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321" r:id="rId2"/>
    <p:sldId id="461" r:id="rId3"/>
    <p:sldId id="822" r:id="rId4"/>
    <p:sldId id="462" r:id="rId5"/>
    <p:sldId id="836" r:id="rId6"/>
    <p:sldId id="837" r:id="rId7"/>
    <p:sldId id="838" r:id="rId8"/>
    <p:sldId id="839" r:id="rId9"/>
    <p:sldId id="840" r:id="rId10"/>
    <p:sldId id="841" r:id="rId11"/>
    <p:sldId id="308" r:id="rId12"/>
    <p:sldId id="334" r:id="rId13"/>
    <p:sldId id="283" r:id="rId14"/>
    <p:sldId id="335" r:id="rId15"/>
    <p:sldId id="262" r:id="rId16"/>
    <p:sldId id="263" r:id="rId17"/>
    <p:sldId id="306" r:id="rId18"/>
    <p:sldId id="264" r:id="rId19"/>
    <p:sldId id="265" r:id="rId20"/>
    <p:sldId id="312" r:id="rId21"/>
    <p:sldId id="526" r:id="rId22"/>
    <p:sldId id="631" r:id="rId23"/>
    <p:sldId id="632" r:id="rId24"/>
    <p:sldId id="633" r:id="rId25"/>
    <p:sldId id="465" r:id="rId26"/>
    <p:sldId id="305" r:id="rId27"/>
    <p:sldId id="503" r:id="rId28"/>
    <p:sldId id="504" r:id="rId29"/>
    <p:sldId id="449" r:id="rId30"/>
    <p:sldId id="450" r:id="rId31"/>
    <p:sldId id="451" r:id="rId32"/>
    <p:sldId id="452" r:id="rId33"/>
    <p:sldId id="453" r:id="rId34"/>
    <p:sldId id="454" r:id="rId35"/>
    <p:sldId id="491" r:id="rId36"/>
    <p:sldId id="456" r:id="rId37"/>
    <p:sldId id="457" r:id="rId38"/>
    <p:sldId id="634" r:id="rId39"/>
    <p:sldId id="635" r:id="rId40"/>
    <p:sldId id="506" r:id="rId41"/>
    <p:sldId id="507" r:id="rId42"/>
    <p:sldId id="528" r:id="rId43"/>
    <p:sldId id="512" r:id="rId44"/>
    <p:sldId id="513" r:id="rId45"/>
    <p:sldId id="636" r:id="rId46"/>
    <p:sldId id="637" r:id="rId47"/>
    <p:sldId id="529" r:id="rId48"/>
    <p:sldId id="530" r:id="rId49"/>
    <p:sldId id="638" r:id="rId50"/>
    <p:sldId id="639" r:id="rId51"/>
    <p:sldId id="517" r:id="rId52"/>
    <p:sldId id="440" r:id="rId53"/>
    <p:sldId id="331" r:id="rId54"/>
    <p:sldId id="435" r:id="rId55"/>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EE02"/>
    <a:srgbClr val="20CAEC"/>
    <a:srgbClr val="16E6F6"/>
    <a:srgbClr val="E329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06" autoAdjust="0"/>
    <p:restoredTop sz="94660"/>
  </p:normalViewPr>
  <p:slideViewPr>
    <p:cSldViewPr>
      <p:cViewPr varScale="1">
        <p:scale>
          <a:sx n="59" d="100"/>
          <a:sy n="59" d="100"/>
        </p:scale>
        <p:origin x="1496" y="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EB59885C-005E-495A-95B4-88375556A6AC}" type="datetimeFigureOut">
              <a:rPr kumimoji="1" lang="ja-JP" altLang="en-US" smtClean="0"/>
              <a:pPr/>
              <a:t>2025/10/19</a:t>
            </a:fld>
            <a:endParaRPr kumimoji="1" lang="ja-JP" altLang="en-US"/>
          </a:p>
        </p:txBody>
      </p:sp>
      <p:sp>
        <p:nvSpPr>
          <p:cNvPr id="4" name="フッター プレースホルダ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FDFCA51B-BD49-4EF7-B218-A59F5769D434}" type="slidenum">
              <a:rPr kumimoji="1" lang="ja-JP" altLang="en-US" smtClean="0"/>
              <a:pPr/>
              <a:t>‹#›</a:t>
            </a:fld>
            <a:endParaRPr kumimoji="1"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316"/>
          </a:xfrm>
          <a:prstGeom prst="rect">
            <a:avLst/>
          </a:prstGeom>
        </p:spPr>
        <p:txBody>
          <a:bodyPr vert="horz" lIns="90654" tIns="45327" rIns="90654" bIns="45327" rtlCol="0"/>
          <a:lstStyle>
            <a:lvl1pPr algn="l">
              <a:defRPr sz="1200"/>
            </a:lvl1pPr>
          </a:lstStyle>
          <a:p>
            <a:endParaRPr kumimoji="1" lang="ja-JP" altLang="en-US"/>
          </a:p>
        </p:txBody>
      </p:sp>
      <p:sp>
        <p:nvSpPr>
          <p:cNvPr id="3" name="日付プレースホルダ 2"/>
          <p:cNvSpPr>
            <a:spLocks noGrp="1"/>
          </p:cNvSpPr>
          <p:nvPr>
            <p:ph type="dt" idx="1"/>
          </p:nvPr>
        </p:nvSpPr>
        <p:spPr>
          <a:xfrm>
            <a:off x="3815374" y="0"/>
            <a:ext cx="2918831" cy="493316"/>
          </a:xfrm>
          <a:prstGeom prst="rect">
            <a:avLst/>
          </a:prstGeom>
        </p:spPr>
        <p:txBody>
          <a:bodyPr vert="horz" lIns="90654" tIns="45327" rIns="90654" bIns="45327" rtlCol="0"/>
          <a:lstStyle>
            <a:lvl1pPr algn="r">
              <a:defRPr sz="1200"/>
            </a:lvl1pPr>
          </a:lstStyle>
          <a:p>
            <a:fld id="{6D5209DF-86F0-4EB4-8E73-0352D9B75CB8}" type="datetimeFigureOut">
              <a:rPr kumimoji="1" lang="ja-JP" altLang="en-US" smtClean="0"/>
              <a:pPr/>
              <a:t>2025/10/19</a:t>
            </a:fld>
            <a:endParaRPr kumimoji="1" lang="ja-JP" altLang="en-US"/>
          </a:p>
        </p:txBody>
      </p:sp>
      <p:sp>
        <p:nvSpPr>
          <p:cNvPr id="4" name="スライド イメージ プレースホルダ 3"/>
          <p:cNvSpPr>
            <a:spLocks noGrp="1" noRot="1" noChangeAspect="1"/>
          </p:cNvSpPr>
          <p:nvPr>
            <p:ph type="sldImg" idx="2"/>
          </p:nvPr>
        </p:nvSpPr>
        <p:spPr>
          <a:xfrm>
            <a:off x="904875" y="741363"/>
            <a:ext cx="4927600" cy="3697287"/>
          </a:xfrm>
          <a:prstGeom prst="rect">
            <a:avLst/>
          </a:prstGeom>
          <a:noFill/>
          <a:ln w="12700">
            <a:solidFill>
              <a:prstClr val="black"/>
            </a:solidFill>
          </a:ln>
        </p:spPr>
        <p:txBody>
          <a:bodyPr vert="horz" lIns="90654" tIns="45327" rIns="90654" bIns="45327" rtlCol="0" anchor="ctr"/>
          <a:lstStyle/>
          <a:p>
            <a:endParaRPr lang="ja-JP" altLang="en-US"/>
          </a:p>
        </p:txBody>
      </p:sp>
      <p:sp>
        <p:nvSpPr>
          <p:cNvPr id="5" name="ノート プレースホルダ 4"/>
          <p:cNvSpPr>
            <a:spLocks noGrp="1"/>
          </p:cNvSpPr>
          <p:nvPr>
            <p:ph type="body" sz="quarter" idx="3"/>
          </p:nvPr>
        </p:nvSpPr>
        <p:spPr>
          <a:xfrm>
            <a:off x="673577" y="4686499"/>
            <a:ext cx="5388610" cy="4439841"/>
          </a:xfrm>
          <a:prstGeom prst="rect">
            <a:avLst/>
          </a:prstGeom>
        </p:spPr>
        <p:txBody>
          <a:bodyPr vert="horz" lIns="90654" tIns="45327" rIns="90654" bIns="45327"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9371285"/>
            <a:ext cx="2918831" cy="493316"/>
          </a:xfrm>
          <a:prstGeom prst="rect">
            <a:avLst/>
          </a:prstGeom>
        </p:spPr>
        <p:txBody>
          <a:bodyPr vert="horz" lIns="90654" tIns="45327" rIns="90654" bIns="45327"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5374" y="9371285"/>
            <a:ext cx="2918831" cy="493316"/>
          </a:xfrm>
          <a:prstGeom prst="rect">
            <a:avLst/>
          </a:prstGeom>
        </p:spPr>
        <p:txBody>
          <a:bodyPr vert="horz" lIns="90654" tIns="45327" rIns="90654" bIns="45327" rtlCol="0" anchor="b"/>
          <a:lstStyle>
            <a:lvl1pPr algn="r">
              <a:defRPr sz="1200"/>
            </a:lvl1pPr>
          </a:lstStyle>
          <a:p>
            <a:fld id="{A96A7008-3D64-407B-A9E5-AAA31C9D2DCF}"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0A415AC6-51B9-4336-627F-F75D6F54028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4AA5DFB4-57DD-45B6-BEDE-E12D9DB8E21C}" type="slidenum">
              <a:rPr lang="en-US" altLang="ja-JP"/>
              <a:pPr/>
              <a:t>4</a:t>
            </a:fld>
            <a:endParaRPr lang="en-US" altLang="ja-JP"/>
          </a:p>
        </p:txBody>
      </p:sp>
      <p:sp>
        <p:nvSpPr>
          <p:cNvPr id="39939" name="Rectangle 2">
            <a:extLst>
              <a:ext uri="{FF2B5EF4-FFF2-40B4-BE49-F238E27FC236}">
                <a16:creationId xmlns:a16="http://schemas.microsoft.com/office/drawing/2014/main" id="{C7BCBB85-C8BD-538D-99FB-46A8C01AD509}"/>
              </a:ext>
            </a:extLst>
          </p:cNvPr>
          <p:cNvSpPr>
            <a:spLocks noGrp="1" noRot="1" noChangeAspect="1" noChangeArrowheads="1" noTextEdit="1"/>
          </p:cNvSpPr>
          <p:nvPr>
            <p:ph type="sldImg"/>
          </p:nvPr>
        </p:nvSpPr>
        <p:spPr>
          <a:xfrm>
            <a:off x="3249613" y="506413"/>
            <a:ext cx="3365500" cy="2524125"/>
          </a:xfrm>
          <a:ln/>
        </p:spPr>
      </p:sp>
      <p:sp>
        <p:nvSpPr>
          <p:cNvPr id="39940" name="Rectangle 3">
            <a:extLst>
              <a:ext uri="{FF2B5EF4-FFF2-40B4-BE49-F238E27FC236}">
                <a16:creationId xmlns:a16="http://schemas.microsoft.com/office/drawing/2014/main" id="{4EFE2162-4BC1-1692-7329-3E1B97C7B848}"/>
              </a:ext>
            </a:extLst>
          </p:cNvPr>
          <p:cNvSpPr>
            <a:spLocks noGrp="1" noChangeArrowheads="1"/>
          </p:cNvSpPr>
          <p:nvPr>
            <p:ph type="body" idx="1"/>
          </p:nvPr>
        </p:nvSpPr>
        <p:spPr>
          <a:xfrm>
            <a:off x="987425" y="3198813"/>
            <a:ext cx="7893050" cy="3030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a typeface="ＭＳ Ｐ明朝" panose="02020600040205080304" pitchFamily="18"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FB85F110-B17D-549B-0085-A29E50BF268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6679B3E5-53C8-4941-9833-6DEB7216E113}" type="slidenum">
              <a:rPr lang="en-US" altLang="ja-JP"/>
              <a:pPr/>
              <a:t>32</a:t>
            </a:fld>
            <a:endParaRPr lang="en-US" altLang="ja-JP"/>
          </a:p>
        </p:txBody>
      </p:sp>
      <p:sp>
        <p:nvSpPr>
          <p:cNvPr id="61443" name="Rectangle 2">
            <a:extLst>
              <a:ext uri="{FF2B5EF4-FFF2-40B4-BE49-F238E27FC236}">
                <a16:creationId xmlns:a16="http://schemas.microsoft.com/office/drawing/2014/main" id="{A9A0DEB6-AC09-C822-C82D-DB9465A05073}"/>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ED7B2881-5402-BFA5-91C3-59A36353EBE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a typeface="ＭＳ Ｐ明朝" panose="02020600040205080304" pitchFamily="18"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59BAD8C7-9C14-2364-DBD2-8FD44E9E777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7E427AA4-7F4C-4C21-A4F0-03E696B8D287}" type="slidenum">
              <a:rPr lang="en-US" altLang="ja-JP"/>
              <a:pPr/>
              <a:t>33</a:t>
            </a:fld>
            <a:endParaRPr lang="en-US" altLang="ja-JP"/>
          </a:p>
        </p:txBody>
      </p:sp>
      <p:sp>
        <p:nvSpPr>
          <p:cNvPr id="63491" name="Rectangle 2">
            <a:extLst>
              <a:ext uri="{FF2B5EF4-FFF2-40B4-BE49-F238E27FC236}">
                <a16:creationId xmlns:a16="http://schemas.microsoft.com/office/drawing/2014/main" id="{274893AE-427B-DB00-346C-EF58F48CFC68}"/>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7C42F714-9FED-A022-D7AB-F777EE11ECB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a typeface="ＭＳ Ｐ明朝" panose="02020600040205080304" pitchFamily="18"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A2D30F6C-89FB-8EA9-C040-8455DDF2A0E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5340E5DF-C5F3-4829-B8C1-E55DCBFF18A9}" type="slidenum">
              <a:rPr lang="en-US" altLang="ja-JP"/>
              <a:pPr/>
              <a:t>34</a:t>
            </a:fld>
            <a:endParaRPr lang="en-US" altLang="ja-JP"/>
          </a:p>
        </p:txBody>
      </p:sp>
      <p:sp>
        <p:nvSpPr>
          <p:cNvPr id="65539" name="Rectangle 2">
            <a:extLst>
              <a:ext uri="{FF2B5EF4-FFF2-40B4-BE49-F238E27FC236}">
                <a16:creationId xmlns:a16="http://schemas.microsoft.com/office/drawing/2014/main" id="{B9C46A44-D0ED-5F69-DD53-EF4102830778}"/>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E16136C6-4FE5-6464-BF2B-D278E1C0CAF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a typeface="ＭＳ Ｐ明朝" panose="02020600040205080304" pitchFamily="18"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7A94DBCB-E7BD-146E-CB83-2BA5329DCEE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D2A49EC7-D9F1-4DC8-A780-B28470A7CB95}" type="slidenum">
              <a:rPr lang="en-US" altLang="ja-JP"/>
              <a:pPr/>
              <a:t>36</a:t>
            </a:fld>
            <a:endParaRPr lang="en-US" altLang="ja-JP"/>
          </a:p>
        </p:txBody>
      </p:sp>
      <p:sp>
        <p:nvSpPr>
          <p:cNvPr id="69635" name="Rectangle 2">
            <a:extLst>
              <a:ext uri="{FF2B5EF4-FFF2-40B4-BE49-F238E27FC236}">
                <a16:creationId xmlns:a16="http://schemas.microsoft.com/office/drawing/2014/main" id="{80130A4C-320F-646E-8658-E38717C7D38F}"/>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C2CD4992-39E7-8D45-D027-566FB8DAB4D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a typeface="ＭＳ Ｐ明朝" panose="02020600040205080304" pitchFamily="18"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C4AC269D-62D3-7F14-182F-0B3A6207746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2B2EAFA7-33B7-4139-B88C-C12BB3875103}" type="slidenum">
              <a:rPr lang="en-US" altLang="ja-JP"/>
              <a:pPr/>
              <a:t>37</a:t>
            </a:fld>
            <a:endParaRPr lang="en-US" altLang="ja-JP"/>
          </a:p>
        </p:txBody>
      </p:sp>
      <p:sp>
        <p:nvSpPr>
          <p:cNvPr id="71683" name="Rectangle 2">
            <a:extLst>
              <a:ext uri="{FF2B5EF4-FFF2-40B4-BE49-F238E27FC236}">
                <a16:creationId xmlns:a16="http://schemas.microsoft.com/office/drawing/2014/main" id="{EA1AF795-EE68-07CC-798A-CB6CCAC51A6E}"/>
              </a:ext>
            </a:extLst>
          </p:cNvPr>
          <p:cNvSpPr>
            <a:spLocks noGrp="1" noRot="1" noChangeAspect="1" noChangeArrowheads="1" noTextEdit="1"/>
          </p:cNvSpPr>
          <p:nvPr>
            <p:ph type="sldImg"/>
          </p:nvPr>
        </p:nvSpPr>
        <p:spPr>
          <a:xfrm>
            <a:off x="4811713" y="385763"/>
            <a:ext cx="2571750" cy="1928812"/>
          </a:xfrm>
          <a:ln/>
        </p:spPr>
      </p:sp>
      <p:sp>
        <p:nvSpPr>
          <p:cNvPr id="71684" name="Rectangle 3">
            <a:extLst>
              <a:ext uri="{FF2B5EF4-FFF2-40B4-BE49-F238E27FC236}">
                <a16:creationId xmlns:a16="http://schemas.microsoft.com/office/drawing/2014/main" id="{EE94217C-6EB1-43F7-FD51-8E4DFBC1B09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a typeface="ＭＳ Ｐ明朝" panose="02020600040205080304" pitchFamily="18"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83C61866-F436-27C8-05F0-E1F15D2D75A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820A31F0-78F6-4BC9-88F8-CD7284A4DCFC}" type="slidenum">
              <a:rPr lang="en-US" altLang="ja-JP" smtClean="0"/>
              <a:pPr/>
              <a:t>41</a:t>
            </a:fld>
            <a:endParaRPr lang="en-US" altLang="ja-JP"/>
          </a:p>
        </p:txBody>
      </p:sp>
      <p:sp>
        <p:nvSpPr>
          <p:cNvPr id="30723" name="Rectangle 2">
            <a:extLst>
              <a:ext uri="{FF2B5EF4-FFF2-40B4-BE49-F238E27FC236}">
                <a16:creationId xmlns:a16="http://schemas.microsoft.com/office/drawing/2014/main" id="{FAA8BC2E-990B-E011-885E-8864C250A225}"/>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ABD00B66-5B6D-C4E5-8268-C9295C05734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a typeface="ＭＳ Ｐ明朝" panose="02020600040205080304" pitchFamily="18"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52AF71F4-FDD7-F8AE-7089-A2D3FE75452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EE83AECE-8999-4EFE-9AC9-2C1BC327269F}" type="slidenum">
              <a:rPr lang="en-US" altLang="ja-JP"/>
              <a:pPr/>
              <a:t>52</a:t>
            </a:fld>
            <a:endParaRPr lang="en-US" altLang="ja-JP"/>
          </a:p>
        </p:txBody>
      </p:sp>
      <p:sp>
        <p:nvSpPr>
          <p:cNvPr id="90115" name="Rectangle 2">
            <a:extLst>
              <a:ext uri="{FF2B5EF4-FFF2-40B4-BE49-F238E27FC236}">
                <a16:creationId xmlns:a16="http://schemas.microsoft.com/office/drawing/2014/main" id="{9DB1EEEF-AF3E-0C52-D76D-7877C6904F3B}"/>
              </a:ext>
            </a:extLst>
          </p:cNvPr>
          <p:cNvSpPr>
            <a:spLocks noGrp="1" noRot="1" noChangeAspect="1" noChangeArrowheads="1" noTextEdit="1"/>
          </p:cNvSpPr>
          <p:nvPr>
            <p:ph type="sldImg"/>
          </p:nvPr>
        </p:nvSpPr>
        <p:spPr>
          <a:xfrm>
            <a:off x="4811713" y="387350"/>
            <a:ext cx="2568575" cy="1927225"/>
          </a:xfrm>
          <a:ln/>
        </p:spPr>
      </p:sp>
      <p:sp>
        <p:nvSpPr>
          <p:cNvPr id="90116" name="Rectangle 3">
            <a:extLst>
              <a:ext uri="{FF2B5EF4-FFF2-40B4-BE49-F238E27FC236}">
                <a16:creationId xmlns:a16="http://schemas.microsoft.com/office/drawing/2014/main" id="{7E510D65-0D50-A493-8523-A8FDF9315434}"/>
              </a:ext>
            </a:extLst>
          </p:cNvPr>
          <p:cNvSpPr>
            <a:spLocks noGrp="1" noChangeArrowheads="1"/>
          </p:cNvSpPr>
          <p:nvPr>
            <p:ph type="body" idx="1"/>
          </p:nvPr>
        </p:nvSpPr>
        <p:spPr>
          <a:xfrm>
            <a:off x="1219200" y="2443163"/>
            <a:ext cx="9753600" cy="2312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a:latin typeface="Arial" panose="020B0604020202020204" pitchFamily="34" charset="0"/>
              <a:ea typeface="ＭＳ Ｐ明朝" panose="02020600040205080304" pitchFamily="18" charset="-128"/>
            </a:endParaRPr>
          </a:p>
          <a:p>
            <a:endParaRPr lang="en-US" altLang="ja-JP">
              <a:latin typeface="Arial" panose="020B0604020202020204" pitchFamily="34" charset="0"/>
              <a:ea typeface="ＭＳ Ｐ明朝" panose="02020600040205080304" pitchFamily="18" charset="-128"/>
            </a:endParaRPr>
          </a:p>
        </p:txBody>
      </p:sp>
    </p:spTree>
    <p:extLst>
      <p:ext uri="{BB962C8B-B14F-4D97-AF65-F5344CB8AC3E}">
        <p14:creationId xmlns:p14="http://schemas.microsoft.com/office/powerpoint/2010/main" val="3437169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7A26A0B1-C9A1-B104-5CBC-0CDB3E3149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fld id="{B3B160C8-F141-4BC7-864E-7A7A3CE78D51}" type="slidenum">
              <a:rPr lang="en-US" altLang="ja-JP" sz="1200"/>
              <a:pPr/>
              <a:t>5</a:t>
            </a:fld>
            <a:endParaRPr lang="en-US" altLang="ja-JP" sz="1200"/>
          </a:p>
        </p:txBody>
      </p:sp>
      <p:sp>
        <p:nvSpPr>
          <p:cNvPr id="93187" name="Rectangle 2">
            <a:extLst>
              <a:ext uri="{FF2B5EF4-FFF2-40B4-BE49-F238E27FC236}">
                <a16:creationId xmlns:a16="http://schemas.microsoft.com/office/drawing/2014/main" id="{18942F99-4F76-CE8B-6EEE-8E1B2BD11711}"/>
              </a:ext>
            </a:extLst>
          </p:cNvPr>
          <p:cNvSpPr>
            <a:spLocks noRot="1" noChangeArrowheads="1" noTextEdit="1"/>
          </p:cNvSpPr>
          <p:nvPr>
            <p:ph type="sldImg"/>
          </p:nvPr>
        </p:nvSpPr>
        <p:spPr>
          <a:ln/>
        </p:spPr>
      </p:sp>
      <p:sp>
        <p:nvSpPr>
          <p:cNvPr id="93188" name="Rectangle 3">
            <a:extLst>
              <a:ext uri="{FF2B5EF4-FFF2-40B4-BE49-F238E27FC236}">
                <a16:creationId xmlns:a16="http://schemas.microsoft.com/office/drawing/2014/main" id="{39267D6A-2D08-0D66-2F4A-AA57CB0AA9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a typeface="ＭＳ Ｐ明朝" panose="02020600040205080304" pitchFamily="18"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AE3ACA20-3D03-FFFB-B32D-05FED79983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fld id="{C374B280-6294-4ADF-B384-B1046C16797B}" type="slidenum">
              <a:rPr lang="en-US" altLang="ja-JP" sz="1200"/>
              <a:pPr/>
              <a:t>7</a:t>
            </a:fld>
            <a:endParaRPr lang="en-US" altLang="ja-JP" sz="1200"/>
          </a:p>
        </p:txBody>
      </p:sp>
      <p:sp>
        <p:nvSpPr>
          <p:cNvPr id="94211" name="Rectangle 2">
            <a:extLst>
              <a:ext uri="{FF2B5EF4-FFF2-40B4-BE49-F238E27FC236}">
                <a16:creationId xmlns:a16="http://schemas.microsoft.com/office/drawing/2014/main" id="{0613B5EF-0EFE-97F0-7794-F997EBA0DC62}"/>
              </a:ext>
            </a:extLst>
          </p:cNvPr>
          <p:cNvSpPr>
            <a:spLocks noRot="1" noChangeArrowheads="1" noTextEdit="1"/>
          </p:cNvSpPr>
          <p:nvPr>
            <p:ph type="sldImg"/>
          </p:nvPr>
        </p:nvSpPr>
        <p:spPr>
          <a:ln/>
        </p:spPr>
      </p:sp>
      <p:sp>
        <p:nvSpPr>
          <p:cNvPr id="94212" name="Rectangle 3">
            <a:extLst>
              <a:ext uri="{FF2B5EF4-FFF2-40B4-BE49-F238E27FC236}">
                <a16:creationId xmlns:a16="http://schemas.microsoft.com/office/drawing/2014/main" id="{861439B1-13B5-C926-CE1D-04DD77FB41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ja-JP">
                <a:latin typeface="Arial" panose="020B0604020202020204" pitchFamily="34" charset="0"/>
                <a:ea typeface="ＭＳ Ｐ明朝" panose="02020600040205080304" pitchFamily="18" charset="-128"/>
              </a:rPr>
              <a:t>Microscopic α-cluster model + Λ</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355D047E-9AFF-B361-7A5D-B8AD17B4BC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fld id="{32F1D92E-1E13-4C1B-8DCE-47CBFC4591A9}" type="slidenum">
              <a:rPr lang="en-US" altLang="ja-JP" sz="1200"/>
              <a:pPr/>
              <a:t>9</a:t>
            </a:fld>
            <a:endParaRPr lang="en-US" altLang="ja-JP" sz="1200"/>
          </a:p>
        </p:txBody>
      </p:sp>
      <p:sp>
        <p:nvSpPr>
          <p:cNvPr id="95235" name="Rectangle 2">
            <a:extLst>
              <a:ext uri="{FF2B5EF4-FFF2-40B4-BE49-F238E27FC236}">
                <a16:creationId xmlns:a16="http://schemas.microsoft.com/office/drawing/2014/main" id="{C0F568DE-6C93-4DB8-236F-2E4A457117E4}"/>
              </a:ext>
            </a:extLst>
          </p:cNvPr>
          <p:cNvSpPr>
            <a:spLocks noRot="1" noChangeArrowheads="1" noTextEdit="1"/>
          </p:cNvSpPr>
          <p:nvPr>
            <p:ph type="sldImg"/>
          </p:nvPr>
        </p:nvSpPr>
        <p:spPr>
          <a:ln/>
        </p:spPr>
      </p:sp>
      <p:sp>
        <p:nvSpPr>
          <p:cNvPr id="95236" name="Rectangle 3">
            <a:extLst>
              <a:ext uri="{FF2B5EF4-FFF2-40B4-BE49-F238E27FC236}">
                <a16:creationId xmlns:a16="http://schemas.microsoft.com/office/drawing/2014/main" id="{B86A8B0E-4C5F-3820-76B2-22CD263F9B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a typeface="ＭＳ Ｐ明朝" panose="02020600040205080304" pitchFamily="18"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940E03DE-A93A-A2C2-3321-15DAE8B61B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fld id="{73C36D47-4877-4631-B935-551D8E2BAA8E}" type="slidenum">
              <a:rPr lang="en-US" altLang="ja-JP" sz="1200"/>
              <a:pPr/>
              <a:t>10</a:t>
            </a:fld>
            <a:endParaRPr lang="en-US" altLang="ja-JP" sz="1200"/>
          </a:p>
        </p:txBody>
      </p:sp>
      <p:sp>
        <p:nvSpPr>
          <p:cNvPr id="96259" name="Rectangle 2">
            <a:extLst>
              <a:ext uri="{FF2B5EF4-FFF2-40B4-BE49-F238E27FC236}">
                <a16:creationId xmlns:a16="http://schemas.microsoft.com/office/drawing/2014/main" id="{DA701A71-5436-A17F-CD2F-2D9875F9C85A}"/>
              </a:ext>
            </a:extLst>
          </p:cNvPr>
          <p:cNvSpPr>
            <a:spLocks noRot="1" noChangeArrowheads="1" noTextEdit="1"/>
          </p:cNvSpPr>
          <p:nvPr>
            <p:ph type="sldImg"/>
          </p:nvPr>
        </p:nvSpPr>
        <p:spPr>
          <a:ln/>
        </p:spPr>
      </p:sp>
      <p:sp>
        <p:nvSpPr>
          <p:cNvPr id="96260" name="Rectangle 3">
            <a:extLst>
              <a:ext uri="{FF2B5EF4-FFF2-40B4-BE49-F238E27FC236}">
                <a16:creationId xmlns:a16="http://schemas.microsoft.com/office/drawing/2014/main" id="{25FC694A-2D46-7925-51EA-B189A67594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ja-JP">
                <a:latin typeface="Arial" panose="020B0604020202020204" pitchFamily="34" charset="0"/>
                <a:ea typeface="ＭＳ Ｐ明朝" panose="02020600040205080304" pitchFamily="18" charset="-128"/>
              </a:rPr>
              <a:t>4-body calculation (2007)</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スライド イメージ プレースホルダー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4994" name="ノート プレースホルダー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err="1">
                <a:latin typeface="Times" charset="0"/>
                <a:ea typeface="Osaka" charset="0"/>
                <a:cs typeface="Osaka" charset="0"/>
              </a:rPr>
              <a:t>Observationaly</a:t>
            </a:r>
            <a:r>
              <a:rPr lang="en-US" altLang="ja-JP" dirty="0">
                <a:latin typeface="Times" charset="0"/>
                <a:ea typeface="Osaka" charset="0"/>
                <a:cs typeface="Osaka" charset="0"/>
              </a:rPr>
              <a:t> Suggested region</a:t>
            </a:r>
            <a:endParaRPr lang="ja-JP" altLang="en-US" dirty="0">
              <a:latin typeface="Times" charset="0"/>
              <a:ea typeface="Osaka" charset="0"/>
              <a:cs typeface="Osaka" charset="0"/>
            </a:endParaRPr>
          </a:p>
        </p:txBody>
      </p:sp>
      <p:sp>
        <p:nvSpPr>
          <p:cNvPr id="84995" name="スライド番号プレースホルダー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4400">
                <a:solidFill>
                  <a:schemeClr val="tx2"/>
                </a:solidFill>
                <a:latin typeface="Times New Roman" charset="0"/>
                <a:ea typeface="ＭＳ Ｐゴシック" charset="0"/>
                <a:cs typeface="ＭＳ Ｐゴシック" charset="0"/>
              </a:defRPr>
            </a:lvl1pPr>
            <a:lvl2pPr marL="736561" indent="-283293">
              <a:defRPr kumimoji="1" sz="4400">
                <a:solidFill>
                  <a:schemeClr val="tx2"/>
                </a:solidFill>
                <a:latin typeface="Times New Roman" charset="0"/>
                <a:ea typeface="ＭＳ Ｐゴシック" charset="0"/>
              </a:defRPr>
            </a:lvl2pPr>
            <a:lvl3pPr marL="1133170" indent="-226634">
              <a:defRPr kumimoji="1" sz="4400">
                <a:solidFill>
                  <a:schemeClr val="tx2"/>
                </a:solidFill>
                <a:latin typeface="Times New Roman" charset="0"/>
                <a:ea typeface="ＭＳ Ｐゴシック" charset="0"/>
              </a:defRPr>
            </a:lvl3pPr>
            <a:lvl4pPr marL="1586438" indent="-226634">
              <a:defRPr kumimoji="1" sz="4400">
                <a:solidFill>
                  <a:schemeClr val="tx2"/>
                </a:solidFill>
                <a:latin typeface="Times New Roman" charset="0"/>
                <a:ea typeface="ＭＳ Ｐゴシック" charset="0"/>
              </a:defRPr>
            </a:lvl4pPr>
            <a:lvl5pPr marL="2039706" indent="-226634">
              <a:defRPr kumimoji="1" sz="4400">
                <a:solidFill>
                  <a:schemeClr val="tx2"/>
                </a:solidFill>
                <a:latin typeface="Times New Roman" charset="0"/>
                <a:ea typeface="ＭＳ Ｐゴシック" charset="0"/>
              </a:defRPr>
            </a:lvl5pPr>
            <a:lvl6pPr marL="2492974" indent="-226634" algn="ctr" fontAlgn="base">
              <a:spcBef>
                <a:spcPct val="0"/>
              </a:spcBef>
              <a:spcAft>
                <a:spcPct val="0"/>
              </a:spcAft>
              <a:defRPr kumimoji="1" sz="4400">
                <a:solidFill>
                  <a:schemeClr val="tx2"/>
                </a:solidFill>
                <a:latin typeface="Times New Roman" charset="0"/>
                <a:ea typeface="ＭＳ Ｐゴシック" charset="0"/>
              </a:defRPr>
            </a:lvl6pPr>
            <a:lvl7pPr marL="2946243" indent="-226634" algn="ctr" fontAlgn="base">
              <a:spcBef>
                <a:spcPct val="0"/>
              </a:spcBef>
              <a:spcAft>
                <a:spcPct val="0"/>
              </a:spcAft>
              <a:defRPr kumimoji="1" sz="4400">
                <a:solidFill>
                  <a:schemeClr val="tx2"/>
                </a:solidFill>
                <a:latin typeface="Times New Roman" charset="0"/>
                <a:ea typeface="ＭＳ Ｐゴシック" charset="0"/>
              </a:defRPr>
            </a:lvl7pPr>
            <a:lvl8pPr marL="3399511" indent="-226634" algn="ctr" fontAlgn="base">
              <a:spcBef>
                <a:spcPct val="0"/>
              </a:spcBef>
              <a:spcAft>
                <a:spcPct val="0"/>
              </a:spcAft>
              <a:defRPr kumimoji="1" sz="4400">
                <a:solidFill>
                  <a:schemeClr val="tx2"/>
                </a:solidFill>
                <a:latin typeface="Times New Roman" charset="0"/>
                <a:ea typeface="ＭＳ Ｐゴシック" charset="0"/>
              </a:defRPr>
            </a:lvl8pPr>
            <a:lvl9pPr marL="3852779" indent="-226634" algn="ctr" fontAlgn="base">
              <a:spcBef>
                <a:spcPct val="0"/>
              </a:spcBef>
              <a:spcAft>
                <a:spcPct val="0"/>
              </a:spcAft>
              <a:defRPr kumimoji="1" sz="4400">
                <a:solidFill>
                  <a:schemeClr val="tx2"/>
                </a:solidFill>
                <a:latin typeface="Times New Roman" charset="0"/>
                <a:ea typeface="ＭＳ Ｐゴシック" charset="0"/>
              </a:defRPr>
            </a:lvl9pPr>
          </a:lstStyle>
          <a:p>
            <a:fld id="{D920EBB9-3D13-2F4C-960A-BAF9BE2D5F4D}" type="slidenum">
              <a:rPr lang="ja-JP" altLang="en-US" sz="1200"/>
              <a:pPr/>
              <a:t>12</a:t>
            </a:fld>
            <a:endParaRPr lang="ja-JP" altLang="en-US" sz="1200" dirty="0"/>
          </a:p>
        </p:txBody>
      </p:sp>
    </p:spTree>
    <p:extLst>
      <p:ext uri="{BB962C8B-B14F-4D97-AF65-F5344CB8AC3E}">
        <p14:creationId xmlns:p14="http://schemas.microsoft.com/office/powerpoint/2010/main" val="2398233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17D52C9-AE28-28A1-D836-24D7B39214BA}"/>
              </a:ext>
            </a:extLst>
          </p:cNvPr>
          <p:cNvSpPr>
            <a:spLocks noGrp="1" noChangeArrowheads="1"/>
          </p:cNvSpPr>
          <p:nvPr>
            <p:ph type="sldNum" sz="quarter" idx="5"/>
          </p:nvPr>
        </p:nvSpPr>
        <p:spPr>
          <a:ln/>
        </p:spPr>
        <p:txBody>
          <a:bodyPr/>
          <a:lstStyle/>
          <a:p>
            <a:fld id="{4D03F4F7-3692-4F23-9788-4E2CCEA49F93}" type="slidenum">
              <a:rPr lang="en-US" altLang="ja-JP"/>
              <a:pPr/>
              <a:t>17</a:t>
            </a:fld>
            <a:endParaRPr lang="en-US" altLang="ja-JP"/>
          </a:p>
        </p:txBody>
      </p:sp>
      <p:sp>
        <p:nvSpPr>
          <p:cNvPr id="77826" name="Rectangle 2">
            <a:extLst>
              <a:ext uri="{FF2B5EF4-FFF2-40B4-BE49-F238E27FC236}">
                <a16:creationId xmlns:a16="http://schemas.microsoft.com/office/drawing/2014/main" id="{3CCE7B04-798F-91D5-1296-856D7D7F69E8}"/>
              </a:ext>
            </a:extLst>
          </p:cNvPr>
          <p:cNvSpPr>
            <a:spLocks noGrp="1" noRot="1" noChangeAspect="1" noChangeArrowheads="1" noTextEdit="1"/>
          </p:cNvSpPr>
          <p:nvPr>
            <p:ph type="sldImg"/>
          </p:nvPr>
        </p:nvSpPr>
        <p:spPr>
          <a:ln/>
        </p:spPr>
      </p:sp>
      <p:sp>
        <p:nvSpPr>
          <p:cNvPr id="77827" name="Rectangle 3">
            <a:extLst>
              <a:ext uri="{FF2B5EF4-FFF2-40B4-BE49-F238E27FC236}">
                <a16:creationId xmlns:a16="http://schemas.microsoft.com/office/drawing/2014/main" id="{E34F22AE-2C07-9D5F-928C-17D90E0815B8}"/>
              </a:ext>
            </a:extLst>
          </p:cNvPr>
          <p:cNvSpPr>
            <a:spLocks noGrp="1" noChangeArrowheads="1"/>
          </p:cNvSpPr>
          <p:nvPr>
            <p:ph type="body" idx="1"/>
          </p:nvPr>
        </p:nvSpPr>
        <p:spPr/>
        <p:txBody>
          <a:bodyPr/>
          <a:lstStyle/>
          <a:p>
            <a:r>
              <a:rPr lang="en-US" altLang="ja-JP"/>
              <a:t>So, charge symmetry breaking effect is considered to come from interaction between Sigma and nucleon.Then, in order to CSB effect, these Σ coupling effect should be taken into account.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A67E5C0-2C61-3856-8516-A569EF100F8B}"/>
              </a:ext>
            </a:extLst>
          </p:cNvPr>
          <p:cNvSpPr>
            <a:spLocks noGrp="1" noChangeArrowheads="1"/>
          </p:cNvSpPr>
          <p:nvPr>
            <p:ph type="sldNum" sz="quarter" idx="5"/>
          </p:nvPr>
        </p:nvSpPr>
        <p:spPr>
          <a:ln/>
        </p:spPr>
        <p:txBody>
          <a:bodyPr/>
          <a:lstStyle/>
          <a:p>
            <a:fld id="{8CEE2728-C392-4002-A21F-A8EAB955BA7C}" type="slidenum">
              <a:rPr lang="en-US" altLang="ja-JP"/>
              <a:pPr/>
              <a:t>19</a:t>
            </a:fld>
            <a:endParaRPr lang="en-US" altLang="ja-JP"/>
          </a:p>
        </p:txBody>
      </p:sp>
      <p:sp>
        <p:nvSpPr>
          <p:cNvPr id="16386" name="Rectangle 2">
            <a:extLst>
              <a:ext uri="{FF2B5EF4-FFF2-40B4-BE49-F238E27FC236}">
                <a16:creationId xmlns:a16="http://schemas.microsoft.com/office/drawing/2014/main" id="{0514A4BA-94D4-AD5D-F94D-9EDAB3C65938}"/>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8C1FA604-44A9-639E-52D1-D0A08BE16303}"/>
              </a:ext>
            </a:extLst>
          </p:cNvPr>
          <p:cNvSpPr>
            <a:spLocks noGrp="1" noChangeArrowheads="1"/>
          </p:cNvSpPr>
          <p:nvPr>
            <p:ph type="body" idx="1"/>
          </p:nvPr>
        </p:nvSpPr>
        <p:spPr/>
        <p:txBody>
          <a:bodyPr/>
          <a:lstStyle/>
          <a:p>
            <a:r>
              <a:rPr lang="en-US" altLang="ja-JP"/>
              <a:t>Among these calculation, Nogga and his collaborators investigated the charge symmetry breaking effect by sophisticated 4-body calculation using modern realistic YN and NN interactions. These are results using Nijmegen soft core ’97e model. The calculated energy difference in the ground state is 0.07 MeV.  And this value in the excited state is -0.01 MeV. Both of energy difference in the ground state and the excited state are inconsistent with the data. At the present, there exist no YN interaction to reproduce the charge symmetry breaking effect.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6AC27933-005F-9036-2CCC-6B9924FD48C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0C0CC6DA-C549-41ED-AA6B-C7BE423BB8FB}" type="slidenum">
              <a:rPr lang="en-US" altLang="ja-JP"/>
              <a:pPr/>
              <a:t>29</a:t>
            </a:fld>
            <a:endParaRPr lang="en-US" altLang="ja-JP"/>
          </a:p>
        </p:txBody>
      </p:sp>
      <p:sp>
        <p:nvSpPr>
          <p:cNvPr id="57347" name="Rectangle 2">
            <a:extLst>
              <a:ext uri="{FF2B5EF4-FFF2-40B4-BE49-F238E27FC236}">
                <a16:creationId xmlns:a16="http://schemas.microsoft.com/office/drawing/2014/main" id="{320D6473-B4FA-FD53-42A7-BC9C2DBAF5D9}"/>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81024C93-25BA-3DDC-67F3-F079A6B7515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a typeface="ＭＳ Ｐ明朝" panose="02020600040205080304" pitchFamily="18"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ACC0364C-08FF-4BF1-B31D-6EAB35211453}" type="datetimeFigureOut">
              <a:rPr kumimoji="1" lang="ja-JP" altLang="en-US" smtClean="0"/>
              <a:pPr/>
              <a:t>2025/10/19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E67FBAA-3A0C-43F1-91EF-9F44DE6F663D}"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ACC0364C-08FF-4BF1-B31D-6EAB35211453}" type="datetimeFigureOut">
              <a:rPr kumimoji="1" lang="ja-JP" altLang="en-US" smtClean="0"/>
              <a:pPr/>
              <a:t>2025/10/19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E67FBAA-3A0C-43F1-91EF-9F44DE6F663D}"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ACC0364C-08FF-4BF1-B31D-6EAB35211453}" type="datetimeFigureOut">
              <a:rPr kumimoji="1" lang="ja-JP" altLang="en-US" smtClean="0"/>
              <a:pPr/>
              <a:t>2025/10/19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E67FBAA-3A0C-43F1-91EF-9F44DE6F663D}"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cSld name="タイトル、テキスト、メディア クリップ">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457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メディア プレースホルダー 3"/>
          <p:cNvSpPr>
            <a:spLocks noGrp="1"/>
          </p:cNvSpPr>
          <p:nvPr>
            <p:ph type="media" sz="half" idx="2"/>
          </p:nvPr>
        </p:nvSpPr>
        <p:spPr>
          <a:xfrm>
            <a:off x="4648200" y="1600200"/>
            <a:ext cx="4038600" cy="4525963"/>
          </a:xfrm>
        </p:spPr>
        <p:txBody>
          <a:bodyPr/>
          <a:lstStyle/>
          <a:p>
            <a:pPr lvl="0"/>
            <a:endParaRPr lang="ja-JP" altLang="en-US" noProof="0"/>
          </a:p>
        </p:txBody>
      </p:sp>
      <p:sp>
        <p:nvSpPr>
          <p:cNvPr id="5" name="Rectangle 4">
            <a:extLst>
              <a:ext uri="{FF2B5EF4-FFF2-40B4-BE49-F238E27FC236}">
                <a16:creationId xmlns:a16="http://schemas.microsoft.com/office/drawing/2014/main" id="{C149829F-3817-FB1A-E175-FE5039DC4FE0}"/>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926ECB02-6DE7-23A1-D7E2-428C3ACDE40A}"/>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AC80B5DE-BDA3-D508-0085-2443F3129DD0}"/>
              </a:ext>
            </a:extLst>
          </p:cNvPr>
          <p:cNvSpPr>
            <a:spLocks noGrp="1" noChangeArrowheads="1"/>
          </p:cNvSpPr>
          <p:nvPr>
            <p:ph type="sldNum" sz="quarter" idx="12"/>
          </p:nvPr>
        </p:nvSpPr>
        <p:spPr>
          <a:ln/>
        </p:spPr>
        <p:txBody>
          <a:bodyPr/>
          <a:lstStyle>
            <a:lvl1pPr>
              <a:defRPr/>
            </a:lvl1pPr>
          </a:lstStyle>
          <a:p>
            <a:pPr>
              <a:defRPr/>
            </a:pPr>
            <a:fld id="{9E5B54C4-59F8-433D-96BE-3E9F20CCF83B}" type="slidenum">
              <a:rPr lang="en-US" altLang="ja-JP"/>
              <a:pPr>
                <a:defRPr/>
              </a:pPr>
              <a:t>‹#›</a:t>
            </a:fld>
            <a:endParaRPr lang="en-US" altLang="ja-JP"/>
          </a:p>
        </p:txBody>
      </p:sp>
    </p:spTree>
    <p:extLst>
      <p:ext uri="{BB962C8B-B14F-4D97-AF65-F5344CB8AC3E}">
        <p14:creationId xmlns:p14="http://schemas.microsoft.com/office/powerpoint/2010/main" val="3159957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ACC0364C-08FF-4BF1-B31D-6EAB35211453}" type="datetimeFigureOut">
              <a:rPr kumimoji="1" lang="ja-JP" altLang="en-US" smtClean="0"/>
              <a:pPr/>
              <a:t>2025/10/19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E67FBAA-3A0C-43F1-91EF-9F44DE6F663D}"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ACC0364C-08FF-4BF1-B31D-6EAB35211453}" type="datetimeFigureOut">
              <a:rPr kumimoji="1" lang="ja-JP" altLang="en-US" smtClean="0"/>
              <a:pPr/>
              <a:t>2025/10/19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E67FBAA-3A0C-43F1-91EF-9F44DE6F663D}"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ACC0364C-08FF-4BF1-B31D-6EAB35211453}" type="datetimeFigureOut">
              <a:rPr kumimoji="1" lang="ja-JP" altLang="en-US" smtClean="0"/>
              <a:pPr/>
              <a:t>2025/10/19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E67FBAA-3A0C-43F1-91EF-9F44DE6F663D}"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ACC0364C-08FF-4BF1-B31D-6EAB35211453}" type="datetimeFigureOut">
              <a:rPr kumimoji="1" lang="ja-JP" altLang="en-US" smtClean="0"/>
              <a:pPr/>
              <a:t>2025/10/19</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EE67FBAA-3A0C-43F1-91EF-9F44DE6F663D}"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ACC0364C-08FF-4BF1-B31D-6EAB35211453}" type="datetimeFigureOut">
              <a:rPr kumimoji="1" lang="ja-JP" altLang="en-US" smtClean="0"/>
              <a:pPr/>
              <a:t>2025/10/19</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EE67FBAA-3A0C-43F1-91EF-9F44DE6F663D}"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ACC0364C-08FF-4BF1-B31D-6EAB35211453}" type="datetimeFigureOut">
              <a:rPr kumimoji="1" lang="ja-JP" altLang="en-US" smtClean="0"/>
              <a:pPr/>
              <a:t>2025/10/19</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EE67FBAA-3A0C-43F1-91EF-9F44DE6F663D}"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ACC0364C-08FF-4BF1-B31D-6EAB35211453}" type="datetimeFigureOut">
              <a:rPr kumimoji="1" lang="ja-JP" altLang="en-US" smtClean="0"/>
              <a:pPr/>
              <a:t>2025/10/19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E67FBAA-3A0C-43F1-91EF-9F44DE6F663D}"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ACC0364C-08FF-4BF1-B31D-6EAB35211453}" type="datetimeFigureOut">
              <a:rPr kumimoji="1" lang="ja-JP" altLang="en-US" smtClean="0"/>
              <a:pPr/>
              <a:t>2025/10/19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E67FBAA-3A0C-43F1-91EF-9F44DE6F663D}"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C0364C-08FF-4BF1-B31D-6EAB35211453}" type="datetimeFigureOut">
              <a:rPr kumimoji="1" lang="ja-JP" altLang="en-US" smtClean="0"/>
              <a:pPr/>
              <a:t>2025/10/19</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67FBAA-3A0C-43F1-91EF-9F44DE6F663D}"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556792"/>
            <a:ext cx="7772400" cy="1470025"/>
          </a:xfrm>
        </p:spPr>
        <p:txBody>
          <a:bodyPr>
            <a:normAutofit fontScale="90000"/>
          </a:bodyPr>
          <a:lstStyle/>
          <a:p>
            <a:r>
              <a:rPr lang="en-US" altLang="ja-JP" sz="3600" kern="0" dirty="0">
                <a:effectLst/>
                <a:latin typeface="ＭＳ Ｐゴシック" panose="020B0600070205080204" pitchFamily="50" charset="-128"/>
                <a:cs typeface="ＭＳ Ｐゴシック" panose="020B0600070205080204" pitchFamily="50" charset="-128"/>
              </a:rPr>
              <a:t>Structure of light </a:t>
            </a:r>
            <a:r>
              <a:rPr lang="en-US" altLang="ja-JP" sz="3600" kern="0" dirty="0" err="1">
                <a:effectLst/>
                <a:latin typeface="ＭＳ Ｐゴシック" panose="020B0600070205080204" pitchFamily="50" charset="-128"/>
                <a:cs typeface="ＭＳ Ｐゴシック" panose="020B0600070205080204" pitchFamily="50" charset="-128"/>
              </a:rPr>
              <a:t>hypernuclei</a:t>
            </a:r>
            <a:r>
              <a:rPr lang="en-US" altLang="ja-JP" sz="3600" kern="0" dirty="0">
                <a:effectLst/>
                <a:latin typeface="ＭＳ Ｐゴシック" panose="020B0600070205080204" pitchFamily="50" charset="-128"/>
                <a:cs typeface="ＭＳ Ｐゴシック" panose="020B0600070205080204" pitchFamily="50" charset="-128"/>
              </a:rPr>
              <a:t> from view point of few-body problem</a:t>
            </a:r>
            <a:br>
              <a:rPr lang="en-US" altLang="ja-JP" sz="3600" kern="0">
                <a:effectLst/>
                <a:latin typeface="ＭＳ Ｐゴシック" panose="020B0600070205080204" pitchFamily="50" charset="-128"/>
                <a:cs typeface="ＭＳ Ｐゴシック" panose="020B0600070205080204" pitchFamily="50" charset="-128"/>
              </a:rPr>
            </a:br>
            <a:endParaRPr kumimoji="1" lang="ja-JP" altLang="en-US" sz="3600" dirty="0"/>
          </a:p>
        </p:txBody>
      </p:sp>
      <p:sp>
        <p:nvSpPr>
          <p:cNvPr id="3" name="サブタイトル 2"/>
          <p:cNvSpPr>
            <a:spLocks noGrp="1"/>
          </p:cNvSpPr>
          <p:nvPr>
            <p:ph type="subTitle" idx="1"/>
          </p:nvPr>
        </p:nvSpPr>
        <p:spPr/>
        <p:txBody>
          <a:bodyPr/>
          <a:lstStyle/>
          <a:p>
            <a:r>
              <a:rPr kumimoji="1" lang="en-US" altLang="ja-JP" dirty="0">
                <a:solidFill>
                  <a:schemeClr val="tx1"/>
                </a:solidFill>
              </a:rPr>
              <a:t>Emiko Hiyama (Tohoku Univ./RIKEN)</a:t>
            </a:r>
            <a:endParaRPr kumimoji="1" lang="ja-JP" altLang="en-US"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1">
            <a:extLst>
              <a:ext uri="{FF2B5EF4-FFF2-40B4-BE49-F238E27FC236}">
                <a16:creationId xmlns:a16="http://schemas.microsoft.com/office/drawing/2014/main" id="{127C38ED-6274-4E07-79BF-B88BF00706B3}"/>
              </a:ext>
            </a:extLst>
          </p:cNvPr>
          <p:cNvSpPr>
            <a:spLocks noChangeArrowheads="1"/>
          </p:cNvSpPr>
          <p:nvPr/>
        </p:nvSpPr>
        <p:spPr bwMode="auto">
          <a:xfrm>
            <a:off x="250825" y="5876925"/>
            <a:ext cx="5400675" cy="79216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9155" name="Text Box 2">
            <a:extLst>
              <a:ext uri="{FF2B5EF4-FFF2-40B4-BE49-F238E27FC236}">
                <a16:creationId xmlns:a16="http://schemas.microsoft.com/office/drawing/2014/main" id="{57DCEE01-A99D-1377-6BF4-8357E7D03B7B}"/>
              </a:ext>
            </a:extLst>
          </p:cNvPr>
          <p:cNvSpPr txBox="1">
            <a:spLocks noChangeArrowheads="1"/>
          </p:cNvSpPr>
          <p:nvPr/>
        </p:nvSpPr>
        <p:spPr bwMode="auto">
          <a:xfrm>
            <a:off x="179388" y="981075"/>
            <a:ext cx="8964612"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600"/>
              <a:t>Recently, a new spin-orbit ΛN interaction based  on meson theory, extended soft core potential 06 (ESC06) by Nijmegen group</a:t>
            </a:r>
          </a:p>
          <a:p>
            <a:pPr eaLnBrk="1" hangingPunct="1"/>
            <a:endParaRPr lang="en-US" altLang="ja-JP" sz="2600"/>
          </a:p>
        </p:txBody>
      </p:sp>
      <p:sp>
        <p:nvSpPr>
          <p:cNvPr id="49156" name="Text Box 3">
            <a:extLst>
              <a:ext uri="{FF2B5EF4-FFF2-40B4-BE49-F238E27FC236}">
                <a16:creationId xmlns:a16="http://schemas.microsoft.com/office/drawing/2014/main" id="{FE666A26-E33A-681B-9813-526A52FF21B2}"/>
              </a:ext>
            </a:extLst>
          </p:cNvPr>
          <p:cNvSpPr txBox="1">
            <a:spLocks noChangeArrowheads="1"/>
          </p:cNvSpPr>
          <p:nvPr/>
        </p:nvSpPr>
        <p:spPr bwMode="auto">
          <a:xfrm>
            <a:off x="1692275" y="3933825"/>
            <a:ext cx="727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t>5/2</a:t>
            </a:r>
            <a:r>
              <a:rPr lang="en-US" altLang="ja-JP" sz="2400" baseline="30000"/>
              <a:t>+</a:t>
            </a:r>
          </a:p>
        </p:txBody>
      </p:sp>
      <p:sp>
        <p:nvSpPr>
          <p:cNvPr id="49157" name="Text Box 4">
            <a:extLst>
              <a:ext uri="{FF2B5EF4-FFF2-40B4-BE49-F238E27FC236}">
                <a16:creationId xmlns:a16="http://schemas.microsoft.com/office/drawing/2014/main" id="{8C0C6ED3-181A-9F62-2A23-2638B7DE20A7}"/>
              </a:ext>
            </a:extLst>
          </p:cNvPr>
          <p:cNvSpPr txBox="1">
            <a:spLocks noChangeArrowheads="1"/>
          </p:cNvSpPr>
          <p:nvPr/>
        </p:nvSpPr>
        <p:spPr bwMode="auto">
          <a:xfrm>
            <a:off x="1692275" y="3500438"/>
            <a:ext cx="727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t>3/2</a:t>
            </a:r>
            <a:r>
              <a:rPr lang="en-US" altLang="ja-JP" sz="2400" baseline="30000"/>
              <a:t>+</a:t>
            </a:r>
          </a:p>
        </p:txBody>
      </p:sp>
      <p:sp>
        <p:nvSpPr>
          <p:cNvPr id="49158" name="Text Box 5">
            <a:extLst>
              <a:ext uri="{FF2B5EF4-FFF2-40B4-BE49-F238E27FC236}">
                <a16:creationId xmlns:a16="http://schemas.microsoft.com/office/drawing/2014/main" id="{17761C62-DDC7-4343-9A4F-A679B795D40C}"/>
              </a:ext>
            </a:extLst>
          </p:cNvPr>
          <p:cNvSpPr txBox="1">
            <a:spLocks noChangeArrowheads="1"/>
          </p:cNvSpPr>
          <p:nvPr/>
        </p:nvSpPr>
        <p:spPr bwMode="auto">
          <a:xfrm>
            <a:off x="3130550" y="3763963"/>
            <a:ext cx="989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t>39 keV</a:t>
            </a:r>
          </a:p>
        </p:txBody>
      </p:sp>
      <p:sp>
        <p:nvSpPr>
          <p:cNvPr id="49159" name="Line 6">
            <a:extLst>
              <a:ext uri="{FF2B5EF4-FFF2-40B4-BE49-F238E27FC236}">
                <a16:creationId xmlns:a16="http://schemas.microsoft.com/office/drawing/2014/main" id="{83CD28DF-4330-CEC9-80B7-2C0B10D90D8F}"/>
              </a:ext>
            </a:extLst>
          </p:cNvPr>
          <p:cNvSpPr>
            <a:spLocks noChangeShapeType="1"/>
          </p:cNvSpPr>
          <p:nvPr/>
        </p:nvSpPr>
        <p:spPr bwMode="auto">
          <a:xfrm>
            <a:off x="2482850" y="3789363"/>
            <a:ext cx="1081088" cy="0"/>
          </a:xfrm>
          <a:prstGeom prst="line">
            <a:avLst/>
          </a:prstGeom>
          <a:noFill/>
          <a:ln w="41275">
            <a:solidFill>
              <a:srgbClr val="FF66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9160" name="Line 7">
            <a:extLst>
              <a:ext uri="{FF2B5EF4-FFF2-40B4-BE49-F238E27FC236}">
                <a16:creationId xmlns:a16="http://schemas.microsoft.com/office/drawing/2014/main" id="{639A10C5-FC78-FD82-D60B-ECBF3EFEA3CC}"/>
              </a:ext>
            </a:extLst>
          </p:cNvPr>
          <p:cNvSpPr>
            <a:spLocks noChangeShapeType="1"/>
          </p:cNvSpPr>
          <p:nvPr/>
        </p:nvSpPr>
        <p:spPr bwMode="auto">
          <a:xfrm>
            <a:off x="2482850" y="4149725"/>
            <a:ext cx="1081088" cy="0"/>
          </a:xfrm>
          <a:prstGeom prst="line">
            <a:avLst/>
          </a:prstGeom>
          <a:noFill/>
          <a:ln w="41275">
            <a:solidFill>
              <a:srgbClr val="FF66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9161" name="Text Box 8">
            <a:extLst>
              <a:ext uri="{FF2B5EF4-FFF2-40B4-BE49-F238E27FC236}">
                <a16:creationId xmlns:a16="http://schemas.microsoft.com/office/drawing/2014/main" id="{ABC9DE89-CF3C-6348-EFE0-D45F917317FF}"/>
              </a:ext>
            </a:extLst>
          </p:cNvPr>
          <p:cNvSpPr txBox="1">
            <a:spLocks noChangeArrowheads="1"/>
          </p:cNvSpPr>
          <p:nvPr/>
        </p:nvSpPr>
        <p:spPr bwMode="auto">
          <a:xfrm>
            <a:off x="1763713" y="4508500"/>
            <a:ext cx="1150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t>ESC06</a:t>
            </a:r>
          </a:p>
        </p:txBody>
      </p:sp>
      <p:sp>
        <p:nvSpPr>
          <p:cNvPr id="49162" name="Line 9">
            <a:extLst>
              <a:ext uri="{FF2B5EF4-FFF2-40B4-BE49-F238E27FC236}">
                <a16:creationId xmlns:a16="http://schemas.microsoft.com/office/drawing/2014/main" id="{A24D58FB-3825-EBF9-BF90-BA3660A4C7AF}"/>
              </a:ext>
            </a:extLst>
          </p:cNvPr>
          <p:cNvSpPr>
            <a:spLocks noChangeShapeType="1"/>
          </p:cNvSpPr>
          <p:nvPr/>
        </p:nvSpPr>
        <p:spPr bwMode="auto">
          <a:xfrm>
            <a:off x="6011863" y="3716338"/>
            <a:ext cx="1152525" cy="0"/>
          </a:xfrm>
          <a:prstGeom prst="line">
            <a:avLst/>
          </a:prstGeom>
          <a:noFill/>
          <a:ln w="41275">
            <a:solidFill>
              <a:srgbClr val="CC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9163" name="Line 10">
            <a:extLst>
              <a:ext uri="{FF2B5EF4-FFF2-40B4-BE49-F238E27FC236}">
                <a16:creationId xmlns:a16="http://schemas.microsoft.com/office/drawing/2014/main" id="{9378AC74-41D0-F981-EF36-755F09E5CD0D}"/>
              </a:ext>
            </a:extLst>
          </p:cNvPr>
          <p:cNvSpPr>
            <a:spLocks noChangeShapeType="1"/>
          </p:cNvSpPr>
          <p:nvPr/>
        </p:nvSpPr>
        <p:spPr bwMode="auto">
          <a:xfrm>
            <a:off x="6011863" y="4076700"/>
            <a:ext cx="1152525" cy="0"/>
          </a:xfrm>
          <a:prstGeom prst="line">
            <a:avLst/>
          </a:prstGeom>
          <a:noFill/>
          <a:ln w="41275">
            <a:solidFill>
              <a:srgbClr val="CC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9164" name="Text Box 11">
            <a:extLst>
              <a:ext uri="{FF2B5EF4-FFF2-40B4-BE49-F238E27FC236}">
                <a16:creationId xmlns:a16="http://schemas.microsoft.com/office/drawing/2014/main" id="{E4B417C3-E5BF-8E87-9233-FBC119BCFBEE}"/>
              </a:ext>
            </a:extLst>
          </p:cNvPr>
          <p:cNvSpPr txBox="1">
            <a:spLocks noChangeArrowheads="1"/>
          </p:cNvSpPr>
          <p:nvPr/>
        </p:nvSpPr>
        <p:spPr bwMode="auto">
          <a:xfrm>
            <a:off x="5292725" y="3787775"/>
            <a:ext cx="727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t>5/2</a:t>
            </a:r>
            <a:r>
              <a:rPr lang="en-US" altLang="ja-JP" sz="2400" baseline="30000"/>
              <a:t>+</a:t>
            </a:r>
          </a:p>
        </p:txBody>
      </p:sp>
      <p:sp>
        <p:nvSpPr>
          <p:cNvPr id="49165" name="Text Box 12">
            <a:extLst>
              <a:ext uri="{FF2B5EF4-FFF2-40B4-BE49-F238E27FC236}">
                <a16:creationId xmlns:a16="http://schemas.microsoft.com/office/drawing/2014/main" id="{0CCDAAD1-6AB3-FFD0-F267-766E9AA6CAEB}"/>
              </a:ext>
            </a:extLst>
          </p:cNvPr>
          <p:cNvSpPr txBox="1">
            <a:spLocks noChangeArrowheads="1"/>
          </p:cNvSpPr>
          <p:nvPr/>
        </p:nvSpPr>
        <p:spPr bwMode="auto">
          <a:xfrm>
            <a:off x="5292725" y="3357563"/>
            <a:ext cx="727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t>3/2</a:t>
            </a:r>
            <a:r>
              <a:rPr lang="en-US" altLang="ja-JP" sz="2400" baseline="30000"/>
              <a:t>+</a:t>
            </a:r>
          </a:p>
        </p:txBody>
      </p:sp>
      <p:sp>
        <p:nvSpPr>
          <p:cNvPr id="49166" name="Text Box 13">
            <a:extLst>
              <a:ext uri="{FF2B5EF4-FFF2-40B4-BE49-F238E27FC236}">
                <a16:creationId xmlns:a16="http://schemas.microsoft.com/office/drawing/2014/main" id="{8C4FBFE8-2CBF-FD63-C1C6-CBB062305C84}"/>
              </a:ext>
            </a:extLst>
          </p:cNvPr>
          <p:cNvSpPr txBox="1">
            <a:spLocks noChangeArrowheads="1"/>
          </p:cNvSpPr>
          <p:nvPr/>
        </p:nvSpPr>
        <p:spPr bwMode="auto">
          <a:xfrm>
            <a:off x="5653088" y="4364038"/>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solidFill>
                  <a:srgbClr val="FF0000"/>
                </a:solidFill>
              </a:rPr>
              <a:t>Exp.</a:t>
            </a:r>
          </a:p>
        </p:txBody>
      </p:sp>
      <p:sp>
        <p:nvSpPr>
          <p:cNvPr id="49167" name="Text Box 14">
            <a:extLst>
              <a:ext uri="{FF2B5EF4-FFF2-40B4-BE49-F238E27FC236}">
                <a16:creationId xmlns:a16="http://schemas.microsoft.com/office/drawing/2014/main" id="{35DFA44F-2611-4068-2BC2-FFD5A04A0634}"/>
              </a:ext>
            </a:extLst>
          </p:cNvPr>
          <p:cNvSpPr txBox="1">
            <a:spLocks noChangeArrowheads="1"/>
          </p:cNvSpPr>
          <p:nvPr/>
        </p:nvSpPr>
        <p:spPr bwMode="auto">
          <a:xfrm>
            <a:off x="7451725" y="4219575"/>
            <a:ext cx="709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t>keV</a:t>
            </a:r>
          </a:p>
        </p:txBody>
      </p:sp>
      <p:sp>
        <p:nvSpPr>
          <p:cNvPr id="49168" name="Text Box 15">
            <a:extLst>
              <a:ext uri="{FF2B5EF4-FFF2-40B4-BE49-F238E27FC236}">
                <a16:creationId xmlns:a16="http://schemas.microsoft.com/office/drawing/2014/main" id="{25A3CB2E-1A22-FE44-2581-FFCA31B645C0}"/>
              </a:ext>
            </a:extLst>
          </p:cNvPr>
          <p:cNvSpPr txBox="1">
            <a:spLocks noChangeArrowheads="1"/>
          </p:cNvSpPr>
          <p:nvPr/>
        </p:nvSpPr>
        <p:spPr bwMode="auto">
          <a:xfrm>
            <a:off x="5724525" y="2708275"/>
            <a:ext cx="1592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t>BNL-E930</a:t>
            </a:r>
          </a:p>
        </p:txBody>
      </p:sp>
      <p:sp>
        <p:nvSpPr>
          <p:cNvPr id="49169" name="Text Box 16">
            <a:extLst>
              <a:ext uri="{FF2B5EF4-FFF2-40B4-BE49-F238E27FC236}">
                <a16:creationId xmlns:a16="http://schemas.microsoft.com/office/drawing/2014/main" id="{730F953C-E198-7CC3-9416-FA06635EF16C}"/>
              </a:ext>
            </a:extLst>
          </p:cNvPr>
          <p:cNvSpPr txBox="1">
            <a:spLocks noChangeArrowheads="1"/>
          </p:cNvSpPr>
          <p:nvPr/>
        </p:nvSpPr>
        <p:spPr bwMode="auto">
          <a:xfrm>
            <a:off x="5651500" y="5084763"/>
            <a:ext cx="3779838"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800"/>
              <a:t>H. Akikawa et al.</a:t>
            </a:r>
          </a:p>
          <a:p>
            <a:pPr eaLnBrk="1" hangingPunct="1"/>
            <a:r>
              <a:rPr lang="en-US" altLang="ja-JP" sz="1800"/>
              <a:t>Phys. Rev. Lett. 88,(2002)82501;</a:t>
            </a:r>
          </a:p>
          <a:p>
            <a:pPr eaLnBrk="1" hangingPunct="1"/>
            <a:r>
              <a:rPr lang="en-US" altLang="ja-JP" sz="1800"/>
              <a:t>H. Tamura et al.</a:t>
            </a:r>
          </a:p>
          <a:p>
            <a:pPr eaLnBrk="1" hangingPunct="1"/>
            <a:r>
              <a:rPr lang="en-US" altLang="ja-JP" sz="1800"/>
              <a:t>Nucl. Phys. A754,58c(2005)</a:t>
            </a:r>
          </a:p>
        </p:txBody>
      </p:sp>
      <p:sp>
        <p:nvSpPr>
          <p:cNvPr id="49170" name="Line 17">
            <a:extLst>
              <a:ext uri="{FF2B5EF4-FFF2-40B4-BE49-F238E27FC236}">
                <a16:creationId xmlns:a16="http://schemas.microsoft.com/office/drawing/2014/main" id="{F17F2A6D-0558-5E94-FEE5-CE7FB0325A76}"/>
              </a:ext>
            </a:extLst>
          </p:cNvPr>
          <p:cNvSpPr>
            <a:spLocks noChangeShapeType="1"/>
          </p:cNvSpPr>
          <p:nvPr/>
        </p:nvSpPr>
        <p:spPr bwMode="auto">
          <a:xfrm>
            <a:off x="6300788" y="3716338"/>
            <a:ext cx="0" cy="35877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49171" name="Text Box 18">
            <a:extLst>
              <a:ext uri="{FF2B5EF4-FFF2-40B4-BE49-F238E27FC236}">
                <a16:creationId xmlns:a16="http://schemas.microsoft.com/office/drawing/2014/main" id="{C67254EF-B9CA-E1EB-E716-98C853F63BFF}"/>
              </a:ext>
            </a:extLst>
          </p:cNvPr>
          <p:cNvSpPr txBox="1">
            <a:spLocks noChangeArrowheads="1"/>
          </p:cNvSpPr>
          <p:nvPr/>
        </p:nvSpPr>
        <p:spPr bwMode="auto">
          <a:xfrm>
            <a:off x="6372225" y="4292600"/>
            <a:ext cx="1066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600"/>
              <a:t>43</a:t>
            </a:r>
            <a:r>
              <a:rPr lang="en-US" altLang="ja-JP" sz="2600">
                <a:cs typeface="Arial" panose="020B0604020202020204" pitchFamily="34" charset="0"/>
              </a:rPr>
              <a:t>±5</a:t>
            </a:r>
          </a:p>
        </p:txBody>
      </p:sp>
      <p:sp>
        <p:nvSpPr>
          <p:cNvPr id="49172" name="Line 19">
            <a:extLst>
              <a:ext uri="{FF2B5EF4-FFF2-40B4-BE49-F238E27FC236}">
                <a16:creationId xmlns:a16="http://schemas.microsoft.com/office/drawing/2014/main" id="{46E949DF-2C43-1403-2401-EAAE3CED5FDA}"/>
              </a:ext>
            </a:extLst>
          </p:cNvPr>
          <p:cNvSpPr>
            <a:spLocks noChangeShapeType="1"/>
          </p:cNvSpPr>
          <p:nvPr/>
        </p:nvSpPr>
        <p:spPr bwMode="auto">
          <a:xfrm>
            <a:off x="2698750" y="3789363"/>
            <a:ext cx="0" cy="36036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49173" name="Text Box 28">
            <a:extLst>
              <a:ext uri="{FF2B5EF4-FFF2-40B4-BE49-F238E27FC236}">
                <a16:creationId xmlns:a16="http://schemas.microsoft.com/office/drawing/2014/main" id="{0FB214E6-AC44-660F-83C0-822F5C29EA87}"/>
              </a:ext>
            </a:extLst>
          </p:cNvPr>
          <p:cNvSpPr txBox="1">
            <a:spLocks noChangeArrowheads="1"/>
          </p:cNvSpPr>
          <p:nvPr/>
        </p:nvSpPr>
        <p:spPr bwMode="auto">
          <a:xfrm>
            <a:off x="2411413" y="3284538"/>
            <a:ext cx="1270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a:t>(reduced)</a:t>
            </a:r>
          </a:p>
        </p:txBody>
      </p:sp>
      <p:sp>
        <p:nvSpPr>
          <p:cNvPr id="49174" name="Rectangle 30">
            <a:extLst>
              <a:ext uri="{FF2B5EF4-FFF2-40B4-BE49-F238E27FC236}">
                <a16:creationId xmlns:a16="http://schemas.microsoft.com/office/drawing/2014/main" id="{110A6F1C-27E4-89EE-BA4B-EB0517FC75E9}"/>
              </a:ext>
            </a:extLst>
          </p:cNvPr>
          <p:cNvSpPr>
            <a:spLocks noChangeArrowheads="1"/>
          </p:cNvSpPr>
          <p:nvPr/>
        </p:nvSpPr>
        <p:spPr bwMode="auto">
          <a:xfrm>
            <a:off x="755650" y="188913"/>
            <a:ext cx="3311525" cy="719137"/>
          </a:xfrm>
          <a:prstGeom prst="rect">
            <a:avLst/>
          </a:prstGeom>
          <a:solidFill>
            <a:srgbClr val="FFFF99"/>
          </a:solidFill>
          <a:ln w="28575" algn="ctr">
            <a:solidFill>
              <a:schemeClr val="accent1"/>
            </a:solidFill>
            <a:miter lim="800000"/>
            <a:headEnd/>
            <a:tailEnd/>
          </a:ln>
        </p:spPr>
        <p:txBody>
          <a:bodyPr wrap="none" anchor="ct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9175" name="Text Box 31">
            <a:extLst>
              <a:ext uri="{FF2B5EF4-FFF2-40B4-BE49-F238E27FC236}">
                <a16:creationId xmlns:a16="http://schemas.microsoft.com/office/drawing/2014/main" id="{16BB7EBB-7AF1-7CE6-0DB6-FAD31B249F9A}"/>
              </a:ext>
            </a:extLst>
          </p:cNvPr>
          <p:cNvSpPr txBox="1">
            <a:spLocks noChangeArrowheads="1"/>
          </p:cNvSpPr>
          <p:nvPr/>
        </p:nvSpPr>
        <p:spPr bwMode="auto">
          <a:xfrm>
            <a:off x="900113" y="188913"/>
            <a:ext cx="32654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a:t> LS splitting in </a:t>
            </a:r>
            <a:r>
              <a:rPr lang="en-US" altLang="ja-JP" sz="2800" b="1" baseline="30000"/>
              <a:t>9</a:t>
            </a:r>
            <a:r>
              <a:rPr lang="en-US" altLang="ja-JP" sz="2800"/>
              <a:t>Be  </a:t>
            </a:r>
          </a:p>
        </p:txBody>
      </p:sp>
      <p:sp>
        <p:nvSpPr>
          <p:cNvPr id="49176" name="Text Box 32">
            <a:extLst>
              <a:ext uri="{FF2B5EF4-FFF2-40B4-BE49-F238E27FC236}">
                <a16:creationId xmlns:a16="http://schemas.microsoft.com/office/drawing/2014/main" id="{89A2B423-D5ED-F401-C73E-0CC140B1A79A}"/>
              </a:ext>
            </a:extLst>
          </p:cNvPr>
          <p:cNvSpPr txBox="1">
            <a:spLocks noChangeArrowheads="1"/>
          </p:cNvSpPr>
          <p:nvPr/>
        </p:nvSpPr>
        <p:spPr bwMode="auto">
          <a:xfrm>
            <a:off x="3203575" y="549275"/>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800" b="1"/>
              <a:t>Λ</a:t>
            </a:r>
          </a:p>
        </p:txBody>
      </p:sp>
      <p:sp>
        <p:nvSpPr>
          <p:cNvPr id="49177" name="Rectangle 33">
            <a:extLst>
              <a:ext uri="{FF2B5EF4-FFF2-40B4-BE49-F238E27FC236}">
                <a16:creationId xmlns:a16="http://schemas.microsoft.com/office/drawing/2014/main" id="{EB22B128-2C23-5DCB-B38F-EABCDCD2A7E2}"/>
              </a:ext>
            </a:extLst>
          </p:cNvPr>
          <p:cNvSpPr>
            <a:spLocks noChangeArrowheads="1"/>
          </p:cNvSpPr>
          <p:nvPr/>
        </p:nvSpPr>
        <p:spPr bwMode="auto">
          <a:xfrm>
            <a:off x="3851275" y="2205038"/>
            <a:ext cx="1081088" cy="720725"/>
          </a:xfrm>
          <a:prstGeom prst="rect">
            <a:avLst/>
          </a:prstGeom>
          <a:solidFill>
            <a:schemeClr val="accent1"/>
          </a:solidFill>
          <a:ln w="28575" algn="ctr">
            <a:solidFill>
              <a:schemeClr val="accent1"/>
            </a:solidFill>
            <a:miter lim="800000"/>
            <a:headEnd/>
            <a:tailEnd/>
          </a:ln>
        </p:spPr>
        <p:txBody>
          <a:bodyPr wrap="none" anchor="ct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9178" name="Text Box 34">
            <a:extLst>
              <a:ext uri="{FF2B5EF4-FFF2-40B4-BE49-F238E27FC236}">
                <a16:creationId xmlns:a16="http://schemas.microsoft.com/office/drawing/2014/main" id="{EF4CD1F0-B181-4589-CD0D-B889470D8D83}"/>
              </a:ext>
            </a:extLst>
          </p:cNvPr>
          <p:cNvSpPr txBox="1">
            <a:spLocks noChangeArrowheads="1"/>
          </p:cNvSpPr>
          <p:nvPr/>
        </p:nvSpPr>
        <p:spPr bwMode="auto">
          <a:xfrm>
            <a:off x="4067175" y="2276475"/>
            <a:ext cx="7540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b="1" baseline="30000">
                <a:solidFill>
                  <a:srgbClr val="000099"/>
                </a:solidFill>
              </a:rPr>
              <a:t>9</a:t>
            </a:r>
            <a:r>
              <a:rPr lang="en-US" altLang="ja-JP" sz="2800">
                <a:solidFill>
                  <a:srgbClr val="000099"/>
                </a:solidFill>
              </a:rPr>
              <a:t>Be</a:t>
            </a:r>
          </a:p>
        </p:txBody>
      </p:sp>
      <p:sp>
        <p:nvSpPr>
          <p:cNvPr id="49179" name="Text Box 35">
            <a:extLst>
              <a:ext uri="{FF2B5EF4-FFF2-40B4-BE49-F238E27FC236}">
                <a16:creationId xmlns:a16="http://schemas.microsoft.com/office/drawing/2014/main" id="{35910378-2297-F41E-1564-B9E64382B582}"/>
              </a:ext>
            </a:extLst>
          </p:cNvPr>
          <p:cNvSpPr txBox="1">
            <a:spLocks noChangeArrowheads="1"/>
          </p:cNvSpPr>
          <p:nvPr/>
        </p:nvSpPr>
        <p:spPr bwMode="auto">
          <a:xfrm>
            <a:off x="3994150" y="2563813"/>
            <a:ext cx="412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800" b="1">
                <a:solidFill>
                  <a:srgbClr val="000099"/>
                </a:solidFill>
              </a:rPr>
              <a:t>Λ</a:t>
            </a:r>
          </a:p>
        </p:txBody>
      </p:sp>
      <p:sp>
        <p:nvSpPr>
          <p:cNvPr id="49180" name="Rectangle 36">
            <a:extLst>
              <a:ext uri="{FF2B5EF4-FFF2-40B4-BE49-F238E27FC236}">
                <a16:creationId xmlns:a16="http://schemas.microsoft.com/office/drawing/2014/main" id="{FE7E3514-6A2D-4E3A-DB9F-34983E2703E7}"/>
              </a:ext>
            </a:extLst>
          </p:cNvPr>
          <p:cNvSpPr>
            <a:spLocks noChangeArrowheads="1"/>
          </p:cNvSpPr>
          <p:nvPr/>
        </p:nvSpPr>
        <p:spPr bwMode="auto">
          <a:xfrm>
            <a:off x="3276600" y="4581525"/>
            <a:ext cx="2087563" cy="431800"/>
          </a:xfrm>
          <a:prstGeom prst="rect">
            <a:avLst/>
          </a:prstGeom>
          <a:solidFill>
            <a:srgbClr val="FFFF99"/>
          </a:solidFill>
          <a:ln w="28575" algn="ctr">
            <a:solidFill>
              <a:schemeClr val="accent1"/>
            </a:solidFill>
            <a:miter lim="800000"/>
            <a:headEnd/>
            <a:tailEnd/>
          </a:ln>
        </p:spPr>
        <p:txBody>
          <a:bodyPr wrap="none" anchor="ct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9181" name="Rectangle 37">
            <a:extLst>
              <a:ext uri="{FF2B5EF4-FFF2-40B4-BE49-F238E27FC236}">
                <a16:creationId xmlns:a16="http://schemas.microsoft.com/office/drawing/2014/main" id="{A28A60BA-F9D1-5133-9D01-6CEC4CEFBC46}"/>
              </a:ext>
            </a:extLst>
          </p:cNvPr>
          <p:cNvSpPr>
            <a:spLocks noChangeArrowheads="1"/>
          </p:cNvSpPr>
          <p:nvPr/>
        </p:nvSpPr>
        <p:spPr bwMode="auto">
          <a:xfrm>
            <a:off x="3276600" y="4581525"/>
            <a:ext cx="200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marL="342900" indent="-342900">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30000"/>
              </a:spcBef>
            </a:pPr>
            <a:r>
              <a:rPr lang="en-US" altLang="ja-JP" sz="1800" b="1"/>
              <a:t>Good agreement</a:t>
            </a:r>
          </a:p>
        </p:txBody>
      </p:sp>
      <p:sp>
        <p:nvSpPr>
          <p:cNvPr id="49182" name="Rectangle 38">
            <a:extLst>
              <a:ext uri="{FF2B5EF4-FFF2-40B4-BE49-F238E27FC236}">
                <a16:creationId xmlns:a16="http://schemas.microsoft.com/office/drawing/2014/main" id="{DD366D16-60C5-F116-96FB-71A2D9AA7BEE}"/>
              </a:ext>
            </a:extLst>
          </p:cNvPr>
          <p:cNvSpPr>
            <a:spLocks noChangeArrowheads="1"/>
          </p:cNvSpPr>
          <p:nvPr/>
        </p:nvSpPr>
        <p:spPr bwMode="auto">
          <a:xfrm>
            <a:off x="2339975" y="5445125"/>
            <a:ext cx="1849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marL="342900" indent="-342900">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30000"/>
              </a:spcBef>
            </a:pPr>
            <a:r>
              <a:rPr lang="en-US" altLang="ja-JP">
                <a:solidFill>
                  <a:srgbClr val="000099"/>
                </a:solidFill>
              </a:rPr>
              <a:t>Hiyama (2007)</a:t>
            </a:r>
          </a:p>
        </p:txBody>
      </p:sp>
      <p:sp>
        <p:nvSpPr>
          <p:cNvPr id="49183" name="Text Box 39">
            <a:extLst>
              <a:ext uri="{FF2B5EF4-FFF2-40B4-BE49-F238E27FC236}">
                <a16:creationId xmlns:a16="http://schemas.microsoft.com/office/drawing/2014/main" id="{82A5394D-4F28-A831-F0BB-C9E0BD64F5C5}"/>
              </a:ext>
            </a:extLst>
          </p:cNvPr>
          <p:cNvSpPr txBox="1">
            <a:spLocks noChangeArrowheads="1"/>
          </p:cNvSpPr>
          <p:nvPr/>
        </p:nvSpPr>
        <p:spPr bwMode="auto">
          <a:xfrm>
            <a:off x="231775" y="56673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marL="342900" indent="-342900">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sz="1800"/>
          </a:p>
        </p:txBody>
      </p:sp>
      <p:sp>
        <p:nvSpPr>
          <p:cNvPr id="49184" name="Text Box 40">
            <a:extLst>
              <a:ext uri="{FF2B5EF4-FFF2-40B4-BE49-F238E27FC236}">
                <a16:creationId xmlns:a16="http://schemas.microsoft.com/office/drawing/2014/main" id="{5C4CC651-AA09-F0F4-B257-9E47FD67701D}"/>
              </a:ext>
            </a:extLst>
          </p:cNvPr>
          <p:cNvSpPr txBox="1">
            <a:spLocks noChangeArrowheads="1"/>
          </p:cNvSpPr>
          <p:nvPr/>
        </p:nvSpPr>
        <p:spPr bwMode="auto">
          <a:xfrm>
            <a:off x="447675" y="5918200"/>
            <a:ext cx="49212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10000"/>
              </a:lnSpc>
            </a:pPr>
            <a:r>
              <a:rPr lang="en-US" altLang="ja-JP"/>
              <a:t>Desirable strength of ΛN  spin-orbit force </a:t>
            </a:r>
          </a:p>
          <a:p>
            <a:pPr eaLnBrk="1" hangingPunct="1">
              <a:lnSpc>
                <a:spcPct val="110000"/>
              </a:lnSpc>
            </a:pPr>
            <a:r>
              <a:rPr lang="en-US" altLang="ja-JP"/>
              <a:t>was determined.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srcRect/>
          <a:stretch>
            <a:fillRect/>
          </a:stretch>
        </p:blipFill>
        <p:spPr bwMode="auto">
          <a:xfrm>
            <a:off x="2483770" y="0"/>
            <a:ext cx="6687358" cy="6165304"/>
          </a:xfrm>
          <a:prstGeom prst="rect">
            <a:avLst/>
          </a:prstGeom>
          <a:noFill/>
          <a:ln w="9525">
            <a:noFill/>
            <a:miter lim="800000"/>
            <a:headEnd/>
            <a:tailEnd/>
          </a:ln>
        </p:spPr>
      </p:pic>
      <p:grpSp>
        <p:nvGrpSpPr>
          <p:cNvPr id="18" name="グループ化 17"/>
          <p:cNvGrpSpPr/>
          <p:nvPr/>
        </p:nvGrpSpPr>
        <p:grpSpPr>
          <a:xfrm>
            <a:off x="323528" y="692696"/>
            <a:ext cx="1728192" cy="1619895"/>
            <a:chOff x="323528" y="620688"/>
            <a:chExt cx="2376264" cy="2339975"/>
          </a:xfrm>
        </p:grpSpPr>
        <p:sp>
          <p:nvSpPr>
            <p:cNvPr id="2" name="Oval 7"/>
            <p:cNvSpPr>
              <a:spLocks noChangeArrowheads="1"/>
            </p:cNvSpPr>
            <p:nvPr/>
          </p:nvSpPr>
          <p:spPr bwMode="auto">
            <a:xfrm>
              <a:off x="323528" y="620688"/>
              <a:ext cx="2376264" cy="2339975"/>
            </a:xfrm>
            <a:prstGeom prst="ellipse">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2000"/>
            </a:p>
          </p:txBody>
        </p:sp>
        <p:sp>
          <p:nvSpPr>
            <p:cNvPr id="3" name="Oval 8"/>
            <p:cNvSpPr>
              <a:spLocks noChangeArrowheads="1"/>
            </p:cNvSpPr>
            <p:nvPr/>
          </p:nvSpPr>
          <p:spPr bwMode="auto">
            <a:xfrm>
              <a:off x="683568" y="1052736"/>
              <a:ext cx="521445" cy="5032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2000" dirty="0">
                  <a:solidFill>
                    <a:schemeClr val="bg1"/>
                  </a:solidFill>
                </a:rPr>
                <a:t>n</a:t>
              </a:r>
            </a:p>
          </p:txBody>
        </p:sp>
        <p:sp>
          <p:nvSpPr>
            <p:cNvPr id="4" name="Oval 9"/>
            <p:cNvSpPr>
              <a:spLocks noChangeArrowheads="1"/>
            </p:cNvSpPr>
            <p:nvPr/>
          </p:nvSpPr>
          <p:spPr bwMode="auto">
            <a:xfrm>
              <a:off x="1547664" y="836712"/>
              <a:ext cx="504056" cy="503238"/>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2000" dirty="0">
                  <a:solidFill>
                    <a:schemeClr val="bg1"/>
                  </a:solidFill>
                </a:rPr>
                <a:t>n</a:t>
              </a:r>
            </a:p>
          </p:txBody>
        </p:sp>
        <p:sp>
          <p:nvSpPr>
            <p:cNvPr id="5" name="Oval 10"/>
            <p:cNvSpPr>
              <a:spLocks noChangeArrowheads="1"/>
            </p:cNvSpPr>
            <p:nvPr/>
          </p:nvSpPr>
          <p:spPr bwMode="auto">
            <a:xfrm>
              <a:off x="683568" y="1773211"/>
              <a:ext cx="503683" cy="503238"/>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2000" dirty="0">
                  <a:solidFill>
                    <a:schemeClr val="bg1"/>
                  </a:solidFill>
                </a:rPr>
                <a:t>n</a:t>
              </a:r>
            </a:p>
          </p:txBody>
        </p:sp>
        <p:sp>
          <p:nvSpPr>
            <p:cNvPr id="6" name="Oval 11"/>
            <p:cNvSpPr>
              <a:spLocks noChangeArrowheads="1"/>
            </p:cNvSpPr>
            <p:nvPr/>
          </p:nvSpPr>
          <p:spPr bwMode="auto">
            <a:xfrm>
              <a:off x="1457523" y="1989113"/>
              <a:ext cx="522189" cy="504825"/>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2000"/>
                <a:t>p</a:t>
              </a:r>
            </a:p>
          </p:txBody>
        </p:sp>
        <p:sp>
          <p:nvSpPr>
            <p:cNvPr id="7" name="Oval 12"/>
            <p:cNvSpPr>
              <a:spLocks noChangeArrowheads="1"/>
            </p:cNvSpPr>
            <p:nvPr/>
          </p:nvSpPr>
          <p:spPr bwMode="auto">
            <a:xfrm>
              <a:off x="1835696" y="1556792"/>
              <a:ext cx="503610" cy="504825"/>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2000" dirty="0"/>
                <a:t>p</a:t>
              </a:r>
            </a:p>
          </p:txBody>
        </p:sp>
        <p:sp>
          <p:nvSpPr>
            <p:cNvPr id="8" name="Oval 13"/>
            <p:cNvSpPr>
              <a:spLocks noChangeArrowheads="1"/>
            </p:cNvSpPr>
            <p:nvPr/>
          </p:nvSpPr>
          <p:spPr bwMode="auto">
            <a:xfrm>
              <a:off x="971601" y="2276451"/>
              <a:ext cx="487114" cy="50482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2000" dirty="0"/>
                <a:t>Λ</a:t>
              </a:r>
            </a:p>
          </p:txBody>
        </p:sp>
      </p:grpSp>
      <p:sp>
        <p:nvSpPr>
          <p:cNvPr id="9" name="テキスト ボックス 8"/>
          <p:cNvSpPr txBox="1"/>
          <p:nvPr/>
        </p:nvSpPr>
        <p:spPr>
          <a:xfrm>
            <a:off x="179512" y="116632"/>
            <a:ext cx="1808508" cy="461665"/>
          </a:xfrm>
          <a:prstGeom prst="rect">
            <a:avLst/>
          </a:prstGeom>
          <a:noFill/>
        </p:spPr>
        <p:txBody>
          <a:bodyPr wrap="none" rtlCol="0">
            <a:spAutoFit/>
          </a:bodyPr>
          <a:lstStyle/>
          <a:p>
            <a:r>
              <a:rPr kumimoji="1" lang="en-US" altLang="ja-JP" sz="2400" dirty="0"/>
              <a:t>Since   1998  </a:t>
            </a:r>
            <a:endParaRPr kumimoji="1" lang="ja-JP" altLang="en-US" sz="2400" dirty="0"/>
          </a:p>
        </p:txBody>
      </p:sp>
      <p:sp>
        <p:nvSpPr>
          <p:cNvPr id="12" name="Oval 13"/>
          <p:cNvSpPr>
            <a:spLocks noChangeArrowheads="1"/>
          </p:cNvSpPr>
          <p:nvPr/>
        </p:nvSpPr>
        <p:spPr bwMode="auto">
          <a:xfrm>
            <a:off x="107504" y="4221088"/>
            <a:ext cx="487114" cy="50482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2000" dirty="0"/>
              <a:t>Λ</a:t>
            </a:r>
          </a:p>
        </p:txBody>
      </p:sp>
      <p:sp>
        <p:nvSpPr>
          <p:cNvPr id="13" name="Oval 9"/>
          <p:cNvSpPr>
            <a:spLocks noChangeArrowheads="1"/>
          </p:cNvSpPr>
          <p:nvPr/>
        </p:nvSpPr>
        <p:spPr bwMode="auto">
          <a:xfrm>
            <a:off x="1619672" y="4077072"/>
            <a:ext cx="504056" cy="503238"/>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2000" dirty="0">
                <a:solidFill>
                  <a:schemeClr val="bg1"/>
                </a:solidFill>
              </a:rPr>
              <a:t>N</a:t>
            </a:r>
          </a:p>
        </p:txBody>
      </p:sp>
      <p:cxnSp>
        <p:nvCxnSpPr>
          <p:cNvPr id="17" name="直線コネクタ 16"/>
          <p:cNvCxnSpPr/>
          <p:nvPr/>
        </p:nvCxnSpPr>
        <p:spPr>
          <a:xfrm flipV="1">
            <a:off x="467544" y="4365104"/>
            <a:ext cx="1457102" cy="36389"/>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0" y="2348880"/>
            <a:ext cx="3154966" cy="1323439"/>
          </a:xfrm>
          <a:prstGeom prst="rect">
            <a:avLst/>
          </a:prstGeom>
          <a:noFill/>
        </p:spPr>
        <p:txBody>
          <a:bodyPr wrap="none" rtlCol="0">
            <a:spAutoFit/>
          </a:bodyPr>
          <a:lstStyle/>
          <a:p>
            <a:r>
              <a:rPr kumimoji="1" lang="en-US" altLang="ja-JP" sz="2000" dirty="0" err="1"/>
              <a:t>Ab</a:t>
            </a:r>
            <a:r>
              <a:rPr kumimoji="1" lang="en-US" altLang="ja-JP" sz="2000" dirty="0"/>
              <a:t>-initio calculation</a:t>
            </a:r>
          </a:p>
          <a:p>
            <a:r>
              <a:rPr lang="en-US" altLang="ja-JP" sz="2000" dirty="0"/>
              <a:t>Shell model calculation</a:t>
            </a:r>
          </a:p>
          <a:p>
            <a:r>
              <a:rPr kumimoji="1" lang="en-US" altLang="ja-JP" sz="2000" dirty="0"/>
              <a:t>          +</a:t>
            </a:r>
          </a:p>
          <a:p>
            <a:r>
              <a:rPr lang="en-US" altLang="ja-JP" sz="2000" dirty="0"/>
              <a:t>High-resolution experiments</a:t>
            </a:r>
            <a:endParaRPr kumimoji="1" lang="ja-JP" altLang="en-US" sz="2000" dirty="0"/>
          </a:p>
        </p:txBody>
      </p:sp>
      <p:sp>
        <p:nvSpPr>
          <p:cNvPr id="20" name="テキスト ボックス 19"/>
          <p:cNvSpPr txBox="1"/>
          <p:nvPr/>
        </p:nvSpPr>
        <p:spPr>
          <a:xfrm>
            <a:off x="0" y="4869160"/>
            <a:ext cx="2708242" cy="1015663"/>
          </a:xfrm>
          <a:prstGeom prst="rect">
            <a:avLst/>
          </a:prstGeom>
          <a:noFill/>
        </p:spPr>
        <p:txBody>
          <a:bodyPr wrap="none" rtlCol="0">
            <a:spAutoFit/>
          </a:bodyPr>
          <a:lstStyle/>
          <a:p>
            <a:r>
              <a:rPr kumimoji="1" lang="en-US" altLang="ja-JP" sz="2000" dirty="0"/>
              <a:t>We have been obtaining</a:t>
            </a:r>
          </a:p>
          <a:p>
            <a:r>
              <a:rPr lang="en-US" altLang="ja-JP" sz="2000" dirty="0"/>
              <a:t>information on ΛN </a:t>
            </a:r>
          </a:p>
          <a:p>
            <a:r>
              <a:rPr lang="en-US" altLang="ja-JP" sz="2000" dirty="0"/>
              <a:t>two-body  interaction.</a:t>
            </a:r>
            <a:endParaRPr kumimoji="1" lang="ja-JP" altLang="en-US" sz="2000" dirty="0"/>
          </a:p>
        </p:txBody>
      </p:sp>
      <p:sp>
        <p:nvSpPr>
          <p:cNvPr id="16" name="下矢印 15"/>
          <p:cNvSpPr/>
          <p:nvPr/>
        </p:nvSpPr>
        <p:spPr>
          <a:xfrm>
            <a:off x="683568" y="3861048"/>
            <a:ext cx="504056" cy="360040"/>
          </a:xfrm>
          <a:prstGeom prst="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Picture 5"/>
          <p:cNvPicPr>
            <a:picLocks noChangeAspect="1" noChangeArrowheads="1"/>
          </p:cNvPicPr>
          <p:nvPr/>
        </p:nvPicPr>
        <p:blipFill>
          <a:blip r:embed="rId3" cstate="print"/>
          <a:srcRect/>
          <a:stretch>
            <a:fillRect/>
          </a:stretch>
        </p:blipFill>
        <p:spPr bwMode="auto">
          <a:xfrm>
            <a:off x="250825" y="6311900"/>
            <a:ext cx="8893175" cy="546100"/>
          </a:xfrm>
          <a:prstGeom prst="rect">
            <a:avLst/>
          </a:prstGeom>
          <a:noFill/>
          <a:ln w="28575" algn="ctr">
            <a:noFill/>
            <a:miter lim="800000"/>
            <a:headEnd/>
            <a:tailEnd/>
          </a:ln>
          <a:effectLst/>
        </p:spPr>
      </p:pic>
      <p:sp>
        <p:nvSpPr>
          <p:cNvPr id="22" name="Rectangle 6"/>
          <p:cNvSpPr>
            <a:spLocks noChangeArrowheads="1"/>
          </p:cNvSpPr>
          <p:nvPr/>
        </p:nvSpPr>
        <p:spPr bwMode="auto">
          <a:xfrm>
            <a:off x="250825" y="6311900"/>
            <a:ext cx="8893175" cy="503237"/>
          </a:xfrm>
          <a:prstGeom prst="rect">
            <a:avLst/>
          </a:prstGeom>
          <a:noFill/>
          <a:ln w="28575" algn="ctr">
            <a:solidFill>
              <a:srgbClr val="FF9900"/>
            </a:solidFill>
            <a:miter lim="800000"/>
            <a:headEnd/>
            <a:tailEnd/>
          </a:ln>
          <a:effectLst/>
        </p:spPr>
        <p:txBody>
          <a:bodyPr wrap="none" anchor="ctr"/>
          <a:lstStyle/>
          <a:p>
            <a:pPr eaLnBrk="1" hangingPunct="1"/>
            <a:endParaRPr lang="ja-JP"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01E55BEF-BCFF-8D46-9B11-5E3AF88AE216}"/>
              </a:ext>
            </a:extLst>
          </p:cNvPr>
          <p:cNvPicPr>
            <a:picLocks noChangeAspect="1"/>
          </p:cNvPicPr>
          <p:nvPr/>
        </p:nvPicPr>
        <p:blipFill>
          <a:blip r:embed="rId3" cstate="print"/>
          <a:stretch>
            <a:fillRect/>
          </a:stretch>
        </p:blipFill>
        <p:spPr>
          <a:xfrm>
            <a:off x="0" y="620688"/>
            <a:ext cx="6175478" cy="5148905"/>
          </a:xfrm>
          <a:prstGeom prst="rect">
            <a:avLst/>
          </a:prstGeom>
        </p:spPr>
      </p:pic>
      <p:sp>
        <p:nvSpPr>
          <p:cNvPr id="11" name="Rectangle 2">
            <a:extLst>
              <a:ext uri="{FF2B5EF4-FFF2-40B4-BE49-F238E27FC236}">
                <a16:creationId xmlns:a16="http://schemas.microsoft.com/office/drawing/2014/main" id="{00A5E74B-178C-9A45-907B-C066B64021E4}"/>
              </a:ext>
            </a:extLst>
          </p:cNvPr>
          <p:cNvSpPr>
            <a:spLocks noChangeArrowheads="1"/>
          </p:cNvSpPr>
          <p:nvPr/>
        </p:nvSpPr>
        <p:spPr bwMode="auto">
          <a:xfrm>
            <a:off x="179388" y="167680"/>
            <a:ext cx="882015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altLang="ja-JP" sz="3200" b="1" dirty="0">
                <a:solidFill>
                  <a:srgbClr val="336699"/>
                </a:solidFill>
                <a:latin typeface="Times" charset="0"/>
                <a:cs typeface="Times" charset="0"/>
              </a:rPr>
              <a:t>Mass-Radius Relation of Neutron Stars</a:t>
            </a:r>
          </a:p>
        </p:txBody>
      </p:sp>
      <p:sp>
        <p:nvSpPr>
          <p:cNvPr id="19" name="Text Box 2054">
            <a:extLst>
              <a:ext uri="{FF2B5EF4-FFF2-40B4-BE49-F238E27FC236}">
                <a16:creationId xmlns:a16="http://schemas.microsoft.com/office/drawing/2014/main" id="{EB1EEA78-FADB-2149-994A-4EE3AEDE46AC}"/>
              </a:ext>
            </a:extLst>
          </p:cNvPr>
          <p:cNvSpPr txBox="1">
            <a:spLocks noChangeArrowheads="1"/>
          </p:cNvSpPr>
          <p:nvPr/>
        </p:nvSpPr>
        <p:spPr bwMode="auto">
          <a:xfrm>
            <a:off x="4618914" y="5301208"/>
            <a:ext cx="4525086" cy="9539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wrap="square" lIns="91275" tIns="45637" rIns="91275" bIns="45637">
            <a:spAutoFit/>
          </a:bodyPr>
          <a:lstStyle>
            <a:lvl1pPr defTabSz="912813">
              <a:defRPr kumimoji="1" sz="4400">
                <a:solidFill>
                  <a:schemeClr val="tx2"/>
                </a:solidFill>
                <a:latin typeface="Times New Roman" charset="0"/>
                <a:ea typeface="ＭＳ Ｐゴシック" charset="0"/>
                <a:cs typeface="ＭＳ Ｐゴシック" charset="0"/>
              </a:defRPr>
            </a:lvl1pPr>
            <a:lvl2pPr marL="742950" indent="-285750" defTabSz="912813">
              <a:defRPr kumimoji="1" sz="4400">
                <a:solidFill>
                  <a:schemeClr val="tx2"/>
                </a:solidFill>
                <a:latin typeface="Times New Roman" charset="0"/>
                <a:ea typeface="ＭＳ Ｐゴシック" charset="0"/>
              </a:defRPr>
            </a:lvl2pPr>
            <a:lvl3pPr marL="1143000" indent="-228600" defTabSz="912813">
              <a:defRPr kumimoji="1" sz="4400">
                <a:solidFill>
                  <a:schemeClr val="tx2"/>
                </a:solidFill>
                <a:latin typeface="Times New Roman" charset="0"/>
                <a:ea typeface="ＭＳ Ｐゴシック" charset="0"/>
              </a:defRPr>
            </a:lvl3pPr>
            <a:lvl4pPr marL="1600200" indent="-228600" defTabSz="912813">
              <a:defRPr kumimoji="1" sz="4400">
                <a:solidFill>
                  <a:schemeClr val="tx2"/>
                </a:solidFill>
                <a:latin typeface="Times New Roman" charset="0"/>
                <a:ea typeface="ＭＳ Ｐゴシック" charset="0"/>
              </a:defRPr>
            </a:lvl4pPr>
            <a:lvl5pPr marL="2057400" indent="-228600" defTabSz="912813">
              <a:defRPr kumimoji="1" sz="4400">
                <a:solidFill>
                  <a:schemeClr val="tx2"/>
                </a:solidFill>
                <a:latin typeface="Times New Roman" charset="0"/>
                <a:ea typeface="ＭＳ Ｐゴシック" charset="0"/>
              </a:defRPr>
            </a:lvl5pPr>
            <a:lvl6pPr marL="2514600" indent="-228600" algn="ctr" defTabSz="912813" fontAlgn="base">
              <a:spcBef>
                <a:spcPct val="0"/>
              </a:spcBef>
              <a:spcAft>
                <a:spcPct val="0"/>
              </a:spcAft>
              <a:defRPr kumimoji="1" sz="4400">
                <a:solidFill>
                  <a:schemeClr val="tx2"/>
                </a:solidFill>
                <a:latin typeface="Times New Roman" charset="0"/>
                <a:ea typeface="ＭＳ Ｐゴシック" charset="0"/>
              </a:defRPr>
            </a:lvl6pPr>
            <a:lvl7pPr marL="2971800" indent="-228600" algn="ctr" defTabSz="912813" fontAlgn="base">
              <a:spcBef>
                <a:spcPct val="0"/>
              </a:spcBef>
              <a:spcAft>
                <a:spcPct val="0"/>
              </a:spcAft>
              <a:defRPr kumimoji="1" sz="4400">
                <a:solidFill>
                  <a:schemeClr val="tx2"/>
                </a:solidFill>
                <a:latin typeface="Times New Roman" charset="0"/>
                <a:ea typeface="ＭＳ Ｐゴシック" charset="0"/>
              </a:defRPr>
            </a:lvl7pPr>
            <a:lvl8pPr marL="3429000" indent="-228600" algn="ctr" defTabSz="912813" fontAlgn="base">
              <a:spcBef>
                <a:spcPct val="0"/>
              </a:spcBef>
              <a:spcAft>
                <a:spcPct val="0"/>
              </a:spcAft>
              <a:defRPr kumimoji="1" sz="4400">
                <a:solidFill>
                  <a:schemeClr val="tx2"/>
                </a:solidFill>
                <a:latin typeface="Times New Roman" charset="0"/>
                <a:ea typeface="ＭＳ Ｐゴシック" charset="0"/>
              </a:defRPr>
            </a:lvl8pPr>
            <a:lvl9pPr marL="3886200" indent="-228600" algn="ctr" defTabSz="912813" fontAlgn="base">
              <a:spcBef>
                <a:spcPct val="0"/>
              </a:spcBef>
              <a:spcAft>
                <a:spcPct val="0"/>
              </a:spcAft>
              <a:defRPr kumimoji="1" sz="4400">
                <a:solidFill>
                  <a:schemeClr val="tx2"/>
                </a:solidFill>
                <a:latin typeface="Times New Roman" charset="0"/>
                <a:ea typeface="ＭＳ Ｐゴシック" charset="0"/>
              </a:defRPr>
            </a:lvl9pPr>
          </a:lstStyle>
          <a:p>
            <a:pPr algn="l">
              <a:spcBef>
                <a:spcPts val="0"/>
              </a:spcBef>
              <a:spcAft>
                <a:spcPts val="0"/>
              </a:spcAft>
            </a:pPr>
            <a:r>
              <a:rPr lang="en-US" altLang="ja-JP" sz="1400" dirty="0">
                <a:solidFill>
                  <a:schemeClr val="tx1"/>
                </a:solidFill>
              </a:rPr>
              <a:t>J1614-2230: Nature 467 (2010) 1081, APJ 832 (2016) 167</a:t>
            </a:r>
          </a:p>
          <a:p>
            <a:pPr algn="l">
              <a:spcBef>
                <a:spcPts val="0"/>
              </a:spcBef>
              <a:spcAft>
                <a:spcPts val="0"/>
              </a:spcAft>
            </a:pPr>
            <a:r>
              <a:rPr lang="en-US" altLang="ja-JP" sz="1400" dirty="0">
                <a:solidFill>
                  <a:schemeClr val="tx1"/>
                </a:solidFill>
              </a:rPr>
              <a:t>J0348+0432: Science 340 (2013) 1233232</a:t>
            </a:r>
          </a:p>
          <a:p>
            <a:pPr algn="l">
              <a:spcBef>
                <a:spcPts val="0"/>
              </a:spcBef>
              <a:spcAft>
                <a:spcPts val="0"/>
              </a:spcAft>
            </a:pPr>
            <a:r>
              <a:rPr lang="en-US" altLang="ja-JP" sz="1400" dirty="0">
                <a:solidFill>
                  <a:schemeClr val="tx1"/>
                </a:solidFill>
              </a:rPr>
              <a:t>J0740+6620: Nat. Astron. (2019)</a:t>
            </a:r>
          </a:p>
          <a:p>
            <a:pPr algn="l">
              <a:spcBef>
                <a:spcPts val="0"/>
              </a:spcBef>
              <a:spcAft>
                <a:spcPts val="0"/>
              </a:spcAft>
            </a:pPr>
            <a:r>
              <a:rPr lang="en-US" altLang="ja-JP" sz="1400" dirty="0">
                <a:solidFill>
                  <a:schemeClr val="tx1"/>
                </a:solidFill>
              </a:rPr>
              <a:t>GW170817: PRL 121 (2018) 161101</a:t>
            </a:r>
          </a:p>
        </p:txBody>
      </p:sp>
      <p:sp>
        <p:nvSpPr>
          <p:cNvPr id="6" name="テキスト ボックス 5"/>
          <p:cNvSpPr txBox="1"/>
          <p:nvPr/>
        </p:nvSpPr>
        <p:spPr>
          <a:xfrm>
            <a:off x="7524328" y="116632"/>
            <a:ext cx="1120820" cy="646331"/>
          </a:xfrm>
          <a:prstGeom prst="rect">
            <a:avLst/>
          </a:prstGeom>
          <a:noFill/>
        </p:spPr>
        <p:txBody>
          <a:bodyPr wrap="none" rtlCol="0">
            <a:spAutoFit/>
          </a:bodyPr>
          <a:lstStyle/>
          <a:p>
            <a:r>
              <a:rPr kumimoji="1" lang="en-US" altLang="ja-JP" sz="3600" dirty="0">
                <a:solidFill>
                  <a:srgbClr val="FF0000"/>
                </a:solidFill>
              </a:rPr>
              <a:t>2021</a:t>
            </a:r>
            <a:endParaRPr kumimoji="1" lang="ja-JP" altLang="en-US" sz="3600" dirty="0">
              <a:solidFill>
                <a:srgbClr val="FF0000"/>
              </a:solidFill>
            </a:endParaRPr>
          </a:p>
        </p:txBody>
      </p:sp>
      <p:sp>
        <p:nvSpPr>
          <p:cNvPr id="7" name="テキスト ボックス 6"/>
          <p:cNvSpPr txBox="1"/>
          <p:nvPr/>
        </p:nvSpPr>
        <p:spPr>
          <a:xfrm>
            <a:off x="6012160" y="1196752"/>
            <a:ext cx="3189078" cy="1477328"/>
          </a:xfrm>
          <a:prstGeom prst="rect">
            <a:avLst/>
          </a:prstGeom>
          <a:noFill/>
        </p:spPr>
        <p:txBody>
          <a:bodyPr wrap="none" rtlCol="0">
            <a:spAutoFit/>
          </a:bodyPr>
          <a:lstStyle/>
          <a:p>
            <a:r>
              <a:rPr kumimoji="1" lang="en-US" altLang="ja-JP" dirty="0"/>
              <a:t>ΛN interaction updated by</a:t>
            </a:r>
          </a:p>
          <a:p>
            <a:r>
              <a:rPr lang="en-US" altLang="ja-JP" dirty="0"/>
              <a:t>structure study of Λ </a:t>
            </a:r>
            <a:r>
              <a:rPr lang="en-US" altLang="ja-JP" dirty="0" err="1"/>
              <a:t>hypernuclei</a:t>
            </a:r>
            <a:endParaRPr lang="en-US" altLang="ja-JP" dirty="0"/>
          </a:p>
          <a:p>
            <a:r>
              <a:rPr kumimoji="1" lang="en-US" altLang="ja-JP" dirty="0"/>
              <a:t>+ </a:t>
            </a:r>
            <a:r>
              <a:rPr kumimoji="1" lang="en-US" altLang="ja-JP" dirty="0" err="1"/>
              <a:t>EoS</a:t>
            </a:r>
            <a:r>
              <a:rPr kumimoji="1" lang="en-US" altLang="ja-JP" dirty="0"/>
              <a:t> by coupled-cluster</a:t>
            </a:r>
          </a:p>
          <a:p>
            <a:r>
              <a:rPr kumimoji="1" lang="en-US" altLang="ja-JP" dirty="0"/>
              <a:t> variational calculation done </a:t>
            </a:r>
          </a:p>
          <a:p>
            <a:r>
              <a:rPr kumimoji="1" lang="en-US" altLang="ja-JP" dirty="0"/>
              <a:t>by</a:t>
            </a:r>
            <a:r>
              <a:rPr lang="en-US" altLang="ja-JP" dirty="0"/>
              <a:t> Togashi</a:t>
            </a:r>
            <a:endParaRPr kumimoji="1" lang="ja-JP" altLang="en-US" dirty="0"/>
          </a:p>
        </p:txBody>
      </p:sp>
      <p:sp>
        <p:nvSpPr>
          <p:cNvPr id="8" name="テキスト ボックス 7"/>
          <p:cNvSpPr txBox="1"/>
          <p:nvPr/>
        </p:nvSpPr>
        <p:spPr>
          <a:xfrm>
            <a:off x="6012160" y="2924944"/>
            <a:ext cx="2987228" cy="923330"/>
          </a:xfrm>
          <a:prstGeom prst="rect">
            <a:avLst/>
          </a:prstGeom>
          <a:noFill/>
        </p:spPr>
        <p:txBody>
          <a:bodyPr wrap="none" rtlCol="0">
            <a:spAutoFit/>
          </a:bodyPr>
          <a:lstStyle/>
          <a:p>
            <a:r>
              <a:rPr kumimoji="1" lang="en-US" altLang="ja-JP" dirty="0"/>
              <a:t>Still, the maximum mass of</a:t>
            </a:r>
          </a:p>
          <a:p>
            <a:r>
              <a:rPr lang="en-US" altLang="ja-JP" dirty="0"/>
              <a:t>neutron star is less than twice</a:t>
            </a:r>
          </a:p>
          <a:p>
            <a:r>
              <a:rPr lang="en-US" altLang="ja-JP" dirty="0"/>
              <a:t>o</a:t>
            </a:r>
            <a:r>
              <a:rPr kumimoji="1" lang="en-US" altLang="ja-JP" dirty="0"/>
              <a:t>f solar mass.</a:t>
            </a:r>
            <a:endParaRPr kumimoji="1" lang="ja-JP" altLang="en-US" dirty="0"/>
          </a:p>
        </p:txBody>
      </p:sp>
      <p:sp>
        <p:nvSpPr>
          <p:cNvPr id="10" name="テキスト ボックス 9"/>
          <p:cNvSpPr txBox="1"/>
          <p:nvPr/>
        </p:nvSpPr>
        <p:spPr>
          <a:xfrm>
            <a:off x="179512" y="5661248"/>
            <a:ext cx="3182859" cy="646331"/>
          </a:xfrm>
          <a:prstGeom prst="rect">
            <a:avLst/>
          </a:prstGeom>
          <a:noFill/>
        </p:spPr>
        <p:txBody>
          <a:bodyPr wrap="none" rtlCol="0">
            <a:spAutoFit/>
          </a:bodyPr>
          <a:lstStyle/>
          <a:p>
            <a:r>
              <a:rPr lang="en-US" altLang="ja-JP" sz="3600" dirty="0" err="1">
                <a:solidFill>
                  <a:srgbClr val="FF0000"/>
                </a:solidFill>
              </a:rPr>
              <a:t>Hyperon</a:t>
            </a:r>
            <a:r>
              <a:rPr lang="en-US" altLang="ja-JP" sz="3600" dirty="0">
                <a:solidFill>
                  <a:srgbClr val="FF0000"/>
                </a:solidFill>
              </a:rPr>
              <a:t> puzzle </a:t>
            </a:r>
            <a:endParaRPr kumimoji="1" lang="ja-JP" altLang="en-US" sz="3600" dirty="0">
              <a:solidFill>
                <a:srgbClr val="FF0000"/>
              </a:solidFill>
            </a:endParaRPr>
          </a:p>
        </p:txBody>
      </p:sp>
      <p:sp>
        <p:nvSpPr>
          <p:cNvPr id="12" name="テキスト ボックス 11"/>
          <p:cNvSpPr txBox="1"/>
          <p:nvPr/>
        </p:nvSpPr>
        <p:spPr>
          <a:xfrm>
            <a:off x="0" y="6237312"/>
            <a:ext cx="5966057" cy="461665"/>
          </a:xfrm>
          <a:prstGeom prst="rect">
            <a:avLst/>
          </a:prstGeom>
          <a:noFill/>
        </p:spPr>
        <p:txBody>
          <a:bodyPr wrap="none" rtlCol="0">
            <a:spAutoFit/>
          </a:bodyPr>
          <a:lstStyle/>
          <a:p>
            <a:r>
              <a:rPr kumimoji="1" lang="en-US" altLang="ja-JP" sz="2400" dirty="0"/>
              <a:t>missing part of YN interaction: ΛN-ΣN coupling</a:t>
            </a:r>
            <a:endParaRPr kumimoji="1" lang="ja-JP" altLang="en-US" sz="2400" dirty="0"/>
          </a:p>
        </p:txBody>
      </p:sp>
    </p:spTree>
    <p:extLst>
      <p:ext uri="{BB962C8B-B14F-4D97-AF65-F5344CB8AC3E}">
        <p14:creationId xmlns:p14="http://schemas.microsoft.com/office/powerpoint/2010/main" val="2675663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2650C5B2-D88C-08FD-1CAC-CC3092D56D4D}"/>
              </a:ext>
            </a:extLst>
          </p:cNvPr>
          <p:cNvSpPr/>
          <p:nvPr/>
        </p:nvSpPr>
        <p:spPr>
          <a:xfrm>
            <a:off x="3491880" y="2852936"/>
            <a:ext cx="4823643" cy="1224136"/>
          </a:xfrm>
          <a:prstGeom prst="rect">
            <a:avLst/>
          </a:prstGeom>
          <a:solidFill>
            <a:srgbClr val="20C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1668" name="Text Box 4"/>
          <p:cNvSpPr txBox="1">
            <a:spLocks noChangeArrowheads="1"/>
          </p:cNvSpPr>
          <p:nvPr/>
        </p:nvSpPr>
        <p:spPr bwMode="auto">
          <a:xfrm>
            <a:off x="179512" y="188640"/>
            <a:ext cx="2692212" cy="667875"/>
          </a:xfrm>
          <a:prstGeom prst="rect">
            <a:avLst/>
          </a:prstGeom>
          <a:solidFill>
            <a:srgbClr val="FFFF00"/>
          </a:solidFill>
          <a:ln w="9525">
            <a:noFill/>
            <a:miter lim="800000"/>
            <a:headEnd/>
            <a:tailEnd/>
          </a:ln>
          <a:effectLst/>
        </p:spPr>
        <p:txBody>
          <a:bodyPr wrap="none">
            <a:spAutoFit/>
          </a:bodyPr>
          <a:lstStyle/>
          <a:p>
            <a:pPr marL="342900" indent="-342900" eaLnBrk="1" hangingPunct="1"/>
            <a:endParaRPr lang="en-US" altLang="ja-JP" sz="100" dirty="0"/>
          </a:p>
          <a:p>
            <a:pPr marL="342900" indent="-342900" eaLnBrk="1" hangingPunct="1">
              <a:lnSpc>
                <a:spcPct val="140000"/>
              </a:lnSpc>
            </a:pPr>
            <a:r>
              <a:rPr lang="en-US" altLang="ja-JP" sz="2600" dirty="0"/>
              <a:t> ΛN</a:t>
            </a:r>
            <a:r>
              <a:rPr lang="ja-JP" altLang="en-US" sz="2600" dirty="0"/>
              <a:t>－</a:t>
            </a:r>
            <a:r>
              <a:rPr lang="en-US" altLang="ja-JP" sz="2600" dirty="0"/>
              <a:t>ΣN coupling</a:t>
            </a:r>
          </a:p>
        </p:txBody>
      </p:sp>
      <p:sp>
        <p:nvSpPr>
          <p:cNvPr id="16" name="Line 6"/>
          <p:cNvSpPr>
            <a:spLocks noChangeShapeType="1"/>
          </p:cNvSpPr>
          <p:nvPr/>
        </p:nvSpPr>
        <p:spPr bwMode="auto">
          <a:xfrm>
            <a:off x="539552" y="1700809"/>
            <a:ext cx="0" cy="1512168"/>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 name="Text Box 7"/>
          <p:cNvSpPr txBox="1">
            <a:spLocks noChangeArrowheads="1"/>
          </p:cNvSpPr>
          <p:nvPr/>
        </p:nvSpPr>
        <p:spPr bwMode="auto">
          <a:xfrm>
            <a:off x="304776" y="1286222"/>
            <a:ext cx="404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N</a:t>
            </a:r>
          </a:p>
        </p:txBody>
      </p:sp>
      <p:sp>
        <p:nvSpPr>
          <p:cNvPr id="18" name="Line 8"/>
          <p:cNvSpPr>
            <a:spLocks noChangeShapeType="1"/>
          </p:cNvSpPr>
          <p:nvPr/>
        </p:nvSpPr>
        <p:spPr bwMode="auto">
          <a:xfrm flipH="1">
            <a:off x="2051719" y="1700560"/>
            <a:ext cx="893" cy="1512415"/>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 name="Text Box 9"/>
          <p:cNvSpPr txBox="1">
            <a:spLocks noChangeArrowheads="1"/>
          </p:cNvSpPr>
          <p:nvPr/>
        </p:nvSpPr>
        <p:spPr bwMode="auto">
          <a:xfrm>
            <a:off x="1763688" y="1268760"/>
            <a:ext cx="3898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Δ</a:t>
            </a:r>
          </a:p>
        </p:txBody>
      </p:sp>
      <p:sp>
        <p:nvSpPr>
          <p:cNvPr id="20" name="Text Box 10"/>
          <p:cNvSpPr txBox="1">
            <a:spLocks noChangeArrowheads="1"/>
          </p:cNvSpPr>
          <p:nvPr/>
        </p:nvSpPr>
        <p:spPr bwMode="auto">
          <a:xfrm>
            <a:off x="395536" y="3212976"/>
            <a:ext cx="404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t>N</a:t>
            </a:r>
          </a:p>
        </p:txBody>
      </p:sp>
      <p:sp>
        <p:nvSpPr>
          <p:cNvPr id="21" name="Text Box 11"/>
          <p:cNvSpPr txBox="1">
            <a:spLocks noChangeArrowheads="1"/>
          </p:cNvSpPr>
          <p:nvPr/>
        </p:nvSpPr>
        <p:spPr bwMode="auto">
          <a:xfrm>
            <a:off x="1835696" y="3212976"/>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t>N</a:t>
            </a:r>
          </a:p>
        </p:txBody>
      </p:sp>
      <p:sp>
        <p:nvSpPr>
          <p:cNvPr id="22" name="Freeform 12"/>
          <p:cNvSpPr>
            <a:spLocks/>
          </p:cNvSpPr>
          <p:nvPr/>
        </p:nvSpPr>
        <p:spPr bwMode="auto">
          <a:xfrm>
            <a:off x="539727" y="2419697"/>
            <a:ext cx="1512887" cy="144462"/>
          </a:xfrm>
          <a:custGeom>
            <a:avLst/>
            <a:gdLst>
              <a:gd name="T0" fmla="*/ 0 w 953"/>
              <a:gd name="T1" fmla="*/ 2147483646 h 91"/>
              <a:gd name="T2" fmla="*/ 2147483646 w 953"/>
              <a:gd name="T3" fmla="*/ 0 h 91"/>
              <a:gd name="T4" fmla="*/ 2147483646 w 953"/>
              <a:gd name="T5" fmla="*/ 2147483646 h 91"/>
              <a:gd name="T6" fmla="*/ 2147483646 w 953"/>
              <a:gd name="T7" fmla="*/ 0 h 91"/>
              <a:gd name="T8" fmla="*/ 2147483646 w 953"/>
              <a:gd name="T9" fmla="*/ 2147483646 h 91"/>
              <a:gd name="T10" fmla="*/ 2147483646 w 953"/>
              <a:gd name="T11" fmla="*/ 0 h 91"/>
              <a:gd name="T12" fmla="*/ 2147483646 w 953"/>
              <a:gd name="T13" fmla="*/ 2147483646 h 91"/>
              <a:gd name="T14" fmla="*/ 2147483646 w 953"/>
              <a:gd name="T15" fmla="*/ 0 h 91"/>
              <a:gd name="T16" fmla="*/ 2147483646 w 953"/>
              <a:gd name="T17" fmla="*/ 2147483646 h 91"/>
              <a:gd name="T18" fmla="*/ 2147483646 w 953"/>
              <a:gd name="T19" fmla="*/ 0 h 91"/>
              <a:gd name="T20" fmla="*/ 2147483646 w 953"/>
              <a:gd name="T21" fmla="*/ 2147483646 h 91"/>
              <a:gd name="T22" fmla="*/ 2147483646 w 953"/>
              <a:gd name="T23" fmla="*/ 0 h 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53" h="91">
                <a:moveTo>
                  <a:pt x="0" y="91"/>
                </a:moveTo>
                <a:cubicBezTo>
                  <a:pt x="30" y="45"/>
                  <a:pt x="61" y="0"/>
                  <a:pt x="91" y="0"/>
                </a:cubicBezTo>
                <a:cubicBezTo>
                  <a:pt x="121" y="0"/>
                  <a:pt x="152" y="91"/>
                  <a:pt x="182" y="91"/>
                </a:cubicBezTo>
                <a:cubicBezTo>
                  <a:pt x="212" y="91"/>
                  <a:pt x="242" y="0"/>
                  <a:pt x="272" y="0"/>
                </a:cubicBezTo>
                <a:cubicBezTo>
                  <a:pt x="302" y="0"/>
                  <a:pt x="333" y="91"/>
                  <a:pt x="363" y="91"/>
                </a:cubicBezTo>
                <a:cubicBezTo>
                  <a:pt x="393" y="91"/>
                  <a:pt x="424" y="0"/>
                  <a:pt x="454" y="0"/>
                </a:cubicBezTo>
                <a:cubicBezTo>
                  <a:pt x="484" y="0"/>
                  <a:pt x="515" y="91"/>
                  <a:pt x="545" y="91"/>
                </a:cubicBezTo>
                <a:cubicBezTo>
                  <a:pt x="575" y="91"/>
                  <a:pt x="605" y="0"/>
                  <a:pt x="635" y="0"/>
                </a:cubicBezTo>
                <a:cubicBezTo>
                  <a:pt x="665" y="0"/>
                  <a:pt x="696" y="91"/>
                  <a:pt x="726" y="91"/>
                </a:cubicBezTo>
                <a:cubicBezTo>
                  <a:pt x="756" y="91"/>
                  <a:pt x="794" y="0"/>
                  <a:pt x="817" y="0"/>
                </a:cubicBezTo>
                <a:cubicBezTo>
                  <a:pt x="840" y="0"/>
                  <a:pt x="839" y="91"/>
                  <a:pt x="862" y="91"/>
                </a:cubicBezTo>
                <a:cubicBezTo>
                  <a:pt x="885" y="91"/>
                  <a:pt x="938" y="7"/>
                  <a:pt x="953" y="0"/>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 name="テキスト ボックス 22"/>
          <p:cNvSpPr txBox="1"/>
          <p:nvPr/>
        </p:nvSpPr>
        <p:spPr>
          <a:xfrm>
            <a:off x="179512" y="908720"/>
            <a:ext cx="2391745" cy="369332"/>
          </a:xfrm>
          <a:prstGeom prst="rect">
            <a:avLst/>
          </a:prstGeom>
          <a:noFill/>
        </p:spPr>
        <p:txBody>
          <a:bodyPr wrap="none" rtlCol="0">
            <a:spAutoFit/>
          </a:bodyPr>
          <a:lstStyle/>
          <a:p>
            <a:r>
              <a:rPr kumimoji="1" lang="en-US" altLang="ja-JP" dirty="0"/>
              <a:t>Non-strangeness sector</a:t>
            </a:r>
            <a:endParaRPr kumimoji="1" lang="ja-JP" altLang="en-US" dirty="0"/>
          </a:p>
        </p:txBody>
      </p:sp>
      <p:sp>
        <p:nvSpPr>
          <p:cNvPr id="24" name="Line 13"/>
          <p:cNvSpPr>
            <a:spLocks noChangeShapeType="1"/>
          </p:cNvSpPr>
          <p:nvPr/>
        </p:nvSpPr>
        <p:spPr bwMode="auto">
          <a:xfrm>
            <a:off x="323528" y="3789040"/>
            <a:ext cx="1943546" cy="0"/>
          </a:xfrm>
          <a:prstGeom prst="line">
            <a:avLst/>
          </a:prstGeom>
          <a:noFill/>
          <a:ln w="22225">
            <a:solidFill>
              <a:srgbClr val="0000FF"/>
            </a:solidFill>
            <a:round/>
            <a:headEnd/>
            <a:tailEnd/>
          </a:ln>
          <a:effectLst/>
        </p:spPr>
        <p:txBody>
          <a:bodyPr/>
          <a:lstStyle/>
          <a:p>
            <a:endParaRPr lang="ja-JP" altLang="en-US"/>
          </a:p>
        </p:txBody>
      </p:sp>
      <p:sp>
        <p:nvSpPr>
          <p:cNvPr id="25" name="Line 14"/>
          <p:cNvSpPr>
            <a:spLocks noChangeShapeType="1"/>
          </p:cNvSpPr>
          <p:nvPr/>
        </p:nvSpPr>
        <p:spPr bwMode="auto">
          <a:xfrm>
            <a:off x="394395" y="5158234"/>
            <a:ext cx="1944687" cy="0"/>
          </a:xfrm>
          <a:prstGeom prst="line">
            <a:avLst/>
          </a:prstGeom>
          <a:noFill/>
          <a:ln w="22225">
            <a:solidFill>
              <a:srgbClr val="3366FF"/>
            </a:solidFill>
            <a:round/>
            <a:headEnd/>
            <a:tailEnd/>
          </a:ln>
          <a:effectLst/>
        </p:spPr>
        <p:txBody>
          <a:bodyPr/>
          <a:lstStyle/>
          <a:p>
            <a:endParaRPr lang="ja-JP" altLang="en-US"/>
          </a:p>
        </p:txBody>
      </p:sp>
      <p:sp>
        <p:nvSpPr>
          <p:cNvPr id="26" name="Line 15"/>
          <p:cNvSpPr>
            <a:spLocks noChangeShapeType="1"/>
          </p:cNvSpPr>
          <p:nvPr/>
        </p:nvSpPr>
        <p:spPr bwMode="auto">
          <a:xfrm flipH="1">
            <a:off x="1115120" y="3789040"/>
            <a:ext cx="496" cy="1369194"/>
          </a:xfrm>
          <a:prstGeom prst="line">
            <a:avLst/>
          </a:prstGeom>
          <a:noFill/>
          <a:ln w="19050">
            <a:solidFill>
              <a:schemeClr val="tx1"/>
            </a:solidFill>
            <a:round/>
            <a:headEnd type="triangle" w="med" len="med"/>
            <a:tailEnd type="triangle" w="med" len="med"/>
          </a:ln>
          <a:effectLst/>
        </p:spPr>
        <p:txBody>
          <a:bodyPr/>
          <a:lstStyle/>
          <a:p>
            <a:endParaRPr lang="ja-JP" altLang="en-US"/>
          </a:p>
        </p:txBody>
      </p:sp>
      <p:sp>
        <p:nvSpPr>
          <p:cNvPr id="27" name="Text Box 16"/>
          <p:cNvSpPr txBox="1">
            <a:spLocks noChangeArrowheads="1"/>
          </p:cNvSpPr>
          <p:nvPr/>
        </p:nvSpPr>
        <p:spPr bwMode="auto">
          <a:xfrm>
            <a:off x="2391470" y="4816921"/>
            <a:ext cx="404812" cy="457200"/>
          </a:xfrm>
          <a:prstGeom prst="rect">
            <a:avLst/>
          </a:prstGeom>
          <a:noFill/>
          <a:ln w="9525">
            <a:noFill/>
            <a:miter lim="800000"/>
            <a:headEnd/>
            <a:tailEnd/>
          </a:ln>
          <a:effectLst/>
        </p:spPr>
        <p:txBody>
          <a:bodyPr wrap="none">
            <a:spAutoFit/>
          </a:bodyPr>
          <a:lstStyle/>
          <a:p>
            <a:pPr eaLnBrk="1" hangingPunct="1"/>
            <a:r>
              <a:rPr lang="en-US" altLang="ja-JP" sz="2400"/>
              <a:t>N</a:t>
            </a:r>
          </a:p>
        </p:txBody>
      </p:sp>
      <p:sp>
        <p:nvSpPr>
          <p:cNvPr id="28" name="Text Box 17"/>
          <p:cNvSpPr txBox="1">
            <a:spLocks noChangeArrowheads="1"/>
          </p:cNvSpPr>
          <p:nvPr/>
        </p:nvSpPr>
        <p:spPr bwMode="auto">
          <a:xfrm>
            <a:off x="2267744" y="3501008"/>
            <a:ext cx="488950" cy="457200"/>
          </a:xfrm>
          <a:prstGeom prst="rect">
            <a:avLst/>
          </a:prstGeom>
          <a:noFill/>
          <a:ln w="9525">
            <a:noFill/>
            <a:miter lim="800000"/>
            <a:headEnd/>
            <a:tailEnd/>
          </a:ln>
          <a:effectLst/>
        </p:spPr>
        <p:txBody>
          <a:bodyPr wrap="none">
            <a:spAutoFit/>
          </a:bodyPr>
          <a:lstStyle/>
          <a:p>
            <a:pPr eaLnBrk="1" hangingPunct="1"/>
            <a:r>
              <a:rPr lang="en-US" altLang="ja-JP" sz="2400" dirty="0"/>
              <a:t>Δ</a:t>
            </a:r>
          </a:p>
        </p:txBody>
      </p:sp>
      <p:sp>
        <p:nvSpPr>
          <p:cNvPr id="29" name="Text Box 18"/>
          <p:cNvSpPr txBox="1">
            <a:spLocks noChangeArrowheads="1"/>
          </p:cNvSpPr>
          <p:nvPr/>
        </p:nvSpPr>
        <p:spPr bwMode="auto">
          <a:xfrm>
            <a:off x="1115616" y="4221088"/>
            <a:ext cx="1242648" cy="461665"/>
          </a:xfrm>
          <a:prstGeom prst="rect">
            <a:avLst/>
          </a:prstGeom>
          <a:noFill/>
          <a:ln w="9525">
            <a:noFill/>
            <a:miter lim="800000"/>
            <a:headEnd/>
            <a:tailEnd/>
          </a:ln>
          <a:effectLst/>
        </p:spPr>
        <p:txBody>
          <a:bodyPr wrap="none">
            <a:spAutoFit/>
          </a:bodyPr>
          <a:lstStyle/>
          <a:p>
            <a:pPr eaLnBrk="1" hangingPunct="1"/>
            <a:r>
              <a:rPr lang="en-US" altLang="ja-JP" sz="2400" dirty="0"/>
              <a:t>300MeV</a:t>
            </a:r>
          </a:p>
        </p:txBody>
      </p:sp>
      <p:grpSp>
        <p:nvGrpSpPr>
          <p:cNvPr id="50" name="グループ化 49"/>
          <p:cNvGrpSpPr/>
          <p:nvPr/>
        </p:nvGrpSpPr>
        <p:grpSpPr>
          <a:xfrm>
            <a:off x="3636268" y="0"/>
            <a:ext cx="2591916" cy="1700808"/>
            <a:chOff x="3636268" y="0"/>
            <a:chExt cx="2792412" cy="1898650"/>
          </a:xfrm>
        </p:grpSpPr>
        <p:sp>
          <p:nvSpPr>
            <p:cNvPr id="30" name="Rectangle 4"/>
            <p:cNvSpPr>
              <a:spLocks noChangeArrowheads="1"/>
            </p:cNvSpPr>
            <p:nvPr/>
          </p:nvSpPr>
          <p:spPr bwMode="auto">
            <a:xfrm>
              <a:off x="3636268" y="0"/>
              <a:ext cx="935037" cy="433387"/>
            </a:xfrm>
            <a:prstGeom prst="rect">
              <a:avLst/>
            </a:prstGeom>
            <a:solidFill>
              <a:srgbClr val="FF9900"/>
            </a:solidFill>
            <a:ln w="9525">
              <a:noFill/>
              <a:miter lim="800000"/>
              <a:headEnd/>
              <a:tailEnd/>
            </a:ln>
            <a:effectLst/>
          </p:spPr>
          <p:txBody>
            <a:bodyPr wrap="none" anchor="ctr"/>
            <a:lstStyle/>
            <a:p>
              <a:pPr eaLnBrk="1" hangingPunct="1"/>
              <a:endParaRPr lang="ja-JP" altLang="en-US" sz="1800"/>
            </a:p>
          </p:txBody>
        </p:sp>
        <p:sp>
          <p:nvSpPr>
            <p:cNvPr id="31" name="Line 27"/>
            <p:cNvSpPr>
              <a:spLocks noChangeShapeType="1"/>
            </p:cNvSpPr>
            <p:nvPr/>
          </p:nvSpPr>
          <p:spPr bwMode="auto">
            <a:xfrm>
              <a:off x="4283968" y="649287"/>
              <a:ext cx="1655762" cy="0"/>
            </a:xfrm>
            <a:prstGeom prst="line">
              <a:avLst/>
            </a:prstGeom>
            <a:noFill/>
            <a:ln w="19050">
              <a:solidFill>
                <a:srgbClr val="00B0F0"/>
              </a:solidFill>
              <a:round/>
              <a:headEnd/>
              <a:tailEnd/>
            </a:ln>
            <a:effectLst/>
          </p:spPr>
          <p:txBody>
            <a:bodyPr/>
            <a:lstStyle/>
            <a:p>
              <a:endParaRPr lang="ja-JP" altLang="en-US"/>
            </a:p>
          </p:txBody>
        </p:sp>
        <p:sp>
          <p:nvSpPr>
            <p:cNvPr id="32" name="Line 28"/>
            <p:cNvSpPr>
              <a:spLocks noChangeShapeType="1"/>
            </p:cNvSpPr>
            <p:nvPr/>
          </p:nvSpPr>
          <p:spPr bwMode="auto">
            <a:xfrm>
              <a:off x="4355405" y="1730375"/>
              <a:ext cx="1584325" cy="0"/>
            </a:xfrm>
            <a:prstGeom prst="line">
              <a:avLst/>
            </a:prstGeom>
            <a:noFill/>
            <a:ln w="19050">
              <a:solidFill>
                <a:srgbClr val="00B0F0"/>
              </a:solidFill>
              <a:round/>
              <a:headEnd/>
              <a:tailEnd/>
            </a:ln>
            <a:effectLst/>
          </p:spPr>
          <p:txBody>
            <a:bodyPr/>
            <a:lstStyle/>
            <a:p>
              <a:endParaRPr lang="ja-JP" altLang="en-US"/>
            </a:p>
          </p:txBody>
        </p:sp>
        <p:sp>
          <p:nvSpPr>
            <p:cNvPr id="33" name="Line 29"/>
            <p:cNvSpPr>
              <a:spLocks noChangeShapeType="1"/>
            </p:cNvSpPr>
            <p:nvPr/>
          </p:nvSpPr>
          <p:spPr bwMode="auto">
            <a:xfrm>
              <a:off x="4860230" y="649287"/>
              <a:ext cx="0" cy="1081088"/>
            </a:xfrm>
            <a:prstGeom prst="line">
              <a:avLst/>
            </a:prstGeom>
            <a:noFill/>
            <a:ln w="19050">
              <a:solidFill>
                <a:srgbClr val="FF0000"/>
              </a:solidFill>
              <a:round/>
              <a:headEnd type="triangle" w="med" len="med"/>
              <a:tailEnd type="triangle" w="med" len="med"/>
            </a:ln>
            <a:effectLst/>
          </p:spPr>
          <p:txBody>
            <a:bodyPr/>
            <a:lstStyle/>
            <a:p>
              <a:endParaRPr lang="ja-JP" altLang="en-US"/>
            </a:p>
          </p:txBody>
        </p:sp>
        <p:sp>
          <p:nvSpPr>
            <p:cNvPr id="34" name="Text Box 30"/>
            <p:cNvSpPr txBox="1">
              <a:spLocks noChangeArrowheads="1"/>
            </p:cNvSpPr>
            <p:nvPr/>
          </p:nvSpPr>
          <p:spPr bwMode="auto">
            <a:xfrm>
              <a:off x="5004693" y="1009650"/>
              <a:ext cx="1235075" cy="457200"/>
            </a:xfrm>
            <a:prstGeom prst="rect">
              <a:avLst/>
            </a:prstGeom>
            <a:noFill/>
            <a:ln w="9525">
              <a:noFill/>
              <a:miter lim="800000"/>
              <a:headEnd/>
              <a:tailEnd/>
            </a:ln>
            <a:effectLst/>
          </p:spPr>
          <p:txBody>
            <a:bodyPr wrap="none">
              <a:spAutoFit/>
            </a:bodyPr>
            <a:lstStyle/>
            <a:p>
              <a:pPr eaLnBrk="1" hangingPunct="1"/>
              <a:r>
                <a:rPr lang="en-US" altLang="ja-JP" sz="2400" dirty="0"/>
                <a:t>80 </a:t>
              </a:r>
              <a:r>
                <a:rPr lang="en-US" altLang="ja-JP" sz="2400" dirty="0" err="1"/>
                <a:t>MeV</a:t>
              </a:r>
              <a:endParaRPr lang="en-US" altLang="ja-JP" sz="2400" dirty="0"/>
            </a:p>
          </p:txBody>
        </p:sp>
        <p:sp>
          <p:nvSpPr>
            <p:cNvPr id="35" name="Text Box 31"/>
            <p:cNvSpPr txBox="1">
              <a:spLocks noChangeArrowheads="1"/>
            </p:cNvSpPr>
            <p:nvPr/>
          </p:nvSpPr>
          <p:spPr bwMode="auto">
            <a:xfrm>
              <a:off x="5920680" y="1441450"/>
              <a:ext cx="488950" cy="457200"/>
            </a:xfrm>
            <a:prstGeom prst="rect">
              <a:avLst/>
            </a:prstGeom>
            <a:noFill/>
            <a:ln w="9525">
              <a:noFill/>
              <a:miter lim="800000"/>
              <a:headEnd/>
              <a:tailEnd/>
            </a:ln>
            <a:effectLst/>
          </p:spPr>
          <p:txBody>
            <a:bodyPr wrap="none">
              <a:spAutoFit/>
            </a:bodyPr>
            <a:lstStyle/>
            <a:p>
              <a:pPr eaLnBrk="1" hangingPunct="1"/>
              <a:r>
                <a:rPr lang="en-US" altLang="ja-JP" sz="2400"/>
                <a:t>Λ</a:t>
              </a:r>
            </a:p>
          </p:txBody>
        </p:sp>
        <p:sp>
          <p:nvSpPr>
            <p:cNvPr id="36" name="Text Box 32"/>
            <p:cNvSpPr txBox="1">
              <a:spLocks noChangeArrowheads="1"/>
            </p:cNvSpPr>
            <p:nvPr/>
          </p:nvSpPr>
          <p:spPr bwMode="auto">
            <a:xfrm>
              <a:off x="5939730" y="361950"/>
              <a:ext cx="488950" cy="457200"/>
            </a:xfrm>
            <a:prstGeom prst="rect">
              <a:avLst/>
            </a:prstGeom>
            <a:noFill/>
            <a:ln w="9525">
              <a:noFill/>
              <a:miter lim="800000"/>
              <a:headEnd/>
              <a:tailEnd/>
            </a:ln>
            <a:effectLst/>
          </p:spPr>
          <p:txBody>
            <a:bodyPr wrap="none">
              <a:spAutoFit/>
            </a:bodyPr>
            <a:lstStyle/>
            <a:p>
              <a:pPr eaLnBrk="1" hangingPunct="1"/>
              <a:r>
                <a:rPr lang="en-US" altLang="ja-JP" sz="2400"/>
                <a:t>Σ</a:t>
              </a:r>
            </a:p>
          </p:txBody>
        </p:sp>
        <p:sp>
          <p:nvSpPr>
            <p:cNvPr id="37" name="Text Box 33"/>
            <p:cNvSpPr txBox="1">
              <a:spLocks noChangeArrowheads="1"/>
            </p:cNvSpPr>
            <p:nvPr/>
          </p:nvSpPr>
          <p:spPr bwMode="auto">
            <a:xfrm>
              <a:off x="3760093" y="19050"/>
              <a:ext cx="836612" cy="457200"/>
            </a:xfrm>
            <a:prstGeom prst="rect">
              <a:avLst/>
            </a:prstGeom>
            <a:noFill/>
            <a:ln w="9525">
              <a:noFill/>
              <a:miter lim="800000"/>
              <a:headEnd/>
              <a:tailEnd/>
            </a:ln>
            <a:effectLst/>
          </p:spPr>
          <p:txBody>
            <a:bodyPr wrap="none">
              <a:spAutoFit/>
            </a:bodyPr>
            <a:lstStyle/>
            <a:p>
              <a:pPr eaLnBrk="1" hangingPunct="1"/>
              <a:r>
                <a:rPr lang="en-US" altLang="ja-JP" sz="2400"/>
                <a:t>S=-1</a:t>
              </a:r>
            </a:p>
          </p:txBody>
        </p:sp>
      </p:grpSp>
      <p:sp>
        <p:nvSpPr>
          <p:cNvPr id="38" name="Text Box 19"/>
          <p:cNvSpPr txBox="1">
            <a:spLocks noChangeArrowheads="1"/>
          </p:cNvSpPr>
          <p:nvPr/>
        </p:nvSpPr>
        <p:spPr bwMode="auto">
          <a:xfrm>
            <a:off x="0" y="5301208"/>
            <a:ext cx="2515304" cy="584775"/>
          </a:xfrm>
          <a:prstGeom prst="rect">
            <a:avLst/>
          </a:prstGeom>
          <a:noFill/>
          <a:ln w="9525">
            <a:noFill/>
            <a:miter lim="800000"/>
            <a:headEnd/>
            <a:tailEnd/>
          </a:ln>
          <a:effectLst/>
        </p:spPr>
        <p:txBody>
          <a:bodyPr wrap="none">
            <a:spAutoFit/>
          </a:bodyPr>
          <a:lstStyle/>
          <a:p>
            <a:pPr eaLnBrk="1" hangingPunct="1"/>
            <a:r>
              <a:rPr lang="en-US" altLang="ja-JP" sz="1600" dirty="0"/>
              <a:t>Probability of Δ</a:t>
            </a:r>
            <a:r>
              <a:rPr lang="ja-JP" altLang="en-US" sz="1600" dirty="0"/>
              <a:t>　</a:t>
            </a:r>
            <a:r>
              <a:rPr lang="en-US" altLang="ja-JP" sz="1600" dirty="0"/>
              <a:t>in nuclei is </a:t>
            </a:r>
          </a:p>
          <a:p>
            <a:pPr eaLnBrk="1" hangingPunct="1"/>
            <a:r>
              <a:rPr lang="en-US" altLang="ja-JP" sz="1600" dirty="0"/>
              <a:t>not large.</a:t>
            </a:r>
          </a:p>
        </p:txBody>
      </p:sp>
      <p:sp>
        <p:nvSpPr>
          <p:cNvPr id="39" name="テキスト ボックス 38"/>
          <p:cNvSpPr txBox="1"/>
          <p:nvPr/>
        </p:nvSpPr>
        <p:spPr>
          <a:xfrm>
            <a:off x="6156176" y="0"/>
            <a:ext cx="1673087" cy="1569660"/>
          </a:xfrm>
          <a:prstGeom prst="rect">
            <a:avLst/>
          </a:prstGeom>
          <a:noFill/>
        </p:spPr>
        <p:txBody>
          <a:bodyPr wrap="none" rtlCol="0">
            <a:spAutoFit/>
          </a:bodyPr>
          <a:lstStyle/>
          <a:p>
            <a:r>
              <a:rPr kumimoji="1" lang="en-US" altLang="ja-JP" sz="1600" dirty="0"/>
              <a:t>Mass is smaller.</a:t>
            </a:r>
          </a:p>
          <a:p>
            <a:r>
              <a:rPr lang="en-US" altLang="ja-JP" sz="1600" dirty="0"/>
              <a:t>It is expected that</a:t>
            </a:r>
          </a:p>
          <a:p>
            <a:r>
              <a:rPr lang="en-US" altLang="ja-JP" sz="1600" dirty="0"/>
              <a:t>Λ-Σ conversion </a:t>
            </a:r>
          </a:p>
          <a:p>
            <a:r>
              <a:rPr lang="en-US" altLang="ja-JP" sz="1600" dirty="0"/>
              <a:t>might affect </a:t>
            </a:r>
          </a:p>
          <a:p>
            <a:r>
              <a:rPr lang="en-US" altLang="ja-JP" sz="1600" dirty="0"/>
              <a:t>in structure of </a:t>
            </a:r>
          </a:p>
          <a:p>
            <a:r>
              <a:rPr lang="en-US" altLang="ja-JP" sz="1600" dirty="0"/>
              <a:t>Λ </a:t>
            </a:r>
            <a:r>
              <a:rPr lang="en-US" altLang="ja-JP" sz="1600" dirty="0" err="1"/>
              <a:t>hypernuclei</a:t>
            </a:r>
            <a:r>
              <a:rPr lang="en-US" altLang="ja-JP" sz="1600" dirty="0"/>
              <a:t>.</a:t>
            </a:r>
            <a:endParaRPr kumimoji="1" lang="ja-JP" altLang="en-US" sz="1600" dirty="0"/>
          </a:p>
        </p:txBody>
      </p:sp>
      <p:sp>
        <p:nvSpPr>
          <p:cNvPr id="40" name="テキスト ボックス 39"/>
          <p:cNvSpPr txBox="1"/>
          <p:nvPr/>
        </p:nvSpPr>
        <p:spPr>
          <a:xfrm>
            <a:off x="3636268" y="2900843"/>
            <a:ext cx="4945536" cy="1200329"/>
          </a:xfrm>
          <a:prstGeom prst="rect">
            <a:avLst/>
          </a:prstGeom>
          <a:noFill/>
        </p:spPr>
        <p:txBody>
          <a:bodyPr wrap="square" rtlCol="0">
            <a:spAutoFit/>
          </a:bodyPr>
          <a:lstStyle/>
          <a:p>
            <a:r>
              <a:rPr lang="en-US" altLang="ja-JP" sz="2400" dirty="0"/>
              <a:t>ΛN-ΣN coupling is key issue to </a:t>
            </a:r>
          </a:p>
          <a:p>
            <a:r>
              <a:rPr lang="en-US" altLang="ja-JP" sz="2400" dirty="0"/>
              <a:t>construct YN two-body interaction</a:t>
            </a:r>
          </a:p>
          <a:p>
            <a:r>
              <a:rPr lang="en-US" altLang="ja-JP" sz="2400" dirty="0"/>
              <a:t>completely.</a:t>
            </a:r>
            <a:endParaRPr kumimoji="1" lang="ja-JP" alt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658E794A-92F7-FB1E-F943-2548F59F600D}"/>
              </a:ext>
            </a:extLst>
          </p:cNvPr>
          <p:cNvSpPr/>
          <p:nvPr/>
        </p:nvSpPr>
        <p:spPr>
          <a:xfrm>
            <a:off x="200404" y="5157192"/>
            <a:ext cx="4779432" cy="52831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4738" name="Rectangle 2"/>
          <p:cNvSpPr>
            <a:spLocks noChangeArrowheads="1"/>
          </p:cNvSpPr>
          <p:nvPr/>
        </p:nvSpPr>
        <p:spPr bwMode="auto">
          <a:xfrm>
            <a:off x="1" y="548680"/>
            <a:ext cx="7956376" cy="646331"/>
          </a:xfrm>
          <a:prstGeom prst="rect">
            <a:avLst/>
          </a:prstGeom>
          <a:solidFill>
            <a:srgbClr val="FFFF99"/>
          </a:solidFill>
          <a:ln w="9525">
            <a:noFill/>
            <a:miter lim="800000"/>
            <a:headEnd/>
            <a:tailEnd/>
          </a:ln>
          <a:effectLst/>
        </p:spPr>
        <p:txBody>
          <a:bodyPr wrap="none" anchor="ctr"/>
          <a:lstStyle/>
          <a:p>
            <a:pPr eaLnBrk="1" hangingPunct="1"/>
            <a:endParaRPr lang="ja-JP" altLang="en-US" sz="1800" dirty="0"/>
          </a:p>
        </p:txBody>
      </p:sp>
      <p:sp>
        <p:nvSpPr>
          <p:cNvPr id="244739" name="Rectangle 3"/>
          <p:cNvSpPr>
            <a:spLocks noChangeArrowheads="1"/>
          </p:cNvSpPr>
          <p:nvPr/>
        </p:nvSpPr>
        <p:spPr bwMode="auto">
          <a:xfrm>
            <a:off x="0" y="0"/>
            <a:ext cx="4104828" cy="503907"/>
          </a:xfrm>
          <a:prstGeom prst="rect">
            <a:avLst/>
          </a:prstGeom>
          <a:solidFill>
            <a:srgbClr val="FFFF99"/>
          </a:solidFill>
          <a:ln w="9525">
            <a:noFill/>
            <a:miter lim="800000"/>
            <a:headEnd/>
            <a:tailEnd/>
          </a:ln>
          <a:effectLst/>
        </p:spPr>
        <p:txBody>
          <a:bodyPr wrap="none" anchor="ctr"/>
          <a:lstStyle/>
          <a:p>
            <a:pPr eaLnBrk="1" hangingPunct="1"/>
            <a:endParaRPr lang="ja-JP" altLang="en-US" sz="1800"/>
          </a:p>
        </p:txBody>
      </p:sp>
      <p:sp>
        <p:nvSpPr>
          <p:cNvPr id="244740" name="Text Box 4"/>
          <p:cNvSpPr txBox="1">
            <a:spLocks noChangeArrowheads="1"/>
          </p:cNvSpPr>
          <p:nvPr/>
        </p:nvSpPr>
        <p:spPr bwMode="auto">
          <a:xfrm>
            <a:off x="35868" y="0"/>
            <a:ext cx="3849580" cy="461665"/>
          </a:xfrm>
          <a:prstGeom prst="rect">
            <a:avLst/>
          </a:prstGeom>
          <a:noFill/>
          <a:ln w="9525">
            <a:noFill/>
            <a:miter lim="800000"/>
            <a:headEnd/>
            <a:tailEnd/>
          </a:ln>
          <a:effectLst/>
        </p:spPr>
        <p:txBody>
          <a:bodyPr wrap="none">
            <a:spAutoFit/>
          </a:bodyPr>
          <a:lstStyle/>
          <a:p>
            <a:pPr eaLnBrk="1" hangingPunct="1"/>
            <a:r>
              <a:rPr lang="en-US" altLang="ja-JP" sz="2400" dirty="0"/>
              <a:t>Role of the ΛN-ΣN interaction</a:t>
            </a:r>
          </a:p>
        </p:txBody>
      </p:sp>
      <p:sp>
        <p:nvSpPr>
          <p:cNvPr id="244741" name="Text Box 5"/>
          <p:cNvSpPr txBox="1">
            <a:spLocks noChangeArrowheads="1"/>
          </p:cNvSpPr>
          <p:nvPr/>
        </p:nvSpPr>
        <p:spPr bwMode="auto">
          <a:xfrm>
            <a:off x="144463" y="620117"/>
            <a:ext cx="2909964" cy="461665"/>
          </a:xfrm>
          <a:prstGeom prst="rect">
            <a:avLst/>
          </a:prstGeom>
          <a:noFill/>
          <a:ln w="9525">
            <a:noFill/>
            <a:miter lim="800000"/>
            <a:headEnd/>
            <a:tailEnd/>
          </a:ln>
          <a:effectLst/>
        </p:spPr>
        <p:txBody>
          <a:bodyPr wrap="none">
            <a:spAutoFit/>
          </a:bodyPr>
          <a:lstStyle/>
          <a:p>
            <a:pPr marL="342900" indent="-342900" eaLnBrk="1" hangingPunct="1"/>
            <a:r>
              <a:rPr lang="ja-JP" altLang="en-US" sz="2400" dirty="0"/>
              <a:t>・　</a:t>
            </a:r>
            <a:r>
              <a:rPr lang="en-US" altLang="ja-JP" sz="2400" dirty="0"/>
              <a:t>Three-body effect  </a:t>
            </a:r>
          </a:p>
        </p:txBody>
      </p:sp>
      <p:grpSp>
        <p:nvGrpSpPr>
          <p:cNvPr id="2" name="グループ化 79"/>
          <p:cNvGrpSpPr/>
          <p:nvPr/>
        </p:nvGrpSpPr>
        <p:grpSpPr>
          <a:xfrm>
            <a:off x="344420" y="1412776"/>
            <a:ext cx="2352952" cy="2045580"/>
            <a:chOff x="323528" y="2027021"/>
            <a:chExt cx="2352952" cy="2045580"/>
          </a:xfrm>
        </p:grpSpPr>
        <p:sp>
          <p:nvSpPr>
            <p:cNvPr id="9" name="Text Box 3"/>
            <p:cNvSpPr txBox="1">
              <a:spLocks noChangeArrowheads="1"/>
            </p:cNvSpPr>
            <p:nvPr/>
          </p:nvSpPr>
          <p:spPr bwMode="auto">
            <a:xfrm>
              <a:off x="323528" y="2344486"/>
              <a:ext cx="464260" cy="397521"/>
            </a:xfrm>
            <a:prstGeom prst="rect">
              <a:avLst/>
            </a:prstGeom>
            <a:noFill/>
            <a:ln w="9525">
              <a:noFill/>
              <a:miter lim="800000"/>
              <a:headEnd/>
              <a:tailEnd/>
            </a:ln>
          </p:spPr>
          <p:txBody>
            <a:bodyPr wrap="none">
              <a:spAutoFit/>
            </a:bodyPr>
            <a:lstStyle/>
            <a:p>
              <a:r>
                <a:rPr lang="en-US" altLang="ja-JP" sz="2400"/>
                <a:t>①</a:t>
              </a:r>
            </a:p>
          </p:txBody>
        </p:sp>
        <p:sp>
          <p:nvSpPr>
            <p:cNvPr id="10" name="Line 4"/>
            <p:cNvSpPr>
              <a:spLocks noChangeShapeType="1"/>
            </p:cNvSpPr>
            <p:nvPr/>
          </p:nvSpPr>
          <p:spPr bwMode="auto">
            <a:xfrm>
              <a:off x="1027454" y="2407979"/>
              <a:ext cx="0" cy="1314029"/>
            </a:xfrm>
            <a:prstGeom prst="line">
              <a:avLst/>
            </a:prstGeom>
            <a:noFill/>
            <a:ln w="9525">
              <a:solidFill>
                <a:schemeClr val="tx1"/>
              </a:solidFill>
              <a:round/>
              <a:headEnd/>
              <a:tailEnd/>
            </a:ln>
          </p:spPr>
          <p:txBody>
            <a:bodyPr/>
            <a:lstStyle/>
            <a:p>
              <a:endParaRPr lang="ja-JP" altLang="en-US"/>
            </a:p>
          </p:txBody>
        </p:sp>
        <p:sp>
          <p:nvSpPr>
            <p:cNvPr id="11" name="Line 5"/>
            <p:cNvSpPr>
              <a:spLocks noChangeShapeType="1"/>
            </p:cNvSpPr>
            <p:nvPr/>
          </p:nvSpPr>
          <p:spPr bwMode="auto">
            <a:xfrm>
              <a:off x="1505279" y="2407979"/>
              <a:ext cx="0" cy="1251916"/>
            </a:xfrm>
            <a:prstGeom prst="line">
              <a:avLst/>
            </a:prstGeom>
            <a:noFill/>
            <a:ln w="9525">
              <a:solidFill>
                <a:schemeClr val="tx1"/>
              </a:solidFill>
              <a:round/>
              <a:headEnd/>
              <a:tailEnd/>
            </a:ln>
          </p:spPr>
          <p:txBody>
            <a:bodyPr/>
            <a:lstStyle/>
            <a:p>
              <a:endParaRPr lang="ja-JP" altLang="en-US"/>
            </a:p>
          </p:txBody>
        </p:sp>
        <p:sp>
          <p:nvSpPr>
            <p:cNvPr id="12" name="Line 6"/>
            <p:cNvSpPr>
              <a:spLocks noChangeShapeType="1"/>
            </p:cNvSpPr>
            <p:nvPr/>
          </p:nvSpPr>
          <p:spPr bwMode="auto">
            <a:xfrm>
              <a:off x="1915275" y="2407979"/>
              <a:ext cx="0" cy="1314029"/>
            </a:xfrm>
            <a:prstGeom prst="line">
              <a:avLst/>
            </a:prstGeom>
            <a:noFill/>
            <a:ln w="9525">
              <a:solidFill>
                <a:schemeClr val="tx1"/>
              </a:solidFill>
              <a:round/>
              <a:headEnd/>
              <a:tailEnd/>
            </a:ln>
          </p:spPr>
          <p:txBody>
            <a:bodyPr/>
            <a:lstStyle/>
            <a:p>
              <a:endParaRPr lang="ja-JP" altLang="en-US"/>
            </a:p>
          </p:txBody>
        </p:sp>
        <p:sp>
          <p:nvSpPr>
            <p:cNvPr id="13" name="Line 7"/>
            <p:cNvSpPr>
              <a:spLocks noChangeShapeType="1"/>
            </p:cNvSpPr>
            <p:nvPr/>
          </p:nvSpPr>
          <p:spPr bwMode="auto">
            <a:xfrm>
              <a:off x="2394608" y="2344486"/>
              <a:ext cx="0" cy="1441015"/>
            </a:xfrm>
            <a:prstGeom prst="line">
              <a:avLst/>
            </a:prstGeom>
            <a:noFill/>
            <a:ln w="9525">
              <a:solidFill>
                <a:schemeClr val="tx1"/>
              </a:solidFill>
              <a:round/>
              <a:headEnd/>
              <a:tailEnd/>
            </a:ln>
          </p:spPr>
          <p:txBody>
            <a:bodyPr/>
            <a:lstStyle/>
            <a:p>
              <a:endParaRPr lang="ja-JP" altLang="en-US"/>
            </a:p>
          </p:txBody>
        </p:sp>
        <p:sp>
          <p:nvSpPr>
            <p:cNvPr id="14" name="Text Box 8"/>
            <p:cNvSpPr txBox="1">
              <a:spLocks noChangeArrowheads="1"/>
            </p:cNvSpPr>
            <p:nvPr/>
          </p:nvSpPr>
          <p:spPr bwMode="auto">
            <a:xfrm>
              <a:off x="870691" y="2027021"/>
              <a:ext cx="437127" cy="345071"/>
            </a:xfrm>
            <a:prstGeom prst="rect">
              <a:avLst/>
            </a:prstGeom>
            <a:noFill/>
            <a:ln w="9525">
              <a:noFill/>
              <a:miter lim="800000"/>
              <a:headEnd/>
              <a:tailEnd/>
            </a:ln>
          </p:spPr>
          <p:txBody>
            <a:bodyPr wrap="none">
              <a:spAutoFit/>
            </a:bodyPr>
            <a:lstStyle/>
            <a:p>
              <a:r>
                <a:rPr lang="en-US" altLang="ja-JP"/>
                <a:t>N</a:t>
              </a:r>
              <a:r>
                <a:rPr lang="en-US" altLang="ja-JP" baseline="-25000"/>
                <a:t>1</a:t>
              </a:r>
            </a:p>
          </p:txBody>
        </p:sp>
        <p:sp>
          <p:nvSpPr>
            <p:cNvPr id="15" name="Text Box 9"/>
            <p:cNvSpPr txBox="1">
              <a:spLocks noChangeArrowheads="1"/>
            </p:cNvSpPr>
            <p:nvPr/>
          </p:nvSpPr>
          <p:spPr bwMode="auto">
            <a:xfrm>
              <a:off x="1300282" y="2032542"/>
              <a:ext cx="416025" cy="345071"/>
            </a:xfrm>
            <a:prstGeom prst="rect">
              <a:avLst/>
            </a:prstGeom>
            <a:noFill/>
            <a:ln w="9525">
              <a:noFill/>
              <a:miter lim="800000"/>
              <a:headEnd/>
              <a:tailEnd/>
            </a:ln>
          </p:spPr>
          <p:txBody>
            <a:bodyPr wrap="none">
              <a:spAutoFit/>
            </a:bodyPr>
            <a:lstStyle/>
            <a:p>
              <a:r>
                <a:rPr lang="en-US" altLang="ja-JP"/>
                <a:t>Λ</a:t>
              </a:r>
            </a:p>
          </p:txBody>
        </p:sp>
        <p:sp>
          <p:nvSpPr>
            <p:cNvPr id="16" name="Text Box 10"/>
            <p:cNvSpPr txBox="1">
              <a:spLocks noChangeArrowheads="1"/>
            </p:cNvSpPr>
            <p:nvPr/>
          </p:nvSpPr>
          <p:spPr bwMode="auto">
            <a:xfrm>
              <a:off x="1760020" y="2027021"/>
              <a:ext cx="437127" cy="345071"/>
            </a:xfrm>
            <a:prstGeom prst="rect">
              <a:avLst/>
            </a:prstGeom>
            <a:noFill/>
            <a:ln w="9525">
              <a:noFill/>
              <a:miter lim="800000"/>
              <a:headEnd/>
              <a:tailEnd/>
            </a:ln>
          </p:spPr>
          <p:txBody>
            <a:bodyPr wrap="none">
              <a:spAutoFit/>
            </a:bodyPr>
            <a:lstStyle/>
            <a:p>
              <a:r>
                <a:rPr lang="en-US" altLang="ja-JP"/>
                <a:t>N</a:t>
              </a:r>
              <a:r>
                <a:rPr lang="en-US" altLang="ja-JP" baseline="-25000"/>
                <a:t>2</a:t>
              </a:r>
            </a:p>
          </p:txBody>
        </p:sp>
        <p:sp>
          <p:nvSpPr>
            <p:cNvPr id="17" name="Text Box 11"/>
            <p:cNvSpPr txBox="1">
              <a:spLocks noChangeArrowheads="1"/>
            </p:cNvSpPr>
            <p:nvPr/>
          </p:nvSpPr>
          <p:spPr bwMode="auto">
            <a:xfrm>
              <a:off x="2239353" y="2027021"/>
              <a:ext cx="437127" cy="345071"/>
            </a:xfrm>
            <a:prstGeom prst="rect">
              <a:avLst/>
            </a:prstGeom>
            <a:noFill/>
            <a:ln w="9525">
              <a:noFill/>
              <a:miter lim="800000"/>
              <a:headEnd/>
              <a:tailEnd/>
            </a:ln>
          </p:spPr>
          <p:txBody>
            <a:bodyPr wrap="none">
              <a:spAutoFit/>
            </a:bodyPr>
            <a:lstStyle/>
            <a:p>
              <a:r>
                <a:rPr lang="en-US" altLang="ja-JP"/>
                <a:t>N</a:t>
              </a:r>
              <a:r>
                <a:rPr lang="en-US" altLang="ja-JP" baseline="-25000"/>
                <a:t>3</a:t>
              </a:r>
            </a:p>
          </p:txBody>
        </p:sp>
        <p:sp>
          <p:nvSpPr>
            <p:cNvPr id="18" name="Line 12"/>
            <p:cNvSpPr>
              <a:spLocks noChangeShapeType="1"/>
            </p:cNvSpPr>
            <p:nvPr/>
          </p:nvSpPr>
          <p:spPr bwMode="auto">
            <a:xfrm>
              <a:off x="1027454" y="3158853"/>
              <a:ext cx="477825" cy="0"/>
            </a:xfrm>
            <a:prstGeom prst="line">
              <a:avLst/>
            </a:prstGeom>
            <a:noFill/>
            <a:ln w="15875">
              <a:solidFill>
                <a:srgbClr val="FF0000"/>
              </a:solidFill>
              <a:prstDash val="dash"/>
              <a:round/>
              <a:headEnd/>
              <a:tailEnd/>
            </a:ln>
          </p:spPr>
          <p:txBody>
            <a:bodyPr/>
            <a:lstStyle/>
            <a:p>
              <a:endParaRPr lang="ja-JP" altLang="en-US"/>
            </a:p>
          </p:txBody>
        </p:sp>
        <p:sp>
          <p:nvSpPr>
            <p:cNvPr id="19" name="Line 13"/>
            <p:cNvSpPr>
              <a:spLocks noChangeShapeType="1"/>
            </p:cNvSpPr>
            <p:nvPr/>
          </p:nvSpPr>
          <p:spPr bwMode="auto">
            <a:xfrm>
              <a:off x="1505279" y="2909022"/>
              <a:ext cx="0" cy="251211"/>
            </a:xfrm>
            <a:prstGeom prst="line">
              <a:avLst/>
            </a:prstGeom>
            <a:noFill/>
            <a:ln w="22225">
              <a:solidFill>
                <a:srgbClr val="FF0000"/>
              </a:solidFill>
              <a:round/>
              <a:headEnd/>
              <a:tailEnd/>
            </a:ln>
          </p:spPr>
          <p:txBody>
            <a:bodyPr/>
            <a:lstStyle/>
            <a:p>
              <a:endParaRPr lang="ja-JP" altLang="en-US"/>
            </a:p>
          </p:txBody>
        </p:sp>
        <p:sp>
          <p:nvSpPr>
            <p:cNvPr id="20" name="Line 14"/>
            <p:cNvSpPr>
              <a:spLocks noChangeShapeType="1"/>
            </p:cNvSpPr>
            <p:nvPr/>
          </p:nvSpPr>
          <p:spPr bwMode="auto">
            <a:xfrm>
              <a:off x="1027454" y="2909022"/>
              <a:ext cx="477825" cy="0"/>
            </a:xfrm>
            <a:prstGeom prst="line">
              <a:avLst/>
            </a:prstGeom>
            <a:noFill/>
            <a:ln w="19050">
              <a:solidFill>
                <a:srgbClr val="FF0000"/>
              </a:solidFill>
              <a:prstDash val="dash"/>
              <a:round/>
              <a:headEnd/>
              <a:tailEnd/>
            </a:ln>
          </p:spPr>
          <p:txBody>
            <a:bodyPr/>
            <a:lstStyle/>
            <a:p>
              <a:endParaRPr lang="ja-JP" altLang="en-US"/>
            </a:p>
          </p:txBody>
        </p:sp>
        <p:sp>
          <p:nvSpPr>
            <p:cNvPr id="21" name="Text Box 15"/>
            <p:cNvSpPr txBox="1">
              <a:spLocks noChangeArrowheads="1"/>
            </p:cNvSpPr>
            <p:nvPr/>
          </p:nvSpPr>
          <p:spPr bwMode="auto">
            <a:xfrm>
              <a:off x="1487191" y="2828965"/>
              <a:ext cx="416025" cy="345071"/>
            </a:xfrm>
            <a:prstGeom prst="rect">
              <a:avLst/>
            </a:prstGeom>
            <a:noFill/>
            <a:ln w="9525">
              <a:noFill/>
              <a:miter lim="800000"/>
              <a:headEnd/>
              <a:tailEnd/>
            </a:ln>
          </p:spPr>
          <p:txBody>
            <a:bodyPr wrap="none">
              <a:spAutoFit/>
            </a:bodyPr>
            <a:lstStyle/>
            <a:p>
              <a:r>
                <a:rPr lang="en-US" altLang="ja-JP"/>
                <a:t>Σ</a:t>
              </a:r>
            </a:p>
          </p:txBody>
        </p:sp>
        <p:sp>
          <p:nvSpPr>
            <p:cNvPr id="22" name="Text Box 16"/>
            <p:cNvSpPr txBox="1">
              <a:spLocks noChangeArrowheads="1"/>
            </p:cNvSpPr>
            <p:nvPr/>
          </p:nvSpPr>
          <p:spPr bwMode="auto">
            <a:xfrm>
              <a:off x="820949" y="3722008"/>
              <a:ext cx="437127" cy="345071"/>
            </a:xfrm>
            <a:prstGeom prst="rect">
              <a:avLst/>
            </a:prstGeom>
            <a:noFill/>
            <a:ln w="9525">
              <a:noFill/>
              <a:miter lim="800000"/>
              <a:headEnd/>
              <a:tailEnd/>
            </a:ln>
          </p:spPr>
          <p:txBody>
            <a:bodyPr wrap="none">
              <a:spAutoFit/>
            </a:bodyPr>
            <a:lstStyle/>
            <a:p>
              <a:r>
                <a:rPr lang="en-US" altLang="ja-JP"/>
                <a:t>N</a:t>
              </a:r>
              <a:r>
                <a:rPr lang="en-US" altLang="ja-JP" baseline="-25000"/>
                <a:t>1</a:t>
              </a:r>
            </a:p>
          </p:txBody>
        </p:sp>
        <p:sp>
          <p:nvSpPr>
            <p:cNvPr id="23" name="Text Box 17"/>
            <p:cNvSpPr txBox="1">
              <a:spLocks noChangeArrowheads="1"/>
            </p:cNvSpPr>
            <p:nvPr/>
          </p:nvSpPr>
          <p:spPr bwMode="auto">
            <a:xfrm>
              <a:off x="1250540" y="3727530"/>
              <a:ext cx="416025" cy="345071"/>
            </a:xfrm>
            <a:prstGeom prst="rect">
              <a:avLst/>
            </a:prstGeom>
            <a:noFill/>
            <a:ln w="9525">
              <a:noFill/>
              <a:miter lim="800000"/>
              <a:headEnd/>
              <a:tailEnd/>
            </a:ln>
          </p:spPr>
          <p:txBody>
            <a:bodyPr wrap="none">
              <a:spAutoFit/>
            </a:bodyPr>
            <a:lstStyle/>
            <a:p>
              <a:r>
                <a:rPr lang="en-US" altLang="ja-JP"/>
                <a:t>Λ</a:t>
              </a:r>
            </a:p>
          </p:txBody>
        </p:sp>
        <p:sp>
          <p:nvSpPr>
            <p:cNvPr id="24" name="Text Box 18"/>
            <p:cNvSpPr txBox="1">
              <a:spLocks noChangeArrowheads="1"/>
            </p:cNvSpPr>
            <p:nvPr/>
          </p:nvSpPr>
          <p:spPr bwMode="auto">
            <a:xfrm>
              <a:off x="1710277" y="3722008"/>
              <a:ext cx="437127" cy="345071"/>
            </a:xfrm>
            <a:prstGeom prst="rect">
              <a:avLst/>
            </a:prstGeom>
            <a:noFill/>
            <a:ln w="9525">
              <a:noFill/>
              <a:miter lim="800000"/>
              <a:headEnd/>
              <a:tailEnd/>
            </a:ln>
          </p:spPr>
          <p:txBody>
            <a:bodyPr wrap="none">
              <a:spAutoFit/>
            </a:bodyPr>
            <a:lstStyle/>
            <a:p>
              <a:r>
                <a:rPr lang="en-US" altLang="ja-JP"/>
                <a:t>N</a:t>
              </a:r>
              <a:r>
                <a:rPr lang="en-US" altLang="ja-JP" baseline="-25000"/>
                <a:t>2</a:t>
              </a:r>
            </a:p>
          </p:txBody>
        </p:sp>
        <p:sp>
          <p:nvSpPr>
            <p:cNvPr id="25" name="Text Box 19"/>
            <p:cNvSpPr txBox="1">
              <a:spLocks noChangeArrowheads="1"/>
            </p:cNvSpPr>
            <p:nvPr/>
          </p:nvSpPr>
          <p:spPr bwMode="auto">
            <a:xfrm>
              <a:off x="2189610" y="3722008"/>
              <a:ext cx="437127" cy="345071"/>
            </a:xfrm>
            <a:prstGeom prst="rect">
              <a:avLst/>
            </a:prstGeom>
            <a:noFill/>
            <a:ln w="9525">
              <a:noFill/>
              <a:miter lim="800000"/>
              <a:headEnd/>
              <a:tailEnd/>
            </a:ln>
          </p:spPr>
          <p:txBody>
            <a:bodyPr wrap="none">
              <a:spAutoFit/>
            </a:bodyPr>
            <a:lstStyle/>
            <a:p>
              <a:r>
                <a:rPr lang="en-US" altLang="ja-JP"/>
                <a:t>N</a:t>
              </a:r>
              <a:r>
                <a:rPr lang="en-US" altLang="ja-JP" baseline="-25000"/>
                <a:t>3</a:t>
              </a:r>
            </a:p>
          </p:txBody>
        </p:sp>
      </p:grpSp>
      <p:grpSp>
        <p:nvGrpSpPr>
          <p:cNvPr id="3" name="グループ化 78"/>
          <p:cNvGrpSpPr/>
          <p:nvPr/>
        </p:nvGrpSpPr>
        <p:grpSpPr>
          <a:xfrm>
            <a:off x="2792692" y="1484784"/>
            <a:ext cx="2624271" cy="2045579"/>
            <a:chOff x="3608992" y="2204864"/>
            <a:chExt cx="2624271" cy="2045579"/>
          </a:xfrm>
        </p:grpSpPr>
        <p:sp>
          <p:nvSpPr>
            <p:cNvPr id="26" name="Text Box 20"/>
            <p:cNvSpPr txBox="1">
              <a:spLocks noChangeArrowheads="1"/>
            </p:cNvSpPr>
            <p:nvPr/>
          </p:nvSpPr>
          <p:spPr bwMode="auto">
            <a:xfrm>
              <a:off x="3608992" y="2330469"/>
              <a:ext cx="464260" cy="397521"/>
            </a:xfrm>
            <a:prstGeom prst="rect">
              <a:avLst/>
            </a:prstGeom>
            <a:noFill/>
            <a:ln w="9525">
              <a:noFill/>
              <a:miter lim="800000"/>
              <a:headEnd/>
              <a:tailEnd/>
            </a:ln>
          </p:spPr>
          <p:txBody>
            <a:bodyPr wrap="none">
              <a:spAutoFit/>
            </a:bodyPr>
            <a:lstStyle/>
            <a:p>
              <a:r>
                <a:rPr lang="en-US" altLang="ja-JP" sz="2400"/>
                <a:t>②</a:t>
              </a:r>
            </a:p>
          </p:txBody>
        </p:sp>
        <p:sp>
          <p:nvSpPr>
            <p:cNvPr id="27" name="Line 21"/>
            <p:cNvSpPr>
              <a:spLocks noChangeShapeType="1"/>
            </p:cNvSpPr>
            <p:nvPr/>
          </p:nvSpPr>
          <p:spPr bwMode="auto">
            <a:xfrm>
              <a:off x="4584238" y="2585822"/>
              <a:ext cx="0" cy="1314029"/>
            </a:xfrm>
            <a:prstGeom prst="line">
              <a:avLst/>
            </a:prstGeom>
            <a:noFill/>
            <a:ln w="9525">
              <a:solidFill>
                <a:schemeClr val="tx1"/>
              </a:solidFill>
              <a:round/>
              <a:headEnd/>
              <a:tailEnd/>
            </a:ln>
          </p:spPr>
          <p:txBody>
            <a:bodyPr/>
            <a:lstStyle/>
            <a:p>
              <a:endParaRPr lang="ja-JP" altLang="en-US"/>
            </a:p>
          </p:txBody>
        </p:sp>
        <p:sp>
          <p:nvSpPr>
            <p:cNvPr id="28" name="Line 22"/>
            <p:cNvSpPr>
              <a:spLocks noChangeShapeType="1"/>
            </p:cNvSpPr>
            <p:nvPr/>
          </p:nvSpPr>
          <p:spPr bwMode="auto">
            <a:xfrm>
              <a:off x="5062064" y="2585822"/>
              <a:ext cx="0" cy="1251916"/>
            </a:xfrm>
            <a:prstGeom prst="line">
              <a:avLst/>
            </a:prstGeom>
            <a:noFill/>
            <a:ln w="9525">
              <a:solidFill>
                <a:schemeClr val="tx1"/>
              </a:solidFill>
              <a:round/>
              <a:headEnd/>
              <a:tailEnd/>
            </a:ln>
          </p:spPr>
          <p:txBody>
            <a:bodyPr/>
            <a:lstStyle/>
            <a:p>
              <a:endParaRPr lang="ja-JP" altLang="en-US"/>
            </a:p>
          </p:txBody>
        </p:sp>
        <p:sp>
          <p:nvSpPr>
            <p:cNvPr id="29" name="Line 23"/>
            <p:cNvSpPr>
              <a:spLocks noChangeShapeType="1"/>
            </p:cNvSpPr>
            <p:nvPr/>
          </p:nvSpPr>
          <p:spPr bwMode="auto">
            <a:xfrm>
              <a:off x="5472060" y="2585822"/>
              <a:ext cx="0" cy="1314029"/>
            </a:xfrm>
            <a:prstGeom prst="line">
              <a:avLst/>
            </a:prstGeom>
            <a:noFill/>
            <a:ln w="9525">
              <a:solidFill>
                <a:schemeClr val="tx1"/>
              </a:solidFill>
              <a:round/>
              <a:headEnd/>
              <a:tailEnd/>
            </a:ln>
          </p:spPr>
          <p:txBody>
            <a:bodyPr/>
            <a:lstStyle/>
            <a:p>
              <a:endParaRPr lang="ja-JP" altLang="en-US"/>
            </a:p>
          </p:txBody>
        </p:sp>
        <p:sp>
          <p:nvSpPr>
            <p:cNvPr id="30" name="Line 24"/>
            <p:cNvSpPr>
              <a:spLocks noChangeShapeType="1"/>
            </p:cNvSpPr>
            <p:nvPr/>
          </p:nvSpPr>
          <p:spPr bwMode="auto">
            <a:xfrm>
              <a:off x="5951393" y="2522329"/>
              <a:ext cx="0" cy="1441015"/>
            </a:xfrm>
            <a:prstGeom prst="line">
              <a:avLst/>
            </a:prstGeom>
            <a:noFill/>
            <a:ln w="9525">
              <a:solidFill>
                <a:schemeClr val="tx1"/>
              </a:solidFill>
              <a:round/>
              <a:headEnd/>
              <a:tailEnd/>
            </a:ln>
          </p:spPr>
          <p:txBody>
            <a:bodyPr/>
            <a:lstStyle/>
            <a:p>
              <a:endParaRPr lang="ja-JP" altLang="en-US"/>
            </a:p>
          </p:txBody>
        </p:sp>
        <p:sp>
          <p:nvSpPr>
            <p:cNvPr id="31" name="Text Box 25"/>
            <p:cNvSpPr txBox="1">
              <a:spLocks noChangeArrowheads="1"/>
            </p:cNvSpPr>
            <p:nvPr/>
          </p:nvSpPr>
          <p:spPr bwMode="auto">
            <a:xfrm>
              <a:off x="4427475" y="2204864"/>
              <a:ext cx="437127" cy="345071"/>
            </a:xfrm>
            <a:prstGeom prst="rect">
              <a:avLst/>
            </a:prstGeom>
            <a:noFill/>
            <a:ln w="9525">
              <a:noFill/>
              <a:miter lim="800000"/>
              <a:headEnd/>
              <a:tailEnd/>
            </a:ln>
          </p:spPr>
          <p:txBody>
            <a:bodyPr wrap="none">
              <a:spAutoFit/>
            </a:bodyPr>
            <a:lstStyle/>
            <a:p>
              <a:r>
                <a:rPr lang="en-US" altLang="ja-JP"/>
                <a:t>N</a:t>
              </a:r>
              <a:r>
                <a:rPr lang="en-US" altLang="ja-JP" baseline="-25000"/>
                <a:t>1</a:t>
              </a:r>
            </a:p>
          </p:txBody>
        </p:sp>
        <p:sp>
          <p:nvSpPr>
            <p:cNvPr id="32" name="Text Box 26"/>
            <p:cNvSpPr txBox="1">
              <a:spLocks noChangeArrowheads="1"/>
            </p:cNvSpPr>
            <p:nvPr/>
          </p:nvSpPr>
          <p:spPr bwMode="auto">
            <a:xfrm>
              <a:off x="4857067" y="2210385"/>
              <a:ext cx="416025" cy="345071"/>
            </a:xfrm>
            <a:prstGeom prst="rect">
              <a:avLst/>
            </a:prstGeom>
            <a:noFill/>
            <a:ln w="9525">
              <a:noFill/>
              <a:miter lim="800000"/>
              <a:headEnd/>
              <a:tailEnd/>
            </a:ln>
          </p:spPr>
          <p:txBody>
            <a:bodyPr wrap="none">
              <a:spAutoFit/>
            </a:bodyPr>
            <a:lstStyle/>
            <a:p>
              <a:r>
                <a:rPr lang="en-US" altLang="ja-JP"/>
                <a:t>Λ</a:t>
              </a:r>
            </a:p>
          </p:txBody>
        </p:sp>
        <p:sp>
          <p:nvSpPr>
            <p:cNvPr id="33" name="Text Box 27"/>
            <p:cNvSpPr txBox="1">
              <a:spLocks noChangeArrowheads="1"/>
            </p:cNvSpPr>
            <p:nvPr/>
          </p:nvSpPr>
          <p:spPr bwMode="auto">
            <a:xfrm>
              <a:off x="5316804" y="2204864"/>
              <a:ext cx="437127" cy="345071"/>
            </a:xfrm>
            <a:prstGeom prst="rect">
              <a:avLst/>
            </a:prstGeom>
            <a:noFill/>
            <a:ln w="9525">
              <a:noFill/>
              <a:miter lim="800000"/>
              <a:headEnd/>
              <a:tailEnd/>
            </a:ln>
          </p:spPr>
          <p:txBody>
            <a:bodyPr wrap="none">
              <a:spAutoFit/>
            </a:bodyPr>
            <a:lstStyle/>
            <a:p>
              <a:r>
                <a:rPr lang="en-US" altLang="ja-JP"/>
                <a:t>N</a:t>
              </a:r>
              <a:r>
                <a:rPr lang="en-US" altLang="ja-JP" baseline="-25000"/>
                <a:t>2</a:t>
              </a:r>
            </a:p>
          </p:txBody>
        </p:sp>
        <p:sp>
          <p:nvSpPr>
            <p:cNvPr id="34" name="Text Box 28"/>
            <p:cNvSpPr txBox="1">
              <a:spLocks noChangeArrowheads="1"/>
            </p:cNvSpPr>
            <p:nvPr/>
          </p:nvSpPr>
          <p:spPr bwMode="auto">
            <a:xfrm>
              <a:off x="5796136" y="2204864"/>
              <a:ext cx="437127" cy="345071"/>
            </a:xfrm>
            <a:prstGeom prst="rect">
              <a:avLst/>
            </a:prstGeom>
            <a:noFill/>
            <a:ln w="9525">
              <a:noFill/>
              <a:miter lim="800000"/>
              <a:headEnd/>
              <a:tailEnd/>
            </a:ln>
          </p:spPr>
          <p:txBody>
            <a:bodyPr wrap="none">
              <a:spAutoFit/>
            </a:bodyPr>
            <a:lstStyle/>
            <a:p>
              <a:r>
                <a:rPr lang="en-US" altLang="ja-JP"/>
                <a:t>N</a:t>
              </a:r>
              <a:r>
                <a:rPr lang="en-US" altLang="ja-JP" baseline="-25000"/>
                <a:t>3</a:t>
              </a:r>
            </a:p>
          </p:txBody>
        </p:sp>
        <p:sp>
          <p:nvSpPr>
            <p:cNvPr id="35" name="Line 29"/>
            <p:cNvSpPr>
              <a:spLocks noChangeShapeType="1"/>
            </p:cNvSpPr>
            <p:nvPr/>
          </p:nvSpPr>
          <p:spPr bwMode="auto">
            <a:xfrm>
              <a:off x="4584238" y="3336696"/>
              <a:ext cx="477826" cy="0"/>
            </a:xfrm>
            <a:prstGeom prst="line">
              <a:avLst/>
            </a:prstGeom>
            <a:noFill/>
            <a:ln w="15875">
              <a:solidFill>
                <a:srgbClr val="FF0000"/>
              </a:solidFill>
              <a:prstDash val="dash"/>
              <a:round/>
              <a:headEnd/>
              <a:tailEnd/>
            </a:ln>
          </p:spPr>
          <p:txBody>
            <a:bodyPr/>
            <a:lstStyle/>
            <a:p>
              <a:endParaRPr lang="ja-JP" altLang="en-US"/>
            </a:p>
          </p:txBody>
        </p:sp>
        <p:sp>
          <p:nvSpPr>
            <p:cNvPr id="36" name="Line 30"/>
            <p:cNvSpPr>
              <a:spLocks noChangeShapeType="1"/>
            </p:cNvSpPr>
            <p:nvPr/>
          </p:nvSpPr>
          <p:spPr bwMode="auto">
            <a:xfrm>
              <a:off x="5062064" y="3086864"/>
              <a:ext cx="0" cy="251211"/>
            </a:xfrm>
            <a:prstGeom prst="line">
              <a:avLst/>
            </a:prstGeom>
            <a:noFill/>
            <a:ln w="22225">
              <a:solidFill>
                <a:srgbClr val="FF0000"/>
              </a:solidFill>
              <a:round/>
              <a:headEnd/>
              <a:tailEnd/>
            </a:ln>
          </p:spPr>
          <p:txBody>
            <a:bodyPr/>
            <a:lstStyle/>
            <a:p>
              <a:endParaRPr lang="ja-JP" altLang="en-US"/>
            </a:p>
          </p:txBody>
        </p:sp>
        <p:sp>
          <p:nvSpPr>
            <p:cNvPr id="37" name="Line 31"/>
            <p:cNvSpPr>
              <a:spLocks noChangeShapeType="1"/>
            </p:cNvSpPr>
            <p:nvPr/>
          </p:nvSpPr>
          <p:spPr bwMode="auto">
            <a:xfrm>
              <a:off x="5043976" y="3081343"/>
              <a:ext cx="477825" cy="0"/>
            </a:xfrm>
            <a:prstGeom prst="line">
              <a:avLst/>
            </a:prstGeom>
            <a:noFill/>
            <a:ln w="19050">
              <a:solidFill>
                <a:srgbClr val="FF0000"/>
              </a:solidFill>
              <a:prstDash val="dash"/>
              <a:round/>
              <a:headEnd/>
              <a:tailEnd/>
            </a:ln>
          </p:spPr>
          <p:txBody>
            <a:bodyPr/>
            <a:lstStyle/>
            <a:p>
              <a:endParaRPr lang="ja-JP" altLang="en-US"/>
            </a:p>
          </p:txBody>
        </p:sp>
        <p:sp>
          <p:nvSpPr>
            <p:cNvPr id="38" name="Text Box 32"/>
            <p:cNvSpPr txBox="1">
              <a:spLocks noChangeArrowheads="1"/>
            </p:cNvSpPr>
            <p:nvPr/>
          </p:nvSpPr>
          <p:spPr bwMode="auto">
            <a:xfrm>
              <a:off x="5043976" y="3144836"/>
              <a:ext cx="416025" cy="345071"/>
            </a:xfrm>
            <a:prstGeom prst="rect">
              <a:avLst/>
            </a:prstGeom>
            <a:noFill/>
            <a:ln w="9525">
              <a:noFill/>
              <a:miter lim="800000"/>
              <a:headEnd/>
              <a:tailEnd/>
            </a:ln>
          </p:spPr>
          <p:txBody>
            <a:bodyPr>
              <a:spAutoFit/>
            </a:bodyPr>
            <a:lstStyle/>
            <a:p>
              <a:r>
                <a:rPr lang="en-US" altLang="ja-JP"/>
                <a:t>Σ</a:t>
              </a:r>
            </a:p>
          </p:txBody>
        </p:sp>
        <p:sp>
          <p:nvSpPr>
            <p:cNvPr id="39" name="Text Box 33"/>
            <p:cNvSpPr txBox="1">
              <a:spLocks noChangeArrowheads="1"/>
            </p:cNvSpPr>
            <p:nvPr/>
          </p:nvSpPr>
          <p:spPr bwMode="auto">
            <a:xfrm>
              <a:off x="4377734" y="3899851"/>
              <a:ext cx="437127" cy="345071"/>
            </a:xfrm>
            <a:prstGeom prst="rect">
              <a:avLst/>
            </a:prstGeom>
            <a:noFill/>
            <a:ln w="9525">
              <a:noFill/>
              <a:miter lim="800000"/>
              <a:headEnd/>
              <a:tailEnd/>
            </a:ln>
          </p:spPr>
          <p:txBody>
            <a:bodyPr wrap="none">
              <a:spAutoFit/>
            </a:bodyPr>
            <a:lstStyle/>
            <a:p>
              <a:r>
                <a:rPr lang="en-US" altLang="ja-JP"/>
                <a:t>N</a:t>
              </a:r>
              <a:r>
                <a:rPr lang="en-US" altLang="ja-JP" baseline="-25000"/>
                <a:t>1</a:t>
              </a:r>
            </a:p>
          </p:txBody>
        </p:sp>
        <p:sp>
          <p:nvSpPr>
            <p:cNvPr id="40" name="Text Box 34"/>
            <p:cNvSpPr txBox="1">
              <a:spLocks noChangeArrowheads="1"/>
            </p:cNvSpPr>
            <p:nvPr/>
          </p:nvSpPr>
          <p:spPr bwMode="auto">
            <a:xfrm>
              <a:off x="4807324" y="3905372"/>
              <a:ext cx="416025" cy="345071"/>
            </a:xfrm>
            <a:prstGeom prst="rect">
              <a:avLst/>
            </a:prstGeom>
            <a:noFill/>
            <a:ln w="9525">
              <a:noFill/>
              <a:miter lim="800000"/>
              <a:headEnd/>
              <a:tailEnd/>
            </a:ln>
          </p:spPr>
          <p:txBody>
            <a:bodyPr wrap="none">
              <a:spAutoFit/>
            </a:bodyPr>
            <a:lstStyle/>
            <a:p>
              <a:r>
                <a:rPr lang="en-US" altLang="ja-JP"/>
                <a:t>Λ</a:t>
              </a:r>
            </a:p>
          </p:txBody>
        </p:sp>
        <p:sp>
          <p:nvSpPr>
            <p:cNvPr id="41" name="Text Box 35"/>
            <p:cNvSpPr txBox="1">
              <a:spLocks noChangeArrowheads="1"/>
            </p:cNvSpPr>
            <p:nvPr/>
          </p:nvSpPr>
          <p:spPr bwMode="auto">
            <a:xfrm>
              <a:off x="5267062" y="3899851"/>
              <a:ext cx="437127" cy="345071"/>
            </a:xfrm>
            <a:prstGeom prst="rect">
              <a:avLst/>
            </a:prstGeom>
            <a:noFill/>
            <a:ln w="9525">
              <a:noFill/>
              <a:miter lim="800000"/>
              <a:headEnd/>
              <a:tailEnd/>
            </a:ln>
          </p:spPr>
          <p:txBody>
            <a:bodyPr wrap="none">
              <a:spAutoFit/>
            </a:bodyPr>
            <a:lstStyle/>
            <a:p>
              <a:r>
                <a:rPr lang="en-US" altLang="ja-JP"/>
                <a:t>N</a:t>
              </a:r>
              <a:r>
                <a:rPr lang="en-US" altLang="ja-JP" baseline="-25000"/>
                <a:t>2</a:t>
              </a:r>
            </a:p>
          </p:txBody>
        </p:sp>
        <p:sp>
          <p:nvSpPr>
            <p:cNvPr id="42" name="Text Box 36"/>
            <p:cNvSpPr txBox="1">
              <a:spLocks noChangeArrowheads="1"/>
            </p:cNvSpPr>
            <p:nvPr/>
          </p:nvSpPr>
          <p:spPr bwMode="auto">
            <a:xfrm>
              <a:off x="5746395" y="3899851"/>
              <a:ext cx="437127" cy="345071"/>
            </a:xfrm>
            <a:prstGeom prst="rect">
              <a:avLst/>
            </a:prstGeom>
            <a:noFill/>
            <a:ln w="9525">
              <a:noFill/>
              <a:miter lim="800000"/>
              <a:headEnd/>
              <a:tailEnd/>
            </a:ln>
          </p:spPr>
          <p:txBody>
            <a:bodyPr wrap="none">
              <a:spAutoFit/>
            </a:bodyPr>
            <a:lstStyle/>
            <a:p>
              <a:r>
                <a:rPr lang="en-US" altLang="ja-JP"/>
                <a:t>N</a:t>
              </a:r>
              <a:r>
                <a:rPr lang="en-US" altLang="ja-JP" baseline="-25000"/>
                <a:t>3</a:t>
              </a:r>
            </a:p>
          </p:txBody>
        </p:sp>
      </p:grpSp>
      <p:sp>
        <p:nvSpPr>
          <p:cNvPr id="81" name="テキスト ボックス 80"/>
          <p:cNvSpPr txBox="1"/>
          <p:nvPr/>
        </p:nvSpPr>
        <p:spPr>
          <a:xfrm>
            <a:off x="200404" y="3501008"/>
            <a:ext cx="2468304" cy="369332"/>
          </a:xfrm>
          <a:prstGeom prst="rect">
            <a:avLst/>
          </a:prstGeom>
          <a:noFill/>
        </p:spPr>
        <p:txBody>
          <a:bodyPr wrap="none" rtlCol="0">
            <a:spAutoFit/>
          </a:bodyPr>
          <a:lstStyle/>
          <a:p>
            <a:r>
              <a:rPr kumimoji="1" lang="en-US" altLang="ja-JP" dirty="0"/>
              <a:t>Effective two-body force</a:t>
            </a:r>
            <a:endParaRPr kumimoji="1" lang="ja-JP" altLang="en-US" dirty="0"/>
          </a:p>
        </p:txBody>
      </p:sp>
      <p:sp>
        <p:nvSpPr>
          <p:cNvPr id="82" name="テキスト ボックス 81"/>
          <p:cNvSpPr txBox="1"/>
          <p:nvPr/>
        </p:nvSpPr>
        <p:spPr>
          <a:xfrm>
            <a:off x="3656788" y="3573016"/>
            <a:ext cx="1797223" cy="369332"/>
          </a:xfrm>
          <a:prstGeom prst="rect">
            <a:avLst/>
          </a:prstGeom>
          <a:noFill/>
        </p:spPr>
        <p:txBody>
          <a:bodyPr wrap="none" rtlCol="0">
            <a:spAutoFit/>
          </a:bodyPr>
          <a:lstStyle/>
          <a:p>
            <a:r>
              <a:rPr lang="en-US" altLang="ja-JP" dirty="0"/>
              <a:t>Three-body force</a:t>
            </a:r>
            <a:endParaRPr kumimoji="1" lang="ja-JP" altLang="en-US" dirty="0"/>
          </a:p>
        </p:txBody>
      </p:sp>
      <p:sp>
        <p:nvSpPr>
          <p:cNvPr id="83" name="テキスト ボックス 82"/>
          <p:cNvSpPr txBox="1"/>
          <p:nvPr/>
        </p:nvSpPr>
        <p:spPr>
          <a:xfrm>
            <a:off x="3296748" y="4005064"/>
            <a:ext cx="5419561" cy="646331"/>
          </a:xfrm>
          <a:prstGeom prst="rect">
            <a:avLst/>
          </a:prstGeom>
          <a:noFill/>
        </p:spPr>
        <p:txBody>
          <a:bodyPr wrap="none" rtlCol="0">
            <a:spAutoFit/>
          </a:bodyPr>
          <a:lstStyle/>
          <a:p>
            <a:r>
              <a:rPr kumimoji="1" lang="en-US" altLang="ja-JP" dirty="0"/>
              <a:t>In the neutron matter or  neutron star, </a:t>
            </a:r>
            <a:r>
              <a:rPr lang="en-US" altLang="ja-JP" dirty="0"/>
              <a:t>three-body force</a:t>
            </a:r>
          </a:p>
          <a:p>
            <a:r>
              <a:rPr kumimoji="1" lang="en-US" altLang="ja-JP" dirty="0"/>
              <a:t>might play important role.</a:t>
            </a:r>
          </a:p>
        </p:txBody>
      </p:sp>
      <p:sp>
        <p:nvSpPr>
          <p:cNvPr id="4" name="テキスト ボックス 3">
            <a:extLst>
              <a:ext uri="{FF2B5EF4-FFF2-40B4-BE49-F238E27FC236}">
                <a16:creationId xmlns:a16="http://schemas.microsoft.com/office/drawing/2014/main" id="{0C64176C-EB23-DB21-188E-811C9E826DE4}"/>
              </a:ext>
            </a:extLst>
          </p:cNvPr>
          <p:cNvSpPr txBox="1"/>
          <p:nvPr/>
        </p:nvSpPr>
        <p:spPr>
          <a:xfrm>
            <a:off x="344420" y="5157192"/>
            <a:ext cx="4463530" cy="461665"/>
          </a:xfrm>
          <a:prstGeom prst="rect">
            <a:avLst/>
          </a:prstGeom>
          <a:noFill/>
        </p:spPr>
        <p:txBody>
          <a:bodyPr wrap="none" rtlCol="0">
            <a:spAutoFit/>
          </a:bodyPr>
          <a:lstStyle/>
          <a:p>
            <a:r>
              <a:rPr kumimoji="1" lang="ja-JP" altLang="en-US" sz="2400" dirty="0"/>
              <a:t>・</a:t>
            </a:r>
            <a:r>
              <a:rPr kumimoji="1" lang="en-US" altLang="ja-JP" sz="2400" dirty="0"/>
              <a:t>Charge symmetry breaking effect</a:t>
            </a:r>
            <a:endParaRPr kumimoji="1" lang="ja-JP" alt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B435E4BD-0AAB-B47D-2DA6-8D360E79BACE}"/>
              </a:ext>
            </a:extLst>
          </p:cNvPr>
          <p:cNvSpPr>
            <a:spLocks noChangeArrowheads="1"/>
          </p:cNvSpPr>
          <p:nvPr/>
        </p:nvSpPr>
        <p:spPr bwMode="auto">
          <a:xfrm>
            <a:off x="179388" y="1341438"/>
            <a:ext cx="2232025" cy="431800"/>
          </a:xfrm>
          <a:prstGeom prst="rect">
            <a:avLst/>
          </a:prstGeom>
          <a:solidFill>
            <a:schemeClr val="hlink"/>
          </a:solidFill>
          <a:ln w="28575" algn="ctr">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291" name="Oval 3">
            <a:extLst>
              <a:ext uri="{FF2B5EF4-FFF2-40B4-BE49-F238E27FC236}">
                <a16:creationId xmlns:a16="http://schemas.microsoft.com/office/drawing/2014/main" id="{4C18699C-BDFF-5DEB-FD89-2F89A9870E10}"/>
              </a:ext>
            </a:extLst>
          </p:cNvPr>
          <p:cNvSpPr>
            <a:spLocks noChangeArrowheads="1"/>
          </p:cNvSpPr>
          <p:nvPr/>
        </p:nvSpPr>
        <p:spPr bwMode="auto">
          <a:xfrm>
            <a:off x="1403350" y="5157788"/>
            <a:ext cx="1079500" cy="1079500"/>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292" name="Rectangle 4">
            <a:extLst>
              <a:ext uri="{FF2B5EF4-FFF2-40B4-BE49-F238E27FC236}">
                <a16:creationId xmlns:a16="http://schemas.microsoft.com/office/drawing/2014/main" id="{D0F25304-62FA-9300-75F8-7B944C714B8D}"/>
              </a:ext>
            </a:extLst>
          </p:cNvPr>
          <p:cNvSpPr>
            <a:spLocks noChangeArrowheads="1"/>
          </p:cNvSpPr>
          <p:nvPr/>
        </p:nvSpPr>
        <p:spPr bwMode="auto">
          <a:xfrm>
            <a:off x="323850" y="404813"/>
            <a:ext cx="5184775" cy="503237"/>
          </a:xfrm>
          <a:prstGeom prst="rect">
            <a:avLst/>
          </a:prstGeom>
          <a:solidFill>
            <a:srgbClr val="FFFF99"/>
          </a:solidFill>
          <a:ln w="28575" algn="ctr">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293" name="Text Box 5">
            <a:extLst>
              <a:ext uri="{FF2B5EF4-FFF2-40B4-BE49-F238E27FC236}">
                <a16:creationId xmlns:a16="http://schemas.microsoft.com/office/drawing/2014/main" id="{D83444DB-FE62-D9A1-B809-312030CEE024}"/>
              </a:ext>
            </a:extLst>
          </p:cNvPr>
          <p:cNvSpPr txBox="1">
            <a:spLocks noChangeArrowheads="1"/>
          </p:cNvSpPr>
          <p:nvPr/>
        </p:nvSpPr>
        <p:spPr bwMode="auto">
          <a:xfrm>
            <a:off x="437878" y="354013"/>
            <a:ext cx="4783682" cy="52322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800" dirty="0"/>
              <a:t> Charge Symmetry breaking</a:t>
            </a:r>
          </a:p>
        </p:txBody>
      </p:sp>
      <p:sp>
        <p:nvSpPr>
          <p:cNvPr id="12294" name="Line 6">
            <a:extLst>
              <a:ext uri="{FF2B5EF4-FFF2-40B4-BE49-F238E27FC236}">
                <a16:creationId xmlns:a16="http://schemas.microsoft.com/office/drawing/2014/main" id="{0B3F0BCB-314B-858B-FA64-872695E8B673}"/>
              </a:ext>
            </a:extLst>
          </p:cNvPr>
          <p:cNvSpPr>
            <a:spLocks noChangeShapeType="1"/>
          </p:cNvSpPr>
          <p:nvPr/>
        </p:nvSpPr>
        <p:spPr bwMode="auto">
          <a:xfrm>
            <a:off x="1042988" y="2565400"/>
            <a:ext cx="3600450" cy="0"/>
          </a:xfrm>
          <a:prstGeom prst="line">
            <a:avLst/>
          </a:prstGeom>
          <a:noFill/>
          <a:ln w="28575">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295" name="Text Box 7">
            <a:extLst>
              <a:ext uri="{FF2B5EF4-FFF2-40B4-BE49-F238E27FC236}">
                <a16:creationId xmlns:a16="http://schemas.microsoft.com/office/drawing/2014/main" id="{99F13E46-67C8-7902-6DDF-F0575087B634}"/>
              </a:ext>
            </a:extLst>
          </p:cNvPr>
          <p:cNvSpPr txBox="1">
            <a:spLocks noChangeArrowheads="1"/>
          </p:cNvSpPr>
          <p:nvPr/>
        </p:nvSpPr>
        <p:spPr bwMode="auto">
          <a:xfrm>
            <a:off x="3059113" y="2133600"/>
            <a:ext cx="103187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N+N+N</a:t>
            </a:r>
          </a:p>
        </p:txBody>
      </p:sp>
      <p:sp>
        <p:nvSpPr>
          <p:cNvPr id="12296" name="Line 8">
            <a:extLst>
              <a:ext uri="{FF2B5EF4-FFF2-40B4-BE49-F238E27FC236}">
                <a16:creationId xmlns:a16="http://schemas.microsoft.com/office/drawing/2014/main" id="{BFC2A859-1B09-5A9C-7871-DBD85A54E3A6}"/>
              </a:ext>
            </a:extLst>
          </p:cNvPr>
          <p:cNvSpPr>
            <a:spLocks noChangeShapeType="1"/>
          </p:cNvSpPr>
          <p:nvPr/>
        </p:nvSpPr>
        <p:spPr bwMode="auto">
          <a:xfrm>
            <a:off x="1258888" y="4508500"/>
            <a:ext cx="1441450" cy="0"/>
          </a:xfrm>
          <a:prstGeom prst="line">
            <a:avLst/>
          </a:prstGeom>
          <a:noFill/>
          <a:ln w="285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297" name="Text Box 9">
            <a:extLst>
              <a:ext uri="{FF2B5EF4-FFF2-40B4-BE49-F238E27FC236}">
                <a16:creationId xmlns:a16="http://schemas.microsoft.com/office/drawing/2014/main" id="{4D187D8E-5CD8-63C9-7374-B955F5F62955}"/>
              </a:ext>
            </a:extLst>
          </p:cNvPr>
          <p:cNvSpPr txBox="1">
            <a:spLocks noChangeArrowheads="1"/>
          </p:cNvSpPr>
          <p:nvPr/>
        </p:nvSpPr>
        <p:spPr bwMode="auto">
          <a:xfrm>
            <a:off x="539750" y="4292600"/>
            <a:ext cx="633413"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1/2</a:t>
            </a:r>
            <a:r>
              <a:rPr lang="en-US" altLang="ja-JP" sz="2000" baseline="30000"/>
              <a:t>+</a:t>
            </a:r>
          </a:p>
        </p:txBody>
      </p:sp>
      <p:sp>
        <p:nvSpPr>
          <p:cNvPr id="12298" name="Text Box 10">
            <a:extLst>
              <a:ext uri="{FF2B5EF4-FFF2-40B4-BE49-F238E27FC236}">
                <a16:creationId xmlns:a16="http://schemas.microsoft.com/office/drawing/2014/main" id="{92AD3516-E53E-1C9A-4EC1-E14E79FB8D99}"/>
              </a:ext>
            </a:extLst>
          </p:cNvPr>
          <p:cNvSpPr txBox="1">
            <a:spLocks noChangeArrowheads="1"/>
          </p:cNvSpPr>
          <p:nvPr/>
        </p:nvSpPr>
        <p:spPr bwMode="auto">
          <a:xfrm>
            <a:off x="1084263" y="4076700"/>
            <a:ext cx="1301750" cy="3667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b="1"/>
              <a:t>- 8.48</a:t>
            </a:r>
            <a:r>
              <a:rPr lang="en-US" altLang="ja-JP"/>
              <a:t> MeV</a:t>
            </a:r>
          </a:p>
        </p:txBody>
      </p:sp>
      <p:sp>
        <p:nvSpPr>
          <p:cNvPr id="12299" name="Text Box 11">
            <a:extLst>
              <a:ext uri="{FF2B5EF4-FFF2-40B4-BE49-F238E27FC236}">
                <a16:creationId xmlns:a16="http://schemas.microsoft.com/office/drawing/2014/main" id="{8B7CA8FE-D737-AEA3-ABED-97ED14F80B42}"/>
              </a:ext>
            </a:extLst>
          </p:cNvPr>
          <p:cNvSpPr txBox="1">
            <a:spLocks noChangeArrowheads="1"/>
          </p:cNvSpPr>
          <p:nvPr/>
        </p:nvSpPr>
        <p:spPr bwMode="auto">
          <a:xfrm>
            <a:off x="12700" y="2343150"/>
            <a:ext cx="91757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0 MeV</a:t>
            </a:r>
          </a:p>
        </p:txBody>
      </p:sp>
      <p:sp>
        <p:nvSpPr>
          <p:cNvPr id="12300" name="Line 12">
            <a:extLst>
              <a:ext uri="{FF2B5EF4-FFF2-40B4-BE49-F238E27FC236}">
                <a16:creationId xmlns:a16="http://schemas.microsoft.com/office/drawing/2014/main" id="{C9F13BBA-C60D-55BE-F427-77265DBF9BB2}"/>
              </a:ext>
            </a:extLst>
          </p:cNvPr>
          <p:cNvSpPr>
            <a:spLocks noChangeShapeType="1"/>
          </p:cNvSpPr>
          <p:nvPr/>
        </p:nvSpPr>
        <p:spPr bwMode="auto">
          <a:xfrm>
            <a:off x="3203575" y="3933825"/>
            <a:ext cx="1439863" cy="0"/>
          </a:xfrm>
          <a:prstGeom prst="line">
            <a:avLst/>
          </a:prstGeom>
          <a:noFill/>
          <a:ln w="285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301" name="Text Box 13">
            <a:extLst>
              <a:ext uri="{FF2B5EF4-FFF2-40B4-BE49-F238E27FC236}">
                <a16:creationId xmlns:a16="http://schemas.microsoft.com/office/drawing/2014/main" id="{B7066BE1-CB42-B11E-620F-12E1C1FFF1F1}"/>
              </a:ext>
            </a:extLst>
          </p:cNvPr>
          <p:cNvSpPr txBox="1">
            <a:spLocks noChangeArrowheads="1"/>
          </p:cNvSpPr>
          <p:nvPr/>
        </p:nvSpPr>
        <p:spPr bwMode="auto">
          <a:xfrm>
            <a:off x="3676650" y="3500438"/>
            <a:ext cx="1301750" cy="3667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b="1"/>
              <a:t>- 7.72</a:t>
            </a:r>
            <a:r>
              <a:rPr lang="en-US" altLang="ja-JP"/>
              <a:t> MeV</a:t>
            </a:r>
          </a:p>
        </p:txBody>
      </p:sp>
      <p:sp>
        <p:nvSpPr>
          <p:cNvPr id="12302" name="Text Box 14">
            <a:extLst>
              <a:ext uri="{FF2B5EF4-FFF2-40B4-BE49-F238E27FC236}">
                <a16:creationId xmlns:a16="http://schemas.microsoft.com/office/drawing/2014/main" id="{5ECA7F4A-39A7-0222-38D0-C31279E6E049}"/>
              </a:ext>
            </a:extLst>
          </p:cNvPr>
          <p:cNvSpPr txBox="1">
            <a:spLocks noChangeArrowheads="1"/>
          </p:cNvSpPr>
          <p:nvPr/>
        </p:nvSpPr>
        <p:spPr bwMode="auto">
          <a:xfrm>
            <a:off x="4689475" y="3783013"/>
            <a:ext cx="633413"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1/2</a:t>
            </a:r>
            <a:r>
              <a:rPr lang="en-US" altLang="ja-JP" sz="2000" baseline="30000"/>
              <a:t>+</a:t>
            </a:r>
          </a:p>
        </p:txBody>
      </p:sp>
      <p:sp>
        <p:nvSpPr>
          <p:cNvPr id="12303" name="Text Box 15">
            <a:extLst>
              <a:ext uri="{FF2B5EF4-FFF2-40B4-BE49-F238E27FC236}">
                <a16:creationId xmlns:a16="http://schemas.microsoft.com/office/drawing/2014/main" id="{7CFB7814-E5E1-6B50-8C49-1045200BAFE2}"/>
              </a:ext>
            </a:extLst>
          </p:cNvPr>
          <p:cNvSpPr txBox="1">
            <a:spLocks noChangeArrowheads="1"/>
          </p:cNvSpPr>
          <p:nvPr/>
        </p:nvSpPr>
        <p:spPr bwMode="auto">
          <a:xfrm>
            <a:off x="1609725" y="4652963"/>
            <a:ext cx="481013"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400" baseline="30000"/>
              <a:t>3</a:t>
            </a:r>
            <a:r>
              <a:rPr lang="en-US" altLang="ja-JP" sz="2000"/>
              <a:t>H</a:t>
            </a:r>
          </a:p>
        </p:txBody>
      </p:sp>
      <p:sp>
        <p:nvSpPr>
          <p:cNvPr id="12304" name="Text Box 16">
            <a:extLst>
              <a:ext uri="{FF2B5EF4-FFF2-40B4-BE49-F238E27FC236}">
                <a16:creationId xmlns:a16="http://schemas.microsoft.com/office/drawing/2014/main" id="{3128E2D3-3EE7-5462-6236-BD6D7066F80A}"/>
              </a:ext>
            </a:extLst>
          </p:cNvPr>
          <p:cNvSpPr txBox="1">
            <a:spLocks noChangeArrowheads="1"/>
          </p:cNvSpPr>
          <p:nvPr/>
        </p:nvSpPr>
        <p:spPr bwMode="auto">
          <a:xfrm>
            <a:off x="3482975" y="4076700"/>
            <a:ext cx="6223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400" b="1" baseline="30000"/>
              <a:t>3</a:t>
            </a:r>
            <a:r>
              <a:rPr lang="en-US" altLang="ja-JP" sz="2000"/>
              <a:t>He</a:t>
            </a:r>
          </a:p>
        </p:txBody>
      </p:sp>
      <p:sp>
        <p:nvSpPr>
          <p:cNvPr id="12305" name="Oval 17">
            <a:extLst>
              <a:ext uri="{FF2B5EF4-FFF2-40B4-BE49-F238E27FC236}">
                <a16:creationId xmlns:a16="http://schemas.microsoft.com/office/drawing/2014/main" id="{A699771E-D344-BDC8-4977-EB29FA3C9DEE}"/>
              </a:ext>
            </a:extLst>
          </p:cNvPr>
          <p:cNvSpPr>
            <a:spLocks noChangeArrowheads="1"/>
          </p:cNvSpPr>
          <p:nvPr/>
        </p:nvSpPr>
        <p:spPr bwMode="auto">
          <a:xfrm>
            <a:off x="1547813" y="5373688"/>
            <a:ext cx="360362" cy="360362"/>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12306" name="Oval 18">
            <a:extLst>
              <a:ext uri="{FF2B5EF4-FFF2-40B4-BE49-F238E27FC236}">
                <a16:creationId xmlns:a16="http://schemas.microsoft.com/office/drawing/2014/main" id="{ED0E265F-14FB-97D3-CE22-3DD6758C5656}"/>
              </a:ext>
            </a:extLst>
          </p:cNvPr>
          <p:cNvSpPr>
            <a:spLocks noChangeArrowheads="1"/>
          </p:cNvSpPr>
          <p:nvPr/>
        </p:nvSpPr>
        <p:spPr bwMode="auto">
          <a:xfrm>
            <a:off x="2051050" y="5373688"/>
            <a:ext cx="360363" cy="360362"/>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12307" name="Oval 19">
            <a:extLst>
              <a:ext uri="{FF2B5EF4-FFF2-40B4-BE49-F238E27FC236}">
                <a16:creationId xmlns:a16="http://schemas.microsoft.com/office/drawing/2014/main" id="{9E2170DB-59AA-2A2E-DD10-B2C9AAD48D53}"/>
              </a:ext>
            </a:extLst>
          </p:cNvPr>
          <p:cNvSpPr>
            <a:spLocks noChangeArrowheads="1"/>
          </p:cNvSpPr>
          <p:nvPr/>
        </p:nvSpPr>
        <p:spPr bwMode="auto">
          <a:xfrm>
            <a:off x="1763713" y="5734050"/>
            <a:ext cx="360362" cy="360363"/>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12308" name="Oval 20">
            <a:extLst>
              <a:ext uri="{FF2B5EF4-FFF2-40B4-BE49-F238E27FC236}">
                <a16:creationId xmlns:a16="http://schemas.microsoft.com/office/drawing/2014/main" id="{B2A2EA43-5B81-97E4-5896-3F1FEACC5FFE}"/>
              </a:ext>
            </a:extLst>
          </p:cNvPr>
          <p:cNvSpPr>
            <a:spLocks noChangeArrowheads="1"/>
          </p:cNvSpPr>
          <p:nvPr/>
        </p:nvSpPr>
        <p:spPr bwMode="auto">
          <a:xfrm>
            <a:off x="3492500" y="4581525"/>
            <a:ext cx="1008063" cy="1008063"/>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309" name="Oval 21">
            <a:extLst>
              <a:ext uri="{FF2B5EF4-FFF2-40B4-BE49-F238E27FC236}">
                <a16:creationId xmlns:a16="http://schemas.microsoft.com/office/drawing/2014/main" id="{66F0CFC9-8B59-068B-15D4-D15F3B4E6ECA}"/>
              </a:ext>
            </a:extLst>
          </p:cNvPr>
          <p:cNvSpPr>
            <a:spLocks noChangeArrowheads="1"/>
          </p:cNvSpPr>
          <p:nvPr/>
        </p:nvSpPr>
        <p:spPr bwMode="auto">
          <a:xfrm>
            <a:off x="3563938" y="4797425"/>
            <a:ext cx="360362" cy="360363"/>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12310" name="Oval 22">
            <a:extLst>
              <a:ext uri="{FF2B5EF4-FFF2-40B4-BE49-F238E27FC236}">
                <a16:creationId xmlns:a16="http://schemas.microsoft.com/office/drawing/2014/main" id="{4D95B0B1-2FA3-FDE6-BFBA-33FDDBC99EEE}"/>
              </a:ext>
            </a:extLst>
          </p:cNvPr>
          <p:cNvSpPr>
            <a:spLocks noChangeArrowheads="1"/>
          </p:cNvSpPr>
          <p:nvPr/>
        </p:nvSpPr>
        <p:spPr bwMode="auto">
          <a:xfrm>
            <a:off x="3779838" y="5157788"/>
            <a:ext cx="360362" cy="360362"/>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12311" name="Oval 23">
            <a:extLst>
              <a:ext uri="{FF2B5EF4-FFF2-40B4-BE49-F238E27FC236}">
                <a16:creationId xmlns:a16="http://schemas.microsoft.com/office/drawing/2014/main" id="{80B56E5C-7DFD-6D9A-5884-5740E19E7A55}"/>
              </a:ext>
            </a:extLst>
          </p:cNvPr>
          <p:cNvSpPr>
            <a:spLocks noChangeArrowheads="1"/>
          </p:cNvSpPr>
          <p:nvPr/>
        </p:nvSpPr>
        <p:spPr bwMode="auto">
          <a:xfrm>
            <a:off x="3994150" y="4797425"/>
            <a:ext cx="360363" cy="360363"/>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12312" name="Line 24">
            <a:extLst>
              <a:ext uri="{FF2B5EF4-FFF2-40B4-BE49-F238E27FC236}">
                <a16:creationId xmlns:a16="http://schemas.microsoft.com/office/drawing/2014/main" id="{3481E0EC-C46D-2949-28C5-D25C5267234C}"/>
              </a:ext>
            </a:extLst>
          </p:cNvPr>
          <p:cNvSpPr>
            <a:spLocks noChangeShapeType="1"/>
          </p:cNvSpPr>
          <p:nvPr/>
        </p:nvSpPr>
        <p:spPr bwMode="auto">
          <a:xfrm flipH="1">
            <a:off x="2700338" y="3933825"/>
            <a:ext cx="503237" cy="574675"/>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313" name="Text Box 25">
            <a:extLst>
              <a:ext uri="{FF2B5EF4-FFF2-40B4-BE49-F238E27FC236}">
                <a16:creationId xmlns:a16="http://schemas.microsoft.com/office/drawing/2014/main" id="{E7E54EEB-372F-2DE4-3DD2-C3D681070C3E}"/>
              </a:ext>
            </a:extLst>
          </p:cNvPr>
          <p:cNvSpPr txBox="1">
            <a:spLocks noChangeArrowheads="1"/>
          </p:cNvSpPr>
          <p:nvPr/>
        </p:nvSpPr>
        <p:spPr bwMode="auto">
          <a:xfrm rot="-3029170">
            <a:off x="2190751" y="3684587"/>
            <a:ext cx="1270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rgbClr val="CC0000"/>
                </a:solidFill>
              </a:rPr>
              <a:t>0.76 MeV</a:t>
            </a:r>
          </a:p>
        </p:txBody>
      </p:sp>
      <p:sp>
        <p:nvSpPr>
          <p:cNvPr id="12314" name="Line 26">
            <a:extLst>
              <a:ext uri="{FF2B5EF4-FFF2-40B4-BE49-F238E27FC236}">
                <a16:creationId xmlns:a16="http://schemas.microsoft.com/office/drawing/2014/main" id="{7B77A40D-24B3-4F4E-632E-1D0B678EE410}"/>
              </a:ext>
            </a:extLst>
          </p:cNvPr>
          <p:cNvSpPr>
            <a:spLocks noChangeShapeType="1"/>
          </p:cNvSpPr>
          <p:nvPr/>
        </p:nvSpPr>
        <p:spPr bwMode="auto">
          <a:xfrm flipH="1">
            <a:off x="3203575" y="2349500"/>
            <a:ext cx="2089150" cy="1150938"/>
          </a:xfrm>
          <a:prstGeom prst="line">
            <a:avLst/>
          </a:prstGeom>
          <a:noFill/>
          <a:ln w="222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315" name="Text Box 27">
            <a:extLst>
              <a:ext uri="{FF2B5EF4-FFF2-40B4-BE49-F238E27FC236}">
                <a16:creationId xmlns:a16="http://schemas.microsoft.com/office/drawing/2014/main" id="{CBFA284F-E700-A37B-F32D-C2CA848E75A4}"/>
              </a:ext>
            </a:extLst>
          </p:cNvPr>
          <p:cNvSpPr txBox="1">
            <a:spLocks noChangeArrowheads="1"/>
          </p:cNvSpPr>
          <p:nvPr/>
        </p:nvSpPr>
        <p:spPr bwMode="auto">
          <a:xfrm>
            <a:off x="5576888" y="1268413"/>
            <a:ext cx="3567112" cy="19494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000" dirty="0"/>
              <a:t>Energy difference comes from</a:t>
            </a:r>
          </a:p>
          <a:p>
            <a:pPr>
              <a:lnSpc>
                <a:spcPct val="120000"/>
              </a:lnSpc>
            </a:pPr>
            <a:r>
              <a:rPr lang="en-US" altLang="ja-JP" sz="2000" dirty="0"/>
              <a:t>dominantly Coulomb force </a:t>
            </a:r>
          </a:p>
          <a:p>
            <a:pPr>
              <a:lnSpc>
                <a:spcPct val="120000"/>
              </a:lnSpc>
            </a:pPr>
            <a:r>
              <a:rPr lang="en-US" altLang="ja-JP" sz="2000" dirty="0"/>
              <a:t>between 2 protons. </a:t>
            </a:r>
          </a:p>
          <a:p>
            <a:pPr>
              <a:lnSpc>
                <a:spcPct val="150000"/>
              </a:lnSpc>
            </a:pPr>
            <a:r>
              <a:rPr lang="en-US" altLang="ja-JP" sz="2000" dirty="0"/>
              <a:t>Charge symmetry breaking </a:t>
            </a:r>
          </a:p>
          <a:p>
            <a:pPr>
              <a:lnSpc>
                <a:spcPct val="120000"/>
              </a:lnSpc>
            </a:pPr>
            <a:r>
              <a:rPr lang="en-US" altLang="ja-JP" sz="2000" dirty="0"/>
              <a:t>(n-</a:t>
            </a:r>
            <a:r>
              <a:rPr lang="en-US" altLang="ja-JP" sz="2000" dirty="0" err="1"/>
              <a:t>n,p</a:t>
            </a:r>
            <a:r>
              <a:rPr lang="en-US" altLang="ja-JP" sz="2000" dirty="0"/>
              <a:t>-p) effect is small.</a:t>
            </a:r>
          </a:p>
        </p:txBody>
      </p:sp>
      <p:sp>
        <p:nvSpPr>
          <p:cNvPr id="12316" name="Text Box 28">
            <a:extLst>
              <a:ext uri="{FF2B5EF4-FFF2-40B4-BE49-F238E27FC236}">
                <a16:creationId xmlns:a16="http://schemas.microsoft.com/office/drawing/2014/main" id="{67164081-BADF-160D-60E1-BC2B3626D47B}"/>
              </a:ext>
            </a:extLst>
          </p:cNvPr>
          <p:cNvSpPr txBox="1">
            <a:spLocks noChangeArrowheads="1"/>
          </p:cNvSpPr>
          <p:nvPr/>
        </p:nvSpPr>
        <p:spPr bwMode="auto">
          <a:xfrm>
            <a:off x="250825" y="1341438"/>
            <a:ext cx="1684338"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dirty="0">
                <a:solidFill>
                  <a:schemeClr val="bg1"/>
                </a:solidFill>
              </a:rPr>
              <a:t>In S=0 sector</a:t>
            </a:r>
          </a:p>
        </p:txBody>
      </p:sp>
      <p:sp>
        <p:nvSpPr>
          <p:cNvPr id="12317" name="Text Box 29">
            <a:extLst>
              <a:ext uri="{FF2B5EF4-FFF2-40B4-BE49-F238E27FC236}">
                <a16:creationId xmlns:a16="http://schemas.microsoft.com/office/drawing/2014/main" id="{36B984F7-564F-268E-0D2B-71E48AFA3F60}"/>
              </a:ext>
            </a:extLst>
          </p:cNvPr>
          <p:cNvSpPr txBox="1">
            <a:spLocks noChangeArrowheads="1"/>
          </p:cNvSpPr>
          <p:nvPr/>
        </p:nvSpPr>
        <p:spPr bwMode="auto">
          <a:xfrm>
            <a:off x="3059113" y="1412875"/>
            <a:ext cx="935037" cy="5191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800" b="1">
                <a:solidFill>
                  <a:srgbClr val="0000CC"/>
                </a:solidFill>
              </a:rPr>
              <a:t>Exp.</a:t>
            </a:r>
          </a:p>
        </p:txBody>
      </p:sp>
      <p:sp>
        <p:nvSpPr>
          <p:cNvPr id="12318" name="AutoShape 30">
            <a:extLst>
              <a:ext uri="{FF2B5EF4-FFF2-40B4-BE49-F238E27FC236}">
                <a16:creationId xmlns:a16="http://schemas.microsoft.com/office/drawing/2014/main" id="{05F45297-7E63-4781-1C70-D766AFB0E927}"/>
              </a:ext>
            </a:extLst>
          </p:cNvPr>
          <p:cNvSpPr>
            <a:spLocks/>
          </p:cNvSpPr>
          <p:nvPr/>
        </p:nvSpPr>
        <p:spPr bwMode="auto">
          <a:xfrm>
            <a:off x="5364163" y="1412875"/>
            <a:ext cx="215900" cy="1800225"/>
          </a:xfrm>
          <a:prstGeom prst="leftBrace">
            <a:avLst>
              <a:gd name="adj1" fmla="val 69485"/>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1A9B8D29-D6DA-F7E6-CF23-EE89B95A2631}"/>
              </a:ext>
            </a:extLst>
          </p:cNvPr>
          <p:cNvSpPr>
            <a:spLocks noChangeArrowheads="1"/>
          </p:cNvSpPr>
          <p:nvPr/>
        </p:nvSpPr>
        <p:spPr bwMode="auto">
          <a:xfrm>
            <a:off x="395288" y="404813"/>
            <a:ext cx="2305050" cy="503237"/>
          </a:xfrm>
          <a:prstGeom prst="rect">
            <a:avLst/>
          </a:prstGeom>
          <a:solidFill>
            <a:srgbClr val="FFFF99"/>
          </a:solidFill>
          <a:ln w="28575" algn="ctr">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315" name="Text Box 3">
            <a:extLst>
              <a:ext uri="{FF2B5EF4-FFF2-40B4-BE49-F238E27FC236}">
                <a16:creationId xmlns:a16="http://schemas.microsoft.com/office/drawing/2014/main" id="{DC8EA856-9193-C445-D837-EA39A1A5E0AC}"/>
              </a:ext>
            </a:extLst>
          </p:cNvPr>
          <p:cNvSpPr txBox="1">
            <a:spLocks noChangeArrowheads="1"/>
          </p:cNvSpPr>
          <p:nvPr/>
        </p:nvSpPr>
        <p:spPr bwMode="auto">
          <a:xfrm>
            <a:off x="468313" y="404813"/>
            <a:ext cx="2276475"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400"/>
              <a:t>In S= -1 sector</a:t>
            </a:r>
          </a:p>
        </p:txBody>
      </p:sp>
      <p:sp>
        <p:nvSpPr>
          <p:cNvPr id="13316" name="Line 4">
            <a:extLst>
              <a:ext uri="{FF2B5EF4-FFF2-40B4-BE49-F238E27FC236}">
                <a16:creationId xmlns:a16="http://schemas.microsoft.com/office/drawing/2014/main" id="{A1F89213-BFFA-1B3D-A3A8-D7D19B28287E}"/>
              </a:ext>
            </a:extLst>
          </p:cNvPr>
          <p:cNvSpPr>
            <a:spLocks noChangeShapeType="1"/>
          </p:cNvSpPr>
          <p:nvPr/>
        </p:nvSpPr>
        <p:spPr bwMode="auto">
          <a:xfrm>
            <a:off x="611188" y="2133600"/>
            <a:ext cx="2952750" cy="0"/>
          </a:xfrm>
          <a:prstGeom prst="line">
            <a:avLst/>
          </a:prstGeom>
          <a:noFill/>
          <a:ln w="28575">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3317" name="Text Box 5">
            <a:extLst>
              <a:ext uri="{FF2B5EF4-FFF2-40B4-BE49-F238E27FC236}">
                <a16:creationId xmlns:a16="http://schemas.microsoft.com/office/drawing/2014/main" id="{921FF5BA-2001-CD20-A36D-A981B3FB7DAF}"/>
              </a:ext>
            </a:extLst>
          </p:cNvPr>
          <p:cNvSpPr txBox="1">
            <a:spLocks noChangeArrowheads="1"/>
          </p:cNvSpPr>
          <p:nvPr/>
        </p:nvSpPr>
        <p:spPr bwMode="auto">
          <a:xfrm>
            <a:off x="1979613" y="1628775"/>
            <a:ext cx="102552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400" b="1" baseline="30000"/>
              <a:t>3</a:t>
            </a:r>
            <a:r>
              <a:rPr lang="en-US" altLang="ja-JP" sz="2000"/>
              <a:t>He+</a:t>
            </a:r>
            <a:r>
              <a:rPr lang="en-US" altLang="ja-JP" sz="2000" b="1"/>
              <a:t>Λ</a:t>
            </a:r>
          </a:p>
        </p:txBody>
      </p:sp>
      <p:sp>
        <p:nvSpPr>
          <p:cNvPr id="13318" name="Line 6">
            <a:extLst>
              <a:ext uri="{FF2B5EF4-FFF2-40B4-BE49-F238E27FC236}">
                <a16:creationId xmlns:a16="http://schemas.microsoft.com/office/drawing/2014/main" id="{4F77D070-0812-CEF0-E743-2371785050CE}"/>
              </a:ext>
            </a:extLst>
          </p:cNvPr>
          <p:cNvSpPr>
            <a:spLocks noChangeShapeType="1"/>
          </p:cNvSpPr>
          <p:nvPr/>
        </p:nvSpPr>
        <p:spPr bwMode="auto">
          <a:xfrm>
            <a:off x="1258888" y="2781300"/>
            <a:ext cx="1584325" cy="0"/>
          </a:xfrm>
          <a:prstGeom prst="line">
            <a:avLst/>
          </a:prstGeom>
          <a:noFill/>
          <a:ln w="28575">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319" name="Line 7">
            <a:extLst>
              <a:ext uri="{FF2B5EF4-FFF2-40B4-BE49-F238E27FC236}">
                <a16:creationId xmlns:a16="http://schemas.microsoft.com/office/drawing/2014/main" id="{8506E21D-DEBA-E6FB-08E0-9C85935CEF15}"/>
              </a:ext>
            </a:extLst>
          </p:cNvPr>
          <p:cNvSpPr>
            <a:spLocks noChangeShapeType="1"/>
          </p:cNvSpPr>
          <p:nvPr/>
        </p:nvSpPr>
        <p:spPr bwMode="auto">
          <a:xfrm>
            <a:off x="1258888" y="3644900"/>
            <a:ext cx="1584325" cy="0"/>
          </a:xfrm>
          <a:prstGeom prst="line">
            <a:avLst/>
          </a:prstGeom>
          <a:noFill/>
          <a:ln w="28575">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320" name="Text Box 8">
            <a:extLst>
              <a:ext uri="{FF2B5EF4-FFF2-40B4-BE49-F238E27FC236}">
                <a16:creationId xmlns:a16="http://schemas.microsoft.com/office/drawing/2014/main" id="{43C87D38-6DCA-CE5E-0987-8BC7A1E95745}"/>
              </a:ext>
            </a:extLst>
          </p:cNvPr>
          <p:cNvSpPr txBox="1">
            <a:spLocks noChangeArrowheads="1"/>
          </p:cNvSpPr>
          <p:nvPr/>
        </p:nvSpPr>
        <p:spPr bwMode="auto">
          <a:xfrm>
            <a:off x="468313" y="1700213"/>
            <a:ext cx="91757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0 MeV</a:t>
            </a:r>
          </a:p>
        </p:txBody>
      </p:sp>
      <p:sp>
        <p:nvSpPr>
          <p:cNvPr id="13321" name="Text Box 9">
            <a:extLst>
              <a:ext uri="{FF2B5EF4-FFF2-40B4-BE49-F238E27FC236}">
                <a16:creationId xmlns:a16="http://schemas.microsoft.com/office/drawing/2014/main" id="{F9A39F70-1D1C-235B-0E23-030BD8C00AFD}"/>
              </a:ext>
            </a:extLst>
          </p:cNvPr>
          <p:cNvSpPr txBox="1">
            <a:spLocks noChangeArrowheads="1"/>
          </p:cNvSpPr>
          <p:nvPr/>
        </p:nvSpPr>
        <p:spPr bwMode="auto">
          <a:xfrm>
            <a:off x="1187450" y="2349500"/>
            <a:ext cx="762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-1.24</a:t>
            </a:r>
          </a:p>
        </p:txBody>
      </p:sp>
      <p:sp>
        <p:nvSpPr>
          <p:cNvPr id="13322" name="Text Box 10">
            <a:extLst>
              <a:ext uri="{FF2B5EF4-FFF2-40B4-BE49-F238E27FC236}">
                <a16:creationId xmlns:a16="http://schemas.microsoft.com/office/drawing/2014/main" id="{6837027A-33F2-6462-FFC4-A7EDAD97FE2E}"/>
              </a:ext>
            </a:extLst>
          </p:cNvPr>
          <p:cNvSpPr txBox="1">
            <a:spLocks noChangeArrowheads="1"/>
          </p:cNvSpPr>
          <p:nvPr/>
        </p:nvSpPr>
        <p:spPr bwMode="auto">
          <a:xfrm>
            <a:off x="1187450" y="3213100"/>
            <a:ext cx="762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-2.39</a:t>
            </a:r>
          </a:p>
        </p:txBody>
      </p:sp>
      <p:sp>
        <p:nvSpPr>
          <p:cNvPr id="13323" name="Text Box 11">
            <a:extLst>
              <a:ext uri="{FF2B5EF4-FFF2-40B4-BE49-F238E27FC236}">
                <a16:creationId xmlns:a16="http://schemas.microsoft.com/office/drawing/2014/main" id="{1570B176-3900-9221-5BC4-8BAF7D93D502}"/>
              </a:ext>
            </a:extLst>
          </p:cNvPr>
          <p:cNvSpPr txBox="1">
            <a:spLocks noChangeArrowheads="1"/>
          </p:cNvSpPr>
          <p:nvPr/>
        </p:nvSpPr>
        <p:spPr bwMode="auto">
          <a:xfrm>
            <a:off x="2771775" y="2349500"/>
            <a:ext cx="42227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1</a:t>
            </a:r>
            <a:r>
              <a:rPr lang="en-US" altLang="ja-JP" sz="2000" baseline="30000"/>
              <a:t>+</a:t>
            </a:r>
          </a:p>
        </p:txBody>
      </p:sp>
      <p:sp>
        <p:nvSpPr>
          <p:cNvPr id="13324" name="Text Box 12">
            <a:extLst>
              <a:ext uri="{FF2B5EF4-FFF2-40B4-BE49-F238E27FC236}">
                <a16:creationId xmlns:a16="http://schemas.microsoft.com/office/drawing/2014/main" id="{0570CA9F-E756-B135-E74F-62824D09332E}"/>
              </a:ext>
            </a:extLst>
          </p:cNvPr>
          <p:cNvSpPr txBox="1">
            <a:spLocks noChangeArrowheads="1"/>
          </p:cNvSpPr>
          <p:nvPr/>
        </p:nvSpPr>
        <p:spPr bwMode="auto">
          <a:xfrm>
            <a:off x="2843213" y="3644900"/>
            <a:ext cx="42227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0</a:t>
            </a:r>
            <a:r>
              <a:rPr lang="en-US" altLang="ja-JP" sz="2000" baseline="30000"/>
              <a:t>+</a:t>
            </a:r>
          </a:p>
        </p:txBody>
      </p:sp>
      <p:sp>
        <p:nvSpPr>
          <p:cNvPr id="13325" name="Line 13">
            <a:extLst>
              <a:ext uri="{FF2B5EF4-FFF2-40B4-BE49-F238E27FC236}">
                <a16:creationId xmlns:a16="http://schemas.microsoft.com/office/drawing/2014/main" id="{5F74A9CB-2A2A-6667-2468-B0B4A1C87273}"/>
              </a:ext>
            </a:extLst>
          </p:cNvPr>
          <p:cNvSpPr>
            <a:spLocks noChangeShapeType="1"/>
          </p:cNvSpPr>
          <p:nvPr/>
        </p:nvSpPr>
        <p:spPr bwMode="auto">
          <a:xfrm>
            <a:off x="3997325" y="2133600"/>
            <a:ext cx="2952750" cy="0"/>
          </a:xfrm>
          <a:prstGeom prst="line">
            <a:avLst/>
          </a:prstGeom>
          <a:noFill/>
          <a:ln w="28575">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326" name="Text Box 14">
            <a:extLst>
              <a:ext uri="{FF2B5EF4-FFF2-40B4-BE49-F238E27FC236}">
                <a16:creationId xmlns:a16="http://schemas.microsoft.com/office/drawing/2014/main" id="{77169D5D-F060-C429-99C0-7F53D8013FB4}"/>
              </a:ext>
            </a:extLst>
          </p:cNvPr>
          <p:cNvSpPr txBox="1">
            <a:spLocks noChangeArrowheads="1"/>
          </p:cNvSpPr>
          <p:nvPr/>
        </p:nvSpPr>
        <p:spPr bwMode="auto">
          <a:xfrm>
            <a:off x="5580063" y="1628775"/>
            <a:ext cx="884237"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400" b="1" baseline="30000"/>
              <a:t>3</a:t>
            </a:r>
            <a:r>
              <a:rPr lang="en-US" altLang="ja-JP" sz="2000"/>
              <a:t>H+</a:t>
            </a:r>
            <a:r>
              <a:rPr lang="en-US" altLang="ja-JP" sz="2000" b="1"/>
              <a:t>Λ</a:t>
            </a:r>
          </a:p>
        </p:txBody>
      </p:sp>
      <p:sp>
        <p:nvSpPr>
          <p:cNvPr id="13327" name="Line 15">
            <a:extLst>
              <a:ext uri="{FF2B5EF4-FFF2-40B4-BE49-F238E27FC236}">
                <a16:creationId xmlns:a16="http://schemas.microsoft.com/office/drawing/2014/main" id="{AFE00DBF-3447-A538-69B6-87FA4D7503B9}"/>
              </a:ext>
            </a:extLst>
          </p:cNvPr>
          <p:cNvSpPr>
            <a:spLocks noChangeShapeType="1"/>
          </p:cNvSpPr>
          <p:nvPr/>
        </p:nvSpPr>
        <p:spPr bwMode="auto">
          <a:xfrm>
            <a:off x="4646613" y="2636838"/>
            <a:ext cx="1584325" cy="0"/>
          </a:xfrm>
          <a:prstGeom prst="line">
            <a:avLst/>
          </a:prstGeom>
          <a:noFill/>
          <a:ln w="28575">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328" name="Line 16">
            <a:extLst>
              <a:ext uri="{FF2B5EF4-FFF2-40B4-BE49-F238E27FC236}">
                <a16:creationId xmlns:a16="http://schemas.microsoft.com/office/drawing/2014/main" id="{4D482978-BF7B-D47E-2140-0A9AC51EDED0}"/>
              </a:ext>
            </a:extLst>
          </p:cNvPr>
          <p:cNvSpPr>
            <a:spLocks noChangeShapeType="1"/>
          </p:cNvSpPr>
          <p:nvPr/>
        </p:nvSpPr>
        <p:spPr bwMode="auto">
          <a:xfrm>
            <a:off x="4646613" y="3429000"/>
            <a:ext cx="1584325" cy="0"/>
          </a:xfrm>
          <a:prstGeom prst="line">
            <a:avLst/>
          </a:prstGeom>
          <a:noFill/>
          <a:ln w="28575">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329" name="Text Box 17">
            <a:extLst>
              <a:ext uri="{FF2B5EF4-FFF2-40B4-BE49-F238E27FC236}">
                <a16:creationId xmlns:a16="http://schemas.microsoft.com/office/drawing/2014/main" id="{4543634C-0DF3-4D4E-3F7B-EA6E70B50B76}"/>
              </a:ext>
            </a:extLst>
          </p:cNvPr>
          <p:cNvSpPr txBox="1">
            <a:spLocks noChangeArrowheads="1"/>
          </p:cNvSpPr>
          <p:nvPr/>
        </p:nvSpPr>
        <p:spPr bwMode="auto">
          <a:xfrm>
            <a:off x="3854450" y="1700213"/>
            <a:ext cx="91757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0 MeV</a:t>
            </a:r>
          </a:p>
        </p:txBody>
      </p:sp>
      <p:sp>
        <p:nvSpPr>
          <p:cNvPr id="13330" name="Text Box 18">
            <a:extLst>
              <a:ext uri="{FF2B5EF4-FFF2-40B4-BE49-F238E27FC236}">
                <a16:creationId xmlns:a16="http://schemas.microsoft.com/office/drawing/2014/main" id="{28AB9D1E-5EFD-B2CD-4702-ABE748D2BACC}"/>
              </a:ext>
            </a:extLst>
          </p:cNvPr>
          <p:cNvSpPr txBox="1">
            <a:spLocks noChangeArrowheads="1"/>
          </p:cNvSpPr>
          <p:nvPr/>
        </p:nvSpPr>
        <p:spPr bwMode="auto">
          <a:xfrm>
            <a:off x="4573588" y="2205038"/>
            <a:ext cx="762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-1.00</a:t>
            </a:r>
          </a:p>
        </p:txBody>
      </p:sp>
      <p:sp>
        <p:nvSpPr>
          <p:cNvPr id="13331" name="Text Box 19">
            <a:extLst>
              <a:ext uri="{FF2B5EF4-FFF2-40B4-BE49-F238E27FC236}">
                <a16:creationId xmlns:a16="http://schemas.microsoft.com/office/drawing/2014/main" id="{DBD5B84C-7C3D-39F1-2E08-F64F755DF5A3}"/>
              </a:ext>
            </a:extLst>
          </p:cNvPr>
          <p:cNvSpPr txBox="1">
            <a:spLocks noChangeArrowheads="1"/>
          </p:cNvSpPr>
          <p:nvPr/>
        </p:nvSpPr>
        <p:spPr bwMode="auto">
          <a:xfrm>
            <a:off x="4573588" y="2997200"/>
            <a:ext cx="762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-2.04</a:t>
            </a:r>
          </a:p>
        </p:txBody>
      </p:sp>
      <p:sp>
        <p:nvSpPr>
          <p:cNvPr id="13332" name="Text Box 20">
            <a:extLst>
              <a:ext uri="{FF2B5EF4-FFF2-40B4-BE49-F238E27FC236}">
                <a16:creationId xmlns:a16="http://schemas.microsoft.com/office/drawing/2014/main" id="{50BE519C-9A7E-1C64-AAD8-C3E7DC54AFC4}"/>
              </a:ext>
            </a:extLst>
          </p:cNvPr>
          <p:cNvSpPr txBox="1">
            <a:spLocks noChangeArrowheads="1"/>
          </p:cNvSpPr>
          <p:nvPr/>
        </p:nvSpPr>
        <p:spPr bwMode="auto">
          <a:xfrm>
            <a:off x="6230938" y="2420938"/>
            <a:ext cx="42227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1</a:t>
            </a:r>
            <a:r>
              <a:rPr lang="en-US" altLang="ja-JP" sz="2000" baseline="30000"/>
              <a:t>+</a:t>
            </a:r>
          </a:p>
        </p:txBody>
      </p:sp>
      <p:sp>
        <p:nvSpPr>
          <p:cNvPr id="13333" name="Text Box 21">
            <a:extLst>
              <a:ext uri="{FF2B5EF4-FFF2-40B4-BE49-F238E27FC236}">
                <a16:creationId xmlns:a16="http://schemas.microsoft.com/office/drawing/2014/main" id="{DBAEFF10-E39E-B24C-9F1F-6CD97F5C1ACB}"/>
              </a:ext>
            </a:extLst>
          </p:cNvPr>
          <p:cNvSpPr txBox="1">
            <a:spLocks noChangeArrowheads="1"/>
          </p:cNvSpPr>
          <p:nvPr/>
        </p:nvSpPr>
        <p:spPr bwMode="auto">
          <a:xfrm>
            <a:off x="6302375" y="3213100"/>
            <a:ext cx="42227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0</a:t>
            </a:r>
            <a:r>
              <a:rPr lang="en-US" altLang="ja-JP" sz="2000" baseline="30000"/>
              <a:t>+</a:t>
            </a:r>
          </a:p>
        </p:txBody>
      </p:sp>
      <p:sp>
        <p:nvSpPr>
          <p:cNvPr id="13334" name="Line 22">
            <a:extLst>
              <a:ext uri="{FF2B5EF4-FFF2-40B4-BE49-F238E27FC236}">
                <a16:creationId xmlns:a16="http://schemas.microsoft.com/office/drawing/2014/main" id="{22675747-9420-6B6D-CF9F-03664A70C245}"/>
              </a:ext>
            </a:extLst>
          </p:cNvPr>
          <p:cNvSpPr>
            <a:spLocks noChangeShapeType="1"/>
          </p:cNvSpPr>
          <p:nvPr/>
        </p:nvSpPr>
        <p:spPr bwMode="auto">
          <a:xfrm flipV="1">
            <a:off x="2843213" y="3429000"/>
            <a:ext cx="1800225" cy="215900"/>
          </a:xfrm>
          <a:prstGeom prst="line">
            <a:avLst/>
          </a:prstGeom>
          <a:noFill/>
          <a:ln w="22225">
            <a:solidFill>
              <a:schemeClr val="tx1"/>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335" name="Text Box 23">
            <a:extLst>
              <a:ext uri="{FF2B5EF4-FFF2-40B4-BE49-F238E27FC236}">
                <a16:creationId xmlns:a16="http://schemas.microsoft.com/office/drawing/2014/main" id="{E229621F-A413-1419-062C-DA6CFACD4247}"/>
              </a:ext>
            </a:extLst>
          </p:cNvPr>
          <p:cNvSpPr txBox="1">
            <a:spLocks noChangeArrowheads="1"/>
          </p:cNvSpPr>
          <p:nvPr/>
        </p:nvSpPr>
        <p:spPr bwMode="auto">
          <a:xfrm>
            <a:off x="3276600" y="3573463"/>
            <a:ext cx="1270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rgbClr val="CC0000"/>
                </a:solidFill>
              </a:rPr>
              <a:t>0.35 MeV</a:t>
            </a:r>
          </a:p>
        </p:txBody>
      </p:sp>
      <p:sp>
        <p:nvSpPr>
          <p:cNvPr id="13336" name="Oval 24">
            <a:extLst>
              <a:ext uri="{FF2B5EF4-FFF2-40B4-BE49-F238E27FC236}">
                <a16:creationId xmlns:a16="http://schemas.microsoft.com/office/drawing/2014/main" id="{4D52C879-C3C9-E6D4-91A8-882279D3CD00}"/>
              </a:ext>
            </a:extLst>
          </p:cNvPr>
          <p:cNvSpPr>
            <a:spLocks noChangeArrowheads="1"/>
          </p:cNvSpPr>
          <p:nvPr/>
        </p:nvSpPr>
        <p:spPr bwMode="auto">
          <a:xfrm>
            <a:off x="4932363" y="3716338"/>
            <a:ext cx="1439862" cy="1439862"/>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337" name="Oval 25">
            <a:extLst>
              <a:ext uri="{FF2B5EF4-FFF2-40B4-BE49-F238E27FC236}">
                <a16:creationId xmlns:a16="http://schemas.microsoft.com/office/drawing/2014/main" id="{A680A9D2-5395-17FF-81CA-710BE3ECC33C}"/>
              </a:ext>
            </a:extLst>
          </p:cNvPr>
          <p:cNvSpPr>
            <a:spLocks noChangeArrowheads="1"/>
          </p:cNvSpPr>
          <p:nvPr/>
        </p:nvSpPr>
        <p:spPr bwMode="auto">
          <a:xfrm>
            <a:off x="5148263" y="4076700"/>
            <a:ext cx="360362" cy="360363"/>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13338" name="Oval 26">
            <a:extLst>
              <a:ext uri="{FF2B5EF4-FFF2-40B4-BE49-F238E27FC236}">
                <a16:creationId xmlns:a16="http://schemas.microsoft.com/office/drawing/2014/main" id="{27B6C9AE-6F5E-B3E6-1C90-471915E48C56}"/>
              </a:ext>
            </a:extLst>
          </p:cNvPr>
          <p:cNvSpPr>
            <a:spLocks noChangeArrowheads="1"/>
          </p:cNvSpPr>
          <p:nvPr/>
        </p:nvSpPr>
        <p:spPr bwMode="auto">
          <a:xfrm>
            <a:off x="5724525" y="4076700"/>
            <a:ext cx="360363" cy="360363"/>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13339" name="Oval 27">
            <a:extLst>
              <a:ext uri="{FF2B5EF4-FFF2-40B4-BE49-F238E27FC236}">
                <a16:creationId xmlns:a16="http://schemas.microsoft.com/office/drawing/2014/main" id="{76BC6F6E-EBC4-F4FF-E3D5-61246F3E1D16}"/>
              </a:ext>
            </a:extLst>
          </p:cNvPr>
          <p:cNvSpPr>
            <a:spLocks noChangeArrowheads="1"/>
          </p:cNvSpPr>
          <p:nvPr/>
        </p:nvSpPr>
        <p:spPr bwMode="auto">
          <a:xfrm>
            <a:off x="5219700" y="4508500"/>
            <a:ext cx="360363" cy="360363"/>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13340" name="Oval 28">
            <a:extLst>
              <a:ext uri="{FF2B5EF4-FFF2-40B4-BE49-F238E27FC236}">
                <a16:creationId xmlns:a16="http://schemas.microsoft.com/office/drawing/2014/main" id="{74F15C5A-45F0-0254-88FD-45A5E761F270}"/>
              </a:ext>
            </a:extLst>
          </p:cNvPr>
          <p:cNvSpPr>
            <a:spLocks noChangeArrowheads="1"/>
          </p:cNvSpPr>
          <p:nvPr/>
        </p:nvSpPr>
        <p:spPr bwMode="auto">
          <a:xfrm>
            <a:off x="5724525" y="4437063"/>
            <a:ext cx="504825" cy="503237"/>
          </a:xfrm>
          <a:prstGeom prst="ellipse">
            <a:avLst/>
          </a:prstGeom>
          <a:solidFill>
            <a:srgbClr val="FF0000"/>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b="1">
                <a:solidFill>
                  <a:schemeClr val="bg1"/>
                </a:solidFill>
              </a:rPr>
              <a:t>Λ</a:t>
            </a:r>
          </a:p>
        </p:txBody>
      </p:sp>
      <p:sp>
        <p:nvSpPr>
          <p:cNvPr id="13341" name="Text Box 29">
            <a:extLst>
              <a:ext uri="{FF2B5EF4-FFF2-40B4-BE49-F238E27FC236}">
                <a16:creationId xmlns:a16="http://schemas.microsoft.com/office/drawing/2014/main" id="{2597ECFE-D138-C0DC-66BB-A26ABA61A7B9}"/>
              </a:ext>
            </a:extLst>
          </p:cNvPr>
          <p:cNvSpPr txBox="1">
            <a:spLocks noChangeArrowheads="1"/>
          </p:cNvSpPr>
          <p:nvPr/>
        </p:nvSpPr>
        <p:spPr bwMode="auto">
          <a:xfrm>
            <a:off x="5353050" y="5300663"/>
            <a:ext cx="539750"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800" b="1" baseline="30000"/>
              <a:t>4</a:t>
            </a:r>
            <a:r>
              <a:rPr lang="en-US" altLang="ja-JP" sz="2400"/>
              <a:t>H</a:t>
            </a:r>
          </a:p>
        </p:txBody>
      </p:sp>
      <p:sp>
        <p:nvSpPr>
          <p:cNvPr id="13342" name="Text Box 30">
            <a:extLst>
              <a:ext uri="{FF2B5EF4-FFF2-40B4-BE49-F238E27FC236}">
                <a16:creationId xmlns:a16="http://schemas.microsoft.com/office/drawing/2014/main" id="{41CA47AD-CE46-3F6A-7B53-A5B5522C5301}"/>
              </a:ext>
            </a:extLst>
          </p:cNvPr>
          <p:cNvSpPr txBox="1">
            <a:spLocks noChangeArrowheads="1"/>
          </p:cNvSpPr>
          <p:nvPr/>
        </p:nvSpPr>
        <p:spPr bwMode="auto">
          <a:xfrm>
            <a:off x="5292725" y="5516563"/>
            <a:ext cx="361950" cy="304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400" b="1"/>
              <a:t>Λ</a:t>
            </a:r>
          </a:p>
        </p:txBody>
      </p:sp>
      <p:sp>
        <p:nvSpPr>
          <p:cNvPr id="13343" name="Oval 31">
            <a:extLst>
              <a:ext uri="{FF2B5EF4-FFF2-40B4-BE49-F238E27FC236}">
                <a16:creationId xmlns:a16="http://schemas.microsoft.com/office/drawing/2014/main" id="{E4166C10-1280-082B-D003-2A089D0A8651}"/>
              </a:ext>
            </a:extLst>
          </p:cNvPr>
          <p:cNvSpPr>
            <a:spLocks noChangeArrowheads="1"/>
          </p:cNvSpPr>
          <p:nvPr/>
        </p:nvSpPr>
        <p:spPr bwMode="auto">
          <a:xfrm>
            <a:off x="1258888" y="3860800"/>
            <a:ext cx="1439862" cy="1439863"/>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344" name="Oval 32">
            <a:extLst>
              <a:ext uri="{FF2B5EF4-FFF2-40B4-BE49-F238E27FC236}">
                <a16:creationId xmlns:a16="http://schemas.microsoft.com/office/drawing/2014/main" id="{B0ABB1F2-8CDA-8274-2EFE-644C64D67628}"/>
              </a:ext>
            </a:extLst>
          </p:cNvPr>
          <p:cNvSpPr>
            <a:spLocks noChangeArrowheads="1"/>
          </p:cNvSpPr>
          <p:nvPr/>
        </p:nvSpPr>
        <p:spPr bwMode="auto">
          <a:xfrm>
            <a:off x="1474788" y="4221163"/>
            <a:ext cx="360362" cy="360362"/>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13345" name="Oval 33">
            <a:extLst>
              <a:ext uri="{FF2B5EF4-FFF2-40B4-BE49-F238E27FC236}">
                <a16:creationId xmlns:a16="http://schemas.microsoft.com/office/drawing/2014/main" id="{22910BCB-529D-ECEE-AF36-C7349509187D}"/>
              </a:ext>
            </a:extLst>
          </p:cNvPr>
          <p:cNvSpPr>
            <a:spLocks noChangeArrowheads="1"/>
          </p:cNvSpPr>
          <p:nvPr/>
        </p:nvSpPr>
        <p:spPr bwMode="auto">
          <a:xfrm>
            <a:off x="1546225" y="4652963"/>
            <a:ext cx="360363" cy="360362"/>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13346" name="Oval 34">
            <a:extLst>
              <a:ext uri="{FF2B5EF4-FFF2-40B4-BE49-F238E27FC236}">
                <a16:creationId xmlns:a16="http://schemas.microsoft.com/office/drawing/2014/main" id="{4AF9623C-48B5-0372-446F-640BBF40F4F7}"/>
              </a:ext>
            </a:extLst>
          </p:cNvPr>
          <p:cNvSpPr>
            <a:spLocks noChangeArrowheads="1"/>
          </p:cNvSpPr>
          <p:nvPr/>
        </p:nvSpPr>
        <p:spPr bwMode="auto">
          <a:xfrm>
            <a:off x="2051050" y="4581525"/>
            <a:ext cx="504825" cy="503238"/>
          </a:xfrm>
          <a:prstGeom prst="ellipse">
            <a:avLst/>
          </a:prstGeom>
          <a:solidFill>
            <a:srgbClr val="FF0000"/>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b="1">
                <a:solidFill>
                  <a:schemeClr val="bg1"/>
                </a:solidFill>
              </a:rPr>
              <a:t>Λ</a:t>
            </a:r>
          </a:p>
        </p:txBody>
      </p:sp>
      <p:sp>
        <p:nvSpPr>
          <p:cNvPr id="13347" name="Text Box 35">
            <a:extLst>
              <a:ext uri="{FF2B5EF4-FFF2-40B4-BE49-F238E27FC236}">
                <a16:creationId xmlns:a16="http://schemas.microsoft.com/office/drawing/2014/main" id="{9FCB511B-F2B0-FD7D-93ED-D3A216F99CC6}"/>
              </a:ext>
            </a:extLst>
          </p:cNvPr>
          <p:cNvSpPr txBox="1">
            <a:spLocks noChangeArrowheads="1"/>
          </p:cNvSpPr>
          <p:nvPr/>
        </p:nvSpPr>
        <p:spPr bwMode="auto">
          <a:xfrm>
            <a:off x="1595438" y="5445125"/>
            <a:ext cx="709612"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800" b="1" baseline="30000"/>
              <a:t>4</a:t>
            </a:r>
            <a:r>
              <a:rPr lang="en-US" altLang="ja-JP" sz="2400"/>
              <a:t>He</a:t>
            </a:r>
          </a:p>
        </p:txBody>
      </p:sp>
      <p:sp>
        <p:nvSpPr>
          <p:cNvPr id="13348" name="Text Box 36">
            <a:extLst>
              <a:ext uri="{FF2B5EF4-FFF2-40B4-BE49-F238E27FC236}">
                <a16:creationId xmlns:a16="http://schemas.microsoft.com/office/drawing/2014/main" id="{A74DE9DE-0612-2379-41AF-4EEE7B478A5F}"/>
              </a:ext>
            </a:extLst>
          </p:cNvPr>
          <p:cNvSpPr txBox="1">
            <a:spLocks noChangeArrowheads="1"/>
          </p:cNvSpPr>
          <p:nvPr/>
        </p:nvSpPr>
        <p:spPr bwMode="auto">
          <a:xfrm>
            <a:off x="1547813" y="5661025"/>
            <a:ext cx="361950" cy="304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400" b="1"/>
              <a:t>Λ</a:t>
            </a:r>
          </a:p>
        </p:txBody>
      </p:sp>
      <p:sp>
        <p:nvSpPr>
          <p:cNvPr id="13349" name="Oval 37">
            <a:extLst>
              <a:ext uri="{FF2B5EF4-FFF2-40B4-BE49-F238E27FC236}">
                <a16:creationId xmlns:a16="http://schemas.microsoft.com/office/drawing/2014/main" id="{6D2D7588-70AF-654D-30CA-52F6E468DF48}"/>
              </a:ext>
            </a:extLst>
          </p:cNvPr>
          <p:cNvSpPr>
            <a:spLocks noChangeArrowheads="1"/>
          </p:cNvSpPr>
          <p:nvPr/>
        </p:nvSpPr>
        <p:spPr bwMode="auto">
          <a:xfrm>
            <a:off x="1979613" y="4149725"/>
            <a:ext cx="360362" cy="360363"/>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13350" name="Text Box 38">
            <a:extLst>
              <a:ext uri="{FF2B5EF4-FFF2-40B4-BE49-F238E27FC236}">
                <a16:creationId xmlns:a16="http://schemas.microsoft.com/office/drawing/2014/main" id="{A31B29A3-93BF-74A0-96A1-A8C816ADE5B9}"/>
              </a:ext>
            </a:extLst>
          </p:cNvPr>
          <p:cNvSpPr txBox="1">
            <a:spLocks noChangeArrowheads="1"/>
          </p:cNvSpPr>
          <p:nvPr/>
        </p:nvSpPr>
        <p:spPr bwMode="auto">
          <a:xfrm>
            <a:off x="3328988" y="836613"/>
            <a:ext cx="935037" cy="5191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800" b="1">
                <a:solidFill>
                  <a:srgbClr val="0000CC"/>
                </a:solidFill>
              </a:rPr>
              <a:t>Exp.</a:t>
            </a:r>
          </a:p>
        </p:txBody>
      </p:sp>
      <p:sp>
        <p:nvSpPr>
          <p:cNvPr id="13351" name="Line 39">
            <a:extLst>
              <a:ext uri="{FF2B5EF4-FFF2-40B4-BE49-F238E27FC236}">
                <a16:creationId xmlns:a16="http://schemas.microsoft.com/office/drawing/2014/main" id="{BE72D070-E809-3EC1-4475-158CE870B82F}"/>
              </a:ext>
            </a:extLst>
          </p:cNvPr>
          <p:cNvSpPr>
            <a:spLocks noChangeShapeType="1"/>
          </p:cNvSpPr>
          <p:nvPr/>
        </p:nvSpPr>
        <p:spPr bwMode="auto">
          <a:xfrm flipV="1">
            <a:off x="2916238" y="2636838"/>
            <a:ext cx="1727200" cy="144462"/>
          </a:xfrm>
          <a:prstGeom prst="line">
            <a:avLst/>
          </a:prstGeom>
          <a:noFill/>
          <a:ln w="15875">
            <a:solidFill>
              <a:schemeClr val="tx1"/>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52" name="Text Box 40">
            <a:extLst>
              <a:ext uri="{FF2B5EF4-FFF2-40B4-BE49-F238E27FC236}">
                <a16:creationId xmlns:a16="http://schemas.microsoft.com/office/drawing/2014/main" id="{F754A002-6369-9DFD-7115-2BB87E56155C}"/>
              </a:ext>
            </a:extLst>
          </p:cNvPr>
          <p:cNvSpPr txBox="1">
            <a:spLocks noChangeArrowheads="1"/>
          </p:cNvSpPr>
          <p:nvPr/>
        </p:nvSpPr>
        <p:spPr bwMode="auto">
          <a:xfrm>
            <a:off x="3184525" y="2774950"/>
            <a:ext cx="127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solidFill>
                  <a:srgbClr val="CC0000"/>
                </a:solidFill>
              </a:rPr>
              <a:t>0.24 MeV</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Oval 2">
            <a:extLst>
              <a:ext uri="{FF2B5EF4-FFF2-40B4-BE49-F238E27FC236}">
                <a16:creationId xmlns:a16="http://schemas.microsoft.com/office/drawing/2014/main" id="{5B4ABC07-74C4-7526-2202-DC757F07BCC8}"/>
              </a:ext>
            </a:extLst>
          </p:cNvPr>
          <p:cNvSpPr>
            <a:spLocks noChangeArrowheads="1"/>
          </p:cNvSpPr>
          <p:nvPr/>
        </p:nvSpPr>
        <p:spPr bwMode="auto">
          <a:xfrm>
            <a:off x="1330325" y="619125"/>
            <a:ext cx="1439863" cy="1439863"/>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6803" name="Oval 3">
            <a:extLst>
              <a:ext uri="{FF2B5EF4-FFF2-40B4-BE49-F238E27FC236}">
                <a16:creationId xmlns:a16="http://schemas.microsoft.com/office/drawing/2014/main" id="{DA57E9CC-A557-7A1E-73FD-01754ABB3CA5}"/>
              </a:ext>
            </a:extLst>
          </p:cNvPr>
          <p:cNvSpPr>
            <a:spLocks noChangeArrowheads="1"/>
          </p:cNvSpPr>
          <p:nvPr/>
        </p:nvSpPr>
        <p:spPr bwMode="auto">
          <a:xfrm>
            <a:off x="1546225" y="979488"/>
            <a:ext cx="360363" cy="360362"/>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76804" name="Oval 4">
            <a:extLst>
              <a:ext uri="{FF2B5EF4-FFF2-40B4-BE49-F238E27FC236}">
                <a16:creationId xmlns:a16="http://schemas.microsoft.com/office/drawing/2014/main" id="{4ED2D91E-B5EF-9E5C-E000-AEB5E06D7E91}"/>
              </a:ext>
            </a:extLst>
          </p:cNvPr>
          <p:cNvSpPr>
            <a:spLocks noChangeArrowheads="1"/>
          </p:cNvSpPr>
          <p:nvPr/>
        </p:nvSpPr>
        <p:spPr bwMode="auto">
          <a:xfrm>
            <a:off x="1617663" y="1411288"/>
            <a:ext cx="360362" cy="360362"/>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76805" name="Oval 5">
            <a:extLst>
              <a:ext uri="{FF2B5EF4-FFF2-40B4-BE49-F238E27FC236}">
                <a16:creationId xmlns:a16="http://schemas.microsoft.com/office/drawing/2014/main" id="{F25B1421-44FF-ED82-2A06-D3F790522B42}"/>
              </a:ext>
            </a:extLst>
          </p:cNvPr>
          <p:cNvSpPr>
            <a:spLocks noChangeArrowheads="1"/>
          </p:cNvSpPr>
          <p:nvPr/>
        </p:nvSpPr>
        <p:spPr bwMode="auto">
          <a:xfrm>
            <a:off x="2122488" y="1339850"/>
            <a:ext cx="504825" cy="503238"/>
          </a:xfrm>
          <a:prstGeom prst="ellipse">
            <a:avLst/>
          </a:prstGeom>
          <a:solidFill>
            <a:srgbClr val="FF0000"/>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b="1">
                <a:solidFill>
                  <a:schemeClr val="bg1"/>
                </a:solidFill>
              </a:rPr>
              <a:t>Λ</a:t>
            </a:r>
          </a:p>
        </p:txBody>
      </p:sp>
      <p:sp>
        <p:nvSpPr>
          <p:cNvPr id="76806" name="Text Box 6">
            <a:extLst>
              <a:ext uri="{FF2B5EF4-FFF2-40B4-BE49-F238E27FC236}">
                <a16:creationId xmlns:a16="http://schemas.microsoft.com/office/drawing/2014/main" id="{719F8B87-9FF6-D4BF-550D-65DAEDAA4B81}"/>
              </a:ext>
            </a:extLst>
          </p:cNvPr>
          <p:cNvSpPr txBox="1">
            <a:spLocks noChangeArrowheads="1"/>
          </p:cNvSpPr>
          <p:nvPr/>
        </p:nvSpPr>
        <p:spPr bwMode="auto">
          <a:xfrm>
            <a:off x="1666875" y="2203450"/>
            <a:ext cx="709613"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800" b="1" baseline="30000"/>
              <a:t>4</a:t>
            </a:r>
            <a:r>
              <a:rPr lang="en-US" altLang="ja-JP" sz="2400"/>
              <a:t>He</a:t>
            </a:r>
          </a:p>
        </p:txBody>
      </p:sp>
      <p:sp>
        <p:nvSpPr>
          <p:cNvPr id="76807" name="Text Box 7">
            <a:extLst>
              <a:ext uri="{FF2B5EF4-FFF2-40B4-BE49-F238E27FC236}">
                <a16:creationId xmlns:a16="http://schemas.microsoft.com/office/drawing/2014/main" id="{B58D94F4-A651-9B55-0003-950848EB16E4}"/>
              </a:ext>
            </a:extLst>
          </p:cNvPr>
          <p:cNvSpPr txBox="1">
            <a:spLocks noChangeArrowheads="1"/>
          </p:cNvSpPr>
          <p:nvPr/>
        </p:nvSpPr>
        <p:spPr bwMode="auto">
          <a:xfrm>
            <a:off x="1619250" y="2419350"/>
            <a:ext cx="361950" cy="304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400" b="1"/>
              <a:t>Λ</a:t>
            </a:r>
          </a:p>
        </p:txBody>
      </p:sp>
      <p:sp>
        <p:nvSpPr>
          <p:cNvPr id="76808" name="Oval 8">
            <a:extLst>
              <a:ext uri="{FF2B5EF4-FFF2-40B4-BE49-F238E27FC236}">
                <a16:creationId xmlns:a16="http://schemas.microsoft.com/office/drawing/2014/main" id="{675481EE-FFDA-CD67-939F-CCE82235599F}"/>
              </a:ext>
            </a:extLst>
          </p:cNvPr>
          <p:cNvSpPr>
            <a:spLocks noChangeArrowheads="1"/>
          </p:cNvSpPr>
          <p:nvPr/>
        </p:nvSpPr>
        <p:spPr bwMode="auto">
          <a:xfrm>
            <a:off x="2051050" y="908050"/>
            <a:ext cx="360363" cy="360363"/>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76809" name="Oval 9">
            <a:extLst>
              <a:ext uri="{FF2B5EF4-FFF2-40B4-BE49-F238E27FC236}">
                <a16:creationId xmlns:a16="http://schemas.microsoft.com/office/drawing/2014/main" id="{96EAF550-9C55-430D-E465-FA83E4EB1F3E}"/>
              </a:ext>
            </a:extLst>
          </p:cNvPr>
          <p:cNvSpPr>
            <a:spLocks noChangeArrowheads="1"/>
          </p:cNvSpPr>
          <p:nvPr/>
        </p:nvSpPr>
        <p:spPr bwMode="auto">
          <a:xfrm>
            <a:off x="4787900" y="620713"/>
            <a:ext cx="1439863" cy="1439862"/>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6810" name="Oval 10">
            <a:extLst>
              <a:ext uri="{FF2B5EF4-FFF2-40B4-BE49-F238E27FC236}">
                <a16:creationId xmlns:a16="http://schemas.microsoft.com/office/drawing/2014/main" id="{AB362037-FB7E-D8C0-4E0C-B4AA6B71E534}"/>
              </a:ext>
            </a:extLst>
          </p:cNvPr>
          <p:cNvSpPr>
            <a:spLocks noChangeArrowheads="1"/>
          </p:cNvSpPr>
          <p:nvPr/>
        </p:nvSpPr>
        <p:spPr bwMode="auto">
          <a:xfrm>
            <a:off x="5003800" y="981075"/>
            <a:ext cx="360363" cy="360363"/>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76811" name="Oval 11">
            <a:extLst>
              <a:ext uri="{FF2B5EF4-FFF2-40B4-BE49-F238E27FC236}">
                <a16:creationId xmlns:a16="http://schemas.microsoft.com/office/drawing/2014/main" id="{200A400C-33A9-1A5C-E3D4-C243940A3BA6}"/>
              </a:ext>
            </a:extLst>
          </p:cNvPr>
          <p:cNvSpPr>
            <a:spLocks noChangeArrowheads="1"/>
          </p:cNvSpPr>
          <p:nvPr/>
        </p:nvSpPr>
        <p:spPr bwMode="auto">
          <a:xfrm>
            <a:off x="5580063" y="981075"/>
            <a:ext cx="360362" cy="360363"/>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76812" name="Oval 12">
            <a:extLst>
              <a:ext uri="{FF2B5EF4-FFF2-40B4-BE49-F238E27FC236}">
                <a16:creationId xmlns:a16="http://schemas.microsoft.com/office/drawing/2014/main" id="{6E205E16-7A2D-08E5-F462-C343B2896566}"/>
              </a:ext>
            </a:extLst>
          </p:cNvPr>
          <p:cNvSpPr>
            <a:spLocks noChangeArrowheads="1"/>
          </p:cNvSpPr>
          <p:nvPr/>
        </p:nvSpPr>
        <p:spPr bwMode="auto">
          <a:xfrm>
            <a:off x="5075238" y="1412875"/>
            <a:ext cx="360362" cy="360363"/>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76813" name="Oval 13">
            <a:extLst>
              <a:ext uri="{FF2B5EF4-FFF2-40B4-BE49-F238E27FC236}">
                <a16:creationId xmlns:a16="http://schemas.microsoft.com/office/drawing/2014/main" id="{E031D962-12EF-32E4-A808-4D96041AB8C8}"/>
              </a:ext>
            </a:extLst>
          </p:cNvPr>
          <p:cNvSpPr>
            <a:spLocks noChangeArrowheads="1"/>
          </p:cNvSpPr>
          <p:nvPr/>
        </p:nvSpPr>
        <p:spPr bwMode="auto">
          <a:xfrm>
            <a:off x="5580063" y="1341438"/>
            <a:ext cx="504825" cy="503237"/>
          </a:xfrm>
          <a:prstGeom prst="ellipse">
            <a:avLst/>
          </a:prstGeom>
          <a:solidFill>
            <a:srgbClr val="FF0000"/>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b="1">
                <a:solidFill>
                  <a:schemeClr val="bg1"/>
                </a:solidFill>
              </a:rPr>
              <a:t>Λ</a:t>
            </a:r>
          </a:p>
        </p:txBody>
      </p:sp>
      <p:sp>
        <p:nvSpPr>
          <p:cNvPr id="76814" name="Text Box 14">
            <a:extLst>
              <a:ext uri="{FF2B5EF4-FFF2-40B4-BE49-F238E27FC236}">
                <a16:creationId xmlns:a16="http://schemas.microsoft.com/office/drawing/2014/main" id="{F15FBF4F-050A-E0E1-5ADD-03AAA9411EE4}"/>
              </a:ext>
            </a:extLst>
          </p:cNvPr>
          <p:cNvSpPr txBox="1">
            <a:spLocks noChangeArrowheads="1"/>
          </p:cNvSpPr>
          <p:nvPr/>
        </p:nvSpPr>
        <p:spPr bwMode="auto">
          <a:xfrm>
            <a:off x="5208588" y="2205038"/>
            <a:ext cx="539750"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800" b="1" baseline="30000"/>
              <a:t>4</a:t>
            </a:r>
            <a:r>
              <a:rPr lang="en-US" altLang="ja-JP" sz="2400"/>
              <a:t>H</a:t>
            </a:r>
          </a:p>
        </p:txBody>
      </p:sp>
      <p:sp>
        <p:nvSpPr>
          <p:cNvPr id="76815" name="Text Box 15">
            <a:extLst>
              <a:ext uri="{FF2B5EF4-FFF2-40B4-BE49-F238E27FC236}">
                <a16:creationId xmlns:a16="http://schemas.microsoft.com/office/drawing/2014/main" id="{C3548AC2-5EE9-89A5-7F97-6EEB9F391CE9}"/>
              </a:ext>
            </a:extLst>
          </p:cNvPr>
          <p:cNvSpPr txBox="1">
            <a:spLocks noChangeArrowheads="1"/>
          </p:cNvSpPr>
          <p:nvPr/>
        </p:nvSpPr>
        <p:spPr bwMode="auto">
          <a:xfrm>
            <a:off x="5148263" y="2420938"/>
            <a:ext cx="361950" cy="304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400" b="1"/>
              <a:t>Λ</a:t>
            </a:r>
          </a:p>
        </p:txBody>
      </p:sp>
      <p:sp>
        <p:nvSpPr>
          <p:cNvPr id="76816" name="Text Box 16">
            <a:extLst>
              <a:ext uri="{FF2B5EF4-FFF2-40B4-BE49-F238E27FC236}">
                <a16:creationId xmlns:a16="http://schemas.microsoft.com/office/drawing/2014/main" id="{63AA7921-A3E5-0EAD-6B61-2149253B37A1}"/>
              </a:ext>
            </a:extLst>
          </p:cNvPr>
          <p:cNvSpPr txBox="1">
            <a:spLocks noChangeArrowheads="1"/>
          </p:cNvSpPr>
          <p:nvPr/>
        </p:nvSpPr>
        <p:spPr bwMode="auto">
          <a:xfrm>
            <a:off x="2051050" y="2852738"/>
            <a:ext cx="42179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t>However, Λ particle has no charge.</a:t>
            </a:r>
          </a:p>
        </p:txBody>
      </p:sp>
      <p:sp>
        <p:nvSpPr>
          <p:cNvPr id="76817" name="Oval 17">
            <a:extLst>
              <a:ext uri="{FF2B5EF4-FFF2-40B4-BE49-F238E27FC236}">
                <a16:creationId xmlns:a16="http://schemas.microsoft.com/office/drawing/2014/main" id="{342CC9E5-0756-FFD5-0ABD-25CF04D6C2FD}"/>
              </a:ext>
            </a:extLst>
          </p:cNvPr>
          <p:cNvSpPr>
            <a:spLocks noChangeArrowheads="1"/>
          </p:cNvSpPr>
          <p:nvPr/>
        </p:nvSpPr>
        <p:spPr bwMode="auto">
          <a:xfrm>
            <a:off x="466725" y="3571875"/>
            <a:ext cx="1439863" cy="1439863"/>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6818" name="Oval 18">
            <a:extLst>
              <a:ext uri="{FF2B5EF4-FFF2-40B4-BE49-F238E27FC236}">
                <a16:creationId xmlns:a16="http://schemas.microsoft.com/office/drawing/2014/main" id="{DF47121C-A0CF-4B0B-8A94-AA1F5D5AE16E}"/>
              </a:ext>
            </a:extLst>
          </p:cNvPr>
          <p:cNvSpPr>
            <a:spLocks noChangeArrowheads="1"/>
          </p:cNvSpPr>
          <p:nvPr/>
        </p:nvSpPr>
        <p:spPr bwMode="auto">
          <a:xfrm>
            <a:off x="682625" y="3932238"/>
            <a:ext cx="360363" cy="360362"/>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76819" name="Oval 19">
            <a:extLst>
              <a:ext uri="{FF2B5EF4-FFF2-40B4-BE49-F238E27FC236}">
                <a16:creationId xmlns:a16="http://schemas.microsoft.com/office/drawing/2014/main" id="{CAE94C93-7406-5833-5B36-D35FF166A155}"/>
              </a:ext>
            </a:extLst>
          </p:cNvPr>
          <p:cNvSpPr>
            <a:spLocks noChangeArrowheads="1"/>
          </p:cNvSpPr>
          <p:nvPr/>
        </p:nvSpPr>
        <p:spPr bwMode="auto">
          <a:xfrm>
            <a:off x="754063" y="4364038"/>
            <a:ext cx="360362" cy="360362"/>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76820" name="Oval 20">
            <a:extLst>
              <a:ext uri="{FF2B5EF4-FFF2-40B4-BE49-F238E27FC236}">
                <a16:creationId xmlns:a16="http://schemas.microsoft.com/office/drawing/2014/main" id="{082FA13B-65CF-A2C5-464B-C5E88AFDF40A}"/>
              </a:ext>
            </a:extLst>
          </p:cNvPr>
          <p:cNvSpPr>
            <a:spLocks noChangeArrowheads="1"/>
          </p:cNvSpPr>
          <p:nvPr/>
        </p:nvSpPr>
        <p:spPr bwMode="auto">
          <a:xfrm>
            <a:off x="1258888" y="4292600"/>
            <a:ext cx="504825" cy="503238"/>
          </a:xfrm>
          <a:prstGeom prst="ellipse">
            <a:avLst/>
          </a:prstGeom>
          <a:solidFill>
            <a:srgbClr val="FF0000"/>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b="1">
                <a:solidFill>
                  <a:schemeClr val="bg1"/>
                </a:solidFill>
              </a:rPr>
              <a:t>Λ</a:t>
            </a:r>
          </a:p>
        </p:txBody>
      </p:sp>
      <p:sp>
        <p:nvSpPr>
          <p:cNvPr id="76821" name="Oval 21">
            <a:extLst>
              <a:ext uri="{FF2B5EF4-FFF2-40B4-BE49-F238E27FC236}">
                <a16:creationId xmlns:a16="http://schemas.microsoft.com/office/drawing/2014/main" id="{2FA5D174-3990-28AB-9C19-8B602A0C654C}"/>
              </a:ext>
            </a:extLst>
          </p:cNvPr>
          <p:cNvSpPr>
            <a:spLocks noChangeArrowheads="1"/>
          </p:cNvSpPr>
          <p:nvPr/>
        </p:nvSpPr>
        <p:spPr bwMode="auto">
          <a:xfrm>
            <a:off x="1187450" y="3860800"/>
            <a:ext cx="360363" cy="360363"/>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76822" name="Oval 22">
            <a:extLst>
              <a:ext uri="{FF2B5EF4-FFF2-40B4-BE49-F238E27FC236}">
                <a16:creationId xmlns:a16="http://schemas.microsoft.com/office/drawing/2014/main" id="{D5265424-A8FA-7CE4-2A90-9C9DEF58A252}"/>
              </a:ext>
            </a:extLst>
          </p:cNvPr>
          <p:cNvSpPr>
            <a:spLocks noChangeArrowheads="1"/>
          </p:cNvSpPr>
          <p:nvPr/>
        </p:nvSpPr>
        <p:spPr bwMode="auto">
          <a:xfrm>
            <a:off x="2268538" y="3644900"/>
            <a:ext cx="1439862" cy="1439863"/>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6823" name="Oval 23">
            <a:extLst>
              <a:ext uri="{FF2B5EF4-FFF2-40B4-BE49-F238E27FC236}">
                <a16:creationId xmlns:a16="http://schemas.microsoft.com/office/drawing/2014/main" id="{A548564B-F7D7-A9EE-E8B6-B378438E933F}"/>
              </a:ext>
            </a:extLst>
          </p:cNvPr>
          <p:cNvSpPr>
            <a:spLocks noChangeArrowheads="1"/>
          </p:cNvSpPr>
          <p:nvPr/>
        </p:nvSpPr>
        <p:spPr bwMode="auto">
          <a:xfrm>
            <a:off x="2554288" y="4437063"/>
            <a:ext cx="360362" cy="360362"/>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76824" name="Oval 24">
            <a:extLst>
              <a:ext uri="{FF2B5EF4-FFF2-40B4-BE49-F238E27FC236}">
                <a16:creationId xmlns:a16="http://schemas.microsoft.com/office/drawing/2014/main" id="{5B788524-DB74-BD9E-33AD-D4F72B0A159F}"/>
              </a:ext>
            </a:extLst>
          </p:cNvPr>
          <p:cNvSpPr>
            <a:spLocks noChangeArrowheads="1"/>
          </p:cNvSpPr>
          <p:nvPr/>
        </p:nvSpPr>
        <p:spPr bwMode="auto">
          <a:xfrm>
            <a:off x="3059113" y="4365625"/>
            <a:ext cx="504825" cy="503238"/>
          </a:xfrm>
          <a:prstGeom prst="ellipse">
            <a:avLst/>
          </a:prstGeom>
          <a:solidFill>
            <a:schemeClr val="fo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b="1">
                <a:solidFill>
                  <a:schemeClr val="bg1"/>
                </a:solidFill>
              </a:rPr>
              <a:t>Σ-</a:t>
            </a:r>
          </a:p>
        </p:txBody>
      </p:sp>
      <p:sp>
        <p:nvSpPr>
          <p:cNvPr id="76825" name="Oval 25">
            <a:extLst>
              <a:ext uri="{FF2B5EF4-FFF2-40B4-BE49-F238E27FC236}">
                <a16:creationId xmlns:a16="http://schemas.microsoft.com/office/drawing/2014/main" id="{FF017693-8EF0-D5AC-CF76-DC582AA5FE8B}"/>
              </a:ext>
            </a:extLst>
          </p:cNvPr>
          <p:cNvSpPr>
            <a:spLocks noChangeArrowheads="1"/>
          </p:cNvSpPr>
          <p:nvPr/>
        </p:nvSpPr>
        <p:spPr bwMode="auto">
          <a:xfrm>
            <a:off x="2987675" y="3933825"/>
            <a:ext cx="360363" cy="360363"/>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76826" name="Oval 26">
            <a:extLst>
              <a:ext uri="{FF2B5EF4-FFF2-40B4-BE49-F238E27FC236}">
                <a16:creationId xmlns:a16="http://schemas.microsoft.com/office/drawing/2014/main" id="{B70F8F74-7C43-DFFE-5721-0C52EA7F076D}"/>
              </a:ext>
            </a:extLst>
          </p:cNvPr>
          <p:cNvSpPr>
            <a:spLocks noChangeArrowheads="1"/>
          </p:cNvSpPr>
          <p:nvPr/>
        </p:nvSpPr>
        <p:spPr bwMode="auto">
          <a:xfrm>
            <a:off x="2411413" y="3933825"/>
            <a:ext cx="360362" cy="360363"/>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76827" name="Oval 27">
            <a:extLst>
              <a:ext uri="{FF2B5EF4-FFF2-40B4-BE49-F238E27FC236}">
                <a16:creationId xmlns:a16="http://schemas.microsoft.com/office/drawing/2014/main" id="{2ED427ED-3252-783F-74D6-38ED0A656CA8}"/>
              </a:ext>
            </a:extLst>
          </p:cNvPr>
          <p:cNvSpPr>
            <a:spLocks noChangeArrowheads="1"/>
          </p:cNvSpPr>
          <p:nvPr/>
        </p:nvSpPr>
        <p:spPr bwMode="auto">
          <a:xfrm>
            <a:off x="468313" y="5300663"/>
            <a:ext cx="1439862" cy="1439862"/>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6828" name="Oval 28">
            <a:extLst>
              <a:ext uri="{FF2B5EF4-FFF2-40B4-BE49-F238E27FC236}">
                <a16:creationId xmlns:a16="http://schemas.microsoft.com/office/drawing/2014/main" id="{F97B1A74-E522-5050-19EF-848AA20BE638}"/>
              </a:ext>
            </a:extLst>
          </p:cNvPr>
          <p:cNvSpPr>
            <a:spLocks noChangeArrowheads="1"/>
          </p:cNvSpPr>
          <p:nvPr/>
        </p:nvSpPr>
        <p:spPr bwMode="auto">
          <a:xfrm>
            <a:off x="754063" y="6092825"/>
            <a:ext cx="360362" cy="360363"/>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76829" name="Oval 29">
            <a:extLst>
              <a:ext uri="{FF2B5EF4-FFF2-40B4-BE49-F238E27FC236}">
                <a16:creationId xmlns:a16="http://schemas.microsoft.com/office/drawing/2014/main" id="{AD36C64A-32F0-8B19-8DCF-6755C887EF03}"/>
              </a:ext>
            </a:extLst>
          </p:cNvPr>
          <p:cNvSpPr>
            <a:spLocks noChangeArrowheads="1"/>
          </p:cNvSpPr>
          <p:nvPr/>
        </p:nvSpPr>
        <p:spPr bwMode="auto">
          <a:xfrm>
            <a:off x="1258888" y="6021388"/>
            <a:ext cx="504825" cy="503237"/>
          </a:xfrm>
          <a:prstGeom prst="ellipse">
            <a:avLst/>
          </a:prstGeom>
          <a:solidFill>
            <a:schemeClr val="fo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b="1">
                <a:solidFill>
                  <a:schemeClr val="bg1"/>
                </a:solidFill>
              </a:rPr>
              <a:t>Σ0</a:t>
            </a:r>
          </a:p>
        </p:txBody>
      </p:sp>
      <p:sp>
        <p:nvSpPr>
          <p:cNvPr id="76830" name="Oval 30">
            <a:extLst>
              <a:ext uri="{FF2B5EF4-FFF2-40B4-BE49-F238E27FC236}">
                <a16:creationId xmlns:a16="http://schemas.microsoft.com/office/drawing/2014/main" id="{88B910C8-DD09-A9CC-2F71-89B92C1692E4}"/>
              </a:ext>
            </a:extLst>
          </p:cNvPr>
          <p:cNvSpPr>
            <a:spLocks noChangeArrowheads="1"/>
          </p:cNvSpPr>
          <p:nvPr/>
        </p:nvSpPr>
        <p:spPr bwMode="auto">
          <a:xfrm>
            <a:off x="611188" y="5589588"/>
            <a:ext cx="360362" cy="360362"/>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76831" name="Oval 31">
            <a:extLst>
              <a:ext uri="{FF2B5EF4-FFF2-40B4-BE49-F238E27FC236}">
                <a16:creationId xmlns:a16="http://schemas.microsoft.com/office/drawing/2014/main" id="{0A7B2E09-13BA-0577-39BA-0C7988D2B366}"/>
              </a:ext>
            </a:extLst>
          </p:cNvPr>
          <p:cNvSpPr>
            <a:spLocks noChangeArrowheads="1"/>
          </p:cNvSpPr>
          <p:nvPr/>
        </p:nvSpPr>
        <p:spPr bwMode="auto">
          <a:xfrm>
            <a:off x="1187450" y="5516563"/>
            <a:ext cx="360363" cy="360362"/>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76832" name="Oval 32">
            <a:extLst>
              <a:ext uri="{FF2B5EF4-FFF2-40B4-BE49-F238E27FC236}">
                <a16:creationId xmlns:a16="http://schemas.microsoft.com/office/drawing/2014/main" id="{6422B404-AE5A-AD6D-7DFF-64805ED146DE}"/>
              </a:ext>
            </a:extLst>
          </p:cNvPr>
          <p:cNvSpPr>
            <a:spLocks noChangeArrowheads="1"/>
          </p:cNvSpPr>
          <p:nvPr/>
        </p:nvSpPr>
        <p:spPr bwMode="auto">
          <a:xfrm>
            <a:off x="2268538" y="5418138"/>
            <a:ext cx="1439862" cy="1439862"/>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6833" name="Oval 33">
            <a:extLst>
              <a:ext uri="{FF2B5EF4-FFF2-40B4-BE49-F238E27FC236}">
                <a16:creationId xmlns:a16="http://schemas.microsoft.com/office/drawing/2014/main" id="{F530C598-AA28-E917-B203-1C8D1CA7276A}"/>
              </a:ext>
            </a:extLst>
          </p:cNvPr>
          <p:cNvSpPr>
            <a:spLocks noChangeArrowheads="1"/>
          </p:cNvSpPr>
          <p:nvPr/>
        </p:nvSpPr>
        <p:spPr bwMode="auto">
          <a:xfrm>
            <a:off x="2554288" y="6210300"/>
            <a:ext cx="360362" cy="360363"/>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76834" name="Oval 34">
            <a:extLst>
              <a:ext uri="{FF2B5EF4-FFF2-40B4-BE49-F238E27FC236}">
                <a16:creationId xmlns:a16="http://schemas.microsoft.com/office/drawing/2014/main" id="{6E8497D5-8B55-1AFE-9D24-00CA250AEE0D}"/>
              </a:ext>
            </a:extLst>
          </p:cNvPr>
          <p:cNvSpPr>
            <a:spLocks noChangeArrowheads="1"/>
          </p:cNvSpPr>
          <p:nvPr/>
        </p:nvSpPr>
        <p:spPr bwMode="auto">
          <a:xfrm>
            <a:off x="3059113" y="6138863"/>
            <a:ext cx="504825" cy="503237"/>
          </a:xfrm>
          <a:prstGeom prst="ellipse">
            <a:avLst/>
          </a:prstGeom>
          <a:solidFill>
            <a:schemeClr val="fo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b="1">
                <a:solidFill>
                  <a:schemeClr val="bg1"/>
                </a:solidFill>
              </a:rPr>
              <a:t>Σ+</a:t>
            </a:r>
          </a:p>
        </p:txBody>
      </p:sp>
      <p:sp>
        <p:nvSpPr>
          <p:cNvPr id="76835" name="Oval 35">
            <a:extLst>
              <a:ext uri="{FF2B5EF4-FFF2-40B4-BE49-F238E27FC236}">
                <a16:creationId xmlns:a16="http://schemas.microsoft.com/office/drawing/2014/main" id="{12103D73-74C5-D1E3-7C42-C6C93CD582F2}"/>
              </a:ext>
            </a:extLst>
          </p:cNvPr>
          <p:cNvSpPr>
            <a:spLocks noChangeArrowheads="1"/>
          </p:cNvSpPr>
          <p:nvPr/>
        </p:nvSpPr>
        <p:spPr bwMode="auto">
          <a:xfrm>
            <a:off x="2484438" y="5564188"/>
            <a:ext cx="360362" cy="360362"/>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76836" name="Oval 36">
            <a:extLst>
              <a:ext uri="{FF2B5EF4-FFF2-40B4-BE49-F238E27FC236}">
                <a16:creationId xmlns:a16="http://schemas.microsoft.com/office/drawing/2014/main" id="{DCCD0609-953C-1B7C-93B1-4E73153C0099}"/>
              </a:ext>
            </a:extLst>
          </p:cNvPr>
          <p:cNvSpPr>
            <a:spLocks noChangeArrowheads="1"/>
          </p:cNvSpPr>
          <p:nvPr/>
        </p:nvSpPr>
        <p:spPr bwMode="auto">
          <a:xfrm>
            <a:off x="2987675" y="5564188"/>
            <a:ext cx="360363" cy="360362"/>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76837" name="Text Box 37">
            <a:extLst>
              <a:ext uri="{FF2B5EF4-FFF2-40B4-BE49-F238E27FC236}">
                <a16:creationId xmlns:a16="http://schemas.microsoft.com/office/drawing/2014/main" id="{057E49FD-F18C-AA65-A6FE-128928A189F2}"/>
              </a:ext>
            </a:extLst>
          </p:cNvPr>
          <p:cNvSpPr txBox="1">
            <a:spLocks noChangeArrowheads="1"/>
          </p:cNvSpPr>
          <p:nvPr/>
        </p:nvSpPr>
        <p:spPr bwMode="auto">
          <a:xfrm>
            <a:off x="1887538" y="4071938"/>
            <a:ext cx="3317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t>+</a:t>
            </a:r>
          </a:p>
        </p:txBody>
      </p:sp>
      <p:sp>
        <p:nvSpPr>
          <p:cNvPr id="76838" name="Text Box 38">
            <a:extLst>
              <a:ext uri="{FF2B5EF4-FFF2-40B4-BE49-F238E27FC236}">
                <a16:creationId xmlns:a16="http://schemas.microsoft.com/office/drawing/2014/main" id="{08FE6772-6E5F-8E22-DAA6-DCE33F5807A8}"/>
              </a:ext>
            </a:extLst>
          </p:cNvPr>
          <p:cNvSpPr txBox="1">
            <a:spLocks noChangeArrowheads="1"/>
          </p:cNvSpPr>
          <p:nvPr/>
        </p:nvSpPr>
        <p:spPr bwMode="auto">
          <a:xfrm>
            <a:off x="2916238" y="5013325"/>
            <a:ext cx="3317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t>+</a:t>
            </a:r>
          </a:p>
        </p:txBody>
      </p:sp>
      <p:sp>
        <p:nvSpPr>
          <p:cNvPr id="76839" name="Text Box 39">
            <a:extLst>
              <a:ext uri="{FF2B5EF4-FFF2-40B4-BE49-F238E27FC236}">
                <a16:creationId xmlns:a16="http://schemas.microsoft.com/office/drawing/2014/main" id="{3483CD56-A54F-A4CC-E9A9-A253B14E492D}"/>
              </a:ext>
            </a:extLst>
          </p:cNvPr>
          <p:cNvSpPr txBox="1">
            <a:spLocks noChangeArrowheads="1"/>
          </p:cNvSpPr>
          <p:nvPr/>
        </p:nvSpPr>
        <p:spPr bwMode="auto">
          <a:xfrm>
            <a:off x="950913" y="4935538"/>
            <a:ext cx="3317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t>+</a:t>
            </a:r>
          </a:p>
        </p:txBody>
      </p:sp>
      <p:sp>
        <p:nvSpPr>
          <p:cNvPr id="76840" name="Text Box 40">
            <a:extLst>
              <a:ext uri="{FF2B5EF4-FFF2-40B4-BE49-F238E27FC236}">
                <a16:creationId xmlns:a16="http://schemas.microsoft.com/office/drawing/2014/main" id="{FDC45DC1-6E2F-CA4A-16A3-06C0ADBACA08}"/>
              </a:ext>
            </a:extLst>
          </p:cNvPr>
          <p:cNvSpPr txBox="1">
            <a:spLocks noChangeArrowheads="1"/>
          </p:cNvSpPr>
          <p:nvPr/>
        </p:nvSpPr>
        <p:spPr bwMode="auto">
          <a:xfrm>
            <a:off x="1958975" y="5872163"/>
            <a:ext cx="3317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t>+</a:t>
            </a:r>
          </a:p>
        </p:txBody>
      </p:sp>
      <p:sp>
        <p:nvSpPr>
          <p:cNvPr id="76841" name="Text Box 41">
            <a:extLst>
              <a:ext uri="{FF2B5EF4-FFF2-40B4-BE49-F238E27FC236}">
                <a16:creationId xmlns:a16="http://schemas.microsoft.com/office/drawing/2014/main" id="{96F88910-A40C-F613-6578-FCFBC7D8E1A7}"/>
              </a:ext>
            </a:extLst>
          </p:cNvPr>
          <p:cNvSpPr txBox="1">
            <a:spLocks noChangeArrowheads="1"/>
          </p:cNvSpPr>
          <p:nvPr/>
        </p:nvSpPr>
        <p:spPr bwMode="auto">
          <a:xfrm>
            <a:off x="1835150" y="3284538"/>
            <a:ext cx="709613"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800" b="1" baseline="30000"/>
              <a:t>4</a:t>
            </a:r>
            <a:r>
              <a:rPr lang="en-US" altLang="ja-JP" sz="2400"/>
              <a:t>He</a:t>
            </a:r>
          </a:p>
        </p:txBody>
      </p:sp>
      <p:sp>
        <p:nvSpPr>
          <p:cNvPr id="76842" name="Text Box 42">
            <a:extLst>
              <a:ext uri="{FF2B5EF4-FFF2-40B4-BE49-F238E27FC236}">
                <a16:creationId xmlns:a16="http://schemas.microsoft.com/office/drawing/2014/main" id="{A4B4E5DF-D508-0498-F04D-304C88C26D0B}"/>
              </a:ext>
            </a:extLst>
          </p:cNvPr>
          <p:cNvSpPr txBox="1">
            <a:spLocks noChangeArrowheads="1"/>
          </p:cNvSpPr>
          <p:nvPr/>
        </p:nvSpPr>
        <p:spPr bwMode="auto">
          <a:xfrm>
            <a:off x="1787525" y="3500438"/>
            <a:ext cx="361950" cy="304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400" b="1"/>
              <a:t>Λ</a:t>
            </a:r>
          </a:p>
        </p:txBody>
      </p:sp>
      <p:sp>
        <p:nvSpPr>
          <p:cNvPr id="76843" name="Oval 43">
            <a:extLst>
              <a:ext uri="{FF2B5EF4-FFF2-40B4-BE49-F238E27FC236}">
                <a16:creationId xmlns:a16="http://schemas.microsoft.com/office/drawing/2014/main" id="{1E3A790C-F5F9-5E32-07C2-A0BC7263B92E}"/>
              </a:ext>
            </a:extLst>
          </p:cNvPr>
          <p:cNvSpPr>
            <a:spLocks noChangeArrowheads="1"/>
          </p:cNvSpPr>
          <p:nvPr/>
        </p:nvSpPr>
        <p:spPr bwMode="auto">
          <a:xfrm>
            <a:off x="4643438" y="3571875"/>
            <a:ext cx="1439862" cy="1439863"/>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6844" name="Oval 44">
            <a:extLst>
              <a:ext uri="{FF2B5EF4-FFF2-40B4-BE49-F238E27FC236}">
                <a16:creationId xmlns:a16="http://schemas.microsoft.com/office/drawing/2014/main" id="{27423B39-CAD4-6022-1141-9128C8A04A6D}"/>
              </a:ext>
            </a:extLst>
          </p:cNvPr>
          <p:cNvSpPr>
            <a:spLocks noChangeArrowheads="1"/>
          </p:cNvSpPr>
          <p:nvPr/>
        </p:nvSpPr>
        <p:spPr bwMode="auto">
          <a:xfrm>
            <a:off x="4859338" y="3932238"/>
            <a:ext cx="360362" cy="360362"/>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76845" name="Oval 45">
            <a:extLst>
              <a:ext uri="{FF2B5EF4-FFF2-40B4-BE49-F238E27FC236}">
                <a16:creationId xmlns:a16="http://schemas.microsoft.com/office/drawing/2014/main" id="{E183A7A4-C14B-B975-3F4E-66566EE46FB7}"/>
              </a:ext>
            </a:extLst>
          </p:cNvPr>
          <p:cNvSpPr>
            <a:spLocks noChangeArrowheads="1"/>
          </p:cNvSpPr>
          <p:nvPr/>
        </p:nvSpPr>
        <p:spPr bwMode="auto">
          <a:xfrm>
            <a:off x="4930775" y="4364038"/>
            <a:ext cx="360363" cy="360362"/>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76846" name="Oval 46">
            <a:extLst>
              <a:ext uri="{FF2B5EF4-FFF2-40B4-BE49-F238E27FC236}">
                <a16:creationId xmlns:a16="http://schemas.microsoft.com/office/drawing/2014/main" id="{577303A0-2897-6207-45A9-5102CAF4E012}"/>
              </a:ext>
            </a:extLst>
          </p:cNvPr>
          <p:cNvSpPr>
            <a:spLocks noChangeArrowheads="1"/>
          </p:cNvSpPr>
          <p:nvPr/>
        </p:nvSpPr>
        <p:spPr bwMode="auto">
          <a:xfrm>
            <a:off x="5435600" y="4292600"/>
            <a:ext cx="504825" cy="503238"/>
          </a:xfrm>
          <a:prstGeom prst="ellipse">
            <a:avLst/>
          </a:prstGeom>
          <a:solidFill>
            <a:srgbClr val="FF0000"/>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b="1">
                <a:solidFill>
                  <a:schemeClr val="bg1"/>
                </a:solidFill>
              </a:rPr>
              <a:t>Λ</a:t>
            </a:r>
          </a:p>
        </p:txBody>
      </p:sp>
      <p:sp>
        <p:nvSpPr>
          <p:cNvPr id="76847" name="Oval 47">
            <a:extLst>
              <a:ext uri="{FF2B5EF4-FFF2-40B4-BE49-F238E27FC236}">
                <a16:creationId xmlns:a16="http://schemas.microsoft.com/office/drawing/2014/main" id="{16CAE6F4-2B85-C040-A92C-3C427DEA1A6C}"/>
              </a:ext>
            </a:extLst>
          </p:cNvPr>
          <p:cNvSpPr>
            <a:spLocks noChangeArrowheads="1"/>
          </p:cNvSpPr>
          <p:nvPr/>
        </p:nvSpPr>
        <p:spPr bwMode="auto">
          <a:xfrm>
            <a:off x="6445250" y="3644900"/>
            <a:ext cx="1439863" cy="1439863"/>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6848" name="Oval 48">
            <a:extLst>
              <a:ext uri="{FF2B5EF4-FFF2-40B4-BE49-F238E27FC236}">
                <a16:creationId xmlns:a16="http://schemas.microsoft.com/office/drawing/2014/main" id="{E887322D-D322-1DEA-B24A-430DC0693688}"/>
              </a:ext>
            </a:extLst>
          </p:cNvPr>
          <p:cNvSpPr>
            <a:spLocks noChangeArrowheads="1"/>
          </p:cNvSpPr>
          <p:nvPr/>
        </p:nvSpPr>
        <p:spPr bwMode="auto">
          <a:xfrm>
            <a:off x="7235825" y="4365625"/>
            <a:ext cx="504825" cy="503238"/>
          </a:xfrm>
          <a:prstGeom prst="ellipse">
            <a:avLst/>
          </a:prstGeom>
          <a:solidFill>
            <a:schemeClr val="fo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b="1">
                <a:solidFill>
                  <a:schemeClr val="bg1"/>
                </a:solidFill>
              </a:rPr>
              <a:t>Σ-</a:t>
            </a:r>
          </a:p>
        </p:txBody>
      </p:sp>
      <p:sp>
        <p:nvSpPr>
          <p:cNvPr id="76849" name="Oval 49">
            <a:extLst>
              <a:ext uri="{FF2B5EF4-FFF2-40B4-BE49-F238E27FC236}">
                <a16:creationId xmlns:a16="http://schemas.microsoft.com/office/drawing/2014/main" id="{70E13B99-FEAF-8E42-D6ED-C31F4E15612E}"/>
              </a:ext>
            </a:extLst>
          </p:cNvPr>
          <p:cNvSpPr>
            <a:spLocks noChangeArrowheads="1"/>
          </p:cNvSpPr>
          <p:nvPr/>
        </p:nvSpPr>
        <p:spPr bwMode="auto">
          <a:xfrm>
            <a:off x="7164388" y="3933825"/>
            <a:ext cx="360362" cy="360363"/>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76850" name="Oval 50">
            <a:extLst>
              <a:ext uri="{FF2B5EF4-FFF2-40B4-BE49-F238E27FC236}">
                <a16:creationId xmlns:a16="http://schemas.microsoft.com/office/drawing/2014/main" id="{8C9E737B-D989-5F7F-B208-3363B4016D35}"/>
              </a:ext>
            </a:extLst>
          </p:cNvPr>
          <p:cNvSpPr>
            <a:spLocks noChangeArrowheads="1"/>
          </p:cNvSpPr>
          <p:nvPr/>
        </p:nvSpPr>
        <p:spPr bwMode="auto">
          <a:xfrm>
            <a:off x="6588125" y="3933825"/>
            <a:ext cx="360363" cy="360363"/>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76851" name="Oval 51">
            <a:extLst>
              <a:ext uri="{FF2B5EF4-FFF2-40B4-BE49-F238E27FC236}">
                <a16:creationId xmlns:a16="http://schemas.microsoft.com/office/drawing/2014/main" id="{92EFF455-D197-6569-55DF-090A47B7D2BC}"/>
              </a:ext>
            </a:extLst>
          </p:cNvPr>
          <p:cNvSpPr>
            <a:spLocks noChangeArrowheads="1"/>
          </p:cNvSpPr>
          <p:nvPr/>
        </p:nvSpPr>
        <p:spPr bwMode="auto">
          <a:xfrm>
            <a:off x="4645025" y="5300663"/>
            <a:ext cx="1439863" cy="1439862"/>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6852" name="Oval 52">
            <a:extLst>
              <a:ext uri="{FF2B5EF4-FFF2-40B4-BE49-F238E27FC236}">
                <a16:creationId xmlns:a16="http://schemas.microsoft.com/office/drawing/2014/main" id="{C25E31F5-E5FA-39BE-F5A5-8176578DCBBA}"/>
              </a:ext>
            </a:extLst>
          </p:cNvPr>
          <p:cNvSpPr>
            <a:spLocks noChangeArrowheads="1"/>
          </p:cNvSpPr>
          <p:nvPr/>
        </p:nvSpPr>
        <p:spPr bwMode="auto">
          <a:xfrm>
            <a:off x="5435600" y="6021388"/>
            <a:ext cx="504825" cy="503237"/>
          </a:xfrm>
          <a:prstGeom prst="ellipse">
            <a:avLst/>
          </a:prstGeom>
          <a:solidFill>
            <a:schemeClr val="fo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b="1">
                <a:solidFill>
                  <a:schemeClr val="bg1"/>
                </a:solidFill>
              </a:rPr>
              <a:t>Σ0</a:t>
            </a:r>
          </a:p>
        </p:txBody>
      </p:sp>
      <p:sp>
        <p:nvSpPr>
          <p:cNvPr id="76853" name="Oval 53">
            <a:extLst>
              <a:ext uri="{FF2B5EF4-FFF2-40B4-BE49-F238E27FC236}">
                <a16:creationId xmlns:a16="http://schemas.microsoft.com/office/drawing/2014/main" id="{115449EF-D89E-65A8-283B-85A0B151FDEE}"/>
              </a:ext>
            </a:extLst>
          </p:cNvPr>
          <p:cNvSpPr>
            <a:spLocks noChangeArrowheads="1"/>
          </p:cNvSpPr>
          <p:nvPr/>
        </p:nvSpPr>
        <p:spPr bwMode="auto">
          <a:xfrm>
            <a:off x="4787900" y="5589588"/>
            <a:ext cx="360363" cy="360362"/>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76854" name="Oval 54">
            <a:extLst>
              <a:ext uri="{FF2B5EF4-FFF2-40B4-BE49-F238E27FC236}">
                <a16:creationId xmlns:a16="http://schemas.microsoft.com/office/drawing/2014/main" id="{3ECCA337-528B-FE29-5CB4-E17AEC1C4A9F}"/>
              </a:ext>
            </a:extLst>
          </p:cNvPr>
          <p:cNvSpPr>
            <a:spLocks noChangeArrowheads="1"/>
          </p:cNvSpPr>
          <p:nvPr/>
        </p:nvSpPr>
        <p:spPr bwMode="auto">
          <a:xfrm>
            <a:off x="5364163" y="5516563"/>
            <a:ext cx="360362" cy="360362"/>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76855" name="Oval 55">
            <a:extLst>
              <a:ext uri="{FF2B5EF4-FFF2-40B4-BE49-F238E27FC236}">
                <a16:creationId xmlns:a16="http://schemas.microsoft.com/office/drawing/2014/main" id="{8A28C752-130A-6C29-E9B2-12EF0BF2584B}"/>
              </a:ext>
            </a:extLst>
          </p:cNvPr>
          <p:cNvSpPr>
            <a:spLocks noChangeArrowheads="1"/>
          </p:cNvSpPr>
          <p:nvPr/>
        </p:nvSpPr>
        <p:spPr bwMode="auto">
          <a:xfrm>
            <a:off x="6445250" y="5418138"/>
            <a:ext cx="1439863" cy="1439862"/>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6856" name="Oval 56">
            <a:extLst>
              <a:ext uri="{FF2B5EF4-FFF2-40B4-BE49-F238E27FC236}">
                <a16:creationId xmlns:a16="http://schemas.microsoft.com/office/drawing/2014/main" id="{5BBD8C2E-BB19-EF09-17EA-B6AC14EBE011}"/>
              </a:ext>
            </a:extLst>
          </p:cNvPr>
          <p:cNvSpPr>
            <a:spLocks noChangeArrowheads="1"/>
          </p:cNvSpPr>
          <p:nvPr/>
        </p:nvSpPr>
        <p:spPr bwMode="auto">
          <a:xfrm>
            <a:off x="7235825" y="6138863"/>
            <a:ext cx="504825" cy="503237"/>
          </a:xfrm>
          <a:prstGeom prst="ellipse">
            <a:avLst/>
          </a:prstGeom>
          <a:solidFill>
            <a:schemeClr val="fo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b="1">
                <a:solidFill>
                  <a:schemeClr val="bg1"/>
                </a:solidFill>
              </a:rPr>
              <a:t>Σ+</a:t>
            </a:r>
          </a:p>
        </p:txBody>
      </p:sp>
      <p:sp>
        <p:nvSpPr>
          <p:cNvPr id="76857" name="Oval 57">
            <a:extLst>
              <a:ext uri="{FF2B5EF4-FFF2-40B4-BE49-F238E27FC236}">
                <a16:creationId xmlns:a16="http://schemas.microsoft.com/office/drawing/2014/main" id="{14D488F7-5AC7-6836-772D-4E98E4DCE5F2}"/>
              </a:ext>
            </a:extLst>
          </p:cNvPr>
          <p:cNvSpPr>
            <a:spLocks noChangeArrowheads="1"/>
          </p:cNvSpPr>
          <p:nvPr/>
        </p:nvSpPr>
        <p:spPr bwMode="auto">
          <a:xfrm>
            <a:off x="6661150" y="5564188"/>
            <a:ext cx="360363" cy="360362"/>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76858" name="Oval 58">
            <a:extLst>
              <a:ext uri="{FF2B5EF4-FFF2-40B4-BE49-F238E27FC236}">
                <a16:creationId xmlns:a16="http://schemas.microsoft.com/office/drawing/2014/main" id="{5D423034-B5DE-375C-7CED-12AE3658BF87}"/>
              </a:ext>
            </a:extLst>
          </p:cNvPr>
          <p:cNvSpPr>
            <a:spLocks noChangeArrowheads="1"/>
          </p:cNvSpPr>
          <p:nvPr/>
        </p:nvSpPr>
        <p:spPr bwMode="auto">
          <a:xfrm>
            <a:off x="7164388" y="5564188"/>
            <a:ext cx="360362" cy="360362"/>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76859" name="Text Box 59">
            <a:extLst>
              <a:ext uri="{FF2B5EF4-FFF2-40B4-BE49-F238E27FC236}">
                <a16:creationId xmlns:a16="http://schemas.microsoft.com/office/drawing/2014/main" id="{F5FB07D0-B3B5-38F4-E4A3-FCA048789CC3}"/>
              </a:ext>
            </a:extLst>
          </p:cNvPr>
          <p:cNvSpPr txBox="1">
            <a:spLocks noChangeArrowheads="1"/>
          </p:cNvSpPr>
          <p:nvPr/>
        </p:nvSpPr>
        <p:spPr bwMode="auto">
          <a:xfrm>
            <a:off x="6064250" y="4071938"/>
            <a:ext cx="3317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t>+</a:t>
            </a:r>
          </a:p>
        </p:txBody>
      </p:sp>
      <p:sp>
        <p:nvSpPr>
          <p:cNvPr id="76860" name="Text Box 60">
            <a:extLst>
              <a:ext uri="{FF2B5EF4-FFF2-40B4-BE49-F238E27FC236}">
                <a16:creationId xmlns:a16="http://schemas.microsoft.com/office/drawing/2014/main" id="{A93A4160-082A-EDC2-3448-F0A53D6D6DFD}"/>
              </a:ext>
            </a:extLst>
          </p:cNvPr>
          <p:cNvSpPr txBox="1">
            <a:spLocks noChangeArrowheads="1"/>
          </p:cNvSpPr>
          <p:nvPr/>
        </p:nvSpPr>
        <p:spPr bwMode="auto">
          <a:xfrm>
            <a:off x="7092950" y="5013325"/>
            <a:ext cx="3317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t>+</a:t>
            </a:r>
          </a:p>
        </p:txBody>
      </p:sp>
      <p:sp>
        <p:nvSpPr>
          <p:cNvPr id="76861" name="Text Box 61">
            <a:extLst>
              <a:ext uri="{FF2B5EF4-FFF2-40B4-BE49-F238E27FC236}">
                <a16:creationId xmlns:a16="http://schemas.microsoft.com/office/drawing/2014/main" id="{A2BADE32-B21A-D44A-B17B-6D59AD6329E3}"/>
              </a:ext>
            </a:extLst>
          </p:cNvPr>
          <p:cNvSpPr txBox="1">
            <a:spLocks noChangeArrowheads="1"/>
          </p:cNvSpPr>
          <p:nvPr/>
        </p:nvSpPr>
        <p:spPr bwMode="auto">
          <a:xfrm>
            <a:off x="5127625" y="4935538"/>
            <a:ext cx="3317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t>+</a:t>
            </a:r>
          </a:p>
        </p:txBody>
      </p:sp>
      <p:sp>
        <p:nvSpPr>
          <p:cNvPr id="76862" name="Text Box 62">
            <a:extLst>
              <a:ext uri="{FF2B5EF4-FFF2-40B4-BE49-F238E27FC236}">
                <a16:creationId xmlns:a16="http://schemas.microsoft.com/office/drawing/2014/main" id="{2E46B5F7-C706-146A-05BF-22DDD4C6FB63}"/>
              </a:ext>
            </a:extLst>
          </p:cNvPr>
          <p:cNvSpPr txBox="1">
            <a:spLocks noChangeArrowheads="1"/>
          </p:cNvSpPr>
          <p:nvPr/>
        </p:nvSpPr>
        <p:spPr bwMode="auto">
          <a:xfrm>
            <a:off x="6135688" y="5872163"/>
            <a:ext cx="3317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t>+</a:t>
            </a:r>
          </a:p>
        </p:txBody>
      </p:sp>
      <p:sp>
        <p:nvSpPr>
          <p:cNvPr id="76863" name="Text Box 63">
            <a:extLst>
              <a:ext uri="{FF2B5EF4-FFF2-40B4-BE49-F238E27FC236}">
                <a16:creationId xmlns:a16="http://schemas.microsoft.com/office/drawing/2014/main" id="{91A6B8B1-A312-1C19-480B-E35089069CBF}"/>
              </a:ext>
            </a:extLst>
          </p:cNvPr>
          <p:cNvSpPr txBox="1">
            <a:spLocks noChangeArrowheads="1"/>
          </p:cNvSpPr>
          <p:nvPr/>
        </p:nvSpPr>
        <p:spPr bwMode="auto">
          <a:xfrm>
            <a:off x="6096000" y="3284538"/>
            <a:ext cx="539750"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800" b="1" baseline="30000"/>
              <a:t>4</a:t>
            </a:r>
            <a:r>
              <a:rPr lang="en-US" altLang="ja-JP" sz="2400"/>
              <a:t>H</a:t>
            </a:r>
          </a:p>
        </p:txBody>
      </p:sp>
      <p:sp>
        <p:nvSpPr>
          <p:cNvPr id="76864" name="Text Box 64">
            <a:extLst>
              <a:ext uri="{FF2B5EF4-FFF2-40B4-BE49-F238E27FC236}">
                <a16:creationId xmlns:a16="http://schemas.microsoft.com/office/drawing/2014/main" id="{937A6B72-2CD3-612A-4715-4D10AC128C55}"/>
              </a:ext>
            </a:extLst>
          </p:cNvPr>
          <p:cNvSpPr txBox="1">
            <a:spLocks noChangeArrowheads="1"/>
          </p:cNvSpPr>
          <p:nvPr/>
        </p:nvSpPr>
        <p:spPr bwMode="auto">
          <a:xfrm>
            <a:off x="5964238" y="3500438"/>
            <a:ext cx="361950" cy="304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400" b="1"/>
              <a:t>Λ</a:t>
            </a:r>
          </a:p>
        </p:txBody>
      </p:sp>
      <p:sp>
        <p:nvSpPr>
          <p:cNvPr id="76865" name="Oval 65">
            <a:extLst>
              <a:ext uri="{FF2B5EF4-FFF2-40B4-BE49-F238E27FC236}">
                <a16:creationId xmlns:a16="http://schemas.microsoft.com/office/drawing/2014/main" id="{CC1A8683-D427-5789-75E5-B753FD29BE7C}"/>
              </a:ext>
            </a:extLst>
          </p:cNvPr>
          <p:cNvSpPr>
            <a:spLocks noChangeArrowheads="1"/>
          </p:cNvSpPr>
          <p:nvPr/>
        </p:nvSpPr>
        <p:spPr bwMode="auto">
          <a:xfrm>
            <a:off x="5364163" y="3789363"/>
            <a:ext cx="360362" cy="360362"/>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76866" name="Oval 66">
            <a:extLst>
              <a:ext uri="{FF2B5EF4-FFF2-40B4-BE49-F238E27FC236}">
                <a16:creationId xmlns:a16="http://schemas.microsoft.com/office/drawing/2014/main" id="{EC165694-E48F-4E8E-F820-8B6FC884F09D}"/>
              </a:ext>
            </a:extLst>
          </p:cNvPr>
          <p:cNvSpPr>
            <a:spLocks noChangeArrowheads="1"/>
          </p:cNvSpPr>
          <p:nvPr/>
        </p:nvSpPr>
        <p:spPr bwMode="auto">
          <a:xfrm>
            <a:off x="6659563" y="4437063"/>
            <a:ext cx="360362" cy="360362"/>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76867" name="Oval 67">
            <a:extLst>
              <a:ext uri="{FF2B5EF4-FFF2-40B4-BE49-F238E27FC236}">
                <a16:creationId xmlns:a16="http://schemas.microsoft.com/office/drawing/2014/main" id="{2C3594E9-D2F9-E143-B20D-D03C87D1B472}"/>
              </a:ext>
            </a:extLst>
          </p:cNvPr>
          <p:cNvSpPr>
            <a:spLocks noChangeArrowheads="1"/>
          </p:cNvSpPr>
          <p:nvPr/>
        </p:nvSpPr>
        <p:spPr bwMode="auto">
          <a:xfrm>
            <a:off x="4859338" y="6021388"/>
            <a:ext cx="360362" cy="360362"/>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76868" name="Oval 68">
            <a:extLst>
              <a:ext uri="{FF2B5EF4-FFF2-40B4-BE49-F238E27FC236}">
                <a16:creationId xmlns:a16="http://schemas.microsoft.com/office/drawing/2014/main" id="{78F839DB-A6EB-4242-8BC6-5CE2D961550E}"/>
              </a:ext>
            </a:extLst>
          </p:cNvPr>
          <p:cNvSpPr>
            <a:spLocks noChangeArrowheads="1"/>
          </p:cNvSpPr>
          <p:nvPr/>
        </p:nvSpPr>
        <p:spPr bwMode="auto">
          <a:xfrm>
            <a:off x="6659563" y="6092825"/>
            <a:ext cx="360362" cy="360363"/>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val 2">
            <a:extLst>
              <a:ext uri="{FF2B5EF4-FFF2-40B4-BE49-F238E27FC236}">
                <a16:creationId xmlns:a16="http://schemas.microsoft.com/office/drawing/2014/main" id="{771AE67D-7FA9-7CE7-A852-7CE96DC00D50}"/>
              </a:ext>
            </a:extLst>
          </p:cNvPr>
          <p:cNvSpPr>
            <a:spLocks noChangeArrowheads="1"/>
          </p:cNvSpPr>
          <p:nvPr/>
        </p:nvSpPr>
        <p:spPr bwMode="auto">
          <a:xfrm>
            <a:off x="755650" y="836613"/>
            <a:ext cx="1439863" cy="1439862"/>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339" name="Text Box 3">
            <a:extLst>
              <a:ext uri="{FF2B5EF4-FFF2-40B4-BE49-F238E27FC236}">
                <a16:creationId xmlns:a16="http://schemas.microsoft.com/office/drawing/2014/main" id="{8E8EA9B3-F6EC-CF42-1640-B98DC633E41E}"/>
              </a:ext>
            </a:extLst>
          </p:cNvPr>
          <p:cNvSpPr txBox="1">
            <a:spLocks noChangeArrowheads="1"/>
          </p:cNvSpPr>
          <p:nvPr/>
        </p:nvSpPr>
        <p:spPr bwMode="auto">
          <a:xfrm>
            <a:off x="539750" y="260350"/>
            <a:ext cx="596265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000"/>
              <a:t>In order to explain the energy difference, </a:t>
            </a:r>
            <a:r>
              <a:rPr lang="en-US" altLang="ja-JP" sz="2000">
                <a:solidFill>
                  <a:srgbClr val="CC0000"/>
                </a:solidFill>
              </a:rPr>
              <a:t>0.35 MeV</a:t>
            </a:r>
            <a:r>
              <a:rPr lang="en-US" altLang="ja-JP" sz="2000"/>
              <a:t>,</a:t>
            </a:r>
          </a:p>
        </p:txBody>
      </p:sp>
      <p:sp>
        <p:nvSpPr>
          <p:cNvPr id="14340" name="Oval 4">
            <a:extLst>
              <a:ext uri="{FF2B5EF4-FFF2-40B4-BE49-F238E27FC236}">
                <a16:creationId xmlns:a16="http://schemas.microsoft.com/office/drawing/2014/main" id="{9AF30A7C-D9AD-F798-131F-BD141166763F}"/>
              </a:ext>
            </a:extLst>
          </p:cNvPr>
          <p:cNvSpPr>
            <a:spLocks noChangeArrowheads="1"/>
          </p:cNvSpPr>
          <p:nvPr/>
        </p:nvSpPr>
        <p:spPr bwMode="auto">
          <a:xfrm>
            <a:off x="971550" y="1052513"/>
            <a:ext cx="431800" cy="431800"/>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14341" name="Oval 5">
            <a:extLst>
              <a:ext uri="{FF2B5EF4-FFF2-40B4-BE49-F238E27FC236}">
                <a16:creationId xmlns:a16="http://schemas.microsoft.com/office/drawing/2014/main" id="{90A9C9D4-37A2-7489-F310-2BF2DC26304F}"/>
              </a:ext>
            </a:extLst>
          </p:cNvPr>
          <p:cNvSpPr>
            <a:spLocks noChangeArrowheads="1"/>
          </p:cNvSpPr>
          <p:nvPr/>
        </p:nvSpPr>
        <p:spPr bwMode="auto">
          <a:xfrm>
            <a:off x="1547813" y="1052513"/>
            <a:ext cx="431800" cy="431800"/>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14342" name="Oval 6">
            <a:extLst>
              <a:ext uri="{FF2B5EF4-FFF2-40B4-BE49-F238E27FC236}">
                <a16:creationId xmlns:a16="http://schemas.microsoft.com/office/drawing/2014/main" id="{C3515C8B-6826-2BB1-02B0-3C1E16CD3766}"/>
              </a:ext>
            </a:extLst>
          </p:cNvPr>
          <p:cNvSpPr>
            <a:spLocks noChangeArrowheads="1"/>
          </p:cNvSpPr>
          <p:nvPr/>
        </p:nvSpPr>
        <p:spPr bwMode="auto">
          <a:xfrm>
            <a:off x="900113" y="1555750"/>
            <a:ext cx="431800" cy="431800"/>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14343" name="Oval 7">
            <a:extLst>
              <a:ext uri="{FF2B5EF4-FFF2-40B4-BE49-F238E27FC236}">
                <a16:creationId xmlns:a16="http://schemas.microsoft.com/office/drawing/2014/main" id="{F3A1F954-B2C2-836B-24AA-F0D4154C289B}"/>
              </a:ext>
            </a:extLst>
          </p:cNvPr>
          <p:cNvSpPr>
            <a:spLocks noChangeArrowheads="1"/>
          </p:cNvSpPr>
          <p:nvPr/>
        </p:nvSpPr>
        <p:spPr bwMode="auto">
          <a:xfrm>
            <a:off x="1476375" y="1555750"/>
            <a:ext cx="539750" cy="539750"/>
          </a:xfrm>
          <a:prstGeom prst="ellipse">
            <a:avLst/>
          </a:prstGeom>
          <a:solidFill>
            <a:srgbClr val="FF0000"/>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b="1">
                <a:solidFill>
                  <a:schemeClr val="bg1"/>
                </a:solidFill>
              </a:rPr>
              <a:t>Λ</a:t>
            </a:r>
          </a:p>
        </p:txBody>
      </p:sp>
      <p:sp>
        <p:nvSpPr>
          <p:cNvPr id="14344" name="Text Box 8">
            <a:extLst>
              <a:ext uri="{FF2B5EF4-FFF2-40B4-BE49-F238E27FC236}">
                <a16:creationId xmlns:a16="http://schemas.microsoft.com/office/drawing/2014/main" id="{10D02ABD-F691-B952-1BFF-36F419240E6B}"/>
              </a:ext>
            </a:extLst>
          </p:cNvPr>
          <p:cNvSpPr txBox="1">
            <a:spLocks noChangeArrowheads="1"/>
          </p:cNvSpPr>
          <p:nvPr/>
        </p:nvSpPr>
        <p:spPr bwMode="auto">
          <a:xfrm>
            <a:off x="2462213" y="1406525"/>
            <a:ext cx="331787"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a:t>
            </a:r>
          </a:p>
        </p:txBody>
      </p:sp>
      <p:sp>
        <p:nvSpPr>
          <p:cNvPr id="14345" name="Oval 9">
            <a:extLst>
              <a:ext uri="{FF2B5EF4-FFF2-40B4-BE49-F238E27FC236}">
                <a16:creationId xmlns:a16="http://schemas.microsoft.com/office/drawing/2014/main" id="{25DA50FF-54C0-9D6F-BAAE-8326F6BCEF56}"/>
              </a:ext>
            </a:extLst>
          </p:cNvPr>
          <p:cNvSpPr>
            <a:spLocks noChangeArrowheads="1"/>
          </p:cNvSpPr>
          <p:nvPr/>
        </p:nvSpPr>
        <p:spPr bwMode="auto">
          <a:xfrm>
            <a:off x="2987675" y="836613"/>
            <a:ext cx="1439863" cy="1439862"/>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346" name="Oval 10">
            <a:extLst>
              <a:ext uri="{FF2B5EF4-FFF2-40B4-BE49-F238E27FC236}">
                <a16:creationId xmlns:a16="http://schemas.microsoft.com/office/drawing/2014/main" id="{280938E5-4692-0C63-E5A5-C9A59DF11338}"/>
              </a:ext>
            </a:extLst>
          </p:cNvPr>
          <p:cNvSpPr>
            <a:spLocks noChangeArrowheads="1"/>
          </p:cNvSpPr>
          <p:nvPr/>
        </p:nvSpPr>
        <p:spPr bwMode="auto">
          <a:xfrm>
            <a:off x="3203575" y="1052513"/>
            <a:ext cx="431800" cy="431800"/>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14347" name="Oval 11">
            <a:extLst>
              <a:ext uri="{FF2B5EF4-FFF2-40B4-BE49-F238E27FC236}">
                <a16:creationId xmlns:a16="http://schemas.microsoft.com/office/drawing/2014/main" id="{CEB5EEBE-47B8-9C5F-7EF2-AC82333B84C0}"/>
              </a:ext>
            </a:extLst>
          </p:cNvPr>
          <p:cNvSpPr>
            <a:spLocks noChangeArrowheads="1"/>
          </p:cNvSpPr>
          <p:nvPr/>
        </p:nvSpPr>
        <p:spPr bwMode="auto">
          <a:xfrm>
            <a:off x="3779838" y="1052513"/>
            <a:ext cx="431800" cy="431800"/>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14348" name="Oval 12">
            <a:extLst>
              <a:ext uri="{FF2B5EF4-FFF2-40B4-BE49-F238E27FC236}">
                <a16:creationId xmlns:a16="http://schemas.microsoft.com/office/drawing/2014/main" id="{E3D8B40E-65B2-8AB5-1D2D-F245FC0D2790}"/>
              </a:ext>
            </a:extLst>
          </p:cNvPr>
          <p:cNvSpPr>
            <a:spLocks noChangeArrowheads="1"/>
          </p:cNvSpPr>
          <p:nvPr/>
        </p:nvSpPr>
        <p:spPr bwMode="auto">
          <a:xfrm>
            <a:off x="3132138" y="1555750"/>
            <a:ext cx="431800" cy="431800"/>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14349" name="Oval 13">
            <a:extLst>
              <a:ext uri="{FF2B5EF4-FFF2-40B4-BE49-F238E27FC236}">
                <a16:creationId xmlns:a16="http://schemas.microsoft.com/office/drawing/2014/main" id="{7B8FFBF0-11CA-0381-716B-8517E1D3EE51}"/>
              </a:ext>
            </a:extLst>
          </p:cNvPr>
          <p:cNvSpPr>
            <a:spLocks noChangeArrowheads="1"/>
          </p:cNvSpPr>
          <p:nvPr/>
        </p:nvSpPr>
        <p:spPr bwMode="auto">
          <a:xfrm>
            <a:off x="3708400" y="1555750"/>
            <a:ext cx="539750" cy="539750"/>
          </a:xfrm>
          <a:prstGeom prst="ellipse">
            <a:avLst/>
          </a:prstGeom>
          <a:solidFill>
            <a:srgbClr val="000080"/>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400" b="1">
                <a:solidFill>
                  <a:schemeClr val="bg1"/>
                </a:solidFill>
              </a:rPr>
              <a:t>Σ</a:t>
            </a:r>
          </a:p>
        </p:txBody>
      </p:sp>
      <p:sp>
        <p:nvSpPr>
          <p:cNvPr id="14350" name="Text Box 14">
            <a:extLst>
              <a:ext uri="{FF2B5EF4-FFF2-40B4-BE49-F238E27FC236}">
                <a16:creationId xmlns:a16="http://schemas.microsoft.com/office/drawing/2014/main" id="{01770999-365D-8425-A4D4-8E608AECF9E3}"/>
              </a:ext>
            </a:extLst>
          </p:cNvPr>
          <p:cNvSpPr txBox="1">
            <a:spLocks noChangeArrowheads="1"/>
          </p:cNvSpPr>
          <p:nvPr/>
        </p:nvSpPr>
        <p:spPr bwMode="auto">
          <a:xfrm>
            <a:off x="755650" y="2492375"/>
            <a:ext cx="1122363"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(3N+</a:t>
            </a:r>
            <a:r>
              <a:rPr lang="en-US" altLang="ja-JP" sz="2000" b="1"/>
              <a:t>Λ</a:t>
            </a:r>
            <a:r>
              <a:rPr lang="ja-JP" altLang="en-US" sz="2000"/>
              <a:t>）</a:t>
            </a:r>
          </a:p>
        </p:txBody>
      </p:sp>
      <p:sp>
        <p:nvSpPr>
          <p:cNvPr id="14351" name="Text Box 15">
            <a:extLst>
              <a:ext uri="{FF2B5EF4-FFF2-40B4-BE49-F238E27FC236}">
                <a16:creationId xmlns:a16="http://schemas.microsoft.com/office/drawing/2014/main" id="{AF5249DA-6213-A1AB-9FC8-F23C77AE7D30}"/>
              </a:ext>
            </a:extLst>
          </p:cNvPr>
          <p:cNvSpPr txBox="1">
            <a:spLocks noChangeArrowheads="1"/>
          </p:cNvSpPr>
          <p:nvPr/>
        </p:nvSpPr>
        <p:spPr bwMode="auto">
          <a:xfrm>
            <a:off x="3059113" y="2492375"/>
            <a:ext cx="1122362"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(3N+</a:t>
            </a:r>
            <a:r>
              <a:rPr lang="en-US" altLang="ja-JP" sz="2000" b="1"/>
              <a:t>Σ</a:t>
            </a:r>
            <a:r>
              <a:rPr lang="ja-JP" altLang="en-US" sz="2000"/>
              <a:t>）</a:t>
            </a:r>
          </a:p>
        </p:txBody>
      </p:sp>
      <p:sp>
        <p:nvSpPr>
          <p:cNvPr id="14352" name="Text Box 16">
            <a:extLst>
              <a:ext uri="{FF2B5EF4-FFF2-40B4-BE49-F238E27FC236}">
                <a16:creationId xmlns:a16="http://schemas.microsoft.com/office/drawing/2014/main" id="{F9C39B16-CFBE-0EF9-6C20-D61869C0CCB3}"/>
              </a:ext>
            </a:extLst>
          </p:cNvPr>
          <p:cNvSpPr txBox="1">
            <a:spLocks noChangeArrowheads="1"/>
          </p:cNvSpPr>
          <p:nvPr/>
        </p:nvSpPr>
        <p:spPr bwMode="auto">
          <a:xfrm>
            <a:off x="323850" y="3141663"/>
            <a:ext cx="7962900" cy="27749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2000"/>
              <a:t>・</a:t>
            </a:r>
            <a:r>
              <a:rPr lang="en-US" altLang="ja-JP" sz="2000"/>
              <a:t>E. Hiyama, M. Kamimura, T. Motoba, T. Yamada and Y. Yamamoto,</a:t>
            </a:r>
          </a:p>
          <a:p>
            <a:pPr>
              <a:lnSpc>
                <a:spcPct val="130000"/>
              </a:lnSpc>
            </a:pPr>
            <a:r>
              <a:rPr lang="en-US" altLang="ja-JP" sz="2000"/>
              <a:t>  Phys. Rev. C65, 011301(R) (2001).</a:t>
            </a:r>
          </a:p>
          <a:p>
            <a:endParaRPr lang="en-US" altLang="ja-JP" sz="2000"/>
          </a:p>
          <a:p>
            <a:r>
              <a:rPr lang="ja-JP" altLang="en-US" sz="2000"/>
              <a:t>・</a:t>
            </a:r>
            <a:r>
              <a:rPr lang="en-US" altLang="ja-JP" sz="2000"/>
              <a:t>A. Nogga, H. Kamada and W. Gloeckle, </a:t>
            </a:r>
          </a:p>
          <a:p>
            <a:pPr>
              <a:lnSpc>
                <a:spcPct val="130000"/>
              </a:lnSpc>
            </a:pPr>
            <a:r>
              <a:rPr lang="en-US" altLang="ja-JP" sz="2000"/>
              <a:t>  Phys. Rev. Lett. 88, 172501 (2002)</a:t>
            </a:r>
          </a:p>
          <a:p>
            <a:endParaRPr lang="en-US" altLang="ja-JP" sz="2000"/>
          </a:p>
          <a:p>
            <a:r>
              <a:rPr lang="ja-JP" altLang="en-US" sz="2000"/>
              <a:t>・</a:t>
            </a:r>
            <a:r>
              <a:rPr lang="en-US" altLang="ja-JP" sz="2000"/>
              <a:t>H. Nemura. Y. Akaishi and Y. Suzuki,</a:t>
            </a:r>
          </a:p>
          <a:p>
            <a:pPr>
              <a:lnSpc>
                <a:spcPct val="120000"/>
              </a:lnSpc>
            </a:pPr>
            <a:r>
              <a:rPr lang="en-US" altLang="ja-JP" sz="2000"/>
              <a:t> Phys. Rev. Lett.89, 142504 (2002).</a:t>
            </a:r>
          </a:p>
        </p:txBody>
      </p:sp>
      <p:sp>
        <p:nvSpPr>
          <p:cNvPr id="14353" name="Text Box 17">
            <a:extLst>
              <a:ext uri="{FF2B5EF4-FFF2-40B4-BE49-F238E27FC236}">
                <a16:creationId xmlns:a16="http://schemas.microsoft.com/office/drawing/2014/main" id="{904B8EB8-773C-F5A0-B9C8-58928DFAFF2E}"/>
              </a:ext>
            </a:extLst>
          </p:cNvPr>
          <p:cNvSpPr txBox="1">
            <a:spLocks noChangeArrowheads="1"/>
          </p:cNvSpPr>
          <p:nvPr/>
        </p:nvSpPr>
        <p:spPr bwMode="auto">
          <a:xfrm>
            <a:off x="574675" y="6173788"/>
            <a:ext cx="785495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000">
                <a:solidFill>
                  <a:srgbClr val="CC0000"/>
                </a:solidFill>
              </a:rPr>
              <a:t>Coulomb potentials between charged particles (p, Σ</a:t>
            </a:r>
            <a:r>
              <a:rPr lang="en-US" altLang="ja-JP" sz="2000" baseline="30000">
                <a:solidFill>
                  <a:srgbClr val="CC0000"/>
                </a:solidFill>
                <a:cs typeface="Arial" panose="020B0604020202020204" pitchFamily="34" charset="0"/>
              </a:rPr>
              <a:t>±</a:t>
            </a:r>
            <a:r>
              <a:rPr lang="en-US" altLang="ja-JP" sz="2000">
                <a:solidFill>
                  <a:srgbClr val="CC0000"/>
                </a:solidFill>
                <a:cs typeface="Arial" panose="020B0604020202020204" pitchFamily="34" charset="0"/>
              </a:rPr>
              <a:t>) are included</a:t>
            </a:r>
            <a:r>
              <a:rPr lang="en-US" altLang="ja-JP" sz="2000">
                <a:cs typeface="Arial" panose="020B0604020202020204" pitchFamily="34" charset="0"/>
              </a:rPr>
              <a:t>.</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Line 2">
            <a:extLst>
              <a:ext uri="{FF2B5EF4-FFF2-40B4-BE49-F238E27FC236}">
                <a16:creationId xmlns:a16="http://schemas.microsoft.com/office/drawing/2014/main" id="{16FE3DD8-3A14-02DE-3BC5-20EB70FD3278}"/>
              </a:ext>
            </a:extLst>
          </p:cNvPr>
          <p:cNvSpPr>
            <a:spLocks noChangeShapeType="1"/>
          </p:cNvSpPr>
          <p:nvPr/>
        </p:nvSpPr>
        <p:spPr bwMode="auto">
          <a:xfrm>
            <a:off x="142875" y="1412875"/>
            <a:ext cx="2952750" cy="0"/>
          </a:xfrm>
          <a:prstGeom prst="line">
            <a:avLst/>
          </a:prstGeom>
          <a:noFill/>
          <a:ln w="28575">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5363" name="Text Box 3">
            <a:extLst>
              <a:ext uri="{FF2B5EF4-FFF2-40B4-BE49-F238E27FC236}">
                <a16:creationId xmlns:a16="http://schemas.microsoft.com/office/drawing/2014/main" id="{CC8F2BD9-A393-92D9-E8DD-9DF95E38B66E}"/>
              </a:ext>
            </a:extLst>
          </p:cNvPr>
          <p:cNvSpPr txBox="1">
            <a:spLocks noChangeArrowheads="1"/>
          </p:cNvSpPr>
          <p:nvPr/>
        </p:nvSpPr>
        <p:spPr bwMode="auto">
          <a:xfrm>
            <a:off x="1763713" y="908050"/>
            <a:ext cx="102552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400" b="1" baseline="30000"/>
              <a:t>3</a:t>
            </a:r>
            <a:r>
              <a:rPr lang="en-US" altLang="ja-JP" sz="2000"/>
              <a:t>He+</a:t>
            </a:r>
            <a:r>
              <a:rPr lang="en-US" altLang="ja-JP" sz="2000" b="1"/>
              <a:t>Λ</a:t>
            </a:r>
          </a:p>
        </p:txBody>
      </p:sp>
      <p:sp>
        <p:nvSpPr>
          <p:cNvPr id="15364" name="Line 4">
            <a:extLst>
              <a:ext uri="{FF2B5EF4-FFF2-40B4-BE49-F238E27FC236}">
                <a16:creationId xmlns:a16="http://schemas.microsoft.com/office/drawing/2014/main" id="{27C19AD5-A127-8B3B-036C-3EDD474B3125}"/>
              </a:ext>
            </a:extLst>
          </p:cNvPr>
          <p:cNvSpPr>
            <a:spLocks noChangeShapeType="1"/>
          </p:cNvSpPr>
          <p:nvPr/>
        </p:nvSpPr>
        <p:spPr bwMode="auto">
          <a:xfrm>
            <a:off x="790575" y="2060575"/>
            <a:ext cx="1584325" cy="0"/>
          </a:xfrm>
          <a:prstGeom prst="line">
            <a:avLst/>
          </a:prstGeom>
          <a:noFill/>
          <a:ln w="285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365" name="Line 5">
            <a:extLst>
              <a:ext uri="{FF2B5EF4-FFF2-40B4-BE49-F238E27FC236}">
                <a16:creationId xmlns:a16="http://schemas.microsoft.com/office/drawing/2014/main" id="{8F3CAD7B-0857-69F4-D064-4C2FBEFCE005}"/>
              </a:ext>
            </a:extLst>
          </p:cNvPr>
          <p:cNvSpPr>
            <a:spLocks noChangeShapeType="1"/>
          </p:cNvSpPr>
          <p:nvPr/>
        </p:nvSpPr>
        <p:spPr bwMode="auto">
          <a:xfrm>
            <a:off x="790575" y="2924175"/>
            <a:ext cx="1584325" cy="0"/>
          </a:xfrm>
          <a:prstGeom prst="line">
            <a:avLst/>
          </a:prstGeom>
          <a:noFill/>
          <a:ln w="285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366" name="Text Box 6">
            <a:extLst>
              <a:ext uri="{FF2B5EF4-FFF2-40B4-BE49-F238E27FC236}">
                <a16:creationId xmlns:a16="http://schemas.microsoft.com/office/drawing/2014/main" id="{A51C8ED9-7C39-ED7D-1035-80719EB57C1F}"/>
              </a:ext>
            </a:extLst>
          </p:cNvPr>
          <p:cNvSpPr txBox="1">
            <a:spLocks noChangeArrowheads="1"/>
          </p:cNvSpPr>
          <p:nvPr/>
        </p:nvSpPr>
        <p:spPr bwMode="auto">
          <a:xfrm>
            <a:off x="0" y="979488"/>
            <a:ext cx="91757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0 MeV</a:t>
            </a:r>
          </a:p>
        </p:txBody>
      </p:sp>
      <p:sp>
        <p:nvSpPr>
          <p:cNvPr id="15367" name="Text Box 7">
            <a:extLst>
              <a:ext uri="{FF2B5EF4-FFF2-40B4-BE49-F238E27FC236}">
                <a16:creationId xmlns:a16="http://schemas.microsoft.com/office/drawing/2014/main" id="{5BCA675F-3DE5-F9A2-494A-86556A0ED976}"/>
              </a:ext>
            </a:extLst>
          </p:cNvPr>
          <p:cNvSpPr txBox="1">
            <a:spLocks noChangeArrowheads="1"/>
          </p:cNvSpPr>
          <p:nvPr/>
        </p:nvSpPr>
        <p:spPr bwMode="auto">
          <a:xfrm>
            <a:off x="719138" y="1628775"/>
            <a:ext cx="762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-1.24</a:t>
            </a:r>
          </a:p>
        </p:txBody>
      </p:sp>
      <p:sp>
        <p:nvSpPr>
          <p:cNvPr id="15368" name="Text Box 8">
            <a:extLst>
              <a:ext uri="{FF2B5EF4-FFF2-40B4-BE49-F238E27FC236}">
                <a16:creationId xmlns:a16="http://schemas.microsoft.com/office/drawing/2014/main" id="{AB0927F0-0715-1F01-797B-AFB73A88CB4F}"/>
              </a:ext>
            </a:extLst>
          </p:cNvPr>
          <p:cNvSpPr txBox="1">
            <a:spLocks noChangeArrowheads="1"/>
          </p:cNvSpPr>
          <p:nvPr/>
        </p:nvSpPr>
        <p:spPr bwMode="auto">
          <a:xfrm>
            <a:off x="719138" y="2492375"/>
            <a:ext cx="762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-2.39</a:t>
            </a:r>
          </a:p>
        </p:txBody>
      </p:sp>
      <p:sp>
        <p:nvSpPr>
          <p:cNvPr id="15369" name="Text Box 9">
            <a:extLst>
              <a:ext uri="{FF2B5EF4-FFF2-40B4-BE49-F238E27FC236}">
                <a16:creationId xmlns:a16="http://schemas.microsoft.com/office/drawing/2014/main" id="{E0013530-EC87-D27B-D2B4-4598A93922F3}"/>
              </a:ext>
            </a:extLst>
          </p:cNvPr>
          <p:cNvSpPr txBox="1">
            <a:spLocks noChangeArrowheads="1"/>
          </p:cNvSpPr>
          <p:nvPr/>
        </p:nvSpPr>
        <p:spPr bwMode="auto">
          <a:xfrm>
            <a:off x="358775" y="1844675"/>
            <a:ext cx="42227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1</a:t>
            </a:r>
            <a:r>
              <a:rPr lang="en-US" altLang="ja-JP" sz="2000" baseline="30000"/>
              <a:t>+</a:t>
            </a:r>
          </a:p>
        </p:txBody>
      </p:sp>
      <p:sp>
        <p:nvSpPr>
          <p:cNvPr id="15370" name="Text Box 10">
            <a:extLst>
              <a:ext uri="{FF2B5EF4-FFF2-40B4-BE49-F238E27FC236}">
                <a16:creationId xmlns:a16="http://schemas.microsoft.com/office/drawing/2014/main" id="{572ABA2A-D484-3C01-7229-3E7D35802E0A}"/>
              </a:ext>
            </a:extLst>
          </p:cNvPr>
          <p:cNvSpPr txBox="1">
            <a:spLocks noChangeArrowheads="1"/>
          </p:cNvSpPr>
          <p:nvPr/>
        </p:nvSpPr>
        <p:spPr bwMode="auto">
          <a:xfrm>
            <a:off x="358775" y="2779713"/>
            <a:ext cx="42227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0</a:t>
            </a:r>
            <a:r>
              <a:rPr lang="en-US" altLang="ja-JP" sz="2000" baseline="30000"/>
              <a:t>+</a:t>
            </a:r>
          </a:p>
        </p:txBody>
      </p:sp>
      <p:sp>
        <p:nvSpPr>
          <p:cNvPr id="15371" name="Line 11">
            <a:extLst>
              <a:ext uri="{FF2B5EF4-FFF2-40B4-BE49-F238E27FC236}">
                <a16:creationId xmlns:a16="http://schemas.microsoft.com/office/drawing/2014/main" id="{8B7916A2-7E18-D5B5-E02D-32884F86C08E}"/>
              </a:ext>
            </a:extLst>
          </p:cNvPr>
          <p:cNvSpPr>
            <a:spLocks noChangeShapeType="1"/>
          </p:cNvSpPr>
          <p:nvPr/>
        </p:nvSpPr>
        <p:spPr bwMode="auto">
          <a:xfrm>
            <a:off x="4691063" y="1341438"/>
            <a:ext cx="2952750" cy="0"/>
          </a:xfrm>
          <a:prstGeom prst="line">
            <a:avLst/>
          </a:prstGeom>
          <a:noFill/>
          <a:ln w="28575">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372" name="Text Box 12">
            <a:extLst>
              <a:ext uri="{FF2B5EF4-FFF2-40B4-BE49-F238E27FC236}">
                <a16:creationId xmlns:a16="http://schemas.microsoft.com/office/drawing/2014/main" id="{8E12B3A3-5382-0CF2-08B2-25DFC979E437}"/>
              </a:ext>
            </a:extLst>
          </p:cNvPr>
          <p:cNvSpPr txBox="1">
            <a:spLocks noChangeArrowheads="1"/>
          </p:cNvSpPr>
          <p:nvPr/>
        </p:nvSpPr>
        <p:spPr bwMode="auto">
          <a:xfrm>
            <a:off x="6732588" y="908050"/>
            <a:ext cx="884237"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400" b="1" baseline="30000"/>
              <a:t>3</a:t>
            </a:r>
            <a:r>
              <a:rPr lang="en-US" altLang="ja-JP" sz="2000"/>
              <a:t>H+</a:t>
            </a:r>
            <a:r>
              <a:rPr lang="en-US" altLang="ja-JP" sz="2000" b="1"/>
              <a:t>Λ</a:t>
            </a:r>
          </a:p>
        </p:txBody>
      </p:sp>
      <p:sp>
        <p:nvSpPr>
          <p:cNvPr id="15373" name="Line 13">
            <a:extLst>
              <a:ext uri="{FF2B5EF4-FFF2-40B4-BE49-F238E27FC236}">
                <a16:creationId xmlns:a16="http://schemas.microsoft.com/office/drawing/2014/main" id="{03F53946-AD29-B62C-5275-AB6FA1DEDECD}"/>
              </a:ext>
            </a:extLst>
          </p:cNvPr>
          <p:cNvSpPr>
            <a:spLocks noChangeShapeType="1"/>
          </p:cNvSpPr>
          <p:nvPr/>
        </p:nvSpPr>
        <p:spPr bwMode="auto">
          <a:xfrm>
            <a:off x="5340350" y="1844675"/>
            <a:ext cx="1584325"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374" name="Line 14">
            <a:extLst>
              <a:ext uri="{FF2B5EF4-FFF2-40B4-BE49-F238E27FC236}">
                <a16:creationId xmlns:a16="http://schemas.microsoft.com/office/drawing/2014/main" id="{EECDA752-42A8-49AA-E42E-4BFCFA33B891}"/>
              </a:ext>
            </a:extLst>
          </p:cNvPr>
          <p:cNvSpPr>
            <a:spLocks noChangeShapeType="1"/>
          </p:cNvSpPr>
          <p:nvPr/>
        </p:nvSpPr>
        <p:spPr bwMode="auto">
          <a:xfrm>
            <a:off x="5340350" y="2636838"/>
            <a:ext cx="1584325" cy="0"/>
          </a:xfrm>
          <a:prstGeom prst="line">
            <a:avLst/>
          </a:prstGeom>
          <a:noFill/>
          <a:ln w="285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375" name="Text Box 15">
            <a:extLst>
              <a:ext uri="{FF2B5EF4-FFF2-40B4-BE49-F238E27FC236}">
                <a16:creationId xmlns:a16="http://schemas.microsoft.com/office/drawing/2014/main" id="{17B48D15-C56A-C73C-BAA7-C0BF53307449}"/>
              </a:ext>
            </a:extLst>
          </p:cNvPr>
          <p:cNvSpPr txBox="1">
            <a:spLocks noChangeArrowheads="1"/>
          </p:cNvSpPr>
          <p:nvPr/>
        </p:nvSpPr>
        <p:spPr bwMode="auto">
          <a:xfrm>
            <a:off x="4548188" y="908050"/>
            <a:ext cx="91757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0 MeV</a:t>
            </a:r>
          </a:p>
        </p:txBody>
      </p:sp>
      <p:sp>
        <p:nvSpPr>
          <p:cNvPr id="15376" name="Text Box 16">
            <a:extLst>
              <a:ext uri="{FF2B5EF4-FFF2-40B4-BE49-F238E27FC236}">
                <a16:creationId xmlns:a16="http://schemas.microsoft.com/office/drawing/2014/main" id="{7FDC1208-B4A5-3D70-F318-72BB80C3EBD7}"/>
              </a:ext>
            </a:extLst>
          </p:cNvPr>
          <p:cNvSpPr txBox="1">
            <a:spLocks noChangeArrowheads="1"/>
          </p:cNvSpPr>
          <p:nvPr/>
        </p:nvSpPr>
        <p:spPr bwMode="auto">
          <a:xfrm>
            <a:off x="5267325" y="1412875"/>
            <a:ext cx="762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-1.00</a:t>
            </a:r>
          </a:p>
        </p:txBody>
      </p:sp>
      <p:sp>
        <p:nvSpPr>
          <p:cNvPr id="15377" name="Text Box 17">
            <a:extLst>
              <a:ext uri="{FF2B5EF4-FFF2-40B4-BE49-F238E27FC236}">
                <a16:creationId xmlns:a16="http://schemas.microsoft.com/office/drawing/2014/main" id="{89E9681D-1E37-55C1-E9F0-760ADCF983F0}"/>
              </a:ext>
            </a:extLst>
          </p:cNvPr>
          <p:cNvSpPr txBox="1">
            <a:spLocks noChangeArrowheads="1"/>
          </p:cNvSpPr>
          <p:nvPr/>
        </p:nvSpPr>
        <p:spPr bwMode="auto">
          <a:xfrm>
            <a:off x="5472113" y="2276475"/>
            <a:ext cx="762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-2.04</a:t>
            </a:r>
          </a:p>
        </p:txBody>
      </p:sp>
      <p:sp>
        <p:nvSpPr>
          <p:cNvPr id="15378" name="Text Box 18">
            <a:extLst>
              <a:ext uri="{FF2B5EF4-FFF2-40B4-BE49-F238E27FC236}">
                <a16:creationId xmlns:a16="http://schemas.microsoft.com/office/drawing/2014/main" id="{7D274227-FE54-7D82-D188-0F3CE1366709}"/>
              </a:ext>
            </a:extLst>
          </p:cNvPr>
          <p:cNvSpPr txBox="1">
            <a:spLocks noChangeArrowheads="1"/>
          </p:cNvSpPr>
          <p:nvPr/>
        </p:nvSpPr>
        <p:spPr bwMode="auto">
          <a:xfrm>
            <a:off x="6924675" y="1628775"/>
            <a:ext cx="42227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1</a:t>
            </a:r>
            <a:r>
              <a:rPr lang="en-US" altLang="ja-JP" sz="2000" baseline="30000"/>
              <a:t>+</a:t>
            </a:r>
          </a:p>
        </p:txBody>
      </p:sp>
      <p:sp>
        <p:nvSpPr>
          <p:cNvPr id="15379" name="Text Box 19">
            <a:extLst>
              <a:ext uri="{FF2B5EF4-FFF2-40B4-BE49-F238E27FC236}">
                <a16:creationId xmlns:a16="http://schemas.microsoft.com/office/drawing/2014/main" id="{180BA49D-6DD3-5ABA-8C2C-353CF42D6D7D}"/>
              </a:ext>
            </a:extLst>
          </p:cNvPr>
          <p:cNvSpPr txBox="1">
            <a:spLocks noChangeArrowheads="1"/>
          </p:cNvSpPr>
          <p:nvPr/>
        </p:nvSpPr>
        <p:spPr bwMode="auto">
          <a:xfrm>
            <a:off x="6996113" y="2420938"/>
            <a:ext cx="42227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0</a:t>
            </a:r>
            <a:r>
              <a:rPr lang="en-US" altLang="ja-JP" sz="2000" baseline="30000"/>
              <a:t>+</a:t>
            </a:r>
          </a:p>
        </p:txBody>
      </p:sp>
      <p:sp>
        <p:nvSpPr>
          <p:cNvPr id="15380" name="Oval 20">
            <a:extLst>
              <a:ext uri="{FF2B5EF4-FFF2-40B4-BE49-F238E27FC236}">
                <a16:creationId xmlns:a16="http://schemas.microsoft.com/office/drawing/2014/main" id="{B2D9B82C-4C9E-3E35-2340-C9A6FF15A404}"/>
              </a:ext>
            </a:extLst>
          </p:cNvPr>
          <p:cNvSpPr>
            <a:spLocks noChangeArrowheads="1"/>
          </p:cNvSpPr>
          <p:nvPr/>
        </p:nvSpPr>
        <p:spPr bwMode="auto">
          <a:xfrm>
            <a:off x="5626100" y="2924175"/>
            <a:ext cx="1439863" cy="1439863"/>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381" name="Oval 21">
            <a:extLst>
              <a:ext uri="{FF2B5EF4-FFF2-40B4-BE49-F238E27FC236}">
                <a16:creationId xmlns:a16="http://schemas.microsoft.com/office/drawing/2014/main" id="{00E80033-F204-DA91-9F02-FEB4F07AE7B9}"/>
              </a:ext>
            </a:extLst>
          </p:cNvPr>
          <p:cNvSpPr>
            <a:spLocks noChangeArrowheads="1"/>
          </p:cNvSpPr>
          <p:nvPr/>
        </p:nvSpPr>
        <p:spPr bwMode="auto">
          <a:xfrm>
            <a:off x="5832475" y="3213100"/>
            <a:ext cx="360363" cy="360363"/>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15382" name="Oval 22">
            <a:extLst>
              <a:ext uri="{FF2B5EF4-FFF2-40B4-BE49-F238E27FC236}">
                <a16:creationId xmlns:a16="http://schemas.microsoft.com/office/drawing/2014/main" id="{72A1BF95-FADE-EC28-7E9C-7859F501FC0F}"/>
              </a:ext>
            </a:extLst>
          </p:cNvPr>
          <p:cNvSpPr>
            <a:spLocks noChangeArrowheads="1"/>
          </p:cNvSpPr>
          <p:nvPr/>
        </p:nvSpPr>
        <p:spPr bwMode="auto">
          <a:xfrm>
            <a:off x="6408738" y="3213100"/>
            <a:ext cx="360362" cy="360363"/>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15383" name="Oval 23">
            <a:extLst>
              <a:ext uri="{FF2B5EF4-FFF2-40B4-BE49-F238E27FC236}">
                <a16:creationId xmlns:a16="http://schemas.microsoft.com/office/drawing/2014/main" id="{570A2365-BC14-45C5-3546-7E1E8F180E75}"/>
              </a:ext>
            </a:extLst>
          </p:cNvPr>
          <p:cNvSpPr>
            <a:spLocks noChangeArrowheads="1"/>
          </p:cNvSpPr>
          <p:nvPr/>
        </p:nvSpPr>
        <p:spPr bwMode="auto">
          <a:xfrm>
            <a:off x="5913438" y="3716338"/>
            <a:ext cx="360362" cy="360362"/>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15384" name="Oval 24">
            <a:extLst>
              <a:ext uri="{FF2B5EF4-FFF2-40B4-BE49-F238E27FC236}">
                <a16:creationId xmlns:a16="http://schemas.microsoft.com/office/drawing/2014/main" id="{3492F9CA-78FE-591A-649D-31D85A50B660}"/>
              </a:ext>
            </a:extLst>
          </p:cNvPr>
          <p:cNvSpPr>
            <a:spLocks noChangeArrowheads="1"/>
          </p:cNvSpPr>
          <p:nvPr/>
        </p:nvSpPr>
        <p:spPr bwMode="auto">
          <a:xfrm>
            <a:off x="6418263" y="3644900"/>
            <a:ext cx="504825" cy="503238"/>
          </a:xfrm>
          <a:prstGeom prst="ellipse">
            <a:avLst/>
          </a:prstGeom>
          <a:solidFill>
            <a:srgbClr val="FF0000"/>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b="1">
                <a:solidFill>
                  <a:schemeClr val="bg1"/>
                </a:solidFill>
              </a:rPr>
              <a:t>Λ</a:t>
            </a:r>
          </a:p>
        </p:txBody>
      </p:sp>
      <p:sp>
        <p:nvSpPr>
          <p:cNvPr id="15385" name="Text Box 25">
            <a:extLst>
              <a:ext uri="{FF2B5EF4-FFF2-40B4-BE49-F238E27FC236}">
                <a16:creationId xmlns:a16="http://schemas.microsoft.com/office/drawing/2014/main" id="{1716EA1E-C3F5-4E6B-5CA4-A3D87F042BB4}"/>
              </a:ext>
            </a:extLst>
          </p:cNvPr>
          <p:cNvSpPr txBox="1">
            <a:spLocks noChangeArrowheads="1"/>
          </p:cNvSpPr>
          <p:nvPr/>
        </p:nvSpPr>
        <p:spPr bwMode="auto">
          <a:xfrm>
            <a:off x="6046788" y="4508500"/>
            <a:ext cx="539750"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800" b="1" baseline="30000"/>
              <a:t>4</a:t>
            </a:r>
            <a:r>
              <a:rPr lang="en-US" altLang="ja-JP" sz="2400"/>
              <a:t>H</a:t>
            </a:r>
          </a:p>
        </p:txBody>
      </p:sp>
      <p:sp>
        <p:nvSpPr>
          <p:cNvPr id="15386" name="Text Box 26">
            <a:extLst>
              <a:ext uri="{FF2B5EF4-FFF2-40B4-BE49-F238E27FC236}">
                <a16:creationId xmlns:a16="http://schemas.microsoft.com/office/drawing/2014/main" id="{0D896E7C-BA42-746D-E47E-C7EB237A967F}"/>
              </a:ext>
            </a:extLst>
          </p:cNvPr>
          <p:cNvSpPr txBox="1">
            <a:spLocks noChangeArrowheads="1"/>
          </p:cNvSpPr>
          <p:nvPr/>
        </p:nvSpPr>
        <p:spPr bwMode="auto">
          <a:xfrm>
            <a:off x="5986463" y="4724400"/>
            <a:ext cx="361950" cy="304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400" b="1"/>
              <a:t>Λ</a:t>
            </a:r>
          </a:p>
        </p:txBody>
      </p:sp>
      <p:sp>
        <p:nvSpPr>
          <p:cNvPr id="15387" name="Oval 27">
            <a:extLst>
              <a:ext uri="{FF2B5EF4-FFF2-40B4-BE49-F238E27FC236}">
                <a16:creationId xmlns:a16="http://schemas.microsoft.com/office/drawing/2014/main" id="{4411E48E-934C-3809-ADD4-65B6F6B1A72D}"/>
              </a:ext>
            </a:extLst>
          </p:cNvPr>
          <p:cNvSpPr>
            <a:spLocks noChangeArrowheads="1"/>
          </p:cNvSpPr>
          <p:nvPr/>
        </p:nvSpPr>
        <p:spPr bwMode="auto">
          <a:xfrm>
            <a:off x="790575" y="3140075"/>
            <a:ext cx="1439863" cy="1439863"/>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388" name="Oval 28">
            <a:extLst>
              <a:ext uri="{FF2B5EF4-FFF2-40B4-BE49-F238E27FC236}">
                <a16:creationId xmlns:a16="http://schemas.microsoft.com/office/drawing/2014/main" id="{05E94695-CFCC-4544-108B-1AED773433B1}"/>
              </a:ext>
            </a:extLst>
          </p:cNvPr>
          <p:cNvSpPr>
            <a:spLocks noChangeArrowheads="1"/>
          </p:cNvSpPr>
          <p:nvPr/>
        </p:nvSpPr>
        <p:spPr bwMode="auto">
          <a:xfrm>
            <a:off x="1006475" y="3500438"/>
            <a:ext cx="360363" cy="360362"/>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15389" name="Oval 29">
            <a:extLst>
              <a:ext uri="{FF2B5EF4-FFF2-40B4-BE49-F238E27FC236}">
                <a16:creationId xmlns:a16="http://schemas.microsoft.com/office/drawing/2014/main" id="{79812C34-B4EC-C0DA-DF99-A792525123BF}"/>
              </a:ext>
            </a:extLst>
          </p:cNvPr>
          <p:cNvSpPr>
            <a:spLocks noChangeArrowheads="1"/>
          </p:cNvSpPr>
          <p:nvPr/>
        </p:nvSpPr>
        <p:spPr bwMode="auto">
          <a:xfrm>
            <a:off x="1077913" y="3932238"/>
            <a:ext cx="360362" cy="360362"/>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15390" name="Oval 30">
            <a:extLst>
              <a:ext uri="{FF2B5EF4-FFF2-40B4-BE49-F238E27FC236}">
                <a16:creationId xmlns:a16="http://schemas.microsoft.com/office/drawing/2014/main" id="{52FF91D4-0764-F647-5BBF-0856D932619C}"/>
              </a:ext>
            </a:extLst>
          </p:cNvPr>
          <p:cNvSpPr>
            <a:spLocks noChangeArrowheads="1"/>
          </p:cNvSpPr>
          <p:nvPr/>
        </p:nvSpPr>
        <p:spPr bwMode="auto">
          <a:xfrm>
            <a:off x="1582738" y="3860800"/>
            <a:ext cx="504825" cy="503238"/>
          </a:xfrm>
          <a:prstGeom prst="ellipse">
            <a:avLst/>
          </a:prstGeom>
          <a:solidFill>
            <a:srgbClr val="FF0000"/>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b="1">
                <a:solidFill>
                  <a:schemeClr val="bg1"/>
                </a:solidFill>
              </a:rPr>
              <a:t>Λ</a:t>
            </a:r>
          </a:p>
        </p:txBody>
      </p:sp>
      <p:sp>
        <p:nvSpPr>
          <p:cNvPr id="15391" name="Text Box 31">
            <a:extLst>
              <a:ext uri="{FF2B5EF4-FFF2-40B4-BE49-F238E27FC236}">
                <a16:creationId xmlns:a16="http://schemas.microsoft.com/office/drawing/2014/main" id="{3D80523D-27C2-288A-BBF2-50E0CBDD4378}"/>
              </a:ext>
            </a:extLst>
          </p:cNvPr>
          <p:cNvSpPr txBox="1">
            <a:spLocks noChangeArrowheads="1"/>
          </p:cNvSpPr>
          <p:nvPr/>
        </p:nvSpPr>
        <p:spPr bwMode="auto">
          <a:xfrm>
            <a:off x="1127125" y="4724400"/>
            <a:ext cx="709613"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800" b="1" baseline="30000"/>
              <a:t>4</a:t>
            </a:r>
            <a:r>
              <a:rPr lang="en-US" altLang="ja-JP" sz="2400"/>
              <a:t>He</a:t>
            </a:r>
          </a:p>
        </p:txBody>
      </p:sp>
      <p:sp>
        <p:nvSpPr>
          <p:cNvPr id="15392" name="Text Box 32">
            <a:extLst>
              <a:ext uri="{FF2B5EF4-FFF2-40B4-BE49-F238E27FC236}">
                <a16:creationId xmlns:a16="http://schemas.microsoft.com/office/drawing/2014/main" id="{D3F361D7-136A-16FE-556E-78ED5FF3D13D}"/>
              </a:ext>
            </a:extLst>
          </p:cNvPr>
          <p:cNvSpPr txBox="1">
            <a:spLocks noChangeArrowheads="1"/>
          </p:cNvSpPr>
          <p:nvPr/>
        </p:nvSpPr>
        <p:spPr bwMode="auto">
          <a:xfrm>
            <a:off x="1079500" y="4940300"/>
            <a:ext cx="361950" cy="304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400" b="1"/>
              <a:t>Λ</a:t>
            </a:r>
          </a:p>
        </p:txBody>
      </p:sp>
      <p:sp>
        <p:nvSpPr>
          <p:cNvPr id="15393" name="Oval 33">
            <a:extLst>
              <a:ext uri="{FF2B5EF4-FFF2-40B4-BE49-F238E27FC236}">
                <a16:creationId xmlns:a16="http://schemas.microsoft.com/office/drawing/2014/main" id="{634AE2F4-0A1A-75FD-C8C6-24B444427193}"/>
              </a:ext>
            </a:extLst>
          </p:cNvPr>
          <p:cNvSpPr>
            <a:spLocks noChangeArrowheads="1"/>
          </p:cNvSpPr>
          <p:nvPr/>
        </p:nvSpPr>
        <p:spPr bwMode="auto">
          <a:xfrm>
            <a:off x="1511300" y="3429000"/>
            <a:ext cx="360363" cy="360363"/>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15394" name="Text Box 34">
            <a:extLst>
              <a:ext uri="{FF2B5EF4-FFF2-40B4-BE49-F238E27FC236}">
                <a16:creationId xmlns:a16="http://schemas.microsoft.com/office/drawing/2014/main" id="{0C82B3B1-016F-C229-4A8C-527F85CD3086}"/>
              </a:ext>
            </a:extLst>
          </p:cNvPr>
          <p:cNvSpPr txBox="1">
            <a:spLocks noChangeArrowheads="1"/>
          </p:cNvSpPr>
          <p:nvPr/>
        </p:nvSpPr>
        <p:spPr bwMode="auto">
          <a:xfrm>
            <a:off x="1835150" y="4581525"/>
            <a:ext cx="40259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600">
                <a:ea typeface="ＭＳ 明朝" panose="02020609040205080304" pitchFamily="17" charset="-128"/>
              </a:rPr>
              <a:t>・</a:t>
            </a:r>
            <a:r>
              <a:rPr lang="en-US" altLang="ja-JP" sz="1600">
                <a:ea typeface="ＭＳ 明朝" panose="02020609040205080304" pitchFamily="17" charset="-128"/>
              </a:rPr>
              <a:t>A. Nogga, H. Kamada and W. Gloeckle, </a:t>
            </a:r>
          </a:p>
          <a:p>
            <a:r>
              <a:rPr lang="en-US" altLang="ja-JP" sz="1600">
                <a:ea typeface="ＭＳ 明朝" panose="02020609040205080304" pitchFamily="17" charset="-128"/>
              </a:rPr>
              <a:t>  Phys. Rev. Lett. 88, 172501 (2002)</a:t>
            </a:r>
          </a:p>
          <a:p>
            <a:endParaRPr lang="en-US" altLang="ja-JP" sz="1600">
              <a:ea typeface="ＭＳ 明朝" panose="02020609040205080304" pitchFamily="17" charset="-128"/>
            </a:endParaRPr>
          </a:p>
        </p:txBody>
      </p:sp>
      <p:sp>
        <p:nvSpPr>
          <p:cNvPr id="15395" name="Line 35">
            <a:extLst>
              <a:ext uri="{FF2B5EF4-FFF2-40B4-BE49-F238E27FC236}">
                <a16:creationId xmlns:a16="http://schemas.microsoft.com/office/drawing/2014/main" id="{C2A48EAB-0EB3-8907-B177-C26CC5276778}"/>
              </a:ext>
            </a:extLst>
          </p:cNvPr>
          <p:cNvSpPr>
            <a:spLocks noChangeShapeType="1"/>
          </p:cNvSpPr>
          <p:nvPr/>
        </p:nvSpPr>
        <p:spPr bwMode="auto">
          <a:xfrm flipV="1">
            <a:off x="2374900" y="1844675"/>
            <a:ext cx="2952750" cy="215900"/>
          </a:xfrm>
          <a:prstGeom prst="line">
            <a:avLst/>
          </a:prstGeom>
          <a:noFill/>
          <a:ln w="15875">
            <a:solidFill>
              <a:schemeClr val="tx1"/>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96" name="Line 36">
            <a:extLst>
              <a:ext uri="{FF2B5EF4-FFF2-40B4-BE49-F238E27FC236}">
                <a16:creationId xmlns:a16="http://schemas.microsoft.com/office/drawing/2014/main" id="{016AF846-F54B-DA86-62EA-D28CECE9AB34}"/>
              </a:ext>
            </a:extLst>
          </p:cNvPr>
          <p:cNvSpPr>
            <a:spLocks noChangeShapeType="1"/>
          </p:cNvSpPr>
          <p:nvPr/>
        </p:nvSpPr>
        <p:spPr bwMode="auto">
          <a:xfrm flipV="1">
            <a:off x="2374900" y="2636838"/>
            <a:ext cx="3024188" cy="287337"/>
          </a:xfrm>
          <a:prstGeom prst="line">
            <a:avLst/>
          </a:prstGeom>
          <a:noFill/>
          <a:ln w="15875">
            <a:solidFill>
              <a:schemeClr val="tx1"/>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97" name="Text Box 37">
            <a:extLst>
              <a:ext uri="{FF2B5EF4-FFF2-40B4-BE49-F238E27FC236}">
                <a16:creationId xmlns:a16="http://schemas.microsoft.com/office/drawing/2014/main" id="{2903BBCC-D325-16EF-36C6-9E2F21223228}"/>
              </a:ext>
            </a:extLst>
          </p:cNvPr>
          <p:cNvSpPr txBox="1">
            <a:spLocks noChangeArrowheads="1"/>
          </p:cNvSpPr>
          <p:nvPr/>
        </p:nvSpPr>
        <p:spPr bwMode="auto">
          <a:xfrm>
            <a:off x="3887788" y="1987550"/>
            <a:ext cx="1687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ea typeface="ＭＳ 明朝" panose="02020609040205080304" pitchFamily="17" charset="-128"/>
              </a:rPr>
              <a:t>(</a:t>
            </a:r>
            <a:r>
              <a:rPr lang="en-US" altLang="ja-JP" sz="1600" b="1">
                <a:solidFill>
                  <a:srgbClr val="CC0000"/>
                </a:solidFill>
                <a:ea typeface="ＭＳ 明朝" panose="02020609040205080304" pitchFamily="17" charset="-128"/>
              </a:rPr>
              <a:t>Exp: 0.24 MeV</a:t>
            </a:r>
            <a:r>
              <a:rPr lang="en-US" altLang="ja-JP" sz="1600">
                <a:ea typeface="ＭＳ 明朝" panose="02020609040205080304" pitchFamily="17" charset="-128"/>
              </a:rPr>
              <a:t>)</a:t>
            </a:r>
          </a:p>
        </p:txBody>
      </p:sp>
      <p:sp>
        <p:nvSpPr>
          <p:cNvPr id="15398" name="Text Box 38">
            <a:extLst>
              <a:ext uri="{FF2B5EF4-FFF2-40B4-BE49-F238E27FC236}">
                <a16:creationId xmlns:a16="http://schemas.microsoft.com/office/drawing/2014/main" id="{18F8FCB6-7E8C-44F4-9691-D3EB9E77ADBA}"/>
              </a:ext>
            </a:extLst>
          </p:cNvPr>
          <p:cNvSpPr txBox="1">
            <a:spLocks noChangeArrowheads="1"/>
          </p:cNvSpPr>
          <p:nvPr/>
        </p:nvSpPr>
        <p:spPr bwMode="auto">
          <a:xfrm>
            <a:off x="4103688" y="2852738"/>
            <a:ext cx="1687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ea typeface="ＭＳ 明朝" panose="02020609040205080304" pitchFamily="17" charset="-128"/>
              </a:rPr>
              <a:t>(</a:t>
            </a:r>
            <a:r>
              <a:rPr lang="en-US" altLang="ja-JP" sz="1600" b="1">
                <a:solidFill>
                  <a:srgbClr val="CC0000"/>
                </a:solidFill>
                <a:ea typeface="ＭＳ 明朝" panose="02020609040205080304" pitchFamily="17" charset="-128"/>
              </a:rPr>
              <a:t>Exp: 0.35 MeV</a:t>
            </a:r>
            <a:r>
              <a:rPr lang="en-US" altLang="ja-JP" sz="1600">
                <a:ea typeface="ＭＳ 明朝" panose="02020609040205080304" pitchFamily="17" charset="-128"/>
              </a:rPr>
              <a:t>)</a:t>
            </a:r>
          </a:p>
        </p:txBody>
      </p:sp>
      <p:sp>
        <p:nvSpPr>
          <p:cNvPr id="15399" name="Text Box 39">
            <a:extLst>
              <a:ext uri="{FF2B5EF4-FFF2-40B4-BE49-F238E27FC236}">
                <a16:creationId xmlns:a16="http://schemas.microsoft.com/office/drawing/2014/main" id="{DE9D787B-8FC9-DF60-2A40-E69D19761E6D}"/>
              </a:ext>
            </a:extLst>
          </p:cNvPr>
          <p:cNvSpPr txBox="1">
            <a:spLocks noChangeArrowheads="1"/>
          </p:cNvSpPr>
          <p:nvPr/>
        </p:nvSpPr>
        <p:spPr bwMode="auto">
          <a:xfrm>
            <a:off x="1800225" y="2995613"/>
            <a:ext cx="2489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ea typeface="ＭＳ 明朝" panose="02020609040205080304" pitchFamily="17" charset="-128"/>
              </a:rPr>
              <a:t>(</a:t>
            </a:r>
            <a:r>
              <a:rPr lang="en-US" altLang="ja-JP" sz="1600" b="1">
                <a:solidFill>
                  <a:srgbClr val="CC0000"/>
                </a:solidFill>
                <a:ea typeface="ＭＳ 明朝" panose="02020609040205080304" pitchFamily="17" charset="-128"/>
              </a:rPr>
              <a:t>cal. 0.07</a:t>
            </a:r>
            <a:r>
              <a:rPr lang="en-US" altLang="ja-JP" sz="1600">
                <a:ea typeface="ＭＳ 明朝" panose="02020609040205080304" pitchFamily="17" charset="-128"/>
              </a:rPr>
              <a:t> </a:t>
            </a:r>
            <a:r>
              <a:rPr lang="en-US" altLang="ja-JP" sz="1600">
                <a:solidFill>
                  <a:srgbClr val="CC0000"/>
                </a:solidFill>
                <a:ea typeface="ＭＳ 明朝" panose="02020609040205080304" pitchFamily="17" charset="-128"/>
              </a:rPr>
              <a:t>MeV</a:t>
            </a:r>
            <a:r>
              <a:rPr lang="en-US" altLang="ja-JP" sz="1600">
                <a:ea typeface="ＭＳ 明朝" panose="02020609040205080304" pitchFamily="17" charset="-128"/>
              </a:rPr>
              <a:t>(NSC97e))</a:t>
            </a:r>
          </a:p>
        </p:txBody>
      </p:sp>
      <p:sp>
        <p:nvSpPr>
          <p:cNvPr id="15400" name="Text Box 40">
            <a:extLst>
              <a:ext uri="{FF2B5EF4-FFF2-40B4-BE49-F238E27FC236}">
                <a16:creationId xmlns:a16="http://schemas.microsoft.com/office/drawing/2014/main" id="{4611E7EB-4A5C-C234-E495-28624609250D}"/>
              </a:ext>
            </a:extLst>
          </p:cNvPr>
          <p:cNvSpPr txBox="1">
            <a:spLocks noChangeArrowheads="1"/>
          </p:cNvSpPr>
          <p:nvPr/>
        </p:nvSpPr>
        <p:spPr bwMode="auto">
          <a:xfrm>
            <a:off x="1366838" y="2132013"/>
            <a:ext cx="2568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b="1">
                <a:solidFill>
                  <a:schemeClr val="tx2"/>
                </a:solidFill>
                <a:ea typeface="ＭＳ 明朝" panose="02020609040205080304" pitchFamily="17" charset="-128"/>
              </a:rPr>
              <a:t>(</a:t>
            </a:r>
            <a:r>
              <a:rPr lang="en-US" altLang="ja-JP" sz="1600" b="1">
                <a:solidFill>
                  <a:srgbClr val="CC0000"/>
                </a:solidFill>
                <a:ea typeface="ＭＳ 明朝" panose="02020609040205080304" pitchFamily="17" charset="-128"/>
              </a:rPr>
              <a:t>cal: -0.01</a:t>
            </a:r>
            <a:r>
              <a:rPr lang="en-US" altLang="ja-JP" sz="1600">
                <a:ea typeface="ＭＳ 明朝" panose="02020609040205080304" pitchFamily="17" charset="-128"/>
              </a:rPr>
              <a:t> </a:t>
            </a:r>
            <a:r>
              <a:rPr lang="en-US" altLang="ja-JP" sz="1600" b="1">
                <a:solidFill>
                  <a:srgbClr val="CC0000"/>
                </a:solidFill>
                <a:ea typeface="ＭＳ 明朝" panose="02020609040205080304" pitchFamily="17" charset="-128"/>
              </a:rPr>
              <a:t>MeV</a:t>
            </a:r>
            <a:r>
              <a:rPr lang="en-US" altLang="ja-JP" sz="1600">
                <a:ea typeface="ＭＳ 明朝" panose="02020609040205080304" pitchFamily="17" charset="-128"/>
              </a:rPr>
              <a:t>(NSC97e))</a:t>
            </a:r>
          </a:p>
        </p:txBody>
      </p:sp>
      <p:sp>
        <p:nvSpPr>
          <p:cNvPr id="15401" name="Text Box 41">
            <a:extLst>
              <a:ext uri="{FF2B5EF4-FFF2-40B4-BE49-F238E27FC236}">
                <a16:creationId xmlns:a16="http://schemas.microsoft.com/office/drawing/2014/main" id="{A3D2B40F-9064-61AE-E53E-77B276FB1403}"/>
              </a:ext>
            </a:extLst>
          </p:cNvPr>
          <p:cNvSpPr txBox="1">
            <a:spLocks noChangeArrowheads="1"/>
          </p:cNvSpPr>
          <p:nvPr/>
        </p:nvSpPr>
        <p:spPr bwMode="auto">
          <a:xfrm>
            <a:off x="1331913" y="5300663"/>
            <a:ext cx="6426200" cy="14366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600"/>
              <a:t>・</a:t>
            </a:r>
            <a:r>
              <a:rPr lang="en-US" altLang="ja-JP" sz="1600"/>
              <a:t>E. Hiyama, M. Kamimura, T. Motoba, T. Yamada and Y. Yamamoto,</a:t>
            </a:r>
          </a:p>
          <a:p>
            <a:pPr>
              <a:lnSpc>
                <a:spcPct val="130000"/>
              </a:lnSpc>
            </a:pPr>
            <a:r>
              <a:rPr lang="en-US" altLang="ja-JP" sz="1600"/>
              <a:t>  Phys. Rev. C65, 011301(R) (2001).</a:t>
            </a:r>
          </a:p>
          <a:p>
            <a:endParaRPr lang="en-US" altLang="ja-JP" sz="1600"/>
          </a:p>
          <a:p>
            <a:r>
              <a:rPr lang="ja-JP" altLang="en-US" sz="1600"/>
              <a:t>・</a:t>
            </a:r>
            <a:r>
              <a:rPr lang="en-US" altLang="ja-JP" sz="1600"/>
              <a:t>H. Nemura. Y. Akaishi and Y. Suzuki,</a:t>
            </a:r>
          </a:p>
          <a:p>
            <a:pPr>
              <a:lnSpc>
                <a:spcPct val="120000"/>
              </a:lnSpc>
            </a:pPr>
            <a:r>
              <a:rPr lang="en-US" altLang="ja-JP" sz="1600"/>
              <a:t> Phys. Rev. Lett.89, 142504 (2002).</a:t>
            </a:r>
          </a:p>
        </p:txBody>
      </p:sp>
      <p:sp>
        <p:nvSpPr>
          <p:cNvPr id="15402" name="Rectangle 42">
            <a:extLst>
              <a:ext uri="{FF2B5EF4-FFF2-40B4-BE49-F238E27FC236}">
                <a16:creationId xmlns:a16="http://schemas.microsoft.com/office/drawing/2014/main" id="{2E0EF110-F19B-5002-989E-6DF08D2C2379}"/>
              </a:ext>
            </a:extLst>
          </p:cNvPr>
          <p:cNvSpPr>
            <a:spLocks noChangeArrowheads="1"/>
          </p:cNvSpPr>
          <p:nvPr/>
        </p:nvSpPr>
        <p:spPr bwMode="auto">
          <a:xfrm>
            <a:off x="1908175" y="4581525"/>
            <a:ext cx="3887788" cy="576263"/>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403" name="Oval 43">
            <a:extLst>
              <a:ext uri="{FF2B5EF4-FFF2-40B4-BE49-F238E27FC236}">
                <a16:creationId xmlns:a16="http://schemas.microsoft.com/office/drawing/2014/main" id="{A9E56E10-EE6C-93AC-09B3-3A4991D91D03}"/>
              </a:ext>
            </a:extLst>
          </p:cNvPr>
          <p:cNvSpPr>
            <a:spLocks noChangeArrowheads="1"/>
          </p:cNvSpPr>
          <p:nvPr/>
        </p:nvSpPr>
        <p:spPr bwMode="auto">
          <a:xfrm>
            <a:off x="5435600" y="5734050"/>
            <a:ext cx="287338" cy="288925"/>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solidFill>
                  <a:schemeClr val="bg1"/>
                </a:solidFill>
              </a:rPr>
              <a:t>N</a:t>
            </a:r>
          </a:p>
        </p:txBody>
      </p:sp>
      <p:sp>
        <p:nvSpPr>
          <p:cNvPr id="15404" name="Oval 44">
            <a:extLst>
              <a:ext uri="{FF2B5EF4-FFF2-40B4-BE49-F238E27FC236}">
                <a16:creationId xmlns:a16="http://schemas.microsoft.com/office/drawing/2014/main" id="{3AED9E50-3C0F-0B0A-9E96-DF99C0E7FD19}"/>
              </a:ext>
            </a:extLst>
          </p:cNvPr>
          <p:cNvSpPr>
            <a:spLocks noChangeArrowheads="1"/>
          </p:cNvSpPr>
          <p:nvPr/>
        </p:nvSpPr>
        <p:spPr bwMode="auto">
          <a:xfrm>
            <a:off x="5867400" y="6165850"/>
            <a:ext cx="360363" cy="360363"/>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600"/>
              <a:t>Λ</a:t>
            </a:r>
          </a:p>
        </p:txBody>
      </p:sp>
      <p:sp>
        <p:nvSpPr>
          <p:cNvPr id="15405" name="Oval 45">
            <a:extLst>
              <a:ext uri="{FF2B5EF4-FFF2-40B4-BE49-F238E27FC236}">
                <a16:creationId xmlns:a16="http://schemas.microsoft.com/office/drawing/2014/main" id="{22E15379-1C03-2922-AA33-3C2D98BB1A00}"/>
              </a:ext>
            </a:extLst>
          </p:cNvPr>
          <p:cNvSpPr>
            <a:spLocks noChangeArrowheads="1"/>
          </p:cNvSpPr>
          <p:nvPr/>
        </p:nvSpPr>
        <p:spPr bwMode="auto">
          <a:xfrm>
            <a:off x="5940425" y="5734050"/>
            <a:ext cx="287338" cy="288925"/>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solidFill>
                  <a:schemeClr val="bg1"/>
                </a:solidFill>
              </a:rPr>
              <a:t>N</a:t>
            </a:r>
          </a:p>
        </p:txBody>
      </p:sp>
      <p:sp>
        <p:nvSpPr>
          <p:cNvPr id="15406" name="Oval 46">
            <a:extLst>
              <a:ext uri="{FF2B5EF4-FFF2-40B4-BE49-F238E27FC236}">
                <a16:creationId xmlns:a16="http://schemas.microsoft.com/office/drawing/2014/main" id="{D2AE13EB-3890-0B95-3012-DF00EDDA4629}"/>
              </a:ext>
            </a:extLst>
          </p:cNvPr>
          <p:cNvSpPr>
            <a:spLocks noChangeArrowheads="1"/>
          </p:cNvSpPr>
          <p:nvPr/>
        </p:nvSpPr>
        <p:spPr bwMode="auto">
          <a:xfrm>
            <a:off x="5364163" y="6165850"/>
            <a:ext cx="287337" cy="288925"/>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solidFill>
                  <a:schemeClr val="bg1"/>
                </a:solidFill>
              </a:rPr>
              <a:t>N</a:t>
            </a:r>
          </a:p>
        </p:txBody>
      </p:sp>
      <p:sp>
        <p:nvSpPr>
          <p:cNvPr id="15407" name="Oval 47">
            <a:extLst>
              <a:ext uri="{FF2B5EF4-FFF2-40B4-BE49-F238E27FC236}">
                <a16:creationId xmlns:a16="http://schemas.microsoft.com/office/drawing/2014/main" id="{2618521F-1261-996A-E69C-6F96F957E9FB}"/>
              </a:ext>
            </a:extLst>
          </p:cNvPr>
          <p:cNvSpPr>
            <a:spLocks noChangeArrowheads="1"/>
          </p:cNvSpPr>
          <p:nvPr/>
        </p:nvSpPr>
        <p:spPr bwMode="auto">
          <a:xfrm>
            <a:off x="6877050" y="6165850"/>
            <a:ext cx="287338" cy="288925"/>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solidFill>
                  <a:schemeClr val="bg1"/>
                </a:solidFill>
              </a:rPr>
              <a:t>N</a:t>
            </a:r>
          </a:p>
        </p:txBody>
      </p:sp>
      <p:sp>
        <p:nvSpPr>
          <p:cNvPr id="15408" name="Oval 48">
            <a:extLst>
              <a:ext uri="{FF2B5EF4-FFF2-40B4-BE49-F238E27FC236}">
                <a16:creationId xmlns:a16="http://schemas.microsoft.com/office/drawing/2014/main" id="{F0021DEF-8B91-8198-6428-D0876E15A35C}"/>
              </a:ext>
            </a:extLst>
          </p:cNvPr>
          <p:cNvSpPr>
            <a:spLocks noChangeArrowheads="1"/>
          </p:cNvSpPr>
          <p:nvPr/>
        </p:nvSpPr>
        <p:spPr bwMode="auto">
          <a:xfrm>
            <a:off x="6877050" y="5734050"/>
            <a:ext cx="287338" cy="288925"/>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solidFill>
                  <a:schemeClr val="bg1"/>
                </a:solidFill>
              </a:rPr>
              <a:t>N</a:t>
            </a:r>
          </a:p>
        </p:txBody>
      </p:sp>
      <p:sp>
        <p:nvSpPr>
          <p:cNvPr id="15409" name="Oval 49">
            <a:extLst>
              <a:ext uri="{FF2B5EF4-FFF2-40B4-BE49-F238E27FC236}">
                <a16:creationId xmlns:a16="http://schemas.microsoft.com/office/drawing/2014/main" id="{1042CF48-6637-5FA3-5F16-DFD5D750E969}"/>
              </a:ext>
            </a:extLst>
          </p:cNvPr>
          <p:cNvSpPr>
            <a:spLocks noChangeArrowheads="1"/>
          </p:cNvSpPr>
          <p:nvPr/>
        </p:nvSpPr>
        <p:spPr bwMode="auto">
          <a:xfrm>
            <a:off x="7308850" y="5734050"/>
            <a:ext cx="287338" cy="288925"/>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solidFill>
                  <a:schemeClr val="bg1"/>
                </a:solidFill>
              </a:rPr>
              <a:t>N</a:t>
            </a:r>
          </a:p>
        </p:txBody>
      </p:sp>
      <p:sp>
        <p:nvSpPr>
          <p:cNvPr id="15410" name="Oval 50">
            <a:extLst>
              <a:ext uri="{FF2B5EF4-FFF2-40B4-BE49-F238E27FC236}">
                <a16:creationId xmlns:a16="http://schemas.microsoft.com/office/drawing/2014/main" id="{3B6B7C48-6EA1-798B-D1B7-CB704B5DD68B}"/>
              </a:ext>
            </a:extLst>
          </p:cNvPr>
          <p:cNvSpPr>
            <a:spLocks noChangeArrowheads="1"/>
          </p:cNvSpPr>
          <p:nvPr/>
        </p:nvSpPr>
        <p:spPr bwMode="auto">
          <a:xfrm>
            <a:off x="7308850" y="6092825"/>
            <a:ext cx="358775" cy="360363"/>
          </a:xfrm>
          <a:prstGeom prst="ellipse">
            <a:avLst/>
          </a:prstGeom>
          <a:solidFill>
            <a:srgbClr val="99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600"/>
              <a:t>Σ</a:t>
            </a:r>
          </a:p>
        </p:txBody>
      </p:sp>
      <p:sp>
        <p:nvSpPr>
          <p:cNvPr id="15411" name="Oval 51">
            <a:extLst>
              <a:ext uri="{FF2B5EF4-FFF2-40B4-BE49-F238E27FC236}">
                <a16:creationId xmlns:a16="http://schemas.microsoft.com/office/drawing/2014/main" id="{94CDF1A7-349E-A9A2-E553-B7BF9A31CAA2}"/>
              </a:ext>
            </a:extLst>
          </p:cNvPr>
          <p:cNvSpPr>
            <a:spLocks noChangeArrowheads="1"/>
          </p:cNvSpPr>
          <p:nvPr/>
        </p:nvSpPr>
        <p:spPr bwMode="auto">
          <a:xfrm>
            <a:off x="5292725" y="5589588"/>
            <a:ext cx="1079500" cy="10795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412" name="Oval 52">
            <a:extLst>
              <a:ext uri="{FF2B5EF4-FFF2-40B4-BE49-F238E27FC236}">
                <a16:creationId xmlns:a16="http://schemas.microsoft.com/office/drawing/2014/main" id="{7085D5CA-E9EA-1086-4CAA-19C4396E15CE}"/>
              </a:ext>
            </a:extLst>
          </p:cNvPr>
          <p:cNvSpPr>
            <a:spLocks noChangeArrowheads="1"/>
          </p:cNvSpPr>
          <p:nvPr/>
        </p:nvSpPr>
        <p:spPr bwMode="auto">
          <a:xfrm>
            <a:off x="6732588" y="5589588"/>
            <a:ext cx="1079500" cy="10795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413" name="Text Box 53">
            <a:extLst>
              <a:ext uri="{FF2B5EF4-FFF2-40B4-BE49-F238E27FC236}">
                <a16:creationId xmlns:a16="http://schemas.microsoft.com/office/drawing/2014/main" id="{BCE34212-40AD-EB47-5C2E-C67F985BCE97}"/>
              </a:ext>
            </a:extLst>
          </p:cNvPr>
          <p:cNvSpPr txBox="1">
            <a:spLocks noChangeArrowheads="1"/>
          </p:cNvSpPr>
          <p:nvPr/>
        </p:nvSpPr>
        <p:spPr bwMode="auto">
          <a:xfrm>
            <a:off x="6351588" y="5895975"/>
            <a:ext cx="361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a:extLst>
              <a:ext uri="{FF2B5EF4-FFF2-40B4-BE49-F238E27FC236}">
                <a16:creationId xmlns:a16="http://schemas.microsoft.com/office/drawing/2014/main" id="{464034F1-7630-FDD9-80CC-3503EB06D9F0}"/>
              </a:ext>
            </a:extLst>
          </p:cNvPr>
          <p:cNvSpPr txBox="1">
            <a:spLocks noChangeArrowheads="1"/>
          </p:cNvSpPr>
          <p:nvPr/>
        </p:nvSpPr>
        <p:spPr bwMode="auto">
          <a:xfrm>
            <a:off x="250825" y="0"/>
            <a:ext cx="70897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3000" b="1">
                <a:solidFill>
                  <a:srgbClr val="000099"/>
                </a:solidFill>
              </a:rPr>
              <a:t>Major goals of hypernuclear physics</a:t>
            </a:r>
          </a:p>
        </p:txBody>
      </p:sp>
      <p:sp>
        <p:nvSpPr>
          <p:cNvPr id="3075" name="Line 3">
            <a:extLst>
              <a:ext uri="{FF2B5EF4-FFF2-40B4-BE49-F238E27FC236}">
                <a16:creationId xmlns:a16="http://schemas.microsoft.com/office/drawing/2014/main" id="{73A02FB5-0A0A-CE22-56B6-51FBC78BD2DC}"/>
              </a:ext>
            </a:extLst>
          </p:cNvPr>
          <p:cNvSpPr>
            <a:spLocks noChangeShapeType="1"/>
          </p:cNvSpPr>
          <p:nvPr/>
        </p:nvSpPr>
        <p:spPr bwMode="auto">
          <a:xfrm>
            <a:off x="2700338" y="1341438"/>
            <a:ext cx="338455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6" name="Text Box 4">
            <a:extLst>
              <a:ext uri="{FF2B5EF4-FFF2-40B4-BE49-F238E27FC236}">
                <a16:creationId xmlns:a16="http://schemas.microsoft.com/office/drawing/2014/main" id="{34FF52B4-6F35-87BE-504C-53803418C39F}"/>
              </a:ext>
            </a:extLst>
          </p:cNvPr>
          <p:cNvSpPr txBox="1">
            <a:spLocks noChangeArrowheads="1"/>
          </p:cNvSpPr>
          <p:nvPr/>
        </p:nvSpPr>
        <p:spPr bwMode="auto">
          <a:xfrm>
            <a:off x="6407150" y="981075"/>
            <a:ext cx="27368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000">
                <a:solidFill>
                  <a:srgbClr val="CC0000"/>
                </a:solidFill>
              </a:rPr>
              <a:t>Fundamental and important for the study</a:t>
            </a:r>
          </a:p>
          <a:p>
            <a:pPr eaLnBrk="1" hangingPunct="1"/>
            <a:r>
              <a:rPr lang="en-US" altLang="ja-JP" sz="2000">
                <a:solidFill>
                  <a:srgbClr val="CC0000"/>
                </a:solidFill>
              </a:rPr>
              <a:t>of nuclear physics </a:t>
            </a:r>
          </a:p>
        </p:txBody>
      </p:sp>
      <p:sp>
        <p:nvSpPr>
          <p:cNvPr id="3077" name="Line 6">
            <a:extLst>
              <a:ext uri="{FF2B5EF4-FFF2-40B4-BE49-F238E27FC236}">
                <a16:creationId xmlns:a16="http://schemas.microsoft.com/office/drawing/2014/main" id="{1DAC98DC-C2A2-E8DB-DBAC-AFD57EC7D01A}"/>
              </a:ext>
            </a:extLst>
          </p:cNvPr>
          <p:cNvSpPr>
            <a:spLocks noChangeShapeType="1"/>
          </p:cNvSpPr>
          <p:nvPr/>
        </p:nvSpPr>
        <p:spPr bwMode="auto">
          <a:xfrm>
            <a:off x="2411413" y="3717925"/>
            <a:ext cx="0" cy="4318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3078" name="Text Box 7">
            <a:extLst>
              <a:ext uri="{FF2B5EF4-FFF2-40B4-BE49-F238E27FC236}">
                <a16:creationId xmlns:a16="http://schemas.microsoft.com/office/drawing/2014/main" id="{09BB355B-9BF3-8298-4F16-CAD1CD17B37E}"/>
              </a:ext>
            </a:extLst>
          </p:cNvPr>
          <p:cNvSpPr txBox="1">
            <a:spLocks noChangeArrowheads="1"/>
          </p:cNvSpPr>
          <p:nvPr/>
        </p:nvSpPr>
        <p:spPr bwMode="auto">
          <a:xfrm>
            <a:off x="6420491" y="3880643"/>
            <a:ext cx="298767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000" dirty="0">
                <a:solidFill>
                  <a:srgbClr val="000099"/>
                </a:solidFill>
              </a:rPr>
              <a:t>YN and YY potential models so far proposed</a:t>
            </a:r>
          </a:p>
          <a:p>
            <a:pPr eaLnBrk="1" hangingPunct="1"/>
            <a:r>
              <a:rPr lang="en-US" altLang="ja-JP" sz="2000" dirty="0">
                <a:solidFill>
                  <a:srgbClr val="000099"/>
                </a:solidFill>
              </a:rPr>
              <a:t>  (ex. Chiral, Nijmegen,</a:t>
            </a:r>
          </a:p>
          <a:p>
            <a:pPr eaLnBrk="1" hangingPunct="1"/>
            <a:r>
              <a:rPr lang="en-US" altLang="ja-JP" sz="2000" dirty="0">
                <a:solidFill>
                  <a:srgbClr val="000099"/>
                </a:solidFill>
              </a:rPr>
              <a:t>    Kyoto-Niigata) have large ambiguity. </a:t>
            </a:r>
          </a:p>
          <a:p>
            <a:pPr eaLnBrk="1" hangingPunct="1"/>
            <a:r>
              <a:rPr lang="en-US" altLang="ja-JP" sz="2000" dirty="0">
                <a:solidFill>
                  <a:srgbClr val="CC0000"/>
                </a:solidFill>
              </a:rPr>
              <a:t>  </a:t>
            </a:r>
          </a:p>
        </p:txBody>
      </p:sp>
      <p:sp>
        <p:nvSpPr>
          <p:cNvPr id="3079" name="Rectangle 9">
            <a:extLst>
              <a:ext uri="{FF2B5EF4-FFF2-40B4-BE49-F238E27FC236}">
                <a16:creationId xmlns:a16="http://schemas.microsoft.com/office/drawing/2014/main" id="{AE670111-110D-AC19-8285-BF5AEA9CD3FD}"/>
              </a:ext>
            </a:extLst>
          </p:cNvPr>
          <p:cNvSpPr>
            <a:spLocks noChangeArrowheads="1"/>
          </p:cNvSpPr>
          <p:nvPr/>
        </p:nvSpPr>
        <p:spPr bwMode="auto">
          <a:xfrm>
            <a:off x="250825" y="765175"/>
            <a:ext cx="6121400" cy="647700"/>
          </a:xfrm>
          <a:prstGeom prst="rect">
            <a:avLst/>
          </a:prstGeom>
          <a:solidFill>
            <a:srgbClr val="FFFF99"/>
          </a:solidFill>
          <a:ln w="9525">
            <a:solidFill>
              <a:schemeClr val="accent1"/>
            </a:solidFill>
            <a:miter lim="800000"/>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080" name="Text Box 10">
            <a:extLst>
              <a:ext uri="{FF2B5EF4-FFF2-40B4-BE49-F238E27FC236}">
                <a16:creationId xmlns:a16="http://schemas.microsoft.com/office/drawing/2014/main" id="{9F91B99E-EC0E-95AD-B139-EC8B1337B51B}"/>
              </a:ext>
            </a:extLst>
          </p:cNvPr>
          <p:cNvSpPr txBox="1">
            <a:spLocks noChangeArrowheads="1"/>
          </p:cNvSpPr>
          <p:nvPr/>
        </p:nvSpPr>
        <p:spPr bwMode="auto">
          <a:xfrm>
            <a:off x="179388" y="836613"/>
            <a:ext cx="6289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t>     To understand baryon-baryon interactions</a:t>
            </a:r>
          </a:p>
        </p:txBody>
      </p:sp>
      <p:sp>
        <p:nvSpPr>
          <p:cNvPr id="3081" name="Line 11">
            <a:extLst>
              <a:ext uri="{FF2B5EF4-FFF2-40B4-BE49-F238E27FC236}">
                <a16:creationId xmlns:a16="http://schemas.microsoft.com/office/drawing/2014/main" id="{D57E2B78-425A-DF4E-C82C-BE6CED1424AB}"/>
              </a:ext>
            </a:extLst>
          </p:cNvPr>
          <p:cNvSpPr>
            <a:spLocks noChangeShapeType="1"/>
          </p:cNvSpPr>
          <p:nvPr/>
        </p:nvSpPr>
        <p:spPr bwMode="auto">
          <a:xfrm>
            <a:off x="2771775" y="1268413"/>
            <a:ext cx="3455988"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2" name="Rectangle 14">
            <a:extLst>
              <a:ext uri="{FF2B5EF4-FFF2-40B4-BE49-F238E27FC236}">
                <a16:creationId xmlns:a16="http://schemas.microsoft.com/office/drawing/2014/main" id="{1DA1C114-49E7-BDDA-E121-9933A567FCB1}"/>
              </a:ext>
            </a:extLst>
          </p:cNvPr>
          <p:cNvSpPr>
            <a:spLocks noChangeArrowheads="1"/>
          </p:cNvSpPr>
          <p:nvPr/>
        </p:nvSpPr>
        <p:spPr bwMode="auto">
          <a:xfrm>
            <a:off x="179388" y="2565400"/>
            <a:ext cx="5472112" cy="1152525"/>
          </a:xfrm>
          <a:prstGeom prst="rect">
            <a:avLst/>
          </a:prstGeom>
          <a:solidFill>
            <a:srgbClr val="FFFF99"/>
          </a:solidFill>
          <a:ln w="9525">
            <a:solidFill>
              <a:schemeClr val="accent1"/>
            </a:solidFill>
            <a:miter lim="800000"/>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083" name="Text Box 15">
            <a:extLst>
              <a:ext uri="{FF2B5EF4-FFF2-40B4-BE49-F238E27FC236}">
                <a16:creationId xmlns:a16="http://schemas.microsoft.com/office/drawing/2014/main" id="{AD531924-FA65-CE03-E0D9-F99D1997422D}"/>
              </a:ext>
            </a:extLst>
          </p:cNvPr>
          <p:cNvSpPr txBox="1">
            <a:spLocks noChangeArrowheads="1"/>
          </p:cNvSpPr>
          <p:nvPr/>
        </p:nvSpPr>
        <p:spPr bwMode="auto">
          <a:xfrm>
            <a:off x="250825" y="2636838"/>
            <a:ext cx="5405438"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t>Total number of </a:t>
            </a:r>
          </a:p>
          <a:p>
            <a:pPr eaLnBrk="1" hangingPunct="1"/>
            <a:endParaRPr lang="en-US" altLang="ja-JP" sz="400"/>
          </a:p>
          <a:p>
            <a:pPr eaLnBrk="1" hangingPunct="1"/>
            <a:r>
              <a:rPr lang="en-US" altLang="ja-JP" sz="2400"/>
              <a:t>  Nucleon (N) -Nucleon (N) data: </a:t>
            </a:r>
            <a:r>
              <a:rPr lang="en-US" altLang="ja-JP" sz="2400">
                <a:solidFill>
                  <a:srgbClr val="FF0000"/>
                </a:solidFill>
              </a:rPr>
              <a:t>4,000</a:t>
            </a:r>
          </a:p>
        </p:txBody>
      </p:sp>
      <p:sp>
        <p:nvSpPr>
          <p:cNvPr id="3084" name="Rectangle 16">
            <a:extLst>
              <a:ext uri="{FF2B5EF4-FFF2-40B4-BE49-F238E27FC236}">
                <a16:creationId xmlns:a16="http://schemas.microsoft.com/office/drawing/2014/main" id="{CEA1D0D1-6959-B803-0632-6AA8FCDC2CAF}"/>
              </a:ext>
            </a:extLst>
          </p:cNvPr>
          <p:cNvSpPr>
            <a:spLocks noChangeArrowheads="1"/>
          </p:cNvSpPr>
          <p:nvPr/>
        </p:nvSpPr>
        <p:spPr bwMode="auto">
          <a:xfrm>
            <a:off x="179387" y="4149725"/>
            <a:ext cx="6027727" cy="1382713"/>
          </a:xfrm>
          <a:prstGeom prst="rect">
            <a:avLst/>
          </a:prstGeom>
          <a:solidFill>
            <a:srgbClr val="FFCC99"/>
          </a:solidFill>
          <a:ln w="9525">
            <a:solidFill>
              <a:schemeClr val="accent1"/>
            </a:solidFill>
            <a:miter lim="800000"/>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085" name="Text Box 17">
            <a:extLst>
              <a:ext uri="{FF2B5EF4-FFF2-40B4-BE49-F238E27FC236}">
                <a16:creationId xmlns:a16="http://schemas.microsoft.com/office/drawing/2014/main" id="{0E667928-EBA7-9117-DB55-3C73C17EFD9C}"/>
              </a:ext>
            </a:extLst>
          </p:cNvPr>
          <p:cNvSpPr txBox="1">
            <a:spLocks noChangeArrowheads="1"/>
          </p:cNvSpPr>
          <p:nvPr/>
        </p:nvSpPr>
        <p:spPr bwMode="auto">
          <a:xfrm>
            <a:off x="0" y="5013325"/>
            <a:ext cx="35909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a:t> </a:t>
            </a:r>
            <a:r>
              <a:rPr lang="ja-JP" altLang="en-US" sz="2800"/>
              <a:t>・ </a:t>
            </a:r>
            <a:r>
              <a:rPr lang="en-US" altLang="ja-JP" sz="2400" b="1">
                <a:solidFill>
                  <a:srgbClr val="FF0000"/>
                </a:solidFill>
              </a:rPr>
              <a:t>NO</a:t>
            </a:r>
            <a:r>
              <a:rPr lang="en-US" altLang="ja-JP" sz="2400" b="1"/>
              <a:t> </a:t>
            </a:r>
            <a:r>
              <a:rPr lang="en-US" altLang="ja-JP" sz="2400"/>
              <a:t>YY scattering data</a:t>
            </a:r>
          </a:p>
        </p:txBody>
      </p:sp>
      <p:sp>
        <p:nvSpPr>
          <p:cNvPr id="3086" name="Text Box 18">
            <a:extLst>
              <a:ext uri="{FF2B5EF4-FFF2-40B4-BE49-F238E27FC236}">
                <a16:creationId xmlns:a16="http://schemas.microsoft.com/office/drawing/2014/main" id="{B9ECBDC0-D9A9-FD2C-77DD-59816F1E1AF4}"/>
              </a:ext>
            </a:extLst>
          </p:cNvPr>
          <p:cNvSpPr txBox="1">
            <a:spLocks noChangeArrowheads="1"/>
          </p:cNvSpPr>
          <p:nvPr/>
        </p:nvSpPr>
        <p:spPr bwMode="auto">
          <a:xfrm>
            <a:off x="0" y="4149725"/>
            <a:ext cx="6153031"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dirty="0"/>
              <a:t> </a:t>
            </a:r>
            <a:r>
              <a:rPr lang="ja-JP" altLang="en-US" sz="2800" dirty="0"/>
              <a:t>・ </a:t>
            </a:r>
            <a:r>
              <a:rPr lang="en-US" altLang="ja-JP" sz="2400" dirty="0"/>
              <a:t>Total number of differential cross section </a:t>
            </a:r>
          </a:p>
          <a:p>
            <a:pPr eaLnBrk="1" hangingPunct="1"/>
            <a:r>
              <a:rPr lang="en-US" altLang="ja-JP" sz="500" dirty="0"/>
              <a:t>  </a:t>
            </a:r>
          </a:p>
          <a:p>
            <a:pPr eaLnBrk="1" hangingPunct="1"/>
            <a:r>
              <a:rPr lang="en-US" altLang="ja-JP" sz="2400" dirty="0"/>
              <a:t>    Hyperon (Y) -Nucleon (N) data: </a:t>
            </a:r>
            <a:r>
              <a:rPr lang="ja-JP" altLang="en-US" sz="2400" dirty="0"/>
              <a:t>～</a:t>
            </a:r>
            <a:r>
              <a:rPr lang="en-US" altLang="ja-JP" sz="2400" b="1" dirty="0">
                <a:solidFill>
                  <a:srgbClr val="FF0000"/>
                </a:solidFill>
              </a:rPr>
              <a:t> 40- 50</a:t>
            </a:r>
          </a:p>
        </p:txBody>
      </p:sp>
      <p:sp>
        <p:nvSpPr>
          <p:cNvPr id="3087" name="AutoShape 19">
            <a:extLst>
              <a:ext uri="{FF2B5EF4-FFF2-40B4-BE49-F238E27FC236}">
                <a16:creationId xmlns:a16="http://schemas.microsoft.com/office/drawing/2014/main" id="{BE0139FA-BA7C-89E9-9FC2-7B144197E3DF}"/>
              </a:ext>
            </a:extLst>
          </p:cNvPr>
          <p:cNvSpPr>
            <a:spLocks noChangeArrowheads="1"/>
          </p:cNvSpPr>
          <p:nvPr/>
        </p:nvSpPr>
        <p:spPr bwMode="auto">
          <a:xfrm>
            <a:off x="6288881" y="4582319"/>
            <a:ext cx="360363" cy="576263"/>
          </a:xfrm>
          <a:prstGeom prst="rightArrow">
            <a:avLst>
              <a:gd name="adj1" fmla="val 50000"/>
              <a:gd name="adj2" fmla="val 25000"/>
            </a:avLst>
          </a:prstGeom>
          <a:solidFill>
            <a:srgbClr val="00B050"/>
          </a:solidFill>
          <a:ln w="9525">
            <a:noFill/>
            <a:miter lim="800000"/>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dirty="0">
              <a:solidFill>
                <a:srgbClr val="92D05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Line 2">
            <a:extLst>
              <a:ext uri="{FF2B5EF4-FFF2-40B4-BE49-F238E27FC236}">
                <a16:creationId xmlns:a16="http://schemas.microsoft.com/office/drawing/2014/main" id="{E25BCAD2-CD47-4072-89DA-1C189B3650EF}"/>
              </a:ext>
            </a:extLst>
          </p:cNvPr>
          <p:cNvSpPr>
            <a:spLocks noChangeShapeType="1"/>
          </p:cNvSpPr>
          <p:nvPr/>
        </p:nvSpPr>
        <p:spPr bwMode="auto">
          <a:xfrm>
            <a:off x="719138" y="693738"/>
            <a:ext cx="2952750" cy="0"/>
          </a:xfrm>
          <a:prstGeom prst="line">
            <a:avLst/>
          </a:prstGeom>
          <a:noFill/>
          <a:ln w="28575">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4995" name="Text Box 3">
            <a:extLst>
              <a:ext uri="{FF2B5EF4-FFF2-40B4-BE49-F238E27FC236}">
                <a16:creationId xmlns:a16="http://schemas.microsoft.com/office/drawing/2014/main" id="{716BF54C-DEAA-24B5-890A-39D024AFB3CA}"/>
              </a:ext>
            </a:extLst>
          </p:cNvPr>
          <p:cNvSpPr txBox="1">
            <a:spLocks noChangeArrowheads="1"/>
          </p:cNvSpPr>
          <p:nvPr/>
        </p:nvSpPr>
        <p:spPr bwMode="auto">
          <a:xfrm>
            <a:off x="2411413" y="260350"/>
            <a:ext cx="102552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400" b="1" baseline="30000"/>
              <a:t>3</a:t>
            </a:r>
            <a:r>
              <a:rPr lang="en-US" altLang="ja-JP" sz="2000"/>
              <a:t>He+</a:t>
            </a:r>
            <a:r>
              <a:rPr lang="en-US" altLang="ja-JP" sz="2000" b="1"/>
              <a:t>Λ</a:t>
            </a:r>
          </a:p>
        </p:txBody>
      </p:sp>
      <p:sp>
        <p:nvSpPr>
          <p:cNvPr id="84996" name="Line 4">
            <a:extLst>
              <a:ext uri="{FF2B5EF4-FFF2-40B4-BE49-F238E27FC236}">
                <a16:creationId xmlns:a16="http://schemas.microsoft.com/office/drawing/2014/main" id="{2B108CC9-7271-33FF-D11F-94D0E849E532}"/>
              </a:ext>
            </a:extLst>
          </p:cNvPr>
          <p:cNvSpPr>
            <a:spLocks noChangeShapeType="1"/>
          </p:cNvSpPr>
          <p:nvPr/>
        </p:nvSpPr>
        <p:spPr bwMode="auto">
          <a:xfrm>
            <a:off x="1366838" y="1341438"/>
            <a:ext cx="1584325" cy="0"/>
          </a:xfrm>
          <a:prstGeom prst="line">
            <a:avLst/>
          </a:prstGeom>
          <a:noFill/>
          <a:ln w="28575">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4997" name="Line 5">
            <a:extLst>
              <a:ext uri="{FF2B5EF4-FFF2-40B4-BE49-F238E27FC236}">
                <a16:creationId xmlns:a16="http://schemas.microsoft.com/office/drawing/2014/main" id="{2131322E-D92B-BFA2-B647-6383F8623394}"/>
              </a:ext>
            </a:extLst>
          </p:cNvPr>
          <p:cNvSpPr>
            <a:spLocks noChangeShapeType="1"/>
          </p:cNvSpPr>
          <p:nvPr/>
        </p:nvSpPr>
        <p:spPr bwMode="auto">
          <a:xfrm>
            <a:off x="1366838" y="2205038"/>
            <a:ext cx="1584325" cy="0"/>
          </a:xfrm>
          <a:prstGeom prst="line">
            <a:avLst/>
          </a:prstGeom>
          <a:noFill/>
          <a:ln w="28575">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4998" name="Text Box 6">
            <a:extLst>
              <a:ext uri="{FF2B5EF4-FFF2-40B4-BE49-F238E27FC236}">
                <a16:creationId xmlns:a16="http://schemas.microsoft.com/office/drawing/2014/main" id="{8B077D69-EFC8-49AC-9691-A338384D6B35}"/>
              </a:ext>
            </a:extLst>
          </p:cNvPr>
          <p:cNvSpPr txBox="1">
            <a:spLocks noChangeArrowheads="1"/>
          </p:cNvSpPr>
          <p:nvPr/>
        </p:nvSpPr>
        <p:spPr bwMode="auto">
          <a:xfrm>
            <a:off x="576263" y="260350"/>
            <a:ext cx="91757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0 MeV</a:t>
            </a:r>
          </a:p>
        </p:txBody>
      </p:sp>
      <p:sp>
        <p:nvSpPr>
          <p:cNvPr id="84999" name="Text Box 7">
            <a:extLst>
              <a:ext uri="{FF2B5EF4-FFF2-40B4-BE49-F238E27FC236}">
                <a16:creationId xmlns:a16="http://schemas.microsoft.com/office/drawing/2014/main" id="{731C0EDB-F290-AD2A-26F5-3E1135F5FFC3}"/>
              </a:ext>
            </a:extLst>
          </p:cNvPr>
          <p:cNvSpPr txBox="1">
            <a:spLocks noChangeArrowheads="1"/>
          </p:cNvSpPr>
          <p:nvPr/>
        </p:nvSpPr>
        <p:spPr bwMode="auto">
          <a:xfrm>
            <a:off x="1295400" y="909638"/>
            <a:ext cx="762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-1.24</a:t>
            </a:r>
          </a:p>
        </p:txBody>
      </p:sp>
      <p:sp>
        <p:nvSpPr>
          <p:cNvPr id="85000" name="Text Box 8">
            <a:extLst>
              <a:ext uri="{FF2B5EF4-FFF2-40B4-BE49-F238E27FC236}">
                <a16:creationId xmlns:a16="http://schemas.microsoft.com/office/drawing/2014/main" id="{12DA976B-8E15-EEFC-C703-798AEC729DCC}"/>
              </a:ext>
            </a:extLst>
          </p:cNvPr>
          <p:cNvSpPr txBox="1">
            <a:spLocks noChangeArrowheads="1"/>
          </p:cNvSpPr>
          <p:nvPr/>
        </p:nvSpPr>
        <p:spPr bwMode="auto">
          <a:xfrm>
            <a:off x="1295400" y="1773238"/>
            <a:ext cx="762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-2.39</a:t>
            </a:r>
          </a:p>
        </p:txBody>
      </p:sp>
      <p:sp>
        <p:nvSpPr>
          <p:cNvPr id="85001" name="Text Box 9">
            <a:extLst>
              <a:ext uri="{FF2B5EF4-FFF2-40B4-BE49-F238E27FC236}">
                <a16:creationId xmlns:a16="http://schemas.microsoft.com/office/drawing/2014/main" id="{AE1E6823-6933-CF47-7483-EDFBE3F2090E}"/>
              </a:ext>
            </a:extLst>
          </p:cNvPr>
          <p:cNvSpPr txBox="1">
            <a:spLocks noChangeArrowheads="1"/>
          </p:cNvSpPr>
          <p:nvPr/>
        </p:nvSpPr>
        <p:spPr bwMode="auto">
          <a:xfrm>
            <a:off x="935038" y="1125538"/>
            <a:ext cx="42227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1</a:t>
            </a:r>
            <a:r>
              <a:rPr lang="en-US" altLang="ja-JP" sz="2000" baseline="30000"/>
              <a:t>+</a:t>
            </a:r>
          </a:p>
        </p:txBody>
      </p:sp>
      <p:sp>
        <p:nvSpPr>
          <p:cNvPr id="85002" name="Text Box 10">
            <a:extLst>
              <a:ext uri="{FF2B5EF4-FFF2-40B4-BE49-F238E27FC236}">
                <a16:creationId xmlns:a16="http://schemas.microsoft.com/office/drawing/2014/main" id="{267D9507-F2E1-6FDD-1E57-F4CBB48818B0}"/>
              </a:ext>
            </a:extLst>
          </p:cNvPr>
          <p:cNvSpPr txBox="1">
            <a:spLocks noChangeArrowheads="1"/>
          </p:cNvSpPr>
          <p:nvPr/>
        </p:nvSpPr>
        <p:spPr bwMode="auto">
          <a:xfrm>
            <a:off x="935038" y="2060575"/>
            <a:ext cx="42227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0</a:t>
            </a:r>
            <a:r>
              <a:rPr lang="en-US" altLang="ja-JP" sz="2000" baseline="30000"/>
              <a:t>+</a:t>
            </a:r>
          </a:p>
        </p:txBody>
      </p:sp>
      <p:sp>
        <p:nvSpPr>
          <p:cNvPr id="85003" name="Line 11">
            <a:extLst>
              <a:ext uri="{FF2B5EF4-FFF2-40B4-BE49-F238E27FC236}">
                <a16:creationId xmlns:a16="http://schemas.microsoft.com/office/drawing/2014/main" id="{E161C4EE-20BD-3288-9846-40E7B6A01B0B}"/>
              </a:ext>
            </a:extLst>
          </p:cNvPr>
          <p:cNvSpPr>
            <a:spLocks noChangeShapeType="1"/>
          </p:cNvSpPr>
          <p:nvPr/>
        </p:nvSpPr>
        <p:spPr bwMode="auto">
          <a:xfrm>
            <a:off x="5267325" y="622300"/>
            <a:ext cx="2952750" cy="0"/>
          </a:xfrm>
          <a:prstGeom prst="line">
            <a:avLst/>
          </a:prstGeom>
          <a:noFill/>
          <a:ln w="28575">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5004" name="Text Box 12">
            <a:extLst>
              <a:ext uri="{FF2B5EF4-FFF2-40B4-BE49-F238E27FC236}">
                <a16:creationId xmlns:a16="http://schemas.microsoft.com/office/drawing/2014/main" id="{EFB2554A-6F76-9AB3-8F9D-E759EF361B0F}"/>
              </a:ext>
            </a:extLst>
          </p:cNvPr>
          <p:cNvSpPr txBox="1">
            <a:spLocks noChangeArrowheads="1"/>
          </p:cNvSpPr>
          <p:nvPr/>
        </p:nvSpPr>
        <p:spPr bwMode="auto">
          <a:xfrm>
            <a:off x="7235825" y="188913"/>
            <a:ext cx="884238"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400" b="1" baseline="30000"/>
              <a:t>3</a:t>
            </a:r>
            <a:r>
              <a:rPr lang="en-US" altLang="ja-JP" sz="2000"/>
              <a:t>H+</a:t>
            </a:r>
            <a:r>
              <a:rPr lang="en-US" altLang="ja-JP" sz="2000" b="1"/>
              <a:t>Λ</a:t>
            </a:r>
          </a:p>
        </p:txBody>
      </p:sp>
      <p:sp>
        <p:nvSpPr>
          <p:cNvPr id="85005" name="Line 13">
            <a:extLst>
              <a:ext uri="{FF2B5EF4-FFF2-40B4-BE49-F238E27FC236}">
                <a16:creationId xmlns:a16="http://schemas.microsoft.com/office/drawing/2014/main" id="{7D68C84B-077A-943C-EC6A-5BB3328FB87C}"/>
              </a:ext>
            </a:extLst>
          </p:cNvPr>
          <p:cNvSpPr>
            <a:spLocks noChangeShapeType="1"/>
          </p:cNvSpPr>
          <p:nvPr/>
        </p:nvSpPr>
        <p:spPr bwMode="auto">
          <a:xfrm>
            <a:off x="5916613" y="1125538"/>
            <a:ext cx="1584325" cy="0"/>
          </a:xfrm>
          <a:prstGeom prst="line">
            <a:avLst/>
          </a:prstGeom>
          <a:noFill/>
          <a:ln w="28575">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5006" name="Line 14">
            <a:extLst>
              <a:ext uri="{FF2B5EF4-FFF2-40B4-BE49-F238E27FC236}">
                <a16:creationId xmlns:a16="http://schemas.microsoft.com/office/drawing/2014/main" id="{FBF9AB5E-ECC6-9788-3126-D9B7A0FEDCB6}"/>
              </a:ext>
            </a:extLst>
          </p:cNvPr>
          <p:cNvSpPr>
            <a:spLocks noChangeShapeType="1"/>
          </p:cNvSpPr>
          <p:nvPr/>
        </p:nvSpPr>
        <p:spPr bwMode="auto">
          <a:xfrm>
            <a:off x="5916613" y="1917700"/>
            <a:ext cx="1584325" cy="0"/>
          </a:xfrm>
          <a:prstGeom prst="line">
            <a:avLst/>
          </a:prstGeom>
          <a:noFill/>
          <a:ln w="28575">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5007" name="Text Box 15">
            <a:extLst>
              <a:ext uri="{FF2B5EF4-FFF2-40B4-BE49-F238E27FC236}">
                <a16:creationId xmlns:a16="http://schemas.microsoft.com/office/drawing/2014/main" id="{0C511EB7-C09F-28FD-EE16-FCF33E9CAA27}"/>
              </a:ext>
            </a:extLst>
          </p:cNvPr>
          <p:cNvSpPr txBox="1">
            <a:spLocks noChangeArrowheads="1"/>
          </p:cNvSpPr>
          <p:nvPr/>
        </p:nvSpPr>
        <p:spPr bwMode="auto">
          <a:xfrm>
            <a:off x="5124450" y="188913"/>
            <a:ext cx="91757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0 MeV</a:t>
            </a:r>
          </a:p>
        </p:txBody>
      </p:sp>
      <p:sp>
        <p:nvSpPr>
          <p:cNvPr id="85008" name="Text Box 16">
            <a:extLst>
              <a:ext uri="{FF2B5EF4-FFF2-40B4-BE49-F238E27FC236}">
                <a16:creationId xmlns:a16="http://schemas.microsoft.com/office/drawing/2014/main" id="{E99FB71E-190C-00CA-18ED-AF9087B8F689}"/>
              </a:ext>
            </a:extLst>
          </p:cNvPr>
          <p:cNvSpPr txBox="1">
            <a:spLocks noChangeArrowheads="1"/>
          </p:cNvSpPr>
          <p:nvPr/>
        </p:nvSpPr>
        <p:spPr bwMode="auto">
          <a:xfrm>
            <a:off x="5843588" y="693738"/>
            <a:ext cx="762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-1.00</a:t>
            </a:r>
          </a:p>
        </p:txBody>
      </p:sp>
      <p:sp>
        <p:nvSpPr>
          <p:cNvPr id="85009" name="Text Box 17">
            <a:extLst>
              <a:ext uri="{FF2B5EF4-FFF2-40B4-BE49-F238E27FC236}">
                <a16:creationId xmlns:a16="http://schemas.microsoft.com/office/drawing/2014/main" id="{44272EA6-F82F-75C1-F342-40A6A8C25903}"/>
              </a:ext>
            </a:extLst>
          </p:cNvPr>
          <p:cNvSpPr txBox="1">
            <a:spLocks noChangeArrowheads="1"/>
          </p:cNvSpPr>
          <p:nvPr/>
        </p:nvSpPr>
        <p:spPr bwMode="auto">
          <a:xfrm>
            <a:off x="6048375" y="1557338"/>
            <a:ext cx="762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-2.04</a:t>
            </a:r>
          </a:p>
        </p:txBody>
      </p:sp>
      <p:sp>
        <p:nvSpPr>
          <p:cNvPr id="85010" name="Text Box 18">
            <a:extLst>
              <a:ext uri="{FF2B5EF4-FFF2-40B4-BE49-F238E27FC236}">
                <a16:creationId xmlns:a16="http://schemas.microsoft.com/office/drawing/2014/main" id="{09E09BE8-7596-8D3D-E24A-CA448F6F05DD}"/>
              </a:ext>
            </a:extLst>
          </p:cNvPr>
          <p:cNvSpPr txBox="1">
            <a:spLocks noChangeArrowheads="1"/>
          </p:cNvSpPr>
          <p:nvPr/>
        </p:nvSpPr>
        <p:spPr bwMode="auto">
          <a:xfrm>
            <a:off x="7500938" y="909638"/>
            <a:ext cx="42227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1</a:t>
            </a:r>
            <a:r>
              <a:rPr lang="en-US" altLang="ja-JP" sz="2000" baseline="30000"/>
              <a:t>+</a:t>
            </a:r>
          </a:p>
        </p:txBody>
      </p:sp>
      <p:sp>
        <p:nvSpPr>
          <p:cNvPr id="85011" name="Text Box 19">
            <a:extLst>
              <a:ext uri="{FF2B5EF4-FFF2-40B4-BE49-F238E27FC236}">
                <a16:creationId xmlns:a16="http://schemas.microsoft.com/office/drawing/2014/main" id="{DC081D4B-201D-7DBB-3073-A9EF5F0B4837}"/>
              </a:ext>
            </a:extLst>
          </p:cNvPr>
          <p:cNvSpPr txBox="1">
            <a:spLocks noChangeArrowheads="1"/>
          </p:cNvSpPr>
          <p:nvPr/>
        </p:nvSpPr>
        <p:spPr bwMode="auto">
          <a:xfrm>
            <a:off x="7572375" y="1701800"/>
            <a:ext cx="42227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0</a:t>
            </a:r>
            <a:r>
              <a:rPr lang="en-US" altLang="ja-JP" sz="2000" baseline="30000"/>
              <a:t>+</a:t>
            </a:r>
          </a:p>
        </p:txBody>
      </p:sp>
      <p:sp>
        <p:nvSpPr>
          <p:cNvPr id="85012" name="Oval 20">
            <a:extLst>
              <a:ext uri="{FF2B5EF4-FFF2-40B4-BE49-F238E27FC236}">
                <a16:creationId xmlns:a16="http://schemas.microsoft.com/office/drawing/2014/main" id="{470D2548-79EE-41BA-08C0-AD15769B22B7}"/>
              </a:ext>
            </a:extLst>
          </p:cNvPr>
          <p:cNvSpPr>
            <a:spLocks noChangeArrowheads="1"/>
          </p:cNvSpPr>
          <p:nvPr/>
        </p:nvSpPr>
        <p:spPr bwMode="auto">
          <a:xfrm>
            <a:off x="6202363" y="2205038"/>
            <a:ext cx="1439862" cy="1439862"/>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5013" name="Oval 21">
            <a:extLst>
              <a:ext uri="{FF2B5EF4-FFF2-40B4-BE49-F238E27FC236}">
                <a16:creationId xmlns:a16="http://schemas.microsoft.com/office/drawing/2014/main" id="{476FD34D-1F0B-907D-1F4C-8F6C7E7CC7BB}"/>
              </a:ext>
            </a:extLst>
          </p:cNvPr>
          <p:cNvSpPr>
            <a:spLocks noChangeArrowheads="1"/>
          </p:cNvSpPr>
          <p:nvPr/>
        </p:nvSpPr>
        <p:spPr bwMode="auto">
          <a:xfrm>
            <a:off x="6408738" y="2493963"/>
            <a:ext cx="360362" cy="360362"/>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85014" name="Oval 22">
            <a:extLst>
              <a:ext uri="{FF2B5EF4-FFF2-40B4-BE49-F238E27FC236}">
                <a16:creationId xmlns:a16="http://schemas.microsoft.com/office/drawing/2014/main" id="{B09A534A-1648-56C3-C7BC-F0947ACC3699}"/>
              </a:ext>
            </a:extLst>
          </p:cNvPr>
          <p:cNvSpPr>
            <a:spLocks noChangeArrowheads="1"/>
          </p:cNvSpPr>
          <p:nvPr/>
        </p:nvSpPr>
        <p:spPr bwMode="auto">
          <a:xfrm>
            <a:off x="6985000" y="2493963"/>
            <a:ext cx="360363" cy="360362"/>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85015" name="Oval 23">
            <a:extLst>
              <a:ext uri="{FF2B5EF4-FFF2-40B4-BE49-F238E27FC236}">
                <a16:creationId xmlns:a16="http://schemas.microsoft.com/office/drawing/2014/main" id="{7B45A21C-2A46-2847-BB3A-4A07FBCB0648}"/>
              </a:ext>
            </a:extLst>
          </p:cNvPr>
          <p:cNvSpPr>
            <a:spLocks noChangeArrowheads="1"/>
          </p:cNvSpPr>
          <p:nvPr/>
        </p:nvSpPr>
        <p:spPr bwMode="auto">
          <a:xfrm>
            <a:off x="6489700" y="2997200"/>
            <a:ext cx="360363" cy="360363"/>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85016" name="Oval 24">
            <a:extLst>
              <a:ext uri="{FF2B5EF4-FFF2-40B4-BE49-F238E27FC236}">
                <a16:creationId xmlns:a16="http://schemas.microsoft.com/office/drawing/2014/main" id="{1A972278-EBD7-474A-C1AF-CB511655A2EC}"/>
              </a:ext>
            </a:extLst>
          </p:cNvPr>
          <p:cNvSpPr>
            <a:spLocks noChangeArrowheads="1"/>
          </p:cNvSpPr>
          <p:nvPr/>
        </p:nvSpPr>
        <p:spPr bwMode="auto">
          <a:xfrm>
            <a:off x="6994525" y="2925763"/>
            <a:ext cx="504825" cy="503237"/>
          </a:xfrm>
          <a:prstGeom prst="ellipse">
            <a:avLst/>
          </a:prstGeom>
          <a:solidFill>
            <a:srgbClr val="FF0000"/>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b="1">
                <a:solidFill>
                  <a:schemeClr val="bg1"/>
                </a:solidFill>
              </a:rPr>
              <a:t>Λ</a:t>
            </a:r>
          </a:p>
        </p:txBody>
      </p:sp>
      <p:sp>
        <p:nvSpPr>
          <p:cNvPr id="85017" name="Text Box 25">
            <a:extLst>
              <a:ext uri="{FF2B5EF4-FFF2-40B4-BE49-F238E27FC236}">
                <a16:creationId xmlns:a16="http://schemas.microsoft.com/office/drawing/2014/main" id="{2A6553FB-4BC2-4FB7-8F1E-374B89D512B2}"/>
              </a:ext>
            </a:extLst>
          </p:cNvPr>
          <p:cNvSpPr txBox="1">
            <a:spLocks noChangeArrowheads="1"/>
          </p:cNvSpPr>
          <p:nvPr/>
        </p:nvSpPr>
        <p:spPr bwMode="auto">
          <a:xfrm>
            <a:off x="6623050" y="3789363"/>
            <a:ext cx="539750"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800" b="1" baseline="30000"/>
              <a:t>4</a:t>
            </a:r>
            <a:r>
              <a:rPr lang="en-US" altLang="ja-JP" sz="2400"/>
              <a:t>H</a:t>
            </a:r>
          </a:p>
        </p:txBody>
      </p:sp>
      <p:sp>
        <p:nvSpPr>
          <p:cNvPr id="85018" name="Text Box 26">
            <a:extLst>
              <a:ext uri="{FF2B5EF4-FFF2-40B4-BE49-F238E27FC236}">
                <a16:creationId xmlns:a16="http://schemas.microsoft.com/office/drawing/2014/main" id="{B3FEA8B7-55AB-9D03-5A54-6B81C5628929}"/>
              </a:ext>
            </a:extLst>
          </p:cNvPr>
          <p:cNvSpPr txBox="1">
            <a:spLocks noChangeArrowheads="1"/>
          </p:cNvSpPr>
          <p:nvPr/>
        </p:nvSpPr>
        <p:spPr bwMode="auto">
          <a:xfrm>
            <a:off x="6562725" y="4005263"/>
            <a:ext cx="361950" cy="304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400" b="1"/>
              <a:t>Λ</a:t>
            </a:r>
          </a:p>
        </p:txBody>
      </p:sp>
      <p:sp>
        <p:nvSpPr>
          <p:cNvPr id="85019" name="Oval 27">
            <a:extLst>
              <a:ext uri="{FF2B5EF4-FFF2-40B4-BE49-F238E27FC236}">
                <a16:creationId xmlns:a16="http://schemas.microsoft.com/office/drawing/2014/main" id="{379B4FCD-94F0-CB94-F225-3D79C3E71AB5}"/>
              </a:ext>
            </a:extLst>
          </p:cNvPr>
          <p:cNvSpPr>
            <a:spLocks noChangeArrowheads="1"/>
          </p:cNvSpPr>
          <p:nvPr/>
        </p:nvSpPr>
        <p:spPr bwMode="auto">
          <a:xfrm>
            <a:off x="1366838" y="2420938"/>
            <a:ext cx="1439862" cy="1439862"/>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5020" name="Oval 28">
            <a:extLst>
              <a:ext uri="{FF2B5EF4-FFF2-40B4-BE49-F238E27FC236}">
                <a16:creationId xmlns:a16="http://schemas.microsoft.com/office/drawing/2014/main" id="{3435F1BE-2710-5FAB-2720-AB69C6706BCE}"/>
              </a:ext>
            </a:extLst>
          </p:cNvPr>
          <p:cNvSpPr>
            <a:spLocks noChangeArrowheads="1"/>
          </p:cNvSpPr>
          <p:nvPr/>
        </p:nvSpPr>
        <p:spPr bwMode="auto">
          <a:xfrm>
            <a:off x="1582738" y="2781300"/>
            <a:ext cx="360362" cy="360363"/>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85021" name="Oval 29">
            <a:extLst>
              <a:ext uri="{FF2B5EF4-FFF2-40B4-BE49-F238E27FC236}">
                <a16:creationId xmlns:a16="http://schemas.microsoft.com/office/drawing/2014/main" id="{F76515D0-0A04-DDA9-AEA1-D87FE07B65E6}"/>
              </a:ext>
            </a:extLst>
          </p:cNvPr>
          <p:cNvSpPr>
            <a:spLocks noChangeArrowheads="1"/>
          </p:cNvSpPr>
          <p:nvPr/>
        </p:nvSpPr>
        <p:spPr bwMode="auto">
          <a:xfrm>
            <a:off x="1654175" y="3213100"/>
            <a:ext cx="360363" cy="360363"/>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85022" name="Oval 30">
            <a:extLst>
              <a:ext uri="{FF2B5EF4-FFF2-40B4-BE49-F238E27FC236}">
                <a16:creationId xmlns:a16="http://schemas.microsoft.com/office/drawing/2014/main" id="{24FE2892-A932-D4CE-4547-3B2502ED98FC}"/>
              </a:ext>
            </a:extLst>
          </p:cNvPr>
          <p:cNvSpPr>
            <a:spLocks noChangeArrowheads="1"/>
          </p:cNvSpPr>
          <p:nvPr/>
        </p:nvSpPr>
        <p:spPr bwMode="auto">
          <a:xfrm>
            <a:off x="2159000" y="3141663"/>
            <a:ext cx="504825" cy="503237"/>
          </a:xfrm>
          <a:prstGeom prst="ellipse">
            <a:avLst/>
          </a:prstGeom>
          <a:solidFill>
            <a:srgbClr val="FF0000"/>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b="1">
                <a:solidFill>
                  <a:schemeClr val="bg1"/>
                </a:solidFill>
              </a:rPr>
              <a:t>Λ</a:t>
            </a:r>
          </a:p>
        </p:txBody>
      </p:sp>
      <p:sp>
        <p:nvSpPr>
          <p:cNvPr id="85023" name="Text Box 31">
            <a:extLst>
              <a:ext uri="{FF2B5EF4-FFF2-40B4-BE49-F238E27FC236}">
                <a16:creationId xmlns:a16="http://schemas.microsoft.com/office/drawing/2014/main" id="{77A90CE1-DF19-D54B-DE95-336729E7AC2D}"/>
              </a:ext>
            </a:extLst>
          </p:cNvPr>
          <p:cNvSpPr txBox="1">
            <a:spLocks noChangeArrowheads="1"/>
          </p:cNvSpPr>
          <p:nvPr/>
        </p:nvSpPr>
        <p:spPr bwMode="auto">
          <a:xfrm>
            <a:off x="1703388" y="4005263"/>
            <a:ext cx="709612"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800" b="1" baseline="30000"/>
              <a:t>4</a:t>
            </a:r>
            <a:r>
              <a:rPr lang="en-US" altLang="ja-JP" sz="2400"/>
              <a:t>He</a:t>
            </a:r>
          </a:p>
        </p:txBody>
      </p:sp>
      <p:sp>
        <p:nvSpPr>
          <p:cNvPr id="85024" name="Text Box 32">
            <a:extLst>
              <a:ext uri="{FF2B5EF4-FFF2-40B4-BE49-F238E27FC236}">
                <a16:creationId xmlns:a16="http://schemas.microsoft.com/office/drawing/2014/main" id="{31F09EDB-4244-3CAD-C8B8-426A66CEC917}"/>
              </a:ext>
            </a:extLst>
          </p:cNvPr>
          <p:cNvSpPr txBox="1">
            <a:spLocks noChangeArrowheads="1"/>
          </p:cNvSpPr>
          <p:nvPr/>
        </p:nvSpPr>
        <p:spPr bwMode="auto">
          <a:xfrm>
            <a:off x="1655763" y="4221163"/>
            <a:ext cx="361950" cy="304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400" b="1"/>
              <a:t>Λ</a:t>
            </a:r>
          </a:p>
        </p:txBody>
      </p:sp>
      <p:sp>
        <p:nvSpPr>
          <p:cNvPr id="85025" name="Oval 33">
            <a:extLst>
              <a:ext uri="{FF2B5EF4-FFF2-40B4-BE49-F238E27FC236}">
                <a16:creationId xmlns:a16="http://schemas.microsoft.com/office/drawing/2014/main" id="{90CD722B-352C-624D-D107-1E55A159F1C9}"/>
              </a:ext>
            </a:extLst>
          </p:cNvPr>
          <p:cNvSpPr>
            <a:spLocks noChangeArrowheads="1"/>
          </p:cNvSpPr>
          <p:nvPr/>
        </p:nvSpPr>
        <p:spPr bwMode="auto">
          <a:xfrm>
            <a:off x="2087563" y="2709863"/>
            <a:ext cx="360362" cy="360362"/>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85026" name="Line 34">
            <a:extLst>
              <a:ext uri="{FF2B5EF4-FFF2-40B4-BE49-F238E27FC236}">
                <a16:creationId xmlns:a16="http://schemas.microsoft.com/office/drawing/2014/main" id="{9236BACE-B394-101E-BAB6-E08869205804}"/>
              </a:ext>
            </a:extLst>
          </p:cNvPr>
          <p:cNvSpPr>
            <a:spLocks noChangeShapeType="1"/>
          </p:cNvSpPr>
          <p:nvPr/>
        </p:nvSpPr>
        <p:spPr bwMode="auto">
          <a:xfrm flipV="1">
            <a:off x="2951163" y="1125538"/>
            <a:ext cx="2952750" cy="215900"/>
          </a:xfrm>
          <a:prstGeom prst="line">
            <a:avLst/>
          </a:prstGeom>
          <a:noFill/>
          <a:ln w="15875">
            <a:solidFill>
              <a:schemeClr val="tx1"/>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027" name="Line 35">
            <a:extLst>
              <a:ext uri="{FF2B5EF4-FFF2-40B4-BE49-F238E27FC236}">
                <a16:creationId xmlns:a16="http://schemas.microsoft.com/office/drawing/2014/main" id="{CAE45530-9DA9-3FAB-8368-5D4DA2B5A417}"/>
              </a:ext>
            </a:extLst>
          </p:cNvPr>
          <p:cNvSpPr>
            <a:spLocks noChangeShapeType="1"/>
          </p:cNvSpPr>
          <p:nvPr/>
        </p:nvSpPr>
        <p:spPr bwMode="auto">
          <a:xfrm flipV="1">
            <a:off x="2951163" y="1917700"/>
            <a:ext cx="3024187" cy="287338"/>
          </a:xfrm>
          <a:prstGeom prst="line">
            <a:avLst/>
          </a:prstGeom>
          <a:noFill/>
          <a:ln w="15875">
            <a:solidFill>
              <a:schemeClr val="tx1"/>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028" name="Text Box 36">
            <a:extLst>
              <a:ext uri="{FF2B5EF4-FFF2-40B4-BE49-F238E27FC236}">
                <a16:creationId xmlns:a16="http://schemas.microsoft.com/office/drawing/2014/main" id="{AB1021DD-FCC5-9506-F699-66677C0423D7}"/>
              </a:ext>
            </a:extLst>
          </p:cNvPr>
          <p:cNvSpPr txBox="1">
            <a:spLocks noChangeArrowheads="1"/>
          </p:cNvSpPr>
          <p:nvPr/>
        </p:nvSpPr>
        <p:spPr bwMode="auto">
          <a:xfrm>
            <a:off x="4464050" y="1268413"/>
            <a:ext cx="1687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ea typeface="ＭＳ 明朝" panose="02020609040205080304" pitchFamily="17" charset="-128"/>
              </a:rPr>
              <a:t>(</a:t>
            </a:r>
            <a:r>
              <a:rPr lang="en-US" altLang="ja-JP" sz="1600" b="1">
                <a:solidFill>
                  <a:srgbClr val="CC0000"/>
                </a:solidFill>
                <a:ea typeface="ＭＳ 明朝" panose="02020609040205080304" pitchFamily="17" charset="-128"/>
              </a:rPr>
              <a:t>Exp: 0.24 MeV</a:t>
            </a:r>
            <a:r>
              <a:rPr lang="en-US" altLang="ja-JP" sz="1600">
                <a:ea typeface="ＭＳ 明朝" panose="02020609040205080304" pitchFamily="17" charset="-128"/>
              </a:rPr>
              <a:t>)</a:t>
            </a:r>
          </a:p>
        </p:txBody>
      </p:sp>
      <p:sp>
        <p:nvSpPr>
          <p:cNvPr id="85029" name="Text Box 37">
            <a:extLst>
              <a:ext uri="{FF2B5EF4-FFF2-40B4-BE49-F238E27FC236}">
                <a16:creationId xmlns:a16="http://schemas.microsoft.com/office/drawing/2014/main" id="{119C7D99-67B1-0C83-ACE5-1AA78FE901F5}"/>
              </a:ext>
            </a:extLst>
          </p:cNvPr>
          <p:cNvSpPr txBox="1">
            <a:spLocks noChangeArrowheads="1"/>
          </p:cNvSpPr>
          <p:nvPr/>
        </p:nvSpPr>
        <p:spPr bwMode="auto">
          <a:xfrm>
            <a:off x="4679950" y="2133600"/>
            <a:ext cx="1687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ea typeface="ＭＳ 明朝" panose="02020609040205080304" pitchFamily="17" charset="-128"/>
              </a:rPr>
              <a:t>(</a:t>
            </a:r>
            <a:r>
              <a:rPr lang="en-US" altLang="ja-JP" sz="1600" b="1">
                <a:solidFill>
                  <a:srgbClr val="CC0000"/>
                </a:solidFill>
                <a:ea typeface="ＭＳ 明朝" panose="02020609040205080304" pitchFamily="17" charset="-128"/>
              </a:rPr>
              <a:t>Exp: 0.35 MeV</a:t>
            </a:r>
            <a:r>
              <a:rPr lang="en-US" altLang="ja-JP" sz="1600">
                <a:ea typeface="ＭＳ 明朝" panose="02020609040205080304" pitchFamily="17" charset="-128"/>
              </a:rPr>
              <a:t>)</a:t>
            </a:r>
          </a:p>
        </p:txBody>
      </p:sp>
      <p:sp>
        <p:nvSpPr>
          <p:cNvPr id="85030" name="Text Box 38">
            <a:extLst>
              <a:ext uri="{FF2B5EF4-FFF2-40B4-BE49-F238E27FC236}">
                <a16:creationId xmlns:a16="http://schemas.microsoft.com/office/drawing/2014/main" id="{6D723309-6751-FB8D-4DD2-B2510D10FF9B}"/>
              </a:ext>
            </a:extLst>
          </p:cNvPr>
          <p:cNvSpPr txBox="1">
            <a:spLocks noChangeArrowheads="1"/>
          </p:cNvSpPr>
          <p:nvPr/>
        </p:nvSpPr>
        <p:spPr bwMode="auto">
          <a:xfrm>
            <a:off x="2376488" y="2276475"/>
            <a:ext cx="2489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ea typeface="ＭＳ 明朝" panose="02020609040205080304" pitchFamily="17" charset="-128"/>
              </a:rPr>
              <a:t>(</a:t>
            </a:r>
            <a:r>
              <a:rPr lang="en-US" altLang="ja-JP" sz="1600" b="1">
                <a:solidFill>
                  <a:srgbClr val="CC0000"/>
                </a:solidFill>
                <a:ea typeface="ＭＳ 明朝" panose="02020609040205080304" pitchFamily="17" charset="-128"/>
              </a:rPr>
              <a:t>cal. 0.07</a:t>
            </a:r>
            <a:r>
              <a:rPr lang="en-US" altLang="ja-JP" sz="1600">
                <a:ea typeface="ＭＳ 明朝" panose="02020609040205080304" pitchFamily="17" charset="-128"/>
              </a:rPr>
              <a:t> </a:t>
            </a:r>
            <a:r>
              <a:rPr lang="en-US" altLang="ja-JP" sz="1600">
                <a:solidFill>
                  <a:srgbClr val="CC0000"/>
                </a:solidFill>
                <a:ea typeface="ＭＳ 明朝" panose="02020609040205080304" pitchFamily="17" charset="-128"/>
              </a:rPr>
              <a:t>MeV</a:t>
            </a:r>
            <a:r>
              <a:rPr lang="en-US" altLang="ja-JP" sz="1600">
                <a:ea typeface="ＭＳ 明朝" panose="02020609040205080304" pitchFamily="17" charset="-128"/>
              </a:rPr>
              <a:t>(NSC97e))</a:t>
            </a:r>
          </a:p>
        </p:txBody>
      </p:sp>
      <p:sp>
        <p:nvSpPr>
          <p:cNvPr id="85031" name="Text Box 39">
            <a:extLst>
              <a:ext uri="{FF2B5EF4-FFF2-40B4-BE49-F238E27FC236}">
                <a16:creationId xmlns:a16="http://schemas.microsoft.com/office/drawing/2014/main" id="{7A3B21C2-9CFD-07C1-D052-F4297D2CB563}"/>
              </a:ext>
            </a:extLst>
          </p:cNvPr>
          <p:cNvSpPr txBox="1">
            <a:spLocks noChangeArrowheads="1"/>
          </p:cNvSpPr>
          <p:nvPr/>
        </p:nvSpPr>
        <p:spPr bwMode="auto">
          <a:xfrm>
            <a:off x="1943100" y="1412875"/>
            <a:ext cx="2568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b="1">
                <a:solidFill>
                  <a:schemeClr val="tx2"/>
                </a:solidFill>
                <a:ea typeface="ＭＳ 明朝" panose="02020609040205080304" pitchFamily="17" charset="-128"/>
              </a:rPr>
              <a:t>(</a:t>
            </a:r>
            <a:r>
              <a:rPr lang="en-US" altLang="ja-JP" sz="1600" b="1">
                <a:solidFill>
                  <a:srgbClr val="CC0000"/>
                </a:solidFill>
                <a:ea typeface="ＭＳ 明朝" panose="02020609040205080304" pitchFamily="17" charset="-128"/>
              </a:rPr>
              <a:t>cal: -0.01</a:t>
            </a:r>
            <a:r>
              <a:rPr lang="en-US" altLang="ja-JP" sz="1600">
                <a:ea typeface="ＭＳ 明朝" panose="02020609040205080304" pitchFamily="17" charset="-128"/>
              </a:rPr>
              <a:t> </a:t>
            </a:r>
            <a:r>
              <a:rPr lang="en-US" altLang="ja-JP" sz="1600" b="1">
                <a:solidFill>
                  <a:srgbClr val="CC0000"/>
                </a:solidFill>
                <a:ea typeface="ＭＳ 明朝" panose="02020609040205080304" pitchFamily="17" charset="-128"/>
              </a:rPr>
              <a:t>MeV</a:t>
            </a:r>
            <a:r>
              <a:rPr lang="en-US" altLang="ja-JP" sz="1600">
                <a:ea typeface="ＭＳ 明朝" panose="02020609040205080304" pitchFamily="17" charset="-128"/>
              </a:rPr>
              <a:t>(NSC97e))</a:t>
            </a:r>
          </a:p>
        </p:txBody>
      </p:sp>
      <p:sp>
        <p:nvSpPr>
          <p:cNvPr id="85033" name="Text Box 41">
            <a:extLst>
              <a:ext uri="{FF2B5EF4-FFF2-40B4-BE49-F238E27FC236}">
                <a16:creationId xmlns:a16="http://schemas.microsoft.com/office/drawing/2014/main" id="{21D44998-7323-8478-FDA5-FE07390B919B}"/>
              </a:ext>
            </a:extLst>
          </p:cNvPr>
          <p:cNvSpPr txBox="1">
            <a:spLocks noChangeArrowheads="1"/>
          </p:cNvSpPr>
          <p:nvPr/>
        </p:nvSpPr>
        <p:spPr bwMode="auto">
          <a:xfrm>
            <a:off x="1258888" y="4797425"/>
            <a:ext cx="660225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dirty="0"/>
              <a:t>There has been exist NO YN interaction to reproduce the data.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3B958629-EFC4-9F66-FB8F-705EAD3CE913}"/>
              </a:ext>
            </a:extLst>
          </p:cNvPr>
          <p:cNvPicPr>
            <a:picLocks noGrp="1" noChangeAspect="1" noChangeArrowheads="1"/>
          </p:cNvPicPr>
          <p:nvPr>
            <p:ph idx="1"/>
          </p:nvPr>
        </p:nvPicPr>
        <p:blipFill>
          <a:blip r:embed="rId2" cstate="print"/>
          <a:srcRect/>
          <a:stretch>
            <a:fillRect/>
          </a:stretch>
        </p:blipFill>
        <p:spPr bwMode="auto">
          <a:xfrm>
            <a:off x="1090612" y="28738"/>
            <a:ext cx="6361708" cy="3933642"/>
          </a:xfrm>
          <a:prstGeom prst="rect">
            <a:avLst/>
          </a:prstGeom>
          <a:noFill/>
          <a:ln w="9525">
            <a:noFill/>
            <a:miter lim="800000"/>
            <a:headEnd/>
            <a:tailEnd/>
          </a:ln>
        </p:spPr>
      </p:pic>
      <p:sp>
        <p:nvSpPr>
          <p:cNvPr id="5" name="テキスト ボックス 4">
            <a:extLst>
              <a:ext uri="{FF2B5EF4-FFF2-40B4-BE49-F238E27FC236}">
                <a16:creationId xmlns:a16="http://schemas.microsoft.com/office/drawing/2014/main" id="{64136E13-10A7-F867-9122-1BF38D932455}"/>
              </a:ext>
            </a:extLst>
          </p:cNvPr>
          <p:cNvSpPr txBox="1"/>
          <p:nvPr/>
        </p:nvSpPr>
        <p:spPr>
          <a:xfrm>
            <a:off x="3635896" y="3795542"/>
            <a:ext cx="4827475" cy="369332"/>
          </a:xfrm>
          <a:prstGeom prst="rect">
            <a:avLst/>
          </a:prstGeom>
          <a:noFill/>
        </p:spPr>
        <p:txBody>
          <a:bodyPr wrap="none" rtlCol="0">
            <a:spAutoFit/>
          </a:bodyPr>
          <a:lstStyle/>
          <a:p>
            <a:r>
              <a:rPr kumimoji="1" lang="en-US" altLang="ja-JP" dirty="0"/>
              <a:t>T. O. Yamamoto, Phys. Rev. Lett.115, 2225 (2015).</a:t>
            </a:r>
            <a:endParaRPr kumimoji="1" lang="ja-JP" altLang="en-US" dirty="0"/>
          </a:p>
        </p:txBody>
      </p:sp>
      <p:sp>
        <p:nvSpPr>
          <p:cNvPr id="6" name="テキスト ボックス 5">
            <a:extLst>
              <a:ext uri="{FF2B5EF4-FFF2-40B4-BE49-F238E27FC236}">
                <a16:creationId xmlns:a16="http://schemas.microsoft.com/office/drawing/2014/main" id="{6E2E57FF-ED91-957F-33F3-190E6C273D50}"/>
              </a:ext>
            </a:extLst>
          </p:cNvPr>
          <p:cNvSpPr txBox="1"/>
          <p:nvPr/>
        </p:nvSpPr>
        <p:spPr>
          <a:xfrm>
            <a:off x="395535" y="5000569"/>
            <a:ext cx="8266558" cy="1323439"/>
          </a:xfrm>
          <a:prstGeom prst="rect">
            <a:avLst/>
          </a:prstGeom>
          <a:noFill/>
        </p:spPr>
        <p:txBody>
          <a:bodyPr wrap="none" rtlCol="0">
            <a:spAutoFit/>
          </a:bodyPr>
          <a:lstStyle/>
          <a:p>
            <a:r>
              <a:rPr lang="en-US" altLang="ja-JP" sz="2000" dirty="0"/>
              <a:t>Still it is difficult to reproduce the data for the study of CSB which is related to</a:t>
            </a:r>
          </a:p>
          <a:p>
            <a:r>
              <a:rPr lang="en-US" altLang="ja-JP" sz="2000" dirty="0"/>
              <a:t>ΛN-ΣN coupling. We need more data related to ΛN-ΣN coupling</a:t>
            </a:r>
            <a:r>
              <a:rPr lang="ja-JP" altLang="en-US" sz="2000" dirty="0"/>
              <a:t> </a:t>
            </a:r>
            <a:r>
              <a:rPr lang="en-US" altLang="ja-JP" sz="2000" dirty="0"/>
              <a:t>of</a:t>
            </a:r>
            <a:r>
              <a:rPr lang="ja-JP" altLang="en-US" sz="2000" dirty="0"/>
              <a:t> </a:t>
            </a:r>
            <a:r>
              <a:rPr lang="en-US" altLang="ja-JP" sz="2000" dirty="0"/>
              <a:t>A=4</a:t>
            </a:r>
            <a:r>
              <a:rPr lang="ja-JP" altLang="en-US" sz="2000" dirty="0"/>
              <a:t> </a:t>
            </a:r>
            <a:r>
              <a:rPr lang="en-US" altLang="ja-JP" sz="2000" dirty="0"/>
              <a:t>Λ</a:t>
            </a:r>
          </a:p>
          <a:p>
            <a:r>
              <a:rPr lang="en-US" altLang="ja-JP" sz="2000" dirty="0" err="1"/>
              <a:t>hypernuclei</a:t>
            </a:r>
            <a:r>
              <a:rPr lang="en-US" altLang="ja-JP" sz="2000" dirty="0"/>
              <a:t>. </a:t>
            </a:r>
          </a:p>
          <a:p>
            <a:endParaRPr kumimoji="1" lang="ja-JP" altLang="en-US" sz="2000" dirty="0"/>
          </a:p>
        </p:txBody>
      </p:sp>
      <p:sp>
        <p:nvSpPr>
          <p:cNvPr id="2" name="テキスト ボックス 1">
            <a:extLst>
              <a:ext uri="{FF2B5EF4-FFF2-40B4-BE49-F238E27FC236}">
                <a16:creationId xmlns:a16="http://schemas.microsoft.com/office/drawing/2014/main" id="{B52B3F07-4643-24E1-A96A-BE01D2794886}"/>
              </a:ext>
            </a:extLst>
          </p:cNvPr>
          <p:cNvSpPr txBox="1"/>
          <p:nvPr/>
        </p:nvSpPr>
        <p:spPr>
          <a:xfrm>
            <a:off x="5796136" y="2852936"/>
            <a:ext cx="979627" cy="369332"/>
          </a:xfrm>
          <a:prstGeom prst="rect">
            <a:avLst/>
          </a:prstGeom>
          <a:noFill/>
        </p:spPr>
        <p:txBody>
          <a:bodyPr wrap="none" rtlCol="0">
            <a:spAutoFit/>
          </a:bodyPr>
          <a:lstStyle/>
          <a:p>
            <a:r>
              <a:rPr kumimoji="1" lang="en-US" altLang="ja-JP" dirty="0"/>
              <a:t>Old data</a:t>
            </a:r>
            <a:endParaRPr kumimoji="1" lang="ja-JP" altLang="en-US" dirty="0"/>
          </a:p>
        </p:txBody>
      </p:sp>
      <p:sp>
        <p:nvSpPr>
          <p:cNvPr id="3" name="テキスト ボックス 2">
            <a:extLst>
              <a:ext uri="{FF2B5EF4-FFF2-40B4-BE49-F238E27FC236}">
                <a16:creationId xmlns:a16="http://schemas.microsoft.com/office/drawing/2014/main" id="{CC8FF4C4-CE22-EB39-8979-2DA94D3F811B}"/>
              </a:ext>
            </a:extLst>
          </p:cNvPr>
          <p:cNvSpPr txBox="1"/>
          <p:nvPr/>
        </p:nvSpPr>
        <p:spPr>
          <a:xfrm>
            <a:off x="4185419" y="2924944"/>
            <a:ext cx="1081065" cy="369332"/>
          </a:xfrm>
          <a:prstGeom prst="rect">
            <a:avLst/>
          </a:prstGeom>
          <a:noFill/>
        </p:spPr>
        <p:txBody>
          <a:bodyPr wrap="none" rtlCol="0">
            <a:spAutoFit/>
          </a:bodyPr>
          <a:lstStyle/>
          <a:p>
            <a:r>
              <a:rPr kumimoji="1" lang="en-US" altLang="ja-JP" dirty="0">
                <a:solidFill>
                  <a:srgbClr val="FF0000"/>
                </a:solidFill>
              </a:rPr>
              <a:t>New data</a:t>
            </a:r>
            <a:endParaRPr kumimoji="1" lang="ja-JP" altLang="en-US" dirty="0">
              <a:solidFill>
                <a:srgbClr val="FF0000"/>
              </a:solidFill>
            </a:endParaRPr>
          </a:p>
        </p:txBody>
      </p:sp>
      <p:sp>
        <p:nvSpPr>
          <p:cNvPr id="7" name="テキスト ボックス 6">
            <a:extLst>
              <a:ext uri="{FF2B5EF4-FFF2-40B4-BE49-F238E27FC236}">
                <a16:creationId xmlns:a16="http://schemas.microsoft.com/office/drawing/2014/main" id="{05D4D85F-15A2-B208-975E-DE4D8FBDBB32}"/>
              </a:ext>
            </a:extLst>
          </p:cNvPr>
          <p:cNvSpPr txBox="1"/>
          <p:nvPr/>
        </p:nvSpPr>
        <p:spPr>
          <a:xfrm>
            <a:off x="4572000" y="4575027"/>
            <a:ext cx="4175374" cy="369332"/>
          </a:xfrm>
          <a:prstGeom prst="rect">
            <a:avLst/>
          </a:prstGeom>
          <a:noFill/>
        </p:spPr>
        <p:txBody>
          <a:bodyPr wrap="none" rtlCol="0">
            <a:spAutoFit/>
          </a:bodyPr>
          <a:lstStyle/>
          <a:p>
            <a:r>
              <a:rPr kumimoji="1" lang="en-US" altLang="ja-JP" dirty="0"/>
              <a:t>M.  Schafer et al., PRC106, L031001(2022)</a:t>
            </a:r>
            <a:endParaRPr kumimoji="1" lang="ja-JP" altLang="en-US" dirty="0"/>
          </a:p>
        </p:txBody>
      </p:sp>
    </p:spTree>
    <p:extLst>
      <p:ext uri="{BB962C8B-B14F-4D97-AF65-F5344CB8AC3E}">
        <p14:creationId xmlns:p14="http://schemas.microsoft.com/office/powerpoint/2010/main" val="1541953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52BF2-000C-1FC7-A0D8-BC921D529FE4}"/>
            </a:ext>
          </a:extLst>
        </p:cNvPr>
        <p:cNvGrpSpPr/>
        <p:nvPr/>
      </p:nvGrpSpPr>
      <p:grpSpPr>
        <a:xfrm>
          <a:off x="0" y="0"/>
          <a:ext cx="0" cy="0"/>
          <a:chOff x="0" y="0"/>
          <a:chExt cx="0" cy="0"/>
        </a:xfrm>
      </p:grpSpPr>
      <p:sp>
        <p:nvSpPr>
          <p:cNvPr id="84994" name="Line 2">
            <a:extLst>
              <a:ext uri="{FF2B5EF4-FFF2-40B4-BE49-F238E27FC236}">
                <a16:creationId xmlns:a16="http://schemas.microsoft.com/office/drawing/2014/main" id="{9047A1BF-2E88-E79D-611C-4CCBEA281A06}"/>
              </a:ext>
            </a:extLst>
          </p:cNvPr>
          <p:cNvSpPr>
            <a:spLocks noChangeShapeType="1"/>
          </p:cNvSpPr>
          <p:nvPr/>
        </p:nvSpPr>
        <p:spPr bwMode="auto">
          <a:xfrm>
            <a:off x="719138" y="693738"/>
            <a:ext cx="2952750" cy="0"/>
          </a:xfrm>
          <a:prstGeom prst="line">
            <a:avLst/>
          </a:prstGeom>
          <a:noFill/>
          <a:ln w="28575">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4995" name="Text Box 3">
            <a:extLst>
              <a:ext uri="{FF2B5EF4-FFF2-40B4-BE49-F238E27FC236}">
                <a16:creationId xmlns:a16="http://schemas.microsoft.com/office/drawing/2014/main" id="{6F4A83E3-9557-FB66-45D8-316514326573}"/>
              </a:ext>
            </a:extLst>
          </p:cNvPr>
          <p:cNvSpPr txBox="1">
            <a:spLocks noChangeArrowheads="1"/>
          </p:cNvSpPr>
          <p:nvPr/>
        </p:nvSpPr>
        <p:spPr bwMode="auto">
          <a:xfrm>
            <a:off x="2411413" y="260350"/>
            <a:ext cx="102552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400" b="1" baseline="30000"/>
              <a:t>3</a:t>
            </a:r>
            <a:r>
              <a:rPr lang="en-US" altLang="ja-JP" sz="2000"/>
              <a:t>He+</a:t>
            </a:r>
            <a:r>
              <a:rPr lang="en-US" altLang="ja-JP" sz="2000" b="1"/>
              <a:t>Λ</a:t>
            </a:r>
          </a:p>
        </p:txBody>
      </p:sp>
      <p:sp>
        <p:nvSpPr>
          <p:cNvPr id="84996" name="Line 4">
            <a:extLst>
              <a:ext uri="{FF2B5EF4-FFF2-40B4-BE49-F238E27FC236}">
                <a16:creationId xmlns:a16="http://schemas.microsoft.com/office/drawing/2014/main" id="{E0CE49BE-5023-9F74-C0E4-A9531425A725}"/>
              </a:ext>
            </a:extLst>
          </p:cNvPr>
          <p:cNvSpPr>
            <a:spLocks noChangeShapeType="1"/>
          </p:cNvSpPr>
          <p:nvPr/>
        </p:nvSpPr>
        <p:spPr bwMode="auto">
          <a:xfrm>
            <a:off x="1339850" y="1077913"/>
            <a:ext cx="1584325"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84997" name="Line 5">
            <a:extLst>
              <a:ext uri="{FF2B5EF4-FFF2-40B4-BE49-F238E27FC236}">
                <a16:creationId xmlns:a16="http://schemas.microsoft.com/office/drawing/2014/main" id="{99DDDA4F-0C7F-DD12-DEE6-CD2AA717FF9F}"/>
              </a:ext>
            </a:extLst>
          </p:cNvPr>
          <p:cNvSpPr>
            <a:spLocks noChangeShapeType="1"/>
          </p:cNvSpPr>
          <p:nvPr/>
        </p:nvSpPr>
        <p:spPr bwMode="auto">
          <a:xfrm>
            <a:off x="1366838" y="2205038"/>
            <a:ext cx="1584325" cy="0"/>
          </a:xfrm>
          <a:prstGeom prst="line">
            <a:avLst/>
          </a:prstGeom>
          <a:noFill/>
          <a:ln w="28575">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4998" name="Text Box 6">
            <a:extLst>
              <a:ext uri="{FF2B5EF4-FFF2-40B4-BE49-F238E27FC236}">
                <a16:creationId xmlns:a16="http://schemas.microsoft.com/office/drawing/2014/main" id="{AB0E9408-B766-C01D-362A-5DFC8EF6B130}"/>
              </a:ext>
            </a:extLst>
          </p:cNvPr>
          <p:cNvSpPr txBox="1">
            <a:spLocks noChangeArrowheads="1"/>
          </p:cNvSpPr>
          <p:nvPr/>
        </p:nvSpPr>
        <p:spPr bwMode="auto">
          <a:xfrm>
            <a:off x="576263" y="260350"/>
            <a:ext cx="91757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0 MeV</a:t>
            </a:r>
          </a:p>
        </p:txBody>
      </p:sp>
      <p:sp>
        <p:nvSpPr>
          <p:cNvPr id="85000" name="Text Box 8">
            <a:extLst>
              <a:ext uri="{FF2B5EF4-FFF2-40B4-BE49-F238E27FC236}">
                <a16:creationId xmlns:a16="http://schemas.microsoft.com/office/drawing/2014/main" id="{25ADC2C2-6B75-1644-E999-4CFB8A67DD21}"/>
              </a:ext>
            </a:extLst>
          </p:cNvPr>
          <p:cNvSpPr txBox="1">
            <a:spLocks noChangeArrowheads="1"/>
          </p:cNvSpPr>
          <p:nvPr/>
        </p:nvSpPr>
        <p:spPr bwMode="auto">
          <a:xfrm>
            <a:off x="2495854" y="2276475"/>
            <a:ext cx="1053494" cy="40011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dirty="0"/>
              <a:t>-2.39??</a:t>
            </a:r>
          </a:p>
        </p:txBody>
      </p:sp>
      <p:sp>
        <p:nvSpPr>
          <p:cNvPr id="85001" name="Text Box 9">
            <a:extLst>
              <a:ext uri="{FF2B5EF4-FFF2-40B4-BE49-F238E27FC236}">
                <a16:creationId xmlns:a16="http://schemas.microsoft.com/office/drawing/2014/main" id="{FDB1FF0B-38E8-4B26-C7EE-13CFF35038A2}"/>
              </a:ext>
            </a:extLst>
          </p:cNvPr>
          <p:cNvSpPr txBox="1">
            <a:spLocks noChangeArrowheads="1"/>
          </p:cNvSpPr>
          <p:nvPr/>
        </p:nvSpPr>
        <p:spPr bwMode="auto">
          <a:xfrm>
            <a:off x="905725" y="944562"/>
            <a:ext cx="42227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dirty="0"/>
              <a:t>1</a:t>
            </a:r>
            <a:r>
              <a:rPr lang="en-US" altLang="ja-JP" sz="2000" baseline="30000" dirty="0"/>
              <a:t>+</a:t>
            </a:r>
          </a:p>
        </p:txBody>
      </p:sp>
      <p:sp>
        <p:nvSpPr>
          <p:cNvPr id="85002" name="Text Box 10">
            <a:extLst>
              <a:ext uri="{FF2B5EF4-FFF2-40B4-BE49-F238E27FC236}">
                <a16:creationId xmlns:a16="http://schemas.microsoft.com/office/drawing/2014/main" id="{FBD5462E-F7DE-1A83-1E66-182E1568BC6E}"/>
              </a:ext>
            </a:extLst>
          </p:cNvPr>
          <p:cNvSpPr txBox="1">
            <a:spLocks noChangeArrowheads="1"/>
          </p:cNvSpPr>
          <p:nvPr/>
        </p:nvSpPr>
        <p:spPr bwMode="auto">
          <a:xfrm>
            <a:off x="935038" y="2060575"/>
            <a:ext cx="42227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0</a:t>
            </a:r>
            <a:r>
              <a:rPr lang="en-US" altLang="ja-JP" sz="2000" baseline="30000"/>
              <a:t>+</a:t>
            </a:r>
          </a:p>
        </p:txBody>
      </p:sp>
      <p:sp>
        <p:nvSpPr>
          <p:cNvPr id="85003" name="Line 11">
            <a:extLst>
              <a:ext uri="{FF2B5EF4-FFF2-40B4-BE49-F238E27FC236}">
                <a16:creationId xmlns:a16="http://schemas.microsoft.com/office/drawing/2014/main" id="{AA4D84FD-D7CA-B297-7848-723366896981}"/>
              </a:ext>
            </a:extLst>
          </p:cNvPr>
          <p:cNvSpPr>
            <a:spLocks noChangeShapeType="1"/>
          </p:cNvSpPr>
          <p:nvPr/>
        </p:nvSpPr>
        <p:spPr bwMode="auto">
          <a:xfrm>
            <a:off x="5267325" y="622300"/>
            <a:ext cx="2952750" cy="0"/>
          </a:xfrm>
          <a:prstGeom prst="line">
            <a:avLst/>
          </a:prstGeom>
          <a:noFill/>
          <a:ln w="28575">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5004" name="Text Box 12">
            <a:extLst>
              <a:ext uri="{FF2B5EF4-FFF2-40B4-BE49-F238E27FC236}">
                <a16:creationId xmlns:a16="http://schemas.microsoft.com/office/drawing/2014/main" id="{B1D23BEA-CE0C-F751-F0A9-5FE564EFADE8}"/>
              </a:ext>
            </a:extLst>
          </p:cNvPr>
          <p:cNvSpPr txBox="1">
            <a:spLocks noChangeArrowheads="1"/>
          </p:cNvSpPr>
          <p:nvPr/>
        </p:nvSpPr>
        <p:spPr bwMode="auto">
          <a:xfrm>
            <a:off x="7235825" y="188913"/>
            <a:ext cx="884238"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400" b="1" baseline="30000"/>
              <a:t>3</a:t>
            </a:r>
            <a:r>
              <a:rPr lang="en-US" altLang="ja-JP" sz="2000"/>
              <a:t>H+</a:t>
            </a:r>
            <a:r>
              <a:rPr lang="en-US" altLang="ja-JP" sz="2000" b="1"/>
              <a:t>Λ</a:t>
            </a:r>
          </a:p>
        </p:txBody>
      </p:sp>
      <p:sp>
        <p:nvSpPr>
          <p:cNvPr id="85005" name="Line 13">
            <a:extLst>
              <a:ext uri="{FF2B5EF4-FFF2-40B4-BE49-F238E27FC236}">
                <a16:creationId xmlns:a16="http://schemas.microsoft.com/office/drawing/2014/main" id="{AB3B25A7-6B8E-BBE9-7CA9-B594D6016B99}"/>
              </a:ext>
            </a:extLst>
          </p:cNvPr>
          <p:cNvSpPr>
            <a:spLocks noChangeShapeType="1"/>
          </p:cNvSpPr>
          <p:nvPr/>
        </p:nvSpPr>
        <p:spPr bwMode="auto">
          <a:xfrm>
            <a:off x="5916613" y="1125538"/>
            <a:ext cx="1584325" cy="0"/>
          </a:xfrm>
          <a:prstGeom prst="line">
            <a:avLst/>
          </a:prstGeom>
          <a:noFill/>
          <a:ln w="28575">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5006" name="Line 14">
            <a:extLst>
              <a:ext uri="{FF2B5EF4-FFF2-40B4-BE49-F238E27FC236}">
                <a16:creationId xmlns:a16="http://schemas.microsoft.com/office/drawing/2014/main" id="{60BB672D-87E3-E7DA-1A36-D5A792F227CB}"/>
              </a:ext>
            </a:extLst>
          </p:cNvPr>
          <p:cNvSpPr>
            <a:spLocks noChangeShapeType="1"/>
          </p:cNvSpPr>
          <p:nvPr/>
        </p:nvSpPr>
        <p:spPr bwMode="auto">
          <a:xfrm>
            <a:off x="5916613" y="1917700"/>
            <a:ext cx="1584325"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5007" name="Text Box 15">
            <a:extLst>
              <a:ext uri="{FF2B5EF4-FFF2-40B4-BE49-F238E27FC236}">
                <a16:creationId xmlns:a16="http://schemas.microsoft.com/office/drawing/2014/main" id="{0B8D13C0-65A7-F7EB-F9D0-5C0D4C0977C7}"/>
              </a:ext>
            </a:extLst>
          </p:cNvPr>
          <p:cNvSpPr txBox="1">
            <a:spLocks noChangeArrowheads="1"/>
          </p:cNvSpPr>
          <p:nvPr/>
        </p:nvSpPr>
        <p:spPr bwMode="auto">
          <a:xfrm>
            <a:off x="5124450" y="188913"/>
            <a:ext cx="91757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0 MeV</a:t>
            </a:r>
          </a:p>
        </p:txBody>
      </p:sp>
      <p:sp>
        <p:nvSpPr>
          <p:cNvPr id="85008" name="Text Box 16">
            <a:extLst>
              <a:ext uri="{FF2B5EF4-FFF2-40B4-BE49-F238E27FC236}">
                <a16:creationId xmlns:a16="http://schemas.microsoft.com/office/drawing/2014/main" id="{2232B0A0-03A4-7205-F310-8F9759F3A867}"/>
              </a:ext>
            </a:extLst>
          </p:cNvPr>
          <p:cNvSpPr txBox="1">
            <a:spLocks noChangeArrowheads="1"/>
          </p:cNvSpPr>
          <p:nvPr/>
        </p:nvSpPr>
        <p:spPr bwMode="auto">
          <a:xfrm>
            <a:off x="5697842" y="693738"/>
            <a:ext cx="1053494" cy="40011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dirty="0"/>
              <a:t>-1.00??</a:t>
            </a:r>
          </a:p>
        </p:txBody>
      </p:sp>
      <p:sp>
        <p:nvSpPr>
          <p:cNvPr id="85009" name="Text Box 17">
            <a:extLst>
              <a:ext uri="{FF2B5EF4-FFF2-40B4-BE49-F238E27FC236}">
                <a16:creationId xmlns:a16="http://schemas.microsoft.com/office/drawing/2014/main" id="{13EC9268-B188-84DF-95B5-1CEB772B9A9F}"/>
              </a:ext>
            </a:extLst>
          </p:cNvPr>
          <p:cNvSpPr txBox="1">
            <a:spLocks noChangeArrowheads="1"/>
          </p:cNvSpPr>
          <p:nvPr/>
        </p:nvSpPr>
        <p:spPr bwMode="auto">
          <a:xfrm>
            <a:off x="6048375" y="1557338"/>
            <a:ext cx="762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-2.04</a:t>
            </a:r>
          </a:p>
        </p:txBody>
      </p:sp>
      <p:sp>
        <p:nvSpPr>
          <p:cNvPr id="85010" name="Text Box 18">
            <a:extLst>
              <a:ext uri="{FF2B5EF4-FFF2-40B4-BE49-F238E27FC236}">
                <a16:creationId xmlns:a16="http://schemas.microsoft.com/office/drawing/2014/main" id="{7F7AA9D5-DBE3-455B-5149-F86A7DF3E74A}"/>
              </a:ext>
            </a:extLst>
          </p:cNvPr>
          <p:cNvSpPr txBox="1">
            <a:spLocks noChangeArrowheads="1"/>
          </p:cNvSpPr>
          <p:nvPr/>
        </p:nvSpPr>
        <p:spPr bwMode="auto">
          <a:xfrm>
            <a:off x="7500938" y="909638"/>
            <a:ext cx="42227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1</a:t>
            </a:r>
            <a:r>
              <a:rPr lang="en-US" altLang="ja-JP" sz="2000" baseline="30000"/>
              <a:t>+</a:t>
            </a:r>
          </a:p>
        </p:txBody>
      </p:sp>
      <p:sp>
        <p:nvSpPr>
          <p:cNvPr id="85011" name="Text Box 19">
            <a:extLst>
              <a:ext uri="{FF2B5EF4-FFF2-40B4-BE49-F238E27FC236}">
                <a16:creationId xmlns:a16="http://schemas.microsoft.com/office/drawing/2014/main" id="{740F8906-979C-7C6D-98FD-8CFAEFC538EA}"/>
              </a:ext>
            </a:extLst>
          </p:cNvPr>
          <p:cNvSpPr txBox="1">
            <a:spLocks noChangeArrowheads="1"/>
          </p:cNvSpPr>
          <p:nvPr/>
        </p:nvSpPr>
        <p:spPr bwMode="auto">
          <a:xfrm>
            <a:off x="7572375" y="1701800"/>
            <a:ext cx="42227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0</a:t>
            </a:r>
            <a:r>
              <a:rPr lang="en-US" altLang="ja-JP" sz="2000" baseline="30000"/>
              <a:t>+</a:t>
            </a:r>
          </a:p>
        </p:txBody>
      </p:sp>
      <p:sp>
        <p:nvSpPr>
          <p:cNvPr id="85012" name="Oval 20">
            <a:extLst>
              <a:ext uri="{FF2B5EF4-FFF2-40B4-BE49-F238E27FC236}">
                <a16:creationId xmlns:a16="http://schemas.microsoft.com/office/drawing/2014/main" id="{70F1C988-DEB0-E957-96FD-19EE6B821AE7}"/>
              </a:ext>
            </a:extLst>
          </p:cNvPr>
          <p:cNvSpPr>
            <a:spLocks noChangeArrowheads="1"/>
          </p:cNvSpPr>
          <p:nvPr/>
        </p:nvSpPr>
        <p:spPr bwMode="auto">
          <a:xfrm>
            <a:off x="6202363" y="2205038"/>
            <a:ext cx="1439862" cy="1439862"/>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5013" name="Oval 21">
            <a:extLst>
              <a:ext uri="{FF2B5EF4-FFF2-40B4-BE49-F238E27FC236}">
                <a16:creationId xmlns:a16="http://schemas.microsoft.com/office/drawing/2014/main" id="{7DA66C87-11D3-96DB-3EF1-DB9D4AE38D19}"/>
              </a:ext>
            </a:extLst>
          </p:cNvPr>
          <p:cNvSpPr>
            <a:spLocks noChangeArrowheads="1"/>
          </p:cNvSpPr>
          <p:nvPr/>
        </p:nvSpPr>
        <p:spPr bwMode="auto">
          <a:xfrm>
            <a:off x="6408738" y="2493963"/>
            <a:ext cx="360362" cy="360362"/>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85014" name="Oval 22">
            <a:extLst>
              <a:ext uri="{FF2B5EF4-FFF2-40B4-BE49-F238E27FC236}">
                <a16:creationId xmlns:a16="http://schemas.microsoft.com/office/drawing/2014/main" id="{E8E6913F-33FF-6B1A-963B-EB00C11B5DB3}"/>
              </a:ext>
            </a:extLst>
          </p:cNvPr>
          <p:cNvSpPr>
            <a:spLocks noChangeArrowheads="1"/>
          </p:cNvSpPr>
          <p:nvPr/>
        </p:nvSpPr>
        <p:spPr bwMode="auto">
          <a:xfrm>
            <a:off x="6985000" y="2493963"/>
            <a:ext cx="360363" cy="360362"/>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85015" name="Oval 23">
            <a:extLst>
              <a:ext uri="{FF2B5EF4-FFF2-40B4-BE49-F238E27FC236}">
                <a16:creationId xmlns:a16="http://schemas.microsoft.com/office/drawing/2014/main" id="{697B0BA6-C8E5-F278-C24C-B1BCA24AE161}"/>
              </a:ext>
            </a:extLst>
          </p:cNvPr>
          <p:cNvSpPr>
            <a:spLocks noChangeArrowheads="1"/>
          </p:cNvSpPr>
          <p:nvPr/>
        </p:nvSpPr>
        <p:spPr bwMode="auto">
          <a:xfrm>
            <a:off x="6489700" y="2997200"/>
            <a:ext cx="360363" cy="360363"/>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85016" name="Oval 24">
            <a:extLst>
              <a:ext uri="{FF2B5EF4-FFF2-40B4-BE49-F238E27FC236}">
                <a16:creationId xmlns:a16="http://schemas.microsoft.com/office/drawing/2014/main" id="{8B4AC39B-C603-DE19-25D5-9412F0B16600}"/>
              </a:ext>
            </a:extLst>
          </p:cNvPr>
          <p:cNvSpPr>
            <a:spLocks noChangeArrowheads="1"/>
          </p:cNvSpPr>
          <p:nvPr/>
        </p:nvSpPr>
        <p:spPr bwMode="auto">
          <a:xfrm>
            <a:off x="6994525" y="2925763"/>
            <a:ext cx="504825" cy="503237"/>
          </a:xfrm>
          <a:prstGeom prst="ellipse">
            <a:avLst/>
          </a:prstGeom>
          <a:solidFill>
            <a:srgbClr val="FF0000"/>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b="1">
                <a:solidFill>
                  <a:schemeClr val="bg1"/>
                </a:solidFill>
              </a:rPr>
              <a:t>Λ</a:t>
            </a:r>
          </a:p>
        </p:txBody>
      </p:sp>
      <p:sp>
        <p:nvSpPr>
          <p:cNvPr id="85017" name="Text Box 25">
            <a:extLst>
              <a:ext uri="{FF2B5EF4-FFF2-40B4-BE49-F238E27FC236}">
                <a16:creationId xmlns:a16="http://schemas.microsoft.com/office/drawing/2014/main" id="{18F33E09-CCAA-AEC1-B0E1-93B8DDD3D0D1}"/>
              </a:ext>
            </a:extLst>
          </p:cNvPr>
          <p:cNvSpPr txBox="1">
            <a:spLocks noChangeArrowheads="1"/>
          </p:cNvSpPr>
          <p:nvPr/>
        </p:nvSpPr>
        <p:spPr bwMode="auto">
          <a:xfrm>
            <a:off x="6623050" y="3789363"/>
            <a:ext cx="539750"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800" b="1" baseline="30000"/>
              <a:t>4</a:t>
            </a:r>
            <a:r>
              <a:rPr lang="en-US" altLang="ja-JP" sz="2400"/>
              <a:t>H</a:t>
            </a:r>
          </a:p>
        </p:txBody>
      </p:sp>
      <p:sp>
        <p:nvSpPr>
          <p:cNvPr id="85018" name="Text Box 26">
            <a:extLst>
              <a:ext uri="{FF2B5EF4-FFF2-40B4-BE49-F238E27FC236}">
                <a16:creationId xmlns:a16="http://schemas.microsoft.com/office/drawing/2014/main" id="{257B567F-DE7E-4AD4-C0F3-42840ED78B9B}"/>
              </a:ext>
            </a:extLst>
          </p:cNvPr>
          <p:cNvSpPr txBox="1">
            <a:spLocks noChangeArrowheads="1"/>
          </p:cNvSpPr>
          <p:nvPr/>
        </p:nvSpPr>
        <p:spPr bwMode="auto">
          <a:xfrm>
            <a:off x="6562725" y="4005263"/>
            <a:ext cx="361950" cy="304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400" b="1"/>
              <a:t>Λ</a:t>
            </a:r>
          </a:p>
        </p:txBody>
      </p:sp>
      <p:sp>
        <p:nvSpPr>
          <p:cNvPr id="85019" name="Oval 27">
            <a:extLst>
              <a:ext uri="{FF2B5EF4-FFF2-40B4-BE49-F238E27FC236}">
                <a16:creationId xmlns:a16="http://schemas.microsoft.com/office/drawing/2014/main" id="{0B86F75C-9716-E81F-5BC1-2B528BD625B8}"/>
              </a:ext>
            </a:extLst>
          </p:cNvPr>
          <p:cNvSpPr>
            <a:spLocks noChangeArrowheads="1"/>
          </p:cNvSpPr>
          <p:nvPr/>
        </p:nvSpPr>
        <p:spPr bwMode="auto">
          <a:xfrm>
            <a:off x="1366838" y="2420938"/>
            <a:ext cx="1439862" cy="1439862"/>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5020" name="Oval 28">
            <a:extLst>
              <a:ext uri="{FF2B5EF4-FFF2-40B4-BE49-F238E27FC236}">
                <a16:creationId xmlns:a16="http://schemas.microsoft.com/office/drawing/2014/main" id="{033BA9DE-181D-5C18-A0E3-DB2E8EAA22F6}"/>
              </a:ext>
            </a:extLst>
          </p:cNvPr>
          <p:cNvSpPr>
            <a:spLocks noChangeArrowheads="1"/>
          </p:cNvSpPr>
          <p:nvPr/>
        </p:nvSpPr>
        <p:spPr bwMode="auto">
          <a:xfrm>
            <a:off x="1582738" y="2781300"/>
            <a:ext cx="360362" cy="360363"/>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85021" name="Oval 29">
            <a:extLst>
              <a:ext uri="{FF2B5EF4-FFF2-40B4-BE49-F238E27FC236}">
                <a16:creationId xmlns:a16="http://schemas.microsoft.com/office/drawing/2014/main" id="{23D3B544-CEE4-09AE-0F29-04ECEFFA73B8}"/>
              </a:ext>
            </a:extLst>
          </p:cNvPr>
          <p:cNvSpPr>
            <a:spLocks noChangeArrowheads="1"/>
          </p:cNvSpPr>
          <p:nvPr/>
        </p:nvSpPr>
        <p:spPr bwMode="auto">
          <a:xfrm>
            <a:off x="1654175" y="3213100"/>
            <a:ext cx="360363" cy="360363"/>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85022" name="Oval 30">
            <a:extLst>
              <a:ext uri="{FF2B5EF4-FFF2-40B4-BE49-F238E27FC236}">
                <a16:creationId xmlns:a16="http://schemas.microsoft.com/office/drawing/2014/main" id="{02260F6A-6DFF-6146-0A1D-6462414D69F2}"/>
              </a:ext>
            </a:extLst>
          </p:cNvPr>
          <p:cNvSpPr>
            <a:spLocks noChangeArrowheads="1"/>
          </p:cNvSpPr>
          <p:nvPr/>
        </p:nvSpPr>
        <p:spPr bwMode="auto">
          <a:xfrm>
            <a:off x="2159000" y="3141663"/>
            <a:ext cx="504825" cy="503237"/>
          </a:xfrm>
          <a:prstGeom prst="ellipse">
            <a:avLst/>
          </a:prstGeom>
          <a:solidFill>
            <a:srgbClr val="FF0000"/>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b="1">
                <a:solidFill>
                  <a:schemeClr val="bg1"/>
                </a:solidFill>
              </a:rPr>
              <a:t>Λ</a:t>
            </a:r>
          </a:p>
        </p:txBody>
      </p:sp>
      <p:sp>
        <p:nvSpPr>
          <p:cNvPr id="85023" name="Text Box 31">
            <a:extLst>
              <a:ext uri="{FF2B5EF4-FFF2-40B4-BE49-F238E27FC236}">
                <a16:creationId xmlns:a16="http://schemas.microsoft.com/office/drawing/2014/main" id="{E758CB4F-D2EC-97BD-0145-DC509E8CB80E}"/>
              </a:ext>
            </a:extLst>
          </p:cNvPr>
          <p:cNvSpPr txBox="1">
            <a:spLocks noChangeArrowheads="1"/>
          </p:cNvSpPr>
          <p:nvPr/>
        </p:nvSpPr>
        <p:spPr bwMode="auto">
          <a:xfrm>
            <a:off x="1703388" y="4005263"/>
            <a:ext cx="709612"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800" b="1" baseline="30000"/>
              <a:t>4</a:t>
            </a:r>
            <a:r>
              <a:rPr lang="en-US" altLang="ja-JP" sz="2400"/>
              <a:t>He</a:t>
            </a:r>
          </a:p>
        </p:txBody>
      </p:sp>
      <p:sp>
        <p:nvSpPr>
          <p:cNvPr id="85024" name="Text Box 32">
            <a:extLst>
              <a:ext uri="{FF2B5EF4-FFF2-40B4-BE49-F238E27FC236}">
                <a16:creationId xmlns:a16="http://schemas.microsoft.com/office/drawing/2014/main" id="{583FE74C-BCF6-4412-03E0-05A396660FAE}"/>
              </a:ext>
            </a:extLst>
          </p:cNvPr>
          <p:cNvSpPr txBox="1">
            <a:spLocks noChangeArrowheads="1"/>
          </p:cNvSpPr>
          <p:nvPr/>
        </p:nvSpPr>
        <p:spPr bwMode="auto">
          <a:xfrm>
            <a:off x="1655763" y="4221163"/>
            <a:ext cx="361950" cy="304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400" b="1"/>
              <a:t>Λ</a:t>
            </a:r>
          </a:p>
        </p:txBody>
      </p:sp>
      <p:sp>
        <p:nvSpPr>
          <p:cNvPr id="85025" name="Oval 33">
            <a:extLst>
              <a:ext uri="{FF2B5EF4-FFF2-40B4-BE49-F238E27FC236}">
                <a16:creationId xmlns:a16="http://schemas.microsoft.com/office/drawing/2014/main" id="{2BBF2AA4-C6FD-69F3-24DD-E15796DDCC05}"/>
              </a:ext>
            </a:extLst>
          </p:cNvPr>
          <p:cNvSpPr>
            <a:spLocks noChangeArrowheads="1"/>
          </p:cNvSpPr>
          <p:nvPr/>
        </p:nvSpPr>
        <p:spPr bwMode="auto">
          <a:xfrm>
            <a:off x="2087563" y="2709863"/>
            <a:ext cx="360362" cy="360362"/>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cxnSp>
        <p:nvCxnSpPr>
          <p:cNvPr id="3" name="直線矢印コネクタ 2">
            <a:extLst>
              <a:ext uri="{FF2B5EF4-FFF2-40B4-BE49-F238E27FC236}">
                <a16:creationId xmlns:a16="http://schemas.microsoft.com/office/drawing/2014/main" id="{211FF12A-C449-00F0-5C21-23E22DDFF958}"/>
              </a:ext>
            </a:extLst>
          </p:cNvPr>
          <p:cNvCxnSpPr/>
          <p:nvPr/>
        </p:nvCxnSpPr>
        <p:spPr>
          <a:xfrm>
            <a:off x="2014538" y="1090613"/>
            <a:ext cx="0" cy="1114425"/>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15541D9A-A86D-4C94-3359-5DDA4B7D7D5B}"/>
              </a:ext>
            </a:extLst>
          </p:cNvPr>
          <p:cNvSpPr txBox="1"/>
          <p:nvPr/>
        </p:nvSpPr>
        <p:spPr>
          <a:xfrm>
            <a:off x="2097386" y="1365252"/>
            <a:ext cx="1207382" cy="369332"/>
          </a:xfrm>
          <a:prstGeom prst="rect">
            <a:avLst/>
          </a:prstGeom>
          <a:noFill/>
        </p:spPr>
        <p:txBody>
          <a:bodyPr wrap="none" rtlCol="0">
            <a:spAutoFit/>
          </a:bodyPr>
          <a:lstStyle/>
          <a:p>
            <a:r>
              <a:rPr kumimoji="1" lang="en-US" altLang="ja-JP" dirty="0"/>
              <a:t>1.406 MeV</a:t>
            </a:r>
            <a:endParaRPr kumimoji="1" lang="ja-JP" altLang="en-US" dirty="0"/>
          </a:p>
        </p:txBody>
      </p:sp>
      <p:sp>
        <p:nvSpPr>
          <p:cNvPr id="5" name="テキスト ボックス 4">
            <a:extLst>
              <a:ext uri="{FF2B5EF4-FFF2-40B4-BE49-F238E27FC236}">
                <a16:creationId xmlns:a16="http://schemas.microsoft.com/office/drawing/2014/main" id="{CFB386C9-3316-2A08-0220-D663B42C6123}"/>
              </a:ext>
            </a:extLst>
          </p:cNvPr>
          <p:cNvSpPr txBox="1"/>
          <p:nvPr/>
        </p:nvSpPr>
        <p:spPr>
          <a:xfrm>
            <a:off x="3050172" y="2984814"/>
            <a:ext cx="3210238" cy="1323439"/>
          </a:xfrm>
          <a:prstGeom prst="rect">
            <a:avLst/>
          </a:prstGeom>
          <a:noFill/>
        </p:spPr>
        <p:txBody>
          <a:bodyPr wrap="none" rtlCol="0">
            <a:spAutoFit/>
          </a:bodyPr>
          <a:lstStyle/>
          <a:p>
            <a:r>
              <a:rPr kumimoji="1" lang="en-US" altLang="ja-JP" sz="2000" dirty="0"/>
              <a:t>Red-colored states are</a:t>
            </a:r>
          </a:p>
          <a:p>
            <a:r>
              <a:rPr lang="en-US" altLang="ja-JP" sz="2000" dirty="0"/>
              <a:t>confirmed.</a:t>
            </a:r>
          </a:p>
          <a:p>
            <a:r>
              <a:rPr kumimoji="1" lang="en-US" altLang="ja-JP" sz="2000" dirty="0"/>
              <a:t>However, bule-colored states</a:t>
            </a:r>
          </a:p>
          <a:p>
            <a:r>
              <a:rPr lang="en-US" altLang="ja-JP" sz="2000" dirty="0"/>
              <a:t>h</a:t>
            </a:r>
            <a:r>
              <a:rPr kumimoji="1" lang="en-US" altLang="ja-JP" sz="2000" dirty="0"/>
              <a:t>ave not be confirmed ye</a:t>
            </a:r>
            <a:r>
              <a:rPr lang="en-US" altLang="ja-JP" sz="2000" dirty="0"/>
              <a:t>t!</a:t>
            </a:r>
            <a:endParaRPr kumimoji="1" lang="ja-JP" altLang="en-US" sz="2000" dirty="0"/>
          </a:p>
        </p:txBody>
      </p:sp>
      <p:sp>
        <p:nvSpPr>
          <p:cNvPr id="2" name="テキスト ボックス 1">
            <a:extLst>
              <a:ext uri="{FF2B5EF4-FFF2-40B4-BE49-F238E27FC236}">
                <a16:creationId xmlns:a16="http://schemas.microsoft.com/office/drawing/2014/main" id="{64066591-20B7-69E1-DC99-0B89CB67C639}"/>
              </a:ext>
            </a:extLst>
          </p:cNvPr>
          <p:cNvSpPr txBox="1"/>
          <p:nvPr/>
        </p:nvSpPr>
        <p:spPr>
          <a:xfrm>
            <a:off x="470046" y="4791686"/>
            <a:ext cx="7020063" cy="1200329"/>
          </a:xfrm>
          <a:prstGeom prst="rect">
            <a:avLst/>
          </a:prstGeom>
          <a:noFill/>
        </p:spPr>
        <p:txBody>
          <a:bodyPr wrap="none" rtlCol="0">
            <a:spAutoFit/>
          </a:bodyPr>
          <a:lstStyle/>
          <a:p>
            <a:r>
              <a:rPr lang="en-US" altLang="ja-JP" dirty="0"/>
              <a:t>Once the bule-colored states are confirmed, we could get information on</a:t>
            </a:r>
          </a:p>
          <a:p>
            <a:r>
              <a:rPr kumimoji="1" lang="en-US" altLang="ja-JP" dirty="0"/>
              <a:t>charge-symmetry breaking interaction.</a:t>
            </a:r>
          </a:p>
          <a:p>
            <a:r>
              <a:rPr lang="en-US" altLang="ja-JP" dirty="0"/>
              <a:t>How do we observe </a:t>
            </a:r>
            <a:r>
              <a:rPr lang="en-US" altLang="ja-JP"/>
              <a:t>these states?</a:t>
            </a:r>
            <a:endParaRPr kumimoji="1" lang="en-US" altLang="ja-JP" dirty="0"/>
          </a:p>
          <a:p>
            <a:endParaRPr kumimoji="1" lang="ja-JP" altLang="en-US" dirty="0"/>
          </a:p>
        </p:txBody>
      </p:sp>
    </p:spTree>
    <p:extLst>
      <p:ext uri="{BB962C8B-B14F-4D97-AF65-F5344CB8AC3E}">
        <p14:creationId xmlns:p14="http://schemas.microsoft.com/office/powerpoint/2010/main" val="964510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a:extLst>
              <a:ext uri="{FF2B5EF4-FFF2-40B4-BE49-F238E27FC236}">
                <a16:creationId xmlns:a16="http://schemas.microsoft.com/office/drawing/2014/main" id="{6E36B224-FE27-5C5C-571F-AB35D9155469}"/>
              </a:ext>
            </a:extLst>
          </p:cNvPr>
          <p:cNvSpPr>
            <a:spLocks noChangeShapeType="1"/>
          </p:cNvSpPr>
          <p:nvPr/>
        </p:nvSpPr>
        <p:spPr bwMode="auto">
          <a:xfrm>
            <a:off x="827584" y="692696"/>
            <a:ext cx="2952750" cy="0"/>
          </a:xfrm>
          <a:prstGeom prst="line">
            <a:avLst/>
          </a:prstGeom>
          <a:noFill/>
          <a:ln w="28575">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 name="Text Box 3">
            <a:extLst>
              <a:ext uri="{FF2B5EF4-FFF2-40B4-BE49-F238E27FC236}">
                <a16:creationId xmlns:a16="http://schemas.microsoft.com/office/drawing/2014/main" id="{105C60CC-FDA7-3752-A73D-BF9A6BB4DDA8}"/>
              </a:ext>
            </a:extLst>
          </p:cNvPr>
          <p:cNvSpPr txBox="1">
            <a:spLocks noChangeArrowheads="1"/>
          </p:cNvSpPr>
          <p:nvPr/>
        </p:nvSpPr>
        <p:spPr bwMode="auto">
          <a:xfrm>
            <a:off x="2519859" y="259308"/>
            <a:ext cx="102552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400" b="1" baseline="30000"/>
              <a:t>3</a:t>
            </a:r>
            <a:r>
              <a:rPr lang="en-US" altLang="ja-JP" sz="2000"/>
              <a:t>He+</a:t>
            </a:r>
            <a:r>
              <a:rPr lang="en-US" altLang="ja-JP" sz="2000" b="1"/>
              <a:t>Λ</a:t>
            </a:r>
          </a:p>
        </p:txBody>
      </p:sp>
      <p:sp>
        <p:nvSpPr>
          <p:cNvPr id="6" name="Line 4">
            <a:extLst>
              <a:ext uri="{FF2B5EF4-FFF2-40B4-BE49-F238E27FC236}">
                <a16:creationId xmlns:a16="http://schemas.microsoft.com/office/drawing/2014/main" id="{86165752-2FBD-6E8C-681E-9AB728AF6079}"/>
              </a:ext>
            </a:extLst>
          </p:cNvPr>
          <p:cNvSpPr>
            <a:spLocks noChangeShapeType="1"/>
          </p:cNvSpPr>
          <p:nvPr/>
        </p:nvSpPr>
        <p:spPr bwMode="auto">
          <a:xfrm>
            <a:off x="1448296" y="1076871"/>
            <a:ext cx="1584325"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7" name="Line 5">
            <a:extLst>
              <a:ext uri="{FF2B5EF4-FFF2-40B4-BE49-F238E27FC236}">
                <a16:creationId xmlns:a16="http://schemas.microsoft.com/office/drawing/2014/main" id="{D0D50BE0-0354-6F1A-897D-7962C148A09F}"/>
              </a:ext>
            </a:extLst>
          </p:cNvPr>
          <p:cNvSpPr>
            <a:spLocks noChangeShapeType="1"/>
          </p:cNvSpPr>
          <p:nvPr/>
        </p:nvSpPr>
        <p:spPr bwMode="auto">
          <a:xfrm>
            <a:off x="1475284" y="2203996"/>
            <a:ext cx="1584325" cy="0"/>
          </a:xfrm>
          <a:prstGeom prst="line">
            <a:avLst/>
          </a:prstGeom>
          <a:noFill/>
          <a:ln w="28575">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 name="Text Box 6">
            <a:extLst>
              <a:ext uri="{FF2B5EF4-FFF2-40B4-BE49-F238E27FC236}">
                <a16:creationId xmlns:a16="http://schemas.microsoft.com/office/drawing/2014/main" id="{976B4390-ECB2-0108-D7AB-86FF1E046289}"/>
              </a:ext>
            </a:extLst>
          </p:cNvPr>
          <p:cNvSpPr txBox="1">
            <a:spLocks noChangeArrowheads="1"/>
          </p:cNvSpPr>
          <p:nvPr/>
        </p:nvSpPr>
        <p:spPr bwMode="auto">
          <a:xfrm>
            <a:off x="684709" y="259308"/>
            <a:ext cx="91757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0 MeV</a:t>
            </a:r>
          </a:p>
        </p:txBody>
      </p:sp>
      <p:sp>
        <p:nvSpPr>
          <p:cNvPr id="9" name="Text Box 8">
            <a:extLst>
              <a:ext uri="{FF2B5EF4-FFF2-40B4-BE49-F238E27FC236}">
                <a16:creationId xmlns:a16="http://schemas.microsoft.com/office/drawing/2014/main" id="{1F27B89E-78EF-8C2C-EB3E-D917E014C4A2}"/>
              </a:ext>
            </a:extLst>
          </p:cNvPr>
          <p:cNvSpPr txBox="1">
            <a:spLocks noChangeArrowheads="1"/>
          </p:cNvSpPr>
          <p:nvPr/>
        </p:nvSpPr>
        <p:spPr bwMode="auto">
          <a:xfrm>
            <a:off x="3180562" y="1997369"/>
            <a:ext cx="1053494" cy="40011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dirty="0"/>
              <a:t>-2.39??</a:t>
            </a:r>
          </a:p>
        </p:txBody>
      </p:sp>
      <p:sp>
        <p:nvSpPr>
          <p:cNvPr id="10" name="Text Box 9">
            <a:extLst>
              <a:ext uri="{FF2B5EF4-FFF2-40B4-BE49-F238E27FC236}">
                <a16:creationId xmlns:a16="http://schemas.microsoft.com/office/drawing/2014/main" id="{CC33BBA1-FAA3-5DAE-E4EB-377DE82FBABB}"/>
              </a:ext>
            </a:extLst>
          </p:cNvPr>
          <p:cNvSpPr txBox="1">
            <a:spLocks noChangeArrowheads="1"/>
          </p:cNvSpPr>
          <p:nvPr/>
        </p:nvSpPr>
        <p:spPr bwMode="auto">
          <a:xfrm>
            <a:off x="1014171" y="943520"/>
            <a:ext cx="42227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dirty="0"/>
              <a:t>1</a:t>
            </a:r>
            <a:r>
              <a:rPr lang="en-US" altLang="ja-JP" sz="2000" baseline="30000" dirty="0"/>
              <a:t>+</a:t>
            </a:r>
          </a:p>
        </p:txBody>
      </p:sp>
      <p:sp>
        <p:nvSpPr>
          <p:cNvPr id="11" name="Text Box 10">
            <a:extLst>
              <a:ext uri="{FF2B5EF4-FFF2-40B4-BE49-F238E27FC236}">
                <a16:creationId xmlns:a16="http://schemas.microsoft.com/office/drawing/2014/main" id="{4D348157-C72B-339D-DA93-43C6703D4C6B}"/>
              </a:ext>
            </a:extLst>
          </p:cNvPr>
          <p:cNvSpPr txBox="1">
            <a:spLocks noChangeArrowheads="1"/>
          </p:cNvSpPr>
          <p:nvPr/>
        </p:nvSpPr>
        <p:spPr bwMode="auto">
          <a:xfrm>
            <a:off x="1043484" y="2059533"/>
            <a:ext cx="42227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0</a:t>
            </a:r>
            <a:r>
              <a:rPr lang="en-US" altLang="ja-JP" sz="2000" baseline="30000"/>
              <a:t>+</a:t>
            </a:r>
          </a:p>
        </p:txBody>
      </p:sp>
      <p:sp>
        <p:nvSpPr>
          <p:cNvPr id="12" name="Oval 27">
            <a:extLst>
              <a:ext uri="{FF2B5EF4-FFF2-40B4-BE49-F238E27FC236}">
                <a16:creationId xmlns:a16="http://schemas.microsoft.com/office/drawing/2014/main" id="{54BF6372-51D7-6B47-6408-192081A1670C}"/>
              </a:ext>
            </a:extLst>
          </p:cNvPr>
          <p:cNvSpPr>
            <a:spLocks noChangeArrowheads="1"/>
          </p:cNvSpPr>
          <p:nvPr/>
        </p:nvSpPr>
        <p:spPr bwMode="auto">
          <a:xfrm>
            <a:off x="1475284" y="2419896"/>
            <a:ext cx="1439862" cy="1439862"/>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 name="Oval 28">
            <a:extLst>
              <a:ext uri="{FF2B5EF4-FFF2-40B4-BE49-F238E27FC236}">
                <a16:creationId xmlns:a16="http://schemas.microsoft.com/office/drawing/2014/main" id="{AC51C065-F9FF-154F-CDC0-3C61FEC1FADF}"/>
              </a:ext>
            </a:extLst>
          </p:cNvPr>
          <p:cNvSpPr>
            <a:spLocks noChangeArrowheads="1"/>
          </p:cNvSpPr>
          <p:nvPr/>
        </p:nvSpPr>
        <p:spPr bwMode="auto">
          <a:xfrm>
            <a:off x="1691184" y="2780258"/>
            <a:ext cx="360362" cy="360363"/>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14" name="Oval 29">
            <a:extLst>
              <a:ext uri="{FF2B5EF4-FFF2-40B4-BE49-F238E27FC236}">
                <a16:creationId xmlns:a16="http://schemas.microsoft.com/office/drawing/2014/main" id="{DB7837C3-BBD0-570E-84B3-91D1DF3D84C7}"/>
              </a:ext>
            </a:extLst>
          </p:cNvPr>
          <p:cNvSpPr>
            <a:spLocks noChangeArrowheads="1"/>
          </p:cNvSpPr>
          <p:nvPr/>
        </p:nvSpPr>
        <p:spPr bwMode="auto">
          <a:xfrm>
            <a:off x="1762621" y="3212058"/>
            <a:ext cx="360363" cy="360363"/>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15" name="Oval 30">
            <a:extLst>
              <a:ext uri="{FF2B5EF4-FFF2-40B4-BE49-F238E27FC236}">
                <a16:creationId xmlns:a16="http://schemas.microsoft.com/office/drawing/2014/main" id="{DFBCA521-9C57-552D-2CCE-53A2B085EC89}"/>
              </a:ext>
            </a:extLst>
          </p:cNvPr>
          <p:cNvSpPr>
            <a:spLocks noChangeArrowheads="1"/>
          </p:cNvSpPr>
          <p:nvPr/>
        </p:nvSpPr>
        <p:spPr bwMode="auto">
          <a:xfrm>
            <a:off x="2267446" y="3140621"/>
            <a:ext cx="504825" cy="503237"/>
          </a:xfrm>
          <a:prstGeom prst="ellipse">
            <a:avLst/>
          </a:prstGeom>
          <a:solidFill>
            <a:srgbClr val="FF0000"/>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b="1">
                <a:solidFill>
                  <a:schemeClr val="bg1"/>
                </a:solidFill>
              </a:rPr>
              <a:t>Λ</a:t>
            </a:r>
          </a:p>
        </p:txBody>
      </p:sp>
      <p:sp>
        <p:nvSpPr>
          <p:cNvPr id="16" name="Text Box 31">
            <a:extLst>
              <a:ext uri="{FF2B5EF4-FFF2-40B4-BE49-F238E27FC236}">
                <a16:creationId xmlns:a16="http://schemas.microsoft.com/office/drawing/2014/main" id="{E5F53FD9-23C3-18F1-D3A2-65DA6AF64620}"/>
              </a:ext>
            </a:extLst>
          </p:cNvPr>
          <p:cNvSpPr txBox="1">
            <a:spLocks noChangeArrowheads="1"/>
          </p:cNvSpPr>
          <p:nvPr/>
        </p:nvSpPr>
        <p:spPr bwMode="auto">
          <a:xfrm>
            <a:off x="1811834" y="4004221"/>
            <a:ext cx="709612"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800" b="1" baseline="30000"/>
              <a:t>4</a:t>
            </a:r>
            <a:r>
              <a:rPr lang="en-US" altLang="ja-JP" sz="2400"/>
              <a:t>He</a:t>
            </a:r>
          </a:p>
        </p:txBody>
      </p:sp>
      <p:sp>
        <p:nvSpPr>
          <p:cNvPr id="17" name="Text Box 32">
            <a:extLst>
              <a:ext uri="{FF2B5EF4-FFF2-40B4-BE49-F238E27FC236}">
                <a16:creationId xmlns:a16="http://schemas.microsoft.com/office/drawing/2014/main" id="{E5462AC9-B5B8-4242-CD35-0CF37814C39C}"/>
              </a:ext>
            </a:extLst>
          </p:cNvPr>
          <p:cNvSpPr txBox="1">
            <a:spLocks noChangeArrowheads="1"/>
          </p:cNvSpPr>
          <p:nvPr/>
        </p:nvSpPr>
        <p:spPr bwMode="auto">
          <a:xfrm>
            <a:off x="1764209" y="4220121"/>
            <a:ext cx="361950" cy="304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400" b="1"/>
              <a:t>Λ</a:t>
            </a:r>
          </a:p>
        </p:txBody>
      </p:sp>
      <p:sp>
        <p:nvSpPr>
          <p:cNvPr id="18" name="Oval 33">
            <a:extLst>
              <a:ext uri="{FF2B5EF4-FFF2-40B4-BE49-F238E27FC236}">
                <a16:creationId xmlns:a16="http://schemas.microsoft.com/office/drawing/2014/main" id="{A8A6657F-2984-AB34-C255-5B3D142DD3E4}"/>
              </a:ext>
            </a:extLst>
          </p:cNvPr>
          <p:cNvSpPr>
            <a:spLocks noChangeArrowheads="1"/>
          </p:cNvSpPr>
          <p:nvPr/>
        </p:nvSpPr>
        <p:spPr bwMode="auto">
          <a:xfrm>
            <a:off x="2196009" y="2708821"/>
            <a:ext cx="360362" cy="360362"/>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cxnSp>
        <p:nvCxnSpPr>
          <p:cNvPr id="19" name="直線矢印コネクタ 18">
            <a:extLst>
              <a:ext uri="{FF2B5EF4-FFF2-40B4-BE49-F238E27FC236}">
                <a16:creationId xmlns:a16="http://schemas.microsoft.com/office/drawing/2014/main" id="{0BE02F6B-68A1-F032-A1B6-3680FE19183F}"/>
              </a:ext>
            </a:extLst>
          </p:cNvPr>
          <p:cNvCxnSpPr/>
          <p:nvPr/>
        </p:nvCxnSpPr>
        <p:spPr>
          <a:xfrm>
            <a:off x="2122984" y="1089571"/>
            <a:ext cx="0" cy="1114425"/>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0C04BF05-CDFA-AD82-060E-D93C3BA2A11F}"/>
              </a:ext>
            </a:extLst>
          </p:cNvPr>
          <p:cNvSpPr txBox="1"/>
          <p:nvPr/>
        </p:nvSpPr>
        <p:spPr>
          <a:xfrm>
            <a:off x="2205832" y="1364210"/>
            <a:ext cx="1207382" cy="369332"/>
          </a:xfrm>
          <a:prstGeom prst="rect">
            <a:avLst/>
          </a:prstGeom>
          <a:noFill/>
        </p:spPr>
        <p:txBody>
          <a:bodyPr wrap="none" rtlCol="0">
            <a:spAutoFit/>
          </a:bodyPr>
          <a:lstStyle/>
          <a:p>
            <a:r>
              <a:rPr kumimoji="1" lang="en-US" altLang="ja-JP" dirty="0"/>
              <a:t>1.406 MeV</a:t>
            </a:r>
            <a:endParaRPr kumimoji="1" lang="ja-JP" altLang="en-US" dirty="0"/>
          </a:p>
        </p:txBody>
      </p:sp>
      <p:sp>
        <p:nvSpPr>
          <p:cNvPr id="23" name="Oval 27">
            <a:extLst>
              <a:ext uri="{FF2B5EF4-FFF2-40B4-BE49-F238E27FC236}">
                <a16:creationId xmlns:a16="http://schemas.microsoft.com/office/drawing/2014/main" id="{3D1FCE79-5C5D-DD17-D2A9-3686152B2794}"/>
              </a:ext>
            </a:extLst>
          </p:cNvPr>
          <p:cNvSpPr>
            <a:spLocks noChangeArrowheads="1"/>
          </p:cNvSpPr>
          <p:nvPr/>
        </p:nvSpPr>
        <p:spPr bwMode="auto">
          <a:xfrm>
            <a:off x="4747401" y="3085029"/>
            <a:ext cx="1439862" cy="1439862"/>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4" name="Oval 28">
            <a:extLst>
              <a:ext uri="{FF2B5EF4-FFF2-40B4-BE49-F238E27FC236}">
                <a16:creationId xmlns:a16="http://schemas.microsoft.com/office/drawing/2014/main" id="{FD91372F-28A3-43FB-4EB7-011894F76CA4}"/>
              </a:ext>
            </a:extLst>
          </p:cNvPr>
          <p:cNvSpPr>
            <a:spLocks noChangeArrowheads="1"/>
          </p:cNvSpPr>
          <p:nvPr/>
        </p:nvSpPr>
        <p:spPr bwMode="auto">
          <a:xfrm>
            <a:off x="4963301" y="3445391"/>
            <a:ext cx="360362" cy="360363"/>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26" name="Oval 30">
            <a:extLst>
              <a:ext uri="{FF2B5EF4-FFF2-40B4-BE49-F238E27FC236}">
                <a16:creationId xmlns:a16="http://schemas.microsoft.com/office/drawing/2014/main" id="{C5979ADA-B9A1-9328-749F-46556EC37B03}"/>
              </a:ext>
            </a:extLst>
          </p:cNvPr>
          <p:cNvSpPr>
            <a:spLocks noChangeArrowheads="1"/>
          </p:cNvSpPr>
          <p:nvPr/>
        </p:nvSpPr>
        <p:spPr bwMode="auto">
          <a:xfrm>
            <a:off x="7128966" y="3511756"/>
            <a:ext cx="504825" cy="503237"/>
          </a:xfrm>
          <a:prstGeom prst="ellipse">
            <a:avLst/>
          </a:prstGeom>
          <a:solidFill>
            <a:srgbClr val="FF0000"/>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b="1">
                <a:solidFill>
                  <a:schemeClr val="bg1"/>
                </a:solidFill>
              </a:rPr>
              <a:t>Λ</a:t>
            </a:r>
          </a:p>
        </p:txBody>
      </p:sp>
      <p:sp>
        <p:nvSpPr>
          <p:cNvPr id="27" name="Text Box 31">
            <a:extLst>
              <a:ext uri="{FF2B5EF4-FFF2-40B4-BE49-F238E27FC236}">
                <a16:creationId xmlns:a16="http://schemas.microsoft.com/office/drawing/2014/main" id="{6E643871-3545-2D59-DC9B-C0F7990B1326}"/>
              </a:ext>
            </a:extLst>
          </p:cNvPr>
          <p:cNvSpPr txBox="1">
            <a:spLocks noChangeArrowheads="1"/>
          </p:cNvSpPr>
          <p:nvPr/>
        </p:nvSpPr>
        <p:spPr bwMode="auto">
          <a:xfrm>
            <a:off x="5092347" y="4669354"/>
            <a:ext cx="692818" cy="46166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400" baseline="30000" dirty="0"/>
              <a:t>3</a:t>
            </a:r>
            <a:r>
              <a:rPr lang="en-US" altLang="ja-JP" sz="2400" dirty="0"/>
              <a:t>He</a:t>
            </a:r>
          </a:p>
        </p:txBody>
      </p:sp>
      <p:sp>
        <p:nvSpPr>
          <p:cNvPr id="29" name="Oval 33">
            <a:extLst>
              <a:ext uri="{FF2B5EF4-FFF2-40B4-BE49-F238E27FC236}">
                <a16:creationId xmlns:a16="http://schemas.microsoft.com/office/drawing/2014/main" id="{E2539EA9-BADB-09D8-73DB-C4826A345AA7}"/>
              </a:ext>
            </a:extLst>
          </p:cNvPr>
          <p:cNvSpPr>
            <a:spLocks noChangeArrowheads="1"/>
          </p:cNvSpPr>
          <p:nvPr/>
        </p:nvSpPr>
        <p:spPr bwMode="auto">
          <a:xfrm>
            <a:off x="5468126" y="3373954"/>
            <a:ext cx="360362" cy="360362"/>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dirty="0"/>
              <a:t>p</a:t>
            </a:r>
          </a:p>
        </p:txBody>
      </p:sp>
      <p:sp>
        <p:nvSpPr>
          <p:cNvPr id="30" name="Oval 33">
            <a:extLst>
              <a:ext uri="{FF2B5EF4-FFF2-40B4-BE49-F238E27FC236}">
                <a16:creationId xmlns:a16="http://schemas.microsoft.com/office/drawing/2014/main" id="{146D9520-40F0-87CF-AD7A-D2B066373CC1}"/>
              </a:ext>
            </a:extLst>
          </p:cNvPr>
          <p:cNvSpPr>
            <a:spLocks noChangeArrowheads="1"/>
          </p:cNvSpPr>
          <p:nvPr/>
        </p:nvSpPr>
        <p:spPr bwMode="auto">
          <a:xfrm>
            <a:off x="5287945" y="3878779"/>
            <a:ext cx="360362" cy="360362"/>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dirty="0"/>
              <a:t>p</a:t>
            </a:r>
          </a:p>
        </p:txBody>
      </p:sp>
      <p:cxnSp>
        <p:nvCxnSpPr>
          <p:cNvPr id="32" name="直線コネクタ 31">
            <a:extLst>
              <a:ext uri="{FF2B5EF4-FFF2-40B4-BE49-F238E27FC236}">
                <a16:creationId xmlns:a16="http://schemas.microsoft.com/office/drawing/2014/main" id="{0EF224CF-4790-9EEF-7FBA-E120E10A0A48}"/>
              </a:ext>
            </a:extLst>
          </p:cNvPr>
          <p:cNvCxnSpPr/>
          <p:nvPr/>
        </p:nvCxnSpPr>
        <p:spPr>
          <a:xfrm>
            <a:off x="5785165" y="3734455"/>
            <a:ext cx="1523139"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1F29A741-C01E-0DF3-E0AB-7F8E4B077268}"/>
              </a:ext>
            </a:extLst>
          </p:cNvPr>
          <p:cNvCxnSpPr>
            <a:cxnSpLocks/>
          </p:cNvCxnSpPr>
          <p:nvPr/>
        </p:nvCxnSpPr>
        <p:spPr>
          <a:xfrm>
            <a:off x="7377078" y="3451997"/>
            <a:ext cx="1" cy="622754"/>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58685670-536F-D015-F4DF-C6F2ADF8FD08}"/>
              </a:ext>
            </a:extLst>
          </p:cNvPr>
          <p:cNvSpPr txBox="1"/>
          <p:nvPr/>
        </p:nvSpPr>
        <p:spPr>
          <a:xfrm>
            <a:off x="4908347" y="2591107"/>
            <a:ext cx="963725" cy="369332"/>
          </a:xfrm>
          <a:prstGeom prst="rect">
            <a:avLst/>
          </a:prstGeom>
          <a:noFill/>
        </p:spPr>
        <p:txBody>
          <a:bodyPr wrap="none" rtlCol="0">
            <a:spAutoFit/>
          </a:bodyPr>
          <a:lstStyle/>
          <a:p>
            <a:r>
              <a:rPr kumimoji="1" lang="en-US" altLang="ja-JP" dirty="0"/>
              <a:t>Spin 1/2</a:t>
            </a:r>
            <a:endParaRPr kumimoji="1" lang="ja-JP" altLang="en-US" dirty="0"/>
          </a:p>
        </p:txBody>
      </p:sp>
      <p:cxnSp>
        <p:nvCxnSpPr>
          <p:cNvPr id="37" name="直線矢印コネクタ 36">
            <a:extLst>
              <a:ext uri="{FF2B5EF4-FFF2-40B4-BE49-F238E27FC236}">
                <a16:creationId xmlns:a16="http://schemas.microsoft.com/office/drawing/2014/main" id="{256883F0-6668-8C64-174F-DAA44A25BA7E}"/>
              </a:ext>
            </a:extLst>
          </p:cNvPr>
          <p:cNvCxnSpPr>
            <a:cxnSpLocks/>
          </p:cNvCxnSpPr>
          <p:nvPr/>
        </p:nvCxnSpPr>
        <p:spPr>
          <a:xfrm flipH="1" flipV="1">
            <a:off x="3256086" y="2446430"/>
            <a:ext cx="1416702" cy="110770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0B71BD47-FF92-9DFF-5611-E287F547362D}"/>
              </a:ext>
            </a:extLst>
          </p:cNvPr>
          <p:cNvSpPr txBox="1"/>
          <p:nvPr/>
        </p:nvSpPr>
        <p:spPr>
          <a:xfrm>
            <a:off x="3856849" y="3432044"/>
            <a:ext cx="522900" cy="369332"/>
          </a:xfrm>
          <a:prstGeom prst="rect">
            <a:avLst/>
          </a:prstGeom>
          <a:noFill/>
        </p:spPr>
        <p:txBody>
          <a:bodyPr wrap="none" rtlCol="0">
            <a:spAutoFit/>
          </a:bodyPr>
          <a:lstStyle/>
          <a:p>
            <a:r>
              <a:rPr kumimoji="1" lang="en-US" altLang="ja-JP" dirty="0"/>
              <a:t>S=0</a:t>
            </a:r>
            <a:endParaRPr kumimoji="1" lang="ja-JP" altLang="en-US" dirty="0"/>
          </a:p>
        </p:txBody>
      </p:sp>
      <p:sp>
        <p:nvSpPr>
          <p:cNvPr id="40" name="Oval 27">
            <a:extLst>
              <a:ext uri="{FF2B5EF4-FFF2-40B4-BE49-F238E27FC236}">
                <a16:creationId xmlns:a16="http://schemas.microsoft.com/office/drawing/2014/main" id="{7EF7A632-D6FE-F60D-5FC6-51F0F98E65E8}"/>
              </a:ext>
            </a:extLst>
          </p:cNvPr>
          <p:cNvSpPr>
            <a:spLocks noChangeArrowheads="1"/>
          </p:cNvSpPr>
          <p:nvPr/>
        </p:nvSpPr>
        <p:spPr bwMode="auto">
          <a:xfrm>
            <a:off x="5010857" y="591905"/>
            <a:ext cx="1439862" cy="1439862"/>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41" name="Oval 28">
            <a:extLst>
              <a:ext uri="{FF2B5EF4-FFF2-40B4-BE49-F238E27FC236}">
                <a16:creationId xmlns:a16="http://schemas.microsoft.com/office/drawing/2014/main" id="{213ED281-6039-58A7-1EB1-927DDC41B786}"/>
              </a:ext>
            </a:extLst>
          </p:cNvPr>
          <p:cNvSpPr>
            <a:spLocks noChangeArrowheads="1"/>
          </p:cNvSpPr>
          <p:nvPr/>
        </p:nvSpPr>
        <p:spPr bwMode="auto">
          <a:xfrm>
            <a:off x="5226757" y="952267"/>
            <a:ext cx="360362" cy="360363"/>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42" name="Oval 30">
            <a:extLst>
              <a:ext uri="{FF2B5EF4-FFF2-40B4-BE49-F238E27FC236}">
                <a16:creationId xmlns:a16="http://schemas.microsoft.com/office/drawing/2014/main" id="{7890681D-5753-A7F3-BC4B-3CC914E6C787}"/>
              </a:ext>
            </a:extLst>
          </p:cNvPr>
          <p:cNvSpPr>
            <a:spLocks noChangeArrowheads="1"/>
          </p:cNvSpPr>
          <p:nvPr/>
        </p:nvSpPr>
        <p:spPr bwMode="auto">
          <a:xfrm>
            <a:off x="7392422" y="1018632"/>
            <a:ext cx="504825" cy="503237"/>
          </a:xfrm>
          <a:prstGeom prst="ellipse">
            <a:avLst/>
          </a:prstGeom>
          <a:solidFill>
            <a:srgbClr val="FF0000"/>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b="1">
                <a:solidFill>
                  <a:schemeClr val="bg1"/>
                </a:solidFill>
              </a:rPr>
              <a:t>Λ</a:t>
            </a:r>
          </a:p>
        </p:txBody>
      </p:sp>
      <p:sp>
        <p:nvSpPr>
          <p:cNvPr id="43" name="Text Box 31">
            <a:extLst>
              <a:ext uri="{FF2B5EF4-FFF2-40B4-BE49-F238E27FC236}">
                <a16:creationId xmlns:a16="http://schemas.microsoft.com/office/drawing/2014/main" id="{CB1B323B-F4B7-311A-9A84-3C4EDC68FE9B}"/>
              </a:ext>
            </a:extLst>
          </p:cNvPr>
          <p:cNvSpPr txBox="1">
            <a:spLocks noChangeArrowheads="1"/>
          </p:cNvSpPr>
          <p:nvPr/>
        </p:nvSpPr>
        <p:spPr bwMode="auto">
          <a:xfrm>
            <a:off x="5355803" y="2176230"/>
            <a:ext cx="692818" cy="46166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400" baseline="30000" dirty="0"/>
              <a:t>3</a:t>
            </a:r>
            <a:r>
              <a:rPr lang="en-US" altLang="ja-JP" sz="2400" dirty="0"/>
              <a:t>He</a:t>
            </a:r>
          </a:p>
        </p:txBody>
      </p:sp>
      <p:sp>
        <p:nvSpPr>
          <p:cNvPr id="44" name="Oval 33">
            <a:extLst>
              <a:ext uri="{FF2B5EF4-FFF2-40B4-BE49-F238E27FC236}">
                <a16:creationId xmlns:a16="http://schemas.microsoft.com/office/drawing/2014/main" id="{411D875C-F815-6447-E70C-1053B0E4ABFD}"/>
              </a:ext>
            </a:extLst>
          </p:cNvPr>
          <p:cNvSpPr>
            <a:spLocks noChangeArrowheads="1"/>
          </p:cNvSpPr>
          <p:nvPr/>
        </p:nvSpPr>
        <p:spPr bwMode="auto">
          <a:xfrm>
            <a:off x="5731582" y="880830"/>
            <a:ext cx="360362" cy="360362"/>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dirty="0"/>
              <a:t>p</a:t>
            </a:r>
          </a:p>
        </p:txBody>
      </p:sp>
      <p:sp>
        <p:nvSpPr>
          <p:cNvPr id="45" name="Oval 33">
            <a:extLst>
              <a:ext uri="{FF2B5EF4-FFF2-40B4-BE49-F238E27FC236}">
                <a16:creationId xmlns:a16="http://schemas.microsoft.com/office/drawing/2014/main" id="{4348FC53-560E-D782-DADA-CD40091D638C}"/>
              </a:ext>
            </a:extLst>
          </p:cNvPr>
          <p:cNvSpPr>
            <a:spLocks noChangeArrowheads="1"/>
          </p:cNvSpPr>
          <p:nvPr/>
        </p:nvSpPr>
        <p:spPr bwMode="auto">
          <a:xfrm>
            <a:off x="5551401" y="1385655"/>
            <a:ext cx="360362" cy="360362"/>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dirty="0"/>
              <a:t>p</a:t>
            </a:r>
          </a:p>
        </p:txBody>
      </p:sp>
      <p:cxnSp>
        <p:nvCxnSpPr>
          <p:cNvPr id="46" name="直線コネクタ 45">
            <a:extLst>
              <a:ext uri="{FF2B5EF4-FFF2-40B4-BE49-F238E27FC236}">
                <a16:creationId xmlns:a16="http://schemas.microsoft.com/office/drawing/2014/main" id="{F444A976-C46E-F560-804E-6F3F2520CEA4}"/>
              </a:ext>
            </a:extLst>
          </p:cNvPr>
          <p:cNvCxnSpPr/>
          <p:nvPr/>
        </p:nvCxnSpPr>
        <p:spPr>
          <a:xfrm>
            <a:off x="6048621" y="1241331"/>
            <a:ext cx="1523139"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7" name="直線矢印コネクタ 46">
            <a:extLst>
              <a:ext uri="{FF2B5EF4-FFF2-40B4-BE49-F238E27FC236}">
                <a16:creationId xmlns:a16="http://schemas.microsoft.com/office/drawing/2014/main" id="{CDD394E4-816E-B2C1-EEFA-0564FCC2C4DF}"/>
              </a:ext>
            </a:extLst>
          </p:cNvPr>
          <p:cNvCxnSpPr>
            <a:cxnSpLocks/>
          </p:cNvCxnSpPr>
          <p:nvPr/>
        </p:nvCxnSpPr>
        <p:spPr>
          <a:xfrm flipV="1">
            <a:off x="7639762" y="952267"/>
            <a:ext cx="0" cy="708027"/>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926074C7-3BF1-78B6-0B3F-A1B9E3DD3B74}"/>
              </a:ext>
            </a:extLst>
          </p:cNvPr>
          <p:cNvSpPr txBox="1"/>
          <p:nvPr/>
        </p:nvSpPr>
        <p:spPr>
          <a:xfrm>
            <a:off x="5171803" y="97983"/>
            <a:ext cx="963725" cy="369332"/>
          </a:xfrm>
          <a:prstGeom prst="rect">
            <a:avLst/>
          </a:prstGeom>
          <a:noFill/>
        </p:spPr>
        <p:txBody>
          <a:bodyPr wrap="none" rtlCol="0">
            <a:spAutoFit/>
          </a:bodyPr>
          <a:lstStyle/>
          <a:p>
            <a:r>
              <a:rPr kumimoji="1" lang="en-US" altLang="ja-JP" dirty="0"/>
              <a:t>Spin 1/2</a:t>
            </a:r>
            <a:endParaRPr kumimoji="1" lang="ja-JP" altLang="en-US" dirty="0"/>
          </a:p>
        </p:txBody>
      </p:sp>
      <p:cxnSp>
        <p:nvCxnSpPr>
          <p:cNvPr id="52" name="直線矢印コネクタ 51">
            <a:extLst>
              <a:ext uri="{FF2B5EF4-FFF2-40B4-BE49-F238E27FC236}">
                <a16:creationId xmlns:a16="http://schemas.microsoft.com/office/drawing/2014/main" id="{401F1BF1-16A9-E957-8237-BB983BCBBC6E}"/>
              </a:ext>
            </a:extLst>
          </p:cNvPr>
          <p:cNvCxnSpPr/>
          <p:nvPr/>
        </p:nvCxnSpPr>
        <p:spPr>
          <a:xfrm flipH="1" flipV="1">
            <a:off x="3180562" y="1089571"/>
            <a:ext cx="1492226" cy="43229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EDEBDA1E-010E-F193-531F-DFD13BDFC000}"/>
              </a:ext>
            </a:extLst>
          </p:cNvPr>
          <p:cNvSpPr txBox="1"/>
          <p:nvPr/>
        </p:nvSpPr>
        <p:spPr>
          <a:xfrm>
            <a:off x="3712874" y="970311"/>
            <a:ext cx="522900" cy="369332"/>
          </a:xfrm>
          <a:prstGeom prst="rect">
            <a:avLst/>
          </a:prstGeom>
          <a:noFill/>
        </p:spPr>
        <p:txBody>
          <a:bodyPr wrap="none" rtlCol="0">
            <a:spAutoFit/>
          </a:bodyPr>
          <a:lstStyle/>
          <a:p>
            <a:r>
              <a:rPr kumimoji="1" lang="en-US" altLang="ja-JP" dirty="0"/>
              <a:t>S=1</a:t>
            </a:r>
            <a:endParaRPr kumimoji="1" lang="ja-JP" altLang="en-US" dirty="0"/>
          </a:p>
        </p:txBody>
      </p:sp>
      <p:sp>
        <p:nvSpPr>
          <p:cNvPr id="54" name="テキスト ボックス 53">
            <a:extLst>
              <a:ext uri="{FF2B5EF4-FFF2-40B4-BE49-F238E27FC236}">
                <a16:creationId xmlns:a16="http://schemas.microsoft.com/office/drawing/2014/main" id="{158B034D-A331-CFE6-F7CB-169D102604DD}"/>
              </a:ext>
            </a:extLst>
          </p:cNvPr>
          <p:cNvSpPr txBox="1"/>
          <p:nvPr/>
        </p:nvSpPr>
        <p:spPr>
          <a:xfrm>
            <a:off x="273623" y="5133025"/>
            <a:ext cx="8870377" cy="830997"/>
          </a:xfrm>
          <a:prstGeom prst="rect">
            <a:avLst/>
          </a:prstGeom>
          <a:noFill/>
        </p:spPr>
        <p:txBody>
          <a:bodyPr wrap="none" rtlCol="0">
            <a:spAutoFit/>
          </a:bodyPr>
          <a:lstStyle/>
          <a:p>
            <a:r>
              <a:rPr kumimoji="1" lang="en-US" altLang="ja-JP" sz="2400" dirty="0"/>
              <a:t>If the energy of 0</a:t>
            </a:r>
            <a:r>
              <a:rPr kumimoji="1" lang="en-US" altLang="ja-JP" sz="2400" baseline="30000" dirty="0"/>
              <a:t>+</a:t>
            </a:r>
            <a:r>
              <a:rPr kumimoji="1" lang="en-US" altLang="ja-JP" sz="2400" dirty="0"/>
              <a:t> state energy of </a:t>
            </a:r>
            <a:r>
              <a:rPr kumimoji="1" lang="en-US" altLang="ja-JP" sz="2400" baseline="30000" dirty="0"/>
              <a:t>4</a:t>
            </a:r>
            <a:r>
              <a:rPr kumimoji="1" lang="en-US" altLang="ja-JP" sz="2400" baseline="-25000" dirty="0"/>
              <a:t>Λ</a:t>
            </a:r>
            <a:r>
              <a:rPr kumimoji="1" lang="en-US" altLang="ja-JP" sz="2400" dirty="0"/>
              <a:t>He would be observed at STAR,</a:t>
            </a:r>
          </a:p>
          <a:p>
            <a:r>
              <a:rPr lang="en-US" altLang="ja-JP" sz="2400" dirty="0"/>
              <a:t>it is important to extract information on CSB effect of YN interaction.</a:t>
            </a:r>
            <a:endParaRPr kumimoji="1" lang="ja-JP" altLang="en-US" sz="2400" dirty="0"/>
          </a:p>
        </p:txBody>
      </p:sp>
      <p:sp>
        <p:nvSpPr>
          <p:cNvPr id="55" name="テキスト ボックス 54">
            <a:extLst>
              <a:ext uri="{FF2B5EF4-FFF2-40B4-BE49-F238E27FC236}">
                <a16:creationId xmlns:a16="http://schemas.microsoft.com/office/drawing/2014/main" id="{9A5C39E0-CF3B-26EC-4AD9-AC5B6E54FC54}"/>
              </a:ext>
            </a:extLst>
          </p:cNvPr>
          <p:cNvSpPr txBox="1"/>
          <p:nvPr/>
        </p:nvSpPr>
        <p:spPr>
          <a:xfrm>
            <a:off x="515327" y="6210384"/>
            <a:ext cx="5529399" cy="461665"/>
          </a:xfrm>
          <a:prstGeom prst="rect">
            <a:avLst/>
          </a:prstGeom>
          <a:noFill/>
        </p:spPr>
        <p:txBody>
          <a:bodyPr wrap="none" rtlCol="0">
            <a:spAutoFit/>
          </a:bodyPr>
          <a:lstStyle/>
          <a:p>
            <a:r>
              <a:rPr kumimoji="1" lang="en-US" altLang="ja-JP" sz="2400" dirty="0"/>
              <a:t>Is it possible to observe </a:t>
            </a:r>
            <a:r>
              <a:rPr kumimoji="1" lang="en-US" altLang="ja-JP" sz="2400" baseline="30000" dirty="0"/>
              <a:t>3</a:t>
            </a:r>
            <a:r>
              <a:rPr kumimoji="1" lang="en-US" altLang="ja-JP" sz="2400" dirty="0"/>
              <a:t>He-Λ correlation?</a:t>
            </a:r>
            <a:endParaRPr kumimoji="1" lang="ja-JP" altLang="en-US" sz="2400" dirty="0"/>
          </a:p>
        </p:txBody>
      </p:sp>
    </p:spTree>
    <p:extLst>
      <p:ext uri="{BB962C8B-B14F-4D97-AF65-F5344CB8AC3E}">
        <p14:creationId xmlns:p14="http://schemas.microsoft.com/office/powerpoint/2010/main" val="100833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B0AE2-D58F-D9D7-3BA1-0644B0FA6D33}"/>
            </a:ext>
          </a:extLst>
        </p:cNvPr>
        <p:cNvGrpSpPr/>
        <p:nvPr/>
      </p:nvGrpSpPr>
      <p:grpSpPr>
        <a:xfrm>
          <a:off x="0" y="0"/>
          <a:ext cx="0" cy="0"/>
          <a:chOff x="0" y="0"/>
          <a:chExt cx="0" cy="0"/>
        </a:xfrm>
      </p:grpSpPr>
      <p:sp>
        <p:nvSpPr>
          <p:cNvPr id="85003" name="Line 11">
            <a:extLst>
              <a:ext uri="{FF2B5EF4-FFF2-40B4-BE49-F238E27FC236}">
                <a16:creationId xmlns:a16="http://schemas.microsoft.com/office/drawing/2014/main" id="{FB4A7FFE-262F-5D9A-4C19-8D4447FBB2D5}"/>
              </a:ext>
            </a:extLst>
          </p:cNvPr>
          <p:cNvSpPr>
            <a:spLocks noChangeShapeType="1"/>
          </p:cNvSpPr>
          <p:nvPr/>
        </p:nvSpPr>
        <p:spPr bwMode="auto">
          <a:xfrm>
            <a:off x="5267325" y="622300"/>
            <a:ext cx="2952750" cy="0"/>
          </a:xfrm>
          <a:prstGeom prst="line">
            <a:avLst/>
          </a:prstGeom>
          <a:noFill/>
          <a:ln w="28575">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5004" name="Text Box 12">
            <a:extLst>
              <a:ext uri="{FF2B5EF4-FFF2-40B4-BE49-F238E27FC236}">
                <a16:creationId xmlns:a16="http://schemas.microsoft.com/office/drawing/2014/main" id="{47B6FB99-190F-6F19-D25A-4653F5D5CE58}"/>
              </a:ext>
            </a:extLst>
          </p:cNvPr>
          <p:cNvSpPr txBox="1">
            <a:spLocks noChangeArrowheads="1"/>
          </p:cNvSpPr>
          <p:nvPr/>
        </p:nvSpPr>
        <p:spPr bwMode="auto">
          <a:xfrm>
            <a:off x="7235825" y="188913"/>
            <a:ext cx="884238"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400" b="1" baseline="30000"/>
              <a:t>3</a:t>
            </a:r>
            <a:r>
              <a:rPr lang="en-US" altLang="ja-JP" sz="2000"/>
              <a:t>H+</a:t>
            </a:r>
            <a:r>
              <a:rPr lang="en-US" altLang="ja-JP" sz="2000" b="1"/>
              <a:t>Λ</a:t>
            </a:r>
          </a:p>
        </p:txBody>
      </p:sp>
      <p:sp>
        <p:nvSpPr>
          <p:cNvPr id="85005" name="Line 13">
            <a:extLst>
              <a:ext uri="{FF2B5EF4-FFF2-40B4-BE49-F238E27FC236}">
                <a16:creationId xmlns:a16="http://schemas.microsoft.com/office/drawing/2014/main" id="{CFEE7018-890C-4498-1BEA-6DD0FB0CD99F}"/>
              </a:ext>
            </a:extLst>
          </p:cNvPr>
          <p:cNvSpPr>
            <a:spLocks noChangeShapeType="1"/>
          </p:cNvSpPr>
          <p:nvPr/>
        </p:nvSpPr>
        <p:spPr bwMode="auto">
          <a:xfrm>
            <a:off x="5916613" y="1125538"/>
            <a:ext cx="1584325" cy="0"/>
          </a:xfrm>
          <a:prstGeom prst="line">
            <a:avLst/>
          </a:prstGeom>
          <a:noFill/>
          <a:ln w="28575">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5006" name="Line 14">
            <a:extLst>
              <a:ext uri="{FF2B5EF4-FFF2-40B4-BE49-F238E27FC236}">
                <a16:creationId xmlns:a16="http://schemas.microsoft.com/office/drawing/2014/main" id="{579200B9-A694-4CAD-6E35-F586871C9832}"/>
              </a:ext>
            </a:extLst>
          </p:cNvPr>
          <p:cNvSpPr>
            <a:spLocks noChangeShapeType="1"/>
          </p:cNvSpPr>
          <p:nvPr/>
        </p:nvSpPr>
        <p:spPr bwMode="auto">
          <a:xfrm>
            <a:off x="5916613" y="1917700"/>
            <a:ext cx="1584325"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5007" name="Text Box 15">
            <a:extLst>
              <a:ext uri="{FF2B5EF4-FFF2-40B4-BE49-F238E27FC236}">
                <a16:creationId xmlns:a16="http://schemas.microsoft.com/office/drawing/2014/main" id="{1225F9A2-2B5A-2EC3-98C0-4F9FB4C34EBF}"/>
              </a:ext>
            </a:extLst>
          </p:cNvPr>
          <p:cNvSpPr txBox="1">
            <a:spLocks noChangeArrowheads="1"/>
          </p:cNvSpPr>
          <p:nvPr/>
        </p:nvSpPr>
        <p:spPr bwMode="auto">
          <a:xfrm>
            <a:off x="5124450" y="188913"/>
            <a:ext cx="91757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0 MeV</a:t>
            </a:r>
          </a:p>
        </p:txBody>
      </p:sp>
      <p:sp>
        <p:nvSpPr>
          <p:cNvPr id="85008" name="Text Box 16">
            <a:extLst>
              <a:ext uri="{FF2B5EF4-FFF2-40B4-BE49-F238E27FC236}">
                <a16:creationId xmlns:a16="http://schemas.microsoft.com/office/drawing/2014/main" id="{3BD3B29C-F9CD-CD2E-CE98-BC327F6F0AA2}"/>
              </a:ext>
            </a:extLst>
          </p:cNvPr>
          <p:cNvSpPr txBox="1">
            <a:spLocks noChangeArrowheads="1"/>
          </p:cNvSpPr>
          <p:nvPr/>
        </p:nvSpPr>
        <p:spPr bwMode="auto">
          <a:xfrm>
            <a:off x="5697842" y="693738"/>
            <a:ext cx="1053494" cy="40011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dirty="0"/>
              <a:t>-1.00??</a:t>
            </a:r>
          </a:p>
        </p:txBody>
      </p:sp>
      <p:sp>
        <p:nvSpPr>
          <p:cNvPr id="85009" name="Text Box 17">
            <a:extLst>
              <a:ext uri="{FF2B5EF4-FFF2-40B4-BE49-F238E27FC236}">
                <a16:creationId xmlns:a16="http://schemas.microsoft.com/office/drawing/2014/main" id="{F5F71007-DD3C-1875-1487-FD2AACAC2046}"/>
              </a:ext>
            </a:extLst>
          </p:cNvPr>
          <p:cNvSpPr txBox="1">
            <a:spLocks noChangeArrowheads="1"/>
          </p:cNvSpPr>
          <p:nvPr/>
        </p:nvSpPr>
        <p:spPr bwMode="auto">
          <a:xfrm>
            <a:off x="6048375" y="1557338"/>
            <a:ext cx="762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-2.04</a:t>
            </a:r>
          </a:p>
        </p:txBody>
      </p:sp>
      <p:sp>
        <p:nvSpPr>
          <p:cNvPr id="85010" name="Text Box 18">
            <a:extLst>
              <a:ext uri="{FF2B5EF4-FFF2-40B4-BE49-F238E27FC236}">
                <a16:creationId xmlns:a16="http://schemas.microsoft.com/office/drawing/2014/main" id="{33D28949-0431-75C9-B261-49A5E7A6F3FB}"/>
              </a:ext>
            </a:extLst>
          </p:cNvPr>
          <p:cNvSpPr txBox="1">
            <a:spLocks noChangeArrowheads="1"/>
          </p:cNvSpPr>
          <p:nvPr/>
        </p:nvSpPr>
        <p:spPr bwMode="auto">
          <a:xfrm>
            <a:off x="7500938" y="909638"/>
            <a:ext cx="42227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1</a:t>
            </a:r>
            <a:r>
              <a:rPr lang="en-US" altLang="ja-JP" sz="2000" baseline="30000"/>
              <a:t>+</a:t>
            </a:r>
          </a:p>
        </p:txBody>
      </p:sp>
      <p:sp>
        <p:nvSpPr>
          <p:cNvPr id="85011" name="Text Box 19">
            <a:extLst>
              <a:ext uri="{FF2B5EF4-FFF2-40B4-BE49-F238E27FC236}">
                <a16:creationId xmlns:a16="http://schemas.microsoft.com/office/drawing/2014/main" id="{A42FC6A3-A1BB-0E57-B6A0-445A6EB91AD5}"/>
              </a:ext>
            </a:extLst>
          </p:cNvPr>
          <p:cNvSpPr txBox="1">
            <a:spLocks noChangeArrowheads="1"/>
          </p:cNvSpPr>
          <p:nvPr/>
        </p:nvSpPr>
        <p:spPr bwMode="auto">
          <a:xfrm>
            <a:off x="7572375" y="1701800"/>
            <a:ext cx="42227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0</a:t>
            </a:r>
            <a:r>
              <a:rPr lang="en-US" altLang="ja-JP" sz="2000" baseline="30000"/>
              <a:t>+</a:t>
            </a:r>
          </a:p>
        </p:txBody>
      </p:sp>
      <p:sp>
        <p:nvSpPr>
          <p:cNvPr id="85012" name="Oval 20">
            <a:extLst>
              <a:ext uri="{FF2B5EF4-FFF2-40B4-BE49-F238E27FC236}">
                <a16:creationId xmlns:a16="http://schemas.microsoft.com/office/drawing/2014/main" id="{CD336C88-EFCC-725B-723C-A6B64B71B0D2}"/>
              </a:ext>
            </a:extLst>
          </p:cNvPr>
          <p:cNvSpPr>
            <a:spLocks noChangeArrowheads="1"/>
          </p:cNvSpPr>
          <p:nvPr/>
        </p:nvSpPr>
        <p:spPr bwMode="auto">
          <a:xfrm>
            <a:off x="6202363" y="2205038"/>
            <a:ext cx="1439862" cy="1439862"/>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5013" name="Oval 21">
            <a:extLst>
              <a:ext uri="{FF2B5EF4-FFF2-40B4-BE49-F238E27FC236}">
                <a16:creationId xmlns:a16="http://schemas.microsoft.com/office/drawing/2014/main" id="{D9873D46-32FF-6C76-A09C-B7A12CAF3AC2}"/>
              </a:ext>
            </a:extLst>
          </p:cNvPr>
          <p:cNvSpPr>
            <a:spLocks noChangeArrowheads="1"/>
          </p:cNvSpPr>
          <p:nvPr/>
        </p:nvSpPr>
        <p:spPr bwMode="auto">
          <a:xfrm>
            <a:off x="6408738" y="2493963"/>
            <a:ext cx="360362" cy="360362"/>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85014" name="Oval 22">
            <a:extLst>
              <a:ext uri="{FF2B5EF4-FFF2-40B4-BE49-F238E27FC236}">
                <a16:creationId xmlns:a16="http://schemas.microsoft.com/office/drawing/2014/main" id="{60B97A90-2E55-6158-14C3-5647896CF5B5}"/>
              </a:ext>
            </a:extLst>
          </p:cNvPr>
          <p:cNvSpPr>
            <a:spLocks noChangeArrowheads="1"/>
          </p:cNvSpPr>
          <p:nvPr/>
        </p:nvSpPr>
        <p:spPr bwMode="auto">
          <a:xfrm>
            <a:off x="6985000" y="2493963"/>
            <a:ext cx="360363" cy="360362"/>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85015" name="Oval 23">
            <a:extLst>
              <a:ext uri="{FF2B5EF4-FFF2-40B4-BE49-F238E27FC236}">
                <a16:creationId xmlns:a16="http://schemas.microsoft.com/office/drawing/2014/main" id="{3752E9CA-BC03-33A9-50A1-1539072F9BA1}"/>
              </a:ext>
            </a:extLst>
          </p:cNvPr>
          <p:cNvSpPr>
            <a:spLocks noChangeArrowheads="1"/>
          </p:cNvSpPr>
          <p:nvPr/>
        </p:nvSpPr>
        <p:spPr bwMode="auto">
          <a:xfrm>
            <a:off x="6489700" y="2997200"/>
            <a:ext cx="360363" cy="360363"/>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85016" name="Oval 24">
            <a:extLst>
              <a:ext uri="{FF2B5EF4-FFF2-40B4-BE49-F238E27FC236}">
                <a16:creationId xmlns:a16="http://schemas.microsoft.com/office/drawing/2014/main" id="{63AE3B69-3064-C054-5A8F-5155C6760433}"/>
              </a:ext>
            </a:extLst>
          </p:cNvPr>
          <p:cNvSpPr>
            <a:spLocks noChangeArrowheads="1"/>
          </p:cNvSpPr>
          <p:nvPr/>
        </p:nvSpPr>
        <p:spPr bwMode="auto">
          <a:xfrm>
            <a:off x="6994525" y="2925763"/>
            <a:ext cx="504825" cy="503237"/>
          </a:xfrm>
          <a:prstGeom prst="ellipse">
            <a:avLst/>
          </a:prstGeom>
          <a:solidFill>
            <a:srgbClr val="FF0000"/>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b="1">
                <a:solidFill>
                  <a:schemeClr val="bg1"/>
                </a:solidFill>
              </a:rPr>
              <a:t>Λ</a:t>
            </a:r>
          </a:p>
        </p:txBody>
      </p:sp>
      <p:sp>
        <p:nvSpPr>
          <p:cNvPr id="85017" name="Text Box 25">
            <a:extLst>
              <a:ext uri="{FF2B5EF4-FFF2-40B4-BE49-F238E27FC236}">
                <a16:creationId xmlns:a16="http://schemas.microsoft.com/office/drawing/2014/main" id="{ED759B1A-5564-5359-5BCD-AE5C416D3F6C}"/>
              </a:ext>
            </a:extLst>
          </p:cNvPr>
          <p:cNvSpPr txBox="1">
            <a:spLocks noChangeArrowheads="1"/>
          </p:cNvSpPr>
          <p:nvPr/>
        </p:nvSpPr>
        <p:spPr bwMode="auto">
          <a:xfrm>
            <a:off x="6623050" y="3789363"/>
            <a:ext cx="539750"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800" b="1" baseline="30000"/>
              <a:t>4</a:t>
            </a:r>
            <a:r>
              <a:rPr lang="en-US" altLang="ja-JP" sz="2400"/>
              <a:t>H</a:t>
            </a:r>
          </a:p>
        </p:txBody>
      </p:sp>
      <p:sp>
        <p:nvSpPr>
          <p:cNvPr id="85018" name="Text Box 26">
            <a:extLst>
              <a:ext uri="{FF2B5EF4-FFF2-40B4-BE49-F238E27FC236}">
                <a16:creationId xmlns:a16="http://schemas.microsoft.com/office/drawing/2014/main" id="{3DFA8836-67B5-0B9C-1122-7512CA4B4379}"/>
              </a:ext>
            </a:extLst>
          </p:cNvPr>
          <p:cNvSpPr txBox="1">
            <a:spLocks noChangeArrowheads="1"/>
          </p:cNvSpPr>
          <p:nvPr/>
        </p:nvSpPr>
        <p:spPr bwMode="auto">
          <a:xfrm>
            <a:off x="6562725" y="4005263"/>
            <a:ext cx="361950" cy="304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400" b="1"/>
              <a:t>Λ</a:t>
            </a:r>
          </a:p>
        </p:txBody>
      </p:sp>
      <p:sp>
        <p:nvSpPr>
          <p:cNvPr id="6" name="Oval 20">
            <a:extLst>
              <a:ext uri="{FF2B5EF4-FFF2-40B4-BE49-F238E27FC236}">
                <a16:creationId xmlns:a16="http://schemas.microsoft.com/office/drawing/2014/main" id="{73277AA6-DF7E-57F2-F106-D0EDBAE6B5A5}"/>
              </a:ext>
            </a:extLst>
          </p:cNvPr>
          <p:cNvSpPr>
            <a:spLocks noChangeArrowheads="1"/>
          </p:cNvSpPr>
          <p:nvPr/>
        </p:nvSpPr>
        <p:spPr bwMode="auto">
          <a:xfrm>
            <a:off x="1086517" y="2892950"/>
            <a:ext cx="1439862" cy="1439862"/>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 name="Oval 21">
            <a:extLst>
              <a:ext uri="{FF2B5EF4-FFF2-40B4-BE49-F238E27FC236}">
                <a16:creationId xmlns:a16="http://schemas.microsoft.com/office/drawing/2014/main" id="{551D2017-5DA6-3724-38F8-E6F90E622E00}"/>
              </a:ext>
            </a:extLst>
          </p:cNvPr>
          <p:cNvSpPr>
            <a:spLocks noChangeArrowheads="1"/>
          </p:cNvSpPr>
          <p:nvPr/>
        </p:nvSpPr>
        <p:spPr bwMode="auto">
          <a:xfrm>
            <a:off x="1292892" y="3181875"/>
            <a:ext cx="360362" cy="360362"/>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8" name="Oval 22">
            <a:extLst>
              <a:ext uri="{FF2B5EF4-FFF2-40B4-BE49-F238E27FC236}">
                <a16:creationId xmlns:a16="http://schemas.microsoft.com/office/drawing/2014/main" id="{778DE90D-76DC-DE4D-0F48-5C8CC41D596E}"/>
              </a:ext>
            </a:extLst>
          </p:cNvPr>
          <p:cNvSpPr>
            <a:spLocks noChangeArrowheads="1"/>
          </p:cNvSpPr>
          <p:nvPr/>
        </p:nvSpPr>
        <p:spPr bwMode="auto">
          <a:xfrm>
            <a:off x="1869154" y="3181875"/>
            <a:ext cx="360363" cy="360362"/>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9" name="Oval 23">
            <a:extLst>
              <a:ext uri="{FF2B5EF4-FFF2-40B4-BE49-F238E27FC236}">
                <a16:creationId xmlns:a16="http://schemas.microsoft.com/office/drawing/2014/main" id="{264F8DAE-FD36-CF84-534D-3E8FBD92370C}"/>
              </a:ext>
            </a:extLst>
          </p:cNvPr>
          <p:cNvSpPr>
            <a:spLocks noChangeArrowheads="1"/>
          </p:cNvSpPr>
          <p:nvPr/>
        </p:nvSpPr>
        <p:spPr bwMode="auto">
          <a:xfrm>
            <a:off x="1596897" y="3757343"/>
            <a:ext cx="360363" cy="360363"/>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10" name="Oval 24">
            <a:extLst>
              <a:ext uri="{FF2B5EF4-FFF2-40B4-BE49-F238E27FC236}">
                <a16:creationId xmlns:a16="http://schemas.microsoft.com/office/drawing/2014/main" id="{C0EDFA3C-44C3-9CE5-779E-9EFD955E2876}"/>
              </a:ext>
            </a:extLst>
          </p:cNvPr>
          <p:cNvSpPr>
            <a:spLocks noChangeArrowheads="1"/>
          </p:cNvSpPr>
          <p:nvPr/>
        </p:nvSpPr>
        <p:spPr bwMode="auto">
          <a:xfrm>
            <a:off x="3203848" y="2242344"/>
            <a:ext cx="504825" cy="503237"/>
          </a:xfrm>
          <a:prstGeom prst="ellipse">
            <a:avLst/>
          </a:prstGeom>
          <a:solidFill>
            <a:srgbClr val="FF0000"/>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b="1" dirty="0">
                <a:solidFill>
                  <a:schemeClr val="bg1"/>
                </a:solidFill>
              </a:rPr>
              <a:t>Λ</a:t>
            </a:r>
          </a:p>
        </p:txBody>
      </p:sp>
      <p:sp>
        <p:nvSpPr>
          <p:cNvPr id="11" name="Text Box 25">
            <a:extLst>
              <a:ext uri="{FF2B5EF4-FFF2-40B4-BE49-F238E27FC236}">
                <a16:creationId xmlns:a16="http://schemas.microsoft.com/office/drawing/2014/main" id="{446C60F8-CBC3-E6C7-C505-C4C17C7382E2}"/>
              </a:ext>
            </a:extLst>
          </p:cNvPr>
          <p:cNvSpPr txBox="1">
            <a:spLocks noChangeArrowheads="1"/>
          </p:cNvSpPr>
          <p:nvPr/>
        </p:nvSpPr>
        <p:spPr bwMode="auto">
          <a:xfrm>
            <a:off x="1506813" y="4477275"/>
            <a:ext cx="540533" cy="46166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800" b="1" baseline="30000" dirty="0"/>
              <a:t>3</a:t>
            </a:r>
            <a:r>
              <a:rPr lang="en-US" altLang="ja-JP" sz="2400" dirty="0"/>
              <a:t>H</a:t>
            </a:r>
          </a:p>
        </p:txBody>
      </p:sp>
      <p:cxnSp>
        <p:nvCxnSpPr>
          <p:cNvPr id="14" name="直線コネクタ 13">
            <a:extLst>
              <a:ext uri="{FF2B5EF4-FFF2-40B4-BE49-F238E27FC236}">
                <a16:creationId xmlns:a16="http://schemas.microsoft.com/office/drawing/2014/main" id="{151099E1-17D3-2564-66E8-F7E051239B30}"/>
              </a:ext>
            </a:extLst>
          </p:cNvPr>
          <p:cNvCxnSpPr>
            <a:cxnSpLocks/>
          </p:cNvCxnSpPr>
          <p:nvPr/>
        </p:nvCxnSpPr>
        <p:spPr>
          <a:xfrm flipV="1">
            <a:off x="2338754" y="2562023"/>
            <a:ext cx="938026" cy="870353"/>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9ED9651C-3FDB-42B7-1F99-8DB6A78A928A}"/>
              </a:ext>
            </a:extLst>
          </p:cNvPr>
          <p:cNvCxnSpPr/>
          <p:nvPr/>
        </p:nvCxnSpPr>
        <p:spPr>
          <a:xfrm flipV="1">
            <a:off x="3456260" y="1954213"/>
            <a:ext cx="0" cy="1042986"/>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49771AE1-4B41-B4D5-7898-715E2787F0D9}"/>
              </a:ext>
            </a:extLst>
          </p:cNvPr>
          <p:cNvCxnSpPr/>
          <p:nvPr/>
        </p:nvCxnSpPr>
        <p:spPr>
          <a:xfrm flipV="1">
            <a:off x="3203848" y="1306513"/>
            <a:ext cx="2712765" cy="212248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9438F7CD-1A79-62EC-F14A-D43E2C40F880}"/>
              </a:ext>
            </a:extLst>
          </p:cNvPr>
          <p:cNvSpPr txBox="1"/>
          <p:nvPr/>
        </p:nvSpPr>
        <p:spPr>
          <a:xfrm>
            <a:off x="2941638" y="4117706"/>
            <a:ext cx="2840201" cy="1200329"/>
          </a:xfrm>
          <a:prstGeom prst="rect">
            <a:avLst/>
          </a:prstGeom>
          <a:noFill/>
        </p:spPr>
        <p:txBody>
          <a:bodyPr wrap="none" rtlCol="0">
            <a:spAutoFit/>
          </a:bodyPr>
          <a:lstStyle/>
          <a:p>
            <a:r>
              <a:rPr lang="en-US" altLang="ja-JP" sz="2400" dirty="0"/>
              <a:t>Along the same line,</a:t>
            </a:r>
          </a:p>
          <a:p>
            <a:r>
              <a:rPr lang="en-US" altLang="ja-JP" sz="2400" dirty="0"/>
              <a:t>1</a:t>
            </a:r>
            <a:r>
              <a:rPr lang="en-US" altLang="ja-JP" sz="2400" baseline="30000" dirty="0"/>
              <a:t>+</a:t>
            </a:r>
            <a:r>
              <a:rPr lang="en-US" altLang="ja-JP" sz="2400" dirty="0"/>
              <a:t> state of </a:t>
            </a:r>
            <a:r>
              <a:rPr lang="en-US" altLang="ja-JP" sz="2400" baseline="30000" dirty="0"/>
              <a:t>4</a:t>
            </a:r>
            <a:r>
              <a:rPr lang="en-US" altLang="ja-JP" sz="2400" baseline="-25000" dirty="0"/>
              <a:t>Λ</a:t>
            </a:r>
            <a:r>
              <a:rPr lang="en-US" altLang="ja-JP" sz="2400" dirty="0"/>
              <a:t>H should</a:t>
            </a:r>
          </a:p>
          <a:p>
            <a:r>
              <a:rPr lang="en-US" altLang="ja-JP" sz="2400" dirty="0"/>
              <a:t>should be  observed.</a:t>
            </a:r>
          </a:p>
        </p:txBody>
      </p:sp>
      <p:sp>
        <p:nvSpPr>
          <p:cNvPr id="20" name="テキスト ボックス 19">
            <a:extLst>
              <a:ext uri="{FF2B5EF4-FFF2-40B4-BE49-F238E27FC236}">
                <a16:creationId xmlns:a16="http://schemas.microsoft.com/office/drawing/2014/main" id="{7E35AE0C-5A98-DDCD-2552-C425D1EB57BC}"/>
              </a:ext>
            </a:extLst>
          </p:cNvPr>
          <p:cNvSpPr txBox="1"/>
          <p:nvPr/>
        </p:nvSpPr>
        <p:spPr>
          <a:xfrm>
            <a:off x="873985" y="5702597"/>
            <a:ext cx="5529399" cy="461665"/>
          </a:xfrm>
          <a:prstGeom prst="rect">
            <a:avLst/>
          </a:prstGeom>
          <a:noFill/>
        </p:spPr>
        <p:txBody>
          <a:bodyPr wrap="none" rtlCol="0">
            <a:spAutoFit/>
          </a:bodyPr>
          <a:lstStyle/>
          <a:p>
            <a:r>
              <a:rPr kumimoji="1" lang="en-US" altLang="ja-JP" sz="2400" dirty="0"/>
              <a:t>Is it possible to observe </a:t>
            </a:r>
            <a:r>
              <a:rPr kumimoji="1" lang="en-US" altLang="ja-JP" sz="2400" baseline="30000" dirty="0"/>
              <a:t>3</a:t>
            </a:r>
            <a:r>
              <a:rPr kumimoji="1" lang="en-US" altLang="ja-JP" sz="2400" dirty="0"/>
              <a:t>H-Λ correlation?</a:t>
            </a:r>
            <a:endParaRPr kumimoji="1" lang="ja-JP" altLang="en-US" sz="2400" dirty="0"/>
          </a:p>
        </p:txBody>
      </p:sp>
      <p:sp>
        <p:nvSpPr>
          <p:cNvPr id="21" name="テキスト ボックス 20">
            <a:extLst>
              <a:ext uri="{FF2B5EF4-FFF2-40B4-BE49-F238E27FC236}">
                <a16:creationId xmlns:a16="http://schemas.microsoft.com/office/drawing/2014/main" id="{5B5447E4-14CF-B11C-F0CA-773091B6BBFA}"/>
              </a:ext>
            </a:extLst>
          </p:cNvPr>
          <p:cNvSpPr txBox="1"/>
          <p:nvPr/>
        </p:nvSpPr>
        <p:spPr>
          <a:xfrm>
            <a:off x="4638008" y="2136923"/>
            <a:ext cx="635110" cy="461665"/>
          </a:xfrm>
          <a:prstGeom prst="rect">
            <a:avLst/>
          </a:prstGeom>
          <a:noFill/>
        </p:spPr>
        <p:txBody>
          <a:bodyPr wrap="none" rtlCol="0">
            <a:spAutoFit/>
          </a:bodyPr>
          <a:lstStyle/>
          <a:p>
            <a:r>
              <a:rPr kumimoji="1" lang="en-US" altLang="ja-JP" sz="2400" dirty="0"/>
              <a:t>S=1</a:t>
            </a:r>
            <a:endParaRPr kumimoji="1" lang="ja-JP" altLang="en-US" sz="2400" dirty="0"/>
          </a:p>
        </p:txBody>
      </p:sp>
      <p:sp>
        <p:nvSpPr>
          <p:cNvPr id="2" name="テキスト ボックス 1">
            <a:extLst>
              <a:ext uri="{FF2B5EF4-FFF2-40B4-BE49-F238E27FC236}">
                <a16:creationId xmlns:a16="http://schemas.microsoft.com/office/drawing/2014/main" id="{C3615AC4-A133-5783-E5E9-D2F906640E76}"/>
              </a:ext>
            </a:extLst>
          </p:cNvPr>
          <p:cNvSpPr txBox="1"/>
          <p:nvPr/>
        </p:nvSpPr>
        <p:spPr>
          <a:xfrm>
            <a:off x="424645" y="6198818"/>
            <a:ext cx="8890960" cy="646331"/>
          </a:xfrm>
          <a:prstGeom prst="rect">
            <a:avLst/>
          </a:prstGeom>
          <a:noFill/>
        </p:spPr>
        <p:txBody>
          <a:bodyPr wrap="none" rtlCol="0">
            <a:spAutoFit/>
          </a:bodyPr>
          <a:lstStyle/>
          <a:p>
            <a:r>
              <a:rPr lang="en-US" altLang="ja-JP" dirty="0"/>
              <a:t>This experiment has been done by STAR collaboration. However,  I have no detail information</a:t>
            </a:r>
          </a:p>
          <a:p>
            <a:r>
              <a:rPr lang="en-US" altLang="ja-JP"/>
              <a:t>o</a:t>
            </a:r>
            <a:r>
              <a:rPr kumimoji="1" lang="en-US" altLang="ja-JP"/>
              <a:t>n it.</a:t>
            </a:r>
            <a:endParaRPr kumimoji="1" lang="ja-JP" altLang="en-US" dirty="0"/>
          </a:p>
        </p:txBody>
      </p:sp>
    </p:spTree>
    <p:extLst>
      <p:ext uri="{BB962C8B-B14F-4D97-AF65-F5344CB8AC3E}">
        <p14:creationId xmlns:p14="http://schemas.microsoft.com/office/powerpoint/2010/main" val="3993815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F9B6D792-9BBF-AED0-FE9F-47E89B5A158B}"/>
              </a:ext>
            </a:extLst>
          </p:cNvPr>
          <p:cNvSpPr>
            <a:spLocks noChangeArrowheads="1"/>
          </p:cNvSpPr>
          <p:nvPr/>
        </p:nvSpPr>
        <p:spPr bwMode="auto">
          <a:xfrm>
            <a:off x="1835150" y="1268413"/>
            <a:ext cx="5257800" cy="3384550"/>
          </a:xfrm>
          <a:prstGeom prst="rect">
            <a:avLst/>
          </a:prstGeom>
          <a:solidFill>
            <a:srgbClr val="FFFF99"/>
          </a:solidFill>
          <a:ln w="22225">
            <a:solidFill>
              <a:srgbClr val="FF66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5363" name="Rectangle 3">
            <a:extLst>
              <a:ext uri="{FF2B5EF4-FFF2-40B4-BE49-F238E27FC236}">
                <a16:creationId xmlns:a16="http://schemas.microsoft.com/office/drawing/2014/main" id="{7C43F382-7689-B5AD-C65A-16F37F0F922D}"/>
              </a:ext>
            </a:extLst>
          </p:cNvPr>
          <p:cNvSpPr>
            <a:spLocks noChangeArrowheads="1"/>
          </p:cNvSpPr>
          <p:nvPr/>
        </p:nvSpPr>
        <p:spPr bwMode="auto">
          <a:xfrm>
            <a:off x="179388" y="1773238"/>
            <a:ext cx="8424862"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20000"/>
              </a:lnSpc>
              <a:spcBef>
                <a:spcPct val="0"/>
              </a:spcBef>
              <a:buFontTx/>
              <a:buNone/>
            </a:pPr>
            <a:br>
              <a:rPr lang="en-US" altLang="ja-JP" sz="4000">
                <a:solidFill>
                  <a:schemeClr val="tx2"/>
                </a:solidFill>
              </a:rPr>
            </a:br>
            <a:r>
              <a:rPr lang="en-US" altLang="ja-JP" sz="4000">
                <a:solidFill>
                  <a:schemeClr val="tx2"/>
                </a:solidFill>
              </a:rPr>
              <a:t>S=-2 hypernuclei </a:t>
            </a:r>
            <a:br>
              <a:rPr lang="en-US" altLang="ja-JP" sz="4000">
                <a:solidFill>
                  <a:schemeClr val="tx2"/>
                </a:solidFill>
              </a:rPr>
            </a:br>
            <a:r>
              <a:rPr lang="en-US" altLang="ja-JP" sz="4000">
                <a:solidFill>
                  <a:schemeClr val="tx2"/>
                </a:solidFill>
              </a:rPr>
              <a:t>and</a:t>
            </a:r>
            <a:br>
              <a:rPr lang="en-US" altLang="ja-JP" sz="4000">
                <a:solidFill>
                  <a:schemeClr val="tx2"/>
                </a:solidFill>
              </a:rPr>
            </a:br>
            <a:r>
              <a:rPr lang="en-US" altLang="ja-JP" sz="4000">
                <a:solidFill>
                  <a:schemeClr val="tx2"/>
                </a:solidFill>
              </a:rPr>
              <a:t>YY interaction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a:extLst>
              <a:ext uri="{FF2B5EF4-FFF2-40B4-BE49-F238E27FC236}">
                <a16:creationId xmlns:a16="http://schemas.microsoft.com/office/drawing/2014/main" id="{E6DE1C88-2B67-8529-266D-6652CA60967F}"/>
              </a:ext>
            </a:extLst>
          </p:cNvPr>
          <p:cNvSpPr txBox="1">
            <a:spLocks noChangeArrowheads="1"/>
          </p:cNvSpPr>
          <p:nvPr/>
        </p:nvSpPr>
        <p:spPr bwMode="auto">
          <a:xfrm>
            <a:off x="323850" y="2781300"/>
            <a:ext cx="8064500" cy="463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For the study of </a:t>
            </a:r>
            <a:r>
              <a:rPr lang="en-US" altLang="ja-JP" sz="2000" b="1">
                <a:solidFill>
                  <a:srgbClr val="CC0000"/>
                </a:solidFill>
                <a:ea typeface="ＭＳ 明朝" panose="02020609040205080304" pitchFamily="17" charset="-128"/>
              </a:rPr>
              <a:t>Ξ</a:t>
            </a:r>
            <a:r>
              <a:rPr lang="en-US" altLang="ja-JP" sz="2400"/>
              <a:t>N interaction, it is important to study</a:t>
            </a:r>
          </a:p>
          <a:p>
            <a:pPr eaLnBrk="1" hangingPunct="1">
              <a:lnSpc>
                <a:spcPct val="130000"/>
              </a:lnSpc>
              <a:spcBef>
                <a:spcPct val="0"/>
              </a:spcBef>
              <a:buFontTx/>
              <a:buNone/>
            </a:pPr>
            <a:r>
              <a:rPr lang="en-US" altLang="ja-JP" sz="2400"/>
              <a:t>the structure of </a:t>
            </a:r>
            <a:r>
              <a:rPr lang="en-US" altLang="ja-JP" sz="2000" b="1">
                <a:solidFill>
                  <a:srgbClr val="CC0000"/>
                </a:solidFill>
                <a:ea typeface="ＭＳ 明朝" panose="02020609040205080304" pitchFamily="17" charset="-128"/>
              </a:rPr>
              <a:t>Ξ</a:t>
            </a:r>
            <a:r>
              <a:rPr lang="en-US" altLang="ja-JP" sz="2400"/>
              <a:t> hypernuclei.</a:t>
            </a:r>
          </a:p>
          <a:p>
            <a:pPr eaLnBrk="1" hangingPunct="1">
              <a:spcBef>
                <a:spcPct val="0"/>
              </a:spcBef>
              <a:buFontTx/>
              <a:buNone/>
            </a:pPr>
            <a:endParaRPr lang="en-US" altLang="ja-JP" sz="2400"/>
          </a:p>
          <a:p>
            <a:pPr eaLnBrk="1" hangingPunct="1">
              <a:spcBef>
                <a:spcPct val="0"/>
              </a:spcBef>
              <a:buFontTx/>
              <a:buNone/>
            </a:pPr>
            <a:r>
              <a:rPr lang="en-US" altLang="ja-JP" sz="2400"/>
              <a:t>However, so far there was no observed </a:t>
            </a:r>
            <a:r>
              <a:rPr lang="en-US" altLang="ja-JP" sz="2000" b="1">
                <a:solidFill>
                  <a:srgbClr val="CC0000"/>
                </a:solidFill>
                <a:ea typeface="ＭＳ 明朝" panose="02020609040205080304" pitchFamily="17" charset="-128"/>
              </a:rPr>
              <a:t>Ξ</a:t>
            </a:r>
            <a:r>
              <a:rPr lang="en-US" altLang="ja-JP" sz="2400"/>
              <a:t> hypernucleus.</a:t>
            </a:r>
          </a:p>
          <a:p>
            <a:pPr eaLnBrk="1" hangingPunct="1">
              <a:spcBef>
                <a:spcPct val="0"/>
              </a:spcBef>
              <a:buFontTx/>
              <a:buNone/>
            </a:pPr>
            <a:r>
              <a:rPr lang="en-US" altLang="ja-JP" sz="2400"/>
              <a:t>Therefore, we do not know that ΞN interaction is attractive or repulsive.</a:t>
            </a:r>
          </a:p>
          <a:p>
            <a:pPr eaLnBrk="1" hangingPunct="1">
              <a:spcBef>
                <a:spcPct val="0"/>
              </a:spcBef>
              <a:buFontTx/>
              <a:buNone/>
            </a:pPr>
            <a:endParaRPr lang="en-US" altLang="ja-JP" sz="2400"/>
          </a:p>
          <a:p>
            <a:pPr eaLnBrk="1" hangingPunct="1">
              <a:spcBef>
                <a:spcPct val="0"/>
              </a:spcBef>
              <a:buFontTx/>
              <a:buNone/>
            </a:pPr>
            <a:r>
              <a:rPr lang="en-US" altLang="ja-JP" sz="2400"/>
              <a:t>If we observe Ξ hypernuclei as bound states, we understand ΞN interaction should be attractive. Thus, we have been searching bound Ξ hypernclei experimentally.</a:t>
            </a:r>
          </a:p>
          <a:p>
            <a:pPr eaLnBrk="1" hangingPunct="1">
              <a:spcBef>
                <a:spcPct val="0"/>
              </a:spcBef>
              <a:buFontTx/>
              <a:buNone/>
            </a:pPr>
            <a:endParaRPr lang="en-US" altLang="ja-JP" sz="2400"/>
          </a:p>
          <a:p>
            <a:pPr eaLnBrk="1" hangingPunct="1">
              <a:spcBef>
                <a:spcPct val="0"/>
              </a:spcBef>
              <a:buFontTx/>
              <a:buNone/>
            </a:pPr>
            <a:endParaRPr lang="en-US" altLang="ja-JP" sz="2400"/>
          </a:p>
        </p:txBody>
      </p:sp>
      <p:sp>
        <p:nvSpPr>
          <p:cNvPr id="53251" name="Oval 3">
            <a:extLst>
              <a:ext uri="{FF2B5EF4-FFF2-40B4-BE49-F238E27FC236}">
                <a16:creationId xmlns:a16="http://schemas.microsoft.com/office/drawing/2014/main" id="{1664AFC6-D2BA-384C-AC0C-E855DD628202}"/>
              </a:ext>
            </a:extLst>
          </p:cNvPr>
          <p:cNvSpPr>
            <a:spLocks noChangeArrowheads="1"/>
          </p:cNvSpPr>
          <p:nvPr/>
        </p:nvSpPr>
        <p:spPr bwMode="auto">
          <a:xfrm>
            <a:off x="3346450" y="188913"/>
            <a:ext cx="2232025" cy="2195512"/>
          </a:xfrm>
          <a:prstGeom prst="ellipse">
            <a:avLst/>
          </a:prstGeom>
          <a:solidFill>
            <a:srgbClr val="FFFF00">
              <a:alpha val="27058"/>
            </a:srgbClr>
          </a:solidFill>
          <a:ln w="254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3252" name="Oval 4">
            <a:extLst>
              <a:ext uri="{FF2B5EF4-FFF2-40B4-BE49-F238E27FC236}">
                <a16:creationId xmlns:a16="http://schemas.microsoft.com/office/drawing/2014/main" id="{A4BAA3BD-23D3-A53A-EA61-39D4D24C4FEA}"/>
              </a:ext>
            </a:extLst>
          </p:cNvPr>
          <p:cNvSpPr>
            <a:spLocks noChangeArrowheads="1"/>
          </p:cNvSpPr>
          <p:nvPr/>
        </p:nvSpPr>
        <p:spPr bwMode="auto">
          <a:xfrm>
            <a:off x="4211638" y="333375"/>
            <a:ext cx="468312" cy="46831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000" b="1">
                <a:solidFill>
                  <a:schemeClr val="bg1"/>
                </a:solidFill>
                <a:ea typeface="ＭＳ 明朝" panose="02020609040205080304" pitchFamily="17" charset="-128"/>
              </a:rPr>
              <a:t>Ξ</a:t>
            </a:r>
            <a:r>
              <a:rPr lang="en-US" altLang="ja-JP" sz="2800" baseline="30000">
                <a:solidFill>
                  <a:schemeClr val="bg1"/>
                </a:solidFill>
                <a:latin typeface="ＭＳ 明朝" panose="02020609040205080304" pitchFamily="17" charset="-128"/>
                <a:ea typeface="ＭＳ 明朝" panose="02020609040205080304" pitchFamily="17" charset="-128"/>
              </a:rPr>
              <a:t>-</a:t>
            </a:r>
          </a:p>
        </p:txBody>
      </p:sp>
      <p:sp>
        <p:nvSpPr>
          <p:cNvPr id="53253" name="Oval 5">
            <a:extLst>
              <a:ext uri="{FF2B5EF4-FFF2-40B4-BE49-F238E27FC236}">
                <a16:creationId xmlns:a16="http://schemas.microsoft.com/office/drawing/2014/main" id="{8C31ACD7-DAA0-9ABB-BDA4-1EDA13F185E8}"/>
              </a:ext>
            </a:extLst>
          </p:cNvPr>
          <p:cNvSpPr>
            <a:spLocks noChangeArrowheads="1"/>
          </p:cNvSpPr>
          <p:nvPr/>
        </p:nvSpPr>
        <p:spPr bwMode="auto">
          <a:xfrm>
            <a:off x="3779838" y="908050"/>
            <a:ext cx="1368425" cy="1368425"/>
          </a:xfrm>
          <a:prstGeom prst="ellipse">
            <a:avLst/>
          </a:prstGeom>
          <a:solidFill>
            <a:srgbClr val="008000">
              <a:alpha val="70195"/>
            </a:srgbClr>
          </a:solidFill>
          <a:ln w="9525">
            <a:solidFill>
              <a:srgbClr val="0080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solidFill>
                  <a:schemeClr val="bg1"/>
                </a:solidFill>
              </a:rPr>
              <a:t>core</a:t>
            </a:r>
          </a:p>
          <a:p>
            <a:pPr algn="ctr" eaLnBrk="1" hangingPunct="1">
              <a:spcBef>
                <a:spcPct val="0"/>
              </a:spcBef>
              <a:buFontTx/>
              <a:buNone/>
            </a:pPr>
            <a:r>
              <a:rPr lang="en-US" altLang="ja-JP" sz="2400">
                <a:solidFill>
                  <a:schemeClr val="bg1"/>
                </a:solidFill>
              </a:rPr>
              <a:t>nucleus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図 3">
            <a:extLst>
              <a:ext uri="{FF2B5EF4-FFF2-40B4-BE49-F238E27FC236}">
                <a16:creationId xmlns:a16="http://schemas.microsoft.com/office/drawing/2014/main" id="{6A3D9696-11C6-1BF6-3758-71AA48029FB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0975" y="2708275"/>
            <a:ext cx="6584950"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22">
            <a:extLst>
              <a:ext uri="{FF2B5EF4-FFF2-40B4-BE49-F238E27FC236}">
                <a16:creationId xmlns:a16="http://schemas.microsoft.com/office/drawing/2014/main" id="{9706A1C1-A5DC-9D45-E8E0-22340060C8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268413"/>
            <a:ext cx="2974975"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テキスト ボックス 29">
            <a:extLst>
              <a:ext uri="{FF2B5EF4-FFF2-40B4-BE49-F238E27FC236}">
                <a16:creationId xmlns:a16="http://schemas.microsoft.com/office/drawing/2014/main" id="{E678C373-8849-0629-8C1D-015351F6D6F2}"/>
              </a:ext>
            </a:extLst>
          </p:cNvPr>
          <p:cNvSpPr txBox="1">
            <a:spLocks noChangeArrowheads="1"/>
          </p:cNvSpPr>
          <p:nvPr/>
        </p:nvSpPr>
        <p:spPr bwMode="auto">
          <a:xfrm>
            <a:off x="179388" y="260350"/>
            <a:ext cx="68373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400"/>
              <a:t>The first measurement of bound Ξ hypernucleus,</a:t>
            </a:r>
          </a:p>
          <a:p>
            <a:pPr>
              <a:spcBef>
                <a:spcPct val="0"/>
              </a:spcBef>
              <a:buFontTx/>
              <a:buNone/>
            </a:pPr>
            <a:r>
              <a:rPr lang="en-US" altLang="ja-JP" sz="2400" baseline="30000"/>
              <a:t>14</a:t>
            </a:r>
            <a:r>
              <a:rPr lang="en-US" altLang="ja-JP" sz="2400"/>
              <a:t>N-Ξ.</a:t>
            </a:r>
            <a:endParaRPr lang="ja-JP" altLang="en-US" sz="2400"/>
          </a:p>
        </p:txBody>
      </p:sp>
      <p:sp>
        <p:nvSpPr>
          <p:cNvPr id="54277" name="Oval 3">
            <a:extLst>
              <a:ext uri="{FF2B5EF4-FFF2-40B4-BE49-F238E27FC236}">
                <a16:creationId xmlns:a16="http://schemas.microsoft.com/office/drawing/2014/main" id="{322C423E-BE0F-6ABC-0180-9C668AAA2E66}"/>
              </a:ext>
            </a:extLst>
          </p:cNvPr>
          <p:cNvSpPr>
            <a:spLocks noChangeArrowheads="1"/>
          </p:cNvSpPr>
          <p:nvPr/>
        </p:nvSpPr>
        <p:spPr bwMode="auto">
          <a:xfrm>
            <a:off x="5945188" y="3170238"/>
            <a:ext cx="2232025" cy="2195512"/>
          </a:xfrm>
          <a:prstGeom prst="ellipse">
            <a:avLst/>
          </a:prstGeom>
          <a:solidFill>
            <a:srgbClr val="FFFF00">
              <a:alpha val="27058"/>
            </a:srgbClr>
          </a:solidFill>
          <a:ln w="254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800"/>
          </a:p>
        </p:txBody>
      </p:sp>
      <p:sp>
        <p:nvSpPr>
          <p:cNvPr id="54278" name="Oval 4">
            <a:extLst>
              <a:ext uri="{FF2B5EF4-FFF2-40B4-BE49-F238E27FC236}">
                <a16:creationId xmlns:a16="http://schemas.microsoft.com/office/drawing/2014/main" id="{780D48DC-FDE3-732E-1E0C-46BCA11EC651}"/>
              </a:ext>
            </a:extLst>
          </p:cNvPr>
          <p:cNvSpPr>
            <a:spLocks noChangeArrowheads="1"/>
          </p:cNvSpPr>
          <p:nvPr/>
        </p:nvSpPr>
        <p:spPr bwMode="auto">
          <a:xfrm>
            <a:off x="6808788" y="3314700"/>
            <a:ext cx="469900" cy="46831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2000" b="1">
                <a:solidFill>
                  <a:schemeClr val="bg1"/>
                </a:solidFill>
                <a:ea typeface="ＭＳ 明朝" panose="02020609040205080304" pitchFamily="17" charset="-128"/>
              </a:rPr>
              <a:t>Ξ</a:t>
            </a:r>
            <a:r>
              <a:rPr lang="en-US" altLang="ja-JP" sz="2800" baseline="30000">
                <a:solidFill>
                  <a:schemeClr val="bg1"/>
                </a:solidFill>
                <a:latin typeface="ＭＳ 明朝" panose="02020609040205080304" pitchFamily="17" charset="-128"/>
                <a:ea typeface="ＭＳ 明朝" panose="02020609040205080304" pitchFamily="17" charset="-128"/>
              </a:rPr>
              <a:t>-</a:t>
            </a:r>
          </a:p>
        </p:txBody>
      </p:sp>
      <p:sp>
        <p:nvSpPr>
          <p:cNvPr id="54279" name="Oval 5">
            <a:extLst>
              <a:ext uri="{FF2B5EF4-FFF2-40B4-BE49-F238E27FC236}">
                <a16:creationId xmlns:a16="http://schemas.microsoft.com/office/drawing/2014/main" id="{6C70D5FE-114E-82D2-400F-1E91D2947AB6}"/>
              </a:ext>
            </a:extLst>
          </p:cNvPr>
          <p:cNvSpPr>
            <a:spLocks noChangeArrowheads="1"/>
          </p:cNvSpPr>
          <p:nvPr/>
        </p:nvSpPr>
        <p:spPr bwMode="auto">
          <a:xfrm>
            <a:off x="6376988" y="3889375"/>
            <a:ext cx="1368425" cy="1368425"/>
          </a:xfrm>
          <a:prstGeom prst="ellipse">
            <a:avLst/>
          </a:prstGeom>
          <a:solidFill>
            <a:srgbClr val="008000">
              <a:alpha val="70195"/>
            </a:srgbClr>
          </a:solidFill>
          <a:ln w="9525">
            <a:solidFill>
              <a:srgbClr val="0080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1800" baseline="30000">
                <a:solidFill>
                  <a:schemeClr val="bg1"/>
                </a:solidFill>
              </a:rPr>
              <a:t>14</a:t>
            </a:r>
            <a:r>
              <a:rPr lang="en-US" altLang="ja-JP" sz="1800">
                <a:solidFill>
                  <a:schemeClr val="bg1"/>
                </a:solidFill>
              </a:rPr>
              <a:t>N</a:t>
            </a:r>
          </a:p>
        </p:txBody>
      </p:sp>
      <p:cxnSp>
        <p:nvCxnSpPr>
          <p:cNvPr id="34" name="直線コネクタ 33">
            <a:extLst>
              <a:ext uri="{FF2B5EF4-FFF2-40B4-BE49-F238E27FC236}">
                <a16:creationId xmlns:a16="http://schemas.microsoft.com/office/drawing/2014/main" id="{13B3CD3B-C124-8839-AD42-653381B88659}"/>
              </a:ext>
            </a:extLst>
          </p:cNvPr>
          <p:cNvCxnSpPr/>
          <p:nvPr/>
        </p:nvCxnSpPr>
        <p:spPr>
          <a:xfrm>
            <a:off x="6303963" y="1370013"/>
            <a:ext cx="1727200"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54281" name="テキスト ボックス 10">
            <a:extLst>
              <a:ext uri="{FF2B5EF4-FFF2-40B4-BE49-F238E27FC236}">
                <a16:creationId xmlns:a16="http://schemas.microsoft.com/office/drawing/2014/main" id="{E5D52A51-F0B3-D91B-3600-3CE1BD67C718}"/>
              </a:ext>
            </a:extLst>
          </p:cNvPr>
          <p:cNvSpPr txBox="1">
            <a:spLocks noChangeArrowheads="1"/>
          </p:cNvSpPr>
          <p:nvPr/>
        </p:nvSpPr>
        <p:spPr bwMode="auto">
          <a:xfrm>
            <a:off x="6875463" y="908050"/>
            <a:ext cx="1041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aseline="30000"/>
              <a:t>14</a:t>
            </a:r>
            <a:r>
              <a:rPr lang="en-US" altLang="ja-JP" sz="1800"/>
              <a:t>N-Ξ-</a:t>
            </a:r>
            <a:endParaRPr lang="ja-JP" altLang="en-US" sz="1800"/>
          </a:p>
        </p:txBody>
      </p:sp>
      <p:cxnSp>
        <p:nvCxnSpPr>
          <p:cNvPr id="36" name="直線コネクタ 35">
            <a:extLst>
              <a:ext uri="{FF2B5EF4-FFF2-40B4-BE49-F238E27FC236}">
                <a16:creationId xmlns:a16="http://schemas.microsoft.com/office/drawing/2014/main" id="{13AB0C35-F9B4-ECE4-015F-D0DEEA29FC25}"/>
              </a:ext>
            </a:extLst>
          </p:cNvPr>
          <p:cNvCxnSpPr/>
          <p:nvPr/>
        </p:nvCxnSpPr>
        <p:spPr>
          <a:xfrm>
            <a:off x="6808788" y="1946275"/>
            <a:ext cx="94615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54283" name="テキスト ボックス 13">
            <a:extLst>
              <a:ext uri="{FF2B5EF4-FFF2-40B4-BE49-F238E27FC236}">
                <a16:creationId xmlns:a16="http://schemas.microsoft.com/office/drawing/2014/main" id="{8342E72D-64A4-5010-6483-63713F0CF6DB}"/>
              </a:ext>
            </a:extLst>
          </p:cNvPr>
          <p:cNvSpPr txBox="1">
            <a:spLocks noChangeArrowheads="1"/>
          </p:cNvSpPr>
          <p:nvPr/>
        </p:nvSpPr>
        <p:spPr bwMode="auto">
          <a:xfrm>
            <a:off x="6110288" y="2028825"/>
            <a:ext cx="20558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dirty="0"/>
              <a:t>-1.03 ± 0.18 MeV</a:t>
            </a:r>
          </a:p>
          <a:p>
            <a:pPr>
              <a:spcBef>
                <a:spcPct val="0"/>
              </a:spcBef>
              <a:buFontTx/>
              <a:buNone/>
            </a:pPr>
            <a:r>
              <a:rPr lang="en-US" altLang="ja-JP" sz="1800" dirty="0"/>
              <a:t>        or</a:t>
            </a:r>
          </a:p>
          <a:p>
            <a:pPr>
              <a:spcBef>
                <a:spcPct val="0"/>
              </a:spcBef>
              <a:buFontTx/>
              <a:buNone/>
            </a:pPr>
            <a:r>
              <a:rPr lang="en-US" altLang="ja-JP" sz="1800" dirty="0"/>
              <a:t>-3.87 ± 0.21 MeV</a:t>
            </a:r>
            <a:endParaRPr lang="ja-JP" altLang="en-US" sz="1800" dirty="0"/>
          </a:p>
        </p:txBody>
      </p:sp>
      <p:sp>
        <p:nvSpPr>
          <p:cNvPr id="54284" name="テキスト ボックス 14">
            <a:extLst>
              <a:ext uri="{FF2B5EF4-FFF2-40B4-BE49-F238E27FC236}">
                <a16:creationId xmlns:a16="http://schemas.microsoft.com/office/drawing/2014/main" id="{602CF5C4-0AF3-3D58-B976-E18B9FBB325C}"/>
              </a:ext>
            </a:extLst>
          </p:cNvPr>
          <p:cNvSpPr txBox="1">
            <a:spLocks noChangeArrowheads="1"/>
          </p:cNvSpPr>
          <p:nvPr/>
        </p:nvSpPr>
        <p:spPr bwMode="auto">
          <a:xfrm>
            <a:off x="6040438" y="1357313"/>
            <a:ext cx="854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0 MeV</a:t>
            </a:r>
            <a:endParaRPr lang="ja-JP" altLang="en-US" sz="1800"/>
          </a:p>
        </p:txBody>
      </p:sp>
      <p:sp>
        <p:nvSpPr>
          <p:cNvPr id="54285" name="テキスト ボックス 38">
            <a:extLst>
              <a:ext uri="{FF2B5EF4-FFF2-40B4-BE49-F238E27FC236}">
                <a16:creationId xmlns:a16="http://schemas.microsoft.com/office/drawing/2014/main" id="{BFBCF732-D79B-F747-38FA-7B0A1A1B48AB}"/>
              </a:ext>
            </a:extLst>
          </p:cNvPr>
          <p:cNvSpPr txBox="1">
            <a:spLocks noChangeArrowheads="1"/>
          </p:cNvSpPr>
          <p:nvPr/>
        </p:nvSpPr>
        <p:spPr bwMode="auto">
          <a:xfrm>
            <a:off x="5724525" y="5732463"/>
            <a:ext cx="31845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We understood Ξ-nuclear</a:t>
            </a:r>
          </a:p>
          <a:p>
            <a:pPr>
              <a:spcBef>
                <a:spcPct val="0"/>
              </a:spcBef>
              <a:buFontTx/>
              <a:buNone/>
            </a:pPr>
            <a:r>
              <a:rPr lang="en-US" altLang="ja-JP" sz="1800"/>
              <a:t>potential should be attractive.</a:t>
            </a:r>
            <a:endParaRPr lang="ja-JP" altLang="en-US" sz="18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テキスト ボックス 25">
            <a:extLst>
              <a:ext uri="{FF2B5EF4-FFF2-40B4-BE49-F238E27FC236}">
                <a16:creationId xmlns:a16="http://schemas.microsoft.com/office/drawing/2014/main" id="{F7E95BA3-3F8A-9949-57F5-E9523BBC8686}"/>
              </a:ext>
            </a:extLst>
          </p:cNvPr>
          <p:cNvSpPr txBox="1">
            <a:spLocks noChangeArrowheads="1"/>
          </p:cNvSpPr>
          <p:nvPr/>
        </p:nvSpPr>
        <p:spPr bwMode="auto">
          <a:xfrm>
            <a:off x="0" y="5589588"/>
            <a:ext cx="2146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Slide by Nakazawa</a:t>
            </a:r>
            <a:endParaRPr lang="ja-JP" altLang="en-US" sz="1800"/>
          </a:p>
        </p:txBody>
      </p:sp>
      <p:sp>
        <p:nvSpPr>
          <p:cNvPr id="55299" name="テキスト ボックス 26">
            <a:extLst>
              <a:ext uri="{FF2B5EF4-FFF2-40B4-BE49-F238E27FC236}">
                <a16:creationId xmlns:a16="http://schemas.microsoft.com/office/drawing/2014/main" id="{2FEFC5FF-3AFE-45B3-2B0F-7E863BCD16DF}"/>
              </a:ext>
            </a:extLst>
          </p:cNvPr>
          <p:cNvSpPr txBox="1">
            <a:spLocks noChangeArrowheads="1"/>
          </p:cNvSpPr>
          <p:nvPr/>
        </p:nvSpPr>
        <p:spPr bwMode="auto">
          <a:xfrm>
            <a:off x="2555875" y="5589588"/>
            <a:ext cx="6456363"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a:t>After observation of Kiso event, they observed several </a:t>
            </a:r>
          </a:p>
          <a:p>
            <a:pPr>
              <a:spcBef>
                <a:spcPct val="0"/>
              </a:spcBef>
              <a:buFontTx/>
              <a:buNone/>
            </a:pPr>
            <a:r>
              <a:rPr lang="en-US" altLang="ja-JP" sz="2000"/>
              <a:t>events of </a:t>
            </a:r>
            <a:r>
              <a:rPr lang="en-US" altLang="ja-JP" sz="2000" baseline="30000"/>
              <a:t>14</a:t>
            </a:r>
            <a:r>
              <a:rPr lang="en-US" altLang="ja-JP" sz="2000"/>
              <a:t>N-Ξ hypernucleus.</a:t>
            </a:r>
          </a:p>
          <a:p>
            <a:pPr>
              <a:spcBef>
                <a:spcPct val="0"/>
              </a:spcBef>
              <a:buFontTx/>
              <a:buNone/>
            </a:pPr>
            <a:r>
              <a:rPr lang="en-US" altLang="ja-JP" sz="2000"/>
              <a:t>Some are observed as excited state and</a:t>
            </a:r>
          </a:p>
          <a:p>
            <a:pPr>
              <a:spcBef>
                <a:spcPct val="0"/>
              </a:spcBef>
              <a:buFontTx/>
              <a:buNone/>
            </a:pPr>
            <a:r>
              <a:rPr lang="en-US" altLang="ja-JP" sz="2000"/>
              <a:t>some are observed as ground state. </a:t>
            </a:r>
            <a:endParaRPr lang="en-US" altLang="ja-JP" sz="2400"/>
          </a:p>
          <a:p>
            <a:pPr>
              <a:spcBef>
                <a:spcPct val="0"/>
              </a:spcBef>
              <a:buFontTx/>
              <a:buNone/>
            </a:pPr>
            <a:endParaRPr lang="ja-JP" altLang="en-US" sz="2400"/>
          </a:p>
        </p:txBody>
      </p:sp>
      <p:pic>
        <p:nvPicPr>
          <p:cNvPr id="55300" name="Picture 5">
            <a:extLst>
              <a:ext uri="{FF2B5EF4-FFF2-40B4-BE49-F238E27FC236}">
                <a16:creationId xmlns:a16="http://schemas.microsoft.com/office/drawing/2014/main" id="{B400FFA0-FE6B-1568-ED96-06D2FB238E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15888"/>
            <a:ext cx="7477125" cy="532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7">
            <a:extLst>
              <a:ext uri="{FF2B5EF4-FFF2-40B4-BE49-F238E27FC236}">
                <a16:creationId xmlns:a16="http://schemas.microsoft.com/office/drawing/2014/main" id="{1E7C3DAB-4577-DC1C-B6FA-8530E13F94EB}"/>
              </a:ext>
            </a:extLst>
          </p:cNvPr>
          <p:cNvSpPr txBox="1">
            <a:spLocks noChangeArrowheads="1"/>
          </p:cNvSpPr>
          <p:nvPr/>
        </p:nvSpPr>
        <p:spPr bwMode="auto">
          <a:xfrm>
            <a:off x="1468438" y="787400"/>
            <a:ext cx="8143875"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10000"/>
              </a:lnSpc>
              <a:spcBef>
                <a:spcPct val="0"/>
              </a:spcBef>
              <a:buFontTx/>
              <a:buNone/>
            </a:pPr>
            <a:r>
              <a:rPr lang="en-US" altLang="ja-JP" sz="2400"/>
              <a:t>V</a:t>
            </a:r>
            <a:r>
              <a:rPr lang="en-US" altLang="ja-JP" sz="2400" b="1" baseline="-25000"/>
              <a:t>ΞN </a:t>
            </a:r>
            <a:r>
              <a:rPr lang="en-US" altLang="ja-JP" sz="2400"/>
              <a:t>= V</a:t>
            </a:r>
            <a:r>
              <a:rPr lang="en-US" altLang="ja-JP" sz="2400" b="1" baseline="-25000"/>
              <a:t>0 </a:t>
            </a:r>
            <a:r>
              <a:rPr lang="en-US" altLang="ja-JP" sz="2400"/>
              <a:t>+ </a:t>
            </a:r>
            <a:r>
              <a:rPr lang="en-US" altLang="ja-JP" sz="2000" b="1"/>
              <a:t>σ</a:t>
            </a:r>
            <a:r>
              <a:rPr lang="ja-JP" altLang="en-US" sz="2400"/>
              <a:t>・</a:t>
            </a:r>
            <a:r>
              <a:rPr lang="en-US" altLang="ja-JP" sz="2000" b="1"/>
              <a:t>σ </a:t>
            </a:r>
            <a:r>
              <a:rPr lang="en-US" altLang="ja-JP" sz="2400"/>
              <a:t>V</a:t>
            </a:r>
            <a:r>
              <a:rPr lang="en-US" altLang="ja-JP" sz="2400" baseline="-25000"/>
              <a:t>σ</a:t>
            </a:r>
            <a:r>
              <a:rPr lang="ja-JP" altLang="en-US" sz="2400" baseline="-25000"/>
              <a:t>・</a:t>
            </a:r>
            <a:r>
              <a:rPr lang="en-US" altLang="ja-JP" sz="2400" baseline="-25000"/>
              <a:t>σ </a:t>
            </a:r>
            <a:r>
              <a:rPr lang="ja-JP" altLang="en-US" sz="2000" b="1"/>
              <a:t>＋ </a:t>
            </a:r>
            <a:r>
              <a:rPr lang="en-US" altLang="ja-JP" sz="2000" b="1"/>
              <a:t>τ</a:t>
            </a:r>
            <a:r>
              <a:rPr lang="ja-JP" altLang="en-US" sz="2400"/>
              <a:t>・</a:t>
            </a:r>
            <a:r>
              <a:rPr lang="en-US" altLang="ja-JP" sz="2000" b="1"/>
              <a:t>τ </a:t>
            </a:r>
            <a:r>
              <a:rPr lang="en-US" altLang="ja-JP" sz="2400"/>
              <a:t>V</a:t>
            </a:r>
            <a:r>
              <a:rPr lang="en-US" altLang="ja-JP" sz="2400" baseline="-25000"/>
              <a:t>τ</a:t>
            </a:r>
            <a:r>
              <a:rPr lang="ja-JP" altLang="en-US" sz="2400" baseline="-25000"/>
              <a:t>・</a:t>
            </a:r>
            <a:r>
              <a:rPr lang="en-US" altLang="ja-JP" sz="2400" baseline="-25000"/>
              <a:t>τ</a:t>
            </a:r>
            <a:r>
              <a:rPr lang="ja-JP" altLang="en-US" sz="2000" b="1"/>
              <a:t>＋</a:t>
            </a:r>
            <a:r>
              <a:rPr lang="ja-JP" altLang="en-US" sz="2400"/>
              <a:t> </a:t>
            </a:r>
            <a:r>
              <a:rPr lang="en-US" altLang="ja-JP" sz="2400"/>
              <a:t>(</a:t>
            </a:r>
            <a:r>
              <a:rPr lang="en-US" altLang="ja-JP" sz="2000" b="1"/>
              <a:t>σ</a:t>
            </a:r>
            <a:r>
              <a:rPr lang="ja-JP" altLang="en-US" sz="2400"/>
              <a:t>・</a:t>
            </a:r>
            <a:r>
              <a:rPr lang="en-US" altLang="ja-JP" sz="2000" b="1"/>
              <a:t>σ</a:t>
            </a:r>
            <a:r>
              <a:rPr lang="en-US" altLang="ja-JP" sz="2400"/>
              <a:t>)(</a:t>
            </a:r>
            <a:r>
              <a:rPr lang="en-US" altLang="ja-JP" sz="2000" b="1"/>
              <a:t>τ</a:t>
            </a:r>
            <a:r>
              <a:rPr lang="ja-JP" altLang="en-US" sz="2400"/>
              <a:t>・</a:t>
            </a:r>
            <a:r>
              <a:rPr lang="en-US" altLang="ja-JP" sz="2000" b="1"/>
              <a:t>τ</a:t>
            </a:r>
            <a:r>
              <a:rPr lang="en-US" altLang="ja-JP" sz="2400"/>
              <a:t>) V</a:t>
            </a:r>
            <a:r>
              <a:rPr lang="en-US" altLang="ja-JP" sz="2400" baseline="-25000"/>
              <a:t>σ</a:t>
            </a:r>
            <a:r>
              <a:rPr lang="ja-JP" altLang="en-US" sz="2400" baseline="-25000"/>
              <a:t>・</a:t>
            </a:r>
            <a:r>
              <a:rPr lang="en-US" altLang="ja-JP" sz="2400" baseline="-25000"/>
              <a:t>σ</a:t>
            </a:r>
            <a:r>
              <a:rPr lang="ja-JP" altLang="en-US" sz="2400" baseline="-25000"/>
              <a:t>　</a:t>
            </a:r>
            <a:r>
              <a:rPr lang="en-US" altLang="ja-JP" sz="2400" baseline="-25000"/>
              <a:t>τ</a:t>
            </a:r>
            <a:r>
              <a:rPr lang="ja-JP" altLang="en-US" sz="2400" baseline="-25000"/>
              <a:t>・</a:t>
            </a:r>
            <a:r>
              <a:rPr lang="en-US" altLang="ja-JP" sz="2400" baseline="-25000"/>
              <a:t>τ</a:t>
            </a:r>
          </a:p>
          <a:p>
            <a:pPr eaLnBrk="1" hangingPunct="1">
              <a:spcBef>
                <a:spcPct val="0"/>
              </a:spcBef>
              <a:buFontTx/>
              <a:buNone/>
            </a:pPr>
            <a:endParaRPr lang="en-US" altLang="ja-JP" sz="2400"/>
          </a:p>
        </p:txBody>
      </p:sp>
      <p:sp>
        <p:nvSpPr>
          <p:cNvPr id="56323" name="Text Box 8">
            <a:extLst>
              <a:ext uri="{FF2B5EF4-FFF2-40B4-BE49-F238E27FC236}">
                <a16:creationId xmlns:a16="http://schemas.microsoft.com/office/drawing/2014/main" id="{0494A713-737E-5925-5DC0-47F7B0772FC3}"/>
              </a:ext>
            </a:extLst>
          </p:cNvPr>
          <p:cNvSpPr txBox="1">
            <a:spLocks noChangeArrowheads="1"/>
          </p:cNvSpPr>
          <p:nvPr/>
        </p:nvSpPr>
        <p:spPr bwMode="auto">
          <a:xfrm>
            <a:off x="3213100" y="2764801"/>
            <a:ext cx="5103812" cy="1824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spcBef>
                <a:spcPct val="0"/>
              </a:spcBef>
              <a:buFontTx/>
              <a:buNone/>
            </a:pPr>
            <a:r>
              <a:rPr lang="en-US" altLang="ja-JP" sz="2400" dirty="0">
                <a:solidFill>
                  <a:srgbClr val="000099"/>
                </a:solidFill>
              </a:rPr>
              <a:t>Because,</a:t>
            </a:r>
          </a:p>
          <a:p>
            <a:pPr eaLnBrk="1" hangingPunct="1">
              <a:lnSpc>
                <a:spcPct val="120000"/>
              </a:lnSpc>
              <a:spcBef>
                <a:spcPct val="0"/>
              </a:spcBef>
              <a:buFontTx/>
              <a:buNone/>
            </a:pPr>
            <a:r>
              <a:rPr lang="en-US" altLang="ja-JP" sz="2400" dirty="0">
                <a:solidFill>
                  <a:srgbClr val="000099"/>
                </a:solidFill>
              </a:rPr>
              <a:t>All of the terms contribute to binding energy of  </a:t>
            </a:r>
            <a:r>
              <a:rPr lang="en-US" altLang="ja-JP" sz="2400" baseline="30000" dirty="0">
                <a:solidFill>
                  <a:srgbClr val="CC0000"/>
                </a:solidFill>
              </a:rPr>
              <a:t>15</a:t>
            </a:r>
            <a:r>
              <a:rPr lang="en-US" altLang="ja-JP" sz="2400" baseline="-25000" dirty="0">
                <a:solidFill>
                  <a:srgbClr val="CC0000"/>
                </a:solidFill>
              </a:rPr>
              <a:t>Ξ</a:t>
            </a:r>
            <a:r>
              <a:rPr lang="en-US" altLang="ja-JP" sz="2400" dirty="0">
                <a:solidFill>
                  <a:srgbClr val="CC0000"/>
                </a:solidFill>
              </a:rPr>
              <a:t>C</a:t>
            </a:r>
            <a:r>
              <a:rPr lang="en-US" altLang="ja-JP" sz="2400" dirty="0">
                <a:solidFill>
                  <a:srgbClr val="000099"/>
                </a:solidFill>
              </a:rPr>
              <a:t> (</a:t>
            </a:r>
            <a:r>
              <a:rPr lang="en-US" altLang="ja-JP" sz="2400" baseline="30000" dirty="0">
                <a:solidFill>
                  <a:srgbClr val="000099"/>
                </a:solidFill>
              </a:rPr>
              <a:t>14</a:t>
            </a:r>
            <a:r>
              <a:rPr lang="en-US" altLang="ja-JP" sz="2400" dirty="0">
                <a:solidFill>
                  <a:srgbClr val="000099"/>
                </a:solidFill>
              </a:rPr>
              <a:t>N is not spin-, isospin- saturated).</a:t>
            </a:r>
          </a:p>
        </p:txBody>
      </p:sp>
      <p:sp>
        <p:nvSpPr>
          <p:cNvPr id="76810" name="Text Box 10">
            <a:extLst>
              <a:ext uri="{FF2B5EF4-FFF2-40B4-BE49-F238E27FC236}">
                <a16:creationId xmlns:a16="http://schemas.microsoft.com/office/drawing/2014/main" id="{0D455801-91B1-150C-9647-A96E84152A98}"/>
              </a:ext>
            </a:extLst>
          </p:cNvPr>
          <p:cNvSpPr txBox="1">
            <a:spLocks noChangeArrowheads="1"/>
          </p:cNvSpPr>
          <p:nvPr/>
        </p:nvSpPr>
        <p:spPr bwMode="auto">
          <a:xfrm>
            <a:off x="3563938" y="1700213"/>
            <a:ext cx="5265737" cy="934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spcBef>
                <a:spcPct val="0"/>
              </a:spcBef>
              <a:buFontTx/>
              <a:buNone/>
            </a:pPr>
            <a:r>
              <a:rPr lang="en-US" altLang="ja-JP" sz="2400" dirty="0"/>
              <a:t>By observation of  </a:t>
            </a:r>
            <a:r>
              <a:rPr lang="en-US" altLang="ja-JP" sz="2400" baseline="30000" dirty="0"/>
              <a:t>15</a:t>
            </a:r>
            <a:r>
              <a:rPr lang="en-US" altLang="ja-JP" sz="2400" baseline="-25000" dirty="0"/>
              <a:t>Ξ</a:t>
            </a:r>
            <a:r>
              <a:rPr lang="en-US" altLang="ja-JP" sz="2400" dirty="0"/>
              <a:t>C(</a:t>
            </a:r>
            <a:r>
              <a:rPr lang="en-US" altLang="ja-JP" sz="2400" baseline="30000" dirty="0"/>
              <a:t>14</a:t>
            </a:r>
            <a:r>
              <a:rPr lang="en-US" altLang="ja-JP" sz="2400" dirty="0"/>
              <a:t>N-Ξ), we find that </a:t>
            </a:r>
            <a:r>
              <a:rPr lang="en-US" altLang="ja-JP" sz="2400" dirty="0">
                <a:solidFill>
                  <a:srgbClr val="CC0000"/>
                </a:solidFill>
              </a:rPr>
              <a:t> V</a:t>
            </a:r>
            <a:r>
              <a:rPr lang="en-US" altLang="ja-JP" sz="2400" baseline="-25000" dirty="0">
                <a:solidFill>
                  <a:srgbClr val="CC0000"/>
                </a:solidFill>
                <a:ea typeface="ＭＳ 明朝" panose="02020609040205080304" pitchFamily="17" charset="-128"/>
              </a:rPr>
              <a:t>Ξ</a:t>
            </a:r>
            <a:r>
              <a:rPr lang="en-US" altLang="ja-JP" sz="2400" b="1" baseline="-25000" dirty="0">
                <a:solidFill>
                  <a:srgbClr val="CC0000"/>
                </a:solidFill>
              </a:rPr>
              <a:t>N</a:t>
            </a:r>
            <a:r>
              <a:rPr lang="ja-JP" altLang="en-US" sz="2400" dirty="0"/>
              <a:t>　</a:t>
            </a:r>
            <a:r>
              <a:rPr lang="en-US" altLang="ja-JP" sz="2400" dirty="0"/>
              <a:t>itself  is attractive. </a:t>
            </a:r>
          </a:p>
        </p:txBody>
      </p:sp>
      <p:sp>
        <p:nvSpPr>
          <p:cNvPr id="76811" name="Text Box 11">
            <a:extLst>
              <a:ext uri="{FF2B5EF4-FFF2-40B4-BE49-F238E27FC236}">
                <a16:creationId xmlns:a16="http://schemas.microsoft.com/office/drawing/2014/main" id="{0A0DD4BE-43AF-438B-5675-0DDE053B2BA4}"/>
              </a:ext>
            </a:extLst>
          </p:cNvPr>
          <p:cNvSpPr txBox="1">
            <a:spLocks noChangeArrowheads="1"/>
          </p:cNvSpPr>
          <p:nvPr/>
        </p:nvSpPr>
        <p:spPr bwMode="auto">
          <a:xfrm>
            <a:off x="3234360" y="4622800"/>
            <a:ext cx="51308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solidFill>
                  <a:srgbClr val="000099"/>
                </a:solidFill>
              </a:rPr>
              <a:t>Next,</a:t>
            </a:r>
          </a:p>
          <a:p>
            <a:pPr eaLnBrk="1" hangingPunct="1">
              <a:lnSpc>
                <a:spcPct val="120000"/>
              </a:lnSpc>
              <a:spcBef>
                <a:spcPct val="0"/>
              </a:spcBef>
              <a:buFontTx/>
              <a:buNone/>
            </a:pPr>
            <a:r>
              <a:rPr lang="en-US" altLang="ja-JP" sz="2400" dirty="0">
                <a:solidFill>
                  <a:srgbClr val="000099"/>
                </a:solidFill>
              </a:rPr>
              <a:t>we  want to know desirable strength of </a:t>
            </a:r>
            <a:r>
              <a:rPr lang="en-US" altLang="ja-JP" sz="2800" dirty="0">
                <a:solidFill>
                  <a:srgbClr val="CC0000"/>
                </a:solidFill>
              </a:rPr>
              <a:t>V</a:t>
            </a:r>
            <a:r>
              <a:rPr lang="en-US" altLang="ja-JP" sz="2800" b="1" baseline="-25000" dirty="0">
                <a:solidFill>
                  <a:srgbClr val="CC0000"/>
                </a:solidFill>
              </a:rPr>
              <a:t>0</a:t>
            </a:r>
            <a:r>
              <a:rPr lang="en-US" altLang="ja-JP" sz="2800" baseline="-25000" dirty="0">
                <a:solidFill>
                  <a:srgbClr val="CC0000"/>
                </a:solidFill>
              </a:rPr>
              <a:t>, </a:t>
            </a:r>
            <a:r>
              <a:rPr lang="en-US" altLang="ja-JP" sz="2400" dirty="0">
                <a:solidFill>
                  <a:srgbClr val="000099"/>
                </a:solidFill>
              </a:rPr>
              <a:t>the spin-,isospin-independent term.</a:t>
            </a:r>
          </a:p>
          <a:p>
            <a:pPr eaLnBrk="1" hangingPunct="1">
              <a:spcBef>
                <a:spcPct val="0"/>
              </a:spcBef>
              <a:buFontTx/>
              <a:buNone/>
            </a:pPr>
            <a:endParaRPr lang="en-US" altLang="ja-JP" sz="2400" dirty="0">
              <a:solidFill>
                <a:srgbClr val="000099"/>
              </a:solidFill>
            </a:endParaRPr>
          </a:p>
        </p:txBody>
      </p:sp>
      <p:sp>
        <p:nvSpPr>
          <p:cNvPr id="56326" name="Rectangle 15">
            <a:extLst>
              <a:ext uri="{FF2B5EF4-FFF2-40B4-BE49-F238E27FC236}">
                <a16:creationId xmlns:a16="http://schemas.microsoft.com/office/drawing/2014/main" id="{EA048872-64BD-A936-6D26-6A62D60CBF49}"/>
              </a:ext>
            </a:extLst>
          </p:cNvPr>
          <p:cNvSpPr>
            <a:spLocks noChangeArrowheads="1"/>
          </p:cNvSpPr>
          <p:nvPr/>
        </p:nvSpPr>
        <p:spPr bwMode="auto">
          <a:xfrm>
            <a:off x="1439863" y="571500"/>
            <a:ext cx="6877050" cy="863600"/>
          </a:xfrm>
          <a:prstGeom prst="rect">
            <a:avLst/>
          </a:prstGeom>
          <a:noFill/>
          <a:ln w="22225">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76816" name="Rectangle 16">
            <a:extLst>
              <a:ext uri="{FF2B5EF4-FFF2-40B4-BE49-F238E27FC236}">
                <a16:creationId xmlns:a16="http://schemas.microsoft.com/office/drawing/2014/main" id="{CCCC64A1-376B-7F5B-9C33-1D8EF65DEB88}"/>
              </a:ext>
            </a:extLst>
          </p:cNvPr>
          <p:cNvSpPr>
            <a:spLocks noChangeArrowheads="1"/>
          </p:cNvSpPr>
          <p:nvPr/>
        </p:nvSpPr>
        <p:spPr bwMode="auto">
          <a:xfrm>
            <a:off x="2339975" y="692150"/>
            <a:ext cx="323850" cy="64770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6328" name="Oval 21">
            <a:extLst>
              <a:ext uri="{FF2B5EF4-FFF2-40B4-BE49-F238E27FC236}">
                <a16:creationId xmlns:a16="http://schemas.microsoft.com/office/drawing/2014/main" id="{6E5576E7-A544-AE0A-E904-D43E1E183FBD}"/>
              </a:ext>
            </a:extLst>
          </p:cNvPr>
          <p:cNvSpPr>
            <a:spLocks noChangeArrowheads="1"/>
          </p:cNvSpPr>
          <p:nvPr/>
        </p:nvSpPr>
        <p:spPr bwMode="auto">
          <a:xfrm>
            <a:off x="827088" y="1939925"/>
            <a:ext cx="768350" cy="792163"/>
          </a:xfrm>
          <a:prstGeom prst="ellipse">
            <a:avLst/>
          </a:prstGeom>
          <a:solidFill>
            <a:srgbClr val="99CC00">
              <a:alpha val="74901"/>
            </a:srgbClr>
          </a:solidFill>
          <a:ln w="9525">
            <a:solidFill>
              <a:srgbClr val="0033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b="1"/>
              <a:t>α</a:t>
            </a:r>
          </a:p>
        </p:txBody>
      </p:sp>
      <p:sp>
        <p:nvSpPr>
          <p:cNvPr id="56329" name="Oval 21">
            <a:extLst>
              <a:ext uri="{FF2B5EF4-FFF2-40B4-BE49-F238E27FC236}">
                <a16:creationId xmlns:a16="http://schemas.microsoft.com/office/drawing/2014/main" id="{94B0B3C0-20D4-DC40-EA2C-248981A3728C}"/>
              </a:ext>
            </a:extLst>
          </p:cNvPr>
          <p:cNvSpPr>
            <a:spLocks noChangeArrowheads="1"/>
          </p:cNvSpPr>
          <p:nvPr/>
        </p:nvSpPr>
        <p:spPr bwMode="auto">
          <a:xfrm>
            <a:off x="1704975" y="1979613"/>
            <a:ext cx="706438" cy="792162"/>
          </a:xfrm>
          <a:prstGeom prst="ellipse">
            <a:avLst/>
          </a:prstGeom>
          <a:solidFill>
            <a:srgbClr val="99CC00">
              <a:alpha val="74901"/>
            </a:srgbClr>
          </a:solidFill>
          <a:ln w="9525">
            <a:solidFill>
              <a:srgbClr val="0033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b="1"/>
              <a:t>α</a:t>
            </a:r>
          </a:p>
        </p:txBody>
      </p:sp>
      <p:sp>
        <p:nvSpPr>
          <p:cNvPr id="56330" name="Oval 21">
            <a:extLst>
              <a:ext uri="{FF2B5EF4-FFF2-40B4-BE49-F238E27FC236}">
                <a16:creationId xmlns:a16="http://schemas.microsoft.com/office/drawing/2014/main" id="{1D6AA8F9-8751-76DC-6DE6-CCB1DBE4BDD2}"/>
              </a:ext>
            </a:extLst>
          </p:cNvPr>
          <p:cNvSpPr>
            <a:spLocks noChangeArrowheads="1"/>
          </p:cNvSpPr>
          <p:nvPr/>
        </p:nvSpPr>
        <p:spPr bwMode="auto">
          <a:xfrm>
            <a:off x="827088" y="2820988"/>
            <a:ext cx="869950" cy="792162"/>
          </a:xfrm>
          <a:prstGeom prst="ellipse">
            <a:avLst/>
          </a:prstGeom>
          <a:solidFill>
            <a:srgbClr val="99CC00">
              <a:alpha val="74901"/>
            </a:srgbClr>
          </a:solidFill>
          <a:ln w="9525">
            <a:solidFill>
              <a:srgbClr val="0033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b="1"/>
              <a:t>α</a:t>
            </a:r>
          </a:p>
        </p:txBody>
      </p:sp>
      <p:sp>
        <p:nvSpPr>
          <p:cNvPr id="3" name="円/楕円 2">
            <a:extLst>
              <a:ext uri="{FF2B5EF4-FFF2-40B4-BE49-F238E27FC236}">
                <a16:creationId xmlns:a16="http://schemas.microsoft.com/office/drawing/2014/main" id="{B5328737-61C0-3D76-BF86-59ACD5C1C667}"/>
              </a:ext>
            </a:extLst>
          </p:cNvPr>
          <p:cNvSpPr/>
          <p:nvPr/>
        </p:nvSpPr>
        <p:spPr>
          <a:xfrm>
            <a:off x="1722438" y="2868613"/>
            <a:ext cx="546100" cy="6572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a:solidFill>
                  <a:schemeClr val="tx1"/>
                </a:solidFill>
              </a:rPr>
              <a:t>d</a:t>
            </a:r>
            <a:endParaRPr lang="ja-JP" altLang="en-US" sz="2400" dirty="0">
              <a:solidFill>
                <a:schemeClr val="tx1"/>
              </a:solidFill>
            </a:endParaRPr>
          </a:p>
        </p:txBody>
      </p:sp>
      <p:sp>
        <p:nvSpPr>
          <p:cNvPr id="56332" name="Oval 17">
            <a:extLst>
              <a:ext uri="{FF2B5EF4-FFF2-40B4-BE49-F238E27FC236}">
                <a16:creationId xmlns:a16="http://schemas.microsoft.com/office/drawing/2014/main" id="{5C355D5C-D34C-8FDC-598A-3A9E8625DCCB}"/>
              </a:ext>
            </a:extLst>
          </p:cNvPr>
          <p:cNvSpPr>
            <a:spLocks noChangeArrowheads="1"/>
          </p:cNvSpPr>
          <p:nvPr/>
        </p:nvSpPr>
        <p:spPr bwMode="auto">
          <a:xfrm>
            <a:off x="539750" y="1628775"/>
            <a:ext cx="2232025" cy="2195513"/>
          </a:xfrm>
          <a:prstGeom prst="ellipse">
            <a:avLst/>
          </a:prstGeom>
          <a:solidFill>
            <a:srgbClr val="FFFF00">
              <a:alpha val="30980"/>
            </a:srgbClr>
          </a:solidFill>
          <a:ln w="254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6333" name="テキスト ボックス 3">
            <a:extLst>
              <a:ext uri="{FF2B5EF4-FFF2-40B4-BE49-F238E27FC236}">
                <a16:creationId xmlns:a16="http://schemas.microsoft.com/office/drawing/2014/main" id="{EFD1406E-3AEF-8A42-AE83-D2205AEE2008}"/>
              </a:ext>
            </a:extLst>
          </p:cNvPr>
          <p:cNvSpPr txBox="1">
            <a:spLocks noChangeArrowheads="1"/>
          </p:cNvSpPr>
          <p:nvPr/>
        </p:nvSpPr>
        <p:spPr bwMode="auto">
          <a:xfrm>
            <a:off x="2447925" y="1708150"/>
            <a:ext cx="866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800" baseline="30000"/>
              <a:t>15</a:t>
            </a:r>
            <a:r>
              <a:rPr lang="en-US" altLang="ja-JP" sz="2800" baseline="-25000"/>
              <a:t>Ξ</a:t>
            </a:r>
            <a:r>
              <a:rPr lang="en-US" altLang="ja-JP" sz="2800"/>
              <a:t>C</a:t>
            </a:r>
            <a:endParaRPr lang="ja-JP" altLang="en-US" sz="2800"/>
          </a:p>
        </p:txBody>
      </p:sp>
      <p:sp>
        <p:nvSpPr>
          <p:cNvPr id="2" name="Oval 7">
            <a:extLst>
              <a:ext uri="{FF2B5EF4-FFF2-40B4-BE49-F238E27FC236}">
                <a16:creationId xmlns:a16="http://schemas.microsoft.com/office/drawing/2014/main" id="{4D27EBAA-181C-A836-676E-EAFA96FE5AD8}"/>
              </a:ext>
            </a:extLst>
          </p:cNvPr>
          <p:cNvSpPr>
            <a:spLocks noChangeArrowheads="1"/>
          </p:cNvSpPr>
          <p:nvPr/>
        </p:nvSpPr>
        <p:spPr bwMode="auto">
          <a:xfrm>
            <a:off x="2381250" y="2634892"/>
            <a:ext cx="379413" cy="46831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000" b="1">
                <a:solidFill>
                  <a:schemeClr val="bg1"/>
                </a:solidFill>
                <a:ea typeface="ＭＳ 明朝" panose="02020609040205080304" pitchFamily="17" charset="-128"/>
              </a:rPr>
              <a:t>Ξ</a:t>
            </a:r>
            <a:r>
              <a:rPr lang="en-US" altLang="ja-JP" sz="2800" baseline="30000">
                <a:solidFill>
                  <a:schemeClr val="bg1"/>
                </a:solidFill>
                <a:ea typeface="ＭＳ 明朝" panose="02020609040205080304" pitchFamily="17" charset="-128"/>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scattering">
            <a:extLst>
              <a:ext uri="{FF2B5EF4-FFF2-40B4-BE49-F238E27FC236}">
                <a16:creationId xmlns:a16="http://schemas.microsoft.com/office/drawing/2014/main" id="{91390312-C99E-6C29-A675-02D0B65E23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1063" y="-747713"/>
            <a:ext cx="15419388" cy="954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3">
            <a:extLst>
              <a:ext uri="{FF2B5EF4-FFF2-40B4-BE49-F238E27FC236}">
                <a16:creationId xmlns:a16="http://schemas.microsoft.com/office/drawing/2014/main" id="{672BFD4B-4FCD-29FD-D7F5-49C4084DE8D6}"/>
              </a:ext>
            </a:extLst>
          </p:cNvPr>
          <p:cNvSpPr txBox="1">
            <a:spLocks noChangeArrowheads="1"/>
          </p:cNvSpPr>
          <p:nvPr/>
        </p:nvSpPr>
        <p:spPr bwMode="auto">
          <a:xfrm>
            <a:off x="-344488" y="134938"/>
            <a:ext cx="5030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r>
              <a:rPr lang="en-US" altLang="ja-JP"/>
              <a:t>YN scattering data: about 40 events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Oval 2">
            <a:extLst>
              <a:ext uri="{FF2B5EF4-FFF2-40B4-BE49-F238E27FC236}">
                <a16:creationId xmlns:a16="http://schemas.microsoft.com/office/drawing/2014/main" id="{8D70F827-282E-63CC-2223-24B3326F1E0A}"/>
              </a:ext>
            </a:extLst>
          </p:cNvPr>
          <p:cNvSpPr>
            <a:spLocks noChangeArrowheads="1"/>
          </p:cNvSpPr>
          <p:nvPr/>
        </p:nvSpPr>
        <p:spPr bwMode="auto">
          <a:xfrm>
            <a:off x="4500563" y="2636838"/>
            <a:ext cx="1943100" cy="2195512"/>
          </a:xfrm>
          <a:prstGeom prst="ellipse">
            <a:avLst/>
          </a:prstGeom>
          <a:solidFill>
            <a:srgbClr val="FFFF00">
              <a:alpha val="32941"/>
            </a:srgbClr>
          </a:solidFill>
          <a:ln w="254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8371" name="Oval 3">
            <a:extLst>
              <a:ext uri="{FF2B5EF4-FFF2-40B4-BE49-F238E27FC236}">
                <a16:creationId xmlns:a16="http://schemas.microsoft.com/office/drawing/2014/main" id="{71424407-0637-257C-BA67-D54CDC447C17}"/>
              </a:ext>
            </a:extLst>
          </p:cNvPr>
          <p:cNvSpPr>
            <a:spLocks noChangeArrowheads="1"/>
          </p:cNvSpPr>
          <p:nvPr/>
        </p:nvSpPr>
        <p:spPr bwMode="auto">
          <a:xfrm>
            <a:off x="5094288" y="2852738"/>
            <a:ext cx="468312" cy="46831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000" b="1">
                <a:solidFill>
                  <a:schemeClr val="bg1"/>
                </a:solidFill>
                <a:ea typeface="ＭＳ 明朝" panose="02020609040205080304" pitchFamily="17" charset="-128"/>
              </a:rPr>
              <a:t>Ξ</a:t>
            </a:r>
            <a:r>
              <a:rPr lang="en-US" altLang="ja-JP" sz="2800" baseline="30000">
                <a:solidFill>
                  <a:schemeClr val="bg1"/>
                </a:solidFill>
              </a:rPr>
              <a:t>-</a:t>
            </a:r>
            <a:endParaRPr lang="en-US" altLang="ja-JP" sz="2800" baseline="30000">
              <a:solidFill>
                <a:schemeClr val="bg1"/>
              </a:solidFill>
              <a:ea typeface="ＭＳ ゴシック" panose="020B0609070205080204" pitchFamily="49" charset="-128"/>
            </a:endParaRPr>
          </a:p>
        </p:txBody>
      </p:sp>
      <p:sp>
        <p:nvSpPr>
          <p:cNvPr id="58372" name="Oval 4">
            <a:extLst>
              <a:ext uri="{FF2B5EF4-FFF2-40B4-BE49-F238E27FC236}">
                <a16:creationId xmlns:a16="http://schemas.microsoft.com/office/drawing/2014/main" id="{8C46DEF5-98CE-D1ED-3A71-9CF945C46DF1}"/>
              </a:ext>
            </a:extLst>
          </p:cNvPr>
          <p:cNvSpPr>
            <a:spLocks noChangeArrowheads="1"/>
          </p:cNvSpPr>
          <p:nvPr/>
        </p:nvSpPr>
        <p:spPr bwMode="auto">
          <a:xfrm>
            <a:off x="4643438" y="3644900"/>
            <a:ext cx="711200" cy="792163"/>
          </a:xfrm>
          <a:prstGeom prst="ellipse">
            <a:avLst/>
          </a:prstGeom>
          <a:solidFill>
            <a:srgbClr val="99CC00">
              <a:alpha val="70195"/>
            </a:srgbClr>
          </a:solidFill>
          <a:ln w="9525">
            <a:solidFill>
              <a:srgbClr val="0033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b="1"/>
              <a:t>α</a:t>
            </a:r>
          </a:p>
        </p:txBody>
      </p:sp>
      <p:sp>
        <p:nvSpPr>
          <p:cNvPr id="58373" name="Oval 5">
            <a:extLst>
              <a:ext uri="{FF2B5EF4-FFF2-40B4-BE49-F238E27FC236}">
                <a16:creationId xmlns:a16="http://schemas.microsoft.com/office/drawing/2014/main" id="{B93FDB82-0DB5-3C43-AA35-DE243C565B21}"/>
              </a:ext>
            </a:extLst>
          </p:cNvPr>
          <p:cNvSpPr>
            <a:spLocks noChangeArrowheads="1"/>
          </p:cNvSpPr>
          <p:nvPr/>
        </p:nvSpPr>
        <p:spPr bwMode="auto">
          <a:xfrm>
            <a:off x="5580063" y="3644900"/>
            <a:ext cx="720725" cy="792163"/>
          </a:xfrm>
          <a:prstGeom prst="ellipse">
            <a:avLst/>
          </a:prstGeom>
          <a:solidFill>
            <a:srgbClr val="99CC00">
              <a:alpha val="74901"/>
            </a:srgbClr>
          </a:solidFill>
          <a:ln w="9525">
            <a:solidFill>
              <a:srgbClr val="0033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b="1"/>
              <a:t>α</a:t>
            </a:r>
          </a:p>
        </p:txBody>
      </p:sp>
      <p:sp>
        <p:nvSpPr>
          <p:cNvPr id="58374" name="Oval 6">
            <a:extLst>
              <a:ext uri="{FF2B5EF4-FFF2-40B4-BE49-F238E27FC236}">
                <a16:creationId xmlns:a16="http://schemas.microsoft.com/office/drawing/2014/main" id="{B1D05898-3FE0-1FC2-E1E2-88AEC98C2F32}"/>
              </a:ext>
            </a:extLst>
          </p:cNvPr>
          <p:cNvSpPr>
            <a:spLocks noChangeArrowheads="1"/>
          </p:cNvSpPr>
          <p:nvPr/>
        </p:nvSpPr>
        <p:spPr bwMode="auto">
          <a:xfrm>
            <a:off x="6732588" y="2781300"/>
            <a:ext cx="1511300" cy="1871663"/>
          </a:xfrm>
          <a:prstGeom prst="ellipse">
            <a:avLst/>
          </a:prstGeom>
          <a:solidFill>
            <a:srgbClr val="FFFF00">
              <a:alpha val="32941"/>
            </a:srgbClr>
          </a:solidFill>
          <a:ln w="254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8375" name="Oval 7">
            <a:extLst>
              <a:ext uri="{FF2B5EF4-FFF2-40B4-BE49-F238E27FC236}">
                <a16:creationId xmlns:a16="http://schemas.microsoft.com/office/drawing/2014/main" id="{860D09DC-CA05-E683-BEEC-CE02E5C4081F}"/>
              </a:ext>
            </a:extLst>
          </p:cNvPr>
          <p:cNvSpPr>
            <a:spLocks noChangeArrowheads="1"/>
          </p:cNvSpPr>
          <p:nvPr/>
        </p:nvSpPr>
        <p:spPr bwMode="auto">
          <a:xfrm>
            <a:off x="7216775" y="2997200"/>
            <a:ext cx="379413" cy="46831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000" b="1">
                <a:solidFill>
                  <a:schemeClr val="bg1"/>
                </a:solidFill>
                <a:ea typeface="ＭＳ 明朝" panose="02020609040205080304" pitchFamily="17" charset="-128"/>
              </a:rPr>
              <a:t>Ξ</a:t>
            </a:r>
            <a:r>
              <a:rPr lang="en-US" altLang="ja-JP" sz="2800" baseline="30000">
                <a:solidFill>
                  <a:schemeClr val="bg1"/>
                </a:solidFill>
                <a:ea typeface="ＭＳ 明朝" panose="02020609040205080304" pitchFamily="17" charset="-128"/>
              </a:rPr>
              <a:t>-</a:t>
            </a:r>
          </a:p>
        </p:txBody>
      </p:sp>
      <p:sp>
        <p:nvSpPr>
          <p:cNvPr id="58376" name="Oval 8">
            <a:extLst>
              <a:ext uri="{FF2B5EF4-FFF2-40B4-BE49-F238E27FC236}">
                <a16:creationId xmlns:a16="http://schemas.microsoft.com/office/drawing/2014/main" id="{89130A9F-491A-0212-49D9-C50F52E3D144}"/>
              </a:ext>
            </a:extLst>
          </p:cNvPr>
          <p:cNvSpPr>
            <a:spLocks noChangeArrowheads="1"/>
          </p:cNvSpPr>
          <p:nvPr/>
        </p:nvSpPr>
        <p:spPr bwMode="auto">
          <a:xfrm>
            <a:off x="7110413" y="3716338"/>
            <a:ext cx="701675" cy="792162"/>
          </a:xfrm>
          <a:prstGeom prst="ellipse">
            <a:avLst/>
          </a:prstGeom>
          <a:solidFill>
            <a:srgbClr val="99CC00">
              <a:alpha val="70195"/>
            </a:srgbClr>
          </a:solidFill>
          <a:ln w="9525">
            <a:solidFill>
              <a:srgbClr val="0033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b="1"/>
              <a:t>α</a:t>
            </a:r>
          </a:p>
        </p:txBody>
      </p:sp>
      <p:sp>
        <p:nvSpPr>
          <p:cNvPr id="58377" name="Text Box 9">
            <a:extLst>
              <a:ext uri="{FF2B5EF4-FFF2-40B4-BE49-F238E27FC236}">
                <a16:creationId xmlns:a16="http://schemas.microsoft.com/office/drawing/2014/main" id="{2F0B76C1-9057-4FC9-90CE-BAD597778A7C}"/>
              </a:ext>
            </a:extLst>
          </p:cNvPr>
          <p:cNvSpPr txBox="1">
            <a:spLocks noChangeArrowheads="1"/>
          </p:cNvSpPr>
          <p:nvPr/>
        </p:nvSpPr>
        <p:spPr bwMode="auto">
          <a:xfrm>
            <a:off x="1439863" y="1196975"/>
            <a:ext cx="645795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solidFill>
                  <a:srgbClr val="000099"/>
                </a:solidFill>
              </a:rPr>
              <a:t>In order to obtain useful information about </a:t>
            </a:r>
            <a:r>
              <a:rPr lang="en-US" altLang="ja-JP" sz="2400">
                <a:solidFill>
                  <a:srgbClr val="CC0000"/>
                </a:solidFill>
              </a:rPr>
              <a:t>V</a:t>
            </a:r>
            <a:r>
              <a:rPr lang="en-US" altLang="ja-JP" sz="2400" b="1" baseline="-25000">
                <a:solidFill>
                  <a:srgbClr val="CC0000"/>
                </a:solidFill>
              </a:rPr>
              <a:t>0</a:t>
            </a:r>
            <a:r>
              <a:rPr lang="en-US" altLang="ja-JP" sz="2400">
                <a:solidFill>
                  <a:srgbClr val="000099"/>
                </a:solidFill>
              </a:rPr>
              <a:t>, </a:t>
            </a:r>
          </a:p>
          <a:p>
            <a:pPr eaLnBrk="1" hangingPunct="1">
              <a:lnSpc>
                <a:spcPct val="130000"/>
              </a:lnSpc>
              <a:spcBef>
                <a:spcPct val="0"/>
              </a:spcBef>
              <a:buFontTx/>
              <a:buNone/>
            </a:pPr>
            <a:r>
              <a:rPr lang="en-US" altLang="ja-JP" sz="2400">
                <a:solidFill>
                  <a:srgbClr val="000099"/>
                </a:solidFill>
              </a:rPr>
              <a:t>the following systems are suited, because</a:t>
            </a:r>
          </a:p>
        </p:txBody>
      </p:sp>
      <p:sp>
        <p:nvSpPr>
          <p:cNvPr id="78858" name="Text Box 10">
            <a:extLst>
              <a:ext uri="{FF2B5EF4-FFF2-40B4-BE49-F238E27FC236}">
                <a16:creationId xmlns:a16="http://schemas.microsoft.com/office/drawing/2014/main" id="{278E3064-A7EC-299C-E6D9-064900FC544E}"/>
              </a:ext>
            </a:extLst>
          </p:cNvPr>
          <p:cNvSpPr txBox="1">
            <a:spLocks noChangeArrowheads="1"/>
          </p:cNvSpPr>
          <p:nvPr/>
        </p:nvSpPr>
        <p:spPr bwMode="auto">
          <a:xfrm>
            <a:off x="1439863" y="2276475"/>
            <a:ext cx="3421062"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the</a:t>
            </a:r>
            <a:r>
              <a:rPr lang="en-US" altLang="ja-JP" sz="1800" b="1"/>
              <a:t> (</a:t>
            </a:r>
            <a:r>
              <a:rPr lang="en-US" altLang="ja-JP" sz="1800" b="1">
                <a:solidFill>
                  <a:srgbClr val="CC0000"/>
                </a:solidFill>
              </a:rPr>
              <a:t>σ</a:t>
            </a:r>
            <a:r>
              <a:rPr lang="ja-JP" altLang="en-US" sz="2000">
                <a:solidFill>
                  <a:srgbClr val="CC0000"/>
                </a:solidFill>
              </a:rPr>
              <a:t>・</a:t>
            </a:r>
            <a:r>
              <a:rPr lang="en-US" altLang="ja-JP" sz="1800" b="1">
                <a:solidFill>
                  <a:srgbClr val="CC0000"/>
                </a:solidFill>
              </a:rPr>
              <a:t>σ)</a:t>
            </a:r>
            <a:r>
              <a:rPr lang="en-US" altLang="ja-JP" sz="2000">
                <a:solidFill>
                  <a:srgbClr val="000099"/>
                </a:solidFill>
              </a:rPr>
              <a:t>,</a:t>
            </a:r>
            <a:r>
              <a:rPr lang="en-US" altLang="ja-JP" sz="2000">
                <a:solidFill>
                  <a:srgbClr val="CC0000"/>
                </a:solidFill>
              </a:rPr>
              <a:t>  (</a:t>
            </a:r>
            <a:r>
              <a:rPr lang="en-US" altLang="ja-JP" sz="1800" b="1">
                <a:solidFill>
                  <a:srgbClr val="CC0000"/>
                </a:solidFill>
              </a:rPr>
              <a:t>τ</a:t>
            </a:r>
            <a:r>
              <a:rPr lang="ja-JP" altLang="en-US" sz="2000">
                <a:solidFill>
                  <a:srgbClr val="CC0000"/>
                </a:solidFill>
              </a:rPr>
              <a:t>・</a:t>
            </a:r>
            <a:r>
              <a:rPr lang="en-US" altLang="ja-JP" sz="1800" b="1">
                <a:solidFill>
                  <a:srgbClr val="CC0000"/>
                </a:solidFill>
              </a:rPr>
              <a:t>τ) </a:t>
            </a:r>
            <a:r>
              <a:rPr lang="en-US" altLang="ja-JP" sz="2400"/>
              <a:t>and</a:t>
            </a:r>
            <a:r>
              <a:rPr lang="en-US" altLang="ja-JP" sz="2400" b="1"/>
              <a:t> </a:t>
            </a:r>
          </a:p>
          <a:p>
            <a:pPr eaLnBrk="1" hangingPunct="1">
              <a:lnSpc>
                <a:spcPct val="120000"/>
              </a:lnSpc>
              <a:spcBef>
                <a:spcPct val="0"/>
              </a:spcBef>
              <a:buFontTx/>
              <a:buNone/>
            </a:pPr>
            <a:r>
              <a:rPr lang="en-US" altLang="ja-JP" sz="2000">
                <a:solidFill>
                  <a:srgbClr val="CC0000"/>
                </a:solidFill>
              </a:rPr>
              <a:t>(</a:t>
            </a:r>
            <a:r>
              <a:rPr lang="en-US" altLang="ja-JP" sz="2000" b="1">
                <a:solidFill>
                  <a:srgbClr val="CC0000"/>
                </a:solidFill>
              </a:rPr>
              <a:t>σ</a:t>
            </a:r>
            <a:r>
              <a:rPr lang="ja-JP" altLang="en-US" sz="2000">
                <a:solidFill>
                  <a:srgbClr val="CC0000"/>
                </a:solidFill>
              </a:rPr>
              <a:t>・</a:t>
            </a:r>
            <a:r>
              <a:rPr lang="en-US" altLang="ja-JP" sz="2000" b="1">
                <a:solidFill>
                  <a:srgbClr val="CC0000"/>
                </a:solidFill>
              </a:rPr>
              <a:t>σ</a:t>
            </a:r>
            <a:r>
              <a:rPr lang="en-US" altLang="ja-JP" sz="2000">
                <a:solidFill>
                  <a:srgbClr val="CC0000"/>
                </a:solidFill>
              </a:rPr>
              <a:t>) (</a:t>
            </a:r>
            <a:r>
              <a:rPr lang="en-US" altLang="ja-JP" sz="2000" b="1">
                <a:solidFill>
                  <a:srgbClr val="CC0000"/>
                </a:solidFill>
              </a:rPr>
              <a:t>τ</a:t>
            </a:r>
            <a:r>
              <a:rPr lang="ja-JP" altLang="en-US" sz="2000">
                <a:solidFill>
                  <a:srgbClr val="CC0000"/>
                </a:solidFill>
              </a:rPr>
              <a:t>・</a:t>
            </a:r>
            <a:r>
              <a:rPr lang="en-US" altLang="ja-JP" sz="2000" b="1">
                <a:solidFill>
                  <a:srgbClr val="CC0000"/>
                </a:solidFill>
              </a:rPr>
              <a:t>τ</a:t>
            </a:r>
            <a:r>
              <a:rPr lang="en-US" altLang="ja-JP" sz="2000">
                <a:solidFill>
                  <a:srgbClr val="CC0000"/>
                </a:solidFill>
              </a:rPr>
              <a:t>)</a:t>
            </a:r>
            <a:r>
              <a:rPr lang="en-US" altLang="ja-JP" sz="2000"/>
              <a:t> </a:t>
            </a:r>
            <a:r>
              <a:rPr lang="en-US" altLang="ja-JP" sz="2400"/>
              <a:t>terms of</a:t>
            </a:r>
          </a:p>
          <a:p>
            <a:pPr eaLnBrk="1" hangingPunct="1">
              <a:lnSpc>
                <a:spcPct val="110000"/>
              </a:lnSpc>
              <a:spcBef>
                <a:spcPct val="0"/>
              </a:spcBef>
              <a:buFontTx/>
              <a:buNone/>
            </a:pPr>
            <a:r>
              <a:rPr lang="en-US" altLang="ja-JP" sz="2400"/>
              <a:t>V</a:t>
            </a:r>
            <a:r>
              <a:rPr lang="en-US" altLang="ja-JP" sz="2400" baseline="-25000">
                <a:ea typeface="ＭＳ 明朝" panose="02020609040205080304" pitchFamily="17" charset="-128"/>
              </a:rPr>
              <a:t>Ξ</a:t>
            </a:r>
            <a:r>
              <a:rPr lang="en-US" altLang="ja-JP" sz="2400" baseline="-25000"/>
              <a:t>N</a:t>
            </a:r>
            <a:r>
              <a:rPr lang="ja-JP" altLang="en-US" sz="2400"/>
              <a:t>　</a:t>
            </a:r>
            <a:r>
              <a:rPr lang="en-US" altLang="ja-JP" sz="2400"/>
              <a:t>vanish</a:t>
            </a:r>
          </a:p>
          <a:p>
            <a:pPr eaLnBrk="1" hangingPunct="1">
              <a:lnSpc>
                <a:spcPct val="140000"/>
              </a:lnSpc>
              <a:spcBef>
                <a:spcPct val="0"/>
              </a:spcBef>
              <a:buFontTx/>
              <a:buNone/>
            </a:pPr>
            <a:r>
              <a:rPr lang="en-US" altLang="ja-JP" sz="2400"/>
              <a:t>by folding them </a:t>
            </a:r>
          </a:p>
          <a:p>
            <a:pPr eaLnBrk="1" hangingPunct="1">
              <a:lnSpc>
                <a:spcPct val="130000"/>
              </a:lnSpc>
              <a:spcBef>
                <a:spcPct val="0"/>
              </a:spcBef>
              <a:buFontTx/>
              <a:buNone/>
            </a:pPr>
            <a:r>
              <a:rPr lang="en-US" altLang="ja-JP" sz="2400"/>
              <a:t>into the </a:t>
            </a:r>
            <a:r>
              <a:rPr lang="en-US" altLang="ja-JP" sz="2400" b="1"/>
              <a:t>α</a:t>
            </a:r>
            <a:r>
              <a:rPr lang="en-US" altLang="ja-JP" sz="2400"/>
              <a:t>-cluster</a:t>
            </a:r>
          </a:p>
          <a:p>
            <a:pPr eaLnBrk="1" hangingPunct="1">
              <a:lnSpc>
                <a:spcPct val="120000"/>
              </a:lnSpc>
              <a:spcBef>
                <a:spcPct val="0"/>
              </a:spcBef>
              <a:buFontTx/>
              <a:buNone/>
            </a:pPr>
            <a:r>
              <a:rPr lang="en-US" altLang="ja-JP" sz="2400"/>
              <a:t>wave function that are</a:t>
            </a:r>
          </a:p>
          <a:p>
            <a:pPr eaLnBrk="1" hangingPunct="1">
              <a:lnSpc>
                <a:spcPct val="130000"/>
              </a:lnSpc>
              <a:spcBef>
                <a:spcPct val="0"/>
              </a:spcBef>
              <a:buFontTx/>
              <a:buNone/>
            </a:pPr>
            <a:r>
              <a:rPr lang="en-US" altLang="ja-JP" sz="2400"/>
              <a:t>spin-, isospin-satulated.</a:t>
            </a:r>
          </a:p>
        </p:txBody>
      </p:sp>
      <p:sp>
        <p:nvSpPr>
          <p:cNvPr id="58379" name="Text Box 11">
            <a:extLst>
              <a:ext uri="{FF2B5EF4-FFF2-40B4-BE49-F238E27FC236}">
                <a16:creationId xmlns:a16="http://schemas.microsoft.com/office/drawing/2014/main" id="{81142846-5D15-F246-9754-8B30D358B5CE}"/>
              </a:ext>
            </a:extLst>
          </p:cNvPr>
          <p:cNvSpPr txBox="1">
            <a:spLocks noChangeArrowheads="1"/>
          </p:cNvSpPr>
          <p:nvPr/>
        </p:nvSpPr>
        <p:spPr bwMode="auto">
          <a:xfrm>
            <a:off x="1331913" y="404813"/>
            <a:ext cx="74168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10000"/>
              </a:lnSpc>
              <a:spcBef>
                <a:spcPct val="0"/>
              </a:spcBef>
              <a:buFontTx/>
              <a:buNone/>
            </a:pPr>
            <a:r>
              <a:rPr lang="en-US" altLang="ja-JP" sz="2400"/>
              <a:t>V</a:t>
            </a:r>
            <a:r>
              <a:rPr lang="en-US" altLang="ja-JP" sz="2400" b="1" baseline="-25000">
                <a:ea typeface="ＭＳ 明朝" panose="02020609040205080304" pitchFamily="17" charset="-128"/>
              </a:rPr>
              <a:t>Ξ</a:t>
            </a:r>
            <a:r>
              <a:rPr lang="en-US" altLang="ja-JP" sz="2400" b="1" baseline="-25000"/>
              <a:t>N </a:t>
            </a:r>
            <a:r>
              <a:rPr lang="en-US" altLang="ja-JP" sz="2400"/>
              <a:t>= V</a:t>
            </a:r>
            <a:r>
              <a:rPr lang="en-US" altLang="ja-JP" sz="2400" b="1" baseline="-25000"/>
              <a:t>0 </a:t>
            </a:r>
            <a:r>
              <a:rPr lang="en-US" altLang="ja-JP" sz="2400"/>
              <a:t>+ </a:t>
            </a:r>
            <a:r>
              <a:rPr lang="en-US" altLang="ja-JP" sz="2000" b="1"/>
              <a:t>σ</a:t>
            </a:r>
            <a:r>
              <a:rPr lang="ja-JP" altLang="en-US" sz="2400"/>
              <a:t>・</a:t>
            </a:r>
            <a:r>
              <a:rPr lang="en-US" altLang="ja-JP" sz="2000" b="1"/>
              <a:t>σ </a:t>
            </a:r>
            <a:r>
              <a:rPr lang="en-US" altLang="ja-JP" sz="2400"/>
              <a:t>V</a:t>
            </a:r>
            <a:r>
              <a:rPr lang="en-US" altLang="ja-JP" sz="2400" baseline="-25000"/>
              <a:t>σ</a:t>
            </a:r>
            <a:r>
              <a:rPr lang="ja-JP" altLang="en-US" sz="2400" baseline="-25000"/>
              <a:t>・</a:t>
            </a:r>
            <a:r>
              <a:rPr lang="en-US" altLang="ja-JP" sz="2400" baseline="-25000"/>
              <a:t>σ </a:t>
            </a:r>
            <a:r>
              <a:rPr lang="ja-JP" altLang="en-US" sz="2000" b="1"/>
              <a:t>＋ </a:t>
            </a:r>
            <a:r>
              <a:rPr lang="en-US" altLang="ja-JP" sz="2000" b="1"/>
              <a:t>τ</a:t>
            </a:r>
            <a:r>
              <a:rPr lang="ja-JP" altLang="en-US" sz="2400"/>
              <a:t>・</a:t>
            </a:r>
            <a:r>
              <a:rPr lang="en-US" altLang="ja-JP" sz="2000" b="1"/>
              <a:t>τ </a:t>
            </a:r>
            <a:r>
              <a:rPr lang="en-US" altLang="ja-JP" sz="2400"/>
              <a:t>V</a:t>
            </a:r>
            <a:r>
              <a:rPr lang="en-US" altLang="ja-JP" sz="2400" baseline="-25000"/>
              <a:t>τ</a:t>
            </a:r>
            <a:r>
              <a:rPr lang="ja-JP" altLang="en-US" sz="2400" baseline="-25000"/>
              <a:t>・</a:t>
            </a:r>
            <a:r>
              <a:rPr lang="en-US" altLang="ja-JP" sz="2400" baseline="-25000"/>
              <a:t>τ</a:t>
            </a:r>
            <a:r>
              <a:rPr lang="ja-JP" altLang="en-US" sz="2000" b="1"/>
              <a:t>＋</a:t>
            </a:r>
            <a:r>
              <a:rPr lang="ja-JP" altLang="en-US" sz="2400"/>
              <a:t> </a:t>
            </a:r>
            <a:r>
              <a:rPr lang="en-US" altLang="ja-JP" sz="2400"/>
              <a:t>(</a:t>
            </a:r>
            <a:r>
              <a:rPr lang="en-US" altLang="ja-JP" sz="2000" b="1"/>
              <a:t>σ</a:t>
            </a:r>
            <a:r>
              <a:rPr lang="ja-JP" altLang="en-US" sz="2400"/>
              <a:t>・</a:t>
            </a:r>
            <a:r>
              <a:rPr lang="en-US" altLang="ja-JP" sz="2000" b="1"/>
              <a:t>σ</a:t>
            </a:r>
            <a:r>
              <a:rPr lang="en-US" altLang="ja-JP" sz="2400"/>
              <a:t>)(</a:t>
            </a:r>
            <a:r>
              <a:rPr lang="en-US" altLang="ja-JP" sz="2000" b="1"/>
              <a:t>τ</a:t>
            </a:r>
            <a:r>
              <a:rPr lang="ja-JP" altLang="en-US" sz="2400"/>
              <a:t>・</a:t>
            </a:r>
            <a:r>
              <a:rPr lang="en-US" altLang="ja-JP" sz="2000" b="1"/>
              <a:t>τ</a:t>
            </a:r>
            <a:r>
              <a:rPr lang="en-US" altLang="ja-JP" sz="2400"/>
              <a:t>) V</a:t>
            </a:r>
            <a:r>
              <a:rPr lang="en-US" altLang="ja-JP" sz="2400" baseline="-25000"/>
              <a:t>σ</a:t>
            </a:r>
            <a:r>
              <a:rPr lang="ja-JP" altLang="en-US" sz="2400" baseline="-25000"/>
              <a:t>・</a:t>
            </a:r>
            <a:r>
              <a:rPr lang="en-US" altLang="ja-JP" sz="2400" baseline="-25000"/>
              <a:t>σ</a:t>
            </a:r>
            <a:r>
              <a:rPr lang="ja-JP" altLang="en-US" sz="2400" baseline="-25000"/>
              <a:t>　</a:t>
            </a:r>
            <a:r>
              <a:rPr lang="en-US" altLang="ja-JP" sz="2400" baseline="-25000"/>
              <a:t>τ</a:t>
            </a:r>
            <a:r>
              <a:rPr lang="ja-JP" altLang="en-US" sz="2400" baseline="-25000"/>
              <a:t>・</a:t>
            </a:r>
            <a:r>
              <a:rPr lang="en-US" altLang="ja-JP" sz="2400" baseline="-25000"/>
              <a:t>τ</a:t>
            </a:r>
          </a:p>
          <a:p>
            <a:pPr eaLnBrk="1" hangingPunct="1">
              <a:spcBef>
                <a:spcPct val="0"/>
              </a:spcBef>
              <a:buFontTx/>
              <a:buNone/>
            </a:pPr>
            <a:endParaRPr lang="en-US" altLang="ja-JP" sz="2400"/>
          </a:p>
        </p:txBody>
      </p:sp>
      <p:sp>
        <p:nvSpPr>
          <p:cNvPr id="58380" name="Rectangle 12">
            <a:extLst>
              <a:ext uri="{FF2B5EF4-FFF2-40B4-BE49-F238E27FC236}">
                <a16:creationId xmlns:a16="http://schemas.microsoft.com/office/drawing/2014/main" id="{D77CFD12-6B35-E5FD-2168-D8327A4D22E1}"/>
              </a:ext>
            </a:extLst>
          </p:cNvPr>
          <p:cNvSpPr>
            <a:spLocks noChangeArrowheads="1"/>
          </p:cNvSpPr>
          <p:nvPr/>
        </p:nvSpPr>
        <p:spPr bwMode="auto">
          <a:xfrm>
            <a:off x="1303338" y="188913"/>
            <a:ext cx="7229475" cy="863600"/>
          </a:xfrm>
          <a:prstGeom prst="rect">
            <a:avLst/>
          </a:prstGeom>
          <a:noFill/>
          <a:ln w="22225">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8381" name="Line 13">
            <a:extLst>
              <a:ext uri="{FF2B5EF4-FFF2-40B4-BE49-F238E27FC236}">
                <a16:creationId xmlns:a16="http://schemas.microsoft.com/office/drawing/2014/main" id="{F7B10292-8597-493E-4A1F-60A30304CEDC}"/>
              </a:ext>
            </a:extLst>
          </p:cNvPr>
          <p:cNvSpPr>
            <a:spLocks noChangeShapeType="1"/>
          </p:cNvSpPr>
          <p:nvPr/>
        </p:nvSpPr>
        <p:spPr bwMode="auto">
          <a:xfrm flipH="1">
            <a:off x="5040313" y="3284538"/>
            <a:ext cx="161925" cy="576262"/>
          </a:xfrm>
          <a:prstGeom prst="line">
            <a:avLst/>
          </a:prstGeom>
          <a:noFill/>
          <a:ln w="222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8382" name="Line 14">
            <a:extLst>
              <a:ext uri="{FF2B5EF4-FFF2-40B4-BE49-F238E27FC236}">
                <a16:creationId xmlns:a16="http://schemas.microsoft.com/office/drawing/2014/main" id="{90D08A6B-4A17-B0E1-69DA-394AE3C3A6F4}"/>
              </a:ext>
            </a:extLst>
          </p:cNvPr>
          <p:cNvSpPr>
            <a:spLocks noChangeShapeType="1"/>
          </p:cNvSpPr>
          <p:nvPr/>
        </p:nvSpPr>
        <p:spPr bwMode="auto">
          <a:xfrm>
            <a:off x="5364163" y="3213100"/>
            <a:ext cx="269875" cy="720725"/>
          </a:xfrm>
          <a:prstGeom prst="line">
            <a:avLst/>
          </a:prstGeom>
          <a:noFill/>
          <a:ln w="222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8863" name="Text Box 15">
            <a:extLst>
              <a:ext uri="{FF2B5EF4-FFF2-40B4-BE49-F238E27FC236}">
                <a16:creationId xmlns:a16="http://schemas.microsoft.com/office/drawing/2014/main" id="{2E4418EF-A4B5-EDF9-C0E0-33890DBA76AD}"/>
              </a:ext>
            </a:extLst>
          </p:cNvPr>
          <p:cNvSpPr txBox="1">
            <a:spLocks noChangeArrowheads="1"/>
          </p:cNvSpPr>
          <p:nvPr/>
        </p:nvSpPr>
        <p:spPr bwMode="auto">
          <a:xfrm>
            <a:off x="1763713" y="5516563"/>
            <a:ext cx="6553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solidFill>
                  <a:srgbClr val="000099"/>
                </a:solidFill>
              </a:rPr>
              <a:t>problem :  there is NO target to produce them </a:t>
            </a:r>
          </a:p>
          <a:p>
            <a:pPr eaLnBrk="1" hangingPunct="1">
              <a:spcBef>
                <a:spcPct val="0"/>
              </a:spcBef>
              <a:buFontTx/>
              <a:buNone/>
            </a:pPr>
            <a:r>
              <a:rPr lang="en-US" altLang="ja-JP" sz="2400">
                <a:solidFill>
                  <a:srgbClr val="000099"/>
                </a:solidFill>
              </a:rPr>
              <a:t>                 by the (K</a:t>
            </a:r>
            <a:r>
              <a:rPr lang="en-US" altLang="ja-JP" sz="2800" b="1" baseline="30000">
                <a:solidFill>
                  <a:srgbClr val="000099"/>
                </a:solidFill>
              </a:rPr>
              <a:t>-</a:t>
            </a:r>
            <a:r>
              <a:rPr lang="en-US" altLang="ja-JP" sz="2400">
                <a:solidFill>
                  <a:srgbClr val="000099"/>
                </a:solidFill>
              </a:rPr>
              <a:t>, K</a:t>
            </a:r>
            <a:r>
              <a:rPr lang="en-US" altLang="ja-JP" sz="2800" b="1" baseline="30000">
                <a:solidFill>
                  <a:srgbClr val="000099"/>
                </a:solidFill>
              </a:rPr>
              <a:t>+</a:t>
            </a:r>
            <a:r>
              <a:rPr lang="en-US" altLang="ja-JP" sz="2400">
                <a:solidFill>
                  <a:srgbClr val="000099"/>
                </a:solidFill>
              </a:rPr>
              <a:t>) experiment .</a:t>
            </a:r>
          </a:p>
        </p:txBody>
      </p:sp>
      <p:sp>
        <p:nvSpPr>
          <p:cNvPr id="78864" name="Text Box 16">
            <a:extLst>
              <a:ext uri="{FF2B5EF4-FFF2-40B4-BE49-F238E27FC236}">
                <a16:creationId xmlns:a16="http://schemas.microsoft.com/office/drawing/2014/main" id="{E9535DAC-1868-AB00-4D79-FFA7209ECE5A}"/>
              </a:ext>
            </a:extLst>
          </p:cNvPr>
          <p:cNvSpPr txBox="1">
            <a:spLocks noChangeArrowheads="1"/>
          </p:cNvSpPr>
          <p:nvPr/>
        </p:nvSpPr>
        <p:spPr bwMode="auto">
          <a:xfrm>
            <a:off x="1763713" y="6400800"/>
            <a:ext cx="20145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Because, </a:t>
            </a:r>
            <a:r>
              <a:rPr lang="ja-JP" altLang="en-US" sz="2400"/>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a:extLst>
              <a:ext uri="{FF2B5EF4-FFF2-40B4-BE49-F238E27FC236}">
                <a16:creationId xmlns:a16="http://schemas.microsoft.com/office/drawing/2014/main" id="{2D593F5D-DAB7-8FC7-4BE4-5E2A2161183B}"/>
              </a:ext>
            </a:extLst>
          </p:cNvPr>
          <p:cNvSpPr txBox="1">
            <a:spLocks noChangeArrowheads="1"/>
          </p:cNvSpPr>
          <p:nvPr/>
        </p:nvSpPr>
        <p:spPr bwMode="auto">
          <a:xfrm>
            <a:off x="1385888" y="260350"/>
            <a:ext cx="7532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To produce </a:t>
            </a:r>
            <a:r>
              <a:rPr lang="en-US" altLang="ja-JP" sz="2400" b="1">
                <a:solidFill>
                  <a:srgbClr val="CC0000"/>
                </a:solidFill>
              </a:rPr>
              <a:t>α</a:t>
            </a:r>
            <a:r>
              <a:rPr lang="en-US" altLang="ja-JP" sz="2400" b="1">
                <a:solidFill>
                  <a:srgbClr val="CC0000"/>
                </a:solidFill>
                <a:ea typeface="ＭＳ 明朝" panose="02020609040205080304" pitchFamily="17" charset="-128"/>
              </a:rPr>
              <a:t>Ξ</a:t>
            </a:r>
            <a:r>
              <a:rPr lang="en-US" altLang="ja-JP" sz="2400" b="1" baseline="30000">
                <a:solidFill>
                  <a:srgbClr val="CC0000"/>
                </a:solidFill>
              </a:rPr>
              <a:t>-</a:t>
            </a:r>
            <a:r>
              <a:rPr lang="en-US" altLang="ja-JP" sz="2400"/>
              <a:t> and </a:t>
            </a:r>
            <a:r>
              <a:rPr lang="en-US" altLang="ja-JP" sz="2400" b="1">
                <a:solidFill>
                  <a:srgbClr val="CC0000"/>
                </a:solidFill>
              </a:rPr>
              <a:t>αα</a:t>
            </a:r>
            <a:r>
              <a:rPr lang="en-US" altLang="ja-JP" sz="2400">
                <a:solidFill>
                  <a:srgbClr val="CC0000"/>
                </a:solidFill>
                <a:ea typeface="ＭＳ 明朝" panose="02020609040205080304" pitchFamily="17" charset="-128"/>
              </a:rPr>
              <a:t>Ξ</a:t>
            </a:r>
            <a:r>
              <a:rPr lang="en-US" altLang="ja-JP" sz="2400" baseline="30000">
                <a:solidFill>
                  <a:srgbClr val="CC0000"/>
                </a:solidFill>
              </a:rPr>
              <a:t>-</a:t>
            </a:r>
            <a:r>
              <a:rPr lang="en-US" altLang="ja-JP" sz="2400"/>
              <a:t> systems by (K</a:t>
            </a:r>
            <a:r>
              <a:rPr lang="en-US" altLang="ja-JP" sz="2400" baseline="30000"/>
              <a:t>-</a:t>
            </a:r>
            <a:r>
              <a:rPr lang="en-US" altLang="ja-JP" sz="2400"/>
              <a:t>, K</a:t>
            </a:r>
            <a:r>
              <a:rPr lang="en-US" altLang="ja-JP" sz="2400" baseline="30000"/>
              <a:t>+</a:t>
            </a:r>
            <a:r>
              <a:rPr lang="en-US" altLang="ja-JP" sz="2400"/>
              <a:t>) reaction,</a:t>
            </a:r>
          </a:p>
        </p:txBody>
      </p:sp>
      <p:sp>
        <p:nvSpPr>
          <p:cNvPr id="59395" name="Oval 3">
            <a:extLst>
              <a:ext uri="{FF2B5EF4-FFF2-40B4-BE49-F238E27FC236}">
                <a16:creationId xmlns:a16="http://schemas.microsoft.com/office/drawing/2014/main" id="{116C841F-325C-C56A-D432-0BD91AB5C3FE}"/>
              </a:ext>
            </a:extLst>
          </p:cNvPr>
          <p:cNvSpPr>
            <a:spLocks noChangeArrowheads="1"/>
          </p:cNvSpPr>
          <p:nvPr/>
        </p:nvSpPr>
        <p:spPr bwMode="auto">
          <a:xfrm>
            <a:off x="3563938" y="1557338"/>
            <a:ext cx="1368425" cy="1439862"/>
          </a:xfrm>
          <a:prstGeom prst="ellipse">
            <a:avLst/>
          </a:prstGeom>
          <a:solidFill>
            <a:srgbClr val="FFFF00">
              <a:alpha val="25098"/>
            </a:srgbClr>
          </a:solidFill>
          <a:ln w="254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9396" name="Line 4">
            <a:extLst>
              <a:ext uri="{FF2B5EF4-FFF2-40B4-BE49-F238E27FC236}">
                <a16:creationId xmlns:a16="http://schemas.microsoft.com/office/drawing/2014/main" id="{1BF9EEF9-B074-2FB2-ECC8-A6CC7BFDCE41}"/>
              </a:ext>
            </a:extLst>
          </p:cNvPr>
          <p:cNvSpPr>
            <a:spLocks noChangeShapeType="1"/>
          </p:cNvSpPr>
          <p:nvPr/>
        </p:nvSpPr>
        <p:spPr bwMode="auto">
          <a:xfrm>
            <a:off x="3494088" y="1412875"/>
            <a:ext cx="592137"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59397" name="Text Box 5">
            <a:extLst>
              <a:ext uri="{FF2B5EF4-FFF2-40B4-BE49-F238E27FC236}">
                <a16:creationId xmlns:a16="http://schemas.microsoft.com/office/drawing/2014/main" id="{4334C39B-2756-3807-B593-B2744302B1D6}"/>
              </a:ext>
            </a:extLst>
          </p:cNvPr>
          <p:cNvSpPr txBox="1">
            <a:spLocks noChangeArrowheads="1"/>
          </p:cNvSpPr>
          <p:nvPr/>
        </p:nvSpPr>
        <p:spPr bwMode="auto">
          <a:xfrm>
            <a:off x="3222625" y="1052513"/>
            <a:ext cx="43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t>K</a:t>
            </a:r>
            <a:r>
              <a:rPr lang="en-US" altLang="ja-JP" sz="2400" b="1" baseline="30000"/>
              <a:t>-</a:t>
            </a:r>
          </a:p>
        </p:txBody>
      </p:sp>
      <p:sp>
        <p:nvSpPr>
          <p:cNvPr id="59398" name="Text Box 6">
            <a:extLst>
              <a:ext uri="{FF2B5EF4-FFF2-40B4-BE49-F238E27FC236}">
                <a16:creationId xmlns:a16="http://schemas.microsoft.com/office/drawing/2014/main" id="{44E2B682-6FA2-AD43-0A38-EE4E576DB4B2}"/>
              </a:ext>
            </a:extLst>
          </p:cNvPr>
          <p:cNvSpPr txBox="1">
            <a:spLocks noChangeArrowheads="1"/>
          </p:cNvSpPr>
          <p:nvPr/>
        </p:nvSpPr>
        <p:spPr bwMode="auto">
          <a:xfrm>
            <a:off x="4071938" y="3016250"/>
            <a:ext cx="5381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1" baseline="30000"/>
              <a:t>5</a:t>
            </a:r>
            <a:r>
              <a:rPr lang="en-US" altLang="ja-JP" sz="2400"/>
              <a:t>Li</a:t>
            </a:r>
          </a:p>
        </p:txBody>
      </p:sp>
      <p:sp>
        <p:nvSpPr>
          <p:cNvPr id="59399" name="Oval 7">
            <a:extLst>
              <a:ext uri="{FF2B5EF4-FFF2-40B4-BE49-F238E27FC236}">
                <a16:creationId xmlns:a16="http://schemas.microsoft.com/office/drawing/2014/main" id="{FFA1271B-3DEB-2755-1169-87AF8C59F99F}"/>
              </a:ext>
            </a:extLst>
          </p:cNvPr>
          <p:cNvSpPr>
            <a:spLocks noChangeArrowheads="1"/>
          </p:cNvSpPr>
          <p:nvPr/>
        </p:nvSpPr>
        <p:spPr bwMode="auto">
          <a:xfrm>
            <a:off x="5707063" y="1412875"/>
            <a:ext cx="1385887" cy="1511300"/>
          </a:xfrm>
          <a:prstGeom prst="ellipse">
            <a:avLst/>
          </a:prstGeom>
          <a:solidFill>
            <a:srgbClr val="FFFF00">
              <a:alpha val="25882"/>
            </a:srgbClr>
          </a:solidFill>
          <a:ln w="254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9400" name="AutoShape 8">
            <a:extLst>
              <a:ext uri="{FF2B5EF4-FFF2-40B4-BE49-F238E27FC236}">
                <a16:creationId xmlns:a16="http://schemas.microsoft.com/office/drawing/2014/main" id="{9B5246CB-1A90-3A9A-B808-AD45A8446D32}"/>
              </a:ext>
            </a:extLst>
          </p:cNvPr>
          <p:cNvSpPr>
            <a:spLocks noChangeArrowheads="1"/>
          </p:cNvSpPr>
          <p:nvPr/>
        </p:nvSpPr>
        <p:spPr bwMode="auto">
          <a:xfrm>
            <a:off x="5221288" y="1844675"/>
            <a:ext cx="323850" cy="649288"/>
          </a:xfrm>
          <a:prstGeom prst="rightArrow">
            <a:avLst>
              <a:gd name="adj1" fmla="val 50000"/>
              <a:gd name="adj2" fmla="val 25000"/>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9401" name="Line 9">
            <a:extLst>
              <a:ext uri="{FF2B5EF4-FFF2-40B4-BE49-F238E27FC236}">
                <a16:creationId xmlns:a16="http://schemas.microsoft.com/office/drawing/2014/main" id="{83DFEAA5-9D03-9ACD-FA9A-8DB4E6365DB2}"/>
              </a:ext>
            </a:extLst>
          </p:cNvPr>
          <p:cNvSpPr>
            <a:spLocks noChangeShapeType="1"/>
          </p:cNvSpPr>
          <p:nvPr/>
        </p:nvSpPr>
        <p:spPr bwMode="auto">
          <a:xfrm flipV="1">
            <a:off x="6408738" y="1196975"/>
            <a:ext cx="485775"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59402" name="Text Box 10">
            <a:extLst>
              <a:ext uri="{FF2B5EF4-FFF2-40B4-BE49-F238E27FC236}">
                <a16:creationId xmlns:a16="http://schemas.microsoft.com/office/drawing/2014/main" id="{D7D8846A-4211-CAF1-83AE-E062DFECCCC2}"/>
              </a:ext>
            </a:extLst>
          </p:cNvPr>
          <p:cNvSpPr txBox="1">
            <a:spLocks noChangeArrowheads="1"/>
          </p:cNvSpPr>
          <p:nvPr/>
        </p:nvSpPr>
        <p:spPr bwMode="auto">
          <a:xfrm>
            <a:off x="6880225" y="903288"/>
            <a:ext cx="4556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t>K</a:t>
            </a:r>
            <a:r>
              <a:rPr lang="en-US" altLang="ja-JP" sz="2000" baseline="30000"/>
              <a:t>+</a:t>
            </a:r>
          </a:p>
        </p:txBody>
      </p:sp>
      <p:sp>
        <p:nvSpPr>
          <p:cNvPr id="59403" name="Text Box 11">
            <a:extLst>
              <a:ext uri="{FF2B5EF4-FFF2-40B4-BE49-F238E27FC236}">
                <a16:creationId xmlns:a16="http://schemas.microsoft.com/office/drawing/2014/main" id="{3DC07C52-D65F-0C81-5582-5168C5CCE6B9}"/>
              </a:ext>
            </a:extLst>
          </p:cNvPr>
          <p:cNvSpPr txBox="1">
            <a:spLocks noChangeArrowheads="1"/>
          </p:cNvSpPr>
          <p:nvPr/>
        </p:nvSpPr>
        <p:spPr bwMode="auto">
          <a:xfrm>
            <a:off x="6084888" y="2852738"/>
            <a:ext cx="520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1" baseline="30000"/>
              <a:t>5</a:t>
            </a:r>
            <a:r>
              <a:rPr lang="en-US" altLang="ja-JP" sz="2400"/>
              <a:t>H</a:t>
            </a:r>
          </a:p>
        </p:txBody>
      </p:sp>
      <p:sp>
        <p:nvSpPr>
          <p:cNvPr id="59404" name="Text Box 12">
            <a:extLst>
              <a:ext uri="{FF2B5EF4-FFF2-40B4-BE49-F238E27FC236}">
                <a16:creationId xmlns:a16="http://schemas.microsoft.com/office/drawing/2014/main" id="{24B24744-0ACC-B7DC-7670-F17716A8B0EF}"/>
              </a:ext>
            </a:extLst>
          </p:cNvPr>
          <p:cNvSpPr txBox="1">
            <a:spLocks noChangeArrowheads="1"/>
          </p:cNvSpPr>
          <p:nvPr/>
        </p:nvSpPr>
        <p:spPr bwMode="auto">
          <a:xfrm>
            <a:off x="5922963" y="3068638"/>
            <a:ext cx="431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ea typeface="ＭＳ 明朝" panose="02020609040205080304" pitchFamily="17" charset="-128"/>
              </a:rPr>
              <a:t>Ξ-</a:t>
            </a:r>
          </a:p>
        </p:txBody>
      </p:sp>
      <p:sp>
        <p:nvSpPr>
          <p:cNvPr id="59405" name="Oval 13">
            <a:extLst>
              <a:ext uri="{FF2B5EF4-FFF2-40B4-BE49-F238E27FC236}">
                <a16:creationId xmlns:a16="http://schemas.microsoft.com/office/drawing/2014/main" id="{F36DB3D7-4566-0C4D-8495-6029DB5DB11A}"/>
              </a:ext>
            </a:extLst>
          </p:cNvPr>
          <p:cNvSpPr>
            <a:spLocks noChangeArrowheads="1"/>
          </p:cNvSpPr>
          <p:nvPr/>
        </p:nvSpPr>
        <p:spPr bwMode="auto">
          <a:xfrm>
            <a:off x="3654425" y="4076700"/>
            <a:ext cx="1493838" cy="1873250"/>
          </a:xfrm>
          <a:prstGeom prst="ellipse">
            <a:avLst/>
          </a:prstGeom>
          <a:solidFill>
            <a:srgbClr val="FFFF00">
              <a:alpha val="27843"/>
            </a:srgbClr>
          </a:solidFill>
          <a:ln w="254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9406" name="Line 14">
            <a:extLst>
              <a:ext uri="{FF2B5EF4-FFF2-40B4-BE49-F238E27FC236}">
                <a16:creationId xmlns:a16="http://schemas.microsoft.com/office/drawing/2014/main" id="{F9918435-0787-F585-1604-998763A6344F}"/>
              </a:ext>
            </a:extLst>
          </p:cNvPr>
          <p:cNvSpPr>
            <a:spLocks noChangeShapeType="1"/>
          </p:cNvSpPr>
          <p:nvPr/>
        </p:nvSpPr>
        <p:spPr bwMode="auto">
          <a:xfrm>
            <a:off x="3544888" y="4221163"/>
            <a:ext cx="649287"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59407" name="Text Box 15">
            <a:extLst>
              <a:ext uri="{FF2B5EF4-FFF2-40B4-BE49-F238E27FC236}">
                <a16:creationId xmlns:a16="http://schemas.microsoft.com/office/drawing/2014/main" id="{3FF41E1A-E794-281E-77F2-DB8497DFC85B}"/>
              </a:ext>
            </a:extLst>
          </p:cNvPr>
          <p:cNvSpPr txBox="1">
            <a:spLocks noChangeArrowheads="1"/>
          </p:cNvSpPr>
          <p:nvPr/>
        </p:nvSpPr>
        <p:spPr bwMode="auto">
          <a:xfrm>
            <a:off x="3221038" y="3933825"/>
            <a:ext cx="485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t>K</a:t>
            </a:r>
            <a:r>
              <a:rPr lang="en-US" altLang="ja-JP" sz="2400" b="1" baseline="30000"/>
              <a:t>-</a:t>
            </a:r>
          </a:p>
        </p:txBody>
      </p:sp>
      <p:sp>
        <p:nvSpPr>
          <p:cNvPr id="59408" name="AutoShape 16">
            <a:extLst>
              <a:ext uri="{FF2B5EF4-FFF2-40B4-BE49-F238E27FC236}">
                <a16:creationId xmlns:a16="http://schemas.microsoft.com/office/drawing/2014/main" id="{1909BF8B-6F5B-572F-13B7-886AD0C07959}"/>
              </a:ext>
            </a:extLst>
          </p:cNvPr>
          <p:cNvSpPr>
            <a:spLocks noChangeArrowheads="1"/>
          </p:cNvSpPr>
          <p:nvPr/>
        </p:nvSpPr>
        <p:spPr bwMode="auto">
          <a:xfrm>
            <a:off x="5275263" y="4724400"/>
            <a:ext cx="376237" cy="792163"/>
          </a:xfrm>
          <a:prstGeom prst="rightArrow">
            <a:avLst>
              <a:gd name="adj1" fmla="val 50000"/>
              <a:gd name="adj2" fmla="val 25000"/>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9409" name="Text Box 17">
            <a:extLst>
              <a:ext uri="{FF2B5EF4-FFF2-40B4-BE49-F238E27FC236}">
                <a16:creationId xmlns:a16="http://schemas.microsoft.com/office/drawing/2014/main" id="{BFF6A441-474C-FBED-BE4E-BE563BBA4589}"/>
              </a:ext>
            </a:extLst>
          </p:cNvPr>
          <p:cNvSpPr txBox="1">
            <a:spLocks noChangeArrowheads="1"/>
          </p:cNvSpPr>
          <p:nvPr/>
        </p:nvSpPr>
        <p:spPr bwMode="auto">
          <a:xfrm>
            <a:off x="7312025" y="3495675"/>
            <a:ext cx="4556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t>K</a:t>
            </a:r>
            <a:r>
              <a:rPr lang="en-US" altLang="ja-JP" sz="2000" baseline="30000"/>
              <a:t>+</a:t>
            </a:r>
          </a:p>
        </p:txBody>
      </p:sp>
      <p:sp>
        <p:nvSpPr>
          <p:cNvPr id="59410" name="Text Box 18">
            <a:extLst>
              <a:ext uri="{FF2B5EF4-FFF2-40B4-BE49-F238E27FC236}">
                <a16:creationId xmlns:a16="http://schemas.microsoft.com/office/drawing/2014/main" id="{763D78A4-C38B-FA7A-7A21-56AD4E6DDE8D}"/>
              </a:ext>
            </a:extLst>
          </p:cNvPr>
          <p:cNvSpPr txBox="1">
            <a:spLocks noChangeArrowheads="1"/>
          </p:cNvSpPr>
          <p:nvPr/>
        </p:nvSpPr>
        <p:spPr bwMode="auto">
          <a:xfrm>
            <a:off x="4141788" y="5902325"/>
            <a:ext cx="5032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1" baseline="30000"/>
              <a:t>9</a:t>
            </a:r>
            <a:r>
              <a:rPr lang="en-US" altLang="ja-JP" sz="2400"/>
              <a:t>B</a:t>
            </a:r>
          </a:p>
        </p:txBody>
      </p:sp>
      <p:sp>
        <p:nvSpPr>
          <p:cNvPr id="59411" name="Text Box 19">
            <a:extLst>
              <a:ext uri="{FF2B5EF4-FFF2-40B4-BE49-F238E27FC236}">
                <a16:creationId xmlns:a16="http://schemas.microsoft.com/office/drawing/2014/main" id="{B425D198-687A-80F7-E7E9-D6B121017A9E}"/>
              </a:ext>
            </a:extLst>
          </p:cNvPr>
          <p:cNvSpPr txBox="1">
            <a:spLocks noChangeArrowheads="1"/>
          </p:cNvSpPr>
          <p:nvPr/>
        </p:nvSpPr>
        <p:spPr bwMode="auto">
          <a:xfrm>
            <a:off x="6408738" y="5902325"/>
            <a:ext cx="539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1" baseline="30000"/>
              <a:t>9</a:t>
            </a:r>
            <a:r>
              <a:rPr lang="en-US" altLang="ja-JP" sz="2400"/>
              <a:t>Li</a:t>
            </a:r>
          </a:p>
        </p:txBody>
      </p:sp>
      <p:sp>
        <p:nvSpPr>
          <p:cNvPr id="59412" name="Text Box 20">
            <a:extLst>
              <a:ext uri="{FF2B5EF4-FFF2-40B4-BE49-F238E27FC236}">
                <a16:creationId xmlns:a16="http://schemas.microsoft.com/office/drawing/2014/main" id="{17822D4C-E162-B207-8ADE-F5DA3919BB6D}"/>
              </a:ext>
            </a:extLst>
          </p:cNvPr>
          <p:cNvSpPr txBox="1">
            <a:spLocks noChangeArrowheads="1"/>
          </p:cNvSpPr>
          <p:nvPr/>
        </p:nvSpPr>
        <p:spPr bwMode="auto">
          <a:xfrm>
            <a:off x="6246813" y="6103938"/>
            <a:ext cx="3857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ea typeface="ＭＳ 明朝" panose="02020609040205080304" pitchFamily="17" charset="-128"/>
              </a:rPr>
              <a:t>Ξ-</a:t>
            </a:r>
          </a:p>
        </p:txBody>
      </p:sp>
      <p:sp>
        <p:nvSpPr>
          <p:cNvPr id="59413" name="Rectangle 21">
            <a:extLst>
              <a:ext uri="{FF2B5EF4-FFF2-40B4-BE49-F238E27FC236}">
                <a16:creationId xmlns:a16="http://schemas.microsoft.com/office/drawing/2014/main" id="{07247CD0-888D-2362-6CFC-0079D13557FC}"/>
              </a:ext>
            </a:extLst>
          </p:cNvPr>
          <p:cNvSpPr>
            <a:spLocks noChangeArrowheads="1"/>
          </p:cNvSpPr>
          <p:nvPr/>
        </p:nvSpPr>
        <p:spPr bwMode="auto">
          <a:xfrm>
            <a:off x="3546475" y="1341438"/>
            <a:ext cx="1565275" cy="5183187"/>
          </a:xfrm>
          <a:prstGeom prst="rect">
            <a:avLst/>
          </a:prstGeom>
          <a:noFill/>
          <a:ln w="2222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9414" name="Line 22">
            <a:extLst>
              <a:ext uri="{FF2B5EF4-FFF2-40B4-BE49-F238E27FC236}">
                <a16:creationId xmlns:a16="http://schemas.microsoft.com/office/drawing/2014/main" id="{4DB11AF6-881A-4857-2BD9-507319697620}"/>
              </a:ext>
            </a:extLst>
          </p:cNvPr>
          <p:cNvSpPr>
            <a:spLocks noChangeShapeType="1"/>
          </p:cNvSpPr>
          <p:nvPr/>
        </p:nvSpPr>
        <p:spPr bwMode="auto">
          <a:xfrm>
            <a:off x="2789238" y="4724400"/>
            <a:ext cx="647700" cy="4318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59415" name="Text Box 23">
            <a:extLst>
              <a:ext uri="{FF2B5EF4-FFF2-40B4-BE49-F238E27FC236}">
                <a16:creationId xmlns:a16="http://schemas.microsoft.com/office/drawing/2014/main" id="{7C4287D2-6CE5-336E-FA9B-DD470A93D5EF}"/>
              </a:ext>
            </a:extLst>
          </p:cNvPr>
          <p:cNvSpPr txBox="1">
            <a:spLocks noChangeArrowheads="1"/>
          </p:cNvSpPr>
          <p:nvPr/>
        </p:nvSpPr>
        <p:spPr bwMode="auto">
          <a:xfrm>
            <a:off x="1277938" y="1484313"/>
            <a:ext cx="1997075" cy="437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40000"/>
              </a:lnSpc>
              <a:spcBef>
                <a:spcPct val="0"/>
              </a:spcBef>
              <a:buFontTx/>
              <a:buNone/>
            </a:pPr>
            <a:endParaRPr lang="en-US" altLang="ja-JP" sz="2400">
              <a:solidFill>
                <a:srgbClr val="0000CC"/>
              </a:solidFill>
            </a:endParaRPr>
          </a:p>
          <a:p>
            <a:pPr eaLnBrk="1" hangingPunct="1">
              <a:lnSpc>
                <a:spcPct val="120000"/>
              </a:lnSpc>
              <a:spcBef>
                <a:spcPct val="0"/>
              </a:spcBef>
              <a:buFontTx/>
              <a:buNone/>
            </a:pPr>
            <a:r>
              <a:rPr lang="en-US" altLang="ja-JP" sz="2400">
                <a:solidFill>
                  <a:srgbClr val="0000CC"/>
                </a:solidFill>
              </a:rPr>
              <a:t>These systems</a:t>
            </a:r>
          </a:p>
          <a:p>
            <a:pPr eaLnBrk="1" hangingPunct="1">
              <a:lnSpc>
                <a:spcPct val="120000"/>
              </a:lnSpc>
              <a:spcBef>
                <a:spcPct val="0"/>
              </a:spcBef>
              <a:buFontTx/>
              <a:buNone/>
            </a:pPr>
            <a:r>
              <a:rPr lang="en-US" altLang="ja-JP" sz="2400">
                <a:solidFill>
                  <a:srgbClr val="0000CC"/>
                </a:solidFill>
              </a:rPr>
              <a:t>are unbound.</a:t>
            </a:r>
          </a:p>
          <a:p>
            <a:pPr eaLnBrk="1" hangingPunct="1">
              <a:spcBef>
                <a:spcPct val="0"/>
              </a:spcBef>
              <a:buFontTx/>
              <a:buNone/>
            </a:pPr>
            <a:endParaRPr lang="en-US" altLang="ja-JP" sz="2400">
              <a:solidFill>
                <a:srgbClr val="0000CC"/>
              </a:solidFill>
            </a:endParaRPr>
          </a:p>
          <a:p>
            <a:pPr eaLnBrk="1" hangingPunct="1">
              <a:spcBef>
                <a:spcPct val="0"/>
              </a:spcBef>
              <a:buFontTx/>
              <a:buNone/>
            </a:pPr>
            <a:endParaRPr lang="en-US" altLang="ja-JP" sz="2400">
              <a:solidFill>
                <a:srgbClr val="0000CC"/>
              </a:solidFill>
            </a:endParaRPr>
          </a:p>
          <a:p>
            <a:pPr eaLnBrk="1" hangingPunct="1">
              <a:spcBef>
                <a:spcPct val="0"/>
              </a:spcBef>
              <a:buFontTx/>
              <a:buNone/>
            </a:pPr>
            <a:r>
              <a:rPr lang="en-US" altLang="ja-JP" sz="2400"/>
              <a:t>Then, we </a:t>
            </a:r>
          </a:p>
          <a:p>
            <a:pPr eaLnBrk="1" hangingPunct="1">
              <a:lnSpc>
                <a:spcPct val="120000"/>
              </a:lnSpc>
              <a:spcBef>
                <a:spcPct val="0"/>
              </a:spcBef>
              <a:buFontTx/>
              <a:buNone/>
            </a:pPr>
            <a:r>
              <a:rPr lang="en-US" altLang="ja-JP" sz="2400"/>
              <a:t>cannot use them as  targets.</a:t>
            </a:r>
          </a:p>
          <a:p>
            <a:pPr eaLnBrk="1" hangingPunct="1">
              <a:lnSpc>
                <a:spcPct val="120000"/>
              </a:lnSpc>
              <a:spcBef>
                <a:spcPct val="0"/>
              </a:spcBef>
              <a:buFontTx/>
              <a:buNone/>
            </a:pPr>
            <a:endParaRPr lang="en-US" altLang="ja-JP" sz="2000"/>
          </a:p>
        </p:txBody>
      </p:sp>
      <p:sp>
        <p:nvSpPr>
          <p:cNvPr id="59416" name="Oval 24">
            <a:extLst>
              <a:ext uri="{FF2B5EF4-FFF2-40B4-BE49-F238E27FC236}">
                <a16:creationId xmlns:a16="http://schemas.microsoft.com/office/drawing/2014/main" id="{84B7CF86-2421-4DD6-890C-8550721C144A}"/>
              </a:ext>
            </a:extLst>
          </p:cNvPr>
          <p:cNvSpPr>
            <a:spLocks noChangeArrowheads="1"/>
          </p:cNvSpPr>
          <p:nvPr/>
        </p:nvSpPr>
        <p:spPr bwMode="auto">
          <a:xfrm>
            <a:off x="6030913" y="5013325"/>
            <a:ext cx="485775" cy="628650"/>
          </a:xfrm>
          <a:prstGeom prst="ellipse">
            <a:avLst/>
          </a:prstGeom>
          <a:solidFill>
            <a:srgbClr val="92D050">
              <a:alpha val="74117"/>
            </a:srgbClr>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a:solidFill>
                  <a:srgbClr val="000099"/>
                </a:solidFill>
              </a:rPr>
              <a:t>α</a:t>
            </a:r>
          </a:p>
        </p:txBody>
      </p:sp>
      <p:sp>
        <p:nvSpPr>
          <p:cNvPr id="59417" name="Oval 25">
            <a:extLst>
              <a:ext uri="{FF2B5EF4-FFF2-40B4-BE49-F238E27FC236}">
                <a16:creationId xmlns:a16="http://schemas.microsoft.com/office/drawing/2014/main" id="{80ADF810-A13E-3B97-80C3-417ED92B5C61}"/>
              </a:ext>
            </a:extLst>
          </p:cNvPr>
          <p:cNvSpPr>
            <a:spLocks noChangeArrowheads="1"/>
          </p:cNvSpPr>
          <p:nvPr/>
        </p:nvSpPr>
        <p:spPr bwMode="auto">
          <a:xfrm>
            <a:off x="5795963" y="4076700"/>
            <a:ext cx="1543050" cy="1871663"/>
          </a:xfrm>
          <a:prstGeom prst="ellipse">
            <a:avLst/>
          </a:prstGeom>
          <a:solidFill>
            <a:srgbClr val="FFFF00">
              <a:alpha val="25882"/>
            </a:srgbClr>
          </a:solidFill>
          <a:ln w="254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9418" name="Line 26">
            <a:extLst>
              <a:ext uri="{FF2B5EF4-FFF2-40B4-BE49-F238E27FC236}">
                <a16:creationId xmlns:a16="http://schemas.microsoft.com/office/drawing/2014/main" id="{25F6AD82-B7C8-570D-AD8E-3574445E84B9}"/>
              </a:ext>
            </a:extLst>
          </p:cNvPr>
          <p:cNvSpPr>
            <a:spLocks noChangeShapeType="1"/>
          </p:cNvSpPr>
          <p:nvPr/>
        </p:nvSpPr>
        <p:spPr bwMode="auto">
          <a:xfrm flipV="1">
            <a:off x="6732588" y="3789363"/>
            <a:ext cx="584200" cy="5143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59419" name="Oval 27">
            <a:extLst>
              <a:ext uri="{FF2B5EF4-FFF2-40B4-BE49-F238E27FC236}">
                <a16:creationId xmlns:a16="http://schemas.microsoft.com/office/drawing/2014/main" id="{964ECCC5-CA37-18EF-02C3-B8314C103461}"/>
              </a:ext>
            </a:extLst>
          </p:cNvPr>
          <p:cNvSpPr>
            <a:spLocks noChangeArrowheads="1"/>
          </p:cNvSpPr>
          <p:nvPr/>
        </p:nvSpPr>
        <p:spPr bwMode="auto">
          <a:xfrm>
            <a:off x="6300788" y="4292600"/>
            <a:ext cx="422275" cy="55721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000">
                <a:solidFill>
                  <a:schemeClr val="bg1"/>
                </a:solidFill>
                <a:ea typeface="ＭＳ 明朝" panose="02020609040205080304" pitchFamily="17" charset="-128"/>
              </a:rPr>
              <a:t>Ξ</a:t>
            </a:r>
            <a:r>
              <a:rPr lang="en-US" altLang="ja-JP" sz="2800" baseline="30000">
                <a:solidFill>
                  <a:schemeClr val="bg1"/>
                </a:solidFill>
              </a:rPr>
              <a:t>-</a:t>
            </a:r>
            <a:endParaRPr lang="en-US" altLang="ja-JP" sz="2800" baseline="30000">
              <a:solidFill>
                <a:schemeClr val="bg1"/>
              </a:solidFill>
              <a:ea typeface="ＭＳ 明朝" panose="02020609040205080304" pitchFamily="17" charset="-128"/>
            </a:endParaRPr>
          </a:p>
        </p:txBody>
      </p:sp>
      <p:sp>
        <p:nvSpPr>
          <p:cNvPr id="59420" name="Oval 28">
            <a:extLst>
              <a:ext uri="{FF2B5EF4-FFF2-40B4-BE49-F238E27FC236}">
                <a16:creationId xmlns:a16="http://schemas.microsoft.com/office/drawing/2014/main" id="{43B32714-204A-3E61-52B3-951DF056006B}"/>
              </a:ext>
            </a:extLst>
          </p:cNvPr>
          <p:cNvSpPr>
            <a:spLocks noChangeArrowheads="1"/>
          </p:cNvSpPr>
          <p:nvPr/>
        </p:nvSpPr>
        <p:spPr bwMode="auto">
          <a:xfrm>
            <a:off x="6624638" y="5013325"/>
            <a:ext cx="539750" cy="628650"/>
          </a:xfrm>
          <a:prstGeom prst="ellipse">
            <a:avLst/>
          </a:prstGeom>
          <a:solidFill>
            <a:srgbClr val="92D050">
              <a:alpha val="74117"/>
            </a:srgbClr>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a:solidFill>
                  <a:srgbClr val="000099"/>
                </a:solidFill>
              </a:rPr>
              <a:t>α</a:t>
            </a:r>
          </a:p>
        </p:txBody>
      </p:sp>
      <p:sp>
        <p:nvSpPr>
          <p:cNvPr id="59421" name="Line 29">
            <a:extLst>
              <a:ext uri="{FF2B5EF4-FFF2-40B4-BE49-F238E27FC236}">
                <a16:creationId xmlns:a16="http://schemas.microsoft.com/office/drawing/2014/main" id="{243F1AE5-79F8-49B9-601C-73DEAA8F4AAC}"/>
              </a:ext>
            </a:extLst>
          </p:cNvPr>
          <p:cNvSpPr>
            <a:spLocks noChangeShapeType="1"/>
          </p:cNvSpPr>
          <p:nvPr/>
        </p:nvSpPr>
        <p:spPr bwMode="auto">
          <a:xfrm flipV="1">
            <a:off x="2844800" y="2997200"/>
            <a:ext cx="592138" cy="12954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59422" name="Oval 30">
            <a:extLst>
              <a:ext uri="{FF2B5EF4-FFF2-40B4-BE49-F238E27FC236}">
                <a16:creationId xmlns:a16="http://schemas.microsoft.com/office/drawing/2014/main" id="{28B8672D-66F7-18C7-983B-9FD1E45B58F4}"/>
              </a:ext>
            </a:extLst>
          </p:cNvPr>
          <p:cNvSpPr>
            <a:spLocks noChangeArrowheads="1"/>
          </p:cNvSpPr>
          <p:nvPr/>
        </p:nvSpPr>
        <p:spPr bwMode="auto">
          <a:xfrm>
            <a:off x="3995738" y="2276475"/>
            <a:ext cx="577850" cy="649288"/>
          </a:xfrm>
          <a:prstGeom prst="ellipse">
            <a:avLst/>
          </a:prstGeom>
          <a:solidFill>
            <a:srgbClr val="92D05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800" b="1"/>
              <a:t>α</a:t>
            </a:r>
          </a:p>
        </p:txBody>
      </p:sp>
      <p:sp>
        <p:nvSpPr>
          <p:cNvPr id="59423" name="Oval 31">
            <a:extLst>
              <a:ext uri="{FF2B5EF4-FFF2-40B4-BE49-F238E27FC236}">
                <a16:creationId xmlns:a16="http://schemas.microsoft.com/office/drawing/2014/main" id="{32F1490D-A762-B2BF-9DD2-B78F2AEFF588}"/>
              </a:ext>
            </a:extLst>
          </p:cNvPr>
          <p:cNvSpPr>
            <a:spLocks noChangeArrowheads="1"/>
          </p:cNvSpPr>
          <p:nvPr/>
        </p:nvSpPr>
        <p:spPr bwMode="auto">
          <a:xfrm>
            <a:off x="4087813" y="1700213"/>
            <a:ext cx="484187" cy="468312"/>
          </a:xfrm>
          <a:prstGeom prst="ellipse">
            <a:avLst/>
          </a:prstGeom>
          <a:solidFill>
            <a:srgbClr val="FF00FF"/>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a:t>p</a:t>
            </a:r>
          </a:p>
        </p:txBody>
      </p:sp>
      <p:sp>
        <p:nvSpPr>
          <p:cNvPr id="59424" name="Oval 32">
            <a:extLst>
              <a:ext uri="{FF2B5EF4-FFF2-40B4-BE49-F238E27FC236}">
                <a16:creationId xmlns:a16="http://schemas.microsoft.com/office/drawing/2014/main" id="{CEC62B3A-920B-E2FE-70A8-E4149BD24756}"/>
              </a:ext>
            </a:extLst>
          </p:cNvPr>
          <p:cNvSpPr>
            <a:spLocks noChangeArrowheads="1"/>
          </p:cNvSpPr>
          <p:nvPr/>
        </p:nvSpPr>
        <p:spPr bwMode="auto">
          <a:xfrm>
            <a:off x="6030913" y="2205038"/>
            <a:ext cx="557212" cy="649287"/>
          </a:xfrm>
          <a:prstGeom prst="ellipse">
            <a:avLst/>
          </a:prstGeom>
          <a:solidFill>
            <a:srgbClr val="92D05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800" b="1"/>
              <a:t>α</a:t>
            </a:r>
          </a:p>
        </p:txBody>
      </p:sp>
      <p:sp>
        <p:nvSpPr>
          <p:cNvPr id="59425" name="Oval 33">
            <a:extLst>
              <a:ext uri="{FF2B5EF4-FFF2-40B4-BE49-F238E27FC236}">
                <a16:creationId xmlns:a16="http://schemas.microsoft.com/office/drawing/2014/main" id="{9F7F34DD-AF13-5366-C41E-CB1CD4FCCE64}"/>
              </a:ext>
            </a:extLst>
          </p:cNvPr>
          <p:cNvSpPr>
            <a:spLocks noChangeArrowheads="1"/>
          </p:cNvSpPr>
          <p:nvPr/>
        </p:nvSpPr>
        <p:spPr bwMode="auto">
          <a:xfrm>
            <a:off x="6084888" y="1628775"/>
            <a:ext cx="431800" cy="46831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000">
                <a:solidFill>
                  <a:schemeClr val="bg1"/>
                </a:solidFill>
                <a:ea typeface="ＭＳ 明朝" panose="02020609040205080304" pitchFamily="17" charset="-128"/>
              </a:rPr>
              <a:t>Ξ</a:t>
            </a:r>
            <a:r>
              <a:rPr lang="en-US" altLang="ja-JP" sz="2800" baseline="30000">
                <a:solidFill>
                  <a:schemeClr val="bg1"/>
                </a:solidFill>
                <a:latin typeface="ＭＳ 明朝" panose="02020609040205080304" pitchFamily="17" charset="-128"/>
                <a:ea typeface="ＭＳ 明朝" panose="02020609040205080304" pitchFamily="17" charset="-128"/>
              </a:rPr>
              <a:t>-</a:t>
            </a:r>
          </a:p>
        </p:txBody>
      </p:sp>
      <p:sp>
        <p:nvSpPr>
          <p:cNvPr id="59426" name="Oval 34">
            <a:extLst>
              <a:ext uri="{FF2B5EF4-FFF2-40B4-BE49-F238E27FC236}">
                <a16:creationId xmlns:a16="http://schemas.microsoft.com/office/drawing/2014/main" id="{DB11DEBD-D91F-7839-2FA6-3B9254F81544}"/>
              </a:ext>
            </a:extLst>
          </p:cNvPr>
          <p:cNvSpPr>
            <a:spLocks noChangeArrowheads="1"/>
          </p:cNvSpPr>
          <p:nvPr/>
        </p:nvSpPr>
        <p:spPr bwMode="auto">
          <a:xfrm>
            <a:off x="3708400" y="5013325"/>
            <a:ext cx="595313" cy="647700"/>
          </a:xfrm>
          <a:prstGeom prst="ellipse">
            <a:avLst/>
          </a:prstGeom>
          <a:solidFill>
            <a:srgbClr val="92D05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800" b="1"/>
              <a:t>α</a:t>
            </a:r>
          </a:p>
        </p:txBody>
      </p:sp>
      <p:sp>
        <p:nvSpPr>
          <p:cNvPr id="59427" name="Oval 35">
            <a:extLst>
              <a:ext uri="{FF2B5EF4-FFF2-40B4-BE49-F238E27FC236}">
                <a16:creationId xmlns:a16="http://schemas.microsoft.com/office/drawing/2014/main" id="{348429F5-2811-F5BF-C313-78F6DBA47CB6}"/>
              </a:ext>
            </a:extLst>
          </p:cNvPr>
          <p:cNvSpPr>
            <a:spLocks noChangeArrowheads="1"/>
          </p:cNvSpPr>
          <p:nvPr/>
        </p:nvSpPr>
        <p:spPr bwMode="auto">
          <a:xfrm>
            <a:off x="4411663" y="5013325"/>
            <a:ext cx="520700" cy="647700"/>
          </a:xfrm>
          <a:prstGeom prst="ellipse">
            <a:avLst/>
          </a:prstGeom>
          <a:solidFill>
            <a:srgbClr val="92D05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800" b="1"/>
              <a:t>α</a:t>
            </a:r>
          </a:p>
        </p:txBody>
      </p:sp>
      <p:sp>
        <p:nvSpPr>
          <p:cNvPr id="59428" name="Oval 36">
            <a:extLst>
              <a:ext uri="{FF2B5EF4-FFF2-40B4-BE49-F238E27FC236}">
                <a16:creationId xmlns:a16="http://schemas.microsoft.com/office/drawing/2014/main" id="{DA3F5147-40D0-A1B6-C30B-B18AF38D5C8D}"/>
              </a:ext>
            </a:extLst>
          </p:cNvPr>
          <p:cNvSpPr>
            <a:spLocks noChangeArrowheads="1"/>
          </p:cNvSpPr>
          <p:nvPr/>
        </p:nvSpPr>
        <p:spPr bwMode="auto">
          <a:xfrm>
            <a:off x="4192588" y="4292600"/>
            <a:ext cx="450850" cy="539750"/>
          </a:xfrm>
          <a:prstGeom prst="ellipse">
            <a:avLst/>
          </a:prstGeom>
          <a:solidFill>
            <a:srgbClr val="FF00FF"/>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a:t>p</a:t>
            </a:r>
          </a:p>
        </p:txBody>
      </p:sp>
      <p:sp>
        <p:nvSpPr>
          <p:cNvPr id="59429" name="Rectangle 37">
            <a:extLst>
              <a:ext uri="{FF2B5EF4-FFF2-40B4-BE49-F238E27FC236}">
                <a16:creationId xmlns:a16="http://schemas.microsoft.com/office/drawing/2014/main" id="{06FF0C07-E57D-6D8A-3313-09D76D59D80B}"/>
              </a:ext>
            </a:extLst>
          </p:cNvPr>
          <p:cNvSpPr>
            <a:spLocks noChangeArrowheads="1"/>
          </p:cNvSpPr>
          <p:nvPr/>
        </p:nvSpPr>
        <p:spPr bwMode="auto">
          <a:xfrm>
            <a:off x="3924300" y="908050"/>
            <a:ext cx="1057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ea typeface="ＭＳ 明朝" panose="02020609040205080304" pitchFamily="17" charset="-128"/>
              </a:rPr>
              <a:t> target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a:extLst>
              <a:ext uri="{FF2B5EF4-FFF2-40B4-BE49-F238E27FC236}">
                <a16:creationId xmlns:a16="http://schemas.microsoft.com/office/drawing/2014/main" id="{54B3CEC6-A6A2-A773-3463-FC0BA54FB281}"/>
              </a:ext>
            </a:extLst>
          </p:cNvPr>
          <p:cNvSpPr txBox="1">
            <a:spLocks noChangeArrowheads="1"/>
          </p:cNvSpPr>
          <p:nvPr/>
        </p:nvSpPr>
        <p:spPr bwMode="auto">
          <a:xfrm>
            <a:off x="1412875" y="0"/>
            <a:ext cx="6588125"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spcBef>
                <a:spcPct val="0"/>
              </a:spcBef>
              <a:buFontTx/>
              <a:buNone/>
            </a:pPr>
            <a:r>
              <a:rPr lang="en-US" altLang="ja-JP" sz="2400"/>
              <a:t>As the second best candidates to extract information about the spin-, isospin-independent term </a:t>
            </a:r>
            <a:r>
              <a:rPr lang="en-US" altLang="ja-JP" sz="2400">
                <a:solidFill>
                  <a:srgbClr val="CC0000"/>
                </a:solidFill>
              </a:rPr>
              <a:t>V</a:t>
            </a:r>
            <a:r>
              <a:rPr lang="en-US" altLang="ja-JP" sz="2400" b="1" baseline="-25000">
                <a:solidFill>
                  <a:srgbClr val="CC0000"/>
                </a:solidFill>
              </a:rPr>
              <a:t>0</a:t>
            </a:r>
            <a:r>
              <a:rPr lang="en-US" altLang="ja-JP" sz="2400"/>
              <a:t>, we propose to perform…</a:t>
            </a:r>
          </a:p>
        </p:txBody>
      </p:sp>
      <p:sp>
        <p:nvSpPr>
          <p:cNvPr id="60419" name="Text Box 3">
            <a:extLst>
              <a:ext uri="{FF2B5EF4-FFF2-40B4-BE49-F238E27FC236}">
                <a16:creationId xmlns:a16="http://schemas.microsoft.com/office/drawing/2014/main" id="{F13FFECA-5718-7D34-B08A-A609E09BAFD0}"/>
              </a:ext>
            </a:extLst>
          </p:cNvPr>
          <p:cNvSpPr txBox="1">
            <a:spLocks noChangeArrowheads="1"/>
          </p:cNvSpPr>
          <p:nvPr/>
        </p:nvSpPr>
        <p:spPr bwMode="auto">
          <a:xfrm>
            <a:off x="1434668" y="1773387"/>
            <a:ext cx="414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t>K</a:t>
            </a:r>
            <a:r>
              <a:rPr lang="en-US" altLang="ja-JP" sz="2000" baseline="30000"/>
              <a:t>-</a:t>
            </a:r>
          </a:p>
        </p:txBody>
      </p:sp>
      <p:sp>
        <p:nvSpPr>
          <p:cNvPr id="60420" name="Oval 4">
            <a:extLst>
              <a:ext uri="{FF2B5EF4-FFF2-40B4-BE49-F238E27FC236}">
                <a16:creationId xmlns:a16="http://schemas.microsoft.com/office/drawing/2014/main" id="{7ACF51B6-714A-3A82-3366-7FF1943CE7DD}"/>
              </a:ext>
            </a:extLst>
          </p:cNvPr>
          <p:cNvSpPr>
            <a:spLocks noChangeArrowheads="1"/>
          </p:cNvSpPr>
          <p:nvPr/>
        </p:nvSpPr>
        <p:spPr bwMode="auto">
          <a:xfrm>
            <a:off x="4188980" y="1844824"/>
            <a:ext cx="1804988" cy="1728788"/>
          </a:xfrm>
          <a:prstGeom prst="ellipse">
            <a:avLst/>
          </a:prstGeom>
          <a:solidFill>
            <a:srgbClr val="FFFF00">
              <a:alpha val="25882"/>
            </a:srgbClr>
          </a:solidFill>
          <a:ln w="254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60421" name="AutoShape 5">
            <a:extLst>
              <a:ext uri="{FF2B5EF4-FFF2-40B4-BE49-F238E27FC236}">
                <a16:creationId xmlns:a16="http://schemas.microsoft.com/office/drawing/2014/main" id="{9189C6F1-4F0D-31EC-70DA-5B3963683924}"/>
              </a:ext>
            </a:extLst>
          </p:cNvPr>
          <p:cNvSpPr>
            <a:spLocks noChangeArrowheads="1"/>
          </p:cNvSpPr>
          <p:nvPr/>
        </p:nvSpPr>
        <p:spPr bwMode="auto">
          <a:xfrm>
            <a:off x="3703205" y="2462362"/>
            <a:ext cx="323850" cy="649287"/>
          </a:xfrm>
          <a:prstGeom prst="rightArrow">
            <a:avLst>
              <a:gd name="adj1" fmla="val 50000"/>
              <a:gd name="adj2" fmla="val 25000"/>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60422" name="Line 6">
            <a:extLst>
              <a:ext uri="{FF2B5EF4-FFF2-40B4-BE49-F238E27FC236}">
                <a16:creationId xmlns:a16="http://schemas.microsoft.com/office/drawing/2014/main" id="{B9C83915-F07E-51F1-FA53-9624AF3441C8}"/>
              </a:ext>
            </a:extLst>
          </p:cNvPr>
          <p:cNvSpPr>
            <a:spLocks noChangeShapeType="1"/>
          </p:cNvSpPr>
          <p:nvPr/>
        </p:nvSpPr>
        <p:spPr bwMode="auto">
          <a:xfrm flipV="1">
            <a:off x="5395480" y="1844824"/>
            <a:ext cx="700088"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60423" name="Text Box 7">
            <a:extLst>
              <a:ext uri="{FF2B5EF4-FFF2-40B4-BE49-F238E27FC236}">
                <a16:creationId xmlns:a16="http://schemas.microsoft.com/office/drawing/2014/main" id="{EF45C124-F855-62BB-9C01-1553EAC6D067}"/>
              </a:ext>
            </a:extLst>
          </p:cNvPr>
          <p:cNvSpPr txBox="1">
            <a:spLocks noChangeArrowheads="1"/>
          </p:cNvSpPr>
          <p:nvPr/>
        </p:nvSpPr>
        <p:spPr bwMode="auto">
          <a:xfrm>
            <a:off x="5538355" y="1628924"/>
            <a:ext cx="4556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t>K</a:t>
            </a:r>
            <a:r>
              <a:rPr lang="en-US" altLang="ja-JP" sz="2000" baseline="30000"/>
              <a:t>+</a:t>
            </a:r>
          </a:p>
        </p:txBody>
      </p:sp>
      <p:sp>
        <p:nvSpPr>
          <p:cNvPr id="60424" name="Text Box 8">
            <a:extLst>
              <a:ext uri="{FF2B5EF4-FFF2-40B4-BE49-F238E27FC236}">
                <a16:creationId xmlns:a16="http://schemas.microsoft.com/office/drawing/2014/main" id="{BFE808C9-76FF-BA01-9B8A-E5AE52756ACE}"/>
              </a:ext>
            </a:extLst>
          </p:cNvPr>
          <p:cNvSpPr txBox="1">
            <a:spLocks noChangeArrowheads="1"/>
          </p:cNvSpPr>
          <p:nvPr/>
        </p:nvSpPr>
        <p:spPr bwMode="auto">
          <a:xfrm>
            <a:off x="4566805" y="3718074"/>
            <a:ext cx="522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1" baseline="30000"/>
              <a:t>7</a:t>
            </a:r>
            <a:r>
              <a:rPr lang="en-US" altLang="ja-JP" sz="2400"/>
              <a:t>H</a:t>
            </a:r>
          </a:p>
        </p:txBody>
      </p:sp>
      <p:sp>
        <p:nvSpPr>
          <p:cNvPr id="60425" name="Text Box 9">
            <a:extLst>
              <a:ext uri="{FF2B5EF4-FFF2-40B4-BE49-F238E27FC236}">
                <a16:creationId xmlns:a16="http://schemas.microsoft.com/office/drawing/2014/main" id="{667E936D-82B3-6004-544C-AEAF928296C9}"/>
              </a:ext>
            </a:extLst>
          </p:cNvPr>
          <p:cNvSpPr txBox="1">
            <a:spLocks noChangeArrowheads="1"/>
          </p:cNvSpPr>
          <p:nvPr/>
        </p:nvSpPr>
        <p:spPr bwMode="auto">
          <a:xfrm>
            <a:off x="4512830" y="4010174"/>
            <a:ext cx="346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400">
                <a:ea typeface="ＭＳ 明朝" panose="02020609040205080304" pitchFamily="17" charset="-128"/>
              </a:rPr>
              <a:t>Ξ</a:t>
            </a:r>
            <a:r>
              <a:rPr lang="en-US" altLang="ja-JP" sz="1600" b="1" baseline="30000">
                <a:ea typeface="ＭＳ 明朝" panose="02020609040205080304" pitchFamily="17" charset="-128"/>
              </a:rPr>
              <a:t>-</a:t>
            </a:r>
          </a:p>
        </p:txBody>
      </p:sp>
      <p:sp>
        <p:nvSpPr>
          <p:cNvPr id="60436" name="Oval 20">
            <a:extLst>
              <a:ext uri="{FF2B5EF4-FFF2-40B4-BE49-F238E27FC236}">
                <a16:creationId xmlns:a16="http://schemas.microsoft.com/office/drawing/2014/main" id="{EC0D3D30-34DE-7DCF-0A9B-A72712B26F9F}"/>
              </a:ext>
            </a:extLst>
          </p:cNvPr>
          <p:cNvSpPr>
            <a:spLocks noChangeArrowheads="1"/>
          </p:cNvSpPr>
          <p:nvPr/>
        </p:nvSpPr>
        <p:spPr bwMode="auto">
          <a:xfrm>
            <a:off x="1937905" y="1989287"/>
            <a:ext cx="1439863" cy="1655762"/>
          </a:xfrm>
          <a:prstGeom prst="ellipse">
            <a:avLst/>
          </a:prstGeom>
          <a:solidFill>
            <a:srgbClr val="FFFF00">
              <a:alpha val="25098"/>
            </a:srgbClr>
          </a:solidFill>
          <a:ln w="254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60437" name="Oval 21">
            <a:extLst>
              <a:ext uri="{FF2B5EF4-FFF2-40B4-BE49-F238E27FC236}">
                <a16:creationId xmlns:a16="http://schemas.microsoft.com/office/drawing/2014/main" id="{28A31E2F-5417-5D54-F1A2-5EA178F83528}"/>
              </a:ext>
            </a:extLst>
          </p:cNvPr>
          <p:cNvSpPr>
            <a:spLocks noChangeArrowheads="1"/>
          </p:cNvSpPr>
          <p:nvPr/>
        </p:nvSpPr>
        <p:spPr bwMode="auto">
          <a:xfrm>
            <a:off x="2244294" y="2781449"/>
            <a:ext cx="539750" cy="649288"/>
          </a:xfrm>
          <a:prstGeom prst="ellipse">
            <a:avLst/>
          </a:prstGeom>
          <a:solidFill>
            <a:srgbClr val="92D050">
              <a:alpha val="70979"/>
            </a:srgbClr>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800" b="1" dirty="0"/>
              <a:t>α</a:t>
            </a:r>
          </a:p>
        </p:txBody>
      </p:sp>
      <p:sp>
        <p:nvSpPr>
          <p:cNvPr id="60438" name="Oval 22">
            <a:extLst>
              <a:ext uri="{FF2B5EF4-FFF2-40B4-BE49-F238E27FC236}">
                <a16:creationId xmlns:a16="http://schemas.microsoft.com/office/drawing/2014/main" id="{CAFDEA92-867A-D1A1-547A-28126F94BB6D}"/>
              </a:ext>
            </a:extLst>
          </p:cNvPr>
          <p:cNvSpPr>
            <a:spLocks noChangeArrowheads="1"/>
          </p:cNvSpPr>
          <p:nvPr/>
        </p:nvSpPr>
        <p:spPr bwMode="auto">
          <a:xfrm>
            <a:off x="2244294" y="2205187"/>
            <a:ext cx="431800" cy="468312"/>
          </a:xfrm>
          <a:prstGeom prst="ellipse">
            <a:avLst/>
          </a:prstGeom>
          <a:solidFill>
            <a:srgbClr val="FF00FF"/>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a:t>p</a:t>
            </a:r>
          </a:p>
        </p:txBody>
      </p:sp>
      <p:sp>
        <p:nvSpPr>
          <p:cNvPr id="60439" name="Oval 23">
            <a:extLst>
              <a:ext uri="{FF2B5EF4-FFF2-40B4-BE49-F238E27FC236}">
                <a16:creationId xmlns:a16="http://schemas.microsoft.com/office/drawing/2014/main" id="{D353B694-59BA-6315-D306-E12AAA5C91FB}"/>
              </a:ext>
            </a:extLst>
          </p:cNvPr>
          <p:cNvSpPr>
            <a:spLocks noChangeArrowheads="1"/>
          </p:cNvSpPr>
          <p:nvPr/>
        </p:nvSpPr>
        <p:spPr bwMode="auto">
          <a:xfrm>
            <a:off x="2838018" y="2236937"/>
            <a:ext cx="327025" cy="431800"/>
          </a:xfrm>
          <a:prstGeom prst="ellipse">
            <a:avLst/>
          </a:prstGeom>
          <a:solidFill>
            <a:srgbClr val="00B0F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solidFill>
                  <a:schemeClr val="bg1"/>
                </a:solidFill>
              </a:rPr>
              <a:t>n</a:t>
            </a:r>
          </a:p>
        </p:txBody>
      </p:sp>
      <p:sp>
        <p:nvSpPr>
          <p:cNvPr id="60440" name="Oval 24">
            <a:extLst>
              <a:ext uri="{FF2B5EF4-FFF2-40B4-BE49-F238E27FC236}">
                <a16:creationId xmlns:a16="http://schemas.microsoft.com/office/drawing/2014/main" id="{1AE3BCB1-6A99-D20E-4EEA-55616EB4E066}"/>
              </a:ext>
            </a:extLst>
          </p:cNvPr>
          <p:cNvSpPr>
            <a:spLocks noChangeArrowheads="1"/>
          </p:cNvSpPr>
          <p:nvPr/>
        </p:nvSpPr>
        <p:spPr bwMode="auto">
          <a:xfrm>
            <a:off x="2891993" y="2884637"/>
            <a:ext cx="327025" cy="431800"/>
          </a:xfrm>
          <a:prstGeom prst="ellipse">
            <a:avLst/>
          </a:prstGeom>
          <a:solidFill>
            <a:schemeClr val="accent2"/>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solidFill>
                  <a:schemeClr val="bg1"/>
                </a:solidFill>
              </a:rPr>
              <a:t>n</a:t>
            </a:r>
          </a:p>
        </p:txBody>
      </p:sp>
      <p:sp>
        <p:nvSpPr>
          <p:cNvPr id="60441" name="Line 25">
            <a:extLst>
              <a:ext uri="{FF2B5EF4-FFF2-40B4-BE49-F238E27FC236}">
                <a16:creationId xmlns:a16="http://schemas.microsoft.com/office/drawing/2014/main" id="{5A1317BA-EF2D-4211-D8CC-A64A4591EB25}"/>
              </a:ext>
            </a:extLst>
          </p:cNvPr>
          <p:cNvSpPr>
            <a:spLocks noChangeShapeType="1"/>
          </p:cNvSpPr>
          <p:nvPr/>
        </p:nvSpPr>
        <p:spPr bwMode="auto">
          <a:xfrm>
            <a:off x="1758518" y="1917849"/>
            <a:ext cx="485775" cy="319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60442" name="Oval 26">
            <a:extLst>
              <a:ext uri="{FF2B5EF4-FFF2-40B4-BE49-F238E27FC236}">
                <a16:creationId xmlns:a16="http://schemas.microsoft.com/office/drawing/2014/main" id="{60B4CC30-FD94-98AE-BF5C-7E9118B4EAB6}"/>
              </a:ext>
            </a:extLst>
          </p:cNvPr>
          <p:cNvSpPr>
            <a:spLocks noChangeArrowheads="1"/>
          </p:cNvSpPr>
          <p:nvPr/>
        </p:nvSpPr>
        <p:spPr bwMode="auto">
          <a:xfrm>
            <a:off x="4404880" y="2781449"/>
            <a:ext cx="506411" cy="649288"/>
          </a:xfrm>
          <a:prstGeom prst="ellipse">
            <a:avLst/>
          </a:prstGeom>
          <a:solidFill>
            <a:srgbClr val="92D050">
              <a:alpha val="74117"/>
            </a:srgbClr>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800" b="1"/>
              <a:t>α</a:t>
            </a:r>
          </a:p>
        </p:txBody>
      </p:sp>
      <p:sp>
        <p:nvSpPr>
          <p:cNvPr id="60443" name="Oval 27">
            <a:extLst>
              <a:ext uri="{FF2B5EF4-FFF2-40B4-BE49-F238E27FC236}">
                <a16:creationId xmlns:a16="http://schemas.microsoft.com/office/drawing/2014/main" id="{7CCA04DB-ACE2-B567-53A3-7F9646141B01}"/>
              </a:ext>
            </a:extLst>
          </p:cNvPr>
          <p:cNvSpPr>
            <a:spLocks noChangeArrowheads="1"/>
          </p:cNvSpPr>
          <p:nvPr/>
        </p:nvSpPr>
        <p:spPr bwMode="auto">
          <a:xfrm>
            <a:off x="4458855" y="2205187"/>
            <a:ext cx="400050" cy="46831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000" b="1" dirty="0">
                <a:solidFill>
                  <a:schemeClr val="bg1"/>
                </a:solidFill>
                <a:ea typeface="ＭＳ 明朝" panose="02020609040205080304" pitchFamily="17" charset="-128"/>
              </a:rPr>
              <a:t>Ξ</a:t>
            </a:r>
            <a:r>
              <a:rPr lang="en-US" altLang="ja-JP" sz="2800" baseline="30000" dirty="0">
                <a:solidFill>
                  <a:schemeClr val="bg1"/>
                </a:solidFill>
              </a:rPr>
              <a:t>-</a:t>
            </a:r>
            <a:endParaRPr lang="en-US" altLang="ja-JP" sz="2800" baseline="30000" dirty="0">
              <a:solidFill>
                <a:schemeClr val="bg1"/>
              </a:solidFill>
              <a:ea typeface="ＭＳ 明朝" panose="02020609040205080304" pitchFamily="17" charset="-128"/>
            </a:endParaRPr>
          </a:p>
        </p:txBody>
      </p:sp>
      <p:sp>
        <p:nvSpPr>
          <p:cNvPr id="60450" name="Oval 34">
            <a:extLst>
              <a:ext uri="{FF2B5EF4-FFF2-40B4-BE49-F238E27FC236}">
                <a16:creationId xmlns:a16="http://schemas.microsoft.com/office/drawing/2014/main" id="{749A608C-E75F-4498-DA0E-A35B6035504F}"/>
              </a:ext>
            </a:extLst>
          </p:cNvPr>
          <p:cNvSpPr>
            <a:spLocks noChangeArrowheads="1"/>
          </p:cNvSpPr>
          <p:nvPr/>
        </p:nvSpPr>
        <p:spPr bwMode="auto">
          <a:xfrm>
            <a:off x="5025766" y="2205187"/>
            <a:ext cx="450850" cy="431800"/>
          </a:xfrm>
          <a:prstGeom prst="ellipse">
            <a:avLst/>
          </a:prstGeom>
          <a:solidFill>
            <a:srgbClr val="00B0F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dirty="0">
                <a:solidFill>
                  <a:schemeClr val="bg1"/>
                </a:solidFill>
              </a:rPr>
              <a:t>n</a:t>
            </a:r>
          </a:p>
        </p:txBody>
      </p:sp>
      <p:sp>
        <p:nvSpPr>
          <p:cNvPr id="60451" name="Oval 35">
            <a:extLst>
              <a:ext uri="{FF2B5EF4-FFF2-40B4-BE49-F238E27FC236}">
                <a16:creationId xmlns:a16="http://schemas.microsoft.com/office/drawing/2014/main" id="{503F2B60-E9E0-6A76-8972-5F3B8EA38765}"/>
              </a:ext>
            </a:extLst>
          </p:cNvPr>
          <p:cNvSpPr>
            <a:spLocks noChangeArrowheads="1"/>
          </p:cNvSpPr>
          <p:nvPr/>
        </p:nvSpPr>
        <p:spPr bwMode="auto">
          <a:xfrm>
            <a:off x="5254986" y="2895749"/>
            <a:ext cx="395287" cy="431800"/>
          </a:xfrm>
          <a:prstGeom prst="ellipse">
            <a:avLst/>
          </a:prstGeom>
          <a:solidFill>
            <a:srgbClr val="00B0F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dirty="0">
                <a:solidFill>
                  <a:schemeClr val="bg1"/>
                </a:solidFill>
              </a:rPr>
              <a:t>n</a:t>
            </a:r>
          </a:p>
        </p:txBody>
      </p:sp>
      <p:sp>
        <p:nvSpPr>
          <p:cNvPr id="60452" name="Text Box 36">
            <a:extLst>
              <a:ext uri="{FF2B5EF4-FFF2-40B4-BE49-F238E27FC236}">
                <a16:creationId xmlns:a16="http://schemas.microsoft.com/office/drawing/2014/main" id="{750446FE-112B-0CDD-538D-51DC654BE96E}"/>
              </a:ext>
            </a:extLst>
          </p:cNvPr>
          <p:cNvSpPr txBox="1">
            <a:spLocks noChangeArrowheads="1"/>
          </p:cNvSpPr>
          <p:nvPr/>
        </p:nvSpPr>
        <p:spPr bwMode="auto">
          <a:xfrm>
            <a:off x="2244293" y="3789512"/>
            <a:ext cx="16240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1" baseline="30000"/>
              <a:t>7</a:t>
            </a:r>
            <a:r>
              <a:rPr lang="en-US" altLang="ja-JP" sz="2400"/>
              <a:t>Li (T=1/2)</a:t>
            </a:r>
          </a:p>
        </p:txBody>
      </p:sp>
      <p:sp>
        <p:nvSpPr>
          <p:cNvPr id="60453" name="Rectangle 37">
            <a:extLst>
              <a:ext uri="{FF2B5EF4-FFF2-40B4-BE49-F238E27FC236}">
                <a16:creationId xmlns:a16="http://schemas.microsoft.com/office/drawing/2014/main" id="{D5C9B0FF-C22A-0C94-57B9-9501EA733EF6}"/>
              </a:ext>
            </a:extLst>
          </p:cNvPr>
          <p:cNvSpPr>
            <a:spLocks noChangeArrowheads="1"/>
          </p:cNvSpPr>
          <p:nvPr/>
        </p:nvSpPr>
        <p:spPr bwMode="auto">
          <a:xfrm>
            <a:off x="4944630" y="3718074"/>
            <a:ext cx="101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t>(T=3/2)</a:t>
            </a:r>
          </a:p>
        </p:txBody>
      </p:sp>
      <p:sp>
        <p:nvSpPr>
          <p:cNvPr id="60457" name="Rectangle 41">
            <a:extLst>
              <a:ext uri="{FF2B5EF4-FFF2-40B4-BE49-F238E27FC236}">
                <a16:creationId xmlns:a16="http://schemas.microsoft.com/office/drawing/2014/main" id="{1B4FBBB6-C515-4EEF-5B15-C2E32C44E03F}"/>
              </a:ext>
            </a:extLst>
          </p:cNvPr>
          <p:cNvSpPr>
            <a:spLocks noChangeArrowheads="1"/>
          </p:cNvSpPr>
          <p:nvPr/>
        </p:nvSpPr>
        <p:spPr bwMode="auto">
          <a:xfrm>
            <a:off x="5879306" y="4005064"/>
            <a:ext cx="2287587" cy="728663"/>
          </a:xfrm>
          <a:prstGeom prst="rect">
            <a:avLst/>
          </a:prstGeom>
          <a:noFill/>
          <a:ln w="22225">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30000"/>
              </a:spcBef>
              <a:buFontTx/>
              <a:buNone/>
            </a:pPr>
            <a:r>
              <a:rPr lang="en-US" altLang="ja-JP" sz="1800">
                <a:ea typeface="ＭＳ 明朝" panose="02020609040205080304" pitchFamily="17" charset="-128"/>
              </a:rPr>
              <a:t>Why they are suited </a:t>
            </a:r>
          </a:p>
          <a:p>
            <a:pPr eaLnBrk="1" hangingPunct="1">
              <a:spcBef>
                <a:spcPct val="30000"/>
              </a:spcBef>
              <a:buFontTx/>
              <a:buNone/>
            </a:pPr>
            <a:r>
              <a:rPr lang="en-US" altLang="ja-JP" sz="1800">
                <a:ea typeface="ＭＳ 明朝" panose="02020609040205080304" pitchFamily="17" charset="-128"/>
              </a:rPr>
              <a:t>for investigating </a:t>
            </a:r>
            <a:r>
              <a:rPr lang="en-US" altLang="ja-JP" sz="1800">
                <a:solidFill>
                  <a:srgbClr val="CC0000"/>
                </a:solidFill>
                <a:ea typeface="ＭＳ 明朝" panose="02020609040205080304" pitchFamily="17" charset="-128"/>
              </a:rPr>
              <a:t>V</a:t>
            </a:r>
            <a:r>
              <a:rPr lang="en-US" altLang="ja-JP" sz="2000" b="1" baseline="-25000">
                <a:solidFill>
                  <a:srgbClr val="CC0000"/>
                </a:solidFill>
                <a:ea typeface="ＭＳ 明朝" panose="02020609040205080304" pitchFamily="17" charset="-128"/>
              </a:rPr>
              <a:t>0</a:t>
            </a:r>
            <a:r>
              <a:rPr lang="en-US" altLang="ja-JP" sz="1800">
                <a:ea typeface="ＭＳ 明朝" panose="02020609040205080304" pitchFamily="17" charset="-128"/>
              </a:rPr>
              <a: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Oval 2">
            <a:extLst>
              <a:ext uri="{FF2B5EF4-FFF2-40B4-BE49-F238E27FC236}">
                <a16:creationId xmlns:a16="http://schemas.microsoft.com/office/drawing/2014/main" id="{6777E2E5-568C-492D-AA84-DC239CBD8790}"/>
              </a:ext>
            </a:extLst>
          </p:cNvPr>
          <p:cNvSpPr>
            <a:spLocks noChangeArrowheads="1"/>
          </p:cNvSpPr>
          <p:nvPr/>
        </p:nvSpPr>
        <p:spPr bwMode="auto">
          <a:xfrm>
            <a:off x="468313" y="1196975"/>
            <a:ext cx="1655762" cy="1728788"/>
          </a:xfrm>
          <a:prstGeom prst="ellipse">
            <a:avLst/>
          </a:prstGeom>
          <a:solidFill>
            <a:srgbClr val="CCFFFF">
              <a:alpha val="25882"/>
            </a:srgbClr>
          </a:solidFill>
          <a:ln w="25400">
            <a:solidFill>
              <a:srgbClr val="33CCCC"/>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62467" name="Text Box 3">
            <a:extLst>
              <a:ext uri="{FF2B5EF4-FFF2-40B4-BE49-F238E27FC236}">
                <a16:creationId xmlns:a16="http://schemas.microsoft.com/office/drawing/2014/main" id="{B15C5D64-3CD2-3386-A0D8-1830CE0F99AE}"/>
              </a:ext>
            </a:extLst>
          </p:cNvPr>
          <p:cNvSpPr txBox="1">
            <a:spLocks noChangeArrowheads="1"/>
          </p:cNvSpPr>
          <p:nvPr/>
        </p:nvSpPr>
        <p:spPr bwMode="auto">
          <a:xfrm>
            <a:off x="1044575" y="3070225"/>
            <a:ext cx="520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1" baseline="30000"/>
              <a:t>7</a:t>
            </a:r>
            <a:r>
              <a:rPr lang="en-US" altLang="ja-JP" sz="2400"/>
              <a:t>H</a:t>
            </a:r>
          </a:p>
        </p:txBody>
      </p:sp>
      <p:sp>
        <p:nvSpPr>
          <p:cNvPr id="62468" name="Text Box 4">
            <a:extLst>
              <a:ext uri="{FF2B5EF4-FFF2-40B4-BE49-F238E27FC236}">
                <a16:creationId xmlns:a16="http://schemas.microsoft.com/office/drawing/2014/main" id="{DE2BDA24-617F-4E0F-CADD-ECF229527599}"/>
              </a:ext>
            </a:extLst>
          </p:cNvPr>
          <p:cNvSpPr txBox="1">
            <a:spLocks noChangeArrowheads="1"/>
          </p:cNvSpPr>
          <p:nvPr/>
        </p:nvSpPr>
        <p:spPr bwMode="auto">
          <a:xfrm>
            <a:off x="989013" y="3362325"/>
            <a:ext cx="3476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400">
                <a:ea typeface="ＭＳ 明朝" panose="02020609040205080304" pitchFamily="17" charset="-128"/>
              </a:rPr>
              <a:t>Ξ</a:t>
            </a:r>
            <a:r>
              <a:rPr lang="en-US" altLang="ja-JP" sz="1600" b="1" baseline="30000">
                <a:ea typeface="ＭＳ 明朝" panose="02020609040205080304" pitchFamily="17" charset="-128"/>
              </a:rPr>
              <a:t>-</a:t>
            </a:r>
          </a:p>
        </p:txBody>
      </p:sp>
      <p:sp>
        <p:nvSpPr>
          <p:cNvPr id="62469" name="Oval 5">
            <a:extLst>
              <a:ext uri="{FF2B5EF4-FFF2-40B4-BE49-F238E27FC236}">
                <a16:creationId xmlns:a16="http://schemas.microsoft.com/office/drawing/2014/main" id="{49C3F9ED-74BB-BD30-0B57-B635BB1B66B3}"/>
              </a:ext>
            </a:extLst>
          </p:cNvPr>
          <p:cNvSpPr>
            <a:spLocks noChangeArrowheads="1"/>
          </p:cNvSpPr>
          <p:nvPr/>
        </p:nvSpPr>
        <p:spPr bwMode="auto">
          <a:xfrm>
            <a:off x="1008063" y="1701800"/>
            <a:ext cx="593725" cy="793750"/>
          </a:xfrm>
          <a:prstGeom prst="ellipse">
            <a:avLst/>
          </a:prstGeom>
          <a:solidFill>
            <a:srgbClr val="92D050">
              <a:alpha val="78822"/>
            </a:srgbClr>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800" b="1"/>
              <a:t>α</a:t>
            </a:r>
          </a:p>
        </p:txBody>
      </p:sp>
      <p:sp>
        <p:nvSpPr>
          <p:cNvPr id="62470" name="Oval 6">
            <a:extLst>
              <a:ext uri="{FF2B5EF4-FFF2-40B4-BE49-F238E27FC236}">
                <a16:creationId xmlns:a16="http://schemas.microsoft.com/office/drawing/2014/main" id="{BF20B608-C33A-E094-56D6-64FB5F915B79}"/>
              </a:ext>
            </a:extLst>
          </p:cNvPr>
          <p:cNvSpPr>
            <a:spLocks noChangeArrowheads="1"/>
          </p:cNvSpPr>
          <p:nvPr/>
        </p:nvSpPr>
        <p:spPr bwMode="auto">
          <a:xfrm>
            <a:off x="954088" y="2133600"/>
            <a:ext cx="244475" cy="325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000" b="1">
                <a:solidFill>
                  <a:schemeClr val="bg1"/>
                </a:solidFill>
                <a:ea typeface="ＭＳ 明朝" panose="02020609040205080304" pitchFamily="17" charset="-128"/>
              </a:rPr>
              <a:t>Ξ</a:t>
            </a:r>
            <a:r>
              <a:rPr lang="en-US" altLang="ja-JP" sz="2800" baseline="30000">
                <a:solidFill>
                  <a:schemeClr val="bg1"/>
                </a:solidFill>
              </a:rPr>
              <a:t>-</a:t>
            </a:r>
            <a:endParaRPr lang="en-US" altLang="ja-JP" sz="2800" baseline="30000">
              <a:solidFill>
                <a:schemeClr val="bg1"/>
              </a:solidFill>
              <a:ea typeface="ＭＳ 明朝" panose="02020609040205080304" pitchFamily="17" charset="-128"/>
            </a:endParaRPr>
          </a:p>
        </p:txBody>
      </p:sp>
      <p:sp>
        <p:nvSpPr>
          <p:cNvPr id="62471" name="Oval 7">
            <a:extLst>
              <a:ext uri="{FF2B5EF4-FFF2-40B4-BE49-F238E27FC236}">
                <a16:creationId xmlns:a16="http://schemas.microsoft.com/office/drawing/2014/main" id="{157D6D4C-EEC7-0103-BC47-C48A195B833B}"/>
              </a:ext>
            </a:extLst>
          </p:cNvPr>
          <p:cNvSpPr>
            <a:spLocks noChangeArrowheads="1"/>
          </p:cNvSpPr>
          <p:nvPr/>
        </p:nvSpPr>
        <p:spPr bwMode="auto">
          <a:xfrm>
            <a:off x="755650" y="1125538"/>
            <a:ext cx="469900" cy="360362"/>
          </a:xfrm>
          <a:prstGeom prst="ellipse">
            <a:avLst/>
          </a:prstGeom>
          <a:solidFill>
            <a:srgbClr val="00B0F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solidFill>
                  <a:schemeClr val="bg1"/>
                </a:solidFill>
              </a:rPr>
              <a:t>n</a:t>
            </a:r>
          </a:p>
        </p:txBody>
      </p:sp>
      <p:sp>
        <p:nvSpPr>
          <p:cNvPr id="62472" name="Oval 8">
            <a:extLst>
              <a:ext uri="{FF2B5EF4-FFF2-40B4-BE49-F238E27FC236}">
                <a16:creationId xmlns:a16="http://schemas.microsoft.com/office/drawing/2014/main" id="{6AE079FC-F102-DA8E-1425-B22F17365F93}"/>
              </a:ext>
            </a:extLst>
          </p:cNvPr>
          <p:cNvSpPr>
            <a:spLocks noChangeArrowheads="1"/>
          </p:cNvSpPr>
          <p:nvPr/>
        </p:nvSpPr>
        <p:spPr bwMode="auto">
          <a:xfrm>
            <a:off x="1439863" y="1125538"/>
            <a:ext cx="395287" cy="360362"/>
          </a:xfrm>
          <a:prstGeom prst="ellipse">
            <a:avLst/>
          </a:prstGeom>
          <a:solidFill>
            <a:srgbClr val="00B0F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solidFill>
                  <a:schemeClr val="bg1"/>
                </a:solidFill>
              </a:rPr>
              <a:t>n</a:t>
            </a:r>
          </a:p>
        </p:txBody>
      </p:sp>
      <p:sp>
        <p:nvSpPr>
          <p:cNvPr id="62473" name="Rectangle 9">
            <a:extLst>
              <a:ext uri="{FF2B5EF4-FFF2-40B4-BE49-F238E27FC236}">
                <a16:creationId xmlns:a16="http://schemas.microsoft.com/office/drawing/2014/main" id="{A3D38E43-5CBF-38EF-566A-3D9A99AAE987}"/>
              </a:ext>
            </a:extLst>
          </p:cNvPr>
          <p:cNvSpPr>
            <a:spLocks noChangeArrowheads="1"/>
          </p:cNvSpPr>
          <p:nvPr/>
        </p:nvSpPr>
        <p:spPr bwMode="auto">
          <a:xfrm>
            <a:off x="1422400" y="3070225"/>
            <a:ext cx="101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t>(T=3/2)</a:t>
            </a:r>
          </a:p>
        </p:txBody>
      </p:sp>
      <p:sp>
        <p:nvSpPr>
          <p:cNvPr id="62474" name="Text Box 10">
            <a:extLst>
              <a:ext uri="{FF2B5EF4-FFF2-40B4-BE49-F238E27FC236}">
                <a16:creationId xmlns:a16="http://schemas.microsoft.com/office/drawing/2014/main" id="{5F25D617-CB6C-5CA5-8E33-FA6963C9D3BC}"/>
              </a:ext>
            </a:extLst>
          </p:cNvPr>
          <p:cNvSpPr txBox="1">
            <a:spLocks noChangeArrowheads="1"/>
          </p:cNvSpPr>
          <p:nvPr/>
        </p:nvSpPr>
        <p:spPr bwMode="auto">
          <a:xfrm>
            <a:off x="2249488" y="2133600"/>
            <a:ext cx="6038850" cy="275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Valence neutrons      are located in </a:t>
            </a:r>
            <a:r>
              <a:rPr lang="en-US" altLang="ja-JP" sz="2400">
                <a:solidFill>
                  <a:srgbClr val="0000CC"/>
                </a:solidFill>
              </a:rPr>
              <a:t>p-orbit,</a:t>
            </a:r>
          </a:p>
          <a:p>
            <a:pPr eaLnBrk="1" hangingPunct="1">
              <a:lnSpc>
                <a:spcPct val="140000"/>
              </a:lnSpc>
              <a:spcBef>
                <a:spcPct val="0"/>
              </a:spcBef>
              <a:buFontTx/>
              <a:buNone/>
            </a:pPr>
            <a:r>
              <a:rPr lang="en-US" altLang="ja-JP" sz="2400">
                <a:ea typeface="ＭＳ Ｐ明朝" panose="02020600040205080304" pitchFamily="18" charset="-128"/>
              </a:rPr>
              <a:t>whereas </a:t>
            </a:r>
            <a:r>
              <a:rPr lang="en-US" altLang="ja-JP" sz="2400">
                <a:solidFill>
                  <a:srgbClr val="CC0000"/>
                </a:solidFill>
                <a:ea typeface="ＭＳ Ｐ明朝" panose="02020600040205080304" pitchFamily="18" charset="-128"/>
              </a:rPr>
              <a:t>Ξ</a:t>
            </a:r>
            <a:r>
              <a:rPr lang="en-US" altLang="ja-JP" sz="2400"/>
              <a:t>particle      is located in </a:t>
            </a:r>
            <a:r>
              <a:rPr lang="en-US" altLang="ja-JP" sz="2400">
                <a:solidFill>
                  <a:srgbClr val="006600"/>
                </a:solidFill>
              </a:rPr>
              <a:t>0s-orbit</a:t>
            </a:r>
            <a:r>
              <a:rPr lang="en-US" altLang="ja-JP" sz="2400">
                <a:solidFill>
                  <a:srgbClr val="0000CC"/>
                </a:solidFill>
              </a:rPr>
              <a:t>.</a:t>
            </a:r>
          </a:p>
          <a:p>
            <a:pPr eaLnBrk="1" hangingPunct="1">
              <a:lnSpc>
                <a:spcPct val="190000"/>
              </a:lnSpc>
              <a:spcBef>
                <a:spcPct val="0"/>
              </a:spcBef>
              <a:buFontTx/>
              <a:buNone/>
            </a:pPr>
            <a:r>
              <a:rPr lang="en-US" altLang="ja-JP" sz="2400"/>
              <a:t>Then, distance between </a:t>
            </a:r>
            <a:r>
              <a:rPr lang="en-US" altLang="ja-JP" sz="2400">
                <a:solidFill>
                  <a:srgbClr val="CC0000"/>
                </a:solidFill>
                <a:ea typeface="ＭＳ Ｐ明朝" panose="02020600040205080304" pitchFamily="18" charset="-128"/>
              </a:rPr>
              <a:t>Ξ </a:t>
            </a:r>
            <a:r>
              <a:rPr lang="en-US" altLang="ja-JP" sz="2400">
                <a:ea typeface="ＭＳ Ｐ明朝" panose="02020600040205080304" pitchFamily="18" charset="-128"/>
              </a:rPr>
              <a:t>and</a:t>
            </a:r>
            <a:r>
              <a:rPr lang="en-US" altLang="ja-JP" sz="2400">
                <a:solidFill>
                  <a:srgbClr val="CC0000"/>
                </a:solidFill>
                <a:ea typeface="ＭＳ Ｐ明朝" panose="02020600040205080304" pitchFamily="18" charset="-128"/>
              </a:rPr>
              <a:t> </a:t>
            </a:r>
            <a:r>
              <a:rPr lang="en-US" altLang="ja-JP" sz="2800" b="1">
                <a:solidFill>
                  <a:srgbClr val="0000CC"/>
                </a:solidFill>
                <a:ea typeface="ＭＳ Ｐ明朝" panose="02020600040205080304" pitchFamily="18" charset="-128"/>
              </a:rPr>
              <a:t>n</a:t>
            </a:r>
          </a:p>
          <a:p>
            <a:pPr eaLnBrk="1" hangingPunct="1">
              <a:lnSpc>
                <a:spcPct val="120000"/>
              </a:lnSpc>
              <a:spcBef>
                <a:spcPct val="0"/>
              </a:spcBef>
              <a:buFontTx/>
              <a:buNone/>
            </a:pPr>
            <a:r>
              <a:rPr lang="en-US" altLang="ja-JP" sz="2400"/>
              <a:t>is much larger than the interaction range of</a:t>
            </a:r>
          </a:p>
          <a:p>
            <a:pPr eaLnBrk="1" hangingPunct="1">
              <a:lnSpc>
                <a:spcPct val="120000"/>
              </a:lnSpc>
              <a:spcBef>
                <a:spcPct val="0"/>
              </a:spcBef>
              <a:buFontTx/>
              <a:buNone/>
            </a:pPr>
            <a:r>
              <a:rPr lang="en-US" altLang="ja-JP" sz="2400">
                <a:solidFill>
                  <a:srgbClr val="CC0000"/>
                </a:solidFill>
                <a:ea typeface="ＭＳ 明朝" panose="02020609040205080304" pitchFamily="17" charset="-128"/>
              </a:rPr>
              <a:t>Ξ</a:t>
            </a:r>
            <a:r>
              <a:rPr lang="en-US" altLang="ja-JP" sz="2400">
                <a:ea typeface="ＭＳ 明朝" panose="02020609040205080304" pitchFamily="17" charset="-128"/>
              </a:rPr>
              <a:t> and </a:t>
            </a:r>
            <a:r>
              <a:rPr lang="en-US" altLang="ja-JP" sz="2800" b="1">
                <a:solidFill>
                  <a:srgbClr val="0000CC"/>
                </a:solidFill>
                <a:ea typeface="ＭＳ 明朝" panose="02020609040205080304" pitchFamily="17" charset="-128"/>
              </a:rPr>
              <a:t>n</a:t>
            </a:r>
            <a:r>
              <a:rPr lang="en-US" altLang="ja-JP" sz="2400"/>
              <a:t>.</a:t>
            </a:r>
          </a:p>
        </p:txBody>
      </p:sp>
      <p:sp>
        <p:nvSpPr>
          <p:cNvPr id="62482" name="Oval 18">
            <a:extLst>
              <a:ext uri="{FF2B5EF4-FFF2-40B4-BE49-F238E27FC236}">
                <a16:creationId xmlns:a16="http://schemas.microsoft.com/office/drawing/2014/main" id="{172A35FA-89D2-E505-D412-5AB58D14A61A}"/>
              </a:ext>
            </a:extLst>
          </p:cNvPr>
          <p:cNvSpPr>
            <a:spLocks noChangeArrowheads="1"/>
          </p:cNvSpPr>
          <p:nvPr/>
        </p:nvSpPr>
        <p:spPr bwMode="auto">
          <a:xfrm>
            <a:off x="4716463" y="2276475"/>
            <a:ext cx="269875" cy="290513"/>
          </a:xfrm>
          <a:prstGeom prst="ellipse">
            <a:avLst/>
          </a:prstGeom>
          <a:solidFill>
            <a:srgbClr val="00B0F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solidFill>
                  <a:schemeClr val="bg1"/>
                </a:solidFill>
              </a:rPr>
              <a:t>n</a:t>
            </a:r>
          </a:p>
        </p:txBody>
      </p:sp>
      <p:sp>
        <p:nvSpPr>
          <p:cNvPr id="62483" name="Text Box 19">
            <a:extLst>
              <a:ext uri="{FF2B5EF4-FFF2-40B4-BE49-F238E27FC236}">
                <a16:creationId xmlns:a16="http://schemas.microsoft.com/office/drawing/2014/main" id="{8E2A9E9F-E824-B9CE-FEB6-89526E314AAC}"/>
              </a:ext>
            </a:extLst>
          </p:cNvPr>
          <p:cNvSpPr txBox="1">
            <a:spLocks noChangeArrowheads="1"/>
          </p:cNvSpPr>
          <p:nvPr/>
        </p:nvSpPr>
        <p:spPr bwMode="auto">
          <a:xfrm>
            <a:off x="2386013" y="5157788"/>
            <a:ext cx="6176962" cy="142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t>Then, </a:t>
            </a:r>
            <a:r>
              <a:rPr lang="en-US" altLang="ja-JP" sz="2400" dirty="0">
                <a:solidFill>
                  <a:srgbClr val="CC0000"/>
                </a:solidFill>
              </a:rPr>
              <a:t>α</a:t>
            </a:r>
            <a:r>
              <a:rPr lang="en-US" altLang="ja-JP" sz="2400" dirty="0">
                <a:solidFill>
                  <a:srgbClr val="CC0000"/>
                </a:solidFill>
                <a:ea typeface="ＭＳ Ｐ明朝" panose="02020600040205080304" pitchFamily="18" charset="-128"/>
              </a:rPr>
              <a:t>Ξ</a:t>
            </a:r>
            <a:r>
              <a:rPr lang="en-US" altLang="ja-JP" sz="2400" dirty="0"/>
              <a:t> potential, in which only </a:t>
            </a:r>
            <a:r>
              <a:rPr lang="en-US" altLang="ja-JP" sz="2400" dirty="0">
                <a:solidFill>
                  <a:srgbClr val="CC0000"/>
                </a:solidFill>
              </a:rPr>
              <a:t>V</a:t>
            </a:r>
            <a:r>
              <a:rPr lang="en-US" altLang="ja-JP" sz="2800" baseline="-25000" dirty="0">
                <a:solidFill>
                  <a:srgbClr val="CC0000"/>
                </a:solidFill>
              </a:rPr>
              <a:t>0</a:t>
            </a:r>
            <a:r>
              <a:rPr lang="en-US" altLang="ja-JP" sz="2400" dirty="0">
                <a:solidFill>
                  <a:srgbClr val="CC0000"/>
                </a:solidFill>
              </a:rPr>
              <a:t> </a:t>
            </a:r>
            <a:r>
              <a:rPr lang="en-US" altLang="ja-JP" sz="2400" dirty="0"/>
              <a:t>term</a:t>
            </a:r>
          </a:p>
          <a:p>
            <a:pPr eaLnBrk="1" hangingPunct="1">
              <a:lnSpc>
                <a:spcPct val="130000"/>
              </a:lnSpc>
              <a:spcBef>
                <a:spcPct val="0"/>
              </a:spcBef>
              <a:buFontTx/>
              <a:buNone/>
            </a:pPr>
            <a:r>
              <a:rPr lang="en-US" altLang="ja-JP" sz="2400" dirty="0"/>
              <a:t>works,  plays a dominant role in the binding </a:t>
            </a:r>
          </a:p>
          <a:p>
            <a:pPr eaLnBrk="1" hangingPunct="1">
              <a:lnSpc>
                <a:spcPct val="130000"/>
              </a:lnSpc>
              <a:spcBef>
                <a:spcPct val="0"/>
              </a:spcBef>
              <a:buFontTx/>
              <a:buNone/>
            </a:pPr>
            <a:r>
              <a:rPr lang="en-US" altLang="ja-JP" sz="2400" dirty="0"/>
              <a:t>energies of this system.</a:t>
            </a:r>
          </a:p>
        </p:txBody>
      </p:sp>
      <p:sp>
        <p:nvSpPr>
          <p:cNvPr id="62484" name="Rectangle 20">
            <a:extLst>
              <a:ext uri="{FF2B5EF4-FFF2-40B4-BE49-F238E27FC236}">
                <a16:creationId xmlns:a16="http://schemas.microsoft.com/office/drawing/2014/main" id="{A6B4FC9A-B0B2-A66F-E839-2B797621C32B}"/>
              </a:ext>
            </a:extLst>
          </p:cNvPr>
          <p:cNvSpPr>
            <a:spLocks noChangeArrowheads="1"/>
          </p:cNvSpPr>
          <p:nvPr/>
        </p:nvSpPr>
        <p:spPr bwMode="auto">
          <a:xfrm>
            <a:off x="412750" y="144463"/>
            <a:ext cx="21209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30000"/>
              </a:spcBef>
              <a:buFontTx/>
              <a:buNone/>
            </a:pPr>
            <a:r>
              <a:rPr lang="en-US" altLang="ja-JP" sz="2400">
                <a:solidFill>
                  <a:srgbClr val="0000CC"/>
                </a:solidFill>
                <a:ea typeface="ＭＳ 明朝" panose="02020609040205080304" pitchFamily="17" charset="-128"/>
              </a:rPr>
              <a:t>(more realistic</a:t>
            </a:r>
          </a:p>
          <a:p>
            <a:pPr eaLnBrk="1" hangingPunct="1">
              <a:lnSpc>
                <a:spcPct val="50000"/>
              </a:lnSpc>
              <a:spcBef>
                <a:spcPct val="30000"/>
              </a:spcBef>
              <a:buFontTx/>
              <a:buNone/>
            </a:pPr>
            <a:r>
              <a:rPr lang="en-US" altLang="ja-JP" sz="2400">
                <a:solidFill>
                  <a:srgbClr val="0000CC"/>
                </a:solidFill>
                <a:ea typeface="ＭＳ 明朝" panose="02020609040205080304" pitchFamily="17" charset="-128"/>
              </a:rPr>
              <a:t>  illustration)</a:t>
            </a:r>
          </a:p>
        </p:txBody>
      </p:sp>
      <p:sp>
        <p:nvSpPr>
          <p:cNvPr id="62485" name="Oval 21">
            <a:extLst>
              <a:ext uri="{FF2B5EF4-FFF2-40B4-BE49-F238E27FC236}">
                <a16:creationId xmlns:a16="http://schemas.microsoft.com/office/drawing/2014/main" id="{8564DC7F-5829-C453-BDCA-3BC1477C7CB3}"/>
              </a:ext>
            </a:extLst>
          </p:cNvPr>
          <p:cNvSpPr>
            <a:spLocks noChangeArrowheads="1"/>
          </p:cNvSpPr>
          <p:nvPr/>
        </p:nvSpPr>
        <p:spPr bwMode="auto">
          <a:xfrm>
            <a:off x="4859338" y="2708275"/>
            <a:ext cx="271462" cy="36036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000" b="1">
                <a:solidFill>
                  <a:schemeClr val="bg1"/>
                </a:solidFill>
                <a:ea typeface="ＭＳ 明朝" panose="02020609040205080304" pitchFamily="17" charset="-128"/>
              </a:rPr>
              <a:t>Ξ</a:t>
            </a:r>
            <a:r>
              <a:rPr lang="en-US" altLang="ja-JP" sz="2800" baseline="30000">
                <a:solidFill>
                  <a:schemeClr val="bg1"/>
                </a:solidFill>
              </a:rPr>
              <a:t>-</a:t>
            </a:r>
            <a:endParaRPr lang="en-US" altLang="ja-JP" sz="2800" baseline="30000">
              <a:solidFill>
                <a:schemeClr val="bg1"/>
              </a:solidFill>
              <a:ea typeface="ＭＳ 明朝" panose="02020609040205080304" pitchFamily="17" charset="-128"/>
            </a:endParaRPr>
          </a:p>
        </p:txBody>
      </p:sp>
      <p:sp>
        <p:nvSpPr>
          <p:cNvPr id="62486" name="Text Box 22">
            <a:extLst>
              <a:ext uri="{FF2B5EF4-FFF2-40B4-BE49-F238E27FC236}">
                <a16:creationId xmlns:a16="http://schemas.microsoft.com/office/drawing/2014/main" id="{87E774A5-FE01-B233-F174-92F4D2D43AC3}"/>
              </a:ext>
            </a:extLst>
          </p:cNvPr>
          <p:cNvSpPr txBox="1">
            <a:spLocks noChangeArrowheads="1"/>
          </p:cNvSpPr>
          <p:nvPr/>
        </p:nvSpPr>
        <p:spPr bwMode="auto">
          <a:xfrm>
            <a:off x="2195513" y="549275"/>
            <a:ext cx="62404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ea typeface="ＭＳ 明朝" panose="02020609040205080304" pitchFamily="17" charset="-128"/>
              </a:rPr>
              <a:t>Core nucleus </a:t>
            </a:r>
            <a:r>
              <a:rPr lang="en-US" altLang="ja-JP" sz="2400" baseline="30000">
                <a:ea typeface="ＭＳ 明朝" panose="02020609040205080304" pitchFamily="17" charset="-128"/>
              </a:rPr>
              <a:t>6</a:t>
            </a:r>
            <a:r>
              <a:rPr lang="en-US" altLang="ja-JP" sz="2400">
                <a:ea typeface="ＭＳ 明朝" panose="02020609040205080304" pitchFamily="17" charset="-128"/>
              </a:rPr>
              <a:t>He is known to be halo</a:t>
            </a:r>
          </a:p>
          <a:p>
            <a:pPr eaLnBrk="1" hangingPunct="1">
              <a:spcBef>
                <a:spcPct val="0"/>
              </a:spcBef>
              <a:buFontTx/>
              <a:buNone/>
            </a:pPr>
            <a:r>
              <a:rPr lang="en-US" altLang="ja-JP" sz="2400">
                <a:ea typeface="ＭＳ 明朝" panose="02020609040205080304" pitchFamily="17" charset="-128"/>
              </a:rPr>
              <a:t>nucleus. Then, valence neutrons are located</a:t>
            </a:r>
          </a:p>
          <a:p>
            <a:pPr eaLnBrk="1" hangingPunct="1">
              <a:spcBef>
                <a:spcPct val="0"/>
              </a:spcBef>
              <a:buFontTx/>
              <a:buNone/>
            </a:pPr>
            <a:r>
              <a:rPr lang="en-US" altLang="ja-JP" sz="2400">
                <a:ea typeface="ＭＳ 明朝" panose="02020609040205080304" pitchFamily="17" charset="-128"/>
              </a:rPr>
              <a:t>far away from α particle.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Oval 2">
            <a:extLst>
              <a:ext uri="{FF2B5EF4-FFF2-40B4-BE49-F238E27FC236}">
                <a16:creationId xmlns:a16="http://schemas.microsoft.com/office/drawing/2014/main" id="{3F64A957-938C-8706-429B-D77D81124801}"/>
              </a:ext>
            </a:extLst>
          </p:cNvPr>
          <p:cNvSpPr>
            <a:spLocks noChangeArrowheads="1"/>
          </p:cNvSpPr>
          <p:nvPr/>
        </p:nvSpPr>
        <p:spPr bwMode="auto">
          <a:xfrm>
            <a:off x="1258888" y="979488"/>
            <a:ext cx="1584325" cy="1728787"/>
          </a:xfrm>
          <a:prstGeom prst="ellipse">
            <a:avLst/>
          </a:prstGeom>
          <a:solidFill>
            <a:srgbClr val="FFFF00">
              <a:alpha val="25882"/>
            </a:srgbClr>
          </a:solidFill>
          <a:ln w="254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64515" name="Text Box 3">
            <a:extLst>
              <a:ext uri="{FF2B5EF4-FFF2-40B4-BE49-F238E27FC236}">
                <a16:creationId xmlns:a16="http://schemas.microsoft.com/office/drawing/2014/main" id="{79B3B749-D931-AD1F-F9CF-5F54C2167EBB}"/>
              </a:ext>
            </a:extLst>
          </p:cNvPr>
          <p:cNvSpPr txBox="1">
            <a:spLocks noChangeArrowheads="1"/>
          </p:cNvSpPr>
          <p:nvPr/>
        </p:nvSpPr>
        <p:spPr bwMode="auto">
          <a:xfrm>
            <a:off x="1765300" y="2852738"/>
            <a:ext cx="520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1" baseline="30000"/>
              <a:t>7</a:t>
            </a:r>
            <a:r>
              <a:rPr lang="en-US" altLang="ja-JP" sz="2400"/>
              <a:t>H</a:t>
            </a:r>
          </a:p>
        </p:txBody>
      </p:sp>
      <p:sp>
        <p:nvSpPr>
          <p:cNvPr id="64516" name="Text Box 4">
            <a:extLst>
              <a:ext uri="{FF2B5EF4-FFF2-40B4-BE49-F238E27FC236}">
                <a16:creationId xmlns:a16="http://schemas.microsoft.com/office/drawing/2014/main" id="{FC19A3B6-4A19-5EF6-7248-82C89379AD77}"/>
              </a:ext>
            </a:extLst>
          </p:cNvPr>
          <p:cNvSpPr txBox="1">
            <a:spLocks noChangeArrowheads="1"/>
          </p:cNvSpPr>
          <p:nvPr/>
        </p:nvSpPr>
        <p:spPr bwMode="auto">
          <a:xfrm>
            <a:off x="1709738" y="3144838"/>
            <a:ext cx="346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400">
                <a:ea typeface="ＭＳ 明朝" panose="02020609040205080304" pitchFamily="17" charset="-128"/>
              </a:rPr>
              <a:t>Ξ</a:t>
            </a:r>
            <a:r>
              <a:rPr lang="en-US" altLang="ja-JP" sz="1600" b="1" baseline="30000">
                <a:ea typeface="ＭＳ 明朝" panose="02020609040205080304" pitchFamily="17" charset="-128"/>
              </a:rPr>
              <a:t>-</a:t>
            </a:r>
          </a:p>
        </p:txBody>
      </p:sp>
      <p:sp>
        <p:nvSpPr>
          <p:cNvPr id="64517" name="Oval 5">
            <a:extLst>
              <a:ext uri="{FF2B5EF4-FFF2-40B4-BE49-F238E27FC236}">
                <a16:creationId xmlns:a16="http://schemas.microsoft.com/office/drawing/2014/main" id="{1BEC7FAA-7CD7-9632-54CE-AD68D6810D57}"/>
              </a:ext>
            </a:extLst>
          </p:cNvPr>
          <p:cNvSpPr>
            <a:spLocks noChangeArrowheads="1"/>
          </p:cNvSpPr>
          <p:nvPr/>
        </p:nvSpPr>
        <p:spPr bwMode="auto">
          <a:xfrm>
            <a:off x="1601788" y="1844675"/>
            <a:ext cx="485775" cy="649288"/>
          </a:xfrm>
          <a:prstGeom prst="ellipse">
            <a:avLst/>
          </a:prstGeom>
          <a:solidFill>
            <a:srgbClr val="92D050">
              <a:alpha val="67842"/>
            </a:srgbClr>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800" b="1"/>
              <a:t>α</a:t>
            </a:r>
          </a:p>
        </p:txBody>
      </p:sp>
      <p:sp>
        <p:nvSpPr>
          <p:cNvPr id="64518" name="Oval 6">
            <a:extLst>
              <a:ext uri="{FF2B5EF4-FFF2-40B4-BE49-F238E27FC236}">
                <a16:creationId xmlns:a16="http://schemas.microsoft.com/office/drawing/2014/main" id="{8F52459E-2835-878D-6755-2ACA01A18734}"/>
              </a:ext>
            </a:extLst>
          </p:cNvPr>
          <p:cNvSpPr>
            <a:spLocks noChangeArrowheads="1"/>
          </p:cNvSpPr>
          <p:nvPr/>
        </p:nvSpPr>
        <p:spPr bwMode="auto">
          <a:xfrm>
            <a:off x="1655763" y="1268413"/>
            <a:ext cx="377825" cy="46831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000" b="1">
                <a:solidFill>
                  <a:schemeClr val="bg1"/>
                </a:solidFill>
                <a:ea typeface="ＭＳ 明朝" panose="02020609040205080304" pitchFamily="17" charset="-128"/>
              </a:rPr>
              <a:t>Ξ</a:t>
            </a:r>
            <a:r>
              <a:rPr lang="en-US" altLang="ja-JP" sz="2800" baseline="30000">
                <a:solidFill>
                  <a:schemeClr val="bg1"/>
                </a:solidFill>
              </a:rPr>
              <a:t>-</a:t>
            </a:r>
            <a:endParaRPr lang="en-US" altLang="ja-JP" sz="2800" baseline="30000">
              <a:solidFill>
                <a:schemeClr val="bg1"/>
              </a:solidFill>
              <a:ea typeface="ＭＳ 明朝" panose="02020609040205080304" pitchFamily="17" charset="-128"/>
            </a:endParaRPr>
          </a:p>
        </p:txBody>
      </p:sp>
      <p:sp>
        <p:nvSpPr>
          <p:cNvPr id="64519" name="Oval 7">
            <a:extLst>
              <a:ext uri="{FF2B5EF4-FFF2-40B4-BE49-F238E27FC236}">
                <a16:creationId xmlns:a16="http://schemas.microsoft.com/office/drawing/2014/main" id="{A481A1EC-7209-2605-5AB1-EA0A7861798A}"/>
              </a:ext>
            </a:extLst>
          </p:cNvPr>
          <p:cNvSpPr>
            <a:spLocks noChangeArrowheads="1"/>
          </p:cNvSpPr>
          <p:nvPr/>
        </p:nvSpPr>
        <p:spPr bwMode="auto">
          <a:xfrm>
            <a:off x="2141538" y="1268413"/>
            <a:ext cx="327025" cy="431800"/>
          </a:xfrm>
          <a:prstGeom prst="ellipse">
            <a:avLst/>
          </a:prstGeom>
          <a:solidFill>
            <a:srgbClr val="00B0F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solidFill>
                  <a:schemeClr val="bg1"/>
                </a:solidFill>
              </a:rPr>
              <a:t>n</a:t>
            </a:r>
          </a:p>
        </p:txBody>
      </p:sp>
      <p:sp>
        <p:nvSpPr>
          <p:cNvPr id="64520" name="Oval 8">
            <a:extLst>
              <a:ext uri="{FF2B5EF4-FFF2-40B4-BE49-F238E27FC236}">
                <a16:creationId xmlns:a16="http://schemas.microsoft.com/office/drawing/2014/main" id="{B81117E9-BD1F-9EA4-EA08-ECB689BD9F01}"/>
              </a:ext>
            </a:extLst>
          </p:cNvPr>
          <p:cNvSpPr>
            <a:spLocks noChangeArrowheads="1"/>
          </p:cNvSpPr>
          <p:nvPr/>
        </p:nvSpPr>
        <p:spPr bwMode="auto">
          <a:xfrm>
            <a:off x="2197100" y="1987550"/>
            <a:ext cx="325438" cy="431800"/>
          </a:xfrm>
          <a:prstGeom prst="ellipse">
            <a:avLst/>
          </a:prstGeom>
          <a:solidFill>
            <a:srgbClr val="00B0F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solidFill>
                  <a:schemeClr val="bg1"/>
                </a:solidFill>
              </a:rPr>
              <a:t>n</a:t>
            </a:r>
          </a:p>
        </p:txBody>
      </p:sp>
      <p:sp>
        <p:nvSpPr>
          <p:cNvPr id="64521" name="Rectangle 9">
            <a:extLst>
              <a:ext uri="{FF2B5EF4-FFF2-40B4-BE49-F238E27FC236}">
                <a16:creationId xmlns:a16="http://schemas.microsoft.com/office/drawing/2014/main" id="{428CD2FC-FBD6-7B7B-FC7E-550F1FA3178C}"/>
              </a:ext>
            </a:extLst>
          </p:cNvPr>
          <p:cNvSpPr>
            <a:spLocks noChangeArrowheads="1"/>
          </p:cNvSpPr>
          <p:nvPr/>
        </p:nvSpPr>
        <p:spPr bwMode="auto">
          <a:xfrm>
            <a:off x="2141538" y="2852738"/>
            <a:ext cx="10175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t>(T=3/2)</a:t>
            </a:r>
          </a:p>
        </p:txBody>
      </p:sp>
      <p:sp>
        <p:nvSpPr>
          <p:cNvPr id="64529" name="Rectangle 17">
            <a:extLst>
              <a:ext uri="{FF2B5EF4-FFF2-40B4-BE49-F238E27FC236}">
                <a16:creationId xmlns:a16="http://schemas.microsoft.com/office/drawing/2014/main" id="{B5062976-8824-DDB7-2727-AB5397E8F82E}"/>
              </a:ext>
            </a:extLst>
          </p:cNvPr>
          <p:cNvSpPr>
            <a:spLocks noChangeArrowheads="1"/>
          </p:cNvSpPr>
          <p:nvPr/>
        </p:nvSpPr>
        <p:spPr bwMode="auto">
          <a:xfrm>
            <a:off x="3168650" y="260350"/>
            <a:ext cx="4832350" cy="3237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ea typeface="ＭＳ 明朝" panose="02020609040205080304" pitchFamily="17" charset="-128"/>
              </a:rPr>
              <a:t>Before the experiments will be done, </a:t>
            </a:r>
          </a:p>
          <a:p>
            <a:pPr eaLnBrk="1" hangingPunct="1">
              <a:lnSpc>
                <a:spcPct val="120000"/>
              </a:lnSpc>
              <a:spcBef>
                <a:spcPct val="0"/>
              </a:spcBef>
              <a:buFontTx/>
              <a:buNone/>
            </a:pPr>
            <a:r>
              <a:rPr lang="en-US" altLang="ja-JP" sz="2400" dirty="0">
                <a:ea typeface="ＭＳ 明朝" panose="02020609040205080304" pitchFamily="17" charset="-128"/>
              </a:rPr>
              <a:t>we should predict whether this</a:t>
            </a:r>
          </a:p>
          <a:p>
            <a:pPr eaLnBrk="1" hangingPunct="1">
              <a:lnSpc>
                <a:spcPct val="120000"/>
              </a:lnSpc>
              <a:spcBef>
                <a:spcPct val="0"/>
              </a:spcBef>
              <a:buFontTx/>
              <a:buNone/>
            </a:pPr>
            <a:r>
              <a:rPr lang="en-US" altLang="ja-JP" sz="2400" dirty="0" err="1">
                <a:ea typeface="ＭＳ 明朝" panose="02020609040205080304" pitchFamily="17" charset="-128"/>
              </a:rPr>
              <a:t>hypernucleus</a:t>
            </a:r>
            <a:r>
              <a:rPr lang="en-US" altLang="ja-JP" sz="2400" dirty="0">
                <a:ea typeface="ＭＳ 明朝" panose="02020609040205080304" pitchFamily="17" charset="-128"/>
              </a:rPr>
              <a:t> will be observed as</a:t>
            </a:r>
          </a:p>
          <a:p>
            <a:pPr eaLnBrk="1" hangingPunct="1">
              <a:lnSpc>
                <a:spcPct val="120000"/>
              </a:lnSpc>
              <a:spcBef>
                <a:spcPct val="0"/>
              </a:spcBef>
              <a:buFontTx/>
              <a:buNone/>
            </a:pPr>
            <a:r>
              <a:rPr lang="en-US" altLang="ja-JP" sz="2400" dirty="0">
                <a:ea typeface="ＭＳ 明朝" panose="02020609040205080304" pitchFamily="17" charset="-128"/>
              </a:rPr>
              <a:t> bound states or not.</a:t>
            </a:r>
          </a:p>
          <a:p>
            <a:pPr eaLnBrk="1" hangingPunct="1">
              <a:lnSpc>
                <a:spcPct val="80000"/>
              </a:lnSpc>
              <a:spcBef>
                <a:spcPct val="0"/>
              </a:spcBef>
              <a:buFontTx/>
              <a:buNone/>
            </a:pPr>
            <a:endParaRPr lang="en-US" altLang="ja-JP" sz="2400" dirty="0">
              <a:ea typeface="ＭＳ 明朝" panose="02020609040205080304" pitchFamily="17" charset="-128"/>
            </a:endParaRPr>
          </a:p>
          <a:p>
            <a:pPr eaLnBrk="1" hangingPunct="1">
              <a:lnSpc>
                <a:spcPct val="110000"/>
              </a:lnSpc>
              <a:spcBef>
                <a:spcPct val="0"/>
              </a:spcBef>
              <a:buFontTx/>
              <a:buNone/>
            </a:pPr>
            <a:r>
              <a:rPr lang="en-US" altLang="ja-JP" sz="2400" dirty="0">
                <a:solidFill>
                  <a:srgbClr val="0000CC"/>
                </a:solidFill>
                <a:ea typeface="ＭＳ 明朝" panose="02020609040205080304" pitchFamily="17" charset="-128"/>
              </a:rPr>
              <a:t>Namely, we calculate the binding energies of this </a:t>
            </a:r>
            <a:r>
              <a:rPr lang="en-US" altLang="ja-JP" sz="2400" dirty="0" err="1">
                <a:solidFill>
                  <a:srgbClr val="0000CC"/>
                </a:solidFill>
                <a:ea typeface="ＭＳ 明朝" panose="02020609040205080304" pitchFamily="17" charset="-128"/>
              </a:rPr>
              <a:t>hypernucleus</a:t>
            </a:r>
            <a:r>
              <a:rPr lang="en-US" altLang="ja-JP" sz="2400" dirty="0">
                <a:solidFill>
                  <a:srgbClr val="0000CC"/>
                </a:solidFill>
                <a:ea typeface="ＭＳ 明朝" panose="02020609040205080304" pitchFamily="17" charset="-128"/>
              </a:rPr>
              <a:t>.</a:t>
            </a:r>
          </a:p>
        </p:txBody>
      </p:sp>
      <p:sp>
        <p:nvSpPr>
          <p:cNvPr id="64530" name="Rectangle 18">
            <a:extLst>
              <a:ext uri="{FF2B5EF4-FFF2-40B4-BE49-F238E27FC236}">
                <a16:creationId xmlns:a16="http://schemas.microsoft.com/office/drawing/2014/main" id="{158FE2FD-4B4D-F580-93E5-ACF2177B3CF9}"/>
              </a:ext>
            </a:extLst>
          </p:cNvPr>
          <p:cNvSpPr>
            <a:spLocks noChangeArrowheads="1"/>
          </p:cNvSpPr>
          <p:nvPr/>
        </p:nvSpPr>
        <p:spPr bwMode="auto">
          <a:xfrm>
            <a:off x="7397750" y="1065482"/>
            <a:ext cx="3850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solidFill>
                  <a:srgbClr val="CC0000"/>
                </a:solidFill>
                <a:ea typeface="ＭＳ 明朝" panose="02020609040205080304" pitchFamily="17" charset="-128"/>
              </a:rPr>
              <a:t>Ξ</a:t>
            </a:r>
            <a:endParaRPr lang="en-US" altLang="ja-JP" sz="2400" dirty="0">
              <a:ea typeface="ＭＳ 明朝" panose="02020609040205080304" pitchFamily="17" charset="-128"/>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テキスト ボックス 3">
            <a:extLst>
              <a:ext uri="{FF2B5EF4-FFF2-40B4-BE49-F238E27FC236}">
                <a16:creationId xmlns:a16="http://schemas.microsoft.com/office/drawing/2014/main" id="{85307CD9-2530-99D3-5CC3-FAA242BC1432}"/>
              </a:ext>
            </a:extLst>
          </p:cNvPr>
          <p:cNvSpPr txBox="1">
            <a:spLocks noChangeArrowheads="1"/>
          </p:cNvSpPr>
          <p:nvPr/>
        </p:nvSpPr>
        <p:spPr bwMode="auto">
          <a:xfrm>
            <a:off x="300101" y="2420888"/>
            <a:ext cx="54278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400" dirty="0">
                <a:solidFill>
                  <a:srgbClr val="FF0000"/>
                </a:solidFill>
              </a:rPr>
              <a:t>HAL potential (based on Lattice QCD) </a:t>
            </a:r>
            <a:endParaRPr lang="ja-JP" altLang="en-US" sz="2400" dirty="0">
              <a:solidFill>
                <a:srgbClr val="FF0000"/>
              </a:solidFill>
            </a:endParaRPr>
          </a:p>
        </p:txBody>
      </p:sp>
      <p:sp>
        <p:nvSpPr>
          <p:cNvPr id="67587" name="テキスト ボックス 7">
            <a:extLst>
              <a:ext uri="{FF2B5EF4-FFF2-40B4-BE49-F238E27FC236}">
                <a16:creationId xmlns:a16="http://schemas.microsoft.com/office/drawing/2014/main" id="{2966D939-2FB4-46D9-4D07-CC2A85464F22}"/>
              </a:ext>
            </a:extLst>
          </p:cNvPr>
          <p:cNvSpPr txBox="1">
            <a:spLocks noChangeArrowheads="1"/>
          </p:cNvSpPr>
          <p:nvPr/>
        </p:nvSpPr>
        <p:spPr bwMode="auto">
          <a:xfrm>
            <a:off x="323850" y="2951956"/>
            <a:ext cx="89979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800" dirty="0"/>
              <a:t>V</a:t>
            </a:r>
            <a:r>
              <a:rPr lang="en-US" altLang="ja-JP" sz="2800" baseline="-25000" dirty="0"/>
              <a:t>ΞN</a:t>
            </a:r>
            <a:r>
              <a:rPr lang="en-US" altLang="ja-JP" sz="2800" dirty="0"/>
              <a:t>=V</a:t>
            </a:r>
            <a:r>
              <a:rPr lang="en-US" altLang="ja-JP" sz="2800" baseline="-25000" dirty="0"/>
              <a:t>0</a:t>
            </a:r>
            <a:r>
              <a:rPr lang="en-US" altLang="ja-JP" sz="2800" dirty="0"/>
              <a:t>(r)+(</a:t>
            </a:r>
            <a:r>
              <a:rPr lang="en-US" altLang="ja-JP" sz="2800" dirty="0" err="1"/>
              <a:t>σ</a:t>
            </a:r>
            <a:r>
              <a:rPr lang="en-US" altLang="ja-JP" sz="2800" baseline="-25000" dirty="0" err="1"/>
              <a:t>Ξ</a:t>
            </a:r>
            <a:r>
              <a:rPr lang="ja-JP" altLang="en-US" sz="2800" dirty="0"/>
              <a:t>・</a:t>
            </a:r>
            <a:r>
              <a:rPr lang="en-US" altLang="ja-JP" sz="2800" dirty="0" err="1"/>
              <a:t>σ</a:t>
            </a:r>
            <a:r>
              <a:rPr lang="en-US" altLang="ja-JP" sz="2800" baseline="-25000" dirty="0" err="1"/>
              <a:t>N</a:t>
            </a:r>
            <a:r>
              <a:rPr lang="en-US" altLang="ja-JP" sz="2800" dirty="0"/>
              <a:t>)V</a:t>
            </a:r>
            <a:r>
              <a:rPr lang="en-US" altLang="ja-JP" sz="2800" baseline="-25000" dirty="0"/>
              <a:t>s</a:t>
            </a:r>
            <a:r>
              <a:rPr lang="en-US" altLang="ja-JP" sz="2800" dirty="0"/>
              <a:t>(r)+(</a:t>
            </a:r>
            <a:r>
              <a:rPr lang="en-US" altLang="ja-JP" sz="2800" dirty="0" err="1"/>
              <a:t>τ</a:t>
            </a:r>
            <a:r>
              <a:rPr lang="en-US" altLang="ja-JP" sz="2800" baseline="-25000" dirty="0" err="1"/>
              <a:t>Ξ</a:t>
            </a:r>
            <a:r>
              <a:rPr lang="ja-JP" altLang="en-US" sz="2800" dirty="0"/>
              <a:t>・</a:t>
            </a:r>
            <a:r>
              <a:rPr lang="en-US" altLang="ja-JP" sz="2800" dirty="0" err="1"/>
              <a:t>τ</a:t>
            </a:r>
            <a:r>
              <a:rPr lang="en-US" altLang="ja-JP" sz="2800" baseline="-25000" dirty="0" err="1"/>
              <a:t>N</a:t>
            </a:r>
            <a:r>
              <a:rPr lang="en-US" altLang="ja-JP" sz="2800" dirty="0"/>
              <a:t>)V</a:t>
            </a:r>
            <a:r>
              <a:rPr lang="en-US" altLang="ja-JP" sz="2800" baseline="-25000" dirty="0"/>
              <a:t>t</a:t>
            </a:r>
            <a:r>
              <a:rPr lang="en-US" altLang="ja-JP" sz="2800" dirty="0"/>
              <a:t>(r)+</a:t>
            </a:r>
            <a:r>
              <a:rPr lang="ja-JP" altLang="en-US" sz="2800" dirty="0"/>
              <a:t>（</a:t>
            </a:r>
            <a:r>
              <a:rPr lang="en-US" altLang="ja-JP" sz="2800" dirty="0" err="1"/>
              <a:t>σ</a:t>
            </a:r>
            <a:r>
              <a:rPr lang="en-US" altLang="ja-JP" sz="2800" baseline="-25000" dirty="0" err="1"/>
              <a:t>Ξ</a:t>
            </a:r>
            <a:r>
              <a:rPr lang="ja-JP" altLang="en-US" sz="2800" dirty="0"/>
              <a:t>・</a:t>
            </a:r>
            <a:r>
              <a:rPr lang="en-US" altLang="ja-JP" sz="2800" dirty="0" err="1"/>
              <a:t>σ</a:t>
            </a:r>
            <a:r>
              <a:rPr lang="en-US" altLang="ja-JP" sz="2800" baseline="-25000" dirty="0" err="1"/>
              <a:t>N</a:t>
            </a:r>
            <a:r>
              <a:rPr lang="en-US" altLang="ja-JP" sz="2800" dirty="0"/>
              <a:t>)(</a:t>
            </a:r>
            <a:r>
              <a:rPr lang="en-US" altLang="ja-JP" sz="2800" dirty="0" err="1"/>
              <a:t>τ</a:t>
            </a:r>
            <a:r>
              <a:rPr lang="en-US" altLang="ja-JP" sz="2800" baseline="-25000" dirty="0" err="1"/>
              <a:t>Ξ</a:t>
            </a:r>
            <a:r>
              <a:rPr lang="ja-JP" altLang="en-US" sz="2800" dirty="0"/>
              <a:t>・</a:t>
            </a:r>
            <a:r>
              <a:rPr lang="en-US" altLang="ja-JP" sz="2800" dirty="0" err="1"/>
              <a:t>τ</a:t>
            </a:r>
            <a:r>
              <a:rPr lang="en-US" altLang="ja-JP" sz="2800" baseline="-25000" dirty="0" err="1"/>
              <a:t>N</a:t>
            </a:r>
            <a:r>
              <a:rPr lang="en-US" altLang="ja-JP" sz="2800" dirty="0"/>
              <a:t>)</a:t>
            </a:r>
            <a:r>
              <a:rPr lang="en-US" altLang="ja-JP" sz="2800" dirty="0" err="1"/>
              <a:t>V</a:t>
            </a:r>
            <a:r>
              <a:rPr lang="en-US" altLang="ja-JP" sz="2800" baseline="-25000" dirty="0" err="1"/>
              <a:t>ts</a:t>
            </a:r>
            <a:r>
              <a:rPr lang="en-US" altLang="ja-JP" sz="2800" dirty="0"/>
              <a:t>(r)</a:t>
            </a:r>
          </a:p>
          <a:p>
            <a:pPr>
              <a:spcBef>
                <a:spcPct val="0"/>
              </a:spcBef>
              <a:buFontTx/>
              <a:buNone/>
            </a:pPr>
            <a:r>
              <a:rPr lang="en-US" altLang="ja-JP" sz="2800" dirty="0"/>
              <a:t>All terms are central parts only.</a:t>
            </a:r>
            <a:endParaRPr lang="ja-JP" altLang="en-US" sz="2800" dirty="0"/>
          </a:p>
        </p:txBody>
      </p:sp>
      <p:sp>
        <p:nvSpPr>
          <p:cNvPr id="2" name="Text Box 2">
            <a:extLst>
              <a:ext uri="{FF2B5EF4-FFF2-40B4-BE49-F238E27FC236}">
                <a16:creationId xmlns:a16="http://schemas.microsoft.com/office/drawing/2014/main" id="{88EA2A52-151E-C6E2-90E0-1485F3B6A475}"/>
              </a:ext>
            </a:extLst>
          </p:cNvPr>
          <p:cNvSpPr txBox="1">
            <a:spLocks noChangeArrowheads="1"/>
          </p:cNvSpPr>
          <p:nvPr/>
        </p:nvSpPr>
        <p:spPr bwMode="auto">
          <a:xfrm>
            <a:off x="2699792" y="115323"/>
            <a:ext cx="2438400" cy="523875"/>
          </a:xfrm>
          <a:prstGeom prst="rect">
            <a:avLst/>
          </a:prstGeom>
          <a:solidFill>
            <a:srgbClr val="FFCC99">
              <a:alpha val="47842"/>
            </a:srgbClr>
          </a:solidFill>
          <a:ln w="22225">
            <a:solidFill>
              <a:srgbClr val="FF6600"/>
            </a:solidFill>
            <a:miter lim="800000"/>
            <a:headEnd/>
            <a:tailEnd/>
          </a:ln>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a:ea typeface="ＭＳ 明朝" panose="02020609040205080304" pitchFamily="17" charset="-128"/>
              </a:rPr>
              <a:t>Ξ</a:t>
            </a:r>
            <a:r>
              <a:rPr lang="en-US" altLang="ja-JP" sz="2800"/>
              <a:t>N interaction</a:t>
            </a:r>
          </a:p>
        </p:txBody>
      </p:sp>
      <p:sp>
        <p:nvSpPr>
          <p:cNvPr id="3" name="テキスト ボックス 2">
            <a:extLst>
              <a:ext uri="{FF2B5EF4-FFF2-40B4-BE49-F238E27FC236}">
                <a16:creationId xmlns:a16="http://schemas.microsoft.com/office/drawing/2014/main" id="{E736DE8D-BE09-4617-5AA8-D10C454BB2DD}"/>
              </a:ext>
            </a:extLst>
          </p:cNvPr>
          <p:cNvSpPr txBox="1"/>
          <p:nvPr/>
        </p:nvSpPr>
        <p:spPr>
          <a:xfrm>
            <a:off x="179512" y="1556792"/>
            <a:ext cx="8554458" cy="623376"/>
          </a:xfrm>
          <a:prstGeom prst="rect">
            <a:avLst/>
          </a:prstGeom>
          <a:noFill/>
        </p:spPr>
        <p:txBody>
          <a:bodyPr wrap="none" rtlCol="0">
            <a:spAutoFit/>
          </a:bodyPr>
          <a:lstStyle/>
          <a:p>
            <a:pPr eaLnBrk="1" hangingPunct="1">
              <a:lnSpc>
                <a:spcPct val="135000"/>
              </a:lnSpc>
              <a:spcBef>
                <a:spcPct val="0"/>
              </a:spcBef>
              <a:buFontTx/>
              <a:buNone/>
            </a:pPr>
            <a:r>
              <a:rPr lang="en-US" altLang="ja-JP" sz="1800" dirty="0"/>
              <a:t> </a:t>
            </a:r>
            <a:r>
              <a:rPr lang="ja-JP" altLang="en-US" sz="1800" dirty="0"/>
              <a:t>・</a:t>
            </a:r>
            <a:r>
              <a:rPr lang="en-US" altLang="ja-JP" sz="2800" dirty="0">
                <a:solidFill>
                  <a:srgbClr val="CC0000"/>
                </a:solidFill>
              </a:rPr>
              <a:t>ESC04</a:t>
            </a:r>
            <a:r>
              <a:rPr lang="en-US" altLang="ja-JP" sz="2800" dirty="0"/>
              <a:t> (Nijmegen soft core) and </a:t>
            </a:r>
            <a:r>
              <a:rPr lang="en-US" altLang="ja-JP" sz="2800" dirty="0">
                <a:solidFill>
                  <a:srgbClr val="CC0000"/>
                </a:solidFill>
              </a:rPr>
              <a:t>ND</a:t>
            </a:r>
            <a:r>
              <a:rPr lang="en-US" altLang="ja-JP" sz="2800" dirty="0"/>
              <a:t> (Nijmegen Model D)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C20542C7-A09C-0355-65F0-E4824E2CA9DE}"/>
              </a:ext>
            </a:extLst>
          </p:cNvPr>
          <p:cNvSpPr>
            <a:spLocks noChangeArrowheads="1"/>
          </p:cNvSpPr>
          <p:nvPr/>
        </p:nvSpPr>
        <p:spPr bwMode="auto">
          <a:xfrm>
            <a:off x="395288" y="981075"/>
            <a:ext cx="64801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en-US" altLang="ja-JP" sz="2000">
              <a:ea typeface="ＭＳ 明朝" panose="02020609040205080304" pitchFamily="17" charset="-128"/>
            </a:endParaRPr>
          </a:p>
          <a:p>
            <a:pPr eaLnBrk="1" hangingPunct="1">
              <a:spcBef>
                <a:spcPct val="0"/>
              </a:spcBef>
              <a:buFontTx/>
              <a:buNone/>
            </a:pPr>
            <a:r>
              <a:rPr lang="en-US" altLang="ja-JP" sz="2000">
                <a:ea typeface="ＭＳ 明朝" panose="02020609040205080304" pitchFamily="17" charset="-128"/>
              </a:rPr>
              <a:t>T=0, S=1 </a:t>
            </a:r>
            <a:r>
              <a:rPr lang="ja-JP" altLang="en-US" sz="2000">
                <a:ea typeface="ＭＳ 明朝" panose="02020609040205080304" pitchFamily="17" charset="-128"/>
              </a:rPr>
              <a:t>　</a:t>
            </a:r>
            <a:r>
              <a:rPr lang="en-US" altLang="ja-JP" sz="2000">
                <a:solidFill>
                  <a:srgbClr val="000099"/>
                </a:solidFill>
                <a:ea typeface="ＭＳ 明朝" panose="02020609040205080304" pitchFamily="17" charset="-128"/>
              </a:rPr>
              <a:t>strongly attractive</a:t>
            </a:r>
            <a:r>
              <a:rPr lang="en-US" altLang="ja-JP" sz="2000">
                <a:ea typeface="ＭＳ 明朝" panose="02020609040205080304" pitchFamily="17" charset="-128"/>
              </a:rPr>
              <a:t>          </a:t>
            </a:r>
          </a:p>
          <a:p>
            <a:pPr eaLnBrk="1" hangingPunct="1">
              <a:lnSpc>
                <a:spcPct val="70000"/>
              </a:lnSpc>
              <a:spcBef>
                <a:spcPct val="0"/>
              </a:spcBef>
              <a:buFontTx/>
              <a:buNone/>
            </a:pPr>
            <a:endParaRPr lang="en-US" altLang="ja-JP" sz="2000">
              <a:ea typeface="ＭＳ 明朝" panose="02020609040205080304" pitchFamily="17" charset="-128"/>
            </a:endParaRPr>
          </a:p>
          <a:p>
            <a:pPr eaLnBrk="1" hangingPunct="1">
              <a:spcBef>
                <a:spcPct val="0"/>
              </a:spcBef>
              <a:buFontTx/>
              <a:buNone/>
            </a:pPr>
            <a:r>
              <a:rPr lang="en-US" altLang="ja-JP" sz="2000">
                <a:ea typeface="ＭＳ 明朝" panose="02020609040205080304" pitchFamily="17" charset="-128"/>
              </a:rPr>
              <a:t>T=0, S=0     </a:t>
            </a:r>
          </a:p>
          <a:p>
            <a:pPr eaLnBrk="1" hangingPunct="1">
              <a:lnSpc>
                <a:spcPct val="70000"/>
              </a:lnSpc>
              <a:spcBef>
                <a:spcPct val="0"/>
              </a:spcBef>
              <a:buFontTx/>
              <a:buNone/>
            </a:pPr>
            <a:r>
              <a:rPr lang="en-US" altLang="ja-JP" sz="2000">
                <a:ea typeface="ＭＳ 明朝" panose="02020609040205080304" pitchFamily="17" charset="-128"/>
              </a:rPr>
              <a:t>                                                         weakly attractive</a:t>
            </a:r>
          </a:p>
          <a:p>
            <a:pPr eaLnBrk="1" hangingPunct="1">
              <a:spcBef>
                <a:spcPct val="0"/>
              </a:spcBef>
              <a:buFontTx/>
              <a:buNone/>
            </a:pPr>
            <a:r>
              <a:rPr lang="en-US" altLang="ja-JP" sz="2000">
                <a:ea typeface="ＭＳ 明朝" panose="02020609040205080304" pitchFamily="17" charset="-128"/>
              </a:rPr>
              <a:t>T=1, S=1</a:t>
            </a:r>
          </a:p>
          <a:p>
            <a:pPr eaLnBrk="1" hangingPunct="1">
              <a:lnSpc>
                <a:spcPct val="180000"/>
              </a:lnSpc>
              <a:spcBef>
                <a:spcPct val="0"/>
              </a:spcBef>
              <a:buFontTx/>
              <a:buNone/>
            </a:pPr>
            <a:r>
              <a:rPr lang="en-US" altLang="ja-JP" sz="2000">
                <a:ea typeface="ＭＳ 明朝" panose="02020609040205080304" pitchFamily="17" charset="-128"/>
              </a:rPr>
              <a:t>T=1, S=0</a:t>
            </a:r>
          </a:p>
        </p:txBody>
      </p:sp>
      <p:sp>
        <p:nvSpPr>
          <p:cNvPr id="68611" name="AutoShape 3">
            <a:extLst>
              <a:ext uri="{FF2B5EF4-FFF2-40B4-BE49-F238E27FC236}">
                <a16:creationId xmlns:a16="http://schemas.microsoft.com/office/drawing/2014/main" id="{CB53E2F5-61DB-DB51-4B8A-A7C77E01547D}"/>
              </a:ext>
            </a:extLst>
          </p:cNvPr>
          <p:cNvSpPr>
            <a:spLocks/>
          </p:cNvSpPr>
          <p:nvPr/>
        </p:nvSpPr>
        <p:spPr bwMode="auto">
          <a:xfrm>
            <a:off x="4149725" y="1412875"/>
            <a:ext cx="160338" cy="1871663"/>
          </a:xfrm>
          <a:prstGeom prst="rightBrace">
            <a:avLst>
              <a:gd name="adj1" fmla="val 72958"/>
              <a:gd name="adj2" fmla="val 50000"/>
            </a:avLst>
          </a:prstGeom>
          <a:noFill/>
          <a:ln w="1905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68612" name="Line 4">
            <a:extLst>
              <a:ext uri="{FF2B5EF4-FFF2-40B4-BE49-F238E27FC236}">
                <a16:creationId xmlns:a16="http://schemas.microsoft.com/office/drawing/2014/main" id="{F0456D39-A0CE-7DD3-2C85-76590554E11D}"/>
              </a:ext>
            </a:extLst>
          </p:cNvPr>
          <p:cNvSpPr>
            <a:spLocks noChangeShapeType="1"/>
          </p:cNvSpPr>
          <p:nvPr/>
        </p:nvSpPr>
        <p:spPr bwMode="auto">
          <a:xfrm>
            <a:off x="1609725" y="836613"/>
            <a:ext cx="0" cy="2592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8613" name="Line 5">
            <a:extLst>
              <a:ext uri="{FF2B5EF4-FFF2-40B4-BE49-F238E27FC236}">
                <a16:creationId xmlns:a16="http://schemas.microsoft.com/office/drawing/2014/main" id="{D59D4F77-2DF8-9A4A-D120-C24147E83090}"/>
              </a:ext>
            </a:extLst>
          </p:cNvPr>
          <p:cNvSpPr>
            <a:spLocks noChangeShapeType="1"/>
          </p:cNvSpPr>
          <p:nvPr/>
        </p:nvSpPr>
        <p:spPr bwMode="auto">
          <a:xfrm flipH="1">
            <a:off x="3878263" y="836613"/>
            <a:ext cx="1587" cy="2592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8614" name="Line 6">
            <a:extLst>
              <a:ext uri="{FF2B5EF4-FFF2-40B4-BE49-F238E27FC236}">
                <a16:creationId xmlns:a16="http://schemas.microsoft.com/office/drawing/2014/main" id="{EC5BDD1C-FF6E-4CD8-A83B-4B7531ECA2A3}"/>
              </a:ext>
            </a:extLst>
          </p:cNvPr>
          <p:cNvSpPr>
            <a:spLocks noChangeShapeType="1"/>
          </p:cNvSpPr>
          <p:nvPr/>
        </p:nvSpPr>
        <p:spPr bwMode="auto">
          <a:xfrm>
            <a:off x="422275" y="1195388"/>
            <a:ext cx="8181975"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8615" name="Rectangle 7">
            <a:extLst>
              <a:ext uri="{FF2B5EF4-FFF2-40B4-BE49-F238E27FC236}">
                <a16:creationId xmlns:a16="http://schemas.microsoft.com/office/drawing/2014/main" id="{7D94895B-5C63-75CA-5B76-CD90B411AB47}"/>
              </a:ext>
            </a:extLst>
          </p:cNvPr>
          <p:cNvSpPr>
            <a:spLocks noChangeArrowheads="1"/>
          </p:cNvSpPr>
          <p:nvPr/>
        </p:nvSpPr>
        <p:spPr bwMode="auto">
          <a:xfrm>
            <a:off x="584200" y="765175"/>
            <a:ext cx="896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30000"/>
              </a:spcBef>
              <a:buFontTx/>
              <a:buNone/>
            </a:pPr>
            <a:r>
              <a:rPr lang="en-US" altLang="ja-JP" sz="2000">
                <a:ea typeface="ＭＳ 明朝" panose="02020609040205080304" pitchFamily="17" charset="-128"/>
              </a:rPr>
              <a:t>V(T,S)</a:t>
            </a:r>
          </a:p>
        </p:txBody>
      </p:sp>
      <p:sp>
        <p:nvSpPr>
          <p:cNvPr id="68616" name="Rectangle 8">
            <a:extLst>
              <a:ext uri="{FF2B5EF4-FFF2-40B4-BE49-F238E27FC236}">
                <a16:creationId xmlns:a16="http://schemas.microsoft.com/office/drawing/2014/main" id="{9C636C67-D292-8D56-FB9C-E6E839F18F45}"/>
              </a:ext>
            </a:extLst>
          </p:cNvPr>
          <p:cNvSpPr>
            <a:spLocks noChangeArrowheads="1"/>
          </p:cNvSpPr>
          <p:nvPr/>
        </p:nvSpPr>
        <p:spPr bwMode="auto">
          <a:xfrm>
            <a:off x="468313" y="5300663"/>
            <a:ext cx="6877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30000"/>
              </a:spcBef>
              <a:buFontTx/>
              <a:buNone/>
            </a:pPr>
            <a:r>
              <a:rPr lang="en-US" altLang="ja-JP" sz="2000">
                <a:solidFill>
                  <a:srgbClr val="CC0000"/>
                </a:solidFill>
                <a:ea typeface="ＭＳ 明朝" panose="02020609040205080304" pitchFamily="17" charset="-128"/>
              </a:rPr>
              <a:t>V</a:t>
            </a:r>
            <a:r>
              <a:rPr lang="en-US" altLang="ja-JP" sz="2400" baseline="-25000">
                <a:solidFill>
                  <a:srgbClr val="CC0000"/>
                </a:solidFill>
                <a:ea typeface="ＭＳ 明朝" panose="02020609040205080304" pitchFamily="17" charset="-128"/>
              </a:rPr>
              <a:t>0</a:t>
            </a:r>
            <a:r>
              <a:rPr lang="en-US" altLang="ja-JP" sz="2000">
                <a:solidFill>
                  <a:srgbClr val="CC0000"/>
                </a:solidFill>
                <a:ea typeface="ＭＳ 明朝" panose="02020609040205080304" pitchFamily="17" charset="-128"/>
              </a:rPr>
              <a:t> </a:t>
            </a:r>
            <a:r>
              <a:rPr lang="en-US" altLang="ja-JP" sz="2000">
                <a:solidFill>
                  <a:srgbClr val="000099"/>
                </a:solidFill>
                <a:ea typeface="ＭＳ 明朝" panose="02020609040205080304" pitchFamily="17" charset="-128"/>
              </a:rPr>
              <a:t>=  [ V(0,0) + 3V(0,1) + 3V(1,0) + 9V(1,1) ] / 16, </a:t>
            </a:r>
          </a:p>
        </p:txBody>
      </p:sp>
      <p:sp>
        <p:nvSpPr>
          <p:cNvPr id="68617" name="Rectangle 9">
            <a:extLst>
              <a:ext uri="{FF2B5EF4-FFF2-40B4-BE49-F238E27FC236}">
                <a16:creationId xmlns:a16="http://schemas.microsoft.com/office/drawing/2014/main" id="{F8183ADC-A984-A068-1019-4ABE351E579F}"/>
              </a:ext>
            </a:extLst>
          </p:cNvPr>
          <p:cNvSpPr>
            <a:spLocks noChangeArrowheads="1"/>
          </p:cNvSpPr>
          <p:nvPr/>
        </p:nvSpPr>
        <p:spPr bwMode="auto">
          <a:xfrm>
            <a:off x="323850" y="188913"/>
            <a:ext cx="8105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30000"/>
              </a:spcBef>
              <a:buFontTx/>
              <a:buNone/>
            </a:pPr>
            <a:r>
              <a:rPr lang="en-US" altLang="ja-JP" sz="2000" b="1">
                <a:solidFill>
                  <a:srgbClr val="000099"/>
                </a:solidFill>
                <a:ea typeface="ＭＳ 明朝" panose="02020609040205080304" pitchFamily="17" charset="-128"/>
              </a:rPr>
              <a:t>Property of the spin- and isospin-components of</a:t>
            </a:r>
            <a:r>
              <a:rPr lang="en-US" altLang="ja-JP" sz="2000" b="1">
                <a:ea typeface="ＭＳ 明朝" panose="02020609040205080304" pitchFamily="17" charset="-128"/>
              </a:rPr>
              <a:t> </a:t>
            </a:r>
            <a:r>
              <a:rPr lang="en-US" altLang="ja-JP" sz="2000" b="1">
                <a:solidFill>
                  <a:srgbClr val="CC0000"/>
                </a:solidFill>
                <a:ea typeface="ＭＳ 明朝" panose="02020609040205080304" pitchFamily="17" charset="-128"/>
              </a:rPr>
              <a:t>ESC04,</a:t>
            </a:r>
            <a:r>
              <a:rPr lang="en-US" altLang="ja-JP" sz="2000" b="1">
                <a:ea typeface="ＭＳ 明朝" panose="02020609040205080304" pitchFamily="17" charset="-128"/>
              </a:rPr>
              <a:t> </a:t>
            </a:r>
            <a:r>
              <a:rPr lang="en-US" altLang="ja-JP" sz="2000" b="1">
                <a:solidFill>
                  <a:srgbClr val="CC0000"/>
                </a:solidFill>
                <a:ea typeface="ＭＳ 明朝" panose="02020609040205080304" pitchFamily="17" charset="-128"/>
              </a:rPr>
              <a:t>ND,HAL</a:t>
            </a:r>
          </a:p>
        </p:txBody>
      </p:sp>
      <p:sp>
        <p:nvSpPr>
          <p:cNvPr id="68618" name="Rectangle 10">
            <a:extLst>
              <a:ext uri="{FF2B5EF4-FFF2-40B4-BE49-F238E27FC236}">
                <a16:creationId xmlns:a16="http://schemas.microsoft.com/office/drawing/2014/main" id="{B93854D3-1F94-E0CA-6182-EF8E5F3F3AC1}"/>
              </a:ext>
            </a:extLst>
          </p:cNvPr>
          <p:cNvSpPr>
            <a:spLocks noChangeArrowheads="1"/>
          </p:cNvSpPr>
          <p:nvPr/>
        </p:nvSpPr>
        <p:spPr bwMode="auto">
          <a:xfrm>
            <a:off x="2095500" y="765175"/>
            <a:ext cx="1000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solidFill>
                  <a:srgbClr val="CC0000"/>
                </a:solidFill>
                <a:ea typeface="ＭＳ 明朝" panose="02020609040205080304" pitchFamily="17" charset="-128"/>
              </a:rPr>
              <a:t>ESC04</a:t>
            </a:r>
          </a:p>
        </p:txBody>
      </p:sp>
      <p:sp>
        <p:nvSpPr>
          <p:cNvPr id="68619" name="Rectangle 11">
            <a:extLst>
              <a:ext uri="{FF2B5EF4-FFF2-40B4-BE49-F238E27FC236}">
                <a16:creationId xmlns:a16="http://schemas.microsoft.com/office/drawing/2014/main" id="{5BD20F6C-8441-8786-BE9C-F1C13BBA68D1}"/>
              </a:ext>
            </a:extLst>
          </p:cNvPr>
          <p:cNvSpPr>
            <a:spLocks noChangeArrowheads="1"/>
          </p:cNvSpPr>
          <p:nvPr/>
        </p:nvSpPr>
        <p:spPr bwMode="auto">
          <a:xfrm>
            <a:off x="4525963" y="765175"/>
            <a:ext cx="5572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solidFill>
                  <a:srgbClr val="CC0000"/>
                </a:solidFill>
                <a:ea typeface="ＭＳ 明朝" panose="02020609040205080304" pitchFamily="17" charset="-128"/>
              </a:rPr>
              <a:t>ND</a:t>
            </a:r>
          </a:p>
        </p:txBody>
      </p:sp>
      <p:sp>
        <p:nvSpPr>
          <p:cNvPr id="68620" name="Rectangle 12">
            <a:extLst>
              <a:ext uri="{FF2B5EF4-FFF2-40B4-BE49-F238E27FC236}">
                <a16:creationId xmlns:a16="http://schemas.microsoft.com/office/drawing/2014/main" id="{D08CCEA9-AE11-529F-B68B-C4427C0DDF0D}"/>
              </a:ext>
            </a:extLst>
          </p:cNvPr>
          <p:cNvSpPr>
            <a:spLocks noChangeArrowheads="1"/>
          </p:cNvSpPr>
          <p:nvPr/>
        </p:nvSpPr>
        <p:spPr bwMode="auto">
          <a:xfrm>
            <a:off x="539750" y="3716338"/>
            <a:ext cx="8029575" cy="134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30000"/>
              </a:lnSpc>
              <a:spcBef>
                <a:spcPct val="0"/>
              </a:spcBef>
              <a:buFontTx/>
              <a:buNone/>
            </a:pPr>
            <a:r>
              <a:rPr lang="en-US" altLang="ja-JP" sz="2000" dirty="0">
                <a:ea typeface="ＭＳ 明朝" panose="02020609040205080304" pitchFamily="17" charset="-128"/>
              </a:rPr>
              <a:t>Although the spin- and isospin-components of these models are</a:t>
            </a:r>
          </a:p>
          <a:p>
            <a:pPr eaLnBrk="1" hangingPunct="1">
              <a:lnSpc>
                <a:spcPct val="130000"/>
              </a:lnSpc>
              <a:spcBef>
                <a:spcPct val="0"/>
              </a:spcBef>
              <a:buFontTx/>
              <a:buNone/>
            </a:pPr>
            <a:r>
              <a:rPr lang="en-US" altLang="ja-JP" sz="2000" dirty="0">
                <a:ea typeface="ＭＳ 明朝" panose="02020609040205080304" pitchFamily="17" charset="-128"/>
              </a:rPr>
              <a:t>very </a:t>
            </a:r>
            <a:r>
              <a:rPr lang="en-US" altLang="ja-JP" sz="2000">
                <a:ea typeface="ＭＳ 明朝" panose="02020609040205080304" pitchFamily="17" charset="-128"/>
              </a:rPr>
              <a:t>different  </a:t>
            </a:r>
            <a:r>
              <a:rPr lang="en-US" altLang="ja-JP" sz="1800" dirty="0">
                <a:ea typeface="ＭＳ 明朝" panose="02020609040205080304" pitchFamily="17" charset="-128"/>
              </a:rPr>
              <a:t>(due to the different meson contributions),</a:t>
            </a:r>
            <a:r>
              <a:rPr lang="en-US" altLang="ja-JP" sz="2000" dirty="0">
                <a:ea typeface="ＭＳ 明朝" panose="02020609040205080304" pitchFamily="17" charset="-128"/>
              </a:rPr>
              <a:t> </a:t>
            </a:r>
          </a:p>
          <a:p>
            <a:pPr eaLnBrk="1" hangingPunct="1">
              <a:lnSpc>
                <a:spcPct val="170000"/>
              </a:lnSpc>
              <a:spcBef>
                <a:spcPct val="0"/>
              </a:spcBef>
              <a:buFontTx/>
              <a:buNone/>
            </a:pPr>
            <a:r>
              <a:rPr lang="en-US" altLang="ja-JP" sz="2000" dirty="0">
                <a:solidFill>
                  <a:srgbClr val="000099"/>
                </a:solidFill>
                <a:ea typeface="ＭＳ 明朝" panose="02020609040205080304" pitchFamily="17" charset="-128"/>
              </a:rPr>
              <a:t>we find that the spin- and isospin-averaged property,</a:t>
            </a:r>
            <a:r>
              <a:rPr lang="en-US" altLang="ja-JP" sz="2000" dirty="0">
                <a:ea typeface="ＭＳ 明朝" panose="02020609040205080304" pitchFamily="17" charset="-128"/>
              </a:rPr>
              <a:t> </a:t>
            </a:r>
          </a:p>
        </p:txBody>
      </p:sp>
      <p:sp>
        <p:nvSpPr>
          <p:cNvPr id="68621" name="Line 13">
            <a:extLst>
              <a:ext uri="{FF2B5EF4-FFF2-40B4-BE49-F238E27FC236}">
                <a16:creationId xmlns:a16="http://schemas.microsoft.com/office/drawing/2014/main" id="{173D8CDA-E420-A83B-D6D3-C141B1C5E7B4}"/>
              </a:ext>
            </a:extLst>
          </p:cNvPr>
          <p:cNvSpPr>
            <a:spLocks noChangeShapeType="1"/>
          </p:cNvSpPr>
          <p:nvPr/>
        </p:nvSpPr>
        <p:spPr bwMode="auto">
          <a:xfrm>
            <a:off x="314325" y="3429000"/>
            <a:ext cx="83613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8622" name="Rectangle 14">
            <a:extLst>
              <a:ext uri="{FF2B5EF4-FFF2-40B4-BE49-F238E27FC236}">
                <a16:creationId xmlns:a16="http://schemas.microsoft.com/office/drawing/2014/main" id="{F425D4AD-370D-2348-D259-D978291525EC}"/>
              </a:ext>
            </a:extLst>
          </p:cNvPr>
          <p:cNvSpPr>
            <a:spLocks noChangeArrowheads="1"/>
          </p:cNvSpPr>
          <p:nvPr/>
        </p:nvSpPr>
        <p:spPr bwMode="auto">
          <a:xfrm>
            <a:off x="1258888" y="5949950"/>
            <a:ext cx="673735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spcBef>
                <a:spcPct val="0"/>
              </a:spcBef>
              <a:buFontTx/>
              <a:buNone/>
            </a:pPr>
            <a:r>
              <a:rPr lang="en-US" altLang="ja-JP" sz="2400">
                <a:ea typeface="ＭＳ 明朝" panose="02020609040205080304" pitchFamily="17" charset="-128"/>
              </a:rPr>
              <a:t> </a:t>
            </a:r>
            <a:r>
              <a:rPr lang="en-US" altLang="ja-JP" sz="2000">
                <a:solidFill>
                  <a:srgbClr val="000099"/>
                </a:solidFill>
                <a:ea typeface="ＭＳ 明朝" panose="02020609040205080304" pitchFamily="17" charset="-128"/>
              </a:rPr>
              <a:t>namely,</a:t>
            </a:r>
            <a:r>
              <a:rPr lang="en-US" altLang="ja-JP" sz="2400">
                <a:solidFill>
                  <a:srgbClr val="000099"/>
                </a:solidFill>
                <a:ea typeface="ＭＳ 明朝" panose="02020609040205080304" pitchFamily="17" charset="-128"/>
              </a:rPr>
              <a:t> </a:t>
            </a:r>
            <a:r>
              <a:rPr lang="en-US" altLang="ja-JP" sz="2000">
                <a:solidFill>
                  <a:srgbClr val="000099"/>
                </a:solidFill>
                <a:ea typeface="ＭＳ 明朝" panose="02020609040205080304" pitchFamily="17" charset="-128"/>
              </a:rPr>
              <a:t>strength of the</a:t>
            </a:r>
            <a:r>
              <a:rPr lang="en-US" altLang="ja-JP" sz="2400">
                <a:ea typeface="ＭＳ 明朝" panose="02020609040205080304" pitchFamily="17" charset="-128"/>
              </a:rPr>
              <a:t> </a:t>
            </a:r>
            <a:r>
              <a:rPr lang="en-US" altLang="ja-JP" sz="2000">
                <a:solidFill>
                  <a:srgbClr val="CC0000"/>
                </a:solidFill>
                <a:ea typeface="ＭＳ 明朝" panose="02020609040205080304" pitchFamily="17" charset="-128"/>
              </a:rPr>
              <a:t>V</a:t>
            </a:r>
            <a:r>
              <a:rPr lang="en-US" altLang="ja-JP" sz="2400" baseline="-25000">
                <a:solidFill>
                  <a:srgbClr val="CC0000"/>
                </a:solidFill>
                <a:ea typeface="ＭＳ 明朝" panose="02020609040205080304" pitchFamily="17" charset="-128"/>
              </a:rPr>
              <a:t>0</a:t>
            </a:r>
            <a:r>
              <a:rPr lang="en-US" altLang="ja-JP" sz="2000">
                <a:ea typeface="ＭＳ 明朝" panose="02020609040205080304" pitchFamily="17" charset="-128"/>
              </a:rPr>
              <a:t>- </a:t>
            </a:r>
            <a:r>
              <a:rPr lang="en-US" altLang="ja-JP" sz="2000">
                <a:solidFill>
                  <a:srgbClr val="000099"/>
                </a:solidFill>
                <a:ea typeface="ＭＳ 明朝" panose="02020609040205080304" pitchFamily="17" charset="-128"/>
              </a:rPr>
              <a:t>term is similar to each other.</a:t>
            </a:r>
            <a:r>
              <a:rPr lang="en-US" altLang="ja-JP" sz="2000">
                <a:ea typeface="ＭＳ 明朝" panose="02020609040205080304" pitchFamily="17" charset="-128"/>
              </a:rPr>
              <a:t>  </a:t>
            </a:r>
          </a:p>
        </p:txBody>
      </p:sp>
      <p:sp>
        <p:nvSpPr>
          <p:cNvPr id="68623" name="Rectangle 15">
            <a:extLst>
              <a:ext uri="{FF2B5EF4-FFF2-40B4-BE49-F238E27FC236}">
                <a16:creationId xmlns:a16="http://schemas.microsoft.com/office/drawing/2014/main" id="{F084C4E0-1572-A0D8-EEB7-63E7657BAA8C}"/>
              </a:ext>
            </a:extLst>
          </p:cNvPr>
          <p:cNvSpPr>
            <a:spLocks noChangeArrowheads="1"/>
          </p:cNvSpPr>
          <p:nvPr/>
        </p:nvSpPr>
        <p:spPr bwMode="auto">
          <a:xfrm>
            <a:off x="1790700" y="2276475"/>
            <a:ext cx="2149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solidFill>
                  <a:srgbClr val="000099"/>
                </a:solidFill>
                <a:ea typeface="ＭＳ 明朝" panose="02020609040205080304" pitchFamily="17" charset="-128"/>
              </a:rPr>
              <a:t>weakly attractive </a:t>
            </a:r>
            <a:endParaRPr lang="en-US" altLang="ja-JP" sz="2000">
              <a:ea typeface="ＭＳ 明朝" panose="02020609040205080304" pitchFamily="17" charset="-128"/>
            </a:endParaRPr>
          </a:p>
        </p:txBody>
      </p:sp>
      <p:sp>
        <p:nvSpPr>
          <p:cNvPr id="68624" name="Rectangle 16">
            <a:extLst>
              <a:ext uri="{FF2B5EF4-FFF2-40B4-BE49-F238E27FC236}">
                <a16:creationId xmlns:a16="http://schemas.microsoft.com/office/drawing/2014/main" id="{E27D169C-AC5C-89A8-5F9C-CD4D14188E2D}"/>
              </a:ext>
            </a:extLst>
          </p:cNvPr>
          <p:cNvSpPr>
            <a:spLocks noChangeArrowheads="1"/>
          </p:cNvSpPr>
          <p:nvPr/>
        </p:nvSpPr>
        <p:spPr bwMode="auto">
          <a:xfrm>
            <a:off x="1790700" y="1844675"/>
            <a:ext cx="21383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solidFill>
                  <a:srgbClr val="000099"/>
                </a:solidFill>
                <a:ea typeface="ＭＳ 明朝" panose="02020609040205080304" pitchFamily="17" charset="-128"/>
              </a:rPr>
              <a:t>weakly repulsive</a:t>
            </a:r>
            <a:r>
              <a:rPr lang="en-US" altLang="ja-JP" sz="2000">
                <a:ea typeface="ＭＳ 明朝" panose="02020609040205080304" pitchFamily="17" charset="-128"/>
              </a:rPr>
              <a:t> </a:t>
            </a:r>
          </a:p>
        </p:txBody>
      </p:sp>
      <p:sp>
        <p:nvSpPr>
          <p:cNvPr id="68625" name="Text Box 17">
            <a:extLst>
              <a:ext uri="{FF2B5EF4-FFF2-40B4-BE49-F238E27FC236}">
                <a16:creationId xmlns:a16="http://schemas.microsoft.com/office/drawing/2014/main" id="{4EA76B7D-BBED-55EE-6DA4-BECCCCB88D9C}"/>
              </a:ext>
            </a:extLst>
          </p:cNvPr>
          <p:cNvSpPr txBox="1">
            <a:spLocks noChangeArrowheads="1"/>
          </p:cNvSpPr>
          <p:nvPr/>
        </p:nvSpPr>
        <p:spPr bwMode="auto">
          <a:xfrm>
            <a:off x="2043113" y="1557338"/>
            <a:ext cx="1385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400">
                <a:ea typeface="ＭＳ 明朝" panose="02020609040205080304" pitchFamily="17" charset="-128"/>
              </a:rPr>
              <a:t>(a bound state)</a:t>
            </a:r>
          </a:p>
        </p:txBody>
      </p:sp>
      <p:sp>
        <p:nvSpPr>
          <p:cNvPr id="68626" name="Rectangle 18">
            <a:extLst>
              <a:ext uri="{FF2B5EF4-FFF2-40B4-BE49-F238E27FC236}">
                <a16:creationId xmlns:a16="http://schemas.microsoft.com/office/drawing/2014/main" id="{9FB67D54-59E8-FD59-6AFE-50404A30967F}"/>
              </a:ext>
            </a:extLst>
          </p:cNvPr>
          <p:cNvSpPr>
            <a:spLocks noChangeArrowheads="1"/>
          </p:cNvSpPr>
          <p:nvPr/>
        </p:nvSpPr>
        <p:spPr bwMode="auto">
          <a:xfrm>
            <a:off x="1719263" y="2781300"/>
            <a:ext cx="21383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solidFill>
                  <a:srgbClr val="000099"/>
                </a:solidFill>
                <a:ea typeface="ＭＳ 明朝" panose="02020609040205080304" pitchFamily="17" charset="-128"/>
              </a:rPr>
              <a:t>weakly repulsive</a:t>
            </a:r>
            <a:r>
              <a:rPr lang="en-US" altLang="ja-JP" sz="2000">
                <a:ea typeface="ＭＳ 明朝" panose="02020609040205080304" pitchFamily="17" charset="-128"/>
              </a:rPr>
              <a:t> </a:t>
            </a:r>
          </a:p>
        </p:txBody>
      </p:sp>
      <p:cxnSp>
        <p:nvCxnSpPr>
          <p:cNvPr id="3" name="直線コネクタ 2">
            <a:extLst>
              <a:ext uri="{FF2B5EF4-FFF2-40B4-BE49-F238E27FC236}">
                <a16:creationId xmlns:a16="http://schemas.microsoft.com/office/drawing/2014/main" id="{0CB53AF7-9D19-010B-32EF-028C2BC5C700}"/>
              </a:ext>
            </a:extLst>
          </p:cNvPr>
          <p:cNvCxnSpPr/>
          <p:nvPr/>
        </p:nvCxnSpPr>
        <p:spPr>
          <a:xfrm>
            <a:off x="1935163" y="1862138"/>
            <a:ext cx="15970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8628" name="Line 5">
            <a:extLst>
              <a:ext uri="{FF2B5EF4-FFF2-40B4-BE49-F238E27FC236}">
                <a16:creationId xmlns:a16="http://schemas.microsoft.com/office/drawing/2014/main" id="{C4499874-146B-2091-10E5-5B3E07C10434}"/>
              </a:ext>
            </a:extLst>
          </p:cNvPr>
          <p:cNvSpPr>
            <a:spLocks noChangeShapeType="1"/>
          </p:cNvSpPr>
          <p:nvPr/>
        </p:nvSpPr>
        <p:spPr bwMode="auto">
          <a:xfrm flipH="1">
            <a:off x="6372225" y="836613"/>
            <a:ext cx="1588" cy="2592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8629" name="テキスト ボックス 20">
            <a:extLst>
              <a:ext uri="{FF2B5EF4-FFF2-40B4-BE49-F238E27FC236}">
                <a16:creationId xmlns:a16="http://schemas.microsoft.com/office/drawing/2014/main" id="{237272C1-9C0C-1032-93C7-F4E057365A5F}"/>
              </a:ext>
            </a:extLst>
          </p:cNvPr>
          <p:cNvSpPr txBox="1">
            <a:spLocks noChangeArrowheads="1"/>
          </p:cNvSpPr>
          <p:nvPr/>
        </p:nvSpPr>
        <p:spPr bwMode="auto">
          <a:xfrm>
            <a:off x="6804025" y="836613"/>
            <a:ext cx="6334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HAL</a:t>
            </a:r>
            <a:endParaRPr lang="ja-JP" altLang="en-US" sz="1800">
              <a:solidFill>
                <a:srgbClr val="FF0000"/>
              </a:solidFill>
            </a:endParaRPr>
          </a:p>
        </p:txBody>
      </p:sp>
      <p:sp>
        <p:nvSpPr>
          <p:cNvPr id="68630" name="テキスト ボックス 19">
            <a:extLst>
              <a:ext uri="{FF2B5EF4-FFF2-40B4-BE49-F238E27FC236}">
                <a16:creationId xmlns:a16="http://schemas.microsoft.com/office/drawing/2014/main" id="{D4B76EBB-B639-73D9-A376-C67285BD79DC}"/>
              </a:ext>
            </a:extLst>
          </p:cNvPr>
          <p:cNvSpPr txBox="1">
            <a:spLocks noChangeArrowheads="1"/>
          </p:cNvSpPr>
          <p:nvPr/>
        </p:nvSpPr>
        <p:spPr bwMode="auto">
          <a:xfrm>
            <a:off x="6516688" y="1341438"/>
            <a:ext cx="1936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Weakly attractive</a:t>
            </a:r>
            <a:endParaRPr lang="ja-JP" altLang="en-US" sz="1800"/>
          </a:p>
        </p:txBody>
      </p:sp>
      <p:sp>
        <p:nvSpPr>
          <p:cNvPr id="68631" name="テキスト ボックス 21">
            <a:extLst>
              <a:ext uri="{FF2B5EF4-FFF2-40B4-BE49-F238E27FC236}">
                <a16:creationId xmlns:a16="http://schemas.microsoft.com/office/drawing/2014/main" id="{DB6D043E-2B07-24B8-C0B5-BA11512433DC}"/>
              </a:ext>
            </a:extLst>
          </p:cNvPr>
          <p:cNvSpPr txBox="1">
            <a:spLocks noChangeArrowheads="1"/>
          </p:cNvSpPr>
          <p:nvPr/>
        </p:nvSpPr>
        <p:spPr bwMode="auto">
          <a:xfrm>
            <a:off x="6588125" y="2925763"/>
            <a:ext cx="19256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Weakly repulsive</a:t>
            </a:r>
            <a:endParaRPr lang="ja-JP" altLang="en-US" sz="1800"/>
          </a:p>
        </p:txBody>
      </p:sp>
      <p:sp>
        <p:nvSpPr>
          <p:cNvPr id="68632" name="テキスト ボックス 22">
            <a:extLst>
              <a:ext uri="{FF2B5EF4-FFF2-40B4-BE49-F238E27FC236}">
                <a16:creationId xmlns:a16="http://schemas.microsoft.com/office/drawing/2014/main" id="{58E34861-F6C1-1863-1B85-6998702BAD88}"/>
              </a:ext>
            </a:extLst>
          </p:cNvPr>
          <p:cNvSpPr txBox="1">
            <a:spLocks noChangeArrowheads="1"/>
          </p:cNvSpPr>
          <p:nvPr/>
        </p:nvSpPr>
        <p:spPr bwMode="auto">
          <a:xfrm>
            <a:off x="6588125" y="2422525"/>
            <a:ext cx="1938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Weakly attractive</a:t>
            </a:r>
            <a:endParaRPr lang="ja-JP" altLang="en-US" sz="1800"/>
          </a:p>
        </p:txBody>
      </p:sp>
      <p:sp>
        <p:nvSpPr>
          <p:cNvPr id="68633" name="テキスト ボックス 20">
            <a:extLst>
              <a:ext uri="{FF2B5EF4-FFF2-40B4-BE49-F238E27FC236}">
                <a16:creationId xmlns:a16="http://schemas.microsoft.com/office/drawing/2014/main" id="{CCC46FA0-A9B5-DCE2-FE9E-232A68B9D092}"/>
              </a:ext>
            </a:extLst>
          </p:cNvPr>
          <p:cNvSpPr txBox="1">
            <a:spLocks noChangeArrowheads="1"/>
          </p:cNvSpPr>
          <p:nvPr/>
        </p:nvSpPr>
        <p:spPr bwMode="auto">
          <a:xfrm>
            <a:off x="6516688" y="1846263"/>
            <a:ext cx="209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Strongly  attractive</a:t>
            </a:r>
            <a:endParaRPr lang="ja-JP" altLang="en-US" sz="18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a:extLst>
              <a:ext uri="{FF2B5EF4-FFF2-40B4-BE49-F238E27FC236}">
                <a16:creationId xmlns:a16="http://schemas.microsoft.com/office/drawing/2014/main" id="{24608ECC-1E62-5E50-F4F3-10491213F3EF}"/>
              </a:ext>
            </a:extLst>
          </p:cNvPr>
          <p:cNvSpPr txBox="1">
            <a:spLocks noChangeArrowheads="1"/>
          </p:cNvSpPr>
          <p:nvPr/>
        </p:nvSpPr>
        <p:spPr bwMode="auto">
          <a:xfrm>
            <a:off x="1673225" y="1339850"/>
            <a:ext cx="17287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b="1"/>
              <a:t>α</a:t>
            </a:r>
            <a:r>
              <a:rPr lang="en-US" altLang="ja-JP" sz="2000"/>
              <a:t>+ n + n + </a:t>
            </a:r>
            <a:r>
              <a:rPr lang="en-US" altLang="ja-JP" sz="2000" b="1">
                <a:solidFill>
                  <a:schemeClr val="accent2"/>
                </a:solidFill>
                <a:ea typeface="ＭＳ 明朝" panose="02020609040205080304" pitchFamily="17" charset="-128"/>
              </a:rPr>
              <a:t>Ξ</a:t>
            </a:r>
            <a:r>
              <a:rPr lang="en-US" altLang="ja-JP" sz="2800" b="1" baseline="30000">
                <a:solidFill>
                  <a:schemeClr val="accent2"/>
                </a:solidFill>
              </a:rPr>
              <a:t>-</a:t>
            </a:r>
          </a:p>
        </p:txBody>
      </p:sp>
      <p:sp>
        <p:nvSpPr>
          <p:cNvPr id="70659" name="Text Box 3">
            <a:extLst>
              <a:ext uri="{FF2B5EF4-FFF2-40B4-BE49-F238E27FC236}">
                <a16:creationId xmlns:a16="http://schemas.microsoft.com/office/drawing/2014/main" id="{2BCFF3D0-20D7-853E-CC31-DE0878CBB11D}"/>
              </a:ext>
            </a:extLst>
          </p:cNvPr>
          <p:cNvSpPr txBox="1">
            <a:spLocks noChangeArrowheads="1"/>
          </p:cNvSpPr>
          <p:nvPr/>
        </p:nvSpPr>
        <p:spPr bwMode="auto">
          <a:xfrm>
            <a:off x="1619250" y="2995613"/>
            <a:ext cx="167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t>(</a:t>
            </a:r>
            <a:r>
              <a:rPr lang="en-US" altLang="ja-JP" sz="2000" b="1"/>
              <a:t>α</a:t>
            </a:r>
            <a:r>
              <a:rPr lang="en-US" altLang="ja-JP" sz="2000" b="1">
                <a:solidFill>
                  <a:schemeClr val="accent2"/>
                </a:solidFill>
                <a:ea typeface="ＭＳ 明朝" panose="02020609040205080304" pitchFamily="17" charset="-128"/>
              </a:rPr>
              <a:t>Ξ</a:t>
            </a:r>
            <a:r>
              <a:rPr lang="en-US" altLang="ja-JP" sz="2400" b="1" baseline="30000">
                <a:solidFill>
                  <a:schemeClr val="accent2"/>
                </a:solidFill>
              </a:rPr>
              <a:t>- </a:t>
            </a:r>
            <a:r>
              <a:rPr lang="en-US" altLang="ja-JP" sz="2000"/>
              <a:t>) + n + n</a:t>
            </a:r>
          </a:p>
        </p:txBody>
      </p:sp>
      <p:sp>
        <p:nvSpPr>
          <p:cNvPr id="70660" name="Line 4">
            <a:extLst>
              <a:ext uri="{FF2B5EF4-FFF2-40B4-BE49-F238E27FC236}">
                <a16:creationId xmlns:a16="http://schemas.microsoft.com/office/drawing/2014/main" id="{C60D1615-AD92-0DED-B7AC-10A1B01485D3}"/>
              </a:ext>
            </a:extLst>
          </p:cNvPr>
          <p:cNvSpPr>
            <a:spLocks noChangeShapeType="1"/>
          </p:cNvSpPr>
          <p:nvPr/>
        </p:nvSpPr>
        <p:spPr bwMode="auto">
          <a:xfrm>
            <a:off x="917575" y="2995613"/>
            <a:ext cx="1998663" cy="0"/>
          </a:xfrm>
          <a:prstGeom prst="line">
            <a:avLst/>
          </a:prstGeom>
          <a:noFill/>
          <a:ln w="34925">
            <a:solidFill>
              <a:srgbClr val="000080"/>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61" name="Text Box 5">
            <a:extLst>
              <a:ext uri="{FF2B5EF4-FFF2-40B4-BE49-F238E27FC236}">
                <a16:creationId xmlns:a16="http://schemas.microsoft.com/office/drawing/2014/main" id="{6BB0E997-E6DC-6784-D093-4A62EDD11E1D}"/>
              </a:ext>
            </a:extLst>
          </p:cNvPr>
          <p:cNvSpPr txBox="1">
            <a:spLocks noChangeArrowheads="1"/>
          </p:cNvSpPr>
          <p:nvPr/>
        </p:nvSpPr>
        <p:spPr bwMode="auto">
          <a:xfrm>
            <a:off x="1836738" y="2132013"/>
            <a:ext cx="1349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1" baseline="30000"/>
              <a:t>6</a:t>
            </a:r>
            <a:r>
              <a:rPr lang="en-US" altLang="ja-JP" sz="2000"/>
              <a:t>He + </a:t>
            </a:r>
            <a:r>
              <a:rPr lang="en-US" altLang="ja-JP" sz="2000" b="1">
                <a:solidFill>
                  <a:schemeClr val="accent2"/>
                </a:solidFill>
                <a:ea typeface="ＭＳ 明朝" panose="02020609040205080304" pitchFamily="17" charset="-128"/>
              </a:rPr>
              <a:t>Ξ</a:t>
            </a:r>
            <a:r>
              <a:rPr lang="en-US" altLang="ja-JP" sz="2800" b="1" baseline="30000">
                <a:solidFill>
                  <a:schemeClr val="accent2"/>
                </a:solidFill>
              </a:rPr>
              <a:t>-</a:t>
            </a:r>
          </a:p>
        </p:txBody>
      </p:sp>
      <p:sp>
        <p:nvSpPr>
          <p:cNvPr id="70662" name="Text Box 6">
            <a:extLst>
              <a:ext uri="{FF2B5EF4-FFF2-40B4-BE49-F238E27FC236}">
                <a16:creationId xmlns:a16="http://schemas.microsoft.com/office/drawing/2014/main" id="{3C282774-1FAE-80CA-4B49-BD2585978CAA}"/>
              </a:ext>
            </a:extLst>
          </p:cNvPr>
          <p:cNvSpPr txBox="1">
            <a:spLocks noChangeArrowheads="1"/>
          </p:cNvSpPr>
          <p:nvPr/>
        </p:nvSpPr>
        <p:spPr bwMode="auto">
          <a:xfrm>
            <a:off x="269875" y="2681288"/>
            <a:ext cx="684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a:t>0.0</a:t>
            </a:r>
          </a:p>
        </p:txBody>
      </p:sp>
      <p:sp>
        <p:nvSpPr>
          <p:cNvPr id="70663" name="Line 7">
            <a:extLst>
              <a:ext uri="{FF2B5EF4-FFF2-40B4-BE49-F238E27FC236}">
                <a16:creationId xmlns:a16="http://schemas.microsoft.com/office/drawing/2014/main" id="{E1EA5CD4-5723-8AD6-5147-D964D0A9517E}"/>
              </a:ext>
            </a:extLst>
          </p:cNvPr>
          <p:cNvSpPr>
            <a:spLocks noChangeShapeType="1"/>
          </p:cNvSpPr>
          <p:nvPr/>
        </p:nvSpPr>
        <p:spPr bwMode="auto">
          <a:xfrm>
            <a:off x="1025525" y="3860800"/>
            <a:ext cx="129698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64" name="Text Box 8">
            <a:extLst>
              <a:ext uri="{FF2B5EF4-FFF2-40B4-BE49-F238E27FC236}">
                <a16:creationId xmlns:a16="http://schemas.microsoft.com/office/drawing/2014/main" id="{2AB69BA3-BA38-C5F0-ED17-EAF2DD6DD806}"/>
              </a:ext>
            </a:extLst>
          </p:cNvPr>
          <p:cNvSpPr txBox="1">
            <a:spLocks noChangeArrowheads="1"/>
          </p:cNvSpPr>
          <p:nvPr/>
        </p:nvSpPr>
        <p:spPr bwMode="auto">
          <a:xfrm>
            <a:off x="269875" y="3644900"/>
            <a:ext cx="957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-1.35</a:t>
            </a:r>
            <a:r>
              <a:rPr lang="en-US" altLang="ja-JP" sz="2000"/>
              <a:t> </a:t>
            </a:r>
          </a:p>
        </p:txBody>
      </p:sp>
      <p:sp>
        <p:nvSpPr>
          <p:cNvPr id="70665" name="Text Box 9">
            <a:extLst>
              <a:ext uri="{FF2B5EF4-FFF2-40B4-BE49-F238E27FC236}">
                <a16:creationId xmlns:a16="http://schemas.microsoft.com/office/drawing/2014/main" id="{C801317F-C560-612B-5FB1-25821966DB0C}"/>
              </a:ext>
            </a:extLst>
          </p:cNvPr>
          <p:cNvSpPr txBox="1">
            <a:spLocks noChangeArrowheads="1"/>
          </p:cNvSpPr>
          <p:nvPr/>
        </p:nvSpPr>
        <p:spPr bwMode="auto">
          <a:xfrm>
            <a:off x="2322513" y="3644900"/>
            <a:ext cx="773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1/2</a:t>
            </a:r>
            <a:r>
              <a:rPr lang="en-US" altLang="ja-JP" baseline="30000"/>
              <a:t>+</a:t>
            </a:r>
          </a:p>
        </p:txBody>
      </p:sp>
      <p:sp>
        <p:nvSpPr>
          <p:cNvPr id="70666" name="Text Box 10">
            <a:extLst>
              <a:ext uri="{FF2B5EF4-FFF2-40B4-BE49-F238E27FC236}">
                <a16:creationId xmlns:a16="http://schemas.microsoft.com/office/drawing/2014/main" id="{19A9FD3B-FF6D-12CF-806E-DCAF648485A8}"/>
              </a:ext>
            </a:extLst>
          </p:cNvPr>
          <p:cNvSpPr txBox="1">
            <a:spLocks noChangeArrowheads="1"/>
          </p:cNvSpPr>
          <p:nvPr/>
        </p:nvSpPr>
        <p:spPr bwMode="auto">
          <a:xfrm>
            <a:off x="1243013" y="692150"/>
            <a:ext cx="1160462" cy="461963"/>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solidFill>
                  <a:schemeClr val="accent2"/>
                </a:solidFill>
              </a:rPr>
              <a:t>ESC04</a:t>
            </a:r>
          </a:p>
        </p:txBody>
      </p:sp>
      <p:sp>
        <p:nvSpPr>
          <p:cNvPr id="70667" name="Text Box 11">
            <a:extLst>
              <a:ext uri="{FF2B5EF4-FFF2-40B4-BE49-F238E27FC236}">
                <a16:creationId xmlns:a16="http://schemas.microsoft.com/office/drawing/2014/main" id="{C8E3B8A5-7C19-31FD-A8B6-621BDFF281BA}"/>
              </a:ext>
            </a:extLst>
          </p:cNvPr>
          <p:cNvSpPr txBox="1">
            <a:spLocks noChangeArrowheads="1"/>
          </p:cNvSpPr>
          <p:nvPr/>
        </p:nvSpPr>
        <p:spPr bwMode="auto">
          <a:xfrm>
            <a:off x="4643438" y="1052513"/>
            <a:ext cx="630237" cy="461962"/>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solidFill>
                  <a:schemeClr val="accent2"/>
                </a:solidFill>
              </a:rPr>
              <a:t>ND</a:t>
            </a:r>
          </a:p>
        </p:txBody>
      </p:sp>
      <p:sp>
        <p:nvSpPr>
          <p:cNvPr id="70668" name="Line 12">
            <a:extLst>
              <a:ext uri="{FF2B5EF4-FFF2-40B4-BE49-F238E27FC236}">
                <a16:creationId xmlns:a16="http://schemas.microsoft.com/office/drawing/2014/main" id="{75E2037F-DAFA-6907-5836-BF873F7D44EB}"/>
              </a:ext>
            </a:extLst>
          </p:cNvPr>
          <p:cNvSpPr>
            <a:spLocks noChangeShapeType="1"/>
          </p:cNvSpPr>
          <p:nvPr/>
        </p:nvSpPr>
        <p:spPr bwMode="auto">
          <a:xfrm>
            <a:off x="917575" y="2492375"/>
            <a:ext cx="1944688" cy="0"/>
          </a:xfrm>
          <a:prstGeom prst="line">
            <a:avLst/>
          </a:prstGeom>
          <a:noFill/>
          <a:ln w="28575">
            <a:solidFill>
              <a:srgbClr val="008000"/>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69" name="Line 13">
            <a:extLst>
              <a:ext uri="{FF2B5EF4-FFF2-40B4-BE49-F238E27FC236}">
                <a16:creationId xmlns:a16="http://schemas.microsoft.com/office/drawing/2014/main" id="{CB01B881-9093-8A80-9D3B-14CF255E847C}"/>
              </a:ext>
            </a:extLst>
          </p:cNvPr>
          <p:cNvSpPr>
            <a:spLocks noChangeShapeType="1"/>
          </p:cNvSpPr>
          <p:nvPr/>
        </p:nvSpPr>
        <p:spPr bwMode="auto">
          <a:xfrm flipV="1">
            <a:off x="863600" y="1771650"/>
            <a:ext cx="1944688" cy="1588"/>
          </a:xfrm>
          <a:prstGeom prst="line">
            <a:avLst/>
          </a:prstGeom>
          <a:noFill/>
          <a:ln w="28575">
            <a:solidFill>
              <a:srgbClr val="008000"/>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70" name="Text Box 14">
            <a:extLst>
              <a:ext uri="{FF2B5EF4-FFF2-40B4-BE49-F238E27FC236}">
                <a16:creationId xmlns:a16="http://schemas.microsoft.com/office/drawing/2014/main" id="{821081B9-59CC-36B0-E596-C2E659EC3F17}"/>
              </a:ext>
            </a:extLst>
          </p:cNvPr>
          <p:cNvSpPr txBox="1">
            <a:spLocks noChangeArrowheads="1"/>
          </p:cNvSpPr>
          <p:nvPr/>
        </p:nvSpPr>
        <p:spPr bwMode="auto">
          <a:xfrm>
            <a:off x="269875" y="2228850"/>
            <a:ext cx="784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0.75</a:t>
            </a:r>
          </a:p>
        </p:txBody>
      </p:sp>
      <p:sp>
        <p:nvSpPr>
          <p:cNvPr id="70671" name="Text Box 15">
            <a:extLst>
              <a:ext uri="{FF2B5EF4-FFF2-40B4-BE49-F238E27FC236}">
                <a16:creationId xmlns:a16="http://schemas.microsoft.com/office/drawing/2014/main" id="{9A177D30-42F5-4BF7-C747-CBAF55A03CDB}"/>
              </a:ext>
            </a:extLst>
          </p:cNvPr>
          <p:cNvSpPr txBox="1">
            <a:spLocks noChangeArrowheads="1"/>
          </p:cNvSpPr>
          <p:nvPr/>
        </p:nvSpPr>
        <p:spPr bwMode="auto">
          <a:xfrm>
            <a:off x="269875" y="1484313"/>
            <a:ext cx="784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1.71</a:t>
            </a:r>
          </a:p>
        </p:txBody>
      </p:sp>
      <p:sp>
        <p:nvSpPr>
          <p:cNvPr id="70672" name="Text Box 16">
            <a:extLst>
              <a:ext uri="{FF2B5EF4-FFF2-40B4-BE49-F238E27FC236}">
                <a16:creationId xmlns:a16="http://schemas.microsoft.com/office/drawing/2014/main" id="{3B27CD46-BED7-441C-7FEE-EFB8D71AD537}"/>
              </a:ext>
            </a:extLst>
          </p:cNvPr>
          <p:cNvSpPr txBox="1">
            <a:spLocks noChangeArrowheads="1"/>
          </p:cNvSpPr>
          <p:nvPr/>
        </p:nvSpPr>
        <p:spPr bwMode="auto">
          <a:xfrm>
            <a:off x="4695825" y="1844675"/>
            <a:ext cx="1863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b="1"/>
              <a:t>α</a:t>
            </a:r>
            <a:r>
              <a:rPr lang="en-US" altLang="ja-JP" sz="2000"/>
              <a:t>+ n + n + </a:t>
            </a:r>
            <a:r>
              <a:rPr lang="en-US" altLang="ja-JP" sz="2000" b="1">
                <a:solidFill>
                  <a:schemeClr val="accent2"/>
                </a:solidFill>
                <a:ea typeface="ＭＳ 明朝" panose="02020609040205080304" pitchFamily="17" charset="-128"/>
              </a:rPr>
              <a:t>Ξ</a:t>
            </a:r>
            <a:r>
              <a:rPr lang="en-US" altLang="ja-JP" sz="2800" b="1" baseline="30000">
                <a:solidFill>
                  <a:schemeClr val="accent2"/>
                </a:solidFill>
              </a:rPr>
              <a:t>-</a:t>
            </a:r>
          </a:p>
        </p:txBody>
      </p:sp>
      <p:sp>
        <p:nvSpPr>
          <p:cNvPr id="70673" name="Text Box 17">
            <a:extLst>
              <a:ext uri="{FF2B5EF4-FFF2-40B4-BE49-F238E27FC236}">
                <a16:creationId xmlns:a16="http://schemas.microsoft.com/office/drawing/2014/main" id="{D49D31D7-02FC-3445-BBAA-E6A045522379}"/>
              </a:ext>
            </a:extLst>
          </p:cNvPr>
          <p:cNvSpPr txBox="1">
            <a:spLocks noChangeArrowheads="1"/>
          </p:cNvSpPr>
          <p:nvPr/>
        </p:nvSpPr>
        <p:spPr bwMode="auto">
          <a:xfrm>
            <a:off x="4751388" y="2347913"/>
            <a:ext cx="1808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t>(</a:t>
            </a:r>
            <a:r>
              <a:rPr lang="en-US" altLang="ja-JP" sz="2000" b="1"/>
              <a:t>α</a:t>
            </a:r>
            <a:r>
              <a:rPr lang="en-US" altLang="ja-JP" sz="2000" b="1">
                <a:solidFill>
                  <a:schemeClr val="accent2"/>
                </a:solidFill>
                <a:ea typeface="ＭＳ 明朝" panose="02020609040205080304" pitchFamily="17" charset="-128"/>
              </a:rPr>
              <a:t>Ξ</a:t>
            </a:r>
            <a:r>
              <a:rPr lang="en-US" altLang="ja-JP" sz="2400" b="1" baseline="30000">
                <a:solidFill>
                  <a:schemeClr val="accent2"/>
                </a:solidFill>
              </a:rPr>
              <a:t>- </a:t>
            </a:r>
            <a:r>
              <a:rPr lang="en-US" altLang="ja-JP" sz="2000"/>
              <a:t>) + n + n</a:t>
            </a:r>
          </a:p>
        </p:txBody>
      </p:sp>
      <p:sp>
        <p:nvSpPr>
          <p:cNvPr id="70674" name="Line 18">
            <a:extLst>
              <a:ext uri="{FF2B5EF4-FFF2-40B4-BE49-F238E27FC236}">
                <a16:creationId xmlns:a16="http://schemas.microsoft.com/office/drawing/2014/main" id="{2E580A4F-0767-EA70-FB26-39F100946CF4}"/>
              </a:ext>
            </a:extLst>
          </p:cNvPr>
          <p:cNvSpPr>
            <a:spLocks noChangeShapeType="1"/>
          </p:cNvSpPr>
          <p:nvPr/>
        </p:nvSpPr>
        <p:spPr bwMode="auto">
          <a:xfrm>
            <a:off x="4102100" y="2995613"/>
            <a:ext cx="1944688" cy="0"/>
          </a:xfrm>
          <a:prstGeom prst="line">
            <a:avLst/>
          </a:prstGeom>
          <a:noFill/>
          <a:ln w="34925">
            <a:solidFill>
              <a:srgbClr val="000080"/>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75" name="Text Box 19">
            <a:extLst>
              <a:ext uri="{FF2B5EF4-FFF2-40B4-BE49-F238E27FC236}">
                <a16:creationId xmlns:a16="http://schemas.microsoft.com/office/drawing/2014/main" id="{66A25643-4B8C-383A-7EF1-DC18F4304317}"/>
              </a:ext>
            </a:extLst>
          </p:cNvPr>
          <p:cNvSpPr txBox="1">
            <a:spLocks noChangeArrowheads="1"/>
          </p:cNvSpPr>
          <p:nvPr/>
        </p:nvSpPr>
        <p:spPr bwMode="auto">
          <a:xfrm>
            <a:off x="5021263" y="2995613"/>
            <a:ext cx="13509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1" baseline="30000"/>
              <a:t>6</a:t>
            </a:r>
            <a:r>
              <a:rPr lang="en-US" altLang="ja-JP" sz="2000"/>
              <a:t>He + </a:t>
            </a:r>
            <a:r>
              <a:rPr lang="en-US" altLang="ja-JP" sz="2000" b="1">
                <a:solidFill>
                  <a:schemeClr val="accent2"/>
                </a:solidFill>
                <a:ea typeface="ＭＳ 明朝" panose="02020609040205080304" pitchFamily="17" charset="-128"/>
              </a:rPr>
              <a:t>Ξ</a:t>
            </a:r>
            <a:r>
              <a:rPr lang="en-US" altLang="ja-JP" sz="2800" b="1" baseline="30000">
                <a:solidFill>
                  <a:schemeClr val="accent2"/>
                </a:solidFill>
              </a:rPr>
              <a:t>-</a:t>
            </a:r>
          </a:p>
        </p:txBody>
      </p:sp>
      <p:sp>
        <p:nvSpPr>
          <p:cNvPr id="70676" name="Text Box 20">
            <a:extLst>
              <a:ext uri="{FF2B5EF4-FFF2-40B4-BE49-F238E27FC236}">
                <a16:creationId xmlns:a16="http://schemas.microsoft.com/office/drawing/2014/main" id="{9C3717CC-6FDC-38B8-876D-9F0890E3C31F}"/>
              </a:ext>
            </a:extLst>
          </p:cNvPr>
          <p:cNvSpPr txBox="1">
            <a:spLocks noChangeArrowheads="1"/>
          </p:cNvSpPr>
          <p:nvPr/>
        </p:nvSpPr>
        <p:spPr bwMode="auto">
          <a:xfrm>
            <a:off x="3454400" y="2752725"/>
            <a:ext cx="684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a:t>0.0</a:t>
            </a:r>
          </a:p>
        </p:txBody>
      </p:sp>
      <p:sp>
        <p:nvSpPr>
          <p:cNvPr id="70677" name="Line 21">
            <a:extLst>
              <a:ext uri="{FF2B5EF4-FFF2-40B4-BE49-F238E27FC236}">
                <a16:creationId xmlns:a16="http://schemas.microsoft.com/office/drawing/2014/main" id="{70CF553F-C587-4B01-89BD-C90279D82F61}"/>
              </a:ext>
            </a:extLst>
          </p:cNvPr>
          <p:cNvSpPr>
            <a:spLocks noChangeShapeType="1"/>
          </p:cNvSpPr>
          <p:nvPr/>
        </p:nvSpPr>
        <p:spPr bwMode="auto">
          <a:xfrm>
            <a:off x="4087813" y="4125913"/>
            <a:ext cx="1296987"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78" name="Text Box 22">
            <a:extLst>
              <a:ext uri="{FF2B5EF4-FFF2-40B4-BE49-F238E27FC236}">
                <a16:creationId xmlns:a16="http://schemas.microsoft.com/office/drawing/2014/main" id="{E5DD8071-D57A-AA2E-48BD-D219F7C5795C}"/>
              </a:ext>
            </a:extLst>
          </p:cNvPr>
          <p:cNvSpPr txBox="1">
            <a:spLocks noChangeArrowheads="1"/>
          </p:cNvSpPr>
          <p:nvPr/>
        </p:nvSpPr>
        <p:spPr bwMode="auto">
          <a:xfrm>
            <a:off x="3332163" y="3910013"/>
            <a:ext cx="9572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-1.56</a:t>
            </a:r>
            <a:r>
              <a:rPr lang="en-US" altLang="ja-JP" sz="2000"/>
              <a:t> </a:t>
            </a:r>
          </a:p>
        </p:txBody>
      </p:sp>
      <p:sp>
        <p:nvSpPr>
          <p:cNvPr id="70679" name="Text Box 23">
            <a:extLst>
              <a:ext uri="{FF2B5EF4-FFF2-40B4-BE49-F238E27FC236}">
                <a16:creationId xmlns:a16="http://schemas.microsoft.com/office/drawing/2014/main" id="{DC6DF693-CDAB-739D-43A3-D7A42096D2DF}"/>
              </a:ext>
            </a:extLst>
          </p:cNvPr>
          <p:cNvSpPr txBox="1">
            <a:spLocks noChangeArrowheads="1"/>
          </p:cNvSpPr>
          <p:nvPr/>
        </p:nvSpPr>
        <p:spPr bwMode="auto">
          <a:xfrm>
            <a:off x="5393352" y="3952486"/>
            <a:ext cx="7731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t>1/2</a:t>
            </a:r>
            <a:r>
              <a:rPr lang="en-US" altLang="ja-JP" baseline="30000" dirty="0"/>
              <a:t>+</a:t>
            </a:r>
          </a:p>
        </p:txBody>
      </p:sp>
      <p:sp>
        <p:nvSpPr>
          <p:cNvPr id="70680" name="Line 24">
            <a:extLst>
              <a:ext uri="{FF2B5EF4-FFF2-40B4-BE49-F238E27FC236}">
                <a16:creationId xmlns:a16="http://schemas.microsoft.com/office/drawing/2014/main" id="{1BE3343E-566A-0B8E-DEC9-C7566F343E7A}"/>
              </a:ext>
            </a:extLst>
          </p:cNvPr>
          <p:cNvSpPr>
            <a:spLocks noChangeShapeType="1"/>
          </p:cNvSpPr>
          <p:nvPr/>
        </p:nvSpPr>
        <p:spPr bwMode="auto">
          <a:xfrm>
            <a:off x="4102100" y="2779713"/>
            <a:ext cx="1890713" cy="0"/>
          </a:xfrm>
          <a:prstGeom prst="line">
            <a:avLst/>
          </a:prstGeom>
          <a:noFill/>
          <a:ln w="28575">
            <a:solidFill>
              <a:srgbClr val="008000"/>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81" name="Line 25">
            <a:extLst>
              <a:ext uri="{FF2B5EF4-FFF2-40B4-BE49-F238E27FC236}">
                <a16:creationId xmlns:a16="http://schemas.microsoft.com/office/drawing/2014/main" id="{5BCA36E0-4048-05A9-EDF2-72D565F67184}"/>
              </a:ext>
            </a:extLst>
          </p:cNvPr>
          <p:cNvSpPr>
            <a:spLocks noChangeShapeType="1"/>
          </p:cNvSpPr>
          <p:nvPr/>
        </p:nvSpPr>
        <p:spPr bwMode="auto">
          <a:xfrm>
            <a:off x="4102100" y="2276475"/>
            <a:ext cx="1944688" cy="0"/>
          </a:xfrm>
          <a:prstGeom prst="line">
            <a:avLst/>
          </a:prstGeom>
          <a:noFill/>
          <a:ln w="28575">
            <a:solidFill>
              <a:srgbClr val="008000"/>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82" name="Text Box 26">
            <a:extLst>
              <a:ext uri="{FF2B5EF4-FFF2-40B4-BE49-F238E27FC236}">
                <a16:creationId xmlns:a16="http://schemas.microsoft.com/office/drawing/2014/main" id="{9F32C5F8-1506-8A9D-255B-13C810991DFF}"/>
              </a:ext>
            </a:extLst>
          </p:cNvPr>
          <p:cNvSpPr txBox="1">
            <a:spLocks noChangeArrowheads="1"/>
          </p:cNvSpPr>
          <p:nvPr/>
        </p:nvSpPr>
        <p:spPr bwMode="auto">
          <a:xfrm>
            <a:off x="3454400" y="2419350"/>
            <a:ext cx="784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0.39</a:t>
            </a:r>
          </a:p>
        </p:txBody>
      </p:sp>
      <p:sp>
        <p:nvSpPr>
          <p:cNvPr id="70683" name="Text Box 27">
            <a:extLst>
              <a:ext uri="{FF2B5EF4-FFF2-40B4-BE49-F238E27FC236}">
                <a16:creationId xmlns:a16="http://schemas.microsoft.com/office/drawing/2014/main" id="{A4F9CDFA-D28C-6BF1-D84D-6C94934C7201}"/>
              </a:ext>
            </a:extLst>
          </p:cNvPr>
          <p:cNvSpPr txBox="1">
            <a:spLocks noChangeArrowheads="1"/>
          </p:cNvSpPr>
          <p:nvPr/>
        </p:nvSpPr>
        <p:spPr bwMode="auto">
          <a:xfrm>
            <a:off x="3454400" y="1987550"/>
            <a:ext cx="784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0.96</a:t>
            </a:r>
          </a:p>
        </p:txBody>
      </p:sp>
      <p:sp>
        <p:nvSpPr>
          <p:cNvPr id="70684" name="Rectangle 28">
            <a:extLst>
              <a:ext uri="{FF2B5EF4-FFF2-40B4-BE49-F238E27FC236}">
                <a16:creationId xmlns:a16="http://schemas.microsoft.com/office/drawing/2014/main" id="{43D4245B-1477-728E-2E56-1EB759801358}"/>
              </a:ext>
            </a:extLst>
          </p:cNvPr>
          <p:cNvSpPr>
            <a:spLocks noChangeArrowheads="1"/>
          </p:cNvSpPr>
          <p:nvPr/>
        </p:nvSpPr>
        <p:spPr bwMode="auto">
          <a:xfrm>
            <a:off x="269875" y="1052513"/>
            <a:ext cx="817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30000"/>
              </a:spcBef>
              <a:buFontTx/>
              <a:buNone/>
            </a:pPr>
            <a:r>
              <a:rPr lang="en-US" altLang="ja-JP" sz="2400"/>
              <a:t>MeV</a:t>
            </a:r>
          </a:p>
        </p:txBody>
      </p:sp>
      <p:sp>
        <p:nvSpPr>
          <p:cNvPr id="70685" name="Line 29">
            <a:extLst>
              <a:ext uri="{FF2B5EF4-FFF2-40B4-BE49-F238E27FC236}">
                <a16:creationId xmlns:a16="http://schemas.microsoft.com/office/drawing/2014/main" id="{B2BC85DB-BAFB-F36E-EACD-9692F8E7ACF3}"/>
              </a:ext>
            </a:extLst>
          </p:cNvPr>
          <p:cNvSpPr>
            <a:spLocks noChangeShapeType="1"/>
          </p:cNvSpPr>
          <p:nvPr/>
        </p:nvSpPr>
        <p:spPr bwMode="auto">
          <a:xfrm>
            <a:off x="2590800" y="2995613"/>
            <a:ext cx="809625" cy="0"/>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86" name="Rectangle 30">
            <a:extLst>
              <a:ext uri="{FF2B5EF4-FFF2-40B4-BE49-F238E27FC236}">
                <a16:creationId xmlns:a16="http://schemas.microsoft.com/office/drawing/2014/main" id="{245DC909-DB49-49C3-74C0-918FDE6BDAC6}"/>
              </a:ext>
            </a:extLst>
          </p:cNvPr>
          <p:cNvSpPr>
            <a:spLocks noChangeArrowheads="1"/>
          </p:cNvSpPr>
          <p:nvPr/>
        </p:nvSpPr>
        <p:spPr bwMode="auto">
          <a:xfrm>
            <a:off x="3454400" y="1555750"/>
            <a:ext cx="817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30000"/>
              </a:spcBef>
              <a:buFontTx/>
              <a:buNone/>
            </a:pPr>
            <a:r>
              <a:rPr lang="en-US" altLang="ja-JP" sz="2400"/>
              <a:t>MeV</a:t>
            </a:r>
          </a:p>
        </p:txBody>
      </p:sp>
      <p:sp>
        <p:nvSpPr>
          <p:cNvPr id="70687" name="Text Box 31">
            <a:extLst>
              <a:ext uri="{FF2B5EF4-FFF2-40B4-BE49-F238E27FC236}">
                <a16:creationId xmlns:a16="http://schemas.microsoft.com/office/drawing/2014/main" id="{11D7E0CF-6897-1299-3305-655CCCD94B52}"/>
              </a:ext>
            </a:extLst>
          </p:cNvPr>
          <p:cNvSpPr txBox="1">
            <a:spLocks noChangeArrowheads="1"/>
          </p:cNvSpPr>
          <p:nvPr/>
        </p:nvSpPr>
        <p:spPr bwMode="auto">
          <a:xfrm>
            <a:off x="1566863" y="4219575"/>
            <a:ext cx="576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baseline="30000"/>
              <a:t>7</a:t>
            </a:r>
            <a:r>
              <a:rPr lang="en-US" altLang="ja-JP" sz="2800"/>
              <a:t>H</a:t>
            </a:r>
          </a:p>
        </p:txBody>
      </p:sp>
      <p:sp>
        <p:nvSpPr>
          <p:cNvPr id="70688" name="Text Box 32">
            <a:extLst>
              <a:ext uri="{FF2B5EF4-FFF2-40B4-BE49-F238E27FC236}">
                <a16:creationId xmlns:a16="http://schemas.microsoft.com/office/drawing/2014/main" id="{4776C00F-DD0F-1B64-00FA-18AE539CD65B}"/>
              </a:ext>
            </a:extLst>
          </p:cNvPr>
          <p:cNvSpPr txBox="1">
            <a:spLocks noChangeArrowheads="1"/>
          </p:cNvSpPr>
          <p:nvPr/>
        </p:nvSpPr>
        <p:spPr bwMode="auto">
          <a:xfrm>
            <a:off x="1458913" y="4506913"/>
            <a:ext cx="3730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b="1">
                <a:ea typeface="ＭＳ 明朝" panose="02020609040205080304" pitchFamily="17" charset="-128"/>
              </a:rPr>
              <a:t>Ξ</a:t>
            </a:r>
            <a:r>
              <a:rPr lang="en-US" altLang="ja-JP" sz="2000" b="1" baseline="30000"/>
              <a:t>-</a:t>
            </a:r>
          </a:p>
        </p:txBody>
      </p:sp>
      <p:sp>
        <p:nvSpPr>
          <p:cNvPr id="70689" name="Text Box 33">
            <a:extLst>
              <a:ext uri="{FF2B5EF4-FFF2-40B4-BE49-F238E27FC236}">
                <a16:creationId xmlns:a16="http://schemas.microsoft.com/office/drawing/2014/main" id="{E809F56D-A61E-5C45-AEB1-6FF5AFF54FEB}"/>
              </a:ext>
            </a:extLst>
          </p:cNvPr>
          <p:cNvSpPr txBox="1">
            <a:spLocks noChangeArrowheads="1"/>
          </p:cNvSpPr>
          <p:nvPr/>
        </p:nvSpPr>
        <p:spPr bwMode="auto">
          <a:xfrm>
            <a:off x="4521200" y="4341813"/>
            <a:ext cx="5762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baseline="30000"/>
              <a:t>7</a:t>
            </a:r>
            <a:r>
              <a:rPr lang="en-US" altLang="ja-JP" sz="2800"/>
              <a:t>H</a:t>
            </a:r>
          </a:p>
        </p:txBody>
      </p:sp>
      <p:sp>
        <p:nvSpPr>
          <p:cNvPr id="70690" name="Text Box 34">
            <a:extLst>
              <a:ext uri="{FF2B5EF4-FFF2-40B4-BE49-F238E27FC236}">
                <a16:creationId xmlns:a16="http://schemas.microsoft.com/office/drawing/2014/main" id="{0388E2B1-6219-340B-F322-F1DCEFA15EB4}"/>
              </a:ext>
            </a:extLst>
          </p:cNvPr>
          <p:cNvSpPr txBox="1">
            <a:spLocks noChangeArrowheads="1"/>
          </p:cNvSpPr>
          <p:nvPr/>
        </p:nvSpPr>
        <p:spPr bwMode="auto">
          <a:xfrm>
            <a:off x="4427538" y="4652963"/>
            <a:ext cx="36830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b="1">
                <a:ea typeface="ＭＳ 明朝" panose="02020609040205080304" pitchFamily="17" charset="-128"/>
              </a:rPr>
              <a:t>Ξ</a:t>
            </a:r>
            <a:r>
              <a:rPr lang="en-US" altLang="ja-JP" sz="1800" b="1" baseline="30000">
                <a:ea typeface="ＭＳ 明朝" panose="02020609040205080304" pitchFamily="17" charset="-128"/>
              </a:rPr>
              <a:t>-</a:t>
            </a:r>
            <a:endParaRPr lang="en-US" altLang="ja-JP" sz="2400" b="1" baseline="30000">
              <a:ea typeface="ＭＳ 明朝" panose="02020609040205080304" pitchFamily="17" charset="-128"/>
            </a:endParaRPr>
          </a:p>
          <a:p>
            <a:pPr eaLnBrk="1" hangingPunct="1">
              <a:spcBef>
                <a:spcPct val="0"/>
              </a:spcBef>
              <a:buFontTx/>
              <a:buNone/>
            </a:pPr>
            <a:endParaRPr lang="en-US" altLang="ja-JP" sz="2000" b="1" baseline="30000"/>
          </a:p>
        </p:txBody>
      </p:sp>
      <p:sp>
        <p:nvSpPr>
          <p:cNvPr id="70691" name="Oval 35">
            <a:extLst>
              <a:ext uri="{FF2B5EF4-FFF2-40B4-BE49-F238E27FC236}">
                <a16:creationId xmlns:a16="http://schemas.microsoft.com/office/drawing/2014/main" id="{B9E77B77-9D6C-FEA9-490D-1B57E88911E7}"/>
              </a:ext>
            </a:extLst>
          </p:cNvPr>
          <p:cNvSpPr>
            <a:spLocks noChangeArrowheads="1"/>
          </p:cNvSpPr>
          <p:nvPr/>
        </p:nvSpPr>
        <p:spPr bwMode="auto">
          <a:xfrm>
            <a:off x="2627313" y="4437063"/>
            <a:ext cx="1855787" cy="1978025"/>
          </a:xfrm>
          <a:prstGeom prst="ellipse">
            <a:avLst/>
          </a:prstGeom>
          <a:solidFill>
            <a:srgbClr val="FFCC00">
              <a:alpha val="27058"/>
            </a:srgbClr>
          </a:solidFill>
          <a:ln w="254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70692" name="Oval 36">
            <a:extLst>
              <a:ext uri="{FF2B5EF4-FFF2-40B4-BE49-F238E27FC236}">
                <a16:creationId xmlns:a16="http://schemas.microsoft.com/office/drawing/2014/main" id="{9A4500E6-43B2-D9D6-16B4-C8BCC83DE137}"/>
              </a:ext>
            </a:extLst>
          </p:cNvPr>
          <p:cNvSpPr>
            <a:spLocks noChangeArrowheads="1"/>
          </p:cNvSpPr>
          <p:nvPr/>
        </p:nvSpPr>
        <p:spPr bwMode="auto">
          <a:xfrm>
            <a:off x="3779838" y="5659438"/>
            <a:ext cx="296862" cy="360362"/>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solidFill>
                  <a:schemeClr val="bg1"/>
                </a:solidFill>
              </a:rPr>
              <a:t>n</a:t>
            </a:r>
          </a:p>
        </p:txBody>
      </p:sp>
      <p:sp>
        <p:nvSpPr>
          <p:cNvPr id="70693" name="Oval 37">
            <a:extLst>
              <a:ext uri="{FF2B5EF4-FFF2-40B4-BE49-F238E27FC236}">
                <a16:creationId xmlns:a16="http://schemas.microsoft.com/office/drawing/2014/main" id="{D3C4106C-136F-8DE9-5028-A16BF0339399}"/>
              </a:ext>
            </a:extLst>
          </p:cNvPr>
          <p:cNvSpPr>
            <a:spLocks noChangeArrowheads="1"/>
          </p:cNvSpPr>
          <p:nvPr/>
        </p:nvSpPr>
        <p:spPr bwMode="auto">
          <a:xfrm>
            <a:off x="3024188" y="4795838"/>
            <a:ext cx="350837" cy="46831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000" b="1">
                <a:solidFill>
                  <a:schemeClr val="bg1"/>
                </a:solidFill>
                <a:ea typeface="ＭＳ 明朝" panose="02020609040205080304" pitchFamily="17" charset="-128"/>
              </a:rPr>
              <a:t>Ξ</a:t>
            </a:r>
            <a:r>
              <a:rPr lang="en-US" altLang="ja-JP" sz="2800" baseline="30000">
                <a:solidFill>
                  <a:schemeClr val="bg1"/>
                </a:solidFill>
              </a:rPr>
              <a:t>-</a:t>
            </a:r>
            <a:endParaRPr lang="en-US" altLang="ja-JP" sz="2800" baseline="30000">
              <a:solidFill>
                <a:schemeClr val="bg1"/>
              </a:solidFill>
              <a:ea typeface="ＭＳ 明朝" panose="02020609040205080304" pitchFamily="17" charset="-128"/>
            </a:endParaRPr>
          </a:p>
        </p:txBody>
      </p:sp>
      <p:sp>
        <p:nvSpPr>
          <p:cNvPr id="70694" name="Oval 38">
            <a:extLst>
              <a:ext uri="{FF2B5EF4-FFF2-40B4-BE49-F238E27FC236}">
                <a16:creationId xmlns:a16="http://schemas.microsoft.com/office/drawing/2014/main" id="{F6A9D664-5537-D2AD-FF6D-7BD7486A7E25}"/>
              </a:ext>
            </a:extLst>
          </p:cNvPr>
          <p:cNvSpPr>
            <a:spLocks noChangeArrowheads="1"/>
          </p:cNvSpPr>
          <p:nvPr/>
        </p:nvSpPr>
        <p:spPr bwMode="auto">
          <a:xfrm>
            <a:off x="3724275" y="4795838"/>
            <a:ext cx="298450" cy="360362"/>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solidFill>
                  <a:schemeClr val="bg1"/>
                </a:solidFill>
              </a:rPr>
              <a:t>n</a:t>
            </a:r>
          </a:p>
        </p:txBody>
      </p:sp>
      <p:sp>
        <p:nvSpPr>
          <p:cNvPr id="70695" name="Oval 39">
            <a:extLst>
              <a:ext uri="{FF2B5EF4-FFF2-40B4-BE49-F238E27FC236}">
                <a16:creationId xmlns:a16="http://schemas.microsoft.com/office/drawing/2014/main" id="{7B34E0ED-17CD-80CE-AE93-736E284B743B}"/>
              </a:ext>
            </a:extLst>
          </p:cNvPr>
          <p:cNvSpPr>
            <a:spLocks noChangeArrowheads="1"/>
          </p:cNvSpPr>
          <p:nvPr/>
        </p:nvSpPr>
        <p:spPr bwMode="auto">
          <a:xfrm>
            <a:off x="2914650" y="5443538"/>
            <a:ext cx="620713" cy="792162"/>
          </a:xfrm>
          <a:prstGeom prst="ellipse">
            <a:avLst/>
          </a:prstGeom>
          <a:solidFill>
            <a:srgbClr val="99CC00">
              <a:alpha val="70195"/>
            </a:srgbClr>
          </a:solidFill>
          <a:ln w="9525">
            <a:solidFill>
              <a:srgbClr val="0033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b="1"/>
              <a:t>α</a:t>
            </a:r>
          </a:p>
        </p:txBody>
      </p:sp>
      <p:sp>
        <p:nvSpPr>
          <p:cNvPr id="70696" name="Rectangle 40">
            <a:extLst>
              <a:ext uri="{FF2B5EF4-FFF2-40B4-BE49-F238E27FC236}">
                <a16:creationId xmlns:a16="http://schemas.microsoft.com/office/drawing/2014/main" id="{5D2E5E8C-1567-D61C-B0D5-CB353C9415B7}"/>
              </a:ext>
            </a:extLst>
          </p:cNvPr>
          <p:cNvSpPr>
            <a:spLocks noChangeArrowheads="1"/>
          </p:cNvSpPr>
          <p:nvPr/>
        </p:nvSpPr>
        <p:spPr bwMode="auto">
          <a:xfrm>
            <a:off x="6276975" y="-3175"/>
            <a:ext cx="23193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t>E. Hiyama et al.,</a:t>
            </a:r>
          </a:p>
          <a:p>
            <a:pPr eaLnBrk="1" hangingPunct="1">
              <a:spcBef>
                <a:spcPct val="0"/>
              </a:spcBef>
              <a:buFontTx/>
              <a:buNone/>
            </a:pPr>
            <a:r>
              <a:rPr lang="en-US" altLang="ja-JP" sz="1600"/>
              <a:t>PRC</a:t>
            </a:r>
            <a:r>
              <a:rPr lang="en-US" altLang="ja-JP" sz="1600" b="1"/>
              <a:t>78</a:t>
            </a:r>
            <a:r>
              <a:rPr lang="en-US" altLang="ja-JP" sz="1600"/>
              <a:t> (2008) 054316</a:t>
            </a:r>
            <a:r>
              <a:rPr lang="en-US" altLang="ja-JP" sz="2400"/>
              <a:t> </a:t>
            </a:r>
          </a:p>
        </p:txBody>
      </p:sp>
      <p:sp>
        <p:nvSpPr>
          <p:cNvPr id="70697" name="Text Box 41">
            <a:extLst>
              <a:ext uri="{FF2B5EF4-FFF2-40B4-BE49-F238E27FC236}">
                <a16:creationId xmlns:a16="http://schemas.microsoft.com/office/drawing/2014/main" id="{C1E9B1AA-B766-EE49-CF89-5F6E8314D47B}"/>
              </a:ext>
            </a:extLst>
          </p:cNvPr>
          <p:cNvSpPr txBox="1">
            <a:spLocks noChangeArrowheads="1"/>
          </p:cNvSpPr>
          <p:nvPr/>
        </p:nvSpPr>
        <p:spPr bwMode="auto">
          <a:xfrm>
            <a:off x="525838" y="5573712"/>
            <a:ext cx="2006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dirty="0"/>
              <a:t>In experiments, </a:t>
            </a:r>
          </a:p>
          <a:p>
            <a:pPr eaLnBrk="1" hangingPunct="1">
              <a:spcBef>
                <a:spcPct val="0"/>
              </a:spcBef>
              <a:buFontTx/>
              <a:buNone/>
            </a:pPr>
            <a:r>
              <a:rPr lang="en-US" altLang="ja-JP" sz="2000" dirty="0"/>
              <a:t>we can expect </a:t>
            </a:r>
          </a:p>
          <a:p>
            <a:pPr eaLnBrk="1" hangingPunct="1">
              <a:spcBef>
                <a:spcPct val="0"/>
              </a:spcBef>
              <a:buFontTx/>
              <a:buNone/>
            </a:pPr>
            <a:r>
              <a:rPr lang="en-US" altLang="ja-JP" sz="2000" dirty="0"/>
              <a:t>a bound state.  </a:t>
            </a:r>
          </a:p>
          <a:p>
            <a:pPr eaLnBrk="1" hangingPunct="1">
              <a:spcBef>
                <a:spcPct val="0"/>
              </a:spcBef>
              <a:buFontTx/>
              <a:buNone/>
            </a:pPr>
            <a:endParaRPr lang="en-US" altLang="ja-JP" sz="2000" dirty="0"/>
          </a:p>
        </p:txBody>
      </p:sp>
      <p:sp>
        <p:nvSpPr>
          <p:cNvPr id="70698" name="Rectangle 42">
            <a:extLst>
              <a:ext uri="{FF2B5EF4-FFF2-40B4-BE49-F238E27FC236}">
                <a16:creationId xmlns:a16="http://schemas.microsoft.com/office/drawing/2014/main" id="{94236846-94CC-453F-F98E-6BEE5C72FE59}"/>
              </a:ext>
            </a:extLst>
          </p:cNvPr>
          <p:cNvSpPr>
            <a:spLocks noChangeArrowheads="1"/>
          </p:cNvSpPr>
          <p:nvPr/>
        </p:nvSpPr>
        <p:spPr bwMode="auto">
          <a:xfrm>
            <a:off x="1979613" y="0"/>
            <a:ext cx="3570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30000"/>
              </a:spcBef>
              <a:buFontTx/>
              <a:buNone/>
            </a:pPr>
            <a:r>
              <a:rPr lang="en-US" altLang="ja-JP" sz="2800">
                <a:solidFill>
                  <a:srgbClr val="CC0000"/>
                </a:solidFill>
              </a:rPr>
              <a:t>4-body calculation of</a:t>
            </a:r>
            <a:r>
              <a:rPr lang="en-US" altLang="ja-JP" sz="2400"/>
              <a:t> </a:t>
            </a:r>
          </a:p>
        </p:txBody>
      </p:sp>
      <p:sp>
        <p:nvSpPr>
          <p:cNvPr id="70699" name="Text Box 43">
            <a:extLst>
              <a:ext uri="{FF2B5EF4-FFF2-40B4-BE49-F238E27FC236}">
                <a16:creationId xmlns:a16="http://schemas.microsoft.com/office/drawing/2014/main" id="{AAE055BA-40F4-79C4-D9C9-3A8589EF6AF3}"/>
              </a:ext>
            </a:extLst>
          </p:cNvPr>
          <p:cNvSpPr txBox="1">
            <a:spLocks noChangeArrowheads="1"/>
          </p:cNvSpPr>
          <p:nvPr/>
        </p:nvSpPr>
        <p:spPr bwMode="auto">
          <a:xfrm>
            <a:off x="5543550" y="0"/>
            <a:ext cx="577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baseline="30000"/>
              <a:t>7</a:t>
            </a:r>
            <a:r>
              <a:rPr lang="en-US" altLang="ja-JP" sz="2800"/>
              <a:t>H</a:t>
            </a:r>
          </a:p>
        </p:txBody>
      </p:sp>
      <p:sp>
        <p:nvSpPr>
          <p:cNvPr id="70700" name="Text Box 44">
            <a:extLst>
              <a:ext uri="{FF2B5EF4-FFF2-40B4-BE49-F238E27FC236}">
                <a16:creationId xmlns:a16="http://schemas.microsoft.com/office/drawing/2014/main" id="{C2C7F5BB-2F60-FC7B-C5B2-FA424ED81DF9}"/>
              </a:ext>
            </a:extLst>
          </p:cNvPr>
          <p:cNvSpPr txBox="1">
            <a:spLocks noChangeArrowheads="1"/>
          </p:cNvSpPr>
          <p:nvPr/>
        </p:nvSpPr>
        <p:spPr bwMode="auto">
          <a:xfrm>
            <a:off x="5437188" y="260350"/>
            <a:ext cx="3730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b="1">
                <a:ea typeface="ＭＳ 明朝" panose="02020609040205080304" pitchFamily="17" charset="-128"/>
              </a:rPr>
              <a:t>Ξ</a:t>
            </a:r>
            <a:r>
              <a:rPr lang="en-US" altLang="ja-JP" sz="2000" b="1" baseline="30000"/>
              <a:t>-</a:t>
            </a:r>
            <a:endParaRPr lang="en-US" altLang="ja-JP" sz="2000" b="1" baseline="30000">
              <a:ea typeface="ＭＳ 明朝" panose="02020609040205080304" pitchFamily="17" charset="-128"/>
            </a:endParaRPr>
          </a:p>
        </p:txBody>
      </p:sp>
      <p:sp>
        <p:nvSpPr>
          <p:cNvPr id="70701" name="Text Box 45">
            <a:extLst>
              <a:ext uri="{FF2B5EF4-FFF2-40B4-BE49-F238E27FC236}">
                <a16:creationId xmlns:a16="http://schemas.microsoft.com/office/drawing/2014/main" id="{EFB58803-44E9-C727-7B03-4C71865CEAA1}"/>
              </a:ext>
            </a:extLst>
          </p:cNvPr>
          <p:cNvSpPr txBox="1">
            <a:spLocks noChangeArrowheads="1"/>
          </p:cNvSpPr>
          <p:nvPr/>
        </p:nvSpPr>
        <p:spPr bwMode="auto">
          <a:xfrm>
            <a:off x="4524375" y="5013325"/>
            <a:ext cx="28638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t>Similar binding</a:t>
            </a:r>
          </a:p>
          <a:p>
            <a:pPr eaLnBrk="1" hangingPunct="1">
              <a:spcBef>
                <a:spcPct val="0"/>
              </a:spcBef>
              <a:buFontTx/>
              <a:buNone/>
            </a:pPr>
            <a:r>
              <a:rPr lang="en-US" altLang="ja-JP" sz="2000"/>
              <a:t>energies using ND and </a:t>
            </a:r>
          </a:p>
          <a:p>
            <a:pPr eaLnBrk="1" hangingPunct="1">
              <a:spcBef>
                <a:spcPct val="0"/>
              </a:spcBef>
              <a:buFontTx/>
              <a:buNone/>
            </a:pPr>
            <a:r>
              <a:rPr lang="en-US" altLang="ja-JP" sz="2000"/>
              <a:t>ESC04.  </a:t>
            </a:r>
          </a:p>
        </p:txBody>
      </p:sp>
      <p:sp>
        <p:nvSpPr>
          <p:cNvPr id="70705" name="Text Box 11">
            <a:extLst>
              <a:ext uri="{FF2B5EF4-FFF2-40B4-BE49-F238E27FC236}">
                <a16:creationId xmlns:a16="http://schemas.microsoft.com/office/drawing/2014/main" id="{258639D3-12BB-69FB-B9F8-21E80A9A746B}"/>
              </a:ext>
            </a:extLst>
          </p:cNvPr>
          <p:cNvSpPr txBox="1">
            <a:spLocks noChangeArrowheads="1"/>
          </p:cNvSpPr>
          <p:nvPr/>
        </p:nvSpPr>
        <p:spPr bwMode="auto">
          <a:xfrm>
            <a:off x="7759700" y="1268413"/>
            <a:ext cx="784225" cy="461962"/>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solidFill>
                  <a:schemeClr val="accent2"/>
                </a:solidFill>
              </a:rPr>
              <a:t>HAL</a:t>
            </a:r>
          </a:p>
        </p:txBody>
      </p:sp>
      <p:sp>
        <p:nvSpPr>
          <p:cNvPr id="70706" name="Text Box 16">
            <a:extLst>
              <a:ext uri="{FF2B5EF4-FFF2-40B4-BE49-F238E27FC236}">
                <a16:creationId xmlns:a16="http://schemas.microsoft.com/office/drawing/2014/main" id="{2743BAC2-8FE3-5F10-C1CE-5C45B1B6D403}"/>
              </a:ext>
            </a:extLst>
          </p:cNvPr>
          <p:cNvSpPr txBox="1">
            <a:spLocks noChangeArrowheads="1"/>
          </p:cNvSpPr>
          <p:nvPr/>
        </p:nvSpPr>
        <p:spPr bwMode="auto">
          <a:xfrm>
            <a:off x="7812088" y="2060575"/>
            <a:ext cx="1863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b="1"/>
              <a:t>α</a:t>
            </a:r>
            <a:r>
              <a:rPr lang="en-US" altLang="ja-JP" sz="2000"/>
              <a:t>+ n + n + </a:t>
            </a:r>
            <a:r>
              <a:rPr lang="en-US" altLang="ja-JP" sz="2000" b="1">
                <a:solidFill>
                  <a:schemeClr val="accent2"/>
                </a:solidFill>
                <a:ea typeface="ＭＳ 明朝" panose="02020609040205080304" pitchFamily="17" charset="-128"/>
              </a:rPr>
              <a:t>Ξ</a:t>
            </a:r>
            <a:r>
              <a:rPr lang="en-US" altLang="ja-JP" sz="2800" b="1" baseline="30000">
                <a:solidFill>
                  <a:schemeClr val="accent2"/>
                </a:solidFill>
              </a:rPr>
              <a:t>-</a:t>
            </a:r>
          </a:p>
        </p:txBody>
      </p:sp>
      <p:sp>
        <p:nvSpPr>
          <p:cNvPr id="70707" name="Text Box 17">
            <a:extLst>
              <a:ext uri="{FF2B5EF4-FFF2-40B4-BE49-F238E27FC236}">
                <a16:creationId xmlns:a16="http://schemas.microsoft.com/office/drawing/2014/main" id="{70D2F57F-1C19-9AED-9F16-5DDB33AB826F}"/>
              </a:ext>
            </a:extLst>
          </p:cNvPr>
          <p:cNvSpPr txBox="1">
            <a:spLocks noChangeArrowheads="1"/>
          </p:cNvSpPr>
          <p:nvPr/>
        </p:nvSpPr>
        <p:spPr bwMode="auto">
          <a:xfrm>
            <a:off x="7092950" y="3429000"/>
            <a:ext cx="1808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t>(</a:t>
            </a:r>
            <a:r>
              <a:rPr lang="en-US" altLang="ja-JP" sz="2000" b="1"/>
              <a:t>α</a:t>
            </a:r>
            <a:r>
              <a:rPr lang="en-US" altLang="ja-JP" sz="2000" b="1">
                <a:solidFill>
                  <a:schemeClr val="accent2"/>
                </a:solidFill>
                <a:ea typeface="ＭＳ 明朝" panose="02020609040205080304" pitchFamily="17" charset="-128"/>
              </a:rPr>
              <a:t>Ξ</a:t>
            </a:r>
            <a:r>
              <a:rPr lang="en-US" altLang="ja-JP" sz="2400" b="1" baseline="30000">
                <a:solidFill>
                  <a:schemeClr val="accent2"/>
                </a:solidFill>
              </a:rPr>
              <a:t>- </a:t>
            </a:r>
            <a:r>
              <a:rPr lang="en-US" altLang="ja-JP" sz="2000"/>
              <a:t>) + n + n</a:t>
            </a:r>
          </a:p>
        </p:txBody>
      </p:sp>
      <p:sp>
        <p:nvSpPr>
          <p:cNvPr id="70708" name="Line 18">
            <a:extLst>
              <a:ext uri="{FF2B5EF4-FFF2-40B4-BE49-F238E27FC236}">
                <a16:creationId xmlns:a16="http://schemas.microsoft.com/office/drawing/2014/main" id="{3859A20A-D2B1-8EA3-DCF0-1EC7C55EA622}"/>
              </a:ext>
            </a:extLst>
          </p:cNvPr>
          <p:cNvSpPr>
            <a:spLocks noChangeShapeType="1"/>
          </p:cNvSpPr>
          <p:nvPr/>
        </p:nvSpPr>
        <p:spPr bwMode="auto">
          <a:xfrm>
            <a:off x="7218363" y="3211513"/>
            <a:ext cx="1944687" cy="0"/>
          </a:xfrm>
          <a:prstGeom prst="line">
            <a:avLst/>
          </a:prstGeom>
          <a:noFill/>
          <a:ln w="34925">
            <a:solidFill>
              <a:srgbClr val="000080"/>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709" name="Text Box 19">
            <a:extLst>
              <a:ext uri="{FF2B5EF4-FFF2-40B4-BE49-F238E27FC236}">
                <a16:creationId xmlns:a16="http://schemas.microsoft.com/office/drawing/2014/main" id="{90010461-219E-E09E-88A4-410C5CC05472}"/>
              </a:ext>
            </a:extLst>
          </p:cNvPr>
          <p:cNvSpPr txBox="1">
            <a:spLocks noChangeArrowheads="1"/>
          </p:cNvSpPr>
          <p:nvPr/>
        </p:nvSpPr>
        <p:spPr bwMode="auto">
          <a:xfrm>
            <a:off x="8027988" y="2708275"/>
            <a:ext cx="13509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1" baseline="30000"/>
              <a:t>6</a:t>
            </a:r>
            <a:r>
              <a:rPr lang="en-US" altLang="ja-JP" sz="2000"/>
              <a:t>He + </a:t>
            </a:r>
            <a:r>
              <a:rPr lang="en-US" altLang="ja-JP" sz="2000" b="1">
                <a:solidFill>
                  <a:schemeClr val="accent2"/>
                </a:solidFill>
                <a:ea typeface="ＭＳ 明朝" panose="02020609040205080304" pitchFamily="17" charset="-128"/>
              </a:rPr>
              <a:t>Ξ</a:t>
            </a:r>
            <a:r>
              <a:rPr lang="en-US" altLang="ja-JP" sz="2800" b="1" baseline="30000">
                <a:solidFill>
                  <a:schemeClr val="accent2"/>
                </a:solidFill>
              </a:rPr>
              <a:t>-</a:t>
            </a:r>
          </a:p>
        </p:txBody>
      </p:sp>
      <p:sp>
        <p:nvSpPr>
          <p:cNvPr id="70710" name="Text Box 20">
            <a:extLst>
              <a:ext uri="{FF2B5EF4-FFF2-40B4-BE49-F238E27FC236}">
                <a16:creationId xmlns:a16="http://schemas.microsoft.com/office/drawing/2014/main" id="{FD6C804F-7EFC-A34A-9344-3626B86D9A16}"/>
              </a:ext>
            </a:extLst>
          </p:cNvPr>
          <p:cNvSpPr txBox="1">
            <a:spLocks noChangeArrowheads="1"/>
          </p:cNvSpPr>
          <p:nvPr/>
        </p:nvSpPr>
        <p:spPr bwMode="auto">
          <a:xfrm>
            <a:off x="6588125" y="3213100"/>
            <a:ext cx="684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a:t>0.0</a:t>
            </a:r>
          </a:p>
        </p:txBody>
      </p:sp>
      <p:sp>
        <p:nvSpPr>
          <p:cNvPr id="70711" name="Line 21">
            <a:extLst>
              <a:ext uri="{FF2B5EF4-FFF2-40B4-BE49-F238E27FC236}">
                <a16:creationId xmlns:a16="http://schemas.microsoft.com/office/drawing/2014/main" id="{C9960498-C8C0-4445-070E-EE652CE04AEF}"/>
              </a:ext>
            </a:extLst>
          </p:cNvPr>
          <p:cNvSpPr>
            <a:spLocks noChangeShapeType="1"/>
          </p:cNvSpPr>
          <p:nvPr/>
        </p:nvSpPr>
        <p:spPr bwMode="auto">
          <a:xfrm>
            <a:off x="7112887" y="4341813"/>
            <a:ext cx="129698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712" name="Text Box 22">
            <a:extLst>
              <a:ext uri="{FF2B5EF4-FFF2-40B4-BE49-F238E27FC236}">
                <a16:creationId xmlns:a16="http://schemas.microsoft.com/office/drawing/2014/main" id="{BFEDEB00-375A-7C5F-704B-49AF9B1D457F}"/>
              </a:ext>
            </a:extLst>
          </p:cNvPr>
          <p:cNvSpPr txBox="1">
            <a:spLocks noChangeArrowheads="1"/>
          </p:cNvSpPr>
          <p:nvPr/>
        </p:nvSpPr>
        <p:spPr bwMode="auto">
          <a:xfrm>
            <a:off x="6188868" y="4168776"/>
            <a:ext cx="9572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t>-2.80</a:t>
            </a:r>
            <a:r>
              <a:rPr lang="en-US" altLang="ja-JP" sz="2000" dirty="0"/>
              <a:t> </a:t>
            </a:r>
          </a:p>
        </p:txBody>
      </p:sp>
      <p:sp>
        <p:nvSpPr>
          <p:cNvPr id="70713" name="Text Box 23">
            <a:extLst>
              <a:ext uri="{FF2B5EF4-FFF2-40B4-BE49-F238E27FC236}">
                <a16:creationId xmlns:a16="http://schemas.microsoft.com/office/drawing/2014/main" id="{D3F179B1-3B69-8347-C78F-AEF935E51399}"/>
              </a:ext>
            </a:extLst>
          </p:cNvPr>
          <p:cNvSpPr txBox="1">
            <a:spLocks noChangeArrowheads="1"/>
          </p:cNvSpPr>
          <p:nvPr/>
        </p:nvSpPr>
        <p:spPr bwMode="auto">
          <a:xfrm>
            <a:off x="8351838" y="4149725"/>
            <a:ext cx="773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1/2</a:t>
            </a:r>
            <a:r>
              <a:rPr lang="en-US" altLang="ja-JP" baseline="30000"/>
              <a:t>+</a:t>
            </a:r>
          </a:p>
        </p:txBody>
      </p:sp>
      <p:sp>
        <p:nvSpPr>
          <p:cNvPr id="70714" name="Line 24">
            <a:extLst>
              <a:ext uri="{FF2B5EF4-FFF2-40B4-BE49-F238E27FC236}">
                <a16:creationId xmlns:a16="http://schemas.microsoft.com/office/drawing/2014/main" id="{6D43AB8F-F057-F7DC-2DFE-08B57361A7AC}"/>
              </a:ext>
            </a:extLst>
          </p:cNvPr>
          <p:cNvSpPr>
            <a:spLocks noChangeShapeType="1"/>
          </p:cNvSpPr>
          <p:nvPr/>
        </p:nvSpPr>
        <p:spPr bwMode="auto">
          <a:xfrm>
            <a:off x="7253288" y="3357563"/>
            <a:ext cx="1890712" cy="0"/>
          </a:xfrm>
          <a:prstGeom prst="line">
            <a:avLst/>
          </a:prstGeom>
          <a:noFill/>
          <a:ln w="28575">
            <a:solidFill>
              <a:srgbClr val="008000"/>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715" name="Line 25">
            <a:extLst>
              <a:ext uri="{FF2B5EF4-FFF2-40B4-BE49-F238E27FC236}">
                <a16:creationId xmlns:a16="http://schemas.microsoft.com/office/drawing/2014/main" id="{4F367411-8873-2112-0481-478587BEE642}"/>
              </a:ext>
            </a:extLst>
          </p:cNvPr>
          <p:cNvSpPr>
            <a:spLocks noChangeShapeType="1"/>
          </p:cNvSpPr>
          <p:nvPr/>
        </p:nvSpPr>
        <p:spPr bwMode="auto">
          <a:xfrm>
            <a:off x="7218363" y="2492375"/>
            <a:ext cx="1944687" cy="0"/>
          </a:xfrm>
          <a:prstGeom prst="line">
            <a:avLst/>
          </a:prstGeom>
          <a:noFill/>
          <a:ln w="28575">
            <a:solidFill>
              <a:srgbClr val="008000"/>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716" name="Text Box 26">
            <a:extLst>
              <a:ext uri="{FF2B5EF4-FFF2-40B4-BE49-F238E27FC236}">
                <a16:creationId xmlns:a16="http://schemas.microsoft.com/office/drawing/2014/main" id="{78B6493E-8C06-BA7F-20DB-C7B407B7034D}"/>
              </a:ext>
            </a:extLst>
          </p:cNvPr>
          <p:cNvSpPr txBox="1">
            <a:spLocks noChangeArrowheads="1"/>
          </p:cNvSpPr>
          <p:nvPr/>
        </p:nvSpPr>
        <p:spPr bwMode="auto">
          <a:xfrm>
            <a:off x="6588125" y="2924175"/>
            <a:ext cx="784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0.04</a:t>
            </a:r>
          </a:p>
        </p:txBody>
      </p:sp>
      <p:sp>
        <p:nvSpPr>
          <p:cNvPr id="70717" name="Text Box 27">
            <a:extLst>
              <a:ext uri="{FF2B5EF4-FFF2-40B4-BE49-F238E27FC236}">
                <a16:creationId xmlns:a16="http://schemas.microsoft.com/office/drawing/2014/main" id="{9CA01355-01DD-F2E4-679E-346688E0DBE5}"/>
              </a:ext>
            </a:extLst>
          </p:cNvPr>
          <p:cNvSpPr txBox="1">
            <a:spLocks noChangeArrowheads="1"/>
          </p:cNvSpPr>
          <p:nvPr/>
        </p:nvSpPr>
        <p:spPr bwMode="auto">
          <a:xfrm>
            <a:off x="6570663" y="2203450"/>
            <a:ext cx="784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1.00</a:t>
            </a:r>
          </a:p>
        </p:txBody>
      </p:sp>
      <p:sp>
        <p:nvSpPr>
          <p:cNvPr id="70718" name="Line 29">
            <a:extLst>
              <a:ext uri="{FF2B5EF4-FFF2-40B4-BE49-F238E27FC236}">
                <a16:creationId xmlns:a16="http://schemas.microsoft.com/office/drawing/2014/main" id="{4482ACCF-98C3-0842-5CC6-A30A6BF59FC1}"/>
              </a:ext>
            </a:extLst>
          </p:cNvPr>
          <p:cNvSpPr>
            <a:spLocks noChangeShapeType="1"/>
          </p:cNvSpPr>
          <p:nvPr/>
        </p:nvSpPr>
        <p:spPr bwMode="auto">
          <a:xfrm>
            <a:off x="5707063" y="3211513"/>
            <a:ext cx="809625" cy="0"/>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719" name="Rectangle 30">
            <a:extLst>
              <a:ext uri="{FF2B5EF4-FFF2-40B4-BE49-F238E27FC236}">
                <a16:creationId xmlns:a16="http://schemas.microsoft.com/office/drawing/2014/main" id="{B02B1B6E-55FE-2B67-EFD3-97756073A64F}"/>
              </a:ext>
            </a:extLst>
          </p:cNvPr>
          <p:cNvSpPr>
            <a:spLocks noChangeArrowheads="1"/>
          </p:cNvSpPr>
          <p:nvPr/>
        </p:nvSpPr>
        <p:spPr bwMode="auto">
          <a:xfrm>
            <a:off x="6570663" y="1771650"/>
            <a:ext cx="817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30000"/>
              </a:spcBef>
              <a:buFontTx/>
              <a:buNone/>
            </a:pPr>
            <a:r>
              <a:rPr lang="en-US" altLang="ja-JP" sz="2400"/>
              <a:t>MeV</a:t>
            </a:r>
          </a:p>
        </p:txBody>
      </p:sp>
      <p:sp>
        <p:nvSpPr>
          <p:cNvPr id="70720" name="Text Box 33">
            <a:extLst>
              <a:ext uri="{FF2B5EF4-FFF2-40B4-BE49-F238E27FC236}">
                <a16:creationId xmlns:a16="http://schemas.microsoft.com/office/drawing/2014/main" id="{B1512C6C-1F30-2FD4-867F-E85B9CE59CF7}"/>
              </a:ext>
            </a:extLst>
          </p:cNvPr>
          <p:cNvSpPr txBox="1">
            <a:spLocks noChangeArrowheads="1"/>
          </p:cNvSpPr>
          <p:nvPr/>
        </p:nvSpPr>
        <p:spPr bwMode="auto">
          <a:xfrm>
            <a:off x="7637463" y="4557713"/>
            <a:ext cx="576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baseline="30000"/>
              <a:t>7</a:t>
            </a:r>
            <a:r>
              <a:rPr lang="en-US" altLang="ja-JP" sz="2800"/>
              <a:t>H</a:t>
            </a:r>
          </a:p>
        </p:txBody>
      </p:sp>
      <p:sp>
        <p:nvSpPr>
          <p:cNvPr id="70723" name="Line 12">
            <a:extLst>
              <a:ext uri="{FF2B5EF4-FFF2-40B4-BE49-F238E27FC236}">
                <a16:creationId xmlns:a16="http://schemas.microsoft.com/office/drawing/2014/main" id="{B6DD07B3-D089-ABD4-5288-38B757B28A01}"/>
              </a:ext>
            </a:extLst>
          </p:cNvPr>
          <p:cNvSpPr>
            <a:spLocks noChangeShapeType="1"/>
          </p:cNvSpPr>
          <p:nvPr/>
        </p:nvSpPr>
        <p:spPr bwMode="auto">
          <a:xfrm>
            <a:off x="6602413" y="-477985"/>
            <a:ext cx="1459478" cy="0"/>
          </a:xfrm>
          <a:prstGeom prst="line">
            <a:avLst/>
          </a:prstGeom>
          <a:noFill/>
          <a:ln w="381000">
            <a:solidFill>
              <a:srgbClr val="FF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722" name="Text Box 34">
            <a:extLst>
              <a:ext uri="{FF2B5EF4-FFF2-40B4-BE49-F238E27FC236}">
                <a16:creationId xmlns:a16="http://schemas.microsoft.com/office/drawing/2014/main" id="{685E9EB9-CAC2-E6EE-B8B3-F79075091978}"/>
              </a:ext>
            </a:extLst>
          </p:cNvPr>
          <p:cNvSpPr txBox="1">
            <a:spLocks noChangeArrowheads="1"/>
          </p:cNvSpPr>
          <p:nvPr/>
        </p:nvSpPr>
        <p:spPr bwMode="auto">
          <a:xfrm>
            <a:off x="7524750" y="4797425"/>
            <a:ext cx="3683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b="1">
                <a:ea typeface="ＭＳ 明朝" panose="02020609040205080304" pitchFamily="17" charset="-128"/>
              </a:rPr>
              <a:t>Ξ</a:t>
            </a:r>
            <a:r>
              <a:rPr lang="en-US" altLang="ja-JP" sz="1800" b="1" baseline="30000">
                <a:ea typeface="ＭＳ 明朝" panose="02020609040205080304" pitchFamily="17" charset="-128"/>
              </a:rPr>
              <a:t>-</a:t>
            </a:r>
            <a:endParaRPr lang="en-US" altLang="ja-JP" sz="2400" b="1" baseline="30000">
              <a:ea typeface="ＭＳ 明朝" panose="02020609040205080304" pitchFamily="17" charset="-128"/>
            </a:endParaRPr>
          </a:p>
          <a:p>
            <a:pPr eaLnBrk="1" hangingPunct="1">
              <a:spcBef>
                <a:spcPct val="0"/>
              </a:spcBef>
              <a:buFontTx/>
              <a:buNone/>
            </a:pPr>
            <a:endParaRPr lang="en-US" altLang="ja-JP" sz="2000" b="1" baseline="300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6F146DC4-00B2-77BD-F3A1-40C098F894AC}"/>
              </a:ext>
            </a:extLst>
          </p:cNvPr>
          <p:cNvSpPr>
            <a:spLocks noGrp="1"/>
          </p:cNvSpPr>
          <p:nvPr>
            <p:ph idx="1"/>
          </p:nvPr>
        </p:nvSpPr>
        <p:spPr>
          <a:xfrm>
            <a:off x="457200" y="188640"/>
            <a:ext cx="8229600" cy="5937523"/>
          </a:xfrm>
        </p:spPr>
        <p:txBody>
          <a:bodyPr/>
          <a:lstStyle/>
          <a:p>
            <a:pPr marL="0" indent="0">
              <a:buNone/>
            </a:pPr>
            <a:r>
              <a:rPr kumimoji="1" lang="en-US" altLang="ja-JP" dirty="0"/>
              <a:t>Summary of </a:t>
            </a:r>
            <a:r>
              <a:rPr kumimoji="1" lang="en-US" altLang="ja-JP" baseline="30000" dirty="0"/>
              <a:t>7</a:t>
            </a:r>
            <a:r>
              <a:rPr kumimoji="1" lang="en-US" altLang="ja-JP" baseline="-25000" dirty="0"/>
              <a:t>Ξ</a:t>
            </a:r>
            <a:r>
              <a:rPr kumimoji="1" lang="en-US" altLang="ja-JP" dirty="0"/>
              <a:t>H</a:t>
            </a:r>
          </a:p>
          <a:p>
            <a:pPr marL="0" indent="0">
              <a:buNone/>
            </a:pPr>
            <a:endParaRPr lang="en-US" altLang="ja-JP" dirty="0"/>
          </a:p>
          <a:p>
            <a:pPr marL="0" indent="0">
              <a:buNone/>
            </a:pPr>
            <a:r>
              <a:rPr kumimoji="1" lang="en-US" altLang="ja-JP" dirty="0"/>
              <a:t>We understand that </a:t>
            </a:r>
            <a:r>
              <a:rPr kumimoji="1" lang="en-US" altLang="ja-JP" baseline="30000" dirty="0"/>
              <a:t>7</a:t>
            </a:r>
            <a:r>
              <a:rPr kumimoji="1" lang="en-US" altLang="ja-JP" baseline="-25000" dirty="0"/>
              <a:t>Ξ</a:t>
            </a:r>
            <a:r>
              <a:rPr kumimoji="1" lang="en-US" altLang="ja-JP" dirty="0"/>
              <a:t>H should be bound.</a:t>
            </a:r>
          </a:p>
          <a:p>
            <a:pPr marL="0" indent="0">
              <a:buNone/>
            </a:pPr>
            <a:r>
              <a:rPr lang="en-US" altLang="ja-JP" dirty="0"/>
              <a:t>This means that αΞ system should be bound.</a:t>
            </a:r>
          </a:p>
          <a:p>
            <a:pPr marL="0" indent="0">
              <a:buNone/>
            </a:pPr>
            <a:r>
              <a:rPr kumimoji="1" lang="en-US" altLang="ja-JP" dirty="0"/>
              <a:t>I have a qu</a:t>
            </a:r>
            <a:r>
              <a:rPr lang="en-US" altLang="ja-JP" dirty="0"/>
              <a:t>estion. Is it possible to observe αΞ</a:t>
            </a:r>
          </a:p>
          <a:p>
            <a:pPr marL="0" indent="0">
              <a:buNone/>
            </a:pPr>
            <a:r>
              <a:rPr lang="en-US" altLang="ja-JP" dirty="0"/>
              <a:t>t</a:t>
            </a:r>
            <a:r>
              <a:rPr kumimoji="1" lang="en-US" altLang="ja-JP" dirty="0"/>
              <a:t>wo-body </a:t>
            </a:r>
            <a:r>
              <a:rPr lang="en-US" altLang="ja-JP" dirty="0"/>
              <a:t>correlation experiment to make sure </a:t>
            </a:r>
          </a:p>
          <a:p>
            <a:pPr marL="0" indent="0">
              <a:buNone/>
            </a:pPr>
            <a:r>
              <a:rPr lang="en-US" altLang="ja-JP" dirty="0"/>
              <a:t>b</a:t>
            </a:r>
            <a:r>
              <a:rPr kumimoji="1" lang="en-US" altLang="ja-JP" dirty="0"/>
              <a:t>ound state of this system at STAR?</a:t>
            </a:r>
          </a:p>
          <a:p>
            <a:pPr marL="0" indent="0">
              <a:buNone/>
            </a:pPr>
            <a:endParaRPr kumimoji="1" lang="ja-JP" altLang="en-US" dirty="0"/>
          </a:p>
        </p:txBody>
      </p:sp>
    </p:spTree>
    <p:extLst>
      <p:ext uri="{BB962C8B-B14F-4D97-AF65-F5344CB8AC3E}">
        <p14:creationId xmlns:p14="http://schemas.microsoft.com/office/powerpoint/2010/main" val="39228347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3">
            <a:extLst>
              <a:ext uri="{FF2B5EF4-FFF2-40B4-BE49-F238E27FC236}">
                <a16:creationId xmlns:a16="http://schemas.microsoft.com/office/drawing/2014/main" id="{AA751A95-EFC6-516D-EE5C-AD2A9E3715C3}"/>
              </a:ext>
            </a:extLst>
          </p:cNvPr>
          <p:cNvSpPr/>
          <p:nvPr/>
        </p:nvSpPr>
        <p:spPr>
          <a:xfrm>
            <a:off x="5148064" y="1603736"/>
            <a:ext cx="1778000" cy="180022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 name="円/楕円 4">
            <a:extLst>
              <a:ext uri="{FF2B5EF4-FFF2-40B4-BE49-F238E27FC236}">
                <a16:creationId xmlns:a16="http://schemas.microsoft.com/office/drawing/2014/main" id="{B114EE66-9A1B-E192-D1B1-59747BF51A4E}"/>
              </a:ext>
            </a:extLst>
          </p:cNvPr>
          <p:cNvSpPr/>
          <p:nvPr/>
        </p:nvSpPr>
        <p:spPr>
          <a:xfrm>
            <a:off x="2058789" y="1522773"/>
            <a:ext cx="1843088" cy="180022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 name="円/楕円 5">
            <a:extLst>
              <a:ext uri="{FF2B5EF4-FFF2-40B4-BE49-F238E27FC236}">
                <a16:creationId xmlns:a16="http://schemas.microsoft.com/office/drawing/2014/main" id="{ACD929DB-86FC-14F5-E488-1FA4CF38F4D1}"/>
              </a:ext>
            </a:extLst>
          </p:cNvPr>
          <p:cNvSpPr/>
          <p:nvPr/>
        </p:nvSpPr>
        <p:spPr>
          <a:xfrm>
            <a:off x="2390577" y="1759311"/>
            <a:ext cx="574675" cy="57467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7" name="円/楕円 6">
            <a:extLst>
              <a:ext uri="{FF2B5EF4-FFF2-40B4-BE49-F238E27FC236}">
                <a16:creationId xmlns:a16="http://schemas.microsoft.com/office/drawing/2014/main" id="{BA6773DC-3D42-1903-87AC-9027E59585CF}"/>
              </a:ext>
            </a:extLst>
          </p:cNvPr>
          <p:cNvSpPr/>
          <p:nvPr/>
        </p:nvSpPr>
        <p:spPr>
          <a:xfrm>
            <a:off x="3036689" y="1881548"/>
            <a:ext cx="593725" cy="57626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8" name="円/楕円 7">
            <a:extLst>
              <a:ext uri="{FF2B5EF4-FFF2-40B4-BE49-F238E27FC236}">
                <a16:creationId xmlns:a16="http://schemas.microsoft.com/office/drawing/2014/main" id="{37D0CB02-A9CD-B061-9668-CB7F028F8F93}"/>
              </a:ext>
            </a:extLst>
          </p:cNvPr>
          <p:cNvSpPr/>
          <p:nvPr/>
        </p:nvSpPr>
        <p:spPr>
          <a:xfrm>
            <a:off x="2498527" y="2457811"/>
            <a:ext cx="682625" cy="6477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a:t>Ξ</a:t>
            </a:r>
            <a:endParaRPr lang="ja-JP" altLang="en-US" sz="2000" dirty="0"/>
          </a:p>
        </p:txBody>
      </p:sp>
      <p:sp>
        <p:nvSpPr>
          <p:cNvPr id="9" name="円/楕円 8">
            <a:extLst>
              <a:ext uri="{FF2B5EF4-FFF2-40B4-BE49-F238E27FC236}">
                <a16:creationId xmlns:a16="http://schemas.microsoft.com/office/drawing/2014/main" id="{6E7A743F-5E8E-4502-162D-23B918087A4B}"/>
              </a:ext>
            </a:extLst>
          </p:cNvPr>
          <p:cNvSpPr/>
          <p:nvPr/>
        </p:nvSpPr>
        <p:spPr>
          <a:xfrm>
            <a:off x="6065639" y="1768836"/>
            <a:ext cx="500063" cy="57626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10" name="円/楕円 9">
            <a:extLst>
              <a:ext uri="{FF2B5EF4-FFF2-40B4-BE49-F238E27FC236}">
                <a16:creationId xmlns:a16="http://schemas.microsoft.com/office/drawing/2014/main" id="{D154EC1D-A264-D30D-6817-F3D42D726B82}"/>
              </a:ext>
            </a:extLst>
          </p:cNvPr>
          <p:cNvSpPr/>
          <p:nvPr/>
        </p:nvSpPr>
        <p:spPr>
          <a:xfrm>
            <a:off x="5487789" y="1922823"/>
            <a:ext cx="501650" cy="57626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11" name="円/楕円 10">
            <a:extLst>
              <a:ext uri="{FF2B5EF4-FFF2-40B4-BE49-F238E27FC236}">
                <a16:creationId xmlns:a16="http://schemas.microsoft.com/office/drawing/2014/main" id="{260B8993-2D16-A615-5C74-A51C298886D0}"/>
              </a:ext>
            </a:extLst>
          </p:cNvPr>
          <p:cNvSpPr/>
          <p:nvPr/>
        </p:nvSpPr>
        <p:spPr>
          <a:xfrm>
            <a:off x="5341739" y="2622911"/>
            <a:ext cx="609600" cy="57626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12" name="円/楕円 11">
            <a:extLst>
              <a:ext uri="{FF2B5EF4-FFF2-40B4-BE49-F238E27FC236}">
                <a16:creationId xmlns:a16="http://schemas.microsoft.com/office/drawing/2014/main" id="{C17EC921-F012-C55F-5208-15FF610AD598}"/>
              </a:ext>
            </a:extLst>
          </p:cNvPr>
          <p:cNvSpPr/>
          <p:nvPr/>
        </p:nvSpPr>
        <p:spPr>
          <a:xfrm>
            <a:off x="6087864" y="2457811"/>
            <a:ext cx="622300" cy="6477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a:t>Ξ</a:t>
            </a:r>
            <a:endParaRPr lang="ja-JP" altLang="en-US" sz="2000" dirty="0"/>
          </a:p>
        </p:txBody>
      </p:sp>
      <p:sp>
        <p:nvSpPr>
          <p:cNvPr id="2" name="テキスト ボックス 1">
            <a:extLst>
              <a:ext uri="{FF2B5EF4-FFF2-40B4-BE49-F238E27FC236}">
                <a16:creationId xmlns:a16="http://schemas.microsoft.com/office/drawing/2014/main" id="{D584FBC3-355D-9BFC-B29E-543BA92A6664}"/>
              </a:ext>
            </a:extLst>
          </p:cNvPr>
          <p:cNvSpPr txBox="1"/>
          <p:nvPr/>
        </p:nvSpPr>
        <p:spPr>
          <a:xfrm>
            <a:off x="683568" y="548680"/>
            <a:ext cx="5578322" cy="461665"/>
          </a:xfrm>
          <a:prstGeom prst="rect">
            <a:avLst/>
          </a:prstGeom>
          <a:noFill/>
        </p:spPr>
        <p:txBody>
          <a:bodyPr wrap="none" rtlCol="0">
            <a:spAutoFit/>
          </a:bodyPr>
          <a:lstStyle/>
          <a:p>
            <a:r>
              <a:rPr kumimoji="1" lang="en-US" altLang="ja-JP" sz="2400" dirty="0"/>
              <a:t>Next, I shall talk about s-shell Ξ </a:t>
            </a:r>
            <a:r>
              <a:rPr kumimoji="1" lang="en-US" altLang="ja-JP" sz="2400" dirty="0" err="1"/>
              <a:t>hypernuclei</a:t>
            </a:r>
            <a:endParaRPr kumimoji="1" lang="ja-JP" altLang="en-US" sz="2400" dirty="0"/>
          </a:p>
        </p:txBody>
      </p:sp>
      <p:sp>
        <p:nvSpPr>
          <p:cNvPr id="3" name="テキスト ボックス 2">
            <a:extLst>
              <a:ext uri="{FF2B5EF4-FFF2-40B4-BE49-F238E27FC236}">
                <a16:creationId xmlns:a16="http://schemas.microsoft.com/office/drawing/2014/main" id="{371C70DA-487F-D7B8-FBBC-A17C16B9E07C}"/>
              </a:ext>
            </a:extLst>
          </p:cNvPr>
          <p:cNvSpPr txBox="1"/>
          <p:nvPr/>
        </p:nvSpPr>
        <p:spPr>
          <a:xfrm>
            <a:off x="1187624" y="4869160"/>
            <a:ext cx="1498359" cy="584775"/>
          </a:xfrm>
          <a:prstGeom prst="rect">
            <a:avLst/>
          </a:prstGeom>
          <a:noFill/>
        </p:spPr>
        <p:txBody>
          <a:bodyPr wrap="none" rtlCol="0">
            <a:spAutoFit/>
          </a:bodyPr>
          <a:lstStyle/>
          <a:p>
            <a:r>
              <a:rPr kumimoji="1" lang="en-US" altLang="ja-JP" sz="3200" dirty="0"/>
              <a:t>No data</a:t>
            </a:r>
            <a:endParaRPr kumimoji="1" lang="ja-JP" altLang="en-US" sz="3200" dirty="0"/>
          </a:p>
        </p:txBody>
      </p:sp>
    </p:spTree>
    <p:extLst>
      <p:ext uri="{BB962C8B-B14F-4D97-AF65-F5344CB8AC3E}">
        <p14:creationId xmlns:p14="http://schemas.microsoft.com/office/powerpoint/2010/main" val="3194274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a:extLst>
              <a:ext uri="{FF2B5EF4-FFF2-40B4-BE49-F238E27FC236}">
                <a16:creationId xmlns:a16="http://schemas.microsoft.com/office/drawing/2014/main" id="{43588C50-A978-DB7D-0629-34D82E80B391}"/>
              </a:ext>
            </a:extLst>
          </p:cNvPr>
          <p:cNvSpPr txBox="1">
            <a:spLocks noChangeArrowheads="1"/>
          </p:cNvSpPr>
          <p:nvPr/>
        </p:nvSpPr>
        <p:spPr bwMode="auto">
          <a:xfrm>
            <a:off x="251520" y="343442"/>
            <a:ext cx="9217025"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dirty="0"/>
              <a:t>Therefore, for the study of </a:t>
            </a:r>
            <a:r>
              <a:rPr lang="en-US" altLang="ja-JP" sz="2800" dirty="0">
                <a:solidFill>
                  <a:srgbClr val="CC0000"/>
                </a:solidFill>
              </a:rPr>
              <a:t>YN</a:t>
            </a:r>
            <a:r>
              <a:rPr lang="en-US" altLang="ja-JP" sz="2800" dirty="0"/>
              <a:t> and  </a:t>
            </a:r>
            <a:r>
              <a:rPr lang="en-US" altLang="ja-JP" sz="2800" dirty="0">
                <a:solidFill>
                  <a:srgbClr val="CC0000"/>
                </a:solidFill>
              </a:rPr>
              <a:t>YY</a:t>
            </a:r>
            <a:r>
              <a:rPr lang="en-US" altLang="ja-JP" sz="2800" dirty="0"/>
              <a:t> interactions,</a:t>
            </a:r>
            <a:endParaRPr lang="en-US" altLang="ja-JP" sz="2400" dirty="0"/>
          </a:p>
          <a:p>
            <a:pPr eaLnBrk="1" hangingPunct="1"/>
            <a:endParaRPr lang="en-US" altLang="ja-JP" sz="200" dirty="0"/>
          </a:p>
          <a:p>
            <a:pPr eaLnBrk="1" hangingPunct="1"/>
            <a:endParaRPr lang="en-US" altLang="ja-JP" sz="500" dirty="0">
              <a:latin typeface="Times New Roman" panose="02020603050405020304" pitchFamily="18" charset="0"/>
            </a:endParaRPr>
          </a:p>
          <a:p>
            <a:pPr eaLnBrk="1" hangingPunct="1">
              <a:lnSpc>
                <a:spcPct val="140000"/>
              </a:lnSpc>
            </a:pPr>
            <a:r>
              <a:rPr lang="en-US" altLang="ja-JP" sz="2800" dirty="0"/>
              <a:t>the systematic investigation of the </a:t>
            </a:r>
          </a:p>
          <a:p>
            <a:pPr eaLnBrk="1" hangingPunct="1">
              <a:lnSpc>
                <a:spcPct val="150000"/>
              </a:lnSpc>
            </a:pPr>
            <a:r>
              <a:rPr lang="en-US" altLang="ja-JP" sz="2800" dirty="0">
                <a:solidFill>
                  <a:srgbClr val="0000CC"/>
                </a:solidFill>
              </a:rPr>
              <a:t>structure of</a:t>
            </a:r>
            <a:r>
              <a:rPr lang="en-US" altLang="ja-JP" sz="2800" dirty="0"/>
              <a:t> </a:t>
            </a:r>
            <a:r>
              <a:rPr lang="en-US" altLang="ja-JP" sz="2800" dirty="0">
                <a:solidFill>
                  <a:srgbClr val="0000CC"/>
                </a:solidFill>
              </a:rPr>
              <a:t>light  </a:t>
            </a:r>
            <a:r>
              <a:rPr lang="en-US" altLang="ja-JP" sz="2800" dirty="0" err="1">
                <a:solidFill>
                  <a:srgbClr val="0000CC"/>
                </a:solidFill>
              </a:rPr>
              <a:t>hypernuclei</a:t>
            </a:r>
            <a:r>
              <a:rPr lang="en-US" altLang="ja-JP" sz="2800" dirty="0">
                <a:solidFill>
                  <a:srgbClr val="0000CC"/>
                </a:solidFill>
              </a:rPr>
              <a:t> </a:t>
            </a:r>
            <a:r>
              <a:rPr lang="en-US" altLang="ja-JP" sz="2800" dirty="0"/>
              <a:t>is one of the important</a:t>
            </a:r>
          </a:p>
          <a:p>
            <a:pPr eaLnBrk="1" hangingPunct="1">
              <a:lnSpc>
                <a:spcPct val="150000"/>
              </a:lnSpc>
            </a:pPr>
            <a:r>
              <a:rPr lang="en-US" altLang="ja-JP" sz="2800" dirty="0"/>
              <a:t>way. </a:t>
            </a:r>
          </a:p>
          <a:p>
            <a:pPr eaLnBrk="1" hangingPunct="1"/>
            <a:endParaRPr lang="en-US" altLang="ja-JP" sz="900" dirty="0"/>
          </a:p>
          <a:p>
            <a:pPr eaLnBrk="1" hangingPunct="1"/>
            <a:endParaRPr lang="en-US" altLang="ja-JP" sz="2800" dirty="0"/>
          </a:p>
          <a:p>
            <a:pPr eaLnBrk="1" hangingPunct="1"/>
            <a:endParaRPr lang="en-US" altLang="ja-JP" sz="2800" dirty="0"/>
          </a:p>
          <a:p>
            <a:pPr eaLnBrk="1" hangingPunct="1"/>
            <a:endParaRPr lang="en-US" altLang="ja-JP" sz="100" dirty="0"/>
          </a:p>
        </p:txBody>
      </p:sp>
      <p:sp>
        <p:nvSpPr>
          <p:cNvPr id="4099" name="テキスト ボックス 2">
            <a:extLst>
              <a:ext uri="{FF2B5EF4-FFF2-40B4-BE49-F238E27FC236}">
                <a16:creationId xmlns:a16="http://schemas.microsoft.com/office/drawing/2014/main" id="{0019975C-90B6-8864-1AFB-ED9951F403B2}"/>
              </a:ext>
            </a:extLst>
          </p:cNvPr>
          <p:cNvSpPr txBox="1">
            <a:spLocks noChangeArrowheads="1"/>
          </p:cNvSpPr>
          <p:nvPr/>
        </p:nvSpPr>
        <p:spPr bwMode="auto">
          <a:xfrm>
            <a:off x="395536" y="3013501"/>
            <a:ext cx="72134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400" dirty="0"/>
              <a:t>(Some YN scattering experiments have been done</a:t>
            </a:r>
          </a:p>
          <a:p>
            <a:r>
              <a:rPr lang="en-US" altLang="ja-JP" sz="2400" dirty="0"/>
              <a:t>and further experiment is planned at J-PARC.)</a:t>
            </a:r>
            <a:endParaRPr lang="ja-JP" altLang="en-US" sz="2400" dirty="0"/>
          </a:p>
        </p:txBody>
      </p:sp>
      <p:sp>
        <p:nvSpPr>
          <p:cNvPr id="4100" name="テキスト ボックス 3">
            <a:extLst>
              <a:ext uri="{FF2B5EF4-FFF2-40B4-BE49-F238E27FC236}">
                <a16:creationId xmlns:a16="http://schemas.microsoft.com/office/drawing/2014/main" id="{1CCA2011-2EE5-7952-BE33-D31E60157E78}"/>
              </a:ext>
            </a:extLst>
          </p:cNvPr>
          <p:cNvSpPr txBox="1">
            <a:spLocks noChangeArrowheads="1"/>
          </p:cNvSpPr>
          <p:nvPr/>
        </p:nvSpPr>
        <p:spPr bwMode="auto">
          <a:xfrm>
            <a:off x="107950" y="4292600"/>
            <a:ext cx="8901113" cy="223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nSpc>
                <a:spcPct val="150000"/>
              </a:lnSpc>
            </a:pPr>
            <a:r>
              <a:rPr lang="en-US" altLang="ja-JP" sz="2400"/>
              <a:t>Once YN and YY interactions are determined, we can</a:t>
            </a:r>
          </a:p>
          <a:p>
            <a:pPr>
              <a:lnSpc>
                <a:spcPct val="150000"/>
              </a:lnSpc>
            </a:pPr>
            <a:r>
              <a:rPr lang="en-US" altLang="ja-JP" sz="2400"/>
              <a:t>predict interesting phenomena which cannot be imagined so far.</a:t>
            </a:r>
          </a:p>
          <a:p>
            <a:pPr>
              <a:lnSpc>
                <a:spcPct val="150000"/>
              </a:lnSpc>
            </a:pPr>
            <a:r>
              <a:rPr lang="en-US" altLang="ja-JP" sz="2400"/>
              <a:t>In addition, we could study inner part of neutron stars which</a:t>
            </a:r>
          </a:p>
          <a:p>
            <a:pPr>
              <a:lnSpc>
                <a:spcPct val="150000"/>
              </a:lnSpc>
            </a:pPr>
            <a:r>
              <a:rPr lang="en-US" altLang="ja-JP" sz="2400"/>
              <a:t>have been observed.  </a:t>
            </a:r>
            <a:endParaRPr lang="ja-JP" altLang="en-US" sz="24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8">
            <a:extLst>
              <a:ext uri="{FF2B5EF4-FFF2-40B4-BE49-F238E27FC236}">
                <a16:creationId xmlns:a16="http://schemas.microsoft.com/office/drawing/2014/main" id="{BB5FC75C-BF1A-98B4-A638-A04DA2C316CA}"/>
              </a:ext>
            </a:extLst>
          </p:cNvPr>
          <p:cNvSpPr>
            <a:spLocks noChangeArrowheads="1"/>
          </p:cNvSpPr>
          <p:nvPr/>
        </p:nvSpPr>
        <p:spPr bwMode="auto">
          <a:xfrm>
            <a:off x="395288" y="504825"/>
            <a:ext cx="8243887" cy="165576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ct val="120000"/>
              </a:lnSpc>
              <a:spcBef>
                <a:spcPct val="0"/>
              </a:spcBef>
              <a:buFontTx/>
              <a:buNone/>
            </a:pPr>
            <a:endParaRPr lang="en-US" altLang="ja-JP" sz="1800"/>
          </a:p>
        </p:txBody>
      </p:sp>
      <p:sp>
        <p:nvSpPr>
          <p:cNvPr id="28675" name="Text Box 49">
            <a:extLst>
              <a:ext uri="{FF2B5EF4-FFF2-40B4-BE49-F238E27FC236}">
                <a16:creationId xmlns:a16="http://schemas.microsoft.com/office/drawing/2014/main" id="{9CFB7B43-67C3-34D3-2F1B-3A7576FF0A45}"/>
              </a:ext>
            </a:extLst>
          </p:cNvPr>
          <p:cNvSpPr txBox="1">
            <a:spLocks noChangeArrowheads="1"/>
          </p:cNvSpPr>
          <p:nvPr/>
        </p:nvSpPr>
        <p:spPr bwMode="auto">
          <a:xfrm>
            <a:off x="179388" y="2366963"/>
            <a:ext cx="269875" cy="367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10000"/>
              </a:lnSpc>
              <a:spcBef>
                <a:spcPct val="0"/>
              </a:spcBef>
              <a:buFontTx/>
              <a:buNone/>
            </a:pPr>
            <a:endParaRPr lang="en-US" altLang="ja-JP" sz="2400">
              <a:solidFill>
                <a:srgbClr val="000099"/>
              </a:solidFill>
            </a:endParaRPr>
          </a:p>
          <a:p>
            <a:pPr eaLnBrk="1" hangingPunct="1">
              <a:lnSpc>
                <a:spcPct val="110000"/>
              </a:lnSpc>
              <a:spcBef>
                <a:spcPct val="0"/>
              </a:spcBef>
              <a:buFontTx/>
              <a:buNone/>
            </a:pPr>
            <a:endParaRPr lang="en-US" altLang="ja-JP" sz="2400">
              <a:solidFill>
                <a:srgbClr val="000099"/>
              </a:solidFill>
            </a:endParaRPr>
          </a:p>
          <a:p>
            <a:pPr eaLnBrk="1" hangingPunct="1">
              <a:lnSpc>
                <a:spcPct val="110000"/>
              </a:lnSpc>
              <a:spcBef>
                <a:spcPct val="0"/>
              </a:spcBef>
              <a:buFontTx/>
              <a:buNone/>
            </a:pPr>
            <a:endParaRPr lang="en-US" altLang="ja-JP" sz="2400">
              <a:solidFill>
                <a:srgbClr val="000099"/>
              </a:solidFill>
            </a:endParaRPr>
          </a:p>
          <a:p>
            <a:pPr eaLnBrk="1" hangingPunct="1">
              <a:lnSpc>
                <a:spcPct val="110000"/>
              </a:lnSpc>
              <a:spcBef>
                <a:spcPct val="0"/>
              </a:spcBef>
              <a:buFontTx/>
              <a:buNone/>
            </a:pPr>
            <a:endParaRPr lang="en-US" altLang="ja-JP" sz="2400">
              <a:solidFill>
                <a:srgbClr val="000099"/>
              </a:solidFill>
            </a:endParaRPr>
          </a:p>
          <a:p>
            <a:pPr eaLnBrk="1" hangingPunct="1">
              <a:lnSpc>
                <a:spcPct val="110000"/>
              </a:lnSpc>
              <a:spcBef>
                <a:spcPct val="0"/>
              </a:spcBef>
              <a:buFontTx/>
              <a:buNone/>
            </a:pPr>
            <a:endParaRPr lang="en-US" altLang="ja-JP" sz="2400">
              <a:solidFill>
                <a:srgbClr val="000099"/>
              </a:solidFill>
            </a:endParaRPr>
          </a:p>
          <a:p>
            <a:pPr eaLnBrk="1" hangingPunct="1">
              <a:lnSpc>
                <a:spcPct val="110000"/>
              </a:lnSpc>
              <a:spcBef>
                <a:spcPct val="0"/>
              </a:spcBef>
              <a:buFontTx/>
              <a:buNone/>
            </a:pPr>
            <a:endParaRPr lang="en-US" altLang="ja-JP" sz="2400">
              <a:solidFill>
                <a:srgbClr val="000099"/>
              </a:solidFill>
            </a:endParaRPr>
          </a:p>
          <a:p>
            <a:pPr eaLnBrk="1" hangingPunct="1">
              <a:lnSpc>
                <a:spcPct val="110000"/>
              </a:lnSpc>
              <a:spcBef>
                <a:spcPct val="0"/>
              </a:spcBef>
              <a:buFontTx/>
              <a:buNone/>
            </a:pPr>
            <a:endParaRPr lang="en-US" altLang="ja-JP" sz="2400">
              <a:solidFill>
                <a:srgbClr val="000099"/>
              </a:solidFill>
            </a:endParaRPr>
          </a:p>
          <a:p>
            <a:pPr eaLnBrk="1" hangingPunct="1">
              <a:lnSpc>
                <a:spcPct val="110000"/>
              </a:lnSpc>
              <a:spcBef>
                <a:spcPct val="0"/>
              </a:spcBef>
              <a:buFontTx/>
              <a:buNone/>
            </a:pPr>
            <a:endParaRPr lang="en-US" altLang="ja-JP" sz="2400">
              <a:solidFill>
                <a:srgbClr val="000099"/>
              </a:solidFill>
            </a:endParaRPr>
          </a:p>
          <a:p>
            <a:pPr eaLnBrk="1" hangingPunct="1">
              <a:lnSpc>
                <a:spcPct val="90000"/>
              </a:lnSpc>
              <a:spcBef>
                <a:spcPct val="0"/>
              </a:spcBef>
              <a:buFontTx/>
              <a:buNone/>
            </a:pPr>
            <a:r>
              <a:rPr lang="en-US" altLang="ja-JP" sz="2400"/>
              <a:t> </a:t>
            </a:r>
          </a:p>
        </p:txBody>
      </p:sp>
      <p:sp>
        <p:nvSpPr>
          <p:cNvPr id="28676" name="テキスト ボックス 4">
            <a:extLst>
              <a:ext uri="{FF2B5EF4-FFF2-40B4-BE49-F238E27FC236}">
                <a16:creationId xmlns:a16="http://schemas.microsoft.com/office/drawing/2014/main" id="{C54812EE-EA28-3DAA-B98D-8AFE5A31F0EC}"/>
              </a:ext>
            </a:extLst>
          </p:cNvPr>
          <p:cNvSpPr txBox="1">
            <a:spLocks noChangeArrowheads="1"/>
          </p:cNvSpPr>
          <p:nvPr/>
        </p:nvSpPr>
        <p:spPr bwMode="auto">
          <a:xfrm>
            <a:off x="395288" y="1368425"/>
            <a:ext cx="82042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ct val="120000"/>
              </a:lnSpc>
              <a:spcBef>
                <a:spcPct val="0"/>
              </a:spcBef>
              <a:buFontTx/>
              <a:buNone/>
            </a:pPr>
            <a:r>
              <a:rPr lang="en-US" altLang="ja-JP" sz="2800"/>
              <a:t>which partial contribution makes attractive for </a:t>
            </a:r>
            <a:r>
              <a:rPr lang="en-US" altLang="ja-JP" sz="2800">
                <a:solidFill>
                  <a:srgbClr val="CC0000"/>
                </a:solidFill>
              </a:rPr>
              <a:t>V</a:t>
            </a:r>
            <a:r>
              <a:rPr lang="en-US" altLang="ja-JP" sz="2800" baseline="-25000">
                <a:solidFill>
                  <a:srgbClr val="CC0000"/>
                </a:solidFill>
              </a:rPr>
              <a:t>0</a:t>
            </a:r>
            <a:r>
              <a:rPr lang="en-US" altLang="ja-JP" sz="2800" b="1" baseline="-25000">
                <a:solidFill>
                  <a:srgbClr val="CC0000"/>
                </a:solidFill>
              </a:rPr>
              <a:t>  </a:t>
            </a:r>
            <a:r>
              <a:rPr lang="en-US" altLang="ja-JP" sz="2800" b="1">
                <a:solidFill>
                  <a:srgbClr val="CC0000"/>
                </a:solidFill>
              </a:rPr>
              <a:t>?</a:t>
            </a:r>
            <a:endParaRPr lang="en-US" altLang="ja-JP" sz="2800"/>
          </a:p>
        </p:txBody>
      </p:sp>
      <p:sp>
        <p:nvSpPr>
          <p:cNvPr id="28677" name="Rectangle 8">
            <a:extLst>
              <a:ext uri="{FF2B5EF4-FFF2-40B4-BE49-F238E27FC236}">
                <a16:creationId xmlns:a16="http://schemas.microsoft.com/office/drawing/2014/main" id="{13935472-F537-D16D-9A1C-591FEA88BB14}"/>
              </a:ext>
            </a:extLst>
          </p:cNvPr>
          <p:cNvSpPr>
            <a:spLocks noChangeArrowheads="1"/>
          </p:cNvSpPr>
          <p:nvPr/>
        </p:nvSpPr>
        <p:spPr bwMode="auto">
          <a:xfrm>
            <a:off x="863600" y="792163"/>
            <a:ext cx="6877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30000"/>
              </a:spcBef>
              <a:buFontTx/>
              <a:buNone/>
            </a:pPr>
            <a:r>
              <a:rPr lang="en-US" altLang="ja-JP" sz="2400">
                <a:solidFill>
                  <a:srgbClr val="CC0000"/>
                </a:solidFill>
                <a:ea typeface="ＭＳ 明朝" panose="02020609040205080304" pitchFamily="17" charset="-128"/>
              </a:rPr>
              <a:t>V</a:t>
            </a:r>
            <a:r>
              <a:rPr lang="en-US" altLang="ja-JP" sz="2400" baseline="-25000">
                <a:solidFill>
                  <a:srgbClr val="CC0000"/>
                </a:solidFill>
                <a:ea typeface="ＭＳ 明朝" panose="02020609040205080304" pitchFamily="17" charset="-128"/>
              </a:rPr>
              <a:t>0</a:t>
            </a:r>
            <a:r>
              <a:rPr lang="en-US" altLang="ja-JP" sz="2400">
                <a:solidFill>
                  <a:srgbClr val="CC0000"/>
                </a:solidFill>
                <a:ea typeface="ＭＳ 明朝" panose="02020609040205080304" pitchFamily="17" charset="-128"/>
              </a:rPr>
              <a:t> </a:t>
            </a:r>
            <a:r>
              <a:rPr lang="en-US" altLang="ja-JP" sz="2400">
                <a:solidFill>
                  <a:srgbClr val="000099"/>
                </a:solidFill>
                <a:ea typeface="ＭＳ 明朝" panose="02020609040205080304" pitchFamily="17" charset="-128"/>
              </a:rPr>
              <a:t>=  [ V(0,0) + 3V(0,1) + 3V(1,0) + 9V(1,1) ] / 16, </a:t>
            </a:r>
          </a:p>
        </p:txBody>
      </p:sp>
      <p:cxnSp>
        <p:nvCxnSpPr>
          <p:cNvPr id="7" name="直線矢印コネクタ 6">
            <a:extLst>
              <a:ext uri="{FF2B5EF4-FFF2-40B4-BE49-F238E27FC236}">
                <a16:creationId xmlns:a16="http://schemas.microsoft.com/office/drawing/2014/main" id="{D1DA1750-0985-6A44-E390-D4226EC89D64}"/>
              </a:ext>
            </a:extLst>
          </p:cNvPr>
          <p:cNvCxnSpPr/>
          <p:nvPr/>
        </p:nvCxnSpPr>
        <p:spPr>
          <a:xfrm flipH="1">
            <a:off x="2124075" y="404813"/>
            <a:ext cx="144463" cy="5048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679" name="テキスト ボックス 7">
            <a:extLst>
              <a:ext uri="{FF2B5EF4-FFF2-40B4-BE49-F238E27FC236}">
                <a16:creationId xmlns:a16="http://schemas.microsoft.com/office/drawing/2014/main" id="{564219EA-8215-A17B-4E86-7AE872E7FACF}"/>
              </a:ext>
            </a:extLst>
          </p:cNvPr>
          <p:cNvSpPr txBox="1">
            <a:spLocks noChangeArrowheads="1"/>
          </p:cNvSpPr>
          <p:nvPr/>
        </p:nvSpPr>
        <p:spPr bwMode="auto">
          <a:xfrm>
            <a:off x="2124075" y="0"/>
            <a:ext cx="327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T</a:t>
            </a:r>
            <a:endParaRPr lang="ja-JP" altLang="en-US" sz="1800"/>
          </a:p>
        </p:txBody>
      </p:sp>
      <p:cxnSp>
        <p:nvCxnSpPr>
          <p:cNvPr id="10" name="直線矢印コネクタ 9">
            <a:extLst>
              <a:ext uri="{FF2B5EF4-FFF2-40B4-BE49-F238E27FC236}">
                <a16:creationId xmlns:a16="http://schemas.microsoft.com/office/drawing/2014/main" id="{996C8EF7-90C6-B0B5-5D8B-5E0D31D827F7}"/>
              </a:ext>
            </a:extLst>
          </p:cNvPr>
          <p:cNvCxnSpPr/>
          <p:nvPr/>
        </p:nvCxnSpPr>
        <p:spPr>
          <a:xfrm flipH="1">
            <a:off x="2484438" y="333375"/>
            <a:ext cx="431800" cy="5032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681" name="テキスト ボックス 10">
            <a:extLst>
              <a:ext uri="{FF2B5EF4-FFF2-40B4-BE49-F238E27FC236}">
                <a16:creationId xmlns:a16="http://schemas.microsoft.com/office/drawing/2014/main" id="{501B2751-3C3C-6B06-9545-BBB5A3611703}"/>
              </a:ext>
            </a:extLst>
          </p:cNvPr>
          <p:cNvSpPr txBox="1">
            <a:spLocks noChangeArrowheads="1"/>
          </p:cNvSpPr>
          <p:nvPr/>
        </p:nvSpPr>
        <p:spPr bwMode="auto">
          <a:xfrm>
            <a:off x="2843213" y="0"/>
            <a:ext cx="339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S</a:t>
            </a:r>
            <a:endParaRPr lang="ja-JP" altLang="en-US" sz="1800"/>
          </a:p>
        </p:txBody>
      </p:sp>
      <p:sp>
        <p:nvSpPr>
          <p:cNvPr id="28682" name="テキスト ボックス 3">
            <a:extLst>
              <a:ext uri="{FF2B5EF4-FFF2-40B4-BE49-F238E27FC236}">
                <a16:creationId xmlns:a16="http://schemas.microsoft.com/office/drawing/2014/main" id="{12B9B1E8-E26A-7C59-5184-D72AE60F85B9}"/>
              </a:ext>
            </a:extLst>
          </p:cNvPr>
          <p:cNvSpPr txBox="1">
            <a:spLocks noChangeArrowheads="1"/>
          </p:cNvSpPr>
          <p:nvPr/>
        </p:nvSpPr>
        <p:spPr bwMode="auto">
          <a:xfrm>
            <a:off x="900113" y="2420938"/>
            <a:ext cx="390683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400"/>
              <a:t>ΞN interaction:     T=0, S=0</a:t>
            </a:r>
          </a:p>
          <a:p>
            <a:pPr>
              <a:spcBef>
                <a:spcPct val="0"/>
              </a:spcBef>
              <a:buFontTx/>
              <a:buNone/>
            </a:pPr>
            <a:r>
              <a:rPr lang="en-US" altLang="ja-JP" sz="2400"/>
              <a:t>                             T=0, S=1</a:t>
            </a:r>
          </a:p>
          <a:p>
            <a:pPr>
              <a:spcBef>
                <a:spcPct val="0"/>
              </a:spcBef>
              <a:buFontTx/>
              <a:buNone/>
            </a:pPr>
            <a:r>
              <a:rPr lang="en-US" altLang="ja-JP" sz="2400"/>
              <a:t>                             T=1, S=0</a:t>
            </a:r>
          </a:p>
          <a:p>
            <a:pPr>
              <a:spcBef>
                <a:spcPct val="0"/>
              </a:spcBef>
              <a:buFontTx/>
              <a:buNone/>
            </a:pPr>
            <a:r>
              <a:rPr lang="en-US" altLang="ja-JP" sz="2400"/>
              <a:t>                             T=1, S=1</a:t>
            </a:r>
            <a:endParaRPr lang="ja-JP" altLang="en-US" sz="2400"/>
          </a:p>
        </p:txBody>
      </p:sp>
      <p:sp>
        <p:nvSpPr>
          <p:cNvPr id="13" name="円/楕円 12">
            <a:extLst>
              <a:ext uri="{FF2B5EF4-FFF2-40B4-BE49-F238E27FC236}">
                <a16:creationId xmlns:a16="http://schemas.microsoft.com/office/drawing/2014/main" id="{73093E2F-FB48-83C5-9369-BBD871D46F0C}"/>
              </a:ext>
            </a:extLst>
          </p:cNvPr>
          <p:cNvSpPr/>
          <p:nvPr/>
        </p:nvSpPr>
        <p:spPr>
          <a:xfrm>
            <a:off x="4859338" y="2420938"/>
            <a:ext cx="649287" cy="6477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a:t>Ξ</a:t>
            </a:r>
            <a:endParaRPr lang="ja-JP" altLang="en-US" sz="2000" dirty="0"/>
          </a:p>
        </p:txBody>
      </p:sp>
      <p:sp>
        <p:nvSpPr>
          <p:cNvPr id="14" name="円/楕円 13">
            <a:extLst>
              <a:ext uri="{FF2B5EF4-FFF2-40B4-BE49-F238E27FC236}">
                <a16:creationId xmlns:a16="http://schemas.microsoft.com/office/drawing/2014/main" id="{E12CD2DF-735C-0590-1ADE-B81238CC4840}"/>
              </a:ext>
            </a:extLst>
          </p:cNvPr>
          <p:cNvSpPr/>
          <p:nvPr/>
        </p:nvSpPr>
        <p:spPr>
          <a:xfrm>
            <a:off x="6516688" y="2420938"/>
            <a:ext cx="503237" cy="57626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cxnSp>
        <p:nvCxnSpPr>
          <p:cNvPr id="15" name="直線コネクタ 14">
            <a:extLst>
              <a:ext uri="{FF2B5EF4-FFF2-40B4-BE49-F238E27FC236}">
                <a16:creationId xmlns:a16="http://schemas.microsoft.com/office/drawing/2014/main" id="{D63A09AA-40DB-E6D9-7378-64467B141C0B}"/>
              </a:ext>
            </a:extLst>
          </p:cNvPr>
          <p:cNvCxnSpPr>
            <a:endCxn id="14" idx="2"/>
          </p:cNvCxnSpPr>
          <p:nvPr/>
        </p:nvCxnSpPr>
        <p:spPr>
          <a:xfrm flipV="1">
            <a:off x="5291138" y="2708275"/>
            <a:ext cx="1225550" cy="1588"/>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28686" name="テキスト ボックス 18">
            <a:extLst>
              <a:ext uri="{FF2B5EF4-FFF2-40B4-BE49-F238E27FC236}">
                <a16:creationId xmlns:a16="http://schemas.microsoft.com/office/drawing/2014/main" id="{8BC0CD98-F14E-B99D-19DC-FCBB442B145F}"/>
              </a:ext>
            </a:extLst>
          </p:cNvPr>
          <p:cNvSpPr txBox="1">
            <a:spLocks noChangeArrowheads="1"/>
          </p:cNvSpPr>
          <p:nvPr/>
        </p:nvSpPr>
        <p:spPr bwMode="auto">
          <a:xfrm>
            <a:off x="5065713" y="3189288"/>
            <a:ext cx="7937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t=1/2</a:t>
            </a:r>
          </a:p>
          <a:p>
            <a:pPr>
              <a:spcBef>
                <a:spcPct val="0"/>
              </a:spcBef>
              <a:buFontTx/>
              <a:buNone/>
            </a:pPr>
            <a:r>
              <a:rPr lang="en-US" altLang="ja-JP" sz="1800"/>
              <a:t>S=1/2</a:t>
            </a:r>
            <a:endParaRPr lang="ja-JP" altLang="en-US" sz="1800"/>
          </a:p>
        </p:txBody>
      </p:sp>
      <p:sp>
        <p:nvSpPr>
          <p:cNvPr id="28687" name="テキスト ボックス 19">
            <a:extLst>
              <a:ext uri="{FF2B5EF4-FFF2-40B4-BE49-F238E27FC236}">
                <a16:creationId xmlns:a16="http://schemas.microsoft.com/office/drawing/2014/main" id="{1E546095-BA30-376E-1E72-EB62EBBB3C05}"/>
              </a:ext>
            </a:extLst>
          </p:cNvPr>
          <p:cNvSpPr txBox="1">
            <a:spLocks noChangeArrowheads="1"/>
          </p:cNvSpPr>
          <p:nvPr/>
        </p:nvSpPr>
        <p:spPr bwMode="auto">
          <a:xfrm>
            <a:off x="6477000" y="3148013"/>
            <a:ext cx="7937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t=1/2</a:t>
            </a:r>
          </a:p>
          <a:p>
            <a:pPr>
              <a:spcBef>
                <a:spcPct val="0"/>
              </a:spcBef>
              <a:buFontTx/>
              <a:buNone/>
            </a:pPr>
            <a:r>
              <a:rPr lang="en-US" altLang="ja-JP" sz="1800"/>
              <a:t>S=1/2</a:t>
            </a:r>
            <a:endParaRPr lang="ja-JP" altLang="en-US" sz="1800"/>
          </a:p>
        </p:txBody>
      </p:sp>
      <p:sp>
        <p:nvSpPr>
          <p:cNvPr id="28688" name="テキスト ボックス 18">
            <a:extLst>
              <a:ext uri="{FF2B5EF4-FFF2-40B4-BE49-F238E27FC236}">
                <a16:creationId xmlns:a16="http://schemas.microsoft.com/office/drawing/2014/main" id="{DDE33FE1-BDC3-82C8-1E65-EAD153F9E5B2}"/>
              </a:ext>
            </a:extLst>
          </p:cNvPr>
          <p:cNvSpPr txBox="1">
            <a:spLocks noChangeArrowheads="1"/>
          </p:cNvSpPr>
          <p:nvPr/>
        </p:nvSpPr>
        <p:spPr bwMode="auto">
          <a:xfrm>
            <a:off x="179388" y="4365625"/>
            <a:ext cx="26146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400"/>
              <a:t>Cf. NN interaction</a:t>
            </a:r>
            <a:endParaRPr lang="ja-JP" altLang="en-US" sz="2400"/>
          </a:p>
        </p:txBody>
      </p:sp>
      <p:sp>
        <p:nvSpPr>
          <p:cNvPr id="20" name="円/楕円 19">
            <a:extLst>
              <a:ext uri="{FF2B5EF4-FFF2-40B4-BE49-F238E27FC236}">
                <a16:creationId xmlns:a16="http://schemas.microsoft.com/office/drawing/2014/main" id="{AF234DDA-6156-600F-0B32-9132B2F555B8}"/>
              </a:ext>
            </a:extLst>
          </p:cNvPr>
          <p:cNvSpPr/>
          <p:nvPr/>
        </p:nvSpPr>
        <p:spPr>
          <a:xfrm>
            <a:off x="539750" y="5013325"/>
            <a:ext cx="503238" cy="57626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21" name="円/楕円 20">
            <a:extLst>
              <a:ext uri="{FF2B5EF4-FFF2-40B4-BE49-F238E27FC236}">
                <a16:creationId xmlns:a16="http://schemas.microsoft.com/office/drawing/2014/main" id="{4D9FF015-939B-2DEE-D6A8-236C6FC13197}"/>
              </a:ext>
            </a:extLst>
          </p:cNvPr>
          <p:cNvSpPr/>
          <p:nvPr/>
        </p:nvSpPr>
        <p:spPr>
          <a:xfrm>
            <a:off x="1835150" y="5013325"/>
            <a:ext cx="504825" cy="57626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cxnSp>
        <p:nvCxnSpPr>
          <p:cNvPr id="27" name="直線コネクタ 26">
            <a:extLst>
              <a:ext uri="{FF2B5EF4-FFF2-40B4-BE49-F238E27FC236}">
                <a16:creationId xmlns:a16="http://schemas.microsoft.com/office/drawing/2014/main" id="{68F06DC8-93F8-C447-A877-9926E71E4EC6}"/>
              </a:ext>
            </a:extLst>
          </p:cNvPr>
          <p:cNvCxnSpPr/>
          <p:nvPr/>
        </p:nvCxnSpPr>
        <p:spPr>
          <a:xfrm>
            <a:off x="900113" y="5373688"/>
            <a:ext cx="1079500"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8692" name="テキスト ボックス 27">
            <a:extLst>
              <a:ext uri="{FF2B5EF4-FFF2-40B4-BE49-F238E27FC236}">
                <a16:creationId xmlns:a16="http://schemas.microsoft.com/office/drawing/2014/main" id="{41ECE360-05E4-5FB7-C143-07CD4C1DFD43}"/>
              </a:ext>
            </a:extLst>
          </p:cNvPr>
          <p:cNvSpPr txBox="1">
            <a:spLocks noChangeArrowheads="1"/>
          </p:cNvSpPr>
          <p:nvPr/>
        </p:nvSpPr>
        <p:spPr bwMode="auto">
          <a:xfrm>
            <a:off x="2700338" y="5157788"/>
            <a:ext cx="229742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400" dirty="0"/>
              <a:t>T=0, S=0,l=odd</a:t>
            </a:r>
          </a:p>
          <a:p>
            <a:pPr>
              <a:spcBef>
                <a:spcPct val="0"/>
              </a:spcBef>
              <a:buFontTx/>
              <a:buNone/>
            </a:pPr>
            <a:r>
              <a:rPr lang="en-US" altLang="ja-JP" sz="2400" dirty="0"/>
              <a:t>T=0, S=1</a:t>
            </a:r>
          </a:p>
          <a:p>
            <a:pPr>
              <a:spcBef>
                <a:spcPct val="0"/>
              </a:spcBef>
              <a:buFontTx/>
              <a:buNone/>
            </a:pPr>
            <a:r>
              <a:rPr lang="en-US" altLang="ja-JP" sz="2400" dirty="0"/>
              <a:t>T=1, S=0</a:t>
            </a:r>
          </a:p>
          <a:p>
            <a:pPr>
              <a:spcBef>
                <a:spcPct val="0"/>
              </a:spcBef>
              <a:buFontTx/>
              <a:buNone/>
            </a:pPr>
            <a:r>
              <a:rPr lang="en-US" altLang="ja-JP" sz="2400" dirty="0"/>
              <a:t> T=1,S=1,l=odd</a:t>
            </a:r>
            <a:endParaRPr lang="ja-JP" altLang="en-US" sz="2400" dirty="0"/>
          </a:p>
        </p:txBody>
      </p:sp>
      <p:sp>
        <p:nvSpPr>
          <p:cNvPr id="29" name="右矢印 28">
            <a:extLst>
              <a:ext uri="{FF2B5EF4-FFF2-40B4-BE49-F238E27FC236}">
                <a16:creationId xmlns:a16="http://schemas.microsoft.com/office/drawing/2014/main" id="{3B9A7E86-709B-0474-FCE1-454A2335F93E}"/>
              </a:ext>
            </a:extLst>
          </p:cNvPr>
          <p:cNvSpPr/>
          <p:nvPr/>
        </p:nvSpPr>
        <p:spPr>
          <a:xfrm>
            <a:off x="4140200" y="5589588"/>
            <a:ext cx="287338" cy="360362"/>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8694" name="テキスト ボックス 29">
            <a:extLst>
              <a:ext uri="{FF2B5EF4-FFF2-40B4-BE49-F238E27FC236}">
                <a16:creationId xmlns:a16="http://schemas.microsoft.com/office/drawing/2014/main" id="{EDB9D9CF-5B11-D909-A57D-543E913DA94B}"/>
              </a:ext>
            </a:extLst>
          </p:cNvPr>
          <p:cNvSpPr txBox="1">
            <a:spLocks noChangeArrowheads="1"/>
          </p:cNvSpPr>
          <p:nvPr/>
        </p:nvSpPr>
        <p:spPr bwMode="auto">
          <a:xfrm>
            <a:off x="4500563" y="5589588"/>
            <a:ext cx="42243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strong attraction to have a bound state </a:t>
            </a:r>
          </a:p>
          <a:p>
            <a:pPr>
              <a:spcBef>
                <a:spcPct val="0"/>
              </a:spcBef>
              <a:buFontTx/>
              <a:buNone/>
            </a:pPr>
            <a:r>
              <a:rPr lang="en-US" altLang="ja-JP" sz="1800"/>
              <a:t>as a deuteron</a:t>
            </a:r>
            <a:endParaRPr lang="ja-JP" altLang="en-US" sz="1800"/>
          </a:p>
        </p:txBody>
      </p:sp>
      <p:sp>
        <p:nvSpPr>
          <p:cNvPr id="28695" name="テキスト ボックス 30">
            <a:extLst>
              <a:ext uri="{FF2B5EF4-FFF2-40B4-BE49-F238E27FC236}">
                <a16:creationId xmlns:a16="http://schemas.microsoft.com/office/drawing/2014/main" id="{AADEA3A8-0E9F-6F32-A17D-33B4C3F20470}"/>
              </a:ext>
            </a:extLst>
          </p:cNvPr>
          <p:cNvSpPr txBox="1">
            <a:spLocks noChangeArrowheads="1"/>
          </p:cNvSpPr>
          <p:nvPr/>
        </p:nvSpPr>
        <p:spPr bwMode="auto">
          <a:xfrm>
            <a:off x="3059113" y="4149725"/>
            <a:ext cx="630518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dirty="0"/>
              <a:t>we have a two-body bound state for ΞN system?</a:t>
            </a:r>
          </a:p>
          <a:p>
            <a:pPr>
              <a:spcBef>
                <a:spcPct val="0"/>
              </a:spcBef>
              <a:buFontTx/>
              <a:buNone/>
            </a:pPr>
            <a:r>
              <a:rPr lang="en-US" altLang="ja-JP" sz="2000" dirty="0"/>
              <a:t>                          No idea=&gt;</a:t>
            </a:r>
            <a:r>
              <a:rPr lang="en-US" altLang="ja-JP" sz="2000" dirty="0" err="1"/>
              <a:t>Femtoscopy</a:t>
            </a:r>
            <a:r>
              <a:rPr lang="en-US" altLang="ja-JP" sz="2000" dirty="0"/>
              <a:t> experiment</a:t>
            </a:r>
          </a:p>
          <a:p>
            <a:pPr>
              <a:spcBef>
                <a:spcPct val="0"/>
              </a:spcBef>
              <a:buFontTx/>
              <a:buNone/>
            </a:pPr>
            <a:r>
              <a:rPr lang="en-US" altLang="ja-JP" sz="2000" dirty="0"/>
              <a:t>                  at ALICE=&gt;we have no bound ΞN system.</a:t>
            </a:r>
          </a:p>
          <a:p>
            <a:pPr>
              <a:spcBef>
                <a:spcPct val="0"/>
              </a:spcBef>
              <a:buFontTx/>
              <a:buNone/>
            </a:pPr>
            <a:r>
              <a:rPr lang="en-US" altLang="ja-JP" sz="2000" dirty="0"/>
              <a:t> </a:t>
            </a:r>
            <a:endParaRPr lang="ja-JP" altLang="en-US" sz="20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83554EA4-34AF-8A55-7878-2DDAF02877F7}"/>
              </a:ext>
            </a:extLst>
          </p:cNvPr>
          <p:cNvSpPr>
            <a:spLocks noChangeArrowheads="1"/>
          </p:cNvSpPr>
          <p:nvPr/>
        </p:nvSpPr>
        <p:spPr bwMode="auto">
          <a:xfrm>
            <a:off x="11130" y="1512888"/>
            <a:ext cx="648017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dirty="0">
                <a:ea typeface="ＭＳ 明朝" panose="02020609040205080304" pitchFamily="17" charset="-128"/>
              </a:rPr>
              <a:t>T=0, S=1(</a:t>
            </a:r>
            <a:r>
              <a:rPr lang="en-US" altLang="ja-JP" sz="2000" baseline="30000" dirty="0">
                <a:solidFill>
                  <a:srgbClr val="00B0F0"/>
                </a:solidFill>
                <a:ea typeface="ＭＳ 明朝" panose="02020609040205080304" pitchFamily="17" charset="-128"/>
              </a:rPr>
              <a:t>13</a:t>
            </a:r>
            <a:r>
              <a:rPr lang="en-US" altLang="ja-JP" sz="2000" dirty="0">
                <a:solidFill>
                  <a:srgbClr val="00B0F0"/>
                </a:solidFill>
                <a:ea typeface="ＭＳ 明朝" panose="02020609040205080304" pitchFamily="17" charset="-128"/>
              </a:rPr>
              <a:t>S</a:t>
            </a:r>
            <a:r>
              <a:rPr lang="en-US" altLang="ja-JP" sz="2000" baseline="-25000" dirty="0">
                <a:solidFill>
                  <a:srgbClr val="00B0F0"/>
                </a:solidFill>
                <a:ea typeface="ＭＳ 明朝" panose="02020609040205080304" pitchFamily="17" charset="-128"/>
              </a:rPr>
              <a:t>1</a:t>
            </a:r>
            <a:r>
              <a:rPr lang="en-US" altLang="ja-JP" sz="2000" dirty="0">
                <a:ea typeface="ＭＳ 明朝" panose="02020609040205080304" pitchFamily="17" charset="-128"/>
              </a:rPr>
              <a:t>) </a:t>
            </a:r>
          </a:p>
          <a:p>
            <a:pPr eaLnBrk="1" hangingPunct="1">
              <a:spcBef>
                <a:spcPct val="0"/>
              </a:spcBef>
              <a:buFontTx/>
              <a:buNone/>
            </a:pPr>
            <a:r>
              <a:rPr lang="en-US" altLang="ja-JP" sz="2000" dirty="0">
                <a:ea typeface="ＭＳ 明朝" panose="02020609040205080304" pitchFamily="17" charset="-128"/>
              </a:rPr>
              <a:t>              </a:t>
            </a:r>
          </a:p>
          <a:p>
            <a:pPr eaLnBrk="1" hangingPunct="1">
              <a:spcBef>
                <a:spcPct val="0"/>
              </a:spcBef>
              <a:buFontTx/>
              <a:buNone/>
            </a:pPr>
            <a:r>
              <a:rPr lang="en-US" altLang="ja-JP" sz="2000" dirty="0">
                <a:ea typeface="ＭＳ 明朝" panose="02020609040205080304" pitchFamily="17" charset="-128"/>
              </a:rPr>
              <a:t>T=0, S=0 (</a:t>
            </a:r>
            <a:r>
              <a:rPr lang="en-US" altLang="ja-JP" sz="2000" baseline="30000" dirty="0">
                <a:solidFill>
                  <a:srgbClr val="00B0F0"/>
                </a:solidFill>
                <a:ea typeface="ＭＳ 明朝" panose="02020609040205080304" pitchFamily="17" charset="-128"/>
              </a:rPr>
              <a:t>11</a:t>
            </a:r>
            <a:r>
              <a:rPr lang="en-US" altLang="ja-JP" sz="2000" dirty="0">
                <a:solidFill>
                  <a:srgbClr val="00B0F0"/>
                </a:solidFill>
                <a:ea typeface="ＭＳ 明朝" panose="02020609040205080304" pitchFamily="17" charset="-128"/>
              </a:rPr>
              <a:t>S</a:t>
            </a:r>
            <a:r>
              <a:rPr lang="en-US" altLang="ja-JP" sz="2000" baseline="-25000" dirty="0">
                <a:solidFill>
                  <a:srgbClr val="00B0F0"/>
                </a:solidFill>
                <a:ea typeface="ＭＳ 明朝" panose="02020609040205080304" pitchFamily="17" charset="-128"/>
              </a:rPr>
              <a:t>0</a:t>
            </a:r>
            <a:r>
              <a:rPr lang="en-US" altLang="ja-JP" sz="2000" dirty="0">
                <a:ea typeface="ＭＳ 明朝" panose="02020609040205080304" pitchFamily="17" charset="-128"/>
              </a:rPr>
              <a:t>)</a:t>
            </a:r>
          </a:p>
          <a:p>
            <a:pPr eaLnBrk="1" hangingPunct="1">
              <a:spcBef>
                <a:spcPct val="0"/>
              </a:spcBef>
              <a:buFontTx/>
              <a:buNone/>
            </a:pPr>
            <a:r>
              <a:rPr lang="en-US" altLang="ja-JP" sz="2000" dirty="0">
                <a:ea typeface="ＭＳ 明朝" panose="02020609040205080304" pitchFamily="17" charset="-128"/>
              </a:rPr>
              <a:t>                                                                           </a:t>
            </a:r>
          </a:p>
          <a:p>
            <a:pPr eaLnBrk="1" hangingPunct="1">
              <a:spcBef>
                <a:spcPct val="0"/>
              </a:spcBef>
              <a:buFontTx/>
              <a:buNone/>
            </a:pPr>
            <a:r>
              <a:rPr lang="en-US" altLang="ja-JP" sz="2000" dirty="0">
                <a:ea typeface="ＭＳ 明朝" panose="02020609040205080304" pitchFamily="17" charset="-128"/>
              </a:rPr>
              <a:t>T=1, S=1 (</a:t>
            </a:r>
            <a:r>
              <a:rPr lang="en-US" altLang="ja-JP" sz="2000" baseline="30000" dirty="0">
                <a:solidFill>
                  <a:srgbClr val="00B0F0"/>
                </a:solidFill>
                <a:ea typeface="ＭＳ 明朝" panose="02020609040205080304" pitchFamily="17" charset="-128"/>
              </a:rPr>
              <a:t>33</a:t>
            </a:r>
            <a:r>
              <a:rPr lang="en-US" altLang="ja-JP" sz="2000" dirty="0">
                <a:solidFill>
                  <a:srgbClr val="00B0F0"/>
                </a:solidFill>
                <a:ea typeface="ＭＳ 明朝" panose="02020609040205080304" pitchFamily="17" charset="-128"/>
              </a:rPr>
              <a:t>S</a:t>
            </a:r>
            <a:r>
              <a:rPr lang="en-US" altLang="ja-JP" sz="2000" baseline="-25000" dirty="0">
                <a:solidFill>
                  <a:srgbClr val="00B0F0"/>
                </a:solidFill>
                <a:ea typeface="ＭＳ 明朝" panose="02020609040205080304" pitchFamily="17" charset="-128"/>
              </a:rPr>
              <a:t>1</a:t>
            </a:r>
            <a:r>
              <a:rPr lang="en-US" altLang="ja-JP" sz="2000" dirty="0">
                <a:ea typeface="ＭＳ 明朝" panose="02020609040205080304" pitchFamily="17" charset="-128"/>
              </a:rPr>
              <a:t>)</a:t>
            </a:r>
          </a:p>
          <a:p>
            <a:pPr eaLnBrk="1" hangingPunct="1">
              <a:spcBef>
                <a:spcPct val="0"/>
              </a:spcBef>
              <a:buFontTx/>
              <a:buNone/>
            </a:pPr>
            <a:endParaRPr lang="en-US" altLang="ja-JP" sz="2000" dirty="0">
              <a:ea typeface="ＭＳ 明朝" panose="02020609040205080304" pitchFamily="17" charset="-128"/>
            </a:endParaRPr>
          </a:p>
          <a:p>
            <a:pPr eaLnBrk="1" hangingPunct="1">
              <a:spcBef>
                <a:spcPct val="0"/>
              </a:spcBef>
              <a:buFontTx/>
              <a:buNone/>
            </a:pPr>
            <a:r>
              <a:rPr lang="en-US" altLang="ja-JP" sz="2000" dirty="0">
                <a:ea typeface="ＭＳ 明朝" panose="02020609040205080304" pitchFamily="17" charset="-128"/>
              </a:rPr>
              <a:t> T=1, S=0(</a:t>
            </a:r>
            <a:r>
              <a:rPr lang="en-US" altLang="ja-JP" sz="2000" baseline="30000" dirty="0">
                <a:solidFill>
                  <a:srgbClr val="00B0F0"/>
                </a:solidFill>
                <a:ea typeface="ＭＳ 明朝" panose="02020609040205080304" pitchFamily="17" charset="-128"/>
              </a:rPr>
              <a:t>31</a:t>
            </a:r>
            <a:r>
              <a:rPr lang="en-US" altLang="ja-JP" sz="2000" dirty="0">
                <a:solidFill>
                  <a:srgbClr val="00B0F0"/>
                </a:solidFill>
                <a:ea typeface="ＭＳ 明朝" panose="02020609040205080304" pitchFamily="17" charset="-128"/>
              </a:rPr>
              <a:t>S</a:t>
            </a:r>
            <a:r>
              <a:rPr lang="en-US" altLang="ja-JP" sz="2000" baseline="-25000" dirty="0">
                <a:solidFill>
                  <a:srgbClr val="00B0F0"/>
                </a:solidFill>
                <a:ea typeface="ＭＳ 明朝" panose="02020609040205080304" pitchFamily="17" charset="-128"/>
              </a:rPr>
              <a:t>0</a:t>
            </a:r>
            <a:r>
              <a:rPr lang="en-US" altLang="ja-JP" sz="2000" dirty="0">
                <a:ea typeface="ＭＳ 明朝" panose="02020609040205080304" pitchFamily="17" charset="-128"/>
              </a:rPr>
              <a:t>)</a:t>
            </a:r>
          </a:p>
        </p:txBody>
      </p:sp>
      <p:sp>
        <p:nvSpPr>
          <p:cNvPr id="29699" name="Line 4">
            <a:extLst>
              <a:ext uri="{FF2B5EF4-FFF2-40B4-BE49-F238E27FC236}">
                <a16:creationId xmlns:a16="http://schemas.microsoft.com/office/drawing/2014/main" id="{35A638C3-E988-54FA-FC6A-656018E6DF0D}"/>
              </a:ext>
            </a:extLst>
          </p:cNvPr>
          <p:cNvSpPr>
            <a:spLocks noChangeShapeType="1"/>
          </p:cNvSpPr>
          <p:nvPr/>
        </p:nvSpPr>
        <p:spPr bwMode="auto">
          <a:xfrm>
            <a:off x="1915327" y="1168400"/>
            <a:ext cx="0" cy="25923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9700" name="Rectangle 7">
            <a:extLst>
              <a:ext uri="{FF2B5EF4-FFF2-40B4-BE49-F238E27FC236}">
                <a16:creationId xmlns:a16="http://schemas.microsoft.com/office/drawing/2014/main" id="{0321ACE5-0029-DA1C-E63D-294E9DB833D5}"/>
              </a:ext>
            </a:extLst>
          </p:cNvPr>
          <p:cNvSpPr>
            <a:spLocks noChangeArrowheads="1"/>
          </p:cNvSpPr>
          <p:nvPr/>
        </p:nvSpPr>
        <p:spPr bwMode="auto">
          <a:xfrm>
            <a:off x="872340" y="1025525"/>
            <a:ext cx="8969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30000"/>
              </a:spcBef>
              <a:buFontTx/>
              <a:buNone/>
            </a:pPr>
            <a:r>
              <a:rPr lang="en-US" altLang="ja-JP" sz="2000">
                <a:ea typeface="ＭＳ 明朝" panose="02020609040205080304" pitchFamily="17" charset="-128"/>
              </a:rPr>
              <a:t>V(T,S)</a:t>
            </a:r>
          </a:p>
        </p:txBody>
      </p:sp>
      <p:sp>
        <p:nvSpPr>
          <p:cNvPr id="29701" name="Rectangle 9">
            <a:extLst>
              <a:ext uri="{FF2B5EF4-FFF2-40B4-BE49-F238E27FC236}">
                <a16:creationId xmlns:a16="http://schemas.microsoft.com/office/drawing/2014/main" id="{635BC690-CB0E-DE99-A18F-AAD79ED1E945}"/>
              </a:ext>
            </a:extLst>
          </p:cNvPr>
          <p:cNvSpPr>
            <a:spLocks noChangeArrowheads="1"/>
          </p:cNvSpPr>
          <p:nvPr/>
        </p:nvSpPr>
        <p:spPr bwMode="auto">
          <a:xfrm>
            <a:off x="468313" y="188913"/>
            <a:ext cx="6708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30000"/>
              </a:spcBef>
              <a:buFontTx/>
              <a:buNone/>
            </a:pPr>
            <a:r>
              <a:rPr lang="en-US" altLang="ja-JP" sz="2000" b="1">
                <a:solidFill>
                  <a:srgbClr val="000099"/>
                </a:solidFill>
                <a:ea typeface="ＭＳ 明朝" panose="02020609040205080304" pitchFamily="17" charset="-128"/>
              </a:rPr>
              <a:t>Property of the spin- and isospin-components of</a:t>
            </a:r>
            <a:r>
              <a:rPr lang="en-US" altLang="ja-JP" sz="2000" b="1">
                <a:ea typeface="ＭＳ 明朝" panose="02020609040205080304" pitchFamily="17" charset="-128"/>
              </a:rPr>
              <a:t> HAL</a:t>
            </a:r>
            <a:endParaRPr lang="en-US" altLang="ja-JP" sz="2000" b="1">
              <a:solidFill>
                <a:srgbClr val="CC0000"/>
              </a:solidFill>
              <a:ea typeface="ＭＳ 明朝" panose="02020609040205080304" pitchFamily="17" charset="-128"/>
            </a:endParaRPr>
          </a:p>
        </p:txBody>
      </p:sp>
      <p:sp>
        <p:nvSpPr>
          <p:cNvPr id="29702" name="Rectangle 11">
            <a:extLst>
              <a:ext uri="{FF2B5EF4-FFF2-40B4-BE49-F238E27FC236}">
                <a16:creationId xmlns:a16="http://schemas.microsoft.com/office/drawing/2014/main" id="{B732603F-D3BE-ECEF-92BE-2FD4615EC93A}"/>
              </a:ext>
            </a:extLst>
          </p:cNvPr>
          <p:cNvSpPr>
            <a:spLocks noChangeArrowheads="1"/>
          </p:cNvSpPr>
          <p:nvPr/>
        </p:nvSpPr>
        <p:spPr bwMode="auto">
          <a:xfrm>
            <a:off x="2528102" y="1096963"/>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solidFill>
                  <a:srgbClr val="CC0000"/>
                </a:solidFill>
                <a:ea typeface="ＭＳ 明朝" panose="02020609040205080304" pitchFamily="17" charset="-128"/>
              </a:rPr>
              <a:t>HAL</a:t>
            </a:r>
          </a:p>
        </p:txBody>
      </p:sp>
      <p:sp>
        <p:nvSpPr>
          <p:cNvPr id="29703" name="Line 13">
            <a:extLst>
              <a:ext uri="{FF2B5EF4-FFF2-40B4-BE49-F238E27FC236}">
                <a16:creationId xmlns:a16="http://schemas.microsoft.com/office/drawing/2014/main" id="{712C5CDC-4C14-E198-D0DD-3CFF7921B1DE}"/>
              </a:ext>
            </a:extLst>
          </p:cNvPr>
          <p:cNvSpPr>
            <a:spLocks noChangeShapeType="1"/>
          </p:cNvSpPr>
          <p:nvPr/>
        </p:nvSpPr>
        <p:spPr bwMode="auto">
          <a:xfrm>
            <a:off x="619927" y="3760788"/>
            <a:ext cx="36353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9704" name="テキスト ボックス 19">
            <a:extLst>
              <a:ext uri="{FF2B5EF4-FFF2-40B4-BE49-F238E27FC236}">
                <a16:creationId xmlns:a16="http://schemas.microsoft.com/office/drawing/2014/main" id="{F753A3CB-C02D-EB6D-71C8-543948EFB70C}"/>
              </a:ext>
            </a:extLst>
          </p:cNvPr>
          <p:cNvSpPr txBox="1">
            <a:spLocks noChangeArrowheads="1"/>
          </p:cNvSpPr>
          <p:nvPr/>
        </p:nvSpPr>
        <p:spPr bwMode="auto">
          <a:xfrm>
            <a:off x="2024865" y="1600200"/>
            <a:ext cx="1936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Weakly attractive</a:t>
            </a:r>
            <a:endParaRPr lang="ja-JP" altLang="en-US" sz="1800"/>
          </a:p>
        </p:txBody>
      </p:sp>
      <p:sp>
        <p:nvSpPr>
          <p:cNvPr id="29705" name="テキスト ボックス 21">
            <a:extLst>
              <a:ext uri="{FF2B5EF4-FFF2-40B4-BE49-F238E27FC236}">
                <a16:creationId xmlns:a16="http://schemas.microsoft.com/office/drawing/2014/main" id="{9C9DD44A-66BB-87E7-4777-BA298111F443}"/>
              </a:ext>
            </a:extLst>
          </p:cNvPr>
          <p:cNvSpPr txBox="1">
            <a:spLocks noChangeArrowheads="1"/>
          </p:cNvSpPr>
          <p:nvPr/>
        </p:nvSpPr>
        <p:spPr bwMode="auto">
          <a:xfrm>
            <a:off x="2096302" y="3328988"/>
            <a:ext cx="19256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Weakly repulsive</a:t>
            </a:r>
            <a:endParaRPr lang="ja-JP" altLang="en-US" sz="1800"/>
          </a:p>
        </p:txBody>
      </p:sp>
      <p:sp>
        <p:nvSpPr>
          <p:cNvPr id="29706" name="テキスト ボックス 22">
            <a:extLst>
              <a:ext uri="{FF2B5EF4-FFF2-40B4-BE49-F238E27FC236}">
                <a16:creationId xmlns:a16="http://schemas.microsoft.com/office/drawing/2014/main" id="{326FE0F7-C888-1B67-5B5B-4CB2082E6256}"/>
              </a:ext>
            </a:extLst>
          </p:cNvPr>
          <p:cNvSpPr txBox="1">
            <a:spLocks noChangeArrowheads="1"/>
          </p:cNvSpPr>
          <p:nvPr/>
        </p:nvSpPr>
        <p:spPr bwMode="auto">
          <a:xfrm>
            <a:off x="2096302" y="2752725"/>
            <a:ext cx="1938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Weakly attractive</a:t>
            </a:r>
            <a:endParaRPr lang="ja-JP" altLang="en-US" sz="1800"/>
          </a:p>
        </p:txBody>
      </p:sp>
      <p:sp>
        <p:nvSpPr>
          <p:cNvPr id="29707" name="テキスト ボックス 23">
            <a:extLst>
              <a:ext uri="{FF2B5EF4-FFF2-40B4-BE49-F238E27FC236}">
                <a16:creationId xmlns:a16="http://schemas.microsoft.com/office/drawing/2014/main" id="{A0366FE5-D08D-BC62-8F61-CFBBA36DB83A}"/>
              </a:ext>
            </a:extLst>
          </p:cNvPr>
          <p:cNvSpPr txBox="1">
            <a:spLocks noChangeArrowheads="1"/>
          </p:cNvSpPr>
          <p:nvPr/>
        </p:nvSpPr>
        <p:spPr bwMode="auto">
          <a:xfrm>
            <a:off x="539750" y="530066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800"/>
          </a:p>
        </p:txBody>
      </p:sp>
      <p:sp>
        <p:nvSpPr>
          <p:cNvPr id="20" name="円/楕円 19">
            <a:extLst>
              <a:ext uri="{FF2B5EF4-FFF2-40B4-BE49-F238E27FC236}">
                <a16:creationId xmlns:a16="http://schemas.microsoft.com/office/drawing/2014/main" id="{C8F49D8D-1D93-0360-34C5-20E2BB8B4B6C}"/>
              </a:ext>
            </a:extLst>
          </p:cNvPr>
          <p:cNvSpPr/>
          <p:nvPr/>
        </p:nvSpPr>
        <p:spPr>
          <a:xfrm>
            <a:off x="1403350" y="1916113"/>
            <a:ext cx="4464050" cy="720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9709" name="テキスト ボックス 20">
            <a:extLst>
              <a:ext uri="{FF2B5EF4-FFF2-40B4-BE49-F238E27FC236}">
                <a16:creationId xmlns:a16="http://schemas.microsoft.com/office/drawing/2014/main" id="{6686C9AB-E34D-18BB-B6F8-14D6BC0ABF05}"/>
              </a:ext>
            </a:extLst>
          </p:cNvPr>
          <p:cNvSpPr txBox="1">
            <a:spLocks noChangeArrowheads="1"/>
          </p:cNvSpPr>
          <p:nvPr/>
        </p:nvSpPr>
        <p:spPr bwMode="auto">
          <a:xfrm>
            <a:off x="2024865" y="2105025"/>
            <a:ext cx="2095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Strongly  attractive</a:t>
            </a:r>
            <a:endParaRPr lang="ja-JP" altLang="en-US" sz="1800"/>
          </a:p>
        </p:txBody>
      </p:sp>
      <p:sp>
        <p:nvSpPr>
          <p:cNvPr id="29710" name="Line 4">
            <a:extLst>
              <a:ext uri="{FF2B5EF4-FFF2-40B4-BE49-F238E27FC236}">
                <a16:creationId xmlns:a16="http://schemas.microsoft.com/office/drawing/2014/main" id="{81E80126-3FF2-2477-5D9C-FF8BF6279C91}"/>
              </a:ext>
            </a:extLst>
          </p:cNvPr>
          <p:cNvSpPr>
            <a:spLocks noChangeShapeType="1"/>
          </p:cNvSpPr>
          <p:nvPr/>
        </p:nvSpPr>
        <p:spPr bwMode="auto">
          <a:xfrm>
            <a:off x="4255302" y="1169988"/>
            <a:ext cx="0" cy="2590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pic>
        <p:nvPicPr>
          <p:cNvPr id="29711" name="Picture 21">
            <a:extLst>
              <a:ext uri="{FF2B5EF4-FFF2-40B4-BE49-F238E27FC236}">
                <a16:creationId xmlns:a16="http://schemas.microsoft.com/office/drawing/2014/main" id="{4F272C00-EED7-2679-D95F-96118BF931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765175"/>
            <a:ext cx="4830763"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3">
            <a:extLst>
              <a:ext uri="{FF2B5EF4-FFF2-40B4-BE49-F238E27FC236}">
                <a16:creationId xmlns:a16="http://schemas.microsoft.com/office/drawing/2014/main" id="{F6033DBB-2AD7-1BE7-B2EF-DBADA604AE7B}"/>
              </a:ext>
            </a:extLst>
          </p:cNvPr>
          <p:cNvSpPr/>
          <p:nvPr/>
        </p:nvSpPr>
        <p:spPr>
          <a:xfrm>
            <a:off x="4572000" y="1557338"/>
            <a:ext cx="1778000" cy="180022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 name="円/楕円 4">
            <a:extLst>
              <a:ext uri="{FF2B5EF4-FFF2-40B4-BE49-F238E27FC236}">
                <a16:creationId xmlns:a16="http://schemas.microsoft.com/office/drawing/2014/main" id="{38D8CFEF-1063-6847-3CDC-1C30297BA20D}"/>
              </a:ext>
            </a:extLst>
          </p:cNvPr>
          <p:cNvSpPr/>
          <p:nvPr/>
        </p:nvSpPr>
        <p:spPr>
          <a:xfrm>
            <a:off x="1482725" y="1476375"/>
            <a:ext cx="1843088" cy="180022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 name="円/楕円 5">
            <a:extLst>
              <a:ext uri="{FF2B5EF4-FFF2-40B4-BE49-F238E27FC236}">
                <a16:creationId xmlns:a16="http://schemas.microsoft.com/office/drawing/2014/main" id="{55E67C22-A1E4-DC55-FDC4-34711947D1D8}"/>
              </a:ext>
            </a:extLst>
          </p:cNvPr>
          <p:cNvSpPr/>
          <p:nvPr/>
        </p:nvSpPr>
        <p:spPr>
          <a:xfrm>
            <a:off x="1814513" y="1712913"/>
            <a:ext cx="574675" cy="57467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7" name="円/楕円 6">
            <a:extLst>
              <a:ext uri="{FF2B5EF4-FFF2-40B4-BE49-F238E27FC236}">
                <a16:creationId xmlns:a16="http://schemas.microsoft.com/office/drawing/2014/main" id="{D15EC361-FCE7-1ADC-DBDE-5ADDADCDC127}"/>
              </a:ext>
            </a:extLst>
          </p:cNvPr>
          <p:cNvSpPr/>
          <p:nvPr/>
        </p:nvSpPr>
        <p:spPr>
          <a:xfrm>
            <a:off x="2460625" y="1835150"/>
            <a:ext cx="593725" cy="57626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8" name="円/楕円 7">
            <a:extLst>
              <a:ext uri="{FF2B5EF4-FFF2-40B4-BE49-F238E27FC236}">
                <a16:creationId xmlns:a16="http://schemas.microsoft.com/office/drawing/2014/main" id="{A3C6AB07-E900-C6B4-C8FD-9C7B569238B7}"/>
              </a:ext>
            </a:extLst>
          </p:cNvPr>
          <p:cNvSpPr/>
          <p:nvPr/>
        </p:nvSpPr>
        <p:spPr>
          <a:xfrm>
            <a:off x="1922463" y="2411413"/>
            <a:ext cx="682625" cy="6477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a:t>Ξ</a:t>
            </a:r>
            <a:endParaRPr lang="ja-JP" altLang="en-US" sz="2000" dirty="0"/>
          </a:p>
        </p:txBody>
      </p:sp>
      <p:sp>
        <p:nvSpPr>
          <p:cNvPr id="9" name="円/楕円 8">
            <a:extLst>
              <a:ext uri="{FF2B5EF4-FFF2-40B4-BE49-F238E27FC236}">
                <a16:creationId xmlns:a16="http://schemas.microsoft.com/office/drawing/2014/main" id="{5BDF15F2-29AC-BA08-32A2-C3CC03695EFC}"/>
              </a:ext>
            </a:extLst>
          </p:cNvPr>
          <p:cNvSpPr/>
          <p:nvPr/>
        </p:nvSpPr>
        <p:spPr>
          <a:xfrm>
            <a:off x="5489575" y="1722438"/>
            <a:ext cx="500063" cy="57626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10" name="円/楕円 9">
            <a:extLst>
              <a:ext uri="{FF2B5EF4-FFF2-40B4-BE49-F238E27FC236}">
                <a16:creationId xmlns:a16="http://schemas.microsoft.com/office/drawing/2014/main" id="{2372DFDE-EE0A-5305-FE8B-0D3CD1ADCAAD}"/>
              </a:ext>
            </a:extLst>
          </p:cNvPr>
          <p:cNvSpPr/>
          <p:nvPr/>
        </p:nvSpPr>
        <p:spPr>
          <a:xfrm>
            <a:off x="4911725" y="1876425"/>
            <a:ext cx="501650" cy="57626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11" name="円/楕円 10">
            <a:extLst>
              <a:ext uri="{FF2B5EF4-FFF2-40B4-BE49-F238E27FC236}">
                <a16:creationId xmlns:a16="http://schemas.microsoft.com/office/drawing/2014/main" id="{CB04252E-2EB7-3228-B9E5-81836A7D6B31}"/>
              </a:ext>
            </a:extLst>
          </p:cNvPr>
          <p:cNvSpPr/>
          <p:nvPr/>
        </p:nvSpPr>
        <p:spPr>
          <a:xfrm>
            <a:off x="4765675" y="2576513"/>
            <a:ext cx="609600" cy="57626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12" name="円/楕円 11">
            <a:extLst>
              <a:ext uri="{FF2B5EF4-FFF2-40B4-BE49-F238E27FC236}">
                <a16:creationId xmlns:a16="http://schemas.microsoft.com/office/drawing/2014/main" id="{207E796F-84EF-5377-EA2F-DDAA5303DA93}"/>
              </a:ext>
            </a:extLst>
          </p:cNvPr>
          <p:cNvSpPr/>
          <p:nvPr/>
        </p:nvSpPr>
        <p:spPr>
          <a:xfrm>
            <a:off x="5511800" y="2411413"/>
            <a:ext cx="622300" cy="6477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a:t>Ξ</a:t>
            </a:r>
            <a:endParaRPr lang="ja-JP" altLang="en-US" sz="2000" dirty="0"/>
          </a:p>
        </p:txBody>
      </p:sp>
      <p:sp>
        <p:nvSpPr>
          <p:cNvPr id="26635" name="テキスト ボックス 13">
            <a:extLst>
              <a:ext uri="{FF2B5EF4-FFF2-40B4-BE49-F238E27FC236}">
                <a16:creationId xmlns:a16="http://schemas.microsoft.com/office/drawing/2014/main" id="{548A8513-3662-8DBC-1745-842E4FCC6D8C}"/>
              </a:ext>
            </a:extLst>
          </p:cNvPr>
          <p:cNvSpPr txBox="1">
            <a:spLocks noChangeArrowheads="1"/>
          </p:cNvSpPr>
          <p:nvPr/>
        </p:nvSpPr>
        <p:spPr bwMode="auto">
          <a:xfrm>
            <a:off x="900113" y="3429000"/>
            <a:ext cx="56909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400" dirty="0"/>
              <a:t>I show my results of these light systems.</a:t>
            </a:r>
            <a:endParaRPr lang="ja-JP" altLang="en-US" sz="2400" dirty="0"/>
          </a:p>
        </p:txBody>
      </p:sp>
      <p:sp>
        <p:nvSpPr>
          <p:cNvPr id="26636" name="テキスト ボックス 14">
            <a:extLst>
              <a:ext uri="{FF2B5EF4-FFF2-40B4-BE49-F238E27FC236}">
                <a16:creationId xmlns:a16="http://schemas.microsoft.com/office/drawing/2014/main" id="{ED02CECE-F742-5CE9-CBB4-5972A244659C}"/>
              </a:ext>
            </a:extLst>
          </p:cNvPr>
          <p:cNvSpPr txBox="1">
            <a:spLocks noChangeArrowheads="1"/>
          </p:cNvSpPr>
          <p:nvPr/>
        </p:nvSpPr>
        <p:spPr bwMode="auto">
          <a:xfrm>
            <a:off x="468313" y="3789363"/>
            <a:ext cx="8672512"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400"/>
              <a:t>NN interaction: AV8 potential </a:t>
            </a:r>
          </a:p>
          <a:p>
            <a:r>
              <a:rPr lang="en-US" altLang="ja-JP" sz="2400"/>
              <a:t>ΞN interaction :</a:t>
            </a:r>
          </a:p>
          <a:p>
            <a:r>
              <a:rPr lang="en-US" altLang="ja-JP" sz="2400"/>
              <a:t> </a:t>
            </a:r>
            <a:r>
              <a:rPr lang="en-US" altLang="ja-JP" sz="2400">
                <a:solidFill>
                  <a:srgbClr val="00B0F0"/>
                </a:solidFill>
              </a:rPr>
              <a:t>Nijimegen extended soft core potential (ESC08c)</a:t>
            </a:r>
          </a:p>
          <a:p>
            <a:r>
              <a:rPr lang="en-US" altLang="ja-JP" sz="2400"/>
              <a:t>  Realistic potential (only ΞN</a:t>
            </a:r>
            <a:r>
              <a:rPr lang="ja-JP" altLang="en-US" sz="2400"/>
              <a:t>　</a:t>
            </a:r>
            <a:r>
              <a:rPr lang="en-US" altLang="ja-JP" sz="2400"/>
              <a:t>channel) </a:t>
            </a:r>
          </a:p>
          <a:p>
            <a:endParaRPr lang="en-US" altLang="ja-JP" sz="2400"/>
          </a:p>
          <a:p>
            <a:r>
              <a:rPr lang="en-US" altLang="ja-JP" sz="2400">
                <a:solidFill>
                  <a:srgbClr val="00B0F0"/>
                </a:solidFill>
              </a:rPr>
              <a:t>ΞN interaction by HAL collaboration (Lattice QCD calculation)</a:t>
            </a:r>
          </a:p>
          <a:p>
            <a:r>
              <a:rPr lang="en-US" altLang="ja-JP" sz="2400"/>
              <a:t>The potential was made by K. Sasaki,  Miyamoto, Hatsuda</a:t>
            </a:r>
          </a:p>
          <a:p>
            <a:r>
              <a:rPr lang="en-US" altLang="ja-JP" sz="2400"/>
              <a:t>and Aoki.</a:t>
            </a:r>
            <a:endParaRPr lang="ja-JP" altLang="en-US" sz="2400"/>
          </a:p>
        </p:txBody>
      </p:sp>
      <p:sp>
        <p:nvSpPr>
          <p:cNvPr id="26637" name="テキスト ボックス 8">
            <a:extLst>
              <a:ext uri="{FF2B5EF4-FFF2-40B4-BE49-F238E27FC236}">
                <a16:creationId xmlns:a16="http://schemas.microsoft.com/office/drawing/2014/main" id="{4079F682-CCCE-9A85-DCB5-880418F539F4}"/>
              </a:ext>
            </a:extLst>
          </p:cNvPr>
          <p:cNvSpPr txBox="1">
            <a:spLocks noChangeArrowheads="1"/>
          </p:cNvSpPr>
          <p:nvPr/>
        </p:nvSpPr>
        <p:spPr bwMode="auto">
          <a:xfrm>
            <a:off x="107950" y="115888"/>
            <a:ext cx="8767763"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400"/>
              <a:t>To obtain ΞN</a:t>
            </a:r>
            <a:r>
              <a:rPr lang="ja-JP" altLang="en-US" sz="2400"/>
              <a:t>　</a:t>
            </a:r>
            <a:r>
              <a:rPr lang="en-US" altLang="ja-JP" sz="2400"/>
              <a:t>two-body interaction,</a:t>
            </a:r>
          </a:p>
          <a:p>
            <a:r>
              <a:rPr lang="en-US" altLang="ja-JP" sz="2400"/>
              <a:t>the suited systems to study  are s-shell Ξ hypernuclei such as</a:t>
            </a:r>
          </a:p>
          <a:p>
            <a:r>
              <a:rPr lang="en-US" altLang="ja-JP" sz="2400"/>
              <a:t>NNΞ and NNNΞ systems.</a:t>
            </a:r>
            <a:endParaRPr lang="ja-JP" altLang="en-US" sz="2400"/>
          </a:p>
        </p:txBody>
      </p:sp>
      <p:sp>
        <p:nvSpPr>
          <p:cNvPr id="26638" name="テキスト ボックス 13">
            <a:extLst>
              <a:ext uri="{FF2B5EF4-FFF2-40B4-BE49-F238E27FC236}">
                <a16:creationId xmlns:a16="http://schemas.microsoft.com/office/drawing/2014/main" id="{BEB62000-C590-57C2-427C-CC27D38498E3}"/>
              </a:ext>
            </a:extLst>
          </p:cNvPr>
          <p:cNvSpPr txBox="1">
            <a:spLocks noChangeArrowheads="1"/>
          </p:cNvSpPr>
          <p:nvPr/>
        </p:nvSpPr>
        <p:spPr bwMode="auto">
          <a:xfrm>
            <a:off x="4203700" y="1052513"/>
            <a:ext cx="4940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000">
                <a:solidFill>
                  <a:srgbClr val="00B0F0"/>
                </a:solidFill>
              </a:rPr>
              <a:t>E. Hiyama et al., PRL124, 092501 (2020) </a:t>
            </a:r>
            <a:endParaRPr lang="ja-JP" altLang="en-US" sz="2000">
              <a:solidFill>
                <a:srgbClr val="00B0F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3">
            <a:extLst>
              <a:ext uri="{FF2B5EF4-FFF2-40B4-BE49-F238E27FC236}">
                <a16:creationId xmlns:a16="http://schemas.microsoft.com/office/drawing/2014/main" id="{B98F6659-43C0-176A-3B20-1B989347F370}"/>
              </a:ext>
            </a:extLst>
          </p:cNvPr>
          <p:cNvSpPr/>
          <p:nvPr/>
        </p:nvSpPr>
        <p:spPr>
          <a:xfrm>
            <a:off x="971550" y="404813"/>
            <a:ext cx="1800225" cy="180022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 name="円/楕円 4">
            <a:extLst>
              <a:ext uri="{FF2B5EF4-FFF2-40B4-BE49-F238E27FC236}">
                <a16:creationId xmlns:a16="http://schemas.microsoft.com/office/drawing/2014/main" id="{1AA0EF3A-B699-1F20-83F9-4FDF81A9DEA5}"/>
              </a:ext>
            </a:extLst>
          </p:cNvPr>
          <p:cNvSpPr/>
          <p:nvPr/>
        </p:nvSpPr>
        <p:spPr>
          <a:xfrm>
            <a:off x="1187450" y="692150"/>
            <a:ext cx="576263" cy="57626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6" name="円/楕円 5">
            <a:extLst>
              <a:ext uri="{FF2B5EF4-FFF2-40B4-BE49-F238E27FC236}">
                <a16:creationId xmlns:a16="http://schemas.microsoft.com/office/drawing/2014/main" id="{1836CCFE-4F26-D238-0B9B-1A34B21570C5}"/>
              </a:ext>
            </a:extLst>
          </p:cNvPr>
          <p:cNvSpPr/>
          <p:nvPr/>
        </p:nvSpPr>
        <p:spPr>
          <a:xfrm>
            <a:off x="1908175" y="692150"/>
            <a:ext cx="574675" cy="57626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7" name="円/楕円 6">
            <a:extLst>
              <a:ext uri="{FF2B5EF4-FFF2-40B4-BE49-F238E27FC236}">
                <a16:creationId xmlns:a16="http://schemas.microsoft.com/office/drawing/2014/main" id="{C26BEB5C-EB24-897B-A88D-56938F3FE408}"/>
              </a:ext>
            </a:extLst>
          </p:cNvPr>
          <p:cNvSpPr/>
          <p:nvPr/>
        </p:nvSpPr>
        <p:spPr>
          <a:xfrm>
            <a:off x="1476375" y="1484313"/>
            <a:ext cx="647700" cy="64928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a:t>Ξ</a:t>
            </a:r>
            <a:endParaRPr lang="ja-JP" altLang="en-US" sz="2000" dirty="0"/>
          </a:p>
        </p:txBody>
      </p:sp>
      <p:sp>
        <p:nvSpPr>
          <p:cNvPr id="29702" name="テキスト ボックス 7">
            <a:extLst>
              <a:ext uri="{FF2B5EF4-FFF2-40B4-BE49-F238E27FC236}">
                <a16:creationId xmlns:a16="http://schemas.microsoft.com/office/drawing/2014/main" id="{13805345-963F-B938-F148-C786F1E2605D}"/>
              </a:ext>
            </a:extLst>
          </p:cNvPr>
          <p:cNvSpPr txBox="1">
            <a:spLocks noChangeArrowheads="1"/>
          </p:cNvSpPr>
          <p:nvPr/>
        </p:nvSpPr>
        <p:spPr bwMode="auto">
          <a:xfrm>
            <a:off x="2987675" y="692150"/>
            <a:ext cx="3022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000"/>
              <a:t>T=1/2, J=1/2</a:t>
            </a:r>
            <a:r>
              <a:rPr lang="en-US" altLang="ja-JP" sz="2000" baseline="30000"/>
              <a:t>+</a:t>
            </a:r>
            <a:r>
              <a:rPr lang="en-US" altLang="ja-JP" sz="2000"/>
              <a:t> and J=3/2</a:t>
            </a:r>
            <a:r>
              <a:rPr lang="en-US" altLang="ja-JP" sz="2000" baseline="30000"/>
              <a:t>+</a:t>
            </a:r>
            <a:endParaRPr lang="ja-JP" altLang="en-US" sz="2000" baseline="30000"/>
          </a:p>
        </p:txBody>
      </p:sp>
      <p:cxnSp>
        <p:nvCxnSpPr>
          <p:cNvPr id="10" name="直線コネクタ 9">
            <a:extLst>
              <a:ext uri="{FF2B5EF4-FFF2-40B4-BE49-F238E27FC236}">
                <a16:creationId xmlns:a16="http://schemas.microsoft.com/office/drawing/2014/main" id="{071B0BE1-0D2E-C47C-4359-7CE1394DB749}"/>
              </a:ext>
            </a:extLst>
          </p:cNvPr>
          <p:cNvCxnSpPr/>
          <p:nvPr/>
        </p:nvCxnSpPr>
        <p:spPr>
          <a:xfrm>
            <a:off x="684213" y="3500438"/>
            <a:ext cx="3167062"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29704" name="テキスト ボックス 12">
            <a:extLst>
              <a:ext uri="{FF2B5EF4-FFF2-40B4-BE49-F238E27FC236}">
                <a16:creationId xmlns:a16="http://schemas.microsoft.com/office/drawing/2014/main" id="{65DAE6DB-1F1D-F11F-2FCE-54029A6F1D9C}"/>
              </a:ext>
            </a:extLst>
          </p:cNvPr>
          <p:cNvSpPr txBox="1">
            <a:spLocks noChangeArrowheads="1"/>
          </p:cNvSpPr>
          <p:nvPr/>
        </p:nvSpPr>
        <p:spPr bwMode="auto">
          <a:xfrm>
            <a:off x="3276600" y="1700213"/>
            <a:ext cx="1314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400"/>
              <a:t>ESC08c</a:t>
            </a:r>
            <a:endParaRPr lang="ja-JP" altLang="en-US" sz="2400"/>
          </a:p>
        </p:txBody>
      </p:sp>
      <p:sp>
        <p:nvSpPr>
          <p:cNvPr id="29705" name="テキスト ボックス 15">
            <a:extLst>
              <a:ext uri="{FF2B5EF4-FFF2-40B4-BE49-F238E27FC236}">
                <a16:creationId xmlns:a16="http://schemas.microsoft.com/office/drawing/2014/main" id="{71D33819-EEA7-1A14-AC9B-1FCE910B3C58}"/>
              </a:ext>
            </a:extLst>
          </p:cNvPr>
          <p:cNvSpPr txBox="1">
            <a:spLocks noChangeArrowheads="1"/>
          </p:cNvSpPr>
          <p:nvPr/>
        </p:nvSpPr>
        <p:spPr bwMode="auto">
          <a:xfrm>
            <a:off x="2987675" y="2997200"/>
            <a:ext cx="8207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400"/>
              <a:t>d+ Ξ</a:t>
            </a:r>
            <a:endParaRPr lang="ja-JP" altLang="en-US" sz="2400"/>
          </a:p>
        </p:txBody>
      </p:sp>
      <p:cxnSp>
        <p:nvCxnSpPr>
          <p:cNvPr id="17" name="直線コネクタ 16">
            <a:extLst>
              <a:ext uri="{FF2B5EF4-FFF2-40B4-BE49-F238E27FC236}">
                <a16:creationId xmlns:a16="http://schemas.microsoft.com/office/drawing/2014/main" id="{9F3A2F37-F44A-C85D-37AA-77D27F5AA8B9}"/>
              </a:ext>
            </a:extLst>
          </p:cNvPr>
          <p:cNvCxnSpPr/>
          <p:nvPr/>
        </p:nvCxnSpPr>
        <p:spPr>
          <a:xfrm>
            <a:off x="5219700" y="3429000"/>
            <a:ext cx="3168650"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29707" name="テキスト ボックス 17">
            <a:extLst>
              <a:ext uri="{FF2B5EF4-FFF2-40B4-BE49-F238E27FC236}">
                <a16:creationId xmlns:a16="http://schemas.microsoft.com/office/drawing/2014/main" id="{26185918-486B-D873-55DA-AD4634019D15}"/>
              </a:ext>
            </a:extLst>
          </p:cNvPr>
          <p:cNvSpPr txBox="1">
            <a:spLocks noChangeArrowheads="1"/>
          </p:cNvSpPr>
          <p:nvPr/>
        </p:nvSpPr>
        <p:spPr bwMode="auto">
          <a:xfrm>
            <a:off x="7667625" y="2924175"/>
            <a:ext cx="822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400"/>
              <a:t>d+ Ξ</a:t>
            </a:r>
            <a:endParaRPr lang="ja-JP" altLang="en-US" sz="2400"/>
          </a:p>
        </p:txBody>
      </p:sp>
      <p:cxnSp>
        <p:nvCxnSpPr>
          <p:cNvPr id="20" name="直線コネクタ 19">
            <a:extLst>
              <a:ext uri="{FF2B5EF4-FFF2-40B4-BE49-F238E27FC236}">
                <a16:creationId xmlns:a16="http://schemas.microsoft.com/office/drawing/2014/main" id="{61481978-54B5-25E3-5A0A-EC523ECEDA59}"/>
              </a:ext>
            </a:extLst>
          </p:cNvPr>
          <p:cNvCxnSpPr/>
          <p:nvPr/>
        </p:nvCxnSpPr>
        <p:spPr>
          <a:xfrm>
            <a:off x="5795963" y="4868863"/>
            <a:ext cx="187166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9709" name="テキスト ボックス 20">
            <a:extLst>
              <a:ext uri="{FF2B5EF4-FFF2-40B4-BE49-F238E27FC236}">
                <a16:creationId xmlns:a16="http://schemas.microsoft.com/office/drawing/2014/main" id="{896E519C-B39B-4FDB-6FF0-9A4ED7B5765D}"/>
              </a:ext>
            </a:extLst>
          </p:cNvPr>
          <p:cNvSpPr txBox="1">
            <a:spLocks noChangeArrowheads="1"/>
          </p:cNvSpPr>
          <p:nvPr/>
        </p:nvSpPr>
        <p:spPr bwMode="auto">
          <a:xfrm>
            <a:off x="4716463" y="4652963"/>
            <a:ext cx="10652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400"/>
              <a:t>J=3/2</a:t>
            </a:r>
            <a:r>
              <a:rPr lang="en-US" altLang="ja-JP" sz="2400" baseline="30000"/>
              <a:t>+</a:t>
            </a:r>
            <a:endParaRPr lang="ja-JP" altLang="en-US" sz="2400" baseline="30000"/>
          </a:p>
        </p:txBody>
      </p:sp>
      <p:sp>
        <p:nvSpPr>
          <p:cNvPr id="29710" name="テキスト ボックス 21">
            <a:extLst>
              <a:ext uri="{FF2B5EF4-FFF2-40B4-BE49-F238E27FC236}">
                <a16:creationId xmlns:a16="http://schemas.microsoft.com/office/drawing/2014/main" id="{D0A7307C-B788-32BE-8005-E317696430E6}"/>
              </a:ext>
            </a:extLst>
          </p:cNvPr>
          <p:cNvSpPr txBox="1">
            <a:spLocks noChangeArrowheads="1"/>
          </p:cNvSpPr>
          <p:nvPr/>
        </p:nvSpPr>
        <p:spPr bwMode="auto">
          <a:xfrm>
            <a:off x="395288" y="3068638"/>
            <a:ext cx="925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000"/>
              <a:t>0 MeV</a:t>
            </a:r>
            <a:endParaRPr lang="ja-JP" altLang="en-US" sz="2000"/>
          </a:p>
        </p:txBody>
      </p:sp>
      <p:sp>
        <p:nvSpPr>
          <p:cNvPr id="29711" name="テキスト ボックス 22">
            <a:extLst>
              <a:ext uri="{FF2B5EF4-FFF2-40B4-BE49-F238E27FC236}">
                <a16:creationId xmlns:a16="http://schemas.microsoft.com/office/drawing/2014/main" id="{FF07AD6C-943A-2C4A-58C3-2A6F3516CD30}"/>
              </a:ext>
            </a:extLst>
          </p:cNvPr>
          <p:cNvSpPr txBox="1">
            <a:spLocks noChangeArrowheads="1"/>
          </p:cNvSpPr>
          <p:nvPr/>
        </p:nvSpPr>
        <p:spPr bwMode="auto">
          <a:xfrm>
            <a:off x="6804025" y="4365625"/>
            <a:ext cx="16049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400"/>
              <a:t>-2.57 MeV</a:t>
            </a:r>
            <a:endParaRPr lang="ja-JP" altLang="en-US" sz="2400"/>
          </a:p>
        </p:txBody>
      </p:sp>
      <p:sp>
        <p:nvSpPr>
          <p:cNvPr id="29712" name="テキスト ボックス 23">
            <a:extLst>
              <a:ext uri="{FF2B5EF4-FFF2-40B4-BE49-F238E27FC236}">
                <a16:creationId xmlns:a16="http://schemas.microsoft.com/office/drawing/2014/main" id="{993B824C-A574-43A6-0663-04A2AF68B93E}"/>
              </a:ext>
            </a:extLst>
          </p:cNvPr>
          <p:cNvSpPr txBox="1">
            <a:spLocks noChangeArrowheads="1"/>
          </p:cNvSpPr>
          <p:nvPr/>
        </p:nvSpPr>
        <p:spPr bwMode="auto">
          <a:xfrm>
            <a:off x="5076825" y="2852738"/>
            <a:ext cx="923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000"/>
              <a:t>0 MeV</a:t>
            </a:r>
            <a:endParaRPr lang="ja-JP" altLang="en-US" sz="2000"/>
          </a:p>
        </p:txBody>
      </p:sp>
      <p:sp>
        <p:nvSpPr>
          <p:cNvPr id="29714" name="テキスト ボックス 20">
            <a:extLst>
              <a:ext uri="{FF2B5EF4-FFF2-40B4-BE49-F238E27FC236}">
                <a16:creationId xmlns:a16="http://schemas.microsoft.com/office/drawing/2014/main" id="{444D2AAC-CCBB-4541-9A4E-F86B132A5C0B}"/>
              </a:ext>
            </a:extLst>
          </p:cNvPr>
          <p:cNvSpPr txBox="1">
            <a:spLocks noChangeArrowheads="1"/>
          </p:cNvSpPr>
          <p:nvPr/>
        </p:nvSpPr>
        <p:spPr bwMode="auto">
          <a:xfrm>
            <a:off x="1619250" y="2781300"/>
            <a:ext cx="11207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a:t>Unbound</a:t>
            </a:r>
            <a:endParaRPr lang="ja-JP" altLang="en-US"/>
          </a:p>
        </p:txBody>
      </p:sp>
      <p:sp>
        <p:nvSpPr>
          <p:cNvPr id="2" name="テキスト ボックス 13">
            <a:extLst>
              <a:ext uri="{FF2B5EF4-FFF2-40B4-BE49-F238E27FC236}">
                <a16:creationId xmlns:a16="http://schemas.microsoft.com/office/drawing/2014/main" id="{ACA3F79E-86BA-3992-CE79-29A12A3AE98B}"/>
              </a:ext>
            </a:extLst>
          </p:cNvPr>
          <p:cNvSpPr txBox="1">
            <a:spLocks noChangeArrowheads="1"/>
          </p:cNvSpPr>
          <p:nvPr/>
        </p:nvSpPr>
        <p:spPr bwMode="auto">
          <a:xfrm>
            <a:off x="1323809" y="4279900"/>
            <a:ext cx="1284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800" dirty="0"/>
              <a:t>J=1/2+</a:t>
            </a:r>
            <a:endParaRPr lang="ja-JP" altLang="en-US" sz="28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3">
            <a:extLst>
              <a:ext uri="{FF2B5EF4-FFF2-40B4-BE49-F238E27FC236}">
                <a16:creationId xmlns:a16="http://schemas.microsoft.com/office/drawing/2014/main" id="{5FEBBF31-2D23-04E5-FD3F-90FC9E16ABFC}"/>
              </a:ext>
            </a:extLst>
          </p:cNvPr>
          <p:cNvSpPr/>
          <p:nvPr/>
        </p:nvSpPr>
        <p:spPr>
          <a:xfrm>
            <a:off x="1117600" y="549275"/>
            <a:ext cx="1582738" cy="180022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 name="円/楕円 4">
            <a:extLst>
              <a:ext uri="{FF2B5EF4-FFF2-40B4-BE49-F238E27FC236}">
                <a16:creationId xmlns:a16="http://schemas.microsoft.com/office/drawing/2014/main" id="{B606BF87-DBB6-4731-5B48-1F91283E87F3}"/>
              </a:ext>
            </a:extLst>
          </p:cNvPr>
          <p:cNvSpPr/>
          <p:nvPr/>
        </p:nvSpPr>
        <p:spPr>
          <a:xfrm>
            <a:off x="1331913" y="908050"/>
            <a:ext cx="515937" cy="57467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6" name="円/楕円 5">
            <a:extLst>
              <a:ext uri="{FF2B5EF4-FFF2-40B4-BE49-F238E27FC236}">
                <a16:creationId xmlns:a16="http://schemas.microsoft.com/office/drawing/2014/main" id="{8C1827B6-3D73-E7A7-52C9-F79FB92E95C6}"/>
              </a:ext>
            </a:extLst>
          </p:cNvPr>
          <p:cNvSpPr/>
          <p:nvPr/>
        </p:nvSpPr>
        <p:spPr>
          <a:xfrm>
            <a:off x="1908175" y="765175"/>
            <a:ext cx="576263" cy="57626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7" name="円/楕円 6">
            <a:extLst>
              <a:ext uri="{FF2B5EF4-FFF2-40B4-BE49-F238E27FC236}">
                <a16:creationId xmlns:a16="http://schemas.microsoft.com/office/drawing/2014/main" id="{93188204-7E62-FD64-92DD-B514BB4D6C5B}"/>
              </a:ext>
            </a:extLst>
          </p:cNvPr>
          <p:cNvSpPr/>
          <p:nvPr/>
        </p:nvSpPr>
        <p:spPr>
          <a:xfrm>
            <a:off x="1625600" y="1484313"/>
            <a:ext cx="642938" cy="64928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a:t>Ξ</a:t>
            </a:r>
            <a:endParaRPr lang="ja-JP" altLang="en-US" sz="2000" dirty="0"/>
          </a:p>
        </p:txBody>
      </p:sp>
      <p:sp>
        <p:nvSpPr>
          <p:cNvPr id="30726" name="テキスト ボックス 7">
            <a:extLst>
              <a:ext uri="{FF2B5EF4-FFF2-40B4-BE49-F238E27FC236}">
                <a16:creationId xmlns:a16="http://schemas.microsoft.com/office/drawing/2014/main" id="{8AD38631-7F66-FF0D-1262-C103D783BC23}"/>
              </a:ext>
            </a:extLst>
          </p:cNvPr>
          <p:cNvSpPr txBox="1">
            <a:spLocks noChangeArrowheads="1"/>
          </p:cNvSpPr>
          <p:nvPr/>
        </p:nvSpPr>
        <p:spPr bwMode="auto">
          <a:xfrm>
            <a:off x="2987675" y="692150"/>
            <a:ext cx="3022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000"/>
              <a:t>T=1/2, J=1/2</a:t>
            </a:r>
            <a:r>
              <a:rPr lang="en-US" altLang="ja-JP" sz="2000" baseline="30000"/>
              <a:t>+</a:t>
            </a:r>
            <a:r>
              <a:rPr lang="en-US" altLang="ja-JP" sz="2000"/>
              <a:t> and J=3/2</a:t>
            </a:r>
            <a:r>
              <a:rPr lang="en-US" altLang="ja-JP" sz="2000" baseline="30000"/>
              <a:t>+</a:t>
            </a:r>
            <a:endParaRPr lang="ja-JP" altLang="en-US" sz="2000" baseline="30000"/>
          </a:p>
        </p:txBody>
      </p:sp>
      <p:cxnSp>
        <p:nvCxnSpPr>
          <p:cNvPr id="10" name="直線コネクタ 9">
            <a:extLst>
              <a:ext uri="{FF2B5EF4-FFF2-40B4-BE49-F238E27FC236}">
                <a16:creationId xmlns:a16="http://schemas.microsoft.com/office/drawing/2014/main" id="{3C09B167-E85A-1A78-7BE9-E3A460D4F4F4}"/>
              </a:ext>
            </a:extLst>
          </p:cNvPr>
          <p:cNvCxnSpPr/>
          <p:nvPr/>
        </p:nvCxnSpPr>
        <p:spPr>
          <a:xfrm>
            <a:off x="684213" y="3500438"/>
            <a:ext cx="3167062"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30728" name="テキスト ボックス 12">
            <a:extLst>
              <a:ext uri="{FF2B5EF4-FFF2-40B4-BE49-F238E27FC236}">
                <a16:creationId xmlns:a16="http://schemas.microsoft.com/office/drawing/2014/main" id="{8619BC64-ED18-C03B-A93D-5F0AF84A321F}"/>
              </a:ext>
            </a:extLst>
          </p:cNvPr>
          <p:cNvSpPr txBox="1">
            <a:spLocks noChangeArrowheads="1"/>
          </p:cNvSpPr>
          <p:nvPr/>
        </p:nvSpPr>
        <p:spPr bwMode="auto">
          <a:xfrm>
            <a:off x="3276600" y="1700213"/>
            <a:ext cx="2022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400"/>
              <a:t>HAL potential</a:t>
            </a:r>
            <a:endParaRPr lang="ja-JP" altLang="en-US" sz="2400"/>
          </a:p>
        </p:txBody>
      </p:sp>
      <p:sp>
        <p:nvSpPr>
          <p:cNvPr id="30729" name="テキスト ボックス 13">
            <a:extLst>
              <a:ext uri="{FF2B5EF4-FFF2-40B4-BE49-F238E27FC236}">
                <a16:creationId xmlns:a16="http://schemas.microsoft.com/office/drawing/2014/main" id="{2E47807F-65D4-98BB-81BC-7DCCC4271C5D}"/>
              </a:ext>
            </a:extLst>
          </p:cNvPr>
          <p:cNvSpPr txBox="1">
            <a:spLocks noChangeArrowheads="1"/>
          </p:cNvSpPr>
          <p:nvPr/>
        </p:nvSpPr>
        <p:spPr bwMode="auto">
          <a:xfrm>
            <a:off x="1331913" y="4724400"/>
            <a:ext cx="1284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800" dirty="0"/>
              <a:t>J=1/2+</a:t>
            </a:r>
            <a:endParaRPr lang="ja-JP" altLang="en-US" sz="2800" dirty="0"/>
          </a:p>
        </p:txBody>
      </p:sp>
      <p:sp>
        <p:nvSpPr>
          <p:cNvPr id="30730" name="テキスト ボックス 15">
            <a:extLst>
              <a:ext uri="{FF2B5EF4-FFF2-40B4-BE49-F238E27FC236}">
                <a16:creationId xmlns:a16="http://schemas.microsoft.com/office/drawing/2014/main" id="{62EE4410-D244-9777-37A1-3EAD1CD84C98}"/>
              </a:ext>
            </a:extLst>
          </p:cNvPr>
          <p:cNvSpPr txBox="1">
            <a:spLocks noChangeArrowheads="1"/>
          </p:cNvSpPr>
          <p:nvPr/>
        </p:nvSpPr>
        <p:spPr bwMode="auto">
          <a:xfrm>
            <a:off x="2987675" y="2997200"/>
            <a:ext cx="8207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400"/>
              <a:t>d+ Ξ</a:t>
            </a:r>
            <a:endParaRPr lang="ja-JP" altLang="en-US" sz="2400"/>
          </a:p>
        </p:txBody>
      </p:sp>
      <p:cxnSp>
        <p:nvCxnSpPr>
          <p:cNvPr id="17" name="直線コネクタ 16">
            <a:extLst>
              <a:ext uri="{FF2B5EF4-FFF2-40B4-BE49-F238E27FC236}">
                <a16:creationId xmlns:a16="http://schemas.microsoft.com/office/drawing/2014/main" id="{7A652E0B-19A8-BB19-F448-49150A57F34C}"/>
              </a:ext>
            </a:extLst>
          </p:cNvPr>
          <p:cNvCxnSpPr/>
          <p:nvPr/>
        </p:nvCxnSpPr>
        <p:spPr>
          <a:xfrm>
            <a:off x="5219700" y="3429000"/>
            <a:ext cx="3168650"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30732" name="テキスト ボックス 17">
            <a:extLst>
              <a:ext uri="{FF2B5EF4-FFF2-40B4-BE49-F238E27FC236}">
                <a16:creationId xmlns:a16="http://schemas.microsoft.com/office/drawing/2014/main" id="{5C4A73B8-0266-03B1-67A4-9EC581520188}"/>
              </a:ext>
            </a:extLst>
          </p:cNvPr>
          <p:cNvSpPr txBox="1">
            <a:spLocks noChangeArrowheads="1"/>
          </p:cNvSpPr>
          <p:nvPr/>
        </p:nvSpPr>
        <p:spPr bwMode="auto">
          <a:xfrm>
            <a:off x="7667625" y="2924175"/>
            <a:ext cx="822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400"/>
              <a:t>d+ Ξ</a:t>
            </a:r>
            <a:endParaRPr lang="ja-JP" altLang="en-US" sz="2400"/>
          </a:p>
        </p:txBody>
      </p:sp>
      <p:sp>
        <p:nvSpPr>
          <p:cNvPr id="30733" name="テキスト ボックス 20">
            <a:extLst>
              <a:ext uri="{FF2B5EF4-FFF2-40B4-BE49-F238E27FC236}">
                <a16:creationId xmlns:a16="http://schemas.microsoft.com/office/drawing/2014/main" id="{FCEB403F-6411-7AF8-20F6-E6847C0A930D}"/>
              </a:ext>
            </a:extLst>
          </p:cNvPr>
          <p:cNvSpPr txBox="1">
            <a:spLocks noChangeArrowheads="1"/>
          </p:cNvSpPr>
          <p:nvPr/>
        </p:nvSpPr>
        <p:spPr bwMode="auto">
          <a:xfrm>
            <a:off x="6227763" y="4437063"/>
            <a:ext cx="10652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400"/>
              <a:t>J=3/2</a:t>
            </a:r>
            <a:r>
              <a:rPr lang="en-US" altLang="ja-JP" sz="2400" baseline="30000"/>
              <a:t>+</a:t>
            </a:r>
            <a:endParaRPr lang="ja-JP" altLang="en-US" sz="2400" baseline="30000"/>
          </a:p>
        </p:txBody>
      </p:sp>
      <p:sp>
        <p:nvSpPr>
          <p:cNvPr id="30734" name="テキスト ボックス 21">
            <a:extLst>
              <a:ext uri="{FF2B5EF4-FFF2-40B4-BE49-F238E27FC236}">
                <a16:creationId xmlns:a16="http://schemas.microsoft.com/office/drawing/2014/main" id="{1F5E9552-A9E2-C6A4-C1BB-771AD034151D}"/>
              </a:ext>
            </a:extLst>
          </p:cNvPr>
          <p:cNvSpPr txBox="1">
            <a:spLocks noChangeArrowheads="1"/>
          </p:cNvSpPr>
          <p:nvPr/>
        </p:nvSpPr>
        <p:spPr bwMode="auto">
          <a:xfrm>
            <a:off x="395288" y="3068638"/>
            <a:ext cx="925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000"/>
              <a:t>0 MeV</a:t>
            </a:r>
            <a:endParaRPr lang="ja-JP" altLang="en-US" sz="2000"/>
          </a:p>
        </p:txBody>
      </p:sp>
      <p:sp>
        <p:nvSpPr>
          <p:cNvPr id="30735" name="テキスト ボックス 23">
            <a:extLst>
              <a:ext uri="{FF2B5EF4-FFF2-40B4-BE49-F238E27FC236}">
                <a16:creationId xmlns:a16="http://schemas.microsoft.com/office/drawing/2014/main" id="{66CF6F38-748E-0918-B9CD-F5E0A334A72C}"/>
              </a:ext>
            </a:extLst>
          </p:cNvPr>
          <p:cNvSpPr txBox="1">
            <a:spLocks noChangeArrowheads="1"/>
          </p:cNvSpPr>
          <p:nvPr/>
        </p:nvSpPr>
        <p:spPr bwMode="auto">
          <a:xfrm>
            <a:off x="5076825" y="2852738"/>
            <a:ext cx="923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000"/>
              <a:t>0 MeV</a:t>
            </a:r>
            <a:endParaRPr lang="ja-JP" altLang="en-US" sz="2000"/>
          </a:p>
        </p:txBody>
      </p:sp>
      <p:sp>
        <p:nvSpPr>
          <p:cNvPr id="30736" name="テキスト ボックス 25">
            <a:extLst>
              <a:ext uri="{FF2B5EF4-FFF2-40B4-BE49-F238E27FC236}">
                <a16:creationId xmlns:a16="http://schemas.microsoft.com/office/drawing/2014/main" id="{6E912A64-E613-5750-06F9-DB9A83A2645E}"/>
              </a:ext>
            </a:extLst>
          </p:cNvPr>
          <p:cNvSpPr txBox="1">
            <a:spLocks noChangeArrowheads="1"/>
          </p:cNvSpPr>
          <p:nvPr/>
        </p:nvSpPr>
        <p:spPr bwMode="auto">
          <a:xfrm>
            <a:off x="3132138" y="3933825"/>
            <a:ext cx="27241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800">
                <a:solidFill>
                  <a:srgbClr val="FF0000"/>
                </a:solidFill>
              </a:rPr>
              <a:t>No  bound state</a:t>
            </a:r>
            <a:endParaRPr lang="ja-JP" altLang="en-US" sz="2800">
              <a:solidFill>
                <a:srgbClr val="FF0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D4366791-BAD5-021E-1B80-D918AEA70DB8}"/>
              </a:ext>
            </a:extLst>
          </p:cNvPr>
          <p:cNvSpPr>
            <a:spLocks noGrp="1"/>
          </p:cNvSpPr>
          <p:nvPr>
            <p:ph idx="1"/>
          </p:nvPr>
        </p:nvSpPr>
        <p:spPr>
          <a:xfrm>
            <a:off x="323528" y="764704"/>
            <a:ext cx="8229600" cy="4525963"/>
          </a:xfrm>
        </p:spPr>
        <p:txBody>
          <a:bodyPr/>
          <a:lstStyle/>
          <a:p>
            <a:r>
              <a:rPr kumimoji="1" lang="en-US" altLang="ja-JP" dirty="0"/>
              <a:t>Bound states in A=3 Ξ </a:t>
            </a:r>
            <a:r>
              <a:rPr kumimoji="1" lang="en-US" altLang="ja-JP" dirty="0" err="1"/>
              <a:t>hypernuclei</a:t>
            </a:r>
            <a:r>
              <a:rPr kumimoji="1" lang="en-US" altLang="ja-JP" dirty="0"/>
              <a:t> are dependent on ΞN interaction employed.</a:t>
            </a:r>
          </a:p>
          <a:p>
            <a:r>
              <a:rPr kumimoji="1" lang="en-US" altLang="ja-JP" dirty="0"/>
              <a:t>If d-Ξ correlation experiment at STAR,</a:t>
            </a:r>
          </a:p>
          <a:p>
            <a:pPr marL="0" indent="0">
              <a:buNone/>
            </a:pPr>
            <a:r>
              <a:rPr lang="en-US" altLang="ja-JP" dirty="0"/>
              <a:t>w</a:t>
            </a:r>
            <a:r>
              <a:rPr kumimoji="1" lang="en-US" altLang="ja-JP" dirty="0"/>
              <a:t>e </a:t>
            </a:r>
            <a:r>
              <a:rPr lang="en-US" altLang="ja-JP" dirty="0"/>
              <a:t>can check whether or not NNΞ</a:t>
            </a:r>
            <a:r>
              <a:rPr lang="ja-JP" altLang="en-US" dirty="0"/>
              <a:t> </a:t>
            </a:r>
            <a:r>
              <a:rPr lang="en-US" altLang="ja-JP" dirty="0"/>
              <a:t>system</a:t>
            </a:r>
            <a:r>
              <a:rPr lang="ja-JP" altLang="en-US" dirty="0"/>
              <a:t> </a:t>
            </a:r>
            <a:r>
              <a:rPr lang="en-US" altLang="ja-JP" dirty="0"/>
              <a:t>should</a:t>
            </a:r>
            <a:r>
              <a:rPr lang="ja-JP" altLang="en-US" dirty="0"/>
              <a:t> </a:t>
            </a:r>
            <a:r>
              <a:rPr lang="en-US" altLang="ja-JP" dirty="0"/>
              <a:t>be</a:t>
            </a:r>
            <a:r>
              <a:rPr lang="ja-JP" altLang="en-US" dirty="0"/>
              <a:t> </a:t>
            </a:r>
            <a:r>
              <a:rPr lang="en-US" altLang="ja-JP" dirty="0"/>
              <a:t>bound.</a:t>
            </a:r>
            <a:endParaRPr kumimoji="1" lang="ja-JP" altLang="en-US" dirty="0"/>
          </a:p>
        </p:txBody>
      </p:sp>
    </p:spTree>
    <p:extLst>
      <p:ext uri="{BB962C8B-B14F-4D97-AF65-F5344CB8AC3E}">
        <p14:creationId xmlns:p14="http://schemas.microsoft.com/office/powerpoint/2010/main" val="29402723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3">
            <a:extLst>
              <a:ext uri="{FF2B5EF4-FFF2-40B4-BE49-F238E27FC236}">
                <a16:creationId xmlns:a16="http://schemas.microsoft.com/office/drawing/2014/main" id="{54B255B1-B38E-691B-F25A-009E4E51F5A8}"/>
              </a:ext>
            </a:extLst>
          </p:cNvPr>
          <p:cNvSpPr/>
          <p:nvPr/>
        </p:nvSpPr>
        <p:spPr>
          <a:xfrm>
            <a:off x="1187624" y="1124744"/>
            <a:ext cx="1754188" cy="180022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 name="円/楕円 4">
            <a:extLst>
              <a:ext uri="{FF2B5EF4-FFF2-40B4-BE49-F238E27FC236}">
                <a16:creationId xmlns:a16="http://schemas.microsoft.com/office/drawing/2014/main" id="{B107427D-0D3E-3014-D4B4-18AFA1ADC8BA}"/>
              </a:ext>
            </a:extLst>
          </p:cNvPr>
          <p:cNvSpPr/>
          <p:nvPr/>
        </p:nvSpPr>
        <p:spPr>
          <a:xfrm>
            <a:off x="2078212" y="1289844"/>
            <a:ext cx="600075" cy="57626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6" name="円/楕円 5">
            <a:extLst>
              <a:ext uri="{FF2B5EF4-FFF2-40B4-BE49-F238E27FC236}">
                <a16:creationId xmlns:a16="http://schemas.microsoft.com/office/drawing/2014/main" id="{BD31509E-10CD-DD55-DBCA-06CF6ADAD256}"/>
              </a:ext>
            </a:extLst>
          </p:cNvPr>
          <p:cNvSpPr/>
          <p:nvPr/>
        </p:nvSpPr>
        <p:spPr>
          <a:xfrm>
            <a:off x="1286049" y="1361282"/>
            <a:ext cx="576263" cy="57626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7" name="円/楕円 6">
            <a:extLst>
              <a:ext uri="{FF2B5EF4-FFF2-40B4-BE49-F238E27FC236}">
                <a16:creationId xmlns:a16="http://schemas.microsoft.com/office/drawing/2014/main" id="{ED8274DF-D086-FC8D-133F-F121DCCF5C5C}"/>
              </a:ext>
            </a:extLst>
          </p:cNvPr>
          <p:cNvSpPr/>
          <p:nvPr/>
        </p:nvSpPr>
        <p:spPr>
          <a:xfrm>
            <a:off x="1357487" y="2008982"/>
            <a:ext cx="550862" cy="57626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8" name="円/楕円 7">
            <a:extLst>
              <a:ext uri="{FF2B5EF4-FFF2-40B4-BE49-F238E27FC236}">
                <a16:creationId xmlns:a16="http://schemas.microsoft.com/office/drawing/2014/main" id="{62EFDA89-8F47-1717-71FD-9A12833ACAE1}"/>
              </a:ext>
            </a:extLst>
          </p:cNvPr>
          <p:cNvSpPr/>
          <p:nvPr/>
        </p:nvSpPr>
        <p:spPr>
          <a:xfrm>
            <a:off x="2078212" y="1937544"/>
            <a:ext cx="669925" cy="6477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a:t>Ξ</a:t>
            </a:r>
            <a:endParaRPr lang="ja-JP" altLang="en-US" sz="2000" dirty="0"/>
          </a:p>
        </p:txBody>
      </p:sp>
      <p:sp>
        <p:nvSpPr>
          <p:cNvPr id="9" name="矢印: 右 8">
            <a:extLst>
              <a:ext uri="{FF2B5EF4-FFF2-40B4-BE49-F238E27FC236}">
                <a16:creationId xmlns:a16="http://schemas.microsoft.com/office/drawing/2014/main" id="{EBFB2117-7E02-6830-C568-7756015A2B9F}"/>
              </a:ext>
            </a:extLst>
          </p:cNvPr>
          <p:cNvSpPr/>
          <p:nvPr/>
        </p:nvSpPr>
        <p:spPr>
          <a:xfrm>
            <a:off x="3246262" y="1649413"/>
            <a:ext cx="484536" cy="576064"/>
          </a:xfrm>
          <a:prstGeom prst="rightArrow">
            <a:avLst/>
          </a:prstGeom>
          <a:solidFill>
            <a:srgbClr val="92D050"/>
          </a:solidFill>
          <a:ln>
            <a:solidFill>
              <a:srgbClr val="BBEE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3">
            <a:extLst>
              <a:ext uri="{FF2B5EF4-FFF2-40B4-BE49-F238E27FC236}">
                <a16:creationId xmlns:a16="http://schemas.microsoft.com/office/drawing/2014/main" id="{B82F110B-2AE5-16EE-D7E6-82C067E0040D}"/>
              </a:ext>
            </a:extLst>
          </p:cNvPr>
          <p:cNvSpPr/>
          <p:nvPr/>
        </p:nvSpPr>
        <p:spPr>
          <a:xfrm>
            <a:off x="4050796" y="1128048"/>
            <a:ext cx="1754188" cy="180022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円/楕円 4">
            <a:extLst>
              <a:ext uri="{FF2B5EF4-FFF2-40B4-BE49-F238E27FC236}">
                <a16:creationId xmlns:a16="http://schemas.microsoft.com/office/drawing/2014/main" id="{6667A4CE-D58F-FDC1-97E1-7ABF1C66BB80}"/>
              </a:ext>
            </a:extLst>
          </p:cNvPr>
          <p:cNvSpPr/>
          <p:nvPr/>
        </p:nvSpPr>
        <p:spPr>
          <a:xfrm>
            <a:off x="4941384" y="1293148"/>
            <a:ext cx="600075" cy="57626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12" name="円/楕円 5">
            <a:extLst>
              <a:ext uri="{FF2B5EF4-FFF2-40B4-BE49-F238E27FC236}">
                <a16:creationId xmlns:a16="http://schemas.microsoft.com/office/drawing/2014/main" id="{7C89ECD8-9878-955C-55A0-971C0292C342}"/>
              </a:ext>
            </a:extLst>
          </p:cNvPr>
          <p:cNvSpPr/>
          <p:nvPr/>
        </p:nvSpPr>
        <p:spPr>
          <a:xfrm>
            <a:off x="4149221" y="1364586"/>
            <a:ext cx="576263" cy="57626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13" name="円/楕円 6">
            <a:extLst>
              <a:ext uri="{FF2B5EF4-FFF2-40B4-BE49-F238E27FC236}">
                <a16:creationId xmlns:a16="http://schemas.microsoft.com/office/drawing/2014/main" id="{C611AF47-F318-9137-1A45-E75E5C7C3D33}"/>
              </a:ext>
            </a:extLst>
          </p:cNvPr>
          <p:cNvSpPr/>
          <p:nvPr/>
        </p:nvSpPr>
        <p:spPr>
          <a:xfrm>
            <a:off x="4652459" y="2060575"/>
            <a:ext cx="550862" cy="57626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14" name="円/楕円 7">
            <a:extLst>
              <a:ext uri="{FF2B5EF4-FFF2-40B4-BE49-F238E27FC236}">
                <a16:creationId xmlns:a16="http://schemas.microsoft.com/office/drawing/2014/main" id="{8BEF0278-2DB3-7DFF-A290-C75AE95E033C}"/>
              </a:ext>
            </a:extLst>
          </p:cNvPr>
          <p:cNvSpPr/>
          <p:nvPr/>
        </p:nvSpPr>
        <p:spPr>
          <a:xfrm>
            <a:off x="6913968" y="1701006"/>
            <a:ext cx="669925" cy="6477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a:t>Ξ</a:t>
            </a:r>
            <a:endParaRPr lang="ja-JP" altLang="en-US" sz="2000" dirty="0"/>
          </a:p>
        </p:txBody>
      </p:sp>
      <p:sp>
        <p:nvSpPr>
          <p:cNvPr id="15" name="テキスト ボックス 14">
            <a:extLst>
              <a:ext uri="{FF2B5EF4-FFF2-40B4-BE49-F238E27FC236}">
                <a16:creationId xmlns:a16="http://schemas.microsoft.com/office/drawing/2014/main" id="{7BA9D402-72FE-B9BB-7474-03B1140B235F}"/>
              </a:ext>
            </a:extLst>
          </p:cNvPr>
          <p:cNvSpPr txBox="1"/>
          <p:nvPr/>
        </p:nvSpPr>
        <p:spPr>
          <a:xfrm>
            <a:off x="6079842" y="1738174"/>
            <a:ext cx="364202" cy="523220"/>
          </a:xfrm>
          <a:prstGeom prst="rect">
            <a:avLst/>
          </a:prstGeom>
          <a:noFill/>
        </p:spPr>
        <p:txBody>
          <a:bodyPr wrap="none" rtlCol="0">
            <a:spAutoFit/>
          </a:bodyPr>
          <a:lstStyle/>
          <a:p>
            <a:r>
              <a:rPr kumimoji="1" lang="en-US" altLang="ja-JP" sz="2800" dirty="0"/>
              <a:t>+</a:t>
            </a:r>
            <a:endParaRPr kumimoji="1" lang="ja-JP" altLang="en-US" sz="2800" dirty="0"/>
          </a:p>
        </p:txBody>
      </p:sp>
      <p:sp>
        <p:nvSpPr>
          <p:cNvPr id="16" name="テキスト ボックス 15">
            <a:extLst>
              <a:ext uri="{FF2B5EF4-FFF2-40B4-BE49-F238E27FC236}">
                <a16:creationId xmlns:a16="http://schemas.microsoft.com/office/drawing/2014/main" id="{A4D20625-DC96-70A3-6466-2F6918FD5C93}"/>
              </a:ext>
            </a:extLst>
          </p:cNvPr>
          <p:cNvSpPr txBox="1"/>
          <p:nvPr/>
        </p:nvSpPr>
        <p:spPr>
          <a:xfrm>
            <a:off x="3845641" y="3042205"/>
            <a:ext cx="2234201" cy="830997"/>
          </a:xfrm>
          <a:prstGeom prst="rect">
            <a:avLst/>
          </a:prstGeom>
          <a:noFill/>
        </p:spPr>
        <p:txBody>
          <a:bodyPr wrap="none" rtlCol="0">
            <a:spAutoFit/>
          </a:bodyPr>
          <a:lstStyle/>
          <a:p>
            <a:r>
              <a:rPr kumimoji="1" lang="en-US" altLang="ja-JP" sz="2400" dirty="0"/>
              <a:t>Total isospin:1/2</a:t>
            </a:r>
          </a:p>
          <a:p>
            <a:r>
              <a:rPr lang="en-US" altLang="ja-JP" sz="2400" dirty="0"/>
              <a:t>Total spin:1/2</a:t>
            </a:r>
            <a:endParaRPr kumimoji="1" lang="ja-JP" altLang="en-US" sz="2400" dirty="0"/>
          </a:p>
        </p:txBody>
      </p:sp>
      <p:sp>
        <p:nvSpPr>
          <p:cNvPr id="17" name="テキスト ボックス 16">
            <a:extLst>
              <a:ext uri="{FF2B5EF4-FFF2-40B4-BE49-F238E27FC236}">
                <a16:creationId xmlns:a16="http://schemas.microsoft.com/office/drawing/2014/main" id="{741EBC97-086B-A573-BFF7-D9A0A5B5567D}"/>
              </a:ext>
            </a:extLst>
          </p:cNvPr>
          <p:cNvSpPr txBox="1"/>
          <p:nvPr/>
        </p:nvSpPr>
        <p:spPr>
          <a:xfrm>
            <a:off x="6799063" y="3013501"/>
            <a:ext cx="1569660" cy="830997"/>
          </a:xfrm>
          <a:prstGeom prst="rect">
            <a:avLst/>
          </a:prstGeom>
          <a:noFill/>
        </p:spPr>
        <p:txBody>
          <a:bodyPr wrap="none" rtlCol="0">
            <a:spAutoFit/>
          </a:bodyPr>
          <a:lstStyle/>
          <a:p>
            <a:r>
              <a:rPr lang="en-US" altLang="ja-JP" sz="2400" dirty="0"/>
              <a:t>Isospin:1/2</a:t>
            </a:r>
          </a:p>
          <a:p>
            <a:r>
              <a:rPr kumimoji="1" lang="en-US" altLang="ja-JP" sz="2400" dirty="0"/>
              <a:t>Spin:1/2</a:t>
            </a:r>
            <a:endParaRPr kumimoji="1" lang="ja-JP" altLang="en-US" sz="2400" dirty="0"/>
          </a:p>
        </p:txBody>
      </p:sp>
      <p:sp>
        <p:nvSpPr>
          <p:cNvPr id="18" name="矢印: 右 17">
            <a:extLst>
              <a:ext uri="{FF2B5EF4-FFF2-40B4-BE49-F238E27FC236}">
                <a16:creationId xmlns:a16="http://schemas.microsoft.com/office/drawing/2014/main" id="{C4AFDF55-87D4-7ABF-C271-604407ACFBD8}"/>
              </a:ext>
            </a:extLst>
          </p:cNvPr>
          <p:cNvSpPr/>
          <p:nvPr/>
        </p:nvSpPr>
        <p:spPr>
          <a:xfrm rot="10800000">
            <a:off x="2850218" y="3284981"/>
            <a:ext cx="792088" cy="288035"/>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DBB7F2CD-1DF5-78FB-A7B2-F8CAFD2CA0B6}"/>
              </a:ext>
            </a:extLst>
          </p:cNvPr>
          <p:cNvSpPr txBox="1"/>
          <p:nvPr/>
        </p:nvSpPr>
        <p:spPr>
          <a:xfrm>
            <a:off x="211630" y="3322270"/>
            <a:ext cx="2591672" cy="830997"/>
          </a:xfrm>
          <a:prstGeom prst="rect">
            <a:avLst/>
          </a:prstGeom>
          <a:noFill/>
        </p:spPr>
        <p:txBody>
          <a:bodyPr wrap="none" rtlCol="0">
            <a:spAutoFit/>
          </a:bodyPr>
          <a:lstStyle/>
          <a:p>
            <a:r>
              <a:rPr kumimoji="1" lang="en-US" altLang="ja-JP" sz="2400" dirty="0"/>
              <a:t>Total isospin: 0 or 1</a:t>
            </a:r>
          </a:p>
          <a:p>
            <a:r>
              <a:rPr lang="en-US" altLang="ja-JP" sz="2400" dirty="0"/>
              <a:t>Total spin:0 or 1</a:t>
            </a:r>
            <a:endParaRPr kumimoji="1" lang="ja-JP" altLang="en-US" sz="2400" dirty="0"/>
          </a:p>
        </p:txBody>
      </p:sp>
    </p:spTree>
    <p:extLst>
      <p:ext uri="{BB962C8B-B14F-4D97-AF65-F5344CB8AC3E}">
        <p14:creationId xmlns:p14="http://schemas.microsoft.com/office/powerpoint/2010/main" val="16651868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6">
            <a:extLst>
              <a:ext uri="{FF2B5EF4-FFF2-40B4-BE49-F238E27FC236}">
                <a16:creationId xmlns:a16="http://schemas.microsoft.com/office/drawing/2014/main" id="{49EA41B9-8177-4CCD-9028-CC3E865886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547813"/>
            <a:ext cx="8677275" cy="531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円/楕円 3">
            <a:extLst>
              <a:ext uri="{FF2B5EF4-FFF2-40B4-BE49-F238E27FC236}">
                <a16:creationId xmlns:a16="http://schemas.microsoft.com/office/drawing/2014/main" id="{918F5609-FE50-D66B-617E-2A187866450F}"/>
              </a:ext>
            </a:extLst>
          </p:cNvPr>
          <p:cNvSpPr/>
          <p:nvPr/>
        </p:nvSpPr>
        <p:spPr>
          <a:xfrm>
            <a:off x="539750" y="260350"/>
            <a:ext cx="1754188" cy="180022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 name="円/楕円 4">
            <a:extLst>
              <a:ext uri="{FF2B5EF4-FFF2-40B4-BE49-F238E27FC236}">
                <a16:creationId xmlns:a16="http://schemas.microsoft.com/office/drawing/2014/main" id="{72ED9ACC-97CB-4791-2872-E1E8A85EAD3C}"/>
              </a:ext>
            </a:extLst>
          </p:cNvPr>
          <p:cNvSpPr/>
          <p:nvPr/>
        </p:nvSpPr>
        <p:spPr>
          <a:xfrm>
            <a:off x="1430338" y="425450"/>
            <a:ext cx="600075" cy="57626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6" name="円/楕円 5">
            <a:extLst>
              <a:ext uri="{FF2B5EF4-FFF2-40B4-BE49-F238E27FC236}">
                <a16:creationId xmlns:a16="http://schemas.microsoft.com/office/drawing/2014/main" id="{BECF584D-98C1-3622-7410-F49FD075F1C7}"/>
              </a:ext>
            </a:extLst>
          </p:cNvPr>
          <p:cNvSpPr/>
          <p:nvPr/>
        </p:nvSpPr>
        <p:spPr>
          <a:xfrm>
            <a:off x="638175" y="496888"/>
            <a:ext cx="576263" cy="57626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7" name="円/楕円 6">
            <a:extLst>
              <a:ext uri="{FF2B5EF4-FFF2-40B4-BE49-F238E27FC236}">
                <a16:creationId xmlns:a16="http://schemas.microsoft.com/office/drawing/2014/main" id="{0A6EEA38-FEB1-5659-D189-201F427E3E95}"/>
              </a:ext>
            </a:extLst>
          </p:cNvPr>
          <p:cNvSpPr/>
          <p:nvPr/>
        </p:nvSpPr>
        <p:spPr>
          <a:xfrm>
            <a:off x="709613" y="1144588"/>
            <a:ext cx="550862" cy="57626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8" name="円/楕円 7">
            <a:extLst>
              <a:ext uri="{FF2B5EF4-FFF2-40B4-BE49-F238E27FC236}">
                <a16:creationId xmlns:a16="http://schemas.microsoft.com/office/drawing/2014/main" id="{173464C8-6AFD-C96E-C1CB-EC362031ECD1}"/>
              </a:ext>
            </a:extLst>
          </p:cNvPr>
          <p:cNvSpPr/>
          <p:nvPr/>
        </p:nvSpPr>
        <p:spPr>
          <a:xfrm>
            <a:off x="1430338" y="1073150"/>
            <a:ext cx="669925" cy="6477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a:t>Ξ</a:t>
            </a:r>
            <a:endParaRPr lang="ja-JP" altLang="en-US" sz="20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5">
            <a:extLst>
              <a:ext uri="{FF2B5EF4-FFF2-40B4-BE49-F238E27FC236}">
                <a16:creationId xmlns:a16="http://schemas.microsoft.com/office/drawing/2014/main" id="{9D2684B5-5E76-C663-08A6-273FE3245C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187" y="15244"/>
            <a:ext cx="7105650" cy="565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10">
            <a:extLst>
              <a:ext uri="{FF2B5EF4-FFF2-40B4-BE49-F238E27FC236}">
                <a16:creationId xmlns:a16="http://schemas.microsoft.com/office/drawing/2014/main" id="{464BB088-4643-A985-D3C8-E7DE7AFBA54E}"/>
              </a:ext>
            </a:extLst>
          </p:cNvPr>
          <p:cNvPicPr>
            <a:picLocks noChangeAspect="1"/>
          </p:cNvPicPr>
          <p:nvPr/>
        </p:nvPicPr>
        <p:blipFill>
          <a:blip r:embed="rId3"/>
          <a:stretch>
            <a:fillRect/>
          </a:stretch>
        </p:blipFill>
        <p:spPr>
          <a:xfrm>
            <a:off x="2411760" y="5177572"/>
            <a:ext cx="6502266" cy="1512168"/>
          </a:xfrm>
          <a:prstGeom prst="rect">
            <a:avLst/>
          </a:prstGeom>
        </p:spPr>
      </p:pic>
      <p:sp>
        <p:nvSpPr>
          <p:cNvPr id="4" name="円/楕円 3">
            <a:extLst>
              <a:ext uri="{FF2B5EF4-FFF2-40B4-BE49-F238E27FC236}">
                <a16:creationId xmlns:a16="http://schemas.microsoft.com/office/drawing/2014/main" id="{34771EDE-9203-C127-3066-FB23638B27D0}"/>
              </a:ext>
            </a:extLst>
          </p:cNvPr>
          <p:cNvSpPr/>
          <p:nvPr/>
        </p:nvSpPr>
        <p:spPr>
          <a:xfrm>
            <a:off x="179512" y="116632"/>
            <a:ext cx="1646237" cy="180022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 name="円/楕円 4">
            <a:extLst>
              <a:ext uri="{FF2B5EF4-FFF2-40B4-BE49-F238E27FC236}">
                <a16:creationId xmlns:a16="http://schemas.microsoft.com/office/drawing/2014/main" id="{80FE4A7E-969A-35A9-3F95-91594DED84B3}"/>
              </a:ext>
            </a:extLst>
          </p:cNvPr>
          <p:cNvSpPr/>
          <p:nvPr/>
        </p:nvSpPr>
        <p:spPr>
          <a:xfrm>
            <a:off x="1033587" y="259507"/>
            <a:ext cx="576262" cy="57626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6" name="円/楕円 5">
            <a:extLst>
              <a:ext uri="{FF2B5EF4-FFF2-40B4-BE49-F238E27FC236}">
                <a16:creationId xmlns:a16="http://schemas.microsoft.com/office/drawing/2014/main" id="{6FB6D54A-2679-CC18-740D-23A137B16214}"/>
              </a:ext>
            </a:extLst>
          </p:cNvPr>
          <p:cNvSpPr/>
          <p:nvPr/>
        </p:nvSpPr>
        <p:spPr>
          <a:xfrm>
            <a:off x="385887" y="259507"/>
            <a:ext cx="635000" cy="57626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7" name="円/楕円 6">
            <a:extLst>
              <a:ext uri="{FF2B5EF4-FFF2-40B4-BE49-F238E27FC236}">
                <a16:creationId xmlns:a16="http://schemas.microsoft.com/office/drawing/2014/main" id="{55B75DE4-E35F-42E0-7A50-6809D632AE94}"/>
              </a:ext>
            </a:extLst>
          </p:cNvPr>
          <p:cNvSpPr/>
          <p:nvPr/>
        </p:nvSpPr>
        <p:spPr>
          <a:xfrm>
            <a:off x="385887" y="980232"/>
            <a:ext cx="554037" cy="57626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8" name="円/楕円 7">
            <a:extLst>
              <a:ext uri="{FF2B5EF4-FFF2-40B4-BE49-F238E27FC236}">
                <a16:creationId xmlns:a16="http://schemas.microsoft.com/office/drawing/2014/main" id="{7D6EC469-9738-39A9-6155-48BAE409C9D4}"/>
              </a:ext>
            </a:extLst>
          </p:cNvPr>
          <p:cNvSpPr/>
          <p:nvPr/>
        </p:nvSpPr>
        <p:spPr>
          <a:xfrm>
            <a:off x="1105024" y="908795"/>
            <a:ext cx="649288" cy="6477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a:t>Ξ</a:t>
            </a:r>
            <a:endParaRPr lang="ja-JP" altLang="en-US" sz="2000" dirty="0"/>
          </a:p>
        </p:txBody>
      </p:sp>
      <p:sp>
        <p:nvSpPr>
          <p:cNvPr id="9" name="テキスト ボックス 8">
            <a:extLst>
              <a:ext uri="{FF2B5EF4-FFF2-40B4-BE49-F238E27FC236}">
                <a16:creationId xmlns:a16="http://schemas.microsoft.com/office/drawing/2014/main" id="{085FB2D7-803B-3914-A17D-D49618F6934B}"/>
              </a:ext>
            </a:extLst>
          </p:cNvPr>
          <p:cNvSpPr txBox="1"/>
          <p:nvPr/>
        </p:nvSpPr>
        <p:spPr>
          <a:xfrm>
            <a:off x="3779912" y="5564324"/>
            <a:ext cx="745717" cy="369332"/>
          </a:xfrm>
          <a:prstGeom prst="rect">
            <a:avLst/>
          </a:prstGeom>
          <a:noFill/>
        </p:spPr>
        <p:txBody>
          <a:bodyPr wrap="none" rtlCol="0">
            <a:spAutoFit/>
          </a:bodyPr>
          <a:lstStyle/>
          <a:p>
            <a:r>
              <a:rPr kumimoji="1" lang="en-US" altLang="ja-JP" dirty="0"/>
              <a:t>NNNΞ</a:t>
            </a:r>
            <a:endParaRPr kumimoji="1" lang="ja-JP" altLang="en-US" dirty="0"/>
          </a:p>
        </p:txBody>
      </p:sp>
      <p:sp>
        <p:nvSpPr>
          <p:cNvPr id="12" name="楕円 11">
            <a:extLst>
              <a:ext uri="{FF2B5EF4-FFF2-40B4-BE49-F238E27FC236}">
                <a16:creationId xmlns:a16="http://schemas.microsoft.com/office/drawing/2014/main" id="{FA8EC60C-E91D-790F-45C6-D0E9A7AF4EB2}"/>
              </a:ext>
            </a:extLst>
          </p:cNvPr>
          <p:cNvSpPr/>
          <p:nvPr/>
        </p:nvSpPr>
        <p:spPr>
          <a:xfrm>
            <a:off x="5076056" y="5564324"/>
            <a:ext cx="1512168" cy="36933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矢印コネクタ 13">
            <a:extLst>
              <a:ext uri="{FF2B5EF4-FFF2-40B4-BE49-F238E27FC236}">
                <a16:creationId xmlns:a16="http://schemas.microsoft.com/office/drawing/2014/main" id="{9D830BED-7A50-DB1F-56A0-1CC44D443089}"/>
              </a:ext>
            </a:extLst>
          </p:cNvPr>
          <p:cNvCxnSpPr>
            <a:cxnSpLocks/>
          </p:cNvCxnSpPr>
          <p:nvPr/>
        </p:nvCxnSpPr>
        <p:spPr>
          <a:xfrm>
            <a:off x="5292080" y="2525734"/>
            <a:ext cx="432048" cy="2592288"/>
          </a:xfrm>
          <a:prstGeom prst="straightConnector1">
            <a:avLst/>
          </a:prstGeom>
          <a:ln w="381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DC77C0EB-FEDF-5180-FE95-CF675748EC8D}"/>
              </a:ext>
            </a:extLst>
          </p:cNvPr>
          <p:cNvSpPr txBox="1"/>
          <p:nvPr/>
        </p:nvSpPr>
        <p:spPr>
          <a:xfrm>
            <a:off x="5877714" y="4732344"/>
            <a:ext cx="3061928" cy="369332"/>
          </a:xfrm>
          <a:prstGeom prst="rect">
            <a:avLst/>
          </a:prstGeom>
          <a:noFill/>
        </p:spPr>
        <p:txBody>
          <a:bodyPr wrap="none" rtlCol="0">
            <a:spAutoFit/>
          </a:bodyPr>
          <a:lstStyle/>
          <a:p>
            <a:r>
              <a:rPr kumimoji="1" lang="en-US" altLang="ja-JP" dirty="0" err="1"/>
              <a:t>H.Le</a:t>
            </a:r>
            <a:r>
              <a:rPr kumimoji="1" lang="en-US" altLang="ja-JP" dirty="0"/>
              <a:t> et al., EPJA57, 339 (2021).</a:t>
            </a:r>
            <a:endParaRPr kumimoji="1" lang="ja-JP" alt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EBC751C7-6541-BDAF-98D6-B59869875789}"/>
              </a:ext>
            </a:extLst>
          </p:cNvPr>
          <p:cNvSpPr>
            <a:spLocks noGrp="1"/>
          </p:cNvSpPr>
          <p:nvPr>
            <p:ph idx="1"/>
          </p:nvPr>
        </p:nvSpPr>
        <p:spPr>
          <a:xfrm>
            <a:off x="611560" y="260648"/>
            <a:ext cx="8229600" cy="4525963"/>
          </a:xfrm>
        </p:spPr>
        <p:txBody>
          <a:bodyPr/>
          <a:lstStyle/>
          <a:p>
            <a:r>
              <a:rPr kumimoji="1" lang="en-US" altLang="ja-JP" dirty="0"/>
              <a:t>Summary of s-shell Ξ </a:t>
            </a:r>
            <a:r>
              <a:rPr kumimoji="1" lang="en-US" altLang="ja-JP" dirty="0" err="1"/>
              <a:t>hypernuclei</a:t>
            </a:r>
            <a:endParaRPr kumimoji="1" lang="ja-JP" altLang="en-US" dirty="0"/>
          </a:p>
        </p:txBody>
      </p:sp>
      <p:sp>
        <p:nvSpPr>
          <p:cNvPr id="4" name="円/楕円 3">
            <a:extLst>
              <a:ext uri="{FF2B5EF4-FFF2-40B4-BE49-F238E27FC236}">
                <a16:creationId xmlns:a16="http://schemas.microsoft.com/office/drawing/2014/main" id="{88B677D5-4D12-118F-E5CD-13BD89ED76EC}"/>
              </a:ext>
            </a:extLst>
          </p:cNvPr>
          <p:cNvSpPr/>
          <p:nvPr/>
        </p:nvSpPr>
        <p:spPr>
          <a:xfrm>
            <a:off x="899592" y="1196752"/>
            <a:ext cx="1800225" cy="180022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 name="円/楕円 4">
            <a:extLst>
              <a:ext uri="{FF2B5EF4-FFF2-40B4-BE49-F238E27FC236}">
                <a16:creationId xmlns:a16="http://schemas.microsoft.com/office/drawing/2014/main" id="{053380D7-B00F-B9C3-3941-310B61C7666B}"/>
              </a:ext>
            </a:extLst>
          </p:cNvPr>
          <p:cNvSpPr/>
          <p:nvPr/>
        </p:nvSpPr>
        <p:spPr>
          <a:xfrm>
            <a:off x="1115492" y="1484089"/>
            <a:ext cx="576263" cy="57626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6" name="円/楕円 5">
            <a:extLst>
              <a:ext uri="{FF2B5EF4-FFF2-40B4-BE49-F238E27FC236}">
                <a16:creationId xmlns:a16="http://schemas.microsoft.com/office/drawing/2014/main" id="{F0E8C0E3-048E-63D4-44B2-504047FCDFED}"/>
              </a:ext>
            </a:extLst>
          </p:cNvPr>
          <p:cNvSpPr/>
          <p:nvPr/>
        </p:nvSpPr>
        <p:spPr>
          <a:xfrm>
            <a:off x="1836217" y="1484089"/>
            <a:ext cx="574675" cy="57626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7" name="円/楕円 6">
            <a:extLst>
              <a:ext uri="{FF2B5EF4-FFF2-40B4-BE49-F238E27FC236}">
                <a16:creationId xmlns:a16="http://schemas.microsoft.com/office/drawing/2014/main" id="{C5636832-8930-703E-4B5A-76BEEBB94920}"/>
              </a:ext>
            </a:extLst>
          </p:cNvPr>
          <p:cNvSpPr/>
          <p:nvPr/>
        </p:nvSpPr>
        <p:spPr>
          <a:xfrm>
            <a:off x="1404417" y="2276252"/>
            <a:ext cx="647700" cy="64928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a:t>Ξ</a:t>
            </a:r>
            <a:endParaRPr lang="ja-JP" altLang="en-US" sz="2000" dirty="0"/>
          </a:p>
        </p:txBody>
      </p:sp>
      <p:cxnSp>
        <p:nvCxnSpPr>
          <p:cNvPr id="8" name="直線コネクタ 7">
            <a:extLst>
              <a:ext uri="{FF2B5EF4-FFF2-40B4-BE49-F238E27FC236}">
                <a16:creationId xmlns:a16="http://schemas.microsoft.com/office/drawing/2014/main" id="{E64D57EB-632F-8544-4DE9-CB794FC7E0AC}"/>
              </a:ext>
            </a:extLst>
          </p:cNvPr>
          <p:cNvCxnSpPr/>
          <p:nvPr/>
        </p:nvCxnSpPr>
        <p:spPr>
          <a:xfrm>
            <a:off x="4139133" y="1700808"/>
            <a:ext cx="3168650"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9" name="テキスト ボックス 17">
            <a:extLst>
              <a:ext uri="{FF2B5EF4-FFF2-40B4-BE49-F238E27FC236}">
                <a16:creationId xmlns:a16="http://schemas.microsoft.com/office/drawing/2014/main" id="{29E10C5D-628C-A3B9-5E7E-D8EBA1B34E74}"/>
              </a:ext>
            </a:extLst>
          </p:cNvPr>
          <p:cNvSpPr txBox="1">
            <a:spLocks noChangeArrowheads="1"/>
          </p:cNvSpPr>
          <p:nvPr/>
        </p:nvSpPr>
        <p:spPr bwMode="auto">
          <a:xfrm>
            <a:off x="6587058" y="1195983"/>
            <a:ext cx="822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400"/>
              <a:t>d+ Ξ</a:t>
            </a:r>
            <a:endParaRPr lang="ja-JP" altLang="en-US" sz="2400"/>
          </a:p>
        </p:txBody>
      </p:sp>
      <p:cxnSp>
        <p:nvCxnSpPr>
          <p:cNvPr id="10" name="直線コネクタ 9">
            <a:extLst>
              <a:ext uri="{FF2B5EF4-FFF2-40B4-BE49-F238E27FC236}">
                <a16:creationId xmlns:a16="http://schemas.microsoft.com/office/drawing/2014/main" id="{43DE29E2-88F2-8181-A51E-7D5CE337E156}"/>
              </a:ext>
            </a:extLst>
          </p:cNvPr>
          <p:cNvCxnSpPr/>
          <p:nvPr/>
        </p:nvCxnSpPr>
        <p:spPr>
          <a:xfrm>
            <a:off x="4715396" y="3140671"/>
            <a:ext cx="187166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テキスト ボックス 20">
            <a:extLst>
              <a:ext uri="{FF2B5EF4-FFF2-40B4-BE49-F238E27FC236}">
                <a16:creationId xmlns:a16="http://schemas.microsoft.com/office/drawing/2014/main" id="{719CD676-2086-3757-C4AB-8F8B6AE3164B}"/>
              </a:ext>
            </a:extLst>
          </p:cNvPr>
          <p:cNvSpPr txBox="1">
            <a:spLocks noChangeArrowheads="1"/>
          </p:cNvSpPr>
          <p:nvPr/>
        </p:nvSpPr>
        <p:spPr bwMode="auto">
          <a:xfrm>
            <a:off x="3635896" y="2924771"/>
            <a:ext cx="10652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400"/>
              <a:t>J=3/2</a:t>
            </a:r>
            <a:r>
              <a:rPr lang="en-US" altLang="ja-JP" sz="2400" baseline="30000"/>
              <a:t>+</a:t>
            </a:r>
            <a:endParaRPr lang="ja-JP" altLang="en-US" sz="2400" baseline="30000"/>
          </a:p>
        </p:txBody>
      </p:sp>
      <p:sp>
        <p:nvSpPr>
          <p:cNvPr id="12" name="テキスト ボックス 22">
            <a:extLst>
              <a:ext uri="{FF2B5EF4-FFF2-40B4-BE49-F238E27FC236}">
                <a16:creationId xmlns:a16="http://schemas.microsoft.com/office/drawing/2014/main" id="{7FE7AA4A-C4FF-7E63-01B9-A28E7ED09B2D}"/>
              </a:ext>
            </a:extLst>
          </p:cNvPr>
          <p:cNvSpPr txBox="1">
            <a:spLocks noChangeArrowheads="1"/>
          </p:cNvSpPr>
          <p:nvPr/>
        </p:nvSpPr>
        <p:spPr bwMode="auto">
          <a:xfrm>
            <a:off x="5723458" y="2637433"/>
            <a:ext cx="16049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400"/>
              <a:t>-2.57 MeV</a:t>
            </a:r>
            <a:endParaRPr lang="ja-JP" altLang="en-US" sz="2400"/>
          </a:p>
        </p:txBody>
      </p:sp>
      <p:sp>
        <p:nvSpPr>
          <p:cNvPr id="13" name="テキスト ボックス 23">
            <a:extLst>
              <a:ext uri="{FF2B5EF4-FFF2-40B4-BE49-F238E27FC236}">
                <a16:creationId xmlns:a16="http://schemas.microsoft.com/office/drawing/2014/main" id="{56B06CFD-6E06-038E-69A0-00F99F459D5A}"/>
              </a:ext>
            </a:extLst>
          </p:cNvPr>
          <p:cNvSpPr txBox="1">
            <a:spLocks noChangeArrowheads="1"/>
          </p:cNvSpPr>
          <p:nvPr/>
        </p:nvSpPr>
        <p:spPr bwMode="auto">
          <a:xfrm>
            <a:off x="3996258" y="1124546"/>
            <a:ext cx="923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000"/>
              <a:t>0 MeV</a:t>
            </a:r>
            <a:endParaRPr lang="ja-JP" altLang="en-US" sz="2000"/>
          </a:p>
        </p:txBody>
      </p:sp>
      <p:sp>
        <p:nvSpPr>
          <p:cNvPr id="14" name="テキスト ボックス 13">
            <a:extLst>
              <a:ext uri="{FF2B5EF4-FFF2-40B4-BE49-F238E27FC236}">
                <a16:creationId xmlns:a16="http://schemas.microsoft.com/office/drawing/2014/main" id="{52F01578-67B3-818B-3E61-75A9095EE235}"/>
              </a:ext>
            </a:extLst>
          </p:cNvPr>
          <p:cNvSpPr txBox="1"/>
          <p:nvPr/>
        </p:nvSpPr>
        <p:spPr>
          <a:xfrm>
            <a:off x="4572000" y="3542948"/>
            <a:ext cx="2580386" cy="830997"/>
          </a:xfrm>
          <a:prstGeom prst="rect">
            <a:avLst/>
          </a:prstGeom>
          <a:noFill/>
        </p:spPr>
        <p:txBody>
          <a:bodyPr wrap="none" rtlCol="0">
            <a:spAutoFit/>
          </a:bodyPr>
          <a:lstStyle/>
          <a:p>
            <a:r>
              <a:rPr kumimoji="1" lang="en-US" altLang="ja-JP" sz="2400" dirty="0"/>
              <a:t>Nijmegen potential</a:t>
            </a:r>
          </a:p>
          <a:p>
            <a:r>
              <a:rPr lang="en-US" altLang="ja-JP" sz="2400" dirty="0"/>
              <a:t>       ESC08</a:t>
            </a:r>
            <a:endParaRPr kumimoji="1" lang="ja-JP" altLang="en-US" sz="2400" dirty="0"/>
          </a:p>
        </p:txBody>
      </p:sp>
      <p:sp>
        <p:nvSpPr>
          <p:cNvPr id="15" name="テキスト ボックス 14">
            <a:extLst>
              <a:ext uri="{FF2B5EF4-FFF2-40B4-BE49-F238E27FC236}">
                <a16:creationId xmlns:a16="http://schemas.microsoft.com/office/drawing/2014/main" id="{DAAFAF91-ACF4-2612-612A-7B047AC9BE73}"/>
              </a:ext>
            </a:extLst>
          </p:cNvPr>
          <p:cNvSpPr txBox="1"/>
          <p:nvPr/>
        </p:nvSpPr>
        <p:spPr>
          <a:xfrm>
            <a:off x="395536" y="4581128"/>
            <a:ext cx="7963398" cy="1200329"/>
          </a:xfrm>
          <a:prstGeom prst="rect">
            <a:avLst/>
          </a:prstGeom>
          <a:noFill/>
        </p:spPr>
        <p:txBody>
          <a:bodyPr wrap="none" rtlCol="0">
            <a:spAutoFit/>
          </a:bodyPr>
          <a:lstStyle/>
          <a:p>
            <a:r>
              <a:rPr lang="en-US" altLang="ja-JP" sz="2400" dirty="0"/>
              <a:t>Whether or not A=3 Ξ </a:t>
            </a:r>
            <a:r>
              <a:rPr lang="en-US" altLang="ja-JP" sz="2400" dirty="0" err="1"/>
              <a:t>hypernucleus</a:t>
            </a:r>
            <a:r>
              <a:rPr lang="en-US" altLang="ja-JP" sz="2400" dirty="0"/>
              <a:t> is bound, is dependent on</a:t>
            </a:r>
          </a:p>
          <a:p>
            <a:r>
              <a:rPr kumimoji="1" lang="en-US" altLang="ja-JP" sz="2400" dirty="0"/>
              <a:t>ΞN potential model.</a:t>
            </a:r>
          </a:p>
          <a:p>
            <a:r>
              <a:rPr kumimoji="1" lang="en-US" altLang="ja-JP" sz="2400" dirty="0"/>
              <a:t>How do we observe this system?</a:t>
            </a:r>
            <a:endParaRPr kumimoji="1" lang="ja-JP" altLang="en-US" sz="2400" dirty="0"/>
          </a:p>
        </p:txBody>
      </p:sp>
    </p:spTree>
    <p:extLst>
      <p:ext uri="{BB962C8B-B14F-4D97-AF65-F5344CB8AC3E}">
        <p14:creationId xmlns:p14="http://schemas.microsoft.com/office/powerpoint/2010/main" val="2173346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a:extLst>
              <a:ext uri="{FF2B5EF4-FFF2-40B4-BE49-F238E27FC236}">
                <a16:creationId xmlns:a16="http://schemas.microsoft.com/office/drawing/2014/main" id="{740302D7-0A10-CC95-C552-E5E4D385A0E1}"/>
              </a:ext>
            </a:extLst>
          </p:cNvPr>
          <p:cNvSpPr txBox="1">
            <a:spLocks noChangeArrowheads="1"/>
          </p:cNvSpPr>
          <p:nvPr/>
        </p:nvSpPr>
        <p:spPr bwMode="auto">
          <a:xfrm>
            <a:off x="179388" y="0"/>
            <a:ext cx="8748712"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b="1">
                <a:solidFill>
                  <a:srgbClr val="FF0000"/>
                </a:solidFill>
              </a:rPr>
              <a:t>Strategy  to determine Hyperon-Nucleon and Hyperon-Hyperon  interactions from the studies of light Hypernuclear structure</a:t>
            </a:r>
          </a:p>
          <a:p>
            <a:pPr eaLnBrk="1" hangingPunct="1"/>
            <a:endParaRPr lang="en-US" altLang="ja-JP" sz="2400" b="1">
              <a:solidFill>
                <a:srgbClr val="FF0000"/>
              </a:solidFill>
            </a:endParaRPr>
          </a:p>
        </p:txBody>
      </p:sp>
      <p:sp>
        <p:nvSpPr>
          <p:cNvPr id="44035" name="Rectangle 3">
            <a:extLst>
              <a:ext uri="{FF2B5EF4-FFF2-40B4-BE49-F238E27FC236}">
                <a16:creationId xmlns:a16="http://schemas.microsoft.com/office/drawing/2014/main" id="{47483F00-FEE6-0B34-93DF-21BBE90D24BC}"/>
              </a:ext>
            </a:extLst>
          </p:cNvPr>
          <p:cNvSpPr>
            <a:spLocks noChangeArrowheads="1"/>
          </p:cNvSpPr>
          <p:nvPr/>
        </p:nvSpPr>
        <p:spPr bwMode="auto">
          <a:xfrm>
            <a:off x="1114425" y="1458913"/>
            <a:ext cx="4752975" cy="865187"/>
          </a:xfrm>
          <a:prstGeom prst="rect">
            <a:avLst/>
          </a:prstGeom>
          <a:solidFill>
            <a:srgbClr val="FFFF99"/>
          </a:solidFill>
          <a:ln w="25400">
            <a:solidFill>
              <a:schemeClr val="accent1"/>
            </a:solidFill>
            <a:miter lim="800000"/>
            <a:headEnd/>
            <a:tailEnd/>
          </a:ln>
        </p:spPr>
        <p:txBody>
          <a:bodyPr wrap="none" anchor="ct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4036" name="Rectangle 4">
            <a:extLst>
              <a:ext uri="{FF2B5EF4-FFF2-40B4-BE49-F238E27FC236}">
                <a16:creationId xmlns:a16="http://schemas.microsoft.com/office/drawing/2014/main" id="{331756D7-727C-F8F6-DC3B-EEBE2CF63359}"/>
              </a:ext>
            </a:extLst>
          </p:cNvPr>
          <p:cNvSpPr>
            <a:spLocks noChangeArrowheads="1"/>
          </p:cNvSpPr>
          <p:nvPr/>
        </p:nvSpPr>
        <p:spPr bwMode="auto">
          <a:xfrm>
            <a:off x="1116013" y="2997200"/>
            <a:ext cx="6769100" cy="1081088"/>
          </a:xfrm>
          <a:prstGeom prst="rect">
            <a:avLst/>
          </a:prstGeom>
          <a:solidFill>
            <a:srgbClr val="FFBDA3"/>
          </a:solidFill>
          <a:ln w="22225">
            <a:solidFill>
              <a:schemeClr val="accent1"/>
            </a:solidFill>
            <a:miter lim="800000"/>
            <a:headEnd/>
            <a:tailEnd/>
          </a:ln>
        </p:spPr>
        <p:txBody>
          <a:bodyPr wrap="none" anchor="ct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4037" name="Line 6">
            <a:extLst>
              <a:ext uri="{FF2B5EF4-FFF2-40B4-BE49-F238E27FC236}">
                <a16:creationId xmlns:a16="http://schemas.microsoft.com/office/drawing/2014/main" id="{3AC943B8-18EB-DD92-2FF1-F0EE6549CC04}"/>
              </a:ext>
            </a:extLst>
          </p:cNvPr>
          <p:cNvSpPr>
            <a:spLocks noChangeShapeType="1"/>
          </p:cNvSpPr>
          <p:nvPr/>
        </p:nvSpPr>
        <p:spPr bwMode="auto">
          <a:xfrm>
            <a:off x="2916238" y="2349500"/>
            <a:ext cx="0" cy="6477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44038" name="Text Box 7">
            <a:extLst>
              <a:ext uri="{FF2B5EF4-FFF2-40B4-BE49-F238E27FC236}">
                <a16:creationId xmlns:a16="http://schemas.microsoft.com/office/drawing/2014/main" id="{BEBDC1B5-794B-5A69-D483-C6D93B9BF714}"/>
              </a:ext>
            </a:extLst>
          </p:cNvPr>
          <p:cNvSpPr txBox="1">
            <a:spLocks noChangeArrowheads="1"/>
          </p:cNvSpPr>
          <p:nvPr/>
        </p:nvSpPr>
        <p:spPr bwMode="auto">
          <a:xfrm>
            <a:off x="2195513" y="2492375"/>
            <a:ext cx="6365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a:t>Use</a:t>
            </a:r>
          </a:p>
        </p:txBody>
      </p:sp>
      <p:sp>
        <p:nvSpPr>
          <p:cNvPr id="44039" name="Line 8">
            <a:extLst>
              <a:ext uri="{FF2B5EF4-FFF2-40B4-BE49-F238E27FC236}">
                <a16:creationId xmlns:a16="http://schemas.microsoft.com/office/drawing/2014/main" id="{FE822238-B16E-44E3-E91A-4078F76533DC}"/>
              </a:ext>
            </a:extLst>
          </p:cNvPr>
          <p:cNvSpPr>
            <a:spLocks noChangeShapeType="1"/>
          </p:cNvSpPr>
          <p:nvPr/>
        </p:nvSpPr>
        <p:spPr bwMode="auto">
          <a:xfrm flipV="1">
            <a:off x="3492500" y="2276475"/>
            <a:ext cx="0" cy="649288"/>
          </a:xfrm>
          <a:prstGeom prst="line">
            <a:avLst/>
          </a:prstGeom>
          <a:noFill/>
          <a:ln w="5715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44040" name="Text Box 9">
            <a:extLst>
              <a:ext uri="{FF2B5EF4-FFF2-40B4-BE49-F238E27FC236}">
                <a16:creationId xmlns:a16="http://schemas.microsoft.com/office/drawing/2014/main" id="{5020F53A-A452-1D16-7D88-9FCA253DB5BF}"/>
              </a:ext>
            </a:extLst>
          </p:cNvPr>
          <p:cNvSpPr txBox="1">
            <a:spLocks noChangeArrowheads="1"/>
          </p:cNvSpPr>
          <p:nvPr/>
        </p:nvSpPr>
        <p:spPr bwMode="auto">
          <a:xfrm>
            <a:off x="3995738" y="2492375"/>
            <a:ext cx="806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a:t>judge</a:t>
            </a:r>
          </a:p>
        </p:txBody>
      </p:sp>
      <p:sp>
        <p:nvSpPr>
          <p:cNvPr id="44041" name="Rectangle 12">
            <a:extLst>
              <a:ext uri="{FF2B5EF4-FFF2-40B4-BE49-F238E27FC236}">
                <a16:creationId xmlns:a16="http://schemas.microsoft.com/office/drawing/2014/main" id="{F8CC3F4D-D9E0-4883-BC80-67FD3AF644E2}"/>
              </a:ext>
            </a:extLst>
          </p:cNvPr>
          <p:cNvSpPr>
            <a:spLocks noChangeArrowheads="1"/>
          </p:cNvSpPr>
          <p:nvPr/>
        </p:nvSpPr>
        <p:spPr bwMode="auto">
          <a:xfrm>
            <a:off x="323850" y="5013325"/>
            <a:ext cx="6372225" cy="1655763"/>
          </a:xfrm>
          <a:prstGeom prst="rect">
            <a:avLst/>
          </a:prstGeom>
          <a:solidFill>
            <a:srgbClr val="A3FFA3"/>
          </a:solidFill>
          <a:ln w="22225">
            <a:solidFill>
              <a:schemeClr val="accent1"/>
            </a:solidFill>
            <a:miter lim="800000"/>
            <a:headEnd/>
            <a:tailEnd/>
          </a:ln>
        </p:spPr>
        <p:txBody>
          <a:bodyPr wrap="none" anchor="ct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4042" name="Line 13">
            <a:extLst>
              <a:ext uri="{FF2B5EF4-FFF2-40B4-BE49-F238E27FC236}">
                <a16:creationId xmlns:a16="http://schemas.microsoft.com/office/drawing/2014/main" id="{EAFC0E56-3B57-CB42-6864-EC288CBDD6C0}"/>
              </a:ext>
            </a:extLst>
          </p:cNvPr>
          <p:cNvSpPr>
            <a:spLocks noChangeShapeType="1"/>
          </p:cNvSpPr>
          <p:nvPr/>
        </p:nvSpPr>
        <p:spPr bwMode="auto">
          <a:xfrm flipV="1">
            <a:off x="1116013" y="2205038"/>
            <a:ext cx="0" cy="2808287"/>
          </a:xfrm>
          <a:prstGeom prst="line">
            <a:avLst/>
          </a:prstGeom>
          <a:noFill/>
          <a:ln w="34925">
            <a:solidFill>
              <a:srgbClr val="00FF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44043" name="Text Box 14">
            <a:extLst>
              <a:ext uri="{FF2B5EF4-FFF2-40B4-BE49-F238E27FC236}">
                <a16:creationId xmlns:a16="http://schemas.microsoft.com/office/drawing/2014/main" id="{0014597A-0906-810E-000C-60C1986E1D53}"/>
              </a:ext>
            </a:extLst>
          </p:cNvPr>
          <p:cNvSpPr txBox="1">
            <a:spLocks noChangeArrowheads="1"/>
          </p:cNvSpPr>
          <p:nvPr/>
        </p:nvSpPr>
        <p:spPr bwMode="auto">
          <a:xfrm>
            <a:off x="1763713" y="2420938"/>
            <a:ext cx="5397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b="1">
                <a:latin typeface="ＭＳ Ｐゴシック" panose="020B0600070205080204" pitchFamily="50" charset="-128"/>
              </a:rPr>
              <a:t>①</a:t>
            </a:r>
          </a:p>
        </p:txBody>
      </p:sp>
      <p:sp>
        <p:nvSpPr>
          <p:cNvPr id="44044" name="Text Box 16">
            <a:extLst>
              <a:ext uri="{FF2B5EF4-FFF2-40B4-BE49-F238E27FC236}">
                <a16:creationId xmlns:a16="http://schemas.microsoft.com/office/drawing/2014/main" id="{7D05FD96-4233-BCF6-5AAA-F90A28D76AFD}"/>
              </a:ext>
            </a:extLst>
          </p:cNvPr>
          <p:cNvSpPr txBox="1">
            <a:spLocks noChangeArrowheads="1"/>
          </p:cNvSpPr>
          <p:nvPr/>
        </p:nvSpPr>
        <p:spPr bwMode="auto">
          <a:xfrm>
            <a:off x="3563938" y="2420938"/>
            <a:ext cx="4889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b="1">
                <a:latin typeface="ＭＳ Ｐゴシック" panose="020B0600070205080204" pitchFamily="50" charset="-128"/>
              </a:rPr>
              <a:t>③</a:t>
            </a:r>
          </a:p>
        </p:txBody>
      </p:sp>
      <p:sp>
        <p:nvSpPr>
          <p:cNvPr id="44045" name="Text Box 17">
            <a:extLst>
              <a:ext uri="{FF2B5EF4-FFF2-40B4-BE49-F238E27FC236}">
                <a16:creationId xmlns:a16="http://schemas.microsoft.com/office/drawing/2014/main" id="{39F4DCDE-E5A3-A5C7-5DE3-9E71A9EBC8B3}"/>
              </a:ext>
            </a:extLst>
          </p:cNvPr>
          <p:cNvSpPr txBox="1">
            <a:spLocks noChangeArrowheads="1"/>
          </p:cNvSpPr>
          <p:nvPr/>
        </p:nvSpPr>
        <p:spPr bwMode="auto">
          <a:xfrm>
            <a:off x="900113" y="4149725"/>
            <a:ext cx="488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3600">
                <a:solidFill>
                  <a:srgbClr val="FF3300"/>
                </a:solidFill>
              </a:rPr>
              <a:t>X</a:t>
            </a:r>
          </a:p>
        </p:txBody>
      </p:sp>
      <p:sp>
        <p:nvSpPr>
          <p:cNvPr id="44046" name="Text Box 18">
            <a:extLst>
              <a:ext uri="{FF2B5EF4-FFF2-40B4-BE49-F238E27FC236}">
                <a16:creationId xmlns:a16="http://schemas.microsoft.com/office/drawing/2014/main" id="{B175DFD0-6C18-0200-AD98-EF917AB091A0}"/>
              </a:ext>
            </a:extLst>
          </p:cNvPr>
          <p:cNvSpPr txBox="1">
            <a:spLocks noChangeArrowheads="1"/>
          </p:cNvSpPr>
          <p:nvPr/>
        </p:nvSpPr>
        <p:spPr bwMode="auto">
          <a:xfrm>
            <a:off x="1403350" y="3068638"/>
            <a:ext cx="6456363"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solidFill>
                  <a:srgbClr val="000000"/>
                </a:solidFill>
              </a:rPr>
              <a:t>Accurate calculation of hypernuclear structure</a:t>
            </a:r>
            <a:r>
              <a:rPr lang="en-US" altLang="ja-JP" sz="2400">
                <a:solidFill>
                  <a:schemeClr val="bg1"/>
                </a:solidFill>
              </a:rPr>
              <a:t> </a:t>
            </a:r>
          </a:p>
          <a:p>
            <a:pPr eaLnBrk="1" hangingPunct="1"/>
            <a:endParaRPr lang="en-US" altLang="ja-JP" sz="500">
              <a:solidFill>
                <a:schemeClr val="bg1"/>
              </a:solidFill>
            </a:endParaRPr>
          </a:p>
          <a:p>
            <a:pPr eaLnBrk="1" hangingPunct="1"/>
            <a:r>
              <a:rPr lang="en-US" altLang="ja-JP" sz="1800">
                <a:solidFill>
                  <a:srgbClr val="CC0000"/>
                </a:solidFill>
              </a:rPr>
              <a:t>Few-body, cluster model, shell model, …..</a:t>
            </a:r>
          </a:p>
        </p:txBody>
      </p:sp>
      <p:sp>
        <p:nvSpPr>
          <p:cNvPr id="44047" name="Text Box 19">
            <a:extLst>
              <a:ext uri="{FF2B5EF4-FFF2-40B4-BE49-F238E27FC236}">
                <a16:creationId xmlns:a16="http://schemas.microsoft.com/office/drawing/2014/main" id="{FA9F5DD4-1181-2B32-7994-226E33A31655}"/>
              </a:ext>
            </a:extLst>
          </p:cNvPr>
          <p:cNvSpPr txBox="1">
            <a:spLocks noChangeArrowheads="1"/>
          </p:cNvSpPr>
          <p:nvPr/>
        </p:nvSpPr>
        <p:spPr bwMode="auto">
          <a:xfrm>
            <a:off x="1547813" y="1484313"/>
            <a:ext cx="40862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t>Hyperon-Nucleon interaction</a:t>
            </a:r>
          </a:p>
          <a:p>
            <a:pPr eaLnBrk="1" hangingPunct="1"/>
            <a:r>
              <a:rPr lang="en-US" altLang="ja-JP" sz="2400"/>
              <a:t>Hyperon-Hyperon interaction</a:t>
            </a:r>
          </a:p>
        </p:txBody>
      </p:sp>
      <p:sp>
        <p:nvSpPr>
          <p:cNvPr id="44048" name="Text Box 20">
            <a:extLst>
              <a:ext uri="{FF2B5EF4-FFF2-40B4-BE49-F238E27FC236}">
                <a16:creationId xmlns:a16="http://schemas.microsoft.com/office/drawing/2014/main" id="{06DEAA2F-DC0C-AD06-8F7F-682C38C121C6}"/>
              </a:ext>
            </a:extLst>
          </p:cNvPr>
          <p:cNvSpPr txBox="1">
            <a:spLocks noChangeArrowheads="1"/>
          </p:cNvSpPr>
          <p:nvPr/>
        </p:nvSpPr>
        <p:spPr bwMode="auto">
          <a:xfrm>
            <a:off x="539750" y="5013325"/>
            <a:ext cx="61214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solidFill>
                  <a:srgbClr val="000000"/>
                </a:solidFill>
              </a:rPr>
              <a:t>Spectroscopy experiments</a:t>
            </a:r>
          </a:p>
          <a:p>
            <a:pPr eaLnBrk="1" hangingPunct="1"/>
            <a:r>
              <a:rPr lang="ja-JP" altLang="en-US" sz="1800">
                <a:solidFill>
                  <a:srgbClr val="000000"/>
                </a:solidFill>
              </a:rPr>
              <a:t>　　・ </a:t>
            </a:r>
            <a:r>
              <a:rPr lang="en-US" altLang="ja-JP" sz="1800">
                <a:solidFill>
                  <a:srgbClr val="000000"/>
                </a:solidFill>
              </a:rPr>
              <a:t>High-resolution </a:t>
            </a:r>
            <a:r>
              <a:rPr lang="en-US" altLang="ja-JP" b="1">
                <a:solidFill>
                  <a:srgbClr val="000000"/>
                </a:solidFill>
              </a:rPr>
              <a:t>γ</a:t>
            </a:r>
            <a:r>
              <a:rPr lang="en-US" altLang="ja-JP" sz="1800">
                <a:solidFill>
                  <a:srgbClr val="000000"/>
                </a:solidFill>
              </a:rPr>
              <a:t>-ray spectroscopy experiment</a:t>
            </a:r>
          </a:p>
          <a:p>
            <a:pPr eaLnBrk="1" hangingPunct="1"/>
            <a:r>
              <a:rPr lang="ja-JP" altLang="en-US"/>
              <a:t>　       </a:t>
            </a:r>
            <a:r>
              <a:rPr lang="ja-JP" altLang="en-US" sz="1800"/>
              <a:t> </a:t>
            </a:r>
            <a:r>
              <a:rPr lang="en-US" altLang="ja-JP" sz="1800">
                <a:solidFill>
                  <a:srgbClr val="CC0000"/>
                </a:solidFill>
              </a:rPr>
              <a:t>by Tamura and his collaborators</a:t>
            </a:r>
          </a:p>
          <a:p>
            <a:pPr eaLnBrk="1" hangingPunct="1"/>
            <a:r>
              <a:rPr lang="ja-JP" altLang="en-US" sz="1800"/>
              <a:t>　</a:t>
            </a:r>
            <a:r>
              <a:rPr lang="ja-JP" altLang="en-US" sz="1800">
                <a:solidFill>
                  <a:schemeClr val="bg1"/>
                </a:solidFill>
              </a:rPr>
              <a:t>　</a:t>
            </a:r>
            <a:r>
              <a:rPr lang="ja-JP" altLang="en-US" sz="1800">
                <a:solidFill>
                  <a:srgbClr val="000000"/>
                </a:solidFill>
              </a:rPr>
              <a:t>・ </a:t>
            </a:r>
            <a:r>
              <a:rPr lang="en-US" altLang="ja-JP" sz="1800">
                <a:solidFill>
                  <a:srgbClr val="000000"/>
                </a:solidFill>
              </a:rPr>
              <a:t>Emulsion experiment</a:t>
            </a:r>
            <a:r>
              <a:rPr lang="en-US" altLang="ja-JP" sz="1800">
                <a:solidFill>
                  <a:schemeClr val="bg1"/>
                </a:solidFill>
              </a:rPr>
              <a:t> </a:t>
            </a:r>
          </a:p>
          <a:p>
            <a:pPr eaLnBrk="1" hangingPunct="1"/>
            <a:r>
              <a:rPr lang="ja-JP" altLang="en-US" sz="1800"/>
              <a:t>　          </a:t>
            </a:r>
            <a:r>
              <a:rPr lang="en-US" altLang="ja-JP" sz="1800">
                <a:solidFill>
                  <a:srgbClr val="CC0000"/>
                </a:solidFill>
              </a:rPr>
              <a:t>by Nakazawa and his collaborators</a:t>
            </a:r>
            <a:r>
              <a:rPr lang="en-US" altLang="ja-JP"/>
              <a:t> </a:t>
            </a:r>
          </a:p>
        </p:txBody>
      </p:sp>
      <p:sp>
        <p:nvSpPr>
          <p:cNvPr id="44049" name="Oval 21">
            <a:extLst>
              <a:ext uri="{FF2B5EF4-FFF2-40B4-BE49-F238E27FC236}">
                <a16:creationId xmlns:a16="http://schemas.microsoft.com/office/drawing/2014/main" id="{A8E7B5D1-B78E-EAE3-C36B-EBE3A3BB667F}"/>
              </a:ext>
            </a:extLst>
          </p:cNvPr>
          <p:cNvSpPr>
            <a:spLocks noChangeArrowheads="1"/>
          </p:cNvSpPr>
          <p:nvPr/>
        </p:nvSpPr>
        <p:spPr bwMode="auto">
          <a:xfrm>
            <a:off x="539750" y="2349500"/>
            <a:ext cx="7704138" cy="2592388"/>
          </a:xfrm>
          <a:prstGeom prst="ellipse">
            <a:avLst/>
          </a:prstGeom>
          <a:noFill/>
          <a:ln w="254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4050" name="Rectangle 22">
            <a:extLst>
              <a:ext uri="{FF2B5EF4-FFF2-40B4-BE49-F238E27FC236}">
                <a16:creationId xmlns:a16="http://schemas.microsoft.com/office/drawing/2014/main" id="{DBCB2AC6-2F56-E906-617B-E342EECD5571}"/>
              </a:ext>
            </a:extLst>
          </p:cNvPr>
          <p:cNvSpPr>
            <a:spLocks noChangeArrowheads="1"/>
          </p:cNvSpPr>
          <p:nvPr/>
        </p:nvSpPr>
        <p:spPr bwMode="auto">
          <a:xfrm>
            <a:off x="7164388" y="2133600"/>
            <a:ext cx="10715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30000"/>
              </a:spcBef>
            </a:pPr>
            <a:r>
              <a:rPr lang="en-US" altLang="ja-JP" b="1">
                <a:solidFill>
                  <a:schemeClr val="accent2"/>
                </a:solidFill>
              </a:rPr>
              <a:t>My role</a:t>
            </a:r>
          </a:p>
        </p:txBody>
      </p:sp>
      <p:sp>
        <p:nvSpPr>
          <p:cNvPr id="44051" name="Line 23">
            <a:extLst>
              <a:ext uri="{FF2B5EF4-FFF2-40B4-BE49-F238E27FC236}">
                <a16:creationId xmlns:a16="http://schemas.microsoft.com/office/drawing/2014/main" id="{C71A1A0B-749E-7702-A45D-F52BB74023A6}"/>
              </a:ext>
            </a:extLst>
          </p:cNvPr>
          <p:cNvSpPr>
            <a:spLocks noChangeShapeType="1"/>
          </p:cNvSpPr>
          <p:nvPr/>
        </p:nvSpPr>
        <p:spPr bwMode="auto">
          <a:xfrm flipH="1">
            <a:off x="6804025" y="2349500"/>
            <a:ext cx="360363" cy="287338"/>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44052" name="Rectangle 24">
            <a:extLst>
              <a:ext uri="{FF2B5EF4-FFF2-40B4-BE49-F238E27FC236}">
                <a16:creationId xmlns:a16="http://schemas.microsoft.com/office/drawing/2014/main" id="{1150E6E2-111C-98C8-17E1-6DEC867979A7}"/>
              </a:ext>
            </a:extLst>
          </p:cNvPr>
          <p:cNvSpPr>
            <a:spLocks noChangeArrowheads="1"/>
          </p:cNvSpPr>
          <p:nvPr/>
        </p:nvSpPr>
        <p:spPr bwMode="auto">
          <a:xfrm>
            <a:off x="7207250" y="1412875"/>
            <a:ext cx="193675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30000"/>
              </a:spcBef>
            </a:pPr>
            <a:r>
              <a:rPr lang="en-US" altLang="ja-JP" sz="1800">
                <a:solidFill>
                  <a:schemeClr val="accent2"/>
                </a:solidFill>
              </a:rPr>
              <a:t>using a </a:t>
            </a:r>
          </a:p>
          <a:p>
            <a:pPr eaLnBrk="1" hangingPunct="1">
              <a:spcBef>
                <a:spcPct val="30000"/>
              </a:spcBef>
            </a:pPr>
            <a:r>
              <a:rPr lang="en-US" altLang="ja-JP" sz="1800">
                <a:solidFill>
                  <a:schemeClr val="accent2"/>
                </a:solidFill>
              </a:rPr>
              <a:t>few-body method</a:t>
            </a:r>
          </a:p>
        </p:txBody>
      </p:sp>
      <p:sp>
        <p:nvSpPr>
          <p:cNvPr id="44053" name="Text Box 5">
            <a:extLst>
              <a:ext uri="{FF2B5EF4-FFF2-40B4-BE49-F238E27FC236}">
                <a16:creationId xmlns:a16="http://schemas.microsoft.com/office/drawing/2014/main" id="{9A7D56F3-5DB7-BCAE-72E8-06DCC1AFEB04}"/>
              </a:ext>
            </a:extLst>
          </p:cNvPr>
          <p:cNvSpPr txBox="1">
            <a:spLocks noChangeArrowheads="1"/>
          </p:cNvSpPr>
          <p:nvPr/>
        </p:nvSpPr>
        <p:spPr bwMode="auto">
          <a:xfrm>
            <a:off x="1331913" y="4292600"/>
            <a:ext cx="22320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800">
                <a:solidFill>
                  <a:srgbClr val="FF0000"/>
                </a:solidFill>
              </a:rPr>
              <a:t>No direct  information</a:t>
            </a:r>
            <a:r>
              <a:rPr lang="en-US" altLang="ja-JP" sz="1800">
                <a:solidFill>
                  <a:srgbClr val="FF33CC"/>
                </a:solidFill>
              </a:rPr>
              <a:t> </a:t>
            </a:r>
          </a:p>
        </p:txBody>
      </p:sp>
      <p:sp>
        <p:nvSpPr>
          <p:cNvPr id="44054" name="Line 10">
            <a:extLst>
              <a:ext uri="{FF2B5EF4-FFF2-40B4-BE49-F238E27FC236}">
                <a16:creationId xmlns:a16="http://schemas.microsoft.com/office/drawing/2014/main" id="{8B8E3BD8-C9E2-AA07-371B-4E00B033A6CF}"/>
              </a:ext>
            </a:extLst>
          </p:cNvPr>
          <p:cNvSpPr>
            <a:spLocks noChangeShapeType="1"/>
          </p:cNvSpPr>
          <p:nvPr/>
        </p:nvSpPr>
        <p:spPr bwMode="auto">
          <a:xfrm>
            <a:off x="4500563" y="4076700"/>
            <a:ext cx="0" cy="792163"/>
          </a:xfrm>
          <a:prstGeom prst="line">
            <a:avLst/>
          </a:prstGeom>
          <a:noFill/>
          <a:ln w="38100">
            <a:solidFill>
              <a:srgbClr val="00008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44055" name="Text Box 11">
            <a:extLst>
              <a:ext uri="{FF2B5EF4-FFF2-40B4-BE49-F238E27FC236}">
                <a16:creationId xmlns:a16="http://schemas.microsoft.com/office/drawing/2014/main" id="{F42AF9FC-678E-C07A-5315-3A3234CABB3A}"/>
              </a:ext>
            </a:extLst>
          </p:cNvPr>
          <p:cNvSpPr txBox="1">
            <a:spLocks noChangeArrowheads="1"/>
          </p:cNvSpPr>
          <p:nvPr/>
        </p:nvSpPr>
        <p:spPr bwMode="auto">
          <a:xfrm>
            <a:off x="5075238" y="4437063"/>
            <a:ext cx="34972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a:t>Compare  theoretical  results </a:t>
            </a:r>
          </a:p>
          <a:p>
            <a:pPr eaLnBrk="1" hangingPunct="1"/>
            <a:r>
              <a:rPr lang="en-US" altLang="ja-JP"/>
              <a:t>with  experimental  data</a:t>
            </a:r>
          </a:p>
        </p:txBody>
      </p:sp>
      <p:sp>
        <p:nvSpPr>
          <p:cNvPr id="44056" name="Text Box 15">
            <a:extLst>
              <a:ext uri="{FF2B5EF4-FFF2-40B4-BE49-F238E27FC236}">
                <a16:creationId xmlns:a16="http://schemas.microsoft.com/office/drawing/2014/main" id="{27896930-A835-7786-1C92-8A61463AEB68}"/>
              </a:ext>
            </a:extLst>
          </p:cNvPr>
          <p:cNvSpPr txBox="1">
            <a:spLocks noChangeArrowheads="1"/>
          </p:cNvSpPr>
          <p:nvPr/>
        </p:nvSpPr>
        <p:spPr bwMode="auto">
          <a:xfrm>
            <a:off x="4643438" y="4292600"/>
            <a:ext cx="590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3200" b="1">
                <a:latin typeface="ＭＳ Ｐゴシック" panose="020B0600070205080204" pitchFamily="50" charset="-128"/>
              </a:rPr>
              <a:t>②</a:t>
            </a:r>
          </a:p>
        </p:txBody>
      </p:sp>
      <p:sp>
        <p:nvSpPr>
          <p:cNvPr id="56350" name="Rectangle 30">
            <a:extLst>
              <a:ext uri="{FF2B5EF4-FFF2-40B4-BE49-F238E27FC236}">
                <a16:creationId xmlns:a16="http://schemas.microsoft.com/office/drawing/2014/main" id="{FA0DCD10-DFE1-79BB-8446-0FF80D8687E3}"/>
              </a:ext>
            </a:extLst>
          </p:cNvPr>
          <p:cNvSpPr>
            <a:spLocks noChangeArrowheads="1"/>
          </p:cNvSpPr>
          <p:nvPr/>
        </p:nvSpPr>
        <p:spPr bwMode="auto">
          <a:xfrm>
            <a:off x="2700338" y="4581525"/>
            <a:ext cx="6192837" cy="1871663"/>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2400"/>
              <a:t>spin-orbit force of Λ-nucleon interaction</a:t>
            </a:r>
          </a:p>
          <a:p>
            <a:pPr algn="ctr" eaLnBrk="1" hangingPunct="1"/>
            <a:r>
              <a:rPr lang="en-US" altLang="ja-JP" sz="2400"/>
              <a:t> and structure of Λ hypernuclei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350"/>
                                        </p:tgtEl>
                                        <p:attrNameLst>
                                          <p:attrName>style.visibility</p:attrName>
                                        </p:attrNameLst>
                                      </p:cBhvr>
                                      <p:to>
                                        <p:strVal val="visible"/>
                                      </p:to>
                                    </p:set>
                                    <p:anim calcmode="lin" valueType="num">
                                      <p:cBhvr additive="base">
                                        <p:cTn id="7" dur="500" fill="hold"/>
                                        <p:tgtEl>
                                          <p:spTgt spid="56350"/>
                                        </p:tgtEl>
                                        <p:attrNameLst>
                                          <p:attrName>ppt_x</p:attrName>
                                        </p:attrNameLst>
                                      </p:cBhvr>
                                      <p:tavLst>
                                        <p:tav tm="0">
                                          <p:val>
                                            <p:strVal val="#ppt_x"/>
                                          </p:val>
                                        </p:tav>
                                        <p:tav tm="100000">
                                          <p:val>
                                            <p:strVal val="#ppt_x"/>
                                          </p:val>
                                        </p:tav>
                                      </p:tavLst>
                                    </p:anim>
                                    <p:anim calcmode="lin" valueType="num">
                                      <p:cBhvr additive="base">
                                        <p:cTn id="8" dur="500" fill="hold"/>
                                        <p:tgtEl>
                                          <p:spTgt spid="563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5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3">
            <a:extLst>
              <a:ext uri="{FF2B5EF4-FFF2-40B4-BE49-F238E27FC236}">
                <a16:creationId xmlns:a16="http://schemas.microsoft.com/office/drawing/2014/main" id="{2DBA8F9D-7E2F-DF61-DD8B-A69D06A2803B}"/>
              </a:ext>
            </a:extLst>
          </p:cNvPr>
          <p:cNvSpPr/>
          <p:nvPr/>
        </p:nvSpPr>
        <p:spPr>
          <a:xfrm>
            <a:off x="4817988" y="1224955"/>
            <a:ext cx="1698625" cy="180022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 name="円/楕円 4">
            <a:extLst>
              <a:ext uri="{FF2B5EF4-FFF2-40B4-BE49-F238E27FC236}">
                <a16:creationId xmlns:a16="http://schemas.microsoft.com/office/drawing/2014/main" id="{D68B541F-1E03-31BA-B042-0AF029B62DC2}"/>
              </a:ext>
            </a:extLst>
          </p:cNvPr>
          <p:cNvSpPr/>
          <p:nvPr/>
        </p:nvSpPr>
        <p:spPr>
          <a:xfrm>
            <a:off x="5013251" y="1523405"/>
            <a:ext cx="566737" cy="57626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6" name="円/楕円 6">
            <a:extLst>
              <a:ext uri="{FF2B5EF4-FFF2-40B4-BE49-F238E27FC236}">
                <a16:creationId xmlns:a16="http://schemas.microsoft.com/office/drawing/2014/main" id="{B0893D5C-689C-660F-98E7-B0C9BE1853B5}"/>
              </a:ext>
            </a:extLst>
          </p:cNvPr>
          <p:cNvSpPr/>
          <p:nvPr/>
        </p:nvSpPr>
        <p:spPr>
          <a:xfrm>
            <a:off x="5325988" y="2161580"/>
            <a:ext cx="685800" cy="6477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a:t>Ξ-</a:t>
            </a:r>
            <a:endParaRPr lang="ja-JP" altLang="en-US" sz="2000" dirty="0"/>
          </a:p>
        </p:txBody>
      </p:sp>
      <p:sp>
        <p:nvSpPr>
          <p:cNvPr id="7" name="円/楕円 7">
            <a:extLst>
              <a:ext uri="{FF2B5EF4-FFF2-40B4-BE49-F238E27FC236}">
                <a16:creationId xmlns:a16="http://schemas.microsoft.com/office/drawing/2014/main" id="{F6C43548-81B5-F6C1-057D-F3CBD02A7CBD}"/>
              </a:ext>
            </a:extLst>
          </p:cNvPr>
          <p:cNvSpPr/>
          <p:nvPr/>
        </p:nvSpPr>
        <p:spPr>
          <a:xfrm>
            <a:off x="1835076" y="1299568"/>
            <a:ext cx="1800225" cy="180022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 name="円/楕円 8">
            <a:extLst>
              <a:ext uri="{FF2B5EF4-FFF2-40B4-BE49-F238E27FC236}">
                <a16:creationId xmlns:a16="http://schemas.microsoft.com/office/drawing/2014/main" id="{5D454537-B374-3E86-D502-86910499A889}"/>
              </a:ext>
            </a:extLst>
          </p:cNvPr>
          <p:cNvSpPr/>
          <p:nvPr/>
        </p:nvSpPr>
        <p:spPr>
          <a:xfrm>
            <a:off x="2190676" y="1598018"/>
            <a:ext cx="509587" cy="57626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9" name="円/楕円 9">
            <a:extLst>
              <a:ext uri="{FF2B5EF4-FFF2-40B4-BE49-F238E27FC236}">
                <a16:creationId xmlns:a16="http://schemas.microsoft.com/office/drawing/2014/main" id="{DB66907E-B21D-1C6C-41C6-BD74763B92A5}"/>
              </a:ext>
            </a:extLst>
          </p:cNvPr>
          <p:cNvSpPr/>
          <p:nvPr/>
        </p:nvSpPr>
        <p:spPr>
          <a:xfrm>
            <a:off x="2916163" y="1556743"/>
            <a:ext cx="544513" cy="576262"/>
          </a:xfrm>
          <a:prstGeom prst="ellipse">
            <a:avLst/>
          </a:prstGeom>
          <a:solidFill>
            <a:srgbClr val="D818C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p</a:t>
            </a:r>
            <a:endParaRPr lang="ja-JP" altLang="en-US" dirty="0"/>
          </a:p>
        </p:txBody>
      </p:sp>
      <p:sp>
        <p:nvSpPr>
          <p:cNvPr id="10" name="円/楕円 11">
            <a:extLst>
              <a:ext uri="{FF2B5EF4-FFF2-40B4-BE49-F238E27FC236}">
                <a16:creationId xmlns:a16="http://schemas.microsoft.com/office/drawing/2014/main" id="{4B13FFC2-AF84-7073-B2BD-1AA029926A8D}"/>
              </a:ext>
            </a:extLst>
          </p:cNvPr>
          <p:cNvSpPr/>
          <p:nvPr/>
        </p:nvSpPr>
        <p:spPr>
          <a:xfrm>
            <a:off x="2470076" y="2274293"/>
            <a:ext cx="517525" cy="576262"/>
          </a:xfrm>
          <a:prstGeom prst="ellipse">
            <a:avLst/>
          </a:prstGeom>
          <a:solidFill>
            <a:srgbClr val="D818C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p</a:t>
            </a:r>
            <a:endParaRPr lang="ja-JP" altLang="en-US" dirty="0"/>
          </a:p>
        </p:txBody>
      </p:sp>
      <p:cxnSp>
        <p:nvCxnSpPr>
          <p:cNvPr id="11" name="直線矢印コネクタ 10">
            <a:extLst>
              <a:ext uri="{FF2B5EF4-FFF2-40B4-BE49-F238E27FC236}">
                <a16:creationId xmlns:a16="http://schemas.microsoft.com/office/drawing/2014/main" id="{9EE651AC-98D0-30F7-7EC9-383FE6904C8A}"/>
              </a:ext>
            </a:extLst>
          </p:cNvPr>
          <p:cNvCxnSpPr/>
          <p:nvPr/>
        </p:nvCxnSpPr>
        <p:spPr>
          <a:xfrm>
            <a:off x="1997001" y="966193"/>
            <a:ext cx="909637" cy="64770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2" name="円/楕円 15">
            <a:extLst>
              <a:ext uri="{FF2B5EF4-FFF2-40B4-BE49-F238E27FC236}">
                <a16:creationId xmlns:a16="http://schemas.microsoft.com/office/drawing/2014/main" id="{F31F1734-2D38-2824-29BB-C4F26801D121}"/>
              </a:ext>
            </a:extLst>
          </p:cNvPr>
          <p:cNvSpPr/>
          <p:nvPr/>
        </p:nvSpPr>
        <p:spPr>
          <a:xfrm>
            <a:off x="1619176" y="764580"/>
            <a:ext cx="576262" cy="54133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baseline="30000" dirty="0"/>
              <a:t>K-</a:t>
            </a:r>
            <a:endParaRPr lang="ja-JP" altLang="en-US" sz="2400" baseline="30000" dirty="0"/>
          </a:p>
        </p:txBody>
      </p:sp>
      <p:sp>
        <p:nvSpPr>
          <p:cNvPr id="13" name="右矢印 16">
            <a:extLst>
              <a:ext uri="{FF2B5EF4-FFF2-40B4-BE49-F238E27FC236}">
                <a16:creationId xmlns:a16="http://schemas.microsoft.com/office/drawing/2014/main" id="{D555353E-DBF4-F346-42DA-9A0A60FDCE0C}"/>
              </a:ext>
            </a:extLst>
          </p:cNvPr>
          <p:cNvSpPr/>
          <p:nvPr/>
        </p:nvSpPr>
        <p:spPr>
          <a:xfrm>
            <a:off x="3840088" y="1656755"/>
            <a:ext cx="588963" cy="9779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円/楕円 17">
            <a:extLst>
              <a:ext uri="{FF2B5EF4-FFF2-40B4-BE49-F238E27FC236}">
                <a16:creationId xmlns:a16="http://schemas.microsoft.com/office/drawing/2014/main" id="{38623544-5375-C63E-0352-45DC2E1A6910}"/>
              </a:ext>
            </a:extLst>
          </p:cNvPr>
          <p:cNvSpPr/>
          <p:nvPr/>
        </p:nvSpPr>
        <p:spPr>
          <a:xfrm>
            <a:off x="4289351" y="299443"/>
            <a:ext cx="858837" cy="81915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dirty="0"/>
              <a:t>K</a:t>
            </a:r>
            <a:r>
              <a:rPr lang="en-US" altLang="ja-JP" sz="2400" dirty="0"/>
              <a:t> </a:t>
            </a:r>
            <a:r>
              <a:rPr lang="en-US" altLang="ja-JP" sz="1400" baseline="30000" dirty="0"/>
              <a:t>+</a:t>
            </a:r>
            <a:endParaRPr lang="ja-JP" altLang="en-US" sz="1400" baseline="30000" dirty="0"/>
          </a:p>
        </p:txBody>
      </p:sp>
      <p:cxnSp>
        <p:nvCxnSpPr>
          <p:cNvPr id="15" name="直線矢印コネクタ 14">
            <a:extLst>
              <a:ext uri="{FF2B5EF4-FFF2-40B4-BE49-F238E27FC236}">
                <a16:creationId xmlns:a16="http://schemas.microsoft.com/office/drawing/2014/main" id="{8EC4B8C0-36C6-B4AA-D7ED-1014DDA2462B}"/>
              </a:ext>
            </a:extLst>
          </p:cNvPr>
          <p:cNvCxnSpPr/>
          <p:nvPr/>
        </p:nvCxnSpPr>
        <p:spPr>
          <a:xfrm flipV="1">
            <a:off x="3497188" y="1050330"/>
            <a:ext cx="709613" cy="52070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20">
            <a:extLst>
              <a:ext uri="{FF2B5EF4-FFF2-40B4-BE49-F238E27FC236}">
                <a16:creationId xmlns:a16="http://schemas.microsoft.com/office/drawing/2014/main" id="{E490CB26-B4D4-D1FA-1285-F0C93C48F2E8}"/>
              </a:ext>
            </a:extLst>
          </p:cNvPr>
          <p:cNvSpPr txBox="1">
            <a:spLocks noChangeArrowheads="1"/>
          </p:cNvSpPr>
          <p:nvPr/>
        </p:nvSpPr>
        <p:spPr bwMode="auto">
          <a:xfrm>
            <a:off x="2762176" y="3091855"/>
            <a:ext cx="6937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400" baseline="30000"/>
              <a:t>3</a:t>
            </a:r>
            <a:r>
              <a:rPr lang="en-US" altLang="ja-JP" sz="2400"/>
              <a:t>He</a:t>
            </a:r>
            <a:endParaRPr lang="ja-JP" altLang="en-US" sz="2400"/>
          </a:p>
        </p:txBody>
      </p:sp>
      <p:sp>
        <p:nvSpPr>
          <p:cNvPr id="17" name="円/楕円 21">
            <a:extLst>
              <a:ext uri="{FF2B5EF4-FFF2-40B4-BE49-F238E27FC236}">
                <a16:creationId xmlns:a16="http://schemas.microsoft.com/office/drawing/2014/main" id="{25F76ABE-0522-8A5F-74F3-E256ED939B10}"/>
              </a:ext>
            </a:extLst>
          </p:cNvPr>
          <p:cNvSpPr/>
          <p:nvPr/>
        </p:nvSpPr>
        <p:spPr>
          <a:xfrm>
            <a:off x="5678413" y="1512293"/>
            <a:ext cx="549275" cy="576262"/>
          </a:xfrm>
          <a:prstGeom prst="ellipse">
            <a:avLst/>
          </a:prstGeom>
          <a:solidFill>
            <a:srgbClr val="D818C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p</a:t>
            </a:r>
            <a:endParaRPr lang="ja-JP" altLang="en-US" dirty="0"/>
          </a:p>
        </p:txBody>
      </p:sp>
      <p:sp>
        <p:nvSpPr>
          <p:cNvPr id="18" name="テキスト ボックス 22">
            <a:extLst>
              <a:ext uri="{FF2B5EF4-FFF2-40B4-BE49-F238E27FC236}">
                <a16:creationId xmlns:a16="http://schemas.microsoft.com/office/drawing/2014/main" id="{9D72EE5A-BB88-C6D9-DB5F-B0DC11D0A069}"/>
              </a:ext>
            </a:extLst>
          </p:cNvPr>
          <p:cNvSpPr txBox="1">
            <a:spLocks noChangeArrowheads="1"/>
          </p:cNvSpPr>
          <p:nvPr/>
        </p:nvSpPr>
        <p:spPr bwMode="auto">
          <a:xfrm>
            <a:off x="5364088" y="548680"/>
            <a:ext cx="1114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800"/>
              <a:t>T=1/2</a:t>
            </a:r>
            <a:endParaRPr lang="ja-JP" altLang="en-US" sz="2800"/>
          </a:p>
        </p:txBody>
      </p:sp>
      <p:sp>
        <p:nvSpPr>
          <p:cNvPr id="19" name="テキスト ボックス 18">
            <a:extLst>
              <a:ext uri="{FF2B5EF4-FFF2-40B4-BE49-F238E27FC236}">
                <a16:creationId xmlns:a16="http://schemas.microsoft.com/office/drawing/2014/main" id="{C0C0FCC2-D63D-501E-DFA9-AEDCE91AEE0A}"/>
              </a:ext>
            </a:extLst>
          </p:cNvPr>
          <p:cNvSpPr txBox="1"/>
          <p:nvPr/>
        </p:nvSpPr>
        <p:spPr>
          <a:xfrm>
            <a:off x="323528" y="3789040"/>
            <a:ext cx="7591245" cy="1938992"/>
          </a:xfrm>
          <a:prstGeom prst="rect">
            <a:avLst/>
          </a:prstGeom>
          <a:noFill/>
        </p:spPr>
        <p:txBody>
          <a:bodyPr wrap="none" rtlCol="0">
            <a:spAutoFit/>
          </a:bodyPr>
          <a:lstStyle/>
          <a:p>
            <a:r>
              <a:rPr kumimoji="1" lang="en-US" altLang="ja-JP" sz="2400" dirty="0"/>
              <a:t>One tool: at J-PARC, (K</a:t>
            </a:r>
            <a:r>
              <a:rPr kumimoji="1" lang="en-US" altLang="ja-JP" sz="2400" baseline="30000" dirty="0"/>
              <a:t>-</a:t>
            </a:r>
            <a:r>
              <a:rPr kumimoji="1" lang="en-US" altLang="ja-JP" sz="2400" dirty="0"/>
              <a:t>,K</a:t>
            </a:r>
            <a:r>
              <a:rPr kumimoji="1" lang="en-US" altLang="ja-JP" sz="2400" baseline="30000" dirty="0"/>
              <a:t>+</a:t>
            </a:r>
            <a:r>
              <a:rPr kumimoji="1" lang="en-US" altLang="ja-JP" sz="2400" dirty="0"/>
              <a:t>) using </a:t>
            </a:r>
            <a:r>
              <a:rPr kumimoji="1" lang="en-US" altLang="ja-JP" sz="2400" baseline="30000" dirty="0"/>
              <a:t>3</a:t>
            </a:r>
            <a:r>
              <a:rPr kumimoji="1" lang="en-US" altLang="ja-JP" sz="2400" dirty="0"/>
              <a:t>He target</a:t>
            </a:r>
          </a:p>
          <a:p>
            <a:endParaRPr lang="en-US" altLang="ja-JP" sz="2400" dirty="0"/>
          </a:p>
          <a:p>
            <a:r>
              <a:rPr kumimoji="1" lang="en-US" altLang="ja-JP" sz="2400" dirty="0"/>
              <a:t>Another tool: d-Ξ </a:t>
            </a:r>
            <a:r>
              <a:rPr kumimoji="1" lang="en-US" altLang="ja-JP" sz="2400" dirty="0" err="1"/>
              <a:t>femtoscopy</a:t>
            </a:r>
            <a:r>
              <a:rPr kumimoji="1" lang="en-US" altLang="ja-JP" sz="2400" dirty="0"/>
              <a:t> experiment?</a:t>
            </a:r>
          </a:p>
          <a:p>
            <a:r>
              <a:rPr kumimoji="1" lang="en-US" altLang="ja-JP" sz="2400" dirty="0"/>
              <a:t>The experiment can give contribution to the ΞN interaction.</a:t>
            </a:r>
          </a:p>
          <a:p>
            <a:endParaRPr kumimoji="1" lang="ja-JP" altLang="en-US" sz="2400" dirty="0"/>
          </a:p>
        </p:txBody>
      </p:sp>
    </p:spTree>
    <p:extLst>
      <p:ext uri="{BB962C8B-B14F-4D97-AF65-F5344CB8AC3E}">
        <p14:creationId xmlns:p14="http://schemas.microsoft.com/office/powerpoint/2010/main" val="14991116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円/楕円 24">
            <a:extLst>
              <a:ext uri="{FF2B5EF4-FFF2-40B4-BE49-F238E27FC236}">
                <a16:creationId xmlns:a16="http://schemas.microsoft.com/office/drawing/2014/main" id="{764A4712-8B90-B7F8-72E3-36CCDE08E8C5}"/>
              </a:ext>
            </a:extLst>
          </p:cNvPr>
          <p:cNvSpPr/>
          <p:nvPr/>
        </p:nvSpPr>
        <p:spPr>
          <a:xfrm>
            <a:off x="3861892" y="1005992"/>
            <a:ext cx="1646237" cy="180022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6" name="円/楕円 25">
            <a:extLst>
              <a:ext uri="{FF2B5EF4-FFF2-40B4-BE49-F238E27FC236}">
                <a16:creationId xmlns:a16="http://schemas.microsoft.com/office/drawing/2014/main" id="{3FAB09FC-3280-FDC6-9E5C-78AB0622F549}"/>
              </a:ext>
            </a:extLst>
          </p:cNvPr>
          <p:cNvSpPr/>
          <p:nvPr/>
        </p:nvSpPr>
        <p:spPr>
          <a:xfrm>
            <a:off x="3996829" y="1304442"/>
            <a:ext cx="488950" cy="57626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27" name="円/楕円 26">
            <a:extLst>
              <a:ext uri="{FF2B5EF4-FFF2-40B4-BE49-F238E27FC236}">
                <a16:creationId xmlns:a16="http://schemas.microsoft.com/office/drawing/2014/main" id="{64A9FA91-C222-D80D-171F-08671BD79A29}"/>
              </a:ext>
            </a:extLst>
          </p:cNvPr>
          <p:cNvSpPr/>
          <p:nvPr/>
        </p:nvSpPr>
        <p:spPr>
          <a:xfrm>
            <a:off x="4617542" y="1963255"/>
            <a:ext cx="603250" cy="6477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a:t>Ξ</a:t>
            </a:r>
            <a:endParaRPr lang="ja-JP" altLang="en-US" sz="2000" dirty="0"/>
          </a:p>
        </p:txBody>
      </p:sp>
      <p:sp>
        <p:nvSpPr>
          <p:cNvPr id="28" name="円/楕円 27">
            <a:extLst>
              <a:ext uri="{FF2B5EF4-FFF2-40B4-BE49-F238E27FC236}">
                <a16:creationId xmlns:a16="http://schemas.microsoft.com/office/drawing/2014/main" id="{DDD5510C-8899-8E59-BB4B-F15FB1901826}"/>
              </a:ext>
            </a:extLst>
          </p:cNvPr>
          <p:cNvSpPr/>
          <p:nvPr/>
        </p:nvSpPr>
        <p:spPr>
          <a:xfrm>
            <a:off x="899617" y="1132992"/>
            <a:ext cx="1804987" cy="180022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9" name="円/楕円 28">
            <a:extLst>
              <a:ext uri="{FF2B5EF4-FFF2-40B4-BE49-F238E27FC236}">
                <a16:creationId xmlns:a16="http://schemas.microsoft.com/office/drawing/2014/main" id="{F9350854-434F-1076-BC7B-C94948BF89D7}"/>
              </a:ext>
            </a:extLst>
          </p:cNvPr>
          <p:cNvSpPr/>
          <p:nvPr/>
        </p:nvSpPr>
        <p:spPr>
          <a:xfrm>
            <a:off x="1188542" y="1394930"/>
            <a:ext cx="593725" cy="57626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30" name="円/楕円 29">
            <a:extLst>
              <a:ext uri="{FF2B5EF4-FFF2-40B4-BE49-F238E27FC236}">
                <a16:creationId xmlns:a16="http://schemas.microsoft.com/office/drawing/2014/main" id="{41DF9122-244B-681F-C2F6-C30EDA86AFB8}"/>
              </a:ext>
            </a:extLst>
          </p:cNvPr>
          <p:cNvSpPr/>
          <p:nvPr/>
        </p:nvSpPr>
        <p:spPr>
          <a:xfrm>
            <a:off x="1980704" y="1466367"/>
            <a:ext cx="493713" cy="576263"/>
          </a:xfrm>
          <a:prstGeom prst="ellipse">
            <a:avLst/>
          </a:prstGeom>
          <a:solidFill>
            <a:srgbClr val="D818C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p</a:t>
            </a:r>
            <a:endParaRPr lang="ja-JP" altLang="en-US" dirty="0"/>
          </a:p>
        </p:txBody>
      </p:sp>
      <p:sp>
        <p:nvSpPr>
          <p:cNvPr id="31" name="円/楕円 30">
            <a:extLst>
              <a:ext uri="{FF2B5EF4-FFF2-40B4-BE49-F238E27FC236}">
                <a16:creationId xmlns:a16="http://schemas.microsoft.com/office/drawing/2014/main" id="{D4F23250-0FEF-9FFD-0412-C94949D96A8D}"/>
              </a:ext>
            </a:extLst>
          </p:cNvPr>
          <p:cNvSpPr/>
          <p:nvPr/>
        </p:nvSpPr>
        <p:spPr>
          <a:xfrm>
            <a:off x="1980704" y="2115655"/>
            <a:ext cx="539750" cy="576262"/>
          </a:xfrm>
          <a:prstGeom prst="ellipse">
            <a:avLst/>
          </a:prstGeom>
          <a:solidFill>
            <a:srgbClr val="D818C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p</a:t>
            </a:r>
            <a:endParaRPr lang="ja-JP" altLang="en-US" dirty="0"/>
          </a:p>
        </p:txBody>
      </p:sp>
      <p:cxnSp>
        <p:nvCxnSpPr>
          <p:cNvPr id="32" name="直線矢印コネクタ 31">
            <a:extLst>
              <a:ext uri="{FF2B5EF4-FFF2-40B4-BE49-F238E27FC236}">
                <a16:creationId xmlns:a16="http://schemas.microsoft.com/office/drawing/2014/main" id="{44637D50-3F6B-FD29-0005-EBF2F7010281}"/>
              </a:ext>
            </a:extLst>
          </p:cNvPr>
          <p:cNvCxnSpPr/>
          <p:nvPr/>
        </p:nvCxnSpPr>
        <p:spPr>
          <a:xfrm>
            <a:off x="1255217" y="799617"/>
            <a:ext cx="909637" cy="64770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3" name="円/楕円 32">
            <a:extLst>
              <a:ext uri="{FF2B5EF4-FFF2-40B4-BE49-F238E27FC236}">
                <a16:creationId xmlns:a16="http://schemas.microsoft.com/office/drawing/2014/main" id="{8BDDF511-7B2B-A0CD-35CA-196EB5A529D3}"/>
              </a:ext>
            </a:extLst>
          </p:cNvPr>
          <p:cNvSpPr/>
          <p:nvPr/>
        </p:nvSpPr>
        <p:spPr>
          <a:xfrm>
            <a:off x="683717" y="458305"/>
            <a:ext cx="720725" cy="681037"/>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K </a:t>
            </a:r>
            <a:r>
              <a:rPr lang="en-US" altLang="ja-JP" sz="2400" baseline="30000" dirty="0"/>
              <a:t>-</a:t>
            </a:r>
            <a:endParaRPr lang="ja-JP" altLang="en-US" sz="2400" baseline="30000" dirty="0"/>
          </a:p>
        </p:txBody>
      </p:sp>
      <p:sp>
        <p:nvSpPr>
          <p:cNvPr id="34" name="右矢印 33">
            <a:extLst>
              <a:ext uri="{FF2B5EF4-FFF2-40B4-BE49-F238E27FC236}">
                <a16:creationId xmlns:a16="http://schemas.microsoft.com/office/drawing/2014/main" id="{C42D06AE-1F55-0740-3330-34ACAF321F2D}"/>
              </a:ext>
            </a:extLst>
          </p:cNvPr>
          <p:cNvSpPr/>
          <p:nvPr/>
        </p:nvSpPr>
        <p:spPr>
          <a:xfrm>
            <a:off x="3098304" y="1490180"/>
            <a:ext cx="590550" cy="9779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5" name="円/楕円 34">
            <a:extLst>
              <a:ext uri="{FF2B5EF4-FFF2-40B4-BE49-F238E27FC236}">
                <a16:creationId xmlns:a16="http://schemas.microsoft.com/office/drawing/2014/main" id="{0E5478BE-2246-6A83-244D-0C0D7A7A5D0A}"/>
              </a:ext>
            </a:extLst>
          </p:cNvPr>
          <p:cNvSpPr/>
          <p:nvPr/>
        </p:nvSpPr>
        <p:spPr>
          <a:xfrm>
            <a:off x="3707904" y="315430"/>
            <a:ext cx="647700" cy="636587"/>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dirty="0"/>
              <a:t>K </a:t>
            </a:r>
            <a:r>
              <a:rPr lang="en-US" altLang="ja-JP" sz="1600" baseline="30000" dirty="0"/>
              <a:t>+</a:t>
            </a:r>
            <a:endParaRPr lang="ja-JP" altLang="en-US" sz="1600" baseline="30000" dirty="0"/>
          </a:p>
        </p:txBody>
      </p:sp>
      <p:cxnSp>
        <p:nvCxnSpPr>
          <p:cNvPr id="36" name="直線矢印コネクタ 35">
            <a:extLst>
              <a:ext uri="{FF2B5EF4-FFF2-40B4-BE49-F238E27FC236}">
                <a16:creationId xmlns:a16="http://schemas.microsoft.com/office/drawing/2014/main" id="{D4DCA31A-A58D-9618-A040-80CEBF731476}"/>
              </a:ext>
            </a:extLst>
          </p:cNvPr>
          <p:cNvCxnSpPr/>
          <p:nvPr/>
        </p:nvCxnSpPr>
        <p:spPr>
          <a:xfrm flipV="1">
            <a:off x="2755404" y="883755"/>
            <a:ext cx="709613" cy="52070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3821" name="テキスト ボックス 36">
            <a:extLst>
              <a:ext uri="{FF2B5EF4-FFF2-40B4-BE49-F238E27FC236}">
                <a16:creationId xmlns:a16="http://schemas.microsoft.com/office/drawing/2014/main" id="{E37F0C0C-D783-A70D-C96D-A7E8EAF17FAC}"/>
              </a:ext>
            </a:extLst>
          </p:cNvPr>
          <p:cNvSpPr txBox="1">
            <a:spLocks noChangeArrowheads="1"/>
          </p:cNvSpPr>
          <p:nvPr/>
        </p:nvSpPr>
        <p:spPr bwMode="auto">
          <a:xfrm>
            <a:off x="1766392" y="2988780"/>
            <a:ext cx="692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400" baseline="30000"/>
              <a:t>4</a:t>
            </a:r>
            <a:r>
              <a:rPr lang="en-US" altLang="ja-JP" sz="2400"/>
              <a:t>He</a:t>
            </a:r>
            <a:endParaRPr lang="ja-JP" altLang="en-US" sz="2400"/>
          </a:p>
        </p:txBody>
      </p:sp>
      <p:sp>
        <p:nvSpPr>
          <p:cNvPr id="38" name="円/楕円 37">
            <a:extLst>
              <a:ext uri="{FF2B5EF4-FFF2-40B4-BE49-F238E27FC236}">
                <a16:creationId xmlns:a16="http://schemas.microsoft.com/office/drawing/2014/main" id="{4177D341-D7A8-812E-FA00-9212A0662077}"/>
              </a:ext>
            </a:extLst>
          </p:cNvPr>
          <p:cNvSpPr/>
          <p:nvPr/>
        </p:nvSpPr>
        <p:spPr>
          <a:xfrm>
            <a:off x="4722317" y="1293330"/>
            <a:ext cx="569912" cy="574675"/>
          </a:xfrm>
          <a:prstGeom prst="ellipse">
            <a:avLst/>
          </a:prstGeom>
          <a:solidFill>
            <a:srgbClr val="D818C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p</a:t>
            </a:r>
            <a:endParaRPr lang="ja-JP" altLang="en-US" dirty="0"/>
          </a:p>
        </p:txBody>
      </p:sp>
      <p:sp>
        <p:nvSpPr>
          <p:cNvPr id="33823" name="テキスト ボックス 38">
            <a:extLst>
              <a:ext uri="{FF2B5EF4-FFF2-40B4-BE49-F238E27FC236}">
                <a16:creationId xmlns:a16="http://schemas.microsoft.com/office/drawing/2014/main" id="{B4E40991-2960-7FF9-A664-D1DA4E5C8D78}"/>
              </a:ext>
            </a:extLst>
          </p:cNvPr>
          <p:cNvSpPr txBox="1">
            <a:spLocks noChangeArrowheads="1"/>
          </p:cNvSpPr>
          <p:nvPr/>
        </p:nvSpPr>
        <p:spPr bwMode="auto">
          <a:xfrm>
            <a:off x="4150817" y="2893530"/>
            <a:ext cx="8143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800"/>
              <a:t>T=1</a:t>
            </a:r>
            <a:endParaRPr lang="ja-JP" altLang="en-US" sz="2800"/>
          </a:p>
        </p:txBody>
      </p:sp>
      <p:sp>
        <p:nvSpPr>
          <p:cNvPr id="40" name="円/楕円 39">
            <a:extLst>
              <a:ext uri="{FF2B5EF4-FFF2-40B4-BE49-F238E27FC236}">
                <a16:creationId xmlns:a16="http://schemas.microsoft.com/office/drawing/2014/main" id="{A7550182-7294-70EA-7458-7CD17C1CAE03}"/>
              </a:ext>
            </a:extLst>
          </p:cNvPr>
          <p:cNvSpPr/>
          <p:nvPr/>
        </p:nvSpPr>
        <p:spPr>
          <a:xfrm>
            <a:off x="1188542" y="2115655"/>
            <a:ext cx="571500" cy="57626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41" name="円/楕円 40">
            <a:extLst>
              <a:ext uri="{FF2B5EF4-FFF2-40B4-BE49-F238E27FC236}">
                <a16:creationId xmlns:a16="http://schemas.microsoft.com/office/drawing/2014/main" id="{6DCA635C-A764-DA75-FE34-0A869850F581}"/>
              </a:ext>
            </a:extLst>
          </p:cNvPr>
          <p:cNvSpPr/>
          <p:nvPr/>
        </p:nvSpPr>
        <p:spPr>
          <a:xfrm>
            <a:off x="3996829" y="1956905"/>
            <a:ext cx="492125" cy="57626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2" name="テキスト ボックス 1">
            <a:extLst>
              <a:ext uri="{FF2B5EF4-FFF2-40B4-BE49-F238E27FC236}">
                <a16:creationId xmlns:a16="http://schemas.microsoft.com/office/drawing/2014/main" id="{00C05F89-1FE2-624A-EF7E-F97837E9E598}"/>
              </a:ext>
            </a:extLst>
          </p:cNvPr>
          <p:cNvSpPr txBox="1"/>
          <p:nvPr/>
        </p:nvSpPr>
        <p:spPr>
          <a:xfrm>
            <a:off x="5636717" y="445148"/>
            <a:ext cx="3062698" cy="3539430"/>
          </a:xfrm>
          <a:prstGeom prst="rect">
            <a:avLst/>
          </a:prstGeom>
          <a:noFill/>
        </p:spPr>
        <p:txBody>
          <a:bodyPr wrap="none" rtlCol="0">
            <a:spAutoFit/>
          </a:bodyPr>
          <a:lstStyle/>
          <a:p>
            <a:r>
              <a:rPr kumimoji="1" lang="en-US" altLang="ja-JP" sz="2800" dirty="0"/>
              <a:t>J-PARC</a:t>
            </a:r>
          </a:p>
          <a:p>
            <a:endParaRPr lang="en-US" altLang="ja-JP" sz="2800" dirty="0"/>
          </a:p>
          <a:p>
            <a:r>
              <a:rPr kumimoji="1" lang="en-US" altLang="ja-JP" sz="2800" dirty="0"/>
              <a:t>However, the total </a:t>
            </a:r>
          </a:p>
          <a:p>
            <a:r>
              <a:rPr lang="en-US" altLang="ja-JP" sz="2800" dirty="0"/>
              <a:t>Isospin of </a:t>
            </a:r>
            <a:r>
              <a:rPr kumimoji="1" lang="en-US" altLang="ja-JP" sz="2800" dirty="0"/>
              <a:t>produced</a:t>
            </a:r>
          </a:p>
          <a:p>
            <a:r>
              <a:rPr lang="en-US" altLang="ja-JP" sz="2800" dirty="0"/>
              <a:t>Ξ </a:t>
            </a:r>
            <a:r>
              <a:rPr lang="en-US" altLang="ja-JP" sz="2800" dirty="0" err="1"/>
              <a:t>hypernucleus</a:t>
            </a:r>
            <a:r>
              <a:rPr lang="en-US" altLang="ja-JP" sz="2800" dirty="0"/>
              <a:t> is 1,</a:t>
            </a:r>
          </a:p>
          <a:p>
            <a:r>
              <a:rPr lang="en-US" altLang="ja-JP" sz="2800" dirty="0"/>
              <a:t>which is unbound </a:t>
            </a:r>
          </a:p>
          <a:p>
            <a:r>
              <a:rPr lang="en-US" altLang="ja-JP" sz="2800" dirty="0"/>
              <a:t>with HAL potential. </a:t>
            </a:r>
          </a:p>
          <a:p>
            <a:endParaRPr kumimoji="1" lang="ja-JP" altLang="en-US" sz="2800" dirty="0"/>
          </a:p>
        </p:txBody>
      </p:sp>
      <p:sp>
        <p:nvSpPr>
          <p:cNvPr id="3" name="円/楕円 24">
            <a:extLst>
              <a:ext uri="{FF2B5EF4-FFF2-40B4-BE49-F238E27FC236}">
                <a16:creationId xmlns:a16="http://schemas.microsoft.com/office/drawing/2014/main" id="{7ED85729-BDA1-BBC1-1DE3-7F44F2A298B6}"/>
              </a:ext>
            </a:extLst>
          </p:cNvPr>
          <p:cNvSpPr/>
          <p:nvPr/>
        </p:nvSpPr>
        <p:spPr>
          <a:xfrm>
            <a:off x="387234" y="3860800"/>
            <a:ext cx="1646237" cy="180022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円/楕円 25">
            <a:extLst>
              <a:ext uri="{FF2B5EF4-FFF2-40B4-BE49-F238E27FC236}">
                <a16:creationId xmlns:a16="http://schemas.microsoft.com/office/drawing/2014/main" id="{A753BB18-E52A-D1BB-DFE9-DDDE1B009A4B}"/>
              </a:ext>
            </a:extLst>
          </p:cNvPr>
          <p:cNvSpPr/>
          <p:nvPr/>
        </p:nvSpPr>
        <p:spPr>
          <a:xfrm>
            <a:off x="522171" y="4159250"/>
            <a:ext cx="488950" cy="57626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5" name="円/楕円 26">
            <a:extLst>
              <a:ext uri="{FF2B5EF4-FFF2-40B4-BE49-F238E27FC236}">
                <a16:creationId xmlns:a16="http://schemas.microsoft.com/office/drawing/2014/main" id="{99812039-61DC-EBC0-8C63-8150A59603A5}"/>
              </a:ext>
            </a:extLst>
          </p:cNvPr>
          <p:cNvSpPr/>
          <p:nvPr/>
        </p:nvSpPr>
        <p:spPr>
          <a:xfrm>
            <a:off x="1142884" y="4818063"/>
            <a:ext cx="603250" cy="6477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a:t>Ξ</a:t>
            </a:r>
            <a:endParaRPr lang="ja-JP" altLang="en-US" sz="2000" dirty="0"/>
          </a:p>
        </p:txBody>
      </p:sp>
      <p:sp>
        <p:nvSpPr>
          <p:cNvPr id="7" name="円/楕円 37">
            <a:extLst>
              <a:ext uri="{FF2B5EF4-FFF2-40B4-BE49-F238E27FC236}">
                <a16:creationId xmlns:a16="http://schemas.microsoft.com/office/drawing/2014/main" id="{A7EDE3EA-545B-6C74-93B7-FA97EB9AC68E}"/>
              </a:ext>
            </a:extLst>
          </p:cNvPr>
          <p:cNvSpPr/>
          <p:nvPr/>
        </p:nvSpPr>
        <p:spPr>
          <a:xfrm>
            <a:off x="1247659" y="4148138"/>
            <a:ext cx="569912" cy="574675"/>
          </a:xfrm>
          <a:prstGeom prst="ellipse">
            <a:avLst/>
          </a:prstGeom>
          <a:solidFill>
            <a:srgbClr val="D818C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p</a:t>
            </a:r>
            <a:endParaRPr lang="ja-JP" altLang="en-US" dirty="0"/>
          </a:p>
        </p:txBody>
      </p:sp>
      <p:sp>
        <p:nvSpPr>
          <p:cNvPr id="8" name="テキスト ボックス 38">
            <a:extLst>
              <a:ext uri="{FF2B5EF4-FFF2-40B4-BE49-F238E27FC236}">
                <a16:creationId xmlns:a16="http://schemas.microsoft.com/office/drawing/2014/main" id="{93FF2543-6B1A-5FA8-C508-19B6BB59C338}"/>
              </a:ext>
            </a:extLst>
          </p:cNvPr>
          <p:cNvSpPr txBox="1">
            <a:spLocks noChangeArrowheads="1"/>
          </p:cNvSpPr>
          <p:nvPr/>
        </p:nvSpPr>
        <p:spPr bwMode="auto">
          <a:xfrm>
            <a:off x="462370" y="5948363"/>
            <a:ext cx="16433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800" dirty="0"/>
              <a:t>T=0 J=1</a:t>
            </a:r>
            <a:r>
              <a:rPr lang="en-US" altLang="ja-JP" sz="2800" baseline="30000" dirty="0"/>
              <a:t>+</a:t>
            </a:r>
            <a:endParaRPr lang="ja-JP" altLang="en-US" sz="2800" baseline="30000" dirty="0"/>
          </a:p>
        </p:txBody>
      </p:sp>
      <p:sp>
        <p:nvSpPr>
          <p:cNvPr id="9" name="円/楕円 40">
            <a:extLst>
              <a:ext uri="{FF2B5EF4-FFF2-40B4-BE49-F238E27FC236}">
                <a16:creationId xmlns:a16="http://schemas.microsoft.com/office/drawing/2014/main" id="{ADE1F65A-A391-44E6-E770-6A5991F38753}"/>
              </a:ext>
            </a:extLst>
          </p:cNvPr>
          <p:cNvSpPr/>
          <p:nvPr/>
        </p:nvSpPr>
        <p:spPr>
          <a:xfrm>
            <a:off x="522171" y="4811713"/>
            <a:ext cx="492125" cy="57626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10" name="矢印: 右 9">
            <a:extLst>
              <a:ext uri="{FF2B5EF4-FFF2-40B4-BE49-F238E27FC236}">
                <a16:creationId xmlns:a16="http://schemas.microsoft.com/office/drawing/2014/main" id="{3FB959B8-C067-1EEE-B58A-1EC56B1B7248}"/>
              </a:ext>
            </a:extLst>
          </p:cNvPr>
          <p:cNvSpPr/>
          <p:nvPr/>
        </p:nvSpPr>
        <p:spPr>
          <a:xfrm>
            <a:off x="2323189" y="4475482"/>
            <a:ext cx="709613" cy="672461"/>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72B24996-E1D5-86D9-4FE0-9AEF49916022}"/>
              </a:ext>
            </a:extLst>
          </p:cNvPr>
          <p:cNvSpPr txBox="1"/>
          <p:nvPr/>
        </p:nvSpPr>
        <p:spPr>
          <a:xfrm>
            <a:off x="3133752" y="3711499"/>
            <a:ext cx="5623014" cy="3785652"/>
          </a:xfrm>
          <a:prstGeom prst="rect">
            <a:avLst/>
          </a:prstGeom>
          <a:noFill/>
        </p:spPr>
        <p:txBody>
          <a:bodyPr wrap="none" rtlCol="0">
            <a:spAutoFit/>
          </a:bodyPr>
          <a:lstStyle/>
          <a:p>
            <a:r>
              <a:rPr kumimoji="1" lang="en-US" altLang="ja-JP" sz="2400" dirty="0"/>
              <a:t>This state is bound with both of potentials,</a:t>
            </a:r>
          </a:p>
          <a:p>
            <a:r>
              <a:rPr lang="en-US" altLang="ja-JP" sz="2400" dirty="0"/>
              <a:t>Nijmegen and HAL.</a:t>
            </a:r>
          </a:p>
          <a:p>
            <a:r>
              <a:rPr kumimoji="1" lang="en-US" altLang="ja-JP" sz="2400" dirty="0"/>
              <a:t>However, it is not possible to observe it</a:t>
            </a:r>
          </a:p>
          <a:p>
            <a:r>
              <a:rPr lang="en-US" altLang="ja-JP" sz="2400" dirty="0"/>
              <a:t>by (K</a:t>
            </a:r>
            <a:r>
              <a:rPr lang="en-US" altLang="ja-JP" sz="2400" baseline="30000" dirty="0"/>
              <a:t>-</a:t>
            </a:r>
            <a:r>
              <a:rPr lang="en-US" altLang="ja-JP" sz="2400" dirty="0"/>
              <a:t>,K</a:t>
            </a:r>
            <a:r>
              <a:rPr lang="en-US" altLang="ja-JP" sz="2400" baseline="30000" dirty="0"/>
              <a:t>+</a:t>
            </a:r>
            <a:r>
              <a:rPr lang="en-US" altLang="ja-JP" sz="2400" dirty="0"/>
              <a:t>) reaction.</a:t>
            </a:r>
            <a:r>
              <a:rPr kumimoji="1" lang="en-US" altLang="ja-JP" sz="2400" dirty="0"/>
              <a:t> </a:t>
            </a:r>
          </a:p>
          <a:p>
            <a:r>
              <a:rPr lang="en-US" altLang="ja-JP" sz="2400" dirty="0"/>
              <a:t>So, only tool is heavy ion collision.</a:t>
            </a:r>
          </a:p>
          <a:p>
            <a:r>
              <a:rPr kumimoji="1" lang="en-US" altLang="ja-JP" sz="2400" dirty="0"/>
              <a:t>If it is possible to observe this state at STAR,</a:t>
            </a:r>
          </a:p>
          <a:p>
            <a:r>
              <a:rPr lang="en-US" altLang="ja-JP" sz="2400" dirty="0"/>
              <a:t>this is high impacting! Is it possible or not</a:t>
            </a:r>
          </a:p>
          <a:p>
            <a:r>
              <a:rPr lang="en-US" altLang="ja-JP" sz="2400" dirty="0"/>
              <a:t>at STAR.</a:t>
            </a:r>
          </a:p>
          <a:p>
            <a:endParaRPr kumimoji="1" lang="en-US" altLang="ja-JP" sz="2400" dirty="0"/>
          </a:p>
          <a:p>
            <a:endParaRPr kumimoji="1" lang="ja-JP" altLang="en-US" sz="24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B69099B5-699B-1184-F848-7564C4750E5C}"/>
              </a:ext>
            </a:extLst>
          </p:cNvPr>
          <p:cNvSpPr>
            <a:spLocks noChangeArrowheads="1"/>
          </p:cNvSpPr>
          <p:nvPr/>
        </p:nvSpPr>
        <p:spPr bwMode="auto">
          <a:xfrm>
            <a:off x="4859338" y="620713"/>
            <a:ext cx="4176712" cy="1008062"/>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89091" name="Oval 3">
            <a:extLst>
              <a:ext uri="{FF2B5EF4-FFF2-40B4-BE49-F238E27FC236}">
                <a16:creationId xmlns:a16="http://schemas.microsoft.com/office/drawing/2014/main" id="{4118D219-552B-C0F2-CA27-4D40C338BBC8}"/>
              </a:ext>
            </a:extLst>
          </p:cNvPr>
          <p:cNvSpPr>
            <a:spLocks noChangeArrowheads="1"/>
          </p:cNvSpPr>
          <p:nvPr/>
        </p:nvSpPr>
        <p:spPr bwMode="auto">
          <a:xfrm rot="-1546160">
            <a:off x="990600" y="4114800"/>
            <a:ext cx="1295400" cy="609600"/>
          </a:xfrm>
          <a:prstGeom prst="ellipse">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pic>
        <p:nvPicPr>
          <p:cNvPr id="89092" name="Picture 5" descr="NuclearChartwithSm-mod">
            <a:extLst>
              <a:ext uri="{FF2B5EF4-FFF2-40B4-BE49-F238E27FC236}">
                <a16:creationId xmlns:a16="http://schemas.microsoft.com/office/drawing/2014/main" id="{C849252B-2343-0D81-5238-8A8A5229CC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13" y="1319213"/>
            <a:ext cx="6457950" cy="502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89093" name="Text Box 6">
            <a:extLst>
              <a:ext uri="{FF2B5EF4-FFF2-40B4-BE49-F238E27FC236}">
                <a16:creationId xmlns:a16="http://schemas.microsoft.com/office/drawing/2014/main" id="{49866704-841F-CA6A-AFCA-A86CEA89E0AC}"/>
              </a:ext>
            </a:extLst>
          </p:cNvPr>
          <p:cNvSpPr txBox="1">
            <a:spLocks noChangeArrowheads="1"/>
          </p:cNvSpPr>
          <p:nvPr/>
        </p:nvSpPr>
        <p:spPr bwMode="auto">
          <a:xfrm>
            <a:off x="250825" y="1125538"/>
            <a:ext cx="30892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solidFill>
                  <a:srgbClr val="000000"/>
                </a:solidFill>
              </a:rPr>
              <a:t>Multi-strangeness system</a:t>
            </a:r>
          </a:p>
          <a:p>
            <a:pPr eaLnBrk="1" hangingPunct="1">
              <a:spcBef>
                <a:spcPct val="0"/>
              </a:spcBef>
              <a:buFontTx/>
              <a:buNone/>
            </a:pPr>
            <a:r>
              <a:rPr lang="en-US" altLang="ja-JP" sz="2000">
                <a:solidFill>
                  <a:srgbClr val="000000"/>
                </a:solidFill>
              </a:rPr>
              <a:t>such as Neutron star</a:t>
            </a:r>
          </a:p>
        </p:txBody>
      </p:sp>
      <p:sp>
        <p:nvSpPr>
          <p:cNvPr id="89094" name="Text Box 10">
            <a:extLst>
              <a:ext uri="{FF2B5EF4-FFF2-40B4-BE49-F238E27FC236}">
                <a16:creationId xmlns:a16="http://schemas.microsoft.com/office/drawing/2014/main" id="{FF24166D-4563-C3DE-CF8C-9AA17C014652}"/>
              </a:ext>
            </a:extLst>
          </p:cNvPr>
          <p:cNvSpPr txBox="1">
            <a:spLocks noChangeArrowheads="1"/>
          </p:cNvSpPr>
          <p:nvPr/>
        </p:nvSpPr>
        <p:spPr bwMode="auto">
          <a:xfrm>
            <a:off x="376238" y="228600"/>
            <a:ext cx="3206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a:t>Concluding remark</a:t>
            </a:r>
          </a:p>
        </p:txBody>
      </p:sp>
      <p:sp>
        <p:nvSpPr>
          <p:cNvPr id="89095" name="Rectangle 11">
            <a:extLst>
              <a:ext uri="{FF2B5EF4-FFF2-40B4-BE49-F238E27FC236}">
                <a16:creationId xmlns:a16="http://schemas.microsoft.com/office/drawing/2014/main" id="{4B5B5425-B226-BC0F-E9F1-EF45377C30C0}"/>
              </a:ext>
            </a:extLst>
          </p:cNvPr>
          <p:cNvSpPr>
            <a:spLocks noChangeArrowheads="1"/>
          </p:cNvSpPr>
          <p:nvPr/>
        </p:nvSpPr>
        <p:spPr bwMode="auto">
          <a:xfrm>
            <a:off x="6362700" y="4522788"/>
            <a:ext cx="1439863" cy="647700"/>
          </a:xfrm>
          <a:prstGeom prst="rect">
            <a:avLst/>
          </a:prstGeom>
          <a:solidFill>
            <a:schemeClr val="bg1"/>
          </a:solidFill>
          <a:ln w="28575" algn="ctr">
            <a:solidFill>
              <a:schemeClr val="bg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89096" name="Text Box 12">
            <a:extLst>
              <a:ext uri="{FF2B5EF4-FFF2-40B4-BE49-F238E27FC236}">
                <a16:creationId xmlns:a16="http://schemas.microsoft.com/office/drawing/2014/main" id="{7A98F37E-10BF-BE3B-10FB-96BA5DB158DF}"/>
              </a:ext>
            </a:extLst>
          </p:cNvPr>
          <p:cNvSpPr txBox="1">
            <a:spLocks noChangeArrowheads="1"/>
          </p:cNvSpPr>
          <p:nvPr/>
        </p:nvSpPr>
        <p:spPr bwMode="auto">
          <a:xfrm>
            <a:off x="6516688" y="4508500"/>
            <a:ext cx="1454822" cy="1908408"/>
          </a:xfrm>
          <a:prstGeom prst="rect">
            <a:avLst/>
          </a:prstGeom>
          <a:noFill/>
          <a:ln w="22225">
            <a:solidFill>
              <a:srgbClr val="00FF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dirty="0">
                <a:solidFill>
                  <a:srgbClr val="000000"/>
                </a:solidFill>
              </a:rPr>
              <a:t>STAR</a:t>
            </a:r>
          </a:p>
          <a:p>
            <a:pPr eaLnBrk="1" hangingPunct="1">
              <a:spcBef>
                <a:spcPct val="0"/>
              </a:spcBef>
              <a:buFontTx/>
              <a:buNone/>
            </a:pPr>
            <a:r>
              <a:rPr lang="en-US" altLang="ja-JP" sz="2800" dirty="0">
                <a:solidFill>
                  <a:srgbClr val="000000"/>
                </a:solidFill>
              </a:rPr>
              <a:t>GSI</a:t>
            </a:r>
          </a:p>
          <a:p>
            <a:pPr eaLnBrk="1" hangingPunct="1">
              <a:lnSpc>
                <a:spcPct val="120000"/>
              </a:lnSpc>
              <a:spcBef>
                <a:spcPct val="0"/>
              </a:spcBef>
              <a:buFontTx/>
              <a:buNone/>
            </a:pPr>
            <a:r>
              <a:rPr lang="en-US" altLang="ja-JP" sz="2800" dirty="0" err="1">
                <a:solidFill>
                  <a:srgbClr val="000000"/>
                </a:solidFill>
              </a:rPr>
              <a:t>JLab</a:t>
            </a:r>
            <a:endParaRPr lang="en-US" altLang="ja-JP" sz="2800" dirty="0">
              <a:solidFill>
                <a:srgbClr val="000000"/>
              </a:solidFill>
            </a:endParaRPr>
          </a:p>
          <a:p>
            <a:pPr eaLnBrk="1" hangingPunct="1">
              <a:lnSpc>
                <a:spcPct val="110000"/>
              </a:lnSpc>
              <a:spcBef>
                <a:spcPct val="0"/>
              </a:spcBef>
              <a:buFontTx/>
              <a:buNone/>
            </a:pPr>
            <a:r>
              <a:rPr lang="en-US" altLang="ja-JP" sz="2800" dirty="0">
                <a:solidFill>
                  <a:srgbClr val="000000"/>
                </a:solidFill>
              </a:rPr>
              <a:t>J-PARC</a:t>
            </a:r>
          </a:p>
        </p:txBody>
      </p:sp>
      <p:cxnSp>
        <p:nvCxnSpPr>
          <p:cNvPr id="3" name="直線矢印コネクタ 2">
            <a:extLst>
              <a:ext uri="{FF2B5EF4-FFF2-40B4-BE49-F238E27FC236}">
                <a16:creationId xmlns:a16="http://schemas.microsoft.com/office/drawing/2014/main" id="{96F81F80-24ED-1EC5-3AB7-869D75D43423}"/>
              </a:ext>
            </a:extLst>
          </p:cNvPr>
          <p:cNvCxnSpPr/>
          <p:nvPr/>
        </p:nvCxnSpPr>
        <p:spPr>
          <a:xfrm flipH="1" flipV="1">
            <a:off x="3419475" y="3357563"/>
            <a:ext cx="2970213" cy="12827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直線矢印コネクタ 5">
            <a:extLst>
              <a:ext uri="{FF2B5EF4-FFF2-40B4-BE49-F238E27FC236}">
                <a16:creationId xmlns:a16="http://schemas.microsoft.com/office/drawing/2014/main" id="{31173638-B0AD-1833-49B9-A192FD7C18BC}"/>
              </a:ext>
            </a:extLst>
          </p:cNvPr>
          <p:cNvCxnSpPr/>
          <p:nvPr/>
        </p:nvCxnSpPr>
        <p:spPr>
          <a:xfrm flipH="1" flipV="1">
            <a:off x="2238375" y="2238375"/>
            <a:ext cx="3175000" cy="14446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9099" name="テキスト ボックス 7">
            <a:extLst>
              <a:ext uri="{FF2B5EF4-FFF2-40B4-BE49-F238E27FC236}">
                <a16:creationId xmlns:a16="http://schemas.microsoft.com/office/drawing/2014/main" id="{744DE98F-ADED-6373-0CA2-AF19697DC188}"/>
              </a:ext>
            </a:extLst>
          </p:cNvPr>
          <p:cNvSpPr txBox="1">
            <a:spLocks noChangeArrowheads="1"/>
          </p:cNvSpPr>
          <p:nvPr/>
        </p:nvSpPr>
        <p:spPr bwMode="auto">
          <a:xfrm>
            <a:off x="5429818" y="1892487"/>
            <a:ext cx="100110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a:t>STAR</a:t>
            </a:r>
          </a:p>
          <a:p>
            <a:pPr eaLnBrk="1" hangingPunct="1">
              <a:spcBef>
                <a:spcPct val="0"/>
              </a:spcBef>
              <a:buFontTx/>
              <a:buNone/>
            </a:pPr>
            <a:r>
              <a:rPr lang="en-US" altLang="ja-JP" sz="1800" dirty="0"/>
              <a:t>J-PARC</a:t>
            </a:r>
          </a:p>
          <a:p>
            <a:pPr eaLnBrk="1" hangingPunct="1">
              <a:spcBef>
                <a:spcPct val="0"/>
              </a:spcBef>
              <a:buFontTx/>
              <a:buNone/>
            </a:pPr>
            <a:r>
              <a:rPr lang="en-US" altLang="ja-JP" sz="1800" dirty="0"/>
              <a:t>ALLICE</a:t>
            </a:r>
            <a:endParaRPr lang="ja-JP" altLang="en-US" sz="1800" dirty="0"/>
          </a:p>
        </p:txBody>
      </p:sp>
    </p:spTree>
    <p:extLst>
      <p:ext uri="{BB962C8B-B14F-4D97-AF65-F5344CB8AC3E}">
        <p14:creationId xmlns:p14="http://schemas.microsoft.com/office/powerpoint/2010/main" val="6041254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71800" y="2276872"/>
            <a:ext cx="4266296" cy="1200329"/>
          </a:xfrm>
          <a:prstGeom prst="rect">
            <a:avLst/>
          </a:prstGeom>
          <a:noFill/>
        </p:spPr>
        <p:txBody>
          <a:bodyPr wrap="none" rtlCol="0">
            <a:spAutoFit/>
          </a:bodyPr>
          <a:lstStyle/>
          <a:p>
            <a:r>
              <a:rPr kumimoji="1" lang="en-US" altLang="ja-JP" sz="7200" dirty="0">
                <a:solidFill>
                  <a:srgbClr val="16E6F6"/>
                </a:solidFill>
              </a:rPr>
              <a:t>Thank you </a:t>
            </a:r>
            <a:endParaRPr kumimoji="1" lang="ja-JP" altLang="en-US" sz="7200" dirty="0">
              <a:solidFill>
                <a:srgbClr val="16E6F6"/>
              </a:solidFill>
            </a:endParaRPr>
          </a:p>
        </p:txBody>
      </p:sp>
    </p:spTree>
    <p:extLst>
      <p:ext uri="{BB962C8B-B14F-4D97-AF65-F5344CB8AC3E}">
        <p14:creationId xmlns:p14="http://schemas.microsoft.com/office/powerpoint/2010/main" val="9538502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円/楕円 19">
            <a:extLst>
              <a:ext uri="{FF2B5EF4-FFF2-40B4-BE49-F238E27FC236}">
                <a16:creationId xmlns:a16="http://schemas.microsoft.com/office/drawing/2014/main" id="{4029BB04-47B1-CB35-8E37-9B34581DEB8A}"/>
              </a:ext>
            </a:extLst>
          </p:cNvPr>
          <p:cNvSpPr/>
          <p:nvPr/>
        </p:nvSpPr>
        <p:spPr>
          <a:xfrm rot="486175">
            <a:off x="2744788" y="1536700"/>
            <a:ext cx="865187" cy="172878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 name="円/楕円 9">
            <a:extLst>
              <a:ext uri="{FF2B5EF4-FFF2-40B4-BE49-F238E27FC236}">
                <a16:creationId xmlns:a16="http://schemas.microsoft.com/office/drawing/2014/main" id="{2DB1BCFE-AE02-F2DA-632E-68BF124F7142}"/>
              </a:ext>
            </a:extLst>
          </p:cNvPr>
          <p:cNvSpPr/>
          <p:nvPr/>
        </p:nvSpPr>
        <p:spPr>
          <a:xfrm>
            <a:off x="2843213" y="2492375"/>
            <a:ext cx="539750" cy="576263"/>
          </a:xfrm>
          <a:prstGeom prst="ellipse">
            <a:avLst/>
          </a:prstGeom>
          <a:solidFill>
            <a:srgbClr val="DA16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p</a:t>
            </a:r>
            <a:endParaRPr lang="ja-JP" altLang="en-US" dirty="0"/>
          </a:p>
        </p:txBody>
      </p:sp>
      <p:sp>
        <p:nvSpPr>
          <p:cNvPr id="11" name="円/楕円 10">
            <a:extLst>
              <a:ext uri="{FF2B5EF4-FFF2-40B4-BE49-F238E27FC236}">
                <a16:creationId xmlns:a16="http://schemas.microsoft.com/office/drawing/2014/main" id="{60EFD955-15BC-5D2F-4BBE-6FE4675A1DF4}"/>
              </a:ext>
            </a:extLst>
          </p:cNvPr>
          <p:cNvSpPr/>
          <p:nvPr/>
        </p:nvSpPr>
        <p:spPr>
          <a:xfrm>
            <a:off x="3059113" y="1700213"/>
            <a:ext cx="503237" cy="57626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31749" name="テキスト ボックス 18">
            <a:extLst>
              <a:ext uri="{FF2B5EF4-FFF2-40B4-BE49-F238E27FC236}">
                <a16:creationId xmlns:a16="http://schemas.microsoft.com/office/drawing/2014/main" id="{98A410BF-29ED-E29C-26B1-B92639730FB4}"/>
              </a:ext>
            </a:extLst>
          </p:cNvPr>
          <p:cNvSpPr txBox="1">
            <a:spLocks noChangeArrowheads="1"/>
          </p:cNvSpPr>
          <p:nvPr/>
        </p:nvSpPr>
        <p:spPr bwMode="auto">
          <a:xfrm>
            <a:off x="179388" y="260350"/>
            <a:ext cx="72612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400"/>
              <a:t>To investigate bound state of ΞN system, it might be</a:t>
            </a:r>
          </a:p>
          <a:p>
            <a:pPr>
              <a:spcBef>
                <a:spcPct val="0"/>
              </a:spcBef>
              <a:buFontTx/>
              <a:buNone/>
            </a:pPr>
            <a:r>
              <a:rPr lang="en-US" altLang="ja-JP" sz="2400"/>
              <a:t>possible to perform the following experiment:</a:t>
            </a:r>
            <a:endParaRPr lang="ja-JP" altLang="en-US" sz="2400"/>
          </a:p>
        </p:txBody>
      </p:sp>
      <p:sp>
        <p:nvSpPr>
          <p:cNvPr id="31750" name="テキスト ボックス 20">
            <a:extLst>
              <a:ext uri="{FF2B5EF4-FFF2-40B4-BE49-F238E27FC236}">
                <a16:creationId xmlns:a16="http://schemas.microsoft.com/office/drawing/2014/main" id="{FDC3D2D6-A568-A294-13BB-3264E3FF63AD}"/>
              </a:ext>
            </a:extLst>
          </p:cNvPr>
          <p:cNvSpPr txBox="1">
            <a:spLocks noChangeArrowheads="1"/>
          </p:cNvSpPr>
          <p:nvPr/>
        </p:nvSpPr>
        <p:spPr bwMode="auto">
          <a:xfrm>
            <a:off x="1403350" y="1989138"/>
            <a:ext cx="390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K</a:t>
            </a:r>
            <a:r>
              <a:rPr lang="en-US" altLang="ja-JP" sz="1800" baseline="30000"/>
              <a:t>-</a:t>
            </a:r>
            <a:endParaRPr lang="ja-JP" altLang="en-US" sz="1800" baseline="30000"/>
          </a:p>
        </p:txBody>
      </p:sp>
      <p:cxnSp>
        <p:nvCxnSpPr>
          <p:cNvPr id="23" name="直線矢印コネクタ 22">
            <a:extLst>
              <a:ext uri="{FF2B5EF4-FFF2-40B4-BE49-F238E27FC236}">
                <a16:creationId xmlns:a16="http://schemas.microsoft.com/office/drawing/2014/main" id="{1C2C41B6-9FBA-DE98-AFCD-DE8D71E9802E}"/>
              </a:ext>
            </a:extLst>
          </p:cNvPr>
          <p:cNvCxnSpPr>
            <a:endCxn id="10" idx="2"/>
          </p:cNvCxnSpPr>
          <p:nvPr/>
        </p:nvCxnSpPr>
        <p:spPr>
          <a:xfrm>
            <a:off x="1908175" y="2205038"/>
            <a:ext cx="935038" cy="5762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右矢印 23">
            <a:extLst>
              <a:ext uri="{FF2B5EF4-FFF2-40B4-BE49-F238E27FC236}">
                <a16:creationId xmlns:a16="http://schemas.microsoft.com/office/drawing/2014/main" id="{622853FE-DAC9-9415-1D83-63F923030714}"/>
              </a:ext>
            </a:extLst>
          </p:cNvPr>
          <p:cNvSpPr/>
          <p:nvPr/>
        </p:nvSpPr>
        <p:spPr>
          <a:xfrm>
            <a:off x="3851275" y="2133600"/>
            <a:ext cx="433388" cy="574675"/>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5" name="円/楕円 24">
            <a:extLst>
              <a:ext uri="{FF2B5EF4-FFF2-40B4-BE49-F238E27FC236}">
                <a16:creationId xmlns:a16="http://schemas.microsoft.com/office/drawing/2014/main" id="{1FCBB26C-3C74-14E7-EA9D-61FF4C0EE59A}"/>
              </a:ext>
            </a:extLst>
          </p:cNvPr>
          <p:cNvSpPr/>
          <p:nvPr/>
        </p:nvSpPr>
        <p:spPr>
          <a:xfrm>
            <a:off x="5219700" y="1557338"/>
            <a:ext cx="503238" cy="57626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26" name="円/楕円 25">
            <a:extLst>
              <a:ext uri="{FF2B5EF4-FFF2-40B4-BE49-F238E27FC236}">
                <a16:creationId xmlns:a16="http://schemas.microsoft.com/office/drawing/2014/main" id="{AB83ECE9-9988-23A0-5396-66ACA8EF0155}"/>
              </a:ext>
            </a:extLst>
          </p:cNvPr>
          <p:cNvSpPr/>
          <p:nvPr/>
        </p:nvSpPr>
        <p:spPr>
          <a:xfrm>
            <a:off x="5076825" y="2781300"/>
            <a:ext cx="619125" cy="6492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a:t>Ξ</a:t>
            </a:r>
            <a:r>
              <a:rPr lang="en-US" altLang="ja-JP" sz="2000" baseline="30000" dirty="0"/>
              <a:t>-</a:t>
            </a:r>
            <a:endParaRPr lang="ja-JP" altLang="en-US" sz="2000" baseline="30000" dirty="0"/>
          </a:p>
        </p:txBody>
      </p:sp>
      <p:cxnSp>
        <p:nvCxnSpPr>
          <p:cNvPr id="28" name="直線矢印コネクタ 27">
            <a:extLst>
              <a:ext uri="{FF2B5EF4-FFF2-40B4-BE49-F238E27FC236}">
                <a16:creationId xmlns:a16="http://schemas.microsoft.com/office/drawing/2014/main" id="{9B1862E0-0C95-5218-90BB-82B0CEC9861A}"/>
              </a:ext>
            </a:extLst>
          </p:cNvPr>
          <p:cNvCxnSpPr/>
          <p:nvPr/>
        </p:nvCxnSpPr>
        <p:spPr>
          <a:xfrm flipV="1">
            <a:off x="5795963" y="2636838"/>
            <a:ext cx="504825" cy="43180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1756" name="テキスト ボックス 28">
            <a:extLst>
              <a:ext uri="{FF2B5EF4-FFF2-40B4-BE49-F238E27FC236}">
                <a16:creationId xmlns:a16="http://schemas.microsoft.com/office/drawing/2014/main" id="{BBAE335A-D741-03B9-B5CE-AEAA18A8A146}"/>
              </a:ext>
            </a:extLst>
          </p:cNvPr>
          <p:cNvSpPr txBox="1">
            <a:spLocks noChangeArrowheads="1"/>
          </p:cNvSpPr>
          <p:nvPr/>
        </p:nvSpPr>
        <p:spPr bwMode="auto">
          <a:xfrm>
            <a:off x="6227763" y="2349500"/>
            <a:ext cx="428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K</a:t>
            </a:r>
            <a:r>
              <a:rPr lang="en-US" altLang="ja-JP" sz="1800" baseline="30000"/>
              <a:t>+</a:t>
            </a:r>
            <a:endParaRPr lang="ja-JP" altLang="en-US" sz="1800" baseline="30000"/>
          </a:p>
        </p:txBody>
      </p:sp>
      <p:sp>
        <p:nvSpPr>
          <p:cNvPr id="31757" name="テキスト ボックス 29">
            <a:extLst>
              <a:ext uri="{FF2B5EF4-FFF2-40B4-BE49-F238E27FC236}">
                <a16:creationId xmlns:a16="http://schemas.microsoft.com/office/drawing/2014/main" id="{30DCD2C5-F257-E4AD-A6DD-9AC1C089E3F1}"/>
              </a:ext>
            </a:extLst>
          </p:cNvPr>
          <p:cNvSpPr txBox="1">
            <a:spLocks noChangeArrowheads="1"/>
          </p:cNvSpPr>
          <p:nvPr/>
        </p:nvSpPr>
        <p:spPr bwMode="auto">
          <a:xfrm>
            <a:off x="6227763" y="1700213"/>
            <a:ext cx="18843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T=1, S=0 or S=1</a:t>
            </a:r>
            <a:endParaRPr lang="ja-JP" altLang="en-US" sz="1800"/>
          </a:p>
        </p:txBody>
      </p:sp>
      <p:sp>
        <p:nvSpPr>
          <p:cNvPr id="31758" name="テキスト ボックス 30">
            <a:extLst>
              <a:ext uri="{FF2B5EF4-FFF2-40B4-BE49-F238E27FC236}">
                <a16:creationId xmlns:a16="http://schemas.microsoft.com/office/drawing/2014/main" id="{CA9804EE-00D6-9B78-37CD-C88101C6A4BB}"/>
              </a:ext>
            </a:extLst>
          </p:cNvPr>
          <p:cNvSpPr txBox="1">
            <a:spLocks noChangeArrowheads="1"/>
          </p:cNvSpPr>
          <p:nvPr/>
        </p:nvSpPr>
        <p:spPr bwMode="auto">
          <a:xfrm>
            <a:off x="539750" y="3716338"/>
            <a:ext cx="79168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It would be difficult to obtain information on ΞN interaction (T=1,S=0 or 1).</a:t>
            </a:r>
          </a:p>
          <a:p>
            <a:pPr>
              <a:spcBef>
                <a:spcPct val="0"/>
              </a:spcBef>
              <a:buFontTx/>
              <a:buNone/>
            </a:pPr>
            <a:r>
              <a:rPr lang="en-US" altLang="ja-JP" sz="1800"/>
              <a:t>Because, there might be no bound state for this system.</a:t>
            </a:r>
            <a:endParaRPr lang="ja-JP" altLang="en-US" sz="1800"/>
          </a:p>
        </p:txBody>
      </p:sp>
    </p:spTree>
    <p:extLst>
      <p:ext uri="{BB962C8B-B14F-4D97-AF65-F5344CB8AC3E}">
        <p14:creationId xmlns:p14="http://schemas.microsoft.com/office/powerpoint/2010/main" val="4217085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61B9AE5C-EC82-6E20-55BA-9999C7C7AA16}"/>
              </a:ext>
            </a:extLst>
          </p:cNvPr>
          <p:cNvSpPr>
            <a:spLocks noChangeArrowheads="1"/>
          </p:cNvSpPr>
          <p:nvPr/>
        </p:nvSpPr>
        <p:spPr bwMode="auto">
          <a:xfrm>
            <a:off x="179388" y="3860800"/>
            <a:ext cx="1692275" cy="1222375"/>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5059" name="Rectangle 3">
            <a:extLst>
              <a:ext uri="{FF2B5EF4-FFF2-40B4-BE49-F238E27FC236}">
                <a16:creationId xmlns:a16="http://schemas.microsoft.com/office/drawing/2014/main" id="{FBE3F245-52ED-189D-3F34-D9CCE1A546BB}"/>
              </a:ext>
            </a:extLst>
          </p:cNvPr>
          <p:cNvSpPr>
            <a:spLocks noChangeArrowheads="1"/>
          </p:cNvSpPr>
          <p:nvPr/>
        </p:nvSpPr>
        <p:spPr bwMode="auto">
          <a:xfrm>
            <a:off x="250825" y="2349500"/>
            <a:ext cx="1258888" cy="10795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5060" name="Rectangle 4">
            <a:extLst>
              <a:ext uri="{FF2B5EF4-FFF2-40B4-BE49-F238E27FC236}">
                <a16:creationId xmlns:a16="http://schemas.microsoft.com/office/drawing/2014/main" id="{C05EA8AF-BCEA-A1A1-1771-A6B9B7BF9B88}"/>
              </a:ext>
            </a:extLst>
          </p:cNvPr>
          <p:cNvSpPr>
            <a:spLocks noChangeArrowheads="1"/>
          </p:cNvSpPr>
          <p:nvPr/>
        </p:nvSpPr>
        <p:spPr bwMode="auto">
          <a:xfrm>
            <a:off x="1897063" y="2374900"/>
            <a:ext cx="7200900" cy="100806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5061" name="Rectangle 5">
            <a:extLst>
              <a:ext uri="{FF2B5EF4-FFF2-40B4-BE49-F238E27FC236}">
                <a16:creationId xmlns:a16="http://schemas.microsoft.com/office/drawing/2014/main" id="{5ED42E47-DED2-4ADF-2CE5-30ABBFC5A10D}"/>
              </a:ext>
            </a:extLst>
          </p:cNvPr>
          <p:cNvSpPr>
            <a:spLocks noChangeArrowheads="1"/>
          </p:cNvSpPr>
          <p:nvPr/>
        </p:nvSpPr>
        <p:spPr bwMode="auto">
          <a:xfrm>
            <a:off x="2268538" y="5445125"/>
            <a:ext cx="4464050" cy="125095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5062" name="Rectangle 6">
            <a:extLst>
              <a:ext uri="{FF2B5EF4-FFF2-40B4-BE49-F238E27FC236}">
                <a16:creationId xmlns:a16="http://schemas.microsoft.com/office/drawing/2014/main" id="{2F7715BA-6061-4036-818D-EFBD234B3ABC}"/>
              </a:ext>
            </a:extLst>
          </p:cNvPr>
          <p:cNvSpPr>
            <a:spLocks noChangeArrowheads="1"/>
          </p:cNvSpPr>
          <p:nvPr/>
        </p:nvSpPr>
        <p:spPr bwMode="auto">
          <a:xfrm>
            <a:off x="1943100" y="3502025"/>
            <a:ext cx="7200900" cy="1800225"/>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5063" name="Rectangle 7">
            <a:extLst>
              <a:ext uri="{FF2B5EF4-FFF2-40B4-BE49-F238E27FC236}">
                <a16:creationId xmlns:a16="http://schemas.microsoft.com/office/drawing/2014/main" id="{0CD64421-443A-E94D-67C5-7703797A5EE9}"/>
              </a:ext>
            </a:extLst>
          </p:cNvPr>
          <p:cNvSpPr>
            <a:spLocks noChangeArrowheads="1"/>
          </p:cNvSpPr>
          <p:nvPr/>
        </p:nvSpPr>
        <p:spPr bwMode="auto">
          <a:xfrm>
            <a:off x="0" y="188913"/>
            <a:ext cx="9144000" cy="12954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5064" name="Text Box 8">
            <a:extLst>
              <a:ext uri="{FF2B5EF4-FFF2-40B4-BE49-F238E27FC236}">
                <a16:creationId xmlns:a16="http://schemas.microsoft.com/office/drawing/2014/main" id="{3853BF77-7F83-7EFA-23B8-12F129B07BCC}"/>
              </a:ext>
            </a:extLst>
          </p:cNvPr>
          <p:cNvSpPr txBox="1">
            <a:spLocks noChangeArrowheads="1"/>
          </p:cNvSpPr>
          <p:nvPr/>
        </p:nvSpPr>
        <p:spPr bwMode="auto">
          <a:xfrm>
            <a:off x="1114425" y="620713"/>
            <a:ext cx="740568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t>“ How large is desirable strength of spin-orbit force in </a:t>
            </a:r>
          </a:p>
          <a:p>
            <a:pPr eaLnBrk="1" hangingPunct="1"/>
            <a:r>
              <a:rPr lang="en-US" altLang="ja-JP" sz="2400"/>
              <a:t>  Λ-N  interaction? “</a:t>
            </a:r>
          </a:p>
          <a:p>
            <a:pPr eaLnBrk="1" hangingPunct="1"/>
            <a:endParaRPr lang="en-US" altLang="ja-JP" sz="2400"/>
          </a:p>
        </p:txBody>
      </p:sp>
      <p:sp>
        <p:nvSpPr>
          <p:cNvPr id="45065" name="Text Box 9">
            <a:extLst>
              <a:ext uri="{FF2B5EF4-FFF2-40B4-BE49-F238E27FC236}">
                <a16:creationId xmlns:a16="http://schemas.microsoft.com/office/drawing/2014/main" id="{953F2764-8632-43B0-A55F-E0ACDBF0B404}"/>
              </a:ext>
            </a:extLst>
          </p:cNvPr>
          <p:cNvSpPr txBox="1">
            <a:spLocks noChangeArrowheads="1"/>
          </p:cNvSpPr>
          <p:nvPr/>
        </p:nvSpPr>
        <p:spPr bwMode="auto">
          <a:xfrm>
            <a:off x="0" y="188913"/>
            <a:ext cx="9166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t>One of the most important subjects in strangeness nuclear physics</a:t>
            </a:r>
          </a:p>
        </p:txBody>
      </p:sp>
      <p:sp>
        <p:nvSpPr>
          <p:cNvPr id="45066" name="Text Box 10">
            <a:extLst>
              <a:ext uri="{FF2B5EF4-FFF2-40B4-BE49-F238E27FC236}">
                <a16:creationId xmlns:a16="http://schemas.microsoft.com/office/drawing/2014/main" id="{A2188C6F-BE3C-6EDC-87B2-B575F6FCC705}"/>
              </a:ext>
            </a:extLst>
          </p:cNvPr>
          <p:cNvSpPr txBox="1">
            <a:spLocks noChangeArrowheads="1"/>
          </p:cNvSpPr>
          <p:nvPr/>
        </p:nvSpPr>
        <p:spPr bwMode="auto">
          <a:xfrm>
            <a:off x="2014538" y="3502025"/>
            <a:ext cx="7129462"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10000"/>
              </a:lnSpc>
            </a:pPr>
            <a:r>
              <a:rPr lang="en-US" altLang="ja-JP" sz="2400"/>
              <a:t>2 kinds of potential models proposed by the following theory:</a:t>
            </a:r>
          </a:p>
        </p:txBody>
      </p:sp>
      <p:sp>
        <p:nvSpPr>
          <p:cNvPr id="45067" name="Text Box 11">
            <a:extLst>
              <a:ext uri="{FF2B5EF4-FFF2-40B4-BE49-F238E27FC236}">
                <a16:creationId xmlns:a16="http://schemas.microsoft.com/office/drawing/2014/main" id="{879BDBEC-1570-2709-8CF8-BCCFD25D2029}"/>
              </a:ext>
            </a:extLst>
          </p:cNvPr>
          <p:cNvSpPr txBox="1">
            <a:spLocks noChangeArrowheads="1"/>
          </p:cNvSpPr>
          <p:nvPr/>
        </p:nvSpPr>
        <p:spPr bwMode="auto">
          <a:xfrm>
            <a:off x="3382963" y="4365625"/>
            <a:ext cx="2908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a:t> 1) Meson based</a:t>
            </a:r>
            <a:r>
              <a:rPr lang="ja-JP" altLang="en-US"/>
              <a:t>　</a:t>
            </a:r>
            <a:r>
              <a:rPr lang="en-US" altLang="ja-JP"/>
              <a:t>V</a:t>
            </a:r>
            <a:r>
              <a:rPr lang="en-US" altLang="ja-JP" baseline="-25000"/>
              <a:t>meson</a:t>
            </a:r>
          </a:p>
        </p:txBody>
      </p:sp>
      <p:sp>
        <p:nvSpPr>
          <p:cNvPr id="45068" name="Text Box 12">
            <a:extLst>
              <a:ext uri="{FF2B5EF4-FFF2-40B4-BE49-F238E27FC236}">
                <a16:creationId xmlns:a16="http://schemas.microsoft.com/office/drawing/2014/main" id="{6484FFD2-25B4-BF00-B561-62295EBAE7DD}"/>
              </a:ext>
            </a:extLst>
          </p:cNvPr>
          <p:cNvSpPr txBox="1">
            <a:spLocks noChangeArrowheads="1"/>
          </p:cNvSpPr>
          <p:nvPr/>
        </p:nvSpPr>
        <p:spPr bwMode="auto">
          <a:xfrm>
            <a:off x="3454400" y="4799013"/>
            <a:ext cx="2754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a:t>2) Quark based </a:t>
            </a:r>
            <a:r>
              <a:rPr lang="ja-JP" altLang="en-US"/>
              <a:t>　</a:t>
            </a:r>
            <a:r>
              <a:rPr lang="en-US" altLang="ja-JP"/>
              <a:t>V</a:t>
            </a:r>
            <a:r>
              <a:rPr lang="en-US" altLang="ja-JP" baseline="-25000"/>
              <a:t>quark</a:t>
            </a:r>
          </a:p>
        </p:txBody>
      </p:sp>
      <p:sp>
        <p:nvSpPr>
          <p:cNvPr id="45069" name="Text Box 13">
            <a:extLst>
              <a:ext uri="{FF2B5EF4-FFF2-40B4-BE49-F238E27FC236}">
                <a16:creationId xmlns:a16="http://schemas.microsoft.com/office/drawing/2014/main" id="{8BD605CB-AE26-129D-5358-B0923F8400C6}"/>
              </a:ext>
            </a:extLst>
          </p:cNvPr>
          <p:cNvSpPr txBox="1">
            <a:spLocks noChangeArrowheads="1"/>
          </p:cNvSpPr>
          <p:nvPr/>
        </p:nvSpPr>
        <p:spPr bwMode="auto">
          <a:xfrm>
            <a:off x="2843213" y="5445125"/>
            <a:ext cx="2419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t>V</a:t>
            </a:r>
            <a:r>
              <a:rPr lang="en-US" altLang="ja-JP" sz="2400" baseline="-25000"/>
              <a:t>meson</a:t>
            </a:r>
            <a:r>
              <a:rPr lang="ja-JP" altLang="en-US" sz="2400"/>
              <a:t>　</a:t>
            </a:r>
            <a:r>
              <a:rPr lang="ja-JP" altLang="en-US" sz="2400">
                <a:latin typeface="ＭＳ Ｐゴシック" panose="020B0600070205080204" pitchFamily="50" charset="-128"/>
              </a:rPr>
              <a:t>≫</a:t>
            </a:r>
            <a:r>
              <a:rPr lang="ja-JP" altLang="en-US" sz="2400"/>
              <a:t>　</a:t>
            </a:r>
            <a:r>
              <a:rPr lang="en-US" altLang="ja-JP" sz="2400"/>
              <a:t>V</a:t>
            </a:r>
            <a:r>
              <a:rPr lang="en-US" altLang="ja-JP" sz="2400" baseline="-25000"/>
              <a:t>quark</a:t>
            </a:r>
          </a:p>
        </p:txBody>
      </p:sp>
      <p:sp>
        <p:nvSpPr>
          <p:cNvPr id="45070" name="Text Box 14">
            <a:extLst>
              <a:ext uri="{FF2B5EF4-FFF2-40B4-BE49-F238E27FC236}">
                <a16:creationId xmlns:a16="http://schemas.microsoft.com/office/drawing/2014/main" id="{961697D1-2127-E6A2-8DE1-D2D4763D844E}"/>
              </a:ext>
            </a:extLst>
          </p:cNvPr>
          <p:cNvSpPr txBox="1">
            <a:spLocks noChangeArrowheads="1"/>
          </p:cNvSpPr>
          <p:nvPr/>
        </p:nvSpPr>
        <p:spPr bwMode="auto">
          <a:xfrm>
            <a:off x="2700338" y="5876925"/>
            <a:ext cx="3536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a:t>Very different from each other</a:t>
            </a:r>
          </a:p>
          <a:p>
            <a:pPr eaLnBrk="1" hangingPunct="1"/>
            <a:endParaRPr lang="en-US" altLang="ja-JP" sz="2400"/>
          </a:p>
        </p:txBody>
      </p:sp>
      <p:sp>
        <p:nvSpPr>
          <p:cNvPr id="45071" name="Text Box 15">
            <a:extLst>
              <a:ext uri="{FF2B5EF4-FFF2-40B4-BE49-F238E27FC236}">
                <a16:creationId xmlns:a16="http://schemas.microsoft.com/office/drawing/2014/main" id="{D1BA5A52-E8C1-C7A2-E6CA-C2DBDA143927}"/>
              </a:ext>
            </a:extLst>
          </p:cNvPr>
          <p:cNvSpPr txBox="1">
            <a:spLocks noChangeArrowheads="1"/>
          </p:cNvSpPr>
          <p:nvPr/>
        </p:nvSpPr>
        <p:spPr bwMode="auto">
          <a:xfrm>
            <a:off x="2843213" y="6213475"/>
            <a:ext cx="2498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a:t>Which is preferable?</a:t>
            </a:r>
          </a:p>
        </p:txBody>
      </p:sp>
      <p:sp>
        <p:nvSpPr>
          <p:cNvPr id="45072" name="Text Box 16">
            <a:extLst>
              <a:ext uri="{FF2B5EF4-FFF2-40B4-BE49-F238E27FC236}">
                <a16:creationId xmlns:a16="http://schemas.microsoft.com/office/drawing/2014/main" id="{C0A6F61D-44E9-1103-35CF-6C72104FC425}"/>
              </a:ext>
            </a:extLst>
          </p:cNvPr>
          <p:cNvSpPr txBox="1">
            <a:spLocks noChangeArrowheads="1"/>
          </p:cNvSpPr>
          <p:nvPr/>
        </p:nvSpPr>
        <p:spPr bwMode="auto">
          <a:xfrm>
            <a:off x="6046788" y="4365625"/>
            <a:ext cx="2117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a:t>: Nijmegen group</a:t>
            </a:r>
          </a:p>
        </p:txBody>
      </p:sp>
      <p:sp>
        <p:nvSpPr>
          <p:cNvPr id="45073" name="Text Box 17">
            <a:extLst>
              <a:ext uri="{FF2B5EF4-FFF2-40B4-BE49-F238E27FC236}">
                <a16:creationId xmlns:a16="http://schemas.microsoft.com/office/drawing/2014/main" id="{C3D5B0C9-7615-0059-599C-EE139D927FBC}"/>
              </a:ext>
            </a:extLst>
          </p:cNvPr>
          <p:cNvSpPr txBox="1">
            <a:spLocks noChangeArrowheads="1"/>
          </p:cNvSpPr>
          <p:nvPr/>
        </p:nvSpPr>
        <p:spPr bwMode="auto">
          <a:xfrm>
            <a:off x="6119813" y="4870450"/>
            <a:ext cx="2568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a:t>: Kyoto-Niigata group</a:t>
            </a:r>
          </a:p>
        </p:txBody>
      </p:sp>
      <p:sp>
        <p:nvSpPr>
          <p:cNvPr id="45074" name="Text Box 18">
            <a:extLst>
              <a:ext uri="{FF2B5EF4-FFF2-40B4-BE49-F238E27FC236}">
                <a16:creationId xmlns:a16="http://schemas.microsoft.com/office/drawing/2014/main" id="{B493E7AD-1748-0837-578A-8C2B5F7347DE}"/>
              </a:ext>
            </a:extLst>
          </p:cNvPr>
          <p:cNvSpPr txBox="1">
            <a:spLocks noChangeArrowheads="1"/>
          </p:cNvSpPr>
          <p:nvPr/>
        </p:nvSpPr>
        <p:spPr bwMode="auto">
          <a:xfrm>
            <a:off x="1825625" y="2349500"/>
            <a:ext cx="7318375"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10000"/>
              </a:lnSpc>
            </a:pPr>
            <a:r>
              <a:rPr lang="en-US" altLang="ja-JP"/>
              <a:t>It is well known that </a:t>
            </a:r>
            <a:r>
              <a:rPr lang="en-US" altLang="ja-JP">
                <a:solidFill>
                  <a:srgbClr val="000099"/>
                </a:solidFill>
              </a:rPr>
              <a:t>spin-orbit force</a:t>
            </a:r>
            <a:r>
              <a:rPr lang="en-US" altLang="ja-JP"/>
              <a:t> of nucleon-nucleon </a:t>
            </a:r>
          </a:p>
          <a:p>
            <a:pPr eaLnBrk="1" hangingPunct="1">
              <a:lnSpc>
                <a:spcPct val="110000"/>
              </a:lnSpc>
            </a:pPr>
            <a:r>
              <a:rPr lang="en-US" altLang="ja-JP"/>
              <a:t>interaction is very large and this force make a great contribution</a:t>
            </a:r>
          </a:p>
          <a:p>
            <a:pPr eaLnBrk="1" hangingPunct="1">
              <a:lnSpc>
                <a:spcPct val="110000"/>
              </a:lnSpc>
            </a:pPr>
            <a:r>
              <a:rPr lang="en-US" altLang="ja-JP"/>
              <a:t>to the </a:t>
            </a:r>
            <a:r>
              <a:rPr lang="en-US" altLang="ja-JP">
                <a:solidFill>
                  <a:srgbClr val="000099"/>
                </a:solidFill>
              </a:rPr>
              <a:t>magic number</a:t>
            </a:r>
            <a:r>
              <a:rPr lang="en-US" altLang="ja-JP"/>
              <a:t> and </a:t>
            </a:r>
            <a:r>
              <a:rPr lang="en-US" altLang="ja-JP">
                <a:solidFill>
                  <a:srgbClr val="000099"/>
                </a:solidFill>
              </a:rPr>
              <a:t>shell-structure</a:t>
            </a:r>
            <a:r>
              <a:rPr lang="en-US" altLang="ja-JP"/>
              <a:t> of nuclei.</a:t>
            </a:r>
          </a:p>
        </p:txBody>
      </p:sp>
      <p:sp>
        <p:nvSpPr>
          <p:cNvPr id="45075" name="Text Box 19">
            <a:extLst>
              <a:ext uri="{FF2B5EF4-FFF2-40B4-BE49-F238E27FC236}">
                <a16:creationId xmlns:a16="http://schemas.microsoft.com/office/drawing/2014/main" id="{EB7A0809-0209-D5EA-0957-ADB1702A50B8}"/>
              </a:ext>
            </a:extLst>
          </p:cNvPr>
          <p:cNvSpPr txBox="1">
            <a:spLocks noChangeArrowheads="1"/>
          </p:cNvSpPr>
          <p:nvPr/>
        </p:nvSpPr>
        <p:spPr bwMode="auto">
          <a:xfrm>
            <a:off x="323850" y="2349500"/>
            <a:ext cx="118586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t>Normal </a:t>
            </a:r>
          </a:p>
          <a:p>
            <a:pPr eaLnBrk="1" hangingPunct="1"/>
            <a:r>
              <a:rPr lang="en-US" altLang="ja-JP" b="1"/>
              <a:t>Nuclear </a:t>
            </a:r>
          </a:p>
          <a:p>
            <a:pPr eaLnBrk="1" hangingPunct="1"/>
            <a:r>
              <a:rPr lang="en-US" altLang="ja-JP" b="1"/>
              <a:t>physics</a:t>
            </a:r>
          </a:p>
        </p:txBody>
      </p:sp>
      <p:sp>
        <p:nvSpPr>
          <p:cNvPr id="45076" name="Text Box 20">
            <a:extLst>
              <a:ext uri="{FF2B5EF4-FFF2-40B4-BE49-F238E27FC236}">
                <a16:creationId xmlns:a16="http://schemas.microsoft.com/office/drawing/2014/main" id="{CD88FC87-73EF-56ED-69B2-1670250C7C23}"/>
              </a:ext>
            </a:extLst>
          </p:cNvPr>
          <p:cNvSpPr txBox="1">
            <a:spLocks noChangeArrowheads="1"/>
          </p:cNvSpPr>
          <p:nvPr/>
        </p:nvSpPr>
        <p:spPr bwMode="auto">
          <a:xfrm>
            <a:off x="179388" y="3933825"/>
            <a:ext cx="170973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t>Strangeness</a:t>
            </a:r>
          </a:p>
          <a:p>
            <a:pPr eaLnBrk="1" hangingPunct="1"/>
            <a:r>
              <a:rPr lang="en-US" altLang="ja-JP" b="1"/>
              <a:t>Nuclear </a:t>
            </a:r>
          </a:p>
          <a:p>
            <a:pPr eaLnBrk="1" hangingPunct="1"/>
            <a:r>
              <a:rPr lang="en-US" altLang="ja-JP" b="1"/>
              <a:t>physics</a:t>
            </a:r>
          </a:p>
        </p:txBody>
      </p:sp>
      <p:sp>
        <p:nvSpPr>
          <p:cNvPr id="45077" name="Oval 21">
            <a:extLst>
              <a:ext uri="{FF2B5EF4-FFF2-40B4-BE49-F238E27FC236}">
                <a16:creationId xmlns:a16="http://schemas.microsoft.com/office/drawing/2014/main" id="{E45982B7-9F8D-B875-BA7D-EA1BDCE226C9}"/>
              </a:ext>
            </a:extLst>
          </p:cNvPr>
          <p:cNvSpPr>
            <a:spLocks noChangeArrowheads="1"/>
          </p:cNvSpPr>
          <p:nvPr/>
        </p:nvSpPr>
        <p:spPr bwMode="auto">
          <a:xfrm>
            <a:off x="1619250" y="1484313"/>
            <a:ext cx="719138" cy="719137"/>
          </a:xfrm>
          <a:prstGeom prst="ellipse">
            <a:avLst/>
          </a:prstGeom>
          <a:solidFill>
            <a:srgbClr val="FF0000"/>
          </a:solidFill>
          <a:ln w="9525">
            <a:solidFill>
              <a:schemeClr val="tx1"/>
            </a:solidFill>
            <a:round/>
            <a:headEnd/>
            <a:tailEnd/>
          </a:ln>
        </p:spPr>
        <p:txBody>
          <a:bodyPr wrap="none" anchor="ct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b="1"/>
              <a:t>Λ</a:t>
            </a:r>
          </a:p>
        </p:txBody>
      </p:sp>
      <p:sp>
        <p:nvSpPr>
          <p:cNvPr id="45078" name="Oval 22">
            <a:extLst>
              <a:ext uri="{FF2B5EF4-FFF2-40B4-BE49-F238E27FC236}">
                <a16:creationId xmlns:a16="http://schemas.microsoft.com/office/drawing/2014/main" id="{86503C22-B494-B2A6-CFE1-02787C92CB8F}"/>
              </a:ext>
            </a:extLst>
          </p:cNvPr>
          <p:cNvSpPr>
            <a:spLocks noChangeArrowheads="1"/>
          </p:cNvSpPr>
          <p:nvPr/>
        </p:nvSpPr>
        <p:spPr bwMode="auto">
          <a:xfrm>
            <a:off x="3563938" y="1628775"/>
            <a:ext cx="431800" cy="431800"/>
          </a:xfrm>
          <a:prstGeom prst="ellipse">
            <a:avLst/>
          </a:prstGeom>
          <a:solidFill>
            <a:schemeClr val="accent2"/>
          </a:solidFill>
          <a:ln w="9525">
            <a:solidFill>
              <a:schemeClr val="tx1"/>
            </a:solidFill>
            <a:round/>
            <a:headEnd/>
            <a:tailEnd/>
          </a:ln>
        </p:spPr>
        <p:txBody>
          <a:bodyPr wrap="none" anchor="ct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a:solidFill>
                  <a:schemeClr val="bg1"/>
                </a:solidFill>
              </a:rPr>
              <a:t>N</a:t>
            </a:r>
          </a:p>
        </p:txBody>
      </p:sp>
      <p:sp>
        <p:nvSpPr>
          <p:cNvPr id="45079" name="Line 23">
            <a:extLst>
              <a:ext uri="{FF2B5EF4-FFF2-40B4-BE49-F238E27FC236}">
                <a16:creationId xmlns:a16="http://schemas.microsoft.com/office/drawing/2014/main" id="{268E0D8F-201F-98F1-0A2D-C4693E7A4E84}"/>
              </a:ext>
            </a:extLst>
          </p:cNvPr>
          <p:cNvSpPr>
            <a:spLocks noChangeShapeType="1"/>
          </p:cNvSpPr>
          <p:nvPr/>
        </p:nvSpPr>
        <p:spPr bwMode="auto">
          <a:xfrm>
            <a:off x="2268538" y="1844675"/>
            <a:ext cx="1295400" cy="0"/>
          </a:xfrm>
          <a:prstGeom prst="line">
            <a:avLst/>
          </a:prstGeom>
          <a:noFill/>
          <a:ln w="25400">
            <a:solidFill>
              <a:srgbClr val="FF00FF"/>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5080" name="AutoShape 24">
            <a:extLst>
              <a:ext uri="{FF2B5EF4-FFF2-40B4-BE49-F238E27FC236}">
                <a16:creationId xmlns:a16="http://schemas.microsoft.com/office/drawing/2014/main" id="{A1AFE7EE-9B7E-C2B1-34B4-D4CDA2228CAA}"/>
              </a:ext>
            </a:extLst>
          </p:cNvPr>
          <p:cNvSpPr>
            <a:spLocks noChangeArrowheads="1"/>
          </p:cNvSpPr>
          <p:nvPr/>
        </p:nvSpPr>
        <p:spPr bwMode="auto">
          <a:xfrm>
            <a:off x="1476375" y="2852738"/>
            <a:ext cx="358775" cy="269875"/>
          </a:xfrm>
          <a:prstGeom prst="rightArrow">
            <a:avLst>
              <a:gd name="adj1" fmla="val 50000"/>
              <a:gd name="adj2" fmla="val 33235"/>
            </a:avLst>
          </a:prstGeom>
          <a:solidFill>
            <a:srgbClr val="000080"/>
          </a:solidFill>
          <a:ln w="9525">
            <a:solidFill>
              <a:srgbClr val="000080"/>
            </a:solidFill>
            <a:miter lim="800000"/>
            <a:headEnd/>
            <a:tailEnd/>
          </a:ln>
        </p:spPr>
        <p:txBody>
          <a:bodyPr wrap="none" anchor="ct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5081" name="AutoShape 25">
            <a:extLst>
              <a:ext uri="{FF2B5EF4-FFF2-40B4-BE49-F238E27FC236}">
                <a16:creationId xmlns:a16="http://schemas.microsoft.com/office/drawing/2014/main" id="{3334D0D6-36F6-2BC1-363F-D0A8CBF0A815}"/>
              </a:ext>
            </a:extLst>
          </p:cNvPr>
          <p:cNvSpPr>
            <a:spLocks noChangeArrowheads="1"/>
          </p:cNvSpPr>
          <p:nvPr/>
        </p:nvSpPr>
        <p:spPr bwMode="auto">
          <a:xfrm>
            <a:off x="1763713" y="4365625"/>
            <a:ext cx="358775" cy="269875"/>
          </a:xfrm>
          <a:prstGeom prst="rightArrow">
            <a:avLst>
              <a:gd name="adj1" fmla="val 50000"/>
              <a:gd name="adj2" fmla="val 33235"/>
            </a:avLst>
          </a:prstGeom>
          <a:solidFill>
            <a:srgbClr val="000080"/>
          </a:solidFill>
          <a:ln w="9525">
            <a:solidFill>
              <a:srgbClr val="000080"/>
            </a:solidFill>
            <a:miter lim="800000"/>
            <a:headEnd/>
            <a:tailEnd/>
          </a:ln>
        </p:spPr>
        <p:txBody>
          <a:bodyPr wrap="none" anchor="ct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5082" name="Line 26">
            <a:extLst>
              <a:ext uri="{FF2B5EF4-FFF2-40B4-BE49-F238E27FC236}">
                <a16:creationId xmlns:a16="http://schemas.microsoft.com/office/drawing/2014/main" id="{B2D4CD6D-C381-4B56-E3C0-A4F798381F24}"/>
              </a:ext>
            </a:extLst>
          </p:cNvPr>
          <p:cNvSpPr>
            <a:spLocks noChangeShapeType="1"/>
          </p:cNvSpPr>
          <p:nvPr/>
        </p:nvSpPr>
        <p:spPr bwMode="auto">
          <a:xfrm>
            <a:off x="5292725" y="5516563"/>
            <a:ext cx="0" cy="3603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5083" name="Line 27">
            <a:extLst>
              <a:ext uri="{FF2B5EF4-FFF2-40B4-BE49-F238E27FC236}">
                <a16:creationId xmlns:a16="http://schemas.microsoft.com/office/drawing/2014/main" id="{B1879E06-4AA0-6641-558F-1350BAC332F0}"/>
              </a:ext>
            </a:extLst>
          </p:cNvPr>
          <p:cNvSpPr>
            <a:spLocks noChangeShapeType="1"/>
          </p:cNvSpPr>
          <p:nvPr/>
        </p:nvSpPr>
        <p:spPr bwMode="auto">
          <a:xfrm>
            <a:off x="4356100" y="5516563"/>
            <a:ext cx="0" cy="3603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5084" name="Line 28">
            <a:extLst>
              <a:ext uri="{FF2B5EF4-FFF2-40B4-BE49-F238E27FC236}">
                <a16:creationId xmlns:a16="http://schemas.microsoft.com/office/drawing/2014/main" id="{DB3A6579-2DAC-E8FA-580A-B838FEF2AC18}"/>
              </a:ext>
            </a:extLst>
          </p:cNvPr>
          <p:cNvSpPr>
            <a:spLocks noChangeShapeType="1"/>
          </p:cNvSpPr>
          <p:nvPr/>
        </p:nvSpPr>
        <p:spPr bwMode="auto">
          <a:xfrm>
            <a:off x="3851275" y="5516563"/>
            <a:ext cx="0" cy="3603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5085" name="Line 29">
            <a:extLst>
              <a:ext uri="{FF2B5EF4-FFF2-40B4-BE49-F238E27FC236}">
                <a16:creationId xmlns:a16="http://schemas.microsoft.com/office/drawing/2014/main" id="{73EE7140-A1F9-FC2E-09A6-3E3DEAAF97F4}"/>
              </a:ext>
            </a:extLst>
          </p:cNvPr>
          <p:cNvSpPr>
            <a:spLocks noChangeShapeType="1"/>
          </p:cNvSpPr>
          <p:nvPr/>
        </p:nvSpPr>
        <p:spPr bwMode="auto">
          <a:xfrm>
            <a:off x="2843213" y="5516563"/>
            <a:ext cx="0" cy="3603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a:extLst>
              <a:ext uri="{FF2B5EF4-FFF2-40B4-BE49-F238E27FC236}">
                <a16:creationId xmlns:a16="http://schemas.microsoft.com/office/drawing/2014/main" id="{6CE30FE9-D4BB-1EAE-EED5-483297590D03}"/>
              </a:ext>
            </a:extLst>
          </p:cNvPr>
          <p:cNvSpPr txBox="1">
            <a:spLocks noChangeArrowheads="1"/>
          </p:cNvSpPr>
          <p:nvPr/>
        </p:nvSpPr>
        <p:spPr bwMode="auto">
          <a:xfrm>
            <a:off x="179388" y="236538"/>
            <a:ext cx="13573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a:t>BNL-E930</a:t>
            </a:r>
          </a:p>
        </p:txBody>
      </p:sp>
      <p:sp>
        <p:nvSpPr>
          <p:cNvPr id="46083" name="Text Box 3">
            <a:extLst>
              <a:ext uri="{FF2B5EF4-FFF2-40B4-BE49-F238E27FC236}">
                <a16:creationId xmlns:a16="http://schemas.microsoft.com/office/drawing/2014/main" id="{8EFA0914-340E-7EE9-B698-38D33C619F9E}"/>
              </a:ext>
            </a:extLst>
          </p:cNvPr>
          <p:cNvSpPr txBox="1">
            <a:spLocks noChangeArrowheads="1"/>
          </p:cNvSpPr>
          <p:nvPr/>
        </p:nvSpPr>
        <p:spPr bwMode="auto">
          <a:xfrm>
            <a:off x="5148263" y="188913"/>
            <a:ext cx="13573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a:t>BNL-E929</a:t>
            </a:r>
          </a:p>
        </p:txBody>
      </p:sp>
      <p:sp>
        <p:nvSpPr>
          <p:cNvPr id="46084" name="Text Box 4">
            <a:extLst>
              <a:ext uri="{FF2B5EF4-FFF2-40B4-BE49-F238E27FC236}">
                <a16:creationId xmlns:a16="http://schemas.microsoft.com/office/drawing/2014/main" id="{0684DD40-BACD-74B6-111B-ECEF13969905}"/>
              </a:ext>
            </a:extLst>
          </p:cNvPr>
          <p:cNvSpPr txBox="1">
            <a:spLocks noChangeArrowheads="1"/>
          </p:cNvSpPr>
          <p:nvPr/>
        </p:nvSpPr>
        <p:spPr bwMode="auto">
          <a:xfrm>
            <a:off x="3586163" y="1268413"/>
            <a:ext cx="1201737"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800" b="1"/>
              <a:t>ΔE</a:t>
            </a:r>
            <a:r>
              <a:rPr lang="ja-JP" altLang="en-US" sz="1800" b="1"/>
              <a:t>　</a:t>
            </a:r>
          </a:p>
          <a:p>
            <a:pPr eaLnBrk="1" hangingPunct="1"/>
            <a:r>
              <a:rPr lang="en-US" altLang="ja-JP" sz="1800" b="1"/>
              <a:t>LS splitting</a:t>
            </a:r>
          </a:p>
        </p:txBody>
      </p:sp>
      <p:sp>
        <p:nvSpPr>
          <p:cNvPr id="46085" name="Line 5">
            <a:extLst>
              <a:ext uri="{FF2B5EF4-FFF2-40B4-BE49-F238E27FC236}">
                <a16:creationId xmlns:a16="http://schemas.microsoft.com/office/drawing/2014/main" id="{C66E1314-984C-0354-608C-853AC4FE5546}"/>
              </a:ext>
            </a:extLst>
          </p:cNvPr>
          <p:cNvSpPr>
            <a:spLocks noChangeShapeType="1"/>
          </p:cNvSpPr>
          <p:nvPr/>
        </p:nvSpPr>
        <p:spPr bwMode="auto">
          <a:xfrm>
            <a:off x="284163" y="2366963"/>
            <a:ext cx="782637"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6086" name="Line 6">
            <a:extLst>
              <a:ext uri="{FF2B5EF4-FFF2-40B4-BE49-F238E27FC236}">
                <a16:creationId xmlns:a16="http://schemas.microsoft.com/office/drawing/2014/main" id="{9455FABA-0E98-9922-0C70-61FAED592BF4}"/>
              </a:ext>
            </a:extLst>
          </p:cNvPr>
          <p:cNvSpPr>
            <a:spLocks noChangeShapeType="1"/>
          </p:cNvSpPr>
          <p:nvPr/>
        </p:nvSpPr>
        <p:spPr bwMode="auto">
          <a:xfrm>
            <a:off x="284163" y="1684338"/>
            <a:ext cx="782637"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6087" name="Line 7">
            <a:extLst>
              <a:ext uri="{FF2B5EF4-FFF2-40B4-BE49-F238E27FC236}">
                <a16:creationId xmlns:a16="http://schemas.microsoft.com/office/drawing/2014/main" id="{492D342E-681B-9E62-FEE7-7901B9A706A0}"/>
              </a:ext>
            </a:extLst>
          </p:cNvPr>
          <p:cNvSpPr>
            <a:spLocks noChangeShapeType="1"/>
          </p:cNvSpPr>
          <p:nvPr/>
        </p:nvSpPr>
        <p:spPr bwMode="auto">
          <a:xfrm>
            <a:off x="1847850" y="2366963"/>
            <a:ext cx="1095375"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6088" name="Line 8">
            <a:extLst>
              <a:ext uri="{FF2B5EF4-FFF2-40B4-BE49-F238E27FC236}">
                <a16:creationId xmlns:a16="http://schemas.microsoft.com/office/drawing/2014/main" id="{46672232-7418-B8E6-CE09-68A0371B35AE}"/>
              </a:ext>
            </a:extLst>
          </p:cNvPr>
          <p:cNvSpPr>
            <a:spLocks noChangeShapeType="1"/>
          </p:cNvSpPr>
          <p:nvPr/>
        </p:nvSpPr>
        <p:spPr bwMode="auto">
          <a:xfrm>
            <a:off x="1847850" y="1820863"/>
            <a:ext cx="1016000"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6089" name="Line 9">
            <a:extLst>
              <a:ext uri="{FF2B5EF4-FFF2-40B4-BE49-F238E27FC236}">
                <a16:creationId xmlns:a16="http://schemas.microsoft.com/office/drawing/2014/main" id="{13F1035A-2D0A-A21F-2EC7-2A3EF85C4E5F}"/>
              </a:ext>
            </a:extLst>
          </p:cNvPr>
          <p:cNvSpPr>
            <a:spLocks noChangeShapeType="1"/>
          </p:cNvSpPr>
          <p:nvPr/>
        </p:nvSpPr>
        <p:spPr bwMode="auto">
          <a:xfrm>
            <a:off x="1835150" y="1484313"/>
            <a:ext cx="977900"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6090" name="Line 10">
            <a:extLst>
              <a:ext uri="{FF2B5EF4-FFF2-40B4-BE49-F238E27FC236}">
                <a16:creationId xmlns:a16="http://schemas.microsoft.com/office/drawing/2014/main" id="{8705AF48-FEA2-F941-5FCE-E68F0F6903F3}"/>
              </a:ext>
            </a:extLst>
          </p:cNvPr>
          <p:cNvSpPr>
            <a:spLocks noChangeShapeType="1"/>
          </p:cNvSpPr>
          <p:nvPr/>
        </p:nvSpPr>
        <p:spPr bwMode="auto">
          <a:xfrm>
            <a:off x="1066800" y="1684338"/>
            <a:ext cx="350838"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6091" name="Line 11">
            <a:extLst>
              <a:ext uri="{FF2B5EF4-FFF2-40B4-BE49-F238E27FC236}">
                <a16:creationId xmlns:a16="http://schemas.microsoft.com/office/drawing/2014/main" id="{9AB6D25A-0910-13DD-05F3-8EC7EF540B71}"/>
              </a:ext>
            </a:extLst>
          </p:cNvPr>
          <p:cNvSpPr>
            <a:spLocks noChangeShapeType="1"/>
          </p:cNvSpPr>
          <p:nvPr/>
        </p:nvSpPr>
        <p:spPr bwMode="auto">
          <a:xfrm>
            <a:off x="1417638" y="1684338"/>
            <a:ext cx="468312" cy="136525"/>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6092" name="Line 12">
            <a:extLst>
              <a:ext uri="{FF2B5EF4-FFF2-40B4-BE49-F238E27FC236}">
                <a16:creationId xmlns:a16="http://schemas.microsoft.com/office/drawing/2014/main" id="{F84126ED-9270-63E5-357B-82D594D3456C}"/>
              </a:ext>
            </a:extLst>
          </p:cNvPr>
          <p:cNvSpPr>
            <a:spLocks noChangeShapeType="1"/>
          </p:cNvSpPr>
          <p:nvPr/>
        </p:nvSpPr>
        <p:spPr bwMode="auto">
          <a:xfrm flipV="1">
            <a:off x="1417638" y="1484313"/>
            <a:ext cx="417512" cy="200025"/>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6093" name="Line 13">
            <a:extLst>
              <a:ext uri="{FF2B5EF4-FFF2-40B4-BE49-F238E27FC236}">
                <a16:creationId xmlns:a16="http://schemas.microsoft.com/office/drawing/2014/main" id="{50DB49BB-1153-8D0F-4857-7A7913EB24E8}"/>
              </a:ext>
            </a:extLst>
          </p:cNvPr>
          <p:cNvSpPr>
            <a:spLocks noChangeShapeType="1"/>
          </p:cNvSpPr>
          <p:nvPr/>
        </p:nvSpPr>
        <p:spPr bwMode="auto">
          <a:xfrm>
            <a:off x="1042988" y="2349500"/>
            <a:ext cx="78105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6094" name="Text Box 14">
            <a:extLst>
              <a:ext uri="{FF2B5EF4-FFF2-40B4-BE49-F238E27FC236}">
                <a16:creationId xmlns:a16="http://schemas.microsoft.com/office/drawing/2014/main" id="{6BF8BD6B-57B7-A4D8-0D34-EDD0B9CA048D}"/>
              </a:ext>
            </a:extLst>
          </p:cNvPr>
          <p:cNvSpPr txBox="1">
            <a:spLocks noChangeArrowheads="1"/>
          </p:cNvSpPr>
          <p:nvPr/>
        </p:nvSpPr>
        <p:spPr bwMode="auto">
          <a:xfrm>
            <a:off x="0" y="2205038"/>
            <a:ext cx="400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800" b="1"/>
              <a:t>0</a:t>
            </a:r>
            <a:r>
              <a:rPr lang="en-US" altLang="ja-JP" sz="1800" b="1" baseline="30000"/>
              <a:t>+</a:t>
            </a:r>
          </a:p>
        </p:txBody>
      </p:sp>
      <p:sp>
        <p:nvSpPr>
          <p:cNvPr id="46095" name="Text Box 15">
            <a:extLst>
              <a:ext uri="{FF2B5EF4-FFF2-40B4-BE49-F238E27FC236}">
                <a16:creationId xmlns:a16="http://schemas.microsoft.com/office/drawing/2014/main" id="{6766B98F-6D4B-235C-9A74-6225B49A1F97}"/>
              </a:ext>
            </a:extLst>
          </p:cNvPr>
          <p:cNvSpPr txBox="1">
            <a:spLocks noChangeArrowheads="1"/>
          </p:cNvSpPr>
          <p:nvPr/>
        </p:nvSpPr>
        <p:spPr bwMode="auto">
          <a:xfrm>
            <a:off x="0" y="1560513"/>
            <a:ext cx="400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800" b="1"/>
              <a:t>2</a:t>
            </a:r>
            <a:r>
              <a:rPr lang="en-US" altLang="ja-JP" sz="1800" b="1" baseline="30000"/>
              <a:t>+</a:t>
            </a:r>
          </a:p>
        </p:txBody>
      </p:sp>
      <p:sp>
        <p:nvSpPr>
          <p:cNvPr id="46096" name="Text Box 16">
            <a:extLst>
              <a:ext uri="{FF2B5EF4-FFF2-40B4-BE49-F238E27FC236}">
                <a16:creationId xmlns:a16="http://schemas.microsoft.com/office/drawing/2014/main" id="{7A8AB999-74B6-2CF8-8378-E77C27BBE1C0}"/>
              </a:ext>
            </a:extLst>
          </p:cNvPr>
          <p:cNvSpPr txBox="1">
            <a:spLocks noChangeArrowheads="1"/>
          </p:cNvSpPr>
          <p:nvPr/>
        </p:nvSpPr>
        <p:spPr bwMode="auto">
          <a:xfrm>
            <a:off x="395288" y="2492375"/>
            <a:ext cx="669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baseline="30000"/>
              <a:t>8</a:t>
            </a:r>
            <a:r>
              <a:rPr lang="en-US" altLang="ja-JP" sz="2400"/>
              <a:t>Be</a:t>
            </a:r>
          </a:p>
        </p:txBody>
      </p:sp>
      <p:sp>
        <p:nvSpPr>
          <p:cNvPr id="46097" name="Oval 17">
            <a:extLst>
              <a:ext uri="{FF2B5EF4-FFF2-40B4-BE49-F238E27FC236}">
                <a16:creationId xmlns:a16="http://schemas.microsoft.com/office/drawing/2014/main" id="{4D4AA192-3C51-3B75-8179-E975DA2344D4}"/>
              </a:ext>
            </a:extLst>
          </p:cNvPr>
          <p:cNvSpPr>
            <a:spLocks noChangeArrowheads="1"/>
          </p:cNvSpPr>
          <p:nvPr/>
        </p:nvSpPr>
        <p:spPr bwMode="auto">
          <a:xfrm>
            <a:off x="1116013" y="958850"/>
            <a:ext cx="360362" cy="339725"/>
          </a:xfrm>
          <a:prstGeom prst="ellipse">
            <a:avLst/>
          </a:prstGeom>
          <a:solidFill>
            <a:srgbClr val="FF0000"/>
          </a:solidFill>
          <a:ln w="9525">
            <a:solidFill>
              <a:schemeClr val="tx1"/>
            </a:solidFill>
            <a:round/>
            <a:headEnd/>
            <a:tailEnd/>
          </a:ln>
        </p:spPr>
        <p:txBody>
          <a:bodyPr wrap="none" anchor="ct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800" b="1"/>
              <a:t>Λ</a:t>
            </a:r>
          </a:p>
        </p:txBody>
      </p:sp>
      <p:sp>
        <p:nvSpPr>
          <p:cNvPr id="46098" name="Line 18">
            <a:extLst>
              <a:ext uri="{FF2B5EF4-FFF2-40B4-BE49-F238E27FC236}">
                <a16:creationId xmlns:a16="http://schemas.microsoft.com/office/drawing/2014/main" id="{3EC217AA-58C6-2785-D206-F0DD274E35E1}"/>
              </a:ext>
            </a:extLst>
          </p:cNvPr>
          <p:cNvSpPr>
            <a:spLocks noChangeShapeType="1"/>
          </p:cNvSpPr>
          <p:nvPr/>
        </p:nvSpPr>
        <p:spPr bwMode="auto">
          <a:xfrm flipH="1">
            <a:off x="1187450" y="1320800"/>
            <a:ext cx="74613" cy="3079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46099" name="Text Box 19">
            <a:extLst>
              <a:ext uri="{FF2B5EF4-FFF2-40B4-BE49-F238E27FC236}">
                <a16:creationId xmlns:a16="http://schemas.microsoft.com/office/drawing/2014/main" id="{8B9B66DC-F8AA-9740-348B-2F0D0096C2D6}"/>
              </a:ext>
            </a:extLst>
          </p:cNvPr>
          <p:cNvSpPr txBox="1">
            <a:spLocks noChangeArrowheads="1"/>
          </p:cNvSpPr>
          <p:nvPr/>
        </p:nvSpPr>
        <p:spPr bwMode="auto">
          <a:xfrm>
            <a:off x="2916238" y="2276475"/>
            <a:ext cx="590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800" b="1"/>
              <a:t>1/2</a:t>
            </a:r>
            <a:r>
              <a:rPr lang="en-US" altLang="ja-JP" sz="1800" b="1" baseline="30000"/>
              <a:t>+</a:t>
            </a:r>
          </a:p>
        </p:txBody>
      </p:sp>
      <p:sp>
        <p:nvSpPr>
          <p:cNvPr id="46100" name="Text Box 20">
            <a:extLst>
              <a:ext uri="{FF2B5EF4-FFF2-40B4-BE49-F238E27FC236}">
                <a16:creationId xmlns:a16="http://schemas.microsoft.com/office/drawing/2014/main" id="{B6FDCD08-67D0-1F22-D986-0EE8011BC6B9}"/>
              </a:ext>
            </a:extLst>
          </p:cNvPr>
          <p:cNvSpPr txBox="1">
            <a:spLocks noChangeArrowheads="1"/>
          </p:cNvSpPr>
          <p:nvPr/>
        </p:nvSpPr>
        <p:spPr bwMode="auto">
          <a:xfrm>
            <a:off x="2843213" y="1700213"/>
            <a:ext cx="59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800" b="1"/>
              <a:t>5/2</a:t>
            </a:r>
            <a:r>
              <a:rPr lang="en-US" altLang="ja-JP" sz="1800" b="1" baseline="30000"/>
              <a:t>+</a:t>
            </a:r>
          </a:p>
        </p:txBody>
      </p:sp>
      <p:sp>
        <p:nvSpPr>
          <p:cNvPr id="46101" name="Text Box 21">
            <a:extLst>
              <a:ext uri="{FF2B5EF4-FFF2-40B4-BE49-F238E27FC236}">
                <a16:creationId xmlns:a16="http://schemas.microsoft.com/office/drawing/2014/main" id="{1C94BF9E-1DDF-780B-4A08-3F729AD749F8}"/>
              </a:ext>
            </a:extLst>
          </p:cNvPr>
          <p:cNvSpPr txBox="1">
            <a:spLocks noChangeArrowheads="1"/>
          </p:cNvSpPr>
          <p:nvPr/>
        </p:nvSpPr>
        <p:spPr bwMode="auto">
          <a:xfrm>
            <a:off x="2843213" y="1268413"/>
            <a:ext cx="59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800" b="1"/>
              <a:t>3/2</a:t>
            </a:r>
            <a:r>
              <a:rPr lang="en-US" altLang="ja-JP" sz="1800" b="1" baseline="30000"/>
              <a:t>+</a:t>
            </a:r>
          </a:p>
        </p:txBody>
      </p:sp>
      <p:sp>
        <p:nvSpPr>
          <p:cNvPr id="46102" name="AutoShape 22">
            <a:extLst>
              <a:ext uri="{FF2B5EF4-FFF2-40B4-BE49-F238E27FC236}">
                <a16:creationId xmlns:a16="http://schemas.microsoft.com/office/drawing/2014/main" id="{40A4F558-F3ED-1AD8-51B0-7CBEC8DB0DCC}"/>
              </a:ext>
            </a:extLst>
          </p:cNvPr>
          <p:cNvSpPr>
            <a:spLocks/>
          </p:cNvSpPr>
          <p:nvPr/>
        </p:nvSpPr>
        <p:spPr bwMode="auto">
          <a:xfrm>
            <a:off x="3348038" y="1341438"/>
            <a:ext cx="215900" cy="635000"/>
          </a:xfrm>
          <a:prstGeom prst="rightBrace">
            <a:avLst>
              <a:gd name="adj1" fmla="val 24510"/>
              <a:gd name="adj2" fmla="val 545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sz="1800" b="1"/>
          </a:p>
        </p:txBody>
      </p:sp>
      <p:sp>
        <p:nvSpPr>
          <p:cNvPr id="46103" name="Line 23">
            <a:extLst>
              <a:ext uri="{FF2B5EF4-FFF2-40B4-BE49-F238E27FC236}">
                <a16:creationId xmlns:a16="http://schemas.microsoft.com/office/drawing/2014/main" id="{539728BC-AEEA-73C2-0674-3342FA587719}"/>
              </a:ext>
            </a:extLst>
          </p:cNvPr>
          <p:cNvSpPr>
            <a:spLocks noChangeShapeType="1"/>
          </p:cNvSpPr>
          <p:nvPr/>
        </p:nvSpPr>
        <p:spPr bwMode="auto">
          <a:xfrm flipH="1">
            <a:off x="2044700" y="1484313"/>
            <a:ext cx="6350" cy="8826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46104" name="Line 24">
            <a:extLst>
              <a:ext uri="{FF2B5EF4-FFF2-40B4-BE49-F238E27FC236}">
                <a16:creationId xmlns:a16="http://schemas.microsoft.com/office/drawing/2014/main" id="{B4C2D33F-9DCA-748C-9F56-0C7A5FA39A7C}"/>
              </a:ext>
            </a:extLst>
          </p:cNvPr>
          <p:cNvSpPr>
            <a:spLocks noChangeShapeType="1"/>
          </p:cNvSpPr>
          <p:nvPr/>
        </p:nvSpPr>
        <p:spPr bwMode="auto">
          <a:xfrm>
            <a:off x="2238375" y="1820863"/>
            <a:ext cx="0" cy="5461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46105" name="Text Box 25">
            <a:extLst>
              <a:ext uri="{FF2B5EF4-FFF2-40B4-BE49-F238E27FC236}">
                <a16:creationId xmlns:a16="http://schemas.microsoft.com/office/drawing/2014/main" id="{062E0A0D-8FC4-DFF1-B2C4-72DC7D03066C}"/>
              </a:ext>
            </a:extLst>
          </p:cNvPr>
          <p:cNvSpPr txBox="1">
            <a:spLocks noChangeArrowheads="1"/>
          </p:cNvSpPr>
          <p:nvPr/>
        </p:nvSpPr>
        <p:spPr bwMode="auto">
          <a:xfrm>
            <a:off x="1979613" y="1412875"/>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800" b="1"/>
              <a:t>γ</a:t>
            </a:r>
          </a:p>
        </p:txBody>
      </p:sp>
      <p:sp>
        <p:nvSpPr>
          <p:cNvPr id="46106" name="Text Box 26">
            <a:extLst>
              <a:ext uri="{FF2B5EF4-FFF2-40B4-BE49-F238E27FC236}">
                <a16:creationId xmlns:a16="http://schemas.microsoft.com/office/drawing/2014/main" id="{898B3E42-A563-4329-F5B9-55D15E9F0CD1}"/>
              </a:ext>
            </a:extLst>
          </p:cNvPr>
          <p:cNvSpPr txBox="1">
            <a:spLocks noChangeArrowheads="1"/>
          </p:cNvSpPr>
          <p:nvPr/>
        </p:nvSpPr>
        <p:spPr bwMode="auto">
          <a:xfrm>
            <a:off x="2268538" y="1916113"/>
            <a:ext cx="412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800" b="1"/>
              <a:t>γ</a:t>
            </a:r>
          </a:p>
        </p:txBody>
      </p:sp>
      <p:sp>
        <p:nvSpPr>
          <p:cNvPr id="46107" name="Text Box 27">
            <a:extLst>
              <a:ext uri="{FF2B5EF4-FFF2-40B4-BE49-F238E27FC236}">
                <a16:creationId xmlns:a16="http://schemas.microsoft.com/office/drawing/2014/main" id="{5A5B7404-4E4C-A41E-248B-83127617F4C5}"/>
              </a:ext>
            </a:extLst>
          </p:cNvPr>
          <p:cNvSpPr txBox="1">
            <a:spLocks noChangeArrowheads="1"/>
          </p:cNvSpPr>
          <p:nvPr/>
        </p:nvSpPr>
        <p:spPr bwMode="auto">
          <a:xfrm>
            <a:off x="2195513" y="2492375"/>
            <a:ext cx="669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b="1" baseline="30000"/>
              <a:t>9</a:t>
            </a:r>
            <a:r>
              <a:rPr lang="en-US" altLang="ja-JP" sz="2400"/>
              <a:t>Be</a:t>
            </a:r>
          </a:p>
        </p:txBody>
      </p:sp>
      <p:sp>
        <p:nvSpPr>
          <p:cNvPr id="46108" name="Text Box 28">
            <a:extLst>
              <a:ext uri="{FF2B5EF4-FFF2-40B4-BE49-F238E27FC236}">
                <a16:creationId xmlns:a16="http://schemas.microsoft.com/office/drawing/2014/main" id="{4FE7A2E5-D8A1-BC89-42C5-1BE80568C00F}"/>
              </a:ext>
            </a:extLst>
          </p:cNvPr>
          <p:cNvSpPr txBox="1">
            <a:spLocks noChangeArrowheads="1"/>
          </p:cNvSpPr>
          <p:nvPr/>
        </p:nvSpPr>
        <p:spPr bwMode="auto">
          <a:xfrm>
            <a:off x="2124075" y="2708275"/>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800" b="1"/>
              <a:t>Λ</a:t>
            </a:r>
          </a:p>
        </p:txBody>
      </p:sp>
      <p:sp>
        <p:nvSpPr>
          <p:cNvPr id="46109" name="Text Box 29">
            <a:extLst>
              <a:ext uri="{FF2B5EF4-FFF2-40B4-BE49-F238E27FC236}">
                <a16:creationId xmlns:a16="http://schemas.microsoft.com/office/drawing/2014/main" id="{00F1DBAE-BE45-5E0D-988C-32A73E1B1607}"/>
              </a:ext>
            </a:extLst>
          </p:cNvPr>
          <p:cNvSpPr txBox="1">
            <a:spLocks noChangeArrowheads="1"/>
          </p:cNvSpPr>
          <p:nvPr/>
        </p:nvSpPr>
        <p:spPr bwMode="auto">
          <a:xfrm>
            <a:off x="1465263" y="908050"/>
            <a:ext cx="6207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a:t>(0s)</a:t>
            </a:r>
          </a:p>
        </p:txBody>
      </p:sp>
      <p:sp>
        <p:nvSpPr>
          <p:cNvPr id="46110" name="Line 30">
            <a:extLst>
              <a:ext uri="{FF2B5EF4-FFF2-40B4-BE49-F238E27FC236}">
                <a16:creationId xmlns:a16="http://schemas.microsoft.com/office/drawing/2014/main" id="{59238F49-5455-F829-5DC7-1C3638A2BB27}"/>
              </a:ext>
            </a:extLst>
          </p:cNvPr>
          <p:cNvSpPr>
            <a:spLocks noChangeShapeType="1"/>
          </p:cNvSpPr>
          <p:nvPr/>
        </p:nvSpPr>
        <p:spPr bwMode="auto">
          <a:xfrm>
            <a:off x="5113338" y="2238375"/>
            <a:ext cx="1058862"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6111" name="Line 31">
            <a:extLst>
              <a:ext uri="{FF2B5EF4-FFF2-40B4-BE49-F238E27FC236}">
                <a16:creationId xmlns:a16="http://schemas.microsoft.com/office/drawing/2014/main" id="{79A99FA7-6D18-A509-52A9-E764456F5DB9}"/>
              </a:ext>
            </a:extLst>
          </p:cNvPr>
          <p:cNvSpPr>
            <a:spLocks noChangeShapeType="1"/>
          </p:cNvSpPr>
          <p:nvPr/>
        </p:nvSpPr>
        <p:spPr bwMode="auto">
          <a:xfrm>
            <a:off x="6805613" y="2238375"/>
            <a:ext cx="1163637"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6112" name="Line 32">
            <a:extLst>
              <a:ext uri="{FF2B5EF4-FFF2-40B4-BE49-F238E27FC236}">
                <a16:creationId xmlns:a16="http://schemas.microsoft.com/office/drawing/2014/main" id="{18369BED-4C96-C874-04B1-C90F23D384CC}"/>
              </a:ext>
            </a:extLst>
          </p:cNvPr>
          <p:cNvSpPr>
            <a:spLocks noChangeShapeType="1"/>
          </p:cNvSpPr>
          <p:nvPr/>
        </p:nvSpPr>
        <p:spPr bwMode="auto">
          <a:xfrm>
            <a:off x="6805613" y="815975"/>
            <a:ext cx="1163637"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6113" name="Line 33">
            <a:extLst>
              <a:ext uri="{FF2B5EF4-FFF2-40B4-BE49-F238E27FC236}">
                <a16:creationId xmlns:a16="http://schemas.microsoft.com/office/drawing/2014/main" id="{116B1C18-9CB3-A9F9-0A01-7B05C0F8DA44}"/>
              </a:ext>
            </a:extLst>
          </p:cNvPr>
          <p:cNvSpPr>
            <a:spLocks noChangeShapeType="1"/>
          </p:cNvSpPr>
          <p:nvPr/>
        </p:nvSpPr>
        <p:spPr bwMode="auto">
          <a:xfrm>
            <a:off x="6858000" y="1320800"/>
            <a:ext cx="1111250"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6114" name="Line 34">
            <a:extLst>
              <a:ext uri="{FF2B5EF4-FFF2-40B4-BE49-F238E27FC236}">
                <a16:creationId xmlns:a16="http://schemas.microsoft.com/office/drawing/2014/main" id="{B1A80629-AA48-F56C-F676-B8EE62592F3E}"/>
              </a:ext>
            </a:extLst>
          </p:cNvPr>
          <p:cNvSpPr>
            <a:spLocks noChangeShapeType="1"/>
          </p:cNvSpPr>
          <p:nvPr/>
        </p:nvSpPr>
        <p:spPr bwMode="auto">
          <a:xfrm flipV="1">
            <a:off x="6172200" y="1092200"/>
            <a:ext cx="422275" cy="1146175"/>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6115" name="Line 35">
            <a:extLst>
              <a:ext uri="{FF2B5EF4-FFF2-40B4-BE49-F238E27FC236}">
                <a16:creationId xmlns:a16="http://schemas.microsoft.com/office/drawing/2014/main" id="{63472799-637C-35B6-E5D6-2324E7B0B5DC}"/>
              </a:ext>
            </a:extLst>
          </p:cNvPr>
          <p:cNvSpPr>
            <a:spLocks noChangeShapeType="1"/>
          </p:cNvSpPr>
          <p:nvPr/>
        </p:nvSpPr>
        <p:spPr bwMode="auto">
          <a:xfrm>
            <a:off x="6594475" y="1092200"/>
            <a:ext cx="263525" cy="22860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6116" name="Line 36">
            <a:extLst>
              <a:ext uri="{FF2B5EF4-FFF2-40B4-BE49-F238E27FC236}">
                <a16:creationId xmlns:a16="http://schemas.microsoft.com/office/drawing/2014/main" id="{22FE1F16-BB64-4A47-E182-9926F886F944}"/>
              </a:ext>
            </a:extLst>
          </p:cNvPr>
          <p:cNvSpPr>
            <a:spLocks noChangeShapeType="1"/>
          </p:cNvSpPr>
          <p:nvPr/>
        </p:nvSpPr>
        <p:spPr bwMode="auto">
          <a:xfrm flipV="1">
            <a:off x="6594475" y="815975"/>
            <a:ext cx="211138" cy="276225"/>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6117" name="Line 37">
            <a:extLst>
              <a:ext uri="{FF2B5EF4-FFF2-40B4-BE49-F238E27FC236}">
                <a16:creationId xmlns:a16="http://schemas.microsoft.com/office/drawing/2014/main" id="{9DD61516-A042-18FE-6667-2B2CE83F4564}"/>
              </a:ext>
            </a:extLst>
          </p:cNvPr>
          <p:cNvSpPr>
            <a:spLocks noChangeShapeType="1"/>
          </p:cNvSpPr>
          <p:nvPr/>
        </p:nvSpPr>
        <p:spPr bwMode="auto">
          <a:xfrm>
            <a:off x="6172200" y="2238375"/>
            <a:ext cx="633413"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6118" name="Text Box 38">
            <a:extLst>
              <a:ext uri="{FF2B5EF4-FFF2-40B4-BE49-F238E27FC236}">
                <a16:creationId xmlns:a16="http://schemas.microsoft.com/office/drawing/2014/main" id="{FB3D2EFA-47BD-80A0-0319-70637B250387}"/>
              </a:ext>
            </a:extLst>
          </p:cNvPr>
          <p:cNvSpPr txBox="1">
            <a:spLocks noChangeArrowheads="1"/>
          </p:cNvSpPr>
          <p:nvPr/>
        </p:nvSpPr>
        <p:spPr bwMode="auto">
          <a:xfrm>
            <a:off x="5292725" y="2349500"/>
            <a:ext cx="630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b="1" baseline="30000"/>
              <a:t>12</a:t>
            </a:r>
            <a:r>
              <a:rPr lang="en-US" altLang="ja-JP" sz="2400"/>
              <a:t>C</a:t>
            </a:r>
          </a:p>
        </p:txBody>
      </p:sp>
      <p:sp>
        <p:nvSpPr>
          <p:cNvPr id="46119" name="Text Box 39">
            <a:extLst>
              <a:ext uri="{FF2B5EF4-FFF2-40B4-BE49-F238E27FC236}">
                <a16:creationId xmlns:a16="http://schemas.microsoft.com/office/drawing/2014/main" id="{65457F99-8939-9F67-CF03-B5BCFDA87F69}"/>
              </a:ext>
            </a:extLst>
          </p:cNvPr>
          <p:cNvSpPr txBox="1">
            <a:spLocks noChangeArrowheads="1"/>
          </p:cNvSpPr>
          <p:nvPr/>
        </p:nvSpPr>
        <p:spPr bwMode="auto">
          <a:xfrm>
            <a:off x="6804025" y="2420938"/>
            <a:ext cx="630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b="1" baseline="30000"/>
              <a:t>13</a:t>
            </a:r>
            <a:r>
              <a:rPr lang="en-US" altLang="ja-JP" sz="2400"/>
              <a:t>C</a:t>
            </a:r>
          </a:p>
        </p:txBody>
      </p:sp>
      <p:sp>
        <p:nvSpPr>
          <p:cNvPr id="46120" name="Text Box 40">
            <a:extLst>
              <a:ext uri="{FF2B5EF4-FFF2-40B4-BE49-F238E27FC236}">
                <a16:creationId xmlns:a16="http://schemas.microsoft.com/office/drawing/2014/main" id="{F69D2325-7116-59CE-3B1B-8914788ACC58}"/>
              </a:ext>
            </a:extLst>
          </p:cNvPr>
          <p:cNvSpPr txBox="1">
            <a:spLocks noChangeArrowheads="1"/>
          </p:cNvSpPr>
          <p:nvPr/>
        </p:nvSpPr>
        <p:spPr bwMode="auto">
          <a:xfrm>
            <a:off x="6769100" y="2706688"/>
            <a:ext cx="4143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800" b="1"/>
              <a:t>Λ</a:t>
            </a:r>
          </a:p>
        </p:txBody>
      </p:sp>
      <p:sp>
        <p:nvSpPr>
          <p:cNvPr id="46121" name="Line 41">
            <a:extLst>
              <a:ext uri="{FF2B5EF4-FFF2-40B4-BE49-F238E27FC236}">
                <a16:creationId xmlns:a16="http://schemas.microsoft.com/office/drawing/2014/main" id="{0A5FBF78-A031-2AAC-B7E6-BC7773622028}"/>
              </a:ext>
            </a:extLst>
          </p:cNvPr>
          <p:cNvSpPr>
            <a:spLocks noChangeShapeType="1"/>
          </p:cNvSpPr>
          <p:nvPr/>
        </p:nvSpPr>
        <p:spPr bwMode="auto">
          <a:xfrm>
            <a:off x="7070725" y="1320800"/>
            <a:ext cx="0" cy="91757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46122" name="Line 42">
            <a:extLst>
              <a:ext uri="{FF2B5EF4-FFF2-40B4-BE49-F238E27FC236}">
                <a16:creationId xmlns:a16="http://schemas.microsoft.com/office/drawing/2014/main" id="{B69A597A-94B7-09C9-039D-E48FAC388965}"/>
              </a:ext>
            </a:extLst>
          </p:cNvPr>
          <p:cNvSpPr>
            <a:spLocks noChangeShapeType="1"/>
          </p:cNvSpPr>
          <p:nvPr/>
        </p:nvSpPr>
        <p:spPr bwMode="auto">
          <a:xfrm>
            <a:off x="7281863" y="815975"/>
            <a:ext cx="0" cy="14224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46123" name="Text Box 43">
            <a:extLst>
              <a:ext uri="{FF2B5EF4-FFF2-40B4-BE49-F238E27FC236}">
                <a16:creationId xmlns:a16="http://schemas.microsoft.com/office/drawing/2014/main" id="{26163BBE-76BD-CADA-56E5-EF44AB3CECE6}"/>
              </a:ext>
            </a:extLst>
          </p:cNvPr>
          <p:cNvSpPr txBox="1">
            <a:spLocks noChangeArrowheads="1"/>
          </p:cNvSpPr>
          <p:nvPr/>
        </p:nvSpPr>
        <p:spPr bwMode="auto">
          <a:xfrm>
            <a:off x="6659563" y="1700213"/>
            <a:ext cx="412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800" b="1"/>
              <a:t>γ</a:t>
            </a:r>
          </a:p>
        </p:txBody>
      </p:sp>
      <p:sp>
        <p:nvSpPr>
          <p:cNvPr id="46124" name="Text Box 44">
            <a:extLst>
              <a:ext uri="{FF2B5EF4-FFF2-40B4-BE49-F238E27FC236}">
                <a16:creationId xmlns:a16="http://schemas.microsoft.com/office/drawing/2014/main" id="{F7530B75-9D2A-7F6B-F216-893CA832620F}"/>
              </a:ext>
            </a:extLst>
          </p:cNvPr>
          <p:cNvSpPr txBox="1">
            <a:spLocks noChangeArrowheads="1"/>
          </p:cNvSpPr>
          <p:nvPr/>
        </p:nvSpPr>
        <p:spPr bwMode="auto">
          <a:xfrm>
            <a:off x="7235825" y="1484313"/>
            <a:ext cx="412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800" b="1"/>
              <a:t>γ</a:t>
            </a:r>
          </a:p>
        </p:txBody>
      </p:sp>
      <p:sp>
        <p:nvSpPr>
          <p:cNvPr id="46125" name="Text Box 45">
            <a:extLst>
              <a:ext uri="{FF2B5EF4-FFF2-40B4-BE49-F238E27FC236}">
                <a16:creationId xmlns:a16="http://schemas.microsoft.com/office/drawing/2014/main" id="{9AFDA0A2-7935-0C6F-2EE7-64D990C7CA5F}"/>
              </a:ext>
            </a:extLst>
          </p:cNvPr>
          <p:cNvSpPr txBox="1">
            <a:spLocks noChangeArrowheads="1"/>
          </p:cNvSpPr>
          <p:nvPr/>
        </p:nvSpPr>
        <p:spPr bwMode="auto">
          <a:xfrm>
            <a:off x="8020050" y="2147888"/>
            <a:ext cx="59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800" b="1"/>
              <a:t>1/2</a:t>
            </a:r>
            <a:r>
              <a:rPr lang="en-US" altLang="ja-JP" sz="1800" b="1" baseline="30000"/>
              <a:t>+</a:t>
            </a:r>
          </a:p>
        </p:txBody>
      </p:sp>
      <p:sp>
        <p:nvSpPr>
          <p:cNvPr id="46126" name="Text Box 46">
            <a:extLst>
              <a:ext uri="{FF2B5EF4-FFF2-40B4-BE49-F238E27FC236}">
                <a16:creationId xmlns:a16="http://schemas.microsoft.com/office/drawing/2014/main" id="{3C242FAF-1700-C824-FF1B-123B0E8ABD10}"/>
              </a:ext>
            </a:extLst>
          </p:cNvPr>
          <p:cNvSpPr txBox="1">
            <a:spLocks noChangeArrowheads="1"/>
          </p:cNvSpPr>
          <p:nvPr/>
        </p:nvSpPr>
        <p:spPr bwMode="auto">
          <a:xfrm>
            <a:off x="8007350" y="1195388"/>
            <a:ext cx="552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800" b="1"/>
              <a:t>3/2</a:t>
            </a:r>
            <a:r>
              <a:rPr lang="en-US" altLang="ja-JP" sz="1800" b="1" baseline="30000"/>
              <a:t>-</a:t>
            </a:r>
          </a:p>
        </p:txBody>
      </p:sp>
      <p:sp>
        <p:nvSpPr>
          <p:cNvPr id="46127" name="Text Box 47">
            <a:extLst>
              <a:ext uri="{FF2B5EF4-FFF2-40B4-BE49-F238E27FC236}">
                <a16:creationId xmlns:a16="http://schemas.microsoft.com/office/drawing/2014/main" id="{CE3ABF5F-BF46-0D30-1062-4137B6033DB4}"/>
              </a:ext>
            </a:extLst>
          </p:cNvPr>
          <p:cNvSpPr txBox="1">
            <a:spLocks noChangeArrowheads="1"/>
          </p:cNvSpPr>
          <p:nvPr/>
        </p:nvSpPr>
        <p:spPr bwMode="auto">
          <a:xfrm>
            <a:off x="7956550" y="620713"/>
            <a:ext cx="552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800" b="1"/>
              <a:t>1/2</a:t>
            </a:r>
            <a:r>
              <a:rPr lang="en-US" altLang="ja-JP" sz="1800" b="1" baseline="30000"/>
              <a:t>-</a:t>
            </a:r>
          </a:p>
        </p:txBody>
      </p:sp>
      <p:sp>
        <p:nvSpPr>
          <p:cNvPr id="46128" name="AutoShape 48">
            <a:extLst>
              <a:ext uri="{FF2B5EF4-FFF2-40B4-BE49-F238E27FC236}">
                <a16:creationId xmlns:a16="http://schemas.microsoft.com/office/drawing/2014/main" id="{08DA2A22-B2C0-ED7D-407B-59C6FBBF730C}"/>
              </a:ext>
            </a:extLst>
          </p:cNvPr>
          <p:cNvSpPr>
            <a:spLocks/>
          </p:cNvSpPr>
          <p:nvPr/>
        </p:nvSpPr>
        <p:spPr bwMode="auto">
          <a:xfrm>
            <a:off x="8532813" y="836613"/>
            <a:ext cx="52387" cy="550862"/>
          </a:xfrm>
          <a:prstGeom prst="rightBrace">
            <a:avLst>
              <a:gd name="adj1" fmla="val 87627"/>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6129" name="Text Box 49">
            <a:extLst>
              <a:ext uri="{FF2B5EF4-FFF2-40B4-BE49-F238E27FC236}">
                <a16:creationId xmlns:a16="http://schemas.microsoft.com/office/drawing/2014/main" id="{CB10B6FB-D104-B7EF-0A45-BC7D766CF129}"/>
              </a:ext>
            </a:extLst>
          </p:cNvPr>
          <p:cNvSpPr txBox="1">
            <a:spLocks noChangeArrowheads="1"/>
          </p:cNvSpPr>
          <p:nvPr/>
        </p:nvSpPr>
        <p:spPr bwMode="auto">
          <a:xfrm>
            <a:off x="8535988" y="908050"/>
            <a:ext cx="608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a:t>ΔE</a:t>
            </a:r>
          </a:p>
        </p:txBody>
      </p:sp>
      <p:sp>
        <p:nvSpPr>
          <p:cNvPr id="46130" name="Oval 50">
            <a:extLst>
              <a:ext uri="{FF2B5EF4-FFF2-40B4-BE49-F238E27FC236}">
                <a16:creationId xmlns:a16="http://schemas.microsoft.com/office/drawing/2014/main" id="{150482E1-B311-6A2C-736E-CA44487C1AC2}"/>
              </a:ext>
            </a:extLst>
          </p:cNvPr>
          <p:cNvSpPr>
            <a:spLocks noChangeArrowheads="1"/>
          </p:cNvSpPr>
          <p:nvPr/>
        </p:nvSpPr>
        <p:spPr bwMode="auto">
          <a:xfrm>
            <a:off x="5580063" y="765175"/>
            <a:ext cx="315912" cy="274638"/>
          </a:xfrm>
          <a:prstGeom prst="ellipse">
            <a:avLst/>
          </a:prstGeom>
          <a:solidFill>
            <a:srgbClr val="FF0000"/>
          </a:solidFill>
          <a:ln w="9525">
            <a:solidFill>
              <a:schemeClr val="tx1"/>
            </a:solidFill>
            <a:round/>
            <a:headEnd/>
            <a:tailEnd/>
          </a:ln>
        </p:spPr>
        <p:txBody>
          <a:bodyPr wrap="none" anchor="ct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800" b="1"/>
              <a:t>Λ</a:t>
            </a:r>
          </a:p>
        </p:txBody>
      </p:sp>
      <p:sp>
        <p:nvSpPr>
          <p:cNvPr id="46131" name="Line 51">
            <a:extLst>
              <a:ext uri="{FF2B5EF4-FFF2-40B4-BE49-F238E27FC236}">
                <a16:creationId xmlns:a16="http://schemas.microsoft.com/office/drawing/2014/main" id="{F0F84963-BBDA-0200-49FE-2AA0752692B7}"/>
              </a:ext>
            </a:extLst>
          </p:cNvPr>
          <p:cNvSpPr>
            <a:spLocks noChangeShapeType="1"/>
          </p:cNvSpPr>
          <p:nvPr/>
        </p:nvSpPr>
        <p:spPr bwMode="auto">
          <a:xfrm>
            <a:off x="5867400" y="1052513"/>
            <a:ext cx="463550" cy="36036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46132" name="Text Box 52">
            <a:extLst>
              <a:ext uri="{FF2B5EF4-FFF2-40B4-BE49-F238E27FC236}">
                <a16:creationId xmlns:a16="http://schemas.microsoft.com/office/drawing/2014/main" id="{DBC3817C-327E-749D-F062-A9D52215EC14}"/>
              </a:ext>
            </a:extLst>
          </p:cNvPr>
          <p:cNvSpPr txBox="1">
            <a:spLocks noChangeArrowheads="1"/>
          </p:cNvSpPr>
          <p:nvPr/>
        </p:nvSpPr>
        <p:spPr bwMode="auto">
          <a:xfrm>
            <a:off x="4783138" y="2114550"/>
            <a:ext cx="400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800" b="1"/>
              <a:t>0</a:t>
            </a:r>
            <a:r>
              <a:rPr lang="en-US" altLang="ja-JP" sz="1800" b="1" baseline="30000"/>
              <a:t>+</a:t>
            </a:r>
          </a:p>
        </p:txBody>
      </p:sp>
      <p:sp>
        <p:nvSpPr>
          <p:cNvPr id="46133" name="Text Box 53">
            <a:extLst>
              <a:ext uri="{FF2B5EF4-FFF2-40B4-BE49-F238E27FC236}">
                <a16:creationId xmlns:a16="http://schemas.microsoft.com/office/drawing/2014/main" id="{EDE25299-B6A8-BD65-1475-0699E7D9E4EE}"/>
              </a:ext>
            </a:extLst>
          </p:cNvPr>
          <p:cNvSpPr txBox="1">
            <a:spLocks noChangeArrowheads="1"/>
          </p:cNvSpPr>
          <p:nvPr/>
        </p:nvSpPr>
        <p:spPr bwMode="auto">
          <a:xfrm>
            <a:off x="5867400" y="692150"/>
            <a:ext cx="603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800" b="1"/>
              <a:t>(0p)</a:t>
            </a:r>
          </a:p>
        </p:txBody>
      </p:sp>
      <p:sp>
        <p:nvSpPr>
          <p:cNvPr id="46134" name="Oval 54">
            <a:extLst>
              <a:ext uri="{FF2B5EF4-FFF2-40B4-BE49-F238E27FC236}">
                <a16:creationId xmlns:a16="http://schemas.microsoft.com/office/drawing/2014/main" id="{D5BCD51B-C105-4C17-6DC8-8F064F8A740B}"/>
              </a:ext>
            </a:extLst>
          </p:cNvPr>
          <p:cNvSpPr>
            <a:spLocks noChangeArrowheads="1"/>
          </p:cNvSpPr>
          <p:nvPr/>
        </p:nvSpPr>
        <p:spPr bwMode="auto">
          <a:xfrm>
            <a:off x="4356100" y="4292600"/>
            <a:ext cx="1439863" cy="1439863"/>
          </a:xfrm>
          <a:prstGeom prst="ellipse">
            <a:avLst/>
          </a:prstGeom>
          <a:solidFill>
            <a:srgbClr val="FFFF99"/>
          </a:solidFill>
          <a:ln w="25400">
            <a:solidFill>
              <a:srgbClr val="0000FF"/>
            </a:solidFill>
            <a:round/>
            <a:headEnd/>
            <a:tailEnd/>
          </a:ln>
        </p:spPr>
        <p:txBody>
          <a:bodyPr wrap="none" anchor="ct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6135" name="Oval 55">
            <a:extLst>
              <a:ext uri="{FF2B5EF4-FFF2-40B4-BE49-F238E27FC236}">
                <a16:creationId xmlns:a16="http://schemas.microsoft.com/office/drawing/2014/main" id="{E0B12183-AF2E-9C7E-11E9-3D576B75CF99}"/>
              </a:ext>
            </a:extLst>
          </p:cNvPr>
          <p:cNvSpPr>
            <a:spLocks noChangeArrowheads="1"/>
          </p:cNvSpPr>
          <p:nvPr/>
        </p:nvSpPr>
        <p:spPr bwMode="auto">
          <a:xfrm>
            <a:off x="5221288" y="4940300"/>
            <a:ext cx="503237" cy="504825"/>
          </a:xfrm>
          <a:prstGeom prst="ellipse">
            <a:avLst/>
          </a:prstGeom>
          <a:solidFill>
            <a:srgbClr val="008000"/>
          </a:solidFill>
          <a:ln w="9525">
            <a:solidFill>
              <a:schemeClr val="tx1"/>
            </a:solidFill>
            <a:round/>
            <a:headEnd/>
            <a:tailEnd/>
          </a:ln>
        </p:spPr>
        <p:txBody>
          <a:bodyPr wrap="none" anchor="ct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2800" b="1">
                <a:solidFill>
                  <a:schemeClr val="accent1"/>
                </a:solidFill>
              </a:rPr>
              <a:t>α</a:t>
            </a:r>
          </a:p>
        </p:txBody>
      </p:sp>
      <p:sp>
        <p:nvSpPr>
          <p:cNvPr id="46136" name="Oval 56">
            <a:extLst>
              <a:ext uri="{FF2B5EF4-FFF2-40B4-BE49-F238E27FC236}">
                <a16:creationId xmlns:a16="http://schemas.microsoft.com/office/drawing/2014/main" id="{2000C434-DB7C-3DF5-ABE5-2649E098E3B3}"/>
              </a:ext>
            </a:extLst>
          </p:cNvPr>
          <p:cNvSpPr>
            <a:spLocks noChangeArrowheads="1"/>
          </p:cNvSpPr>
          <p:nvPr/>
        </p:nvSpPr>
        <p:spPr bwMode="auto">
          <a:xfrm>
            <a:off x="4572000" y="4508500"/>
            <a:ext cx="431800" cy="431800"/>
          </a:xfrm>
          <a:prstGeom prst="ellipse">
            <a:avLst/>
          </a:prstGeom>
          <a:solidFill>
            <a:srgbClr val="FF0000"/>
          </a:solidFill>
          <a:ln w="9525">
            <a:solidFill>
              <a:schemeClr val="tx1"/>
            </a:solidFill>
            <a:round/>
            <a:headEnd/>
            <a:tailEnd/>
          </a:ln>
        </p:spPr>
        <p:txBody>
          <a:bodyPr wrap="none" anchor="ct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b="1">
                <a:solidFill>
                  <a:schemeClr val="accent1"/>
                </a:solidFill>
              </a:rPr>
              <a:t>Λ</a:t>
            </a:r>
          </a:p>
        </p:txBody>
      </p:sp>
      <p:sp>
        <p:nvSpPr>
          <p:cNvPr id="46137" name="Oval 57">
            <a:extLst>
              <a:ext uri="{FF2B5EF4-FFF2-40B4-BE49-F238E27FC236}">
                <a16:creationId xmlns:a16="http://schemas.microsoft.com/office/drawing/2014/main" id="{636DCA8F-9C72-0438-31E6-71AC2FD835E8}"/>
              </a:ext>
            </a:extLst>
          </p:cNvPr>
          <p:cNvSpPr>
            <a:spLocks noChangeArrowheads="1"/>
          </p:cNvSpPr>
          <p:nvPr/>
        </p:nvSpPr>
        <p:spPr bwMode="auto">
          <a:xfrm>
            <a:off x="5076825" y="4437063"/>
            <a:ext cx="503238" cy="504825"/>
          </a:xfrm>
          <a:prstGeom prst="ellipse">
            <a:avLst/>
          </a:prstGeom>
          <a:solidFill>
            <a:srgbClr val="008000"/>
          </a:solidFill>
          <a:ln w="9525">
            <a:solidFill>
              <a:schemeClr val="tx1"/>
            </a:solidFill>
            <a:round/>
            <a:headEnd/>
            <a:tailEnd/>
          </a:ln>
        </p:spPr>
        <p:txBody>
          <a:bodyPr wrap="none" anchor="ct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2800" b="1">
                <a:solidFill>
                  <a:schemeClr val="accent1"/>
                </a:solidFill>
              </a:rPr>
              <a:t>α</a:t>
            </a:r>
          </a:p>
        </p:txBody>
      </p:sp>
      <p:sp>
        <p:nvSpPr>
          <p:cNvPr id="46138" name="Oval 58">
            <a:extLst>
              <a:ext uri="{FF2B5EF4-FFF2-40B4-BE49-F238E27FC236}">
                <a16:creationId xmlns:a16="http://schemas.microsoft.com/office/drawing/2014/main" id="{8A6D2DA8-2104-AD4E-4EFB-5E3344066E92}"/>
              </a:ext>
            </a:extLst>
          </p:cNvPr>
          <p:cNvSpPr>
            <a:spLocks noChangeArrowheads="1"/>
          </p:cNvSpPr>
          <p:nvPr/>
        </p:nvSpPr>
        <p:spPr bwMode="auto">
          <a:xfrm>
            <a:off x="4572000" y="4940300"/>
            <a:ext cx="503238" cy="504825"/>
          </a:xfrm>
          <a:prstGeom prst="ellipse">
            <a:avLst/>
          </a:prstGeom>
          <a:solidFill>
            <a:srgbClr val="008000"/>
          </a:solidFill>
          <a:ln w="9525">
            <a:solidFill>
              <a:schemeClr val="tx1"/>
            </a:solidFill>
            <a:round/>
            <a:headEnd/>
            <a:tailEnd/>
          </a:ln>
        </p:spPr>
        <p:txBody>
          <a:bodyPr wrap="none" anchor="ct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2800" b="1">
                <a:solidFill>
                  <a:schemeClr val="accent1"/>
                </a:solidFill>
              </a:rPr>
              <a:t>α</a:t>
            </a:r>
          </a:p>
        </p:txBody>
      </p:sp>
      <p:sp>
        <p:nvSpPr>
          <p:cNvPr id="46139" name="Rectangle 59">
            <a:extLst>
              <a:ext uri="{FF2B5EF4-FFF2-40B4-BE49-F238E27FC236}">
                <a16:creationId xmlns:a16="http://schemas.microsoft.com/office/drawing/2014/main" id="{9BC62174-72D8-4700-C652-E9180C051F00}"/>
              </a:ext>
            </a:extLst>
          </p:cNvPr>
          <p:cNvSpPr>
            <a:spLocks noChangeArrowheads="1"/>
          </p:cNvSpPr>
          <p:nvPr/>
        </p:nvSpPr>
        <p:spPr bwMode="auto">
          <a:xfrm>
            <a:off x="179388" y="3213100"/>
            <a:ext cx="6985000" cy="1079500"/>
          </a:xfrm>
          <a:prstGeom prst="rect">
            <a:avLst/>
          </a:prstGeom>
          <a:solidFill>
            <a:srgbClr val="FFFF99"/>
          </a:solidFill>
          <a:ln w="28575" algn="ctr">
            <a:solidFill>
              <a:schemeClr val="accent1"/>
            </a:solidFill>
            <a:miter lim="800000"/>
            <a:headEnd/>
            <a:tailEnd/>
          </a:ln>
        </p:spPr>
        <p:txBody>
          <a:bodyPr wrap="none" anchor="ct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0476" name="Text Box 60">
            <a:extLst>
              <a:ext uri="{FF2B5EF4-FFF2-40B4-BE49-F238E27FC236}">
                <a16:creationId xmlns:a16="http://schemas.microsoft.com/office/drawing/2014/main" id="{7F7D069C-E70C-91EB-853C-EDC215E14D87}"/>
              </a:ext>
            </a:extLst>
          </p:cNvPr>
          <p:cNvSpPr txBox="1">
            <a:spLocks noChangeArrowheads="1"/>
          </p:cNvSpPr>
          <p:nvPr/>
        </p:nvSpPr>
        <p:spPr bwMode="auto">
          <a:xfrm>
            <a:off x="179388" y="3141663"/>
            <a:ext cx="7129462" cy="1098550"/>
          </a:xfrm>
          <a:prstGeom prst="rect">
            <a:avLst/>
          </a:prstGeom>
          <a:noFill/>
          <a:ln>
            <a:noFill/>
          </a:ln>
          <a:effectLst/>
        </p:spPr>
        <p:txBody>
          <a:bodyPr>
            <a:spAutoFit/>
          </a:bodyPr>
          <a:lstStyle/>
          <a:p>
            <a:pPr eaLnBrk="1" hangingPunct="1">
              <a:defRPr/>
            </a:pPr>
            <a:r>
              <a:rPr lang="en-US" altLang="ja-JP">
                <a:solidFill>
                  <a:srgbClr val="CC0000"/>
                </a:solidFill>
              </a:rPr>
              <a:t>3- and 4-body calculations:</a:t>
            </a:r>
          </a:p>
          <a:p>
            <a:pPr eaLnBrk="1" hangingPunct="1">
              <a:defRPr/>
            </a:pPr>
            <a:r>
              <a:rPr lang="en-US" altLang="ja-JP" sz="1800">
                <a:effectLst>
                  <a:outerShdw blurRad="38100" dist="38100" dir="2700000" algn="tl">
                    <a:srgbClr val="FFFFFF"/>
                  </a:outerShdw>
                </a:effectLst>
              </a:rPr>
              <a:t>E. Hiyama, M. Kamimura, T. Motoba, T. Yamada and Y. Yamamoto</a:t>
            </a:r>
          </a:p>
          <a:p>
            <a:pPr eaLnBrk="1" hangingPunct="1">
              <a:defRPr/>
            </a:pPr>
            <a:r>
              <a:rPr lang="en-US" altLang="ja-JP" sz="1800">
                <a:effectLst>
                  <a:outerShdw blurRad="38100" dist="38100" dir="2700000" algn="tl">
                    <a:srgbClr val="FFFFFF"/>
                  </a:outerShdw>
                </a:effectLst>
              </a:rPr>
              <a:t>Phys. Rev. Lett. 85 (2000)  270.</a:t>
            </a:r>
            <a:r>
              <a:rPr lang="en-US" altLang="ja-JP">
                <a:effectLst>
                  <a:outerShdw blurRad="38100" dist="38100" dir="2700000" algn="tl">
                    <a:srgbClr val="FFFFFF"/>
                  </a:outerShdw>
                </a:effectLst>
              </a:rPr>
              <a:t> </a:t>
            </a:r>
          </a:p>
          <a:p>
            <a:pPr eaLnBrk="1" hangingPunct="1">
              <a:defRPr/>
            </a:pPr>
            <a:endParaRPr lang="en-US" altLang="ja-JP" sz="800">
              <a:latin typeface="Garamond" panose="02020404030301010803" pitchFamily="18" charset="0"/>
            </a:endParaRPr>
          </a:p>
        </p:txBody>
      </p:sp>
      <p:sp>
        <p:nvSpPr>
          <p:cNvPr id="46141" name="Rectangle 61">
            <a:extLst>
              <a:ext uri="{FF2B5EF4-FFF2-40B4-BE49-F238E27FC236}">
                <a16:creationId xmlns:a16="http://schemas.microsoft.com/office/drawing/2014/main" id="{DBAE8D0D-5E3B-9190-DDD4-CE9F6C6459F1}"/>
              </a:ext>
            </a:extLst>
          </p:cNvPr>
          <p:cNvSpPr>
            <a:spLocks noChangeArrowheads="1"/>
          </p:cNvSpPr>
          <p:nvPr/>
        </p:nvSpPr>
        <p:spPr bwMode="auto">
          <a:xfrm>
            <a:off x="176213" y="5491163"/>
            <a:ext cx="1693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marL="342900" indent="-342900">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30000"/>
              </a:spcBef>
            </a:pPr>
            <a:r>
              <a:rPr lang="en-US" altLang="ja-JP" b="1"/>
              <a:t>YN  LS force</a:t>
            </a:r>
          </a:p>
        </p:txBody>
      </p:sp>
      <p:sp>
        <p:nvSpPr>
          <p:cNvPr id="46142" name="Rectangle 62">
            <a:extLst>
              <a:ext uri="{FF2B5EF4-FFF2-40B4-BE49-F238E27FC236}">
                <a16:creationId xmlns:a16="http://schemas.microsoft.com/office/drawing/2014/main" id="{513A4D7D-9BCF-CA7A-E5DD-20780221DB15}"/>
              </a:ext>
            </a:extLst>
          </p:cNvPr>
          <p:cNvSpPr>
            <a:spLocks noChangeArrowheads="1"/>
          </p:cNvSpPr>
          <p:nvPr/>
        </p:nvSpPr>
        <p:spPr bwMode="auto">
          <a:xfrm>
            <a:off x="-104775" y="5851525"/>
            <a:ext cx="7199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marL="342900" indent="-342900">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30000"/>
              </a:spcBef>
            </a:pPr>
            <a:r>
              <a:rPr lang="ja-JP" altLang="en-US"/>
              <a:t>　　　</a:t>
            </a:r>
            <a:r>
              <a:rPr lang="en-US" altLang="ja-JP"/>
              <a:t>1) </a:t>
            </a:r>
            <a:r>
              <a:rPr lang="en-US" altLang="ja-JP">
                <a:solidFill>
                  <a:srgbClr val="CC0000"/>
                </a:solidFill>
              </a:rPr>
              <a:t>Meson theory</a:t>
            </a:r>
            <a:r>
              <a:rPr lang="en-US" altLang="ja-JP"/>
              <a:t> : Nijmegen Model D, F, soft core’97 a – f.</a:t>
            </a:r>
          </a:p>
        </p:txBody>
      </p:sp>
      <p:sp>
        <p:nvSpPr>
          <p:cNvPr id="46143" name="Rectangle 63">
            <a:extLst>
              <a:ext uri="{FF2B5EF4-FFF2-40B4-BE49-F238E27FC236}">
                <a16:creationId xmlns:a16="http://schemas.microsoft.com/office/drawing/2014/main" id="{D9B48F7B-F8E5-C77D-8511-616415BA5FF1}"/>
              </a:ext>
            </a:extLst>
          </p:cNvPr>
          <p:cNvSpPr>
            <a:spLocks noChangeArrowheads="1"/>
          </p:cNvSpPr>
          <p:nvPr/>
        </p:nvSpPr>
        <p:spPr bwMode="auto">
          <a:xfrm>
            <a:off x="-142875" y="6237288"/>
            <a:ext cx="55499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marL="342900" indent="-342900">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30000"/>
              </a:spcBef>
            </a:pPr>
            <a:r>
              <a:rPr lang="ja-JP" altLang="en-US"/>
              <a:t>　　　</a:t>
            </a:r>
            <a:r>
              <a:rPr lang="en-US" altLang="ja-JP"/>
              <a:t>2) </a:t>
            </a:r>
            <a:r>
              <a:rPr lang="en-US" altLang="ja-JP">
                <a:solidFill>
                  <a:srgbClr val="CC0000"/>
                </a:solidFill>
              </a:rPr>
              <a:t>Qurak model</a:t>
            </a:r>
            <a:r>
              <a:rPr lang="en-US" altLang="ja-JP"/>
              <a:t> : Kyoto-Niigata,  FSS</a:t>
            </a:r>
            <a:r>
              <a:rPr lang="ja-JP" altLang="en-US"/>
              <a:t>　　　　</a:t>
            </a:r>
          </a:p>
        </p:txBody>
      </p:sp>
      <p:sp>
        <p:nvSpPr>
          <p:cNvPr id="46144" name="Oval 64">
            <a:extLst>
              <a:ext uri="{FF2B5EF4-FFF2-40B4-BE49-F238E27FC236}">
                <a16:creationId xmlns:a16="http://schemas.microsoft.com/office/drawing/2014/main" id="{009A80F6-257A-D7C8-3018-42610E998F7D}"/>
              </a:ext>
            </a:extLst>
          </p:cNvPr>
          <p:cNvSpPr>
            <a:spLocks noChangeArrowheads="1"/>
          </p:cNvSpPr>
          <p:nvPr/>
        </p:nvSpPr>
        <p:spPr bwMode="auto">
          <a:xfrm>
            <a:off x="1403350" y="4365625"/>
            <a:ext cx="1081088" cy="952500"/>
          </a:xfrm>
          <a:prstGeom prst="ellipse">
            <a:avLst/>
          </a:prstGeom>
          <a:solidFill>
            <a:srgbClr val="FFFF99"/>
          </a:solidFill>
          <a:ln w="25400">
            <a:solidFill>
              <a:srgbClr val="0000FF"/>
            </a:solidFill>
            <a:round/>
            <a:headEnd/>
            <a:tailEnd/>
          </a:ln>
        </p:spPr>
        <p:txBody>
          <a:bodyPr wrap="none" anchor="ct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6145" name="Oval 65">
            <a:extLst>
              <a:ext uri="{FF2B5EF4-FFF2-40B4-BE49-F238E27FC236}">
                <a16:creationId xmlns:a16="http://schemas.microsoft.com/office/drawing/2014/main" id="{16EF1021-6D0C-72B9-624F-FBB2F74337CB}"/>
              </a:ext>
            </a:extLst>
          </p:cNvPr>
          <p:cNvSpPr>
            <a:spLocks noChangeArrowheads="1"/>
          </p:cNvSpPr>
          <p:nvPr/>
        </p:nvSpPr>
        <p:spPr bwMode="auto">
          <a:xfrm>
            <a:off x="1979613" y="4797425"/>
            <a:ext cx="431800" cy="431800"/>
          </a:xfrm>
          <a:prstGeom prst="ellipse">
            <a:avLst/>
          </a:prstGeom>
          <a:solidFill>
            <a:srgbClr val="008000"/>
          </a:solidFill>
          <a:ln w="9525">
            <a:solidFill>
              <a:schemeClr val="tx1"/>
            </a:solidFill>
            <a:round/>
            <a:headEnd/>
            <a:tailEnd/>
          </a:ln>
        </p:spPr>
        <p:txBody>
          <a:bodyPr wrap="none" anchor="ct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2800" b="1">
                <a:solidFill>
                  <a:schemeClr val="accent1"/>
                </a:solidFill>
              </a:rPr>
              <a:t>α</a:t>
            </a:r>
          </a:p>
        </p:txBody>
      </p:sp>
      <p:sp>
        <p:nvSpPr>
          <p:cNvPr id="46146" name="Oval 66">
            <a:extLst>
              <a:ext uri="{FF2B5EF4-FFF2-40B4-BE49-F238E27FC236}">
                <a16:creationId xmlns:a16="http://schemas.microsoft.com/office/drawing/2014/main" id="{918DF33C-8A98-DEAB-FD67-4930F8657BB8}"/>
              </a:ext>
            </a:extLst>
          </p:cNvPr>
          <p:cNvSpPr>
            <a:spLocks noChangeArrowheads="1"/>
          </p:cNvSpPr>
          <p:nvPr/>
        </p:nvSpPr>
        <p:spPr bwMode="auto">
          <a:xfrm>
            <a:off x="1763713" y="4437063"/>
            <a:ext cx="360362" cy="358775"/>
          </a:xfrm>
          <a:prstGeom prst="ellipse">
            <a:avLst/>
          </a:prstGeom>
          <a:solidFill>
            <a:srgbClr val="FF0000"/>
          </a:solidFill>
          <a:ln w="9525">
            <a:solidFill>
              <a:schemeClr val="tx1"/>
            </a:solidFill>
            <a:round/>
            <a:headEnd/>
            <a:tailEnd/>
          </a:ln>
        </p:spPr>
        <p:txBody>
          <a:bodyPr wrap="none" anchor="ct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b="1">
                <a:solidFill>
                  <a:schemeClr val="accent1"/>
                </a:solidFill>
              </a:rPr>
              <a:t>Λ</a:t>
            </a:r>
          </a:p>
        </p:txBody>
      </p:sp>
      <p:sp>
        <p:nvSpPr>
          <p:cNvPr id="46147" name="Oval 67">
            <a:extLst>
              <a:ext uri="{FF2B5EF4-FFF2-40B4-BE49-F238E27FC236}">
                <a16:creationId xmlns:a16="http://schemas.microsoft.com/office/drawing/2014/main" id="{818C9B8A-78DA-3CF9-957C-F25A6F951358}"/>
              </a:ext>
            </a:extLst>
          </p:cNvPr>
          <p:cNvSpPr>
            <a:spLocks noChangeArrowheads="1"/>
          </p:cNvSpPr>
          <p:nvPr/>
        </p:nvSpPr>
        <p:spPr bwMode="auto">
          <a:xfrm>
            <a:off x="1476375" y="4797425"/>
            <a:ext cx="431800" cy="431800"/>
          </a:xfrm>
          <a:prstGeom prst="ellipse">
            <a:avLst/>
          </a:prstGeom>
          <a:solidFill>
            <a:srgbClr val="008000"/>
          </a:solidFill>
          <a:ln w="9525">
            <a:solidFill>
              <a:schemeClr val="tx1"/>
            </a:solidFill>
            <a:round/>
            <a:headEnd/>
            <a:tailEnd/>
          </a:ln>
        </p:spPr>
        <p:txBody>
          <a:bodyPr wrap="none" anchor="ct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2800" b="1">
                <a:solidFill>
                  <a:schemeClr val="accent1"/>
                </a:solidFill>
              </a:rPr>
              <a:t>α</a:t>
            </a:r>
          </a:p>
        </p:txBody>
      </p:sp>
      <p:sp>
        <p:nvSpPr>
          <p:cNvPr id="46148" name="Text Box 68">
            <a:extLst>
              <a:ext uri="{FF2B5EF4-FFF2-40B4-BE49-F238E27FC236}">
                <a16:creationId xmlns:a16="http://schemas.microsoft.com/office/drawing/2014/main" id="{FD14D677-A5A7-92BD-F94E-931D417F2FEB}"/>
              </a:ext>
            </a:extLst>
          </p:cNvPr>
          <p:cNvSpPr txBox="1">
            <a:spLocks noChangeArrowheads="1"/>
          </p:cNvSpPr>
          <p:nvPr/>
        </p:nvSpPr>
        <p:spPr bwMode="auto">
          <a:xfrm>
            <a:off x="6011863" y="4581525"/>
            <a:ext cx="6302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b="1" baseline="30000"/>
              <a:t>13</a:t>
            </a:r>
            <a:r>
              <a:rPr lang="en-US" altLang="ja-JP" sz="2400"/>
              <a:t>C</a:t>
            </a:r>
          </a:p>
        </p:txBody>
      </p:sp>
      <p:sp>
        <p:nvSpPr>
          <p:cNvPr id="46149" name="Text Box 69">
            <a:extLst>
              <a:ext uri="{FF2B5EF4-FFF2-40B4-BE49-F238E27FC236}">
                <a16:creationId xmlns:a16="http://schemas.microsoft.com/office/drawing/2014/main" id="{4C0DDF4A-FF86-A367-6B41-3B519CC8ED3E}"/>
              </a:ext>
            </a:extLst>
          </p:cNvPr>
          <p:cNvSpPr txBox="1">
            <a:spLocks noChangeArrowheads="1"/>
          </p:cNvSpPr>
          <p:nvPr/>
        </p:nvSpPr>
        <p:spPr bwMode="auto">
          <a:xfrm>
            <a:off x="5976938" y="4867275"/>
            <a:ext cx="414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800" b="1"/>
              <a:t>Λ</a:t>
            </a:r>
          </a:p>
        </p:txBody>
      </p:sp>
      <p:sp>
        <p:nvSpPr>
          <p:cNvPr id="46150" name="Text Box 70">
            <a:extLst>
              <a:ext uri="{FF2B5EF4-FFF2-40B4-BE49-F238E27FC236}">
                <a16:creationId xmlns:a16="http://schemas.microsoft.com/office/drawing/2014/main" id="{4710E272-864F-A2EF-773C-DB012C69437B}"/>
              </a:ext>
            </a:extLst>
          </p:cNvPr>
          <p:cNvSpPr txBox="1">
            <a:spLocks noChangeArrowheads="1"/>
          </p:cNvSpPr>
          <p:nvPr/>
        </p:nvSpPr>
        <p:spPr bwMode="auto">
          <a:xfrm>
            <a:off x="2843213" y="4652963"/>
            <a:ext cx="669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b="1" baseline="30000"/>
              <a:t>9</a:t>
            </a:r>
            <a:r>
              <a:rPr lang="en-US" altLang="ja-JP" sz="2400"/>
              <a:t>Be</a:t>
            </a:r>
          </a:p>
        </p:txBody>
      </p:sp>
      <p:sp>
        <p:nvSpPr>
          <p:cNvPr id="46151" name="Text Box 71">
            <a:extLst>
              <a:ext uri="{FF2B5EF4-FFF2-40B4-BE49-F238E27FC236}">
                <a16:creationId xmlns:a16="http://schemas.microsoft.com/office/drawing/2014/main" id="{E9243906-26AF-55BA-F0AE-EC6BD1521852}"/>
              </a:ext>
            </a:extLst>
          </p:cNvPr>
          <p:cNvSpPr txBox="1">
            <a:spLocks noChangeArrowheads="1"/>
          </p:cNvSpPr>
          <p:nvPr/>
        </p:nvSpPr>
        <p:spPr bwMode="auto">
          <a:xfrm>
            <a:off x="2698750" y="4868863"/>
            <a:ext cx="4143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800" b="1"/>
              <a:t>Λ</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a:extLst>
              <a:ext uri="{FF2B5EF4-FFF2-40B4-BE49-F238E27FC236}">
                <a16:creationId xmlns:a16="http://schemas.microsoft.com/office/drawing/2014/main" id="{30758E55-A67E-F8D1-CE8E-4F792B626FA4}"/>
              </a:ext>
            </a:extLst>
          </p:cNvPr>
          <p:cNvSpPr txBox="1">
            <a:spLocks noChangeArrowheads="1"/>
          </p:cNvSpPr>
          <p:nvPr/>
        </p:nvSpPr>
        <p:spPr bwMode="auto">
          <a:xfrm>
            <a:off x="214313" y="2997200"/>
            <a:ext cx="727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t>5/2</a:t>
            </a:r>
            <a:r>
              <a:rPr lang="en-US" altLang="ja-JP" sz="2400" baseline="30000"/>
              <a:t>+</a:t>
            </a:r>
          </a:p>
        </p:txBody>
      </p:sp>
      <p:sp>
        <p:nvSpPr>
          <p:cNvPr id="47107" name="Text Box 3">
            <a:extLst>
              <a:ext uri="{FF2B5EF4-FFF2-40B4-BE49-F238E27FC236}">
                <a16:creationId xmlns:a16="http://schemas.microsoft.com/office/drawing/2014/main" id="{22435D3F-1FAD-BC58-663C-83D309EEFD5A}"/>
              </a:ext>
            </a:extLst>
          </p:cNvPr>
          <p:cNvSpPr txBox="1">
            <a:spLocks noChangeArrowheads="1"/>
          </p:cNvSpPr>
          <p:nvPr/>
        </p:nvSpPr>
        <p:spPr bwMode="auto">
          <a:xfrm>
            <a:off x="214313" y="1701800"/>
            <a:ext cx="727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t>3/2</a:t>
            </a:r>
            <a:r>
              <a:rPr lang="en-US" altLang="ja-JP" sz="2400" baseline="30000"/>
              <a:t>+</a:t>
            </a:r>
          </a:p>
        </p:txBody>
      </p:sp>
      <p:sp>
        <p:nvSpPr>
          <p:cNvPr id="47108" name="Line 4">
            <a:extLst>
              <a:ext uri="{FF2B5EF4-FFF2-40B4-BE49-F238E27FC236}">
                <a16:creationId xmlns:a16="http://schemas.microsoft.com/office/drawing/2014/main" id="{BF629CEC-4752-9D93-D8F2-3E840527EA1E}"/>
              </a:ext>
            </a:extLst>
          </p:cNvPr>
          <p:cNvSpPr>
            <a:spLocks noChangeShapeType="1"/>
          </p:cNvSpPr>
          <p:nvPr/>
        </p:nvSpPr>
        <p:spPr bwMode="auto">
          <a:xfrm>
            <a:off x="1763713" y="1916113"/>
            <a:ext cx="0" cy="122396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47109" name="Text Box 5">
            <a:extLst>
              <a:ext uri="{FF2B5EF4-FFF2-40B4-BE49-F238E27FC236}">
                <a16:creationId xmlns:a16="http://schemas.microsoft.com/office/drawing/2014/main" id="{7CFA2CF2-37BC-B744-D8FD-1974B58FA35D}"/>
              </a:ext>
            </a:extLst>
          </p:cNvPr>
          <p:cNvSpPr txBox="1">
            <a:spLocks noChangeArrowheads="1"/>
          </p:cNvSpPr>
          <p:nvPr/>
        </p:nvSpPr>
        <p:spPr bwMode="auto">
          <a:xfrm>
            <a:off x="2160588" y="1773238"/>
            <a:ext cx="709612"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t> 80</a:t>
            </a:r>
          </a:p>
          <a:p>
            <a:pPr eaLnBrk="1" hangingPunct="1"/>
            <a:endParaRPr lang="en-US" altLang="ja-JP" sz="2400"/>
          </a:p>
          <a:p>
            <a:pPr eaLnBrk="1" hangingPunct="1"/>
            <a:r>
              <a:rPr lang="en-US" altLang="ja-JP" sz="2400"/>
              <a:t>200</a:t>
            </a:r>
          </a:p>
          <a:p>
            <a:pPr eaLnBrk="1" hangingPunct="1"/>
            <a:r>
              <a:rPr lang="en-US" altLang="ja-JP" sz="2400"/>
              <a:t>keV</a:t>
            </a:r>
          </a:p>
        </p:txBody>
      </p:sp>
      <p:sp>
        <p:nvSpPr>
          <p:cNvPr id="47110" name="Text Box 6">
            <a:extLst>
              <a:ext uri="{FF2B5EF4-FFF2-40B4-BE49-F238E27FC236}">
                <a16:creationId xmlns:a16="http://schemas.microsoft.com/office/drawing/2014/main" id="{ED572604-8D61-1A47-81B6-33BC25AED857}"/>
              </a:ext>
            </a:extLst>
          </p:cNvPr>
          <p:cNvSpPr txBox="1">
            <a:spLocks noChangeArrowheads="1"/>
          </p:cNvSpPr>
          <p:nvPr/>
        </p:nvSpPr>
        <p:spPr bwMode="auto">
          <a:xfrm rot="-5400000">
            <a:off x="2280444" y="2228057"/>
            <a:ext cx="412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800"/>
              <a:t>～</a:t>
            </a:r>
          </a:p>
        </p:txBody>
      </p:sp>
      <p:sp>
        <p:nvSpPr>
          <p:cNvPr id="47111" name="Line 7">
            <a:extLst>
              <a:ext uri="{FF2B5EF4-FFF2-40B4-BE49-F238E27FC236}">
                <a16:creationId xmlns:a16="http://schemas.microsoft.com/office/drawing/2014/main" id="{3EDD0C42-CAD7-DD8F-FAFF-0F8FB13F7F58}"/>
              </a:ext>
            </a:extLst>
          </p:cNvPr>
          <p:cNvSpPr>
            <a:spLocks noChangeShapeType="1"/>
          </p:cNvSpPr>
          <p:nvPr/>
        </p:nvSpPr>
        <p:spPr bwMode="auto">
          <a:xfrm>
            <a:off x="1006475" y="1917700"/>
            <a:ext cx="1081088"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7112" name="Line 8">
            <a:extLst>
              <a:ext uri="{FF2B5EF4-FFF2-40B4-BE49-F238E27FC236}">
                <a16:creationId xmlns:a16="http://schemas.microsoft.com/office/drawing/2014/main" id="{2549327A-AA1C-2E04-9CFF-D1EACA3D0995}"/>
              </a:ext>
            </a:extLst>
          </p:cNvPr>
          <p:cNvSpPr>
            <a:spLocks noChangeShapeType="1"/>
          </p:cNvSpPr>
          <p:nvPr/>
        </p:nvSpPr>
        <p:spPr bwMode="auto">
          <a:xfrm>
            <a:off x="1006475" y="3141663"/>
            <a:ext cx="1081088"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7113" name="Text Box 9">
            <a:extLst>
              <a:ext uri="{FF2B5EF4-FFF2-40B4-BE49-F238E27FC236}">
                <a16:creationId xmlns:a16="http://schemas.microsoft.com/office/drawing/2014/main" id="{189BF8D7-12BD-910F-3176-A37380277CBA}"/>
              </a:ext>
            </a:extLst>
          </p:cNvPr>
          <p:cNvSpPr txBox="1">
            <a:spLocks noChangeArrowheads="1"/>
          </p:cNvSpPr>
          <p:nvPr/>
        </p:nvSpPr>
        <p:spPr bwMode="auto">
          <a:xfrm>
            <a:off x="862013" y="3284538"/>
            <a:ext cx="1100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t>Meson</a:t>
            </a:r>
          </a:p>
        </p:txBody>
      </p:sp>
      <p:sp>
        <p:nvSpPr>
          <p:cNvPr id="47114" name="Text Box 10">
            <a:extLst>
              <a:ext uri="{FF2B5EF4-FFF2-40B4-BE49-F238E27FC236}">
                <a16:creationId xmlns:a16="http://schemas.microsoft.com/office/drawing/2014/main" id="{7447132A-E535-7C57-5748-3D31EC46FD4E}"/>
              </a:ext>
            </a:extLst>
          </p:cNvPr>
          <p:cNvSpPr txBox="1">
            <a:spLocks noChangeArrowheads="1"/>
          </p:cNvSpPr>
          <p:nvPr/>
        </p:nvSpPr>
        <p:spPr bwMode="auto">
          <a:xfrm>
            <a:off x="288925" y="5661025"/>
            <a:ext cx="676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t>3/2</a:t>
            </a:r>
            <a:r>
              <a:rPr lang="en-US" altLang="ja-JP" sz="2400" baseline="30000"/>
              <a:t>-</a:t>
            </a:r>
          </a:p>
        </p:txBody>
      </p:sp>
      <p:sp>
        <p:nvSpPr>
          <p:cNvPr id="47115" name="Text Box 11">
            <a:extLst>
              <a:ext uri="{FF2B5EF4-FFF2-40B4-BE49-F238E27FC236}">
                <a16:creationId xmlns:a16="http://schemas.microsoft.com/office/drawing/2014/main" id="{11111F43-092E-66F7-C50C-95955D4B2D9C}"/>
              </a:ext>
            </a:extLst>
          </p:cNvPr>
          <p:cNvSpPr txBox="1">
            <a:spLocks noChangeArrowheads="1"/>
          </p:cNvSpPr>
          <p:nvPr/>
        </p:nvSpPr>
        <p:spPr bwMode="auto">
          <a:xfrm>
            <a:off x="285750" y="4510088"/>
            <a:ext cx="676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t>1/2</a:t>
            </a:r>
            <a:r>
              <a:rPr lang="en-US" altLang="ja-JP" sz="2400" baseline="30000"/>
              <a:t>-</a:t>
            </a:r>
          </a:p>
        </p:txBody>
      </p:sp>
      <p:sp>
        <p:nvSpPr>
          <p:cNvPr id="47116" name="Line 12">
            <a:extLst>
              <a:ext uri="{FF2B5EF4-FFF2-40B4-BE49-F238E27FC236}">
                <a16:creationId xmlns:a16="http://schemas.microsoft.com/office/drawing/2014/main" id="{935EFF64-7649-D1EA-D4A7-B9B19298FC0F}"/>
              </a:ext>
            </a:extLst>
          </p:cNvPr>
          <p:cNvSpPr>
            <a:spLocks noChangeShapeType="1"/>
          </p:cNvSpPr>
          <p:nvPr/>
        </p:nvSpPr>
        <p:spPr bwMode="auto">
          <a:xfrm>
            <a:off x="1763713" y="4724400"/>
            <a:ext cx="0" cy="1223963"/>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47117" name="Text Box 13">
            <a:extLst>
              <a:ext uri="{FF2B5EF4-FFF2-40B4-BE49-F238E27FC236}">
                <a16:creationId xmlns:a16="http://schemas.microsoft.com/office/drawing/2014/main" id="{D3D9A5CE-D9F2-B6D3-5963-7192791379AC}"/>
              </a:ext>
            </a:extLst>
          </p:cNvPr>
          <p:cNvSpPr txBox="1">
            <a:spLocks noChangeArrowheads="1"/>
          </p:cNvSpPr>
          <p:nvPr/>
        </p:nvSpPr>
        <p:spPr bwMode="auto">
          <a:xfrm>
            <a:off x="2232025" y="4581525"/>
            <a:ext cx="709613"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t>360</a:t>
            </a:r>
          </a:p>
          <a:p>
            <a:pPr eaLnBrk="1" hangingPunct="1"/>
            <a:endParaRPr lang="en-US" altLang="ja-JP" sz="2400"/>
          </a:p>
          <a:p>
            <a:pPr eaLnBrk="1" hangingPunct="1"/>
            <a:r>
              <a:rPr lang="en-US" altLang="ja-JP" sz="2400"/>
              <a:t>960</a:t>
            </a:r>
          </a:p>
          <a:p>
            <a:pPr eaLnBrk="1" hangingPunct="1"/>
            <a:r>
              <a:rPr lang="en-US" altLang="ja-JP" sz="2400"/>
              <a:t>keV</a:t>
            </a:r>
          </a:p>
        </p:txBody>
      </p:sp>
      <p:sp>
        <p:nvSpPr>
          <p:cNvPr id="47118" name="Text Box 14">
            <a:extLst>
              <a:ext uri="{FF2B5EF4-FFF2-40B4-BE49-F238E27FC236}">
                <a16:creationId xmlns:a16="http://schemas.microsoft.com/office/drawing/2014/main" id="{FB0465FF-C3D1-2276-0100-DEC5705A499D}"/>
              </a:ext>
            </a:extLst>
          </p:cNvPr>
          <p:cNvSpPr txBox="1">
            <a:spLocks noChangeArrowheads="1"/>
          </p:cNvSpPr>
          <p:nvPr/>
        </p:nvSpPr>
        <p:spPr bwMode="auto">
          <a:xfrm rot="-5400000">
            <a:off x="2351882" y="5036343"/>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800"/>
              <a:t>～</a:t>
            </a:r>
          </a:p>
        </p:txBody>
      </p:sp>
      <p:sp>
        <p:nvSpPr>
          <p:cNvPr id="47119" name="Line 15">
            <a:extLst>
              <a:ext uri="{FF2B5EF4-FFF2-40B4-BE49-F238E27FC236}">
                <a16:creationId xmlns:a16="http://schemas.microsoft.com/office/drawing/2014/main" id="{79B00F13-C1CF-351F-D56C-6DD1132289CB}"/>
              </a:ext>
            </a:extLst>
          </p:cNvPr>
          <p:cNvSpPr>
            <a:spLocks noChangeShapeType="1"/>
          </p:cNvSpPr>
          <p:nvPr/>
        </p:nvSpPr>
        <p:spPr bwMode="auto">
          <a:xfrm>
            <a:off x="1077913" y="4725988"/>
            <a:ext cx="1081087"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7120" name="Line 16">
            <a:extLst>
              <a:ext uri="{FF2B5EF4-FFF2-40B4-BE49-F238E27FC236}">
                <a16:creationId xmlns:a16="http://schemas.microsoft.com/office/drawing/2014/main" id="{6D0C58F3-585D-A03A-1815-A9C984264B1E}"/>
              </a:ext>
            </a:extLst>
          </p:cNvPr>
          <p:cNvSpPr>
            <a:spLocks noChangeShapeType="1"/>
          </p:cNvSpPr>
          <p:nvPr/>
        </p:nvSpPr>
        <p:spPr bwMode="auto">
          <a:xfrm>
            <a:off x="1077913" y="5949950"/>
            <a:ext cx="1081087"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7121" name="Text Box 17">
            <a:extLst>
              <a:ext uri="{FF2B5EF4-FFF2-40B4-BE49-F238E27FC236}">
                <a16:creationId xmlns:a16="http://schemas.microsoft.com/office/drawing/2014/main" id="{E033FCF3-E83D-A0E5-9876-E4F237EA2A57}"/>
              </a:ext>
            </a:extLst>
          </p:cNvPr>
          <p:cNvSpPr txBox="1">
            <a:spLocks noChangeArrowheads="1"/>
          </p:cNvSpPr>
          <p:nvPr/>
        </p:nvSpPr>
        <p:spPr bwMode="auto">
          <a:xfrm>
            <a:off x="933450" y="6092825"/>
            <a:ext cx="1100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t>Meson</a:t>
            </a:r>
          </a:p>
        </p:txBody>
      </p:sp>
      <p:grpSp>
        <p:nvGrpSpPr>
          <p:cNvPr id="2" name="Group 18">
            <a:extLst>
              <a:ext uri="{FF2B5EF4-FFF2-40B4-BE49-F238E27FC236}">
                <a16:creationId xmlns:a16="http://schemas.microsoft.com/office/drawing/2014/main" id="{ACEBF658-28CA-BD76-A943-C32DCBC3FC6D}"/>
              </a:ext>
            </a:extLst>
          </p:cNvPr>
          <p:cNvGrpSpPr>
            <a:grpSpLocks/>
          </p:cNvGrpSpPr>
          <p:nvPr/>
        </p:nvGrpSpPr>
        <p:grpSpPr bwMode="auto">
          <a:xfrm>
            <a:off x="3132138" y="1700213"/>
            <a:ext cx="2654300" cy="4633912"/>
            <a:chOff x="2064" y="1071"/>
            <a:chExt cx="1672" cy="2919"/>
          </a:xfrm>
        </p:grpSpPr>
        <p:sp>
          <p:nvSpPr>
            <p:cNvPr id="47159" name="Line 19">
              <a:extLst>
                <a:ext uri="{FF2B5EF4-FFF2-40B4-BE49-F238E27FC236}">
                  <a16:creationId xmlns:a16="http://schemas.microsoft.com/office/drawing/2014/main" id="{FCF5EAC9-3507-0DF0-9DEF-EB6450841730}"/>
                </a:ext>
              </a:extLst>
            </p:cNvPr>
            <p:cNvSpPr>
              <a:spLocks noChangeShapeType="1"/>
            </p:cNvSpPr>
            <p:nvPr/>
          </p:nvSpPr>
          <p:spPr bwMode="auto">
            <a:xfrm>
              <a:off x="2517" y="1480"/>
              <a:ext cx="72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7160" name="Line 20">
              <a:extLst>
                <a:ext uri="{FF2B5EF4-FFF2-40B4-BE49-F238E27FC236}">
                  <a16:creationId xmlns:a16="http://schemas.microsoft.com/office/drawing/2014/main" id="{C480EB1A-5F81-8D59-E0BB-0581A6E32E55}"/>
                </a:ext>
              </a:extLst>
            </p:cNvPr>
            <p:cNvSpPr>
              <a:spLocks noChangeShapeType="1"/>
            </p:cNvSpPr>
            <p:nvPr/>
          </p:nvSpPr>
          <p:spPr bwMode="auto">
            <a:xfrm>
              <a:off x="2517" y="1707"/>
              <a:ext cx="72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7161" name="Text Box 21">
              <a:extLst>
                <a:ext uri="{FF2B5EF4-FFF2-40B4-BE49-F238E27FC236}">
                  <a16:creationId xmlns:a16="http://schemas.microsoft.com/office/drawing/2014/main" id="{003050E7-8A99-EC2D-C4F5-3C18F41BDA1A}"/>
                </a:ext>
              </a:extLst>
            </p:cNvPr>
            <p:cNvSpPr txBox="1">
              <a:spLocks noChangeArrowheads="1"/>
            </p:cNvSpPr>
            <p:nvPr/>
          </p:nvSpPr>
          <p:spPr bwMode="auto">
            <a:xfrm>
              <a:off x="2064" y="1616"/>
              <a:ext cx="45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t>5/2</a:t>
              </a:r>
              <a:r>
                <a:rPr lang="en-US" altLang="ja-JP" sz="2400" baseline="30000"/>
                <a:t>+</a:t>
              </a:r>
            </a:p>
          </p:txBody>
        </p:sp>
        <p:sp>
          <p:nvSpPr>
            <p:cNvPr id="47162" name="Text Box 22">
              <a:extLst>
                <a:ext uri="{FF2B5EF4-FFF2-40B4-BE49-F238E27FC236}">
                  <a16:creationId xmlns:a16="http://schemas.microsoft.com/office/drawing/2014/main" id="{1CE57D3E-01ED-4010-4BE4-B56FDFE5B6BA}"/>
                </a:ext>
              </a:extLst>
            </p:cNvPr>
            <p:cNvSpPr txBox="1">
              <a:spLocks noChangeArrowheads="1"/>
            </p:cNvSpPr>
            <p:nvPr/>
          </p:nvSpPr>
          <p:spPr bwMode="auto">
            <a:xfrm>
              <a:off x="2064" y="1253"/>
              <a:ext cx="45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t>3/2</a:t>
              </a:r>
              <a:r>
                <a:rPr lang="en-US" altLang="ja-JP" sz="2400" baseline="30000"/>
                <a:t>+</a:t>
              </a:r>
            </a:p>
          </p:txBody>
        </p:sp>
        <p:sp>
          <p:nvSpPr>
            <p:cNvPr id="47163" name="Text Box 23">
              <a:extLst>
                <a:ext uri="{FF2B5EF4-FFF2-40B4-BE49-F238E27FC236}">
                  <a16:creationId xmlns:a16="http://schemas.microsoft.com/office/drawing/2014/main" id="{130359F7-13EC-18C8-0709-B25C4A0B05B2}"/>
                </a:ext>
              </a:extLst>
            </p:cNvPr>
            <p:cNvSpPr txBox="1">
              <a:spLocks noChangeArrowheads="1"/>
            </p:cNvSpPr>
            <p:nvPr/>
          </p:nvSpPr>
          <p:spPr bwMode="auto">
            <a:xfrm>
              <a:off x="3244" y="1071"/>
              <a:ext cx="447"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t>35</a:t>
              </a:r>
            </a:p>
            <a:p>
              <a:pPr eaLnBrk="1" hangingPunct="1"/>
              <a:endParaRPr lang="en-US" altLang="ja-JP" sz="2400"/>
            </a:p>
            <a:p>
              <a:pPr eaLnBrk="1" hangingPunct="1"/>
              <a:r>
                <a:rPr lang="en-US" altLang="ja-JP" sz="2400"/>
                <a:t>40</a:t>
              </a:r>
            </a:p>
            <a:p>
              <a:pPr eaLnBrk="1" hangingPunct="1"/>
              <a:r>
                <a:rPr lang="en-US" altLang="ja-JP" sz="2400"/>
                <a:t>keV</a:t>
              </a:r>
            </a:p>
          </p:txBody>
        </p:sp>
        <p:sp>
          <p:nvSpPr>
            <p:cNvPr id="47164" name="Text Box 24">
              <a:extLst>
                <a:ext uri="{FF2B5EF4-FFF2-40B4-BE49-F238E27FC236}">
                  <a16:creationId xmlns:a16="http://schemas.microsoft.com/office/drawing/2014/main" id="{E3F227D3-435B-15F5-74CD-0F8C1C22FC91}"/>
                </a:ext>
              </a:extLst>
            </p:cNvPr>
            <p:cNvSpPr txBox="1">
              <a:spLocks noChangeArrowheads="1"/>
            </p:cNvSpPr>
            <p:nvPr/>
          </p:nvSpPr>
          <p:spPr bwMode="auto">
            <a:xfrm>
              <a:off x="2517" y="1933"/>
              <a:ext cx="63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solidFill>
                    <a:srgbClr val="CC0000"/>
                  </a:solidFill>
                </a:rPr>
                <a:t>Quark</a:t>
              </a:r>
            </a:p>
          </p:txBody>
        </p:sp>
        <p:sp>
          <p:nvSpPr>
            <p:cNvPr id="47165" name="Text Box 25">
              <a:extLst>
                <a:ext uri="{FF2B5EF4-FFF2-40B4-BE49-F238E27FC236}">
                  <a16:creationId xmlns:a16="http://schemas.microsoft.com/office/drawing/2014/main" id="{FA90FCBA-2BF2-5B9A-D3CB-494324BBB683}"/>
                </a:ext>
              </a:extLst>
            </p:cNvPr>
            <p:cNvSpPr txBox="1">
              <a:spLocks noChangeArrowheads="1"/>
            </p:cNvSpPr>
            <p:nvPr/>
          </p:nvSpPr>
          <p:spPr bwMode="auto">
            <a:xfrm>
              <a:off x="3290" y="1360"/>
              <a:ext cx="34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a:t>～</a:t>
              </a:r>
            </a:p>
          </p:txBody>
        </p:sp>
        <p:sp>
          <p:nvSpPr>
            <p:cNvPr id="47166" name="Line 26">
              <a:extLst>
                <a:ext uri="{FF2B5EF4-FFF2-40B4-BE49-F238E27FC236}">
                  <a16:creationId xmlns:a16="http://schemas.microsoft.com/office/drawing/2014/main" id="{9C84D0BC-E07F-092C-1D41-1D794DAD14DA}"/>
                </a:ext>
              </a:extLst>
            </p:cNvPr>
            <p:cNvSpPr>
              <a:spLocks noChangeShapeType="1"/>
            </p:cNvSpPr>
            <p:nvPr/>
          </p:nvSpPr>
          <p:spPr bwMode="auto">
            <a:xfrm>
              <a:off x="2562" y="3158"/>
              <a:ext cx="72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7167" name="Line 27">
              <a:extLst>
                <a:ext uri="{FF2B5EF4-FFF2-40B4-BE49-F238E27FC236}">
                  <a16:creationId xmlns:a16="http://schemas.microsoft.com/office/drawing/2014/main" id="{3CF25D11-B257-86C7-2AC0-A7F1F79BB349}"/>
                </a:ext>
              </a:extLst>
            </p:cNvPr>
            <p:cNvSpPr>
              <a:spLocks noChangeShapeType="1"/>
            </p:cNvSpPr>
            <p:nvPr/>
          </p:nvSpPr>
          <p:spPr bwMode="auto">
            <a:xfrm>
              <a:off x="2562" y="3476"/>
              <a:ext cx="72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7168" name="Text Box 28">
              <a:extLst>
                <a:ext uri="{FF2B5EF4-FFF2-40B4-BE49-F238E27FC236}">
                  <a16:creationId xmlns:a16="http://schemas.microsoft.com/office/drawing/2014/main" id="{6ED7525F-04FA-9F05-4214-377974B75C92}"/>
                </a:ext>
              </a:extLst>
            </p:cNvPr>
            <p:cNvSpPr txBox="1">
              <a:spLocks noChangeArrowheads="1"/>
            </p:cNvSpPr>
            <p:nvPr/>
          </p:nvSpPr>
          <p:spPr bwMode="auto">
            <a:xfrm>
              <a:off x="3289" y="2840"/>
              <a:ext cx="447"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t>150</a:t>
              </a:r>
            </a:p>
            <a:p>
              <a:pPr eaLnBrk="1" hangingPunct="1"/>
              <a:endParaRPr lang="en-US" altLang="ja-JP" sz="2400"/>
            </a:p>
            <a:p>
              <a:pPr eaLnBrk="1" hangingPunct="1"/>
              <a:r>
                <a:rPr lang="en-US" altLang="ja-JP" sz="2400"/>
                <a:t>200</a:t>
              </a:r>
            </a:p>
            <a:p>
              <a:pPr eaLnBrk="1" hangingPunct="1"/>
              <a:r>
                <a:rPr lang="en-US" altLang="ja-JP" sz="2400"/>
                <a:t>keV</a:t>
              </a:r>
            </a:p>
          </p:txBody>
        </p:sp>
        <p:sp>
          <p:nvSpPr>
            <p:cNvPr id="47169" name="Text Box 29">
              <a:extLst>
                <a:ext uri="{FF2B5EF4-FFF2-40B4-BE49-F238E27FC236}">
                  <a16:creationId xmlns:a16="http://schemas.microsoft.com/office/drawing/2014/main" id="{9C9343BF-876A-711B-02E9-FD78D05DAB42}"/>
                </a:ext>
              </a:extLst>
            </p:cNvPr>
            <p:cNvSpPr txBox="1">
              <a:spLocks noChangeArrowheads="1"/>
            </p:cNvSpPr>
            <p:nvPr/>
          </p:nvSpPr>
          <p:spPr bwMode="auto">
            <a:xfrm>
              <a:off x="2562" y="3702"/>
              <a:ext cx="63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solidFill>
                    <a:srgbClr val="CC0000"/>
                  </a:solidFill>
                </a:rPr>
                <a:t>Quark</a:t>
              </a:r>
            </a:p>
          </p:txBody>
        </p:sp>
        <p:sp>
          <p:nvSpPr>
            <p:cNvPr id="47170" name="Text Box 30">
              <a:extLst>
                <a:ext uri="{FF2B5EF4-FFF2-40B4-BE49-F238E27FC236}">
                  <a16:creationId xmlns:a16="http://schemas.microsoft.com/office/drawing/2014/main" id="{1B08975B-971E-D6BB-A357-AB3261769E9E}"/>
                </a:ext>
              </a:extLst>
            </p:cNvPr>
            <p:cNvSpPr txBox="1">
              <a:spLocks noChangeArrowheads="1"/>
            </p:cNvSpPr>
            <p:nvPr/>
          </p:nvSpPr>
          <p:spPr bwMode="auto">
            <a:xfrm>
              <a:off x="3335" y="3129"/>
              <a:ext cx="34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a:t>～</a:t>
              </a:r>
            </a:p>
          </p:txBody>
        </p:sp>
        <p:sp>
          <p:nvSpPr>
            <p:cNvPr id="47171" name="Text Box 31">
              <a:extLst>
                <a:ext uri="{FF2B5EF4-FFF2-40B4-BE49-F238E27FC236}">
                  <a16:creationId xmlns:a16="http://schemas.microsoft.com/office/drawing/2014/main" id="{CD46D2BA-A951-986E-B366-BF7DFE1589BD}"/>
                </a:ext>
              </a:extLst>
            </p:cNvPr>
            <p:cNvSpPr txBox="1">
              <a:spLocks noChangeArrowheads="1"/>
            </p:cNvSpPr>
            <p:nvPr/>
          </p:nvSpPr>
          <p:spPr bwMode="auto">
            <a:xfrm>
              <a:off x="2155" y="2976"/>
              <a:ext cx="42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t>1/2</a:t>
              </a:r>
              <a:r>
                <a:rPr lang="en-US" altLang="ja-JP" sz="2400" baseline="30000"/>
                <a:t>-</a:t>
              </a:r>
            </a:p>
          </p:txBody>
        </p:sp>
        <p:sp>
          <p:nvSpPr>
            <p:cNvPr id="47172" name="Text Box 32">
              <a:extLst>
                <a:ext uri="{FF2B5EF4-FFF2-40B4-BE49-F238E27FC236}">
                  <a16:creationId xmlns:a16="http://schemas.microsoft.com/office/drawing/2014/main" id="{4D6F9844-FF59-291F-7774-F5564FE14E3A}"/>
                </a:ext>
              </a:extLst>
            </p:cNvPr>
            <p:cNvSpPr txBox="1">
              <a:spLocks noChangeArrowheads="1"/>
            </p:cNvSpPr>
            <p:nvPr/>
          </p:nvSpPr>
          <p:spPr bwMode="auto">
            <a:xfrm>
              <a:off x="2155" y="3339"/>
              <a:ext cx="42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t>3/2</a:t>
              </a:r>
              <a:r>
                <a:rPr lang="en-US" altLang="ja-JP" sz="2400" baseline="30000"/>
                <a:t>-</a:t>
              </a:r>
            </a:p>
          </p:txBody>
        </p:sp>
        <p:sp>
          <p:nvSpPr>
            <p:cNvPr id="47173" name="Line 33">
              <a:extLst>
                <a:ext uri="{FF2B5EF4-FFF2-40B4-BE49-F238E27FC236}">
                  <a16:creationId xmlns:a16="http://schemas.microsoft.com/office/drawing/2014/main" id="{2CF0B70D-9911-0D2D-E6AA-68E344676419}"/>
                </a:ext>
              </a:extLst>
            </p:cNvPr>
            <p:cNvSpPr>
              <a:spLocks noChangeShapeType="1"/>
            </p:cNvSpPr>
            <p:nvPr/>
          </p:nvSpPr>
          <p:spPr bwMode="auto">
            <a:xfrm>
              <a:off x="2653" y="1480"/>
              <a:ext cx="1" cy="22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47174" name="Line 34">
              <a:extLst>
                <a:ext uri="{FF2B5EF4-FFF2-40B4-BE49-F238E27FC236}">
                  <a16:creationId xmlns:a16="http://schemas.microsoft.com/office/drawing/2014/main" id="{68DC0A87-E23C-BC62-2382-ECBDA62B3C31}"/>
                </a:ext>
              </a:extLst>
            </p:cNvPr>
            <p:cNvSpPr>
              <a:spLocks noChangeShapeType="1"/>
            </p:cNvSpPr>
            <p:nvPr/>
          </p:nvSpPr>
          <p:spPr bwMode="auto">
            <a:xfrm>
              <a:off x="2699" y="3158"/>
              <a:ext cx="0" cy="31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grpSp>
      <p:grpSp>
        <p:nvGrpSpPr>
          <p:cNvPr id="3" name="Group 35">
            <a:extLst>
              <a:ext uri="{FF2B5EF4-FFF2-40B4-BE49-F238E27FC236}">
                <a16:creationId xmlns:a16="http://schemas.microsoft.com/office/drawing/2014/main" id="{56C28684-FF3F-D6FA-7E9E-7A4F99A11E24}"/>
              </a:ext>
            </a:extLst>
          </p:cNvPr>
          <p:cNvGrpSpPr>
            <a:grpSpLocks/>
          </p:cNvGrpSpPr>
          <p:nvPr/>
        </p:nvGrpSpPr>
        <p:grpSpPr bwMode="auto">
          <a:xfrm>
            <a:off x="5681663" y="188913"/>
            <a:ext cx="3462337" cy="6669087"/>
            <a:chOff x="3755" y="119"/>
            <a:chExt cx="2181" cy="4201"/>
          </a:xfrm>
        </p:grpSpPr>
        <p:sp>
          <p:nvSpPr>
            <p:cNvPr id="47135" name="Text Box 36">
              <a:extLst>
                <a:ext uri="{FF2B5EF4-FFF2-40B4-BE49-F238E27FC236}">
                  <a16:creationId xmlns:a16="http://schemas.microsoft.com/office/drawing/2014/main" id="{908B1359-3A7B-5970-278B-92E437E96781}"/>
                </a:ext>
              </a:extLst>
            </p:cNvPr>
            <p:cNvSpPr txBox="1">
              <a:spLocks noChangeArrowheads="1"/>
            </p:cNvSpPr>
            <p:nvPr/>
          </p:nvSpPr>
          <p:spPr bwMode="auto">
            <a:xfrm>
              <a:off x="3755" y="3632"/>
              <a:ext cx="5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solidFill>
                    <a:srgbClr val="FF0000"/>
                  </a:solidFill>
                </a:rPr>
                <a:t>Exp.</a:t>
              </a:r>
            </a:p>
          </p:txBody>
        </p:sp>
        <p:sp>
          <p:nvSpPr>
            <p:cNvPr id="47136" name="Line 37">
              <a:extLst>
                <a:ext uri="{FF2B5EF4-FFF2-40B4-BE49-F238E27FC236}">
                  <a16:creationId xmlns:a16="http://schemas.microsoft.com/office/drawing/2014/main" id="{8508EE7D-EEB3-EF66-1A97-0BB9286498A1}"/>
                </a:ext>
              </a:extLst>
            </p:cNvPr>
            <p:cNvSpPr>
              <a:spLocks noChangeShapeType="1"/>
            </p:cNvSpPr>
            <p:nvPr/>
          </p:nvSpPr>
          <p:spPr bwMode="auto">
            <a:xfrm>
              <a:off x="3787" y="119"/>
              <a:ext cx="0" cy="3991"/>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7137" name="Line 38">
              <a:extLst>
                <a:ext uri="{FF2B5EF4-FFF2-40B4-BE49-F238E27FC236}">
                  <a16:creationId xmlns:a16="http://schemas.microsoft.com/office/drawing/2014/main" id="{85E5CC45-BDED-C09D-E1E4-799E27C9096E}"/>
                </a:ext>
              </a:extLst>
            </p:cNvPr>
            <p:cNvSpPr>
              <a:spLocks noChangeShapeType="1"/>
            </p:cNvSpPr>
            <p:nvPr/>
          </p:nvSpPr>
          <p:spPr bwMode="auto">
            <a:xfrm>
              <a:off x="4422" y="1434"/>
              <a:ext cx="726" cy="0"/>
            </a:xfrm>
            <a:prstGeom prst="line">
              <a:avLst/>
            </a:prstGeom>
            <a:noFill/>
            <a:ln w="41275">
              <a:solidFill>
                <a:srgbClr val="CC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7138" name="Line 39">
              <a:extLst>
                <a:ext uri="{FF2B5EF4-FFF2-40B4-BE49-F238E27FC236}">
                  <a16:creationId xmlns:a16="http://schemas.microsoft.com/office/drawing/2014/main" id="{6F9EBFE0-34EB-D5BE-243F-21D209EDEDBA}"/>
                </a:ext>
              </a:extLst>
            </p:cNvPr>
            <p:cNvSpPr>
              <a:spLocks noChangeShapeType="1"/>
            </p:cNvSpPr>
            <p:nvPr/>
          </p:nvSpPr>
          <p:spPr bwMode="auto">
            <a:xfrm>
              <a:off x="4422" y="1706"/>
              <a:ext cx="726" cy="0"/>
            </a:xfrm>
            <a:prstGeom prst="line">
              <a:avLst/>
            </a:prstGeom>
            <a:noFill/>
            <a:ln w="41275">
              <a:solidFill>
                <a:srgbClr val="CC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7139" name="Text Box 40">
              <a:extLst>
                <a:ext uri="{FF2B5EF4-FFF2-40B4-BE49-F238E27FC236}">
                  <a16:creationId xmlns:a16="http://schemas.microsoft.com/office/drawing/2014/main" id="{E487C372-82DD-0567-24BE-B70841E222B0}"/>
                </a:ext>
              </a:extLst>
            </p:cNvPr>
            <p:cNvSpPr txBox="1">
              <a:spLocks noChangeArrowheads="1"/>
            </p:cNvSpPr>
            <p:nvPr/>
          </p:nvSpPr>
          <p:spPr bwMode="auto">
            <a:xfrm>
              <a:off x="3923" y="1525"/>
              <a:ext cx="45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t>5/2</a:t>
              </a:r>
              <a:r>
                <a:rPr lang="en-US" altLang="ja-JP" sz="2400" baseline="30000"/>
                <a:t>+</a:t>
              </a:r>
            </a:p>
          </p:txBody>
        </p:sp>
        <p:sp>
          <p:nvSpPr>
            <p:cNvPr id="47140" name="Text Box 41">
              <a:extLst>
                <a:ext uri="{FF2B5EF4-FFF2-40B4-BE49-F238E27FC236}">
                  <a16:creationId xmlns:a16="http://schemas.microsoft.com/office/drawing/2014/main" id="{81DF226C-0597-D836-6E9E-5880F7CEB8AA}"/>
                </a:ext>
              </a:extLst>
            </p:cNvPr>
            <p:cNvSpPr txBox="1">
              <a:spLocks noChangeArrowheads="1"/>
            </p:cNvSpPr>
            <p:nvPr/>
          </p:nvSpPr>
          <p:spPr bwMode="auto">
            <a:xfrm>
              <a:off x="3923" y="1253"/>
              <a:ext cx="45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t>3/2</a:t>
              </a:r>
              <a:r>
                <a:rPr lang="en-US" altLang="ja-JP" sz="2400" baseline="30000"/>
                <a:t>+</a:t>
              </a:r>
            </a:p>
          </p:txBody>
        </p:sp>
        <p:sp>
          <p:nvSpPr>
            <p:cNvPr id="47141" name="Text Box 42">
              <a:extLst>
                <a:ext uri="{FF2B5EF4-FFF2-40B4-BE49-F238E27FC236}">
                  <a16:creationId xmlns:a16="http://schemas.microsoft.com/office/drawing/2014/main" id="{43659C91-FB51-C1CC-7523-EF522C7F0C3F}"/>
                </a:ext>
              </a:extLst>
            </p:cNvPr>
            <p:cNvSpPr txBox="1">
              <a:spLocks noChangeArrowheads="1"/>
            </p:cNvSpPr>
            <p:nvPr/>
          </p:nvSpPr>
          <p:spPr bwMode="auto">
            <a:xfrm>
              <a:off x="3969" y="1933"/>
              <a:ext cx="5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solidFill>
                    <a:srgbClr val="FF0000"/>
                  </a:solidFill>
                </a:rPr>
                <a:t>Exp.</a:t>
              </a:r>
            </a:p>
          </p:txBody>
        </p:sp>
        <p:sp>
          <p:nvSpPr>
            <p:cNvPr id="47142" name="Text Box 43">
              <a:extLst>
                <a:ext uri="{FF2B5EF4-FFF2-40B4-BE49-F238E27FC236}">
                  <a16:creationId xmlns:a16="http://schemas.microsoft.com/office/drawing/2014/main" id="{61C0136B-8885-4ECE-374B-41DF464D6BA2}"/>
                </a:ext>
              </a:extLst>
            </p:cNvPr>
            <p:cNvSpPr txBox="1">
              <a:spLocks noChangeArrowheads="1"/>
            </p:cNvSpPr>
            <p:nvPr/>
          </p:nvSpPr>
          <p:spPr bwMode="auto">
            <a:xfrm>
              <a:off x="5193" y="1933"/>
              <a:ext cx="44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t>keV</a:t>
              </a:r>
            </a:p>
          </p:txBody>
        </p:sp>
        <p:sp>
          <p:nvSpPr>
            <p:cNvPr id="47143" name="Text Box 44">
              <a:extLst>
                <a:ext uri="{FF2B5EF4-FFF2-40B4-BE49-F238E27FC236}">
                  <a16:creationId xmlns:a16="http://schemas.microsoft.com/office/drawing/2014/main" id="{D5655C0B-C01A-1624-C772-CECC055928CC}"/>
                </a:ext>
              </a:extLst>
            </p:cNvPr>
            <p:cNvSpPr txBox="1">
              <a:spLocks noChangeArrowheads="1"/>
            </p:cNvSpPr>
            <p:nvPr/>
          </p:nvSpPr>
          <p:spPr bwMode="auto">
            <a:xfrm>
              <a:off x="4286" y="890"/>
              <a:ext cx="100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t>BNL-E930</a:t>
              </a:r>
            </a:p>
          </p:txBody>
        </p:sp>
        <p:sp>
          <p:nvSpPr>
            <p:cNvPr id="47144" name="Text Box 45">
              <a:extLst>
                <a:ext uri="{FF2B5EF4-FFF2-40B4-BE49-F238E27FC236}">
                  <a16:creationId xmlns:a16="http://schemas.microsoft.com/office/drawing/2014/main" id="{E290CEF0-B315-05E8-ADB8-DEA2538530CB}"/>
                </a:ext>
              </a:extLst>
            </p:cNvPr>
            <p:cNvSpPr txBox="1">
              <a:spLocks noChangeArrowheads="1"/>
            </p:cNvSpPr>
            <p:nvPr/>
          </p:nvSpPr>
          <p:spPr bwMode="auto">
            <a:xfrm>
              <a:off x="3812" y="164"/>
              <a:ext cx="1948"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800">
                  <a:solidFill>
                    <a:srgbClr val="000099"/>
                  </a:solidFill>
                </a:rPr>
                <a:t>H. Akikawa et al.</a:t>
              </a:r>
            </a:p>
            <a:p>
              <a:pPr eaLnBrk="1" hangingPunct="1"/>
              <a:r>
                <a:rPr lang="en-US" altLang="ja-JP" sz="1800">
                  <a:solidFill>
                    <a:srgbClr val="000099"/>
                  </a:solidFill>
                </a:rPr>
                <a:t>Phys. Rev. Lett. </a:t>
              </a:r>
              <a:r>
                <a:rPr lang="en-US" altLang="ja-JP" sz="1800" b="1">
                  <a:solidFill>
                    <a:srgbClr val="000099"/>
                  </a:solidFill>
                </a:rPr>
                <a:t>88</a:t>
              </a:r>
              <a:r>
                <a:rPr lang="en-US" altLang="ja-JP" sz="1800">
                  <a:solidFill>
                    <a:srgbClr val="000099"/>
                  </a:solidFill>
                </a:rPr>
                <a:t> (2002)</a:t>
              </a:r>
            </a:p>
            <a:p>
              <a:pPr eaLnBrk="1" hangingPunct="1"/>
              <a:r>
                <a:rPr lang="en-US" altLang="ja-JP" sz="1800">
                  <a:solidFill>
                    <a:srgbClr val="000099"/>
                  </a:solidFill>
                </a:rPr>
                <a:t>082501; H. Tamura et al.</a:t>
              </a:r>
            </a:p>
            <a:p>
              <a:pPr eaLnBrk="1" hangingPunct="1"/>
              <a:r>
                <a:rPr lang="en-US" altLang="ja-JP" sz="1800">
                  <a:solidFill>
                    <a:srgbClr val="000099"/>
                  </a:solidFill>
                </a:rPr>
                <a:t>Nucl. Phys. A</a:t>
              </a:r>
              <a:r>
                <a:rPr lang="en-US" altLang="ja-JP" sz="1800" b="1">
                  <a:solidFill>
                    <a:srgbClr val="000099"/>
                  </a:solidFill>
                </a:rPr>
                <a:t>754</a:t>
              </a:r>
              <a:r>
                <a:rPr lang="en-US" altLang="ja-JP" sz="1800">
                  <a:solidFill>
                    <a:srgbClr val="000099"/>
                  </a:solidFill>
                </a:rPr>
                <a:t> (2005) 58c</a:t>
              </a:r>
            </a:p>
          </p:txBody>
        </p:sp>
        <p:sp>
          <p:nvSpPr>
            <p:cNvPr id="47145" name="Line 46">
              <a:extLst>
                <a:ext uri="{FF2B5EF4-FFF2-40B4-BE49-F238E27FC236}">
                  <a16:creationId xmlns:a16="http://schemas.microsoft.com/office/drawing/2014/main" id="{B3DA04F1-07F1-3522-39F1-7CE8DEFCD65A}"/>
                </a:ext>
              </a:extLst>
            </p:cNvPr>
            <p:cNvSpPr>
              <a:spLocks noChangeShapeType="1"/>
            </p:cNvSpPr>
            <p:nvPr/>
          </p:nvSpPr>
          <p:spPr bwMode="auto">
            <a:xfrm>
              <a:off x="4558" y="1434"/>
              <a:ext cx="0" cy="27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47146" name="Line 47">
              <a:extLst>
                <a:ext uri="{FF2B5EF4-FFF2-40B4-BE49-F238E27FC236}">
                  <a16:creationId xmlns:a16="http://schemas.microsoft.com/office/drawing/2014/main" id="{7269168F-B718-6156-AB90-C74021F7BB12}"/>
                </a:ext>
              </a:extLst>
            </p:cNvPr>
            <p:cNvSpPr>
              <a:spLocks noChangeShapeType="1"/>
            </p:cNvSpPr>
            <p:nvPr/>
          </p:nvSpPr>
          <p:spPr bwMode="auto">
            <a:xfrm>
              <a:off x="4389" y="3179"/>
              <a:ext cx="726" cy="0"/>
            </a:xfrm>
            <a:prstGeom prst="line">
              <a:avLst/>
            </a:prstGeom>
            <a:noFill/>
            <a:ln w="41275">
              <a:solidFill>
                <a:srgbClr val="CC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7147" name="Line 48">
              <a:extLst>
                <a:ext uri="{FF2B5EF4-FFF2-40B4-BE49-F238E27FC236}">
                  <a16:creationId xmlns:a16="http://schemas.microsoft.com/office/drawing/2014/main" id="{580853B4-2AC6-9F90-4D6F-59720AEF567A}"/>
                </a:ext>
              </a:extLst>
            </p:cNvPr>
            <p:cNvSpPr>
              <a:spLocks noChangeShapeType="1"/>
            </p:cNvSpPr>
            <p:nvPr/>
          </p:nvSpPr>
          <p:spPr bwMode="auto">
            <a:xfrm>
              <a:off x="4389" y="3497"/>
              <a:ext cx="726" cy="0"/>
            </a:xfrm>
            <a:prstGeom prst="line">
              <a:avLst/>
            </a:prstGeom>
            <a:noFill/>
            <a:ln w="41275">
              <a:solidFill>
                <a:srgbClr val="CC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7148" name="Text Box 49">
              <a:extLst>
                <a:ext uri="{FF2B5EF4-FFF2-40B4-BE49-F238E27FC236}">
                  <a16:creationId xmlns:a16="http://schemas.microsoft.com/office/drawing/2014/main" id="{6E9D563D-13EE-DFEE-831B-62E001619666}"/>
                </a:ext>
              </a:extLst>
            </p:cNvPr>
            <p:cNvSpPr txBox="1">
              <a:spLocks noChangeArrowheads="1"/>
            </p:cNvSpPr>
            <p:nvPr/>
          </p:nvSpPr>
          <p:spPr bwMode="auto">
            <a:xfrm>
              <a:off x="4198" y="3631"/>
              <a:ext cx="44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t>152</a:t>
              </a:r>
            </a:p>
          </p:txBody>
        </p:sp>
        <p:sp>
          <p:nvSpPr>
            <p:cNvPr id="47149" name="Text Box 50">
              <a:extLst>
                <a:ext uri="{FF2B5EF4-FFF2-40B4-BE49-F238E27FC236}">
                  <a16:creationId xmlns:a16="http://schemas.microsoft.com/office/drawing/2014/main" id="{4946A382-BC36-1AAC-A862-F178B13E3271}"/>
                </a:ext>
              </a:extLst>
            </p:cNvPr>
            <p:cNvSpPr txBox="1">
              <a:spLocks noChangeArrowheads="1"/>
            </p:cNvSpPr>
            <p:nvPr/>
          </p:nvSpPr>
          <p:spPr bwMode="auto">
            <a:xfrm>
              <a:off x="3982" y="2997"/>
              <a:ext cx="42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t>1/2</a:t>
              </a:r>
              <a:r>
                <a:rPr lang="en-US" altLang="ja-JP" sz="2400" baseline="30000"/>
                <a:t>-</a:t>
              </a:r>
            </a:p>
          </p:txBody>
        </p:sp>
        <p:sp>
          <p:nvSpPr>
            <p:cNvPr id="47150" name="Text Box 51">
              <a:extLst>
                <a:ext uri="{FF2B5EF4-FFF2-40B4-BE49-F238E27FC236}">
                  <a16:creationId xmlns:a16="http://schemas.microsoft.com/office/drawing/2014/main" id="{4AED18D9-2040-C279-96C7-0BE1BEF038F3}"/>
                </a:ext>
              </a:extLst>
            </p:cNvPr>
            <p:cNvSpPr txBox="1">
              <a:spLocks noChangeArrowheads="1"/>
            </p:cNvSpPr>
            <p:nvPr/>
          </p:nvSpPr>
          <p:spPr bwMode="auto">
            <a:xfrm>
              <a:off x="3982" y="3360"/>
              <a:ext cx="42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t>3/2</a:t>
              </a:r>
              <a:r>
                <a:rPr lang="en-US" altLang="ja-JP" sz="2400" baseline="30000"/>
                <a:t>-</a:t>
              </a:r>
            </a:p>
          </p:txBody>
        </p:sp>
        <p:sp>
          <p:nvSpPr>
            <p:cNvPr id="47151" name="Line 52">
              <a:extLst>
                <a:ext uri="{FF2B5EF4-FFF2-40B4-BE49-F238E27FC236}">
                  <a16:creationId xmlns:a16="http://schemas.microsoft.com/office/drawing/2014/main" id="{5B57025C-7BF2-51E8-C7E7-B60D04839455}"/>
                </a:ext>
              </a:extLst>
            </p:cNvPr>
            <p:cNvSpPr>
              <a:spLocks noChangeShapeType="1"/>
            </p:cNvSpPr>
            <p:nvPr/>
          </p:nvSpPr>
          <p:spPr bwMode="auto">
            <a:xfrm>
              <a:off x="4526" y="3179"/>
              <a:ext cx="0" cy="31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47152" name="Text Box 53">
              <a:extLst>
                <a:ext uri="{FF2B5EF4-FFF2-40B4-BE49-F238E27FC236}">
                  <a16:creationId xmlns:a16="http://schemas.microsoft.com/office/drawing/2014/main" id="{18EDAD78-3797-9033-C7E4-FAD92AFC0655}"/>
                </a:ext>
              </a:extLst>
            </p:cNvPr>
            <p:cNvSpPr txBox="1">
              <a:spLocks noChangeArrowheads="1"/>
            </p:cNvSpPr>
            <p:nvPr/>
          </p:nvSpPr>
          <p:spPr bwMode="auto">
            <a:xfrm>
              <a:off x="4195" y="2614"/>
              <a:ext cx="100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t>BNL-E929</a:t>
              </a:r>
            </a:p>
          </p:txBody>
        </p:sp>
        <p:sp>
          <p:nvSpPr>
            <p:cNvPr id="47153" name="Text Box 54">
              <a:extLst>
                <a:ext uri="{FF2B5EF4-FFF2-40B4-BE49-F238E27FC236}">
                  <a16:creationId xmlns:a16="http://schemas.microsoft.com/office/drawing/2014/main" id="{15537361-9704-C953-C238-2270587941F9}"/>
                </a:ext>
              </a:extLst>
            </p:cNvPr>
            <p:cNvSpPr txBox="1">
              <a:spLocks noChangeArrowheads="1"/>
            </p:cNvSpPr>
            <p:nvPr/>
          </p:nvSpPr>
          <p:spPr bwMode="auto">
            <a:xfrm>
              <a:off x="4561" y="3677"/>
              <a:ext cx="2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800">
                  <a:cs typeface="Arial" panose="020B0604020202020204" pitchFamily="34" charset="0"/>
                </a:rPr>
                <a:t>±</a:t>
              </a:r>
            </a:p>
          </p:txBody>
        </p:sp>
        <p:sp>
          <p:nvSpPr>
            <p:cNvPr id="47154" name="Text Box 55">
              <a:extLst>
                <a:ext uri="{FF2B5EF4-FFF2-40B4-BE49-F238E27FC236}">
                  <a16:creationId xmlns:a16="http://schemas.microsoft.com/office/drawing/2014/main" id="{71301A01-2936-DFBE-3112-7B7E247F61F8}"/>
                </a:ext>
              </a:extLst>
            </p:cNvPr>
            <p:cNvSpPr txBox="1">
              <a:spLocks noChangeArrowheads="1"/>
            </p:cNvSpPr>
            <p:nvPr/>
          </p:nvSpPr>
          <p:spPr bwMode="auto">
            <a:xfrm>
              <a:off x="4742" y="3631"/>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t>54</a:t>
              </a:r>
            </a:p>
          </p:txBody>
        </p:sp>
        <p:sp>
          <p:nvSpPr>
            <p:cNvPr id="47155" name="Text Box 56">
              <a:extLst>
                <a:ext uri="{FF2B5EF4-FFF2-40B4-BE49-F238E27FC236}">
                  <a16:creationId xmlns:a16="http://schemas.microsoft.com/office/drawing/2014/main" id="{C5F17E9E-A1E3-2A84-9C85-E2E5D86546AC}"/>
                </a:ext>
              </a:extLst>
            </p:cNvPr>
            <p:cNvSpPr txBox="1">
              <a:spLocks noChangeArrowheads="1"/>
            </p:cNvSpPr>
            <p:nvPr/>
          </p:nvSpPr>
          <p:spPr bwMode="auto">
            <a:xfrm>
              <a:off x="5014" y="3677"/>
              <a:ext cx="2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800">
                  <a:cs typeface="Arial" panose="020B0604020202020204" pitchFamily="34" charset="0"/>
                </a:rPr>
                <a:t>±</a:t>
              </a:r>
            </a:p>
          </p:txBody>
        </p:sp>
        <p:sp>
          <p:nvSpPr>
            <p:cNvPr id="47156" name="Text Box 57">
              <a:extLst>
                <a:ext uri="{FF2B5EF4-FFF2-40B4-BE49-F238E27FC236}">
                  <a16:creationId xmlns:a16="http://schemas.microsoft.com/office/drawing/2014/main" id="{8C12EB58-1A4F-626C-D905-C047ABD116AF}"/>
                </a:ext>
              </a:extLst>
            </p:cNvPr>
            <p:cNvSpPr txBox="1">
              <a:spLocks noChangeArrowheads="1"/>
            </p:cNvSpPr>
            <p:nvPr/>
          </p:nvSpPr>
          <p:spPr bwMode="auto">
            <a:xfrm>
              <a:off x="5150" y="3631"/>
              <a:ext cx="7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t>36 keV</a:t>
              </a:r>
            </a:p>
          </p:txBody>
        </p:sp>
        <p:sp>
          <p:nvSpPr>
            <p:cNvPr id="47157" name="Text Box 58">
              <a:extLst>
                <a:ext uri="{FF2B5EF4-FFF2-40B4-BE49-F238E27FC236}">
                  <a16:creationId xmlns:a16="http://schemas.microsoft.com/office/drawing/2014/main" id="{30F97B86-073F-A771-AA42-8A9BCACA274D}"/>
                </a:ext>
              </a:extLst>
            </p:cNvPr>
            <p:cNvSpPr txBox="1">
              <a:spLocks noChangeArrowheads="1"/>
            </p:cNvSpPr>
            <p:nvPr/>
          </p:nvSpPr>
          <p:spPr bwMode="auto">
            <a:xfrm>
              <a:off x="3788" y="3916"/>
              <a:ext cx="214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800">
                  <a:solidFill>
                    <a:srgbClr val="000099"/>
                  </a:solidFill>
                </a:rPr>
                <a:t>S.Ajimura et al.</a:t>
              </a:r>
            </a:p>
            <a:p>
              <a:pPr eaLnBrk="1" hangingPunct="1"/>
              <a:r>
                <a:rPr lang="en-US" altLang="ja-JP" sz="1800">
                  <a:solidFill>
                    <a:srgbClr val="000099"/>
                  </a:solidFill>
                </a:rPr>
                <a:t>Phys. Rev. Lett. 86,(2001) 4255</a:t>
              </a:r>
            </a:p>
          </p:txBody>
        </p:sp>
        <p:sp>
          <p:nvSpPr>
            <p:cNvPr id="47158" name="Text Box 59">
              <a:extLst>
                <a:ext uri="{FF2B5EF4-FFF2-40B4-BE49-F238E27FC236}">
                  <a16:creationId xmlns:a16="http://schemas.microsoft.com/office/drawing/2014/main" id="{29A619C5-9EAB-0967-8AA0-80747479AEB2}"/>
                </a:ext>
              </a:extLst>
            </p:cNvPr>
            <p:cNvSpPr txBox="1">
              <a:spLocks noChangeArrowheads="1"/>
            </p:cNvSpPr>
            <p:nvPr/>
          </p:nvSpPr>
          <p:spPr bwMode="auto">
            <a:xfrm>
              <a:off x="4513" y="1888"/>
              <a:ext cx="67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600"/>
                <a:t>43</a:t>
              </a:r>
              <a:r>
                <a:rPr lang="en-US" altLang="ja-JP" sz="2600">
                  <a:cs typeface="Arial" panose="020B0604020202020204" pitchFamily="34" charset="0"/>
                </a:rPr>
                <a:t>±5</a:t>
              </a:r>
            </a:p>
          </p:txBody>
        </p:sp>
      </p:grpSp>
      <p:sp>
        <p:nvSpPr>
          <p:cNvPr id="47124" name="Rectangle 60">
            <a:extLst>
              <a:ext uri="{FF2B5EF4-FFF2-40B4-BE49-F238E27FC236}">
                <a16:creationId xmlns:a16="http://schemas.microsoft.com/office/drawing/2014/main" id="{13C9C20B-C17B-FA98-AE44-1EE8D8A9F3F0}"/>
              </a:ext>
            </a:extLst>
          </p:cNvPr>
          <p:cNvSpPr>
            <a:spLocks noChangeArrowheads="1"/>
          </p:cNvSpPr>
          <p:nvPr/>
        </p:nvSpPr>
        <p:spPr bwMode="auto">
          <a:xfrm>
            <a:off x="179388" y="188913"/>
            <a:ext cx="5472112" cy="792162"/>
          </a:xfrm>
          <a:prstGeom prst="rect">
            <a:avLst/>
          </a:prstGeom>
          <a:solidFill>
            <a:srgbClr val="FFFF99"/>
          </a:solidFill>
          <a:ln w="28575" algn="ctr">
            <a:solidFill>
              <a:schemeClr val="accent1"/>
            </a:solidFill>
            <a:miter lim="800000"/>
            <a:headEnd/>
            <a:tailEnd/>
          </a:ln>
        </p:spPr>
        <p:txBody>
          <a:bodyPr wrap="none" anchor="ct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7125" name="Text Box 61">
            <a:extLst>
              <a:ext uri="{FF2B5EF4-FFF2-40B4-BE49-F238E27FC236}">
                <a16:creationId xmlns:a16="http://schemas.microsoft.com/office/drawing/2014/main" id="{2C2C1944-E41D-3952-5A70-35BFA1933275}"/>
              </a:ext>
            </a:extLst>
          </p:cNvPr>
          <p:cNvSpPr txBox="1">
            <a:spLocks noChangeArrowheads="1"/>
          </p:cNvSpPr>
          <p:nvPr/>
        </p:nvSpPr>
        <p:spPr bwMode="auto">
          <a:xfrm>
            <a:off x="250825" y="333375"/>
            <a:ext cx="52959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a:t>ΛN  LS force  and  </a:t>
            </a:r>
            <a:r>
              <a:rPr lang="en-US" altLang="ja-JP" sz="2800" b="1" baseline="30000"/>
              <a:t>9</a:t>
            </a:r>
            <a:r>
              <a:rPr lang="en-US" altLang="ja-JP" sz="2800"/>
              <a:t>Be  and </a:t>
            </a:r>
            <a:r>
              <a:rPr lang="en-US" altLang="ja-JP" sz="2800" b="1" baseline="30000"/>
              <a:t>13</a:t>
            </a:r>
            <a:r>
              <a:rPr lang="en-US" altLang="ja-JP" sz="2800"/>
              <a:t>C</a:t>
            </a:r>
          </a:p>
        </p:txBody>
      </p:sp>
      <p:sp>
        <p:nvSpPr>
          <p:cNvPr id="47126" name="Text Box 62">
            <a:extLst>
              <a:ext uri="{FF2B5EF4-FFF2-40B4-BE49-F238E27FC236}">
                <a16:creationId xmlns:a16="http://schemas.microsoft.com/office/drawing/2014/main" id="{4ED442D0-E810-3288-9CFC-3F6CB24A78B1}"/>
              </a:ext>
            </a:extLst>
          </p:cNvPr>
          <p:cNvSpPr txBox="1">
            <a:spLocks noChangeArrowheads="1"/>
          </p:cNvSpPr>
          <p:nvPr/>
        </p:nvSpPr>
        <p:spPr bwMode="auto">
          <a:xfrm>
            <a:off x="3276600" y="620713"/>
            <a:ext cx="412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800" b="1"/>
              <a:t>Λ</a:t>
            </a:r>
          </a:p>
        </p:txBody>
      </p:sp>
      <p:sp>
        <p:nvSpPr>
          <p:cNvPr id="47127" name="Text Box 63">
            <a:extLst>
              <a:ext uri="{FF2B5EF4-FFF2-40B4-BE49-F238E27FC236}">
                <a16:creationId xmlns:a16="http://schemas.microsoft.com/office/drawing/2014/main" id="{71C4BC7E-EA34-C746-AA52-7CD7A0FC52A8}"/>
              </a:ext>
            </a:extLst>
          </p:cNvPr>
          <p:cNvSpPr txBox="1">
            <a:spLocks noChangeArrowheads="1"/>
          </p:cNvSpPr>
          <p:nvPr/>
        </p:nvSpPr>
        <p:spPr bwMode="auto">
          <a:xfrm>
            <a:off x="4787900" y="620713"/>
            <a:ext cx="412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800" b="1"/>
              <a:t>Λ</a:t>
            </a:r>
          </a:p>
        </p:txBody>
      </p:sp>
      <p:sp>
        <p:nvSpPr>
          <p:cNvPr id="47128" name="Rectangle 64">
            <a:extLst>
              <a:ext uri="{FF2B5EF4-FFF2-40B4-BE49-F238E27FC236}">
                <a16:creationId xmlns:a16="http://schemas.microsoft.com/office/drawing/2014/main" id="{5A4FBCA6-4974-BEF6-F967-227FAEAB4CA9}"/>
              </a:ext>
            </a:extLst>
          </p:cNvPr>
          <p:cNvSpPr>
            <a:spLocks noChangeArrowheads="1"/>
          </p:cNvSpPr>
          <p:nvPr/>
        </p:nvSpPr>
        <p:spPr bwMode="auto">
          <a:xfrm>
            <a:off x="250825" y="1052513"/>
            <a:ext cx="1042988" cy="647700"/>
          </a:xfrm>
          <a:prstGeom prst="rect">
            <a:avLst/>
          </a:prstGeom>
          <a:solidFill>
            <a:schemeClr val="accent1"/>
          </a:solidFill>
          <a:ln w="28575" algn="ctr">
            <a:solidFill>
              <a:schemeClr val="accent1"/>
            </a:solidFill>
            <a:miter lim="800000"/>
            <a:headEnd/>
            <a:tailEnd/>
          </a:ln>
        </p:spPr>
        <p:txBody>
          <a:bodyPr wrap="none" anchor="ct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7129" name="Rectangle 65">
            <a:extLst>
              <a:ext uri="{FF2B5EF4-FFF2-40B4-BE49-F238E27FC236}">
                <a16:creationId xmlns:a16="http://schemas.microsoft.com/office/drawing/2014/main" id="{B57769D4-5DFC-1247-05CE-DC3B7AFA33E1}"/>
              </a:ext>
            </a:extLst>
          </p:cNvPr>
          <p:cNvSpPr>
            <a:spLocks noChangeArrowheads="1"/>
          </p:cNvSpPr>
          <p:nvPr/>
        </p:nvSpPr>
        <p:spPr bwMode="auto">
          <a:xfrm>
            <a:off x="250825" y="3789363"/>
            <a:ext cx="1042988" cy="647700"/>
          </a:xfrm>
          <a:prstGeom prst="rect">
            <a:avLst/>
          </a:prstGeom>
          <a:solidFill>
            <a:schemeClr val="accent1"/>
          </a:solidFill>
          <a:ln w="28575" algn="ctr">
            <a:solidFill>
              <a:schemeClr val="accent1"/>
            </a:solidFill>
            <a:miter lim="800000"/>
            <a:headEnd/>
            <a:tailEnd/>
          </a:ln>
        </p:spPr>
        <p:txBody>
          <a:bodyPr wrap="none" anchor="ct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7130" name="Text Box 66">
            <a:extLst>
              <a:ext uri="{FF2B5EF4-FFF2-40B4-BE49-F238E27FC236}">
                <a16:creationId xmlns:a16="http://schemas.microsoft.com/office/drawing/2014/main" id="{761CC900-869E-B4DA-15F1-A4AEFAFBDE84}"/>
              </a:ext>
            </a:extLst>
          </p:cNvPr>
          <p:cNvSpPr txBox="1">
            <a:spLocks noChangeArrowheads="1"/>
          </p:cNvSpPr>
          <p:nvPr/>
        </p:nvSpPr>
        <p:spPr bwMode="auto">
          <a:xfrm>
            <a:off x="323850" y="1052513"/>
            <a:ext cx="7540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b="1" baseline="30000">
                <a:solidFill>
                  <a:srgbClr val="000099"/>
                </a:solidFill>
              </a:rPr>
              <a:t>9</a:t>
            </a:r>
            <a:r>
              <a:rPr lang="en-US" altLang="ja-JP" sz="2800">
                <a:solidFill>
                  <a:srgbClr val="000099"/>
                </a:solidFill>
              </a:rPr>
              <a:t>Be</a:t>
            </a:r>
          </a:p>
        </p:txBody>
      </p:sp>
      <p:sp>
        <p:nvSpPr>
          <p:cNvPr id="47131" name="Text Box 67">
            <a:extLst>
              <a:ext uri="{FF2B5EF4-FFF2-40B4-BE49-F238E27FC236}">
                <a16:creationId xmlns:a16="http://schemas.microsoft.com/office/drawing/2014/main" id="{BDDEE6AE-8E4D-4C41-9E55-F9E29D7C6943}"/>
              </a:ext>
            </a:extLst>
          </p:cNvPr>
          <p:cNvSpPr txBox="1">
            <a:spLocks noChangeArrowheads="1"/>
          </p:cNvSpPr>
          <p:nvPr/>
        </p:nvSpPr>
        <p:spPr bwMode="auto">
          <a:xfrm>
            <a:off x="250825" y="1341438"/>
            <a:ext cx="412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800" b="1">
                <a:solidFill>
                  <a:srgbClr val="000099"/>
                </a:solidFill>
              </a:rPr>
              <a:t>Λ</a:t>
            </a:r>
          </a:p>
        </p:txBody>
      </p:sp>
      <p:sp>
        <p:nvSpPr>
          <p:cNvPr id="47132" name="Text Box 68">
            <a:extLst>
              <a:ext uri="{FF2B5EF4-FFF2-40B4-BE49-F238E27FC236}">
                <a16:creationId xmlns:a16="http://schemas.microsoft.com/office/drawing/2014/main" id="{57534B7F-527A-F34A-4CDB-36724167E231}"/>
              </a:ext>
            </a:extLst>
          </p:cNvPr>
          <p:cNvSpPr txBox="1">
            <a:spLocks noChangeArrowheads="1"/>
          </p:cNvSpPr>
          <p:nvPr/>
        </p:nvSpPr>
        <p:spPr bwMode="auto">
          <a:xfrm>
            <a:off x="395288" y="3860800"/>
            <a:ext cx="711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b="1" baseline="30000">
                <a:solidFill>
                  <a:srgbClr val="CC0000"/>
                </a:solidFill>
              </a:rPr>
              <a:t>13</a:t>
            </a:r>
            <a:r>
              <a:rPr lang="en-US" altLang="ja-JP" sz="2800">
                <a:solidFill>
                  <a:srgbClr val="CC0000"/>
                </a:solidFill>
              </a:rPr>
              <a:t>C</a:t>
            </a:r>
          </a:p>
        </p:txBody>
      </p:sp>
      <p:sp>
        <p:nvSpPr>
          <p:cNvPr id="47133" name="Text Box 69">
            <a:extLst>
              <a:ext uri="{FF2B5EF4-FFF2-40B4-BE49-F238E27FC236}">
                <a16:creationId xmlns:a16="http://schemas.microsoft.com/office/drawing/2014/main" id="{8A6AB116-7FF6-EB65-2003-3F40791CFB59}"/>
              </a:ext>
            </a:extLst>
          </p:cNvPr>
          <p:cNvSpPr txBox="1">
            <a:spLocks noChangeArrowheads="1"/>
          </p:cNvSpPr>
          <p:nvPr/>
        </p:nvSpPr>
        <p:spPr bwMode="auto">
          <a:xfrm>
            <a:off x="468313" y="4149725"/>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800" b="1">
                <a:solidFill>
                  <a:srgbClr val="CC0000"/>
                </a:solidFill>
              </a:rPr>
              <a:t>Λ</a:t>
            </a:r>
          </a:p>
        </p:txBody>
      </p:sp>
      <p:sp>
        <p:nvSpPr>
          <p:cNvPr id="47134" name="Text Box 70">
            <a:extLst>
              <a:ext uri="{FF2B5EF4-FFF2-40B4-BE49-F238E27FC236}">
                <a16:creationId xmlns:a16="http://schemas.microsoft.com/office/drawing/2014/main" id="{D9C0F719-D525-E338-3E67-B843B18504B5}"/>
              </a:ext>
            </a:extLst>
          </p:cNvPr>
          <p:cNvSpPr txBox="1">
            <a:spLocks noChangeArrowheads="1"/>
          </p:cNvSpPr>
          <p:nvPr/>
        </p:nvSpPr>
        <p:spPr bwMode="auto">
          <a:xfrm>
            <a:off x="1403350" y="3716338"/>
            <a:ext cx="2266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marL="342900" indent="-342900">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800"/>
              <a:t>Nijmegen model D,F</a:t>
            </a:r>
          </a:p>
          <a:p>
            <a:pPr algn="ctr" eaLnBrk="1" hangingPunct="1"/>
            <a:r>
              <a:rPr lang="en-US" altLang="ja-JP" sz="1800"/>
              <a:t>Soft core ’97a-f</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a:extLst>
              <a:ext uri="{FF2B5EF4-FFF2-40B4-BE49-F238E27FC236}">
                <a16:creationId xmlns:a16="http://schemas.microsoft.com/office/drawing/2014/main" id="{16CC4F59-13D8-8987-392E-4A440E027476}"/>
              </a:ext>
            </a:extLst>
          </p:cNvPr>
          <p:cNvSpPr>
            <a:spLocks noChangeArrowheads="1"/>
          </p:cNvSpPr>
          <p:nvPr/>
        </p:nvSpPr>
        <p:spPr bwMode="auto">
          <a:xfrm>
            <a:off x="252413" y="1168400"/>
            <a:ext cx="7777162" cy="719138"/>
          </a:xfrm>
          <a:prstGeom prst="rect">
            <a:avLst/>
          </a:prstGeom>
          <a:solidFill>
            <a:srgbClr val="FFFF99"/>
          </a:solidFill>
          <a:ln w="25400">
            <a:solidFill>
              <a:schemeClr val="accent1"/>
            </a:solidFill>
            <a:miter lim="800000"/>
            <a:headEnd/>
            <a:tailEnd/>
          </a:ln>
        </p:spPr>
        <p:txBody>
          <a:bodyPr wrap="none" anchor="ct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8131" name="Rectangle 4">
            <a:extLst>
              <a:ext uri="{FF2B5EF4-FFF2-40B4-BE49-F238E27FC236}">
                <a16:creationId xmlns:a16="http://schemas.microsoft.com/office/drawing/2014/main" id="{6659AC91-D3CF-5579-C25F-B55B4760E4C7}"/>
              </a:ext>
            </a:extLst>
          </p:cNvPr>
          <p:cNvSpPr>
            <a:spLocks noChangeArrowheads="1"/>
          </p:cNvSpPr>
          <p:nvPr/>
        </p:nvSpPr>
        <p:spPr bwMode="auto">
          <a:xfrm>
            <a:off x="611188" y="2924175"/>
            <a:ext cx="7416800" cy="1511300"/>
          </a:xfrm>
          <a:prstGeom prst="rect">
            <a:avLst/>
          </a:prstGeom>
          <a:solidFill>
            <a:srgbClr val="FFBDA3"/>
          </a:solidFill>
          <a:ln w="22225">
            <a:solidFill>
              <a:schemeClr val="accent1"/>
            </a:solidFill>
            <a:miter lim="800000"/>
            <a:headEnd/>
            <a:tailEnd/>
          </a:ln>
        </p:spPr>
        <p:txBody>
          <a:bodyPr wrap="none" anchor="ct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sz="1800"/>
          </a:p>
        </p:txBody>
      </p:sp>
      <p:sp>
        <p:nvSpPr>
          <p:cNvPr id="48132" name="Line 5">
            <a:extLst>
              <a:ext uri="{FF2B5EF4-FFF2-40B4-BE49-F238E27FC236}">
                <a16:creationId xmlns:a16="http://schemas.microsoft.com/office/drawing/2014/main" id="{7005416B-467B-EF0B-4AE3-D5497E5EA222}"/>
              </a:ext>
            </a:extLst>
          </p:cNvPr>
          <p:cNvSpPr>
            <a:spLocks noChangeShapeType="1"/>
          </p:cNvSpPr>
          <p:nvPr/>
        </p:nvSpPr>
        <p:spPr bwMode="auto">
          <a:xfrm>
            <a:off x="1223963" y="2060575"/>
            <a:ext cx="0" cy="6477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48133" name="Text Box 6">
            <a:extLst>
              <a:ext uri="{FF2B5EF4-FFF2-40B4-BE49-F238E27FC236}">
                <a16:creationId xmlns:a16="http://schemas.microsoft.com/office/drawing/2014/main" id="{4446FD1A-B6BD-5EEF-83B2-482D6CC689FB}"/>
              </a:ext>
            </a:extLst>
          </p:cNvPr>
          <p:cNvSpPr txBox="1">
            <a:spLocks noChangeArrowheads="1"/>
          </p:cNvSpPr>
          <p:nvPr/>
        </p:nvSpPr>
        <p:spPr bwMode="auto">
          <a:xfrm>
            <a:off x="503238" y="2132013"/>
            <a:ext cx="6365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a:t>Use</a:t>
            </a:r>
          </a:p>
        </p:txBody>
      </p:sp>
      <p:sp>
        <p:nvSpPr>
          <p:cNvPr id="48134" name="Line 7">
            <a:extLst>
              <a:ext uri="{FF2B5EF4-FFF2-40B4-BE49-F238E27FC236}">
                <a16:creationId xmlns:a16="http://schemas.microsoft.com/office/drawing/2014/main" id="{0920859C-43CC-7D17-5784-D224A331A3A3}"/>
              </a:ext>
            </a:extLst>
          </p:cNvPr>
          <p:cNvSpPr>
            <a:spLocks noChangeShapeType="1"/>
          </p:cNvSpPr>
          <p:nvPr/>
        </p:nvSpPr>
        <p:spPr bwMode="auto">
          <a:xfrm flipV="1">
            <a:off x="1584325" y="2060575"/>
            <a:ext cx="0" cy="649288"/>
          </a:xfrm>
          <a:prstGeom prst="line">
            <a:avLst/>
          </a:prstGeom>
          <a:noFill/>
          <a:ln w="4445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48135" name="Text Box 8">
            <a:extLst>
              <a:ext uri="{FF2B5EF4-FFF2-40B4-BE49-F238E27FC236}">
                <a16:creationId xmlns:a16="http://schemas.microsoft.com/office/drawing/2014/main" id="{A0BBA3DA-4766-9493-B087-C9C9F258C513}"/>
              </a:ext>
            </a:extLst>
          </p:cNvPr>
          <p:cNvSpPr txBox="1">
            <a:spLocks noChangeArrowheads="1"/>
          </p:cNvSpPr>
          <p:nvPr/>
        </p:nvSpPr>
        <p:spPr bwMode="auto">
          <a:xfrm>
            <a:off x="2089150" y="1989138"/>
            <a:ext cx="36718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800"/>
              <a:t>・</a:t>
            </a:r>
            <a:r>
              <a:rPr lang="en-US" altLang="ja-JP"/>
              <a:t>Quark based interaction gives desirable spin-orbit strength</a:t>
            </a:r>
          </a:p>
        </p:txBody>
      </p:sp>
      <p:sp>
        <p:nvSpPr>
          <p:cNvPr id="48136" name="Line 9">
            <a:extLst>
              <a:ext uri="{FF2B5EF4-FFF2-40B4-BE49-F238E27FC236}">
                <a16:creationId xmlns:a16="http://schemas.microsoft.com/office/drawing/2014/main" id="{BA25599D-74AC-DB51-68D3-B20AED7667CA}"/>
              </a:ext>
            </a:extLst>
          </p:cNvPr>
          <p:cNvSpPr>
            <a:spLocks noChangeShapeType="1"/>
          </p:cNvSpPr>
          <p:nvPr/>
        </p:nvSpPr>
        <p:spPr bwMode="auto">
          <a:xfrm>
            <a:off x="1404938" y="4481513"/>
            <a:ext cx="0" cy="792162"/>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48137" name="Rectangle 10">
            <a:extLst>
              <a:ext uri="{FF2B5EF4-FFF2-40B4-BE49-F238E27FC236}">
                <a16:creationId xmlns:a16="http://schemas.microsoft.com/office/drawing/2014/main" id="{8833B0C5-5256-9A00-8608-6E17B18BA335}"/>
              </a:ext>
            </a:extLst>
          </p:cNvPr>
          <p:cNvSpPr>
            <a:spLocks noChangeArrowheads="1"/>
          </p:cNvSpPr>
          <p:nvPr/>
        </p:nvSpPr>
        <p:spPr bwMode="auto">
          <a:xfrm>
            <a:off x="250825" y="5084763"/>
            <a:ext cx="7488238" cy="1584325"/>
          </a:xfrm>
          <a:prstGeom prst="rect">
            <a:avLst/>
          </a:prstGeom>
          <a:solidFill>
            <a:srgbClr val="00FFFF"/>
          </a:solidFill>
          <a:ln w="22225">
            <a:solidFill>
              <a:schemeClr val="accent1"/>
            </a:solidFill>
            <a:miter lim="800000"/>
            <a:headEnd/>
            <a:tailEnd/>
          </a:ln>
        </p:spPr>
        <p:txBody>
          <a:bodyPr wrap="none" anchor="ct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8138" name="Text Box 11">
            <a:extLst>
              <a:ext uri="{FF2B5EF4-FFF2-40B4-BE49-F238E27FC236}">
                <a16:creationId xmlns:a16="http://schemas.microsoft.com/office/drawing/2014/main" id="{7544500C-A994-A31C-F120-1286AF441E0D}"/>
              </a:ext>
            </a:extLst>
          </p:cNvPr>
          <p:cNvSpPr txBox="1">
            <a:spLocks noChangeArrowheads="1"/>
          </p:cNvSpPr>
          <p:nvPr/>
        </p:nvSpPr>
        <p:spPr bwMode="auto">
          <a:xfrm>
            <a:off x="0" y="2060575"/>
            <a:ext cx="4889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b="1">
                <a:latin typeface="ＭＳ Ｐゴシック" panose="020B0600070205080204" pitchFamily="50" charset="-128"/>
              </a:rPr>
              <a:t>①</a:t>
            </a:r>
          </a:p>
        </p:txBody>
      </p:sp>
      <p:sp>
        <p:nvSpPr>
          <p:cNvPr id="48139" name="Text Box 12">
            <a:extLst>
              <a:ext uri="{FF2B5EF4-FFF2-40B4-BE49-F238E27FC236}">
                <a16:creationId xmlns:a16="http://schemas.microsoft.com/office/drawing/2014/main" id="{7C6201A7-E975-4330-8B0D-1B78E0F32E03}"/>
              </a:ext>
            </a:extLst>
          </p:cNvPr>
          <p:cNvSpPr txBox="1">
            <a:spLocks noChangeArrowheads="1"/>
          </p:cNvSpPr>
          <p:nvPr/>
        </p:nvSpPr>
        <p:spPr bwMode="auto">
          <a:xfrm>
            <a:off x="1476375" y="4357688"/>
            <a:ext cx="5413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b="1">
                <a:latin typeface="ＭＳ Ｐゴシック" panose="020B0600070205080204" pitchFamily="50" charset="-128"/>
              </a:rPr>
              <a:t>②</a:t>
            </a:r>
          </a:p>
        </p:txBody>
      </p:sp>
      <p:sp>
        <p:nvSpPr>
          <p:cNvPr id="48140" name="Text Box 13">
            <a:extLst>
              <a:ext uri="{FF2B5EF4-FFF2-40B4-BE49-F238E27FC236}">
                <a16:creationId xmlns:a16="http://schemas.microsoft.com/office/drawing/2014/main" id="{8633ADC0-BC9A-3CC7-35EE-8FAE53349837}"/>
              </a:ext>
            </a:extLst>
          </p:cNvPr>
          <p:cNvSpPr txBox="1">
            <a:spLocks noChangeArrowheads="1"/>
          </p:cNvSpPr>
          <p:nvPr/>
        </p:nvSpPr>
        <p:spPr bwMode="auto">
          <a:xfrm>
            <a:off x="1655763" y="2060575"/>
            <a:ext cx="4889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b="1">
                <a:latin typeface="ＭＳ Ｐゴシック" panose="020B0600070205080204" pitchFamily="50" charset="-128"/>
              </a:rPr>
              <a:t>③</a:t>
            </a:r>
          </a:p>
        </p:txBody>
      </p:sp>
      <p:sp>
        <p:nvSpPr>
          <p:cNvPr id="48141" name="Text Box 14">
            <a:extLst>
              <a:ext uri="{FF2B5EF4-FFF2-40B4-BE49-F238E27FC236}">
                <a16:creationId xmlns:a16="http://schemas.microsoft.com/office/drawing/2014/main" id="{95DB5337-F00F-380B-E2C9-E8D1A87D4369}"/>
              </a:ext>
            </a:extLst>
          </p:cNvPr>
          <p:cNvSpPr txBox="1">
            <a:spLocks noChangeArrowheads="1"/>
          </p:cNvSpPr>
          <p:nvPr/>
        </p:nvSpPr>
        <p:spPr bwMode="auto">
          <a:xfrm>
            <a:off x="828675" y="3041650"/>
            <a:ext cx="734377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solidFill>
                  <a:srgbClr val="000000"/>
                </a:solidFill>
              </a:rPr>
              <a:t>Accurate calculation of energy splitting (</a:t>
            </a:r>
            <a:r>
              <a:rPr lang="en-US" altLang="ja-JP" sz="2400" baseline="30000">
                <a:solidFill>
                  <a:srgbClr val="000000"/>
                </a:solidFill>
              </a:rPr>
              <a:t>9</a:t>
            </a:r>
            <a:r>
              <a:rPr lang="en-US" altLang="ja-JP" sz="2400">
                <a:solidFill>
                  <a:srgbClr val="000000"/>
                </a:solidFill>
              </a:rPr>
              <a:t>Be and </a:t>
            </a:r>
            <a:r>
              <a:rPr lang="en-US" altLang="ja-JP" sz="2400" baseline="30000">
                <a:solidFill>
                  <a:srgbClr val="000000"/>
                </a:solidFill>
              </a:rPr>
              <a:t>13</a:t>
            </a:r>
            <a:r>
              <a:rPr lang="en-US" altLang="ja-JP" sz="2400">
                <a:solidFill>
                  <a:srgbClr val="000000"/>
                </a:solidFill>
              </a:rPr>
              <a:t>C)</a:t>
            </a:r>
          </a:p>
          <a:p>
            <a:pPr eaLnBrk="1" hangingPunct="1"/>
            <a:endParaRPr lang="en-US" altLang="ja-JP" sz="1000">
              <a:solidFill>
                <a:srgbClr val="000000"/>
              </a:solidFill>
            </a:endParaRPr>
          </a:p>
          <a:p>
            <a:pPr eaLnBrk="1" hangingPunct="1"/>
            <a:r>
              <a:rPr lang="en-US" altLang="ja-JP" sz="2400">
                <a:solidFill>
                  <a:srgbClr val="000000"/>
                </a:solidFill>
              </a:rPr>
              <a:t>using the spin-orbit potentials</a:t>
            </a:r>
            <a:r>
              <a:rPr lang="en-US" altLang="ja-JP">
                <a:solidFill>
                  <a:srgbClr val="000000"/>
                </a:solidFill>
              </a:rPr>
              <a:t> </a:t>
            </a:r>
            <a:endParaRPr lang="en-US" altLang="ja-JP" sz="2400">
              <a:solidFill>
                <a:srgbClr val="000000"/>
              </a:solidFill>
            </a:endParaRPr>
          </a:p>
          <a:p>
            <a:pPr eaLnBrk="1" hangingPunct="1"/>
            <a:endParaRPr lang="en-US" altLang="ja-JP" sz="500">
              <a:solidFill>
                <a:srgbClr val="000000"/>
              </a:solidFill>
            </a:endParaRPr>
          </a:p>
        </p:txBody>
      </p:sp>
      <p:sp>
        <p:nvSpPr>
          <p:cNvPr id="48142" name="Text Box 15">
            <a:extLst>
              <a:ext uri="{FF2B5EF4-FFF2-40B4-BE49-F238E27FC236}">
                <a16:creationId xmlns:a16="http://schemas.microsoft.com/office/drawing/2014/main" id="{03F4C30F-28C2-AABA-8AAE-6B98F156E311}"/>
              </a:ext>
            </a:extLst>
          </p:cNvPr>
          <p:cNvSpPr txBox="1">
            <a:spLocks noChangeArrowheads="1"/>
          </p:cNvSpPr>
          <p:nvPr/>
        </p:nvSpPr>
        <p:spPr bwMode="auto">
          <a:xfrm>
            <a:off x="755650" y="1312863"/>
            <a:ext cx="36782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solidFill>
                  <a:srgbClr val="000000"/>
                </a:solidFill>
              </a:rPr>
              <a:t>  ΛN spin-orbit potentials</a:t>
            </a:r>
            <a:r>
              <a:rPr lang="en-US" altLang="ja-JP">
                <a:solidFill>
                  <a:srgbClr val="000000"/>
                </a:solidFill>
              </a:rPr>
              <a:t> </a:t>
            </a:r>
          </a:p>
          <a:p>
            <a:pPr eaLnBrk="1" hangingPunct="1"/>
            <a:endParaRPr lang="en-US" altLang="ja-JP" sz="400">
              <a:solidFill>
                <a:srgbClr val="000000"/>
              </a:solidFill>
            </a:endParaRPr>
          </a:p>
          <a:p>
            <a:pPr eaLnBrk="1" hangingPunct="1"/>
            <a:r>
              <a:rPr lang="en-US" altLang="ja-JP"/>
              <a:t>   </a:t>
            </a:r>
            <a:endParaRPr lang="en-US" altLang="ja-JP">
              <a:solidFill>
                <a:srgbClr val="CC0000"/>
              </a:solidFill>
            </a:endParaRPr>
          </a:p>
        </p:txBody>
      </p:sp>
      <p:sp>
        <p:nvSpPr>
          <p:cNvPr id="48143" name="Text Box 16">
            <a:extLst>
              <a:ext uri="{FF2B5EF4-FFF2-40B4-BE49-F238E27FC236}">
                <a16:creationId xmlns:a16="http://schemas.microsoft.com/office/drawing/2014/main" id="{EBC221BF-592D-5059-9339-158DADBD7D0A}"/>
              </a:ext>
            </a:extLst>
          </p:cNvPr>
          <p:cNvSpPr txBox="1">
            <a:spLocks noChangeArrowheads="1"/>
          </p:cNvSpPr>
          <p:nvPr/>
        </p:nvSpPr>
        <p:spPr bwMode="auto">
          <a:xfrm>
            <a:off x="539750" y="5084763"/>
            <a:ext cx="7272338"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solidFill>
                  <a:srgbClr val="000000"/>
                </a:solidFill>
              </a:rPr>
              <a:t>Spectroscopy experiments</a:t>
            </a:r>
          </a:p>
          <a:p>
            <a:pPr eaLnBrk="1" hangingPunct="1"/>
            <a:r>
              <a:rPr lang="ja-JP" altLang="en-US" sz="1800">
                <a:solidFill>
                  <a:srgbClr val="000000"/>
                </a:solidFill>
              </a:rPr>
              <a:t>　　 </a:t>
            </a:r>
            <a:r>
              <a:rPr lang="en-US" altLang="ja-JP" sz="1800">
                <a:solidFill>
                  <a:srgbClr val="000000"/>
                </a:solidFill>
              </a:rPr>
              <a:t>High-resolution </a:t>
            </a:r>
            <a:r>
              <a:rPr lang="en-US" altLang="ja-JP" b="1">
                <a:solidFill>
                  <a:srgbClr val="000000"/>
                </a:solidFill>
              </a:rPr>
              <a:t>γ</a:t>
            </a:r>
            <a:r>
              <a:rPr lang="en-US" altLang="ja-JP" sz="1800">
                <a:solidFill>
                  <a:srgbClr val="000000"/>
                </a:solidFill>
              </a:rPr>
              <a:t>-ray spectroscopy experiment in  </a:t>
            </a:r>
            <a:r>
              <a:rPr lang="en-US" altLang="ja-JP" sz="1800" baseline="30000">
                <a:solidFill>
                  <a:srgbClr val="000000"/>
                </a:solidFill>
              </a:rPr>
              <a:t>9</a:t>
            </a:r>
            <a:r>
              <a:rPr lang="en-US" altLang="ja-JP" sz="1800">
                <a:solidFill>
                  <a:srgbClr val="000000"/>
                </a:solidFill>
              </a:rPr>
              <a:t>Be and  </a:t>
            </a:r>
            <a:r>
              <a:rPr lang="en-US" altLang="ja-JP" sz="1800" baseline="30000">
                <a:solidFill>
                  <a:srgbClr val="000000"/>
                </a:solidFill>
              </a:rPr>
              <a:t>13</a:t>
            </a:r>
            <a:r>
              <a:rPr lang="en-US" altLang="ja-JP" sz="1800">
                <a:solidFill>
                  <a:srgbClr val="000000"/>
                </a:solidFill>
              </a:rPr>
              <a:t>C</a:t>
            </a:r>
            <a:r>
              <a:rPr lang="en-US" altLang="ja-JP" sz="1800"/>
              <a:t> </a:t>
            </a:r>
          </a:p>
          <a:p>
            <a:pPr eaLnBrk="1" hangingPunct="1"/>
            <a:r>
              <a:rPr lang="ja-JP" altLang="en-US"/>
              <a:t>　       </a:t>
            </a:r>
            <a:r>
              <a:rPr lang="ja-JP" altLang="en-US" sz="1800"/>
              <a:t> </a:t>
            </a:r>
            <a:r>
              <a:rPr lang="en-US" altLang="ja-JP" sz="1800">
                <a:solidFill>
                  <a:srgbClr val="CC3300"/>
                </a:solidFill>
              </a:rPr>
              <a:t>by Tamura and his collaborators</a:t>
            </a:r>
          </a:p>
          <a:p>
            <a:pPr eaLnBrk="1" hangingPunct="1"/>
            <a:r>
              <a:rPr lang="en-US" altLang="ja-JP" sz="1800">
                <a:solidFill>
                  <a:srgbClr val="CC3300"/>
                </a:solidFill>
              </a:rPr>
              <a:t>            by  Kishimoto and his collaborators</a:t>
            </a:r>
          </a:p>
          <a:p>
            <a:pPr eaLnBrk="1" hangingPunct="1"/>
            <a:r>
              <a:rPr lang="ja-JP" altLang="en-US" sz="1800">
                <a:solidFill>
                  <a:srgbClr val="CC3300"/>
                </a:solidFill>
              </a:rPr>
              <a:t>　　</a:t>
            </a:r>
          </a:p>
        </p:txBody>
      </p:sp>
      <p:sp>
        <p:nvSpPr>
          <p:cNvPr id="48144" name="Text Box 17">
            <a:extLst>
              <a:ext uri="{FF2B5EF4-FFF2-40B4-BE49-F238E27FC236}">
                <a16:creationId xmlns:a16="http://schemas.microsoft.com/office/drawing/2014/main" id="{75ADDA10-76F8-29F8-49B2-BA13EFE7DEDF}"/>
              </a:ext>
            </a:extLst>
          </p:cNvPr>
          <p:cNvSpPr txBox="1">
            <a:spLocks noChangeArrowheads="1"/>
          </p:cNvSpPr>
          <p:nvPr/>
        </p:nvSpPr>
        <p:spPr bwMode="auto">
          <a:xfrm>
            <a:off x="1908175" y="4410075"/>
            <a:ext cx="1566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a:t>comparison </a:t>
            </a:r>
            <a:endParaRPr lang="en-US" altLang="ja-JP" sz="2400"/>
          </a:p>
        </p:txBody>
      </p:sp>
      <p:sp>
        <p:nvSpPr>
          <p:cNvPr id="48145" name="Text Box 25">
            <a:extLst>
              <a:ext uri="{FF2B5EF4-FFF2-40B4-BE49-F238E27FC236}">
                <a16:creationId xmlns:a16="http://schemas.microsoft.com/office/drawing/2014/main" id="{2A13D0F7-00ED-4F1B-DABD-2472BDAA9135}"/>
              </a:ext>
            </a:extLst>
          </p:cNvPr>
          <p:cNvSpPr txBox="1">
            <a:spLocks noChangeArrowheads="1"/>
          </p:cNvSpPr>
          <p:nvPr/>
        </p:nvSpPr>
        <p:spPr bwMode="auto">
          <a:xfrm>
            <a:off x="6011863" y="5661025"/>
            <a:ext cx="3365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marL="342900" indent="-342900">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200">
                <a:solidFill>
                  <a:srgbClr val="000000"/>
                </a:solidFill>
              </a:rPr>
              <a:t>Λ</a:t>
            </a:r>
          </a:p>
        </p:txBody>
      </p:sp>
      <p:sp>
        <p:nvSpPr>
          <p:cNvPr id="48146" name="Text Box 26">
            <a:extLst>
              <a:ext uri="{FF2B5EF4-FFF2-40B4-BE49-F238E27FC236}">
                <a16:creationId xmlns:a16="http://schemas.microsoft.com/office/drawing/2014/main" id="{158748B6-1B84-68FE-F651-E65F78B4A7D3}"/>
              </a:ext>
            </a:extLst>
          </p:cNvPr>
          <p:cNvSpPr txBox="1">
            <a:spLocks noChangeArrowheads="1"/>
          </p:cNvSpPr>
          <p:nvPr/>
        </p:nvSpPr>
        <p:spPr bwMode="auto">
          <a:xfrm>
            <a:off x="6948488" y="5661025"/>
            <a:ext cx="3365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marL="342900" indent="-342900">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200">
                <a:solidFill>
                  <a:srgbClr val="000000"/>
                </a:solidFill>
              </a:rPr>
              <a:t>Λ</a:t>
            </a:r>
          </a:p>
        </p:txBody>
      </p:sp>
      <p:sp>
        <p:nvSpPr>
          <p:cNvPr id="48147" name="Text Box 27">
            <a:extLst>
              <a:ext uri="{FF2B5EF4-FFF2-40B4-BE49-F238E27FC236}">
                <a16:creationId xmlns:a16="http://schemas.microsoft.com/office/drawing/2014/main" id="{30D3212A-442E-8703-650D-BF3B45D7CE26}"/>
              </a:ext>
            </a:extLst>
          </p:cNvPr>
          <p:cNvSpPr txBox="1">
            <a:spLocks noChangeArrowheads="1"/>
          </p:cNvSpPr>
          <p:nvPr/>
        </p:nvSpPr>
        <p:spPr bwMode="auto">
          <a:xfrm>
            <a:off x="4500563" y="1241425"/>
            <a:ext cx="2990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marL="342900" indent="-342900">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800">
                <a:solidFill>
                  <a:srgbClr val="CC0000"/>
                </a:solidFill>
              </a:rPr>
              <a:t>Meson based :Nijmegen</a:t>
            </a:r>
          </a:p>
          <a:p>
            <a:pPr algn="ctr" eaLnBrk="1" hangingPunct="1"/>
            <a:r>
              <a:rPr lang="en-US" altLang="ja-JP" sz="1800">
                <a:solidFill>
                  <a:srgbClr val="CC0000"/>
                </a:solidFill>
              </a:rPr>
              <a:t>Quark based :Kyoto-Niigata</a:t>
            </a:r>
          </a:p>
        </p:txBody>
      </p:sp>
      <p:sp>
        <p:nvSpPr>
          <p:cNvPr id="48148" name="Text Box 28">
            <a:extLst>
              <a:ext uri="{FF2B5EF4-FFF2-40B4-BE49-F238E27FC236}">
                <a16:creationId xmlns:a16="http://schemas.microsoft.com/office/drawing/2014/main" id="{A15544F6-95B2-18BF-170C-9ADC72D77DEE}"/>
              </a:ext>
            </a:extLst>
          </p:cNvPr>
          <p:cNvSpPr txBox="1">
            <a:spLocks noChangeArrowheads="1"/>
          </p:cNvSpPr>
          <p:nvPr/>
        </p:nvSpPr>
        <p:spPr bwMode="auto">
          <a:xfrm>
            <a:off x="6229350" y="3257550"/>
            <a:ext cx="3365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marL="342900" indent="-342900">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200">
                <a:solidFill>
                  <a:srgbClr val="000000"/>
                </a:solidFill>
              </a:rPr>
              <a:t>Λ</a:t>
            </a:r>
          </a:p>
        </p:txBody>
      </p:sp>
      <p:sp>
        <p:nvSpPr>
          <p:cNvPr id="48149" name="Text Box 29">
            <a:extLst>
              <a:ext uri="{FF2B5EF4-FFF2-40B4-BE49-F238E27FC236}">
                <a16:creationId xmlns:a16="http://schemas.microsoft.com/office/drawing/2014/main" id="{899C8F01-6840-6CB6-BCDD-2E9007A33ACF}"/>
              </a:ext>
            </a:extLst>
          </p:cNvPr>
          <p:cNvSpPr txBox="1">
            <a:spLocks noChangeArrowheads="1"/>
          </p:cNvSpPr>
          <p:nvPr/>
        </p:nvSpPr>
        <p:spPr bwMode="auto">
          <a:xfrm>
            <a:off x="7453313" y="3257550"/>
            <a:ext cx="3365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marL="342900" indent="-342900">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200">
                <a:solidFill>
                  <a:srgbClr val="000000"/>
                </a:solidFill>
              </a:rPr>
              <a:t>Λ</a:t>
            </a:r>
          </a:p>
        </p:txBody>
      </p:sp>
      <p:sp>
        <p:nvSpPr>
          <p:cNvPr id="48150" name="Text Box 30">
            <a:extLst>
              <a:ext uri="{FF2B5EF4-FFF2-40B4-BE49-F238E27FC236}">
                <a16:creationId xmlns:a16="http://schemas.microsoft.com/office/drawing/2014/main" id="{527DF7BE-14DE-78EE-417B-B01B7132DB90}"/>
              </a:ext>
            </a:extLst>
          </p:cNvPr>
          <p:cNvSpPr txBox="1">
            <a:spLocks noChangeArrowheads="1"/>
          </p:cNvSpPr>
          <p:nvPr/>
        </p:nvSpPr>
        <p:spPr bwMode="auto">
          <a:xfrm>
            <a:off x="179388" y="0"/>
            <a:ext cx="8748712"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b="1">
                <a:solidFill>
                  <a:srgbClr val="FF0000"/>
                </a:solidFill>
              </a:rPr>
              <a:t>Strategy  to determine Hyperon-Nucleon and Hyperon-Hyperon  interactions from the studies of light Hypernuclear structure</a:t>
            </a:r>
          </a:p>
          <a:p>
            <a:pPr eaLnBrk="1" hangingPunct="1"/>
            <a:endParaRPr lang="en-US" altLang="ja-JP" sz="2400" b="1">
              <a:solidFill>
                <a:srgbClr val="FF0000"/>
              </a:solidFill>
            </a:endParaRPr>
          </a:p>
        </p:txBody>
      </p:sp>
      <p:sp>
        <p:nvSpPr>
          <p:cNvPr id="48151" name="Text Box 31">
            <a:extLst>
              <a:ext uri="{FF2B5EF4-FFF2-40B4-BE49-F238E27FC236}">
                <a16:creationId xmlns:a16="http://schemas.microsoft.com/office/drawing/2014/main" id="{F84B1ACC-B483-DD56-0A5F-4F6497396FE8}"/>
              </a:ext>
            </a:extLst>
          </p:cNvPr>
          <p:cNvSpPr txBox="1">
            <a:spLocks noChangeArrowheads="1"/>
          </p:cNvSpPr>
          <p:nvPr/>
        </p:nvSpPr>
        <p:spPr bwMode="auto">
          <a:xfrm>
            <a:off x="5799138" y="1916113"/>
            <a:ext cx="33448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a:t>・</a:t>
            </a:r>
            <a:r>
              <a:rPr lang="en-US" altLang="ja-JP"/>
              <a:t>suggest to Nijmegen group</a:t>
            </a:r>
          </a:p>
          <a:p>
            <a:pPr eaLnBrk="1" hangingPunct="1"/>
            <a:r>
              <a:rPr lang="en-US" altLang="ja-JP"/>
              <a:t>to improve the spin-orbit </a:t>
            </a:r>
          </a:p>
          <a:p>
            <a:pPr eaLnBrk="1" hangingPunct="1"/>
            <a:r>
              <a:rPr lang="en-US" altLang="ja-JP"/>
              <a:t>strength</a:t>
            </a: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4184</TotalTime>
  <Words>3832</Words>
  <Application>Microsoft Office PowerPoint</Application>
  <PresentationFormat>画面に合わせる (4:3)</PresentationFormat>
  <Paragraphs>1075</Paragraphs>
  <Slides>54</Slides>
  <Notes>16</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54</vt:i4>
      </vt:variant>
    </vt:vector>
  </HeadingPairs>
  <TitlesOfParts>
    <vt:vector size="64" baseType="lpstr">
      <vt:lpstr>ＭＳ Ｐゴシック</vt:lpstr>
      <vt:lpstr>ＭＳ Ｐ明朝</vt:lpstr>
      <vt:lpstr>ＭＳ ゴシック</vt:lpstr>
      <vt:lpstr>ＭＳ 明朝</vt:lpstr>
      <vt:lpstr>Arial</vt:lpstr>
      <vt:lpstr>Calibri</vt:lpstr>
      <vt:lpstr>Garamond</vt:lpstr>
      <vt:lpstr>Times</vt:lpstr>
      <vt:lpstr>Times New Roman</vt:lpstr>
      <vt:lpstr>Office テーマ</vt:lpstr>
      <vt:lpstr>Structure of light hypernuclei from view point of few-body problem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肥山詠美子</dc:creator>
  <cp:lastModifiedBy>詠美子 肥山</cp:lastModifiedBy>
  <cp:revision>167</cp:revision>
  <dcterms:created xsi:type="dcterms:W3CDTF">2021-07-21T05:36:13Z</dcterms:created>
  <dcterms:modified xsi:type="dcterms:W3CDTF">2025-10-19T08:11:28Z</dcterms:modified>
</cp:coreProperties>
</file>