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64"/>
  </p:notesMasterIdLst>
  <p:sldIdLst>
    <p:sldId id="256" r:id="rId3"/>
    <p:sldId id="257" r:id="rId4"/>
    <p:sldId id="258" r:id="rId5"/>
    <p:sldId id="259" r:id="rId6"/>
    <p:sldId id="330" r:id="rId7"/>
    <p:sldId id="260" r:id="rId8"/>
    <p:sldId id="261" r:id="rId9"/>
    <p:sldId id="262" r:id="rId10"/>
    <p:sldId id="263" r:id="rId11"/>
    <p:sldId id="264" r:id="rId12"/>
    <p:sldId id="265" r:id="rId13"/>
    <p:sldId id="310" r:id="rId14"/>
    <p:sldId id="309" r:id="rId15"/>
    <p:sldId id="326" r:id="rId16"/>
    <p:sldId id="311" r:id="rId17"/>
    <p:sldId id="328" r:id="rId18"/>
    <p:sldId id="329" r:id="rId19"/>
    <p:sldId id="313" r:id="rId20"/>
    <p:sldId id="315" r:id="rId21"/>
    <p:sldId id="280" r:id="rId22"/>
    <p:sldId id="320" r:id="rId23"/>
    <p:sldId id="317" r:id="rId24"/>
    <p:sldId id="321" r:id="rId25"/>
    <p:sldId id="322" r:id="rId26"/>
    <p:sldId id="323" r:id="rId27"/>
    <p:sldId id="324" r:id="rId28"/>
    <p:sldId id="284" r:id="rId29"/>
    <p:sldId id="274" r:id="rId30"/>
    <p:sldId id="275" r:id="rId31"/>
    <p:sldId id="327" r:id="rId32"/>
    <p:sldId id="286" r:id="rId33"/>
    <p:sldId id="325" r:id="rId34"/>
    <p:sldId id="306" r:id="rId35"/>
    <p:sldId id="292" r:id="rId36"/>
    <p:sldId id="331" r:id="rId37"/>
    <p:sldId id="268" r:id="rId38"/>
    <p:sldId id="269" r:id="rId39"/>
    <p:sldId id="270" r:id="rId40"/>
    <p:sldId id="271" r:id="rId41"/>
    <p:sldId id="272" r:id="rId42"/>
    <p:sldId id="285" r:id="rId43"/>
    <p:sldId id="301" r:id="rId44"/>
    <p:sldId id="287" r:id="rId45"/>
    <p:sldId id="288" r:id="rId46"/>
    <p:sldId id="289" r:id="rId47"/>
    <p:sldId id="290" r:id="rId48"/>
    <p:sldId id="291" r:id="rId49"/>
    <p:sldId id="293" r:id="rId50"/>
    <p:sldId id="294" r:id="rId51"/>
    <p:sldId id="295" r:id="rId52"/>
    <p:sldId id="296" r:id="rId53"/>
    <p:sldId id="297" r:id="rId54"/>
    <p:sldId id="298" r:id="rId55"/>
    <p:sldId id="299" r:id="rId56"/>
    <p:sldId id="300" r:id="rId57"/>
    <p:sldId id="302" r:id="rId58"/>
    <p:sldId id="303" r:id="rId59"/>
    <p:sldId id="304" r:id="rId60"/>
    <p:sldId id="305" r:id="rId61"/>
    <p:sldId id="307" r:id="rId62"/>
    <p:sldId id="308" r:id="rId63"/>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B4B4"/>
    <a:srgbClr val="187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ADC8F8-B0B9-49ED-8238-73AB8FC692C8}">
  <a:tblStyle styleId="{31ADC8F8-B0B9-49ED-8238-73AB8FC692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75827" autoAdjust="0"/>
  </p:normalViewPr>
  <p:slideViewPr>
    <p:cSldViewPr snapToGrid="0">
      <p:cViewPr varScale="1">
        <p:scale>
          <a:sx n="64" d="100"/>
          <a:sy n="64" d="100"/>
        </p:scale>
        <p:origin x="99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8af2bed72c_0_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8af2bed72c_0_4: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Hello, and welcome to my presentation at the few-body workshop here at ECT*.</a:t>
            </a:r>
            <a:endParaRPr dirty="0"/>
          </a:p>
          <a:p>
            <a:pPr marL="0" lvl="0" indent="0" algn="l" rtl="0">
              <a:spcBef>
                <a:spcPts val="0"/>
              </a:spcBef>
              <a:spcAft>
                <a:spcPts val="0"/>
              </a:spcAft>
              <a:buNone/>
            </a:pPr>
            <a:r>
              <a:rPr lang="en-GB" dirty="0"/>
              <a:t>I am happy to have been invited here and to be able to present my work.</a:t>
            </a:r>
            <a:endParaRPr dirty="0"/>
          </a:p>
          <a:p>
            <a:pPr marL="0" lvl="0" indent="0" algn="l" rtl="0">
              <a:spcBef>
                <a:spcPts val="0"/>
              </a:spcBef>
              <a:spcAft>
                <a:spcPts val="0"/>
              </a:spcAft>
              <a:buNone/>
            </a:pPr>
            <a:r>
              <a:rPr lang="en-GB" dirty="0"/>
              <a:t>I just started my PhD two weeks ago, and as such I have no work in the area to present so far. Therefore I will be presenting the work I did during my master’s thesis at Lund University and the subsequent internship at GANIL in France.</a:t>
            </a:r>
            <a:br>
              <a:rPr lang="en-GB" dirty="0"/>
            </a:br>
            <a:endParaRPr dirty="0"/>
          </a:p>
          <a:p>
            <a:pPr marL="0" lvl="0" indent="0" algn="l" rtl="0">
              <a:spcBef>
                <a:spcPts val="0"/>
              </a:spcBef>
              <a:spcAft>
                <a:spcPts val="0"/>
              </a:spcAft>
              <a:buNone/>
            </a:pPr>
            <a:r>
              <a:rPr lang="en-GB" dirty="0"/>
              <a:t>This presentation will be about the synthesis of superheavy elements, which is out of the theme of this workshop, but I hope that it will still be interesting to some of you here.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Titled is ‘fusion hindrance in the synthesis of superheavy elements’ and my name is Filip Agert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af2bed72c_0_1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8af2bed72c_0_127: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af2bed72c_0_1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8af2bed72c_0_127: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34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82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3" name="Google Shape;363;p1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145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1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049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421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201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5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87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start with the definition of superheavy elements, which is that the proton number is greater than 102</a:t>
            </a:r>
            <a:endParaRPr/>
          </a:p>
        </p:txBody>
      </p:sp>
      <p:sp>
        <p:nvSpPr>
          <p:cNvPr id="121" name="Google Shape;121;p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64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83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882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4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1" name="Google Shape;501;p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 How does the synthesis work? We describe this as a three-staged process.</a:t>
            </a:r>
            <a:endParaRPr dirty="0"/>
          </a:p>
          <a:p>
            <a:pPr marL="0" lvl="0" indent="0" algn="l" rtl="0">
              <a:spcBef>
                <a:spcPts val="0"/>
              </a:spcBef>
              <a:spcAft>
                <a:spcPts val="0"/>
              </a:spcAft>
              <a:buNone/>
            </a:pPr>
            <a:r>
              <a:rPr lang="en-GB" dirty="0"/>
              <a:t>In a particle accelerator, we accelerate ions, Calcium-48, for example onto a target. </a:t>
            </a:r>
            <a:endParaRPr dirty="0"/>
          </a:p>
          <a:p>
            <a:pPr marL="0" lvl="0" indent="0" algn="l" rtl="0">
              <a:spcBef>
                <a:spcPts val="0"/>
              </a:spcBef>
              <a:spcAft>
                <a:spcPts val="0"/>
              </a:spcAft>
              <a:buNone/>
            </a:pPr>
            <a:r>
              <a:rPr lang="en-GB" dirty="0"/>
              <a:t>If the projectile-target mutual Coulomb repulsion is overcome, which requires energy, we reach the second stage. Formation stage.</a:t>
            </a:r>
            <a:endParaRPr dirty="0"/>
          </a:p>
          <a:p>
            <a:pPr marL="0" lvl="0" indent="0" algn="l" rtl="0">
              <a:spcBef>
                <a:spcPts val="0"/>
              </a:spcBef>
              <a:spcAft>
                <a:spcPts val="0"/>
              </a:spcAft>
              <a:buNone/>
            </a:pPr>
            <a:r>
              <a:rPr lang="en-GB" dirty="0"/>
              <a:t>Here, we have formed a highly deformed compound nucleus. There are two outcomes from here, either the </a:t>
            </a:r>
            <a:r>
              <a:rPr lang="en-GB" dirty="0" err="1"/>
              <a:t>endparts</a:t>
            </a:r>
            <a:r>
              <a:rPr lang="en-GB" dirty="0"/>
              <a:t> reseparate into two fragments, which we call </a:t>
            </a:r>
            <a:r>
              <a:rPr lang="en-GB" dirty="0" err="1"/>
              <a:t>quasifission</a:t>
            </a:r>
            <a:r>
              <a:rPr lang="en-GB" dirty="0"/>
              <a:t>, or the compound nucleus forms a compact shape, reaching the survival stage.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this stage, we have a highly excited compound nucleus, which needs to deexcite, which it does through two main decay channels. Either it fissions, separating again into two fragments, or neutrons are evaporated from the compound nucleus, taking away the excitation energy as kinetic energy. This is a cascading process where a new nucleus is formed which again needs to de-excite further, repeating until we are at an energy below the fission barrier.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When that is the case, you get an alpha decay chain, which is measurable in a detector.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Each of these processes has an associated cross section or probability to happen. We can multiply these together and sum over the partial waves to get the evaporation residue cross section, which is just the cross section of forming these superheavy elements, as you can see in the formula below.</a:t>
            </a:r>
            <a:endParaRPr dirty="0"/>
          </a:p>
        </p:txBody>
      </p:sp>
      <p:sp>
        <p:nvSpPr>
          <p:cNvPr id="133" name="Google Shape;133;p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8: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2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3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2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2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2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2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8af2bed72c_0_61: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first and last stage, capture and survival, are more-or less well described by theory. The formation stage is not. This is what I will focus on in this presentation.</a:t>
            </a:r>
            <a:endParaRPr dirty="0"/>
          </a:p>
        </p:txBody>
      </p:sp>
      <p:sp>
        <p:nvSpPr>
          <p:cNvPr id="149" name="Google Shape;149;g38af2bed72c_0_61: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8: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3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3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3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3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p3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3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3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3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3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af2bed72c_0_7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8af2bed72c_0_78: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p4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p4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4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4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4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8af2bed72c_0_84: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8af2bed72c_0_84: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8af2bed72c_0_9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8af2bed72c_0_95: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af2bed72c_0_107: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8af2bed72c_0_107: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8af2bed72c_0_1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8af2bed72c_0_117: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5" name="Google Shape;75;p1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20"/>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3" name="Google Shape;83;p21"/>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2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2"/>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3"/>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3"/>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4"/>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5"/>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5"/>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5"/>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6"/>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6"/>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6"/>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1" name="Google Shape;111;p26"/>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
        <p:nvSpPr>
          <p:cNvPr id="10" name="Google Shape;10;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14"/>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2" name="Google Shape;62;p14"/>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3" name="Google Shape;63;p14"/>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4" name="Google Shape;64;p14"/>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28.sv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7"/>
          <p:cNvSpPr txBox="1"/>
          <p:nvPr/>
        </p:nvSpPr>
        <p:spPr>
          <a:xfrm>
            <a:off x="150" y="-1"/>
            <a:ext cx="12191700" cy="17442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en-GB" sz="4000" dirty="0">
                <a:latin typeface="Calibri"/>
                <a:ea typeface="Calibri"/>
                <a:cs typeface="Calibri"/>
                <a:sym typeface="Calibri"/>
              </a:rPr>
              <a:t>Fusion hindrance in the synthesis of superheavy elements</a:t>
            </a:r>
            <a:endParaRPr sz="4000" dirty="0">
              <a:latin typeface="Calibri"/>
              <a:ea typeface="Calibri"/>
              <a:cs typeface="Calibri"/>
              <a:sym typeface="Calibri"/>
            </a:endParaRPr>
          </a:p>
          <a:p>
            <a:pPr marL="0" marR="0" lvl="0" indent="0" algn="ctr" rtl="0">
              <a:lnSpc>
                <a:spcPct val="90000"/>
              </a:lnSpc>
              <a:spcBef>
                <a:spcPts val="0"/>
              </a:spcBef>
              <a:spcAft>
                <a:spcPts val="0"/>
              </a:spcAft>
              <a:buNone/>
            </a:pPr>
            <a:endParaRPr sz="4000" dirty="0">
              <a:latin typeface="Calibri"/>
              <a:ea typeface="Calibri"/>
              <a:cs typeface="Calibri"/>
              <a:sym typeface="Calibri"/>
            </a:endParaRPr>
          </a:p>
          <a:p>
            <a:pPr marL="0" marR="0" lvl="0" indent="0" algn="ctr" rtl="0">
              <a:lnSpc>
                <a:spcPct val="90000"/>
              </a:lnSpc>
              <a:spcBef>
                <a:spcPts val="0"/>
              </a:spcBef>
              <a:spcAft>
                <a:spcPts val="0"/>
              </a:spcAft>
              <a:buNone/>
            </a:pPr>
            <a:r>
              <a:rPr lang="en-GB" sz="2400" dirty="0">
                <a:latin typeface="Calibri"/>
                <a:ea typeface="Calibri"/>
                <a:cs typeface="Calibri"/>
                <a:sym typeface="Calibri"/>
              </a:rPr>
              <a:t>By Filip Agert</a:t>
            </a:r>
            <a:endParaRPr sz="2400" dirty="0">
              <a:latin typeface="Calibri"/>
              <a:ea typeface="Calibri"/>
              <a:cs typeface="Calibri"/>
              <a:sym typeface="Calibri"/>
            </a:endParaRPr>
          </a:p>
        </p:txBody>
      </p:sp>
      <p:pic>
        <p:nvPicPr>
          <p:cNvPr id="3" name="Image 2">
            <a:extLst>
              <a:ext uri="{FF2B5EF4-FFF2-40B4-BE49-F238E27FC236}">
                <a16:creationId xmlns:a16="http://schemas.microsoft.com/office/drawing/2014/main" id="{EBE47DD2-F112-4826-B61C-5C68D7356985}"/>
              </a:ext>
            </a:extLst>
          </p:cNvPr>
          <p:cNvPicPr>
            <a:picLocks noChangeAspect="1"/>
          </p:cNvPicPr>
          <p:nvPr/>
        </p:nvPicPr>
        <p:blipFill>
          <a:blip r:embed="rId3"/>
          <a:stretch>
            <a:fillRect/>
          </a:stretch>
        </p:blipFill>
        <p:spPr>
          <a:xfrm>
            <a:off x="398136" y="3227320"/>
            <a:ext cx="4021464" cy="2174942"/>
          </a:xfrm>
          <a:prstGeom prst="rect">
            <a:avLst/>
          </a:prstGeom>
        </p:spPr>
      </p:pic>
      <p:pic>
        <p:nvPicPr>
          <p:cNvPr id="14" name="Image 13">
            <a:extLst>
              <a:ext uri="{FF2B5EF4-FFF2-40B4-BE49-F238E27FC236}">
                <a16:creationId xmlns:a16="http://schemas.microsoft.com/office/drawing/2014/main" id="{F15AB24B-0162-4C81-9904-DB257EDF8B37}"/>
              </a:ext>
            </a:extLst>
          </p:cNvPr>
          <p:cNvPicPr>
            <a:picLocks noChangeAspect="1"/>
          </p:cNvPicPr>
          <p:nvPr/>
        </p:nvPicPr>
        <p:blipFill>
          <a:blip r:embed="rId4"/>
          <a:stretch>
            <a:fillRect/>
          </a:stretch>
        </p:blipFill>
        <p:spPr>
          <a:xfrm>
            <a:off x="6898640" y="3512376"/>
            <a:ext cx="4776488" cy="10189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p:nvPr/>
        </p:nvSpPr>
        <p:spPr>
          <a:xfrm>
            <a:off x="127650" y="89100"/>
            <a:ext cx="11936700" cy="17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t>Langevin Equation of motion</a:t>
            </a:r>
            <a:endParaRPr sz="4200"/>
          </a:p>
          <a:p>
            <a:pPr marL="0" lvl="0" indent="0" algn="ctr" rtl="0">
              <a:spcBef>
                <a:spcPts val="0"/>
              </a:spcBef>
              <a:spcAft>
                <a:spcPts val="0"/>
              </a:spcAft>
              <a:buNone/>
            </a:pPr>
            <a:endParaRPr sz="4200"/>
          </a:p>
        </p:txBody>
      </p:sp>
      <p:sp>
        <p:nvSpPr>
          <p:cNvPr id="201" name="Google Shape;201;p35"/>
          <p:cNvSpPr txBox="1"/>
          <p:nvPr/>
        </p:nvSpPr>
        <p:spPr>
          <a:xfrm>
            <a:off x="449900" y="1143000"/>
            <a:ext cx="10801800" cy="11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t>Similar derivation even when not overdamped.</a:t>
            </a:r>
            <a:endParaRPr sz="2500"/>
          </a:p>
        </p:txBody>
      </p:sp>
      <p:pic>
        <p:nvPicPr>
          <p:cNvPr id="202" name="Google Shape;202;p35"/>
          <p:cNvPicPr preferRelativeResize="0"/>
          <p:nvPr/>
        </p:nvPicPr>
        <p:blipFill>
          <a:blip r:embed="rId3">
            <a:alphaModFix/>
          </a:blip>
          <a:stretch>
            <a:fillRect/>
          </a:stretch>
        </p:blipFill>
        <p:spPr>
          <a:xfrm>
            <a:off x="127650" y="1969000"/>
            <a:ext cx="11779224" cy="1472403"/>
          </a:xfrm>
          <a:prstGeom prst="rect">
            <a:avLst/>
          </a:prstGeom>
          <a:noFill/>
          <a:ln>
            <a:noFill/>
          </a:ln>
        </p:spPr>
      </p:pic>
      <p:sp>
        <p:nvSpPr>
          <p:cNvPr id="203" name="Google Shape;203;p35"/>
          <p:cNvSpPr txBox="1"/>
          <p:nvPr/>
        </p:nvSpPr>
        <p:spPr>
          <a:xfrm>
            <a:off x="285126" y="3230285"/>
            <a:ext cx="11409600" cy="32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t>K - kinetic energy</a:t>
            </a:r>
            <a:endParaRPr sz="2400" dirty="0"/>
          </a:p>
          <a:p>
            <a:pPr marL="0" lvl="0" indent="0" algn="l" rtl="0">
              <a:spcBef>
                <a:spcPts val="0"/>
              </a:spcBef>
              <a:spcAft>
                <a:spcPts val="0"/>
              </a:spcAft>
              <a:buNone/>
            </a:pPr>
            <a:r>
              <a:rPr lang="en-GB" sz="2400" dirty="0" err="1"/>
              <a:t>Ecm</a:t>
            </a:r>
            <a:r>
              <a:rPr lang="en-GB" sz="2400" dirty="0"/>
              <a:t> - </a:t>
            </a:r>
            <a:r>
              <a:rPr lang="en-GB" sz="2400" dirty="0" err="1"/>
              <a:t>Center</a:t>
            </a:r>
            <a:r>
              <a:rPr lang="en-GB" sz="2400" dirty="0"/>
              <a:t> of mass energy</a:t>
            </a:r>
            <a:endParaRPr sz="2400" dirty="0"/>
          </a:p>
          <a:p>
            <a:pPr marL="0" lvl="0" indent="0" algn="l" rtl="0">
              <a:spcBef>
                <a:spcPts val="0"/>
              </a:spcBef>
              <a:spcAft>
                <a:spcPts val="0"/>
              </a:spcAft>
              <a:buNone/>
            </a:pPr>
            <a:r>
              <a:rPr lang="en-GB" sz="2400" dirty="0"/>
              <a:t>L - Angular momentum for partial wave</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GB" sz="2400" dirty="0"/>
              <a:t>Two free parameters of the model to be fit to data:</a:t>
            </a:r>
            <a:endParaRPr sz="2400" dirty="0"/>
          </a:p>
          <a:p>
            <a:pPr marL="0" lvl="0" indent="0" algn="l" rtl="0">
              <a:spcBef>
                <a:spcPts val="0"/>
              </a:spcBef>
              <a:spcAft>
                <a:spcPts val="0"/>
              </a:spcAft>
              <a:buNone/>
            </a:pPr>
            <a:r>
              <a:rPr lang="en-GB" sz="2400" dirty="0"/>
              <a:t>β – Friction parameter</a:t>
            </a:r>
            <a:endParaRPr sz="2400" dirty="0"/>
          </a:p>
          <a:p>
            <a:pPr marL="0" lvl="0" indent="0" algn="l" rtl="0">
              <a:spcBef>
                <a:spcPts val="0"/>
              </a:spcBef>
              <a:spcAft>
                <a:spcPts val="0"/>
              </a:spcAft>
              <a:buNone/>
            </a:pPr>
            <a:r>
              <a:rPr lang="en-GB" sz="2400" dirty="0"/>
              <a:t>s</a:t>
            </a:r>
            <a:r>
              <a:rPr lang="en-GB" sz="2400" baseline="-25000" dirty="0"/>
              <a:t>0 </a:t>
            </a:r>
            <a:r>
              <a:rPr lang="en-GB" sz="2400" dirty="0"/>
              <a:t>– Injection point distance</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p:nvPr/>
        </p:nvSpPr>
        <p:spPr>
          <a:xfrm>
            <a:off x="186450" y="149975"/>
            <a:ext cx="11835300" cy="14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000"/>
              <a:t>Fit parameters to data</a:t>
            </a:r>
            <a:endParaRPr sz="4000"/>
          </a:p>
        </p:txBody>
      </p:sp>
      <p:sp>
        <p:nvSpPr>
          <p:cNvPr id="209" name="Google Shape;209;p36"/>
          <p:cNvSpPr txBox="1"/>
          <p:nvPr/>
        </p:nvSpPr>
        <p:spPr>
          <a:xfrm>
            <a:off x="186450" y="1669925"/>
            <a:ext cx="11835300" cy="50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p>
        </p:txBody>
      </p:sp>
      <p:pic>
        <p:nvPicPr>
          <p:cNvPr id="210" name="Google Shape;210;p36"/>
          <p:cNvPicPr preferRelativeResize="0"/>
          <p:nvPr/>
        </p:nvPicPr>
        <p:blipFill>
          <a:blip r:embed="rId3">
            <a:alphaModFix/>
          </a:blip>
          <a:stretch>
            <a:fillRect/>
          </a:stretch>
        </p:blipFill>
        <p:spPr>
          <a:xfrm>
            <a:off x="252100" y="3104147"/>
            <a:ext cx="7218962" cy="649706"/>
          </a:xfrm>
          <a:prstGeom prst="rect">
            <a:avLst/>
          </a:prstGeom>
          <a:noFill/>
          <a:ln>
            <a:noFill/>
          </a:ln>
        </p:spPr>
      </p:pic>
      <p:sp>
        <p:nvSpPr>
          <p:cNvPr id="211" name="Google Shape;211;p36"/>
          <p:cNvSpPr txBox="1"/>
          <p:nvPr/>
        </p:nvSpPr>
        <p:spPr>
          <a:xfrm>
            <a:off x="328300" y="3835003"/>
            <a:ext cx="11369100" cy="259749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Cannot fit to formation cross section data due to ambiguous measurement.</a:t>
            </a:r>
          </a:p>
          <a:p>
            <a:pPr marL="0" lvl="0" indent="0" algn="l" rtl="0">
              <a:spcBef>
                <a:spcPts val="0"/>
              </a:spcBef>
              <a:spcAft>
                <a:spcPts val="0"/>
              </a:spcAft>
              <a:buNone/>
            </a:pPr>
            <a:endParaRPr lang="en-GB" sz="2000" dirty="0"/>
          </a:p>
          <a:p>
            <a:pPr marL="0" lvl="0" indent="0" algn="l" rtl="0">
              <a:spcBef>
                <a:spcPts val="0"/>
              </a:spcBef>
              <a:spcAft>
                <a:spcPts val="0"/>
              </a:spcAft>
              <a:buNone/>
            </a:pPr>
            <a:r>
              <a:rPr lang="en-GB" sz="2000" dirty="0"/>
              <a:t>Evaporation residue cross section data not ideal</a:t>
            </a:r>
          </a:p>
          <a:p>
            <a:pPr marL="342900" lvl="0" indent="-342900" algn="l" rtl="0">
              <a:spcBef>
                <a:spcPts val="0"/>
              </a:spcBef>
              <a:spcAft>
                <a:spcPts val="0"/>
              </a:spcAft>
              <a:buFont typeface="Arial" panose="020B0604020202020204" pitchFamily="34" charset="0"/>
              <a:buChar char="•"/>
            </a:pPr>
            <a:r>
              <a:rPr lang="en-GB" sz="2000" dirty="0"/>
              <a:t>Bad statistics</a:t>
            </a:r>
          </a:p>
          <a:p>
            <a:pPr marL="342900" lvl="0" indent="-342900" algn="l" rtl="0">
              <a:spcBef>
                <a:spcPts val="0"/>
              </a:spcBef>
              <a:spcAft>
                <a:spcPts val="0"/>
              </a:spcAft>
              <a:buFont typeface="Arial" panose="020B0604020202020204" pitchFamily="34" charset="0"/>
              <a:buChar char="•"/>
            </a:pPr>
            <a:r>
              <a:rPr lang="en-GB" sz="2000" dirty="0"/>
              <a:t>Little available data</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Survival part introduces other sources of uncertainty:</a:t>
            </a:r>
          </a:p>
          <a:p>
            <a:pPr marL="342900" lvl="0" indent="-342900" algn="l" rtl="0">
              <a:spcBef>
                <a:spcPts val="0"/>
              </a:spcBef>
              <a:spcAft>
                <a:spcPts val="0"/>
              </a:spcAft>
              <a:buFont typeface="Arial" panose="020B0604020202020204" pitchFamily="34" charset="0"/>
              <a:buChar char="•"/>
            </a:pPr>
            <a:r>
              <a:rPr lang="en-GB" sz="2000" dirty="0"/>
              <a:t>Fission barrier height</a:t>
            </a:r>
          </a:p>
          <a:p>
            <a:pPr marL="342900" lvl="0" indent="-342900" algn="l" rtl="0">
              <a:spcBef>
                <a:spcPts val="0"/>
              </a:spcBef>
              <a:spcAft>
                <a:spcPts val="0"/>
              </a:spcAft>
              <a:buFont typeface="Arial" panose="020B0604020202020204" pitchFamily="34" charset="0"/>
              <a:buChar char="•"/>
            </a:pPr>
            <a:r>
              <a:rPr lang="en-GB" sz="2000" dirty="0"/>
              <a:t>Neutron separation energy</a:t>
            </a:r>
            <a:endParaRPr sz="2000" dirty="0"/>
          </a:p>
        </p:txBody>
      </p:sp>
      <p:grpSp>
        <p:nvGrpSpPr>
          <p:cNvPr id="6" name="Google Shape;137;p29">
            <a:extLst>
              <a:ext uri="{FF2B5EF4-FFF2-40B4-BE49-F238E27FC236}">
                <a16:creationId xmlns:a16="http://schemas.microsoft.com/office/drawing/2014/main" id="{151B831D-0625-4B87-95BC-9470BFC832F7}"/>
              </a:ext>
            </a:extLst>
          </p:cNvPr>
          <p:cNvGrpSpPr/>
          <p:nvPr/>
        </p:nvGrpSpPr>
        <p:grpSpPr>
          <a:xfrm>
            <a:off x="252100" y="1071603"/>
            <a:ext cx="8697958" cy="2185295"/>
            <a:chOff x="0" y="1889750"/>
            <a:chExt cx="12295400" cy="3089125"/>
          </a:xfrm>
        </p:grpSpPr>
        <p:grpSp>
          <p:nvGrpSpPr>
            <p:cNvPr id="7" name="Google Shape;138;p29">
              <a:extLst>
                <a:ext uri="{FF2B5EF4-FFF2-40B4-BE49-F238E27FC236}">
                  <a16:creationId xmlns:a16="http://schemas.microsoft.com/office/drawing/2014/main" id="{A6C53F83-EB5C-46B9-B5EA-C773EB7DCB46}"/>
                </a:ext>
              </a:extLst>
            </p:cNvPr>
            <p:cNvGrpSpPr/>
            <p:nvPr/>
          </p:nvGrpSpPr>
          <p:grpSpPr>
            <a:xfrm>
              <a:off x="0" y="1889750"/>
              <a:ext cx="12295400" cy="3089125"/>
              <a:chOff x="0" y="1889750"/>
              <a:chExt cx="12295400" cy="3089125"/>
            </a:xfrm>
          </p:grpSpPr>
          <p:grpSp>
            <p:nvGrpSpPr>
              <p:cNvPr id="11" name="Google Shape;139;p29">
                <a:extLst>
                  <a:ext uri="{FF2B5EF4-FFF2-40B4-BE49-F238E27FC236}">
                    <a16:creationId xmlns:a16="http://schemas.microsoft.com/office/drawing/2014/main" id="{FA2DBB7B-FA12-4905-967E-CCF7D09B94EE}"/>
                  </a:ext>
                </a:extLst>
              </p:cNvPr>
              <p:cNvGrpSpPr/>
              <p:nvPr/>
            </p:nvGrpSpPr>
            <p:grpSpPr>
              <a:xfrm>
                <a:off x="0" y="1889750"/>
                <a:ext cx="12101199" cy="3089125"/>
                <a:chOff x="0" y="1889750"/>
                <a:chExt cx="12101199" cy="3089125"/>
              </a:xfrm>
            </p:grpSpPr>
            <p:pic>
              <p:nvPicPr>
                <p:cNvPr id="13" name="Google Shape;140;p29">
                  <a:extLst>
                    <a:ext uri="{FF2B5EF4-FFF2-40B4-BE49-F238E27FC236}">
                      <a16:creationId xmlns:a16="http://schemas.microsoft.com/office/drawing/2014/main" id="{65D81234-A916-4DCC-A26D-A26A80CC3E9B}"/>
                    </a:ext>
                  </a:extLst>
                </p:cNvPr>
                <p:cNvPicPr preferRelativeResize="0"/>
                <p:nvPr/>
              </p:nvPicPr>
              <p:blipFill>
                <a:blip r:embed="rId4">
                  <a:alphaModFix/>
                </a:blip>
                <a:stretch>
                  <a:fillRect/>
                </a:stretch>
              </p:blipFill>
              <p:spPr>
                <a:xfrm>
                  <a:off x="0" y="1889750"/>
                  <a:ext cx="12101199" cy="2591046"/>
                </a:xfrm>
                <a:prstGeom prst="rect">
                  <a:avLst/>
                </a:prstGeom>
                <a:noFill/>
                <a:ln>
                  <a:noFill/>
                </a:ln>
              </p:spPr>
            </p:pic>
            <p:sp>
              <p:nvSpPr>
                <p:cNvPr id="14" name="Google Shape;141;p29">
                  <a:extLst>
                    <a:ext uri="{FF2B5EF4-FFF2-40B4-BE49-F238E27FC236}">
                      <a16:creationId xmlns:a16="http://schemas.microsoft.com/office/drawing/2014/main" id="{623E7715-C73D-4572-AACD-EC4B3BC33C1C}"/>
                    </a:ext>
                  </a:extLst>
                </p:cNvPr>
                <p:cNvSpPr/>
                <p:nvPr/>
              </p:nvSpPr>
              <p:spPr>
                <a:xfrm>
                  <a:off x="42325" y="3073875"/>
                  <a:ext cx="4433100" cy="190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2" name="Google Shape;142;p29">
                <a:extLst>
                  <a:ext uri="{FF2B5EF4-FFF2-40B4-BE49-F238E27FC236}">
                    <a16:creationId xmlns:a16="http://schemas.microsoft.com/office/drawing/2014/main" id="{F4327224-C6DC-4B6F-BFE5-E6994D78455D}"/>
                  </a:ext>
                </a:extLst>
              </p:cNvPr>
              <p:cNvSpPr/>
              <p:nvPr/>
            </p:nvSpPr>
            <p:spPr>
              <a:xfrm>
                <a:off x="11860400" y="2039050"/>
                <a:ext cx="4350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8" name="Google Shape;143;p29">
              <a:extLst>
                <a:ext uri="{FF2B5EF4-FFF2-40B4-BE49-F238E27FC236}">
                  <a16:creationId xmlns:a16="http://schemas.microsoft.com/office/drawing/2014/main" id="{EE3184B3-82EE-4246-ABB9-696D95F62832}"/>
                </a:ext>
              </a:extLst>
            </p:cNvPr>
            <p:cNvPicPr preferRelativeResize="0"/>
            <p:nvPr/>
          </p:nvPicPr>
          <p:blipFill>
            <a:blip r:embed="rId5">
              <a:alphaModFix/>
            </a:blip>
            <a:stretch>
              <a:fillRect/>
            </a:stretch>
          </p:blipFill>
          <p:spPr>
            <a:xfrm>
              <a:off x="2791300" y="2023925"/>
              <a:ext cx="1685925" cy="542925"/>
            </a:xfrm>
            <a:prstGeom prst="rect">
              <a:avLst/>
            </a:prstGeom>
            <a:noFill/>
            <a:ln>
              <a:noFill/>
            </a:ln>
          </p:spPr>
        </p:pic>
        <p:pic>
          <p:nvPicPr>
            <p:cNvPr id="9" name="Google Shape;144;p29">
              <a:extLst>
                <a:ext uri="{FF2B5EF4-FFF2-40B4-BE49-F238E27FC236}">
                  <a16:creationId xmlns:a16="http://schemas.microsoft.com/office/drawing/2014/main" id="{9EF98ECE-82DC-44D7-BDEB-F608FC561633}"/>
                </a:ext>
              </a:extLst>
            </p:cNvPr>
            <p:cNvPicPr preferRelativeResize="0"/>
            <p:nvPr/>
          </p:nvPicPr>
          <p:blipFill>
            <a:blip r:embed="rId6">
              <a:alphaModFix/>
            </a:blip>
            <a:stretch>
              <a:fillRect/>
            </a:stretch>
          </p:blipFill>
          <p:spPr>
            <a:xfrm>
              <a:off x="6313925" y="2000113"/>
              <a:ext cx="1552575" cy="514350"/>
            </a:xfrm>
            <a:prstGeom prst="rect">
              <a:avLst/>
            </a:prstGeom>
            <a:noFill/>
            <a:ln>
              <a:noFill/>
            </a:ln>
          </p:spPr>
        </p:pic>
        <p:pic>
          <p:nvPicPr>
            <p:cNvPr id="10" name="Google Shape;145;p29">
              <a:extLst>
                <a:ext uri="{FF2B5EF4-FFF2-40B4-BE49-F238E27FC236}">
                  <a16:creationId xmlns:a16="http://schemas.microsoft.com/office/drawing/2014/main" id="{EC78EF69-922C-4338-AB25-97A38D7AC75A}"/>
                </a:ext>
              </a:extLst>
            </p:cNvPr>
            <p:cNvPicPr preferRelativeResize="0"/>
            <p:nvPr/>
          </p:nvPicPr>
          <p:blipFill>
            <a:blip r:embed="rId7">
              <a:alphaModFix/>
            </a:blip>
            <a:stretch>
              <a:fillRect/>
            </a:stretch>
          </p:blipFill>
          <p:spPr>
            <a:xfrm>
              <a:off x="9072875" y="1962013"/>
              <a:ext cx="1581150" cy="590550"/>
            </a:xfrm>
            <a:prstGeom prst="rect">
              <a:avLst/>
            </a:prstGeom>
            <a:noFill/>
            <a:ln>
              <a:noFill/>
            </a:ln>
          </p:spPr>
        </p:pic>
      </p:grpSp>
      <p:sp>
        <p:nvSpPr>
          <p:cNvPr id="2" name="Rectangle 1">
            <a:extLst>
              <a:ext uri="{FF2B5EF4-FFF2-40B4-BE49-F238E27FC236}">
                <a16:creationId xmlns:a16="http://schemas.microsoft.com/office/drawing/2014/main" id="{1BDB7EF6-D12C-4693-8A58-E1285FCE7A7D}"/>
              </a:ext>
            </a:extLst>
          </p:cNvPr>
          <p:cNvSpPr/>
          <p:nvPr/>
        </p:nvSpPr>
        <p:spPr>
          <a:xfrm>
            <a:off x="170250" y="1022684"/>
            <a:ext cx="6543371" cy="119112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052E976E-5521-4C21-BFA0-1E338D304AD1}"/>
              </a:ext>
            </a:extLst>
          </p:cNvPr>
          <p:cNvSpPr/>
          <p:nvPr/>
        </p:nvSpPr>
        <p:spPr>
          <a:xfrm>
            <a:off x="170250" y="1022683"/>
            <a:ext cx="8642427" cy="119112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9" name="ZoneTexte 18">
            <a:extLst>
              <a:ext uri="{FF2B5EF4-FFF2-40B4-BE49-F238E27FC236}">
                <a16:creationId xmlns:a16="http://schemas.microsoft.com/office/drawing/2014/main" id="{6921DE3F-3340-4277-ACA7-AAB21BBBD0A7}"/>
              </a:ext>
            </a:extLst>
          </p:cNvPr>
          <p:cNvSpPr txBox="1"/>
          <p:nvPr/>
        </p:nvSpPr>
        <p:spPr>
          <a:xfrm>
            <a:off x="6478551" y="4547403"/>
            <a:ext cx="3239014" cy="707886"/>
          </a:xfrm>
          <a:prstGeom prst="rect">
            <a:avLst/>
          </a:prstGeom>
          <a:noFill/>
        </p:spPr>
        <p:txBody>
          <a:bodyPr wrap="square" rtlCol="0">
            <a:spAutoFit/>
          </a:bodyPr>
          <a:lstStyle/>
          <a:p>
            <a:r>
              <a:rPr lang="el-GR" sz="2000" dirty="0"/>
              <a:t>σ</a:t>
            </a:r>
            <a:r>
              <a:rPr lang="en-US" sz="2000" baseline="-25000" dirty="0"/>
              <a:t>CN</a:t>
            </a:r>
            <a:r>
              <a:rPr lang="en-US" sz="2000" dirty="0"/>
              <a:t>~ mb to </a:t>
            </a:r>
            <a:r>
              <a:rPr lang="en-US" sz="2000" dirty="0" err="1"/>
              <a:t>μb</a:t>
            </a:r>
            <a:endParaRPr lang="en-US" sz="2000" dirty="0"/>
          </a:p>
          <a:p>
            <a:r>
              <a:rPr lang="el-GR" sz="2000" dirty="0"/>
              <a:t>σ</a:t>
            </a:r>
            <a:r>
              <a:rPr lang="en-US" sz="2000" baseline="-25000" dirty="0"/>
              <a:t>er </a:t>
            </a:r>
            <a:r>
              <a:rPr lang="en-US" sz="2000" dirty="0"/>
              <a:t>~ </a:t>
            </a:r>
            <a:r>
              <a:rPr lang="en-US" sz="2000" dirty="0" err="1"/>
              <a:t>nb</a:t>
            </a:r>
            <a:r>
              <a:rPr lang="en-US" sz="2000" dirty="0"/>
              <a:t> to fb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 grpId="0" animBg="1"/>
      <p:bldP spid="3"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p:nvPr/>
        </p:nvSpPr>
        <p:spPr>
          <a:xfrm>
            <a:off x="186450" y="149975"/>
            <a:ext cx="11835300" cy="14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000"/>
              <a:t>Fit parameters to data</a:t>
            </a:r>
            <a:endParaRPr sz="4000"/>
          </a:p>
        </p:txBody>
      </p:sp>
      <p:pic>
        <p:nvPicPr>
          <p:cNvPr id="210" name="Google Shape;210;p36"/>
          <p:cNvPicPr preferRelativeResize="0"/>
          <p:nvPr/>
        </p:nvPicPr>
        <p:blipFill>
          <a:blip r:embed="rId3">
            <a:alphaModFix/>
          </a:blip>
          <a:stretch>
            <a:fillRect/>
          </a:stretch>
        </p:blipFill>
        <p:spPr>
          <a:xfrm>
            <a:off x="152399" y="869375"/>
            <a:ext cx="11887201" cy="1069848"/>
          </a:xfrm>
          <a:prstGeom prst="rect">
            <a:avLst/>
          </a:prstGeom>
          <a:noFill/>
          <a:ln>
            <a:noFill/>
          </a:ln>
        </p:spPr>
      </p:pic>
      <p:sp>
        <p:nvSpPr>
          <p:cNvPr id="211" name="Google Shape;211;p36"/>
          <p:cNvSpPr txBox="1"/>
          <p:nvPr/>
        </p:nvSpPr>
        <p:spPr>
          <a:xfrm>
            <a:off x="411449" y="1939223"/>
            <a:ext cx="11369100" cy="46241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2600" dirty="0"/>
          </a:p>
          <a:p>
            <a:pPr marL="0" lvl="0" indent="0" algn="l" rtl="0">
              <a:spcBef>
                <a:spcPts val="0"/>
              </a:spcBef>
              <a:spcAft>
                <a:spcPts val="0"/>
              </a:spcAft>
              <a:buNone/>
            </a:pPr>
            <a:endParaRPr lang="en-US" sz="2600" dirty="0"/>
          </a:p>
          <a:p>
            <a:pPr marL="0" lvl="0" indent="0" algn="l" rtl="0">
              <a:spcBef>
                <a:spcPts val="0"/>
              </a:spcBef>
              <a:spcAft>
                <a:spcPts val="0"/>
              </a:spcAft>
              <a:buNone/>
            </a:pPr>
            <a:endParaRPr lang="en-US" sz="2600" dirty="0"/>
          </a:p>
          <a:p>
            <a:pPr marL="0" lvl="0" indent="0" algn="l" rtl="0">
              <a:spcBef>
                <a:spcPts val="0"/>
              </a:spcBef>
              <a:spcAft>
                <a:spcPts val="0"/>
              </a:spcAft>
              <a:buNone/>
            </a:pPr>
            <a:r>
              <a:rPr lang="el-GR" sz="2600" dirty="0"/>
              <a:t>Γ</a:t>
            </a:r>
            <a:r>
              <a:rPr lang="en-US" sz="2600" dirty="0"/>
              <a:t> – Decay width for neutron and fission channels, depends on:</a:t>
            </a:r>
          </a:p>
          <a:p>
            <a:pPr marL="457200" lvl="0" indent="-457200" algn="l" rtl="0">
              <a:spcBef>
                <a:spcPts val="0"/>
              </a:spcBef>
              <a:spcAft>
                <a:spcPts val="0"/>
              </a:spcAft>
              <a:buFont typeface="Arial" panose="020B0604020202020204" pitchFamily="34" charset="0"/>
              <a:buChar char="•"/>
            </a:pPr>
            <a:r>
              <a:rPr lang="en-US" sz="2600" dirty="0"/>
              <a:t>Level density parameter, a</a:t>
            </a:r>
          </a:p>
          <a:p>
            <a:pPr marL="457200" lvl="0" indent="-457200" algn="l" rtl="0">
              <a:spcBef>
                <a:spcPts val="0"/>
              </a:spcBef>
              <a:spcAft>
                <a:spcPts val="0"/>
              </a:spcAft>
              <a:buFont typeface="Arial" panose="020B0604020202020204" pitchFamily="34" charset="0"/>
              <a:buChar char="•"/>
            </a:pPr>
            <a:r>
              <a:rPr lang="en-US" sz="2600" dirty="0"/>
              <a:t>Fission friction parameter β</a:t>
            </a:r>
          </a:p>
          <a:p>
            <a:pPr marL="457200" lvl="0" indent="-457200" algn="l" rtl="0">
              <a:spcBef>
                <a:spcPts val="0"/>
              </a:spcBef>
              <a:spcAft>
                <a:spcPts val="0"/>
              </a:spcAft>
              <a:buFont typeface="Arial" panose="020B0604020202020204" pitchFamily="34" charset="0"/>
              <a:buChar char="•"/>
            </a:pPr>
            <a:r>
              <a:rPr lang="en-US" sz="2600" dirty="0"/>
              <a:t>Fission barrier height</a:t>
            </a:r>
          </a:p>
          <a:p>
            <a:pPr marL="457200" lvl="0" indent="-457200" algn="l" rtl="0">
              <a:spcBef>
                <a:spcPts val="0"/>
              </a:spcBef>
              <a:spcAft>
                <a:spcPts val="0"/>
              </a:spcAft>
              <a:buFont typeface="Arial" panose="020B0604020202020204" pitchFamily="34" charset="0"/>
              <a:buChar char="•"/>
            </a:pPr>
            <a:r>
              <a:rPr lang="en-US" sz="2600" dirty="0"/>
              <a:t>Neutron separation energy</a:t>
            </a:r>
          </a:p>
          <a:p>
            <a:pPr marL="457200" lvl="0" indent="-457200" algn="l" rtl="0">
              <a:spcBef>
                <a:spcPts val="0"/>
              </a:spcBef>
              <a:spcAft>
                <a:spcPts val="0"/>
              </a:spcAft>
              <a:buFont typeface="Arial" panose="020B0604020202020204" pitchFamily="34" charset="0"/>
              <a:buChar char="•"/>
            </a:pPr>
            <a:r>
              <a:rPr lang="en-US" sz="2600" dirty="0" err="1"/>
              <a:t>Etc</a:t>
            </a:r>
            <a:r>
              <a:rPr lang="en-US" sz="2600" dirty="0"/>
              <a:t>…</a:t>
            </a:r>
          </a:p>
          <a:p>
            <a:pPr marL="457200" lvl="0" indent="-457200" algn="l" rtl="0">
              <a:spcBef>
                <a:spcPts val="0"/>
              </a:spcBef>
              <a:spcAft>
                <a:spcPts val="0"/>
              </a:spcAft>
              <a:buFont typeface="Arial" panose="020B0604020202020204" pitchFamily="34" charset="0"/>
              <a:buChar char="•"/>
            </a:pPr>
            <a:endParaRPr lang="en-US" sz="2600" dirty="0"/>
          </a:p>
          <a:p>
            <a:pPr lvl="0" algn="l" rtl="0">
              <a:spcBef>
                <a:spcPts val="0"/>
              </a:spcBef>
              <a:spcAft>
                <a:spcPts val="0"/>
              </a:spcAft>
            </a:pPr>
            <a:endParaRPr lang="en-US" sz="2600" dirty="0"/>
          </a:p>
          <a:p>
            <a:pPr lvl="0" algn="l" rtl="0">
              <a:spcBef>
                <a:spcPts val="0"/>
              </a:spcBef>
              <a:spcAft>
                <a:spcPts val="0"/>
              </a:spcAft>
            </a:pPr>
            <a:endParaRPr lang="en-US" sz="2400" dirty="0"/>
          </a:p>
          <a:p>
            <a:pPr marL="457200" lvl="0" indent="-457200" algn="l" rtl="0">
              <a:spcBef>
                <a:spcPts val="0"/>
              </a:spcBef>
              <a:spcAft>
                <a:spcPts val="0"/>
              </a:spcAft>
              <a:buFont typeface="Arial" panose="020B0604020202020204" pitchFamily="34" charset="0"/>
              <a:buChar char="•"/>
            </a:pPr>
            <a:endParaRPr lang="en-US" sz="2600" dirty="0"/>
          </a:p>
          <a:p>
            <a:pPr marL="0" lvl="0" indent="0" algn="l" rtl="0">
              <a:spcBef>
                <a:spcPts val="0"/>
              </a:spcBef>
              <a:spcAft>
                <a:spcPts val="0"/>
              </a:spcAft>
              <a:buNone/>
            </a:pPr>
            <a:endParaRPr sz="2600" dirty="0"/>
          </a:p>
        </p:txBody>
      </p:sp>
      <p:pic>
        <p:nvPicPr>
          <p:cNvPr id="3" name="Image 2">
            <a:extLst>
              <a:ext uri="{FF2B5EF4-FFF2-40B4-BE49-F238E27FC236}">
                <a16:creationId xmlns:a16="http://schemas.microsoft.com/office/drawing/2014/main" id="{A3271D72-A892-44A0-97CE-A3D55DF5C575}"/>
              </a:ext>
            </a:extLst>
          </p:cNvPr>
          <p:cNvPicPr>
            <a:picLocks noChangeAspect="1"/>
          </p:cNvPicPr>
          <p:nvPr/>
        </p:nvPicPr>
        <p:blipFill>
          <a:blip r:embed="rId4"/>
          <a:stretch>
            <a:fillRect/>
          </a:stretch>
        </p:blipFill>
        <p:spPr>
          <a:xfrm>
            <a:off x="411449" y="1893501"/>
            <a:ext cx="5143946" cy="967824"/>
          </a:xfrm>
          <a:prstGeom prst="rect">
            <a:avLst/>
          </a:prstGeom>
        </p:spPr>
      </p:pic>
    </p:spTree>
    <p:extLst>
      <p:ext uri="{BB962C8B-B14F-4D97-AF65-F5344CB8AC3E}">
        <p14:creationId xmlns:p14="http://schemas.microsoft.com/office/powerpoint/2010/main" val="171051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187DC-A70F-4AD5-956F-6DB51855C6B5}"/>
              </a:ext>
            </a:extLst>
          </p:cNvPr>
          <p:cNvSpPr>
            <a:spLocks noGrp="1"/>
          </p:cNvSpPr>
          <p:nvPr>
            <p:ph type="title"/>
          </p:nvPr>
        </p:nvSpPr>
        <p:spPr>
          <a:xfrm>
            <a:off x="206675" y="-190480"/>
            <a:ext cx="10515240" cy="1325160"/>
          </a:xfrm>
        </p:spPr>
        <p:txBody>
          <a:bodyPr/>
          <a:lstStyle/>
          <a:p>
            <a:r>
              <a:rPr lang="en-US" sz="2800" dirty="0"/>
              <a:t>Effect of survival stage parameters on prediction</a:t>
            </a:r>
          </a:p>
        </p:txBody>
      </p:sp>
      <p:sp>
        <p:nvSpPr>
          <p:cNvPr id="3" name="Sous-titre 2">
            <a:extLst>
              <a:ext uri="{FF2B5EF4-FFF2-40B4-BE49-F238E27FC236}">
                <a16:creationId xmlns:a16="http://schemas.microsoft.com/office/drawing/2014/main" id="{ED6C539F-ADEF-4DFC-B4E5-74B38B8E4AE5}"/>
              </a:ext>
            </a:extLst>
          </p:cNvPr>
          <p:cNvSpPr>
            <a:spLocks noGrp="1"/>
          </p:cNvSpPr>
          <p:nvPr>
            <p:ph type="subTitle" idx="1"/>
          </p:nvPr>
        </p:nvSpPr>
        <p:spPr>
          <a:xfrm>
            <a:off x="206675" y="1053400"/>
            <a:ext cx="4043680" cy="4350960"/>
          </a:xfrm>
        </p:spPr>
        <p:txBody>
          <a:bodyPr anchor="t"/>
          <a:lstStyle/>
          <a:p>
            <a:pPr marL="571500" indent="-342900">
              <a:buFont typeface="+mj-lt"/>
              <a:buAutoNum type="arabicPeriod"/>
            </a:pPr>
            <a:r>
              <a:rPr lang="en-US" dirty="0"/>
              <a:t>Refit the formation model parameters to each combination of the survival probability settings. 144 combinations.</a:t>
            </a:r>
          </a:p>
          <a:p>
            <a:pPr marL="571500" indent="-342900">
              <a:buFont typeface="+mj-lt"/>
              <a:buAutoNum type="arabicPeriod"/>
            </a:pPr>
            <a:r>
              <a:rPr lang="en-US" dirty="0"/>
              <a:t>Pick the 25 best combinations scoring the lowest loss function. </a:t>
            </a:r>
          </a:p>
          <a:p>
            <a:pPr marL="571500" indent="-342900">
              <a:buFont typeface="+mj-lt"/>
              <a:buAutoNum type="arabicPeriod"/>
            </a:pPr>
            <a:r>
              <a:rPr lang="en-US" dirty="0"/>
              <a:t>Predict reaction.</a:t>
            </a:r>
          </a:p>
          <a:p>
            <a:pPr marL="228600" indent="0"/>
            <a:endParaRPr lang="en-US" dirty="0"/>
          </a:p>
          <a:p>
            <a:pPr marL="228600" indent="0"/>
            <a:r>
              <a:rPr lang="en-US" dirty="0"/>
              <a:t>Shaded area is spread in prediction </a:t>
            </a:r>
          </a:p>
          <a:p>
            <a:pPr marL="228600" indent="0"/>
            <a:r>
              <a:rPr lang="en-US" dirty="0"/>
              <a:t>Factor 3 spread in the 4n channel.</a:t>
            </a:r>
          </a:p>
          <a:p>
            <a:pPr marL="571500" indent="-342900">
              <a:buFont typeface="+mj-lt"/>
              <a:buAutoNum type="arabicPeriod"/>
            </a:pPr>
            <a:endParaRPr lang="en-US" dirty="0"/>
          </a:p>
          <a:p>
            <a:pPr marL="228600" indent="0"/>
            <a:endParaRPr lang="en-US" dirty="0"/>
          </a:p>
        </p:txBody>
      </p:sp>
      <p:pic>
        <p:nvPicPr>
          <p:cNvPr id="5" name="Image 4">
            <a:extLst>
              <a:ext uri="{FF2B5EF4-FFF2-40B4-BE49-F238E27FC236}">
                <a16:creationId xmlns:a16="http://schemas.microsoft.com/office/drawing/2014/main" id="{5B2225CA-E88D-4E1E-B286-C39AC059BC90}"/>
              </a:ext>
            </a:extLst>
          </p:cNvPr>
          <p:cNvPicPr>
            <a:picLocks noChangeAspect="1"/>
          </p:cNvPicPr>
          <p:nvPr/>
        </p:nvPicPr>
        <p:blipFill>
          <a:blip r:embed="rId2"/>
          <a:stretch>
            <a:fillRect/>
          </a:stretch>
        </p:blipFill>
        <p:spPr>
          <a:xfrm>
            <a:off x="4250355" y="746982"/>
            <a:ext cx="7734970" cy="5745978"/>
          </a:xfrm>
          <a:prstGeom prst="rect">
            <a:avLst/>
          </a:prstGeom>
        </p:spPr>
      </p:pic>
      <p:sp>
        <p:nvSpPr>
          <p:cNvPr id="4" name="ZoneTexte 3">
            <a:extLst>
              <a:ext uri="{FF2B5EF4-FFF2-40B4-BE49-F238E27FC236}">
                <a16:creationId xmlns:a16="http://schemas.microsoft.com/office/drawing/2014/main" id="{86E415A7-5826-49F1-9DC8-399E6D6E862B}"/>
              </a:ext>
            </a:extLst>
          </p:cNvPr>
          <p:cNvSpPr txBox="1"/>
          <p:nvPr/>
        </p:nvSpPr>
        <p:spPr>
          <a:xfrm>
            <a:off x="352425" y="4391025"/>
            <a:ext cx="4043680" cy="233362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4904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187DC-A70F-4AD5-956F-6DB51855C6B5}"/>
              </a:ext>
            </a:extLst>
          </p:cNvPr>
          <p:cNvSpPr>
            <a:spLocks noGrp="1"/>
          </p:cNvSpPr>
          <p:nvPr>
            <p:ph type="title"/>
          </p:nvPr>
        </p:nvSpPr>
        <p:spPr>
          <a:xfrm>
            <a:off x="206675" y="-190480"/>
            <a:ext cx="10515240" cy="1325160"/>
          </a:xfrm>
        </p:spPr>
        <p:txBody>
          <a:bodyPr/>
          <a:lstStyle/>
          <a:p>
            <a:r>
              <a:rPr lang="en-US" sz="2800" dirty="0"/>
              <a:t>Effect of survival stage parameters on prediction</a:t>
            </a:r>
          </a:p>
        </p:txBody>
      </p:sp>
      <p:sp>
        <p:nvSpPr>
          <p:cNvPr id="3" name="Sous-titre 2">
            <a:extLst>
              <a:ext uri="{FF2B5EF4-FFF2-40B4-BE49-F238E27FC236}">
                <a16:creationId xmlns:a16="http://schemas.microsoft.com/office/drawing/2014/main" id="{ED6C539F-ADEF-4DFC-B4E5-74B38B8E4AE5}"/>
              </a:ext>
            </a:extLst>
          </p:cNvPr>
          <p:cNvSpPr>
            <a:spLocks noGrp="1"/>
          </p:cNvSpPr>
          <p:nvPr>
            <p:ph type="subTitle" idx="1"/>
          </p:nvPr>
        </p:nvSpPr>
        <p:spPr>
          <a:xfrm>
            <a:off x="216835" y="1053400"/>
            <a:ext cx="4043680" cy="5671250"/>
          </a:xfrm>
        </p:spPr>
        <p:txBody>
          <a:bodyPr anchor="t"/>
          <a:lstStyle/>
          <a:p>
            <a:pPr marL="571500" indent="-342900">
              <a:buFont typeface="+mj-lt"/>
              <a:buAutoNum type="arabicPeriod"/>
            </a:pPr>
            <a:r>
              <a:rPr lang="en-US" dirty="0"/>
              <a:t>Refit the formation model parameters to each combination of the survival probability settings. 144 combinations.</a:t>
            </a:r>
          </a:p>
          <a:p>
            <a:pPr marL="571500" indent="-342900">
              <a:buFont typeface="+mj-lt"/>
              <a:buAutoNum type="arabicPeriod"/>
            </a:pPr>
            <a:r>
              <a:rPr lang="en-US" dirty="0"/>
              <a:t>Pick the 25 best combinations scoring the lowest loss function. </a:t>
            </a:r>
          </a:p>
          <a:p>
            <a:pPr marL="571500" indent="-342900">
              <a:buFont typeface="+mj-lt"/>
              <a:buAutoNum type="arabicPeriod"/>
            </a:pPr>
            <a:r>
              <a:rPr lang="en-US" dirty="0"/>
              <a:t>Predict reaction.</a:t>
            </a:r>
          </a:p>
          <a:p>
            <a:pPr marL="228600" indent="0"/>
            <a:endParaRPr lang="en-US" dirty="0"/>
          </a:p>
          <a:p>
            <a:pPr marL="228600" indent="0"/>
            <a:r>
              <a:rPr lang="en-US" dirty="0"/>
              <a:t>Shaded area is spread in prediction </a:t>
            </a:r>
          </a:p>
          <a:p>
            <a:pPr marL="228600" indent="0"/>
            <a:r>
              <a:rPr lang="en-US" dirty="0"/>
              <a:t>Factor 3 spread in the 4n channel.</a:t>
            </a:r>
          </a:p>
          <a:p>
            <a:pPr marL="228600" indent="0"/>
            <a:endParaRPr lang="en-US" dirty="0"/>
          </a:p>
          <a:p>
            <a:pPr marL="228600" indent="0"/>
            <a:r>
              <a:rPr lang="en-US" dirty="0"/>
              <a:t>β ~ 0.7 * 10</a:t>
            </a:r>
            <a:r>
              <a:rPr lang="en-US" baseline="30000" dirty="0"/>
              <a:t>21 </a:t>
            </a:r>
            <a:r>
              <a:rPr lang="en-US" dirty="0"/>
              <a:t>s</a:t>
            </a:r>
            <a:r>
              <a:rPr lang="en-US" baseline="30000" dirty="0"/>
              <a:t>-1 </a:t>
            </a:r>
            <a:r>
              <a:rPr lang="en-US" dirty="0"/>
              <a:t>in best fit</a:t>
            </a:r>
          </a:p>
          <a:p>
            <a:pPr marL="228600" indent="0"/>
            <a:endParaRPr lang="en-US" dirty="0"/>
          </a:p>
          <a:p>
            <a:pPr marL="228600" indent="0"/>
            <a:r>
              <a:rPr lang="en-US" dirty="0"/>
              <a:t>But varies from 10</a:t>
            </a:r>
            <a:r>
              <a:rPr lang="en-US" baseline="30000" dirty="0"/>
              <a:t>17</a:t>
            </a:r>
            <a:r>
              <a:rPr lang="en-US" dirty="0"/>
              <a:t> to 10</a:t>
            </a:r>
            <a:r>
              <a:rPr lang="en-US" baseline="30000" dirty="0"/>
              <a:t>21 </a:t>
            </a:r>
            <a:r>
              <a:rPr lang="en-US" dirty="0"/>
              <a:t>in the top 25 combinations.</a:t>
            </a:r>
          </a:p>
          <a:p>
            <a:pPr marL="228600" indent="0"/>
            <a:endParaRPr lang="en-US" dirty="0"/>
          </a:p>
          <a:p>
            <a:pPr marL="228600" indent="0"/>
            <a:r>
              <a:rPr lang="en-US" dirty="0"/>
              <a:t>β model dependent. </a:t>
            </a:r>
          </a:p>
          <a:p>
            <a:pPr marL="228600" indent="0"/>
            <a:endParaRPr lang="en-US" dirty="0"/>
          </a:p>
          <a:p>
            <a:pPr marL="228600" indent="0"/>
            <a:endParaRPr lang="en-US" dirty="0"/>
          </a:p>
        </p:txBody>
      </p:sp>
      <p:pic>
        <p:nvPicPr>
          <p:cNvPr id="5" name="Image 4">
            <a:extLst>
              <a:ext uri="{FF2B5EF4-FFF2-40B4-BE49-F238E27FC236}">
                <a16:creationId xmlns:a16="http://schemas.microsoft.com/office/drawing/2014/main" id="{5B2225CA-E88D-4E1E-B286-C39AC059BC90}"/>
              </a:ext>
            </a:extLst>
          </p:cNvPr>
          <p:cNvPicPr>
            <a:picLocks noChangeAspect="1"/>
          </p:cNvPicPr>
          <p:nvPr/>
        </p:nvPicPr>
        <p:blipFill>
          <a:blip r:embed="rId2"/>
          <a:stretch>
            <a:fillRect/>
          </a:stretch>
        </p:blipFill>
        <p:spPr>
          <a:xfrm>
            <a:off x="4250355" y="746982"/>
            <a:ext cx="7734970" cy="5745978"/>
          </a:xfrm>
          <a:prstGeom prst="rect">
            <a:avLst/>
          </a:prstGeom>
        </p:spPr>
      </p:pic>
    </p:spTree>
    <p:extLst>
      <p:ext uri="{BB962C8B-B14F-4D97-AF65-F5344CB8AC3E}">
        <p14:creationId xmlns:p14="http://schemas.microsoft.com/office/powerpoint/2010/main" val="173297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8C5CE9-B3A7-4100-8C0C-37A4A689FB69}"/>
              </a:ext>
            </a:extLst>
          </p:cNvPr>
          <p:cNvPicPr>
            <a:picLocks noChangeAspect="1"/>
          </p:cNvPicPr>
          <p:nvPr/>
        </p:nvPicPr>
        <p:blipFill>
          <a:blip r:embed="rId2"/>
          <a:stretch>
            <a:fillRect/>
          </a:stretch>
        </p:blipFill>
        <p:spPr>
          <a:xfrm>
            <a:off x="4057650" y="714320"/>
            <a:ext cx="8219195" cy="5968701"/>
          </a:xfrm>
          <a:prstGeom prst="rect">
            <a:avLst/>
          </a:prstGeom>
        </p:spPr>
      </p:pic>
      <p:sp>
        <p:nvSpPr>
          <p:cNvPr id="2" name="Titre 1">
            <a:extLst>
              <a:ext uri="{FF2B5EF4-FFF2-40B4-BE49-F238E27FC236}">
                <a16:creationId xmlns:a16="http://schemas.microsoft.com/office/drawing/2014/main" id="{63B187DC-A70F-4AD5-956F-6DB51855C6B5}"/>
              </a:ext>
            </a:extLst>
          </p:cNvPr>
          <p:cNvSpPr>
            <a:spLocks noGrp="1"/>
          </p:cNvSpPr>
          <p:nvPr>
            <p:ph type="title"/>
          </p:nvPr>
        </p:nvSpPr>
        <p:spPr>
          <a:xfrm>
            <a:off x="206675" y="-190480"/>
            <a:ext cx="10515240" cy="1325160"/>
          </a:xfrm>
        </p:spPr>
        <p:txBody>
          <a:bodyPr/>
          <a:lstStyle/>
          <a:p>
            <a:r>
              <a:rPr lang="en-US" sz="2800" dirty="0"/>
              <a:t>Effect of data bootstrapping</a:t>
            </a:r>
          </a:p>
        </p:txBody>
      </p:sp>
      <p:sp>
        <p:nvSpPr>
          <p:cNvPr id="3" name="Sous-titre 2">
            <a:extLst>
              <a:ext uri="{FF2B5EF4-FFF2-40B4-BE49-F238E27FC236}">
                <a16:creationId xmlns:a16="http://schemas.microsoft.com/office/drawing/2014/main" id="{ED6C539F-ADEF-4DFC-B4E5-74B38B8E4AE5}"/>
              </a:ext>
            </a:extLst>
          </p:cNvPr>
          <p:cNvSpPr>
            <a:spLocks noGrp="1"/>
          </p:cNvSpPr>
          <p:nvPr>
            <p:ph type="subTitle" idx="1"/>
          </p:nvPr>
        </p:nvSpPr>
        <p:spPr>
          <a:xfrm>
            <a:off x="206675" y="1053400"/>
            <a:ext cx="4043680" cy="4350960"/>
          </a:xfrm>
        </p:spPr>
        <p:txBody>
          <a:bodyPr anchor="t"/>
          <a:lstStyle/>
          <a:p>
            <a:pPr marL="571500" indent="-342900">
              <a:buFont typeface="+mj-lt"/>
              <a:buAutoNum type="arabicPeriod"/>
            </a:pPr>
            <a:r>
              <a:rPr lang="en-US" dirty="0"/>
              <a:t>Randomly select 85% of points in full dataset.</a:t>
            </a:r>
          </a:p>
          <a:p>
            <a:pPr marL="571500" indent="-342900">
              <a:buFont typeface="+mj-lt"/>
              <a:buAutoNum type="arabicPeriod"/>
            </a:pPr>
            <a:r>
              <a:rPr lang="en-US" dirty="0"/>
              <a:t>Fit the model to these points.</a:t>
            </a:r>
          </a:p>
          <a:p>
            <a:pPr marL="571500" indent="-342900">
              <a:buFont typeface="+mj-lt"/>
              <a:buAutoNum type="arabicPeriod"/>
            </a:pPr>
            <a:r>
              <a:rPr lang="en-US" dirty="0"/>
              <a:t>Repeat 100 times.</a:t>
            </a:r>
          </a:p>
          <a:p>
            <a:pPr marL="571500" indent="-342900">
              <a:buFont typeface="+mj-lt"/>
              <a:buAutoNum type="arabicPeriod"/>
            </a:pPr>
            <a:r>
              <a:rPr lang="en-US" dirty="0"/>
              <a:t>Figure shows the different predictions this produces.</a:t>
            </a:r>
          </a:p>
        </p:txBody>
      </p:sp>
      <p:sp>
        <p:nvSpPr>
          <p:cNvPr id="4" name="ZoneTexte 3">
            <a:extLst>
              <a:ext uri="{FF2B5EF4-FFF2-40B4-BE49-F238E27FC236}">
                <a16:creationId xmlns:a16="http://schemas.microsoft.com/office/drawing/2014/main" id="{86E415A7-5826-49F1-9DC8-399E6D6E862B}"/>
              </a:ext>
            </a:extLst>
          </p:cNvPr>
          <p:cNvSpPr txBox="1"/>
          <p:nvPr/>
        </p:nvSpPr>
        <p:spPr>
          <a:xfrm>
            <a:off x="352425" y="4391025"/>
            <a:ext cx="4043680" cy="233362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1965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3"/>
          <p:cNvSpPr txBox="1"/>
          <p:nvPr/>
        </p:nvSpPr>
        <p:spPr>
          <a:xfrm>
            <a:off x="838080" y="34599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Outlook for 1D model</a:t>
            </a:r>
            <a:endParaRPr sz="4400" b="0" strike="noStrike" dirty="0">
              <a:solidFill>
                <a:srgbClr val="000000"/>
              </a:solidFill>
              <a:latin typeface="Calibri"/>
              <a:ea typeface="Calibri"/>
              <a:cs typeface="Calibri"/>
              <a:sym typeface="Calibri"/>
            </a:endParaRPr>
          </a:p>
        </p:txBody>
      </p:sp>
      <p:sp>
        <p:nvSpPr>
          <p:cNvPr id="504" name="Google Shape;504;p63"/>
          <p:cNvSpPr txBo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GB" sz="2800" b="0" strike="noStrike" dirty="0">
                <a:solidFill>
                  <a:srgbClr val="000000"/>
                </a:solidFill>
                <a:latin typeface="Calibri"/>
                <a:ea typeface="Calibri"/>
                <a:cs typeface="Calibri"/>
                <a:sym typeface="Calibri"/>
              </a:rPr>
              <a:t>Remove model dependence of survival part by using Bohr’s </a:t>
            </a:r>
            <a:r>
              <a:rPr lang="en-GB" sz="2800" dirty="0">
                <a:latin typeface="Calibri"/>
                <a:ea typeface="Calibri"/>
                <a:cs typeface="Calibri"/>
                <a:sym typeface="Calibri"/>
              </a:rPr>
              <a:t>hypothesis</a:t>
            </a:r>
          </a:p>
          <a:p>
            <a:pPr marR="0" lvl="0" algn="l" rtl="0">
              <a:lnSpc>
                <a:spcPct val="90000"/>
              </a:lnSpc>
              <a:spcBef>
                <a:spcPts val="0"/>
              </a:spcBef>
              <a:spcAft>
                <a:spcPts val="0"/>
              </a:spcAft>
              <a:buClr>
                <a:srgbClr val="000000"/>
              </a:buClr>
              <a:buSzPts val="2800"/>
            </a:pPr>
            <a:r>
              <a:rPr lang="en-GB" sz="2800" dirty="0">
                <a:latin typeface="Calibri"/>
                <a:ea typeface="Calibri"/>
                <a:cs typeface="Calibri"/>
                <a:sym typeface="Calibri"/>
              </a:rPr>
              <a:t>       - </a:t>
            </a:r>
            <a:r>
              <a:rPr lang="en-GB" sz="2800" b="0" strike="noStrike" dirty="0">
                <a:solidFill>
                  <a:srgbClr val="000000"/>
                </a:solidFill>
                <a:latin typeface="Calibri"/>
                <a:ea typeface="Calibri"/>
                <a:cs typeface="Calibri"/>
                <a:sym typeface="Calibri"/>
              </a:rPr>
              <a:t>Survival probability independent of entrance channel.</a:t>
            </a:r>
            <a:endParaRPr lang="en-GB" sz="2800" dirty="0">
              <a:latin typeface="Calibri"/>
              <a:ea typeface="Calibri"/>
              <a:cs typeface="Calibri"/>
              <a:sym typeface="Calibri"/>
            </a:endParaRPr>
          </a:p>
          <a:p>
            <a:pPr lvl="2">
              <a:lnSpc>
                <a:spcPct val="90000"/>
              </a:lnSpc>
              <a:buSzPts val="2800"/>
            </a:pPr>
            <a:r>
              <a:rPr lang="en-GB" sz="2800" b="0" strike="noStrike" dirty="0">
                <a:solidFill>
                  <a:srgbClr val="000000"/>
                </a:solidFill>
                <a:latin typeface="Calibri"/>
                <a:ea typeface="Calibri"/>
                <a:cs typeface="Calibri"/>
                <a:sym typeface="Calibri"/>
              </a:rPr>
              <a:t>       - Compare two reactions leading to same CN. </a:t>
            </a:r>
          </a:p>
          <a:p>
            <a:pPr marL="228600" marR="0" lvl="0" indent="-228600" algn="l" rtl="0">
              <a:lnSpc>
                <a:spcPct val="90000"/>
              </a:lnSpc>
              <a:spcBef>
                <a:spcPts val="0"/>
              </a:spcBef>
              <a:spcAft>
                <a:spcPts val="0"/>
              </a:spcAft>
              <a:buClr>
                <a:srgbClr val="000000"/>
              </a:buClr>
              <a:buSzPts val="2800"/>
              <a:buFont typeface="Arial"/>
              <a:buChar char="•"/>
            </a:pPr>
            <a:r>
              <a:rPr lang="en-GB" sz="2800" b="0" strike="noStrike" dirty="0">
                <a:solidFill>
                  <a:srgbClr val="000000"/>
                </a:solidFill>
                <a:latin typeface="Calibri"/>
                <a:ea typeface="Calibri"/>
                <a:cs typeface="Calibri"/>
                <a:sym typeface="Calibri"/>
              </a:rPr>
              <a:t>Quantify uncertainty in survival part</a:t>
            </a:r>
          </a:p>
          <a:p>
            <a:pPr marR="0" lvl="0" algn="l" rtl="0">
              <a:lnSpc>
                <a:spcPct val="90000"/>
              </a:lnSpc>
              <a:spcBef>
                <a:spcPts val="0"/>
              </a:spcBef>
              <a:spcAft>
                <a:spcPts val="0"/>
              </a:spcAft>
              <a:buClr>
                <a:srgbClr val="000000"/>
              </a:buClr>
              <a:buSzPts val="2800"/>
            </a:pPr>
            <a:r>
              <a:rPr lang="en-GB" sz="2800" dirty="0">
                <a:latin typeface="Calibri"/>
                <a:ea typeface="Calibri"/>
                <a:cs typeface="Calibri"/>
                <a:sym typeface="Calibri"/>
              </a:rPr>
              <a:t>       - Need covariance matrices from Micmac models</a:t>
            </a:r>
          </a:p>
          <a:p>
            <a:pPr marR="0" lvl="0" algn="l" rtl="0">
              <a:lnSpc>
                <a:spcPct val="90000"/>
              </a:lnSpc>
              <a:spcBef>
                <a:spcPts val="0"/>
              </a:spcBef>
              <a:spcAft>
                <a:spcPts val="0"/>
              </a:spcAft>
              <a:buClr>
                <a:srgbClr val="000000"/>
              </a:buClr>
              <a:buSzPts val="2800"/>
            </a:pPr>
            <a:r>
              <a:rPr lang="en-GB" sz="2800" b="0" i="0" u="none" strike="noStrike" cap="none" dirty="0">
                <a:solidFill>
                  <a:srgbClr val="000000"/>
                </a:solidFill>
                <a:latin typeface="Calibri"/>
                <a:ea typeface="Calibri"/>
                <a:cs typeface="Calibri"/>
                <a:sym typeface="Calibri"/>
              </a:rPr>
              <a:t>         </a:t>
            </a:r>
            <a:r>
              <a:rPr lang="en-GB" sz="2800" dirty="0">
                <a:latin typeface="Calibri"/>
                <a:ea typeface="Calibri"/>
                <a:cs typeface="Calibri"/>
                <a:sym typeface="Calibri"/>
              </a:rPr>
              <a:t> Expected 1 order of magnitude uncertainty from uncertainty in </a:t>
            </a:r>
          </a:p>
          <a:p>
            <a:pPr marR="0" lvl="0" algn="l" rtl="0">
              <a:lnSpc>
                <a:spcPct val="90000"/>
              </a:lnSpc>
              <a:spcBef>
                <a:spcPts val="0"/>
              </a:spcBef>
              <a:spcAft>
                <a:spcPts val="0"/>
              </a:spcAft>
              <a:buClr>
                <a:srgbClr val="000000"/>
              </a:buClr>
              <a:buSzPts val="2800"/>
            </a:pPr>
            <a:r>
              <a:rPr lang="en-GB" sz="2800" dirty="0">
                <a:latin typeface="Calibri"/>
                <a:ea typeface="Calibri"/>
                <a:cs typeface="Calibri"/>
                <a:sym typeface="Calibri"/>
              </a:rPr>
              <a:t>          in fission barriers alone.</a:t>
            </a:r>
            <a:endParaRPr sz="2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331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ACEA6-82F9-4CA7-8A8B-BDA731925083}"/>
              </a:ext>
            </a:extLst>
          </p:cNvPr>
          <p:cNvSpPr>
            <a:spLocks noGrp="1"/>
          </p:cNvSpPr>
          <p:nvPr>
            <p:ph type="title"/>
          </p:nvPr>
        </p:nvSpPr>
        <p:spPr/>
        <p:txBody>
          <a:bodyPr/>
          <a:lstStyle/>
          <a:p>
            <a:endParaRPr lang="en-US" dirty="0"/>
          </a:p>
        </p:txBody>
      </p:sp>
      <p:sp>
        <p:nvSpPr>
          <p:cNvPr id="3" name="Sous-titre 2">
            <a:extLst>
              <a:ext uri="{FF2B5EF4-FFF2-40B4-BE49-F238E27FC236}">
                <a16:creationId xmlns:a16="http://schemas.microsoft.com/office/drawing/2014/main" id="{02DCE323-A229-48F4-BD31-30C07C765CC2}"/>
              </a:ext>
            </a:extLst>
          </p:cNvPr>
          <p:cNvSpPr>
            <a:spLocks noGrp="1"/>
          </p:cNvSpPr>
          <p:nvPr>
            <p:ph type="subTitle" idx="1"/>
          </p:nvPr>
        </p:nvSpPr>
        <p:spPr/>
        <p:txBody>
          <a:bodyPr anchor="t"/>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Supervisors: </a:t>
            </a:r>
          </a:p>
          <a:p>
            <a:r>
              <a:rPr lang="en-US" dirty="0"/>
              <a:t>G. Carlsson, M. </a:t>
            </a:r>
            <a:r>
              <a:rPr lang="en-US" dirty="0" err="1"/>
              <a:t>Albertsson</a:t>
            </a:r>
            <a:r>
              <a:rPr lang="en-US" dirty="0"/>
              <a:t>, A. </a:t>
            </a:r>
            <a:r>
              <a:rPr lang="en-US" dirty="0" err="1"/>
              <a:t>Idini</a:t>
            </a:r>
            <a:endParaRPr lang="en-US" dirty="0"/>
          </a:p>
        </p:txBody>
      </p:sp>
      <p:pic>
        <p:nvPicPr>
          <p:cNvPr id="5" name="Image 4">
            <a:extLst>
              <a:ext uri="{FF2B5EF4-FFF2-40B4-BE49-F238E27FC236}">
                <a16:creationId xmlns:a16="http://schemas.microsoft.com/office/drawing/2014/main" id="{A641DAC3-DC3F-49FE-AD1F-6A37A549B17C}"/>
              </a:ext>
            </a:extLst>
          </p:cNvPr>
          <p:cNvPicPr>
            <a:picLocks noChangeAspect="1"/>
          </p:cNvPicPr>
          <p:nvPr/>
        </p:nvPicPr>
        <p:blipFill>
          <a:blip r:embed="rId2"/>
          <a:stretch>
            <a:fillRect/>
          </a:stretch>
        </p:blipFill>
        <p:spPr>
          <a:xfrm>
            <a:off x="3238200" y="1883568"/>
            <a:ext cx="5715000" cy="3090863"/>
          </a:xfrm>
          <a:prstGeom prst="rect">
            <a:avLst/>
          </a:prstGeom>
        </p:spPr>
      </p:pic>
    </p:spTree>
    <p:extLst>
      <p:ext uri="{BB962C8B-B14F-4D97-AF65-F5344CB8AC3E}">
        <p14:creationId xmlns:p14="http://schemas.microsoft.com/office/powerpoint/2010/main" val="164323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0"/>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Five</a:t>
            </a:r>
            <a:r>
              <a:rPr lang="en-GB" sz="4400" dirty="0">
                <a:latin typeface="Calibri"/>
                <a:ea typeface="Calibri"/>
                <a:cs typeface="Calibri"/>
                <a:sym typeface="Calibri"/>
              </a:rPr>
              <a:t> dimensional solution</a:t>
            </a:r>
            <a:endParaRPr sz="4400" b="0" strike="noStrike" dirty="0">
              <a:solidFill>
                <a:srgbClr val="000000"/>
              </a:solidFill>
              <a:latin typeface="Calibri"/>
              <a:ea typeface="Calibri"/>
              <a:cs typeface="Calibri"/>
              <a:sym typeface="Calibri"/>
            </a:endParaRPr>
          </a:p>
        </p:txBody>
      </p:sp>
      <p:sp>
        <p:nvSpPr>
          <p:cNvPr id="366" name="Google Shape;366;p50"/>
          <p:cNvSpPr txBox="1"/>
          <p:nvPr/>
        </p:nvSpPr>
        <p:spPr>
          <a:xfrm>
            <a:off x="243000" y="1690560"/>
            <a:ext cx="5387040" cy="435096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None/>
            </a:pPr>
            <a:r>
              <a:rPr lang="en-US" sz="2800" b="0" strike="noStrike" dirty="0">
                <a:solidFill>
                  <a:srgbClr val="000000"/>
                </a:solidFill>
                <a:latin typeface="Calibri"/>
                <a:ea typeface="Calibri"/>
                <a:cs typeface="Calibri"/>
                <a:sym typeface="Calibri"/>
              </a:rPr>
              <a:t>Five shape coordinates define an potential energy surface. </a:t>
            </a:r>
            <a:endParaRPr lang="en-US" sz="2800" dirty="0">
              <a:latin typeface="Calibri"/>
              <a:ea typeface="Calibri"/>
              <a:cs typeface="Calibri"/>
              <a:sym typeface="Calibri"/>
            </a:endParaRPr>
          </a:p>
          <a:p>
            <a:pPr marL="0" marR="0" lvl="0" indent="0" algn="l" rtl="0">
              <a:lnSpc>
                <a:spcPct val="90000"/>
              </a:lnSpc>
              <a:spcBef>
                <a:spcPts val="0"/>
              </a:spcBef>
              <a:spcAft>
                <a:spcPts val="0"/>
              </a:spcAft>
              <a:buNone/>
            </a:pPr>
            <a:r>
              <a:rPr lang="en-US" sz="2800" b="0" strike="noStrike" dirty="0">
                <a:solidFill>
                  <a:srgbClr val="000000"/>
                </a:solidFill>
                <a:latin typeface="Calibri"/>
                <a:ea typeface="Calibri"/>
                <a:cs typeface="Calibri"/>
                <a:sym typeface="Calibri"/>
              </a:rPr>
              <a:t>FRLDM potential </a:t>
            </a:r>
            <a:r>
              <a:rPr lang="en-US" sz="2800" dirty="0">
                <a:latin typeface="Calibri"/>
                <a:ea typeface="Calibri"/>
                <a:cs typeface="Calibri"/>
                <a:sym typeface="Calibri"/>
              </a:rPr>
              <a:t>is used</a:t>
            </a:r>
            <a:r>
              <a:rPr lang="en-US" sz="2800" b="0" strike="noStrike" dirty="0">
                <a:solidFill>
                  <a:srgbClr val="000000"/>
                </a:solidFill>
                <a:latin typeface="Calibri"/>
                <a:ea typeface="Calibri"/>
                <a:cs typeface="Calibri"/>
                <a:sym typeface="Calibri"/>
              </a:rPr>
              <a:t>.</a:t>
            </a:r>
          </a:p>
          <a:p>
            <a:pPr marL="0" marR="0" lvl="0" indent="0" algn="l" rtl="0">
              <a:lnSpc>
                <a:spcPct val="90000"/>
              </a:lnSpc>
              <a:spcBef>
                <a:spcPts val="0"/>
              </a:spcBef>
              <a:spcAft>
                <a:spcPts val="0"/>
              </a:spcAft>
              <a:buNone/>
            </a:pPr>
            <a:endParaRPr lang="en-US" sz="2800" dirty="0">
              <a:latin typeface="Calibri"/>
              <a:ea typeface="Calibri"/>
              <a:cs typeface="Calibri"/>
              <a:sym typeface="Calibri"/>
            </a:endParaRPr>
          </a:p>
          <a:p>
            <a:pPr marL="0" marR="0" lvl="0" indent="0" algn="l" rtl="0">
              <a:lnSpc>
                <a:spcPct val="90000"/>
              </a:lnSpc>
              <a:spcBef>
                <a:spcPts val="0"/>
              </a:spcBef>
              <a:spcAft>
                <a:spcPts val="0"/>
              </a:spcAft>
              <a:buNone/>
            </a:pPr>
            <a:r>
              <a:rPr lang="en-US" sz="2800" b="0" strike="noStrike" dirty="0">
                <a:solidFill>
                  <a:srgbClr val="000000"/>
                </a:solidFill>
                <a:latin typeface="Calibri"/>
                <a:ea typeface="Calibri"/>
                <a:cs typeface="Calibri"/>
                <a:sym typeface="Calibri"/>
              </a:rPr>
              <a:t>α – Mass asymmetry</a:t>
            </a:r>
          </a:p>
          <a:p>
            <a:pPr marL="0" marR="0" lvl="0" indent="0" algn="l" rtl="0">
              <a:lnSpc>
                <a:spcPct val="90000"/>
              </a:lnSpc>
              <a:spcBef>
                <a:spcPts val="0"/>
              </a:spcBef>
              <a:spcAft>
                <a:spcPts val="0"/>
              </a:spcAft>
              <a:buNone/>
            </a:pPr>
            <a:r>
              <a:rPr lang="en-US" sz="2800" b="0" strike="noStrike" dirty="0" err="1">
                <a:solidFill>
                  <a:srgbClr val="000000"/>
                </a:solidFill>
                <a:latin typeface="Calibri"/>
                <a:ea typeface="Calibri"/>
                <a:cs typeface="Calibri"/>
                <a:sym typeface="Calibri"/>
              </a:rPr>
              <a:t>c</a:t>
            </a:r>
            <a:r>
              <a:rPr lang="en-US" sz="2800" b="0" strike="noStrike" baseline="-25000" dirty="0" err="1">
                <a:solidFill>
                  <a:srgbClr val="000000"/>
                </a:solidFill>
                <a:latin typeface="Calibri"/>
                <a:ea typeface="Calibri"/>
                <a:cs typeface="Calibri"/>
                <a:sym typeface="Calibri"/>
              </a:rPr>
              <a:t>neck</a:t>
            </a:r>
            <a:r>
              <a:rPr lang="en-US" sz="2800" b="0" strike="noStrike">
                <a:solidFill>
                  <a:srgbClr val="000000"/>
                </a:solidFill>
                <a:latin typeface="Calibri"/>
                <a:ea typeface="Calibri"/>
                <a:cs typeface="Calibri"/>
                <a:sym typeface="Calibri"/>
              </a:rPr>
              <a:t> – </a:t>
            </a:r>
            <a:r>
              <a:rPr lang="en-US" sz="2800" b="0" strike="noStrike" dirty="0">
                <a:solidFill>
                  <a:srgbClr val="000000"/>
                </a:solidFill>
                <a:latin typeface="Calibri"/>
                <a:ea typeface="Calibri"/>
                <a:cs typeface="Calibri"/>
                <a:sym typeface="Calibri"/>
              </a:rPr>
              <a:t>Neck radius</a:t>
            </a:r>
          </a:p>
          <a:p>
            <a:pPr marL="0" marR="0" lvl="0" indent="0" algn="l" rtl="0">
              <a:lnSpc>
                <a:spcPct val="90000"/>
              </a:lnSpc>
              <a:spcBef>
                <a:spcPts val="0"/>
              </a:spcBef>
              <a:spcAft>
                <a:spcPts val="0"/>
              </a:spcAft>
              <a:buNone/>
            </a:pPr>
            <a:r>
              <a:rPr lang="en-US" sz="2800" b="0" strike="noStrike" dirty="0">
                <a:solidFill>
                  <a:srgbClr val="000000"/>
                </a:solidFill>
                <a:latin typeface="Calibri"/>
                <a:ea typeface="Calibri"/>
                <a:cs typeface="Calibri"/>
                <a:sym typeface="Calibri"/>
              </a:rPr>
              <a:t>Q</a:t>
            </a:r>
            <a:r>
              <a:rPr lang="en-US" sz="2800" b="0" strike="noStrike" baseline="-25000" dirty="0">
                <a:solidFill>
                  <a:srgbClr val="000000"/>
                </a:solidFill>
                <a:latin typeface="Calibri"/>
                <a:ea typeface="Calibri"/>
                <a:cs typeface="Calibri"/>
                <a:sym typeface="Calibri"/>
              </a:rPr>
              <a:t>2</a:t>
            </a:r>
            <a:r>
              <a:rPr lang="en-US" sz="2800" b="0" strike="noStrike" dirty="0">
                <a:solidFill>
                  <a:srgbClr val="000000"/>
                </a:solidFill>
                <a:latin typeface="Calibri"/>
                <a:ea typeface="Calibri"/>
                <a:cs typeface="Calibri"/>
                <a:sym typeface="Calibri"/>
              </a:rPr>
              <a:t> – Elongation</a:t>
            </a:r>
          </a:p>
          <a:p>
            <a:pPr marL="0" marR="0" lvl="0" indent="0" algn="l" rtl="0">
              <a:lnSpc>
                <a:spcPct val="90000"/>
              </a:lnSpc>
              <a:spcBef>
                <a:spcPts val="0"/>
              </a:spcBef>
              <a:spcAft>
                <a:spcPts val="0"/>
              </a:spcAft>
              <a:buNone/>
            </a:pPr>
            <a:r>
              <a:rPr lang="en-US" sz="2800" dirty="0" err="1">
                <a:latin typeface="Calibri"/>
                <a:ea typeface="Calibri"/>
                <a:cs typeface="Calibri"/>
                <a:sym typeface="Calibri"/>
              </a:rPr>
              <a:t>ε</a:t>
            </a:r>
            <a:r>
              <a:rPr lang="en-US" sz="2800" baseline="-25000" dirty="0" err="1">
                <a:latin typeface="Calibri"/>
                <a:ea typeface="Calibri"/>
                <a:cs typeface="Calibri"/>
                <a:sym typeface="Calibri"/>
              </a:rPr>
              <a:t>l</a:t>
            </a:r>
            <a:r>
              <a:rPr lang="en-US" sz="2800" dirty="0">
                <a:latin typeface="Calibri"/>
                <a:ea typeface="Calibri"/>
                <a:cs typeface="Calibri"/>
                <a:sym typeface="Calibri"/>
              </a:rPr>
              <a:t> – Left fragment deformation</a:t>
            </a:r>
          </a:p>
          <a:p>
            <a:pPr marL="0" marR="0" lvl="0" indent="0" algn="l" rtl="0">
              <a:lnSpc>
                <a:spcPct val="90000"/>
              </a:lnSpc>
              <a:spcBef>
                <a:spcPts val="0"/>
              </a:spcBef>
              <a:spcAft>
                <a:spcPts val="0"/>
              </a:spcAft>
              <a:buNone/>
            </a:pPr>
            <a:r>
              <a:rPr lang="en-US" sz="2800" dirty="0" err="1">
                <a:latin typeface="Calibri"/>
                <a:ea typeface="Calibri"/>
                <a:cs typeface="Calibri"/>
                <a:sym typeface="Calibri"/>
              </a:rPr>
              <a:t>ε</a:t>
            </a:r>
            <a:r>
              <a:rPr lang="en-US" sz="2800" baseline="-25000" dirty="0" err="1">
                <a:latin typeface="Calibri"/>
                <a:ea typeface="Calibri"/>
                <a:cs typeface="Calibri"/>
                <a:sym typeface="Calibri"/>
              </a:rPr>
              <a:t>r</a:t>
            </a:r>
            <a:r>
              <a:rPr lang="en-US" sz="2800" dirty="0">
                <a:latin typeface="Calibri"/>
                <a:ea typeface="Calibri"/>
                <a:cs typeface="Calibri"/>
                <a:sym typeface="Calibri"/>
              </a:rPr>
              <a:t> – Right fragment deformation</a:t>
            </a:r>
          </a:p>
          <a:p>
            <a:pPr>
              <a:lnSpc>
                <a:spcPct val="90000"/>
              </a:lnSpc>
            </a:pPr>
            <a:endParaRPr lang="en-US" sz="3600" dirty="0">
              <a:latin typeface="Calibri"/>
              <a:ea typeface="Calibri"/>
              <a:cs typeface="Calibri"/>
              <a:sym typeface="Calibri"/>
            </a:endParaRPr>
          </a:p>
          <a:p>
            <a:pPr>
              <a:lnSpc>
                <a:spcPct val="90000"/>
              </a:lnSpc>
            </a:pPr>
            <a:r>
              <a:rPr lang="en-US" sz="2800" dirty="0">
                <a:latin typeface="Calibri"/>
                <a:ea typeface="Calibri"/>
                <a:cs typeface="Calibri"/>
                <a:sym typeface="Calibri"/>
              </a:rPr>
              <a:t>Collectively denoted χ</a:t>
            </a:r>
          </a:p>
          <a:p>
            <a:pPr>
              <a:lnSpc>
                <a:spcPct val="90000"/>
              </a:lnSpc>
            </a:pPr>
            <a:endParaRPr lang="en-US" sz="3600" dirty="0">
              <a:solidFill>
                <a:schemeClr val="bg1">
                  <a:lumMod val="50000"/>
                </a:schemeClr>
              </a:solidFill>
              <a:effectLst/>
            </a:endParaRPr>
          </a:p>
          <a:p>
            <a:pPr>
              <a:spcBef>
                <a:spcPts val="0"/>
              </a:spcBef>
              <a:spcAft>
                <a:spcPts val="0"/>
              </a:spcAft>
            </a:pPr>
            <a:endParaRPr lang="en-US" dirty="0">
              <a:solidFill>
                <a:schemeClr val="bg1">
                  <a:lumMod val="50000"/>
                </a:schemeClr>
              </a:solidFill>
              <a:effectLst/>
            </a:endParaRPr>
          </a:p>
          <a:p>
            <a:pPr>
              <a:spcBef>
                <a:spcPts val="0"/>
              </a:spcBef>
              <a:spcAft>
                <a:spcPts val="0"/>
              </a:spcAft>
            </a:pPr>
            <a:r>
              <a:rPr lang="en-US" dirty="0">
                <a:solidFill>
                  <a:schemeClr val="bg1">
                    <a:lumMod val="50000"/>
                  </a:schemeClr>
                </a:solidFill>
                <a:effectLst/>
              </a:rPr>
              <a:t>P. </a:t>
            </a:r>
            <a:r>
              <a:rPr lang="en-US" dirty="0" err="1">
                <a:solidFill>
                  <a:schemeClr val="bg1">
                    <a:lumMod val="50000"/>
                  </a:schemeClr>
                </a:solidFill>
                <a:effectLst/>
              </a:rPr>
              <a:t>Möller</a:t>
            </a:r>
            <a:r>
              <a:rPr lang="en-US" dirty="0">
                <a:solidFill>
                  <a:schemeClr val="bg1">
                    <a:lumMod val="50000"/>
                  </a:schemeClr>
                </a:solidFill>
              </a:rPr>
              <a:t> et.al.</a:t>
            </a:r>
            <a:r>
              <a:rPr lang="en-US" dirty="0">
                <a:solidFill>
                  <a:schemeClr val="bg1">
                    <a:lumMod val="50000"/>
                  </a:schemeClr>
                </a:solidFill>
                <a:effectLst/>
              </a:rPr>
              <a:t> At. Data </a:t>
            </a:r>
            <a:r>
              <a:rPr lang="en-US" dirty="0" err="1">
                <a:solidFill>
                  <a:schemeClr val="bg1">
                    <a:lumMod val="50000"/>
                  </a:schemeClr>
                </a:solidFill>
                <a:effectLst/>
              </a:rPr>
              <a:t>Nucl</a:t>
            </a:r>
            <a:r>
              <a:rPr lang="en-US" dirty="0">
                <a:solidFill>
                  <a:schemeClr val="bg1">
                    <a:lumMod val="50000"/>
                  </a:schemeClr>
                </a:solidFill>
                <a:effectLst/>
              </a:rPr>
              <a:t>. Data Tables </a:t>
            </a:r>
            <a:r>
              <a:rPr lang="en-US" b="1" dirty="0">
                <a:solidFill>
                  <a:schemeClr val="bg1">
                    <a:lumMod val="50000"/>
                  </a:schemeClr>
                </a:solidFill>
                <a:effectLst/>
              </a:rPr>
              <a:t>109–110</a:t>
            </a:r>
            <a:r>
              <a:rPr lang="en-US" dirty="0">
                <a:solidFill>
                  <a:schemeClr val="bg1">
                    <a:lumMod val="50000"/>
                  </a:schemeClr>
                </a:solidFill>
                <a:effectLst/>
              </a:rPr>
              <a:t>, 1-204 (2016).</a:t>
            </a:r>
          </a:p>
          <a:p>
            <a:pPr marL="0" marR="0" lvl="0" indent="0" algn="l" rtl="0">
              <a:lnSpc>
                <a:spcPct val="90000"/>
              </a:lnSpc>
              <a:spcBef>
                <a:spcPts val="0"/>
              </a:spcBef>
              <a:spcAft>
                <a:spcPts val="0"/>
              </a:spcAft>
              <a:buNone/>
            </a:pPr>
            <a:endParaRPr lang="en-US" sz="2800" dirty="0">
              <a:latin typeface="Calibri"/>
              <a:ea typeface="Calibri"/>
              <a:cs typeface="Calibri"/>
              <a:sym typeface="Calibri"/>
            </a:endParaRPr>
          </a:p>
          <a:p>
            <a:pPr marL="0" marR="0" lvl="0" indent="0" algn="l" rtl="0">
              <a:lnSpc>
                <a:spcPct val="90000"/>
              </a:lnSpc>
              <a:spcBef>
                <a:spcPts val="0"/>
              </a:spcBef>
              <a:spcAft>
                <a:spcPts val="0"/>
              </a:spcAft>
              <a:buNone/>
            </a:pPr>
            <a:endParaRPr lang="en-US" sz="2800" b="0" strike="noStrik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endParaRPr lang="en-US" sz="2800" dirty="0">
              <a:latin typeface="Calibri"/>
              <a:ea typeface="Calibri"/>
              <a:cs typeface="Calibri"/>
              <a:sym typeface="Calibri"/>
            </a:endParaRPr>
          </a:p>
          <a:p>
            <a:pPr marL="0" marR="0" lvl="0" indent="0" algn="l" rtl="0">
              <a:lnSpc>
                <a:spcPct val="90000"/>
              </a:lnSpc>
              <a:spcBef>
                <a:spcPts val="0"/>
              </a:spcBef>
              <a:spcAft>
                <a:spcPts val="0"/>
              </a:spcAft>
              <a:buNone/>
            </a:pPr>
            <a:endParaRPr lang="en-US" sz="2800" b="0" strike="noStrike" dirty="0">
              <a:solidFill>
                <a:srgbClr val="000000"/>
              </a:solidFill>
              <a:latin typeface="Calibri"/>
              <a:ea typeface="Calibri"/>
              <a:cs typeface="Calibri"/>
              <a:sym typeface="Calibri"/>
            </a:endParaRPr>
          </a:p>
        </p:txBody>
      </p:sp>
      <p:pic>
        <p:nvPicPr>
          <p:cNvPr id="367" name="Google Shape;367;p50" descr="A diagram of a cell&#10;&#10;Description automatically generated"/>
          <p:cNvPicPr preferRelativeResize="0"/>
          <p:nvPr/>
        </p:nvPicPr>
        <p:blipFill rotWithShape="1">
          <a:blip r:embed="rId3">
            <a:alphaModFix/>
          </a:blip>
          <a:srcRect/>
          <a:stretch/>
        </p:blipFill>
        <p:spPr>
          <a:xfrm>
            <a:off x="5783700" y="1690200"/>
            <a:ext cx="6013080" cy="3118680"/>
          </a:xfrm>
          <a:prstGeom prst="rect">
            <a:avLst/>
          </a:prstGeom>
          <a:noFill/>
          <a:ln>
            <a:noFill/>
          </a:ln>
        </p:spPr>
      </p:pic>
      <p:sp>
        <p:nvSpPr>
          <p:cNvPr id="368" name="Google Shape;368;p50"/>
          <p:cNvSpPr/>
          <p:nvPr/>
        </p:nvSpPr>
        <p:spPr>
          <a:xfrm>
            <a:off x="6095700" y="4859175"/>
            <a:ext cx="5486100" cy="364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600" b="0" strike="noStrike" dirty="0">
                <a:solidFill>
                  <a:schemeClr val="bg1">
                    <a:lumMod val="50000"/>
                  </a:schemeClr>
                </a:solidFill>
                <a:latin typeface="Calibri"/>
                <a:ea typeface="Calibri"/>
                <a:cs typeface="Calibri"/>
                <a:sym typeface="Calibri"/>
              </a:rPr>
              <a:t>Fig from Martin </a:t>
            </a:r>
            <a:r>
              <a:rPr lang="en-GB" sz="1600" b="0" strike="noStrike" dirty="0" err="1">
                <a:solidFill>
                  <a:schemeClr val="bg1">
                    <a:lumMod val="50000"/>
                  </a:schemeClr>
                </a:solidFill>
                <a:latin typeface="Calibri"/>
                <a:ea typeface="Calibri"/>
                <a:cs typeface="Calibri"/>
                <a:sym typeface="Calibri"/>
              </a:rPr>
              <a:t>Albertsson</a:t>
            </a:r>
            <a:r>
              <a:rPr lang="en-GB" sz="1600" b="0" strike="noStrike" dirty="0">
                <a:solidFill>
                  <a:schemeClr val="bg1">
                    <a:lumMod val="50000"/>
                  </a:schemeClr>
                </a:solidFill>
                <a:latin typeface="Calibri"/>
                <a:ea typeface="Calibri"/>
                <a:cs typeface="Calibri"/>
                <a:sym typeface="Calibri"/>
              </a:rPr>
              <a:t>, private communication</a:t>
            </a:r>
            <a:endParaRPr sz="1600" b="0" strike="noStrike" dirty="0">
              <a:solidFill>
                <a:schemeClr val="bg1">
                  <a:lumMod val="50000"/>
                </a:schemeClr>
              </a:solidFill>
              <a:latin typeface="Arial"/>
              <a:ea typeface="Arial"/>
              <a:cs typeface="Arial"/>
              <a:sym typeface="Arial"/>
            </a:endParaRPr>
          </a:p>
        </p:txBody>
      </p:sp>
    </p:spTree>
    <p:extLst>
      <p:ext uri="{BB962C8B-B14F-4D97-AF65-F5344CB8AC3E}">
        <p14:creationId xmlns:p14="http://schemas.microsoft.com/office/powerpoint/2010/main" val="353024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0"/>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Five</a:t>
            </a:r>
            <a:r>
              <a:rPr lang="en-GB" sz="4400" dirty="0">
                <a:latin typeface="Calibri"/>
                <a:ea typeface="Calibri"/>
                <a:cs typeface="Calibri"/>
                <a:sym typeface="Calibri"/>
              </a:rPr>
              <a:t> dimensional solution</a:t>
            </a:r>
            <a:endParaRPr sz="4400" b="0" strike="noStrike" dirty="0">
              <a:solidFill>
                <a:srgbClr val="000000"/>
              </a:solidFill>
              <a:latin typeface="Calibri"/>
              <a:ea typeface="Calibri"/>
              <a:cs typeface="Calibri"/>
              <a:sym typeface="Calibri"/>
            </a:endParaRPr>
          </a:p>
        </p:txBody>
      </p:sp>
      <p:sp>
        <p:nvSpPr>
          <p:cNvPr id="366" name="Google Shape;366;p50"/>
          <p:cNvSpPr txBox="1"/>
          <p:nvPr/>
        </p:nvSpPr>
        <p:spPr>
          <a:xfrm>
            <a:off x="243000" y="1690200"/>
            <a:ext cx="5387040" cy="435096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b="0" strike="noStrike" dirty="0">
                <a:solidFill>
                  <a:srgbClr val="000000"/>
                </a:solidFill>
                <a:latin typeface="Calibri"/>
                <a:ea typeface="Calibri"/>
                <a:cs typeface="Calibri"/>
                <a:sym typeface="Calibri"/>
              </a:rPr>
              <a:t>How to solve Langevin EOM?</a:t>
            </a:r>
          </a:p>
          <a:p>
            <a:pPr marL="0" marR="0" lvl="0" indent="0" algn="l" rtl="0">
              <a:lnSpc>
                <a:spcPct val="90000"/>
              </a:lnSpc>
              <a:spcBef>
                <a:spcPts val="0"/>
              </a:spcBef>
              <a:spcAft>
                <a:spcPts val="0"/>
              </a:spcAft>
              <a:buNone/>
            </a:pPr>
            <a:r>
              <a:rPr lang="en-US" sz="2800" b="0" strike="noStrike" dirty="0">
                <a:solidFill>
                  <a:srgbClr val="000000"/>
                </a:solidFill>
                <a:latin typeface="Calibri"/>
                <a:ea typeface="Calibri"/>
                <a:cs typeface="Calibri"/>
                <a:sym typeface="Calibri"/>
              </a:rPr>
              <a:t>In overdamped limit, </a:t>
            </a:r>
            <a:r>
              <a:rPr lang="en-US" sz="2800" dirty="0">
                <a:latin typeface="Calibri"/>
                <a:ea typeface="Calibri"/>
                <a:cs typeface="Calibri"/>
                <a:sym typeface="Calibri"/>
              </a:rPr>
              <a:t>motion is </a:t>
            </a:r>
            <a:r>
              <a:rPr lang="en-US" sz="2800" b="0" strike="noStrike" dirty="0">
                <a:solidFill>
                  <a:srgbClr val="000000"/>
                </a:solidFill>
                <a:latin typeface="Calibri"/>
                <a:ea typeface="Calibri"/>
                <a:cs typeface="Calibri"/>
                <a:sym typeface="Calibri"/>
              </a:rPr>
              <a:t>approximated by Brownian motion. </a:t>
            </a:r>
            <a:endParaRPr lang="en-US" sz="2800" dirty="0">
              <a:latin typeface="Calibri"/>
              <a:ea typeface="Calibri"/>
              <a:cs typeface="Calibri"/>
              <a:sym typeface="Calibri"/>
            </a:endParaRPr>
          </a:p>
          <a:p>
            <a:pPr marL="0" marR="0" lvl="0" indent="0" algn="l" rtl="0">
              <a:lnSpc>
                <a:spcPct val="90000"/>
              </a:lnSpc>
              <a:spcBef>
                <a:spcPts val="0"/>
              </a:spcBef>
              <a:spcAft>
                <a:spcPts val="0"/>
              </a:spcAft>
              <a:buNone/>
            </a:pPr>
            <a:endParaRPr lang="en-US" sz="2800" b="0" strike="noStrik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endParaRPr lang="en-US" sz="2800" b="0" strike="noStrik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b="0" strike="noStrike" dirty="0">
                <a:solidFill>
                  <a:srgbClr val="000000"/>
                </a:solidFill>
                <a:latin typeface="Calibri"/>
                <a:ea typeface="Calibri"/>
                <a:cs typeface="Calibri"/>
                <a:sym typeface="Calibri"/>
              </a:rPr>
              <a:t>Solve by random walk on the potential energy surface.</a:t>
            </a:r>
          </a:p>
          <a:p>
            <a:pPr marL="0" marR="0" lvl="0" indent="0" algn="l" rtl="0">
              <a:lnSpc>
                <a:spcPct val="90000"/>
              </a:lnSpc>
              <a:spcBef>
                <a:spcPts val="0"/>
              </a:spcBef>
              <a:spcAft>
                <a:spcPts val="0"/>
              </a:spcAft>
              <a:buNone/>
            </a:pPr>
            <a:endParaRPr lang="en-US" sz="2800" dirty="0">
              <a:latin typeface="Calibri"/>
              <a:ea typeface="Calibri"/>
              <a:cs typeface="Calibri"/>
              <a:sym typeface="Calibri"/>
            </a:endParaRPr>
          </a:p>
          <a:p>
            <a:pPr marL="0" marR="0" lvl="0" indent="0" algn="l" rtl="0">
              <a:lnSpc>
                <a:spcPct val="90000"/>
              </a:lnSpc>
              <a:spcBef>
                <a:spcPts val="0"/>
              </a:spcBef>
              <a:spcAft>
                <a:spcPts val="0"/>
              </a:spcAft>
              <a:buNone/>
            </a:pPr>
            <a:r>
              <a:rPr lang="en-US" sz="2800" dirty="0">
                <a:latin typeface="Calibri"/>
                <a:ea typeface="Calibri"/>
                <a:cs typeface="Calibri"/>
                <a:sym typeface="Calibri"/>
              </a:rPr>
              <a:t>With probability of moving to a neighbor related to level densities</a:t>
            </a:r>
          </a:p>
          <a:p>
            <a:pPr marL="0" marR="0" lvl="0" indent="0" algn="l" rtl="0">
              <a:lnSpc>
                <a:spcPct val="90000"/>
              </a:lnSpc>
              <a:spcBef>
                <a:spcPts val="0"/>
              </a:spcBef>
              <a:spcAft>
                <a:spcPts val="0"/>
              </a:spcAft>
              <a:buNone/>
            </a:pPr>
            <a:endParaRPr lang="en-US" sz="2800" b="0" strike="noStrike" dirty="0">
              <a:solidFill>
                <a:srgbClr val="000000"/>
              </a:solidFill>
              <a:latin typeface="Calibri"/>
              <a:ea typeface="Calibri"/>
              <a:cs typeface="Calibri"/>
              <a:sym typeface="Calibri"/>
            </a:endParaRPr>
          </a:p>
        </p:txBody>
      </p:sp>
      <p:pic>
        <p:nvPicPr>
          <p:cNvPr id="367" name="Google Shape;367;p50" descr="A diagram of a cell&#10;&#10;Description automatically generated"/>
          <p:cNvPicPr preferRelativeResize="0"/>
          <p:nvPr/>
        </p:nvPicPr>
        <p:blipFill rotWithShape="1">
          <a:blip r:embed="rId3">
            <a:alphaModFix/>
          </a:blip>
          <a:srcRect/>
          <a:stretch/>
        </p:blipFill>
        <p:spPr>
          <a:xfrm>
            <a:off x="5783700" y="1690200"/>
            <a:ext cx="6013080" cy="3118680"/>
          </a:xfrm>
          <a:prstGeom prst="rect">
            <a:avLst/>
          </a:prstGeom>
          <a:noFill/>
          <a:ln>
            <a:noFill/>
          </a:ln>
        </p:spPr>
      </p:pic>
      <p:sp>
        <p:nvSpPr>
          <p:cNvPr id="368" name="Google Shape;368;p50"/>
          <p:cNvSpPr/>
          <p:nvPr/>
        </p:nvSpPr>
        <p:spPr>
          <a:xfrm>
            <a:off x="6095700" y="4859175"/>
            <a:ext cx="5486100" cy="364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600" b="0" strike="noStrike" dirty="0">
                <a:solidFill>
                  <a:schemeClr val="bg1">
                    <a:lumMod val="50000"/>
                  </a:schemeClr>
                </a:solidFill>
                <a:latin typeface="Calibri"/>
                <a:ea typeface="Calibri"/>
                <a:cs typeface="Calibri"/>
                <a:sym typeface="Calibri"/>
              </a:rPr>
              <a:t>Fig from Martin </a:t>
            </a:r>
            <a:r>
              <a:rPr lang="en-GB" sz="1600" b="0" strike="noStrike" dirty="0" err="1">
                <a:solidFill>
                  <a:schemeClr val="bg1">
                    <a:lumMod val="50000"/>
                  </a:schemeClr>
                </a:solidFill>
                <a:latin typeface="Calibri"/>
                <a:ea typeface="Calibri"/>
                <a:cs typeface="Calibri"/>
                <a:sym typeface="Calibri"/>
              </a:rPr>
              <a:t>Albertsson</a:t>
            </a:r>
            <a:r>
              <a:rPr lang="en-GB" sz="1600" b="0" strike="noStrike" dirty="0">
                <a:solidFill>
                  <a:schemeClr val="bg1">
                    <a:lumMod val="50000"/>
                  </a:schemeClr>
                </a:solidFill>
                <a:latin typeface="Calibri"/>
                <a:ea typeface="Calibri"/>
                <a:cs typeface="Calibri"/>
                <a:sym typeface="Calibri"/>
              </a:rPr>
              <a:t>, private communication</a:t>
            </a:r>
            <a:endParaRPr sz="1600" b="0" strike="noStrike" dirty="0">
              <a:solidFill>
                <a:schemeClr val="bg1">
                  <a:lumMod val="50000"/>
                </a:schemeClr>
              </a:solidFill>
              <a:latin typeface="Arial"/>
              <a:ea typeface="Arial"/>
              <a:cs typeface="Arial"/>
              <a:sym typeface="Arial"/>
            </a:endParaRPr>
          </a:p>
        </p:txBody>
      </p:sp>
      <p:pic>
        <p:nvPicPr>
          <p:cNvPr id="3" name="Image 2">
            <a:extLst>
              <a:ext uri="{FF2B5EF4-FFF2-40B4-BE49-F238E27FC236}">
                <a16:creationId xmlns:a16="http://schemas.microsoft.com/office/drawing/2014/main" id="{C38E3000-2219-4446-8398-143FD0B29C31}"/>
              </a:ext>
            </a:extLst>
          </p:cNvPr>
          <p:cNvPicPr>
            <a:picLocks noChangeAspect="1"/>
          </p:cNvPicPr>
          <p:nvPr/>
        </p:nvPicPr>
        <p:blipFill>
          <a:blip r:embed="rId4"/>
          <a:stretch>
            <a:fillRect/>
          </a:stretch>
        </p:blipFill>
        <p:spPr>
          <a:xfrm>
            <a:off x="4177283" y="4043302"/>
            <a:ext cx="944962" cy="617273"/>
          </a:xfrm>
          <a:prstGeom prst="rect">
            <a:avLst/>
          </a:prstGeom>
        </p:spPr>
      </p:pic>
      <p:pic>
        <p:nvPicPr>
          <p:cNvPr id="5" name="Image 4">
            <a:extLst>
              <a:ext uri="{FF2B5EF4-FFF2-40B4-BE49-F238E27FC236}">
                <a16:creationId xmlns:a16="http://schemas.microsoft.com/office/drawing/2014/main" id="{3BA75A69-DD62-4393-9C59-9DF13A7E65C5}"/>
              </a:ext>
            </a:extLst>
          </p:cNvPr>
          <p:cNvPicPr>
            <a:picLocks noChangeAspect="1"/>
          </p:cNvPicPr>
          <p:nvPr/>
        </p:nvPicPr>
        <p:blipFill>
          <a:blip r:embed="rId5"/>
          <a:stretch>
            <a:fillRect/>
          </a:stretch>
        </p:blipFill>
        <p:spPr>
          <a:xfrm>
            <a:off x="243000" y="5897001"/>
            <a:ext cx="5532599" cy="701101"/>
          </a:xfrm>
          <a:prstGeom prst="rect">
            <a:avLst/>
          </a:prstGeom>
        </p:spPr>
      </p:pic>
    </p:spTree>
    <p:extLst>
      <p:ext uri="{BB962C8B-B14F-4D97-AF65-F5344CB8AC3E}">
        <p14:creationId xmlns:p14="http://schemas.microsoft.com/office/powerpoint/2010/main" val="91038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p:nvPr/>
        </p:nvSpPr>
        <p:spPr>
          <a:xfrm>
            <a:off x="150" y="296674"/>
            <a:ext cx="12191700" cy="1744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GB" sz="3500">
                <a:latin typeface="Calibri"/>
                <a:ea typeface="Calibri"/>
                <a:cs typeface="Calibri"/>
                <a:sym typeface="Calibri"/>
              </a:rPr>
              <a:t>Where are the superheavy nuclei? (SHN)</a:t>
            </a:r>
            <a:endParaRPr sz="3500">
              <a:latin typeface="Calibri"/>
              <a:ea typeface="Calibri"/>
              <a:cs typeface="Calibri"/>
              <a:sym typeface="Calibri"/>
            </a:endParaRPr>
          </a:p>
        </p:txBody>
      </p:sp>
      <p:pic>
        <p:nvPicPr>
          <p:cNvPr id="124" name="Google Shape;124;p28"/>
          <p:cNvPicPr preferRelativeResize="0"/>
          <p:nvPr/>
        </p:nvPicPr>
        <p:blipFill>
          <a:blip r:embed="rId3">
            <a:alphaModFix/>
          </a:blip>
          <a:stretch>
            <a:fillRect/>
          </a:stretch>
        </p:blipFill>
        <p:spPr>
          <a:xfrm>
            <a:off x="861338" y="845075"/>
            <a:ext cx="10469325" cy="5763100"/>
          </a:xfrm>
          <a:prstGeom prst="rect">
            <a:avLst/>
          </a:prstGeom>
          <a:noFill/>
          <a:ln>
            <a:noFill/>
          </a:ln>
        </p:spPr>
      </p:pic>
      <p:cxnSp>
        <p:nvCxnSpPr>
          <p:cNvPr id="125" name="Google Shape;125;p28"/>
          <p:cNvCxnSpPr/>
          <p:nvPr/>
        </p:nvCxnSpPr>
        <p:spPr>
          <a:xfrm>
            <a:off x="6972250" y="3046525"/>
            <a:ext cx="1993800" cy="23400"/>
          </a:xfrm>
          <a:prstGeom prst="straightConnector1">
            <a:avLst/>
          </a:prstGeom>
          <a:noFill/>
          <a:ln w="76200" cap="flat" cmpd="sng">
            <a:solidFill>
              <a:srgbClr val="FF0000"/>
            </a:solidFill>
            <a:prstDash val="solid"/>
            <a:round/>
            <a:headEnd type="none" w="med" len="med"/>
            <a:tailEnd type="none" w="med" len="med"/>
          </a:ln>
        </p:spPr>
      </p:cxnSp>
      <p:sp>
        <p:nvSpPr>
          <p:cNvPr id="126" name="Google Shape;126;p28"/>
          <p:cNvSpPr txBox="1"/>
          <p:nvPr/>
        </p:nvSpPr>
        <p:spPr>
          <a:xfrm>
            <a:off x="5810825" y="2506675"/>
            <a:ext cx="541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FF0000"/>
                </a:solidFill>
              </a:rPr>
              <a:t>SHN: Z&gt;102</a:t>
            </a:r>
            <a:endParaRPr sz="1800">
              <a:solidFill>
                <a:srgbClr val="FF0000"/>
              </a:solidFill>
            </a:endParaRPr>
          </a:p>
        </p:txBody>
      </p:sp>
      <p:cxnSp>
        <p:nvCxnSpPr>
          <p:cNvPr id="127" name="Google Shape;127;p28"/>
          <p:cNvCxnSpPr/>
          <p:nvPr/>
        </p:nvCxnSpPr>
        <p:spPr>
          <a:xfrm>
            <a:off x="2642025" y="4225350"/>
            <a:ext cx="1670700" cy="1352400"/>
          </a:xfrm>
          <a:prstGeom prst="straightConnector1">
            <a:avLst/>
          </a:prstGeom>
          <a:noFill/>
          <a:ln w="28575" cap="flat" cmpd="sng">
            <a:solidFill>
              <a:srgbClr val="FF0000"/>
            </a:solidFill>
            <a:prstDash val="solid"/>
            <a:round/>
            <a:headEnd type="none" w="med" len="med"/>
            <a:tailEnd type="triangle" w="med" len="med"/>
          </a:ln>
        </p:spPr>
      </p:cxnSp>
      <p:sp>
        <p:nvSpPr>
          <p:cNvPr id="128" name="Google Shape;128;p28"/>
          <p:cNvSpPr txBox="1"/>
          <p:nvPr/>
        </p:nvSpPr>
        <p:spPr>
          <a:xfrm>
            <a:off x="1830050" y="3695350"/>
            <a:ext cx="1202400" cy="5622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rgbClr val="FF0000"/>
                </a:solidFill>
              </a:rPr>
              <a:t>Pb-208</a:t>
            </a:r>
            <a:endParaRPr sz="2300">
              <a:solidFill>
                <a:srgbClr val="FF0000"/>
              </a:solidFill>
            </a:endParaRPr>
          </a:p>
        </p:txBody>
      </p:sp>
      <p:sp>
        <p:nvSpPr>
          <p:cNvPr id="129" name="Google Shape;129;p28"/>
          <p:cNvSpPr/>
          <p:nvPr/>
        </p:nvSpPr>
        <p:spPr>
          <a:xfrm>
            <a:off x="2298500" y="908775"/>
            <a:ext cx="1993800" cy="227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28"/>
          <p:cNvSpPr txBox="1"/>
          <p:nvPr/>
        </p:nvSpPr>
        <p:spPr>
          <a:xfrm>
            <a:off x="2111125" y="6295875"/>
            <a:ext cx="6386400" cy="5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Chart from: NNDC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Potential energy landscape</a:t>
            </a:r>
            <a:endParaRPr sz="4400" b="0" strike="noStrike">
              <a:solidFill>
                <a:srgbClr val="000000"/>
              </a:solidFill>
              <a:latin typeface="Calibri"/>
              <a:ea typeface="Calibri"/>
              <a:cs typeface="Calibri"/>
              <a:sym typeface="Calibri"/>
            </a:endParaRPr>
          </a:p>
        </p:txBody>
      </p:sp>
      <p:pic>
        <p:nvPicPr>
          <p:cNvPr id="374" name="Google Shape;374;p51" descr="A graph of a graph showing a rainbow colored line&#10;&#10;Description automatically generated with medium confidence"/>
          <p:cNvPicPr preferRelativeResize="0"/>
          <p:nvPr/>
        </p:nvPicPr>
        <p:blipFill rotWithShape="1">
          <a:blip r:embed="rId3">
            <a:alphaModFix/>
          </a:blip>
          <a:srcRect/>
          <a:stretch/>
        </p:blipFill>
        <p:spPr>
          <a:xfrm>
            <a:off x="4594680" y="1443960"/>
            <a:ext cx="7515000" cy="5932800"/>
          </a:xfrm>
          <a:prstGeom prst="rect">
            <a:avLst/>
          </a:prstGeom>
          <a:noFill/>
          <a:ln>
            <a:noFill/>
          </a:ln>
        </p:spPr>
      </p:pic>
      <p:cxnSp>
        <p:nvCxnSpPr>
          <p:cNvPr id="375" name="Google Shape;375;p51"/>
          <p:cNvCxnSpPr/>
          <p:nvPr/>
        </p:nvCxnSpPr>
        <p:spPr>
          <a:xfrm>
            <a:off x="6424920" y="1893240"/>
            <a:ext cx="907200" cy="927000"/>
          </a:xfrm>
          <a:prstGeom prst="straightConnector1">
            <a:avLst/>
          </a:prstGeom>
          <a:noFill/>
          <a:ln w="57225" cap="flat" cmpd="sng">
            <a:solidFill>
              <a:srgbClr val="000000"/>
            </a:solidFill>
            <a:prstDash val="solid"/>
            <a:miter lim="8000"/>
            <a:headEnd type="none" w="sm" len="sm"/>
            <a:tailEnd type="triangle" w="med" len="med"/>
          </a:ln>
        </p:spPr>
      </p:cxnSp>
      <p:sp>
        <p:nvSpPr>
          <p:cNvPr id="378" name="Google Shape;378;p51"/>
          <p:cNvSpPr/>
          <p:nvPr/>
        </p:nvSpPr>
        <p:spPr>
          <a:xfrm>
            <a:off x="5354640" y="1509480"/>
            <a:ext cx="163728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1" strike="noStrike">
                <a:solidFill>
                  <a:srgbClr val="000000"/>
                </a:solidFill>
                <a:latin typeface="Calibri"/>
                <a:ea typeface="Calibri"/>
                <a:cs typeface="Calibri"/>
                <a:sym typeface="Calibri"/>
              </a:rPr>
              <a:t>Ground state</a:t>
            </a:r>
            <a:endParaRPr sz="1800" b="0" strike="noStrike">
              <a:latin typeface="Arial"/>
              <a:ea typeface="Arial"/>
              <a:cs typeface="Arial"/>
              <a:sym typeface="Arial"/>
            </a:endParaRPr>
          </a:p>
        </p:txBody>
      </p:sp>
      <p:sp>
        <p:nvSpPr>
          <p:cNvPr id="379" name="Google Shape;379;p51"/>
          <p:cNvSpPr/>
          <p:nvPr/>
        </p:nvSpPr>
        <p:spPr>
          <a:xfrm>
            <a:off x="450360" y="1667520"/>
            <a:ext cx="4316400" cy="5209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strike="noStrike" dirty="0">
                <a:solidFill>
                  <a:srgbClr val="000000"/>
                </a:solidFill>
                <a:latin typeface="Calibri"/>
                <a:ea typeface="Calibri"/>
                <a:cs typeface="Calibri"/>
                <a:sym typeface="Calibri"/>
              </a:rPr>
              <a:t>Use FRLDM to compute energy of millions of shapes.</a:t>
            </a:r>
            <a:endParaRPr sz="2800" b="0" strike="noStrike" dirty="0">
              <a:latin typeface="Arial"/>
              <a:ea typeface="Arial"/>
              <a:cs typeface="Arial"/>
              <a:sym typeface="Arial"/>
            </a:endParaRPr>
          </a:p>
          <a:p>
            <a:pPr marL="0" marR="0" lvl="0" indent="0" algn="l" rtl="0">
              <a:lnSpc>
                <a:spcPct val="100000"/>
              </a:lnSpc>
              <a:spcBef>
                <a:spcPts val="0"/>
              </a:spcBef>
              <a:spcAft>
                <a:spcPts val="0"/>
              </a:spcAft>
              <a:buNone/>
            </a:pPr>
            <a:endParaRPr lang="en-US" sz="2800" b="0" strike="noStrike" dirty="0">
              <a:latin typeface="Arial"/>
              <a:ea typeface="Arial"/>
              <a:cs typeface="Arial"/>
              <a:sym typeface="Arial"/>
            </a:endParaRPr>
          </a:p>
          <a:p>
            <a:pPr marL="0" marR="0" lvl="0" indent="0" algn="l" rtl="0">
              <a:lnSpc>
                <a:spcPct val="100000"/>
              </a:lnSpc>
              <a:spcBef>
                <a:spcPts val="0"/>
              </a:spcBef>
              <a:spcAft>
                <a:spcPts val="0"/>
              </a:spcAft>
              <a:buNone/>
            </a:pPr>
            <a:endParaRPr sz="2800" b="0" strike="noStrike" dirty="0">
              <a:latin typeface="Arial"/>
              <a:ea typeface="Arial"/>
              <a:cs typeface="Arial"/>
              <a:sym typeface="Arial"/>
            </a:endParaRPr>
          </a:p>
          <a:p>
            <a:pPr marL="0" marR="0" lvl="0" indent="0" algn="l" rtl="0">
              <a:lnSpc>
                <a:spcPct val="100000"/>
              </a:lnSpc>
              <a:spcBef>
                <a:spcPts val="0"/>
              </a:spcBef>
              <a:spcAft>
                <a:spcPts val="0"/>
              </a:spcAft>
              <a:buNone/>
            </a:pPr>
            <a:r>
              <a:rPr lang="en-GB" sz="2800" b="0" strike="noStrike" dirty="0">
                <a:solidFill>
                  <a:srgbClr val="000000"/>
                </a:solidFill>
                <a:latin typeface="Calibri"/>
                <a:ea typeface="Calibri"/>
                <a:cs typeface="Calibri"/>
                <a:sym typeface="Calibri"/>
              </a:rPr>
              <a:t>Shape changes with a diffusive process on potential surface.</a:t>
            </a:r>
            <a:endParaRPr sz="2800" b="0" strike="noStrike" dirty="0">
              <a:latin typeface="Arial"/>
              <a:ea typeface="Arial"/>
              <a:cs typeface="Arial"/>
              <a:sym typeface="Arial"/>
            </a:endParaRPr>
          </a:p>
          <a:p>
            <a:pPr marL="0" marR="0" lvl="0" indent="0" algn="l" rtl="0">
              <a:lnSpc>
                <a:spcPct val="100000"/>
              </a:lnSpc>
              <a:spcBef>
                <a:spcPts val="0"/>
              </a:spcBef>
              <a:spcAft>
                <a:spcPts val="0"/>
              </a:spcAft>
              <a:buNone/>
            </a:pPr>
            <a:endParaRPr sz="2800" b="0" strike="noStrike" dirty="0">
              <a:latin typeface="Arial"/>
              <a:ea typeface="Arial"/>
              <a:cs typeface="Arial"/>
              <a:sym typeface="Arial"/>
            </a:endParaRPr>
          </a:p>
          <a:p>
            <a:pPr marL="0" marR="0" lvl="0" indent="0" algn="l" rtl="0">
              <a:lnSpc>
                <a:spcPct val="100000"/>
              </a:lnSpc>
              <a:spcBef>
                <a:spcPts val="0"/>
              </a:spcBef>
              <a:spcAft>
                <a:spcPts val="0"/>
              </a:spcAft>
              <a:buNone/>
            </a:pPr>
            <a:endParaRPr sz="2800" b="0" strike="noStrike" dirty="0">
              <a:latin typeface="Arial"/>
              <a:ea typeface="Arial"/>
              <a:cs typeface="Arial"/>
              <a:sym typeface="Arial"/>
            </a:endParaRPr>
          </a:p>
        </p:txBody>
      </p:sp>
      <p:pic>
        <p:nvPicPr>
          <p:cNvPr id="380" name="Google Shape;380;p51"/>
          <p:cNvPicPr preferRelativeResize="0"/>
          <p:nvPr/>
        </p:nvPicPr>
        <p:blipFill rotWithShape="1">
          <a:blip r:embed="rId4">
            <a:alphaModFix/>
          </a:blip>
          <a:srcRect/>
          <a:stretch/>
        </p:blipFill>
        <p:spPr>
          <a:xfrm>
            <a:off x="6794280" y="1374120"/>
            <a:ext cx="885600" cy="694800"/>
          </a:xfrm>
          <a:prstGeom prst="rect">
            <a:avLst/>
          </a:prstGeom>
          <a:noFill/>
          <a:ln>
            <a:noFill/>
          </a:ln>
        </p:spPr>
      </p:pic>
      <p:sp>
        <p:nvSpPr>
          <p:cNvPr id="381" name="Google Shape;381;p51"/>
          <p:cNvSpPr/>
          <p:nvPr/>
        </p:nvSpPr>
        <p:spPr>
          <a:xfrm rot="7465200">
            <a:off x="7804440" y="4455360"/>
            <a:ext cx="504000" cy="1680840"/>
          </a:xfrm>
          <a:prstGeom prst="upArrow">
            <a:avLst>
              <a:gd name="adj1" fmla="val 50000"/>
              <a:gd name="adj2" fmla="val 50000"/>
            </a:avLst>
          </a:prstGeom>
          <a:solidFill>
            <a:srgbClr val="FFFFFF"/>
          </a:solidFill>
          <a:ln w="126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1"/>
          <p:cNvSpPr/>
          <p:nvPr/>
        </p:nvSpPr>
        <p:spPr>
          <a:xfrm rot="-3419400">
            <a:off x="6172920" y="3667680"/>
            <a:ext cx="504000" cy="1038960"/>
          </a:xfrm>
          <a:prstGeom prst="upArrow">
            <a:avLst>
              <a:gd name="adj1" fmla="val 50000"/>
              <a:gd name="adj2" fmla="val 50000"/>
            </a:avLst>
          </a:prstGeom>
          <a:solidFill>
            <a:srgbClr val="FFFFFF"/>
          </a:solidFill>
          <a:ln w="126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1"/>
          <p:cNvSpPr/>
          <p:nvPr/>
        </p:nvSpPr>
        <p:spPr>
          <a:xfrm rot="2071200">
            <a:off x="6059520" y="4188240"/>
            <a:ext cx="128160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strike="noStrike">
                <a:solidFill>
                  <a:srgbClr val="000000"/>
                </a:solidFill>
                <a:latin typeface="Calibri"/>
                <a:ea typeface="Calibri"/>
                <a:cs typeface="Calibri"/>
                <a:sym typeface="Calibri"/>
              </a:rPr>
              <a:t>Fusion</a:t>
            </a:r>
            <a:endParaRPr sz="1800" b="0" strike="noStrike">
              <a:latin typeface="Arial"/>
              <a:ea typeface="Arial"/>
              <a:cs typeface="Arial"/>
              <a:sym typeface="Arial"/>
            </a:endParaRPr>
          </a:p>
        </p:txBody>
      </p:sp>
      <p:cxnSp>
        <p:nvCxnSpPr>
          <p:cNvPr id="386" name="Google Shape;386;p51"/>
          <p:cNvCxnSpPr/>
          <p:nvPr/>
        </p:nvCxnSpPr>
        <p:spPr>
          <a:xfrm>
            <a:off x="9852840" y="721800"/>
            <a:ext cx="375840" cy="3846600"/>
          </a:xfrm>
          <a:prstGeom prst="straightConnector1">
            <a:avLst/>
          </a:prstGeom>
          <a:noFill/>
          <a:ln w="57225" cap="flat" cmpd="sng">
            <a:solidFill>
              <a:srgbClr val="000000"/>
            </a:solidFill>
            <a:prstDash val="solid"/>
            <a:miter lim="8000"/>
            <a:headEnd type="none" w="sm" len="sm"/>
            <a:tailEnd type="triangle" w="med" len="med"/>
          </a:ln>
        </p:spPr>
      </p:cxnSp>
      <p:sp>
        <p:nvSpPr>
          <p:cNvPr id="387" name="Google Shape;387;p51"/>
          <p:cNvSpPr/>
          <p:nvPr/>
        </p:nvSpPr>
        <p:spPr>
          <a:xfrm>
            <a:off x="8583480" y="365040"/>
            <a:ext cx="138060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1" strike="noStrike">
                <a:solidFill>
                  <a:srgbClr val="000000"/>
                </a:solidFill>
                <a:latin typeface="Calibri"/>
                <a:ea typeface="Calibri"/>
                <a:cs typeface="Calibri"/>
                <a:sym typeface="Calibri"/>
              </a:rPr>
              <a:t>Fusion path</a:t>
            </a:r>
            <a:endParaRPr sz="1800" b="0" strike="noStrike">
              <a:latin typeface="Arial"/>
              <a:ea typeface="Arial"/>
              <a:cs typeface="Arial"/>
              <a:sym typeface="Arial"/>
            </a:endParaRPr>
          </a:p>
        </p:txBody>
      </p:sp>
      <p:sp>
        <p:nvSpPr>
          <p:cNvPr id="388" name="Google Shape;388;p51"/>
          <p:cNvSpPr/>
          <p:nvPr/>
        </p:nvSpPr>
        <p:spPr>
          <a:xfrm rot="2144400">
            <a:off x="7157160" y="5402520"/>
            <a:ext cx="265788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strike="noStrike">
                <a:solidFill>
                  <a:srgbClr val="000000"/>
                </a:solidFill>
                <a:latin typeface="Calibri"/>
                <a:ea typeface="Calibri"/>
                <a:cs typeface="Calibri"/>
                <a:sym typeface="Calibri"/>
              </a:rPr>
              <a:t>Quasifission</a:t>
            </a:r>
            <a:endParaRPr sz="1800" b="0" strike="noStrike">
              <a:latin typeface="Arial"/>
              <a:ea typeface="Arial"/>
              <a:cs typeface="Arial"/>
              <a:sym typeface="Arial"/>
            </a:endParaRPr>
          </a:p>
        </p:txBody>
      </p:sp>
      <p:pic>
        <p:nvPicPr>
          <p:cNvPr id="389" name="Google Shape;389;p51"/>
          <p:cNvPicPr preferRelativeResize="0"/>
          <p:nvPr/>
        </p:nvPicPr>
        <p:blipFill rotWithShape="1">
          <a:blip r:embed="rId5">
            <a:alphaModFix/>
          </a:blip>
          <a:srcRect/>
          <a:stretch/>
        </p:blipFill>
        <p:spPr>
          <a:xfrm>
            <a:off x="8709840" y="3780000"/>
            <a:ext cx="1999800" cy="1914120"/>
          </a:xfrm>
          <a:prstGeom prst="rect">
            <a:avLst/>
          </a:prstGeom>
          <a:noFill/>
          <a:ln>
            <a:noFill/>
          </a:ln>
        </p:spPr>
      </p:pic>
      <p:sp>
        <p:nvSpPr>
          <p:cNvPr id="390" name="Google Shape;390;p51"/>
          <p:cNvSpPr/>
          <p:nvPr/>
        </p:nvSpPr>
        <p:spPr>
          <a:xfrm rot="1600200">
            <a:off x="9709920" y="5503680"/>
            <a:ext cx="375120" cy="295560"/>
          </a:xfrm>
          <a:prstGeom prst="flowChartExtract">
            <a:avLst/>
          </a:prstGeom>
          <a:solidFill>
            <a:srgbClr val="FF0000"/>
          </a:solidFill>
          <a:ln w="126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1"/>
          <p:cNvSpPr/>
          <p:nvPr/>
        </p:nvSpPr>
        <p:spPr>
          <a:xfrm rot="1600200">
            <a:off x="10530360" y="4882320"/>
            <a:ext cx="375120" cy="295560"/>
          </a:xfrm>
          <a:prstGeom prst="flowChartExtract">
            <a:avLst/>
          </a:prstGeom>
          <a:solidFill>
            <a:srgbClr val="FF0000"/>
          </a:solidFill>
          <a:ln w="126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 name="Google Shape;392;p51"/>
          <p:cNvPicPr preferRelativeResize="0"/>
          <p:nvPr/>
        </p:nvPicPr>
        <p:blipFill rotWithShape="1">
          <a:blip r:embed="rId6">
            <a:alphaModFix/>
          </a:blip>
          <a:srcRect/>
          <a:stretch/>
        </p:blipFill>
        <p:spPr>
          <a:xfrm>
            <a:off x="7687800" y="2734560"/>
            <a:ext cx="2352240" cy="1638000"/>
          </a:xfrm>
          <a:prstGeom prst="rect">
            <a:avLst/>
          </a:prstGeom>
          <a:noFill/>
          <a:ln>
            <a:noFill/>
          </a:ln>
        </p:spPr>
      </p:pic>
      <p:sp>
        <p:nvSpPr>
          <p:cNvPr id="393" name="Google Shape;393;p51"/>
          <p:cNvSpPr/>
          <p:nvPr/>
        </p:nvSpPr>
        <p:spPr>
          <a:xfrm rot="7527600">
            <a:off x="7520400" y="2715480"/>
            <a:ext cx="375120" cy="295560"/>
          </a:xfrm>
          <a:prstGeom prst="flowChartExtract">
            <a:avLst/>
          </a:prstGeom>
          <a:solidFill>
            <a:srgbClr val="FF0000"/>
          </a:solidFill>
          <a:ln w="126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 name="Google Shape;394;p51"/>
          <p:cNvPicPr preferRelativeResize="0"/>
          <p:nvPr/>
        </p:nvPicPr>
        <p:blipFill rotWithShape="1">
          <a:blip r:embed="rId7">
            <a:alphaModFix/>
          </a:blip>
          <a:srcRect/>
          <a:stretch/>
        </p:blipFill>
        <p:spPr>
          <a:xfrm>
            <a:off x="7932240" y="3009600"/>
            <a:ext cx="2028600" cy="2590560"/>
          </a:xfrm>
          <a:prstGeom prst="rect">
            <a:avLst/>
          </a:prstGeom>
          <a:noFill/>
          <a:ln>
            <a:noFill/>
          </a:ln>
        </p:spPr>
      </p:pic>
      <p:sp>
        <p:nvSpPr>
          <p:cNvPr id="3" name="Forme libre : forme 2">
            <a:extLst>
              <a:ext uri="{FF2B5EF4-FFF2-40B4-BE49-F238E27FC236}">
                <a16:creationId xmlns:a16="http://schemas.microsoft.com/office/drawing/2014/main" id="{CD15E33A-ACC3-4597-8C3A-08C4AFAF096E}"/>
              </a:ext>
            </a:extLst>
          </p:cNvPr>
          <p:cNvSpPr/>
          <p:nvPr/>
        </p:nvSpPr>
        <p:spPr>
          <a:xfrm>
            <a:off x="9502140" y="3810000"/>
            <a:ext cx="1120140" cy="1158240"/>
          </a:xfrm>
          <a:custGeom>
            <a:avLst/>
            <a:gdLst>
              <a:gd name="connsiteX0" fmla="*/ 0 w 1120140"/>
              <a:gd name="connsiteY0" fmla="*/ 0 h 1158240"/>
              <a:gd name="connsiteX1" fmla="*/ 358140 w 1120140"/>
              <a:gd name="connsiteY1" fmla="*/ 381000 h 1158240"/>
              <a:gd name="connsiteX2" fmla="*/ 647700 w 1120140"/>
              <a:gd name="connsiteY2" fmla="*/ 701040 h 1158240"/>
              <a:gd name="connsiteX3" fmla="*/ 1120140 w 1120140"/>
              <a:gd name="connsiteY3" fmla="*/ 1158240 h 1158240"/>
            </a:gdLst>
            <a:ahLst/>
            <a:cxnLst>
              <a:cxn ang="0">
                <a:pos x="connsiteX0" y="connsiteY0"/>
              </a:cxn>
              <a:cxn ang="0">
                <a:pos x="connsiteX1" y="connsiteY1"/>
              </a:cxn>
              <a:cxn ang="0">
                <a:pos x="connsiteX2" y="connsiteY2"/>
              </a:cxn>
              <a:cxn ang="0">
                <a:pos x="connsiteX3" y="connsiteY3"/>
              </a:cxn>
            </a:cxnLst>
            <a:rect l="l" t="t" r="r" b="b"/>
            <a:pathLst>
              <a:path w="1120140" h="1158240">
                <a:moveTo>
                  <a:pt x="0" y="0"/>
                </a:moveTo>
                <a:lnTo>
                  <a:pt x="358140" y="381000"/>
                </a:lnTo>
                <a:cubicBezTo>
                  <a:pt x="466090" y="497840"/>
                  <a:pt x="520700" y="571500"/>
                  <a:pt x="647700" y="701040"/>
                </a:cubicBezTo>
                <a:cubicBezTo>
                  <a:pt x="774700" y="830580"/>
                  <a:pt x="990600" y="1123950"/>
                  <a:pt x="1120140" y="1158240"/>
                </a:cubicBezTo>
              </a:path>
            </a:pathLst>
          </a:cu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9B7D7BA1-6BFD-4A93-AA46-E7F11C49CF3A}"/>
              </a:ext>
            </a:extLst>
          </p:cNvPr>
          <p:cNvPicPr>
            <a:picLocks noChangeAspect="1"/>
          </p:cNvPicPr>
          <p:nvPr/>
        </p:nvPicPr>
        <p:blipFill>
          <a:blip r:embed="rId8"/>
          <a:stretch>
            <a:fillRect/>
          </a:stretch>
        </p:blipFill>
        <p:spPr>
          <a:xfrm>
            <a:off x="341992" y="5548845"/>
            <a:ext cx="4900464" cy="8597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38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38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38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39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3"/>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1"/>
                                          </p:stCondLst>
                                        </p:cTn>
                                        <p:tgtEl>
                                          <p:spTgt spid="39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1"/>
                                          </p:stCondLst>
                                        </p:cTn>
                                        <p:tgtEl>
                                          <p:spTgt spid="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p:nvPr/>
        </p:nvSpPr>
        <p:spPr>
          <a:xfrm>
            <a:off x="838380" y="395102"/>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Markov chain</a:t>
            </a:r>
            <a:endParaRPr sz="4400" b="0" strike="noStrike" dirty="0">
              <a:solidFill>
                <a:srgbClr val="000000"/>
              </a:solidFill>
              <a:latin typeface="Calibri"/>
              <a:ea typeface="Calibri"/>
              <a:cs typeface="Calibri"/>
              <a:sym typeface="Calibri"/>
            </a:endParaRPr>
          </a:p>
        </p:txBody>
      </p:sp>
      <p:sp>
        <p:nvSpPr>
          <p:cNvPr id="6" name="ZoneTexte 5">
            <a:extLst>
              <a:ext uri="{FF2B5EF4-FFF2-40B4-BE49-F238E27FC236}">
                <a16:creationId xmlns:a16="http://schemas.microsoft.com/office/drawing/2014/main" id="{65C553FA-4A8B-46B9-AC7D-F8F50482218E}"/>
              </a:ext>
            </a:extLst>
          </p:cNvPr>
          <p:cNvSpPr txBox="1"/>
          <p:nvPr/>
        </p:nvSpPr>
        <p:spPr>
          <a:xfrm>
            <a:off x="792684" y="3808865"/>
            <a:ext cx="1524000" cy="461665"/>
          </a:xfrm>
          <a:prstGeom prst="rect">
            <a:avLst/>
          </a:prstGeom>
          <a:noFill/>
        </p:spPr>
        <p:txBody>
          <a:bodyPr wrap="square" rtlCol="0">
            <a:spAutoFit/>
          </a:bodyPr>
          <a:lstStyle/>
          <a:p>
            <a:r>
              <a:rPr lang="en-US" sz="2400" dirty="0"/>
              <a:t>Fusion</a:t>
            </a:r>
          </a:p>
        </p:txBody>
      </p:sp>
      <p:sp>
        <p:nvSpPr>
          <p:cNvPr id="25" name="ZoneTexte 24">
            <a:extLst>
              <a:ext uri="{FF2B5EF4-FFF2-40B4-BE49-F238E27FC236}">
                <a16:creationId xmlns:a16="http://schemas.microsoft.com/office/drawing/2014/main" id="{C0C98C2F-3A73-466C-86AC-AB20C142D9D6}"/>
              </a:ext>
            </a:extLst>
          </p:cNvPr>
          <p:cNvSpPr txBox="1"/>
          <p:nvPr/>
        </p:nvSpPr>
        <p:spPr>
          <a:xfrm>
            <a:off x="8479249" y="1593090"/>
            <a:ext cx="1910080" cy="461665"/>
          </a:xfrm>
          <a:prstGeom prst="rect">
            <a:avLst/>
          </a:prstGeom>
          <a:noFill/>
        </p:spPr>
        <p:txBody>
          <a:bodyPr wrap="square" rtlCol="0">
            <a:spAutoFit/>
          </a:bodyPr>
          <a:lstStyle/>
          <a:p>
            <a:r>
              <a:rPr lang="en-US" sz="2400" dirty="0" err="1"/>
              <a:t>Quasifission</a:t>
            </a:r>
            <a:endParaRPr lang="en-US" sz="2400" dirty="0"/>
          </a:p>
        </p:txBody>
      </p:sp>
      <p:grpSp>
        <p:nvGrpSpPr>
          <p:cNvPr id="13" name="Groupe 12">
            <a:extLst>
              <a:ext uri="{FF2B5EF4-FFF2-40B4-BE49-F238E27FC236}">
                <a16:creationId xmlns:a16="http://schemas.microsoft.com/office/drawing/2014/main" id="{11914627-E0E1-4937-BDF2-25335E2AB785}"/>
              </a:ext>
            </a:extLst>
          </p:cNvPr>
          <p:cNvGrpSpPr/>
          <p:nvPr/>
        </p:nvGrpSpPr>
        <p:grpSpPr>
          <a:xfrm>
            <a:off x="1477047" y="1177428"/>
            <a:ext cx="8746201" cy="4328677"/>
            <a:chOff x="3586480" y="2055545"/>
            <a:chExt cx="6286817" cy="2923740"/>
          </a:xfrm>
        </p:grpSpPr>
        <p:grpSp>
          <p:nvGrpSpPr>
            <p:cNvPr id="11" name="Groupe 10">
              <a:extLst>
                <a:ext uri="{FF2B5EF4-FFF2-40B4-BE49-F238E27FC236}">
                  <a16:creationId xmlns:a16="http://schemas.microsoft.com/office/drawing/2014/main" id="{0DF9C8DD-3DE6-4F25-A355-90CEF4B07606}"/>
                </a:ext>
              </a:extLst>
            </p:cNvPr>
            <p:cNvGrpSpPr/>
            <p:nvPr/>
          </p:nvGrpSpPr>
          <p:grpSpPr>
            <a:xfrm>
              <a:off x="3586480" y="2055545"/>
              <a:ext cx="6286817" cy="2923740"/>
              <a:chOff x="3586480" y="2055545"/>
              <a:chExt cx="6286817" cy="2923740"/>
            </a:xfrm>
          </p:grpSpPr>
          <p:pic>
            <p:nvPicPr>
              <p:cNvPr id="9" name="Graphique 8">
                <a:extLst>
                  <a:ext uri="{FF2B5EF4-FFF2-40B4-BE49-F238E27FC236}">
                    <a16:creationId xmlns:a16="http://schemas.microsoft.com/office/drawing/2014/main" id="{AB0CAFA1-E802-4133-92DA-B302D6E64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860" y="2055545"/>
                <a:ext cx="6167437" cy="2923740"/>
              </a:xfrm>
              <a:prstGeom prst="rect">
                <a:avLst/>
              </a:prstGeom>
            </p:spPr>
          </p:pic>
          <p:sp>
            <p:nvSpPr>
              <p:cNvPr id="10" name="Forme libre : forme 9">
                <a:extLst>
                  <a:ext uri="{FF2B5EF4-FFF2-40B4-BE49-F238E27FC236}">
                    <a16:creationId xmlns:a16="http://schemas.microsoft.com/office/drawing/2014/main" id="{5AD59AA1-3C64-4FB3-B219-89FFD03B69E3}"/>
                  </a:ext>
                </a:extLst>
              </p:cNvPr>
              <p:cNvSpPr/>
              <p:nvPr/>
            </p:nvSpPr>
            <p:spPr>
              <a:xfrm>
                <a:off x="3586480" y="2768600"/>
                <a:ext cx="238760" cy="229760"/>
              </a:xfrm>
              <a:custGeom>
                <a:avLst/>
                <a:gdLst>
                  <a:gd name="connsiteX0" fmla="*/ 96520 w 223866"/>
                  <a:gd name="connsiteY0" fmla="*/ 15240 h 198120"/>
                  <a:gd name="connsiteX1" fmla="*/ 121920 w 223866"/>
                  <a:gd name="connsiteY1" fmla="*/ 35560 h 198120"/>
                  <a:gd name="connsiteX2" fmla="*/ 132080 w 223866"/>
                  <a:gd name="connsiteY2" fmla="*/ 55880 h 198120"/>
                  <a:gd name="connsiteX3" fmla="*/ 157480 w 223866"/>
                  <a:gd name="connsiteY3" fmla="*/ 91440 h 198120"/>
                  <a:gd name="connsiteX4" fmla="*/ 172720 w 223866"/>
                  <a:gd name="connsiteY4" fmla="*/ 116840 h 198120"/>
                  <a:gd name="connsiteX5" fmla="*/ 187960 w 223866"/>
                  <a:gd name="connsiteY5" fmla="*/ 132080 h 198120"/>
                  <a:gd name="connsiteX6" fmla="*/ 213360 w 223866"/>
                  <a:gd name="connsiteY6" fmla="*/ 157480 h 198120"/>
                  <a:gd name="connsiteX7" fmla="*/ 223520 w 223866"/>
                  <a:gd name="connsiteY7" fmla="*/ 132080 h 198120"/>
                  <a:gd name="connsiteX8" fmla="*/ 208280 w 223866"/>
                  <a:gd name="connsiteY8" fmla="*/ 177800 h 198120"/>
                  <a:gd name="connsiteX9" fmla="*/ 182880 w 223866"/>
                  <a:gd name="connsiteY9" fmla="*/ 187960 h 198120"/>
                  <a:gd name="connsiteX10" fmla="*/ 137160 w 223866"/>
                  <a:gd name="connsiteY10" fmla="*/ 198120 h 198120"/>
                  <a:gd name="connsiteX11" fmla="*/ 111760 w 223866"/>
                  <a:gd name="connsiteY11" fmla="*/ 193040 h 198120"/>
                  <a:gd name="connsiteX12" fmla="*/ 96520 w 223866"/>
                  <a:gd name="connsiteY12" fmla="*/ 187960 h 198120"/>
                  <a:gd name="connsiteX13" fmla="*/ 60960 w 223866"/>
                  <a:gd name="connsiteY13" fmla="*/ 182880 h 198120"/>
                  <a:gd name="connsiteX14" fmla="*/ 40640 w 223866"/>
                  <a:gd name="connsiteY14" fmla="*/ 172720 h 198120"/>
                  <a:gd name="connsiteX15" fmla="*/ 20320 w 223866"/>
                  <a:gd name="connsiteY15" fmla="*/ 167640 h 198120"/>
                  <a:gd name="connsiteX16" fmla="*/ 10160 w 223866"/>
                  <a:gd name="connsiteY16" fmla="*/ 147320 h 198120"/>
                  <a:gd name="connsiteX17" fmla="*/ 0 w 223866"/>
                  <a:gd name="connsiteY17" fmla="*/ 106680 h 198120"/>
                  <a:gd name="connsiteX18" fmla="*/ 5080 w 223866"/>
                  <a:gd name="connsiteY18" fmla="*/ 30480 h 198120"/>
                  <a:gd name="connsiteX19" fmla="*/ 10160 w 223866"/>
                  <a:gd name="connsiteY19" fmla="*/ 10160 h 198120"/>
                  <a:gd name="connsiteX20" fmla="*/ 35560 w 223866"/>
                  <a:gd name="connsiteY20" fmla="*/ 0 h 198120"/>
                  <a:gd name="connsiteX21" fmla="*/ 66040 w 223866"/>
                  <a:gd name="connsiteY21" fmla="*/ 20320 h 198120"/>
                  <a:gd name="connsiteX22" fmla="*/ 81280 w 223866"/>
                  <a:gd name="connsiteY22" fmla="*/ 25400 h 198120"/>
                  <a:gd name="connsiteX23" fmla="*/ 96520 w 223866"/>
                  <a:gd name="connsiteY23" fmla="*/ 1524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866" h="198120">
                    <a:moveTo>
                      <a:pt x="96520" y="15240"/>
                    </a:moveTo>
                    <a:cubicBezTo>
                      <a:pt x="103293" y="16933"/>
                      <a:pt x="114780" y="27400"/>
                      <a:pt x="121920" y="35560"/>
                    </a:cubicBezTo>
                    <a:cubicBezTo>
                      <a:pt x="126907" y="41259"/>
                      <a:pt x="128323" y="49305"/>
                      <a:pt x="132080" y="55880"/>
                    </a:cubicBezTo>
                    <a:cubicBezTo>
                      <a:pt x="141168" y="71783"/>
                      <a:pt x="146577" y="75085"/>
                      <a:pt x="157480" y="91440"/>
                    </a:cubicBezTo>
                    <a:cubicBezTo>
                      <a:pt x="162957" y="99655"/>
                      <a:pt x="166796" y="108941"/>
                      <a:pt x="172720" y="116840"/>
                    </a:cubicBezTo>
                    <a:cubicBezTo>
                      <a:pt x="177031" y="122587"/>
                      <a:pt x="183784" y="126234"/>
                      <a:pt x="187960" y="132080"/>
                    </a:cubicBezTo>
                    <a:cubicBezTo>
                      <a:pt x="207577" y="159543"/>
                      <a:pt x="185942" y="148341"/>
                      <a:pt x="213360" y="157480"/>
                    </a:cubicBezTo>
                    <a:cubicBezTo>
                      <a:pt x="216747" y="149013"/>
                      <a:pt x="225732" y="123233"/>
                      <a:pt x="223520" y="132080"/>
                    </a:cubicBezTo>
                    <a:cubicBezTo>
                      <a:pt x="219624" y="147665"/>
                      <a:pt x="217729" y="164808"/>
                      <a:pt x="208280" y="177800"/>
                    </a:cubicBezTo>
                    <a:cubicBezTo>
                      <a:pt x="202917" y="185175"/>
                      <a:pt x="191531" y="185076"/>
                      <a:pt x="182880" y="187960"/>
                    </a:cubicBezTo>
                    <a:cubicBezTo>
                      <a:pt x="172119" y="191547"/>
                      <a:pt x="147226" y="196107"/>
                      <a:pt x="137160" y="198120"/>
                    </a:cubicBezTo>
                    <a:cubicBezTo>
                      <a:pt x="128693" y="196427"/>
                      <a:pt x="120137" y="195134"/>
                      <a:pt x="111760" y="193040"/>
                    </a:cubicBezTo>
                    <a:cubicBezTo>
                      <a:pt x="106565" y="191741"/>
                      <a:pt x="101771" y="189010"/>
                      <a:pt x="96520" y="187960"/>
                    </a:cubicBezTo>
                    <a:cubicBezTo>
                      <a:pt x="84779" y="185612"/>
                      <a:pt x="72813" y="184573"/>
                      <a:pt x="60960" y="182880"/>
                    </a:cubicBezTo>
                    <a:cubicBezTo>
                      <a:pt x="54187" y="179493"/>
                      <a:pt x="47731" y="175379"/>
                      <a:pt x="40640" y="172720"/>
                    </a:cubicBezTo>
                    <a:cubicBezTo>
                      <a:pt x="34103" y="170269"/>
                      <a:pt x="25684" y="172110"/>
                      <a:pt x="20320" y="167640"/>
                    </a:cubicBezTo>
                    <a:cubicBezTo>
                      <a:pt x="14502" y="162792"/>
                      <a:pt x="12555" y="154504"/>
                      <a:pt x="10160" y="147320"/>
                    </a:cubicBezTo>
                    <a:cubicBezTo>
                      <a:pt x="5744" y="134073"/>
                      <a:pt x="0" y="106680"/>
                      <a:pt x="0" y="106680"/>
                    </a:cubicBezTo>
                    <a:cubicBezTo>
                      <a:pt x="1693" y="81280"/>
                      <a:pt x="2415" y="55797"/>
                      <a:pt x="5080" y="30480"/>
                    </a:cubicBezTo>
                    <a:cubicBezTo>
                      <a:pt x="5811" y="23537"/>
                      <a:pt x="5223" y="15097"/>
                      <a:pt x="10160" y="10160"/>
                    </a:cubicBezTo>
                    <a:cubicBezTo>
                      <a:pt x="16608" y="3712"/>
                      <a:pt x="27093" y="3387"/>
                      <a:pt x="35560" y="0"/>
                    </a:cubicBezTo>
                    <a:cubicBezTo>
                      <a:pt x="82227" y="11667"/>
                      <a:pt x="34147" y="-5194"/>
                      <a:pt x="66040" y="20320"/>
                    </a:cubicBezTo>
                    <a:cubicBezTo>
                      <a:pt x="70221" y="23665"/>
                      <a:pt x="76491" y="23005"/>
                      <a:pt x="81280" y="25400"/>
                    </a:cubicBezTo>
                    <a:cubicBezTo>
                      <a:pt x="86741" y="28130"/>
                      <a:pt x="89747" y="13547"/>
                      <a:pt x="96520" y="15240"/>
                    </a:cubicBezTo>
                    <a:close/>
                  </a:path>
                </a:pathLst>
              </a:cu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Forme libre : forme 11">
              <a:extLst>
                <a:ext uri="{FF2B5EF4-FFF2-40B4-BE49-F238E27FC236}">
                  <a16:creationId xmlns:a16="http://schemas.microsoft.com/office/drawing/2014/main" id="{ACFED652-D3BC-4190-8DB2-9AB6193DF866}"/>
                </a:ext>
              </a:extLst>
            </p:cNvPr>
            <p:cNvSpPr/>
            <p:nvPr/>
          </p:nvSpPr>
          <p:spPr>
            <a:xfrm>
              <a:off x="7084909" y="2562225"/>
              <a:ext cx="190286" cy="209550"/>
            </a:xfrm>
            <a:custGeom>
              <a:avLst/>
              <a:gdLst>
                <a:gd name="connsiteX0" fmla="*/ 190286 w 190286"/>
                <a:gd name="connsiteY0" fmla="*/ 106680 h 209550"/>
                <a:gd name="connsiteX1" fmla="*/ 178856 w 190286"/>
                <a:gd name="connsiteY1" fmla="*/ 89535 h 209550"/>
                <a:gd name="connsiteX2" fmla="*/ 173141 w 190286"/>
                <a:gd name="connsiteY2" fmla="*/ 81915 h 209550"/>
                <a:gd name="connsiteX3" fmla="*/ 157901 w 190286"/>
                <a:gd name="connsiteY3" fmla="*/ 68580 h 209550"/>
                <a:gd name="connsiteX4" fmla="*/ 161711 w 190286"/>
                <a:gd name="connsiteY4" fmla="*/ 51435 h 209550"/>
                <a:gd name="connsiteX5" fmla="*/ 165521 w 190286"/>
                <a:gd name="connsiteY5" fmla="*/ 45720 h 209550"/>
                <a:gd name="connsiteX6" fmla="*/ 171236 w 190286"/>
                <a:gd name="connsiteY6" fmla="*/ 30480 h 209550"/>
                <a:gd name="connsiteX7" fmla="*/ 173141 w 190286"/>
                <a:gd name="connsiteY7" fmla="*/ 22860 h 209550"/>
                <a:gd name="connsiteX8" fmla="*/ 154091 w 190286"/>
                <a:gd name="connsiteY8" fmla="*/ 5715 h 209550"/>
                <a:gd name="connsiteX9" fmla="*/ 77891 w 190286"/>
                <a:gd name="connsiteY9" fmla="*/ 7620 h 209550"/>
                <a:gd name="connsiteX10" fmla="*/ 56936 w 190286"/>
                <a:gd name="connsiteY10" fmla="*/ 0 h 209550"/>
                <a:gd name="connsiteX11" fmla="*/ 7406 w 190286"/>
                <a:gd name="connsiteY11" fmla="*/ 9525 h 209550"/>
                <a:gd name="connsiteX12" fmla="*/ 1691 w 190286"/>
                <a:gd name="connsiteY12" fmla="*/ 20955 h 209550"/>
                <a:gd name="connsiteX13" fmla="*/ 5501 w 190286"/>
                <a:gd name="connsiteY13" fmla="*/ 80010 h 209550"/>
                <a:gd name="connsiteX14" fmla="*/ 22646 w 190286"/>
                <a:gd name="connsiteY14" fmla="*/ 186690 h 209550"/>
                <a:gd name="connsiteX15" fmla="*/ 34076 w 190286"/>
                <a:gd name="connsiteY15" fmla="*/ 201930 h 209550"/>
                <a:gd name="connsiteX16" fmla="*/ 64556 w 190286"/>
                <a:gd name="connsiteY16" fmla="*/ 209550 h 209550"/>
                <a:gd name="connsiteX17" fmla="*/ 131231 w 190286"/>
                <a:gd name="connsiteY17" fmla="*/ 188595 h 209550"/>
                <a:gd name="connsiteX18" fmla="*/ 135041 w 190286"/>
                <a:gd name="connsiteY18" fmla="*/ 169545 h 209550"/>
                <a:gd name="connsiteX19" fmla="*/ 138851 w 190286"/>
                <a:gd name="connsiteY19" fmla="*/ 160020 h 209550"/>
                <a:gd name="connsiteX20" fmla="*/ 165521 w 190286"/>
                <a:gd name="connsiteY20" fmla="*/ 125730 h 209550"/>
                <a:gd name="connsiteX21" fmla="*/ 190286 w 190286"/>
                <a:gd name="connsiteY21" fmla="*/ 10668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286" h="209550">
                  <a:moveTo>
                    <a:pt x="190286" y="106680"/>
                  </a:moveTo>
                  <a:cubicBezTo>
                    <a:pt x="171797" y="91888"/>
                    <a:pt x="186684" y="107147"/>
                    <a:pt x="178856" y="89535"/>
                  </a:cubicBezTo>
                  <a:cubicBezTo>
                    <a:pt x="177567" y="86634"/>
                    <a:pt x="175207" y="84326"/>
                    <a:pt x="173141" y="81915"/>
                  </a:cubicBezTo>
                  <a:cubicBezTo>
                    <a:pt x="168455" y="76449"/>
                    <a:pt x="163637" y="73169"/>
                    <a:pt x="157901" y="68580"/>
                  </a:cubicBezTo>
                  <a:cubicBezTo>
                    <a:pt x="159171" y="62865"/>
                    <a:pt x="159860" y="56989"/>
                    <a:pt x="161711" y="51435"/>
                  </a:cubicBezTo>
                  <a:cubicBezTo>
                    <a:pt x="162435" y="49263"/>
                    <a:pt x="164717" y="47864"/>
                    <a:pt x="165521" y="45720"/>
                  </a:cubicBezTo>
                  <a:cubicBezTo>
                    <a:pt x="172583" y="26888"/>
                    <a:pt x="162301" y="43883"/>
                    <a:pt x="171236" y="30480"/>
                  </a:cubicBezTo>
                  <a:cubicBezTo>
                    <a:pt x="171871" y="27940"/>
                    <a:pt x="174224" y="25243"/>
                    <a:pt x="173141" y="22860"/>
                  </a:cubicBezTo>
                  <a:cubicBezTo>
                    <a:pt x="167934" y="11404"/>
                    <a:pt x="163032" y="10186"/>
                    <a:pt x="154091" y="5715"/>
                  </a:cubicBezTo>
                  <a:cubicBezTo>
                    <a:pt x="122300" y="12073"/>
                    <a:pt x="124001" y="13243"/>
                    <a:pt x="77891" y="7620"/>
                  </a:cubicBezTo>
                  <a:cubicBezTo>
                    <a:pt x="70513" y="6720"/>
                    <a:pt x="63921" y="2540"/>
                    <a:pt x="56936" y="0"/>
                  </a:cubicBezTo>
                  <a:cubicBezTo>
                    <a:pt x="40426" y="3175"/>
                    <a:pt x="23126" y="3562"/>
                    <a:pt x="7406" y="9525"/>
                  </a:cubicBezTo>
                  <a:cubicBezTo>
                    <a:pt x="3423" y="11036"/>
                    <a:pt x="1965" y="16704"/>
                    <a:pt x="1691" y="20955"/>
                  </a:cubicBezTo>
                  <a:cubicBezTo>
                    <a:pt x="-2720" y="89321"/>
                    <a:pt x="2557" y="48804"/>
                    <a:pt x="5501" y="80010"/>
                  </a:cubicBezTo>
                  <a:cubicBezTo>
                    <a:pt x="11613" y="144800"/>
                    <a:pt x="-975" y="150184"/>
                    <a:pt x="22646" y="186690"/>
                  </a:cubicBezTo>
                  <a:cubicBezTo>
                    <a:pt x="26096" y="192021"/>
                    <a:pt x="29043" y="198058"/>
                    <a:pt x="34076" y="201930"/>
                  </a:cubicBezTo>
                  <a:cubicBezTo>
                    <a:pt x="36277" y="203623"/>
                    <a:pt x="64127" y="209455"/>
                    <a:pt x="64556" y="209550"/>
                  </a:cubicBezTo>
                  <a:cubicBezTo>
                    <a:pt x="105213" y="202158"/>
                    <a:pt x="123617" y="217149"/>
                    <a:pt x="131231" y="188595"/>
                  </a:cubicBezTo>
                  <a:cubicBezTo>
                    <a:pt x="132900" y="182338"/>
                    <a:pt x="133372" y="175802"/>
                    <a:pt x="135041" y="169545"/>
                  </a:cubicBezTo>
                  <a:cubicBezTo>
                    <a:pt x="135922" y="166241"/>
                    <a:pt x="137214" y="163022"/>
                    <a:pt x="138851" y="160020"/>
                  </a:cubicBezTo>
                  <a:cubicBezTo>
                    <a:pt x="143660" y="151204"/>
                    <a:pt x="161547" y="128568"/>
                    <a:pt x="165521" y="125730"/>
                  </a:cubicBezTo>
                  <a:lnTo>
                    <a:pt x="190286" y="10668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5" name="Image 14">
            <a:extLst>
              <a:ext uri="{FF2B5EF4-FFF2-40B4-BE49-F238E27FC236}">
                <a16:creationId xmlns:a16="http://schemas.microsoft.com/office/drawing/2014/main" id="{C3E42496-EF09-4030-B0EB-17690FAD60F8}"/>
              </a:ext>
            </a:extLst>
          </p:cNvPr>
          <p:cNvPicPr>
            <a:picLocks noChangeAspect="1"/>
          </p:cNvPicPr>
          <p:nvPr/>
        </p:nvPicPr>
        <p:blipFill>
          <a:blip r:embed="rId5"/>
          <a:stretch>
            <a:fillRect/>
          </a:stretch>
        </p:blipFill>
        <p:spPr>
          <a:xfrm>
            <a:off x="5700165" y="4869266"/>
            <a:ext cx="3734124" cy="1798476"/>
          </a:xfrm>
          <a:prstGeom prst="rect">
            <a:avLst/>
          </a:prstGeom>
        </p:spPr>
      </p:pic>
      <p:sp>
        <p:nvSpPr>
          <p:cNvPr id="2" name="ZoneTexte 1">
            <a:extLst>
              <a:ext uri="{FF2B5EF4-FFF2-40B4-BE49-F238E27FC236}">
                <a16:creationId xmlns:a16="http://schemas.microsoft.com/office/drawing/2014/main" id="{A061C4B3-66A1-422D-A2DD-8863E074C5C1}"/>
              </a:ext>
            </a:extLst>
          </p:cNvPr>
          <p:cNvSpPr txBox="1"/>
          <p:nvPr/>
        </p:nvSpPr>
        <p:spPr>
          <a:xfrm>
            <a:off x="168442" y="5329989"/>
            <a:ext cx="5161547" cy="646331"/>
          </a:xfrm>
          <a:prstGeom prst="rect">
            <a:avLst/>
          </a:prstGeom>
          <a:noFill/>
        </p:spPr>
        <p:txBody>
          <a:bodyPr wrap="square" rtlCol="0">
            <a:spAutoFit/>
          </a:bodyPr>
          <a:lstStyle/>
          <a:p>
            <a:r>
              <a:rPr lang="en-US" sz="1800" dirty="0"/>
              <a:t>A is a ~ 10</a:t>
            </a:r>
            <a:r>
              <a:rPr lang="en-US" sz="1800" baseline="30000" dirty="0"/>
              <a:t>7</a:t>
            </a:r>
            <a:r>
              <a:rPr lang="en-US" sz="1800" dirty="0"/>
              <a:t> × 10</a:t>
            </a:r>
            <a:r>
              <a:rPr lang="en-US" sz="1800" baseline="30000" dirty="0"/>
              <a:t>7</a:t>
            </a:r>
            <a:r>
              <a:rPr lang="en-US" sz="1800" dirty="0"/>
              <a:t> sparse matrix</a:t>
            </a:r>
          </a:p>
          <a:p>
            <a:r>
              <a:rPr lang="en-US" sz="1800" dirty="0"/>
              <a:t>filling of order ~ 10</a:t>
            </a:r>
            <a:r>
              <a:rPr lang="en-US" sz="1800" baseline="30000" dirty="0"/>
              <a:t>-5</a:t>
            </a:r>
          </a:p>
        </p:txBody>
      </p:sp>
    </p:spTree>
    <p:extLst>
      <p:ext uri="{BB962C8B-B14F-4D97-AF65-F5344CB8AC3E}">
        <p14:creationId xmlns:p14="http://schemas.microsoft.com/office/powerpoint/2010/main" val="124764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p:nvPr/>
        </p:nvSpPr>
        <p:spPr>
          <a:xfrm>
            <a:off x="838380" y="395102"/>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Markov chain</a:t>
            </a:r>
            <a:endParaRPr sz="4400" b="0" strike="noStrike" dirty="0">
              <a:solidFill>
                <a:srgbClr val="000000"/>
              </a:solidFill>
              <a:latin typeface="Calibri"/>
              <a:ea typeface="Calibri"/>
              <a:cs typeface="Calibri"/>
              <a:sym typeface="Calibri"/>
            </a:endParaRPr>
          </a:p>
        </p:txBody>
      </p:sp>
      <p:sp>
        <p:nvSpPr>
          <p:cNvPr id="6" name="ZoneTexte 5">
            <a:extLst>
              <a:ext uri="{FF2B5EF4-FFF2-40B4-BE49-F238E27FC236}">
                <a16:creationId xmlns:a16="http://schemas.microsoft.com/office/drawing/2014/main" id="{65C553FA-4A8B-46B9-AC7D-F8F50482218E}"/>
              </a:ext>
            </a:extLst>
          </p:cNvPr>
          <p:cNvSpPr txBox="1"/>
          <p:nvPr/>
        </p:nvSpPr>
        <p:spPr>
          <a:xfrm>
            <a:off x="792684" y="3808865"/>
            <a:ext cx="1524000" cy="461665"/>
          </a:xfrm>
          <a:prstGeom prst="rect">
            <a:avLst/>
          </a:prstGeom>
          <a:noFill/>
        </p:spPr>
        <p:txBody>
          <a:bodyPr wrap="square" rtlCol="0">
            <a:spAutoFit/>
          </a:bodyPr>
          <a:lstStyle/>
          <a:p>
            <a:r>
              <a:rPr lang="en-US" sz="2400" dirty="0"/>
              <a:t>Fusion</a:t>
            </a:r>
          </a:p>
        </p:txBody>
      </p:sp>
      <p:sp>
        <p:nvSpPr>
          <p:cNvPr id="25" name="ZoneTexte 24">
            <a:extLst>
              <a:ext uri="{FF2B5EF4-FFF2-40B4-BE49-F238E27FC236}">
                <a16:creationId xmlns:a16="http://schemas.microsoft.com/office/drawing/2014/main" id="{C0C98C2F-3A73-466C-86AC-AB20C142D9D6}"/>
              </a:ext>
            </a:extLst>
          </p:cNvPr>
          <p:cNvSpPr txBox="1"/>
          <p:nvPr/>
        </p:nvSpPr>
        <p:spPr>
          <a:xfrm>
            <a:off x="8479249" y="1593090"/>
            <a:ext cx="1910080" cy="461665"/>
          </a:xfrm>
          <a:prstGeom prst="rect">
            <a:avLst/>
          </a:prstGeom>
          <a:noFill/>
        </p:spPr>
        <p:txBody>
          <a:bodyPr wrap="square" rtlCol="0">
            <a:spAutoFit/>
          </a:bodyPr>
          <a:lstStyle/>
          <a:p>
            <a:r>
              <a:rPr lang="en-US" sz="2400" dirty="0" err="1"/>
              <a:t>Quasifission</a:t>
            </a:r>
            <a:endParaRPr lang="en-US" sz="2400" dirty="0"/>
          </a:p>
        </p:txBody>
      </p:sp>
      <p:grpSp>
        <p:nvGrpSpPr>
          <p:cNvPr id="13" name="Groupe 12">
            <a:extLst>
              <a:ext uri="{FF2B5EF4-FFF2-40B4-BE49-F238E27FC236}">
                <a16:creationId xmlns:a16="http://schemas.microsoft.com/office/drawing/2014/main" id="{11914627-E0E1-4937-BDF2-25335E2AB785}"/>
              </a:ext>
            </a:extLst>
          </p:cNvPr>
          <p:cNvGrpSpPr/>
          <p:nvPr/>
        </p:nvGrpSpPr>
        <p:grpSpPr>
          <a:xfrm>
            <a:off x="1477047" y="1177428"/>
            <a:ext cx="8746201" cy="4328677"/>
            <a:chOff x="3586480" y="2055545"/>
            <a:chExt cx="6286817" cy="2923740"/>
          </a:xfrm>
        </p:grpSpPr>
        <p:grpSp>
          <p:nvGrpSpPr>
            <p:cNvPr id="11" name="Groupe 10">
              <a:extLst>
                <a:ext uri="{FF2B5EF4-FFF2-40B4-BE49-F238E27FC236}">
                  <a16:creationId xmlns:a16="http://schemas.microsoft.com/office/drawing/2014/main" id="{0DF9C8DD-3DE6-4F25-A355-90CEF4B07606}"/>
                </a:ext>
              </a:extLst>
            </p:cNvPr>
            <p:cNvGrpSpPr/>
            <p:nvPr/>
          </p:nvGrpSpPr>
          <p:grpSpPr>
            <a:xfrm>
              <a:off x="3586480" y="2055545"/>
              <a:ext cx="6286817" cy="2923740"/>
              <a:chOff x="3586480" y="2055545"/>
              <a:chExt cx="6286817" cy="2923740"/>
            </a:xfrm>
          </p:grpSpPr>
          <p:pic>
            <p:nvPicPr>
              <p:cNvPr id="9" name="Graphique 8">
                <a:extLst>
                  <a:ext uri="{FF2B5EF4-FFF2-40B4-BE49-F238E27FC236}">
                    <a16:creationId xmlns:a16="http://schemas.microsoft.com/office/drawing/2014/main" id="{AB0CAFA1-E802-4133-92DA-B302D6E64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860" y="2055545"/>
                <a:ext cx="6167437" cy="2923740"/>
              </a:xfrm>
              <a:prstGeom prst="rect">
                <a:avLst/>
              </a:prstGeom>
            </p:spPr>
          </p:pic>
          <p:sp>
            <p:nvSpPr>
              <p:cNvPr id="10" name="Forme libre : forme 9">
                <a:extLst>
                  <a:ext uri="{FF2B5EF4-FFF2-40B4-BE49-F238E27FC236}">
                    <a16:creationId xmlns:a16="http://schemas.microsoft.com/office/drawing/2014/main" id="{5AD59AA1-3C64-4FB3-B219-89FFD03B69E3}"/>
                  </a:ext>
                </a:extLst>
              </p:cNvPr>
              <p:cNvSpPr/>
              <p:nvPr/>
            </p:nvSpPr>
            <p:spPr>
              <a:xfrm>
                <a:off x="3586480" y="2768600"/>
                <a:ext cx="238760" cy="229760"/>
              </a:xfrm>
              <a:custGeom>
                <a:avLst/>
                <a:gdLst>
                  <a:gd name="connsiteX0" fmla="*/ 96520 w 223866"/>
                  <a:gd name="connsiteY0" fmla="*/ 15240 h 198120"/>
                  <a:gd name="connsiteX1" fmla="*/ 121920 w 223866"/>
                  <a:gd name="connsiteY1" fmla="*/ 35560 h 198120"/>
                  <a:gd name="connsiteX2" fmla="*/ 132080 w 223866"/>
                  <a:gd name="connsiteY2" fmla="*/ 55880 h 198120"/>
                  <a:gd name="connsiteX3" fmla="*/ 157480 w 223866"/>
                  <a:gd name="connsiteY3" fmla="*/ 91440 h 198120"/>
                  <a:gd name="connsiteX4" fmla="*/ 172720 w 223866"/>
                  <a:gd name="connsiteY4" fmla="*/ 116840 h 198120"/>
                  <a:gd name="connsiteX5" fmla="*/ 187960 w 223866"/>
                  <a:gd name="connsiteY5" fmla="*/ 132080 h 198120"/>
                  <a:gd name="connsiteX6" fmla="*/ 213360 w 223866"/>
                  <a:gd name="connsiteY6" fmla="*/ 157480 h 198120"/>
                  <a:gd name="connsiteX7" fmla="*/ 223520 w 223866"/>
                  <a:gd name="connsiteY7" fmla="*/ 132080 h 198120"/>
                  <a:gd name="connsiteX8" fmla="*/ 208280 w 223866"/>
                  <a:gd name="connsiteY8" fmla="*/ 177800 h 198120"/>
                  <a:gd name="connsiteX9" fmla="*/ 182880 w 223866"/>
                  <a:gd name="connsiteY9" fmla="*/ 187960 h 198120"/>
                  <a:gd name="connsiteX10" fmla="*/ 137160 w 223866"/>
                  <a:gd name="connsiteY10" fmla="*/ 198120 h 198120"/>
                  <a:gd name="connsiteX11" fmla="*/ 111760 w 223866"/>
                  <a:gd name="connsiteY11" fmla="*/ 193040 h 198120"/>
                  <a:gd name="connsiteX12" fmla="*/ 96520 w 223866"/>
                  <a:gd name="connsiteY12" fmla="*/ 187960 h 198120"/>
                  <a:gd name="connsiteX13" fmla="*/ 60960 w 223866"/>
                  <a:gd name="connsiteY13" fmla="*/ 182880 h 198120"/>
                  <a:gd name="connsiteX14" fmla="*/ 40640 w 223866"/>
                  <a:gd name="connsiteY14" fmla="*/ 172720 h 198120"/>
                  <a:gd name="connsiteX15" fmla="*/ 20320 w 223866"/>
                  <a:gd name="connsiteY15" fmla="*/ 167640 h 198120"/>
                  <a:gd name="connsiteX16" fmla="*/ 10160 w 223866"/>
                  <a:gd name="connsiteY16" fmla="*/ 147320 h 198120"/>
                  <a:gd name="connsiteX17" fmla="*/ 0 w 223866"/>
                  <a:gd name="connsiteY17" fmla="*/ 106680 h 198120"/>
                  <a:gd name="connsiteX18" fmla="*/ 5080 w 223866"/>
                  <a:gd name="connsiteY18" fmla="*/ 30480 h 198120"/>
                  <a:gd name="connsiteX19" fmla="*/ 10160 w 223866"/>
                  <a:gd name="connsiteY19" fmla="*/ 10160 h 198120"/>
                  <a:gd name="connsiteX20" fmla="*/ 35560 w 223866"/>
                  <a:gd name="connsiteY20" fmla="*/ 0 h 198120"/>
                  <a:gd name="connsiteX21" fmla="*/ 66040 w 223866"/>
                  <a:gd name="connsiteY21" fmla="*/ 20320 h 198120"/>
                  <a:gd name="connsiteX22" fmla="*/ 81280 w 223866"/>
                  <a:gd name="connsiteY22" fmla="*/ 25400 h 198120"/>
                  <a:gd name="connsiteX23" fmla="*/ 96520 w 223866"/>
                  <a:gd name="connsiteY23" fmla="*/ 1524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866" h="198120">
                    <a:moveTo>
                      <a:pt x="96520" y="15240"/>
                    </a:moveTo>
                    <a:cubicBezTo>
                      <a:pt x="103293" y="16933"/>
                      <a:pt x="114780" y="27400"/>
                      <a:pt x="121920" y="35560"/>
                    </a:cubicBezTo>
                    <a:cubicBezTo>
                      <a:pt x="126907" y="41259"/>
                      <a:pt x="128323" y="49305"/>
                      <a:pt x="132080" y="55880"/>
                    </a:cubicBezTo>
                    <a:cubicBezTo>
                      <a:pt x="141168" y="71783"/>
                      <a:pt x="146577" y="75085"/>
                      <a:pt x="157480" y="91440"/>
                    </a:cubicBezTo>
                    <a:cubicBezTo>
                      <a:pt x="162957" y="99655"/>
                      <a:pt x="166796" y="108941"/>
                      <a:pt x="172720" y="116840"/>
                    </a:cubicBezTo>
                    <a:cubicBezTo>
                      <a:pt x="177031" y="122587"/>
                      <a:pt x="183784" y="126234"/>
                      <a:pt x="187960" y="132080"/>
                    </a:cubicBezTo>
                    <a:cubicBezTo>
                      <a:pt x="207577" y="159543"/>
                      <a:pt x="185942" y="148341"/>
                      <a:pt x="213360" y="157480"/>
                    </a:cubicBezTo>
                    <a:cubicBezTo>
                      <a:pt x="216747" y="149013"/>
                      <a:pt x="225732" y="123233"/>
                      <a:pt x="223520" y="132080"/>
                    </a:cubicBezTo>
                    <a:cubicBezTo>
                      <a:pt x="219624" y="147665"/>
                      <a:pt x="217729" y="164808"/>
                      <a:pt x="208280" y="177800"/>
                    </a:cubicBezTo>
                    <a:cubicBezTo>
                      <a:pt x="202917" y="185175"/>
                      <a:pt x="191531" y="185076"/>
                      <a:pt x="182880" y="187960"/>
                    </a:cubicBezTo>
                    <a:cubicBezTo>
                      <a:pt x="172119" y="191547"/>
                      <a:pt x="147226" y="196107"/>
                      <a:pt x="137160" y="198120"/>
                    </a:cubicBezTo>
                    <a:cubicBezTo>
                      <a:pt x="128693" y="196427"/>
                      <a:pt x="120137" y="195134"/>
                      <a:pt x="111760" y="193040"/>
                    </a:cubicBezTo>
                    <a:cubicBezTo>
                      <a:pt x="106565" y="191741"/>
                      <a:pt x="101771" y="189010"/>
                      <a:pt x="96520" y="187960"/>
                    </a:cubicBezTo>
                    <a:cubicBezTo>
                      <a:pt x="84779" y="185612"/>
                      <a:pt x="72813" y="184573"/>
                      <a:pt x="60960" y="182880"/>
                    </a:cubicBezTo>
                    <a:cubicBezTo>
                      <a:pt x="54187" y="179493"/>
                      <a:pt x="47731" y="175379"/>
                      <a:pt x="40640" y="172720"/>
                    </a:cubicBezTo>
                    <a:cubicBezTo>
                      <a:pt x="34103" y="170269"/>
                      <a:pt x="25684" y="172110"/>
                      <a:pt x="20320" y="167640"/>
                    </a:cubicBezTo>
                    <a:cubicBezTo>
                      <a:pt x="14502" y="162792"/>
                      <a:pt x="12555" y="154504"/>
                      <a:pt x="10160" y="147320"/>
                    </a:cubicBezTo>
                    <a:cubicBezTo>
                      <a:pt x="5744" y="134073"/>
                      <a:pt x="0" y="106680"/>
                      <a:pt x="0" y="106680"/>
                    </a:cubicBezTo>
                    <a:cubicBezTo>
                      <a:pt x="1693" y="81280"/>
                      <a:pt x="2415" y="55797"/>
                      <a:pt x="5080" y="30480"/>
                    </a:cubicBezTo>
                    <a:cubicBezTo>
                      <a:pt x="5811" y="23537"/>
                      <a:pt x="5223" y="15097"/>
                      <a:pt x="10160" y="10160"/>
                    </a:cubicBezTo>
                    <a:cubicBezTo>
                      <a:pt x="16608" y="3712"/>
                      <a:pt x="27093" y="3387"/>
                      <a:pt x="35560" y="0"/>
                    </a:cubicBezTo>
                    <a:cubicBezTo>
                      <a:pt x="82227" y="11667"/>
                      <a:pt x="34147" y="-5194"/>
                      <a:pt x="66040" y="20320"/>
                    </a:cubicBezTo>
                    <a:cubicBezTo>
                      <a:pt x="70221" y="23665"/>
                      <a:pt x="76491" y="23005"/>
                      <a:pt x="81280" y="25400"/>
                    </a:cubicBezTo>
                    <a:cubicBezTo>
                      <a:pt x="86741" y="28130"/>
                      <a:pt x="89747" y="13547"/>
                      <a:pt x="96520" y="15240"/>
                    </a:cubicBezTo>
                    <a:close/>
                  </a:path>
                </a:pathLst>
              </a:cu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Forme libre : forme 11">
              <a:extLst>
                <a:ext uri="{FF2B5EF4-FFF2-40B4-BE49-F238E27FC236}">
                  <a16:creationId xmlns:a16="http://schemas.microsoft.com/office/drawing/2014/main" id="{ACFED652-D3BC-4190-8DB2-9AB6193DF866}"/>
                </a:ext>
              </a:extLst>
            </p:cNvPr>
            <p:cNvSpPr/>
            <p:nvPr/>
          </p:nvSpPr>
          <p:spPr>
            <a:xfrm>
              <a:off x="7084909" y="2562225"/>
              <a:ext cx="190286" cy="209550"/>
            </a:xfrm>
            <a:custGeom>
              <a:avLst/>
              <a:gdLst>
                <a:gd name="connsiteX0" fmla="*/ 190286 w 190286"/>
                <a:gd name="connsiteY0" fmla="*/ 106680 h 209550"/>
                <a:gd name="connsiteX1" fmla="*/ 178856 w 190286"/>
                <a:gd name="connsiteY1" fmla="*/ 89535 h 209550"/>
                <a:gd name="connsiteX2" fmla="*/ 173141 w 190286"/>
                <a:gd name="connsiteY2" fmla="*/ 81915 h 209550"/>
                <a:gd name="connsiteX3" fmla="*/ 157901 w 190286"/>
                <a:gd name="connsiteY3" fmla="*/ 68580 h 209550"/>
                <a:gd name="connsiteX4" fmla="*/ 161711 w 190286"/>
                <a:gd name="connsiteY4" fmla="*/ 51435 h 209550"/>
                <a:gd name="connsiteX5" fmla="*/ 165521 w 190286"/>
                <a:gd name="connsiteY5" fmla="*/ 45720 h 209550"/>
                <a:gd name="connsiteX6" fmla="*/ 171236 w 190286"/>
                <a:gd name="connsiteY6" fmla="*/ 30480 h 209550"/>
                <a:gd name="connsiteX7" fmla="*/ 173141 w 190286"/>
                <a:gd name="connsiteY7" fmla="*/ 22860 h 209550"/>
                <a:gd name="connsiteX8" fmla="*/ 154091 w 190286"/>
                <a:gd name="connsiteY8" fmla="*/ 5715 h 209550"/>
                <a:gd name="connsiteX9" fmla="*/ 77891 w 190286"/>
                <a:gd name="connsiteY9" fmla="*/ 7620 h 209550"/>
                <a:gd name="connsiteX10" fmla="*/ 56936 w 190286"/>
                <a:gd name="connsiteY10" fmla="*/ 0 h 209550"/>
                <a:gd name="connsiteX11" fmla="*/ 7406 w 190286"/>
                <a:gd name="connsiteY11" fmla="*/ 9525 h 209550"/>
                <a:gd name="connsiteX12" fmla="*/ 1691 w 190286"/>
                <a:gd name="connsiteY12" fmla="*/ 20955 h 209550"/>
                <a:gd name="connsiteX13" fmla="*/ 5501 w 190286"/>
                <a:gd name="connsiteY13" fmla="*/ 80010 h 209550"/>
                <a:gd name="connsiteX14" fmla="*/ 22646 w 190286"/>
                <a:gd name="connsiteY14" fmla="*/ 186690 h 209550"/>
                <a:gd name="connsiteX15" fmla="*/ 34076 w 190286"/>
                <a:gd name="connsiteY15" fmla="*/ 201930 h 209550"/>
                <a:gd name="connsiteX16" fmla="*/ 64556 w 190286"/>
                <a:gd name="connsiteY16" fmla="*/ 209550 h 209550"/>
                <a:gd name="connsiteX17" fmla="*/ 131231 w 190286"/>
                <a:gd name="connsiteY17" fmla="*/ 188595 h 209550"/>
                <a:gd name="connsiteX18" fmla="*/ 135041 w 190286"/>
                <a:gd name="connsiteY18" fmla="*/ 169545 h 209550"/>
                <a:gd name="connsiteX19" fmla="*/ 138851 w 190286"/>
                <a:gd name="connsiteY19" fmla="*/ 160020 h 209550"/>
                <a:gd name="connsiteX20" fmla="*/ 165521 w 190286"/>
                <a:gd name="connsiteY20" fmla="*/ 125730 h 209550"/>
                <a:gd name="connsiteX21" fmla="*/ 190286 w 190286"/>
                <a:gd name="connsiteY21" fmla="*/ 10668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286" h="209550">
                  <a:moveTo>
                    <a:pt x="190286" y="106680"/>
                  </a:moveTo>
                  <a:cubicBezTo>
                    <a:pt x="171797" y="91888"/>
                    <a:pt x="186684" y="107147"/>
                    <a:pt x="178856" y="89535"/>
                  </a:cubicBezTo>
                  <a:cubicBezTo>
                    <a:pt x="177567" y="86634"/>
                    <a:pt x="175207" y="84326"/>
                    <a:pt x="173141" y="81915"/>
                  </a:cubicBezTo>
                  <a:cubicBezTo>
                    <a:pt x="168455" y="76449"/>
                    <a:pt x="163637" y="73169"/>
                    <a:pt x="157901" y="68580"/>
                  </a:cubicBezTo>
                  <a:cubicBezTo>
                    <a:pt x="159171" y="62865"/>
                    <a:pt x="159860" y="56989"/>
                    <a:pt x="161711" y="51435"/>
                  </a:cubicBezTo>
                  <a:cubicBezTo>
                    <a:pt x="162435" y="49263"/>
                    <a:pt x="164717" y="47864"/>
                    <a:pt x="165521" y="45720"/>
                  </a:cubicBezTo>
                  <a:cubicBezTo>
                    <a:pt x="172583" y="26888"/>
                    <a:pt x="162301" y="43883"/>
                    <a:pt x="171236" y="30480"/>
                  </a:cubicBezTo>
                  <a:cubicBezTo>
                    <a:pt x="171871" y="27940"/>
                    <a:pt x="174224" y="25243"/>
                    <a:pt x="173141" y="22860"/>
                  </a:cubicBezTo>
                  <a:cubicBezTo>
                    <a:pt x="167934" y="11404"/>
                    <a:pt x="163032" y="10186"/>
                    <a:pt x="154091" y="5715"/>
                  </a:cubicBezTo>
                  <a:cubicBezTo>
                    <a:pt x="122300" y="12073"/>
                    <a:pt x="124001" y="13243"/>
                    <a:pt x="77891" y="7620"/>
                  </a:cubicBezTo>
                  <a:cubicBezTo>
                    <a:pt x="70513" y="6720"/>
                    <a:pt x="63921" y="2540"/>
                    <a:pt x="56936" y="0"/>
                  </a:cubicBezTo>
                  <a:cubicBezTo>
                    <a:pt x="40426" y="3175"/>
                    <a:pt x="23126" y="3562"/>
                    <a:pt x="7406" y="9525"/>
                  </a:cubicBezTo>
                  <a:cubicBezTo>
                    <a:pt x="3423" y="11036"/>
                    <a:pt x="1965" y="16704"/>
                    <a:pt x="1691" y="20955"/>
                  </a:cubicBezTo>
                  <a:cubicBezTo>
                    <a:pt x="-2720" y="89321"/>
                    <a:pt x="2557" y="48804"/>
                    <a:pt x="5501" y="80010"/>
                  </a:cubicBezTo>
                  <a:cubicBezTo>
                    <a:pt x="11613" y="144800"/>
                    <a:pt x="-975" y="150184"/>
                    <a:pt x="22646" y="186690"/>
                  </a:cubicBezTo>
                  <a:cubicBezTo>
                    <a:pt x="26096" y="192021"/>
                    <a:pt x="29043" y="198058"/>
                    <a:pt x="34076" y="201930"/>
                  </a:cubicBezTo>
                  <a:cubicBezTo>
                    <a:pt x="36277" y="203623"/>
                    <a:pt x="64127" y="209455"/>
                    <a:pt x="64556" y="209550"/>
                  </a:cubicBezTo>
                  <a:cubicBezTo>
                    <a:pt x="105213" y="202158"/>
                    <a:pt x="123617" y="217149"/>
                    <a:pt x="131231" y="188595"/>
                  </a:cubicBezTo>
                  <a:cubicBezTo>
                    <a:pt x="132900" y="182338"/>
                    <a:pt x="133372" y="175802"/>
                    <a:pt x="135041" y="169545"/>
                  </a:cubicBezTo>
                  <a:cubicBezTo>
                    <a:pt x="135922" y="166241"/>
                    <a:pt x="137214" y="163022"/>
                    <a:pt x="138851" y="160020"/>
                  </a:cubicBezTo>
                  <a:cubicBezTo>
                    <a:pt x="143660" y="151204"/>
                    <a:pt x="161547" y="128568"/>
                    <a:pt x="165521" y="125730"/>
                  </a:cubicBezTo>
                  <a:lnTo>
                    <a:pt x="190286" y="10668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5" name="Image 14">
            <a:extLst>
              <a:ext uri="{FF2B5EF4-FFF2-40B4-BE49-F238E27FC236}">
                <a16:creationId xmlns:a16="http://schemas.microsoft.com/office/drawing/2014/main" id="{C3E42496-EF09-4030-B0EB-17690FAD60F8}"/>
              </a:ext>
            </a:extLst>
          </p:cNvPr>
          <p:cNvPicPr>
            <a:picLocks noChangeAspect="1"/>
          </p:cNvPicPr>
          <p:nvPr/>
        </p:nvPicPr>
        <p:blipFill>
          <a:blip r:embed="rId5"/>
          <a:stretch>
            <a:fillRect/>
          </a:stretch>
        </p:blipFill>
        <p:spPr>
          <a:xfrm>
            <a:off x="5700165" y="4869266"/>
            <a:ext cx="3734124" cy="1798476"/>
          </a:xfrm>
          <a:prstGeom prst="rect">
            <a:avLst/>
          </a:prstGeom>
        </p:spPr>
      </p:pic>
      <p:pic>
        <p:nvPicPr>
          <p:cNvPr id="37" name="Image 36">
            <a:extLst>
              <a:ext uri="{FF2B5EF4-FFF2-40B4-BE49-F238E27FC236}">
                <a16:creationId xmlns:a16="http://schemas.microsoft.com/office/drawing/2014/main" id="{5F013A13-27CA-4084-B87D-BF8F08694AFC}"/>
              </a:ext>
            </a:extLst>
          </p:cNvPr>
          <p:cNvPicPr>
            <a:picLocks noChangeAspect="1"/>
          </p:cNvPicPr>
          <p:nvPr/>
        </p:nvPicPr>
        <p:blipFill>
          <a:blip r:embed="rId6"/>
          <a:stretch>
            <a:fillRect/>
          </a:stretch>
        </p:blipFill>
        <p:spPr>
          <a:xfrm>
            <a:off x="10606795" y="4413634"/>
            <a:ext cx="1493649" cy="2370025"/>
          </a:xfrm>
          <a:prstGeom prst="rect">
            <a:avLst/>
          </a:prstGeom>
        </p:spPr>
      </p:pic>
      <p:sp>
        <p:nvSpPr>
          <p:cNvPr id="39" name="ZoneTexte 38">
            <a:extLst>
              <a:ext uri="{FF2B5EF4-FFF2-40B4-BE49-F238E27FC236}">
                <a16:creationId xmlns:a16="http://schemas.microsoft.com/office/drawing/2014/main" id="{3DA8A2ED-FE3F-48EB-B655-4ED3FF2806CD}"/>
              </a:ext>
            </a:extLst>
          </p:cNvPr>
          <p:cNvSpPr txBox="1"/>
          <p:nvPr/>
        </p:nvSpPr>
        <p:spPr>
          <a:xfrm>
            <a:off x="5046562" y="4502552"/>
            <a:ext cx="949124" cy="400110"/>
          </a:xfrm>
          <a:prstGeom prst="rect">
            <a:avLst/>
          </a:prstGeom>
          <a:noFill/>
        </p:spPr>
        <p:txBody>
          <a:bodyPr wrap="square" rtlCol="0">
            <a:spAutoFit/>
          </a:bodyPr>
          <a:lstStyle/>
          <a:p>
            <a:r>
              <a:rPr lang="en-US" sz="2000" dirty="0"/>
              <a:t>P = 1</a:t>
            </a:r>
          </a:p>
        </p:txBody>
      </p:sp>
      <p:pic>
        <p:nvPicPr>
          <p:cNvPr id="20" name="Image 19">
            <a:extLst>
              <a:ext uri="{FF2B5EF4-FFF2-40B4-BE49-F238E27FC236}">
                <a16:creationId xmlns:a16="http://schemas.microsoft.com/office/drawing/2014/main" id="{B82BD214-EA6D-4AAD-873D-3A558CD6E244}"/>
              </a:ext>
            </a:extLst>
          </p:cNvPr>
          <p:cNvPicPr>
            <a:picLocks noChangeAspect="1"/>
          </p:cNvPicPr>
          <p:nvPr/>
        </p:nvPicPr>
        <p:blipFill>
          <a:blip r:embed="rId7"/>
          <a:stretch>
            <a:fillRect/>
          </a:stretch>
        </p:blipFill>
        <p:spPr>
          <a:xfrm>
            <a:off x="10195387" y="3400666"/>
            <a:ext cx="1996613" cy="769687"/>
          </a:xfrm>
          <a:prstGeom prst="rect">
            <a:avLst/>
          </a:prstGeom>
        </p:spPr>
      </p:pic>
    </p:spTree>
    <p:extLst>
      <p:ext uri="{BB962C8B-B14F-4D97-AF65-F5344CB8AC3E}">
        <p14:creationId xmlns:p14="http://schemas.microsoft.com/office/powerpoint/2010/main" val="170641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p:nvPr/>
        </p:nvSpPr>
        <p:spPr>
          <a:xfrm>
            <a:off x="838380" y="395102"/>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Markov chain</a:t>
            </a:r>
            <a:endParaRPr sz="4400" b="0" strike="noStrike" dirty="0">
              <a:solidFill>
                <a:srgbClr val="000000"/>
              </a:solidFill>
              <a:latin typeface="Calibri"/>
              <a:ea typeface="Calibri"/>
              <a:cs typeface="Calibri"/>
              <a:sym typeface="Calibri"/>
            </a:endParaRPr>
          </a:p>
        </p:txBody>
      </p:sp>
      <p:sp>
        <p:nvSpPr>
          <p:cNvPr id="6" name="ZoneTexte 5">
            <a:extLst>
              <a:ext uri="{FF2B5EF4-FFF2-40B4-BE49-F238E27FC236}">
                <a16:creationId xmlns:a16="http://schemas.microsoft.com/office/drawing/2014/main" id="{65C553FA-4A8B-46B9-AC7D-F8F50482218E}"/>
              </a:ext>
            </a:extLst>
          </p:cNvPr>
          <p:cNvSpPr txBox="1"/>
          <p:nvPr/>
        </p:nvSpPr>
        <p:spPr>
          <a:xfrm>
            <a:off x="792684" y="3808865"/>
            <a:ext cx="1524000" cy="461665"/>
          </a:xfrm>
          <a:prstGeom prst="rect">
            <a:avLst/>
          </a:prstGeom>
          <a:noFill/>
        </p:spPr>
        <p:txBody>
          <a:bodyPr wrap="square" rtlCol="0">
            <a:spAutoFit/>
          </a:bodyPr>
          <a:lstStyle/>
          <a:p>
            <a:r>
              <a:rPr lang="en-US" sz="2400" dirty="0"/>
              <a:t>Fusion</a:t>
            </a:r>
          </a:p>
        </p:txBody>
      </p:sp>
      <p:sp>
        <p:nvSpPr>
          <p:cNvPr id="25" name="ZoneTexte 24">
            <a:extLst>
              <a:ext uri="{FF2B5EF4-FFF2-40B4-BE49-F238E27FC236}">
                <a16:creationId xmlns:a16="http://schemas.microsoft.com/office/drawing/2014/main" id="{C0C98C2F-3A73-466C-86AC-AB20C142D9D6}"/>
              </a:ext>
            </a:extLst>
          </p:cNvPr>
          <p:cNvSpPr txBox="1"/>
          <p:nvPr/>
        </p:nvSpPr>
        <p:spPr>
          <a:xfrm>
            <a:off x="8479249" y="1593090"/>
            <a:ext cx="1910080" cy="461665"/>
          </a:xfrm>
          <a:prstGeom prst="rect">
            <a:avLst/>
          </a:prstGeom>
          <a:noFill/>
        </p:spPr>
        <p:txBody>
          <a:bodyPr wrap="square" rtlCol="0">
            <a:spAutoFit/>
          </a:bodyPr>
          <a:lstStyle/>
          <a:p>
            <a:r>
              <a:rPr lang="en-US" sz="2400" dirty="0" err="1"/>
              <a:t>Quasifission</a:t>
            </a:r>
            <a:endParaRPr lang="en-US" sz="2400" dirty="0"/>
          </a:p>
        </p:txBody>
      </p:sp>
      <p:grpSp>
        <p:nvGrpSpPr>
          <p:cNvPr id="13" name="Groupe 12">
            <a:extLst>
              <a:ext uri="{FF2B5EF4-FFF2-40B4-BE49-F238E27FC236}">
                <a16:creationId xmlns:a16="http://schemas.microsoft.com/office/drawing/2014/main" id="{11914627-E0E1-4937-BDF2-25335E2AB785}"/>
              </a:ext>
            </a:extLst>
          </p:cNvPr>
          <p:cNvGrpSpPr/>
          <p:nvPr/>
        </p:nvGrpSpPr>
        <p:grpSpPr>
          <a:xfrm>
            <a:off x="1477047" y="1177428"/>
            <a:ext cx="8746201" cy="4328677"/>
            <a:chOff x="3586480" y="2055545"/>
            <a:chExt cx="6286817" cy="2923740"/>
          </a:xfrm>
        </p:grpSpPr>
        <p:grpSp>
          <p:nvGrpSpPr>
            <p:cNvPr id="11" name="Groupe 10">
              <a:extLst>
                <a:ext uri="{FF2B5EF4-FFF2-40B4-BE49-F238E27FC236}">
                  <a16:creationId xmlns:a16="http://schemas.microsoft.com/office/drawing/2014/main" id="{0DF9C8DD-3DE6-4F25-A355-90CEF4B07606}"/>
                </a:ext>
              </a:extLst>
            </p:cNvPr>
            <p:cNvGrpSpPr/>
            <p:nvPr/>
          </p:nvGrpSpPr>
          <p:grpSpPr>
            <a:xfrm>
              <a:off x="3586480" y="2055545"/>
              <a:ext cx="6286817" cy="2923740"/>
              <a:chOff x="3586480" y="2055545"/>
              <a:chExt cx="6286817" cy="2923740"/>
            </a:xfrm>
          </p:grpSpPr>
          <p:pic>
            <p:nvPicPr>
              <p:cNvPr id="9" name="Graphique 8">
                <a:extLst>
                  <a:ext uri="{FF2B5EF4-FFF2-40B4-BE49-F238E27FC236}">
                    <a16:creationId xmlns:a16="http://schemas.microsoft.com/office/drawing/2014/main" id="{AB0CAFA1-E802-4133-92DA-B302D6E64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860" y="2055545"/>
                <a:ext cx="6167437" cy="2923740"/>
              </a:xfrm>
              <a:prstGeom prst="rect">
                <a:avLst/>
              </a:prstGeom>
            </p:spPr>
          </p:pic>
          <p:sp>
            <p:nvSpPr>
              <p:cNvPr id="10" name="Forme libre : forme 9">
                <a:extLst>
                  <a:ext uri="{FF2B5EF4-FFF2-40B4-BE49-F238E27FC236}">
                    <a16:creationId xmlns:a16="http://schemas.microsoft.com/office/drawing/2014/main" id="{5AD59AA1-3C64-4FB3-B219-89FFD03B69E3}"/>
                  </a:ext>
                </a:extLst>
              </p:cNvPr>
              <p:cNvSpPr/>
              <p:nvPr/>
            </p:nvSpPr>
            <p:spPr>
              <a:xfrm>
                <a:off x="3586480" y="2768600"/>
                <a:ext cx="238760" cy="229760"/>
              </a:xfrm>
              <a:custGeom>
                <a:avLst/>
                <a:gdLst>
                  <a:gd name="connsiteX0" fmla="*/ 96520 w 223866"/>
                  <a:gd name="connsiteY0" fmla="*/ 15240 h 198120"/>
                  <a:gd name="connsiteX1" fmla="*/ 121920 w 223866"/>
                  <a:gd name="connsiteY1" fmla="*/ 35560 h 198120"/>
                  <a:gd name="connsiteX2" fmla="*/ 132080 w 223866"/>
                  <a:gd name="connsiteY2" fmla="*/ 55880 h 198120"/>
                  <a:gd name="connsiteX3" fmla="*/ 157480 w 223866"/>
                  <a:gd name="connsiteY3" fmla="*/ 91440 h 198120"/>
                  <a:gd name="connsiteX4" fmla="*/ 172720 w 223866"/>
                  <a:gd name="connsiteY4" fmla="*/ 116840 h 198120"/>
                  <a:gd name="connsiteX5" fmla="*/ 187960 w 223866"/>
                  <a:gd name="connsiteY5" fmla="*/ 132080 h 198120"/>
                  <a:gd name="connsiteX6" fmla="*/ 213360 w 223866"/>
                  <a:gd name="connsiteY6" fmla="*/ 157480 h 198120"/>
                  <a:gd name="connsiteX7" fmla="*/ 223520 w 223866"/>
                  <a:gd name="connsiteY7" fmla="*/ 132080 h 198120"/>
                  <a:gd name="connsiteX8" fmla="*/ 208280 w 223866"/>
                  <a:gd name="connsiteY8" fmla="*/ 177800 h 198120"/>
                  <a:gd name="connsiteX9" fmla="*/ 182880 w 223866"/>
                  <a:gd name="connsiteY9" fmla="*/ 187960 h 198120"/>
                  <a:gd name="connsiteX10" fmla="*/ 137160 w 223866"/>
                  <a:gd name="connsiteY10" fmla="*/ 198120 h 198120"/>
                  <a:gd name="connsiteX11" fmla="*/ 111760 w 223866"/>
                  <a:gd name="connsiteY11" fmla="*/ 193040 h 198120"/>
                  <a:gd name="connsiteX12" fmla="*/ 96520 w 223866"/>
                  <a:gd name="connsiteY12" fmla="*/ 187960 h 198120"/>
                  <a:gd name="connsiteX13" fmla="*/ 60960 w 223866"/>
                  <a:gd name="connsiteY13" fmla="*/ 182880 h 198120"/>
                  <a:gd name="connsiteX14" fmla="*/ 40640 w 223866"/>
                  <a:gd name="connsiteY14" fmla="*/ 172720 h 198120"/>
                  <a:gd name="connsiteX15" fmla="*/ 20320 w 223866"/>
                  <a:gd name="connsiteY15" fmla="*/ 167640 h 198120"/>
                  <a:gd name="connsiteX16" fmla="*/ 10160 w 223866"/>
                  <a:gd name="connsiteY16" fmla="*/ 147320 h 198120"/>
                  <a:gd name="connsiteX17" fmla="*/ 0 w 223866"/>
                  <a:gd name="connsiteY17" fmla="*/ 106680 h 198120"/>
                  <a:gd name="connsiteX18" fmla="*/ 5080 w 223866"/>
                  <a:gd name="connsiteY18" fmla="*/ 30480 h 198120"/>
                  <a:gd name="connsiteX19" fmla="*/ 10160 w 223866"/>
                  <a:gd name="connsiteY19" fmla="*/ 10160 h 198120"/>
                  <a:gd name="connsiteX20" fmla="*/ 35560 w 223866"/>
                  <a:gd name="connsiteY20" fmla="*/ 0 h 198120"/>
                  <a:gd name="connsiteX21" fmla="*/ 66040 w 223866"/>
                  <a:gd name="connsiteY21" fmla="*/ 20320 h 198120"/>
                  <a:gd name="connsiteX22" fmla="*/ 81280 w 223866"/>
                  <a:gd name="connsiteY22" fmla="*/ 25400 h 198120"/>
                  <a:gd name="connsiteX23" fmla="*/ 96520 w 223866"/>
                  <a:gd name="connsiteY23" fmla="*/ 1524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866" h="198120">
                    <a:moveTo>
                      <a:pt x="96520" y="15240"/>
                    </a:moveTo>
                    <a:cubicBezTo>
                      <a:pt x="103293" y="16933"/>
                      <a:pt x="114780" y="27400"/>
                      <a:pt x="121920" y="35560"/>
                    </a:cubicBezTo>
                    <a:cubicBezTo>
                      <a:pt x="126907" y="41259"/>
                      <a:pt x="128323" y="49305"/>
                      <a:pt x="132080" y="55880"/>
                    </a:cubicBezTo>
                    <a:cubicBezTo>
                      <a:pt x="141168" y="71783"/>
                      <a:pt x="146577" y="75085"/>
                      <a:pt x="157480" y="91440"/>
                    </a:cubicBezTo>
                    <a:cubicBezTo>
                      <a:pt x="162957" y="99655"/>
                      <a:pt x="166796" y="108941"/>
                      <a:pt x="172720" y="116840"/>
                    </a:cubicBezTo>
                    <a:cubicBezTo>
                      <a:pt x="177031" y="122587"/>
                      <a:pt x="183784" y="126234"/>
                      <a:pt x="187960" y="132080"/>
                    </a:cubicBezTo>
                    <a:cubicBezTo>
                      <a:pt x="207577" y="159543"/>
                      <a:pt x="185942" y="148341"/>
                      <a:pt x="213360" y="157480"/>
                    </a:cubicBezTo>
                    <a:cubicBezTo>
                      <a:pt x="216747" y="149013"/>
                      <a:pt x="225732" y="123233"/>
                      <a:pt x="223520" y="132080"/>
                    </a:cubicBezTo>
                    <a:cubicBezTo>
                      <a:pt x="219624" y="147665"/>
                      <a:pt x="217729" y="164808"/>
                      <a:pt x="208280" y="177800"/>
                    </a:cubicBezTo>
                    <a:cubicBezTo>
                      <a:pt x="202917" y="185175"/>
                      <a:pt x="191531" y="185076"/>
                      <a:pt x="182880" y="187960"/>
                    </a:cubicBezTo>
                    <a:cubicBezTo>
                      <a:pt x="172119" y="191547"/>
                      <a:pt x="147226" y="196107"/>
                      <a:pt x="137160" y="198120"/>
                    </a:cubicBezTo>
                    <a:cubicBezTo>
                      <a:pt x="128693" y="196427"/>
                      <a:pt x="120137" y="195134"/>
                      <a:pt x="111760" y="193040"/>
                    </a:cubicBezTo>
                    <a:cubicBezTo>
                      <a:pt x="106565" y="191741"/>
                      <a:pt x="101771" y="189010"/>
                      <a:pt x="96520" y="187960"/>
                    </a:cubicBezTo>
                    <a:cubicBezTo>
                      <a:pt x="84779" y="185612"/>
                      <a:pt x="72813" y="184573"/>
                      <a:pt x="60960" y="182880"/>
                    </a:cubicBezTo>
                    <a:cubicBezTo>
                      <a:pt x="54187" y="179493"/>
                      <a:pt x="47731" y="175379"/>
                      <a:pt x="40640" y="172720"/>
                    </a:cubicBezTo>
                    <a:cubicBezTo>
                      <a:pt x="34103" y="170269"/>
                      <a:pt x="25684" y="172110"/>
                      <a:pt x="20320" y="167640"/>
                    </a:cubicBezTo>
                    <a:cubicBezTo>
                      <a:pt x="14502" y="162792"/>
                      <a:pt x="12555" y="154504"/>
                      <a:pt x="10160" y="147320"/>
                    </a:cubicBezTo>
                    <a:cubicBezTo>
                      <a:pt x="5744" y="134073"/>
                      <a:pt x="0" y="106680"/>
                      <a:pt x="0" y="106680"/>
                    </a:cubicBezTo>
                    <a:cubicBezTo>
                      <a:pt x="1693" y="81280"/>
                      <a:pt x="2415" y="55797"/>
                      <a:pt x="5080" y="30480"/>
                    </a:cubicBezTo>
                    <a:cubicBezTo>
                      <a:pt x="5811" y="23537"/>
                      <a:pt x="5223" y="15097"/>
                      <a:pt x="10160" y="10160"/>
                    </a:cubicBezTo>
                    <a:cubicBezTo>
                      <a:pt x="16608" y="3712"/>
                      <a:pt x="27093" y="3387"/>
                      <a:pt x="35560" y="0"/>
                    </a:cubicBezTo>
                    <a:cubicBezTo>
                      <a:pt x="82227" y="11667"/>
                      <a:pt x="34147" y="-5194"/>
                      <a:pt x="66040" y="20320"/>
                    </a:cubicBezTo>
                    <a:cubicBezTo>
                      <a:pt x="70221" y="23665"/>
                      <a:pt x="76491" y="23005"/>
                      <a:pt x="81280" y="25400"/>
                    </a:cubicBezTo>
                    <a:cubicBezTo>
                      <a:pt x="86741" y="28130"/>
                      <a:pt x="89747" y="13547"/>
                      <a:pt x="96520" y="15240"/>
                    </a:cubicBezTo>
                    <a:close/>
                  </a:path>
                </a:pathLst>
              </a:cu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Forme libre : forme 11">
              <a:extLst>
                <a:ext uri="{FF2B5EF4-FFF2-40B4-BE49-F238E27FC236}">
                  <a16:creationId xmlns:a16="http://schemas.microsoft.com/office/drawing/2014/main" id="{ACFED652-D3BC-4190-8DB2-9AB6193DF866}"/>
                </a:ext>
              </a:extLst>
            </p:cNvPr>
            <p:cNvSpPr/>
            <p:nvPr/>
          </p:nvSpPr>
          <p:spPr>
            <a:xfrm>
              <a:off x="7084909" y="2562225"/>
              <a:ext cx="190286" cy="209550"/>
            </a:xfrm>
            <a:custGeom>
              <a:avLst/>
              <a:gdLst>
                <a:gd name="connsiteX0" fmla="*/ 190286 w 190286"/>
                <a:gd name="connsiteY0" fmla="*/ 106680 h 209550"/>
                <a:gd name="connsiteX1" fmla="*/ 178856 w 190286"/>
                <a:gd name="connsiteY1" fmla="*/ 89535 h 209550"/>
                <a:gd name="connsiteX2" fmla="*/ 173141 w 190286"/>
                <a:gd name="connsiteY2" fmla="*/ 81915 h 209550"/>
                <a:gd name="connsiteX3" fmla="*/ 157901 w 190286"/>
                <a:gd name="connsiteY3" fmla="*/ 68580 h 209550"/>
                <a:gd name="connsiteX4" fmla="*/ 161711 w 190286"/>
                <a:gd name="connsiteY4" fmla="*/ 51435 h 209550"/>
                <a:gd name="connsiteX5" fmla="*/ 165521 w 190286"/>
                <a:gd name="connsiteY5" fmla="*/ 45720 h 209550"/>
                <a:gd name="connsiteX6" fmla="*/ 171236 w 190286"/>
                <a:gd name="connsiteY6" fmla="*/ 30480 h 209550"/>
                <a:gd name="connsiteX7" fmla="*/ 173141 w 190286"/>
                <a:gd name="connsiteY7" fmla="*/ 22860 h 209550"/>
                <a:gd name="connsiteX8" fmla="*/ 154091 w 190286"/>
                <a:gd name="connsiteY8" fmla="*/ 5715 h 209550"/>
                <a:gd name="connsiteX9" fmla="*/ 77891 w 190286"/>
                <a:gd name="connsiteY9" fmla="*/ 7620 h 209550"/>
                <a:gd name="connsiteX10" fmla="*/ 56936 w 190286"/>
                <a:gd name="connsiteY10" fmla="*/ 0 h 209550"/>
                <a:gd name="connsiteX11" fmla="*/ 7406 w 190286"/>
                <a:gd name="connsiteY11" fmla="*/ 9525 h 209550"/>
                <a:gd name="connsiteX12" fmla="*/ 1691 w 190286"/>
                <a:gd name="connsiteY12" fmla="*/ 20955 h 209550"/>
                <a:gd name="connsiteX13" fmla="*/ 5501 w 190286"/>
                <a:gd name="connsiteY13" fmla="*/ 80010 h 209550"/>
                <a:gd name="connsiteX14" fmla="*/ 22646 w 190286"/>
                <a:gd name="connsiteY14" fmla="*/ 186690 h 209550"/>
                <a:gd name="connsiteX15" fmla="*/ 34076 w 190286"/>
                <a:gd name="connsiteY15" fmla="*/ 201930 h 209550"/>
                <a:gd name="connsiteX16" fmla="*/ 64556 w 190286"/>
                <a:gd name="connsiteY16" fmla="*/ 209550 h 209550"/>
                <a:gd name="connsiteX17" fmla="*/ 131231 w 190286"/>
                <a:gd name="connsiteY17" fmla="*/ 188595 h 209550"/>
                <a:gd name="connsiteX18" fmla="*/ 135041 w 190286"/>
                <a:gd name="connsiteY18" fmla="*/ 169545 h 209550"/>
                <a:gd name="connsiteX19" fmla="*/ 138851 w 190286"/>
                <a:gd name="connsiteY19" fmla="*/ 160020 h 209550"/>
                <a:gd name="connsiteX20" fmla="*/ 165521 w 190286"/>
                <a:gd name="connsiteY20" fmla="*/ 125730 h 209550"/>
                <a:gd name="connsiteX21" fmla="*/ 190286 w 190286"/>
                <a:gd name="connsiteY21" fmla="*/ 10668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286" h="209550">
                  <a:moveTo>
                    <a:pt x="190286" y="106680"/>
                  </a:moveTo>
                  <a:cubicBezTo>
                    <a:pt x="171797" y="91888"/>
                    <a:pt x="186684" y="107147"/>
                    <a:pt x="178856" y="89535"/>
                  </a:cubicBezTo>
                  <a:cubicBezTo>
                    <a:pt x="177567" y="86634"/>
                    <a:pt x="175207" y="84326"/>
                    <a:pt x="173141" y="81915"/>
                  </a:cubicBezTo>
                  <a:cubicBezTo>
                    <a:pt x="168455" y="76449"/>
                    <a:pt x="163637" y="73169"/>
                    <a:pt x="157901" y="68580"/>
                  </a:cubicBezTo>
                  <a:cubicBezTo>
                    <a:pt x="159171" y="62865"/>
                    <a:pt x="159860" y="56989"/>
                    <a:pt x="161711" y="51435"/>
                  </a:cubicBezTo>
                  <a:cubicBezTo>
                    <a:pt x="162435" y="49263"/>
                    <a:pt x="164717" y="47864"/>
                    <a:pt x="165521" y="45720"/>
                  </a:cubicBezTo>
                  <a:cubicBezTo>
                    <a:pt x="172583" y="26888"/>
                    <a:pt x="162301" y="43883"/>
                    <a:pt x="171236" y="30480"/>
                  </a:cubicBezTo>
                  <a:cubicBezTo>
                    <a:pt x="171871" y="27940"/>
                    <a:pt x="174224" y="25243"/>
                    <a:pt x="173141" y="22860"/>
                  </a:cubicBezTo>
                  <a:cubicBezTo>
                    <a:pt x="167934" y="11404"/>
                    <a:pt x="163032" y="10186"/>
                    <a:pt x="154091" y="5715"/>
                  </a:cubicBezTo>
                  <a:cubicBezTo>
                    <a:pt x="122300" y="12073"/>
                    <a:pt x="124001" y="13243"/>
                    <a:pt x="77891" y="7620"/>
                  </a:cubicBezTo>
                  <a:cubicBezTo>
                    <a:pt x="70513" y="6720"/>
                    <a:pt x="63921" y="2540"/>
                    <a:pt x="56936" y="0"/>
                  </a:cubicBezTo>
                  <a:cubicBezTo>
                    <a:pt x="40426" y="3175"/>
                    <a:pt x="23126" y="3562"/>
                    <a:pt x="7406" y="9525"/>
                  </a:cubicBezTo>
                  <a:cubicBezTo>
                    <a:pt x="3423" y="11036"/>
                    <a:pt x="1965" y="16704"/>
                    <a:pt x="1691" y="20955"/>
                  </a:cubicBezTo>
                  <a:cubicBezTo>
                    <a:pt x="-2720" y="89321"/>
                    <a:pt x="2557" y="48804"/>
                    <a:pt x="5501" y="80010"/>
                  </a:cubicBezTo>
                  <a:cubicBezTo>
                    <a:pt x="11613" y="144800"/>
                    <a:pt x="-975" y="150184"/>
                    <a:pt x="22646" y="186690"/>
                  </a:cubicBezTo>
                  <a:cubicBezTo>
                    <a:pt x="26096" y="192021"/>
                    <a:pt x="29043" y="198058"/>
                    <a:pt x="34076" y="201930"/>
                  </a:cubicBezTo>
                  <a:cubicBezTo>
                    <a:pt x="36277" y="203623"/>
                    <a:pt x="64127" y="209455"/>
                    <a:pt x="64556" y="209550"/>
                  </a:cubicBezTo>
                  <a:cubicBezTo>
                    <a:pt x="105213" y="202158"/>
                    <a:pt x="123617" y="217149"/>
                    <a:pt x="131231" y="188595"/>
                  </a:cubicBezTo>
                  <a:cubicBezTo>
                    <a:pt x="132900" y="182338"/>
                    <a:pt x="133372" y="175802"/>
                    <a:pt x="135041" y="169545"/>
                  </a:cubicBezTo>
                  <a:cubicBezTo>
                    <a:pt x="135922" y="166241"/>
                    <a:pt x="137214" y="163022"/>
                    <a:pt x="138851" y="160020"/>
                  </a:cubicBezTo>
                  <a:cubicBezTo>
                    <a:pt x="143660" y="151204"/>
                    <a:pt x="161547" y="128568"/>
                    <a:pt x="165521" y="125730"/>
                  </a:cubicBezTo>
                  <a:lnTo>
                    <a:pt x="190286" y="10668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5" name="Image 14">
            <a:extLst>
              <a:ext uri="{FF2B5EF4-FFF2-40B4-BE49-F238E27FC236}">
                <a16:creationId xmlns:a16="http://schemas.microsoft.com/office/drawing/2014/main" id="{C3E42496-EF09-4030-B0EB-17690FAD60F8}"/>
              </a:ext>
            </a:extLst>
          </p:cNvPr>
          <p:cNvPicPr>
            <a:picLocks noChangeAspect="1"/>
          </p:cNvPicPr>
          <p:nvPr/>
        </p:nvPicPr>
        <p:blipFill>
          <a:blip r:embed="rId5"/>
          <a:stretch>
            <a:fillRect/>
          </a:stretch>
        </p:blipFill>
        <p:spPr>
          <a:xfrm>
            <a:off x="5700165" y="4869266"/>
            <a:ext cx="3734124" cy="1798476"/>
          </a:xfrm>
          <a:prstGeom prst="rect">
            <a:avLst/>
          </a:prstGeom>
        </p:spPr>
      </p:pic>
      <p:pic>
        <p:nvPicPr>
          <p:cNvPr id="37" name="Image 36">
            <a:extLst>
              <a:ext uri="{FF2B5EF4-FFF2-40B4-BE49-F238E27FC236}">
                <a16:creationId xmlns:a16="http://schemas.microsoft.com/office/drawing/2014/main" id="{5F013A13-27CA-4084-B87D-BF8F08694AFC}"/>
              </a:ext>
            </a:extLst>
          </p:cNvPr>
          <p:cNvPicPr>
            <a:picLocks noChangeAspect="1"/>
          </p:cNvPicPr>
          <p:nvPr/>
        </p:nvPicPr>
        <p:blipFill>
          <a:blip r:embed="rId6"/>
          <a:stretch>
            <a:fillRect/>
          </a:stretch>
        </p:blipFill>
        <p:spPr>
          <a:xfrm>
            <a:off x="10698351" y="4433954"/>
            <a:ext cx="1493649" cy="2370025"/>
          </a:xfrm>
          <a:prstGeom prst="rect">
            <a:avLst/>
          </a:prstGeom>
        </p:spPr>
      </p:pic>
      <p:sp>
        <p:nvSpPr>
          <p:cNvPr id="38" name="ZoneTexte 37">
            <a:extLst>
              <a:ext uri="{FF2B5EF4-FFF2-40B4-BE49-F238E27FC236}">
                <a16:creationId xmlns:a16="http://schemas.microsoft.com/office/drawing/2014/main" id="{E3C97EEE-0D32-42B2-92CB-84CF2AC17872}"/>
              </a:ext>
            </a:extLst>
          </p:cNvPr>
          <p:cNvSpPr txBox="1"/>
          <p:nvPr/>
        </p:nvSpPr>
        <p:spPr>
          <a:xfrm>
            <a:off x="3349842" y="1687454"/>
            <a:ext cx="1123736" cy="400110"/>
          </a:xfrm>
          <a:prstGeom prst="rect">
            <a:avLst/>
          </a:prstGeom>
          <a:noFill/>
        </p:spPr>
        <p:txBody>
          <a:bodyPr wrap="square" rtlCol="0">
            <a:spAutoFit/>
          </a:bodyPr>
          <a:lstStyle/>
          <a:p>
            <a:r>
              <a:rPr lang="en-US" sz="2000" dirty="0"/>
              <a:t>P = 0.2</a:t>
            </a:r>
          </a:p>
        </p:txBody>
      </p:sp>
      <p:pic>
        <p:nvPicPr>
          <p:cNvPr id="3" name="Image 2">
            <a:extLst>
              <a:ext uri="{FF2B5EF4-FFF2-40B4-BE49-F238E27FC236}">
                <a16:creationId xmlns:a16="http://schemas.microsoft.com/office/drawing/2014/main" id="{B843101C-B74C-4F3E-93DA-D57D7AF74AB9}"/>
              </a:ext>
            </a:extLst>
          </p:cNvPr>
          <p:cNvPicPr>
            <a:picLocks noChangeAspect="1"/>
          </p:cNvPicPr>
          <p:nvPr/>
        </p:nvPicPr>
        <p:blipFill>
          <a:blip r:embed="rId7"/>
          <a:stretch>
            <a:fillRect/>
          </a:stretch>
        </p:blipFill>
        <p:spPr>
          <a:xfrm>
            <a:off x="10239175" y="4502552"/>
            <a:ext cx="1953046" cy="2301427"/>
          </a:xfrm>
          <a:prstGeom prst="rect">
            <a:avLst/>
          </a:prstGeom>
        </p:spPr>
      </p:pic>
      <p:sp>
        <p:nvSpPr>
          <p:cNvPr id="16" name="ZoneTexte 15">
            <a:extLst>
              <a:ext uri="{FF2B5EF4-FFF2-40B4-BE49-F238E27FC236}">
                <a16:creationId xmlns:a16="http://schemas.microsoft.com/office/drawing/2014/main" id="{74DB72A8-7570-49BD-8169-27B4625C0580}"/>
              </a:ext>
            </a:extLst>
          </p:cNvPr>
          <p:cNvSpPr txBox="1"/>
          <p:nvPr/>
        </p:nvSpPr>
        <p:spPr>
          <a:xfrm>
            <a:off x="4827585" y="1687454"/>
            <a:ext cx="1123736" cy="400110"/>
          </a:xfrm>
          <a:prstGeom prst="rect">
            <a:avLst/>
          </a:prstGeom>
          <a:noFill/>
        </p:spPr>
        <p:txBody>
          <a:bodyPr wrap="square" rtlCol="0">
            <a:spAutoFit/>
          </a:bodyPr>
          <a:lstStyle/>
          <a:p>
            <a:r>
              <a:rPr lang="en-US" sz="2000" dirty="0"/>
              <a:t>P = 0.4</a:t>
            </a:r>
          </a:p>
        </p:txBody>
      </p:sp>
      <p:sp>
        <p:nvSpPr>
          <p:cNvPr id="17" name="ZoneTexte 16">
            <a:extLst>
              <a:ext uri="{FF2B5EF4-FFF2-40B4-BE49-F238E27FC236}">
                <a16:creationId xmlns:a16="http://schemas.microsoft.com/office/drawing/2014/main" id="{0DBF626B-C8B5-410D-952E-C442EDB62230}"/>
              </a:ext>
            </a:extLst>
          </p:cNvPr>
          <p:cNvSpPr txBox="1"/>
          <p:nvPr/>
        </p:nvSpPr>
        <p:spPr>
          <a:xfrm>
            <a:off x="6730423" y="1709106"/>
            <a:ext cx="1123736" cy="400110"/>
          </a:xfrm>
          <a:prstGeom prst="rect">
            <a:avLst/>
          </a:prstGeom>
          <a:noFill/>
        </p:spPr>
        <p:txBody>
          <a:bodyPr wrap="square" rtlCol="0">
            <a:spAutoFit/>
          </a:bodyPr>
          <a:lstStyle/>
          <a:p>
            <a:r>
              <a:rPr lang="en-US" sz="2000" dirty="0"/>
              <a:t>P = 0.4</a:t>
            </a:r>
          </a:p>
        </p:txBody>
      </p:sp>
      <p:pic>
        <p:nvPicPr>
          <p:cNvPr id="5" name="Image 4">
            <a:extLst>
              <a:ext uri="{FF2B5EF4-FFF2-40B4-BE49-F238E27FC236}">
                <a16:creationId xmlns:a16="http://schemas.microsoft.com/office/drawing/2014/main" id="{E8C5468B-427F-44A7-B86E-0AC444337A3E}"/>
              </a:ext>
            </a:extLst>
          </p:cNvPr>
          <p:cNvPicPr>
            <a:picLocks noChangeAspect="1"/>
          </p:cNvPicPr>
          <p:nvPr/>
        </p:nvPicPr>
        <p:blipFill>
          <a:blip r:embed="rId8"/>
          <a:stretch>
            <a:fillRect/>
          </a:stretch>
        </p:blipFill>
        <p:spPr>
          <a:xfrm>
            <a:off x="10169118" y="3444240"/>
            <a:ext cx="1996613" cy="769687"/>
          </a:xfrm>
          <a:prstGeom prst="rect">
            <a:avLst/>
          </a:prstGeom>
        </p:spPr>
      </p:pic>
    </p:spTree>
    <p:extLst>
      <p:ext uri="{BB962C8B-B14F-4D97-AF65-F5344CB8AC3E}">
        <p14:creationId xmlns:p14="http://schemas.microsoft.com/office/powerpoint/2010/main" val="337847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p:nvPr/>
        </p:nvSpPr>
        <p:spPr>
          <a:xfrm>
            <a:off x="838380" y="395102"/>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Markov chain</a:t>
            </a:r>
            <a:endParaRPr sz="4400" b="0" strike="noStrike" dirty="0">
              <a:solidFill>
                <a:srgbClr val="000000"/>
              </a:solidFill>
              <a:latin typeface="Calibri"/>
              <a:ea typeface="Calibri"/>
              <a:cs typeface="Calibri"/>
              <a:sym typeface="Calibri"/>
            </a:endParaRPr>
          </a:p>
        </p:txBody>
      </p:sp>
      <p:sp>
        <p:nvSpPr>
          <p:cNvPr id="6" name="ZoneTexte 5">
            <a:extLst>
              <a:ext uri="{FF2B5EF4-FFF2-40B4-BE49-F238E27FC236}">
                <a16:creationId xmlns:a16="http://schemas.microsoft.com/office/drawing/2014/main" id="{65C553FA-4A8B-46B9-AC7D-F8F50482218E}"/>
              </a:ext>
            </a:extLst>
          </p:cNvPr>
          <p:cNvSpPr txBox="1"/>
          <p:nvPr/>
        </p:nvSpPr>
        <p:spPr>
          <a:xfrm>
            <a:off x="792684" y="3808865"/>
            <a:ext cx="1524000" cy="461665"/>
          </a:xfrm>
          <a:prstGeom prst="rect">
            <a:avLst/>
          </a:prstGeom>
          <a:noFill/>
        </p:spPr>
        <p:txBody>
          <a:bodyPr wrap="square" rtlCol="0">
            <a:spAutoFit/>
          </a:bodyPr>
          <a:lstStyle/>
          <a:p>
            <a:r>
              <a:rPr lang="en-US" sz="2400" dirty="0"/>
              <a:t>Fusion</a:t>
            </a:r>
          </a:p>
        </p:txBody>
      </p:sp>
      <p:sp>
        <p:nvSpPr>
          <p:cNvPr id="25" name="ZoneTexte 24">
            <a:extLst>
              <a:ext uri="{FF2B5EF4-FFF2-40B4-BE49-F238E27FC236}">
                <a16:creationId xmlns:a16="http://schemas.microsoft.com/office/drawing/2014/main" id="{C0C98C2F-3A73-466C-86AC-AB20C142D9D6}"/>
              </a:ext>
            </a:extLst>
          </p:cNvPr>
          <p:cNvSpPr txBox="1"/>
          <p:nvPr/>
        </p:nvSpPr>
        <p:spPr>
          <a:xfrm>
            <a:off x="8479249" y="1593090"/>
            <a:ext cx="1910080" cy="461665"/>
          </a:xfrm>
          <a:prstGeom prst="rect">
            <a:avLst/>
          </a:prstGeom>
          <a:noFill/>
        </p:spPr>
        <p:txBody>
          <a:bodyPr wrap="square" rtlCol="0">
            <a:spAutoFit/>
          </a:bodyPr>
          <a:lstStyle/>
          <a:p>
            <a:r>
              <a:rPr lang="en-US" sz="2400" dirty="0" err="1"/>
              <a:t>Quasifission</a:t>
            </a:r>
            <a:endParaRPr lang="en-US" sz="2400" dirty="0"/>
          </a:p>
        </p:txBody>
      </p:sp>
      <p:grpSp>
        <p:nvGrpSpPr>
          <p:cNvPr id="13" name="Groupe 12">
            <a:extLst>
              <a:ext uri="{FF2B5EF4-FFF2-40B4-BE49-F238E27FC236}">
                <a16:creationId xmlns:a16="http://schemas.microsoft.com/office/drawing/2014/main" id="{11914627-E0E1-4937-BDF2-25335E2AB785}"/>
              </a:ext>
            </a:extLst>
          </p:cNvPr>
          <p:cNvGrpSpPr/>
          <p:nvPr/>
        </p:nvGrpSpPr>
        <p:grpSpPr>
          <a:xfrm>
            <a:off x="1477047" y="1177428"/>
            <a:ext cx="8746201" cy="4328677"/>
            <a:chOff x="3586480" y="2055545"/>
            <a:chExt cx="6286817" cy="2923740"/>
          </a:xfrm>
        </p:grpSpPr>
        <p:grpSp>
          <p:nvGrpSpPr>
            <p:cNvPr id="11" name="Groupe 10">
              <a:extLst>
                <a:ext uri="{FF2B5EF4-FFF2-40B4-BE49-F238E27FC236}">
                  <a16:creationId xmlns:a16="http://schemas.microsoft.com/office/drawing/2014/main" id="{0DF9C8DD-3DE6-4F25-A355-90CEF4B07606}"/>
                </a:ext>
              </a:extLst>
            </p:cNvPr>
            <p:cNvGrpSpPr/>
            <p:nvPr/>
          </p:nvGrpSpPr>
          <p:grpSpPr>
            <a:xfrm>
              <a:off x="3586480" y="2055545"/>
              <a:ext cx="6286817" cy="2923740"/>
              <a:chOff x="3586480" y="2055545"/>
              <a:chExt cx="6286817" cy="2923740"/>
            </a:xfrm>
          </p:grpSpPr>
          <p:pic>
            <p:nvPicPr>
              <p:cNvPr id="9" name="Graphique 8">
                <a:extLst>
                  <a:ext uri="{FF2B5EF4-FFF2-40B4-BE49-F238E27FC236}">
                    <a16:creationId xmlns:a16="http://schemas.microsoft.com/office/drawing/2014/main" id="{AB0CAFA1-E802-4133-92DA-B302D6E64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860" y="2055545"/>
                <a:ext cx="6167437" cy="2923740"/>
              </a:xfrm>
              <a:prstGeom prst="rect">
                <a:avLst/>
              </a:prstGeom>
            </p:spPr>
          </p:pic>
          <p:sp>
            <p:nvSpPr>
              <p:cNvPr id="10" name="Forme libre : forme 9">
                <a:extLst>
                  <a:ext uri="{FF2B5EF4-FFF2-40B4-BE49-F238E27FC236}">
                    <a16:creationId xmlns:a16="http://schemas.microsoft.com/office/drawing/2014/main" id="{5AD59AA1-3C64-4FB3-B219-89FFD03B69E3}"/>
                  </a:ext>
                </a:extLst>
              </p:cNvPr>
              <p:cNvSpPr/>
              <p:nvPr/>
            </p:nvSpPr>
            <p:spPr>
              <a:xfrm>
                <a:off x="3586480" y="2768600"/>
                <a:ext cx="238760" cy="229760"/>
              </a:xfrm>
              <a:custGeom>
                <a:avLst/>
                <a:gdLst>
                  <a:gd name="connsiteX0" fmla="*/ 96520 w 223866"/>
                  <a:gd name="connsiteY0" fmla="*/ 15240 h 198120"/>
                  <a:gd name="connsiteX1" fmla="*/ 121920 w 223866"/>
                  <a:gd name="connsiteY1" fmla="*/ 35560 h 198120"/>
                  <a:gd name="connsiteX2" fmla="*/ 132080 w 223866"/>
                  <a:gd name="connsiteY2" fmla="*/ 55880 h 198120"/>
                  <a:gd name="connsiteX3" fmla="*/ 157480 w 223866"/>
                  <a:gd name="connsiteY3" fmla="*/ 91440 h 198120"/>
                  <a:gd name="connsiteX4" fmla="*/ 172720 w 223866"/>
                  <a:gd name="connsiteY4" fmla="*/ 116840 h 198120"/>
                  <a:gd name="connsiteX5" fmla="*/ 187960 w 223866"/>
                  <a:gd name="connsiteY5" fmla="*/ 132080 h 198120"/>
                  <a:gd name="connsiteX6" fmla="*/ 213360 w 223866"/>
                  <a:gd name="connsiteY6" fmla="*/ 157480 h 198120"/>
                  <a:gd name="connsiteX7" fmla="*/ 223520 w 223866"/>
                  <a:gd name="connsiteY7" fmla="*/ 132080 h 198120"/>
                  <a:gd name="connsiteX8" fmla="*/ 208280 w 223866"/>
                  <a:gd name="connsiteY8" fmla="*/ 177800 h 198120"/>
                  <a:gd name="connsiteX9" fmla="*/ 182880 w 223866"/>
                  <a:gd name="connsiteY9" fmla="*/ 187960 h 198120"/>
                  <a:gd name="connsiteX10" fmla="*/ 137160 w 223866"/>
                  <a:gd name="connsiteY10" fmla="*/ 198120 h 198120"/>
                  <a:gd name="connsiteX11" fmla="*/ 111760 w 223866"/>
                  <a:gd name="connsiteY11" fmla="*/ 193040 h 198120"/>
                  <a:gd name="connsiteX12" fmla="*/ 96520 w 223866"/>
                  <a:gd name="connsiteY12" fmla="*/ 187960 h 198120"/>
                  <a:gd name="connsiteX13" fmla="*/ 60960 w 223866"/>
                  <a:gd name="connsiteY13" fmla="*/ 182880 h 198120"/>
                  <a:gd name="connsiteX14" fmla="*/ 40640 w 223866"/>
                  <a:gd name="connsiteY14" fmla="*/ 172720 h 198120"/>
                  <a:gd name="connsiteX15" fmla="*/ 20320 w 223866"/>
                  <a:gd name="connsiteY15" fmla="*/ 167640 h 198120"/>
                  <a:gd name="connsiteX16" fmla="*/ 10160 w 223866"/>
                  <a:gd name="connsiteY16" fmla="*/ 147320 h 198120"/>
                  <a:gd name="connsiteX17" fmla="*/ 0 w 223866"/>
                  <a:gd name="connsiteY17" fmla="*/ 106680 h 198120"/>
                  <a:gd name="connsiteX18" fmla="*/ 5080 w 223866"/>
                  <a:gd name="connsiteY18" fmla="*/ 30480 h 198120"/>
                  <a:gd name="connsiteX19" fmla="*/ 10160 w 223866"/>
                  <a:gd name="connsiteY19" fmla="*/ 10160 h 198120"/>
                  <a:gd name="connsiteX20" fmla="*/ 35560 w 223866"/>
                  <a:gd name="connsiteY20" fmla="*/ 0 h 198120"/>
                  <a:gd name="connsiteX21" fmla="*/ 66040 w 223866"/>
                  <a:gd name="connsiteY21" fmla="*/ 20320 h 198120"/>
                  <a:gd name="connsiteX22" fmla="*/ 81280 w 223866"/>
                  <a:gd name="connsiteY22" fmla="*/ 25400 h 198120"/>
                  <a:gd name="connsiteX23" fmla="*/ 96520 w 223866"/>
                  <a:gd name="connsiteY23" fmla="*/ 1524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866" h="198120">
                    <a:moveTo>
                      <a:pt x="96520" y="15240"/>
                    </a:moveTo>
                    <a:cubicBezTo>
                      <a:pt x="103293" y="16933"/>
                      <a:pt x="114780" y="27400"/>
                      <a:pt x="121920" y="35560"/>
                    </a:cubicBezTo>
                    <a:cubicBezTo>
                      <a:pt x="126907" y="41259"/>
                      <a:pt x="128323" y="49305"/>
                      <a:pt x="132080" y="55880"/>
                    </a:cubicBezTo>
                    <a:cubicBezTo>
                      <a:pt x="141168" y="71783"/>
                      <a:pt x="146577" y="75085"/>
                      <a:pt x="157480" y="91440"/>
                    </a:cubicBezTo>
                    <a:cubicBezTo>
                      <a:pt x="162957" y="99655"/>
                      <a:pt x="166796" y="108941"/>
                      <a:pt x="172720" y="116840"/>
                    </a:cubicBezTo>
                    <a:cubicBezTo>
                      <a:pt x="177031" y="122587"/>
                      <a:pt x="183784" y="126234"/>
                      <a:pt x="187960" y="132080"/>
                    </a:cubicBezTo>
                    <a:cubicBezTo>
                      <a:pt x="207577" y="159543"/>
                      <a:pt x="185942" y="148341"/>
                      <a:pt x="213360" y="157480"/>
                    </a:cubicBezTo>
                    <a:cubicBezTo>
                      <a:pt x="216747" y="149013"/>
                      <a:pt x="225732" y="123233"/>
                      <a:pt x="223520" y="132080"/>
                    </a:cubicBezTo>
                    <a:cubicBezTo>
                      <a:pt x="219624" y="147665"/>
                      <a:pt x="217729" y="164808"/>
                      <a:pt x="208280" y="177800"/>
                    </a:cubicBezTo>
                    <a:cubicBezTo>
                      <a:pt x="202917" y="185175"/>
                      <a:pt x="191531" y="185076"/>
                      <a:pt x="182880" y="187960"/>
                    </a:cubicBezTo>
                    <a:cubicBezTo>
                      <a:pt x="172119" y="191547"/>
                      <a:pt x="147226" y="196107"/>
                      <a:pt x="137160" y="198120"/>
                    </a:cubicBezTo>
                    <a:cubicBezTo>
                      <a:pt x="128693" y="196427"/>
                      <a:pt x="120137" y="195134"/>
                      <a:pt x="111760" y="193040"/>
                    </a:cubicBezTo>
                    <a:cubicBezTo>
                      <a:pt x="106565" y="191741"/>
                      <a:pt x="101771" y="189010"/>
                      <a:pt x="96520" y="187960"/>
                    </a:cubicBezTo>
                    <a:cubicBezTo>
                      <a:pt x="84779" y="185612"/>
                      <a:pt x="72813" y="184573"/>
                      <a:pt x="60960" y="182880"/>
                    </a:cubicBezTo>
                    <a:cubicBezTo>
                      <a:pt x="54187" y="179493"/>
                      <a:pt x="47731" y="175379"/>
                      <a:pt x="40640" y="172720"/>
                    </a:cubicBezTo>
                    <a:cubicBezTo>
                      <a:pt x="34103" y="170269"/>
                      <a:pt x="25684" y="172110"/>
                      <a:pt x="20320" y="167640"/>
                    </a:cubicBezTo>
                    <a:cubicBezTo>
                      <a:pt x="14502" y="162792"/>
                      <a:pt x="12555" y="154504"/>
                      <a:pt x="10160" y="147320"/>
                    </a:cubicBezTo>
                    <a:cubicBezTo>
                      <a:pt x="5744" y="134073"/>
                      <a:pt x="0" y="106680"/>
                      <a:pt x="0" y="106680"/>
                    </a:cubicBezTo>
                    <a:cubicBezTo>
                      <a:pt x="1693" y="81280"/>
                      <a:pt x="2415" y="55797"/>
                      <a:pt x="5080" y="30480"/>
                    </a:cubicBezTo>
                    <a:cubicBezTo>
                      <a:pt x="5811" y="23537"/>
                      <a:pt x="5223" y="15097"/>
                      <a:pt x="10160" y="10160"/>
                    </a:cubicBezTo>
                    <a:cubicBezTo>
                      <a:pt x="16608" y="3712"/>
                      <a:pt x="27093" y="3387"/>
                      <a:pt x="35560" y="0"/>
                    </a:cubicBezTo>
                    <a:cubicBezTo>
                      <a:pt x="82227" y="11667"/>
                      <a:pt x="34147" y="-5194"/>
                      <a:pt x="66040" y="20320"/>
                    </a:cubicBezTo>
                    <a:cubicBezTo>
                      <a:pt x="70221" y="23665"/>
                      <a:pt x="76491" y="23005"/>
                      <a:pt x="81280" y="25400"/>
                    </a:cubicBezTo>
                    <a:cubicBezTo>
                      <a:pt x="86741" y="28130"/>
                      <a:pt x="89747" y="13547"/>
                      <a:pt x="96520" y="15240"/>
                    </a:cubicBezTo>
                    <a:close/>
                  </a:path>
                </a:pathLst>
              </a:cu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Forme libre : forme 11">
              <a:extLst>
                <a:ext uri="{FF2B5EF4-FFF2-40B4-BE49-F238E27FC236}">
                  <a16:creationId xmlns:a16="http://schemas.microsoft.com/office/drawing/2014/main" id="{ACFED652-D3BC-4190-8DB2-9AB6193DF866}"/>
                </a:ext>
              </a:extLst>
            </p:cNvPr>
            <p:cNvSpPr/>
            <p:nvPr/>
          </p:nvSpPr>
          <p:spPr>
            <a:xfrm>
              <a:off x="7084909" y="2562225"/>
              <a:ext cx="190286" cy="209550"/>
            </a:xfrm>
            <a:custGeom>
              <a:avLst/>
              <a:gdLst>
                <a:gd name="connsiteX0" fmla="*/ 190286 w 190286"/>
                <a:gd name="connsiteY0" fmla="*/ 106680 h 209550"/>
                <a:gd name="connsiteX1" fmla="*/ 178856 w 190286"/>
                <a:gd name="connsiteY1" fmla="*/ 89535 h 209550"/>
                <a:gd name="connsiteX2" fmla="*/ 173141 w 190286"/>
                <a:gd name="connsiteY2" fmla="*/ 81915 h 209550"/>
                <a:gd name="connsiteX3" fmla="*/ 157901 w 190286"/>
                <a:gd name="connsiteY3" fmla="*/ 68580 h 209550"/>
                <a:gd name="connsiteX4" fmla="*/ 161711 w 190286"/>
                <a:gd name="connsiteY4" fmla="*/ 51435 h 209550"/>
                <a:gd name="connsiteX5" fmla="*/ 165521 w 190286"/>
                <a:gd name="connsiteY5" fmla="*/ 45720 h 209550"/>
                <a:gd name="connsiteX6" fmla="*/ 171236 w 190286"/>
                <a:gd name="connsiteY6" fmla="*/ 30480 h 209550"/>
                <a:gd name="connsiteX7" fmla="*/ 173141 w 190286"/>
                <a:gd name="connsiteY7" fmla="*/ 22860 h 209550"/>
                <a:gd name="connsiteX8" fmla="*/ 154091 w 190286"/>
                <a:gd name="connsiteY8" fmla="*/ 5715 h 209550"/>
                <a:gd name="connsiteX9" fmla="*/ 77891 w 190286"/>
                <a:gd name="connsiteY9" fmla="*/ 7620 h 209550"/>
                <a:gd name="connsiteX10" fmla="*/ 56936 w 190286"/>
                <a:gd name="connsiteY10" fmla="*/ 0 h 209550"/>
                <a:gd name="connsiteX11" fmla="*/ 7406 w 190286"/>
                <a:gd name="connsiteY11" fmla="*/ 9525 h 209550"/>
                <a:gd name="connsiteX12" fmla="*/ 1691 w 190286"/>
                <a:gd name="connsiteY12" fmla="*/ 20955 h 209550"/>
                <a:gd name="connsiteX13" fmla="*/ 5501 w 190286"/>
                <a:gd name="connsiteY13" fmla="*/ 80010 h 209550"/>
                <a:gd name="connsiteX14" fmla="*/ 22646 w 190286"/>
                <a:gd name="connsiteY14" fmla="*/ 186690 h 209550"/>
                <a:gd name="connsiteX15" fmla="*/ 34076 w 190286"/>
                <a:gd name="connsiteY15" fmla="*/ 201930 h 209550"/>
                <a:gd name="connsiteX16" fmla="*/ 64556 w 190286"/>
                <a:gd name="connsiteY16" fmla="*/ 209550 h 209550"/>
                <a:gd name="connsiteX17" fmla="*/ 131231 w 190286"/>
                <a:gd name="connsiteY17" fmla="*/ 188595 h 209550"/>
                <a:gd name="connsiteX18" fmla="*/ 135041 w 190286"/>
                <a:gd name="connsiteY18" fmla="*/ 169545 h 209550"/>
                <a:gd name="connsiteX19" fmla="*/ 138851 w 190286"/>
                <a:gd name="connsiteY19" fmla="*/ 160020 h 209550"/>
                <a:gd name="connsiteX20" fmla="*/ 165521 w 190286"/>
                <a:gd name="connsiteY20" fmla="*/ 125730 h 209550"/>
                <a:gd name="connsiteX21" fmla="*/ 190286 w 190286"/>
                <a:gd name="connsiteY21" fmla="*/ 10668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286" h="209550">
                  <a:moveTo>
                    <a:pt x="190286" y="106680"/>
                  </a:moveTo>
                  <a:cubicBezTo>
                    <a:pt x="171797" y="91888"/>
                    <a:pt x="186684" y="107147"/>
                    <a:pt x="178856" y="89535"/>
                  </a:cubicBezTo>
                  <a:cubicBezTo>
                    <a:pt x="177567" y="86634"/>
                    <a:pt x="175207" y="84326"/>
                    <a:pt x="173141" y="81915"/>
                  </a:cubicBezTo>
                  <a:cubicBezTo>
                    <a:pt x="168455" y="76449"/>
                    <a:pt x="163637" y="73169"/>
                    <a:pt x="157901" y="68580"/>
                  </a:cubicBezTo>
                  <a:cubicBezTo>
                    <a:pt x="159171" y="62865"/>
                    <a:pt x="159860" y="56989"/>
                    <a:pt x="161711" y="51435"/>
                  </a:cubicBezTo>
                  <a:cubicBezTo>
                    <a:pt x="162435" y="49263"/>
                    <a:pt x="164717" y="47864"/>
                    <a:pt x="165521" y="45720"/>
                  </a:cubicBezTo>
                  <a:cubicBezTo>
                    <a:pt x="172583" y="26888"/>
                    <a:pt x="162301" y="43883"/>
                    <a:pt x="171236" y="30480"/>
                  </a:cubicBezTo>
                  <a:cubicBezTo>
                    <a:pt x="171871" y="27940"/>
                    <a:pt x="174224" y="25243"/>
                    <a:pt x="173141" y="22860"/>
                  </a:cubicBezTo>
                  <a:cubicBezTo>
                    <a:pt x="167934" y="11404"/>
                    <a:pt x="163032" y="10186"/>
                    <a:pt x="154091" y="5715"/>
                  </a:cubicBezTo>
                  <a:cubicBezTo>
                    <a:pt x="122300" y="12073"/>
                    <a:pt x="124001" y="13243"/>
                    <a:pt x="77891" y="7620"/>
                  </a:cubicBezTo>
                  <a:cubicBezTo>
                    <a:pt x="70513" y="6720"/>
                    <a:pt x="63921" y="2540"/>
                    <a:pt x="56936" y="0"/>
                  </a:cubicBezTo>
                  <a:cubicBezTo>
                    <a:pt x="40426" y="3175"/>
                    <a:pt x="23126" y="3562"/>
                    <a:pt x="7406" y="9525"/>
                  </a:cubicBezTo>
                  <a:cubicBezTo>
                    <a:pt x="3423" y="11036"/>
                    <a:pt x="1965" y="16704"/>
                    <a:pt x="1691" y="20955"/>
                  </a:cubicBezTo>
                  <a:cubicBezTo>
                    <a:pt x="-2720" y="89321"/>
                    <a:pt x="2557" y="48804"/>
                    <a:pt x="5501" y="80010"/>
                  </a:cubicBezTo>
                  <a:cubicBezTo>
                    <a:pt x="11613" y="144800"/>
                    <a:pt x="-975" y="150184"/>
                    <a:pt x="22646" y="186690"/>
                  </a:cubicBezTo>
                  <a:cubicBezTo>
                    <a:pt x="26096" y="192021"/>
                    <a:pt x="29043" y="198058"/>
                    <a:pt x="34076" y="201930"/>
                  </a:cubicBezTo>
                  <a:cubicBezTo>
                    <a:pt x="36277" y="203623"/>
                    <a:pt x="64127" y="209455"/>
                    <a:pt x="64556" y="209550"/>
                  </a:cubicBezTo>
                  <a:cubicBezTo>
                    <a:pt x="105213" y="202158"/>
                    <a:pt x="123617" y="217149"/>
                    <a:pt x="131231" y="188595"/>
                  </a:cubicBezTo>
                  <a:cubicBezTo>
                    <a:pt x="132900" y="182338"/>
                    <a:pt x="133372" y="175802"/>
                    <a:pt x="135041" y="169545"/>
                  </a:cubicBezTo>
                  <a:cubicBezTo>
                    <a:pt x="135922" y="166241"/>
                    <a:pt x="137214" y="163022"/>
                    <a:pt x="138851" y="160020"/>
                  </a:cubicBezTo>
                  <a:cubicBezTo>
                    <a:pt x="143660" y="151204"/>
                    <a:pt x="161547" y="128568"/>
                    <a:pt x="165521" y="125730"/>
                  </a:cubicBezTo>
                  <a:lnTo>
                    <a:pt x="190286" y="10668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5" name="Image 14">
            <a:extLst>
              <a:ext uri="{FF2B5EF4-FFF2-40B4-BE49-F238E27FC236}">
                <a16:creationId xmlns:a16="http://schemas.microsoft.com/office/drawing/2014/main" id="{C3E42496-EF09-4030-B0EB-17690FAD60F8}"/>
              </a:ext>
            </a:extLst>
          </p:cNvPr>
          <p:cNvPicPr>
            <a:picLocks noChangeAspect="1"/>
          </p:cNvPicPr>
          <p:nvPr/>
        </p:nvPicPr>
        <p:blipFill>
          <a:blip r:embed="rId5"/>
          <a:stretch>
            <a:fillRect/>
          </a:stretch>
        </p:blipFill>
        <p:spPr>
          <a:xfrm>
            <a:off x="5700165" y="4869266"/>
            <a:ext cx="3734124" cy="1798476"/>
          </a:xfrm>
          <a:prstGeom prst="rect">
            <a:avLst/>
          </a:prstGeom>
        </p:spPr>
      </p:pic>
      <p:pic>
        <p:nvPicPr>
          <p:cNvPr id="37" name="Image 36">
            <a:extLst>
              <a:ext uri="{FF2B5EF4-FFF2-40B4-BE49-F238E27FC236}">
                <a16:creationId xmlns:a16="http://schemas.microsoft.com/office/drawing/2014/main" id="{5F013A13-27CA-4084-B87D-BF8F08694AFC}"/>
              </a:ext>
            </a:extLst>
          </p:cNvPr>
          <p:cNvPicPr>
            <a:picLocks noChangeAspect="1"/>
          </p:cNvPicPr>
          <p:nvPr/>
        </p:nvPicPr>
        <p:blipFill>
          <a:blip r:embed="rId6"/>
          <a:stretch>
            <a:fillRect/>
          </a:stretch>
        </p:blipFill>
        <p:spPr>
          <a:xfrm>
            <a:off x="10698351" y="4433954"/>
            <a:ext cx="1493649" cy="2370025"/>
          </a:xfrm>
          <a:prstGeom prst="rect">
            <a:avLst/>
          </a:prstGeom>
        </p:spPr>
      </p:pic>
      <p:sp>
        <p:nvSpPr>
          <p:cNvPr id="38" name="ZoneTexte 37">
            <a:extLst>
              <a:ext uri="{FF2B5EF4-FFF2-40B4-BE49-F238E27FC236}">
                <a16:creationId xmlns:a16="http://schemas.microsoft.com/office/drawing/2014/main" id="{E3C97EEE-0D32-42B2-92CB-84CF2AC17872}"/>
              </a:ext>
            </a:extLst>
          </p:cNvPr>
          <p:cNvSpPr txBox="1"/>
          <p:nvPr/>
        </p:nvSpPr>
        <p:spPr>
          <a:xfrm>
            <a:off x="3349842" y="1687454"/>
            <a:ext cx="1356096" cy="400110"/>
          </a:xfrm>
          <a:prstGeom prst="rect">
            <a:avLst/>
          </a:prstGeom>
          <a:noFill/>
        </p:spPr>
        <p:txBody>
          <a:bodyPr wrap="square" rtlCol="0">
            <a:spAutoFit/>
          </a:bodyPr>
          <a:lstStyle/>
          <a:p>
            <a:r>
              <a:rPr lang="en-US" sz="2000" dirty="0"/>
              <a:t>P = 0.12</a:t>
            </a:r>
          </a:p>
        </p:txBody>
      </p:sp>
      <p:pic>
        <p:nvPicPr>
          <p:cNvPr id="3" name="Image 2">
            <a:extLst>
              <a:ext uri="{FF2B5EF4-FFF2-40B4-BE49-F238E27FC236}">
                <a16:creationId xmlns:a16="http://schemas.microsoft.com/office/drawing/2014/main" id="{B843101C-B74C-4F3E-93DA-D57D7AF74AB9}"/>
              </a:ext>
            </a:extLst>
          </p:cNvPr>
          <p:cNvPicPr>
            <a:picLocks noChangeAspect="1"/>
          </p:cNvPicPr>
          <p:nvPr/>
        </p:nvPicPr>
        <p:blipFill>
          <a:blip r:embed="rId7"/>
          <a:stretch>
            <a:fillRect/>
          </a:stretch>
        </p:blipFill>
        <p:spPr>
          <a:xfrm>
            <a:off x="10239175" y="4502552"/>
            <a:ext cx="1953046" cy="2301427"/>
          </a:xfrm>
          <a:prstGeom prst="rect">
            <a:avLst/>
          </a:prstGeom>
        </p:spPr>
      </p:pic>
      <p:sp>
        <p:nvSpPr>
          <p:cNvPr id="16" name="ZoneTexte 15">
            <a:extLst>
              <a:ext uri="{FF2B5EF4-FFF2-40B4-BE49-F238E27FC236}">
                <a16:creationId xmlns:a16="http://schemas.microsoft.com/office/drawing/2014/main" id="{74DB72A8-7570-49BD-8169-27B4625C0580}"/>
              </a:ext>
            </a:extLst>
          </p:cNvPr>
          <p:cNvSpPr txBox="1"/>
          <p:nvPr/>
        </p:nvSpPr>
        <p:spPr>
          <a:xfrm>
            <a:off x="4827585" y="1687454"/>
            <a:ext cx="1123736" cy="400110"/>
          </a:xfrm>
          <a:prstGeom prst="rect">
            <a:avLst/>
          </a:prstGeom>
          <a:noFill/>
        </p:spPr>
        <p:txBody>
          <a:bodyPr wrap="square" rtlCol="0">
            <a:spAutoFit/>
          </a:bodyPr>
          <a:lstStyle/>
          <a:p>
            <a:r>
              <a:rPr lang="en-US" sz="2000" dirty="0"/>
              <a:t>P = 0.2</a:t>
            </a:r>
          </a:p>
        </p:txBody>
      </p:sp>
      <p:sp>
        <p:nvSpPr>
          <p:cNvPr id="17" name="ZoneTexte 16">
            <a:extLst>
              <a:ext uri="{FF2B5EF4-FFF2-40B4-BE49-F238E27FC236}">
                <a16:creationId xmlns:a16="http://schemas.microsoft.com/office/drawing/2014/main" id="{0DBF626B-C8B5-410D-952E-C442EDB62230}"/>
              </a:ext>
            </a:extLst>
          </p:cNvPr>
          <p:cNvSpPr txBox="1"/>
          <p:nvPr/>
        </p:nvSpPr>
        <p:spPr>
          <a:xfrm>
            <a:off x="6730422" y="1709106"/>
            <a:ext cx="1377257" cy="400110"/>
          </a:xfrm>
          <a:prstGeom prst="rect">
            <a:avLst/>
          </a:prstGeom>
          <a:noFill/>
        </p:spPr>
        <p:txBody>
          <a:bodyPr wrap="square" rtlCol="0">
            <a:spAutoFit/>
          </a:bodyPr>
          <a:lstStyle/>
          <a:p>
            <a:r>
              <a:rPr lang="en-US" sz="2000" dirty="0"/>
              <a:t>P = 0.16</a:t>
            </a:r>
          </a:p>
        </p:txBody>
      </p:sp>
      <p:pic>
        <p:nvPicPr>
          <p:cNvPr id="4" name="Image 3">
            <a:extLst>
              <a:ext uri="{FF2B5EF4-FFF2-40B4-BE49-F238E27FC236}">
                <a16:creationId xmlns:a16="http://schemas.microsoft.com/office/drawing/2014/main" id="{E2D3F486-B4FB-41C6-9222-E86A1BCFF608}"/>
              </a:ext>
            </a:extLst>
          </p:cNvPr>
          <p:cNvPicPr>
            <a:picLocks noChangeAspect="1"/>
          </p:cNvPicPr>
          <p:nvPr/>
        </p:nvPicPr>
        <p:blipFill>
          <a:blip r:embed="rId8"/>
          <a:stretch>
            <a:fillRect/>
          </a:stretch>
        </p:blipFill>
        <p:spPr>
          <a:xfrm>
            <a:off x="10289833" y="4490721"/>
            <a:ext cx="1902278" cy="2367280"/>
          </a:xfrm>
          <a:prstGeom prst="rect">
            <a:avLst/>
          </a:prstGeom>
        </p:spPr>
      </p:pic>
      <p:sp>
        <p:nvSpPr>
          <p:cNvPr id="18" name="ZoneTexte 17">
            <a:extLst>
              <a:ext uri="{FF2B5EF4-FFF2-40B4-BE49-F238E27FC236}">
                <a16:creationId xmlns:a16="http://schemas.microsoft.com/office/drawing/2014/main" id="{A5A953E8-4C2A-4E6B-B7EB-18913A1D0F08}"/>
              </a:ext>
            </a:extLst>
          </p:cNvPr>
          <p:cNvSpPr txBox="1"/>
          <p:nvPr/>
        </p:nvSpPr>
        <p:spPr>
          <a:xfrm>
            <a:off x="4827584" y="4647559"/>
            <a:ext cx="1268415" cy="400110"/>
          </a:xfrm>
          <a:prstGeom prst="rect">
            <a:avLst/>
          </a:prstGeom>
          <a:noFill/>
        </p:spPr>
        <p:txBody>
          <a:bodyPr wrap="square" rtlCol="0">
            <a:spAutoFit/>
          </a:bodyPr>
          <a:lstStyle/>
          <a:p>
            <a:r>
              <a:rPr lang="en-US" sz="2000" dirty="0"/>
              <a:t>P = 0.36</a:t>
            </a:r>
          </a:p>
        </p:txBody>
      </p:sp>
      <p:sp>
        <p:nvSpPr>
          <p:cNvPr id="19" name="ZoneTexte 18">
            <a:extLst>
              <a:ext uri="{FF2B5EF4-FFF2-40B4-BE49-F238E27FC236}">
                <a16:creationId xmlns:a16="http://schemas.microsoft.com/office/drawing/2014/main" id="{3FA84784-00A0-4143-B1A3-AAF046AEEEC9}"/>
              </a:ext>
            </a:extLst>
          </p:cNvPr>
          <p:cNvSpPr txBox="1"/>
          <p:nvPr/>
        </p:nvSpPr>
        <p:spPr>
          <a:xfrm>
            <a:off x="10223248" y="2302533"/>
            <a:ext cx="1377257" cy="400110"/>
          </a:xfrm>
          <a:prstGeom prst="rect">
            <a:avLst/>
          </a:prstGeom>
          <a:noFill/>
        </p:spPr>
        <p:txBody>
          <a:bodyPr wrap="square" rtlCol="0">
            <a:spAutoFit/>
          </a:bodyPr>
          <a:lstStyle/>
          <a:p>
            <a:r>
              <a:rPr lang="en-US" sz="2000" dirty="0"/>
              <a:t>P = 0.13</a:t>
            </a:r>
          </a:p>
        </p:txBody>
      </p:sp>
      <p:sp>
        <p:nvSpPr>
          <p:cNvPr id="20" name="ZoneTexte 19">
            <a:extLst>
              <a:ext uri="{FF2B5EF4-FFF2-40B4-BE49-F238E27FC236}">
                <a16:creationId xmlns:a16="http://schemas.microsoft.com/office/drawing/2014/main" id="{8187A19A-3A74-49C9-8E17-ECC4C3935678}"/>
              </a:ext>
            </a:extLst>
          </p:cNvPr>
          <p:cNvSpPr txBox="1"/>
          <p:nvPr/>
        </p:nvSpPr>
        <p:spPr>
          <a:xfrm>
            <a:off x="1280123" y="3288527"/>
            <a:ext cx="1377257" cy="400110"/>
          </a:xfrm>
          <a:prstGeom prst="rect">
            <a:avLst/>
          </a:prstGeom>
          <a:noFill/>
        </p:spPr>
        <p:txBody>
          <a:bodyPr wrap="square" rtlCol="0">
            <a:spAutoFit/>
          </a:bodyPr>
          <a:lstStyle/>
          <a:p>
            <a:r>
              <a:rPr lang="en-US" sz="2000" dirty="0"/>
              <a:t>P = 0.07</a:t>
            </a:r>
          </a:p>
        </p:txBody>
      </p:sp>
      <p:pic>
        <p:nvPicPr>
          <p:cNvPr id="7" name="Image 6">
            <a:extLst>
              <a:ext uri="{FF2B5EF4-FFF2-40B4-BE49-F238E27FC236}">
                <a16:creationId xmlns:a16="http://schemas.microsoft.com/office/drawing/2014/main" id="{94B79F3B-043D-4923-BB22-E52944EF47A0}"/>
              </a:ext>
            </a:extLst>
          </p:cNvPr>
          <p:cNvPicPr>
            <a:picLocks noChangeAspect="1"/>
          </p:cNvPicPr>
          <p:nvPr/>
        </p:nvPicPr>
        <p:blipFill>
          <a:blip r:embed="rId9"/>
          <a:stretch>
            <a:fillRect/>
          </a:stretch>
        </p:blipFill>
        <p:spPr>
          <a:xfrm>
            <a:off x="728685" y="5634206"/>
            <a:ext cx="3292125" cy="746825"/>
          </a:xfrm>
          <a:prstGeom prst="rect">
            <a:avLst/>
          </a:prstGeom>
        </p:spPr>
      </p:pic>
    </p:spTree>
    <p:extLst>
      <p:ext uri="{BB962C8B-B14F-4D97-AF65-F5344CB8AC3E}">
        <p14:creationId xmlns:p14="http://schemas.microsoft.com/office/powerpoint/2010/main" val="127418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p:nvPr/>
        </p:nvSpPr>
        <p:spPr>
          <a:xfrm>
            <a:off x="838380" y="395102"/>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Markov chain</a:t>
            </a:r>
            <a:endParaRPr sz="4400" b="0" strike="noStrike" dirty="0">
              <a:solidFill>
                <a:srgbClr val="000000"/>
              </a:solidFill>
              <a:latin typeface="Calibri"/>
              <a:ea typeface="Calibri"/>
              <a:cs typeface="Calibri"/>
              <a:sym typeface="Calibri"/>
            </a:endParaRPr>
          </a:p>
        </p:txBody>
      </p:sp>
      <p:sp>
        <p:nvSpPr>
          <p:cNvPr id="6" name="ZoneTexte 5">
            <a:extLst>
              <a:ext uri="{FF2B5EF4-FFF2-40B4-BE49-F238E27FC236}">
                <a16:creationId xmlns:a16="http://schemas.microsoft.com/office/drawing/2014/main" id="{65C553FA-4A8B-46B9-AC7D-F8F50482218E}"/>
              </a:ext>
            </a:extLst>
          </p:cNvPr>
          <p:cNvSpPr txBox="1"/>
          <p:nvPr/>
        </p:nvSpPr>
        <p:spPr>
          <a:xfrm>
            <a:off x="792684" y="3808865"/>
            <a:ext cx="1524000" cy="461665"/>
          </a:xfrm>
          <a:prstGeom prst="rect">
            <a:avLst/>
          </a:prstGeom>
          <a:noFill/>
        </p:spPr>
        <p:txBody>
          <a:bodyPr wrap="square" rtlCol="0">
            <a:spAutoFit/>
          </a:bodyPr>
          <a:lstStyle/>
          <a:p>
            <a:r>
              <a:rPr lang="en-US" sz="2400" dirty="0"/>
              <a:t>Fusion</a:t>
            </a:r>
          </a:p>
        </p:txBody>
      </p:sp>
      <p:sp>
        <p:nvSpPr>
          <p:cNvPr id="25" name="ZoneTexte 24">
            <a:extLst>
              <a:ext uri="{FF2B5EF4-FFF2-40B4-BE49-F238E27FC236}">
                <a16:creationId xmlns:a16="http://schemas.microsoft.com/office/drawing/2014/main" id="{C0C98C2F-3A73-466C-86AC-AB20C142D9D6}"/>
              </a:ext>
            </a:extLst>
          </p:cNvPr>
          <p:cNvSpPr txBox="1"/>
          <p:nvPr/>
        </p:nvSpPr>
        <p:spPr>
          <a:xfrm>
            <a:off x="8479249" y="1593090"/>
            <a:ext cx="1910080" cy="461665"/>
          </a:xfrm>
          <a:prstGeom prst="rect">
            <a:avLst/>
          </a:prstGeom>
          <a:noFill/>
        </p:spPr>
        <p:txBody>
          <a:bodyPr wrap="square" rtlCol="0">
            <a:spAutoFit/>
          </a:bodyPr>
          <a:lstStyle/>
          <a:p>
            <a:r>
              <a:rPr lang="en-US" sz="2400" dirty="0" err="1"/>
              <a:t>Quasifission</a:t>
            </a:r>
            <a:endParaRPr lang="en-US" sz="2400" dirty="0"/>
          </a:p>
        </p:txBody>
      </p:sp>
      <p:grpSp>
        <p:nvGrpSpPr>
          <p:cNvPr id="13" name="Groupe 12">
            <a:extLst>
              <a:ext uri="{FF2B5EF4-FFF2-40B4-BE49-F238E27FC236}">
                <a16:creationId xmlns:a16="http://schemas.microsoft.com/office/drawing/2014/main" id="{11914627-E0E1-4937-BDF2-25335E2AB785}"/>
              </a:ext>
            </a:extLst>
          </p:cNvPr>
          <p:cNvGrpSpPr/>
          <p:nvPr/>
        </p:nvGrpSpPr>
        <p:grpSpPr>
          <a:xfrm>
            <a:off x="1477047" y="1177428"/>
            <a:ext cx="8746201" cy="4328677"/>
            <a:chOff x="3586480" y="2055545"/>
            <a:chExt cx="6286817" cy="2923740"/>
          </a:xfrm>
        </p:grpSpPr>
        <p:grpSp>
          <p:nvGrpSpPr>
            <p:cNvPr id="11" name="Groupe 10">
              <a:extLst>
                <a:ext uri="{FF2B5EF4-FFF2-40B4-BE49-F238E27FC236}">
                  <a16:creationId xmlns:a16="http://schemas.microsoft.com/office/drawing/2014/main" id="{0DF9C8DD-3DE6-4F25-A355-90CEF4B07606}"/>
                </a:ext>
              </a:extLst>
            </p:cNvPr>
            <p:cNvGrpSpPr/>
            <p:nvPr/>
          </p:nvGrpSpPr>
          <p:grpSpPr>
            <a:xfrm>
              <a:off x="3586480" y="2055545"/>
              <a:ext cx="6286817" cy="2923740"/>
              <a:chOff x="3586480" y="2055545"/>
              <a:chExt cx="6286817" cy="2923740"/>
            </a:xfrm>
          </p:grpSpPr>
          <p:pic>
            <p:nvPicPr>
              <p:cNvPr id="9" name="Graphique 8">
                <a:extLst>
                  <a:ext uri="{FF2B5EF4-FFF2-40B4-BE49-F238E27FC236}">
                    <a16:creationId xmlns:a16="http://schemas.microsoft.com/office/drawing/2014/main" id="{AB0CAFA1-E802-4133-92DA-B302D6E64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860" y="2055545"/>
                <a:ext cx="6167437" cy="2923740"/>
              </a:xfrm>
              <a:prstGeom prst="rect">
                <a:avLst/>
              </a:prstGeom>
            </p:spPr>
          </p:pic>
          <p:sp>
            <p:nvSpPr>
              <p:cNvPr id="10" name="Forme libre : forme 9">
                <a:extLst>
                  <a:ext uri="{FF2B5EF4-FFF2-40B4-BE49-F238E27FC236}">
                    <a16:creationId xmlns:a16="http://schemas.microsoft.com/office/drawing/2014/main" id="{5AD59AA1-3C64-4FB3-B219-89FFD03B69E3}"/>
                  </a:ext>
                </a:extLst>
              </p:cNvPr>
              <p:cNvSpPr/>
              <p:nvPr/>
            </p:nvSpPr>
            <p:spPr>
              <a:xfrm>
                <a:off x="3586480" y="2768600"/>
                <a:ext cx="238760" cy="229760"/>
              </a:xfrm>
              <a:custGeom>
                <a:avLst/>
                <a:gdLst>
                  <a:gd name="connsiteX0" fmla="*/ 96520 w 223866"/>
                  <a:gd name="connsiteY0" fmla="*/ 15240 h 198120"/>
                  <a:gd name="connsiteX1" fmla="*/ 121920 w 223866"/>
                  <a:gd name="connsiteY1" fmla="*/ 35560 h 198120"/>
                  <a:gd name="connsiteX2" fmla="*/ 132080 w 223866"/>
                  <a:gd name="connsiteY2" fmla="*/ 55880 h 198120"/>
                  <a:gd name="connsiteX3" fmla="*/ 157480 w 223866"/>
                  <a:gd name="connsiteY3" fmla="*/ 91440 h 198120"/>
                  <a:gd name="connsiteX4" fmla="*/ 172720 w 223866"/>
                  <a:gd name="connsiteY4" fmla="*/ 116840 h 198120"/>
                  <a:gd name="connsiteX5" fmla="*/ 187960 w 223866"/>
                  <a:gd name="connsiteY5" fmla="*/ 132080 h 198120"/>
                  <a:gd name="connsiteX6" fmla="*/ 213360 w 223866"/>
                  <a:gd name="connsiteY6" fmla="*/ 157480 h 198120"/>
                  <a:gd name="connsiteX7" fmla="*/ 223520 w 223866"/>
                  <a:gd name="connsiteY7" fmla="*/ 132080 h 198120"/>
                  <a:gd name="connsiteX8" fmla="*/ 208280 w 223866"/>
                  <a:gd name="connsiteY8" fmla="*/ 177800 h 198120"/>
                  <a:gd name="connsiteX9" fmla="*/ 182880 w 223866"/>
                  <a:gd name="connsiteY9" fmla="*/ 187960 h 198120"/>
                  <a:gd name="connsiteX10" fmla="*/ 137160 w 223866"/>
                  <a:gd name="connsiteY10" fmla="*/ 198120 h 198120"/>
                  <a:gd name="connsiteX11" fmla="*/ 111760 w 223866"/>
                  <a:gd name="connsiteY11" fmla="*/ 193040 h 198120"/>
                  <a:gd name="connsiteX12" fmla="*/ 96520 w 223866"/>
                  <a:gd name="connsiteY12" fmla="*/ 187960 h 198120"/>
                  <a:gd name="connsiteX13" fmla="*/ 60960 w 223866"/>
                  <a:gd name="connsiteY13" fmla="*/ 182880 h 198120"/>
                  <a:gd name="connsiteX14" fmla="*/ 40640 w 223866"/>
                  <a:gd name="connsiteY14" fmla="*/ 172720 h 198120"/>
                  <a:gd name="connsiteX15" fmla="*/ 20320 w 223866"/>
                  <a:gd name="connsiteY15" fmla="*/ 167640 h 198120"/>
                  <a:gd name="connsiteX16" fmla="*/ 10160 w 223866"/>
                  <a:gd name="connsiteY16" fmla="*/ 147320 h 198120"/>
                  <a:gd name="connsiteX17" fmla="*/ 0 w 223866"/>
                  <a:gd name="connsiteY17" fmla="*/ 106680 h 198120"/>
                  <a:gd name="connsiteX18" fmla="*/ 5080 w 223866"/>
                  <a:gd name="connsiteY18" fmla="*/ 30480 h 198120"/>
                  <a:gd name="connsiteX19" fmla="*/ 10160 w 223866"/>
                  <a:gd name="connsiteY19" fmla="*/ 10160 h 198120"/>
                  <a:gd name="connsiteX20" fmla="*/ 35560 w 223866"/>
                  <a:gd name="connsiteY20" fmla="*/ 0 h 198120"/>
                  <a:gd name="connsiteX21" fmla="*/ 66040 w 223866"/>
                  <a:gd name="connsiteY21" fmla="*/ 20320 h 198120"/>
                  <a:gd name="connsiteX22" fmla="*/ 81280 w 223866"/>
                  <a:gd name="connsiteY22" fmla="*/ 25400 h 198120"/>
                  <a:gd name="connsiteX23" fmla="*/ 96520 w 223866"/>
                  <a:gd name="connsiteY23" fmla="*/ 1524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866" h="198120">
                    <a:moveTo>
                      <a:pt x="96520" y="15240"/>
                    </a:moveTo>
                    <a:cubicBezTo>
                      <a:pt x="103293" y="16933"/>
                      <a:pt x="114780" y="27400"/>
                      <a:pt x="121920" y="35560"/>
                    </a:cubicBezTo>
                    <a:cubicBezTo>
                      <a:pt x="126907" y="41259"/>
                      <a:pt x="128323" y="49305"/>
                      <a:pt x="132080" y="55880"/>
                    </a:cubicBezTo>
                    <a:cubicBezTo>
                      <a:pt x="141168" y="71783"/>
                      <a:pt x="146577" y="75085"/>
                      <a:pt x="157480" y="91440"/>
                    </a:cubicBezTo>
                    <a:cubicBezTo>
                      <a:pt x="162957" y="99655"/>
                      <a:pt x="166796" y="108941"/>
                      <a:pt x="172720" y="116840"/>
                    </a:cubicBezTo>
                    <a:cubicBezTo>
                      <a:pt x="177031" y="122587"/>
                      <a:pt x="183784" y="126234"/>
                      <a:pt x="187960" y="132080"/>
                    </a:cubicBezTo>
                    <a:cubicBezTo>
                      <a:pt x="207577" y="159543"/>
                      <a:pt x="185942" y="148341"/>
                      <a:pt x="213360" y="157480"/>
                    </a:cubicBezTo>
                    <a:cubicBezTo>
                      <a:pt x="216747" y="149013"/>
                      <a:pt x="225732" y="123233"/>
                      <a:pt x="223520" y="132080"/>
                    </a:cubicBezTo>
                    <a:cubicBezTo>
                      <a:pt x="219624" y="147665"/>
                      <a:pt x="217729" y="164808"/>
                      <a:pt x="208280" y="177800"/>
                    </a:cubicBezTo>
                    <a:cubicBezTo>
                      <a:pt x="202917" y="185175"/>
                      <a:pt x="191531" y="185076"/>
                      <a:pt x="182880" y="187960"/>
                    </a:cubicBezTo>
                    <a:cubicBezTo>
                      <a:pt x="172119" y="191547"/>
                      <a:pt x="147226" y="196107"/>
                      <a:pt x="137160" y="198120"/>
                    </a:cubicBezTo>
                    <a:cubicBezTo>
                      <a:pt x="128693" y="196427"/>
                      <a:pt x="120137" y="195134"/>
                      <a:pt x="111760" y="193040"/>
                    </a:cubicBezTo>
                    <a:cubicBezTo>
                      <a:pt x="106565" y="191741"/>
                      <a:pt x="101771" y="189010"/>
                      <a:pt x="96520" y="187960"/>
                    </a:cubicBezTo>
                    <a:cubicBezTo>
                      <a:pt x="84779" y="185612"/>
                      <a:pt x="72813" y="184573"/>
                      <a:pt x="60960" y="182880"/>
                    </a:cubicBezTo>
                    <a:cubicBezTo>
                      <a:pt x="54187" y="179493"/>
                      <a:pt x="47731" y="175379"/>
                      <a:pt x="40640" y="172720"/>
                    </a:cubicBezTo>
                    <a:cubicBezTo>
                      <a:pt x="34103" y="170269"/>
                      <a:pt x="25684" y="172110"/>
                      <a:pt x="20320" y="167640"/>
                    </a:cubicBezTo>
                    <a:cubicBezTo>
                      <a:pt x="14502" y="162792"/>
                      <a:pt x="12555" y="154504"/>
                      <a:pt x="10160" y="147320"/>
                    </a:cubicBezTo>
                    <a:cubicBezTo>
                      <a:pt x="5744" y="134073"/>
                      <a:pt x="0" y="106680"/>
                      <a:pt x="0" y="106680"/>
                    </a:cubicBezTo>
                    <a:cubicBezTo>
                      <a:pt x="1693" y="81280"/>
                      <a:pt x="2415" y="55797"/>
                      <a:pt x="5080" y="30480"/>
                    </a:cubicBezTo>
                    <a:cubicBezTo>
                      <a:pt x="5811" y="23537"/>
                      <a:pt x="5223" y="15097"/>
                      <a:pt x="10160" y="10160"/>
                    </a:cubicBezTo>
                    <a:cubicBezTo>
                      <a:pt x="16608" y="3712"/>
                      <a:pt x="27093" y="3387"/>
                      <a:pt x="35560" y="0"/>
                    </a:cubicBezTo>
                    <a:cubicBezTo>
                      <a:pt x="82227" y="11667"/>
                      <a:pt x="34147" y="-5194"/>
                      <a:pt x="66040" y="20320"/>
                    </a:cubicBezTo>
                    <a:cubicBezTo>
                      <a:pt x="70221" y="23665"/>
                      <a:pt x="76491" y="23005"/>
                      <a:pt x="81280" y="25400"/>
                    </a:cubicBezTo>
                    <a:cubicBezTo>
                      <a:pt x="86741" y="28130"/>
                      <a:pt x="89747" y="13547"/>
                      <a:pt x="96520" y="15240"/>
                    </a:cubicBezTo>
                    <a:close/>
                  </a:path>
                </a:pathLst>
              </a:cu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Forme libre : forme 11">
              <a:extLst>
                <a:ext uri="{FF2B5EF4-FFF2-40B4-BE49-F238E27FC236}">
                  <a16:creationId xmlns:a16="http://schemas.microsoft.com/office/drawing/2014/main" id="{ACFED652-D3BC-4190-8DB2-9AB6193DF866}"/>
                </a:ext>
              </a:extLst>
            </p:cNvPr>
            <p:cNvSpPr/>
            <p:nvPr/>
          </p:nvSpPr>
          <p:spPr>
            <a:xfrm>
              <a:off x="7084909" y="2562225"/>
              <a:ext cx="190286" cy="209550"/>
            </a:xfrm>
            <a:custGeom>
              <a:avLst/>
              <a:gdLst>
                <a:gd name="connsiteX0" fmla="*/ 190286 w 190286"/>
                <a:gd name="connsiteY0" fmla="*/ 106680 h 209550"/>
                <a:gd name="connsiteX1" fmla="*/ 178856 w 190286"/>
                <a:gd name="connsiteY1" fmla="*/ 89535 h 209550"/>
                <a:gd name="connsiteX2" fmla="*/ 173141 w 190286"/>
                <a:gd name="connsiteY2" fmla="*/ 81915 h 209550"/>
                <a:gd name="connsiteX3" fmla="*/ 157901 w 190286"/>
                <a:gd name="connsiteY3" fmla="*/ 68580 h 209550"/>
                <a:gd name="connsiteX4" fmla="*/ 161711 w 190286"/>
                <a:gd name="connsiteY4" fmla="*/ 51435 h 209550"/>
                <a:gd name="connsiteX5" fmla="*/ 165521 w 190286"/>
                <a:gd name="connsiteY5" fmla="*/ 45720 h 209550"/>
                <a:gd name="connsiteX6" fmla="*/ 171236 w 190286"/>
                <a:gd name="connsiteY6" fmla="*/ 30480 h 209550"/>
                <a:gd name="connsiteX7" fmla="*/ 173141 w 190286"/>
                <a:gd name="connsiteY7" fmla="*/ 22860 h 209550"/>
                <a:gd name="connsiteX8" fmla="*/ 154091 w 190286"/>
                <a:gd name="connsiteY8" fmla="*/ 5715 h 209550"/>
                <a:gd name="connsiteX9" fmla="*/ 77891 w 190286"/>
                <a:gd name="connsiteY9" fmla="*/ 7620 h 209550"/>
                <a:gd name="connsiteX10" fmla="*/ 56936 w 190286"/>
                <a:gd name="connsiteY10" fmla="*/ 0 h 209550"/>
                <a:gd name="connsiteX11" fmla="*/ 7406 w 190286"/>
                <a:gd name="connsiteY11" fmla="*/ 9525 h 209550"/>
                <a:gd name="connsiteX12" fmla="*/ 1691 w 190286"/>
                <a:gd name="connsiteY12" fmla="*/ 20955 h 209550"/>
                <a:gd name="connsiteX13" fmla="*/ 5501 w 190286"/>
                <a:gd name="connsiteY13" fmla="*/ 80010 h 209550"/>
                <a:gd name="connsiteX14" fmla="*/ 22646 w 190286"/>
                <a:gd name="connsiteY14" fmla="*/ 186690 h 209550"/>
                <a:gd name="connsiteX15" fmla="*/ 34076 w 190286"/>
                <a:gd name="connsiteY15" fmla="*/ 201930 h 209550"/>
                <a:gd name="connsiteX16" fmla="*/ 64556 w 190286"/>
                <a:gd name="connsiteY16" fmla="*/ 209550 h 209550"/>
                <a:gd name="connsiteX17" fmla="*/ 131231 w 190286"/>
                <a:gd name="connsiteY17" fmla="*/ 188595 h 209550"/>
                <a:gd name="connsiteX18" fmla="*/ 135041 w 190286"/>
                <a:gd name="connsiteY18" fmla="*/ 169545 h 209550"/>
                <a:gd name="connsiteX19" fmla="*/ 138851 w 190286"/>
                <a:gd name="connsiteY19" fmla="*/ 160020 h 209550"/>
                <a:gd name="connsiteX20" fmla="*/ 165521 w 190286"/>
                <a:gd name="connsiteY20" fmla="*/ 125730 h 209550"/>
                <a:gd name="connsiteX21" fmla="*/ 190286 w 190286"/>
                <a:gd name="connsiteY21" fmla="*/ 10668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286" h="209550">
                  <a:moveTo>
                    <a:pt x="190286" y="106680"/>
                  </a:moveTo>
                  <a:cubicBezTo>
                    <a:pt x="171797" y="91888"/>
                    <a:pt x="186684" y="107147"/>
                    <a:pt x="178856" y="89535"/>
                  </a:cubicBezTo>
                  <a:cubicBezTo>
                    <a:pt x="177567" y="86634"/>
                    <a:pt x="175207" y="84326"/>
                    <a:pt x="173141" y="81915"/>
                  </a:cubicBezTo>
                  <a:cubicBezTo>
                    <a:pt x="168455" y="76449"/>
                    <a:pt x="163637" y="73169"/>
                    <a:pt x="157901" y="68580"/>
                  </a:cubicBezTo>
                  <a:cubicBezTo>
                    <a:pt x="159171" y="62865"/>
                    <a:pt x="159860" y="56989"/>
                    <a:pt x="161711" y="51435"/>
                  </a:cubicBezTo>
                  <a:cubicBezTo>
                    <a:pt x="162435" y="49263"/>
                    <a:pt x="164717" y="47864"/>
                    <a:pt x="165521" y="45720"/>
                  </a:cubicBezTo>
                  <a:cubicBezTo>
                    <a:pt x="172583" y="26888"/>
                    <a:pt x="162301" y="43883"/>
                    <a:pt x="171236" y="30480"/>
                  </a:cubicBezTo>
                  <a:cubicBezTo>
                    <a:pt x="171871" y="27940"/>
                    <a:pt x="174224" y="25243"/>
                    <a:pt x="173141" y="22860"/>
                  </a:cubicBezTo>
                  <a:cubicBezTo>
                    <a:pt x="167934" y="11404"/>
                    <a:pt x="163032" y="10186"/>
                    <a:pt x="154091" y="5715"/>
                  </a:cubicBezTo>
                  <a:cubicBezTo>
                    <a:pt x="122300" y="12073"/>
                    <a:pt x="124001" y="13243"/>
                    <a:pt x="77891" y="7620"/>
                  </a:cubicBezTo>
                  <a:cubicBezTo>
                    <a:pt x="70513" y="6720"/>
                    <a:pt x="63921" y="2540"/>
                    <a:pt x="56936" y="0"/>
                  </a:cubicBezTo>
                  <a:cubicBezTo>
                    <a:pt x="40426" y="3175"/>
                    <a:pt x="23126" y="3562"/>
                    <a:pt x="7406" y="9525"/>
                  </a:cubicBezTo>
                  <a:cubicBezTo>
                    <a:pt x="3423" y="11036"/>
                    <a:pt x="1965" y="16704"/>
                    <a:pt x="1691" y="20955"/>
                  </a:cubicBezTo>
                  <a:cubicBezTo>
                    <a:pt x="-2720" y="89321"/>
                    <a:pt x="2557" y="48804"/>
                    <a:pt x="5501" y="80010"/>
                  </a:cubicBezTo>
                  <a:cubicBezTo>
                    <a:pt x="11613" y="144800"/>
                    <a:pt x="-975" y="150184"/>
                    <a:pt x="22646" y="186690"/>
                  </a:cubicBezTo>
                  <a:cubicBezTo>
                    <a:pt x="26096" y="192021"/>
                    <a:pt x="29043" y="198058"/>
                    <a:pt x="34076" y="201930"/>
                  </a:cubicBezTo>
                  <a:cubicBezTo>
                    <a:pt x="36277" y="203623"/>
                    <a:pt x="64127" y="209455"/>
                    <a:pt x="64556" y="209550"/>
                  </a:cubicBezTo>
                  <a:cubicBezTo>
                    <a:pt x="105213" y="202158"/>
                    <a:pt x="123617" y="217149"/>
                    <a:pt x="131231" y="188595"/>
                  </a:cubicBezTo>
                  <a:cubicBezTo>
                    <a:pt x="132900" y="182338"/>
                    <a:pt x="133372" y="175802"/>
                    <a:pt x="135041" y="169545"/>
                  </a:cubicBezTo>
                  <a:cubicBezTo>
                    <a:pt x="135922" y="166241"/>
                    <a:pt x="137214" y="163022"/>
                    <a:pt x="138851" y="160020"/>
                  </a:cubicBezTo>
                  <a:cubicBezTo>
                    <a:pt x="143660" y="151204"/>
                    <a:pt x="161547" y="128568"/>
                    <a:pt x="165521" y="125730"/>
                  </a:cubicBezTo>
                  <a:lnTo>
                    <a:pt x="190286" y="10668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5" name="Image 14">
            <a:extLst>
              <a:ext uri="{FF2B5EF4-FFF2-40B4-BE49-F238E27FC236}">
                <a16:creationId xmlns:a16="http://schemas.microsoft.com/office/drawing/2014/main" id="{C3E42496-EF09-4030-B0EB-17690FAD60F8}"/>
              </a:ext>
            </a:extLst>
          </p:cNvPr>
          <p:cNvPicPr>
            <a:picLocks noChangeAspect="1"/>
          </p:cNvPicPr>
          <p:nvPr/>
        </p:nvPicPr>
        <p:blipFill>
          <a:blip r:embed="rId5"/>
          <a:stretch>
            <a:fillRect/>
          </a:stretch>
        </p:blipFill>
        <p:spPr>
          <a:xfrm>
            <a:off x="5700165" y="4869266"/>
            <a:ext cx="3734124" cy="1798476"/>
          </a:xfrm>
          <a:prstGeom prst="rect">
            <a:avLst/>
          </a:prstGeom>
        </p:spPr>
      </p:pic>
      <p:pic>
        <p:nvPicPr>
          <p:cNvPr id="37" name="Image 36">
            <a:extLst>
              <a:ext uri="{FF2B5EF4-FFF2-40B4-BE49-F238E27FC236}">
                <a16:creationId xmlns:a16="http://schemas.microsoft.com/office/drawing/2014/main" id="{5F013A13-27CA-4084-B87D-BF8F08694AFC}"/>
              </a:ext>
            </a:extLst>
          </p:cNvPr>
          <p:cNvPicPr>
            <a:picLocks noChangeAspect="1"/>
          </p:cNvPicPr>
          <p:nvPr/>
        </p:nvPicPr>
        <p:blipFill>
          <a:blip r:embed="rId6"/>
          <a:stretch>
            <a:fillRect/>
          </a:stretch>
        </p:blipFill>
        <p:spPr>
          <a:xfrm>
            <a:off x="10698351" y="4433954"/>
            <a:ext cx="1493649" cy="2370025"/>
          </a:xfrm>
          <a:prstGeom prst="rect">
            <a:avLst/>
          </a:prstGeom>
        </p:spPr>
      </p:pic>
      <p:sp>
        <p:nvSpPr>
          <p:cNvPr id="38" name="ZoneTexte 37">
            <a:extLst>
              <a:ext uri="{FF2B5EF4-FFF2-40B4-BE49-F238E27FC236}">
                <a16:creationId xmlns:a16="http://schemas.microsoft.com/office/drawing/2014/main" id="{E3C97EEE-0D32-42B2-92CB-84CF2AC17872}"/>
              </a:ext>
            </a:extLst>
          </p:cNvPr>
          <p:cNvSpPr txBox="1"/>
          <p:nvPr/>
        </p:nvSpPr>
        <p:spPr>
          <a:xfrm>
            <a:off x="3349842" y="1687454"/>
            <a:ext cx="1356096" cy="400110"/>
          </a:xfrm>
          <a:prstGeom prst="rect">
            <a:avLst/>
          </a:prstGeom>
          <a:noFill/>
        </p:spPr>
        <p:txBody>
          <a:bodyPr wrap="square" rtlCol="0">
            <a:spAutoFit/>
          </a:bodyPr>
          <a:lstStyle/>
          <a:p>
            <a:r>
              <a:rPr lang="en-US" sz="2000" dirty="0"/>
              <a:t>P = 0.13</a:t>
            </a:r>
          </a:p>
        </p:txBody>
      </p:sp>
      <p:pic>
        <p:nvPicPr>
          <p:cNvPr id="3" name="Image 2">
            <a:extLst>
              <a:ext uri="{FF2B5EF4-FFF2-40B4-BE49-F238E27FC236}">
                <a16:creationId xmlns:a16="http://schemas.microsoft.com/office/drawing/2014/main" id="{B843101C-B74C-4F3E-93DA-D57D7AF74AB9}"/>
              </a:ext>
            </a:extLst>
          </p:cNvPr>
          <p:cNvPicPr>
            <a:picLocks noChangeAspect="1"/>
          </p:cNvPicPr>
          <p:nvPr/>
        </p:nvPicPr>
        <p:blipFill>
          <a:blip r:embed="rId7"/>
          <a:stretch>
            <a:fillRect/>
          </a:stretch>
        </p:blipFill>
        <p:spPr>
          <a:xfrm>
            <a:off x="10239175" y="4502552"/>
            <a:ext cx="1953046" cy="2301427"/>
          </a:xfrm>
          <a:prstGeom prst="rect">
            <a:avLst/>
          </a:prstGeom>
        </p:spPr>
      </p:pic>
      <p:sp>
        <p:nvSpPr>
          <p:cNvPr id="16" name="ZoneTexte 15">
            <a:extLst>
              <a:ext uri="{FF2B5EF4-FFF2-40B4-BE49-F238E27FC236}">
                <a16:creationId xmlns:a16="http://schemas.microsoft.com/office/drawing/2014/main" id="{74DB72A8-7570-49BD-8169-27B4625C0580}"/>
              </a:ext>
            </a:extLst>
          </p:cNvPr>
          <p:cNvSpPr txBox="1"/>
          <p:nvPr/>
        </p:nvSpPr>
        <p:spPr>
          <a:xfrm>
            <a:off x="4827584" y="1687454"/>
            <a:ext cx="1350385" cy="400110"/>
          </a:xfrm>
          <a:prstGeom prst="rect">
            <a:avLst/>
          </a:prstGeom>
          <a:noFill/>
        </p:spPr>
        <p:txBody>
          <a:bodyPr wrap="square" rtlCol="0">
            <a:spAutoFit/>
          </a:bodyPr>
          <a:lstStyle/>
          <a:p>
            <a:r>
              <a:rPr lang="en-US" sz="2000" dirty="0"/>
              <a:t>P = 0.23</a:t>
            </a:r>
          </a:p>
        </p:txBody>
      </p:sp>
      <p:sp>
        <p:nvSpPr>
          <p:cNvPr id="17" name="ZoneTexte 16">
            <a:extLst>
              <a:ext uri="{FF2B5EF4-FFF2-40B4-BE49-F238E27FC236}">
                <a16:creationId xmlns:a16="http://schemas.microsoft.com/office/drawing/2014/main" id="{0DBF626B-C8B5-410D-952E-C442EDB62230}"/>
              </a:ext>
            </a:extLst>
          </p:cNvPr>
          <p:cNvSpPr txBox="1"/>
          <p:nvPr/>
        </p:nvSpPr>
        <p:spPr>
          <a:xfrm>
            <a:off x="6730422" y="1709106"/>
            <a:ext cx="1377257" cy="400110"/>
          </a:xfrm>
          <a:prstGeom prst="rect">
            <a:avLst/>
          </a:prstGeom>
          <a:noFill/>
        </p:spPr>
        <p:txBody>
          <a:bodyPr wrap="square" rtlCol="0">
            <a:spAutoFit/>
          </a:bodyPr>
          <a:lstStyle/>
          <a:p>
            <a:r>
              <a:rPr lang="en-US" sz="2000" dirty="0"/>
              <a:t>P = 0.21</a:t>
            </a:r>
          </a:p>
        </p:txBody>
      </p:sp>
      <p:pic>
        <p:nvPicPr>
          <p:cNvPr id="4" name="Image 3">
            <a:extLst>
              <a:ext uri="{FF2B5EF4-FFF2-40B4-BE49-F238E27FC236}">
                <a16:creationId xmlns:a16="http://schemas.microsoft.com/office/drawing/2014/main" id="{E2D3F486-B4FB-41C6-9222-E86A1BCFF608}"/>
              </a:ext>
            </a:extLst>
          </p:cNvPr>
          <p:cNvPicPr>
            <a:picLocks noChangeAspect="1"/>
          </p:cNvPicPr>
          <p:nvPr/>
        </p:nvPicPr>
        <p:blipFill>
          <a:blip r:embed="rId8"/>
          <a:stretch>
            <a:fillRect/>
          </a:stretch>
        </p:blipFill>
        <p:spPr>
          <a:xfrm>
            <a:off x="10289833" y="4490721"/>
            <a:ext cx="1902278" cy="2367280"/>
          </a:xfrm>
          <a:prstGeom prst="rect">
            <a:avLst/>
          </a:prstGeom>
        </p:spPr>
      </p:pic>
      <p:sp>
        <p:nvSpPr>
          <p:cNvPr id="18" name="ZoneTexte 17">
            <a:extLst>
              <a:ext uri="{FF2B5EF4-FFF2-40B4-BE49-F238E27FC236}">
                <a16:creationId xmlns:a16="http://schemas.microsoft.com/office/drawing/2014/main" id="{A5A953E8-4C2A-4E6B-B7EB-18913A1D0F08}"/>
              </a:ext>
            </a:extLst>
          </p:cNvPr>
          <p:cNvSpPr txBox="1"/>
          <p:nvPr/>
        </p:nvSpPr>
        <p:spPr>
          <a:xfrm>
            <a:off x="4827584" y="4647559"/>
            <a:ext cx="1268415" cy="400110"/>
          </a:xfrm>
          <a:prstGeom prst="rect">
            <a:avLst/>
          </a:prstGeom>
          <a:noFill/>
        </p:spPr>
        <p:txBody>
          <a:bodyPr wrap="square" rtlCol="0">
            <a:spAutoFit/>
          </a:bodyPr>
          <a:lstStyle/>
          <a:p>
            <a:r>
              <a:rPr lang="en-US" sz="2000" dirty="0"/>
              <a:t>P = 0.31</a:t>
            </a:r>
          </a:p>
        </p:txBody>
      </p:sp>
      <p:sp>
        <p:nvSpPr>
          <p:cNvPr id="19" name="ZoneTexte 18">
            <a:extLst>
              <a:ext uri="{FF2B5EF4-FFF2-40B4-BE49-F238E27FC236}">
                <a16:creationId xmlns:a16="http://schemas.microsoft.com/office/drawing/2014/main" id="{3FA84784-00A0-4143-B1A3-AAF046AEEEC9}"/>
              </a:ext>
            </a:extLst>
          </p:cNvPr>
          <p:cNvSpPr txBox="1"/>
          <p:nvPr/>
        </p:nvSpPr>
        <p:spPr>
          <a:xfrm>
            <a:off x="10223248" y="2302533"/>
            <a:ext cx="1377257" cy="400110"/>
          </a:xfrm>
          <a:prstGeom prst="rect">
            <a:avLst/>
          </a:prstGeom>
          <a:noFill/>
        </p:spPr>
        <p:txBody>
          <a:bodyPr wrap="square" rtlCol="0">
            <a:spAutoFit/>
          </a:bodyPr>
          <a:lstStyle/>
          <a:p>
            <a:r>
              <a:rPr lang="en-US" sz="2000" dirty="0"/>
              <a:t>P = 0.07</a:t>
            </a:r>
          </a:p>
        </p:txBody>
      </p:sp>
      <p:sp>
        <p:nvSpPr>
          <p:cNvPr id="20" name="ZoneTexte 19">
            <a:extLst>
              <a:ext uri="{FF2B5EF4-FFF2-40B4-BE49-F238E27FC236}">
                <a16:creationId xmlns:a16="http://schemas.microsoft.com/office/drawing/2014/main" id="{8187A19A-3A74-49C9-8E17-ECC4C3935678}"/>
              </a:ext>
            </a:extLst>
          </p:cNvPr>
          <p:cNvSpPr txBox="1"/>
          <p:nvPr/>
        </p:nvSpPr>
        <p:spPr>
          <a:xfrm>
            <a:off x="1280123" y="3288527"/>
            <a:ext cx="1377257" cy="400110"/>
          </a:xfrm>
          <a:prstGeom prst="rect">
            <a:avLst/>
          </a:prstGeom>
          <a:noFill/>
        </p:spPr>
        <p:txBody>
          <a:bodyPr wrap="square" rtlCol="0">
            <a:spAutoFit/>
          </a:bodyPr>
          <a:lstStyle/>
          <a:p>
            <a:r>
              <a:rPr lang="en-US" sz="2000" dirty="0"/>
              <a:t>P = 0.04</a:t>
            </a:r>
          </a:p>
        </p:txBody>
      </p:sp>
      <p:pic>
        <p:nvPicPr>
          <p:cNvPr id="7" name="Image 6">
            <a:extLst>
              <a:ext uri="{FF2B5EF4-FFF2-40B4-BE49-F238E27FC236}">
                <a16:creationId xmlns:a16="http://schemas.microsoft.com/office/drawing/2014/main" id="{1C78C82E-5B6F-4DED-BC2E-E495227E77C0}"/>
              </a:ext>
            </a:extLst>
          </p:cNvPr>
          <p:cNvPicPr>
            <a:picLocks noChangeAspect="1"/>
          </p:cNvPicPr>
          <p:nvPr/>
        </p:nvPicPr>
        <p:blipFill>
          <a:blip r:embed="rId9"/>
          <a:stretch>
            <a:fillRect/>
          </a:stretch>
        </p:blipFill>
        <p:spPr>
          <a:xfrm>
            <a:off x="10048240" y="4482364"/>
            <a:ext cx="2143760" cy="2399732"/>
          </a:xfrm>
          <a:prstGeom prst="rect">
            <a:avLst/>
          </a:prstGeom>
        </p:spPr>
      </p:pic>
      <p:pic>
        <p:nvPicPr>
          <p:cNvPr id="22" name="Image 21">
            <a:extLst>
              <a:ext uri="{FF2B5EF4-FFF2-40B4-BE49-F238E27FC236}">
                <a16:creationId xmlns:a16="http://schemas.microsoft.com/office/drawing/2014/main" id="{0C5EE439-1349-41DC-9B09-64EFC3A39D75}"/>
              </a:ext>
            </a:extLst>
          </p:cNvPr>
          <p:cNvPicPr>
            <a:picLocks noChangeAspect="1"/>
          </p:cNvPicPr>
          <p:nvPr/>
        </p:nvPicPr>
        <p:blipFill>
          <a:blip r:embed="rId10"/>
          <a:stretch>
            <a:fillRect/>
          </a:stretch>
        </p:blipFill>
        <p:spPr>
          <a:xfrm>
            <a:off x="698336" y="5414143"/>
            <a:ext cx="3254022" cy="708721"/>
          </a:xfrm>
          <a:prstGeom prst="rect">
            <a:avLst/>
          </a:prstGeom>
        </p:spPr>
      </p:pic>
    </p:spTree>
    <p:extLst>
      <p:ext uri="{BB962C8B-B14F-4D97-AF65-F5344CB8AC3E}">
        <p14:creationId xmlns:p14="http://schemas.microsoft.com/office/powerpoint/2010/main" val="8688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p:nvPr/>
        </p:nvSpPr>
        <p:spPr>
          <a:xfrm>
            <a:off x="838380" y="395102"/>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Markov chain</a:t>
            </a:r>
            <a:endParaRPr sz="4400" b="0" strike="noStrike" dirty="0">
              <a:solidFill>
                <a:srgbClr val="000000"/>
              </a:solidFill>
              <a:latin typeface="Calibri"/>
              <a:ea typeface="Calibri"/>
              <a:cs typeface="Calibri"/>
              <a:sym typeface="Calibri"/>
            </a:endParaRPr>
          </a:p>
        </p:txBody>
      </p:sp>
      <p:pic>
        <p:nvPicPr>
          <p:cNvPr id="5" name="Image 4">
            <a:extLst>
              <a:ext uri="{FF2B5EF4-FFF2-40B4-BE49-F238E27FC236}">
                <a16:creationId xmlns:a16="http://schemas.microsoft.com/office/drawing/2014/main" id="{64C9CE5A-0382-432F-AF25-73B35788562E}"/>
              </a:ext>
            </a:extLst>
          </p:cNvPr>
          <p:cNvPicPr>
            <a:picLocks noChangeAspect="1"/>
          </p:cNvPicPr>
          <p:nvPr/>
        </p:nvPicPr>
        <p:blipFill>
          <a:blip r:embed="rId3"/>
          <a:stretch>
            <a:fillRect/>
          </a:stretch>
        </p:blipFill>
        <p:spPr>
          <a:xfrm>
            <a:off x="7584620" y="1202648"/>
            <a:ext cx="1950889" cy="739204"/>
          </a:xfrm>
          <a:prstGeom prst="rect">
            <a:avLst/>
          </a:prstGeom>
        </p:spPr>
      </p:pic>
      <p:sp>
        <p:nvSpPr>
          <p:cNvPr id="8" name="ZoneTexte 7">
            <a:extLst>
              <a:ext uri="{FF2B5EF4-FFF2-40B4-BE49-F238E27FC236}">
                <a16:creationId xmlns:a16="http://schemas.microsoft.com/office/drawing/2014/main" id="{BF4E8011-71F0-4269-A56C-A0A07EF52781}"/>
              </a:ext>
            </a:extLst>
          </p:cNvPr>
          <p:cNvSpPr txBox="1"/>
          <p:nvPr/>
        </p:nvSpPr>
        <p:spPr>
          <a:xfrm>
            <a:off x="838380" y="1310640"/>
            <a:ext cx="10632260" cy="6124754"/>
          </a:xfrm>
          <a:prstGeom prst="rect">
            <a:avLst/>
          </a:prstGeom>
          <a:noFill/>
        </p:spPr>
        <p:txBody>
          <a:bodyPr wrap="square" rtlCol="0">
            <a:spAutoFit/>
          </a:bodyPr>
          <a:lstStyle/>
          <a:p>
            <a:r>
              <a:rPr lang="en-US" sz="2800" dirty="0"/>
              <a:t>Convergence of the vector p means that</a:t>
            </a:r>
          </a:p>
          <a:p>
            <a:endParaRPr lang="en-US" sz="2800" dirty="0"/>
          </a:p>
          <a:p>
            <a:r>
              <a:rPr lang="en-US" sz="2800" dirty="0"/>
              <a:t>Eigenvalue problem with eigenvalue 1.</a:t>
            </a:r>
          </a:p>
          <a:p>
            <a:endParaRPr lang="en-US" sz="2800" dirty="0"/>
          </a:p>
          <a:p>
            <a:r>
              <a:rPr lang="en-US" sz="2800" dirty="0"/>
              <a:t>            for all of A’s eigenvalues</a:t>
            </a:r>
          </a:p>
          <a:p>
            <a:endParaRPr lang="en-US" sz="2800" dirty="0"/>
          </a:p>
          <a:p>
            <a:endParaRPr lang="en-US" sz="2800" dirty="0"/>
          </a:p>
          <a:p>
            <a:r>
              <a:rPr lang="en-US" sz="2800" dirty="0"/>
              <a:t>Use implicitly restarted </a:t>
            </a:r>
            <a:r>
              <a:rPr lang="en-US" sz="2800" dirty="0" err="1"/>
              <a:t>Arnoldi</a:t>
            </a:r>
            <a:r>
              <a:rPr lang="en-US" sz="2800" dirty="0"/>
              <a:t> method (IRAM) to find eigenvalue and eigenvector of interest.</a:t>
            </a:r>
          </a:p>
          <a:p>
            <a:endParaRPr lang="en-US" sz="2800" dirty="0"/>
          </a:p>
          <a:p>
            <a:r>
              <a:rPr lang="en-US" sz="2000" dirty="0">
                <a:solidFill>
                  <a:schemeClr val="bg1">
                    <a:lumMod val="50000"/>
                  </a:schemeClr>
                </a:solidFill>
              </a:rPr>
              <a:t>Implementation: ARPACK-NG (github.com/</a:t>
            </a:r>
            <a:r>
              <a:rPr lang="en-US" sz="2000" dirty="0" err="1">
                <a:solidFill>
                  <a:schemeClr val="bg1">
                    <a:lumMod val="50000"/>
                  </a:schemeClr>
                </a:solidFill>
              </a:rPr>
              <a:t>opencollab</a:t>
            </a:r>
            <a:r>
              <a:rPr lang="en-US" sz="2000" dirty="0">
                <a:solidFill>
                  <a:schemeClr val="bg1">
                    <a:lumMod val="50000"/>
                  </a:schemeClr>
                </a:solidFill>
              </a:rPr>
              <a:t>/</a:t>
            </a:r>
            <a:r>
              <a:rPr lang="en-US" sz="2000" dirty="0" err="1">
                <a:solidFill>
                  <a:schemeClr val="bg1">
                    <a:lumMod val="50000"/>
                  </a:schemeClr>
                </a:solidFill>
              </a:rPr>
              <a:t>arpack</a:t>
            </a:r>
            <a:r>
              <a:rPr lang="en-US" sz="2000" dirty="0">
                <a:solidFill>
                  <a:schemeClr val="bg1">
                    <a:lumMod val="50000"/>
                  </a:schemeClr>
                </a:solidFill>
              </a:rPr>
              <a:t>-ng)</a:t>
            </a:r>
          </a:p>
          <a:p>
            <a:endParaRPr lang="en-US" sz="2800" dirty="0"/>
          </a:p>
          <a:p>
            <a:endParaRPr lang="en-US" sz="2800" dirty="0"/>
          </a:p>
          <a:p>
            <a:r>
              <a:rPr lang="en-US" sz="2800" dirty="0"/>
              <a:t> </a:t>
            </a:r>
          </a:p>
        </p:txBody>
      </p:sp>
      <p:pic>
        <p:nvPicPr>
          <p:cNvPr id="21" name="Image 20">
            <a:extLst>
              <a:ext uri="{FF2B5EF4-FFF2-40B4-BE49-F238E27FC236}">
                <a16:creationId xmlns:a16="http://schemas.microsoft.com/office/drawing/2014/main" id="{034FAA49-7E9D-4C02-B03D-8B4058672CA4}"/>
              </a:ext>
            </a:extLst>
          </p:cNvPr>
          <p:cNvPicPr>
            <a:picLocks noChangeAspect="1"/>
          </p:cNvPicPr>
          <p:nvPr/>
        </p:nvPicPr>
        <p:blipFill>
          <a:blip r:embed="rId4"/>
          <a:stretch>
            <a:fillRect/>
          </a:stretch>
        </p:blipFill>
        <p:spPr>
          <a:xfrm>
            <a:off x="721360" y="3006064"/>
            <a:ext cx="1348857" cy="602032"/>
          </a:xfrm>
          <a:prstGeom prst="rect">
            <a:avLst/>
          </a:prstGeom>
        </p:spPr>
      </p:pic>
    </p:spTree>
    <p:extLst>
      <p:ext uri="{BB962C8B-B14F-4D97-AF65-F5344CB8AC3E}">
        <p14:creationId xmlns:p14="http://schemas.microsoft.com/office/powerpoint/2010/main" val="1005997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5"/>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Solve time for one partial wave P</a:t>
            </a:r>
            <a:r>
              <a:rPr lang="en-GB" sz="4400" b="0" strike="noStrike" baseline="-25000" dirty="0">
                <a:solidFill>
                  <a:srgbClr val="000000"/>
                </a:solidFill>
                <a:latin typeface="Calibri"/>
                <a:ea typeface="Calibri"/>
                <a:cs typeface="Calibri"/>
                <a:sym typeface="Calibri"/>
              </a:rPr>
              <a:t>CN</a:t>
            </a:r>
            <a:r>
              <a:rPr lang="en-GB" sz="4400" b="0" strike="noStrike" dirty="0">
                <a:solidFill>
                  <a:srgbClr val="000000"/>
                </a:solidFill>
                <a:latin typeface="Calibri"/>
                <a:ea typeface="Calibri"/>
                <a:cs typeface="Calibri"/>
                <a:sym typeface="Calibri"/>
              </a:rPr>
              <a:t>(E, L) </a:t>
            </a:r>
            <a:endParaRPr sz="4400" b="0" strike="noStrike" dirty="0">
              <a:solidFill>
                <a:srgbClr val="000000"/>
              </a:solidFill>
              <a:latin typeface="Calibri"/>
              <a:ea typeface="Calibri"/>
              <a:cs typeface="Calibri"/>
              <a:sym typeface="Calibri"/>
            </a:endParaRPr>
          </a:p>
        </p:txBody>
      </p:sp>
      <p:pic>
        <p:nvPicPr>
          <p:cNvPr id="442" name="Google Shape;442;p55"/>
          <p:cNvPicPr preferRelativeResize="0"/>
          <p:nvPr/>
        </p:nvPicPr>
        <p:blipFill rotWithShape="1">
          <a:blip r:embed="rId3">
            <a:alphaModFix/>
          </a:blip>
          <a:srcRect/>
          <a:stretch/>
        </p:blipFill>
        <p:spPr>
          <a:xfrm>
            <a:off x="463680" y="1473120"/>
            <a:ext cx="7055640" cy="51080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dirty="0">
                <a:solidFill>
                  <a:srgbClr val="000000"/>
                </a:solidFill>
                <a:latin typeface="Calibri"/>
                <a:ea typeface="Calibri"/>
                <a:cs typeface="Calibri"/>
                <a:sym typeface="Calibri"/>
              </a:rPr>
              <a:t>Starting location on PES?</a:t>
            </a:r>
            <a:endParaRPr sz="4400" b="0" i="0" u="none" strike="noStrike" cap="none" dirty="0">
              <a:solidFill>
                <a:srgbClr val="000000"/>
              </a:solidFill>
              <a:latin typeface="Calibri"/>
              <a:ea typeface="Calibri"/>
              <a:cs typeface="Calibri"/>
              <a:sym typeface="Calibri"/>
            </a:endParaRPr>
          </a:p>
        </p:txBody>
      </p:sp>
      <p:sp>
        <p:nvSpPr>
          <p:cNvPr id="328" name="Google Shape;328;p45"/>
          <p:cNvSpPr/>
          <p:nvPr/>
        </p:nvSpPr>
        <p:spPr>
          <a:xfrm>
            <a:off x="838080" y="1429200"/>
            <a:ext cx="8604360" cy="5636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i="0" u="none" strike="noStrike" cap="none" dirty="0">
                <a:solidFill>
                  <a:srgbClr val="000000"/>
                </a:solidFill>
                <a:latin typeface="Calibri"/>
                <a:ea typeface="Calibri"/>
                <a:cs typeface="Calibri"/>
                <a:sym typeface="Calibri"/>
              </a:rPr>
              <a:t>Once nuclei collide, they have radial velocity. </a:t>
            </a:r>
          </a:p>
          <a:p>
            <a:pPr marL="0" marR="0" lvl="0" indent="0" algn="l" rtl="0">
              <a:lnSpc>
                <a:spcPct val="100000"/>
              </a:lnSpc>
              <a:spcBef>
                <a:spcPts val="0"/>
              </a:spcBef>
              <a:spcAft>
                <a:spcPts val="0"/>
              </a:spcAft>
              <a:buNone/>
            </a:pPr>
            <a:r>
              <a:rPr lang="en-GB" sz="2800" b="0" i="0" u="none" strike="noStrike" cap="none" dirty="0">
                <a:solidFill>
                  <a:srgbClr val="000000"/>
                </a:solidFill>
                <a:latin typeface="Calibri"/>
                <a:ea typeface="Calibri"/>
                <a:cs typeface="Calibri"/>
                <a:sym typeface="Calibri"/>
              </a:rPr>
              <a:t>Friction between nucleons converts kinetic energy into excitation energy.</a:t>
            </a:r>
            <a:endParaRPr lang="en-GB" sz="2800" dirty="0">
              <a:latin typeface="Calibri"/>
              <a:ea typeface="Calibri"/>
              <a:cs typeface="Calibri"/>
              <a:sym typeface="Calibri"/>
            </a:endParaRPr>
          </a:p>
          <a:p>
            <a:pPr marL="0" marR="0" lvl="0" indent="0" algn="l" rtl="0">
              <a:lnSpc>
                <a:spcPct val="100000"/>
              </a:lnSpc>
              <a:spcBef>
                <a:spcPts val="0"/>
              </a:spcBef>
              <a:spcAft>
                <a:spcPts val="0"/>
              </a:spcAft>
              <a:buNone/>
            </a:pPr>
            <a:endParaRPr lang="en-GB" sz="28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None/>
            </a:pPr>
            <a:endParaRPr lang="en-GB" sz="2800" dirty="0">
              <a:latin typeface="Calibri"/>
              <a:ea typeface="Calibri"/>
              <a:cs typeface="Calibri"/>
              <a:sym typeface="Calibri"/>
            </a:endParaRPr>
          </a:p>
          <a:p>
            <a:pPr marL="0" marR="0" lvl="0" indent="0" algn="l" rtl="0">
              <a:lnSpc>
                <a:spcPct val="100000"/>
              </a:lnSpc>
              <a:spcBef>
                <a:spcPts val="0"/>
              </a:spcBef>
              <a:spcAft>
                <a:spcPts val="0"/>
              </a:spcAft>
              <a:buNone/>
            </a:pPr>
            <a:endParaRPr lang="en-GB" sz="28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None/>
            </a:pPr>
            <a:endParaRPr lang="en-GB" sz="2800" dirty="0">
              <a:latin typeface="Calibri"/>
              <a:ea typeface="Calibri"/>
              <a:cs typeface="Calibri"/>
              <a:sym typeface="Calibri"/>
            </a:endParaRPr>
          </a:p>
          <a:p>
            <a:pPr marL="0" marR="0" lvl="0" indent="0" algn="l" rtl="0">
              <a:lnSpc>
                <a:spcPct val="100000"/>
              </a:lnSpc>
              <a:spcBef>
                <a:spcPts val="0"/>
              </a:spcBef>
              <a:spcAft>
                <a:spcPts val="0"/>
              </a:spcAft>
              <a:buNone/>
            </a:pPr>
            <a:endParaRPr lang="en-GB" sz="28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None/>
            </a:pPr>
            <a:endParaRPr lang="en-US" sz="28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lang="en-US" sz="2800" dirty="0"/>
          </a:p>
          <a:p>
            <a:pPr marL="0" marR="0" lvl="0" indent="0" algn="l" rtl="0">
              <a:lnSpc>
                <a:spcPct val="100000"/>
              </a:lnSpc>
              <a:spcBef>
                <a:spcPts val="0"/>
              </a:spcBef>
              <a:spcAft>
                <a:spcPts val="0"/>
              </a:spcAft>
              <a:buNone/>
            </a:pPr>
            <a:r>
              <a:rPr lang="en-GB" sz="2800" b="0" i="0" u="none" strike="noStrike" cap="none" dirty="0">
                <a:solidFill>
                  <a:srgbClr val="000000"/>
                </a:solidFill>
                <a:latin typeface="Calibri"/>
                <a:ea typeface="Calibri"/>
                <a:cs typeface="Calibri"/>
                <a:sym typeface="Calibri"/>
              </a:rPr>
              <a:t>Use Langevin Eq. of motion until radial velocity is small.</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GB" sz="2800" b="0" i="0" u="none" strike="noStrike" cap="none" dirty="0">
                <a:solidFill>
                  <a:srgbClr val="000000"/>
                </a:solidFill>
                <a:latin typeface="Calibri"/>
                <a:ea typeface="Calibri"/>
                <a:cs typeface="Calibri"/>
                <a:sym typeface="Calibri"/>
              </a:rPr>
              <a:t>   </a:t>
            </a:r>
            <a:endParaRPr sz="2800" b="0" i="0" u="none" strike="noStrike" cap="none" dirty="0">
              <a:latin typeface="Arial"/>
              <a:ea typeface="Arial"/>
              <a:cs typeface="Arial"/>
              <a:sym typeface="Arial"/>
            </a:endParaRPr>
          </a:p>
        </p:txBody>
      </p:sp>
      <p:pic>
        <p:nvPicPr>
          <p:cNvPr id="3" name="Image 2">
            <a:extLst>
              <a:ext uri="{FF2B5EF4-FFF2-40B4-BE49-F238E27FC236}">
                <a16:creationId xmlns:a16="http://schemas.microsoft.com/office/drawing/2014/main" id="{63C59397-570D-4A4A-83CA-74B11E47A871}"/>
              </a:ext>
            </a:extLst>
          </p:cNvPr>
          <p:cNvPicPr>
            <a:picLocks noChangeAspect="1"/>
          </p:cNvPicPr>
          <p:nvPr/>
        </p:nvPicPr>
        <p:blipFill>
          <a:blip r:embed="rId3"/>
          <a:stretch>
            <a:fillRect/>
          </a:stretch>
        </p:blipFill>
        <p:spPr>
          <a:xfrm>
            <a:off x="567417" y="3140704"/>
            <a:ext cx="6302286" cy="2027096"/>
          </a:xfrm>
          <a:prstGeom prst="rect">
            <a:avLst/>
          </a:prstGeom>
        </p:spPr>
      </p:pic>
      <p:sp>
        <p:nvSpPr>
          <p:cNvPr id="331" name="Google Shape;331;p45"/>
          <p:cNvSpPr/>
          <p:nvPr/>
        </p:nvSpPr>
        <p:spPr>
          <a:xfrm>
            <a:off x="3905400" y="3140704"/>
            <a:ext cx="1215240" cy="799920"/>
          </a:xfrm>
          <a:prstGeom prst="rect">
            <a:avLst/>
          </a:prstGeom>
          <a:noFill/>
          <a:ln w="572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a:t>
            </a:r>
            <a:endParaRPr dirty="0"/>
          </a:p>
        </p:txBody>
      </p:sp>
      <p:pic>
        <p:nvPicPr>
          <p:cNvPr id="6" name="Google Shape;374;p51" descr="A graph of a graph showing a rainbow colored line&#10;&#10;Description automatically generated with medium confidence">
            <a:extLst>
              <a:ext uri="{FF2B5EF4-FFF2-40B4-BE49-F238E27FC236}">
                <a16:creationId xmlns:a16="http://schemas.microsoft.com/office/drawing/2014/main" id="{E895504B-3792-4A95-BA8B-F76FEFD4AEF9}"/>
              </a:ext>
            </a:extLst>
          </p:cNvPr>
          <p:cNvPicPr preferRelativeResize="0"/>
          <p:nvPr/>
        </p:nvPicPr>
        <p:blipFill rotWithShape="1">
          <a:blip r:embed="rId4">
            <a:alphaModFix/>
          </a:blip>
          <a:srcRect/>
          <a:stretch/>
        </p:blipFill>
        <p:spPr>
          <a:xfrm>
            <a:off x="5120640" y="1323474"/>
            <a:ext cx="7071360" cy="55345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Fusion path</a:t>
            </a:r>
            <a:endParaRPr sz="4400" b="0" i="0" u="none" strike="noStrike" cap="none">
              <a:solidFill>
                <a:srgbClr val="000000"/>
              </a:solidFill>
              <a:latin typeface="Calibri"/>
              <a:ea typeface="Calibri"/>
              <a:cs typeface="Calibri"/>
              <a:sym typeface="Calibri"/>
            </a:endParaRPr>
          </a:p>
        </p:txBody>
      </p:sp>
      <p:pic>
        <p:nvPicPr>
          <p:cNvPr id="337" name="Google Shape;337;p46"/>
          <p:cNvPicPr preferRelativeResize="0"/>
          <p:nvPr/>
        </p:nvPicPr>
        <p:blipFill rotWithShape="1">
          <a:blip r:embed="rId3">
            <a:alphaModFix/>
          </a:blip>
          <a:srcRect/>
          <a:stretch/>
        </p:blipFill>
        <p:spPr>
          <a:xfrm>
            <a:off x="4942080" y="81720"/>
            <a:ext cx="6652800" cy="5483520"/>
          </a:xfrm>
          <a:prstGeom prst="rect">
            <a:avLst/>
          </a:prstGeom>
          <a:noFill/>
          <a:ln>
            <a:noFill/>
          </a:ln>
        </p:spPr>
      </p:pic>
      <p:sp>
        <p:nvSpPr>
          <p:cNvPr id="338" name="Google Shape;338;p46"/>
          <p:cNvSpPr/>
          <p:nvPr/>
        </p:nvSpPr>
        <p:spPr>
          <a:xfrm>
            <a:off x="5428080" y="5340600"/>
            <a:ext cx="600156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i="0" u="none" strike="noStrike" cap="none" dirty="0">
                <a:solidFill>
                  <a:srgbClr val="000000"/>
                </a:solidFill>
                <a:latin typeface="Calibri"/>
                <a:ea typeface="Calibri"/>
                <a:cs typeface="Calibri"/>
                <a:sym typeface="Calibri"/>
              </a:rPr>
              <a:t>Fig. from M. </a:t>
            </a:r>
            <a:r>
              <a:rPr lang="en-GB" sz="1800" b="0" i="0" u="none" strike="noStrike" cap="none" dirty="0" err="1">
                <a:solidFill>
                  <a:srgbClr val="000000"/>
                </a:solidFill>
                <a:latin typeface="Calibri"/>
                <a:ea typeface="Calibri"/>
                <a:cs typeface="Calibri"/>
                <a:sym typeface="Calibri"/>
              </a:rPr>
              <a:t>Albertsson</a:t>
            </a:r>
            <a:r>
              <a:rPr lang="en-GB" sz="1800" b="0" i="0" u="none" strike="noStrike" cap="none" dirty="0">
                <a:solidFill>
                  <a:srgbClr val="000000"/>
                </a:solidFill>
                <a:latin typeface="Calibri"/>
                <a:ea typeface="Calibri"/>
                <a:cs typeface="Calibri"/>
                <a:sym typeface="Calibri"/>
              </a:rPr>
              <a:t>, et.al, Phys. Rev. C. 110, (2024)</a:t>
            </a:r>
            <a:endParaRPr sz="1800" b="0" i="0" u="none" strike="noStrike" cap="none" dirty="0">
              <a:latin typeface="Arial"/>
              <a:ea typeface="Arial"/>
              <a:cs typeface="Arial"/>
              <a:sym typeface="Arial"/>
            </a:endParaRPr>
          </a:p>
        </p:txBody>
      </p:sp>
      <p:sp>
        <p:nvSpPr>
          <p:cNvPr id="339" name="Google Shape;339;p46"/>
          <p:cNvSpPr txBox="1"/>
          <p:nvPr/>
        </p:nvSpPr>
        <p:spPr>
          <a:xfrm>
            <a:off x="180000" y="2340000"/>
            <a:ext cx="4762080" cy="39297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US" sz="1800" b="0" i="0" u="none" strike="noStrike" cap="none" dirty="0">
                <a:latin typeface="Arial"/>
                <a:ea typeface="Arial"/>
                <a:cs typeface="Arial"/>
                <a:sym typeface="Arial"/>
              </a:rPr>
              <a:t>Friction along 1D path in 5D landscape.</a:t>
            </a:r>
            <a:r>
              <a:rPr sz="1800" b="0" strike="noStrike" dirty="0">
                <a:latin typeface="Arial"/>
                <a:ea typeface="Arial"/>
                <a:cs typeface="Arial"/>
                <a:sym typeface="Arial"/>
              </a:rPr>
              <a:t> </a:t>
            </a:r>
            <a:endParaRPr lang="en-US" sz="1800" b="0" strike="noStrike" dirty="0">
              <a:latin typeface="Arial"/>
              <a:ea typeface="Arial"/>
              <a:cs typeface="Arial"/>
              <a:sym typeface="Arial"/>
            </a:endParaRPr>
          </a:p>
          <a:p>
            <a:pPr marL="0" marR="0" lvl="0" indent="0" algn="l" rtl="0">
              <a:spcBef>
                <a:spcPts val="0"/>
              </a:spcBef>
              <a:spcAft>
                <a:spcPts val="0"/>
              </a:spcAft>
              <a:buNone/>
            </a:pPr>
            <a:r>
              <a:rPr lang="en-GB" sz="1800" b="0" strike="noStrike" dirty="0">
                <a:latin typeface="Arial"/>
                <a:ea typeface="Arial"/>
                <a:cs typeface="Arial"/>
                <a:sym typeface="Arial"/>
              </a:rPr>
              <a:t>Starting condition:</a:t>
            </a:r>
            <a:endParaRPr sz="1800" b="0" strike="noStrike" dirty="0">
              <a:latin typeface="Arial"/>
              <a:ea typeface="Arial"/>
              <a:cs typeface="Arial"/>
              <a:sym typeface="Arial"/>
            </a:endParaRPr>
          </a:p>
          <a:p>
            <a:pPr marL="216000" marR="0" lvl="0" indent="-216000" algn="l" rtl="0">
              <a:spcBef>
                <a:spcPts val="0"/>
              </a:spcBef>
              <a:spcAft>
                <a:spcPts val="0"/>
              </a:spcAft>
              <a:buClr>
                <a:srgbClr val="000000"/>
              </a:buClr>
              <a:buSzPts val="810"/>
              <a:buFont typeface="Noto Sans Symbols"/>
              <a:buChar char="●"/>
            </a:pPr>
            <a:r>
              <a:rPr lang="en-GB" sz="1800" b="0" strike="noStrike" dirty="0">
                <a:latin typeface="Arial"/>
                <a:ea typeface="Arial"/>
                <a:cs typeface="Arial"/>
                <a:sym typeface="Arial"/>
              </a:rPr>
              <a:t>Distance q</a:t>
            </a:r>
            <a:r>
              <a:rPr lang="en-GB" sz="1800" b="0" strike="noStrike" baseline="-25000" dirty="0">
                <a:latin typeface="Arial"/>
                <a:ea typeface="Arial"/>
                <a:cs typeface="Arial"/>
                <a:sym typeface="Arial"/>
              </a:rPr>
              <a:t>2</a:t>
            </a:r>
            <a:r>
              <a:rPr lang="en-GB" sz="1800" b="0" strike="noStrike" dirty="0">
                <a:latin typeface="Arial"/>
                <a:ea typeface="Arial"/>
                <a:cs typeface="Arial"/>
                <a:sym typeface="Arial"/>
              </a:rPr>
              <a:t>: Large</a:t>
            </a:r>
            <a:endParaRPr sz="1800" b="0" strike="noStrike" dirty="0">
              <a:latin typeface="Arial"/>
              <a:ea typeface="Arial"/>
              <a:cs typeface="Arial"/>
              <a:sym typeface="Arial"/>
            </a:endParaRPr>
          </a:p>
          <a:p>
            <a:pPr marL="216000" marR="0" lvl="0" indent="-216000" algn="l" rtl="0">
              <a:spcBef>
                <a:spcPts val="0"/>
              </a:spcBef>
              <a:spcAft>
                <a:spcPts val="0"/>
              </a:spcAft>
              <a:buClr>
                <a:srgbClr val="000000"/>
              </a:buClr>
              <a:buSzPts val="810"/>
              <a:buFont typeface="Noto Sans Symbols"/>
              <a:buChar char="●"/>
            </a:pPr>
            <a:r>
              <a:rPr lang="en-GB" sz="1800" b="0" strike="noStrike" dirty="0">
                <a:latin typeface="Arial"/>
                <a:ea typeface="Arial"/>
                <a:cs typeface="Arial"/>
                <a:sym typeface="Arial"/>
              </a:rPr>
              <a:t>Neck </a:t>
            </a:r>
            <a:r>
              <a:rPr lang="en-GB" sz="1800" b="0" strike="noStrike" dirty="0" err="1">
                <a:latin typeface="Arial"/>
                <a:ea typeface="Arial"/>
                <a:cs typeface="Arial"/>
                <a:sym typeface="Arial"/>
              </a:rPr>
              <a:t>c</a:t>
            </a:r>
            <a:r>
              <a:rPr lang="en-GB" sz="1800" b="0" strike="noStrike" baseline="-25000" dirty="0" err="1">
                <a:latin typeface="Arial"/>
                <a:ea typeface="Arial"/>
                <a:cs typeface="Arial"/>
                <a:sym typeface="Arial"/>
              </a:rPr>
              <a:t>neck</a:t>
            </a:r>
            <a:r>
              <a:rPr lang="en-GB" sz="1800" b="0" strike="noStrike" dirty="0">
                <a:latin typeface="Arial"/>
                <a:ea typeface="Arial"/>
                <a:cs typeface="Arial"/>
                <a:sym typeface="Arial"/>
              </a:rPr>
              <a:t>: Small.</a:t>
            </a:r>
            <a:endParaRPr sz="1800" b="0" strike="noStrike" dirty="0">
              <a:latin typeface="Arial"/>
              <a:ea typeface="Arial"/>
              <a:cs typeface="Arial"/>
              <a:sym typeface="Arial"/>
            </a:endParaRPr>
          </a:p>
          <a:p>
            <a:pPr marL="216000" marR="0" lvl="0" indent="-216000" algn="l" rtl="0">
              <a:spcBef>
                <a:spcPts val="0"/>
              </a:spcBef>
              <a:spcAft>
                <a:spcPts val="0"/>
              </a:spcAft>
              <a:buClr>
                <a:srgbClr val="000000"/>
              </a:buClr>
              <a:buSzPts val="810"/>
              <a:buFont typeface="Noto Sans Symbols"/>
              <a:buChar char="●"/>
            </a:pPr>
            <a:r>
              <a:rPr lang="en-GB" sz="1800" b="0" strike="noStrike" dirty="0">
                <a:latin typeface="Arial"/>
                <a:ea typeface="Arial"/>
                <a:cs typeface="Arial"/>
                <a:sym typeface="Arial"/>
              </a:rPr>
              <a:t>Mass asymmetry </a:t>
            </a:r>
            <a:r>
              <a:rPr lang="el-GR" sz="1800" b="0" strike="noStrike" dirty="0">
                <a:latin typeface="Arial"/>
                <a:ea typeface="Arial"/>
                <a:cs typeface="Arial"/>
                <a:sym typeface="Arial"/>
              </a:rPr>
              <a:t>α</a:t>
            </a:r>
            <a:r>
              <a:rPr lang="en-GB" sz="1800" b="0" strike="noStrike" dirty="0">
                <a:latin typeface="Arial"/>
                <a:ea typeface="Arial"/>
                <a:cs typeface="Arial"/>
                <a:sym typeface="Arial"/>
              </a:rPr>
              <a:t>: Projectile &amp; Target</a:t>
            </a:r>
            <a:endParaRPr sz="1800" b="0" strike="noStrike" dirty="0">
              <a:latin typeface="Arial"/>
              <a:ea typeface="Arial"/>
              <a:cs typeface="Arial"/>
              <a:sym typeface="Arial"/>
            </a:endParaRPr>
          </a:p>
          <a:p>
            <a:pPr marL="216000" marR="0" lvl="0" indent="-216000" algn="l" rtl="0">
              <a:spcBef>
                <a:spcPts val="0"/>
              </a:spcBef>
              <a:spcAft>
                <a:spcPts val="0"/>
              </a:spcAft>
              <a:buClr>
                <a:srgbClr val="000000"/>
              </a:buClr>
              <a:buSzPts val="810"/>
              <a:buFont typeface="Noto Sans Symbols"/>
              <a:buChar char="●"/>
            </a:pPr>
            <a:r>
              <a:rPr lang="en-GB" sz="1800" b="0" strike="noStrike" dirty="0">
                <a:latin typeface="Arial"/>
                <a:ea typeface="Arial"/>
                <a:cs typeface="Arial"/>
                <a:sym typeface="Arial"/>
              </a:rPr>
              <a:t>Deformations </a:t>
            </a:r>
            <a:r>
              <a:rPr lang="el-GR" sz="1800" b="0" strike="noStrike" dirty="0">
                <a:latin typeface="Arial"/>
                <a:ea typeface="Arial"/>
                <a:cs typeface="Arial"/>
                <a:sym typeface="Arial"/>
              </a:rPr>
              <a:t>ε</a:t>
            </a:r>
            <a:r>
              <a:rPr lang="en-GB" sz="1800" b="0" strike="noStrike" dirty="0">
                <a:latin typeface="Arial"/>
                <a:ea typeface="Arial"/>
                <a:cs typeface="Arial"/>
                <a:sym typeface="Arial"/>
              </a:rPr>
              <a:t>: G.S deformation.</a:t>
            </a:r>
          </a:p>
          <a:p>
            <a:pPr marL="216000" marR="0" lvl="0" indent="-216000" algn="l" rtl="0">
              <a:spcBef>
                <a:spcPts val="0"/>
              </a:spcBef>
              <a:spcAft>
                <a:spcPts val="0"/>
              </a:spcAft>
              <a:buClr>
                <a:srgbClr val="000000"/>
              </a:buClr>
              <a:buSzPts val="810"/>
              <a:buFont typeface="Noto Sans Symbols"/>
              <a:buChar char="●"/>
            </a:pPr>
            <a:endParaRPr lang="en-GB" sz="1800" dirty="0"/>
          </a:p>
          <a:p>
            <a:pPr marL="216000" marR="0" lvl="0" indent="-216000" algn="l" rtl="0">
              <a:spcBef>
                <a:spcPts val="0"/>
              </a:spcBef>
              <a:spcAft>
                <a:spcPts val="0"/>
              </a:spcAft>
              <a:buClr>
                <a:srgbClr val="000000"/>
              </a:buClr>
              <a:buSzPts val="810"/>
              <a:buFont typeface="Noto Sans Symbols"/>
              <a:buChar char="●"/>
            </a:pPr>
            <a:endParaRPr lang="en-GB" sz="1800" b="0" strike="noStrike" dirty="0">
              <a:latin typeface="Arial"/>
              <a:ea typeface="Arial"/>
              <a:cs typeface="Arial"/>
              <a:sym typeface="Arial"/>
            </a:endParaRPr>
          </a:p>
          <a:p>
            <a:pPr marR="0" lvl="0" algn="l" rtl="0">
              <a:spcBef>
                <a:spcPts val="0"/>
              </a:spcBef>
              <a:spcAft>
                <a:spcPts val="0"/>
              </a:spcAft>
              <a:buClr>
                <a:srgbClr val="000000"/>
              </a:buClr>
              <a:buSzPts val="810"/>
            </a:pPr>
            <a:r>
              <a:rPr lang="en-GB" sz="1800" b="0" strike="noStrike" dirty="0">
                <a:latin typeface="Arial"/>
                <a:ea typeface="Arial"/>
                <a:cs typeface="Arial"/>
                <a:sym typeface="Arial"/>
              </a:rPr>
              <a:t>Path defined by following the gradient of PES in the parameters</a:t>
            </a:r>
            <a:r>
              <a:rPr lang="en-GB" sz="1800" dirty="0"/>
              <a:t> </a:t>
            </a:r>
            <a:r>
              <a:rPr lang="en-GB" sz="1800" dirty="0" err="1"/>
              <a:t>ε</a:t>
            </a:r>
            <a:r>
              <a:rPr lang="en-GB" sz="1800" baseline="-25000" dirty="0" err="1"/>
              <a:t>l</a:t>
            </a:r>
            <a:r>
              <a:rPr lang="en-GB" sz="1800" dirty="0"/>
              <a:t>, </a:t>
            </a:r>
            <a:r>
              <a:rPr lang="el-GR" sz="1800" dirty="0"/>
              <a:t>ε</a:t>
            </a:r>
            <a:r>
              <a:rPr lang="en-US" sz="1800" baseline="-25000" dirty="0"/>
              <a:t>r</a:t>
            </a:r>
            <a:r>
              <a:rPr lang="en-GB" sz="1800" b="0" strike="noStrike" dirty="0">
                <a:latin typeface="Arial"/>
                <a:ea typeface="Arial"/>
                <a:cs typeface="Arial"/>
                <a:sym typeface="Arial"/>
              </a:rPr>
              <a:t>, </a:t>
            </a:r>
            <a:r>
              <a:rPr lang="en-GB" sz="1800" b="0" strike="noStrike" dirty="0" err="1">
                <a:latin typeface="Arial"/>
                <a:ea typeface="Arial"/>
                <a:cs typeface="Arial"/>
                <a:sym typeface="Arial"/>
              </a:rPr>
              <a:t>c</a:t>
            </a:r>
            <a:r>
              <a:rPr lang="en-GB" sz="1800" b="0" strike="noStrike" baseline="-25000" dirty="0" err="1">
                <a:latin typeface="Arial"/>
                <a:ea typeface="Arial"/>
                <a:cs typeface="Arial"/>
                <a:sym typeface="Arial"/>
              </a:rPr>
              <a:t>neck</a:t>
            </a:r>
            <a:r>
              <a:rPr lang="en-GB" sz="1800" b="0" strike="noStrike" dirty="0">
                <a:latin typeface="Arial"/>
                <a:ea typeface="Arial"/>
                <a:cs typeface="Arial"/>
                <a:sym typeface="Arial"/>
              </a:rPr>
              <a:t> to lower elongations.</a:t>
            </a:r>
          </a:p>
          <a:p>
            <a:pPr marR="0" lvl="0" algn="l" rtl="0">
              <a:spcBef>
                <a:spcPts val="0"/>
              </a:spcBef>
              <a:spcAft>
                <a:spcPts val="0"/>
              </a:spcAft>
              <a:buClr>
                <a:srgbClr val="000000"/>
              </a:buClr>
              <a:buSzPts val="810"/>
            </a:pPr>
            <a:endParaRPr lang="en-GB" sz="1800" dirty="0"/>
          </a:p>
          <a:p>
            <a:pPr marR="0" lvl="0" algn="l" rtl="0">
              <a:spcBef>
                <a:spcPts val="0"/>
              </a:spcBef>
              <a:spcAft>
                <a:spcPts val="0"/>
              </a:spcAft>
              <a:buClr>
                <a:srgbClr val="000000"/>
              </a:buClr>
              <a:buSzPts val="810"/>
            </a:pPr>
            <a:r>
              <a:rPr lang="en-GB" sz="1800" b="0" strike="noStrike" dirty="0">
                <a:latin typeface="Arial"/>
                <a:ea typeface="Arial"/>
                <a:cs typeface="Arial"/>
                <a:sym typeface="Arial"/>
              </a:rPr>
              <a:t>α frozen to initial value.</a:t>
            </a:r>
          </a:p>
          <a:p>
            <a:pPr marR="0" lvl="0" algn="l" rtl="0">
              <a:spcBef>
                <a:spcPts val="0"/>
              </a:spcBef>
              <a:spcAft>
                <a:spcPts val="0"/>
              </a:spcAft>
              <a:buClr>
                <a:srgbClr val="000000"/>
              </a:buClr>
              <a:buSzPts val="810"/>
            </a:pPr>
            <a:endParaRPr sz="1800" b="0" strike="noStrike" dirty="0">
              <a:latin typeface="Arial"/>
              <a:ea typeface="Arial"/>
              <a:cs typeface="Arial"/>
              <a:sym typeface="Arial"/>
            </a:endParaRPr>
          </a:p>
          <a:p>
            <a:pPr marL="216000" marR="0" lvl="0" indent="-164564" algn="l" rtl="0">
              <a:spcBef>
                <a:spcPts val="0"/>
              </a:spcBef>
              <a:spcAft>
                <a:spcPts val="0"/>
              </a:spcAft>
              <a:buClr>
                <a:srgbClr val="000000"/>
              </a:buClr>
              <a:buSzPts val="810"/>
              <a:buFont typeface="Noto Sans Symbols"/>
              <a:buNone/>
            </a:pPr>
            <a:endParaRPr sz="1800" b="0" strike="noStrike" dirty="0">
              <a:latin typeface="Arial"/>
              <a:ea typeface="Arial"/>
              <a:cs typeface="Arial"/>
              <a:sym typeface="Arial"/>
            </a:endParaRPr>
          </a:p>
        </p:txBody>
      </p:sp>
      <p:pic>
        <p:nvPicPr>
          <p:cNvPr id="3" name="Image 2">
            <a:extLst>
              <a:ext uri="{FF2B5EF4-FFF2-40B4-BE49-F238E27FC236}">
                <a16:creationId xmlns:a16="http://schemas.microsoft.com/office/drawing/2014/main" id="{43CF7C28-31E7-4A99-BB70-5FBEA4DE88D2}"/>
              </a:ext>
            </a:extLst>
          </p:cNvPr>
          <p:cNvPicPr>
            <a:picLocks noChangeAspect="1"/>
          </p:cNvPicPr>
          <p:nvPr/>
        </p:nvPicPr>
        <p:blipFill>
          <a:blip r:embed="rId4"/>
          <a:stretch>
            <a:fillRect/>
          </a:stretch>
        </p:blipFill>
        <p:spPr>
          <a:xfrm>
            <a:off x="180001" y="1537612"/>
            <a:ext cx="4849199" cy="6166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How are su</a:t>
            </a:r>
            <a:r>
              <a:rPr lang="en-GB" sz="4400">
                <a:latin typeface="Calibri"/>
                <a:ea typeface="Calibri"/>
                <a:cs typeface="Calibri"/>
                <a:sym typeface="Calibri"/>
              </a:rPr>
              <a:t>per</a:t>
            </a:r>
            <a:r>
              <a:rPr lang="en-GB" sz="4400" b="0" i="0" u="none" strike="noStrike" cap="none">
                <a:solidFill>
                  <a:srgbClr val="000000"/>
                </a:solidFill>
                <a:latin typeface="Calibri"/>
                <a:ea typeface="Calibri"/>
                <a:cs typeface="Calibri"/>
                <a:sym typeface="Calibri"/>
              </a:rPr>
              <a:t>heavy elements synthesised?</a:t>
            </a:r>
            <a:endParaRPr sz="4400" b="0" i="0" u="none" strike="noStrike" cap="none">
              <a:solidFill>
                <a:srgbClr val="000000"/>
              </a:solidFill>
              <a:latin typeface="Calibri"/>
              <a:ea typeface="Calibri"/>
              <a:cs typeface="Calibri"/>
              <a:sym typeface="Calibri"/>
            </a:endParaRPr>
          </a:p>
        </p:txBody>
      </p:sp>
      <p:sp>
        <p:nvSpPr>
          <p:cNvPr id="136" name="Google Shape;136;p29"/>
          <p:cNvSpPr/>
          <p:nvPr/>
        </p:nvSpPr>
        <p:spPr>
          <a:xfrm>
            <a:off x="838080" y="1361880"/>
            <a:ext cx="349200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Calibri"/>
                <a:ea typeface="Calibri"/>
                <a:cs typeface="Calibri"/>
                <a:sym typeface="Calibri"/>
              </a:rPr>
              <a:t>3-stages</a:t>
            </a:r>
            <a:endParaRPr sz="1800" b="0" i="0" u="none" strike="noStrike" cap="none">
              <a:latin typeface="Arial"/>
              <a:ea typeface="Arial"/>
              <a:cs typeface="Arial"/>
              <a:sym typeface="Arial"/>
            </a:endParaRPr>
          </a:p>
        </p:txBody>
      </p:sp>
      <p:grpSp>
        <p:nvGrpSpPr>
          <p:cNvPr id="137" name="Google Shape;137;p29"/>
          <p:cNvGrpSpPr/>
          <p:nvPr/>
        </p:nvGrpSpPr>
        <p:grpSpPr>
          <a:xfrm>
            <a:off x="0" y="1889750"/>
            <a:ext cx="12295400" cy="3089125"/>
            <a:chOff x="0" y="1889750"/>
            <a:chExt cx="12295400" cy="3089125"/>
          </a:xfrm>
        </p:grpSpPr>
        <p:grpSp>
          <p:nvGrpSpPr>
            <p:cNvPr id="138" name="Google Shape;138;p29"/>
            <p:cNvGrpSpPr/>
            <p:nvPr/>
          </p:nvGrpSpPr>
          <p:grpSpPr>
            <a:xfrm>
              <a:off x="0" y="1889750"/>
              <a:ext cx="12295400" cy="3089125"/>
              <a:chOff x="0" y="1889750"/>
              <a:chExt cx="12295400" cy="3089125"/>
            </a:xfrm>
          </p:grpSpPr>
          <p:grpSp>
            <p:nvGrpSpPr>
              <p:cNvPr id="139" name="Google Shape;139;p29"/>
              <p:cNvGrpSpPr/>
              <p:nvPr/>
            </p:nvGrpSpPr>
            <p:grpSpPr>
              <a:xfrm>
                <a:off x="0" y="1889750"/>
                <a:ext cx="12101199" cy="3089125"/>
                <a:chOff x="0" y="1889750"/>
                <a:chExt cx="12101199" cy="3089125"/>
              </a:xfrm>
            </p:grpSpPr>
            <p:pic>
              <p:nvPicPr>
                <p:cNvPr id="140" name="Google Shape;140;p29"/>
                <p:cNvPicPr preferRelativeResize="0"/>
                <p:nvPr/>
              </p:nvPicPr>
              <p:blipFill>
                <a:blip r:embed="rId3">
                  <a:alphaModFix/>
                </a:blip>
                <a:stretch>
                  <a:fillRect/>
                </a:stretch>
              </p:blipFill>
              <p:spPr>
                <a:xfrm>
                  <a:off x="0" y="1889750"/>
                  <a:ext cx="12101199" cy="2591046"/>
                </a:xfrm>
                <a:prstGeom prst="rect">
                  <a:avLst/>
                </a:prstGeom>
                <a:noFill/>
                <a:ln>
                  <a:noFill/>
                </a:ln>
              </p:spPr>
            </p:pic>
            <p:sp>
              <p:nvSpPr>
                <p:cNvPr id="141" name="Google Shape;141;p29"/>
                <p:cNvSpPr/>
                <p:nvPr/>
              </p:nvSpPr>
              <p:spPr>
                <a:xfrm>
                  <a:off x="42325" y="3073875"/>
                  <a:ext cx="4433100" cy="190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42" name="Google Shape;142;p29"/>
              <p:cNvSpPr/>
              <p:nvPr/>
            </p:nvSpPr>
            <p:spPr>
              <a:xfrm>
                <a:off x="11860400" y="2039050"/>
                <a:ext cx="4350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43" name="Google Shape;143;p29"/>
            <p:cNvPicPr preferRelativeResize="0"/>
            <p:nvPr/>
          </p:nvPicPr>
          <p:blipFill>
            <a:blip r:embed="rId4">
              <a:alphaModFix/>
            </a:blip>
            <a:stretch>
              <a:fillRect/>
            </a:stretch>
          </p:blipFill>
          <p:spPr>
            <a:xfrm>
              <a:off x="2791300" y="2023925"/>
              <a:ext cx="1685925" cy="542925"/>
            </a:xfrm>
            <a:prstGeom prst="rect">
              <a:avLst/>
            </a:prstGeom>
            <a:noFill/>
            <a:ln>
              <a:noFill/>
            </a:ln>
          </p:spPr>
        </p:pic>
        <p:pic>
          <p:nvPicPr>
            <p:cNvPr id="144" name="Google Shape;144;p29"/>
            <p:cNvPicPr preferRelativeResize="0"/>
            <p:nvPr/>
          </p:nvPicPr>
          <p:blipFill>
            <a:blip r:embed="rId5">
              <a:alphaModFix/>
            </a:blip>
            <a:stretch>
              <a:fillRect/>
            </a:stretch>
          </p:blipFill>
          <p:spPr>
            <a:xfrm>
              <a:off x="6313925" y="2000113"/>
              <a:ext cx="1552575" cy="514350"/>
            </a:xfrm>
            <a:prstGeom prst="rect">
              <a:avLst/>
            </a:prstGeom>
            <a:noFill/>
            <a:ln>
              <a:noFill/>
            </a:ln>
          </p:spPr>
        </p:pic>
        <p:pic>
          <p:nvPicPr>
            <p:cNvPr id="145" name="Google Shape;145;p29"/>
            <p:cNvPicPr preferRelativeResize="0"/>
            <p:nvPr/>
          </p:nvPicPr>
          <p:blipFill>
            <a:blip r:embed="rId6">
              <a:alphaModFix/>
            </a:blip>
            <a:stretch>
              <a:fillRect/>
            </a:stretch>
          </p:blipFill>
          <p:spPr>
            <a:xfrm>
              <a:off x="9072875" y="1962013"/>
              <a:ext cx="1581150" cy="590550"/>
            </a:xfrm>
            <a:prstGeom prst="rect">
              <a:avLst/>
            </a:prstGeom>
            <a:noFill/>
            <a:ln>
              <a:noFill/>
            </a:ln>
          </p:spPr>
        </p:pic>
      </p:grpSp>
      <p:pic>
        <p:nvPicPr>
          <p:cNvPr id="146" name="Google Shape;146;p29"/>
          <p:cNvPicPr preferRelativeResize="0"/>
          <p:nvPr/>
        </p:nvPicPr>
        <p:blipFill>
          <a:blip r:embed="rId7">
            <a:alphaModFix/>
          </a:blip>
          <a:stretch>
            <a:fillRect/>
          </a:stretch>
        </p:blipFill>
        <p:spPr>
          <a:xfrm>
            <a:off x="152400" y="5142075"/>
            <a:ext cx="11887201" cy="10698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Fusion path</a:t>
            </a:r>
            <a:endParaRPr sz="4400" b="0" i="0" u="none" strike="noStrike" cap="none">
              <a:solidFill>
                <a:srgbClr val="000000"/>
              </a:solidFill>
              <a:latin typeface="Calibri"/>
              <a:ea typeface="Calibri"/>
              <a:cs typeface="Calibri"/>
              <a:sym typeface="Calibri"/>
            </a:endParaRPr>
          </a:p>
        </p:txBody>
      </p:sp>
      <p:sp>
        <p:nvSpPr>
          <p:cNvPr id="339" name="Google Shape;339;p46"/>
          <p:cNvSpPr txBox="1"/>
          <p:nvPr/>
        </p:nvSpPr>
        <p:spPr>
          <a:xfrm>
            <a:off x="180000" y="2340000"/>
            <a:ext cx="4762080" cy="39297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US" sz="1800" b="0" i="0" u="none" strike="noStrike" cap="none" dirty="0">
                <a:latin typeface="Arial"/>
                <a:ea typeface="Arial"/>
                <a:cs typeface="Arial"/>
                <a:sym typeface="Arial"/>
              </a:rPr>
              <a:t>Friction along 1D path in 5D landscape.</a:t>
            </a:r>
            <a:r>
              <a:rPr lang="en-US" sz="1800" b="0" strike="noStrike" dirty="0">
                <a:latin typeface="Arial"/>
                <a:ea typeface="Arial"/>
                <a:cs typeface="Arial"/>
                <a:sym typeface="Arial"/>
              </a:rPr>
              <a:t> </a:t>
            </a:r>
          </a:p>
          <a:p>
            <a:pPr marL="0" marR="0" lvl="0" indent="0" algn="l" rtl="0">
              <a:spcBef>
                <a:spcPts val="0"/>
              </a:spcBef>
              <a:spcAft>
                <a:spcPts val="0"/>
              </a:spcAft>
              <a:buNone/>
            </a:pPr>
            <a:r>
              <a:rPr lang="en-US" sz="1800" b="0" strike="noStrike" dirty="0">
                <a:latin typeface="Arial"/>
                <a:ea typeface="Arial"/>
                <a:cs typeface="Arial"/>
                <a:sym typeface="Arial"/>
              </a:rPr>
              <a:t>Starting condition:</a:t>
            </a:r>
          </a:p>
          <a:p>
            <a:pPr marL="216000" marR="0" lvl="0" indent="-216000" algn="l" rtl="0">
              <a:spcBef>
                <a:spcPts val="0"/>
              </a:spcBef>
              <a:spcAft>
                <a:spcPts val="0"/>
              </a:spcAft>
              <a:buClr>
                <a:srgbClr val="000000"/>
              </a:buClr>
              <a:buSzPts val="810"/>
              <a:buFont typeface="Noto Sans Symbols"/>
              <a:buChar char="●"/>
            </a:pPr>
            <a:r>
              <a:rPr lang="en-US" sz="1800" b="0" strike="noStrike" dirty="0">
                <a:latin typeface="Arial"/>
                <a:ea typeface="Arial"/>
                <a:cs typeface="Arial"/>
                <a:sym typeface="Arial"/>
              </a:rPr>
              <a:t>Distance q</a:t>
            </a:r>
            <a:r>
              <a:rPr lang="en-US" sz="1800" b="0" strike="noStrike" baseline="-25000" dirty="0">
                <a:latin typeface="Arial"/>
                <a:ea typeface="Arial"/>
                <a:cs typeface="Arial"/>
                <a:sym typeface="Arial"/>
              </a:rPr>
              <a:t>2</a:t>
            </a:r>
            <a:r>
              <a:rPr lang="en-US" sz="1800" b="0" strike="noStrike" dirty="0">
                <a:latin typeface="Arial"/>
                <a:ea typeface="Arial"/>
                <a:cs typeface="Arial"/>
                <a:sym typeface="Arial"/>
              </a:rPr>
              <a:t>: Large</a:t>
            </a:r>
          </a:p>
          <a:p>
            <a:pPr marL="216000" marR="0" lvl="0" indent="-216000" algn="l" rtl="0">
              <a:spcBef>
                <a:spcPts val="0"/>
              </a:spcBef>
              <a:spcAft>
                <a:spcPts val="0"/>
              </a:spcAft>
              <a:buClr>
                <a:srgbClr val="000000"/>
              </a:buClr>
              <a:buSzPts val="810"/>
              <a:buFont typeface="Noto Sans Symbols"/>
              <a:buChar char="●"/>
            </a:pPr>
            <a:r>
              <a:rPr lang="en-US" sz="1800" b="0" strike="noStrike" dirty="0">
                <a:latin typeface="Arial"/>
                <a:ea typeface="Arial"/>
                <a:cs typeface="Arial"/>
                <a:sym typeface="Arial"/>
              </a:rPr>
              <a:t>Neck </a:t>
            </a:r>
            <a:r>
              <a:rPr lang="en-US" sz="1800" b="0" strike="noStrike" dirty="0" err="1">
                <a:latin typeface="Arial"/>
                <a:ea typeface="Arial"/>
                <a:cs typeface="Arial"/>
                <a:sym typeface="Arial"/>
              </a:rPr>
              <a:t>c</a:t>
            </a:r>
            <a:r>
              <a:rPr lang="en-US" sz="1800" b="0" strike="noStrike" baseline="-25000" dirty="0" err="1">
                <a:latin typeface="Arial"/>
                <a:ea typeface="Arial"/>
                <a:cs typeface="Arial"/>
                <a:sym typeface="Arial"/>
              </a:rPr>
              <a:t>neck</a:t>
            </a:r>
            <a:r>
              <a:rPr lang="en-US" sz="1800" b="0" strike="noStrike" dirty="0">
                <a:latin typeface="Arial"/>
                <a:ea typeface="Arial"/>
                <a:cs typeface="Arial"/>
                <a:sym typeface="Arial"/>
              </a:rPr>
              <a:t>: Small.</a:t>
            </a:r>
          </a:p>
          <a:p>
            <a:pPr marL="216000" marR="0" lvl="0" indent="-216000" algn="l" rtl="0">
              <a:spcBef>
                <a:spcPts val="0"/>
              </a:spcBef>
              <a:spcAft>
                <a:spcPts val="0"/>
              </a:spcAft>
              <a:buClr>
                <a:srgbClr val="000000"/>
              </a:buClr>
              <a:buSzPts val="810"/>
              <a:buFont typeface="Noto Sans Symbols"/>
              <a:buChar char="●"/>
            </a:pPr>
            <a:r>
              <a:rPr lang="en-US" sz="1800" b="0" strike="noStrike" dirty="0">
                <a:latin typeface="Arial"/>
                <a:ea typeface="Arial"/>
                <a:cs typeface="Arial"/>
                <a:sym typeface="Arial"/>
              </a:rPr>
              <a:t>Mass asymmetry </a:t>
            </a:r>
            <a:r>
              <a:rPr lang="el-GR" sz="1800" b="0" strike="noStrike" dirty="0">
                <a:latin typeface="Arial"/>
                <a:ea typeface="Arial"/>
                <a:cs typeface="Arial"/>
                <a:sym typeface="Arial"/>
              </a:rPr>
              <a:t>α: </a:t>
            </a:r>
            <a:r>
              <a:rPr lang="en-US" sz="1800" b="0" strike="noStrike" dirty="0">
                <a:latin typeface="Arial"/>
                <a:ea typeface="Arial"/>
                <a:cs typeface="Arial"/>
                <a:sym typeface="Arial"/>
              </a:rPr>
              <a:t>Projectile &amp; Target</a:t>
            </a:r>
          </a:p>
          <a:p>
            <a:pPr marL="216000" marR="0" lvl="0" indent="-216000" algn="l" rtl="0">
              <a:spcBef>
                <a:spcPts val="0"/>
              </a:spcBef>
              <a:spcAft>
                <a:spcPts val="0"/>
              </a:spcAft>
              <a:buClr>
                <a:srgbClr val="000000"/>
              </a:buClr>
              <a:buSzPts val="810"/>
              <a:buFont typeface="Noto Sans Symbols"/>
              <a:buChar char="●"/>
            </a:pPr>
            <a:r>
              <a:rPr lang="en-US" sz="1800" b="0" strike="noStrike" dirty="0">
                <a:latin typeface="Arial"/>
                <a:ea typeface="Arial"/>
                <a:cs typeface="Arial"/>
                <a:sym typeface="Arial"/>
              </a:rPr>
              <a:t>Deformations </a:t>
            </a:r>
            <a:r>
              <a:rPr lang="el-GR" sz="1800" b="0" strike="noStrike" dirty="0">
                <a:latin typeface="Arial"/>
                <a:ea typeface="Arial"/>
                <a:cs typeface="Arial"/>
                <a:sym typeface="Arial"/>
              </a:rPr>
              <a:t>ε: </a:t>
            </a:r>
            <a:r>
              <a:rPr lang="en-US" sz="1800" b="0" strike="noStrike" dirty="0">
                <a:latin typeface="Arial"/>
                <a:ea typeface="Arial"/>
                <a:cs typeface="Arial"/>
                <a:sym typeface="Arial"/>
              </a:rPr>
              <a:t>G.S deformation.</a:t>
            </a:r>
          </a:p>
          <a:p>
            <a:pPr marL="216000" marR="0" lvl="0" indent="-216000" algn="l" rtl="0">
              <a:spcBef>
                <a:spcPts val="0"/>
              </a:spcBef>
              <a:spcAft>
                <a:spcPts val="0"/>
              </a:spcAft>
              <a:buClr>
                <a:srgbClr val="000000"/>
              </a:buClr>
              <a:buSzPts val="810"/>
              <a:buFont typeface="Noto Sans Symbols"/>
              <a:buChar char="●"/>
            </a:pPr>
            <a:endParaRPr lang="en-US" sz="1800" dirty="0"/>
          </a:p>
          <a:p>
            <a:pPr marL="216000" marR="0" lvl="0" indent="-216000" algn="l" rtl="0">
              <a:spcBef>
                <a:spcPts val="0"/>
              </a:spcBef>
              <a:spcAft>
                <a:spcPts val="0"/>
              </a:spcAft>
              <a:buClr>
                <a:srgbClr val="000000"/>
              </a:buClr>
              <a:buSzPts val="810"/>
              <a:buFont typeface="Noto Sans Symbols"/>
              <a:buChar char="●"/>
            </a:pPr>
            <a:endParaRPr lang="en-US" sz="1800" b="0" strike="noStrike" dirty="0">
              <a:latin typeface="Arial"/>
              <a:ea typeface="Arial"/>
              <a:cs typeface="Arial"/>
              <a:sym typeface="Arial"/>
            </a:endParaRPr>
          </a:p>
          <a:p>
            <a:pPr marR="0" lvl="0" algn="l" rtl="0">
              <a:spcBef>
                <a:spcPts val="0"/>
              </a:spcBef>
              <a:spcAft>
                <a:spcPts val="0"/>
              </a:spcAft>
              <a:buClr>
                <a:srgbClr val="000000"/>
              </a:buClr>
              <a:buSzPts val="810"/>
            </a:pPr>
            <a:r>
              <a:rPr lang="en-US" sz="1800" b="0" strike="noStrike" dirty="0">
                <a:latin typeface="Arial"/>
                <a:ea typeface="Arial"/>
                <a:cs typeface="Arial"/>
                <a:sym typeface="Arial"/>
              </a:rPr>
              <a:t>Path defined by following the gradient of PES in the parameters</a:t>
            </a:r>
            <a:r>
              <a:rPr lang="en-US" sz="1800" dirty="0"/>
              <a:t> </a:t>
            </a:r>
            <a:r>
              <a:rPr lang="el-GR" sz="1800" dirty="0"/>
              <a:t>ε</a:t>
            </a:r>
            <a:r>
              <a:rPr lang="en-US" sz="1800" baseline="-25000" dirty="0"/>
              <a:t>l</a:t>
            </a:r>
            <a:r>
              <a:rPr lang="en-US" sz="1800" dirty="0"/>
              <a:t>, </a:t>
            </a:r>
            <a:r>
              <a:rPr lang="el-GR" sz="1800" dirty="0"/>
              <a:t>ε</a:t>
            </a:r>
            <a:r>
              <a:rPr lang="en-US" sz="1800" baseline="-25000" dirty="0"/>
              <a:t>r</a:t>
            </a:r>
            <a:r>
              <a:rPr lang="en-US" sz="1800" b="0" strike="noStrike" dirty="0">
                <a:latin typeface="Arial"/>
                <a:ea typeface="Arial"/>
                <a:cs typeface="Arial"/>
                <a:sym typeface="Arial"/>
              </a:rPr>
              <a:t>, </a:t>
            </a:r>
            <a:r>
              <a:rPr lang="en-US" sz="1800" b="0" strike="noStrike" dirty="0" err="1">
                <a:latin typeface="Arial"/>
                <a:ea typeface="Arial"/>
                <a:cs typeface="Arial"/>
                <a:sym typeface="Arial"/>
              </a:rPr>
              <a:t>c</a:t>
            </a:r>
            <a:r>
              <a:rPr lang="en-US" sz="1800" b="0" strike="noStrike" baseline="-25000" dirty="0" err="1">
                <a:latin typeface="Arial"/>
                <a:ea typeface="Arial"/>
                <a:cs typeface="Arial"/>
                <a:sym typeface="Arial"/>
              </a:rPr>
              <a:t>neck</a:t>
            </a:r>
            <a:r>
              <a:rPr lang="en-US" sz="1800" b="0" strike="noStrike" dirty="0">
                <a:latin typeface="Arial"/>
                <a:ea typeface="Arial"/>
                <a:cs typeface="Arial"/>
                <a:sym typeface="Arial"/>
              </a:rPr>
              <a:t> to lower elongations.</a:t>
            </a:r>
          </a:p>
          <a:p>
            <a:pPr marR="0" lvl="0" algn="l" rtl="0">
              <a:spcBef>
                <a:spcPts val="0"/>
              </a:spcBef>
              <a:spcAft>
                <a:spcPts val="0"/>
              </a:spcAft>
              <a:buClr>
                <a:srgbClr val="000000"/>
              </a:buClr>
              <a:buSzPts val="810"/>
            </a:pPr>
            <a:endParaRPr lang="en-US" sz="1800" dirty="0"/>
          </a:p>
          <a:p>
            <a:pPr marR="0" lvl="0" algn="l" rtl="0">
              <a:spcBef>
                <a:spcPts val="0"/>
              </a:spcBef>
              <a:spcAft>
                <a:spcPts val="0"/>
              </a:spcAft>
              <a:buClr>
                <a:srgbClr val="000000"/>
              </a:buClr>
              <a:buSzPts val="810"/>
            </a:pPr>
            <a:r>
              <a:rPr lang="el-GR" sz="1800" b="0" strike="noStrike" dirty="0">
                <a:latin typeface="Arial"/>
                <a:ea typeface="Arial"/>
                <a:cs typeface="Arial"/>
                <a:sym typeface="Arial"/>
              </a:rPr>
              <a:t>α </a:t>
            </a:r>
            <a:r>
              <a:rPr lang="en-US" sz="1800" b="0" strike="noStrike" dirty="0">
                <a:latin typeface="Arial"/>
                <a:ea typeface="Arial"/>
                <a:cs typeface="Arial"/>
                <a:sym typeface="Arial"/>
              </a:rPr>
              <a:t>frozen to initial value.</a:t>
            </a:r>
          </a:p>
          <a:p>
            <a:pPr marR="0" lvl="0" algn="l" rtl="0">
              <a:spcBef>
                <a:spcPts val="0"/>
              </a:spcBef>
              <a:spcAft>
                <a:spcPts val="0"/>
              </a:spcAft>
              <a:buClr>
                <a:srgbClr val="000000"/>
              </a:buClr>
              <a:buSzPts val="810"/>
            </a:pPr>
            <a:endParaRPr lang="en-US" sz="1800" b="0" strike="noStrike" dirty="0">
              <a:latin typeface="Arial"/>
              <a:ea typeface="Arial"/>
              <a:cs typeface="Arial"/>
              <a:sym typeface="Arial"/>
            </a:endParaRPr>
          </a:p>
          <a:p>
            <a:pPr marL="216000" marR="0" lvl="0" indent="-164564" algn="l" rtl="0">
              <a:spcBef>
                <a:spcPts val="0"/>
              </a:spcBef>
              <a:spcAft>
                <a:spcPts val="0"/>
              </a:spcAft>
              <a:buClr>
                <a:srgbClr val="000000"/>
              </a:buClr>
              <a:buSzPts val="810"/>
              <a:buFont typeface="Noto Sans Symbols"/>
              <a:buNone/>
            </a:pPr>
            <a:endParaRPr lang="en-US" sz="1800" b="0" strike="noStrike" dirty="0">
              <a:latin typeface="Arial"/>
              <a:ea typeface="Arial"/>
              <a:cs typeface="Arial"/>
              <a:sym typeface="Arial"/>
            </a:endParaRPr>
          </a:p>
        </p:txBody>
      </p:sp>
      <p:pic>
        <p:nvPicPr>
          <p:cNvPr id="3" name="Image 2">
            <a:extLst>
              <a:ext uri="{FF2B5EF4-FFF2-40B4-BE49-F238E27FC236}">
                <a16:creationId xmlns:a16="http://schemas.microsoft.com/office/drawing/2014/main" id="{43CF7C28-31E7-4A99-BB70-5FBEA4DE88D2}"/>
              </a:ext>
            </a:extLst>
          </p:cNvPr>
          <p:cNvPicPr>
            <a:picLocks noChangeAspect="1"/>
          </p:cNvPicPr>
          <p:nvPr/>
        </p:nvPicPr>
        <p:blipFill>
          <a:blip r:embed="rId3"/>
          <a:stretch>
            <a:fillRect/>
          </a:stretch>
        </p:blipFill>
        <p:spPr>
          <a:xfrm>
            <a:off x="180001" y="1537612"/>
            <a:ext cx="4849199" cy="616627"/>
          </a:xfrm>
          <a:prstGeom prst="rect">
            <a:avLst/>
          </a:prstGeom>
        </p:spPr>
      </p:pic>
      <p:pic>
        <p:nvPicPr>
          <p:cNvPr id="4" name="Image 3">
            <a:extLst>
              <a:ext uri="{FF2B5EF4-FFF2-40B4-BE49-F238E27FC236}">
                <a16:creationId xmlns:a16="http://schemas.microsoft.com/office/drawing/2014/main" id="{E608FB80-3DAE-41B9-80C5-ADA6C5F65AC8}"/>
              </a:ext>
            </a:extLst>
          </p:cNvPr>
          <p:cNvPicPr>
            <a:picLocks noChangeAspect="1"/>
          </p:cNvPicPr>
          <p:nvPr/>
        </p:nvPicPr>
        <p:blipFill>
          <a:blip r:embed="rId4"/>
          <a:stretch>
            <a:fillRect/>
          </a:stretch>
        </p:blipFill>
        <p:spPr>
          <a:xfrm>
            <a:off x="5029200" y="254000"/>
            <a:ext cx="6607113" cy="4968671"/>
          </a:xfrm>
          <a:prstGeom prst="rect">
            <a:avLst/>
          </a:prstGeom>
        </p:spPr>
      </p:pic>
    </p:spTree>
    <p:extLst>
      <p:ext uri="{BB962C8B-B14F-4D97-AF65-F5344CB8AC3E}">
        <p14:creationId xmlns:p14="http://schemas.microsoft.com/office/powerpoint/2010/main" val="1740713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7"/>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Formation probability</a:t>
            </a:r>
            <a:endParaRPr sz="4400" b="0" strike="noStrike">
              <a:solidFill>
                <a:srgbClr val="000000"/>
              </a:solidFill>
              <a:latin typeface="Calibri"/>
              <a:ea typeface="Calibri"/>
              <a:cs typeface="Calibri"/>
              <a:sym typeface="Calibri"/>
            </a:endParaRPr>
          </a:p>
        </p:txBody>
      </p:sp>
      <p:sp>
        <p:nvSpPr>
          <p:cNvPr id="454" name="Google Shape;454;p57"/>
          <p:cNvSpPr txBox="1"/>
          <p:nvPr/>
        </p:nvSpPr>
        <p:spPr>
          <a:xfrm>
            <a:off x="360000" y="1440000"/>
            <a:ext cx="10515240" cy="4350960"/>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rgbClr val="000000"/>
              </a:buClr>
              <a:buSzPts val="2800"/>
            </a:pPr>
            <a:r>
              <a:rPr lang="en-GB" sz="2800" b="0" strike="noStrike" dirty="0">
                <a:solidFill>
                  <a:srgbClr val="000000"/>
                </a:solidFill>
                <a:latin typeface="Calibri"/>
                <a:ea typeface="Calibri"/>
                <a:cs typeface="Calibri"/>
                <a:sym typeface="Calibri"/>
              </a:rPr>
              <a:t>Difference between blue and red calculation is the choice of 1D fusion path to run friction on.</a:t>
            </a:r>
          </a:p>
          <a:p>
            <a:pPr lvl="1">
              <a:lnSpc>
                <a:spcPct val="90000"/>
              </a:lnSpc>
              <a:buSzPts val="2800"/>
            </a:pPr>
            <a:endParaRPr lang="en-US" sz="2800" b="0" strike="noStrike" dirty="0">
              <a:solidFill>
                <a:srgbClr val="000000"/>
              </a:solidFill>
              <a:latin typeface="Calibri"/>
              <a:ea typeface="Calibri"/>
              <a:cs typeface="Calibri"/>
              <a:sym typeface="Calibri"/>
            </a:endParaRPr>
          </a:p>
          <a:p>
            <a:pPr lvl="1">
              <a:lnSpc>
                <a:spcPct val="90000"/>
              </a:lnSpc>
              <a:buSzPts val="2800"/>
            </a:pPr>
            <a:r>
              <a:rPr lang="en-US" sz="2800" b="0" strike="noStrike" dirty="0">
                <a:solidFill>
                  <a:srgbClr val="1873B2"/>
                </a:solidFill>
                <a:latin typeface="Calibri"/>
                <a:ea typeface="Calibri"/>
                <a:cs typeface="Calibri"/>
                <a:sym typeface="Calibri"/>
              </a:rPr>
              <a:t>Blue</a:t>
            </a:r>
            <a:r>
              <a:rPr lang="en-US" sz="2800" b="0" strike="noStrike" dirty="0">
                <a:solidFill>
                  <a:srgbClr val="000000"/>
                </a:solidFill>
                <a:latin typeface="Calibri"/>
                <a:ea typeface="Calibri"/>
                <a:cs typeface="Calibri"/>
                <a:sym typeface="Calibri"/>
              </a:rPr>
              <a:t> – Follow gradient in </a:t>
            </a:r>
          </a:p>
          <a:p>
            <a:pPr lvl="1">
              <a:lnSpc>
                <a:spcPct val="90000"/>
              </a:lnSpc>
              <a:buSzPts val="2800"/>
            </a:pPr>
            <a:r>
              <a:rPr lang="en-GB" sz="2800" b="0" strike="noStrike" dirty="0">
                <a:latin typeface="Arial"/>
                <a:ea typeface="Arial"/>
                <a:cs typeface="Arial"/>
                <a:sym typeface="Arial"/>
              </a:rPr>
              <a:t>parameters</a:t>
            </a:r>
            <a:r>
              <a:rPr lang="en-GB" sz="2800" dirty="0"/>
              <a:t> </a:t>
            </a:r>
            <a:r>
              <a:rPr lang="en-GB" sz="2800" dirty="0" err="1"/>
              <a:t>ε</a:t>
            </a:r>
            <a:r>
              <a:rPr lang="en-GB" sz="2800" baseline="-25000" dirty="0" err="1"/>
              <a:t>l</a:t>
            </a:r>
            <a:r>
              <a:rPr lang="en-GB" sz="2800" dirty="0"/>
              <a:t>, </a:t>
            </a:r>
            <a:r>
              <a:rPr lang="el-GR" sz="2800" dirty="0"/>
              <a:t>ε</a:t>
            </a:r>
            <a:r>
              <a:rPr lang="en-US" sz="2800" baseline="-25000" dirty="0"/>
              <a:t>r</a:t>
            </a:r>
            <a:r>
              <a:rPr lang="en-GB" sz="2800" b="0" strike="noStrike" dirty="0">
                <a:latin typeface="Arial"/>
                <a:ea typeface="Arial"/>
                <a:cs typeface="Arial"/>
                <a:sym typeface="Arial"/>
              </a:rPr>
              <a:t>, </a:t>
            </a:r>
            <a:r>
              <a:rPr lang="en-GB" sz="2800" b="0" strike="noStrike" dirty="0" err="1">
                <a:latin typeface="Arial"/>
                <a:ea typeface="Arial"/>
                <a:cs typeface="Arial"/>
                <a:sym typeface="Arial"/>
              </a:rPr>
              <a:t>c</a:t>
            </a:r>
            <a:r>
              <a:rPr lang="en-GB" sz="2800" b="0" strike="noStrike" baseline="-25000" dirty="0" err="1">
                <a:latin typeface="Arial"/>
                <a:ea typeface="Arial"/>
                <a:cs typeface="Arial"/>
                <a:sym typeface="Arial"/>
              </a:rPr>
              <a:t>neck</a:t>
            </a:r>
            <a:endParaRPr lang="en-GB" sz="2800" b="0" strike="noStrike" baseline="-25000" dirty="0">
              <a:latin typeface="Arial"/>
              <a:ea typeface="Arial"/>
              <a:cs typeface="Arial"/>
              <a:sym typeface="Arial"/>
            </a:endParaRPr>
          </a:p>
          <a:p>
            <a:pPr lvl="1">
              <a:lnSpc>
                <a:spcPct val="90000"/>
              </a:lnSpc>
              <a:buSzPts val="2800"/>
            </a:pPr>
            <a:endParaRPr lang="en-GB" sz="2800" baseline="-25000" dirty="0">
              <a:solidFill>
                <a:srgbClr val="000000"/>
              </a:solidFill>
              <a:ea typeface="Calibri"/>
            </a:endParaRPr>
          </a:p>
          <a:p>
            <a:pPr lvl="1">
              <a:lnSpc>
                <a:spcPct val="90000"/>
              </a:lnSpc>
              <a:buSzPts val="2800"/>
            </a:pPr>
            <a:endParaRPr lang="en-GB" sz="2800" b="0" strike="noStrike" baseline="30000" dirty="0">
              <a:latin typeface="Calibri"/>
              <a:ea typeface="Calibri"/>
              <a:cs typeface="Calibri"/>
              <a:sym typeface="Calibri"/>
            </a:endParaRPr>
          </a:p>
          <a:p>
            <a:pPr lvl="1">
              <a:lnSpc>
                <a:spcPct val="90000"/>
              </a:lnSpc>
              <a:buSzPts val="2800"/>
            </a:pPr>
            <a:endParaRPr lang="en-GB" sz="2800" baseline="30000" dirty="0">
              <a:solidFill>
                <a:srgbClr val="000000"/>
              </a:solidFill>
              <a:latin typeface="Calibri"/>
              <a:ea typeface="Calibri"/>
              <a:cs typeface="Calibri"/>
              <a:sym typeface="Calibri"/>
            </a:endParaRPr>
          </a:p>
          <a:p>
            <a:pPr lvl="1">
              <a:lnSpc>
                <a:spcPct val="90000"/>
              </a:lnSpc>
              <a:buSzPts val="2800"/>
            </a:pPr>
            <a:r>
              <a:rPr lang="en-GB" sz="2800" b="0" strike="noStrike" dirty="0">
                <a:solidFill>
                  <a:srgbClr val="FF0000"/>
                </a:solidFill>
                <a:latin typeface="Calibri"/>
                <a:ea typeface="Calibri"/>
                <a:cs typeface="Calibri"/>
                <a:sym typeface="Calibri"/>
              </a:rPr>
              <a:t>Red</a:t>
            </a:r>
            <a:r>
              <a:rPr lang="en-GB" sz="2800" b="0" strike="noStrike" dirty="0">
                <a:latin typeface="Calibri"/>
                <a:ea typeface="Calibri"/>
                <a:cs typeface="Calibri"/>
                <a:sym typeface="Calibri"/>
              </a:rPr>
              <a:t> – Follow gradient in </a:t>
            </a:r>
          </a:p>
          <a:p>
            <a:pPr lvl="1">
              <a:lnSpc>
                <a:spcPct val="90000"/>
              </a:lnSpc>
              <a:buSzPts val="2800"/>
            </a:pPr>
            <a:r>
              <a:rPr lang="en-GB" sz="2800" b="0" strike="noStrike" dirty="0">
                <a:latin typeface="Arial"/>
                <a:ea typeface="Arial"/>
                <a:cs typeface="Arial"/>
                <a:sym typeface="Arial"/>
              </a:rPr>
              <a:t>parameters</a:t>
            </a:r>
            <a:r>
              <a:rPr lang="en-GB" sz="2800" dirty="0"/>
              <a:t> </a:t>
            </a:r>
            <a:r>
              <a:rPr lang="en-GB" sz="2800" dirty="0" err="1"/>
              <a:t>ε</a:t>
            </a:r>
            <a:r>
              <a:rPr lang="en-GB" sz="2800" baseline="-25000" dirty="0" err="1"/>
              <a:t>l</a:t>
            </a:r>
            <a:r>
              <a:rPr lang="en-GB" sz="2800" dirty="0"/>
              <a:t>, </a:t>
            </a:r>
            <a:r>
              <a:rPr lang="el-GR" sz="2800" dirty="0"/>
              <a:t>ε</a:t>
            </a:r>
            <a:r>
              <a:rPr lang="en-US" sz="2800" baseline="-25000" dirty="0"/>
              <a:t>r</a:t>
            </a:r>
            <a:r>
              <a:rPr lang="en-GB" sz="2800" b="0" strike="noStrike" dirty="0">
                <a:latin typeface="Arial"/>
                <a:ea typeface="Arial"/>
                <a:cs typeface="Arial"/>
                <a:sym typeface="Arial"/>
              </a:rPr>
              <a:t>, </a:t>
            </a:r>
            <a:r>
              <a:rPr lang="en-GB" sz="2800" b="0" strike="noStrike" dirty="0" err="1">
                <a:latin typeface="Arial"/>
                <a:ea typeface="Arial"/>
                <a:cs typeface="Arial"/>
                <a:sym typeface="Arial"/>
              </a:rPr>
              <a:t>c</a:t>
            </a:r>
            <a:r>
              <a:rPr lang="en-GB" sz="2800" b="0" strike="noStrike" baseline="-25000" dirty="0" err="1">
                <a:latin typeface="Arial"/>
                <a:ea typeface="Arial"/>
                <a:cs typeface="Arial"/>
                <a:sym typeface="Arial"/>
              </a:rPr>
              <a:t>neck</a:t>
            </a:r>
            <a:r>
              <a:rPr lang="en-GB" sz="2800" dirty="0"/>
              <a:t>, α</a:t>
            </a:r>
          </a:p>
          <a:p>
            <a:pPr lvl="1">
              <a:lnSpc>
                <a:spcPct val="90000"/>
              </a:lnSpc>
              <a:buSzPts val="2800"/>
            </a:pPr>
            <a:endParaRPr lang="en-GB" sz="2800" b="0" strike="noStrike" dirty="0">
              <a:solidFill>
                <a:srgbClr val="000000"/>
              </a:solidFill>
              <a:latin typeface="Calibri"/>
              <a:ea typeface="Calibri"/>
              <a:cs typeface="Calibri"/>
              <a:sym typeface="Calibri"/>
            </a:endParaRPr>
          </a:p>
          <a:p>
            <a:pPr lvl="1">
              <a:lnSpc>
                <a:spcPct val="90000"/>
              </a:lnSpc>
              <a:buSzPts val="2800"/>
            </a:pPr>
            <a:r>
              <a:rPr lang="en-GB" sz="2800" dirty="0">
                <a:latin typeface="Calibri"/>
                <a:ea typeface="Calibri"/>
                <a:cs typeface="Calibri"/>
                <a:sym typeface="Calibri"/>
              </a:rPr>
              <a:t>Sensitive to choice of path.</a:t>
            </a:r>
            <a:endParaRPr sz="2800" b="0" strike="noStrike" dirty="0">
              <a:solidFill>
                <a:srgbClr val="000000"/>
              </a:solidFill>
              <a:latin typeface="Calibri"/>
              <a:ea typeface="Calibri"/>
              <a:cs typeface="Calibri"/>
              <a:sym typeface="Calibri"/>
            </a:endParaRPr>
          </a:p>
        </p:txBody>
      </p:sp>
      <p:pic>
        <p:nvPicPr>
          <p:cNvPr id="455" name="Google Shape;455;p57"/>
          <p:cNvPicPr preferRelativeResize="0"/>
          <p:nvPr/>
        </p:nvPicPr>
        <p:blipFill rotWithShape="1">
          <a:blip r:embed="rId3">
            <a:alphaModFix/>
          </a:blip>
          <a:srcRect/>
          <a:stretch/>
        </p:blipFill>
        <p:spPr>
          <a:xfrm>
            <a:off x="6063120" y="2806200"/>
            <a:ext cx="5289840" cy="3927600"/>
          </a:xfrm>
          <a:prstGeom prst="rect">
            <a:avLst/>
          </a:prstGeom>
          <a:noFill/>
          <a:ln>
            <a:noFill/>
          </a:ln>
        </p:spPr>
      </p:pic>
      <p:pic>
        <p:nvPicPr>
          <p:cNvPr id="456" name="Google Shape;456;p57"/>
          <p:cNvPicPr preferRelativeResize="0"/>
          <p:nvPr/>
        </p:nvPicPr>
        <p:blipFill rotWithShape="1">
          <a:blip r:embed="rId3">
            <a:alphaModFix/>
          </a:blip>
          <a:srcRect/>
          <a:stretch/>
        </p:blipFill>
        <p:spPr>
          <a:xfrm>
            <a:off x="5096880" y="2160000"/>
            <a:ext cx="6215400" cy="46148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07C70-5E05-4852-9521-12A2DD5D8F96}"/>
              </a:ext>
            </a:extLst>
          </p:cNvPr>
          <p:cNvSpPr>
            <a:spLocks noGrp="1"/>
          </p:cNvSpPr>
          <p:nvPr>
            <p:ph type="title"/>
          </p:nvPr>
        </p:nvSpPr>
        <p:spPr/>
        <p:txBody>
          <a:bodyPr/>
          <a:lstStyle/>
          <a:p>
            <a:endParaRPr lang="en-US"/>
          </a:p>
        </p:txBody>
      </p:sp>
      <p:sp>
        <p:nvSpPr>
          <p:cNvPr id="3" name="Sous-titre 2">
            <a:extLst>
              <a:ext uri="{FF2B5EF4-FFF2-40B4-BE49-F238E27FC236}">
                <a16:creationId xmlns:a16="http://schemas.microsoft.com/office/drawing/2014/main" id="{81BBE29A-0D7A-4D2B-9B12-CDF50F8D0A3A}"/>
              </a:ext>
            </a:extLst>
          </p:cNvPr>
          <p:cNvSpPr>
            <a:spLocks noGrp="1"/>
          </p:cNvSpPr>
          <p:nvPr>
            <p:ph type="subTitle" idx="1"/>
          </p:nvPr>
        </p:nvSpPr>
        <p:spPr/>
        <p:txBody>
          <a:bodyPr/>
          <a:lstStyle/>
          <a:p>
            <a:endParaRPr lang="en-US"/>
          </a:p>
        </p:txBody>
      </p:sp>
      <p:pic>
        <p:nvPicPr>
          <p:cNvPr id="5" name="Image 4">
            <a:extLst>
              <a:ext uri="{FF2B5EF4-FFF2-40B4-BE49-F238E27FC236}">
                <a16:creationId xmlns:a16="http://schemas.microsoft.com/office/drawing/2014/main" id="{F7E5D85D-5E27-4E1E-A533-488263CFD31F}"/>
              </a:ext>
            </a:extLst>
          </p:cNvPr>
          <p:cNvPicPr>
            <a:picLocks noChangeAspect="1"/>
          </p:cNvPicPr>
          <p:nvPr/>
        </p:nvPicPr>
        <p:blipFill>
          <a:blip r:embed="rId2"/>
          <a:stretch>
            <a:fillRect/>
          </a:stretch>
        </p:blipFill>
        <p:spPr>
          <a:xfrm>
            <a:off x="454375" y="661072"/>
            <a:ext cx="8588025" cy="6196928"/>
          </a:xfrm>
          <a:prstGeom prst="rect">
            <a:avLst/>
          </a:prstGeom>
        </p:spPr>
      </p:pic>
    </p:spTree>
    <p:extLst>
      <p:ext uri="{BB962C8B-B14F-4D97-AF65-F5344CB8AC3E}">
        <p14:creationId xmlns:p14="http://schemas.microsoft.com/office/powerpoint/2010/main" val="279284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7"/>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628" name="Google Shape;628;p77"/>
          <p:cNvSpPr txBo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0" strike="noStrike">
              <a:solidFill>
                <a:srgbClr val="000000"/>
              </a:solidFill>
              <a:latin typeface="Calibri"/>
              <a:ea typeface="Calibri"/>
              <a:cs typeface="Calibri"/>
              <a:sym typeface="Calibri"/>
            </a:endParaRPr>
          </a:p>
        </p:txBody>
      </p:sp>
      <p:pic>
        <p:nvPicPr>
          <p:cNvPr id="629" name="Google Shape;629;p77"/>
          <p:cNvPicPr preferRelativeResize="0"/>
          <p:nvPr/>
        </p:nvPicPr>
        <p:blipFill rotWithShape="1">
          <a:blip r:embed="rId3">
            <a:alphaModFix/>
          </a:blip>
          <a:srcRect/>
          <a:stretch/>
        </p:blipFill>
        <p:spPr>
          <a:xfrm>
            <a:off x="-321120" y="902520"/>
            <a:ext cx="6335280" cy="4715640"/>
          </a:xfrm>
          <a:prstGeom prst="rect">
            <a:avLst/>
          </a:prstGeom>
          <a:noFill/>
          <a:ln>
            <a:noFill/>
          </a:ln>
        </p:spPr>
      </p:pic>
      <p:pic>
        <p:nvPicPr>
          <p:cNvPr id="630" name="Google Shape;630;p77"/>
          <p:cNvPicPr preferRelativeResize="0"/>
          <p:nvPr/>
        </p:nvPicPr>
        <p:blipFill rotWithShape="1">
          <a:blip r:embed="rId4">
            <a:alphaModFix/>
          </a:blip>
          <a:srcRect/>
          <a:stretch/>
        </p:blipFill>
        <p:spPr>
          <a:xfrm>
            <a:off x="6014520" y="1260360"/>
            <a:ext cx="5862960" cy="4337280"/>
          </a:xfrm>
          <a:prstGeom prst="rect">
            <a:avLst/>
          </a:prstGeom>
          <a:noFill/>
          <a:ln>
            <a:noFill/>
          </a:ln>
        </p:spPr>
      </p:pic>
      <p:sp>
        <p:nvSpPr>
          <p:cNvPr id="2" name="ZoneTexte 1">
            <a:extLst>
              <a:ext uri="{FF2B5EF4-FFF2-40B4-BE49-F238E27FC236}">
                <a16:creationId xmlns:a16="http://schemas.microsoft.com/office/drawing/2014/main" id="{5375011D-DBA0-42D1-8B16-E814FD06DF5C}"/>
              </a:ext>
            </a:extLst>
          </p:cNvPr>
          <p:cNvSpPr txBox="1"/>
          <p:nvPr/>
        </p:nvSpPr>
        <p:spPr>
          <a:xfrm>
            <a:off x="172720" y="101600"/>
            <a:ext cx="11531600" cy="769441"/>
          </a:xfrm>
          <a:prstGeom prst="rect">
            <a:avLst/>
          </a:prstGeom>
          <a:noFill/>
        </p:spPr>
        <p:txBody>
          <a:bodyPr wrap="square" rtlCol="0">
            <a:spAutoFit/>
          </a:bodyPr>
          <a:lstStyle/>
          <a:p>
            <a:pPr algn="ctr"/>
            <a:r>
              <a:rPr lang="en-US" sz="4400" dirty="0" err="1"/>
              <a:t>Quasifission</a:t>
            </a:r>
            <a:r>
              <a:rPr lang="en-US" sz="4400" dirty="0"/>
              <a:t> fragment mass distribution</a:t>
            </a:r>
          </a:p>
        </p:txBody>
      </p:sp>
      <p:pic>
        <p:nvPicPr>
          <p:cNvPr id="4" name="Image 3">
            <a:extLst>
              <a:ext uri="{FF2B5EF4-FFF2-40B4-BE49-F238E27FC236}">
                <a16:creationId xmlns:a16="http://schemas.microsoft.com/office/drawing/2014/main" id="{9F6081CF-56C7-46F4-A929-D3C16AF8A371}"/>
              </a:ext>
            </a:extLst>
          </p:cNvPr>
          <p:cNvPicPr>
            <a:picLocks noChangeAspect="1"/>
          </p:cNvPicPr>
          <p:nvPr/>
        </p:nvPicPr>
        <p:blipFill>
          <a:blip r:embed="rId5"/>
          <a:stretch>
            <a:fillRect/>
          </a:stretch>
        </p:blipFill>
        <p:spPr>
          <a:xfrm>
            <a:off x="7989462" y="842130"/>
            <a:ext cx="2491956" cy="350550"/>
          </a:xfrm>
          <a:prstGeom prst="rect">
            <a:avLst/>
          </a:prstGeom>
        </p:spPr>
      </p:pic>
      <p:sp>
        <p:nvSpPr>
          <p:cNvPr id="5" name="Rectangle 4">
            <a:extLst>
              <a:ext uri="{FF2B5EF4-FFF2-40B4-BE49-F238E27FC236}">
                <a16:creationId xmlns:a16="http://schemas.microsoft.com/office/drawing/2014/main" id="{9A9C8939-B257-4D05-9DB0-4AFE12269560}"/>
              </a:ext>
            </a:extLst>
          </p:cNvPr>
          <p:cNvSpPr/>
          <p:nvPr/>
        </p:nvSpPr>
        <p:spPr>
          <a:xfrm>
            <a:off x="0" y="5203620"/>
            <a:ext cx="6014520" cy="9644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solidFill>
                <a:schemeClr val="bg1">
                  <a:lumMod val="50000"/>
                </a:schemeClr>
              </a:solidFill>
              <a:effectLst/>
            </a:endParaRPr>
          </a:p>
          <a:p>
            <a:pPr>
              <a:spcBef>
                <a:spcPts val="0"/>
              </a:spcBef>
              <a:spcAft>
                <a:spcPts val="0"/>
              </a:spcAft>
            </a:pPr>
            <a:r>
              <a:rPr lang="en-US" dirty="0">
                <a:solidFill>
                  <a:schemeClr val="bg1">
                    <a:lumMod val="50000"/>
                  </a:schemeClr>
                </a:solidFill>
                <a:effectLst/>
              </a:rPr>
              <a:t>                       M. G. </a:t>
            </a:r>
            <a:r>
              <a:rPr lang="en-US" dirty="0" err="1">
                <a:solidFill>
                  <a:schemeClr val="bg1">
                    <a:lumMod val="50000"/>
                  </a:schemeClr>
                </a:solidFill>
                <a:effectLst/>
              </a:rPr>
              <a:t>Itkis</a:t>
            </a:r>
            <a:r>
              <a:rPr lang="en-US" dirty="0">
                <a:solidFill>
                  <a:schemeClr val="bg1">
                    <a:lumMod val="50000"/>
                  </a:schemeClr>
                </a:solidFill>
                <a:effectLst/>
              </a:rPr>
              <a:t>, et.al, Eur. Phys. J. A </a:t>
            </a:r>
            <a:r>
              <a:rPr lang="en-US" b="1" dirty="0">
                <a:solidFill>
                  <a:schemeClr val="bg1">
                    <a:lumMod val="50000"/>
                  </a:schemeClr>
                </a:solidFill>
                <a:effectLst/>
              </a:rPr>
              <a:t>58</a:t>
            </a:r>
            <a:r>
              <a:rPr lang="en-US" dirty="0">
                <a:solidFill>
                  <a:schemeClr val="bg1">
                    <a:lumMod val="50000"/>
                  </a:schemeClr>
                </a:solidFill>
                <a:effectLst/>
              </a:rPr>
              <a:t>, 178 (2022).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3"/>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dirty="0">
                <a:solidFill>
                  <a:srgbClr val="000000"/>
                </a:solidFill>
                <a:latin typeface="Calibri"/>
                <a:ea typeface="Calibri"/>
                <a:cs typeface="Calibri"/>
                <a:sym typeface="Calibri"/>
              </a:rPr>
              <a:t>Outlook for 5D model</a:t>
            </a:r>
            <a:endParaRPr sz="4400" b="0" strike="noStrike" dirty="0">
              <a:solidFill>
                <a:srgbClr val="000000"/>
              </a:solidFill>
              <a:latin typeface="Calibri"/>
              <a:ea typeface="Calibri"/>
              <a:cs typeface="Calibri"/>
              <a:sym typeface="Calibri"/>
            </a:endParaRPr>
          </a:p>
        </p:txBody>
      </p:sp>
      <p:sp>
        <p:nvSpPr>
          <p:cNvPr id="504" name="Google Shape;504;p63"/>
          <p:cNvSpPr txBo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GB" sz="2800" b="0" strike="noStrike" dirty="0">
                <a:solidFill>
                  <a:srgbClr val="000000"/>
                </a:solidFill>
                <a:latin typeface="Calibri"/>
                <a:ea typeface="Calibri"/>
                <a:cs typeface="Calibri"/>
                <a:sym typeface="Calibri"/>
              </a:rPr>
              <a:t>Compute survival probability</a:t>
            </a:r>
          </a:p>
          <a:p>
            <a:pPr marL="228600" marR="0" lvl="0" indent="-228600" algn="l" rtl="0">
              <a:lnSpc>
                <a:spcPct val="90000"/>
              </a:lnSpc>
              <a:spcBef>
                <a:spcPts val="0"/>
              </a:spcBef>
              <a:spcAft>
                <a:spcPts val="0"/>
              </a:spcAft>
              <a:buClr>
                <a:srgbClr val="000000"/>
              </a:buClr>
              <a:buSzPts val="2800"/>
              <a:buFont typeface="Arial"/>
              <a:buChar char="•"/>
            </a:pPr>
            <a:r>
              <a:rPr lang="en-GB" sz="2800" dirty="0">
                <a:latin typeface="Calibri"/>
                <a:ea typeface="Calibri"/>
                <a:cs typeface="Calibri"/>
                <a:sym typeface="Calibri"/>
              </a:rPr>
              <a:t>Extend to</a:t>
            </a:r>
            <a:r>
              <a:rPr lang="en-GB" sz="2800" b="0" strike="noStrike" dirty="0">
                <a:solidFill>
                  <a:srgbClr val="000000"/>
                </a:solidFill>
                <a:latin typeface="Calibri"/>
                <a:ea typeface="Calibri"/>
                <a:cs typeface="Calibri"/>
                <a:sym typeface="Calibri"/>
              </a:rPr>
              <a:t> odd nuclei</a:t>
            </a:r>
          </a:p>
          <a:p>
            <a:pPr marL="228600" marR="0" lvl="0" indent="-228600" algn="l" rtl="0">
              <a:lnSpc>
                <a:spcPct val="90000"/>
              </a:lnSpc>
              <a:spcBef>
                <a:spcPts val="1001"/>
              </a:spcBef>
              <a:spcAft>
                <a:spcPts val="0"/>
              </a:spcAft>
              <a:buClr>
                <a:srgbClr val="000000"/>
              </a:buClr>
              <a:buSzPts val="2800"/>
              <a:buFont typeface="Arial"/>
              <a:buChar char="•"/>
            </a:pPr>
            <a:r>
              <a:rPr lang="en-US" sz="2800" b="0" strike="noStrike" dirty="0">
                <a:solidFill>
                  <a:srgbClr val="000000"/>
                </a:solidFill>
                <a:latin typeface="Calibri"/>
                <a:ea typeface="Calibri"/>
                <a:cs typeface="Calibri"/>
                <a:sym typeface="Calibri"/>
              </a:rPr>
              <a:t>Add</a:t>
            </a:r>
            <a:r>
              <a:rPr lang="en-US" sz="2800" dirty="0">
                <a:latin typeface="Calibri"/>
                <a:ea typeface="Calibri"/>
                <a:cs typeface="Calibri"/>
                <a:sym typeface="Calibri"/>
              </a:rPr>
              <a:t> degrees of freedom in potential</a:t>
            </a:r>
            <a:endParaRPr lang="en-US" sz="2800" b="0" strike="noStrike" dirty="0">
              <a:solidFill>
                <a:srgbClr val="000000"/>
              </a:solidFill>
              <a:latin typeface="Calibri"/>
              <a:ea typeface="Calibri"/>
              <a:cs typeface="Calibri"/>
              <a:sym typeface="Calibri"/>
            </a:endParaRPr>
          </a:p>
          <a:p>
            <a:pPr marL="685800" marR="0" lvl="1" indent="-228600" algn="l" rtl="0">
              <a:spcBef>
                <a:spcPts val="1134"/>
              </a:spcBef>
              <a:spcAft>
                <a:spcPts val="0"/>
              </a:spcAft>
              <a:buClr>
                <a:srgbClr val="000000"/>
              </a:buClr>
              <a:buSzPts val="2800"/>
              <a:buFont typeface="Arial"/>
              <a:buChar char="•"/>
            </a:pPr>
            <a:r>
              <a:rPr lang="en-GB" sz="2800" dirty="0">
                <a:latin typeface="Calibri"/>
                <a:ea typeface="Calibri"/>
                <a:cs typeface="Calibri"/>
                <a:sym typeface="Calibri"/>
              </a:rPr>
              <a:t> </a:t>
            </a:r>
            <a:r>
              <a:rPr lang="en-GB" sz="2800" b="0" i="0" u="none" strike="noStrike" cap="none" dirty="0">
                <a:solidFill>
                  <a:srgbClr val="000000"/>
                </a:solidFill>
                <a:latin typeface="Calibri"/>
                <a:ea typeface="Calibri"/>
                <a:cs typeface="Calibri"/>
                <a:sym typeface="Calibri"/>
              </a:rPr>
              <a:t>Z/N degree of freedom in target/projectile</a:t>
            </a:r>
            <a:endParaRPr lang="en-US" sz="2800" b="0" strike="noStrike" dirty="0">
              <a:solidFill>
                <a:srgbClr val="000000"/>
              </a:solidFill>
              <a:latin typeface="Calibri"/>
              <a:ea typeface="Calibri"/>
              <a:cs typeface="Calibri"/>
              <a:sym typeface="Calibri"/>
            </a:endParaRPr>
          </a:p>
          <a:p>
            <a:pPr marL="228600" marR="0" lvl="0" indent="-228600" algn="l" rtl="0">
              <a:lnSpc>
                <a:spcPct val="90000"/>
              </a:lnSpc>
              <a:spcBef>
                <a:spcPts val="1001"/>
              </a:spcBef>
              <a:spcAft>
                <a:spcPts val="0"/>
              </a:spcAft>
              <a:buClr>
                <a:srgbClr val="000000"/>
              </a:buClr>
              <a:buSzPts val="2800"/>
              <a:buFont typeface="Arial"/>
              <a:buChar char="•"/>
            </a:pPr>
            <a:r>
              <a:rPr lang="en-US" sz="2800" b="0" strike="noStrike" dirty="0">
                <a:solidFill>
                  <a:srgbClr val="000000"/>
                </a:solidFill>
                <a:latin typeface="Calibri"/>
                <a:ea typeface="Calibri"/>
                <a:cs typeface="Calibri"/>
                <a:sym typeface="Calibri"/>
              </a:rPr>
              <a:t>Formation probability sensitive to start location: </a:t>
            </a:r>
          </a:p>
          <a:p>
            <a:pPr marL="685800" marR="0" lvl="1" indent="-228600" algn="l" rtl="0">
              <a:spcBef>
                <a:spcPts val="1134"/>
              </a:spcBef>
              <a:spcAft>
                <a:spcPts val="0"/>
              </a:spcAft>
              <a:buClr>
                <a:srgbClr val="000000"/>
              </a:buClr>
              <a:buSzPts val="2800"/>
              <a:buFont typeface="Arial"/>
              <a:buChar char="•"/>
            </a:pPr>
            <a:r>
              <a:rPr lang="en-GB" sz="2800" b="0" i="0" u="none" strike="noStrike" cap="none" dirty="0">
                <a:solidFill>
                  <a:srgbClr val="000000"/>
                </a:solidFill>
                <a:latin typeface="Calibri"/>
                <a:ea typeface="Calibri"/>
                <a:cs typeface="Calibri"/>
                <a:sym typeface="Calibri"/>
              </a:rPr>
              <a:t>Friction in a higher dimensional path.</a:t>
            </a: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C9D6E37-A95C-4A10-916D-679D63BDF79D}"/>
              </a:ext>
            </a:extLst>
          </p:cNvPr>
          <p:cNvSpPr>
            <a:spLocks noGrp="1"/>
          </p:cNvSpPr>
          <p:nvPr>
            <p:ph type="subTitle" idx="1"/>
          </p:nvPr>
        </p:nvSpPr>
        <p:spPr>
          <a:xfrm>
            <a:off x="838080" y="361950"/>
            <a:ext cx="10515240" cy="5814570"/>
          </a:xfrm>
        </p:spPr>
        <p:txBody>
          <a:bodyPr/>
          <a:lstStyle/>
          <a:p>
            <a:pPr algn="ctr"/>
            <a:r>
              <a:rPr lang="en-US" sz="4000" dirty="0"/>
              <a:t>Thank you for your attention!</a:t>
            </a:r>
          </a:p>
        </p:txBody>
      </p:sp>
    </p:spTree>
    <p:extLst>
      <p:ext uri="{BB962C8B-B14F-4D97-AF65-F5344CB8AC3E}">
        <p14:creationId xmlns:p14="http://schemas.microsoft.com/office/powerpoint/2010/main" val="179398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Capture</a:t>
            </a:r>
            <a:endParaRPr sz="4400" b="0" i="0" u="none" strike="noStrike" cap="none">
              <a:solidFill>
                <a:srgbClr val="000000"/>
              </a:solidFill>
              <a:latin typeface="Calibri"/>
              <a:ea typeface="Calibri"/>
              <a:cs typeface="Calibri"/>
              <a:sym typeface="Calibri"/>
            </a:endParaRPr>
          </a:p>
        </p:txBody>
      </p:sp>
      <p:sp>
        <p:nvSpPr>
          <p:cNvPr id="227" name="Google Shape;227;p39"/>
          <p:cNvSpPr/>
          <p:nvPr/>
        </p:nvSpPr>
        <p:spPr>
          <a:xfrm>
            <a:off x="641880" y="1573920"/>
            <a:ext cx="3674880" cy="9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9"/>
          <p:cNvSpPr/>
          <p:nvPr/>
        </p:nvSpPr>
        <p:spPr>
          <a:xfrm>
            <a:off x="838080" y="1573920"/>
            <a:ext cx="4534200" cy="577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3200" b="0" i="0" u="none" strike="noStrike" cap="none">
                <a:solidFill>
                  <a:srgbClr val="000000"/>
                </a:solidFill>
                <a:latin typeface="Calibri"/>
                <a:ea typeface="Calibri"/>
                <a:cs typeface="Calibri"/>
                <a:sym typeface="Calibri"/>
              </a:rPr>
              <a:t>Side collision</a:t>
            </a:r>
            <a:endParaRPr sz="3200" b="0" i="0" u="none" strike="noStrike" cap="none">
              <a:latin typeface="Arial"/>
              <a:ea typeface="Arial"/>
              <a:cs typeface="Arial"/>
              <a:sym typeface="Arial"/>
            </a:endParaRPr>
          </a:p>
        </p:txBody>
      </p:sp>
      <p:sp>
        <p:nvSpPr>
          <p:cNvPr id="229" name="Google Shape;229;p39"/>
          <p:cNvSpPr/>
          <p:nvPr/>
        </p:nvSpPr>
        <p:spPr>
          <a:xfrm>
            <a:off x="990720" y="4372200"/>
            <a:ext cx="4534200" cy="106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3200" b="0" i="0" u="none" strike="noStrike" cap="none">
                <a:solidFill>
                  <a:srgbClr val="000000"/>
                </a:solidFill>
                <a:latin typeface="Calibri"/>
                <a:ea typeface="Calibri"/>
                <a:cs typeface="Calibri"/>
                <a:sym typeface="Calibri"/>
              </a:rPr>
              <a:t>More repulsion</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GB" sz="3200" b="0" i="0" u="none" strike="noStrike" cap="none">
                <a:solidFill>
                  <a:srgbClr val="000000"/>
                </a:solidFill>
                <a:latin typeface="Calibri"/>
                <a:ea typeface="Calibri"/>
                <a:cs typeface="Calibri"/>
                <a:sym typeface="Calibri"/>
              </a:rPr>
              <a:t>Larger Coulomb barrier</a:t>
            </a:r>
            <a:endParaRPr sz="3200" b="0" i="0" u="none" strike="noStrike" cap="none">
              <a:latin typeface="Arial"/>
              <a:ea typeface="Arial"/>
              <a:cs typeface="Arial"/>
              <a:sym typeface="Arial"/>
            </a:endParaRPr>
          </a:p>
        </p:txBody>
      </p:sp>
      <p:sp>
        <p:nvSpPr>
          <p:cNvPr id="230" name="Google Shape;230;p39"/>
          <p:cNvSpPr/>
          <p:nvPr/>
        </p:nvSpPr>
        <p:spPr>
          <a:xfrm>
            <a:off x="8000640" y="1573920"/>
            <a:ext cx="4534200" cy="577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3200" b="0" i="0" u="none" strike="noStrike" cap="none">
                <a:solidFill>
                  <a:srgbClr val="000000"/>
                </a:solidFill>
                <a:latin typeface="Calibri"/>
                <a:ea typeface="Calibri"/>
                <a:cs typeface="Calibri"/>
                <a:sym typeface="Calibri"/>
              </a:rPr>
              <a:t>Tip collision</a:t>
            </a:r>
            <a:endParaRPr sz="3200" b="0" i="0" u="none" strike="noStrike" cap="none">
              <a:latin typeface="Arial"/>
              <a:ea typeface="Arial"/>
              <a:cs typeface="Arial"/>
              <a:sym typeface="Arial"/>
            </a:endParaRPr>
          </a:p>
        </p:txBody>
      </p:sp>
      <p:sp>
        <p:nvSpPr>
          <p:cNvPr id="231" name="Google Shape;231;p39"/>
          <p:cNvSpPr/>
          <p:nvPr/>
        </p:nvSpPr>
        <p:spPr>
          <a:xfrm>
            <a:off x="7374960" y="4372200"/>
            <a:ext cx="4534200" cy="1552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3200" b="0" i="0" u="none" strike="noStrike" cap="none">
                <a:solidFill>
                  <a:srgbClr val="000000"/>
                </a:solidFill>
                <a:latin typeface="Calibri"/>
                <a:ea typeface="Calibri"/>
                <a:cs typeface="Calibri"/>
                <a:sym typeface="Calibri"/>
              </a:rPr>
              <a:t>Less repulsion</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GB" sz="3200" b="0" i="0" u="none" strike="noStrike" cap="none">
                <a:solidFill>
                  <a:srgbClr val="000000"/>
                </a:solidFill>
                <a:latin typeface="Calibri"/>
                <a:ea typeface="Calibri"/>
                <a:cs typeface="Calibri"/>
                <a:sym typeface="Calibri"/>
              </a:rPr>
              <a:t>Smaller Coulomb barrier</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latin typeface="Arial"/>
              <a:ea typeface="Arial"/>
              <a:cs typeface="Arial"/>
              <a:sym typeface="Arial"/>
            </a:endParaRPr>
          </a:p>
        </p:txBody>
      </p:sp>
      <p:grpSp>
        <p:nvGrpSpPr>
          <p:cNvPr id="232" name="Google Shape;232;p39"/>
          <p:cNvGrpSpPr/>
          <p:nvPr/>
        </p:nvGrpSpPr>
        <p:grpSpPr>
          <a:xfrm>
            <a:off x="1204200" y="2320920"/>
            <a:ext cx="2012040" cy="1861560"/>
            <a:chOff x="1204200" y="2320920"/>
            <a:chExt cx="2012040" cy="1861560"/>
          </a:xfrm>
        </p:grpSpPr>
        <p:pic>
          <p:nvPicPr>
            <p:cNvPr id="233" name="Google Shape;233;p39"/>
            <p:cNvPicPr preferRelativeResize="0"/>
            <p:nvPr/>
          </p:nvPicPr>
          <p:blipFill rotWithShape="1">
            <a:blip r:embed="rId3">
              <a:alphaModFix/>
            </a:blip>
            <a:srcRect/>
            <a:stretch/>
          </p:blipFill>
          <p:spPr>
            <a:xfrm>
              <a:off x="1204200" y="2320920"/>
              <a:ext cx="2012040" cy="1861560"/>
            </a:xfrm>
            <a:prstGeom prst="rect">
              <a:avLst/>
            </a:prstGeom>
            <a:noFill/>
            <a:ln>
              <a:noFill/>
            </a:ln>
          </p:spPr>
        </p:pic>
        <p:cxnSp>
          <p:nvCxnSpPr>
            <p:cNvPr id="234" name="Google Shape;234;p39"/>
            <p:cNvCxnSpPr/>
            <p:nvPr/>
          </p:nvCxnSpPr>
          <p:spPr>
            <a:xfrm flipH="1">
              <a:off x="1809000" y="2650680"/>
              <a:ext cx="582840" cy="326160"/>
            </a:xfrm>
            <a:prstGeom prst="straightConnector1">
              <a:avLst/>
            </a:prstGeom>
            <a:noFill/>
            <a:ln w="19075" cap="flat" cmpd="sng">
              <a:solidFill>
                <a:srgbClr val="FF0000"/>
              </a:solidFill>
              <a:prstDash val="solid"/>
              <a:miter lim="8000"/>
              <a:headEnd type="none" w="sm" len="sm"/>
              <a:tailEnd type="triangle" w="med" len="med"/>
            </a:ln>
          </p:spPr>
        </p:cxnSp>
        <p:cxnSp>
          <p:nvCxnSpPr>
            <p:cNvPr id="235" name="Google Shape;235;p39"/>
            <p:cNvCxnSpPr/>
            <p:nvPr/>
          </p:nvCxnSpPr>
          <p:spPr>
            <a:xfrm rot="10800000">
              <a:off x="1809000" y="3507840"/>
              <a:ext cx="582840" cy="255960"/>
            </a:xfrm>
            <a:prstGeom prst="straightConnector1">
              <a:avLst/>
            </a:prstGeom>
            <a:noFill/>
            <a:ln w="19075" cap="flat" cmpd="sng">
              <a:solidFill>
                <a:srgbClr val="FF0000"/>
              </a:solidFill>
              <a:prstDash val="solid"/>
              <a:miter lim="8000"/>
              <a:headEnd type="none" w="sm" len="sm"/>
              <a:tailEnd type="triangle" w="med" len="med"/>
            </a:ln>
          </p:spPr>
        </p:cxnSp>
        <p:cxnSp>
          <p:nvCxnSpPr>
            <p:cNvPr id="236" name="Google Shape;236;p39"/>
            <p:cNvCxnSpPr/>
            <p:nvPr/>
          </p:nvCxnSpPr>
          <p:spPr>
            <a:xfrm rot="10800000">
              <a:off x="1809000" y="3318840"/>
              <a:ext cx="670680" cy="189360"/>
            </a:xfrm>
            <a:prstGeom prst="straightConnector1">
              <a:avLst/>
            </a:prstGeom>
            <a:noFill/>
            <a:ln w="38150" cap="flat" cmpd="sng">
              <a:solidFill>
                <a:srgbClr val="FF0000"/>
              </a:solidFill>
              <a:prstDash val="solid"/>
              <a:miter lim="8000"/>
              <a:headEnd type="none" w="sm" len="sm"/>
              <a:tailEnd type="triangle" w="med" len="med"/>
            </a:ln>
          </p:spPr>
        </p:cxnSp>
        <p:cxnSp>
          <p:nvCxnSpPr>
            <p:cNvPr id="237" name="Google Shape;237;p39"/>
            <p:cNvCxnSpPr/>
            <p:nvPr/>
          </p:nvCxnSpPr>
          <p:spPr>
            <a:xfrm flipH="1">
              <a:off x="1875240" y="2813760"/>
              <a:ext cx="516600" cy="249840"/>
            </a:xfrm>
            <a:prstGeom prst="straightConnector1">
              <a:avLst/>
            </a:prstGeom>
            <a:noFill/>
            <a:ln w="38150" cap="flat" cmpd="sng">
              <a:solidFill>
                <a:srgbClr val="FF0000"/>
              </a:solidFill>
              <a:prstDash val="solid"/>
              <a:miter lim="8000"/>
              <a:headEnd type="none" w="sm" len="sm"/>
              <a:tailEnd type="triangle" w="med" len="med"/>
            </a:ln>
          </p:spPr>
        </p:cxnSp>
        <p:cxnSp>
          <p:nvCxnSpPr>
            <p:cNvPr id="238" name="Google Shape;238;p39"/>
            <p:cNvCxnSpPr/>
            <p:nvPr/>
          </p:nvCxnSpPr>
          <p:spPr>
            <a:xfrm flipH="1">
              <a:off x="1885320" y="3063240"/>
              <a:ext cx="506520" cy="149760"/>
            </a:xfrm>
            <a:prstGeom prst="straightConnector1">
              <a:avLst/>
            </a:prstGeom>
            <a:noFill/>
            <a:ln w="57225" cap="flat" cmpd="sng">
              <a:solidFill>
                <a:srgbClr val="FF0000"/>
              </a:solidFill>
              <a:prstDash val="solid"/>
              <a:miter lim="8000"/>
              <a:headEnd type="none" w="sm" len="sm"/>
              <a:tailEnd type="triangle" w="med" len="med"/>
            </a:ln>
          </p:spPr>
        </p:cxnSp>
        <p:cxnSp>
          <p:nvCxnSpPr>
            <p:cNvPr id="239" name="Google Shape;239;p39"/>
            <p:cNvCxnSpPr/>
            <p:nvPr/>
          </p:nvCxnSpPr>
          <p:spPr>
            <a:xfrm rot="10800000">
              <a:off x="1885320" y="3233160"/>
              <a:ext cx="506520" cy="150120"/>
            </a:xfrm>
            <a:prstGeom prst="straightConnector1">
              <a:avLst/>
            </a:prstGeom>
            <a:noFill/>
            <a:ln w="57225" cap="flat" cmpd="sng">
              <a:solidFill>
                <a:srgbClr val="FF0000"/>
              </a:solidFill>
              <a:prstDash val="solid"/>
              <a:miter lim="8000"/>
              <a:headEnd type="none" w="sm" len="sm"/>
              <a:tailEnd type="triangle" w="med" len="med"/>
            </a:ln>
          </p:spPr>
        </p:cxnSp>
      </p:grpSp>
      <p:grpSp>
        <p:nvGrpSpPr>
          <p:cNvPr id="240" name="Google Shape;240;p39"/>
          <p:cNvGrpSpPr/>
          <p:nvPr/>
        </p:nvGrpSpPr>
        <p:grpSpPr>
          <a:xfrm>
            <a:off x="7119000" y="2861640"/>
            <a:ext cx="3712320" cy="1134000"/>
            <a:chOff x="7119000" y="2861640"/>
            <a:chExt cx="3712320" cy="1134000"/>
          </a:xfrm>
        </p:grpSpPr>
        <p:pic>
          <p:nvPicPr>
            <p:cNvPr id="241" name="Google Shape;241;p39"/>
            <p:cNvPicPr preferRelativeResize="0"/>
            <p:nvPr/>
          </p:nvPicPr>
          <p:blipFill rotWithShape="1">
            <a:blip r:embed="rId4">
              <a:alphaModFix/>
            </a:blip>
            <a:srcRect/>
            <a:stretch/>
          </p:blipFill>
          <p:spPr>
            <a:xfrm>
              <a:off x="7119000" y="2861640"/>
              <a:ext cx="3712320" cy="1134000"/>
            </a:xfrm>
            <a:prstGeom prst="rect">
              <a:avLst/>
            </a:prstGeom>
            <a:noFill/>
            <a:ln>
              <a:noFill/>
            </a:ln>
          </p:spPr>
        </p:pic>
        <p:cxnSp>
          <p:nvCxnSpPr>
            <p:cNvPr id="242" name="Google Shape;242;p39"/>
            <p:cNvCxnSpPr/>
            <p:nvPr/>
          </p:nvCxnSpPr>
          <p:spPr>
            <a:xfrm flipH="1">
              <a:off x="8000640" y="2938320"/>
              <a:ext cx="1213920" cy="55800"/>
            </a:xfrm>
            <a:prstGeom prst="straightConnector1">
              <a:avLst/>
            </a:prstGeom>
            <a:noFill/>
            <a:ln w="9525" cap="flat" cmpd="sng">
              <a:solidFill>
                <a:srgbClr val="FF0000"/>
              </a:solidFill>
              <a:prstDash val="solid"/>
              <a:miter lim="8000"/>
              <a:headEnd type="none" w="sm" len="sm"/>
              <a:tailEnd type="triangle" w="med" len="med"/>
            </a:ln>
          </p:spPr>
        </p:cxnSp>
        <p:cxnSp>
          <p:nvCxnSpPr>
            <p:cNvPr id="243" name="Google Shape;243;p39"/>
            <p:cNvCxnSpPr/>
            <p:nvPr/>
          </p:nvCxnSpPr>
          <p:spPr>
            <a:xfrm rot="10800000">
              <a:off x="8118000" y="3688920"/>
              <a:ext cx="855000" cy="11880"/>
            </a:xfrm>
            <a:prstGeom prst="straightConnector1">
              <a:avLst/>
            </a:prstGeom>
            <a:noFill/>
            <a:ln w="38150" cap="flat" cmpd="sng">
              <a:solidFill>
                <a:srgbClr val="FF0000"/>
              </a:solidFill>
              <a:prstDash val="solid"/>
              <a:miter lim="8000"/>
              <a:headEnd type="none" w="sm" len="sm"/>
              <a:tailEnd type="triangle" w="med" len="med"/>
            </a:ln>
          </p:spPr>
        </p:cxnSp>
        <p:cxnSp>
          <p:nvCxnSpPr>
            <p:cNvPr id="244" name="Google Shape;244;p39"/>
            <p:cNvCxnSpPr/>
            <p:nvPr/>
          </p:nvCxnSpPr>
          <p:spPr>
            <a:xfrm flipH="1">
              <a:off x="8184240" y="3063240"/>
              <a:ext cx="788760" cy="181080"/>
            </a:xfrm>
            <a:prstGeom prst="straightConnector1">
              <a:avLst/>
            </a:prstGeom>
            <a:noFill/>
            <a:ln w="38150" cap="flat" cmpd="sng">
              <a:solidFill>
                <a:srgbClr val="FF0000"/>
              </a:solidFill>
              <a:prstDash val="solid"/>
              <a:miter lim="8000"/>
              <a:headEnd type="none" w="sm" len="sm"/>
              <a:tailEnd type="triangle" w="med" len="med"/>
            </a:ln>
          </p:spPr>
        </p:cxnSp>
        <p:cxnSp>
          <p:nvCxnSpPr>
            <p:cNvPr id="245" name="Google Shape;245;p39"/>
            <p:cNvCxnSpPr/>
            <p:nvPr/>
          </p:nvCxnSpPr>
          <p:spPr>
            <a:xfrm flipH="1">
              <a:off x="8194320" y="3243960"/>
              <a:ext cx="506160" cy="149760"/>
            </a:xfrm>
            <a:prstGeom prst="straightConnector1">
              <a:avLst/>
            </a:prstGeom>
            <a:noFill/>
            <a:ln w="57225" cap="flat" cmpd="sng">
              <a:solidFill>
                <a:srgbClr val="FF0000"/>
              </a:solidFill>
              <a:prstDash val="solid"/>
              <a:miter lim="8000"/>
              <a:headEnd type="none" w="sm" len="sm"/>
              <a:tailEnd type="triangle" w="med" len="med"/>
            </a:ln>
          </p:spPr>
        </p:cxnSp>
        <p:cxnSp>
          <p:nvCxnSpPr>
            <p:cNvPr id="246" name="Google Shape;246;p39"/>
            <p:cNvCxnSpPr/>
            <p:nvPr/>
          </p:nvCxnSpPr>
          <p:spPr>
            <a:xfrm rot="10800000">
              <a:off x="8194320" y="3413880"/>
              <a:ext cx="506160" cy="150120"/>
            </a:xfrm>
            <a:prstGeom prst="straightConnector1">
              <a:avLst/>
            </a:prstGeom>
            <a:noFill/>
            <a:ln w="57225" cap="flat" cmpd="sng">
              <a:solidFill>
                <a:srgbClr val="FF0000"/>
              </a:solidFill>
              <a:prstDash val="solid"/>
              <a:miter lim="8000"/>
              <a:headEnd type="none" w="sm" len="sm"/>
              <a:tailEnd type="triangle" w="med" len="med"/>
            </a:ln>
          </p:spPr>
        </p:cxnSp>
        <p:cxnSp>
          <p:nvCxnSpPr>
            <p:cNvPr id="247" name="Google Shape;247;p39"/>
            <p:cNvCxnSpPr/>
            <p:nvPr/>
          </p:nvCxnSpPr>
          <p:spPr>
            <a:xfrm flipH="1">
              <a:off x="7938720" y="3859200"/>
              <a:ext cx="1275840" cy="16920"/>
            </a:xfrm>
            <a:prstGeom prst="straightConnector1">
              <a:avLst/>
            </a:prstGeom>
            <a:noFill/>
            <a:ln w="9525" cap="flat" cmpd="sng">
              <a:solidFill>
                <a:srgbClr val="FF0000"/>
              </a:solidFill>
              <a:prstDash val="solid"/>
              <a:miter lim="8000"/>
              <a:headEnd type="none" w="sm" len="sm"/>
              <a:tailEnd type="triangle" w="med" len="med"/>
            </a:ln>
          </p:spPr>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Capture</a:t>
            </a:r>
            <a:endParaRPr sz="4400" b="0" i="0" u="none" strike="noStrike" cap="none">
              <a:solidFill>
                <a:srgbClr val="000000"/>
              </a:solidFill>
              <a:latin typeface="Calibri"/>
              <a:ea typeface="Calibri"/>
              <a:cs typeface="Calibri"/>
              <a:sym typeface="Calibri"/>
            </a:endParaRPr>
          </a:p>
        </p:txBody>
      </p:sp>
      <p:pic>
        <p:nvPicPr>
          <p:cNvPr id="253" name="Google Shape;253;p40"/>
          <p:cNvPicPr preferRelativeResize="0"/>
          <p:nvPr/>
        </p:nvPicPr>
        <p:blipFill rotWithShape="1">
          <a:blip r:embed="rId3">
            <a:alphaModFix/>
          </a:blip>
          <a:srcRect/>
          <a:stretch/>
        </p:blipFill>
        <p:spPr>
          <a:xfrm>
            <a:off x="3657240" y="365040"/>
            <a:ext cx="8534520" cy="62733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Capture</a:t>
            </a:r>
            <a:endParaRPr sz="4400" b="0" i="0" u="none" strike="noStrike" cap="none">
              <a:solidFill>
                <a:srgbClr val="000000"/>
              </a:solidFill>
              <a:latin typeface="Calibri"/>
              <a:ea typeface="Calibri"/>
              <a:cs typeface="Calibri"/>
              <a:sym typeface="Calibri"/>
            </a:endParaRPr>
          </a:p>
        </p:txBody>
      </p:sp>
      <p:sp>
        <p:nvSpPr>
          <p:cNvPr id="259" name="Google Shape;259;p41"/>
          <p:cNvSpPr txBox="1"/>
          <p:nvPr/>
        </p:nvSpPr>
        <p:spPr>
          <a:xfrm>
            <a:off x="343080" y="1908000"/>
            <a:ext cx="10515240" cy="28540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800" b="0" i="0" u="none" strike="noStrike" cap="none">
                <a:solidFill>
                  <a:srgbClr val="000000"/>
                </a:solidFill>
                <a:latin typeface="Calibri"/>
                <a:ea typeface="Calibri"/>
                <a:cs typeface="Calibri"/>
                <a:sym typeface="Calibri"/>
              </a:rPr>
              <a:t>Incident angle distribution:</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i="0" u="none" strike="noStrike" cap="none">
                <a:solidFill>
                  <a:srgbClr val="000000"/>
                </a:solidFill>
                <a:latin typeface="Calibri"/>
                <a:ea typeface="Calibri"/>
                <a:cs typeface="Calibri"/>
                <a:sym typeface="Calibri"/>
              </a:rPr>
              <a:t>			                </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i="0" u="none" strike="noStrike" cap="none">
                <a:solidFill>
                  <a:srgbClr val="000000"/>
                </a:solidFill>
                <a:latin typeface="Calibri"/>
                <a:ea typeface="Calibri"/>
                <a:cs typeface="Calibri"/>
                <a:sym typeface="Calibri"/>
              </a:rPr>
              <a:t>0 degrees = tip</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i="0" u="none" strike="noStrike" cap="none">
                <a:solidFill>
                  <a:srgbClr val="000000"/>
                </a:solidFill>
                <a:latin typeface="Calibri"/>
                <a:ea typeface="Calibri"/>
                <a:cs typeface="Calibri"/>
                <a:sym typeface="Calibri"/>
              </a:rPr>
              <a:t>90 degrees = side </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i="0" u="none" strike="noStrike" cap="none">
                <a:solidFill>
                  <a:srgbClr val="000000"/>
                </a:solidFill>
                <a:latin typeface="Calibri"/>
                <a:ea typeface="Calibri"/>
                <a:cs typeface="Calibri"/>
                <a:sym typeface="Calibri"/>
              </a:rPr>
              <a:t>Side collision more likely</a:t>
            </a:r>
            <a:endParaRPr sz="2800" b="0" i="0" u="none" strike="noStrike" cap="none">
              <a:solidFill>
                <a:srgbClr val="000000"/>
              </a:solidFill>
              <a:latin typeface="Calibri"/>
              <a:ea typeface="Calibri"/>
              <a:cs typeface="Calibri"/>
              <a:sym typeface="Calibri"/>
            </a:endParaRPr>
          </a:p>
        </p:txBody>
      </p:sp>
      <p:pic>
        <p:nvPicPr>
          <p:cNvPr id="260" name="Google Shape;260;p41"/>
          <p:cNvPicPr preferRelativeResize="0"/>
          <p:nvPr/>
        </p:nvPicPr>
        <p:blipFill rotWithShape="1">
          <a:blip r:embed="rId3">
            <a:alphaModFix/>
          </a:blip>
          <a:srcRect/>
          <a:stretch/>
        </p:blipFill>
        <p:spPr>
          <a:xfrm>
            <a:off x="343080" y="2411280"/>
            <a:ext cx="999720" cy="514080"/>
          </a:xfrm>
          <a:prstGeom prst="rect">
            <a:avLst/>
          </a:prstGeom>
          <a:noFill/>
          <a:ln>
            <a:noFill/>
          </a:ln>
        </p:spPr>
      </p:pic>
      <p:pic>
        <p:nvPicPr>
          <p:cNvPr id="261" name="Google Shape;261;p41"/>
          <p:cNvPicPr preferRelativeResize="0"/>
          <p:nvPr/>
        </p:nvPicPr>
        <p:blipFill rotWithShape="1">
          <a:blip r:embed="rId4">
            <a:alphaModFix/>
          </a:blip>
          <a:srcRect/>
          <a:stretch/>
        </p:blipFill>
        <p:spPr>
          <a:xfrm>
            <a:off x="4696200" y="971640"/>
            <a:ext cx="7152480" cy="5377320"/>
          </a:xfrm>
          <a:prstGeom prst="rect">
            <a:avLst/>
          </a:prstGeom>
          <a:noFill/>
          <a:ln>
            <a:noFill/>
          </a:ln>
        </p:spPr>
      </p:pic>
      <p:sp>
        <p:nvSpPr>
          <p:cNvPr id="262" name="Google Shape;262;p41"/>
          <p:cNvSpPr/>
          <p:nvPr/>
        </p:nvSpPr>
        <p:spPr>
          <a:xfrm>
            <a:off x="5619600" y="1571760"/>
            <a:ext cx="1971360" cy="52344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1"/>
          <p:cNvSpPr/>
          <p:nvPr/>
        </p:nvSpPr>
        <p:spPr>
          <a:xfrm>
            <a:off x="5695920" y="421956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1"/>
          <p:cNvSpPr/>
          <p:nvPr/>
        </p:nvSpPr>
        <p:spPr>
          <a:xfrm>
            <a:off x="6100920" y="366048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a:off x="6410160" y="326016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1"/>
          <p:cNvSpPr/>
          <p:nvPr/>
        </p:nvSpPr>
        <p:spPr>
          <a:xfrm>
            <a:off x="6760440" y="292572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1"/>
          <p:cNvSpPr/>
          <p:nvPr/>
        </p:nvSpPr>
        <p:spPr>
          <a:xfrm>
            <a:off x="8514720" y="119160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a:off x="9429480" y="116064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1"/>
          <p:cNvSpPr/>
          <p:nvPr/>
        </p:nvSpPr>
        <p:spPr>
          <a:xfrm>
            <a:off x="10400400" y="126936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1"/>
          <p:cNvSpPr/>
          <p:nvPr/>
        </p:nvSpPr>
        <p:spPr>
          <a:xfrm>
            <a:off x="6386400" y="111276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1"/>
          <p:cNvSpPr/>
          <p:nvPr/>
        </p:nvSpPr>
        <p:spPr>
          <a:xfrm>
            <a:off x="5750640" y="117144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1"/>
          <p:cNvSpPr/>
          <p:nvPr/>
        </p:nvSpPr>
        <p:spPr>
          <a:xfrm>
            <a:off x="7610040" y="1607040"/>
            <a:ext cx="1009440" cy="75996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1"/>
          <p:cNvSpPr/>
          <p:nvPr/>
        </p:nvSpPr>
        <p:spPr>
          <a:xfrm rot="-3307200">
            <a:off x="7902000" y="2466000"/>
            <a:ext cx="639720" cy="40464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p:nvPr/>
        </p:nvSpPr>
        <p:spPr>
          <a:xfrm rot="-3307200">
            <a:off x="7621920" y="2769840"/>
            <a:ext cx="639720" cy="36324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41"/>
          <p:cNvPicPr preferRelativeResize="0"/>
          <p:nvPr/>
        </p:nvPicPr>
        <p:blipFill rotWithShape="1">
          <a:blip r:embed="rId5">
            <a:alphaModFix/>
          </a:blip>
          <a:srcRect/>
          <a:stretch/>
        </p:blipFill>
        <p:spPr>
          <a:xfrm>
            <a:off x="5625360" y="4442760"/>
            <a:ext cx="1294920" cy="418680"/>
          </a:xfrm>
          <a:prstGeom prst="rect">
            <a:avLst/>
          </a:prstGeom>
          <a:noFill/>
          <a:ln>
            <a:noFill/>
          </a:ln>
        </p:spPr>
      </p:pic>
      <p:pic>
        <p:nvPicPr>
          <p:cNvPr id="276" name="Google Shape;276;p41"/>
          <p:cNvPicPr preferRelativeResize="0"/>
          <p:nvPr/>
        </p:nvPicPr>
        <p:blipFill rotWithShape="1">
          <a:blip r:embed="rId6">
            <a:alphaModFix/>
          </a:blip>
          <a:srcRect/>
          <a:stretch/>
        </p:blipFill>
        <p:spPr>
          <a:xfrm>
            <a:off x="10436040" y="1504080"/>
            <a:ext cx="936000" cy="867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Capture</a:t>
            </a:r>
            <a:endParaRPr sz="4400" b="0" i="0" u="none" strike="noStrike" cap="none">
              <a:solidFill>
                <a:srgbClr val="000000"/>
              </a:solidFill>
              <a:latin typeface="Calibri"/>
              <a:ea typeface="Calibri"/>
              <a:cs typeface="Calibri"/>
              <a:sym typeface="Calibri"/>
            </a:endParaRPr>
          </a:p>
        </p:txBody>
      </p:sp>
      <p:grpSp>
        <p:nvGrpSpPr>
          <p:cNvPr id="282" name="Google Shape;282;p42"/>
          <p:cNvGrpSpPr/>
          <p:nvPr/>
        </p:nvGrpSpPr>
        <p:grpSpPr>
          <a:xfrm>
            <a:off x="6531480" y="2411280"/>
            <a:ext cx="5317200" cy="3937320"/>
            <a:chOff x="6531480" y="2411280"/>
            <a:chExt cx="5317200" cy="3937320"/>
          </a:xfrm>
        </p:grpSpPr>
        <p:pic>
          <p:nvPicPr>
            <p:cNvPr id="283" name="Google Shape;283;p42"/>
            <p:cNvPicPr preferRelativeResize="0"/>
            <p:nvPr/>
          </p:nvPicPr>
          <p:blipFill rotWithShape="1">
            <a:blip r:embed="rId3">
              <a:alphaModFix/>
            </a:blip>
            <a:srcRect/>
            <a:stretch/>
          </p:blipFill>
          <p:spPr>
            <a:xfrm>
              <a:off x="6531480" y="2411280"/>
              <a:ext cx="5317200" cy="3937320"/>
            </a:xfrm>
            <a:prstGeom prst="rect">
              <a:avLst/>
            </a:prstGeom>
            <a:noFill/>
            <a:ln>
              <a:noFill/>
            </a:ln>
          </p:spPr>
        </p:pic>
        <p:sp>
          <p:nvSpPr>
            <p:cNvPr id="284" name="Google Shape;284;p42"/>
            <p:cNvSpPr/>
            <p:nvPr/>
          </p:nvSpPr>
          <p:spPr>
            <a:xfrm>
              <a:off x="7218000" y="2850840"/>
              <a:ext cx="1465560" cy="3834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p:nvPr/>
          </p:nvSpPr>
          <p:spPr>
            <a:xfrm>
              <a:off x="7274520" y="478980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p:cNvSpPr/>
            <p:nvPr/>
          </p:nvSpPr>
          <p:spPr>
            <a:xfrm>
              <a:off x="7575480" y="438012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p:nvPr/>
          </p:nvSpPr>
          <p:spPr>
            <a:xfrm>
              <a:off x="7805880" y="408744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p:nvPr/>
          </p:nvSpPr>
          <p:spPr>
            <a:xfrm>
              <a:off x="8065800" y="384228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2"/>
            <p:cNvSpPr/>
            <p:nvPr/>
          </p:nvSpPr>
          <p:spPr>
            <a:xfrm>
              <a:off x="9370440" y="257256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10050120" y="254988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10771920" y="262944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p:nvPr/>
          </p:nvSpPr>
          <p:spPr>
            <a:xfrm>
              <a:off x="7787880" y="251496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p:nvPr/>
          </p:nvSpPr>
          <p:spPr>
            <a:xfrm>
              <a:off x="7315200" y="255780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p:nvPr/>
          </p:nvSpPr>
          <p:spPr>
            <a:xfrm>
              <a:off x="8697600" y="2876760"/>
              <a:ext cx="750240" cy="5562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rot="-3307200">
              <a:off x="8918280" y="3503520"/>
              <a:ext cx="468360" cy="3006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p:nvPr/>
          </p:nvSpPr>
          <p:spPr>
            <a:xfrm rot="-3307200">
              <a:off x="8710200" y="3726000"/>
              <a:ext cx="468360" cy="2700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p42"/>
            <p:cNvPicPr preferRelativeResize="0"/>
            <p:nvPr/>
          </p:nvPicPr>
          <p:blipFill rotWithShape="1">
            <a:blip r:embed="rId4">
              <a:alphaModFix/>
            </a:blip>
            <a:srcRect/>
            <a:stretch/>
          </p:blipFill>
          <p:spPr>
            <a:xfrm>
              <a:off x="7221960" y="4953240"/>
              <a:ext cx="962640" cy="306360"/>
            </a:xfrm>
            <a:prstGeom prst="rect">
              <a:avLst/>
            </a:prstGeom>
            <a:noFill/>
            <a:ln>
              <a:noFill/>
            </a:ln>
          </p:spPr>
        </p:pic>
        <p:pic>
          <p:nvPicPr>
            <p:cNvPr id="298" name="Google Shape;298;p42"/>
            <p:cNvPicPr preferRelativeResize="0"/>
            <p:nvPr/>
          </p:nvPicPr>
          <p:blipFill rotWithShape="1">
            <a:blip r:embed="rId5">
              <a:alphaModFix/>
            </a:blip>
            <a:srcRect/>
            <a:stretch/>
          </p:blipFill>
          <p:spPr>
            <a:xfrm>
              <a:off x="10798560" y="2801160"/>
              <a:ext cx="695880" cy="635400"/>
            </a:xfrm>
            <a:prstGeom prst="rect">
              <a:avLst/>
            </a:prstGeom>
            <a:noFill/>
            <a:ln>
              <a:noFill/>
            </a:ln>
          </p:spPr>
        </p:pic>
      </p:grpSp>
      <p:pic>
        <p:nvPicPr>
          <p:cNvPr id="299" name="Google Shape;299;p42"/>
          <p:cNvPicPr preferRelativeResize="0"/>
          <p:nvPr/>
        </p:nvPicPr>
        <p:blipFill rotWithShape="1">
          <a:blip r:embed="rId6">
            <a:alphaModFix/>
          </a:blip>
          <a:srcRect/>
          <a:stretch/>
        </p:blipFill>
        <p:spPr>
          <a:xfrm>
            <a:off x="300240" y="1954080"/>
            <a:ext cx="5894280" cy="4420800"/>
          </a:xfrm>
          <a:prstGeom prst="rect">
            <a:avLst/>
          </a:prstGeom>
          <a:noFill/>
          <a:ln>
            <a:noFill/>
          </a:ln>
        </p:spPr>
      </p:pic>
      <p:sp>
        <p:nvSpPr>
          <p:cNvPr id="300" name="Google Shape;300;p42"/>
          <p:cNvSpPr/>
          <p:nvPr/>
        </p:nvSpPr>
        <p:spPr>
          <a:xfrm>
            <a:off x="838080" y="1355040"/>
            <a:ext cx="6557760" cy="516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i="0" u="none" strike="noStrike" cap="none">
                <a:solidFill>
                  <a:srgbClr val="000000"/>
                </a:solidFill>
                <a:latin typeface="Calibri"/>
                <a:ea typeface="Calibri"/>
                <a:cs typeface="Calibri"/>
                <a:sym typeface="Calibri"/>
              </a:rPr>
              <a:t>Integrate transmission prob over all angles</a:t>
            </a:r>
            <a:endParaRPr sz="2800" b="0" i="0" u="none" strike="noStrike" cap="none">
              <a:latin typeface="Arial"/>
              <a:ea typeface="Arial"/>
              <a:cs typeface="Arial"/>
              <a:sym typeface="Arial"/>
            </a:endParaRPr>
          </a:p>
        </p:txBody>
      </p:sp>
      <p:pic>
        <p:nvPicPr>
          <p:cNvPr id="301" name="Google Shape;301;p42"/>
          <p:cNvPicPr preferRelativeResize="0"/>
          <p:nvPr/>
        </p:nvPicPr>
        <p:blipFill rotWithShape="1">
          <a:blip r:embed="rId7">
            <a:alphaModFix/>
          </a:blip>
          <a:srcRect/>
          <a:stretch/>
        </p:blipFill>
        <p:spPr>
          <a:xfrm>
            <a:off x="7200000" y="865800"/>
            <a:ext cx="4290480" cy="1117080"/>
          </a:xfrm>
          <a:prstGeom prst="rect">
            <a:avLst/>
          </a:prstGeom>
          <a:noFill/>
          <a:ln>
            <a:noFill/>
          </a:ln>
        </p:spPr>
      </p:pic>
      <p:pic>
        <p:nvPicPr>
          <p:cNvPr id="302" name="Google Shape;302;p42"/>
          <p:cNvPicPr preferRelativeResize="0"/>
          <p:nvPr/>
        </p:nvPicPr>
        <p:blipFill rotWithShape="1">
          <a:blip r:embed="rId8">
            <a:alphaModFix/>
          </a:blip>
          <a:srcRect/>
          <a:stretch/>
        </p:blipFill>
        <p:spPr>
          <a:xfrm>
            <a:off x="6095880" y="1982880"/>
            <a:ext cx="6308640" cy="4874760"/>
          </a:xfrm>
          <a:prstGeom prst="rect">
            <a:avLst/>
          </a:prstGeom>
          <a:noFill/>
          <a:ln>
            <a:noFill/>
          </a:ln>
        </p:spPr>
      </p:pic>
      <p:pic>
        <p:nvPicPr>
          <p:cNvPr id="303" name="Google Shape;303;p42"/>
          <p:cNvPicPr preferRelativeResize="0"/>
          <p:nvPr/>
        </p:nvPicPr>
        <p:blipFill rotWithShape="1">
          <a:blip r:embed="rId9">
            <a:alphaModFix/>
          </a:blip>
          <a:srcRect/>
          <a:stretch/>
        </p:blipFill>
        <p:spPr>
          <a:xfrm>
            <a:off x="7380000" y="0"/>
            <a:ext cx="4796280" cy="8870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p:nvPr/>
        </p:nvSpPr>
        <p:spPr>
          <a:xfrm>
            <a:off x="838080" y="365040"/>
            <a:ext cx="10515300" cy="132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How are su</a:t>
            </a:r>
            <a:r>
              <a:rPr lang="en-GB" sz="4400">
                <a:latin typeface="Calibri"/>
                <a:ea typeface="Calibri"/>
                <a:cs typeface="Calibri"/>
                <a:sym typeface="Calibri"/>
              </a:rPr>
              <a:t>per</a:t>
            </a:r>
            <a:r>
              <a:rPr lang="en-GB" sz="4400" b="0" i="0" u="none" strike="noStrike" cap="none">
                <a:solidFill>
                  <a:srgbClr val="000000"/>
                </a:solidFill>
                <a:latin typeface="Calibri"/>
                <a:ea typeface="Calibri"/>
                <a:cs typeface="Calibri"/>
                <a:sym typeface="Calibri"/>
              </a:rPr>
              <a:t>heavy elements synthesised?</a:t>
            </a:r>
            <a:endParaRPr sz="4400" b="0" i="0" u="none" strike="noStrike" cap="none">
              <a:solidFill>
                <a:srgbClr val="000000"/>
              </a:solidFill>
              <a:latin typeface="Calibri"/>
              <a:ea typeface="Calibri"/>
              <a:cs typeface="Calibri"/>
              <a:sym typeface="Calibri"/>
            </a:endParaRPr>
          </a:p>
        </p:txBody>
      </p:sp>
      <p:sp>
        <p:nvSpPr>
          <p:cNvPr id="152" name="Google Shape;152;p30"/>
          <p:cNvSpPr/>
          <p:nvPr/>
        </p:nvSpPr>
        <p:spPr>
          <a:xfrm>
            <a:off x="838080" y="1361880"/>
            <a:ext cx="3492000" cy="364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Calibri"/>
                <a:ea typeface="Calibri"/>
                <a:cs typeface="Calibri"/>
                <a:sym typeface="Calibri"/>
              </a:rPr>
              <a:t>3-stages</a:t>
            </a:r>
            <a:endParaRPr sz="1800" b="0" i="0" u="none" strike="noStrike" cap="none">
              <a:latin typeface="Arial"/>
              <a:ea typeface="Arial"/>
              <a:cs typeface="Arial"/>
              <a:sym typeface="Arial"/>
            </a:endParaRPr>
          </a:p>
        </p:txBody>
      </p:sp>
      <p:grpSp>
        <p:nvGrpSpPr>
          <p:cNvPr id="153" name="Google Shape;153;p30"/>
          <p:cNvGrpSpPr/>
          <p:nvPr/>
        </p:nvGrpSpPr>
        <p:grpSpPr>
          <a:xfrm>
            <a:off x="0" y="1889750"/>
            <a:ext cx="12295400" cy="3089125"/>
            <a:chOff x="0" y="1889750"/>
            <a:chExt cx="12295400" cy="3089125"/>
          </a:xfrm>
        </p:grpSpPr>
        <p:grpSp>
          <p:nvGrpSpPr>
            <p:cNvPr id="154" name="Google Shape;154;p30"/>
            <p:cNvGrpSpPr/>
            <p:nvPr/>
          </p:nvGrpSpPr>
          <p:grpSpPr>
            <a:xfrm>
              <a:off x="0" y="1889750"/>
              <a:ext cx="12295400" cy="3089125"/>
              <a:chOff x="0" y="1889750"/>
              <a:chExt cx="12295400" cy="3089125"/>
            </a:xfrm>
          </p:grpSpPr>
          <p:grpSp>
            <p:nvGrpSpPr>
              <p:cNvPr id="155" name="Google Shape;155;p30"/>
              <p:cNvGrpSpPr/>
              <p:nvPr/>
            </p:nvGrpSpPr>
            <p:grpSpPr>
              <a:xfrm>
                <a:off x="0" y="1889750"/>
                <a:ext cx="12101199" cy="3089125"/>
                <a:chOff x="0" y="1889750"/>
                <a:chExt cx="12101199" cy="3089125"/>
              </a:xfrm>
            </p:grpSpPr>
            <p:pic>
              <p:nvPicPr>
                <p:cNvPr id="156" name="Google Shape;156;p30"/>
                <p:cNvPicPr preferRelativeResize="0"/>
                <p:nvPr/>
              </p:nvPicPr>
              <p:blipFill>
                <a:blip r:embed="rId3">
                  <a:alphaModFix/>
                </a:blip>
                <a:stretch>
                  <a:fillRect/>
                </a:stretch>
              </p:blipFill>
              <p:spPr>
                <a:xfrm>
                  <a:off x="0" y="1889750"/>
                  <a:ext cx="12101199" cy="2591046"/>
                </a:xfrm>
                <a:prstGeom prst="rect">
                  <a:avLst/>
                </a:prstGeom>
                <a:noFill/>
                <a:ln>
                  <a:noFill/>
                </a:ln>
              </p:spPr>
            </p:pic>
            <p:sp>
              <p:nvSpPr>
                <p:cNvPr id="157" name="Google Shape;157;p30"/>
                <p:cNvSpPr/>
                <p:nvPr/>
              </p:nvSpPr>
              <p:spPr>
                <a:xfrm>
                  <a:off x="42325" y="3073875"/>
                  <a:ext cx="4433100" cy="190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8" name="Google Shape;158;p30"/>
              <p:cNvSpPr/>
              <p:nvPr/>
            </p:nvSpPr>
            <p:spPr>
              <a:xfrm>
                <a:off x="11860400" y="2039050"/>
                <a:ext cx="435000" cy="51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59" name="Google Shape;159;p30"/>
            <p:cNvPicPr preferRelativeResize="0"/>
            <p:nvPr/>
          </p:nvPicPr>
          <p:blipFill>
            <a:blip r:embed="rId4">
              <a:alphaModFix/>
            </a:blip>
            <a:stretch>
              <a:fillRect/>
            </a:stretch>
          </p:blipFill>
          <p:spPr>
            <a:xfrm>
              <a:off x="2791300" y="2023925"/>
              <a:ext cx="1685925" cy="542925"/>
            </a:xfrm>
            <a:prstGeom prst="rect">
              <a:avLst/>
            </a:prstGeom>
            <a:noFill/>
            <a:ln>
              <a:noFill/>
            </a:ln>
          </p:spPr>
        </p:pic>
        <p:pic>
          <p:nvPicPr>
            <p:cNvPr id="160" name="Google Shape;160;p30"/>
            <p:cNvPicPr preferRelativeResize="0"/>
            <p:nvPr/>
          </p:nvPicPr>
          <p:blipFill>
            <a:blip r:embed="rId5">
              <a:alphaModFix/>
            </a:blip>
            <a:stretch>
              <a:fillRect/>
            </a:stretch>
          </p:blipFill>
          <p:spPr>
            <a:xfrm>
              <a:off x="6313925" y="2000113"/>
              <a:ext cx="1552575" cy="514350"/>
            </a:xfrm>
            <a:prstGeom prst="rect">
              <a:avLst/>
            </a:prstGeom>
            <a:noFill/>
            <a:ln>
              <a:noFill/>
            </a:ln>
          </p:spPr>
        </p:pic>
        <p:pic>
          <p:nvPicPr>
            <p:cNvPr id="161" name="Google Shape;161;p30"/>
            <p:cNvPicPr preferRelativeResize="0"/>
            <p:nvPr/>
          </p:nvPicPr>
          <p:blipFill>
            <a:blip r:embed="rId6">
              <a:alphaModFix/>
            </a:blip>
            <a:stretch>
              <a:fillRect/>
            </a:stretch>
          </p:blipFill>
          <p:spPr>
            <a:xfrm>
              <a:off x="9072875" y="1962013"/>
              <a:ext cx="1581150" cy="590550"/>
            </a:xfrm>
            <a:prstGeom prst="rect">
              <a:avLst/>
            </a:prstGeom>
            <a:noFill/>
            <a:ln>
              <a:noFill/>
            </a:ln>
          </p:spPr>
        </p:pic>
      </p:grpSp>
      <p:pic>
        <p:nvPicPr>
          <p:cNvPr id="162" name="Google Shape;162;p30"/>
          <p:cNvPicPr preferRelativeResize="0"/>
          <p:nvPr/>
        </p:nvPicPr>
        <p:blipFill>
          <a:blip r:embed="rId7">
            <a:alphaModFix/>
          </a:blip>
          <a:stretch>
            <a:fillRect/>
          </a:stretch>
        </p:blipFill>
        <p:spPr>
          <a:xfrm>
            <a:off x="152400" y="5142075"/>
            <a:ext cx="11887201" cy="1069848"/>
          </a:xfrm>
          <a:prstGeom prst="rect">
            <a:avLst/>
          </a:prstGeom>
          <a:noFill/>
          <a:ln>
            <a:noFill/>
          </a:ln>
        </p:spPr>
      </p:pic>
      <p:sp>
        <p:nvSpPr>
          <p:cNvPr id="163" name="Google Shape;163;p30"/>
          <p:cNvSpPr/>
          <p:nvPr/>
        </p:nvSpPr>
        <p:spPr>
          <a:xfrm>
            <a:off x="4393375" y="1889750"/>
            <a:ext cx="3404700" cy="2799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30"/>
          <p:cNvSpPr/>
          <p:nvPr/>
        </p:nvSpPr>
        <p:spPr>
          <a:xfrm>
            <a:off x="7634000" y="5275750"/>
            <a:ext cx="2208900" cy="802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3"/>
          <p:cNvSpPr txBox="1"/>
          <p:nvPr/>
        </p:nvSpPr>
        <p:spPr>
          <a:xfrm>
            <a:off x="838080" y="18000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i="0" u="none" strike="noStrike" cap="none">
                <a:solidFill>
                  <a:srgbClr val="000000"/>
                </a:solidFill>
                <a:latin typeface="Calibri"/>
                <a:ea typeface="Calibri"/>
                <a:cs typeface="Calibri"/>
                <a:sym typeface="Calibri"/>
              </a:rPr>
              <a:t>Capture</a:t>
            </a:r>
            <a:endParaRPr sz="4400" b="0" i="0" u="none" strike="noStrike" cap="none">
              <a:solidFill>
                <a:srgbClr val="000000"/>
              </a:solidFill>
              <a:latin typeface="Calibri"/>
              <a:ea typeface="Calibri"/>
              <a:cs typeface="Calibri"/>
              <a:sym typeface="Calibri"/>
            </a:endParaRPr>
          </a:p>
        </p:txBody>
      </p:sp>
      <p:sp>
        <p:nvSpPr>
          <p:cNvPr id="309" name="Google Shape;309;p43"/>
          <p:cNvSpPr/>
          <p:nvPr/>
        </p:nvSpPr>
        <p:spPr>
          <a:xfrm>
            <a:off x="838080" y="1260000"/>
            <a:ext cx="7081920" cy="17967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i="0" u="none" strike="noStrike" cap="none">
                <a:solidFill>
                  <a:srgbClr val="000000"/>
                </a:solidFill>
                <a:latin typeface="Calibri"/>
                <a:ea typeface="Calibri"/>
                <a:cs typeface="Calibri"/>
                <a:sym typeface="Calibri"/>
              </a:rPr>
              <a:t>Variable transform angle into elongation</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GB" sz="2800" b="0" i="0" u="none" strike="noStrike" cap="none">
                <a:solidFill>
                  <a:srgbClr val="000000"/>
                </a:solidFill>
                <a:latin typeface="Calibri"/>
                <a:ea typeface="Calibri"/>
                <a:cs typeface="Calibri"/>
                <a:sym typeface="Calibri"/>
              </a:rPr>
              <a:t>to get Coulomb barrier position distribution.</a:t>
            </a: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GB" sz="2800" b="0" i="0" u="none" strike="noStrike" cap="none">
                <a:solidFill>
                  <a:srgbClr val="000000"/>
                </a:solidFill>
                <a:latin typeface="Calibri"/>
                <a:ea typeface="Calibri"/>
                <a:cs typeface="Calibri"/>
                <a:sym typeface="Calibri"/>
              </a:rPr>
              <a:t>Coulomb barrier position determines injection point distance in the formation stage.</a:t>
            </a:r>
            <a:endParaRPr sz="2800" b="0" i="0" u="none" strike="noStrike" cap="none">
              <a:latin typeface="Arial"/>
              <a:ea typeface="Arial"/>
              <a:cs typeface="Arial"/>
              <a:sym typeface="Arial"/>
            </a:endParaRPr>
          </a:p>
        </p:txBody>
      </p:sp>
      <p:pic>
        <p:nvPicPr>
          <p:cNvPr id="310" name="Google Shape;310;p43"/>
          <p:cNvPicPr preferRelativeResize="0"/>
          <p:nvPr/>
        </p:nvPicPr>
        <p:blipFill rotWithShape="1">
          <a:blip r:embed="rId3">
            <a:alphaModFix/>
          </a:blip>
          <a:srcRect/>
          <a:stretch/>
        </p:blipFill>
        <p:spPr>
          <a:xfrm>
            <a:off x="1671480" y="3096360"/>
            <a:ext cx="8848440" cy="3161880"/>
          </a:xfrm>
          <a:prstGeom prst="rect">
            <a:avLst/>
          </a:prstGeom>
          <a:noFill/>
          <a:ln>
            <a:noFill/>
          </a:ln>
        </p:spPr>
      </p:pic>
      <p:sp>
        <p:nvSpPr>
          <p:cNvPr id="311" name="Google Shape;311;p43"/>
          <p:cNvSpPr/>
          <p:nvPr/>
        </p:nvSpPr>
        <p:spPr>
          <a:xfrm>
            <a:off x="4412160" y="3488400"/>
            <a:ext cx="1081800" cy="31212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a:off x="7953480" y="1373040"/>
            <a:ext cx="2110680" cy="635040"/>
          </a:xfrm>
          <a:prstGeom prst="rect">
            <a:avLst/>
          </a:prstGeom>
          <a:blipFill rotWithShape="1">
            <a:blip r:embed="rId4">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i="0" u="none" strike="noStrike" cap="none">
                <a:solidFill>
                  <a:srgbClr val="FFFFFF"/>
                </a:solidFill>
                <a:latin typeface="Calibri"/>
                <a:ea typeface="Calibri"/>
                <a:cs typeface="Calibri"/>
                <a:sym typeface="Calibri"/>
              </a:rPr>
              <a:t> </a:t>
            </a:r>
            <a:endParaRPr sz="1800" b="0" i="0" u="none" strike="noStrike" cap="none">
              <a:latin typeface="Arial"/>
              <a:ea typeface="Arial"/>
              <a:cs typeface="Arial"/>
              <a:sym typeface="Arial"/>
            </a:endParaRPr>
          </a:p>
        </p:txBody>
      </p:sp>
      <p:pic>
        <p:nvPicPr>
          <p:cNvPr id="313" name="Google Shape;313;p43"/>
          <p:cNvPicPr preferRelativeResize="0"/>
          <p:nvPr/>
        </p:nvPicPr>
        <p:blipFill rotWithShape="1">
          <a:blip r:embed="rId5">
            <a:alphaModFix/>
          </a:blip>
          <a:srcRect/>
          <a:stretch/>
        </p:blipFill>
        <p:spPr>
          <a:xfrm>
            <a:off x="2037600" y="6175080"/>
            <a:ext cx="1294920" cy="418680"/>
          </a:xfrm>
          <a:prstGeom prst="rect">
            <a:avLst/>
          </a:prstGeom>
          <a:noFill/>
          <a:ln>
            <a:noFill/>
          </a:ln>
        </p:spPr>
      </p:pic>
      <p:pic>
        <p:nvPicPr>
          <p:cNvPr id="314" name="Google Shape;314;p43"/>
          <p:cNvPicPr preferRelativeResize="0"/>
          <p:nvPr/>
        </p:nvPicPr>
        <p:blipFill rotWithShape="1">
          <a:blip r:embed="rId6">
            <a:alphaModFix/>
          </a:blip>
          <a:srcRect/>
          <a:stretch/>
        </p:blipFill>
        <p:spPr>
          <a:xfrm>
            <a:off x="4823640" y="5766120"/>
            <a:ext cx="936000" cy="867600"/>
          </a:xfrm>
          <a:prstGeom prst="rect">
            <a:avLst/>
          </a:prstGeom>
          <a:noFill/>
          <a:ln>
            <a:noFill/>
          </a:ln>
        </p:spPr>
      </p:pic>
      <p:pic>
        <p:nvPicPr>
          <p:cNvPr id="315" name="Google Shape;315;p43"/>
          <p:cNvPicPr preferRelativeResize="0"/>
          <p:nvPr/>
        </p:nvPicPr>
        <p:blipFill rotWithShape="1">
          <a:blip r:embed="rId6">
            <a:alphaModFix/>
          </a:blip>
          <a:srcRect/>
          <a:stretch/>
        </p:blipFill>
        <p:spPr>
          <a:xfrm>
            <a:off x="6835680" y="5907960"/>
            <a:ext cx="736560" cy="682560"/>
          </a:xfrm>
          <a:prstGeom prst="rect">
            <a:avLst/>
          </a:prstGeom>
          <a:noFill/>
          <a:ln>
            <a:noFill/>
          </a:ln>
        </p:spPr>
      </p:pic>
      <p:pic>
        <p:nvPicPr>
          <p:cNvPr id="316" name="Google Shape;316;p43"/>
          <p:cNvPicPr preferRelativeResize="0"/>
          <p:nvPr/>
        </p:nvPicPr>
        <p:blipFill rotWithShape="1">
          <a:blip r:embed="rId5">
            <a:alphaModFix/>
          </a:blip>
          <a:srcRect/>
          <a:stretch/>
        </p:blipFill>
        <p:spPr>
          <a:xfrm>
            <a:off x="9529920" y="6001920"/>
            <a:ext cx="1068120" cy="34524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6"/>
          <p:cNvSpPr txBox="1"/>
          <p:nvPr/>
        </p:nvSpPr>
        <p:spPr>
          <a:xfrm>
            <a:off x="838080" y="365040"/>
            <a:ext cx="10515240" cy="1325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5400" b="0" strike="noStrike">
                <a:solidFill>
                  <a:srgbClr val="000000"/>
                </a:solidFill>
                <a:latin typeface="Calibri"/>
                <a:ea typeface="Calibri"/>
                <a:cs typeface="Calibri"/>
                <a:sym typeface="Calibri"/>
              </a:rPr>
              <a:t>Linear systems method</a:t>
            </a:r>
            <a:endParaRPr sz="5400" b="0" strike="noStrike">
              <a:solidFill>
                <a:srgbClr val="000000"/>
              </a:solidFill>
              <a:latin typeface="Calibri"/>
              <a:ea typeface="Calibri"/>
              <a:cs typeface="Calibri"/>
              <a:sym typeface="Calibri"/>
            </a:endParaRPr>
          </a:p>
        </p:txBody>
      </p:sp>
      <p:sp>
        <p:nvSpPr>
          <p:cNvPr id="448" name="Google Shape;448;p56"/>
          <p:cNvSpPr txBox="1"/>
          <p:nvPr/>
        </p:nvSpPr>
        <p:spPr>
          <a:xfrm>
            <a:off x="838080" y="1620000"/>
            <a:ext cx="10861920" cy="4860000"/>
          </a:xfrm>
          <a:prstGeom prst="rect">
            <a:avLst/>
          </a:prstGeom>
          <a:noFill/>
          <a:ln>
            <a:noFill/>
          </a:ln>
        </p:spPr>
        <p:txBody>
          <a:bodyPr spcFirstLastPara="1" wrap="square" lIns="90000" tIns="45000" rIns="90000" bIns="45000" anchor="t" anchorCtr="0">
            <a:noAutofit/>
          </a:bodyPr>
          <a:lstStyle/>
          <a:p>
            <a:pPr marL="216000" marR="0" lvl="0" indent="-216000" algn="l" rtl="0">
              <a:spcBef>
                <a:spcPts val="0"/>
              </a:spcBef>
              <a:spcAft>
                <a:spcPts val="0"/>
              </a:spcAft>
              <a:buClr>
                <a:srgbClr val="000000"/>
              </a:buClr>
              <a:buSzPts val="1080"/>
              <a:buFont typeface="Noto Sans Symbols"/>
              <a:buChar char="●"/>
            </a:pPr>
            <a:r>
              <a:rPr lang="en-GB" sz="2400" b="0" strike="noStrike">
                <a:latin typeface="Arial"/>
                <a:ea typeface="Arial"/>
                <a:cs typeface="Arial"/>
                <a:sym typeface="Arial"/>
              </a:rPr>
              <a:t>Did not spend too much time on improving the linear systems method as the performance was already two orders of magnitude better</a:t>
            </a:r>
            <a:endParaRPr sz="2400" b="0" strike="noStrike">
              <a:latin typeface="Arial"/>
              <a:ea typeface="Arial"/>
              <a:cs typeface="Arial"/>
              <a:sym typeface="Arial"/>
            </a:endParaRPr>
          </a:p>
          <a:p>
            <a:pPr marL="216000" marR="0" lvl="0" indent="-216000" algn="l" rtl="0">
              <a:spcBef>
                <a:spcPts val="0"/>
              </a:spcBef>
              <a:spcAft>
                <a:spcPts val="0"/>
              </a:spcAft>
              <a:buClr>
                <a:srgbClr val="000000"/>
              </a:buClr>
              <a:buSzPts val="1080"/>
              <a:buFont typeface="Noto Sans Symbols"/>
              <a:buChar char="●"/>
            </a:pPr>
            <a:r>
              <a:rPr lang="en-GB" sz="2400" b="0" strike="noStrike">
                <a:latin typeface="Arial"/>
                <a:ea typeface="Arial"/>
                <a:cs typeface="Arial"/>
                <a:sym typeface="Arial"/>
              </a:rPr>
              <a:t>There are methods that can use starting guesses. You could try using them instead. This should improve the performance even further. One idea:</a:t>
            </a:r>
            <a:endParaRPr sz="2400" b="0" strike="noStrike">
              <a:latin typeface="Arial"/>
              <a:ea typeface="Arial"/>
              <a:cs typeface="Arial"/>
              <a:sym typeface="Arial"/>
            </a:endParaRPr>
          </a:p>
          <a:p>
            <a:pPr marL="432000" marR="0" lvl="1" indent="-216000" algn="l" rtl="0">
              <a:spcBef>
                <a:spcPts val="0"/>
              </a:spcBef>
              <a:spcAft>
                <a:spcPts val="0"/>
              </a:spcAft>
              <a:buClr>
                <a:srgbClr val="000000"/>
              </a:buClr>
              <a:buSzPts val="1080"/>
              <a:buFont typeface="Noto Sans Symbols"/>
              <a:buChar char="●"/>
            </a:pPr>
            <a:r>
              <a:rPr lang="en-GB" sz="2400" b="0" i="0" u="none" strike="noStrike" cap="none">
                <a:latin typeface="Arial"/>
                <a:ea typeface="Arial"/>
                <a:cs typeface="Arial"/>
                <a:sym typeface="Arial"/>
              </a:rPr>
              <a:t>Inverse iteration aka inverse power method.</a:t>
            </a:r>
            <a:endParaRPr sz="2400" b="0" i="0" u="none" strike="noStrike" cap="none">
              <a:latin typeface="Arial"/>
              <a:ea typeface="Arial"/>
              <a:cs typeface="Arial"/>
              <a:sym typeface="Arial"/>
            </a:endParaRPr>
          </a:p>
          <a:p>
            <a:pPr marL="216000" marR="0" lvl="0" indent="-147420" algn="l" rtl="0">
              <a:spcBef>
                <a:spcPts val="0"/>
              </a:spcBef>
              <a:spcAft>
                <a:spcPts val="0"/>
              </a:spcAft>
              <a:buClr>
                <a:srgbClr val="000000"/>
              </a:buClr>
              <a:buSzPts val="1080"/>
              <a:buFont typeface="Noto Sans Symbols"/>
              <a:buNone/>
            </a:pPr>
            <a:endParaRPr sz="2400" b="0" strike="noStrik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72"/>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Method validation</a:t>
            </a:r>
            <a:endParaRPr sz="4400" b="0" strike="noStrike">
              <a:solidFill>
                <a:srgbClr val="000000"/>
              </a:solidFill>
              <a:latin typeface="Calibri"/>
              <a:ea typeface="Calibri"/>
              <a:cs typeface="Calibri"/>
              <a:sym typeface="Calibri"/>
            </a:endParaRPr>
          </a:p>
        </p:txBody>
      </p:sp>
      <p:sp>
        <p:nvSpPr>
          <p:cNvPr id="589" name="Google Shape;589;p72"/>
          <p:cNvSpPr/>
          <p:nvPr/>
        </p:nvSpPr>
        <p:spPr>
          <a:xfrm>
            <a:off x="838080" y="1536840"/>
            <a:ext cx="10912320" cy="516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strike="noStrike" dirty="0">
                <a:solidFill>
                  <a:srgbClr val="000000"/>
                </a:solidFill>
                <a:latin typeface="Calibri"/>
                <a:ea typeface="Calibri"/>
                <a:cs typeface="Calibri"/>
                <a:sym typeface="Calibri"/>
              </a:rPr>
              <a:t>Test eigenvector method against random walk algorithm.</a:t>
            </a:r>
            <a:endParaRPr sz="2800" b="0" strike="noStrike" dirty="0">
              <a:latin typeface="Arial"/>
              <a:ea typeface="Arial"/>
              <a:cs typeface="Arial"/>
              <a:sym typeface="Arial"/>
            </a:endParaRPr>
          </a:p>
        </p:txBody>
      </p:sp>
      <p:pic>
        <p:nvPicPr>
          <p:cNvPr id="590" name="Google Shape;590;p72"/>
          <p:cNvPicPr preferRelativeResize="0"/>
          <p:nvPr/>
        </p:nvPicPr>
        <p:blipFill rotWithShape="1">
          <a:blip r:embed="rId3">
            <a:alphaModFix/>
          </a:blip>
          <a:srcRect/>
          <a:stretch/>
        </p:blipFill>
        <p:spPr>
          <a:xfrm>
            <a:off x="672480" y="2059920"/>
            <a:ext cx="5786280" cy="4763160"/>
          </a:xfrm>
          <a:prstGeom prst="rect">
            <a:avLst/>
          </a:prstGeom>
          <a:noFill/>
          <a:ln>
            <a:noFill/>
          </a:ln>
        </p:spPr>
      </p:pic>
      <p:sp>
        <p:nvSpPr>
          <p:cNvPr id="591" name="Google Shape;591;p72"/>
          <p:cNvSpPr/>
          <p:nvPr/>
        </p:nvSpPr>
        <p:spPr>
          <a:xfrm>
            <a:off x="6459120" y="2140200"/>
            <a:ext cx="5164920" cy="1736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strike="noStrike" dirty="0">
                <a:solidFill>
                  <a:srgbClr val="000000"/>
                </a:solidFill>
                <a:latin typeface="Calibri"/>
                <a:ea typeface="Calibri"/>
                <a:cs typeface="Calibri"/>
                <a:sym typeface="Calibri"/>
              </a:rPr>
              <a:t>15 calculations. 95% error bars</a:t>
            </a:r>
            <a:endParaRPr sz="1800" b="0" strike="noStrike" dirty="0">
              <a:latin typeface="Arial"/>
              <a:ea typeface="Arial"/>
              <a:cs typeface="Arial"/>
              <a:sym typeface="Arial"/>
            </a:endParaRPr>
          </a:p>
          <a:p>
            <a:pPr marL="0" marR="0" lvl="0" indent="0" algn="l" rtl="0">
              <a:lnSpc>
                <a:spcPct val="100000"/>
              </a:lnSpc>
              <a:spcBef>
                <a:spcPts val="0"/>
              </a:spcBef>
              <a:spcAft>
                <a:spcPts val="0"/>
              </a:spcAft>
              <a:buNone/>
            </a:pPr>
            <a:endParaRPr sz="1800" b="0" strike="noStrike" dirty="0">
              <a:latin typeface="Arial"/>
              <a:ea typeface="Arial"/>
              <a:cs typeface="Arial"/>
              <a:sym typeface="Arial"/>
            </a:endParaRPr>
          </a:p>
          <a:p>
            <a:pPr marL="0" marR="0" lvl="0" indent="0" algn="l" rtl="0">
              <a:lnSpc>
                <a:spcPct val="100000"/>
              </a:lnSpc>
              <a:spcBef>
                <a:spcPts val="0"/>
              </a:spcBef>
              <a:spcAft>
                <a:spcPts val="0"/>
              </a:spcAft>
              <a:buNone/>
            </a:pPr>
            <a:r>
              <a:rPr lang="en-GB" sz="1800" b="0" strike="noStrike" dirty="0">
                <a:solidFill>
                  <a:srgbClr val="000000"/>
                </a:solidFill>
                <a:latin typeface="Calibri"/>
                <a:ea typeface="Calibri"/>
                <a:cs typeface="Calibri"/>
                <a:sym typeface="Calibri"/>
              </a:rPr>
              <a:t>(0.95)^15 = 46% =&gt;</a:t>
            </a:r>
            <a:endParaRPr sz="1800" b="0" strike="noStrike" dirty="0">
              <a:latin typeface="Arial"/>
              <a:ea typeface="Arial"/>
              <a:cs typeface="Arial"/>
              <a:sym typeface="Arial"/>
            </a:endParaRPr>
          </a:p>
          <a:p>
            <a:pPr marL="0" marR="0" lvl="0" indent="0" algn="l" rtl="0">
              <a:lnSpc>
                <a:spcPct val="100000"/>
              </a:lnSpc>
              <a:spcBef>
                <a:spcPts val="0"/>
              </a:spcBef>
              <a:spcAft>
                <a:spcPts val="0"/>
              </a:spcAft>
              <a:buNone/>
            </a:pPr>
            <a:endParaRPr sz="1800" b="0" strike="noStrike" dirty="0">
              <a:latin typeface="Arial"/>
              <a:ea typeface="Arial"/>
              <a:cs typeface="Arial"/>
              <a:sym typeface="Arial"/>
            </a:endParaRPr>
          </a:p>
          <a:p>
            <a:pPr marL="0" marR="0" lvl="0" indent="0" algn="l" rtl="0">
              <a:lnSpc>
                <a:spcPct val="100000"/>
              </a:lnSpc>
              <a:spcBef>
                <a:spcPts val="0"/>
              </a:spcBef>
              <a:spcAft>
                <a:spcPts val="0"/>
              </a:spcAft>
              <a:buNone/>
            </a:pPr>
            <a:r>
              <a:rPr lang="en-GB" sz="1800" b="0" strike="noStrike" dirty="0">
                <a:solidFill>
                  <a:srgbClr val="000000"/>
                </a:solidFill>
                <a:latin typeface="Calibri"/>
                <a:ea typeface="Calibri"/>
                <a:cs typeface="Calibri"/>
                <a:sym typeface="Calibri"/>
              </a:rPr>
              <a:t>Probability of at least one calculation being outside error bars = 54%</a:t>
            </a:r>
            <a:endParaRPr sz="1800" b="0" strike="noStrike" dirty="0">
              <a:latin typeface="Arial"/>
              <a:ea typeface="Arial"/>
              <a:cs typeface="Arial"/>
              <a:sym typeface="Arial"/>
            </a:endParaRPr>
          </a:p>
        </p:txBody>
      </p:sp>
      <p:pic>
        <p:nvPicPr>
          <p:cNvPr id="592" name="Google Shape;592;p72"/>
          <p:cNvPicPr preferRelativeResize="0"/>
          <p:nvPr/>
        </p:nvPicPr>
        <p:blipFill rotWithShape="1">
          <a:blip r:embed="rId4">
            <a:alphaModFix/>
          </a:blip>
          <a:srcRect/>
          <a:stretch/>
        </p:blipFill>
        <p:spPr>
          <a:xfrm>
            <a:off x="6459120" y="4501440"/>
            <a:ext cx="2247840" cy="857160"/>
          </a:xfrm>
          <a:prstGeom prst="rect">
            <a:avLst/>
          </a:prstGeom>
          <a:noFill/>
          <a:ln>
            <a:noFill/>
          </a:ln>
        </p:spPr>
      </p:pic>
      <p:pic>
        <p:nvPicPr>
          <p:cNvPr id="593" name="Google Shape;593;p72"/>
          <p:cNvPicPr preferRelativeResize="0"/>
          <p:nvPr/>
        </p:nvPicPr>
        <p:blipFill rotWithShape="1">
          <a:blip r:embed="rId5">
            <a:alphaModFix/>
          </a:blip>
          <a:srcRect/>
          <a:stretch/>
        </p:blipFill>
        <p:spPr>
          <a:xfrm>
            <a:off x="6773760" y="5629320"/>
            <a:ext cx="2428920" cy="9237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58"/>
          <p:cNvPicPr preferRelativeResize="0"/>
          <p:nvPr/>
        </p:nvPicPr>
        <p:blipFill rotWithShape="1">
          <a:blip r:embed="rId3">
            <a:alphaModFix/>
          </a:blip>
          <a:srcRect/>
          <a:stretch/>
        </p:blipFill>
        <p:spPr>
          <a:xfrm>
            <a:off x="3230280" y="3669480"/>
            <a:ext cx="5595480" cy="3144960"/>
          </a:xfrm>
          <a:prstGeom prst="rect">
            <a:avLst/>
          </a:prstGeom>
          <a:noFill/>
          <a:ln>
            <a:noFill/>
          </a:ln>
        </p:spPr>
      </p:pic>
      <p:pic>
        <p:nvPicPr>
          <p:cNvPr id="462" name="Google Shape;462;p58"/>
          <p:cNvPicPr preferRelativeResize="0"/>
          <p:nvPr/>
        </p:nvPicPr>
        <p:blipFill rotWithShape="1">
          <a:blip r:embed="rId4">
            <a:alphaModFix/>
          </a:blip>
          <a:srcRect/>
          <a:stretch/>
        </p:blipFill>
        <p:spPr>
          <a:xfrm>
            <a:off x="696600" y="316440"/>
            <a:ext cx="10116000" cy="3352320"/>
          </a:xfrm>
          <a:prstGeom prst="rect">
            <a:avLst/>
          </a:prstGeom>
          <a:noFill/>
          <a:ln>
            <a:noFill/>
          </a:ln>
        </p:spPr>
      </p:pic>
      <p:sp>
        <p:nvSpPr>
          <p:cNvPr id="463" name="Google Shape;463;p58"/>
          <p:cNvSpPr/>
          <p:nvPr/>
        </p:nvSpPr>
        <p:spPr>
          <a:xfrm>
            <a:off x="2021400" y="5042880"/>
            <a:ext cx="241704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strike="noStrike">
                <a:solidFill>
                  <a:srgbClr val="000000"/>
                </a:solidFill>
                <a:latin typeface="Calibri"/>
                <a:ea typeface="Calibri"/>
                <a:cs typeface="Calibri"/>
                <a:sym typeface="Calibri"/>
              </a:rPr>
              <a:t>Exp data:</a:t>
            </a:r>
            <a:endParaRPr sz="1800" b="0" strike="noStrike">
              <a:latin typeface="Arial"/>
              <a:ea typeface="Arial"/>
              <a:cs typeface="Arial"/>
              <a:sym typeface="Arial"/>
            </a:endParaRPr>
          </a:p>
        </p:txBody>
      </p:sp>
      <p:sp>
        <p:nvSpPr>
          <p:cNvPr id="464" name="Google Shape;464;p58"/>
          <p:cNvSpPr/>
          <p:nvPr/>
        </p:nvSpPr>
        <p:spPr>
          <a:xfrm>
            <a:off x="8194680" y="0"/>
            <a:ext cx="126252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strike="noStrike">
                <a:solidFill>
                  <a:srgbClr val="000000"/>
                </a:solidFill>
                <a:latin typeface="Calibri"/>
                <a:ea typeface="Calibri"/>
                <a:cs typeface="Calibri"/>
                <a:sym typeface="Calibri"/>
              </a:rPr>
              <a:t>Prediction</a:t>
            </a:r>
            <a:endParaRPr sz="1800" b="0" strike="noStrik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9"/>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pic>
        <p:nvPicPr>
          <p:cNvPr id="470" name="Google Shape;470;p59"/>
          <p:cNvPicPr preferRelativeResize="0"/>
          <p:nvPr/>
        </p:nvPicPr>
        <p:blipFill rotWithShape="1">
          <a:blip r:embed="rId3">
            <a:alphaModFix/>
          </a:blip>
          <a:srcRect/>
          <a:stretch/>
        </p:blipFill>
        <p:spPr>
          <a:xfrm>
            <a:off x="2921040" y="178200"/>
            <a:ext cx="9018360" cy="6501240"/>
          </a:xfrm>
          <a:prstGeom prst="rect">
            <a:avLst/>
          </a:prstGeom>
          <a:noFill/>
          <a:ln>
            <a:noFill/>
          </a:ln>
        </p:spPr>
      </p:pic>
      <p:sp>
        <p:nvSpPr>
          <p:cNvPr id="471" name="Google Shape;471;p59"/>
          <p:cNvSpPr/>
          <p:nvPr/>
        </p:nvSpPr>
        <p:spPr>
          <a:xfrm>
            <a:off x="266760" y="1690560"/>
            <a:ext cx="2540520" cy="45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0"/>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pic>
        <p:nvPicPr>
          <p:cNvPr id="477" name="Google Shape;477;p60"/>
          <p:cNvPicPr preferRelativeResize="0"/>
          <p:nvPr/>
        </p:nvPicPr>
        <p:blipFill rotWithShape="1">
          <a:blip r:embed="rId3">
            <a:alphaModFix/>
          </a:blip>
          <a:srcRect/>
          <a:stretch/>
        </p:blipFill>
        <p:spPr>
          <a:xfrm>
            <a:off x="2716920" y="604440"/>
            <a:ext cx="9055440" cy="6205320"/>
          </a:xfrm>
          <a:prstGeom prst="rect">
            <a:avLst/>
          </a:prstGeom>
          <a:noFill/>
          <a:ln>
            <a:noFill/>
          </a:ln>
        </p:spPr>
      </p:pic>
      <p:pic>
        <p:nvPicPr>
          <p:cNvPr id="478" name="Google Shape;478;p60"/>
          <p:cNvPicPr preferRelativeResize="0"/>
          <p:nvPr/>
        </p:nvPicPr>
        <p:blipFill rotWithShape="1">
          <a:blip r:embed="rId4">
            <a:alphaModFix/>
          </a:blip>
          <a:srcRect/>
          <a:stretch/>
        </p:blipFill>
        <p:spPr>
          <a:xfrm>
            <a:off x="7603920" y="1954800"/>
            <a:ext cx="1463760" cy="1356480"/>
          </a:xfrm>
          <a:prstGeom prst="rect">
            <a:avLst/>
          </a:prstGeom>
          <a:noFill/>
          <a:ln>
            <a:noFill/>
          </a:ln>
        </p:spPr>
      </p:pic>
      <p:pic>
        <p:nvPicPr>
          <p:cNvPr id="479" name="Google Shape;479;p60"/>
          <p:cNvPicPr preferRelativeResize="0"/>
          <p:nvPr/>
        </p:nvPicPr>
        <p:blipFill rotWithShape="1">
          <a:blip r:embed="rId5">
            <a:alphaModFix/>
          </a:blip>
          <a:srcRect/>
          <a:stretch/>
        </p:blipFill>
        <p:spPr>
          <a:xfrm>
            <a:off x="5396760" y="3258360"/>
            <a:ext cx="2206800" cy="713520"/>
          </a:xfrm>
          <a:prstGeom prst="rect">
            <a:avLst/>
          </a:prstGeom>
          <a:noFill/>
          <a:ln>
            <a:noFill/>
          </a:ln>
        </p:spPr>
      </p:pic>
      <p:sp>
        <p:nvSpPr>
          <p:cNvPr id="480" name="Google Shape;480;p60"/>
          <p:cNvSpPr/>
          <p:nvPr/>
        </p:nvSpPr>
        <p:spPr>
          <a:xfrm rot="-3072000">
            <a:off x="7899840" y="1971360"/>
            <a:ext cx="279000" cy="368640"/>
          </a:xfrm>
          <a:prstGeom prst="upArrow">
            <a:avLst>
              <a:gd name="adj1" fmla="val 50000"/>
              <a:gd name="adj2" fmla="val 50000"/>
            </a:avLst>
          </a:prstGeom>
          <a:solidFill>
            <a:srgbClr val="000000"/>
          </a:solidFill>
          <a:ln w="126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0"/>
          <p:cNvSpPr/>
          <p:nvPr/>
        </p:nvSpPr>
        <p:spPr>
          <a:xfrm rot="-1623000">
            <a:off x="6308640" y="2938680"/>
            <a:ext cx="279000" cy="368640"/>
          </a:xfrm>
          <a:prstGeom prst="upArrow">
            <a:avLst>
              <a:gd name="adj1" fmla="val 50000"/>
              <a:gd name="adj2" fmla="val 50000"/>
            </a:avLst>
          </a:prstGeom>
          <a:solidFill>
            <a:srgbClr val="000000"/>
          </a:solidFill>
          <a:ln w="126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2" name="Google Shape;482;p60"/>
          <p:cNvPicPr preferRelativeResize="0"/>
          <p:nvPr/>
        </p:nvPicPr>
        <p:blipFill rotWithShape="1">
          <a:blip r:embed="rId6">
            <a:alphaModFix/>
          </a:blip>
          <a:srcRect/>
          <a:stretch/>
        </p:blipFill>
        <p:spPr>
          <a:xfrm>
            <a:off x="4678200" y="1107000"/>
            <a:ext cx="6505200" cy="3590640"/>
          </a:xfrm>
          <a:prstGeom prst="rect">
            <a:avLst/>
          </a:prstGeom>
          <a:noFill/>
          <a:ln>
            <a:noFill/>
          </a:ln>
        </p:spPr>
      </p:pic>
      <p:pic>
        <p:nvPicPr>
          <p:cNvPr id="483" name="Google Shape;483;p60"/>
          <p:cNvPicPr preferRelativeResize="0"/>
          <p:nvPr/>
        </p:nvPicPr>
        <p:blipFill rotWithShape="1">
          <a:blip r:embed="rId6">
            <a:alphaModFix/>
          </a:blip>
          <a:srcRect/>
          <a:stretch/>
        </p:blipFill>
        <p:spPr>
          <a:xfrm>
            <a:off x="4297320" y="1100160"/>
            <a:ext cx="6505200" cy="3590640"/>
          </a:xfrm>
          <a:prstGeom prst="rect">
            <a:avLst/>
          </a:prstGeom>
          <a:noFill/>
          <a:ln>
            <a:noFill/>
          </a:ln>
        </p:spPr>
      </p:pic>
      <p:sp>
        <p:nvSpPr>
          <p:cNvPr id="484" name="Google Shape;484;p60"/>
          <p:cNvSpPr/>
          <p:nvPr/>
        </p:nvSpPr>
        <p:spPr>
          <a:xfrm>
            <a:off x="266760" y="1690560"/>
            <a:ext cx="2540520" cy="821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Cn officially named 2010</a:t>
            </a:r>
            <a:endParaRPr sz="24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48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47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47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48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1"/>
                                          </p:stCondLst>
                                        </p:cTn>
                                        <p:tgtEl>
                                          <p:spTgt spid="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1"/>
          <p:cNvSpPr txBox="1"/>
          <p:nvPr/>
        </p:nvSpPr>
        <p:spPr>
          <a:xfrm>
            <a:off x="0" y="2479680"/>
            <a:ext cx="12191760" cy="13251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3. Survival stage</a:t>
            </a:r>
            <a:endParaRPr sz="4400" b="0" strike="noStrik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2"/>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pic>
        <p:nvPicPr>
          <p:cNvPr id="495" name="Google Shape;495;p62"/>
          <p:cNvPicPr preferRelativeResize="0"/>
          <p:nvPr/>
        </p:nvPicPr>
        <p:blipFill rotWithShape="1">
          <a:blip r:embed="rId3">
            <a:alphaModFix/>
          </a:blip>
          <a:srcRect/>
          <a:stretch/>
        </p:blipFill>
        <p:spPr>
          <a:xfrm>
            <a:off x="3416400" y="178200"/>
            <a:ext cx="8915040" cy="6501240"/>
          </a:xfrm>
          <a:prstGeom prst="rect">
            <a:avLst/>
          </a:prstGeom>
          <a:noFill/>
          <a:ln>
            <a:noFill/>
          </a:ln>
        </p:spPr>
      </p:pic>
      <p:sp>
        <p:nvSpPr>
          <p:cNvPr id="496" name="Google Shape;496;p62"/>
          <p:cNvSpPr/>
          <p:nvPr/>
        </p:nvSpPr>
        <p:spPr>
          <a:xfrm>
            <a:off x="6407280" y="645120"/>
            <a:ext cx="1218960" cy="1231920"/>
          </a:xfrm>
          <a:prstGeom prst="ellipse">
            <a:avLst/>
          </a:prstGeom>
          <a:noFill/>
          <a:ln w="572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2"/>
          <p:cNvSpPr/>
          <p:nvPr/>
        </p:nvSpPr>
        <p:spPr>
          <a:xfrm>
            <a:off x="9505800" y="550800"/>
            <a:ext cx="3695400" cy="943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strike="noStrike">
                <a:solidFill>
                  <a:srgbClr val="FF0000"/>
                </a:solidFill>
                <a:latin typeface="Calibri"/>
                <a:ea typeface="Calibri"/>
                <a:cs typeface="Calibri"/>
                <a:sym typeface="Calibri"/>
              </a:rPr>
              <a:t>Coulomb barrier position!</a:t>
            </a:r>
            <a:endParaRPr sz="2800" b="0" strike="noStrike">
              <a:latin typeface="Arial"/>
              <a:ea typeface="Arial"/>
              <a:cs typeface="Arial"/>
              <a:sym typeface="Arial"/>
            </a:endParaRPr>
          </a:p>
        </p:txBody>
      </p:sp>
      <p:sp>
        <p:nvSpPr>
          <p:cNvPr id="498" name="Google Shape;498;p62"/>
          <p:cNvSpPr/>
          <p:nvPr/>
        </p:nvSpPr>
        <p:spPr>
          <a:xfrm>
            <a:off x="266760" y="1690560"/>
            <a:ext cx="2540520" cy="1187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No discovered </a:t>
            </a:r>
            <a:endParaRPr sz="2400" b="0" strike="noStrike">
              <a:latin typeface="Arial"/>
              <a:ea typeface="Arial"/>
              <a:cs typeface="Arial"/>
              <a:sym typeface="Arial"/>
            </a:endParaRPr>
          </a:p>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1950s-1960s (disputed)</a:t>
            </a:r>
            <a:endParaRPr sz="24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4"/>
          <p:cNvSpPr txBox="1"/>
          <p:nvPr/>
        </p:nvSpPr>
        <p:spPr>
          <a:xfrm>
            <a:off x="0" y="189720"/>
            <a:ext cx="12191760" cy="13125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en-GB" sz="4000" b="0" strike="noStrike">
                <a:solidFill>
                  <a:srgbClr val="000000"/>
                </a:solidFill>
                <a:latin typeface="Calibri"/>
                <a:ea typeface="Calibri"/>
                <a:cs typeface="Calibri"/>
                <a:sym typeface="Calibri"/>
              </a:rPr>
              <a:t>Thank you for listening!</a:t>
            </a:r>
            <a:endParaRPr sz="4000" b="0" strike="noStrike">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5"/>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pic>
        <p:nvPicPr>
          <p:cNvPr id="517" name="Google Shape;517;p65"/>
          <p:cNvPicPr preferRelativeResize="0"/>
          <p:nvPr/>
        </p:nvPicPr>
        <p:blipFill rotWithShape="1">
          <a:blip r:embed="rId3">
            <a:alphaModFix/>
          </a:blip>
          <a:srcRect/>
          <a:stretch/>
        </p:blipFill>
        <p:spPr>
          <a:xfrm>
            <a:off x="3316320" y="208440"/>
            <a:ext cx="8494200" cy="6283800"/>
          </a:xfrm>
          <a:prstGeom prst="rect">
            <a:avLst/>
          </a:prstGeom>
          <a:noFill/>
          <a:ln>
            <a:noFill/>
          </a:ln>
        </p:spPr>
      </p:pic>
      <p:sp>
        <p:nvSpPr>
          <p:cNvPr id="518" name="Google Shape;518;p65"/>
          <p:cNvSpPr/>
          <p:nvPr/>
        </p:nvSpPr>
        <p:spPr>
          <a:xfrm>
            <a:off x="266760" y="1690560"/>
            <a:ext cx="2540520" cy="821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Cn officially named 2010</a:t>
            </a:r>
            <a:endParaRPr sz="2400" b="0"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7EBCF-5C81-4A08-B375-BD9E0705091C}"/>
              </a:ext>
            </a:extLst>
          </p:cNvPr>
          <p:cNvSpPr>
            <a:spLocks noGrp="1"/>
          </p:cNvSpPr>
          <p:nvPr>
            <p:ph type="title"/>
          </p:nvPr>
        </p:nvSpPr>
        <p:spPr/>
        <p:txBody>
          <a:bodyPr/>
          <a:lstStyle/>
          <a:p>
            <a:endParaRPr lang="en-US"/>
          </a:p>
        </p:txBody>
      </p:sp>
      <p:sp>
        <p:nvSpPr>
          <p:cNvPr id="3" name="Sous-titre 2">
            <a:extLst>
              <a:ext uri="{FF2B5EF4-FFF2-40B4-BE49-F238E27FC236}">
                <a16:creationId xmlns:a16="http://schemas.microsoft.com/office/drawing/2014/main" id="{1695B1C1-F760-4AC6-BD92-FD1106856AEB}"/>
              </a:ext>
            </a:extLst>
          </p:cNvPr>
          <p:cNvSpPr>
            <a:spLocks noGrp="1"/>
          </p:cNvSpPr>
          <p:nvPr>
            <p:ph type="subTitle" idx="1"/>
          </p:nvPr>
        </p:nvSpPr>
        <p:spPr/>
        <p:txBody>
          <a:bodyPr anchor="t"/>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Supervisor:</a:t>
            </a:r>
          </a:p>
          <a:p>
            <a:r>
              <a:rPr lang="en-US" dirty="0"/>
              <a:t>David </a:t>
            </a:r>
            <a:r>
              <a:rPr lang="en-US" dirty="0" err="1"/>
              <a:t>Boilley</a:t>
            </a:r>
            <a:endParaRPr lang="en-US" dirty="0"/>
          </a:p>
          <a:p>
            <a:endParaRPr lang="en-US" dirty="0"/>
          </a:p>
          <a:p>
            <a:r>
              <a:rPr lang="en-US" dirty="0"/>
              <a:t>Thanks to:</a:t>
            </a:r>
          </a:p>
          <a:p>
            <a:r>
              <a:rPr lang="en-US" dirty="0"/>
              <a:t>Dieter Ackermann</a:t>
            </a:r>
          </a:p>
          <a:p>
            <a:endParaRPr lang="en-US" dirty="0"/>
          </a:p>
        </p:txBody>
      </p:sp>
      <p:pic>
        <p:nvPicPr>
          <p:cNvPr id="4" name="Image 3">
            <a:extLst>
              <a:ext uri="{FF2B5EF4-FFF2-40B4-BE49-F238E27FC236}">
                <a16:creationId xmlns:a16="http://schemas.microsoft.com/office/drawing/2014/main" id="{67649233-A42A-45B4-90CF-87191C0F5D16}"/>
              </a:ext>
            </a:extLst>
          </p:cNvPr>
          <p:cNvPicPr>
            <a:picLocks noChangeAspect="1"/>
          </p:cNvPicPr>
          <p:nvPr/>
        </p:nvPicPr>
        <p:blipFill>
          <a:blip r:embed="rId2"/>
          <a:stretch>
            <a:fillRect/>
          </a:stretch>
        </p:blipFill>
        <p:spPr>
          <a:xfrm>
            <a:off x="3237231" y="2819130"/>
            <a:ext cx="5717537" cy="1219740"/>
          </a:xfrm>
          <a:prstGeom prst="rect">
            <a:avLst/>
          </a:prstGeom>
        </p:spPr>
      </p:pic>
    </p:spTree>
    <p:extLst>
      <p:ext uri="{BB962C8B-B14F-4D97-AF65-F5344CB8AC3E}">
        <p14:creationId xmlns:p14="http://schemas.microsoft.com/office/powerpoint/2010/main" val="3446664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6"/>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pic>
        <p:nvPicPr>
          <p:cNvPr id="524" name="Google Shape;524;p66"/>
          <p:cNvPicPr preferRelativeResize="0"/>
          <p:nvPr/>
        </p:nvPicPr>
        <p:blipFill rotWithShape="1">
          <a:blip r:embed="rId3">
            <a:alphaModFix/>
          </a:blip>
          <a:srcRect/>
          <a:stretch/>
        </p:blipFill>
        <p:spPr>
          <a:xfrm>
            <a:off x="2868480" y="448920"/>
            <a:ext cx="8586360" cy="6043680"/>
          </a:xfrm>
          <a:prstGeom prst="rect">
            <a:avLst/>
          </a:prstGeom>
          <a:noFill/>
          <a:ln>
            <a:noFill/>
          </a:ln>
        </p:spPr>
      </p:pic>
      <p:sp>
        <p:nvSpPr>
          <p:cNvPr id="525" name="Google Shape;525;p66"/>
          <p:cNvSpPr/>
          <p:nvPr/>
        </p:nvSpPr>
        <p:spPr>
          <a:xfrm>
            <a:off x="266760" y="1690560"/>
            <a:ext cx="2540520" cy="821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Cn officially named 2010</a:t>
            </a:r>
            <a:endParaRPr sz="2400" b="0" strike="noStrike">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7"/>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sp>
        <p:nvSpPr>
          <p:cNvPr id="531" name="Google Shape;531;p67"/>
          <p:cNvSpPr txBox="1"/>
          <p:nvPr/>
        </p:nvSpPr>
        <p:spPr>
          <a:xfrm>
            <a:off x="0" y="1457280"/>
            <a:ext cx="10515240" cy="4350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800" b="0" strike="noStrike">
                <a:solidFill>
                  <a:srgbClr val="000000"/>
                </a:solidFill>
                <a:latin typeface="Calibri"/>
                <a:ea typeface="Calibri"/>
                <a:cs typeface="Calibri"/>
                <a:sym typeface="Calibri"/>
              </a:rPr>
              <a:t>Survival probability from </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strike="noStrike">
                <a:solidFill>
                  <a:srgbClr val="000000"/>
                </a:solidFill>
                <a:latin typeface="Calibri"/>
                <a:ea typeface="Calibri"/>
                <a:cs typeface="Calibri"/>
                <a:sym typeface="Calibri"/>
              </a:rPr>
              <a:t>Kewpie2 </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p:txBody>
      </p:sp>
      <p:sp>
        <p:nvSpPr>
          <p:cNvPr id="532" name="Google Shape;532;p67"/>
          <p:cNvSpPr/>
          <p:nvPr/>
        </p:nvSpPr>
        <p:spPr>
          <a:xfrm>
            <a:off x="312480" y="3947040"/>
            <a:ext cx="2540520" cy="821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Cn officially named 2010</a:t>
            </a:r>
            <a:endParaRPr sz="2400" b="0" strike="noStrike">
              <a:latin typeface="Arial"/>
              <a:ea typeface="Arial"/>
              <a:cs typeface="Arial"/>
              <a:sym typeface="Arial"/>
            </a:endParaRPr>
          </a:p>
        </p:txBody>
      </p:sp>
      <p:pic>
        <p:nvPicPr>
          <p:cNvPr id="533" name="Google Shape;533;p67" descr="A graph of excitation energy&#10;&#10;AI-generated content may be incorrect."/>
          <p:cNvPicPr preferRelativeResize="0"/>
          <p:nvPr/>
        </p:nvPicPr>
        <p:blipFill rotWithShape="1">
          <a:blip r:embed="rId3">
            <a:alphaModFix/>
          </a:blip>
          <a:srcRect/>
          <a:stretch/>
        </p:blipFill>
        <p:spPr>
          <a:xfrm>
            <a:off x="4526280" y="1767600"/>
            <a:ext cx="6095520" cy="4571640"/>
          </a:xfrm>
          <a:prstGeom prst="rect">
            <a:avLst/>
          </a:prstGeom>
          <a:noFill/>
          <a:ln>
            <a:noFill/>
          </a:ln>
        </p:spPr>
      </p:pic>
      <p:pic>
        <p:nvPicPr>
          <p:cNvPr id="534" name="Google Shape;534;p67"/>
          <p:cNvPicPr preferRelativeResize="0"/>
          <p:nvPr/>
        </p:nvPicPr>
        <p:blipFill rotWithShape="1">
          <a:blip r:embed="rId4">
            <a:alphaModFix/>
          </a:blip>
          <a:srcRect/>
          <a:stretch/>
        </p:blipFill>
        <p:spPr>
          <a:xfrm>
            <a:off x="7986240" y="3133440"/>
            <a:ext cx="733680" cy="680040"/>
          </a:xfrm>
          <a:prstGeom prst="rect">
            <a:avLst/>
          </a:prstGeom>
          <a:noFill/>
          <a:ln>
            <a:noFill/>
          </a:ln>
        </p:spPr>
      </p:pic>
      <p:pic>
        <p:nvPicPr>
          <p:cNvPr id="535" name="Google Shape;535;p67"/>
          <p:cNvPicPr preferRelativeResize="0"/>
          <p:nvPr/>
        </p:nvPicPr>
        <p:blipFill rotWithShape="1">
          <a:blip r:embed="rId5">
            <a:alphaModFix/>
          </a:blip>
          <a:srcRect/>
          <a:stretch/>
        </p:blipFill>
        <p:spPr>
          <a:xfrm rot="10800000">
            <a:off x="6235920" y="3758760"/>
            <a:ext cx="935280" cy="302400"/>
          </a:xfrm>
          <a:prstGeom prst="rect">
            <a:avLst/>
          </a:prstGeom>
          <a:noFill/>
          <a:ln>
            <a:noFill/>
          </a:ln>
        </p:spPr>
      </p:pic>
      <p:sp>
        <p:nvSpPr>
          <p:cNvPr id="536" name="Google Shape;536;p67"/>
          <p:cNvSpPr/>
          <p:nvPr/>
        </p:nvSpPr>
        <p:spPr>
          <a:xfrm rot="1422600">
            <a:off x="6544440" y="3370680"/>
            <a:ext cx="317880" cy="376200"/>
          </a:xfrm>
          <a:prstGeom prst="upArrow">
            <a:avLst>
              <a:gd name="adj1" fmla="val 50000"/>
              <a:gd name="adj2" fmla="val 50000"/>
            </a:avLst>
          </a:prstGeom>
          <a:solidFill>
            <a:srgbClr val="000000"/>
          </a:solidFill>
          <a:ln w="126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7"/>
          <p:cNvSpPr/>
          <p:nvPr/>
        </p:nvSpPr>
        <p:spPr>
          <a:xfrm rot="-9109200">
            <a:off x="8030520" y="3718440"/>
            <a:ext cx="312840" cy="348480"/>
          </a:xfrm>
          <a:prstGeom prst="upArrow">
            <a:avLst>
              <a:gd name="adj1" fmla="val 50000"/>
              <a:gd name="adj2" fmla="val 50000"/>
            </a:avLst>
          </a:prstGeom>
          <a:solidFill>
            <a:srgbClr val="000000"/>
          </a:solidFill>
          <a:ln w="126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7"/>
          <p:cNvSpPr/>
          <p:nvPr/>
        </p:nvSpPr>
        <p:spPr>
          <a:xfrm>
            <a:off x="7379640" y="2400480"/>
            <a:ext cx="2369520" cy="31536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8"/>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pic>
        <p:nvPicPr>
          <p:cNvPr id="544" name="Google Shape;544;p68" descr="A graph of excitation energy&#10;&#10;AI-generated content may be incorrect."/>
          <p:cNvPicPr preferRelativeResize="0"/>
          <p:nvPr/>
        </p:nvPicPr>
        <p:blipFill rotWithShape="1">
          <a:blip r:embed="rId3">
            <a:alphaModFix/>
          </a:blip>
          <a:srcRect/>
          <a:stretch/>
        </p:blipFill>
        <p:spPr>
          <a:xfrm>
            <a:off x="5551920" y="1690560"/>
            <a:ext cx="5801400" cy="435096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69" descr="A graph of excitation energy&#10;&#10;AI-generated content may be incorrect."/>
          <p:cNvPicPr preferRelativeResize="0"/>
          <p:nvPr/>
        </p:nvPicPr>
        <p:blipFill rotWithShape="1">
          <a:blip r:embed="rId3">
            <a:alphaModFix/>
          </a:blip>
          <a:srcRect/>
          <a:stretch/>
        </p:blipFill>
        <p:spPr>
          <a:xfrm>
            <a:off x="4372560" y="560160"/>
            <a:ext cx="6095520" cy="4571640"/>
          </a:xfrm>
          <a:prstGeom prst="rect">
            <a:avLst/>
          </a:prstGeom>
          <a:noFill/>
          <a:ln>
            <a:noFill/>
          </a:ln>
        </p:spPr>
      </p:pic>
      <p:sp>
        <p:nvSpPr>
          <p:cNvPr id="550" name="Google Shape;550;p69"/>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sp>
        <p:nvSpPr>
          <p:cNvPr id="551" name="Google Shape;551;p69"/>
          <p:cNvSpPr txBox="1"/>
          <p:nvPr/>
        </p:nvSpPr>
        <p:spPr>
          <a:xfrm>
            <a:off x="0" y="1444680"/>
            <a:ext cx="10515240" cy="435096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GB" sz="2800" b="0" strike="noStrike">
                <a:solidFill>
                  <a:srgbClr val="000000"/>
                </a:solidFill>
                <a:latin typeface="Calibri"/>
                <a:ea typeface="Calibri"/>
                <a:cs typeface="Calibri"/>
                <a:sym typeface="Calibri"/>
              </a:rPr>
              <a:t>Survival prob from </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strike="noStrike">
                <a:solidFill>
                  <a:srgbClr val="000000"/>
                </a:solidFill>
                <a:latin typeface="Calibri"/>
                <a:ea typeface="Calibri"/>
                <a:cs typeface="Calibri"/>
                <a:sym typeface="Calibri"/>
              </a:rPr>
              <a:t>Kewpie2</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strike="noStrike">
                <a:solidFill>
                  <a:srgbClr val="000000"/>
                </a:solidFill>
                <a:latin typeface="Calibri"/>
                <a:ea typeface="Calibri"/>
                <a:cs typeface="Calibri"/>
                <a:sym typeface="Calibri"/>
              </a:rPr>
              <a:t>Exp. Data for </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strike="noStrike">
                <a:solidFill>
                  <a:srgbClr val="000000"/>
                </a:solidFill>
                <a:latin typeface="Calibri"/>
                <a:ea typeface="Calibri"/>
                <a:cs typeface="Calibri"/>
                <a:sym typeface="Calibri"/>
              </a:rPr>
              <a:t>In figure for</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p:txBody>
      </p:sp>
      <p:sp>
        <p:nvSpPr>
          <p:cNvPr id="552" name="Google Shape;552;p69"/>
          <p:cNvSpPr/>
          <p:nvPr/>
        </p:nvSpPr>
        <p:spPr>
          <a:xfrm>
            <a:off x="6877440" y="2075760"/>
            <a:ext cx="1218960" cy="1231920"/>
          </a:xfrm>
          <a:prstGeom prst="ellipse">
            <a:avLst/>
          </a:prstGeom>
          <a:noFill/>
          <a:ln w="572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9"/>
          <p:cNvSpPr/>
          <p:nvPr/>
        </p:nvSpPr>
        <p:spPr>
          <a:xfrm>
            <a:off x="6459120" y="1552680"/>
            <a:ext cx="3695400" cy="516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strike="noStrike">
                <a:solidFill>
                  <a:srgbClr val="FF0000"/>
                </a:solidFill>
                <a:latin typeface="Calibri"/>
                <a:ea typeface="Calibri"/>
                <a:cs typeface="Calibri"/>
                <a:sym typeface="Calibri"/>
              </a:rPr>
              <a:t>Coulomb barrier</a:t>
            </a:r>
            <a:endParaRPr sz="2800" b="0" strike="noStrike">
              <a:latin typeface="Arial"/>
              <a:ea typeface="Arial"/>
              <a:cs typeface="Arial"/>
              <a:sym typeface="Arial"/>
            </a:endParaRPr>
          </a:p>
        </p:txBody>
      </p:sp>
      <p:pic>
        <p:nvPicPr>
          <p:cNvPr id="554" name="Google Shape;554;p69"/>
          <p:cNvPicPr preferRelativeResize="0"/>
          <p:nvPr/>
        </p:nvPicPr>
        <p:blipFill rotWithShape="1">
          <a:blip r:embed="rId4">
            <a:alphaModFix/>
          </a:blip>
          <a:srcRect/>
          <a:stretch/>
        </p:blipFill>
        <p:spPr>
          <a:xfrm>
            <a:off x="2012040" y="4541760"/>
            <a:ext cx="838080" cy="361800"/>
          </a:xfrm>
          <a:prstGeom prst="rect">
            <a:avLst/>
          </a:prstGeom>
          <a:noFill/>
          <a:ln>
            <a:noFill/>
          </a:ln>
        </p:spPr>
      </p:pic>
      <p:sp>
        <p:nvSpPr>
          <p:cNvPr id="555" name="Google Shape;555;p69"/>
          <p:cNvSpPr/>
          <p:nvPr/>
        </p:nvSpPr>
        <p:spPr>
          <a:xfrm>
            <a:off x="2025000" y="4596480"/>
            <a:ext cx="359280" cy="252000"/>
          </a:xfrm>
          <a:prstGeom prst="rect">
            <a:avLst/>
          </a:prstGeom>
          <a:solidFill>
            <a:srgbClr val="FFFFFF"/>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9"/>
          <p:cNvSpPr/>
          <p:nvPr/>
        </p:nvSpPr>
        <p:spPr>
          <a:xfrm>
            <a:off x="2012040" y="4541760"/>
            <a:ext cx="449640" cy="272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200" b="0" strike="noStrike">
                <a:solidFill>
                  <a:srgbClr val="000000"/>
                </a:solidFill>
                <a:latin typeface="Calibri"/>
                <a:ea typeface="Calibri"/>
                <a:cs typeface="Calibri"/>
                <a:sym typeface="Calibri"/>
              </a:rPr>
              <a:t>299</a:t>
            </a:r>
            <a:endParaRPr sz="12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0"/>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Method results</a:t>
            </a:r>
            <a:endParaRPr sz="4400" b="0" strike="noStrike">
              <a:solidFill>
                <a:srgbClr val="000000"/>
              </a:solidFill>
              <a:latin typeface="Calibri"/>
              <a:ea typeface="Calibri"/>
              <a:cs typeface="Calibri"/>
              <a:sym typeface="Calibri"/>
            </a:endParaRPr>
          </a:p>
        </p:txBody>
      </p:sp>
      <p:pic>
        <p:nvPicPr>
          <p:cNvPr id="562" name="Google Shape;562;p70"/>
          <p:cNvPicPr preferRelativeResize="0"/>
          <p:nvPr/>
        </p:nvPicPr>
        <p:blipFill rotWithShape="1">
          <a:blip r:embed="rId3">
            <a:alphaModFix/>
          </a:blip>
          <a:srcRect/>
          <a:stretch/>
        </p:blipFill>
        <p:spPr>
          <a:xfrm>
            <a:off x="600120" y="1542960"/>
            <a:ext cx="10153440" cy="5219280"/>
          </a:xfrm>
          <a:prstGeom prst="rect">
            <a:avLst/>
          </a:prstGeom>
          <a:noFill/>
          <a:ln>
            <a:noFill/>
          </a:ln>
        </p:spPr>
      </p:pic>
      <p:sp>
        <p:nvSpPr>
          <p:cNvPr id="563" name="Google Shape;563;p70"/>
          <p:cNvSpPr/>
          <p:nvPr/>
        </p:nvSpPr>
        <p:spPr>
          <a:xfrm>
            <a:off x="8972640" y="4562640"/>
            <a:ext cx="1409400" cy="333000"/>
          </a:xfrm>
          <a:prstGeom prst="rect">
            <a:avLst/>
          </a:prstGeom>
          <a:noFill/>
          <a:ln w="76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0"/>
          <p:cNvSpPr/>
          <p:nvPr/>
        </p:nvSpPr>
        <p:spPr>
          <a:xfrm>
            <a:off x="9039240" y="6235560"/>
            <a:ext cx="1409400" cy="333000"/>
          </a:xfrm>
          <a:prstGeom prst="rect">
            <a:avLst/>
          </a:prstGeom>
          <a:noFill/>
          <a:ln w="76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1"/>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Method results</a:t>
            </a:r>
            <a:endParaRPr sz="4400" b="0" strike="noStrike">
              <a:solidFill>
                <a:srgbClr val="000000"/>
              </a:solidFill>
              <a:latin typeface="Calibri"/>
              <a:ea typeface="Calibri"/>
              <a:cs typeface="Calibri"/>
              <a:sym typeface="Calibri"/>
            </a:endParaRPr>
          </a:p>
        </p:txBody>
      </p:sp>
      <p:pic>
        <p:nvPicPr>
          <p:cNvPr id="570" name="Google Shape;570;p71"/>
          <p:cNvPicPr preferRelativeResize="0"/>
          <p:nvPr/>
        </p:nvPicPr>
        <p:blipFill rotWithShape="1">
          <a:blip r:embed="rId3">
            <a:alphaModFix/>
          </a:blip>
          <a:srcRect/>
          <a:stretch/>
        </p:blipFill>
        <p:spPr>
          <a:xfrm>
            <a:off x="952560" y="1420560"/>
            <a:ext cx="6163200" cy="4851360"/>
          </a:xfrm>
          <a:prstGeom prst="rect">
            <a:avLst/>
          </a:prstGeom>
          <a:noFill/>
          <a:ln>
            <a:noFill/>
          </a:ln>
        </p:spPr>
      </p:pic>
      <p:sp>
        <p:nvSpPr>
          <p:cNvPr id="571" name="Google Shape;571;p71"/>
          <p:cNvSpPr/>
          <p:nvPr/>
        </p:nvSpPr>
        <p:spPr>
          <a:xfrm>
            <a:off x="5695920" y="3114720"/>
            <a:ext cx="95040" cy="95040"/>
          </a:xfrm>
          <a:prstGeom prst="rect">
            <a:avLst/>
          </a:prstGeom>
          <a:solidFill>
            <a:srgbClr val="FFFF00"/>
          </a:solidFill>
          <a:ln w="12600" cap="flat" cmpd="sng">
            <a:solidFill>
              <a:srgbClr val="FAFA1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1"/>
          <p:cNvSpPr/>
          <p:nvPr/>
        </p:nvSpPr>
        <p:spPr>
          <a:xfrm>
            <a:off x="5695920" y="4633920"/>
            <a:ext cx="95040" cy="95040"/>
          </a:xfrm>
          <a:prstGeom prst="rect">
            <a:avLst/>
          </a:prstGeom>
          <a:solidFill>
            <a:srgbClr val="FFFF00"/>
          </a:solidFill>
          <a:ln w="12600" cap="flat" cmpd="sng">
            <a:solidFill>
              <a:srgbClr val="FAFA1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3" name="Google Shape;573;p71"/>
          <p:cNvPicPr preferRelativeResize="0"/>
          <p:nvPr/>
        </p:nvPicPr>
        <p:blipFill rotWithShape="1">
          <a:blip r:embed="rId4">
            <a:alphaModFix/>
          </a:blip>
          <a:srcRect/>
          <a:stretch/>
        </p:blipFill>
        <p:spPr>
          <a:xfrm>
            <a:off x="8733960" y="1190160"/>
            <a:ext cx="2619360" cy="4953240"/>
          </a:xfrm>
          <a:prstGeom prst="rect">
            <a:avLst/>
          </a:prstGeom>
          <a:noFill/>
          <a:ln>
            <a:noFill/>
          </a:ln>
        </p:spPr>
      </p:pic>
      <p:cxnSp>
        <p:nvCxnSpPr>
          <p:cNvPr id="574" name="Google Shape;574;p71"/>
          <p:cNvCxnSpPr/>
          <p:nvPr/>
        </p:nvCxnSpPr>
        <p:spPr>
          <a:xfrm rot="10800000">
            <a:off x="6095880" y="3981240"/>
            <a:ext cx="3524400" cy="143280"/>
          </a:xfrm>
          <a:prstGeom prst="straightConnector1">
            <a:avLst/>
          </a:prstGeom>
          <a:noFill/>
          <a:ln w="19075" cap="flat" cmpd="sng">
            <a:solidFill>
              <a:srgbClr val="FF0000"/>
            </a:solidFill>
            <a:prstDash val="solid"/>
            <a:miter lim="8000"/>
            <a:headEnd type="none" w="sm" len="sm"/>
            <a:tailEnd type="none" w="sm" len="sm"/>
          </a:ln>
        </p:spPr>
      </p:cxnSp>
      <p:cxnSp>
        <p:nvCxnSpPr>
          <p:cNvPr id="575" name="Google Shape;575;p71"/>
          <p:cNvCxnSpPr>
            <a:endCxn id="571" idx="3"/>
          </p:cNvCxnSpPr>
          <p:nvPr/>
        </p:nvCxnSpPr>
        <p:spPr>
          <a:xfrm rot="10800000">
            <a:off x="5790960" y="3162240"/>
            <a:ext cx="305400" cy="838500"/>
          </a:xfrm>
          <a:prstGeom prst="straightConnector1">
            <a:avLst/>
          </a:prstGeom>
          <a:noFill/>
          <a:ln w="12600" cap="flat" cmpd="sng">
            <a:solidFill>
              <a:srgbClr val="FF0000"/>
            </a:solidFill>
            <a:prstDash val="solid"/>
            <a:miter lim="8000"/>
            <a:headEnd type="none" w="sm" len="sm"/>
            <a:tailEnd type="triangle" w="med" len="med"/>
          </a:ln>
        </p:spPr>
      </p:cxnSp>
      <p:cxnSp>
        <p:nvCxnSpPr>
          <p:cNvPr id="576" name="Google Shape;576;p71"/>
          <p:cNvCxnSpPr/>
          <p:nvPr/>
        </p:nvCxnSpPr>
        <p:spPr>
          <a:xfrm flipH="1">
            <a:off x="5743440" y="3981240"/>
            <a:ext cx="352800" cy="360"/>
          </a:xfrm>
          <a:prstGeom prst="straightConnector1">
            <a:avLst/>
          </a:prstGeom>
          <a:noFill/>
          <a:ln w="12600" cap="flat" cmpd="sng">
            <a:solidFill>
              <a:srgbClr val="FF0000"/>
            </a:solidFill>
            <a:prstDash val="solid"/>
            <a:miter lim="8000"/>
            <a:headEnd type="none" w="sm" len="sm"/>
            <a:tailEnd type="triangle" w="med" len="med"/>
          </a:ln>
        </p:spPr>
      </p:cxnSp>
      <p:cxnSp>
        <p:nvCxnSpPr>
          <p:cNvPr id="577" name="Google Shape;577;p71"/>
          <p:cNvCxnSpPr/>
          <p:nvPr/>
        </p:nvCxnSpPr>
        <p:spPr>
          <a:xfrm flipH="1">
            <a:off x="5790960" y="3981240"/>
            <a:ext cx="305280" cy="652680"/>
          </a:xfrm>
          <a:prstGeom prst="straightConnector1">
            <a:avLst/>
          </a:prstGeom>
          <a:noFill/>
          <a:ln w="12600" cap="flat" cmpd="sng">
            <a:solidFill>
              <a:srgbClr val="FF0000"/>
            </a:solidFill>
            <a:prstDash val="solid"/>
            <a:miter lim="8000"/>
            <a:headEnd type="none" w="sm" len="sm"/>
            <a:tailEnd type="triangle" w="med" len="med"/>
          </a:ln>
        </p:spPr>
      </p:cxnSp>
      <p:cxnSp>
        <p:nvCxnSpPr>
          <p:cNvPr id="578" name="Google Shape;578;p71"/>
          <p:cNvCxnSpPr/>
          <p:nvPr/>
        </p:nvCxnSpPr>
        <p:spPr>
          <a:xfrm rot="10800000">
            <a:off x="6235560" y="4233240"/>
            <a:ext cx="3604320" cy="1491840"/>
          </a:xfrm>
          <a:prstGeom prst="straightConnector1">
            <a:avLst/>
          </a:prstGeom>
          <a:noFill/>
          <a:ln w="19075" cap="flat" cmpd="sng">
            <a:solidFill>
              <a:srgbClr val="FF0000"/>
            </a:solidFill>
            <a:prstDash val="solid"/>
            <a:miter lim="8000"/>
            <a:headEnd type="none" w="sm" len="sm"/>
            <a:tailEnd type="none" w="sm" len="sm"/>
          </a:ln>
        </p:spPr>
      </p:cxnSp>
      <p:cxnSp>
        <p:nvCxnSpPr>
          <p:cNvPr id="579" name="Google Shape;579;p71"/>
          <p:cNvCxnSpPr/>
          <p:nvPr/>
        </p:nvCxnSpPr>
        <p:spPr>
          <a:xfrm rot="10800000">
            <a:off x="5781600" y="4221720"/>
            <a:ext cx="454320" cy="11880"/>
          </a:xfrm>
          <a:prstGeom prst="straightConnector1">
            <a:avLst/>
          </a:prstGeom>
          <a:noFill/>
          <a:ln w="12600" cap="flat" cmpd="sng">
            <a:solidFill>
              <a:srgbClr val="FF0000"/>
            </a:solidFill>
            <a:prstDash val="solid"/>
            <a:miter lim="8000"/>
            <a:headEnd type="none" w="sm" len="sm"/>
            <a:tailEnd type="triangle" w="med" len="med"/>
          </a:ln>
        </p:spPr>
      </p:cxnSp>
      <p:cxnSp>
        <p:nvCxnSpPr>
          <p:cNvPr id="580" name="Google Shape;580;p71"/>
          <p:cNvCxnSpPr/>
          <p:nvPr/>
        </p:nvCxnSpPr>
        <p:spPr>
          <a:xfrm rot="10800000">
            <a:off x="5743440" y="3962160"/>
            <a:ext cx="492480" cy="271440"/>
          </a:xfrm>
          <a:prstGeom prst="straightConnector1">
            <a:avLst/>
          </a:prstGeom>
          <a:noFill/>
          <a:ln w="12600" cap="flat" cmpd="sng">
            <a:solidFill>
              <a:srgbClr val="FF0000"/>
            </a:solidFill>
            <a:prstDash val="solid"/>
            <a:miter lim="8000"/>
            <a:headEnd type="none" w="sm" len="sm"/>
            <a:tailEnd type="triangle" w="med" len="med"/>
          </a:ln>
        </p:spPr>
      </p:cxnSp>
      <p:cxnSp>
        <p:nvCxnSpPr>
          <p:cNvPr id="581" name="Google Shape;581;p71"/>
          <p:cNvCxnSpPr/>
          <p:nvPr/>
        </p:nvCxnSpPr>
        <p:spPr>
          <a:xfrm rot="10800000">
            <a:off x="5781600" y="3759120"/>
            <a:ext cx="454320" cy="474480"/>
          </a:xfrm>
          <a:prstGeom prst="straightConnector1">
            <a:avLst/>
          </a:prstGeom>
          <a:noFill/>
          <a:ln w="12600" cap="flat" cmpd="sng">
            <a:solidFill>
              <a:srgbClr val="FF0000"/>
            </a:solidFill>
            <a:prstDash val="solid"/>
            <a:miter lim="8000"/>
            <a:headEnd type="none" w="sm" len="sm"/>
            <a:tailEnd type="triangle" w="med" len="med"/>
          </a:ln>
        </p:spPr>
      </p:cxnSp>
      <p:sp>
        <p:nvSpPr>
          <p:cNvPr id="582" name="Google Shape;582;p71"/>
          <p:cNvSpPr/>
          <p:nvPr/>
        </p:nvSpPr>
        <p:spPr>
          <a:xfrm>
            <a:off x="5686560" y="3711600"/>
            <a:ext cx="95040" cy="95040"/>
          </a:xfrm>
          <a:prstGeom prst="rect">
            <a:avLst/>
          </a:prstGeom>
          <a:solidFill>
            <a:srgbClr val="FFFF00"/>
          </a:solidFill>
          <a:ln w="12600" cap="flat" cmpd="sng">
            <a:solidFill>
              <a:srgbClr val="FAFA1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1"/>
          <p:cNvSpPr/>
          <p:nvPr/>
        </p:nvSpPr>
        <p:spPr>
          <a:xfrm>
            <a:off x="5686560" y="4174200"/>
            <a:ext cx="95040" cy="95040"/>
          </a:xfrm>
          <a:prstGeom prst="rect">
            <a:avLst/>
          </a:prstGeom>
          <a:solidFill>
            <a:srgbClr val="FFFF00"/>
          </a:solidFill>
          <a:ln w="12600" cap="flat" cmpd="sng">
            <a:solidFill>
              <a:srgbClr val="FAFA1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57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57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57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1"/>
                                          </p:stCondLst>
                                        </p:cTn>
                                        <p:tgtEl>
                                          <p:spTgt spid="57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57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5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3"/>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599" name="Google Shape;599;p73"/>
          <p:cNvSpPr txBo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0" strike="noStrike">
              <a:solidFill>
                <a:srgbClr val="000000"/>
              </a:solidFill>
              <a:latin typeface="Calibri"/>
              <a:ea typeface="Calibri"/>
              <a:cs typeface="Calibri"/>
              <a:sym typeface="Calibri"/>
            </a:endParaRPr>
          </a:p>
        </p:txBody>
      </p:sp>
      <p:pic>
        <p:nvPicPr>
          <p:cNvPr id="600" name="Google Shape;600;p73"/>
          <p:cNvPicPr preferRelativeResize="0"/>
          <p:nvPr/>
        </p:nvPicPr>
        <p:blipFill rotWithShape="1">
          <a:blip r:embed="rId3">
            <a:alphaModFix/>
          </a:blip>
          <a:srcRect/>
          <a:stretch/>
        </p:blipFill>
        <p:spPr>
          <a:xfrm>
            <a:off x="0" y="1388880"/>
            <a:ext cx="12191760" cy="4079880"/>
          </a:xfrm>
          <a:prstGeom prst="rect">
            <a:avLst/>
          </a:prstGeom>
          <a:noFill/>
          <a:ln>
            <a:noFill/>
          </a:ln>
        </p:spPr>
      </p:pic>
      <p:sp>
        <p:nvSpPr>
          <p:cNvPr id="601" name="Google Shape;601;p73"/>
          <p:cNvSpPr/>
          <p:nvPr/>
        </p:nvSpPr>
        <p:spPr>
          <a:xfrm>
            <a:off x="7603560" y="1640880"/>
            <a:ext cx="333792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1" strike="noStrike">
                <a:solidFill>
                  <a:srgbClr val="000000"/>
                </a:solidFill>
                <a:latin typeface="Calibri"/>
                <a:ea typeface="Calibri"/>
                <a:cs typeface="Calibri"/>
                <a:sym typeface="Calibri"/>
              </a:rPr>
              <a:t>Ca-48 + U-238 Reaction</a:t>
            </a:r>
            <a:endParaRPr sz="1800" b="0" strike="noStrike">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4"/>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607" name="Google Shape;607;p74"/>
          <p:cNvSpPr txBo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0" strike="noStrike">
              <a:solidFill>
                <a:srgbClr val="000000"/>
              </a:solidFill>
              <a:latin typeface="Calibri"/>
              <a:ea typeface="Calibri"/>
              <a:cs typeface="Calibri"/>
              <a:sym typeface="Calibri"/>
            </a:endParaRPr>
          </a:p>
        </p:txBody>
      </p:sp>
      <p:pic>
        <p:nvPicPr>
          <p:cNvPr id="608" name="Google Shape;608;p74"/>
          <p:cNvPicPr preferRelativeResize="0"/>
          <p:nvPr/>
        </p:nvPicPr>
        <p:blipFill rotWithShape="1">
          <a:blip r:embed="rId3">
            <a:alphaModFix/>
          </a:blip>
          <a:srcRect/>
          <a:stretch/>
        </p:blipFill>
        <p:spPr>
          <a:xfrm>
            <a:off x="0" y="1357200"/>
            <a:ext cx="12191760" cy="414288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5"/>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614" name="Google Shape;614;p75"/>
          <p:cNvSpPr txBo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0" strike="noStrike">
              <a:solidFill>
                <a:srgbClr val="000000"/>
              </a:solidFill>
              <a:latin typeface="Calibri"/>
              <a:ea typeface="Calibri"/>
              <a:cs typeface="Calibri"/>
              <a:sym typeface="Calibri"/>
            </a:endParaRPr>
          </a:p>
        </p:txBody>
      </p:sp>
      <p:pic>
        <p:nvPicPr>
          <p:cNvPr id="615" name="Google Shape;615;p75"/>
          <p:cNvPicPr preferRelativeResize="0"/>
          <p:nvPr/>
        </p:nvPicPr>
        <p:blipFill rotWithShape="1">
          <a:blip r:embed="rId3">
            <a:alphaModFix/>
          </a:blip>
          <a:srcRect/>
          <a:stretch/>
        </p:blipFill>
        <p:spPr>
          <a:xfrm>
            <a:off x="1814400" y="447120"/>
            <a:ext cx="7852320" cy="572976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76"/>
          <p:cNvPicPr preferRelativeResize="0"/>
          <p:nvPr/>
        </p:nvPicPr>
        <p:blipFill rotWithShape="1">
          <a:blip r:embed="rId3">
            <a:alphaModFix/>
          </a:blip>
          <a:srcRect/>
          <a:stretch/>
        </p:blipFill>
        <p:spPr>
          <a:xfrm>
            <a:off x="275040" y="1451520"/>
            <a:ext cx="11791080" cy="4005720"/>
          </a:xfrm>
          <a:prstGeom prst="rect">
            <a:avLst/>
          </a:prstGeom>
          <a:noFill/>
          <a:ln>
            <a:noFill/>
          </a:ln>
        </p:spPr>
      </p:pic>
      <p:sp>
        <p:nvSpPr>
          <p:cNvPr id="621" name="Google Shape;621;p76"/>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Calibri"/>
              <a:ea typeface="Calibri"/>
              <a:cs typeface="Calibri"/>
              <a:sym typeface="Calibri"/>
            </a:endParaRPr>
          </a:p>
        </p:txBody>
      </p:sp>
      <p:pic>
        <p:nvPicPr>
          <p:cNvPr id="622" name="Google Shape;622;p76" descr="A graph of excitation energy&#10;&#10;AI-generated content may be incorrect."/>
          <p:cNvPicPr preferRelativeResize="0"/>
          <p:nvPr/>
        </p:nvPicPr>
        <p:blipFill rotWithShape="1">
          <a:blip r:embed="rId4">
            <a:alphaModFix/>
          </a:blip>
          <a:srcRect/>
          <a:stretch/>
        </p:blipFill>
        <p:spPr>
          <a:xfrm>
            <a:off x="6221160" y="1278720"/>
            <a:ext cx="5801400" cy="43509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1"/>
          <p:cNvPicPr preferRelativeResize="0"/>
          <p:nvPr/>
        </p:nvPicPr>
        <p:blipFill>
          <a:blip r:embed="rId3">
            <a:alphaModFix/>
          </a:blip>
          <a:stretch>
            <a:fillRect/>
          </a:stretch>
        </p:blipFill>
        <p:spPr>
          <a:xfrm>
            <a:off x="3678675" y="152400"/>
            <a:ext cx="8351601" cy="6553199"/>
          </a:xfrm>
          <a:prstGeom prst="rect">
            <a:avLst/>
          </a:prstGeom>
          <a:noFill/>
          <a:ln>
            <a:noFill/>
          </a:ln>
        </p:spPr>
      </p:pic>
      <p:sp>
        <p:nvSpPr>
          <p:cNvPr id="170" name="Google Shape;170;p31"/>
          <p:cNvSpPr txBox="1"/>
          <p:nvPr/>
        </p:nvSpPr>
        <p:spPr>
          <a:xfrm>
            <a:off x="105375" y="129700"/>
            <a:ext cx="4762500" cy="55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dirty="0"/>
              <a:t>1D potential energy surface</a:t>
            </a:r>
            <a:endParaRPr sz="2000" dirty="0"/>
          </a:p>
          <a:p>
            <a:pPr marL="0" lvl="0" indent="0" algn="l" rtl="0">
              <a:spcBef>
                <a:spcPts val="0"/>
              </a:spcBef>
              <a:spcAft>
                <a:spcPts val="0"/>
              </a:spcAft>
              <a:buNone/>
            </a:pPr>
            <a:r>
              <a:rPr lang="en-GB" sz="2500" dirty="0"/>
              <a:t>Function of distance between projectile-target.</a:t>
            </a:r>
            <a:endParaRPr sz="2500" dirty="0"/>
          </a:p>
          <a:p>
            <a:pPr marL="0" lvl="0" indent="0" algn="l" rtl="0">
              <a:spcBef>
                <a:spcPts val="0"/>
              </a:spcBef>
              <a:spcAft>
                <a:spcPts val="0"/>
              </a:spcAft>
              <a:buNone/>
            </a:pPr>
            <a:endParaRPr sz="2500" dirty="0"/>
          </a:p>
          <a:p>
            <a:pPr marL="0" lvl="0" indent="0" algn="l" rtl="0">
              <a:spcBef>
                <a:spcPts val="0"/>
              </a:spcBef>
              <a:spcAft>
                <a:spcPts val="0"/>
              </a:spcAft>
              <a:buNone/>
            </a:pPr>
            <a:endParaRPr sz="2500" dirty="0"/>
          </a:p>
          <a:p>
            <a:pPr marL="0" lvl="0" indent="0" algn="l" rtl="0">
              <a:spcBef>
                <a:spcPts val="0"/>
              </a:spcBef>
              <a:spcAft>
                <a:spcPts val="0"/>
              </a:spcAft>
              <a:buNone/>
            </a:pPr>
            <a:r>
              <a:rPr lang="en-GB" sz="2500" dirty="0"/>
              <a:t>What is probability of forming a compound nucleus?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8"/>
          <p:cNvSpPr txBox="1"/>
          <p:nvPr/>
        </p:nvSpPr>
        <p:spPr>
          <a:xfrm>
            <a:off x="128880" y="1825560"/>
            <a:ext cx="10515240" cy="4350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800" b="0" strike="noStrike">
                <a:solidFill>
                  <a:srgbClr val="000000"/>
                </a:solidFill>
                <a:latin typeface="Calibri"/>
                <a:ea typeface="Calibri"/>
                <a:cs typeface="Calibri"/>
                <a:sym typeface="Calibri"/>
              </a:rPr>
              <a:t>Spline</a:t>
            </a:r>
            <a:endParaRPr sz="2800" b="0" strike="noStrike">
              <a:solidFill>
                <a:srgbClr val="000000"/>
              </a:solidFill>
              <a:latin typeface="Calibri"/>
              <a:ea typeface="Calibri"/>
              <a:cs typeface="Calibri"/>
              <a:sym typeface="Calibri"/>
            </a:endParaRPr>
          </a:p>
        </p:txBody>
      </p:sp>
      <p:pic>
        <p:nvPicPr>
          <p:cNvPr id="636" name="Google Shape;636;p78"/>
          <p:cNvPicPr preferRelativeResize="0"/>
          <p:nvPr/>
        </p:nvPicPr>
        <p:blipFill rotWithShape="1">
          <a:blip r:embed="rId3">
            <a:alphaModFix/>
          </a:blip>
          <a:srcRect/>
          <a:stretch/>
        </p:blipFill>
        <p:spPr>
          <a:xfrm>
            <a:off x="2809800" y="968040"/>
            <a:ext cx="7458120" cy="5585040"/>
          </a:xfrm>
          <a:prstGeom prst="rect">
            <a:avLst/>
          </a:prstGeom>
          <a:noFill/>
          <a:ln>
            <a:noFill/>
          </a:ln>
        </p:spPr>
      </p:pic>
      <p:pic>
        <p:nvPicPr>
          <p:cNvPr id="637" name="Google Shape;637;p78"/>
          <p:cNvPicPr preferRelativeResize="0"/>
          <p:nvPr/>
        </p:nvPicPr>
        <p:blipFill rotWithShape="1">
          <a:blip r:embed="rId4">
            <a:alphaModFix/>
          </a:blip>
          <a:srcRect/>
          <a:stretch/>
        </p:blipFill>
        <p:spPr>
          <a:xfrm>
            <a:off x="0" y="0"/>
            <a:ext cx="6650640" cy="103032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79"/>
          <p:cNvPicPr preferRelativeResize="0"/>
          <p:nvPr/>
        </p:nvPicPr>
        <p:blipFill rotWithShape="1">
          <a:blip r:embed="rId3">
            <a:alphaModFix/>
          </a:blip>
          <a:srcRect/>
          <a:stretch/>
        </p:blipFill>
        <p:spPr>
          <a:xfrm>
            <a:off x="3165480" y="348480"/>
            <a:ext cx="8340480" cy="6128280"/>
          </a:xfrm>
          <a:prstGeom prst="rect">
            <a:avLst/>
          </a:prstGeom>
          <a:noFill/>
          <a:ln>
            <a:noFill/>
          </a:ln>
        </p:spPr>
      </p:pic>
      <p:pic>
        <p:nvPicPr>
          <p:cNvPr id="643" name="Google Shape;643;p79"/>
          <p:cNvPicPr preferRelativeResize="0"/>
          <p:nvPr/>
        </p:nvPicPr>
        <p:blipFill rotWithShape="1">
          <a:blip r:embed="rId4">
            <a:alphaModFix/>
          </a:blip>
          <a:srcRect/>
          <a:stretch/>
        </p:blipFill>
        <p:spPr>
          <a:xfrm>
            <a:off x="3365640" y="348480"/>
            <a:ext cx="8410680" cy="6509160"/>
          </a:xfrm>
          <a:prstGeom prst="rect">
            <a:avLst/>
          </a:prstGeom>
          <a:noFill/>
          <a:ln>
            <a:noFill/>
          </a:ln>
        </p:spPr>
      </p:pic>
      <p:sp>
        <p:nvSpPr>
          <p:cNvPr id="644" name="Google Shape;644;p79"/>
          <p:cNvSpPr txBox="1"/>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GB" sz="4400" b="0" strike="noStrike">
                <a:solidFill>
                  <a:srgbClr val="000000"/>
                </a:solidFill>
                <a:latin typeface="Calibri"/>
                <a:ea typeface="Calibri"/>
                <a:cs typeface="Calibri"/>
                <a:sym typeface="Calibri"/>
              </a:rPr>
              <a:t>Results</a:t>
            </a:r>
            <a:endParaRPr sz="4400" b="0" strike="noStrike">
              <a:solidFill>
                <a:srgbClr val="000000"/>
              </a:solidFill>
              <a:latin typeface="Calibri"/>
              <a:ea typeface="Calibri"/>
              <a:cs typeface="Calibri"/>
              <a:sym typeface="Calibri"/>
            </a:endParaRPr>
          </a:p>
        </p:txBody>
      </p:sp>
      <p:sp>
        <p:nvSpPr>
          <p:cNvPr id="645" name="Google Shape;645;p79"/>
          <p:cNvSpPr txBox="1"/>
          <p:nvPr/>
        </p:nvSpPr>
        <p:spPr>
          <a:xfrm>
            <a:off x="0" y="1457280"/>
            <a:ext cx="10515240" cy="4350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800" b="0" strike="noStrike">
                <a:solidFill>
                  <a:srgbClr val="000000"/>
                </a:solidFill>
                <a:latin typeface="Calibri"/>
                <a:ea typeface="Calibri"/>
                <a:cs typeface="Calibri"/>
                <a:sym typeface="Calibri"/>
              </a:rPr>
              <a:t>Survival probability </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strike="noStrike">
                <a:solidFill>
                  <a:srgbClr val="000000"/>
                </a:solidFill>
                <a:latin typeface="Calibri"/>
                <a:ea typeface="Calibri"/>
                <a:cs typeface="Calibri"/>
                <a:sym typeface="Calibri"/>
              </a:rPr>
              <a:t>From                (Z=114)</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r>
              <a:rPr lang="en-GB" sz="2800" b="0" strike="noStrike">
                <a:solidFill>
                  <a:srgbClr val="000000"/>
                </a:solidFill>
                <a:latin typeface="Calibri"/>
                <a:ea typeface="Calibri"/>
                <a:cs typeface="Calibri"/>
                <a:sym typeface="Calibri"/>
              </a:rPr>
              <a:t>Not		   (Z=112)</a:t>
            </a: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a:p>
            <a:pPr marL="0" marR="0" lvl="0" indent="0" algn="l" rtl="0">
              <a:lnSpc>
                <a:spcPct val="90000"/>
              </a:lnSpc>
              <a:spcBef>
                <a:spcPts val="1001"/>
              </a:spcBef>
              <a:spcAft>
                <a:spcPts val="0"/>
              </a:spcAft>
              <a:buNone/>
            </a:pPr>
            <a:endParaRPr sz="2800" b="0" strike="noStrike">
              <a:solidFill>
                <a:srgbClr val="000000"/>
              </a:solidFill>
              <a:latin typeface="Calibri"/>
              <a:ea typeface="Calibri"/>
              <a:cs typeface="Calibri"/>
              <a:sym typeface="Calibri"/>
            </a:endParaRPr>
          </a:p>
        </p:txBody>
      </p:sp>
      <p:pic>
        <p:nvPicPr>
          <p:cNvPr id="646" name="Google Shape;646;p79"/>
          <p:cNvPicPr preferRelativeResize="0"/>
          <p:nvPr/>
        </p:nvPicPr>
        <p:blipFill rotWithShape="1">
          <a:blip r:embed="rId5">
            <a:alphaModFix/>
          </a:blip>
          <a:srcRect/>
          <a:stretch/>
        </p:blipFill>
        <p:spPr>
          <a:xfrm>
            <a:off x="993960" y="1843200"/>
            <a:ext cx="1001520" cy="500400"/>
          </a:xfrm>
          <a:prstGeom prst="rect">
            <a:avLst/>
          </a:prstGeom>
          <a:noFill/>
          <a:ln>
            <a:noFill/>
          </a:ln>
        </p:spPr>
      </p:pic>
      <p:pic>
        <p:nvPicPr>
          <p:cNvPr id="647" name="Google Shape;647;p79"/>
          <p:cNvPicPr preferRelativeResize="0"/>
          <p:nvPr/>
        </p:nvPicPr>
        <p:blipFill rotWithShape="1">
          <a:blip r:embed="rId6">
            <a:alphaModFix/>
          </a:blip>
          <a:srcRect/>
          <a:stretch/>
        </p:blipFill>
        <p:spPr>
          <a:xfrm>
            <a:off x="885960" y="2496240"/>
            <a:ext cx="1217520" cy="513360"/>
          </a:xfrm>
          <a:prstGeom prst="rect">
            <a:avLst/>
          </a:prstGeom>
          <a:noFill/>
          <a:ln>
            <a:noFill/>
          </a:ln>
        </p:spPr>
      </p:pic>
      <p:sp>
        <p:nvSpPr>
          <p:cNvPr id="648" name="Google Shape;648;p79"/>
          <p:cNvSpPr/>
          <p:nvPr/>
        </p:nvSpPr>
        <p:spPr>
          <a:xfrm>
            <a:off x="5003640" y="6380280"/>
            <a:ext cx="551160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strike="noStrike">
                <a:solidFill>
                  <a:srgbClr val="000000"/>
                </a:solidFill>
                <a:latin typeface="Calibri"/>
                <a:ea typeface="Calibri"/>
                <a:cs typeface="Calibri"/>
                <a:sym typeface="Calibri"/>
              </a:rPr>
              <a:t>Figure from Zagrebaev, Greiner (2015)</a:t>
            </a:r>
            <a:endParaRPr sz="1800" b="0" strike="noStrike">
              <a:latin typeface="Arial"/>
              <a:ea typeface="Arial"/>
              <a:cs typeface="Arial"/>
              <a:sym typeface="Arial"/>
            </a:endParaRPr>
          </a:p>
        </p:txBody>
      </p:sp>
      <p:sp>
        <p:nvSpPr>
          <p:cNvPr id="649" name="Google Shape;649;p79"/>
          <p:cNvSpPr/>
          <p:nvPr/>
        </p:nvSpPr>
        <p:spPr>
          <a:xfrm>
            <a:off x="5239800" y="948240"/>
            <a:ext cx="916560" cy="1017720"/>
          </a:xfrm>
          <a:prstGeom prst="ellipse">
            <a:avLst/>
          </a:prstGeom>
          <a:noFill/>
          <a:ln w="572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9"/>
          <p:cNvSpPr/>
          <p:nvPr/>
        </p:nvSpPr>
        <p:spPr>
          <a:xfrm>
            <a:off x="6309360" y="288000"/>
            <a:ext cx="3695400" cy="943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800" b="0" strike="noStrike">
                <a:solidFill>
                  <a:srgbClr val="FF0000"/>
                </a:solidFill>
                <a:latin typeface="Calibri"/>
                <a:ea typeface="Calibri"/>
                <a:cs typeface="Calibri"/>
                <a:sym typeface="Calibri"/>
              </a:rPr>
              <a:t>Coulomb barrier position!</a:t>
            </a:r>
            <a:endParaRPr sz="2800" b="0" strike="noStrike">
              <a:latin typeface="Arial"/>
              <a:ea typeface="Arial"/>
              <a:cs typeface="Arial"/>
              <a:sym typeface="Arial"/>
            </a:endParaRPr>
          </a:p>
        </p:txBody>
      </p:sp>
      <p:sp>
        <p:nvSpPr>
          <p:cNvPr id="651" name="Google Shape;651;p79"/>
          <p:cNvSpPr/>
          <p:nvPr/>
        </p:nvSpPr>
        <p:spPr>
          <a:xfrm>
            <a:off x="9105840" y="1074600"/>
            <a:ext cx="1218960" cy="1231920"/>
          </a:xfrm>
          <a:prstGeom prst="ellipse">
            <a:avLst/>
          </a:prstGeom>
          <a:noFill/>
          <a:ln w="572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9"/>
          <p:cNvSpPr/>
          <p:nvPr/>
        </p:nvSpPr>
        <p:spPr>
          <a:xfrm>
            <a:off x="312480" y="3947040"/>
            <a:ext cx="2540520" cy="1919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Cn officially named 2010</a:t>
            </a:r>
            <a:endParaRPr sz="2400" b="0" strike="noStrike">
              <a:latin typeface="Arial"/>
              <a:ea typeface="Arial"/>
              <a:cs typeface="Arial"/>
              <a:sym typeface="Arial"/>
            </a:endParaRPr>
          </a:p>
          <a:p>
            <a:pPr marL="0" marR="0" lvl="0" indent="0" algn="l" rtl="0">
              <a:lnSpc>
                <a:spcPct val="100000"/>
              </a:lnSpc>
              <a:spcBef>
                <a:spcPts val="0"/>
              </a:spcBef>
              <a:spcAft>
                <a:spcPts val="0"/>
              </a:spcAft>
              <a:buNone/>
            </a:pPr>
            <a:endParaRPr sz="2400" b="0" strike="noStrike">
              <a:latin typeface="Arial"/>
              <a:ea typeface="Arial"/>
              <a:cs typeface="Arial"/>
              <a:sym typeface="Arial"/>
            </a:endParaRPr>
          </a:p>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Fl officially named</a:t>
            </a:r>
            <a:endParaRPr sz="2400" b="0" strike="noStrike">
              <a:latin typeface="Arial"/>
              <a:ea typeface="Arial"/>
              <a:cs typeface="Arial"/>
              <a:sym typeface="Arial"/>
            </a:endParaRPr>
          </a:p>
          <a:p>
            <a:pPr marL="0" marR="0" lvl="0" indent="0" algn="l" rtl="0">
              <a:lnSpc>
                <a:spcPct val="100000"/>
              </a:lnSpc>
              <a:spcBef>
                <a:spcPts val="0"/>
              </a:spcBef>
              <a:spcAft>
                <a:spcPts val="0"/>
              </a:spcAft>
              <a:buNone/>
            </a:pPr>
            <a:r>
              <a:rPr lang="en-GB" sz="2400" b="0" strike="noStrike">
                <a:solidFill>
                  <a:srgbClr val="000000"/>
                </a:solidFill>
                <a:latin typeface="Calibri"/>
                <a:ea typeface="Calibri"/>
                <a:cs typeface="Calibri"/>
                <a:sym typeface="Calibri"/>
              </a:rPr>
              <a:t>2012</a:t>
            </a:r>
            <a:endParaRPr sz="2400" b="0" strike="noStrike">
              <a:latin typeface="Arial"/>
              <a:ea typeface="Arial"/>
              <a:cs typeface="Arial"/>
              <a:sym typeface="Arial"/>
            </a:endParaRPr>
          </a:p>
        </p:txBody>
      </p:sp>
      <p:pic>
        <p:nvPicPr>
          <p:cNvPr id="653" name="Google Shape;653;p79"/>
          <p:cNvPicPr preferRelativeResize="0"/>
          <p:nvPr/>
        </p:nvPicPr>
        <p:blipFill rotWithShape="1">
          <a:blip r:embed="rId5">
            <a:alphaModFix/>
          </a:blip>
          <a:srcRect/>
          <a:stretch/>
        </p:blipFill>
        <p:spPr>
          <a:xfrm>
            <a:off x="8186040" y="1128240"/>
            <a:ext cx="1001520" cy="500400"/>
          </a:xfrm>
          <a:prstGeom prst="rect">
            <a:avLst/>
          </a:prstGeom>
          <a:noFill/>
          <a:ln>
            <a:noFill/>
          </a:ln>
        </p:spPr>
      </p:pic>
      <p:sp>
        <p:nvSpPr>
          <p:cNvPr id="654" name="Google Shape;654;p79"/>
          <p:cNvSpPr/>
          <p:nvPr/>
        </p:nvSpPr>
        <p:spPr>
          <a:xfrm>
            <a:off x="7867800" y="1147680"/>
            <a:ext cx="317880" cy="4561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2400" b="1" strike="noStrike">
                <a:solidFill>
                  <a:srgbClr val="000000"/>
                </a:solidFill>
                <a:latin typeface="Calibri"/>
                <a:ea typeface="Calibri"/>
                <a:cs typeface="Calibri"/>
                <a:sym typeface="Calibri"/>
              </a:rPr>
              <a:t>=</a:t>
            </a:r>
            <a:endParaRPr sz="24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4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4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4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65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65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p:nvPr/>
        </p:nvSpPr>
        <p:spPr>
          <a:xfrm>
            <a:off x="127650" y="89100"/>
            <a:ext cx="11936700" cy="17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t>Langevin Equation of motion</a:t>
            </a:r>
            <a:endParaRPr sz="4200"/>
          </a:p>
          <a:p>
            <a:pPr marL="0" lvl="0" indent="0" algn="ctr" rtl="0">
              <a:spcBef>
                <a:spcPts val="0"/>
              </a:spcBef>
              <a:spcAft>
                <a:spcPts val="0"/>
              </a:spcAft>
              <a:buNone/>
            </a:pPr>
            <a:endParaRPr sz="4200"/>
          </a:p>
        </p:txBody>
      </p:sp>
      <p:pic>
        <p:nvPicPr>
          <p:cNvPr id="176" name="Google Shape;176;p32"/>
          <p:cNvPicPr preferRelativeResize="0"/>
          <p:nvPr/>
        </p:nvPicPr>
        <p:blipFill>
          <a:blip r:embed="rId3">
            <a:alphaModFix/>
          </a:blip>
          <a:stretch>
            <a:fillRect/>
          </a:stretch>
        </p:blipFill>
        <p:spPr>
          <a:xfrm>
            <a:off x="182400" y="2085900"/>
            <a:ext cx="6782600" cy="942875"/>
          </a:xfrm>
          <a:prstGeom prst="rect">
            <a:avLst/>
          </a:prstGeom>
          <a:noFill/>
          <a:ln>
            <a:noFill/>
          </a:ln>
        </p:spPr>
      </p:pic>
      <p:sp>
        <p:nvSpPr>
          <p:cNvPr id="177" name="Google Shape;177;p32"/>
          <p:cNvSpPr txBox="1"/>
          <p:nvPr/>
        </p:nvSpPr>
        <p:spPr>
          <a:xfrm>
            <a:off x="368850" y="3331725"/>
            <a:ext cx="11592000" cy="34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rgbClr val="202122"/>
                </a:solidFill>
                <a:highlight>
                  <a:srgbClr val="FFFFFF"/>
                </a:highlight>
              </a:rPr>
              <a:t>s - Separation of target-projectile.</a:t>
            </a:r>
            <a:endParaRPr sz="2700">
              <a:solidFill>
                <a:srgbClr val="202122"/>
              </a:solidFill>
              <a:highlight>
                <a:srgbClr val="FFFFFF"/>
              </a:highlight>
            </a:endParaRPr>
          </a:p>
          <a:p>
            <a:pPr marL="0" lvl="0" indent="0" algn="l" rtl="0">
              <a:spcBef>
                <a:spcPts val="0"/>
              </a:spcBef>
              <a:spcAft>
                <a:spcPts val="0"/>
              </a:spcAft>
              <a:buNone/>
            </a:pPr>
            <a:r>
              <a:rPr lang="en-GB" sz="2700">
                <a:solidFill>
                  <a:srgbClr val="202122"/>
                </a:solidFill>
                <a:highlight>
                  <a:srgbClr val="FFFFFF"/>
                </a:highlight>
              </a:rPr>
              <a:t>β - Friction.</a:t>
            </a:r>
            <a:endParaRPr sz="2700">
              <a:solidFill>
                <a:srgbClr val="202122"/>
              </a:solidFill>
              <a:highlight>
                <a:srgbClr val="FFFFFF"/>
              </a:highlight>
            </a:endParaRPr>
          </a:p>
          <a:p>
            <a:pPr marL="0" lvl="0" indent="0" algn="l" rtl="0">
              <a:spcBef>
                <a:spcPts val="0"/>
              </a:spcBef>
              <a:spcAft>
                <a:spcPts val="0"/>
              </a:spcAft>
              <a:buNone/>
            </a:pPr>
            <a:r>
              <a:rPr lang="en-GB" sz="2700">
                <a:solidFill>
                  <a:srgbClr val="202122"/>
                </a:solidFill>
                <a:highlight>
                  <a:srgbClr val="FFFFFF"/>
                </a:highlight>
              </a:rPr>
              <a:t>⍵ - Angular frequency of parabolic barrier.</a:t>
            </a:r>
            <a:endParaRPr sz="2700">
              <a:solidFill>
                <a:srgbClr val="202122"/>
              </a:solidFill>
              <a:highlight>
                <a:srgbClr val="FFFFFF"/>
              </a:highlight>
            </a:endParaRPr>
          </a:p>
          <a:p>
            <a:pPr marL="0" lvl="0" indent="0" algn="l" rtl="0">
              <a:spcBef>
                <a:spcPts val="0"/>
              </a:spcBef>
              <a:spcAft>
                <a:spcPts val="0"/>
              </a:spcAft>
              <a:buNone/>
            </a:pPr>
            <a:r>
              <a:rPr lang="en-GB" sz="2700">
                <a:solidFill>
                  <a:srgbClr val="202122"/>
                </a:solidFill>
                <a:highlight>
                  <a:srgbClr val="FFFFFF"/>
                </a:highlight>
              </a:rPr>
              <a:t>r(t) - Random force (Gaussian noise).</a:t>
            </a:r>
            <a:endParaRPr sz="2700">
              <a:solidFill>
                <a:srgbClr val="202122"/>
              </a:solidFill>
              <a:highlight>
                <a:srgbClr val="FFFFFF"/>
              </a:highlight>
            </a:endParaRPr>
          </a:p>
          <a:p>
            <a:pPr marL="0" lvl="0" indent="0" algn="l" rtl="0">
              <a:spcBef>
                <a:spcPts val="0"/>
              </a:spcBef>
              <a:spcAft>
                <a:spcPts val="0"/>
              </a:spcAft>
              <a:buNone/>
            </a:pPr>
            <a:endParaRPr sz="2700">
              <a:solidFill>
                <a:srgbClr val="202122"/>
              </a:solidFill>
              <a:highlight>
                <a:srgbClr val="FFFFFF"/>
              </a:highlight>
            </a:endParaRPr>
          </a:p>
          <a:p>
            <a:pPr marL="0" lvl="0" indent="0" algn="l" rtl="0">
              <a:spcBef>
                <a:spcPts val="0"/>
              </a:spcBef>
              <a:spcAft>
                <a:spcPts val="0"/>
              </a:spcAft>
              <a:buNone/>
            </a:pPr>
            <a:r>
              <a:rPr lang="en-GB" sz="2700">
                <a:solidFill>
                  <a:srgbClr val="202122"/>
                </a:solidFill>
                <a:highlight>
                  <a:srgbClr val="FFFFFF"/>
                </a:highlight>
              </a:rPr>
              <a:t>Simplifies when β≫⍵ in the overdamped limit.</a:t>
            </a:r>
            <a:endParaRPr sz="2700">
              <a:solidFill>
                <a:srgbClr val="202122"/>
              </a:solidFill>
              <a:highlight>
                <a:srgbClr val="FFFFFF"/>
              </a:highlight>
            </a:endParaRPr>
          </a:p>
        </p:txBody>
      </p:sp>
      <p:sp>
        <p:nvSpPr>
          <p:cNvPr id="178" name="Google Shape;178;p32"/>
          <p:cNvSpPr txBox="1"/>
          <p:nvPr/>
        </p:nvSpPr>
        <p:spPr>
          <a:xfrm>
            <a:off x="449900" y="1143000"/>
            <a:ext cx="10801800" cy="6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t>Langevin EOM is an EOM for a deterministic+random force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p:nvPr/>
        </p:nvSpPr>
        <p:spPr>
          <a:xfrm>
            <a:off x="127650" y="89100"/>
            <a:ext cx="11936700" cy="17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t>Langevin Equation of motion</a:t>
            </a:r>
            <a:endParaRPr sz="4200"/>
          </a:p>
          <a:p>
            <a:pPr marL="0" lvl="0" indent="0" algn="ctr" rtl="0">
              <a:spcBef>
                <a:spcPts val="0"/>
              </a:spcBef>
              <a:spcAft>
                <a:spcPts val="0"/>
              </a:spcAft>
              <a:buNone/>
            </a:pPr>
            <a:endParaRPr sz="4200"/>
          </a:p>
        </p:txBody>
      </p:sp>
      <p:sp>
        <p:nvSpPr>
          <p:cNvPr id="184" name="Google Shape;184;p33"/>
          <p:cNvSpPr txBox="1"/>
          <p:nvPr/>
        </p:nvSpPr>
        <p:spPr>
          <a:xfrm>
            <a:off x="449900" y="1143000"/>
            <a:ext cx="10801800" cy="6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t>Solve for s(t) by applying the Laplace transform. </a:t>
            </a:r>
            <a:endParaRPr sz="2500"/>
          </a:p>
          <a:p>
            <a:pPr marL="0" lvl="0" indent="0" algn="l" rtl="0">
              <a:spcBef>
                <a:spcPts val="0"/>
              </a:spcBef>
              <a:spcAft>
                <a:spcPts val="0"/>
              </a:spcAft>
              <a:buNone/>
            </a:pPr>
            <a:endParaRPr sz="2500"/>
          </a:p>
        </p:txBody>
      </p:sp>
      <p:pic>
        <p:nvPicPr>
          <p:cNvPr id="185" name="Google Shape;185;p33"/>
          <p:cNvPicPr preferRelativeResize="0"/>
          <p:nvPr/>
        </p:nvPicPr>
        <p:blipFill>
          <a:blip r:embed="rId3">
            <a:alphaModFix/>
          </a:blip>
          <a:stretch>
            <a:fillRect/>
          </a:stretch>
        </p:blipFill>
        <p:spPr>
          <a:xfrm>
            <a:off x="449900" y="1832100"/>
            <a:ext cx="10235274" cy="2295325"/>
          </a:xfrm>
          <a:prstGeom prst="rect">
            <a:avLst/>
          </a:prstGeom>
          <a:noFill/>
          <a:ln>
            <a:noFill/>
          </a:ln>
        </p:spPr>
      </p:pic>
      <p:pic>
        <p:nvPicPr>
          <p:cNvPr id="186" name="Google Shape;186;p33"/>
          <p:cNvPicPr preferRelativeResize="0"/>
          <p:nvPr/>
        </p:nvPicPr>
        <p:blipFill>
          <a:blip r:embed="rId4">
            <a:alphaModFix/>
          </a:blip>
          <a:stretch>
            <a:fillRect/>
          </a:stretch>
        </p:blipFill>
        <p:spPr>
          <a:xfrm>
            <a:off x="449900" y="4968875"/>
            <a:ext cx="7648575" cy="1133475"/>
          </a:xfrm>
          <a:prstGeom prst="rect">
            <a:avLst/>
          </a:prstGeom>
          <a:noFill/>
          <a:ln>
            <a:noFill/>
          </a:ln>
        </p:spPr>
      </p:pic>
      <p:sp>
        <p:nvSpPr>
          <p:cNvPr id="187" name="Google Shape;187;p33"/>
          <p:cNvSpPr txBox="1"/>
          <p:nvPr/>
        </p:nvSpPr>
        <p:spPr>
          <a:xfrm>
            <a:off x="602300" y="4031300"/>
            <a:ext cx="11216700" cy="6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dirty="0"/>
              <a:t>Formation probability given by integrating a Gaussian up to the saddle point.</a:t>
            </a:r>
            <a:endParaRPr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p:nvPr/>
        </p:nvSpPr>
        <p:spPr>
          <a:xfrm>
            <a:off x="127650" y="89100"/>
            <a:ext cx="11936700" cy="17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t>Langevin Equation of motion</a:t>
            </a:r>
            <a:endParaRPr sz="4200"/>
          </a:p>
          <a:p>
            <a:pPr marL="0" lvl="0" indent="0" algn="ctr" rtl="0">
              <a:spcBef>
                <a:spcPts val="0"/>
              </a:spcBef>
              <a:spcAft>
                <a:spcPts val="0"/>
              </a:spcAft>
              <a:buNone/>
            </a:pPr>
            <a:endParaRPr sz="4200"/>
          </a:p>
        </p:txBody>
      </p:sp>
      <p:sp>
        <p:nvSpPr>
          <p:cNvPr id="193" name="Google Shape;193;p34"/>
          <p:cNvSpPr txBox="1"/>
          <p:nvPr/>
        </p:nvSpPr>
        <p:spPr>
          <a:xfrm>
            <a:off x="449900" y="1143000"/>
            <a:ext cx="10801800" cy="6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t>Take the limit as t → infinity</a:t>
            </a:r>
            <a:endParaRPr sz="2500"/>
          </a:p>
        </p:txBody>
      </p:sp>
      <p:pic>
        <p:nvPicPr>
          <p:cNvPr id="194" name="Google Shape;194;p34"/>
          <p:cNvPicPr preferRelativeResize="0"/>
          <p:nvPr/>
        </p:nvPicPr>
        <p:blipFill>
          <a:blip r:embed="rId3">
            <a:alphaModFix/>
          </a:blip>
          <a:stretch>
            <a:fillRect/>
          </a:stretch>
        </p:blipFill>
        <p:spPr>
          <a:xfrm>
            <a:off x="449900" y="1832100"/>
            <a:ext cx="6221650" cy="2153650"/>
          </a:xfrm>
          <a:prstGeom prst="rect">
            <a:avLst/>
          </a:prstGeom>
          <a:noFill/>
          <a:ln>
            <a:noFill/>
          </a:ln>
        </p:spPr>
      </p:pic>
      <p:sp>
        <p:nvSpPr>
          <p:cNvPr id="195" name="Google Shape;195;p34"/>
          <p:cNvSpPr txBox="1"/>
          <p:nvPr/>
        </p:nvSpPr>
        <p:spPr>
          <a:xfrm>
            <a:off x="713350" y="3797850"/>
            <a:ext cx="10801800" cy="28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t>With T temperature, dependent on energy,</a:t>
            </a:r>
            <a:endParaRPr sz="3000"/>
          </a:p>
          <a:p>
            <a:pPr marL="0" lvl="0" indent="0" algn="l" rtl="0">
              <a:spcBef>
                <a:spcPts val="0"/>
              </a:spcBef>
              <a:spcAft>
                <a:spcPts val="0"/>
              </a:spcAft>
              <a:buNone/>
            </a:pPr>
            <a:r>
              <a:rPr lang="en-GB" sz="3000"/>
              <a:t>B barrier height, dependent on potential energy surface.</a:t>
            </a:r>
            <a:endParaRPr sz="3000"/>
          </a:p>
          <a:p>
            <a:pPr marL="0" lvl="0" indent="0" algn="l" rtl="0">
              <a:spcBef>
                <a:spcPts val="0"/>
              </a:spcBef>
              <a:spcAft>
                <a:spcPts val="0"/>
              </a:spcAft>
              <a:buNone/>
            </a:pPr>
            <a:endParaRPr sz="30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TotalTime>
  <Words>1892</Words>
  <Application>Microsoft Office PowerPoint</Application>
  <PresentationFormat>Grand écran</PresentationFormat>
  <Paragraphs>367</Paragraphs>
  <Slides>61</Slides>
  <Notes>54</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61</vt:i4>
      </vt:variant>
    </vt:vector>
  </HeadingPairs>
  <TitlesOfParts>
    <vt:vector size="67" baseType="lpstr">
      <vt:lpstr>Arial</vt:lpstr>
      <vt:lpstr>Calibri</vt:lpstr>
      <vt:lpstr>Noto Sans Symbols</vt:lpstr>
      <vt:lpstr>Times New Roman</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Effect of survival stage parameters on prediction</vt:lpstr>
      <vt:lpstr>Effect of survival stage parameters on prediction</vt:lpstr>
      <vt:lpstr>Effect of data bootstrapping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AGERT Nils-Filip</cp:lastModifiedBy>
  <cp:revision>70</cp:revision>
  <dcterms:modified xsi:type="dcterms:W3CDTF">2025-10-12T10:22:42Z</dcterms:modified>
</cp:coreProperties>
</file>