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1"/>
  </p:sldMasterIdLst>
  <p:notesMasterIdLst>
    <p:notesMasterId r:id="rId49"/>
  </p:notesMasterIdLst>
  <p:handoutMasterIdLst>
    <p:handoutMasterId r:id="rId50"/>
  </p:handoutMasterIdLst>
  <p:sldIdLst>
    <p:sldId id="256" r:id="rId2"/>
    <p:sldId id="512" r:id="rId3"/>
    <p:sldId id="493" r:id="rId4"/>
    <p:sldId id="562" r:id="rId5"/>
    <p:sldId id="469" r:id="rId6"/>
    <p:sldId id="540" r:id="rId7"/>
    <p:sldId id="482" r:id="rId8"/>
    <p:sldId id="567" r:id="rId9"/>
    <p:sldId id="564" r:id="rId10"/>
    <p:sldId id="565" r:id="rId11"/>
    <p:sldId id="566" r:id="rId12"/>
    <p:sldId id="487" r:id="rId13"/>
    <p:sldId id="555" r:id="rId14"/>
    <p:sldId id="568" r:id="rId15"/>
    <p:sldId id="558" r:id="rId16"/>
    <p:sldId id="570" r:id="rId17"/>
    <p:sldId id="569" r:id="rId18"/>
    <p:sldId id="466" r:id="rId19"/>
    <p:sldId id="571" r:id="rId20"/>
    <p:sldId id="572" r:id="rId21"/>
    <p:sldId id="573" r:id="rId22"/>
    <p:sldId id="574" r:id="rId23"/>
    <p:sldId id="575" r:id="rId24"/>
    <p:sldId id="535" r:id="rId25"/>
    <p:sldId id="576" r:id="rId26"/>
    <p:sldId id="577" r:id="rId27"/>
    <p:sldId id="1121" r:id="rId28"/>
    <p:sldId id="578" r:id="rId29"/>
    <p:sldId id="1120" r:id="rId30"/>
    <p:sldId id="579" r:id="rId31"/>
    <p:sldId id="433" r:id="rId32"/>
    <p:sldId id="508" r:id="rId33"/>
    <p:sldId id="509" r:id="rId34"/>
    <p:sldId id="542" r:id="rId35"/>
    <p:sldId id="544" r:id="rId36"/>
    <p:sldId id="559" r:id="rId37"/>
    <p:sldId id="528" r:id="rId38"/>
    <p:sldId id="529" r:id="rId39"/>
    <p:sldId id="549" r:id="rId40"/>
    <p:sldId id="550" r:id="rId41"/>
    <p:sldId id="387" r:id="rId42"/>
    <p:sldId id="541" r:id="rId43"/>
    <p:sldId id="454" r:id="rId44"/>
    <p:sldId id="474" r:id="rId45"/>
    <p:sldId id="537" r:id="rId46"/>
    <p:sldId id="477" r:id="rId47"/>
    <p:sldId id="48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0000FF"/>
    <a:srgbClr val="408002"/>
    <a:srgbClr val="7D6EFF"/>
    <a:srgbClr val="FF8AF3"/>
    <a:srgbClr val="21FF06"/>
    <a:srgbClr val="81215F"/>
    <a:srgbClr val="FD8008"/>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48" autoAdjust="0"/>
    <p:restoredTop sz="96306" autoAdjust="0"/>
  </p:normalViewPr>
  <p:slideViewPr>
    <p:cSldViewPr snapToGrid="0" snapToObjects="1">
      <p:cViewPr varScale="1">
        <p:scale>
          <a:sx n="96" d="100"/>
          <a:sy n="96" d="100"/>
        </p:scale>
        <p:origin x="904" y="480"/>
      </p:cViewPr>
      <p:guideLst>
        <p:guide orient="horz" pos="2160"/>
        <p:guide pos="2880"/>
      </p:guideLst>
    </p:cSldViewPr>
  </p:slideViewPr>
  <p:outlineViewPr>
    <p:cViewPr>
      <p:scale>
        <a:sx n="33" d="100"/>
        <a:sy n="33" d="100"/>
      </p:scale>
      <p:origin x="0" y="-18400"/>
    </p:cViewPr>
  </p:outlineViewPr>
  <p:notesTextViewPr>
    <p:cViewPr>
      <p:scale>
        <a:sx n="100" d="100"/>
        <a:sy n="100" d="100"/>
      </p:scale>
      <p:origin x="0" y="0"/>
    </p:cViewPr>
  </p:notesTextViewPr>
  <p:sorterViewPr>
    <p:cViewPr>
      <p:scale>
        <a:sx n="1" d="1"/>
        <a:sy n="1" d="1"/>
      </p:scale>
      <p:origin x="0" y="79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BC7CAA-B869-8D40-BDB6-994DC99A7EA8}" type="doc">
      <dgm:prSet loTypeId="urn:microsoft.com/office/officeart/2005/8/layout/venn1" loCatId="" qsTypeId="urn:microsoft.com/office/officeart/2005/8/quickstyle/simple1" qsCatId="simple" csTypeId="urn:microsoft.com/office/officeart/2005/8/colors/accent3_2" csCatId="accent3" phldr="1"/>
      <dgm:spPr/>
    </dgm:pt>
    <dgm:pt modelId="{D96BBDEF-41DE-044D-BCD1-9CB8AD54C019}">
      <dgm:prSet phldrT="[Text]"/>
      <dgm:spPr/>
      <dgm:t>
        <a:bodyPr/>
        <a:lstStyle/>
        <a:p>
          <a:r>
            <a:rPr lang="en-US" dirty="0"/>
            <a:t>nuclear theory</a:t>
          </a:r>
        </a:p>
      </dgm:t>
    </dgm:pt>
    <dgm:pt modelId="{9D76480C-B0BF-CF46-86F6-F7230CD39DD8}" type="parTrans" cxnId="{C5DCF47A-DAEA-4043-934D-6A5B5242585A}">
      <dgm:prSet/>
      <dgm:spPr/>
      <dgm:t>
        <a:bodyPr/>
        <a:lstStyle/>
        <a:p>
          <a:endParaRPr lang="en-US"/>
        </a:p>
      </dgm:t>
    </dgm:pt>
    <dgm:pt modelId="{AE4A7BF4-C3AA-E340-9CF3-5740BB76D55C}" type="sibTrans" cxnId="{C5DCF47A-DAEA-4043-934D-6A5B5242585A}">
      <dgm:prSet/>
      <dgm:spPr/>
      <dgm:t>
        <a:bodyPr/>
        <a:lstStyle/>
        <a:p>
          <a:endParaRPr lang="en-US"/>
        </a:p>
      </dgm:t>
    </dgm:pt>
    <dgm:pt modelId="{F65264CE-4D96-0E45-84C8-1FA372592608}">
      <dgm:prSet phldrT="[Text]"/>
      <dgm:spPr/>
      <dgm:t>
        <a:bodyPr/>
        <a:lstStyle/>
        <a:p>
          <a:r>
            <a:rPr lang="en-US" dirty="0"/>
            <a:t>statistics</a:t>
          </a:r>
        </a:p>
      </dgm:t>
    </dgm:pt>
    <dgm:pt modelId="{FE5D68BC-33DD-3843-8A20-ABBD8EDAC09C}" type="parTrans" cxnId="{41BE9AA2-ECC5-0042-B7C3-FF261073BDF5}">
      <dgm:prSet/>
      <dgm:spPr/>
      <dgm:t>
        <a:bodyPr/>
        <a:lstStyle/>
        <a:p>
          <a:endParaRPr lang="en-US"/>
        </a:p>
      </dgm:t>
    </dgm:pt>
    <dgm:pt modelId="{11DD5EC1-6DF6-1344-8C3B-B0085978DDA5}" type="sibTrans" cxnId="{41BE9AA2-ECC5-0042-B7C3-FF261073BDF5}">
      <dgm:prSet/>
      <dgm:spPr/>
      <dgm:t>
        <a:bodyPr/>
        <a:lstStyle/>
        <a:p>
          <a:endParaRPr lang="en-US"/>
        </a:p>
      </dgm:t>
    </dgm:pt>
    <dgm:pt modelId="{D2151E73-33BF-0744-83D3-E3F8E56F7D31}">
      <dgm:prSet phldrT="[Text]"/>
      <dgm:spPr/>
      <dgm:t>
        <a:bodyPr/>
        <a:lstStyle/>
        <a:p>
          <a:r>
            <a:rPr lang="en-US" dirty="0"/>
            <a:t>nuclear experiment</a:t>
          </a:r>
        </a:p>
      </dgm:t>
    </dgm:pt>
    <dgm:pt modelId="{66228423-9C54-E54E-8463-04B0F4872CC4}" type="parTrans" cxnId="{AC45CC22-5AC6-0F49-B0CF-5CA717105B3E}">
      <dgm:prSet/>
      <dgm:spPr/>
      <dgm:t>
        <a:bodyPr/>
        <a:lstStyle/>
        <a:p>
          <a:endParaRPr lang="en-US"/>
        </a:p>
      </dgm:t>
    </dgm:pt>
    <dgm:pt modelId="{77C9E74D-6251-B24F-9927-5F050CDC90BE}" type="sibTrans" cxnId="{AC45CC22-5AC6-0F49-B0CF-5CA717105B3E}">
      <dgm:prSet/>
      <dgm:spPr/>
      <dgm:t>
        <a:bodyPr/>
        <a:lstStyle/>
        <a:p>
          <a:endParaRPr lang="en-US"/>
        </a:p>
      </dgm:t>
    </dgm:pt>
    <dgm:pt modelId="{B40927D2-D404-EF4F-93E9-616EE1EE85BF}" type="pres">
      <dgm:prSet presAssocID="{EFBC7CAA-B869-8D40-BDB6-994DC99A7EA8}" presName="compositeShape" presStyleCnt="0">
        <dgm:presLayoutVars>
          <dgm:chMax val="7"/>
          <dgm:dir/>
          <dgm:resizeHandles val="exact"/>
        </dgm:presLayoutVars>
      </dgm:prSet>
      <dgm:spPr/>
    </dgm:pt>
    <dgm:pt modelId="{8D8B926F-514E-AD47-9C77-2FAB6AF2A082}" type="pres">
      <dgm:prSet presAssocID="{D96BBDEF-41DE-044D-BCD1-9CB8AD54C019}" presName="circ1" presStyleLbl="vennNode1" presStyleIdx="0" presStyleCnt="3"/>
      <dgm:spPr/>
    </dgm:pt>
    <dgm:pt modelId="{95FC0810-B2C1-C840-9159-8D34F3B23C29}" type="pres">
      <dgm:prSet presAssocID="{D96BBDEF-41DE-044D-BCD1-9CB8AD54C019}" presName="circ1Tx" presStyleLbl="revTx" presStyleIdx="0" presStyleCnt="0">
        <dgm:presLayoutVars>
          <dgm:chMax val="0"/>
          <dgm:chPref val="0"/>
          <dgm:bulletEnabled val="1"/>
        </dgm:presLayoutVars>
      </dgm:prSet>
      <dgm:spPr/>
    </dgm:pt>
    <dgm:pt modelId="{18FAF588-6275-CB4A-914F-8090BB9AFB38}" type="pres">
      <dgm:prSet presAssocID="{F65264CE-4D96-0E45-84C8-1FA372592608}" presName="circ2" presStyleLbl="vennNode1" presStyleIdx="1" presStyleCnt="3"/>
      <dgm:spPr/>
    </dgm:pt>
    <dgm:pt modelId="{46143102-4B6E-E745-83D0-4ACBDE42881F}" type="pres">
      <dgm:prSet presAssocID="{F65264CE-4D96-0E45-84C8-1FA372592608}" presName="circ2Tx" presStyleLbl="revTx" presStyleIdx="0" presStyleCnt="0">
        <dgm:presLayoutVars>
          <dgm:chMax val="0"/>
          <dgm:chPref val="0"/>
          <dgm:bulletEnabled val="1"/>
        </dgm:presLayoutVars>
      </dgm:prSet>
      <dgm:spPr/>
    </dgm:pt>
    <dgm:pt modelId="{DF52F30F-231D-304F-83C5-DCFB92EE6A1C}" type="pres">
      <dgm:prSet presAssocID="{D2151E73-33BF-0744-83D3-E3F8E56F7D31}" presName="circ3" presStyleLbl="vennNode1" presStyleIdx="2" presStyleCnt="3"/>
      <dgm:spPr/>
    </dgm:pt>
    <dgm:pt modelId="{33D614BD-9000-1344-BCFC-D19B781A954A}" type="pres">
      <dgm:prSet presAssocID="{D2151E73-33BF-0744-83D3-E3F8E56F7D31}" presName="circ3Tx" presStyleLbl="revTx" presStyleIdx="0" presStyleCnt="0">
        <dgm:presLayoutVars>
          <dgm:chMax val="0"/>
          <dgm:chPref val="0"/>
          <dgm:bulletEnabled val="1"/>
        </dgm:presLayoutVars>
      </dgm:prSet>
      <dgm:spPr/>
    </dgm:pt>
  </dgm:ptLst>
  <dgm:cxnLst>
    <dgm:cxn modelId="{AC45CC22-5AC6-0F49-B0CF-5CA717105B3E}" srcId="{EFBC7CAA-B869-8D40-BDB6-994DC99A7EA8}" destId="{D2151E73-33BF-0744-83D3-E3F8E56F7D31}" srcOrd="2" destOrd="0" parTransId="{66228423-9C54-E54E-8463-04B0F4872CC4}" sibTransId="{77C9E74D-6251-B24F-9927-5F050CDC90BE}"/>
    <dgm:cxn modelId="{8863EF66-99E1-344B-8195-5CF4D2F2CE64}" type="presOf" srcId="{D2151E73-33BF-0744-83D3-E3F8E56F7D31}" destId="{33D614BD-9000-1344-BCFC-D19B781A954A}" srcOrd="1" destOrd="0" presId="urn:microsoft.com/office/officeart/2005/8/layout/venn1"/>
    <dgm:cxn modelId="{19EF597A-3493-C643-AAE9-BE03F0F15299}" type="presOf" srcId="{D96BBDEF-41DE-044D-BCD1-9CB8AD54C019}" destId="{95FC0810-B2C1-C840-9159-8D34F3B23C29}" srcOrd="1" destOrd="0" presId="urn:microsoft.com/office/officeart/2005/8/layout/venn1"/>
    <dgm:cxn modelId="{C5DCF47A-DAEA-4043-934D-6A5B5242585A}" srcId="{EFBC7CAA-B869-8D40-BDB6-994DC99A7EA8}" destId="{D96BBDEF-41DE-044D-BCD1-9CB8AD54C019}" srcOrd="0" destOrd="0" parTransId="{9D76480C-B0BF-CF46-86F6-F7230CD39DD8}" sibTransId="{AE4A7BF4-C3AA-E340-9CF3-5740BB76D55C}"/>
    <dgm:cxn modelId="{0A9B517C-FA28-8E4E-8141-A4391DDAF1B1}" type="presOf" srcId="{D2151E73-33BF-0744-83D3-E3F8E56F7D31}" destId="{DF52F30F-231D-304F-83C5-DCFB92EE6A1C}" srcOrd="0" destOrd="0" presId="urn:microsoft.com/office/officeart/2005/8/layout/venn1"/>
    <dgm:cxn modelId="{D96D5586-CA7B-974D-9BD0-7968E7B91221}" type="presOf" srcId="{D96BBDEF-41DE-044D-BCD1-9CB8AD54C019}" destId="{8D8B926F-514E-AD47-9C77-2FAB6AF2A082}" srcOrd="0" destOrd="0" presId="urn:microsoft.com/office/officeart/2005/8/layout/venn1"/>
    <dgm:cxn modelId="{41BE9AA2-ECC5-0042-B7C3-FF261073BDF5}" srcId="{EFBC7CAA-B869-8D40-BDB6-994DC99A7EA8}" destId="{F65264CE-4D96-0E45-84C8-1FA372592608}" srcOrd="1" destOrd="0" parTransId="{FE5D68BC-33DD-3843-8A20-ABBD8EDAC09C}" sibTransId="{11DD5EC1-6DF6-1344-8C3B-B0085978DDA5}"/>
    <dgm:cxn modelId="{C39AD8CA-6C12-AA45-87E3-FAEAB0D21465}" type="presOf" srcId="{EFBC7CAA-B869-8D40-BDB6-994DC99A7EA8}" destId="{B40927D2-D404-EF4F-93E9-616EE1EE85BF}" srcOrd="0" destOrd="0" presId="urn:microsoft.com/office/officeart/2005/8/layout/venn1"/>
    <dgm:cxn modelId="{755730DF-7209-EB42-9A35-31180E0679D5}" type="presOf" srcId="{F65264CE-4D96-0E45-84C8-1FA372592608}" destId="{46143102-4B6E-E745-83D0-4ACBDE42881F}" srcOrd="1" destOrd="0" presId="urn:microsoft.com/office/officeart/2005/8/layout/venn1"/>
    <dgm:cxn modelId="{C9F940E0-921B-4047-85E9-06DEA3980819}" type="presOf" srcId="{F65264CE-4D96-0E45-84C8-1FA372592608}" destId="{18FAF588-6275-CB4A-914F-8090BB9AFB38}" srcOrd="0" destOrd="0" presId="urn:microsoft.com/office/officeart/2005/8/layout/venn1"/>
    <dgm:cxn modelId="{55D0EB19-5745-F94D-BEFD-9EED1B2BEB13}" type="presParOf" srcId="{B40927D2-D404-EF4F-93E9-616EE1EE85BF}" destId="{8D8B926F-514E-AD47-9C77-2FAB6AF2A082}" srcOrd="0" destOrd="0" presId="urn:microsoft.com/office/officeart/2005/8/layout/venn1"/>
    <dgm:cxn modelId="{B162DCAA-9BD0-454E-BAA5-469525B08428}" type="presParOf" srcId="{B40927D2-D404-EF4F-93E9-616EE1EE85BF}" destId="{95FC0810-B2C1-C840-9159-8D34F3B23C29}" srcOrd="1" destOrd="0" presId="urn:microsoft.com/office/officeart/2005/8/layout/venn1"/>
    <dgm:cxn modelId="{24B2B5DC-BBC4-4546-999A-7EFCA11F4036}" type="presParOf" srcId="{B40927D2-D404-EF4F-93E9-616EE1EE85BF}" destId="{18FAF588-6275-CB4A-914F-8090BB9AFB38}" srcOrd="2" destOrd="0" presId="urn:microsoft.com/office/officeart/2005/8/layout/venn1"/>
    <dgm:cxn modelId="{46FB4A2F-1625-934B-ABD6-9F9B8F0294BA}" type="presParOf" srcId="{B40927D2-D404-EF4F-93E9-616EE1EE85BF}" destId="{46143102-4B6E-E745-83D0-4ACBDE42881F}" srcOrd="3" destOrd="0" presId="urn:microsoft.com/office/officeart/2005/8/layout/venn1"/>
    <dgm:cxn modelId="{DB64D9AD-A15D-954C-9E4A-D96070491317}" type="presParOf" srcId="{B40927D2-D404-EF4F-93E9-616EE1EE85BF}" destId="{DF52F30F-231D-304F-83C5-DCFB92EE6A1C}" srcOrd="4" destOrd="0" presId="urn:microsoft.com/office/officeart/2005/8/layout/venn1"/>
    <dgm:cxn modelId="{DA160441-2E03-1F43-A217-ACA69466FAD8}" type="presParOf" srcId="{B40927D2-D404-EF4F-93E9-616EE1EE85BF}" destId="{33D614BD-9000-1344-BCFC-D19B781A954A}"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BC7CAA-B869-8D40-BDB6-994DC99A7EA8}" type="doc">
      <dgm:prSet loTypeId="urn:microsoft.com/office/officeart/2005/8/layout/venn1" loCatId="" qsTypeId="urn:microsoft.com/office/officeart/2005/8/quickstyle/simple1" qsCatId="simple" csTypeId="urn:microsoft.com/office/officeart/2005/8/colors/accent3_2" csCatId="accent3" phldr="1"/>
      <dgm:spPr/>
    </dgm:pt>
    <dgm:pt modelId="{D96BBDEF-41DE-044D-BCD1-9CB8AD54C019}">
      <dgm:prSet phldrT="[Text]"/>
      <dgm:spPr/>
      <dgm:t>
        <a:bodyPr/>
        <a:lstStyle/>
        <a:p>
          <a:r>
            <a:rPr lang="en-US" dirty="0"/>
            <a:t>nuclear theory</a:t>
          </a:r>
        </a:p>
      </dgm:t>
    </dgm:pt>
    <dgm:pt modelId="{9D76480C-B0BF-CF46-86F6-F7230CD39DD8}" type="parTrans" cxnId="{C5DCF47A-DAEA-4043-934D-6A5B5242585A}">
      <dgm:prSet/>
      <dgm:spPr/>
      <dgm:t>
        <a:bodyPr/>
        <a:lstStyle/>
        <a:p>
          <a:endParaRPr lang="en-US"/>
        </a:p>
      </dgm:t>
    </dgm:pt>
    <dgm:pt modelId="{AE4A7BF4-C3AA-E340-9CF3-5740BB76D55C}" type="sibTrans" cxnId="{C5DCF47A-DAEA-4043-934D-6A5B5242585A}">
      <dgm:prSet/>
      <dgm:spPr/>
      <dgm:t>
        <a:bodyPr/>
        <a:lstStyle/>
        <a:p>
          <a:endParaRPr lang="en-US"/>
        </a:p>
      </dgm:t>
    </dgm:pt>
    <dgm:pt modelId="{F65264CE-4D96-0E45-84C8-1FA372592608}">
      <dgm:prSet phldrT="[Text]"/>
      <dgm:spPr/>
      <dgm:t>
        <a:bodyPr/>
        <a:lstStyle/>
        <a:p>
          <a:r>
            <a:rPr lang="en-US" dirty="0"/>
            <a:t>statistics</a:t>
          </a:r>
        </a:p>
      </dgm:t>
    </dgm:pt>
    <dgm:pt modelId="{FE5D68BC-33DD-3843-8A20-ABBD8EDAC09C}" type="parTrans" cxnId="{41BE9AA2-ECC5-0042-B7C3-FF261073BDF5}">
      <dgm:prSet/>
      <dgm:spPr/>
      <dgm:t>
        <a:bodyPr/>
        <a:lstStyle/>
        <a:p>
          <a:endParaRPr lang="en-US"/>
        </a:p>
      </dgm:t>
    </dgm:pt>
    <dgm:pt modelId="{11DD5EC1-6DF6-1344-8C3B-B0085978DDA5}" type="sibTrans" cxnId="{41BE9AA2-ECC5-0042-B7C3-FF261073BDF5}">
      <dgm:prSet/>
      <dgm:spPr/>
      <dgm:t>
        <a:bodyPr/>
        <a:lstStyle/>
        <a:p>
          <a:endParaRPr lang="en-US"/>
        </a:p>
      </dgm:t>
    </dgm:pt>
    <dgm:pt modelId="{D2151E73-33BF-0744-83D3-E3F8E56F7D31}">
      <dgm:prSet phldrT="[Text]"/>
      <dgm:spPr/>
      <dgm:t>
        <a:bodyPr/>
        <a:lstStyle/>
        <a:p>
          <a:r>
            <a:rPr lang="en-US" dirty="0"/>
            <a:t>nuclear experiment</a:t>
          </a:r>
        </a:p>
      </dgm:t>
    </dgm:pt>
    <dgm:pt modelId="{66228423-9C54-E54E-8463-04B0F4872CC4}" type="parTrans" cxnId="{AC45CC22-5AC6-0F49-B0CF-5CA717105B3E}">
      <dgm:prSet/>
      <dgm:spPr/>
      <dgm:t>
        <a:bodyPr/>
        <a:lstStyle/>
        <a:p>
          <a:endParaRPr lang="en-US"/>
        </a:p>
      </dgm:t>
    </dgm:pt>
    <dgm:pt modelId="{77C9E74D-6251-B24F-9927-5F050CDC90BE}" type="sibTrans" cxnId="{AC45CC22-5AC6-0F49-B0CF-5CA717105B3E}">
      <dgm:prSet/>
      <dgm:spPr/>
      <dgm:t>
        <a:bodyPr/>
        <a:lstStyle/>
        <a:p>
          <a:endParaRPr lang="en-US"/>
        </a:p>
      </dgm:t>
    </dgm:pt>
    <dgm:pt modelId="{B40927D2-D404-EF4F-93E9-616EE1EE85BF}" type="pres">
      <dgm:prSet presAssocID="{EFBC7CAA-B869-8D40-BDB6-994DC99A7EA8}" presName="compositeShape" presStyleCnt="0">
        <dgm:presLayoutVars>
          <dgm:chMax val="7"/>
          <dgm:dir/>
          <dgm:resizeHandles val="exact"/>
        </dgm:presLayoutVars>
      </dgm:prSet>
      <dgm:spPr/>
    </dgm:pt>
    <dgm:pt modelId="{8D8B926F-514E-AD47-9C77-2FAB6AF2A082}" type="pres">
      <dgm:prSet presAssocID="{D96BBDEF-41DE-044D-BCD1-9CB8AD54C019}" presName="circ1" presStyleLbl="vennNode1" presStyleIdx="0" presStyleCnt="3"/>
      <dgm:spPr/>
    </dgm:pt>
    <dgm:pt modelId="{95FC0810-B2C1-C840-9159-8D34F3B23C29}" type="pres">
      <dgm:prSet presAssocID="{D96BBDEF-41DE-044D-BCD1-9CB8AD54C019}" presName="circ1Tx" presStyleLbl="revTx" presStyleIdx="0" presStyleCnt="0">
        <dgm:presLayoutVars>
          <dgm:chMax val="0"/>
          <dgm:chPref val="0"/>
          <dgm:bulletEnabled val="1"/>
        </dgm:presLayoutVars>
      </dgm:prSet>
      <dgm:spPr/>
    </dgm:pt>
    <dgm:pt modelId="{18FAF588-6275-CB4A-914F-8090BB9AFB38}" type="pres">
      <dgm:prSet presAssocID="{F65264CE-4D96-0E45-84C8-1FA372592608}" presName="circ2" presStyleLbl="vennNode1" presStyleIdx="1" presStyleCnt="3"/>
      <dgm:spPr/>
    </dgm:pt>
    <dgm:pt modelId="{46143102-4B6E-E745-83D0-4ACBDE42881F}" type="pres">
      <dgm:prSet presAssocID="{F65264CE-4D96-0E45-84C8-1FA372592608}" presName="circ2Tx" presStyleLbl="revTx" presStyleIdx="0" presStyleCnt="0">
        <dgm:presLayoutVars>
          <dgm:chMax val="0"/>
          <dgm:chPref val="0"/>
          <dgm:bulletEnabled val="1"/>
        </dgm:presLayoutVars>
      </dgm:prSet>
      <dgm:spPr/>
    </dgm:pt>
    <dgm:pt modelId="{DF52F30F-231D-304F-83C5-DCFB92EE6A1C}" type="pres">
      <dgm:prSet presAssocID="{D2151E73-33BF-0744-83D3-E3F8E56F7D31}" presName="circ3" presStyleLbl="vennNode1" presStyleIdx="2" presStyleCnt="3"/>
      <dgm:spPr/>
    </dgm:pt>
    <dgm:pt modelId="{33D614BD-9000-1344-BCFC-D19B781A954A}" type="pres">
      <dgm:prSet presAssocID="{D2151E73-33BF-0744-83D3-E3F8E56F7D31}" presName="circ3Tx" presStyleLbl="revTx" presStyleIdx="0" presStyleCnt="0">
        <dgm:presLayoutVars>
          <dgm:chMax val="0"/>
          <dgm:chPref val="0"/>
          <dgm:bulletEnabled val="1"/>
        </dgm:presLayoutVars>
      </dgm:prSet>
      <dgm:spPr/>
    </dgm:pt>
  </dgm:ptLst>
  <dgm:cxnLst>
    <dgm:cxn modelId="{AC45CC22-5AC6-0F49-B0CF-5CA717105B3E}" srcId="{EFBC7CAA-B869-8D40-BDB6-994DC99A7EA8}" destId="{D2151E73-33BF-0744-83D3-E3F8E56F7D31}" srcOrd="2" destOrd="0" parTransId="{66228423-9C54-E54E-8463-04B0F4872CC4}" sibTransId="{77C9E74D-6251-B24F-9927-5F050CDC90BE}"/>
    <dgm:cxn modelId="{8863EF66-99E1-344B-8195-5CF4D2F2CE64}" type="presOf" srcId="{D2151E73-33BF-0744-83D3-E3F8E56F7D31}" destId="{33D614BD-9000-1344-BCFC-D19B781A954A}" srcOrd="1" destOrd="0" presId="urn:microsoft.com/office/officeart/2005/8/layout/venn1"/>
    <dgm:cxn modelId="{19EF597A-3493-C643-AAE9-BE03F0F15299}" type="presOf" srcId="{D96BBDEF-41DE-044D-BCD1-9CB8AD54C019}" destId="{95FC0810-B2C1-C840-9159-8D34F3B23C29}" srcOrd="1" destOrd="0" presId="urn:microsoft.com/office/officeart/2005/8/layout/venn1"/>
    <dgm:cxn modelId="{C5DCF47A-DAEA-4043-934D-6A5B5242585A}" srcId="{EFBC7CAA-B869-8D40-BDB6-994DC99A7EA8}" destId="{D96BBDEF-41DE-044D-BCD1-9CB8AD54C019}" srcOrd="0" destOrd="0" parTransId="{9D76480C-B0BF-CF46-86F6-F7230CD39DD8}" sibTransId="{AE4A7BF4-C3AA-E340-9CF3-5740BB76D55C}"/>
    <dgm:cxn modelId="{0A9B517C-FA28-8E4E-8141-A4391DDAF1B1}" type="presOf" srcId="{D2151E73-33BF-0744-83D3-E3F8E56F7D31}" destId="{DF52F30F-231D-304F-83C5-DCFB92EE6A1C}" srcOrd="0" destOrd="0" presId="urn:microsoft.com/office/officeart/2005/8/layout/venn1"/>
    <dgm:cxn modelId="{D96D5586-CA7B-974D-9BD0-7968E7B91221}" type="presOf" srcId="{D96BBDEF-41DE-044D-BCD1-9CB8AD54C019}" destId="{8D8B926F-514E-AD47-9C77-2FAB6AF2A082}" srcOrd="0" destOrd="0" presId="urn:microsoft.com/office/officeart/2005/8/layout/venn1"/>
    <dgm:cxn modelId="{41BE9AA2-ECC5-0042-B7C3-FF261073BDF5}" srcId="{EFBC7CAA-B869-8D40-BDB6-994DC99A7EA8}" destId="{F65264CE-4D96-0E45-84C8-1FA372592608}" srcOrd="1" destOrd="0" parTransId="{FE5D68BC-33DD-3843-8A20-ABBD8EDAC09C}" sibTransId="{11DD5EC1-6DF6-1344-8C3B-B0085978DDA5}"/>
    <dgm:cxn modelId="{C39AD8CA-6C12-AA45-87E3-FAEAB0D21465}" type="presOf" srcId="{EFBC7CAA-B869-8D40-BDB6-994DC99A7EA8}" destId="{B40927D2-D404-EF4F-93E9-616EE1EE85BF}" srcOrd="0" destOrd="0" presId="urn:microsoft.com/office/officeart/2005/8/layout/venn1"/>
    <dgm:cxn modelId="{755730DF-7209-EB42-9A35-31180E0679D5}" type="presOf" srcId="{F65264CE-4D96-0E45-84C8-1FA372592608}" destId="{46143102-4B6E-E745-83D0-4ACBDE42881F}" srcOrd="1" destOrd="0" presId="urn:microsoft.com/office/officeart/2005/8/layout/venn1"/>
    <dgm:cxn modelId="{C9F940E0-921B-4047-85E9-06DEA3980819}" type="presOf" srcId="{F65264CE-4D96-0E45-84C8-1FA372592608}" destId="{18FAF588-6275-CB4A-914F-8090BB9AFB38}" srcOrd="0" destOrd="0" presId="urn:microsoft.com/office/officeart/2005/8/layout/venn1"/>
    <dgm:cxn modelId="{55D0EB19-5745-F94D-BEFD-9EED1B2BEB13}" type="presParOf" srcId="{B40927D2-D404-EF4F-93E9-616EE1EE85BF}" destId="{8D8B926F-514E-AD47-9C77-2FAB6AF2A082}" srcOrd="0" destOrd="0" presId="urn:microsoft.com/office/officeart/2005/8/layout/venn1"/>
    <dgm:cxn modelId="{B162DCAA-9BD0-454E-BAA5-469525B08428}" type="presParOf" srcId="{B40927D2-D404-EF4F-93E9-616EE1EE85BF}" destId="{95FC0810-B2C1-C840-9159-8D34F3B23C29}" srcOrd="1" destOrd="0" presId="urn:microsoft.com/office/officeart/2005/8/layout/venn1"/>
    <dgm:cxn modelId="{24B2B5DC-BBC4-4546-999A-7EFCA11F4036}" type="presParOf" srcId="{B40927D2-D404-EF4F-93E9-616EE1EE85BF}" destId="{18FAF588-6275-CB4A-914F-8090BB9AFB38}" srcOrd="2" destOrd="0" presId="urn:microsoft.com/office/officeart/2005/8/layout/venn1"/>
    <dgm:cxn modelId="{46FB4A2F-1625-934B-ABD6-9F9B8F0294BA}" type="presParOf" srcId="{B40927D2-D404-EF4F-93E9-616EE1EE85BF}" destId="{46143102-4B6E-E745-83D0-4ACBDE42881F}" srcOrd="3" destOrd="0" presId="urn:microsoft.com/office/officeart/2005/8/layout/venn1"/>
    <dgm:cxn modelId="{DB64D9AD-A15D-954C-9E4A-D96070491317}" type="presParOf" srcId="{B40927D2-D404-EF4F-93E9-616EE1EE85BF}" destId="{DF52F30F-231D-304F-83C5-DCFB92EE6A1C}" srcOrd="4" destOrd="0" presId="urn:microsoft.com/office/officeart/2005/8/layout/venn1"/>
    <dgm:cxn modelId="{DA160441-2E03-1F43-A217-ACA69466FAD8}" type="presParOf" srcId="{B40927D2-D404-EF4F-93E9-616EE1EE85BF}" destId="{33D614BD-9000-1344-BCFC-D19B781A954A}"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B926F-514E-AD47-9C77-2FAB6AF2A082}">
      <dsp:nvSpPr>
        <dsp:cNvPr id="0" name=""/>
        <dsp:cNvSpPr/>
      </dsp:nvSpPr>
      <dsp:spPr>
        <a:xfrm>
          <a:off x="1354343" y="41729"/>
          <a:ext cx="2003012" cy="2003012"/>
        </a:xfrm>
        <a:prstGeom prst="ellipse">
          <a:avLst/>
        </a:prstGeom>
        <a:solidFill>
          <a:schemeClr val="accent3">
            <a:alpha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nuclear theory</a:t>
          </a:r>
        </a:p>
      </dsp:txBody>
      <dsp:txXfrm>
        <a:off x="1621412" y="392256"/>
        <a:ext cx="1468875" cy="901355"/>
      </dsp:txXfrm>
    </dsp:sp>
    <dsp:sp modelId="{18FAF588-6275-CB4A-914F-8090BB9AFB38}">
      <dsp:nvSpPr>
        <dsp:cNvPr id="0" name=""/>
        <dsp:cNvSpPr/>
      </dsp:nvSpPr>
      <dsp:spPr>
        <a:xfrm>
          <a:off x="2077097" y="1293612"/>
          <a:ext cx="2003012" cy="2003012"/>
        </a:xfrm>
        <a:prstGeom prst="ellipse">
          <a:avLst/>
        </a:prstGeom>
        <a:solidFill>
          <a:schemeClr val="accent3">
            <a:alpha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statistics</a:t>
          </a:r>
        </a:p>
      </dsp:txBody>
      <dsp:txXfrm>
        <a:off x="2689685" y="1811057"/>
        <a:ext cx="1201807" cy="1101656"/>
      </dsp:txXfrm>
    </dsp:sp>
    <dsp:sp modelId="{DF52F30F-231D-304F-83C5-DCFB92EE6A1C}">
      <dsp:nvSpPr>
        <dsp:cNvPr id="0" name=""/>
        <dsp:cNvSpPr/>
      </dsp:nvSpPr>
      <dsp:spPr>
        <a:xfrm>
          <a:off x="631590" y="1293612"/>
          <a:ext cx="2003012" cy="2003012"/>
        </a:xfrm>
        <a:prstGeom prst="ellipse">
          <a:avLst/>
        </a:prstGeom>
        <a:solidFill>
          <a:schemeClr val="accent3">
            <a:alpha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nuclear experiment</a:t>
          </a:r>
        </a:p>
      </dsp:txBody>
      <dsp:txXfrm>
        <a:off x="820207" y="1811057"/>
        <a:ext cx="1201807" cy="1101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B926F-514E-AD47-9C77-2FAB6AF2A082}">
      <dsp:nvSpPr>
        <dsp:cNvPr id="0" name=""/>
        <dsp:cNvSpPr/>
      </dsp:nvSpPr>
      <dsp:spPr>
        <a:xfrm>
          <a:off x="1354343" y="41729"/>
          <a:ext cx="2003012" cy="2003012"/>
        </a:xfrm>
        <a:prstGeom prst="ellipse">
          <a:avLst/>
        </a:prstGeom>
        <a:solidFill>
          <a:schemeClr val="accent3">
            <a:alpha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nuclear theory</a:t>
          </a:r>
        </a:p>
      </dsp:txBody>
      <dsp:txXfrm>
        <a:off x="1621412" y="392256"/>
        <a:ext cx="1468875" cy="901355"/>
      </dsp:txXfrm>
    </dsp:sp>
    <dsp:sp modelId="{18FAF588-6275-CB4A-914F-8090BB9AFB38}">
      <dsp:nvSpPr>
        <dsp:cNvPr id="0" name=""/>
        <dsp:cNvSpPr/>
      </dsp:nvSpPr>
      <dsp:spPr>
        <a:xfrm>
          <a:off x="2077097" y="1293612"/>
          <a:ext cx="2003012" cy="2003012"/>
        </a:xfrm>
        <a:prstGeom prst="ellipse">
          <a:avLst/>
        </a:prstGeom>
        <a:solidFill>
          <a:schemeClr val="accent3">
            <a:alpha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statistics</a:t>
          </a:r>
        </a:p>
      </dsp:txBody>
      <dsp:txXfrm>
        <a:off x="2689685" y="1811057"/>
        <a:ext cx="1201807" cy="1101656"/>
      </dsp:txXfrm>
    </dsp:sp>
    <dsp:sp modelId="{DF52F30F-231D-304F-83C5-DCFB92EE6A1C}">
      <dsp:nvSpPr>
        <dsp:cNvPr id="0" name=""/>
        <dsp:cNvSpPr/>
      </dsp:nvSpPr>
      <dsp:spPr>
        <a:xfrm>
          <a:off x="631590" y="1293612"/>
          <a:ext cx="2003012" cy="2003012"/>
        </a:xfrm>
        <a:prstGeom prst="ellipse">
          <a:avLst/>
        </a:prstGeom>
        <a:solidFill>
          <a:schemeClr val="accent3">
            <a:alpha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nuclear experiment</a:t>
          </a:r>
        </a:p>
      </dsp:txBody>
      <dsp:txXfrm>
        <a:off x="820207" y="1811057"/>
        <a:ext cx="1201807" cy="110165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388D6AC-DB67-CB4A-97EE-EB682C7A1314}" type="datetimeFigureOut">
              <a:rPr lang="en-US" smtClean="0"/>
              <a:t>11/17/25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F99775-4EFB-8A46-9720-76C635D0EEA3}" type="slidenum">
              <a:rPr lang="en-US" smtClean="0"/>
              <a:t>‹#›</a:t>
            </a:fld>
            <a:endParaRPr lang="en-US"/>
          </a:p>
        </p:txBody>
      </p:sp>
    </p:spTree>
    <p:extLst>
      <p:ext uri="{BB962C8B-B14F-4D97-AF65-F5344CB8AC3E}">
        <p14:creationId xmlns:p14="http://schemas.microsoft.com/office/powerpoint/2010/main" val="32964497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EDD8FC-5FF7-3649-BCF1-6F658A9ED42C}" type="datetimeFigureOut">
              <a:rPr lang="en-US" smtClean="0"/>
              <a:t>11/17/25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DF4767-16FC-4E40-A422-BF7A1D4F1CC0}" type="slidenum">
              <a:rPr lang="en-US" smtClean="0"/>
              <a:t>‹#›</a:t>
            </a:fld>
            <a:endParaRPr lang="en-US"/>
          </a:p>
        </p:txBody>
      </p:sp>
    </p:spTree>
    <p:extLst>
      <p:ext uri="{BB962C8B-B14F-4D97-AF65-F5344CB8AC3E}">
        <p14:creationId xmlns:p14="http://schemas.microsoft.com/office/powerpoint/2010/main" val="1115435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u="none" strike="noStrike" dirty="0" err="1">
                <a:solidFill>
                  <a:srgbClr val="333333"/>
                </a:solidFill>
                <a:effectLst/>
                <a:latin typeface="inherit"/>
              </a:rPr>
              <a:t>ApJ</a:t>
            </a:r>
            <a:r>
              <a:rPr lang="en-US" b="0" i="0" u="none" strike="noStrike" dirty="0">
                <a:solidFill>
                  <a:srgbClr val="333333"/>
                </a:solidFill>
                <a:effectLst/>
                <a:latin typeface="inherit"/>
              </a:rPr>
              <a:t> The time evolution (in </a:t>
            </a:r>
            <a:r>
              <a:rPr lang="en-US" b="0" i="0" u="none" strike="noStrike" dirty="0" err="1">
                <a:solidFill>
                  <a:srgbClr val="333333"/>
                </a:solidFill>
                <a:effectLst/>
                <a:latin typeface="inherit"/>
              </a:rPr>
              <a:t>Gyr</a:t>
            </a:r>
            <a:r>
              <a:rPr lang="en-US" b="0" i="0" u="none" strike="noStrike" dirty="0">
                <a:solidFill>
                  <a:srgbClr val="333333"/>
                </a:solidFill>
                <a:effectLst/>
                <a:latin typeface="inherit"/>
              </a:rPr>
              <a:t>) of the origin of elements in the periodic table: Big Bang nucleosynthesis (black), AGB stars (green), core-collapse supernovae including </a:t>
            </a:r>
            <a:r>
              <a:rPr lang="en-US" b="0" i="0" u="none" strike="noStrike" dirty="0" err="1">
                <a:solidFill>
                  <a:srgbClr val="333333"/>
                </a:solidFill>
                <a:effectLst/>
                <a:latin typeface="inherit"/>
              </a:rPr>
              <a:t>SNe</a:t>
            </a:r>
            <a:r>
              <a:rPr lang="en-US" b="0" i="0" u="none" strike="noStrike" dirty="0">
                <a:solidFill>
                  <a:srgbClr val="333333"/>
                </a:solidFill>
                <a:effectLst/>
                <a:latin typeface="inherit"/>
              </a:rPr>
              <a:t> II, </a:t>
            </a:r>
            <a:r>
              <a:rPr lang="en-US" b="0" i="0" u="none" strike="noStrike" dirty="0" err="1">
                <a:solidFill>
                  <a:srgbClr val="333333"/>
                </a:solidFill>
                <a:effectLst/>
                <a:latin typeface="inherit"/>
              </a:rPr>
              <a:t>HNe</a:t>
            </a:r>
            <a:r>
              <a:rPr lang="en-US" b="0" i="0" u="none" strike="noStrike" dirty="0">
                <a:solidFill>
                  <a:srgbClr val="333333"/>
                </a:solidFill>
                <a:effectLst/>
                <a:latin typeface="inherit"/>
              </a:rPr>
              <a:t>, </a:t>
            </a:r>
            <a:r>
              <a:rPr lang="en-US" b="0" i="0" u="none" strike="noStrike" dirty="0" err="1">
                <a:solidFill>
                  <a:srgbClr val="333333"/>
                </a:solidFill>
                <a:effectLst/>
                <a:latin typeface="inherit"/>
              </a:rPr>
              <a:t>ECSNe</a:t>
            </a:r>
            <a:r>
              <a:rPr lang="en-US" b="0" i="0" u="none" strike="noStrike" dirty="0">
                <a:solidFill>
                  <a:srgbClr val="333333"/>
                </a:solidFill>
                <a:effectLst/>
                <a:latin typeface="inherit"/>
              </a:rPr>
              <a:t>, and </a:t>
            </a:r>
            <a:r>
              <a:rPr lang="en-US" b="0" i="0" u="none" strike="noStrike" dirty="0" err="1">
                <a:solidFill>
                  <a:srgbClr val="333333"/>
                </a:solidFill>
                <a:effectLst/>
                <a:latin typeface="inherit"/>
              </a:rPr>
              <a:t>MRSNe</a:t>
            </a:r>
            <a:r>
              <a:rPr lang="en-US" b="0" i="0" u="none" strike="noStrike" dirty="0">
                <a:solidFill>
                  <a:srgbClr val="333333"/>
                </a:solidFill>
                <a:effectLst/>
                <a:latin typeface="inherit"/>
              </a:rPr>
              <a:t> (blue), </a:t>
            </a:r>
            <a:r>
              <a:rPr lang="en-US" b="0" i="0" u="none" strike="noStrike" dirty="0" err="1">
                <a:solidFill>
                  <a:srgbClr val="333333"/>
                </a:solidFill>
                <a:effectLst/>
                <a:latin typeface="inherit"/>
              </a:rPr>
              <a:t>SNe</a:t>
            </a:r>
            <a:r>
              <a:rPr lang="en-US" b="0" i="0" u="none" strike="noStrike" dirty="0">
                <a:solidFill>
                  <a:srgbClr val="333333"/>
                </a:solidFill>
                <a:effectLst/>
                <a:latin typeface="inherit"/>
              </a:rPr>
              <a:t> </a:t>
            </a:r>
            <a:r>
              <a:rPr lang="en-US" b="0" i="0" u="none" strike="noStrike" dirty="0" err="1">
                <a:solidFill>
                  <a:srgbClr val="333333"/>
                </a:solidFill>
                <a:effectLst/>
                <a:latin typeface="inherit"/>
              </a:rPr>
              <a:t>Ia</a:t>
            </a:r>
            <a:r>
              <a:rPr lang="en-US" b="0" i="0" u="none" strike="noStrike" dirty="0">
                <a:solidFill>
                  <a:srgbClr val="333333"/>
                </a:solidFill>
                <a:effectLst/>
                <a:latin typeface="inherit"/>
              </a:rPr>
              <a:t> (red), and NSMs (magenta). The amounts returned via stellar mass loss are also included for AGB stars and core-collapse supernovae depending on the progenitor mass. The dotted lines indicate the observed solar values.</a:t>
            </a:r>
          </a:p>
          <a:p>
            <a:br>
              <a:rPr lang="en-US" dirty="0"/>
            </a:br>
            <a:endParaRPr lang="en-US" dirty="0"/>
          </a:p>
        </p:txBody>
      </p:sp>
      <p:sp>
        <p:nvSpPr>
          <p:cNvPr id="4" name="Slide Number Placeholder 3"/>
          <p:cNvSpPr>
            <a:spLocks noGrp="1"/>
          </p:cNvSpPr>
          <p:nvPr>
            <p:ph type="sldNum" sz="quarter" idx="5"/>
          </p:nvPr>
        </p:nvSpPr>
        <p:spPr/>
        <p:txBody>
          <a:bodyPr/>
          <a:lstStyle/>
          <a:p>
            <a:fld id="{29DF4767-16FC-4E40-A422-BF7A1D4F1CC0}" type="slidenum">
              <a:rPr lang="en-US" smtClean="0"/>
              <a:t>3</a:t>
            </a:fld>
            <a:endParaRPr lang="en-US"/>
          </a:p>
        </p:txBody>
      </p:sp>
    </p:spTree>
    <p:extLst>
      <p:ext uri="{BB962C8B-B14F-4D97-AF65-F5344CB8AC3E}">
        <p14:creationId xmlns:p14="http://schemas.microsoft.com/office/powerpoint/2010/main" val="345121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E31C5-F65F-104F-2FD3-F12C4676EE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755252-1C07-A1C4-5892-5AB182108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B8642-854D-FAF6-BF7E-BFDFD7FE9291}"/>
              </a:ext>
            </a:extLst>
          </p:cNvPr>
          <p:cNvSpPr>
            <a:spLocks noGrp="1"/>
          </p:cNvSpPr>
          <p:nvPr>
            <p:ph type="body" idx="1"/>
          </p:nvPr>
        </p:nvSpPr>
        <p:spPr/>
        <p:txBody>
          <a:bodyPr/>
          <a:lstStyle/>
          <a:p>
            <a:pPr algn="l" fontAlgn="base"/>
            <a:r>
              <a:rPr lang="en-US" b="0" i="0" u="none" strike="noStrike" dirty="0" err="1">
                <a:solidFill>
                  <a:srgbClr val="333333"/>
                </a:solidFill>
                <a:effectLst/>
                <a:latin typeface="inherit"/>
              </a:rPr>
              <a:t>ApJ</a:t>
            </a:r>
            <a:r>
              <a:rPr lang="en-US" b="0" i="0" u="none" strike="noStrike" dirty="0">
                <a:solidFill>
                  <a:srgbClr val="333333"/>
                </a:solidFill>
                <a:effectLst/>
                <a:latin typeface="inherit"/>
              </a:rPr>
              <a:t> The time evolution (in </a:t>
            </a:r>
            <a:r>
              <a:rPr lang="en-US" b="0" i="0" u="none" strike="noStrike" dirty="0" err="1">
                <a:solidFill>
                  <a:srgbClr val="333333"/>
                </a:solidFill>
                <a:effectLst/>
                <a:latin typeface="inherit"/>
              </a:rPr>
              <a:t>Gyr</a:t>
            </a:r>
            <a:r>
              <a:rPr lang="en-US" b="0" i="0" u="none" strike="noStrike" dirty="0">
                <a:solidFill>
                  <a:srgbClr val="333333"/>
                </a:solidFill>
                <a:effectLst/>
                <a:latin typeface="inherit"/>
              </a:rPr>
              <a:t>) of the origin of elements in the periodic table: Big Bang nucleosynthesis (black), AGB stars (green), core-collapse supernovae including </a:t>
            </a:r>
            <a:r>
              <a:rPr lang="en-US" b="0" i="0" u="none" strike="noStrike" dirty="0" err="1">
                <a:solidFill>
                  <a:srgbClr val="333333"/>
                </a:solidFill>
                <a:effectLst/>
                <a:latin typeface="inherit"/>
              </a:rPr>
              <a:t>SNe</a:t>
            </a:r>
            <a:r>
              <a:rPr lang="en-US" b="0" i="0" u="none" strike="noStrike" dirty="0">
                <a:solidFill>
                  <a:srgbClr val="333333"/>
                </a:solidFill>
                <a:effectLst/>
                <a:latin typeface="inherit"/>
              </a:rPr>
              <a:t> II, </a:t>
            </a:r>
            <a:r>
              <a:rPr lang="en-US" b="0" i="0" u="none" strike="noStrike" dirty="0" err="1">
                <a:solidFill>
                  <a:srgbClr val="333333"/>
                </a:solidFill>
                <a:effectLst/>
                <a:latin typeface="inherit"/>
              </a:rPr>
              <a:t>HNe</a:t>
            </a:r>
            <a:r>
              <a:rPr lang="en-US" b="0" i="0" u="none" strike="noStrike" dirty="0">
                <a:solidFill>
                  <a:srgbClr val="333333"/>
                </a:solidFill>
                <a:effectLst/>
                <a:latin typeface="inherit"/>
              </a:rPr>
              <a:t>, </a:t>
            </a:r>
            <a:r>
              <a:rPr lang="en-US" b="0" i="0" u="none" strike="noStrike" dirty="0" err="1">
                <a:solidFill>
                  <a:srgbClr val="333333"/>
                </a:solidFill>
                <a:effectLst/>
                <a:latin typeface="inherit"/>
              </a:rPr>
              <a:t>ECSNe</a:t>
            </a:r>
            <a:r>
              <a:rPr lang="en-US" b="0" i="0" u="none" strike="noStrike" dirty="0">
                <a:solidFill>
                  <a:srgbClr val="333333"/>
                </a:solidFill>
                <a:effectLst/>
                <a:latin typeface="inherit"/>
              </a:rPr>
              <a:t>, and </a:t>
            </a:r>
            <a:r>
              <a:rPr lang="en-US" b="0" i="0" u="none" strike="noStrike" dirty="0" err="1">
                <a:solidFill>
                  <a:srgbClr val="333333"/>
                </a:solidFill>
                <a:effectLst/>
                <a:latin typeface="inherit"/>
              </a:rPr>
              <a:t>MRSNe</a:t>
            </a:r>
            <a:r>
              <a:rPr lang="en-US" b="0" i="0" u="none" strike="noStrike" dirty="0">
                <a:solidFill>
                  <a:srgbClr val="333333"/>
                </a:solidFill>
                <a:effectLst/>
                <a:latin typeface="inherit"/>
              </a:rPr>
              <a:t> (blue), </a:t>
            </a:r>
            <a:r>
              <a:rPr lang="en-US" b="0" i="0" u="none" strike="noStrike" dirty="0" err="1">
                <a:solidFill>
                  <a:srgbClr val="333333"/>
                </a:solidFill>
                <a:effectLst/>
                <a:latin typeface="inherit"/>
              </a:rPr>
              <a:t>SNe</a:t>
            </a:r>
            <a:r>
              <a:rPr lang="en-US" b="0" i="0" u="none" strike="noStrike" dirty="0">
                <a:solidFill>
                  <a:srgbClr val="333333"/>
                </a:solidFill>
                <a:effectLst/>
                <a:latin typeface="inherit"/>
              </a:rPr>
              <a:t> </a:t>
            </a:r>
            <a:r>
              <a:rPr lang="en-US" b="0" i="0" u="none" strike="noStrike" dirty="0" err="1">
                <a:solidFill>
                  <a:srgbClr val="333333"/>
                </a:solidFill>
                <a:effectLst/>
                <a:latin typeface="inherit"/>
              </a:rPr>
              <a:t>Ia</a:t>
            </a:r>
            <a:r>
              <a:rPr lang="en-US" b="0" i="0" u="none" strike="noStrike" dirty="0">
                <a:solidFill>
                  <a:srgbClr val="333333"/>
                </a:solidFill>
                <a:effectLst/>
                <a:latin typeface="inherit"/>
              </a:rPr>
              <a:t> (red), and NSMs (magenta). The amounts returned via stellar mass loss are also included for AGB stars and core-collapse supernovae depending on the progenitor mass. The dotted lines indicate the observed solar values.</a:t>
            </a:r>
          </a:p>
          <a:p>
            <a:br>
              <a:rPr lang="en-US" dirty="0"/>
            </a:br>
            <a:endParaRPr lang="en-US" dirty="0"/>
          </a:p>
        </p:txBody>
      </p:sp>
      <p:sp>
        <p:nvSpPr>
          <p:cNvPr id="4" name="Slide Number Placeholder 3">
            <a:extLst>
              <a:ext uri="{FF2B5EF4-FFF2-40B4-BE49-F238E27FC236}">
                <a16:creationId xmlns:a16="http://schemas.microsoft.com/office/drawing/2014/main" id="{D540F097-ABEC-0008-2F2D-B33D7DC0F735}"/>
              </a:ext>
            </a:extLst>
          </p:cNvPr>
          <p:cNvSpPr>
            <a:spLocks noGrp="1"/>
          </p:cNvSpPr>
          <p:nvPr>
            <p:ph type="sldNum" sz="quarter" idx="5"/>
          </p:nvPr>
        </p:nvSpPr>
        <p:spPr/>
        <p:txBody>
          <a:bodyPr/>
          <a:lstStyle/>
          <a:p>
            <a:fld id="{29DF4767-16FC-4E40-A422-BF7A1D4F1CC0}" type="slidenum">
              <a:rPr lang="en-US" smtClean="0"/>
              <a:t>4</a:t>
            </a:fld>
            <a:endParaRPr lang="en-US"/>
          </a:p>
        </p:txBody>
      </p:sp>
    </p:spTree>
    <p:extLst>
      <p:ext uri="{BB962C8B-B14F-4D97-AF65-F5344CB8AC3E}">
        <p14:creationId xmlns:p14="http://schemas.microsoft.com/office/powerpoint/2010/main" val="2553851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D02A8-839E-26D4-500F-E2EFC2342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838582-4FBF-92C2-E6A8-FA85C2D9B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EA02B-DAE6-3715-873C-EC1EC32907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5D8EAE-56B5-A386-DA6A-0EFC2DA5D555}"/>
              </a:ext>
            </a:extLst>
          </p:cNvPr>
          <p:cNvSpPr>
            <a:spLocks noGrp="1"/>
          </p:cNvSpPr>
          <p:nvPr>
            <p:ph type="sldNum" sz="quarter" idx="10"/>
          </p:nvPr>
        </p:nvSpPr>
        <p:spPr/>
        <p:txBody>
          <a:bodyPr/>
          <a:lstStyle/>
          <a:p>
            <a:fld id="{29DF4767-16FC-4E40-A422-BF7A1D4F1CC0}" type="slidenum">
              <a:rPr lang="en-US" smtClean="0"/>
              <a:t>28</a:t>
            </a:fld>
            <a:endParaRPr lang="en-US"/>
          </a:p>
        </p:txBody>
      </p:sp>
    </p:spTree>
    <p:extLst>
      <p:ext uri="{BB962C8B-B14F-4D97-AF65-F5344CB8AC3E}">
        <p14:creationId xmlns:p14="http://schemas.microsoft.com/office/powerpoint/2010/main" val="164588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19278-F663-19FC-11D4-5E6E5CEE4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25AADB-1364-3B8A-BDE7-8ACC37AD7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D0A7A-AD95-DE24-C59F-367E0DB02A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F97A4B-266E-0307-A279-43C471E17485}"/>
              </a:ext>
            </a:extLst>
          </p:cNvPr>
          <p:cNvSpPr>
            <a:spLocks noGrp="1"/>
          </p:cNvSpPr>
          <p:nvPr>
            <p:ph type="sldNum" sz="quarter" idx="10"/>
          </p:nvPr>
        </p:nvSpPr>
        <p:spPr/>
        <p:txBody>
          <a:bodyPr/>
          <a:lstStyle/>
          <a:p>
            <a:fld id="{29DF4767-16FC-4E40-A422-BF7A1D4F1CC0}" type="slidenum">
              <a:rPr lang="en-US" smtClean="0"/>
              <a:t>29</a:t>
            </a:fld>
            <a:endParaRPr lang="en-US"/>
          </a:p>
        </p:txBody>
      </p:sp>
    </p:spTree>
    <p:extLst>
      <p:ext uri="{BB962C8B-B14F-4D97-AF65-F5344CB8AC3E}">
        <p14:creationId xmlns:p14="http://schemas.microsoft.com/office/powerpoint/2010/main" val="3675590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Parallel-momentum distributions of the remaining (a) 31Ar, (b) 33Ar and (c) 45Ar after the one-neutron knock-out of 32Ar, 34Ar and 46Ar o a 9Be target at 65.1A MeV, 70A MeV and 70A MeV, respectively. The theoretical distributions were folded with the experimental resolution, and their center has been adjusted so that the average distribution reproduces the high-momentum tail of the data. The data and the experimental resolution are from </a:t>
            </a:r>
            <a:r>
              <a:rPr lang="en-US" dirty="0" err="1">
                <a:effectLst/>
                <a:latin typeface="Helvetica" pitchFamily="2" charset="0"/>
              </a:rPr>
              <a:t>Gade</a:t>
            </a:r>
            <a:r>
              <a:rPr lang="en-US" dirty="0">
                <a:effectLst/>
                <a:latin typeface="Helvetica" pitchFamily="2" charset="0"/>
              </a:rPr>
              <a:t> et al. (dark shade 68% ci and light shade 95%)</a:t>
            </a:r>
          </a:p>
          <a:p>
            <a:endParaRPr lang="en-US" dirty="0">
              <a:effectLst/>
              <a:latin typeface="Helvetica" pitchFamily="2" charset="0"/>
            </a:endParaRPr>
          </a:p>
          <a:p>
            <a:r>
              <a:rPr lang="en-US" dirty="0">
                <a:effectLst/>
                <a:latin typeface="Helvetica" pitchFamily="2" charset="0"/>
              </a:rPr>
              <a:t>Transfer Angular distributions for (a) 34Ar(p; d)33Ar(</a:t>
            </a:r>
            <a:r>
              <a:rPr lang="en-US" dirty="0" err="1">
                <a:effectLst/>
                <a:latin typeface="Helvetica" pitchFamily="2" charset="0"/>
              </a:rPr>
              <a:t>g.s.</a:t>
            </a:r>
            <a:r>
              <a:rPr lang="en-US" dirty="0">
                <a:effectLst/>
                <a:latin typeface="Helvetica" pitchFamily="2" charset="0"/>
              </a:rPr>
              <a:t>), (b) 36Ar(p; d)35Ar(</a:t>
            </a:r>
            <a:r>
              <a:rPr lang="en-US" dirty="0" err="1">
                <a:effectLst/>
                <a:latin typeface="Helvetica" pitchFamily="2" charset="0"/>
              </a:rPr>
              <a:t>g.s.</a:t>
            </a:r>
            <a:r>
              <a:rPr lang="en-US" dirty="0">
                <a:effectLst/>
                <a:latin typeface="Helvetica" pitchFamily="2" charset="0"/>
              </a:rPr>
              <a:t>) and (c) 46Ar(p; d)45Ar(</a:t>
            </a:r>
            <a:r>
              <a:rPr lang="en-US" dirty="0" err="1">
                <a:effectLst/>
                <a:latin typeface="Helvetica" pitchFamily="2" charset="0"/>
              </a:rPr>
              <a:t>g.s.</a:t>
            </a:r>
            <a:r>
              <a:rPr lang="en-US" dirty="0">
                <a:effectLst/>
                <a:latin typeface="Helvetica" pitchFamily="2" charset="0"/>
              </a:rPr>
              <a:t>) at 33A MeV.</a:t>
            </a:r>
          </a:p>
          <a:p>
            <a:r>
              <a:rPr lang="en-US" dirty="0">
                <a:effectLst/>
                <a:latin typeface="Helvetica" pitchFamily="2" charset="0"/>
              </a:rPr>
              <a:t>All theoretical distributions have been scaled to reproduce the data from Lee, Tsang etc. </a:t>
            </a:r>
          </a:p>
          <a:p>
            <a:r>
              <a:rPr lang="en-US" dirty="0">
                <a:effectLst/>
                <a:latin typeface="Helvetica" pitchFamily="2" charset="0"/>
              </a:rPr>
              <a:t>The scaling factors are the </a:t>
            </a:r>
            <a:r>
              <a:rPr lang="en-US" dirty="0" err="1">
                <a:effectLst/>
                <a:latin typeface="Helvetica" pitchFamily="2" charset="0"/>
              </a:rPr>
              <a:t>extracted</a:t>
            </a:r>
            <a:r>
              <a:rPr lang="en-US" dirty="0" err="1">
                <a:solidFill>
                  <a:srgbClr val="000000"/>
                </a:solidFill>
                <a:effectLst/>
                <a:latin typeface="Helvetica" pitchFamily="2" charset="0"/>
              </a:rPr>
              <a:t>SFs</a:t>
            </a:r>
            <a:r>
              <a:rPr lang="en-US" dirty="0">
                <a:solidFill>
                  <a:srgbClr val="000000"/>
                </a:solidFill>
                <a:effectLst/>
                <a:latin typeface="Helvetica" pitchFamily="2" charset="0"/>
              </a:rPr>
              <a:t> </a:t>
            </a:r>
            <a:r>
              <a:rPr lang="en-US" dirty="0">
                <a:solidFill>
                  <a:srgbClr val="FF0000"/>
                </a:solidFill>
                <a:effectLst/>
                <a:latin typeface="Helvetica" pitchFamily="2" charset="0"/>
              </a:rPr>
              <a:t>and their uncertainties result from both theoretical and experimental errors. </a:t>
            </a:r>
            <a:endParaRPr lang="en-US" dirty="0"/>
          </a:p>
        </p:txBody>
      </p:sp>
      <p:sp>
        <p:nvSpPr>
          <p:cNvPr id="4" name="Slide Number Placeholder 3"/>
          <p:cNvSpPr>
            <a:spLocks noGrp="1"/>
          </p:cNvSpPr>
          <p:nvPr>
            <p:ph type="sldNum" sz="quarter" idx="5"/>
          </p:nvPr>
        </p:nvSpPr>
        <p:spPr/>
        <p:txBody>
          <a:bodyPr/>
          <a:lstStyle/>
          <a:p>
            <a:fld id="{29DF4767-16FC-4E40-A422-BF7A1D4F1CC0}" type="slidenum">
              <a:rPr lang="en-US" smtClean="0"/>
              <a:t>37</a:t>
            </a:fld>
            <a:endParaRPr lang="en-US"/>
          </a:p>
        </p:txBody>
      </p:sp>
    </p:spTree>
    <p:extLst>
      <p:ext uri="{BB962C8B-B14F-4D97-AF65-F5344CB8AC3E}">
        <p14:creationId xmlns:p14="http://schemas.microsoft.com/office/powerpoint/2010/main" val="3833612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Ratio of the SF extracted from data and the shell-model SF (including the center-of-mass correction) as a function of the asymmetry of the nucleus Delta S = Sn - Sp. The</a:t>
            </a:r>
          </a:p>
          <a:p>
            <a:r>
              <a:rPr lang="en-US" dirty="0">
                <a:effectLst/>
                <a:latin typeface="Helvetica" pitchFamily="2" charset="0"/>
              </a:rPr>
              <a:t>blue error bars correspond to the SFs extracted from Lee transfer data and the red ones to the SFs extracted from </a:t>
            </a:r>
            <a:r>
              <a:rPr lang="en-US" dirty="0" err="1">
                <a:effectLst/>
                <a:latin typeface="Helvetica" pitchFamily="2" charset="0"/>
              </a:rPr>
              <a:t>Gade</a:t>
            </a:r>
            <a:r>
              <a:rPr lang="en-US" dirty="0">
                <a:effectLst/>
                <a:latin typeface="Helvetica" pitchFamily="2" charset="0"/>
              </a:rPr>
              <a:t> knockout data. Each error bars show the 1 and 2 uncertainties. The shaded area correspond to the 1sigma uncertainties of a linear fit of the transfer (blue) and knockout (red) error bars.</a:t>
            </a:r>
          </a:p>
          <a:p>
            <a:endParaRPr lang="en-US" dirty="0"/>
          </a:p>
        </p:txBody>
      </p:sp>
      <p:sp>
        <p:nvSpPr>
          <p:cNvPr id="4" name="Slide Number Placeholder 3"/>
          <p:cNvSpPr>
            <a:spLocks noGrp="1"/>
          </p:cNvSpPr>
          <p:nvPr>
            <p:ph type="sldNum" sz="quarter" idx="5"/>
          </p:nvPr>
        </p:nvSpPr>
        <p:spPr/>
        <p:txBody>
          <a:bodyPr/>
          <a:lstStyle/>
          <a:p>
            <a:fld id="{29DF4767-16FC-4E40-A422-BF7A1D4F1CC0}" type="slidenum">
              <a:rPr lang="en-US" smtClean="0"/>
              <a:t>38</a:t>
            </a:fld>
            <a:endParaRPr lang="en-US"/>
          </a:p>
        </p:txBody>
      </p:sp>
    </p:spTree>
    <p:extLst>
      <p:ext uri="{BB962C8B-B14F-4D97-AF65-F5344CB8AC3E}">
        <p14:creationId xmlns:p14="http://schemas.microsoft.com/office/powerpoint/2010/main" val="1332709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DF4767-16FC-4E40-A422-BF7A1D4F1CC0}" type="slidenum">
              <a:rPr lang="en-US" smtClean="0"/>
              <a:t>42</a:t>
            </a:fld>
            <a:endParaRPr lang="en-US"/>
          </a:p>
        </p:txBody>
      </p:sp>
    </p:spTree>
    <p:extLst>
      <p:ext uri="{BB962C8B-B14F-4D97-AF65-F5344CB8AC3E}">
        <p14:creationId xmlns:p14="http://schemas.microsoft.com/office/powerpoint/2010/main" val="2662927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37161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CD4A85EA-F645-C44A-80D0-93DCD58B2589}" type="datetime2">
              <a:rPr lang="en-US" smtClean="0"/>
              <a:t>Monday, November 17, 2025</a:t>
            </a:fld>
            <a:endParaRPr lang="en-US"/>
          </a:p>
        </p:txBody>
      </p:sp>
      <p:sp>
        <p:nvSpPr>
          <p:cNvPr id="5" name="Footer Placeholder 4"/>
          <p:cNvSpPr>
            <a:spLocks noGrp="1"/>
          </p:cNvSpPr>
          <p:nvPr>
            <p:ph type="ftr" sz="quarter" idx="11"/>
          </p:nvPr>
        </p:nvSpPr>
        <p:spPr>
          <a:xfrm>
            <a:off x="3429005" y="18288"/>
            <a:ext cx="4114800" cy="329184"/>
          </a:xfrm>
          <a:prstGeom prst="rect">
            <a:avLst/>
          </a:prstGeom>
        </p:spPr>
        <p:txBody>
          <a:bodyPr/>
          <a:lstStyle/>
          <a:p>
            <a:pPr algn="r"/>
            <a:r>
              <a:rPr lang="en-US"/>
              <a:t>Nunes</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3"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AE68FEA6-C2D5-CF4C-8E19-0969038D3781}" type="datetime2">
              <a:rPr lang="en-US" smtClean="0"/>
              <a:t>Monday, November 17, 2025</a:t>
            </a:fld>
            <a:endParaRPr lang="en-US"/>
          </a:p>
        </p:txBody>
      </p:sp>
      <p:sp>
        <p:nvSpPr>
          <p:cNvPr id="5" name="Footer Placeholder 4"/>
          <p:cNvSpPr>
            <a:spLocks noGrp="1"/>
          </p:cNvSpPr>
          <p:nvPr>
            <p:ph type="ftr" sz="quarter" idx="11"/>
          </p:nvPr>
        </p:nvSpPr>
        <p:spPr>
          <a:xfrm>
            <a:off x="3429005" y="18288"/>
            <a:ext cx="4114800" cy="329184"/>
          </a:xfrm>
          <a:prstGeom prst="rect">
            <a:avLst/>
          </a:prstGeom>
        </p:spPr>
        <p:txBody>
          <a:bodyPr/>
          <a:lstStyle/>
          <a:p>
            <a:pPr algn="r"/>
            <a:r>
              <a:rPr lang="en-US"/>
              <a:t>Nunes</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BD7E7091-093F-AD4D-ABC8-7993B83C9256}" type="datetime2">
              <a:rPr lang="en-US" smtClean="0"/>
              <a:t>Monday, November 17, 2025</a:t>
            </a:fld>
            <a:endParaRPr lang="en-US"/>
          </a:p>
        </p:txBody>
      </p:sp>
      <p:sp>
        <p:nvSpPr>
          <p:cNvPr id="5" name="Footer Placeholder 4"/>
          <p:cNvSpPr>
            <a:spLocks noGrp="1"/>
          </p:cNvSpPr>
          <p:nvPr>
            <p:ph type="ftr" sz="quarter" idx="11"/>
          </p:nvPr>
        </p:nvSpPr>
        <p:spPr>
          <a:xfrm>
            <a:off x="3429005" y="18288"/>
            <a:ext cx="4114800" cy="329184"/>
          </a:xfrm>
          <a:prstGeom prst="rect">
            <a:avLst/>
          </a:prstGeom>
        </p:spPr>
        <p:txBody>
          <a:bodyPr/>
          <a:lstStyle/>
          <a:p>
            <a:pPr algn="r"/>
            <a:r>
              <a:rPr lang="en-US"/>
              <a:t>Nunes</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82639A5E-7F1C-BE4C-8754-9D4EFCCB8C35}" type="datetime2">
              <a:rPr lang="en-US" smtClean="0"/>
              <a:t>Monday, November 17, 2025</a:t>
            </a:fld>
            <a:endParaRPr lang="en-US"/>
          </a:p>
        </p:txBody>
      </p:sp>
      <p:sp>
        <p:nvSpPr>
          <p:cNvPr id="5" name="Footer Placeholder 4"/>
          <p:cNvSpPr>
            <a:spLocks noGrp="1"/>
          </p:cNvSpPr>
          <p:nvPr>
            <p:ph type="ftr" sz="quarter" idx="11"/>
          </p:nvPr>
        </p:nvSpPr>
        <p:spPr>
          <a:xfrm>
            <a:off x="3429005" y="18288"/>
            <a:ext cx="4114800" cy="329184"/>
          </a:xfrm>
          <a:prstGeom prst="rect">
            <a:avLst/>
          </a:prstGeom>
        </p:spPr>
        <p:txBody>
          <a:bodyPr/>
          <a:lstStyle/>
          <a:p>
            <a:pPr algn="r"/>
            <a:r>
              <a:rPr lang="en-US"/>
              <a:t>Nunes</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7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2D26E77E-0849-5C43-97BE-E1D2D5E67067}" type="datetime2">
              <a:rPr lang="en-US" smtClean="0"/>
              <a:t>Monday, November 17, 2025</a:t>
            </a:fld>
            <a:endParaRPr lang="en-US"/>
          </a:p>
        </p:txBody>
      </p:sp>
      <p:sp>
        <p:nvSpPr>
          <p:cNvPr id="5" name="Footer Placeholder 4"/>
          <p:cNvSpPr>
            <a:spLocks noGrp="1"/>
          </p:cNvSpPr>
          <p:nvPr>
            <p:ph type="ftr" sz="quarter" idx="11"/>
          </p:nvPr>
        </p:nvSpPr>
        <p:spPr>
          <a:xfrm>
            <a:off x="3429005" y="18288"/>
            <a:ext cx="4114800" cy="329184"/>
          </a:xfrm>
          <a:prstGeom prst="rect">
            <a:avLst/>
          </a:prstGeom>
        </p:spPr>
        <p:txBody>
          <a:bodyPr/>
          <a:lstStyle/>
          <a:p>
            <a:pPr algn="r"/>
            <a:r>
              <a:rPr lang="en-US"/>
              <a:t>Nunes</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1"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363645D9-CD01-9741-86CC-D6D37FD7266B}" type="datetime2">
              <a:rPr lang="en-US" smtClean="0"/>
              <a:t>Monday, November 17, 2025</a:t>
            </a:fld>
            <a:endParaRPr lang="en-US"/>
          </a:p>
        </p:txBody>
      </p:sp>
      <p:sp>
        <p:nvSpPr>
          <p:cNvPr id="6" name="Footer Placeholder 5"/>
          <p:cNvSpPr>
            <a:spLocks noGrp="1"/>
          </p:cNvSpPr>
          <p:nvPr>
            <p:ph type="ftr" sz="quarter" idx="11"/>
          </p:nvPr>
        </p:nvSpPr>
        <p:spPr>
          <a:xfrm>
            <a:off x="3429005" y="18288"/>
            <a:ext cx="4114800" cy="329184"/>
          </a:xfrm>
          <a:prstGeom prst="rect">
            <a:avLst/>
          </a:prstGeom>
        </p:spPr>
        <p:txBody>
          <a:bodyPr/>
          <a:lstStyle/>
          <a:p>
            <a:pPr algn="r"/>
            <a:r>
              <a:rPr lang="en-US"/>
              <a:t>Nunes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2"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2"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57200" y="18288"/>
            <a:ext cx="2895600" cy="329184"/>
          </a:xfrm>
          <a:prstGeom prst="rect">
            <a:avLst/>
          </a:prstGeom>
        </p:spPr>
        <p:txBody>
          <a:bodyPr/>
          <a:lstStyle/>
          <a:p>
            <a:fld id="{485DE972-B415-104B-AD4C-2CF5E95930C4}" type="datetime2">
              <a:rPr lang="en-US" smtClean="0"/>
              <a:t>Monday, November 17, 2025</a:t>
            </a:fld>
            <a:endParaRPr lang="en-US"/>
          </a:p>
        </p:txBody>
      </p:sp>
      <p:sp>
        <p:nvSpPr>
          <p:cNvPr id="8" name="Footer Placeholder 7"/>
          <p:cNvSpPr>
            <a:spLocks noGrp="1"/>
          </p:cNvSpPr>
          <p:nvPr>
            <p:ph type="ftr" sz="quarter" idx="11"/>
          </p:nvPr>
        </p:nvSpPr>
        <p:spPr>
          <a:xfrm>
            <a:off x="3429005" y="18288"/>
            <a:ext cx="4114800" cy="329184"/>
          </a:xfrm>
          <a:prstGeom prst="rect">
            <a:avLst/>
          </a:prstGeom>
        </p:spPr>
        <p:txBody>
          <a:bodyPr/>
          <a:lstStyle/>
          <a:p>
            <a:pPr algn="r"/>
            <a:r>
              <a:rPr lang="en-US"/>
              <a:t>Nunes</a:t>
            </a: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18288"/>
            <a:ext cx="2895600" cy="329184"/>
          </a:xfrm>
          <a:prstGeom prst="rect">
            <a:avLst/>
          </a:prstGeom>
        </p:spPr>
        <p:txBody>
          <a:bodyPr/>
          <a:lstStyle/>
          <a:p>
            <a:fld id="{D91FBE29-886E-974A-934F-132E9DA1D369}" type="datetime2">
              <a:rPr lang="en-US" smtClean="0"/>
              <a:t>Monday, November 17, 2025</a:t>
            </a:fld>
            <a:endParaRPr lang="en-US"/>
          </a:p>
        </p:txBody>
      </p:sp>
      <p:sp>
        <p:nvSpPr>
          <p:cNvPr id="4" name="Footer Placeholder 3"/>
          <p:cNvSpPr>
            <a:spLocks noGrp="1"/>
          </p:cNvSpPr>
          <p:nvPr>
            <p:ph type="ftr" sz="quarter" idx="11"/>
          </p:nvPr>
        </p:nvSpPr>
        <p:spPr>
          <a:xfrm>
            <a:off x="3429005" y="18288"/>
            <a:ext cx="4114800" cy="329184"/>
          </a:xfrm>
          <a:prstGeom prst="rect">
            <a:avLst/>
          </a:prstGeom>
        </p:spPr>
        <p:txBody>
          <a:bodyPr/>
          <a:lstStyle/>
          <a:p>
            <a:pPr algn="r"/>
            <a:r>
              <a:rPr lang="en-US"/>
              <a:t>Nunes</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0F3A50B4-5F89-1245-8B19-A0D323502A4A}" type="datetime2">
              <a:rPr lang="en-US" smtClean="0"/>
              <a:t>Monday, November 17, 2025</a:t>
            </a:fld>
            <a:endParaRPr lang="en-US"/>
          </a:p>
        </p:txBody>
      </p:sp>
      <p:sp>
        <p:nvSpPr>
          <p:cNvPr id="3" name="Footer Placeholder 2"/>
          <p:cNvSpPr>
            <a:spLocks noGrp="1"/>
          </p:cNvSpPr>
          <p:nvPr>
            <p:ph type="ftr" sz="quarter" idx="11"/>
          </p:nvPr>
        </p:nvSpPr>
        <p:spPr>
          <a:xfrm>
            <a:off x="3429005" y="18288"/>
            <a:ext cx="4114800" cy="329184"/>
          </a:xfrm>
          <a:prstGeom prst="rect">
            <a:avLst/>
          </a:prstGeom>
        </p:spPr>
        <p:txBody>
          <a:bodyPr/>
          <a:lstStyle/>
          <a:p>
            <a:pPr algn="r"/>
            <a:r>
              <a:rPr lang="en-US"/>
              <a:t>Nunes</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6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A3294D43-8FFD-EB44-A131-652D3A8E2FD1}" type="datetime2">
              <a:rPr lang="en-US" smtClean="0"/>
              <a:t>Monday, November 17, 2025</a:t>
            </a:fld>
            <a:endParaRPr lang="en-US"/>
          </a:p>
        </p:txBody>
      </p:sp>
      <p:sp>
        <p:nvSpPr>
          <p:cNvPr id="6" name="Footer Placeholder 5"/>
          <p:cNvSpPr>
            <a:spLocks noGrp="1"/>
          </p:cNvSpPr>
          <p:nvPr>
            <p:ph type="ftr" sz="quarter" idx="11"/>
          </p:nvPr>
        </p:nvSpPr>
        <p:spPr>
          <a:xfrm>
            <a:off x="3429005" y="18288"/>
            <a:ext cx="4114800" cy="329184"/>
          </a:xfrm>
          <a:prstGeom prst="rect">
            <a:avLst/>
          </a:prstGeom>
        </p:spPr>
        <p:txBody>
          <a:bodyPr/>
          <a:lstStyle/>
          <a:p>
            <a:pPr algn="r"/>
            <a:r>
              <a:rPr lang="en-US"/>
              <a:t>Nunes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fld id="{6B3250F0-D582-1B4E-8BF6-A946F984B3E7}" type="datetime2">
              <a:rPr lang="en-US" smtClean="0"/>
              <a:t>Monday, November 17, 2025</a:t>
            </a:fld>
            <a:endParaRPr lang="en-US"/>
          </a:p>
        </p:txBody>
      </p:sp>
      <p:sp>
        <p:nvSpPr>
          <p:cNvPr id="6" name="Footer Placeholder 5"/>
          <p:cNvSpPr>
            <a:spLocks noGrp="1"/>
          </p:cNvSpPr>
          <p:nvPr>
            <p:ph type="ftr" sz="quarter" idx="11"/>
          </p:nvPr>
        </p:nvSpPr>
        <p:spPr>
          <a:xfrm>
            <a:off x="3429005" y="18288"/>
            <a:ext cx="4114800" cy="329184"/>
          </a:xfrm>
          <a:prstGeom prst="rect">
            <a:avLst/>
          </a:prstGeom>
        </p:spPr>
        <p:txBody>
          <a:bodyPr/>
          <a:lstStyle/>
          <a:p>
            <a:pPr algn="r"/>
            <a:r>
              <a:rPr lang="en-US"/>
              <a:t>Nunes</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7806110" y="-3609"/>
            <a:ext cx="1066800" cy="329184"/>
          </a:xfrm>
          <a:prstGeom prst="rect">
            <a:avLst/>
          </a:prstGeom>
        </p:spPr>
        <p:txBody>
          <a:bodyPr vert="horz" lIns="91440" tIns="45720" rIns="91440" bIns="45720" rtlCol="0" anchor="ctr"/>
          <a:lstStyle>
            <a:lvl1pPr algn="r">
              <a:defRPr sz="1800" b="1">
                <a:solidFill>
                  <a:schemeClr val="tx1"/>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18.png"/><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image" Target="../media/image2.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6.png"/><Relationship Id="rId7" Type="http://schemas.openxmlformats.org/officeDocument/2006/relationships/diagramQuickStyle" Target="../diagrams/quickStyle2.xml"/><Relationship Id="rId12"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Layout" Target="../diagrams/layout2.xml"/><Relationship Id="rId11" Type="http://schemas.openxmlformats.org/officeDocument/2006/relationships/image" Target="../media/image12.png"/><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image" Target="../media/image2.pn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 y="2533685"/>
            <a:ext cx="9143999" cy="2240819"/>
          </a:xfrm>
          <a:solidFill>
            <a:schemeClr val="bg1"/>
          </a:solidFill>
        </p:spPr>
        <p:txBody>
          <a:bodyPr/>
          <a:lstStyle/>
          <a:p>
            <a:pPr algn="ctr"/>
            <a:r>
              <a:rPr lang="en-US" sz="4400" cap="none" dirty="0"/>
              <a:t>Uncertainty quantification in </a:t>
            </a:r>
            <a:br>
              <a:rPr lang="en-US" sz="4400" cap="none" dirty="0"/>
            </a:br>
            <a:r>
              <a:rPr lang="en-US" sz="4400" cap="none" dirty="0"/>
              <a:t>nuclear reactions</a:t>
            </a:r>
          </a:p>
        </p:txBody>
      </p:sp>
      <p:sp>
        <p:nvSpPr>
          <p:cNvPr id="3" name="Subtitle 2"/>
          <p:cNvSpPr>
            <a:spLocks noGrp="1"/>
          </p:cNvSpPr>
          <p:nvPr>
            <p:ph type="subTitle" idx="1"/>
          </p:nvPr>
        </p:nvSpPr>
        <p:spPr>
          <a:xfrm>
            <a:off x="-7" y="5183286"/>
            <a:ext cx="9143999" cy="1752600"/>
          </a:xfrm>
          <a:solidFill>
            <a:srgbClr val="FFFFFF"/>
          </a:solidFill>
        </p:spPr>
        <p:txBody>
          <a:bodyPr>
            <a:normAutofit fontScale="92500" lnSpcReduction="20000"/>
          </a:bodyPr>
          <a:lstStyle/>
          <a:p>
            <a:pPr algn="ctr"/>
            <a:r>
              <a:rPr lang="en-US" dirty="0"/>
              <a:t>Filomena Nunes</a:t>
            </a:r>
          </a:p>
          <a:p>
            <a:pPr algn="ctr"/>
            <a:r>
              <a:rPr lang="en-US" dirty="0"/>
              <a:t>Michigan State University</a:t>
            </a:r>
          </a:p>
          <a:p>
            <a:pPr algn="ctr"/>
            <a:endParaRPr lang="en-US" dirty="0"/>
          </a:p>
          <a:p>
            <a:pPr algn="ctr"/>
            <a:r>
              <a:rPr lang="en-US" sz="1600" b="0" i="1" u="none" strike="noStrike" dirty="0">
                <a:solidFill>
                  <a:srgbClr val="000000"/>
                </a:solidFill>
                <a:effectLst/>
                <a:latin typeface="Arial" panose="020B0604020202020204" pitchFamily="34" charset="0"/>
              </a:rPr>
              <a:t>Michigan State University occupies the ancestral, traditional, and contemporary Lands of </a:t>
            </a:r>
          </a:p>
          <a:p>
            <a:pPr algn="ctr"/>
            <a:r>
              <a:rPr lang="en-US" sz="1600" b="0" i="1" u="none" strike="noStrike" dirty="0">
                <a:solidFill>
                  <a:srgbClr val="000000"/>
                </a:solidFill>
                <a:effectLst/>
                <a:latin typeface="Arial" panose="020B0604020202020204" pitchFamily="34" charset="0"/>
              </a:rPr>
              <a:t>the Anishinaabeg–Three Fires Confederacy of Ojibwe, Odawa, and Potawatomi peoples. </a:t>
            </a:r>
          </a:p>
          <a:p>
            <a:pPr algn="ctr"/>
            <a:r>
              <a:rPr lang="en-US" sz="1600" b="0" i="1" u="none" strike="noStrike" dirty="0">
                <a:solidFill>
                  <a:srgbClr val="000000"/>
                </a:solidFill>
                <a:effectLst/>
                <a:latin typeface="Arial" panose="020B0604020202020204" pitchFamily="34" charset="0"/>
              </a:rPr>
              <a:t>The University resides on Land ceded in the 1819 Treaty of Saginaw.</a:t>
            </a:r>
            <a:endParaRPr lang="en-US" sz="2000" dirty="0"/>
          </a:p>
        </p:txBody>
      </p:sp>
      <p:pic>
        <p:nvPicPr>
          <p:cNvPr id="13" name="Picture 12">
            <a:extLst>
              <a:ext uri="{FF2B5EF4-FFF2-40B4-BE49-F238E27FC236}">
                <a16:creationId xmlns:a16="http://schemas.microsoft.com/office/drawing/2014/main" id="{08281084-27E6-C21F-433F-4E287C73B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pic>
        <p:nvPicPr>
          <p:cNvPr id="4" name="Picture 3" descr="A close-up of a water surface&#10;&#10;AI-generated content may be incorrect.">
            <a:extLst>
              <a:ext uri="{FF2B5EF4-FFF2-40B4-BE49-F238E27FC236}">
                <a16:creationId xmlns:a16="http://schemas.microsoft.com/office/drawing/2014/main" id="{E31A3425-AAB7-F87C-6919-D6B85C0ED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9" y="283242"/>
            <a:ext cx="9156181" cy="3106733"/>
          </a:xfrm>
          <a:prstGeom prst="rect">
            <a:avLst/>
          </a:prstGeom>
        </p:spPr>
      </p:pic>
      <p:sp>
        <p:nvSpPr>
          <p:cNvPr id="6" name="TextBox 5">
            <a:extLst>
              <a:ext uri="{FF2B5EF4-FFF2-40B4-BE49-F238E27FC236}">
                <a16:creationId xmlns:a16="http://schemas.microsoft.com/office/drawing/2014/main" id="{C909B475-3338-2C4C-A333-46FFAA5E4E55}"/>
              </a:ext>
            </a:extLst>
          </p:cNvPr>
          <p:cNvSpPr txBox="1"/>
          <p:nvPr/>
        </p:nvSpPr>
        <p:spPr>
          <a:xfrm>
            <a:off x="3511296" y="0"/>
            <a:ext cx="5632696" cy="369332"/>
          </a:xfrm>
          <a:prstGeom prst="rect">
            <a:avLst/>
          </a:prstGeom>
          <a:noFill/>
        </p:spPr>
        <p:txBody>
          <a:bodyPr wrap="square">
            <a:spAutoFit/>
          </a:bodyPr>
          <a:lstStyle/>
          <a:p>
            <a:pPr marL="0" indent="0" algn="r">
              <a:buNone/>
            </a:pPr>
            <a:r>
              <a:rPr lang="en-US" sz="1800" dirty="0">
                <a:solidFill>
                  <a:schemeClr val="bg1"/>
                </a:solidFill>
              </a:rPr>
              <a:t>Work supported by NSF-CSSI,  DOE-NP and MSU</a:t>
            </a:r>
          </a:p>
        </p:txBody>
      </p:sp>
      <p:sp>
        <p:nvSpPr>
          <p:cNvPr id="5" name="TextBox 4">
            <a:extLst>
              <a:ext uri="{FF2B5EF4-FFF2-40B4-BE49-F238E27FC236}">
                <a16:creationId xmlns:a16="http://schemas.microsoft.com/office/drawing/2014/main" id="{0F0D31D2-0C24-75AA-79B9-85FAB8347F2A}"/>
              </a:ext>
            </a:extLst>
          </p:cNvPr>
          <p:cNvSpPr txBox="1"/>
          <p:nvPr/>
        </p:nvSpPr>
        <p:spPr>
          <a:xfrm>
            <a:off x="6854226" y="3314137"/>
            <a:ext cx="4603898" cy="307777"/>
          </a:xfrm>
          <a:prstGeom prst="rect">
            <a:avLst/>
          </a:prstGeom>
          <a:noFill/>
        </p:spPr>
        <p:txBody>
          <a:bodyPr wrap="square">
            <a:spAutoFit/>
          </a:bodyPr>
          <a:lstStyle/>
          <a:p>
            <a:r>
              <a:rPr lang="en-US" sz="1400" dirty="0"/>
              <a:t>https://</a:t>
            </a:r>
            <a:r>
              <a:rPr lang="en-US" sz="1400" dirty="0" err="1"/>
              <a:t>imagesofvenice.com</a:t>
            </a:r>
            <a:endParaRPr lang="en-US" sz="1400" dirty="0"/>
          </a:p>
        </p:txBody>
      </p:sp>
    </p:spTree>
    <p:extLst>
      <p:ext uri="{BB962C8B-B14F-4D97-AF65-F5344CB8AC3E}">
        <p14:creationId xmlns:p14="http://schemas.microsoft.com/office/powerpoint/2010/main" val="79373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08D8-92BC-AB98-D874-BA5B7B00AEF5}"/>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95C82806-4194-8C9D-5F1C-C35D8D08269D}"/>
              </a:ext>
            </a:extLst>
          </p:cNvPr>
          <p:cNvSpPr txBox="1">
            <a:spLocks/>
          </p:cNvSpPr>
          <p:nvPr/>
        </p:nvSpPr>
        <p:spPr>
          <a:xfrm>
            <a:off x="341453" y="331642"/>
            <a:ext cx="86868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Phenomenological </a:t>
            </a:r>
            <a:r>
              <a:rPr lang="en-US" sz="3200">
                <a:latin typeface="Tahoma" panose="020B0604030504040204" pitchFamily="34" charset="0"/>
                <a:ea typeface="Tahoma" panose="020B0604030504040204" pitchFamily="34" charset="0"/>
                <a:cs typeface="Tahoma" panose="020B0604030504040204" pitchFamily="34" charset="0"/>
              </a:rPr>
              <a:t>potentials fitted </a:t>
            </a:r>
            <a:r>
              <a:rPr lang="en-US" sz="3200" dirty="0">
                <a:latin typeface="Tahoma" panose="020B0604030504040204" pitchFamily="34" charset="0"/>
                <a:ea typeface="Tahoma" panose="020B0604030504040204" pitchFamily="34" charset="0"/>
                <a:cs typeface="Tahoma" panose="020B0604030504040204" pitchFamily="34" charset="0"/>
              </a:rPr>
              <a:t>to stable nuclei</a:t>
            </a:r>
            <a:endParaRPr lang="en-US" sz="3200" dirty="0"/>
          </a:p>
        </p:txBody>
      </p:sp>
      <p:sp>
        <p:nvSpPr>
          <p:cNvPr id="18" name="Rectangle 17">
            <a:extLst>
              <a:ext uri="{FF2B5EF4-FFF2-40B4-BE49-F238E27FC236}">
                <a16:creationId xmlns:a16="http://schemas.microsoft.com/office/drawing/2014/main" id="{15F6663A-9335-E668-7534-6DD9E9E718C4}"/>
              </a:ext>
            </a:extLst>
          </p:cNvPr>
          <p:cNvSpPr/>
          <p:nvPr/>
        </p:nvSpPr>
        <p:spPr>
          <a:xfrm>
            <a:off x="5222449" y="6526358"/>
            <a:ext cx="3934090" cy="307777"/>
          </a:xfrm>
          <a:prstGeom prst="rect">
            <a:avLst/>
          </a:prstGeom>
        </p:spPr>
        <p:txBody>
          <a:bodyPr wrap="none">
            <a:spAutoFit/>
          </a:bodyPr>
          <a:lstStyle/>
          <a:p>
            <a:r>
              <a:rPr lang="en-US" sz="1400" dirty="0" err="1"/>
              <a:t>Hebborn</a:t>
            </a:r>
            <a:r>
              <a:rPr lang="en-US" sz="1400" dirty="0"/>
              <a:t>, Nunes, et al., JPG 50, 060501 (2023)</a:t>
            </a:r>
          </a:p>
        </p:txBody>
      </p:sp>
      <p:pic>
        <p:nvPicPr>
          <p:cNvPr id="4" name="Picture 3" descr="A picture containing text, screenshot, diagram, line&#10;&#10;Description automatically generated">
            <a:extLst>
              <a:ext uri="{FF2B5EF4-FFF2-40B4-BE49-F238E27FC236}">
                <a16:creationId xmlns:a16="http://schemas.microsoft.com/office/drawing/2014/main" id="{779CB8F8-2CFF-A195-7C35-E903F6BBA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453" y="1504053"/>
            <a:ext cx="10214142" cy="5006467"/>
          </a:xfrm>
          <a:prstGeom prst="rect">
            <a:avLst/>
          </a:prstGeom>
        </p:spPr>
      </p:pic>
      <p:pic>
        <p:nvPicPr>
          <p:cNvPr id="2" name="Picture 1" descr="A person with blue eyes and a beard&#10;&#10;AI-generated content may be incorrect.">
            <a:extLst>
              <a:ext uri="{FF2B5EF4-FFF2-40B4-BE49-F238E27FC236}">
                <a16:creationId xmlns:a16="http://schemas.microsoft.com/office/drawing/2014/main" id="{D8ED6BE4-F816-999F-9C1C-BAD944CEE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988" y="3269965"/>
            <a:ext cx="1097335" cy="1256946"/>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125BB9CE-6EC6-4F27-30B9-E8DD78C5D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1664519"/>
            <a:ext cx="939240" cy="1110930"/>
          </a:xfrm>
          <a:prstGeom prst="rect">
            <a:avLst/>
          </a:prstGeom>
        </p:spPr>
      </p:pic>
      <p:sp>
        <p:nvSpPr>
          <p:cNvPr id="7" name="TextBox 6">
            <a:extLst>
              <a:ext uri="{FF2B5EF4-FFF2-40B4-BE49-F238E27FC236}">
                <a16:creationId xmlns:a16="http://schemas.microsoft.com/office/drawing/2014/main" id="{3997D573-C446-2DFD-C5C3-047B2DB63B9B}"/>
              </a:ext>
            </a:extLst>
          </p:cNvPr>
          <p:cNvSpPr txBox="1"/>
          <p:nvPr/>
        </p:nvSpPr>
        <p:spPr>
          <a:xfrm>
            <a:off x="2691577" y="4518997"/>
            <a:ext cx="5277970" cy="707886"/>
          </a:xfrm>
          <a:prstGeom prst="rect">
            <a:avLst/>
          </a:prstGeom>
          <a:solidFill>
            <a:srgbClr val="FF8AF3">
              <a:alpha val="21961"/>
            </a:srgbClr>
          </a:solidFill>
          <a:ln w="38100">
            <a:solidFill>
              <a:srgbClr val="CC66FF"/>
            </a:solidFill>
          </a:ln>
        </p:spPr>
        <p:txBody>
          <a:bodyPr wrap="square">
            <a:spAutoFit/>
          </a:bodyPr>
          <a:lstStyle/>
          <a:p>
            <a:r>
              <a:rPr lang="en-US" sz="2000" dirty="0"/>
              <a:t>Sam Sullivan</a:t>
            </a:r>
          </a:p>
          <a:p>
            <a:r>
              <a:rPr lang="en-US" sz="2000" dirty="0"/>
              <a:t>OP calibration along an isotopic chain (Thu)</a:t>
            </a:r>
          </a:p>
        </p:txBody>
      </p:sp>
      <p:sp>
        <p:nvSpPr>
          <p:cNvPr id="3" name="Oval 2">
            <a:extLst>
              <a:ext uri="{FF2B5EF4-FFF2-40B4-BE49-F238E27FC236}">
                <a16:creationId xmlns:a16="http://schemas.microsoft.com/office/drawing/2014/main" id="{C53B7A9D-5599-7CA3-3AF6-49F66B8AAD42}"/>
              </a:ext>
            </a:extLst>
          </p:cNvPr>
          <p:cNvSpPr/>
          <p:nvPr/>
        </p:nvSpPr>
        <p:spPr>
          <a:xfrm rot="19558214">
            <a:off x="2926976" y="3594119"/>
            <a:ext cx="6348482" cy="1541422"/>
          </a:xfrm>
          <a:prstGeom prst="ellipse">
            <a:avLst/>
          </a:prstGeom>
          <a:solidFill>
            <a:schemeClr val="accent3">
              <a:lumMod val="60000"/>
              <a:lumOff val="40000"/>
              <a:alpha val="66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C238FA-3BE5-84BD-5725-987AEB6FA092}"/>
              </a:ext>
            </a:extLst>
          </p:cNvPr>
          <p:cNvSpPr txBox="1"/>
          <p:nvPr/>
        </p:nvSpPr>
        <p:spPr>
          <a:xfrm>
            <a:off x="5383045" y="3221121"/>
            <a:ext cx="2895209" cy="1015663"/>
          </a:xfrm>
          <a:prstGeom prst="rect">
            <a:avLst/>
          </a:prstGeom>
          <a:solidFill>
            <a:schemeClr val="accent3">
              <a:lumMod val="40000"/>
              <a:lumOff val="60000"/>
            </a:schemeClr>
          </a:solidFill>
        </p:spPr>
        <p:txBody>
          <a:bodyPr wrap="square">
            <a:spAutoFit/>
          </a:bodyPr>
          <a:lstStyle/>
          <a:p>
            <a:pPr algn="r"/>
            <a:r>
              <a:rPr lang="en-US" sz="2000" dirty="0">
                <a:solidFill>
                  <a:schemeClr val="tx2">
                    <a:lumMod val="50000"/>
                  </a:schemeClr>
                </a:solidFill>
              </a:rPr>
              <a:t>Kyle Beyer</a:t>
            </a:r>
          </a:p>
          <a:p>
            <a:pPr algn="r"/>
            <a:r>
              <a:rPr lang="en-US" sz="2000" dirty="0">
                <a:solidFill>
                  <a:schemeClr val="tx2">
                    <a:lumMod val="50000"/>
                  </a:schemeClr>
                </a:solidFill>
              </a:rPr>
              <a:t>Global OP calibration (this afternoon)</a:t>
            </a:r>
            <a:endParaRPr lang="en-US" sz="2000" dirty="0"/>
          </a:p>
        </p:txBody>
      </p:sp>
    </p:spTree>
    <p:extLst>
      <p:ext uri="{BB962C8B-B14F-4D97-AF65-F5344CB8AC3E}">
        <p14:creationId xmlns:p14="http://schemas.microsoft.com/office/powerpoint/2010/main" val="25259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3C8C7-DA41-6C25-7F3E-F0F21AA087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28B185-02AA-1FD2-525B-14542B725624}"/>
              </a:ext>
            </a:extLst>
          </p:cNvPr>
          <p:cNvSpPr>
            <a:spLocks noGrp="1"/>
          </p:cNvSpPr>
          <p:nvPr>
            <p:ph type="title"/>
          </p:nvPr>
        </p:nvSpPr>
        <p:spPr>
          <a:xfrm>
            <a:off x="457200" y="263200"/>
            <a:ext cx="8229600" cy="990600"/>
          </a:xfrm>
        </p:spPr>
        <p:txBody>
          <a:bodyPr/>
          <a:lstStyle/>
          <a:p>
            <a:r>
              <a:rPr lang="en-US" dirty="0"/>
              <a:t>Outline</a:t>
            </a:r>
          </a:p>
        </p:txBody>
      </p:sp>
      <p:sp>
        <p:nvSpPr>
          <p:cNvPr id="3" name="Content Placeholder 2">
            <a:extLst>
              <a:ext uri="{FF2B5EF4-FFF2-40B4-BE49-F238E27FC236}">
                <a16:creationId xmlns:a16="http://schemas.microsoft.com/office/drawing/2014/main" id="{21A379F0-0CEF-4D5C-504C-6673A9CA1BCB}"/>
              </a:ext>
            </a:extLst>
          </p:cNvPr>
          <p:cNvSpPr>
            <a:spLocks noGrp="1"/>
          </p:cNvSpPr>
          <p:nvPr>
            <p:ph idx="1"/>
          </p:nvPr>
        </p:nvSpPr>
        <p:spPr>
          <a:xfrm>
            <a:off x="457205" y="1600200"/>
            <a:ext cx="7744363" cy="4876800"/>
          </a:xfrm>
        </p:spPr>
        <p:txBody>
          <a:bodyPr>
            <a:normAutofit/>
          </a:bodyPr>
          <a:lstStyle/>
          <a:p>
            <a:pPr>
              <a:buFont typeface="Wingdings" charset="2"/>
              <a:buChar char="²"/>
            </a:pPr>
            <a:r>
              <a:rPr lang="en-US" dirty="0">
                <a:solidFill>
                  <a:schemeClr val="bg1">
                    <a:lumMod val="75000"/>
                  </a:schemeClr>
                </a:solidFill>
              </a:rPr>
              <a:t> The physical model</a:t>
            </a:r>
          </a:p>
          <a:p>
            <a:pPr lvl="1">
              <a:buFont typeface="Wingdings" charset="2"/>
              <a:buChar char="²"/>
            </a:pPr>
            <a:r>
              <a:rPr lang="en-US" dirty="0">
                <a:solidFill>
                  <a:schemeClr val="bg1">
                    <a:lumMod val="75000"/>
                  </a:schemeClr>
                </a:solidFill>
              </a:rPr>
              <a:t> optical potentials in reactions</a:t>
            </a:r>
          </a:p>
          <a:p>
            <a:pPr>
              <a:buFont typeface="Wingdings" charset="2"/>
              <a:buChar char="²"/>
            </a:pPr>
            <a:r>
              <a:rPr lang="en-US" dirty="0">
                <a:solidFill>
                  <a:schemeClr val="tx2">
                    <a:lumMod val="50000"/>
                  </a:schemeClr>
                </a:solidFill>
              </a:rPr>
              <a:t> Prior knowledge</a:t>
            </a:r>
          </a:p>
          <a:p>
            <a:pPr>
              <a:buFont typeface="Wingdings" charset="2"/>
              <a:buChar char="²"/>
            </a:pPr>
            <a:r>
              <a:rPr lang="en-US" dirty="0">
                <a:solidFill>
                  <a:schemeClr val="tx2">
                    <a:lumMod val="50000"/>
                  </a:schemeClr>
                </a:solidFill>
              </a:rPr>
              <a:t> The evidence</a:t>
            </a:r>
          </a:p>
          <a:p>
            <a:pPr>
              <a:buFont typeface="Wingdings" charset="2"/>
              <a:buChar char="²"/>
            </a:pPr>
            <a:r>
              <a:rPr lang="en-US" dirty="0">
                <a:solidFill>
                  <a:schemeClr val="tx2">
                    <a:lumMod val="50000"/>
                  </a:schemeClr>
                </a:solidFill>
              </a:rPr>
              <a:t> The likelihood</a:t>
            </a:r>
          </a:p>
          <a:p>
            <a:pPr>
              <a:buFont typeface="Wingdings" charset="2"/>
              <a:buChar char="²"/>
            </a:pPr>
            <a:r>
              <a:rPr lang="en-US" dirty="0">
                <a:solidFill>
                  <a:schemeClr val="tx2">
                    <a:lumMod val="50000"/>
                  </a:schemeClr>
                </a:solidFill>
              </a:rPr>
              <a:t> Calibration: examples</a:t>
            </a:r>
          </a:p>
          <a:p>
            <a:pPr>
              <a:buFont typeface="Wingdings" charset="2"/>
              <a:buChar char="²"/>
            </a:pPr>
            <a:r>
              <a:rPr lang="en-US" dirty="0">
                <a:solidFill>
                  <a:schemeClr val="tx2">
                    <a:lumMod val="50000"/>
                  </a:schemeClr>
                </a:solidFill>
              </a:rPr>
              <a:t> Conclusions</a:t>
            </a:r>
            <a:endParaRPr lang="en-US" dirty="0">
              <a:solidFill>
                <a:schemeClr val="accent1">
                  <a:lumMod val="50000"/>
                </a:schemeClr>
              </a:solidFill>
            </a:endParaRPr>
          </a:p>
        </p:txBody>
      </p:sp>
      <p:sp>
        <p:nvSpPr>
          <p:cNvPr id="5" name="Slide Number Placeholder 4">
            <a:extLst>
              <a:ext uri="{FF2B5EF4-FFF2-40B4-BE49-F238E27FC236}">
                <a16:creationId xmlns:a16="http://schemas.microsoft.com/office/drawing/2014/main" id="{46FA8F09-CC4F-309F-F3B3-F45E7A6F6011}"/>
              </a:ext>
            </a:extLst>
          </p:cNvPr>
          <p:cNvSpPr>
            <a:spLocks noGrp="1"/>
          </p:cNvSpPr>
          <p:nvPr>
            <p:ph type="sldNum" sz="quarter" idx="12"/>
          </p:nvPr>
        </p:nvSpPr>
        <p:spPr/>
        <p:txBody>
          <a:bodyPr/>
          <a:lstStyle/>
          <a:p>
            <a:fld id="{0CFEC368-1D7A-4F81-ABF6-AE0E36BAF64C}" type="slidenum">
              <a:rPr lang="en-US" smtClean="0"/>
              <a:pPr/>
              <a:t>11</a:t>
            </a:fld>
            <a:endParaRPr lang="en-US"/>
          </a:p>
        </p:txBody>
      </p:sp>
      <p:pic>
        <p:nvPicPr>
          <p:cNvPr id="6" name="Picture 5">
            <a:extLst>
              <a:ext uri="{FF2B5EF4-FFF2-40B4-BE49-F238E27FC236}">
                <a16:creationId xmlns:a16="http://schemas.microsoft.com/office/drawing/2014/main" id="{B52E3948-92EE-F32C-432C-6AB5503C5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7" name="TextBox 6">
            <a:extLst>
              <a:ext uri="{FF2B5EF4-FFF2-40B4-BE49-F238E27FC236}">
                <a16:creationId xmlns:a16="http://schemas.microsoft.com/office/drawing/2014/main" id="{E77B0EFC-4443-C300-C56C-C72F17BD58EF}"/>
              </a:ext>
            </a:extLst>
          </p:cNvPr>
          <p:cNvSpPr txBox="1"/>
          <p:nvPr/>
        </p:nvSpPr>
        <p:spPr>
          <a:xfrm>
            <a:off x="5676900" y="5553670"/>
            <a:ext cx="4572000" cy="923330"/>
          </a:xfrm>
          <a:prstGeom prst="rect">
            <a:avLst/>
          </a:prstGeom>
          <a:noFill/>
        </p:spPr>
        <p:txBody>
          <a:bodyPr wrap="square">
            <a:spAutoFit/>
          </a:bodyPr>
          <a:lstStyle/>
          <a:p>
            <a:r>
              <a:rPr lang="en-US" dirty="0">
                <a:solidFill>
                  <a:schemeClr val="tx2">
                    <a:lumMod val="50000"/>
                  </a:schemeClr>
                </a:solidFill>
              </a:rPr>
              <a:t>Color code:</a:t>
            </a:r>
          </a:p>
          <a:p>
            <a:r>
              <a:rPr lang="en-US" dirty="0">
                <a:solidFill>
                  <a:srgbClr val="408002"/>
                </a:solidFill>
              </a:rPr>
              <a:t>Nuclear physics background</a:t>
            </a:r>
          </a:p>
          <a:p>
            <a:r>
              <a:rPr lang="en-US" dirty="0">
                <a:solidFill>
                  <a:srgbClr val="0070C0"/>
                </a:solidFill>
              </a:rPr>
              <a:t>Statistical model</a:t>
            </a:r>
          </a:p>
        </p:txBody>
      </p:sp>
    </p:spTree>
    <p:extLst>
      <p:ext uri="{BB962C8B-B14F-4D97-AF65-F5344CB8AC3E}">
        <p14:creationId xmlns:p14="http://schemas.microsoft.com/office/powerpoint/2010/main" val="193871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rmAutofit/>
          </a:bodyPr>
          <a:lstStyle/>
          <a:p>
            <a:r>
              <a:rPr lang="en-US" dirty="0"/>
              <a:t>Bayesian analysis: prior knowledge</a:t>
            </a:r>
          </a:p>
        </p:txBody>
      </p:sp>
      <p:pic>
        <p:nvPicPr>
          <p:cNvPr id="11" name="Picture 10">
            <a:extLst>
              <a:ext uri="{FF2B5EF4-FFF2-40B4-BE49-F238E27FC236}">
                <a16:creationId xmlns:a16="http://schemas.microsoft.com/office/drawing/2014/main" id="{1EEA5F1A-95D9-424D-AFA9-F4822CB6C268}"/>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2109364" y="5105400"/>
            <a:ext cx="2134267" cy="387102"/>
          </a:xfrm>
          <a:prstGeom prst="rect">
            <a:avLst/>
          </a:prstGeom>
        </p:spPr>
      </p:pic>
      <p:pic>
        <p:nvPicPr>
          <p:cNvPr id="9" name="Picture 8">
            <a:extLst>
              <a:ext uri="{FF2B5EF4-FFF2-40B4-BE49-F238E27FC236}">
                <a16:creationId xmlns:a16="http://schemas.microsoft.com/office/drawing/2014/main" id="{4A59B614-E1BA-F358-72AE-FF3ADD272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grpSp>
        <p:nvGrpSpPr>
          <p:cNvPr id="17" name="Group 16">
            <a:extLst>
              <a:ext uri="{FF2B5EF4-FFF2-40B4-BE49-F238E27FC236}">
                <a16:creationId xmlns:a16="http://schemas.microsoft.com/office/drawing/2014/main" id="{99A3C3FE-D6BB-2088-B08E-A1397C308A78}"/>
              </a:ext>
            </a:extLst>
          </p:cNvPr>
          <p:cNvGrpSpPr/>
          <p:nvPr/>
        </p:nvGrpSpPr>
        <p:grpSpPr>
          <a:xfrm>
            <a:off x="4830419" y="3512994"/>
            <a:ext cx="4711700" cy="3338354"/>
            <a:chOff x="3810000" y="2703354"/>
            <a:chExt cx="6096000" cy="4064000"/>
          </a:xfrm>
        </p:grpSpPr>
        <p:graphicFrame>
          <p:nvGraphicFramePr>
            <p:cNvPr id="10" name="Diagram 9">
              <a:extLst>
                <a:ext uri="{FF2B5EF4-FFF2-40B4-BE49-F238E27FC236}">
                  <a16:creationId xmlns:a16="http://schemas.microsoft.com/office/drawing/2014/main" id="{7253D7D8-3DA1-091D-9AC9-E648D144D33C}"/>
                </a:ext>
              </a:extLst>
            </p:cNvPr>
            <p:cNvGraphicFramePr/>
            <p:nvPr>
              <p:extLst>
                <p:ext uri="{D42A27DB-BD31-4B8C-83A1-F6EECF244321}">
                  <p14:modId xmlns:p14="http://schemas.microsoft.com/office/powerpoint/2010/main" val="1282804339"/>
                </p:ext>
              </p:extLst>
            </p:nvPr>
          </p:nvGraphicFramePr>
          <p:xfrm>
            <a:off x="3810000" y="270335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Oval 12">
              <a:extLst>
                <a:ext uri="{FF2B5EF4-FFF2-40B4-BE49-F238E27FC236}">
                  <a16:creationId xmlns:a16="http://schemas.microsoft.com/office/drawing/2014/main" id="{19E725C5-F483-37A4-366E-D3A22A987632}"/>
                </a:ext>
              </a:extLst>
            </p:cNvPr>
            <p:cNvSpPr/>
            <p:nvPr/>
          </p:nvSpPr>
          <p:spPr>
            <a:xfrm>
              <a:off x="5678857" y="4288948"/>
              <a:ext cx="2358284" cy="892810"/>
            </a:xfrm>
            <a:prstGeom prst="ellipse">
              <a:avLst/>
            </a:prstGeom>
            <a:solidFill>
              <a:schemeClr val="accent3">
                <a:lumMod val="5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dirty="0">
                  <a:solidFill>
                    <a:schemeClr val="bg1"/>
                  </a:solidFill>
                </a:rPr>
                <a:t>Optical Potential</a:t>
              </a:r>
            </a:p>
          </p:txBody>
        </p:sp>
      </p:grpSp>
      <p:sp>
        <p:nvSpPr>
          <p:cNvPr id="5" name="Rectangle 4">
            <a:extLst>
              <a:ext uri="{FF2B5EF4-FFF2-40B4-BE49-F238E27FC236}">
                <a16:creationId xmlns:a16="http://schemas.microsoft.com/office/drawing/2014/main" id="{13CDDC07-9328-4335-51C6-C83C43B99D5D}"/>
              </a:ext>
            </a:extLst>
          </p:cNvPr>
          <p:cNvSpPr/>
          <p:nvPr/>
        </p:nvSpPr>
        <p:spPr>
          <a:xfrm>
            <a:off x="2109364" y="5105400"/>
            <a:ext cx="2204219" cy="470452"/>
          </a:xfrm>
          <a:prstGeom prst="rect">
            <a:avLst/>
          </a:prstGeom>
          <a:solidFill>
            <a:schemeClr val="bg1"/>
          </a:solidFill>
          <a:ln w="26424">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thematical equation with black text&#10;&#10;Description automatically generated">
            <a:extLst>
              <a:ext uri="{FF2B5EF4-FFF2-40B4-BE49-F238E27FC236}">
                <a16:creationId xmlns:a16="http://schemas.microsoft.com/office/drawing/2014/main" id="{918226E6-5838-4D9C-1F40-AB32F650E1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642" y="1504631"/>
            <a:ext cx="3997204" cy="899566"/>
          </a:xfrm>
          <a:prstGeom prst="rect">
            <a:avLst/>
          </a:prstGeom>
        </p:spPr>
      </p:pic>
      <p:sp>
        <p:nvSpPr>
          <p:cNvPr id="12" name="TextBox 11">
            <a:extLst>
              <a:ext uri="{FF2B5EF4-FFF2-40B4-BE49-F238E27FC236}">
                <a16:creationId xmlns:a16="http://schemas.microsoft.com/office/drawing/2014/main" id="{A8F56756-2BC6-9434-2809-1704DFB40B5A}"/>
              </a:ext>
            </a:extLst>
          </p:cNvPr>
          <p:cNvSpPr txBox="1"/>
          <p:nvPr/>
        </p:nvSpPr>
        <p:spPr>
          <a:xfrm>
            <a:off x="5564430" y="1485262"/>
            <a:ext cx="2347669" cy="1015663"/>
          </a:xfrm>
          <a:prstGeom prst="rect">
            <a:avLst/>
          </a:prstGeom>
          <a:noFill/>
          <a:ln>
            <a:solidFill>
              <a:schemeClr val="accent1"/>
            </a:solidFill>
          </a:ln>
        </p:spPr>
        <p:txBody>
          <a:bodyPr wrap="square">
            <a:spAutoFit/>
          </a:bodyPr>
          <a:lstStyle/>
          <a:p>
            <a:pPr lvl="0"/>
            <a:r>
              <a:rPr lang="en-US" sz="2000" dirty="0">
                <a:solidFill>
                  <a:schemeClr val="accent3">
                    <a:lumMod val="50000"/>
                  </a:schemeClr>
                </a:solidFill>
              </a:rPr>
              <a:t>prior distribution of parameters H given model M</a:t>
            </a:r>
          </a:p>
        </p:txBody>
      </p:sp>
      <p:cxnSp>
        <p:nvCxnSpPr>
          <p:cNvPr id="21" name="Curved Connector 20">
            <a:extLst>
              <a:ext uri="{FF2B5EF4-FFF2-40B4-BE49-F238E27FC236}">
                <a16:creationId xmlns:a16="http://schemas.microsoft.com/office/drawing/2014/main" id="{46BD3A23-8C74-CAAD-E5BE-2210F526F17E}"/>
              </a:ext>
            </a:extLst>
          </p:cNvPr>
          <p:cNvCxnSpPr>
            <a:cxnSpLocks/>
            <a:endCxn id="12" idx="1"/>
          </p:cNvCxnSpPr>
          <p:nvPr/>
        </p:nvCxnSpPr>
        <p:spPr>
          <a:xfrm>
            <a:off x="4830419" y="1738957"/>
            <a:ext cx="734011" cy="254137"/>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ACE4AC3-8698-D5E7-1D82-D5A8F091D85B}"/>
              </a:ext>
            </a:extLst>
          </p:cNvPr>
          <p:cNvSpPr txBox="1"/>
          <p:nvPr/>
        </p:nvSpPr>
        <p:spPr>
          <a:xfrm>
            <a:off x="664817" y="2710156"/>
            <a:ext cx="5093312" cy="2923877"/>
          </a:xfrm>
          <a:prstGeom prst="rect">
            <a:avLst/>
          </a:prstGeom>
          <a:noFill/>
        </p:spPr>
        <p:txBody>
          <a:bodyPr wrap="square">
            <a:spAutoFit/>
          </a:bodyPr>
          <a:lstStyle/>
          <a:p>
            <a:r>
              <a:rPr lang="en-US" sz="2000" dirty="0">
                <a:solidFill>
                  <a:srgbClr val="CC66FF"/>
                </a:solidFill>
              </a:rPr>
              <a:t>Gaussian distribution:</a:t>
            </a:r>
          </a:p>
          <a:p>
            <a:endParaRPr lang="en-US" sz="2000" dirty="0">
              <a:solidFill>
                <a:srgbClr val="CC66FF"/>
              </a:solidFill>
            </a:endParaRPr>
          </a:p>
          <a:p>
            <a:r>
              <a:rPr lang="en-US" sz="2000" u="sng" dirty="0">
                <a:solidFill>
                  <a:srgbClr val="CC66FF"/>
                </a:solidFill>
              </a:rPr>
              <a:t>Mean value</a:t>
            </a:r>
            <a:r>
              <a:rPr lang="en-US" sz="2000" dirty="0">
                <a:solidFill>
                  <a:srgbClr val="CC66FF"/>
                </a:solidFill>
              </a:rPr>
              <a:t>: global optical potential from global chi2 fits performed decades ago</a:t>
            </a:r>
          </a:p>
          <a:p>
            <a:r>
              <a:rPr lang="en-US" sz="2000" dirty="0">
                <a:solidFill>
                  <a:srgbClr val="CC66FF"/>
                </a:solidFill>
              </a:rPr>
              <a:t>(BG, CH, KD)</a:t>
            </a:r>
          </a:p>
          <a:p>
            <a:endParaRPr lang="en-US" sz="2000" dirty="0">
              <a:solidFill>
                <a:srgbClr val="CC66FF"/>
              </a:solidFill>
            </a:endParaRPr>
          </a:p>
          <a:p>
            <a:r>
              <a:rPr lang="en-US" sz="2000" u="sng" dirty="0">
                <a:solidFill>
                  <a:srgbClr val="CC66FF"/>
                </a:solidFill>
              </a:rPr>
              <a:t>Width</a:t>
            </a:r>
            <a:r>
              <a:rPr lang="en-US" sz="2000" dirty="0">
                <a:solidFill>
                  <a:srgbClr val="CC66FF"/>
                </a:solidFill>
              </a:rPr>
              <a:t>: 20% or 50% depending on the problem</a:t>
            </a:r>
          </a:p>
          <a:p>
            <a:r>
              <a:rPr lang="en-US" sz="2400" dirty="0">
                <a:solidFill>
                  <a:srgbClr val="FF0000"/>
                </a:solidFill>
              </a:rPr>
              <a:t> </a:t>
            </a:r>
          </a:p>
        </p:txBody>
      </p:sp>
      <p:pic>
        <p:nvPicPr>
          <p:cNvPr id="26" name="Content Placeholder 3">
            <a:extLst>
              <a:ext uri="{FF2B5EF4-FFF2-40B4-BE49-F238E27FC236}">
                <a16:creationId xmlns:a16="http://schemas.microsoft.com/office/drawing/2014/main" id="{BD68AB6B-74D3-989E-F4B4-09F35ED569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89300" y="5105400"/>
            <a:ext cx="1949914" cy="1794970"/>
          </a:xfrm>
          <a:prstGeom prst="rect">
            <a:avLst/>
          </a:prstGeom>
        </p:spPr>
      </p:pic>
    </p:spTree>
    <p:extLst>
      <p:ext uri="{BB962C8B-B14F-4D97-AF65-F5344CB8AC3E}">
        <p14:creationId xmlns:p14="http://schemas.microsoft.com/office/powerpoint/2010/main" val="40683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13</a:t>
            </a:fld>
            <a:endParaRPr lang="en-US" dirty="0"/>
          </a:p>
        </p:txBody>
      </p:sp>
      <p:sp>
        <p:nvSpPr>
          <p:cNvPr id="21" name="Title 1"/>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What prior to use?</a:t>
            </a:r>
            <a:endParaRPr lang="en-US" sz="3200" dirty="0"/>
          </a:p>
        </p:txBody>
      </p:sp>
      <p:pic>
        <p:nvPicPr>
          <p:cNvPr id="18" name="Picture 17">
            <a:extLst>
              <a:ext uri="{FF2B5EF4-FFF2-40B4-BE49-F238E27FC236}">
                <a16:creationId xmlns:a16="http://schemas.microsoft.com/office/drawing/2014/main" id="{BFF7B7E5-D504-F09F-8AB0-B2805965C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24" name="Rectangle 23">
            <a:extLst>
              <a:ext uri="{FF2B5EF4-FFF2-40B4-BE49-F238E27FC236}">
                <a16:creationId xmlns:a16="http://schemas.microsoft.com/office/drawing/2014/main" id="{301ED92B-B8A3-D209-CF1B-EA37AD1177E7}"/>
              </a:ext>
            </a:extLst>
          </p:cNvPr>
          <p:cNvSpPr/>
          <p:nvPr/>
        </p:nvSpPr>
        <p:spPr>
          <a:xfrm>
            <a:off x="5106357" y="2054990"/>
            <a:ext cx="258832" cy="122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275087D-4DDD-AC9B-C553-49E7E8B35BCC}"/>
              </a:ext>
            </a:extLst>
          </p:cNvPr>
          <p:cNvSpPr/>
          <p:nvPr/>
        </p:nvSpPr>
        <p:spPr>
          <a:xfrm>
            <a:off x="6729515" y="4084439"/>
            <a:ext cx="258832" cy="122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8DE6D2-D51E-AE04-847D-ABA75E733FC1}"/>
              </a:ext>
            </a:extLst>
          </p:cNvPr>
          <p:cNvSpPr/>
          <p:nvPr/>
        </p:nvSpPr>
        <p:spPr>
          <a:xfrm>
            <a:off x="52357" y="6526358"/>
            <a:ext cx="2563522" cy="307777"/>
          </a:xfrm>
          <a:prstGeom prst="rect">
            <a:avLst/>
          </a:prstGeom>
        </p:spPr>
        <p:txBody>
          <a:bodyPr wrap="none">
            <a:spAutoFit/>
          </a:bodyPr>
          <a:lstStyle/>
          <a:p>
            <a:r>
              <a:rPr lang="en-US" sz="1400" b="0" dirty="0">
                <a:latin typeface="+mn-lt"/>
              </a:rPr>
              <a:t>Lovell and Nunes PRC (2018)</a:t>
            </a:r>
          </a:p>
        </p:txBody>
      </p:sp>
      <p:pic>
        <p:nvPicPr>
          <p:cNvPr id="13" name="Picture 12" descr="A screenshot of a graph&#10;&#10;Description automatically generated">
            <a:extLst>
              <a:ext uri="{FF2B5EF4-FFF2-40B4-BE49-F238E27FC236}">
                <a16:creationId xmlns:a16="http://schemas.microsoft.com/office/drawing/2014/main" id="{6A987201-A0F8-89B0-1E54-6E0E79834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815" y="-636"/>
            <a:ext cx="3317185" cy="6858000"/>
          </a:xfrm>
          <a:prstGeom prst="rect">
            <a:avLst/>
          </a:prstGeom>
        </p:spPr>
      </p:pic>
      <p:pic>
        <p:nvPicPr>
          <p:cNvPr id="20" name="Picture 19" descr="A graph of a graph&#10;&#10;Description automatically generated">
            <a:extLst>
              <a:ext uri="{FF2B5EF4-FFF2-40B4-BE49-F238E27FC236}">
                <a16:creationId xmlns:a16="http://schemas.microsoft.com/office/drawing/2014/main" id="{4DC2BDE5-CF84-1526-9FC9-8696A4A25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43" y="3174129"/>
            <a:ext cx="4690995" cy="3300450"/>
          </a:xfrm>
          <a:prstGeom prst="rect">
            <a:avLst/>
          </a:prstGeom>
        </p:spPr>
      </p:pic>
      <p:sp>
        <p:nvSpPr>
          <p:cNvPr id="22" name="Rectangle 21">
            <a:extLst>
              <a:ext uri="{FF2B5EF4-FFF2-40B4-BE49-F238E27FC236}">
                <a16:creationId xmlns:a16="http://schemas.microsoft.com/office/drawing/2014/main" id="{FA313C82-9192-4F0C-0D5E-D0C985964D27}"/>
              </a:ext>
            </a:extLst>
          </p:cNvPr>
          <p:cNvSpPr/>
          <p:nvPr/>
        </p:nvSpPr>
        <p:spPr>
          <a:xfrm>
            <a:off x="3317186" y="3886200"/>
            <a:ext cx="500434" cy="548640"/>
          </a:xfrm>
          <a:prstGeom prst="rect">
            <a:avLst/>
          </a:prstGeom>
          <a:solidFill>
            <a:schemeClr val="bg1"/>
          </a:solidFill>
          <a:ln w="26424">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3479F79-052C-BB88-0BDE-026C4E1FACF8}"/>
              </a:ext>
            </a:extLst>
          </p:cNvPr>
          <p:cNvSpPr/>
          <p:nvPr/>
        </p:nvSpPr>
        <p:spPr>
          <a:xfrm>
            <a:off x="1551008" y="3463089"/>
            <a:ext cx="2266612" cy="400110"/>
          </a:xfrm>
          <a:prstGeom prst="rect">
            <a:avLst/>
          </a:prstGeom>
          <a:solidFill>
            <a:schemeClr val="bg1"/>
          </a:solidFill>
        </p:spPr>
        <p:txBody>
          <a:bodyPr wrap="square">
            <a:spAutoFit/>
          </a:bodyPr>
          <a:lstStyle/>
          <a:p>
            <a:r>
              <a:rPr lang="en-US" sz="2000" baseline="30000" dirty="0"/>
              <a:t>90</a:t>
            </a:r>
            <a:r>
              <a:rPr lang="en-US" sz="2000" dirty="0"/>
              <a:t>Zr(</a:t>
            </a:r>
            <a:r>
              <a:rPr lang="en-US" sz="2000" dirty="0" err="1"/>
              <a:t>n,n</a:t>
            </a:r>
            <a:r>
              <a:rPr lang="en-US" sz="2000" dirty="0"/>
              <a:t>) </a:t>
            </a:r>
            <a:r>
              <a:rPr lang="en-US" dirty="0"/>
              <a:t>@24 MeV </a:t>
            </a:r>
          </a:p>
        </p:txBody>
      </p:sp>
      <p:sp>
        <p:nvSpPr>
          <p:cNvPr id="4" name="TextBox 3">
            <a:extLst>
              <a:ext uri="{FF2B5EF4-FFF2-40B4-BE49-F238E27FC236}">
                <a16:creationId xmlns:a16="http://schemas.microsoft.com/office/drawing/2014/main" id="{6FE3F2C9-BB02-7631-9692-2F717E941400}"/>
              </a:ext>
            </a:extLst>
          </p:cNvPr>
          <p:cNvSpPr txBox="1"/>
          <p:nvPr/>
        </p:nvSpPr>
        <p:spPr>
          <a:xfrm>
            <a:off x="765291" y="1585883"/>
            <a:ext cx="4572000" cy="707886"/>
          </a:xfrm>
          <a:prstGeom prst="rect">
            <a:avLst/>
          </a:prstGeom>
          <a:noFill/>
        </p:spPr>
        <p:txBody>
          <a:bodyPr wrap="square">
            <a:spAutoFit/>
          </a:bodyPr>
          <a:lstStyle/>
          <a:p>
            <a:r>
              <a:rPr lang="en-US" sz="2000" b="0" dirty="0">
                <a:solidFill>
                  <a:srgbClr val="7D6EFF"/>
                </a:solidFill>
                <a:latin typeface="Tahoma" pitchFamily="34" charset="0"/>
              </a:rPr>
              <a:t>How confident are you in your prior knowledge?</a:t>
            </a:r>
            <a:endParaRPr lang="en-US" sz="2000" dirty="0"/>
          </a:p>
        </p:txBody>
      </p:sp>
    </p:spTree>
    <p:extLst>
      <p:ext uri="{BB962C8B-B14F-4D97-AF65-F5344CB8AC3E}">
        <p14:creationId xmlns:p14="http://schemas.microsoft.com/office/powerpoint/2010/main" val="826147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DFBAD-676D-B6BA-84A8-88D0AA3D4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4AA4D-0FD7-456A-B507-9B49F82C0499}"/>
              </a:ext>
            </a:extLst>
          </p:cNvPr>
          <p:cNvSpPr>
            <a:spLocks noGrp="1"/>
          </p:cNvSpPr>
          <p:nvPr>
            <p:ph type="title"/>
          </p:nvPr>
        </p:nvSpPr>
        <p:spPr>
          <a:xfrm>
            <a:off x="457200" y="304800"/>
            <a:ext cx="8229600" cy="990600"/>
          </a:xfrm>
        </p:spPr>
        <p:txBody>
          <a:bodyPr>
            <a:normAutofit/>
          </a:bodyPr>
          <a:lstStyle/>
          <a:p>
            <a:r>
              <a:rPr lang="en-US" dirty="0"/>
              <a:t>Bayesian analysis: the data</a:t>
            </a:r>
          </a:p>
        </p:txBody>
      </p:sp>
      <p:pic>
        <p:nvPicPr>
          <p:cNvPr id="11" name="Picture 10">
            <a:extLst>
              <a:ext uri="{FF2B5EF4-FFF2-40B4-BE49-F238E27FC236}">
                <a16:creationId xmlns:a16="http://schemas.microsoft.com/office/drawing/2014/main" id="{BF43D6E8-5EFF-A414-86D4-2C91404EAFAF}"/>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2109364" y="5105400"/>
            <a:ext cx="2134267" cy="387102"/>
          </a:xfrm>
          <a:prstGeom prst="rect">
            <a:avLst/>
          </a:prstGeom>
        </p:spPr>
      </p:pic>
      <p:pic>
        <p:nvPicPr>
          <p:cNvPr id="9" name="Picture 8">
            <a:extLst>
              <a:ext uri="{FF2B5EF4-FFF2-40B4-BE49-F238E27FC236}">
                <a16:creationId xmlns:a16="http://schemas.microsoft.com/office/drawing/2014/main" id="{86C5CD27-31BA-9F53-4970-7C612EDFF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grpSp>
        <p:nvGrpSpPr>
          <p:cNvPr id="17" name="Group 16">
            <a:extLst>
              <a:ext uri="{FF2B5EF4-FFF2-40B4-BE49-F238E27FC236}">
                <a16:creationId xmlns:a16="http://schemas.microsoft.com/office/drawing/2014/main" id="{07EC3BC5-55FB-689D-3A57-02ED55408B4B}"/>
              </a:ext>
            </a:extLst>
          </p:cNvPr>
          <p:cNvGrpSpPr/>
          <p:nvPr/>
        </p:nvGrpSpPr>
        <p:grpSpPr>
          <a:xfrm>
            <a:off x="4830419" y="3512994"/>
            <a:ext cx="4711700" cy="3338354"/>
            <a:chOff x="3810000" y="2703354"/>
            <a:chExt cx="6096000" cy="4064000"/>
          </a:xfrm>
        </p:grpSpPr>
        <p:graphicFrame>
          <p:nvGraphicFramePr>
            <p:cNvPr id="10" name="Diagram 9">
              <a:extLst>
                <a:ext uri="{FF2B5EF4-FFF2-40B4-BE49-F238E27FC236}">
                  <a16:creationId xmlns:a16="http://schemas.microsoft.com/office/drawing/2014/main" id="{768A043D-9F32-8845-1B94-58755D61FDBD}"/>
                </a:ext>
              </a:extLst>
            </p:cNvPr>
            <p:cNvGraphicFramePr/>
            <p:nvPr/>
          </p:nvGraphicFramePr>
          <p:xfrm>
            <a:off x="3810000" y="270335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Oval 12">
              <a:extLst>
                <a:ext uri="{FF2B5EF4-FFF2-40B4-BE49-F238E27FC236}">
                  <a16:creationId xmlns:a16="http://schemas.microsoft.com/office/drawing/2014/main" id="{30DE4B74-339F-6B64-6B28-67F7EDE5C46B}"/>
                </a:ext>
              </a:extLst>
            </p:cNvPr>
            <p:cNvSpPr/>
            <p:nvPr/>
          </p:nvSpPr>
          <p:spPr>
            <a:xfrm>
              <a:off x="5678857" y="4288948"/>
              <a:ext cx="2358284" cy="892810"/>
            </a:xfrm>
            <a:prstGeom prst="ellipse">
              <a:avLst/>
            </a:prstGeom>
            <a:solidFill>
              <a:schemeClr val="accent3">
                <a:lumMod val="5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dirty="0">
                  <a:solidFill>
                    <a:schemeClr val="bg1"/>
                  </a:solidFill>
                </a:rPr>
                <a:t>Optical Potential</a:t>
              </a:r>
            </a:p>
          </p:txBody>
        </p:sp>
      </p:grpSp>
      <p:sp>
        <p:nvSpPr>
          <p:cNvPr id="5" name="Rectangle 4">
            <a:extLst>
              <a:ext uri="{FF2B5EF4-FFF2-40B4-BE49-F238E27FC236}">
                <a16:creationId xmlns:a16="http://schemas.microsoft.com/office/drawing/2014/main" id="{16122537-3987-1D9F-4D5C-65C261282CAA}"/>
              </a:ext>
            </a:extLst>
          </p:cNvPr>
          <p:cNvSpPr/>
          <p:nvPr/>
        </p:nvSpPr>
        <p:spPr>
          <a:xfrm>
            <a:off x="2109364" y="5105400"/>
            <a:ext cx="2204219" cy="470452"/>
          </a:xfrm>
          <a:prstGeom prst="rect">
            <a:avLst/>
          </a:prstGeom>
          <a:solidFill>
            <a:schemeClr val="bg1"/>
          </a:solidFill>
          <a:ln w="26424">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thematical equation with black text&#10;&#10;Description automatically generated">
            <a:extLst>
              <a:ext uri="{FF2B5EF4-FFF2-40B4-BE49-F238E27FC236}">
                <a16:creationId xmlns:a16="http://schemas.microsoft.com/office/drawing/2014/main" id="{15283DB2-1C62-DD27-FB25-EA820E8E70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798" y="1429830"/>
            <a:ext cx="3997204" cy="899566"/>
          </a:xfrm>
          <a:prstGeom prst="rect">
            <a:avLst/>
          </a:prstGeom>
        </p:spPr>
      </p:pic>
      <p:sp>
        <p:nvSpPr>
          <p:cNvPr id="12" name="TextBox 11">
            <a:extLst>
              <a:ext uri="{FF2B5EF4-FFF2-40B4-BE49-F238E27FC236}">
                <a16:creationId xmlns:a16="http://schemas.microsoft.com/office/drawing/2014/main" id="{D65B58AE-0BA9-6573-6C31-BBFE0EBA4D47}"/>
              </a:ext>
            </a:extLst>
          </p:cNvPr>
          <p:cNvSpPr txBox="1"/>
          <p:nvPr/>
        </p:nvSpPr>
        <p:spPr>
          <a:xfrm>
            <a:off x="735642" y="2547605"/>
            <a:ext cx="2347669" cy="400110"/>
          </a:xfrm>
          <a:prstGeom prst="rect">
            <a:avLst/>
          </a:prstGeom>
          <a:noFill/>
          <a:ln>
            <a:solidFill>
              <a:schemeClr val="accent1"/>
            </a:solidFill>
          </a:ln>
        </p:spPr>
        <p:txBody>
          <a:bodyPr wrap="square">
            <a:spAutoFit/>
          </a:bodyPr>
          <a:lstStyle/>
          <a:p>
            <a:pPr lvl="0"/>
            <a:r>
              <a:rPr lang="en-US" sz="2000" dirty="0">
                <a:solidFill>
                  <a:schemeClr val="accent3">
                    <a:lumMod val="50000"/>
                  </a:schemeClr>
                </a:solidFill>
              </a:rPr>
              <a:t>Data constraints</a:t>
            </a:r>
          </a:p>
        </p:txBody>
      </p:sp>
      <p:cxnSp>
        <p:nvCxnSpPr>
          <p:cNvPr id="21" name="Curved Connector 20">
            <a:extLst>
              <a:ext uri="{FF2B5EF4-FFF2-40B4-BE49-F238E27FC236}">
                <a16:creationId xmlns:a16="http://schemas.microsoft.com/office/drawing/2014/main" id="{721D6625-3502-5E57-A12C-FD8D142D6BAF}"/>
              </a:ext>
            </a:extLst>
          </p:cNvPr>
          <p:cNvCxnSpPr>
            <a:cxnSpLocks/>
          </p:cNvCxnSpPr>
          <p:nvPr/>
        </p:nvCxnSpPr>
        <p:spPr>
          <a:xfrm rot="5400000">
            <a:off x="2131487" y="1908040"/>
            <a:ext cx="613824" cy="397913"/>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B19CD4C-EF60-3F95-5684-829D0D9ABCF8}"/>
              </a:ext>
            </a:extLst>
          </p:cNvPr>
          <p:cNvSpPr txBox="1"/>
          <p:nvPr/>
        </p:nvSpPr>
        <p:spPr>
          <a:xfrm>
            <a:off x="4050688" y="2295032"/>
            <a:ext cx="5093312" cy="1631216"/>
          </a:xfrm>
          <a:prstGeom prst="rect">
            <a:avLst/>
          </a:prstGeom>
          <a:noFill/>
        </p:spPr>
        <p:txBody>
          <a:bodyPr wrap="square">
            <a:spAutoFit/>
          </a:bodyPr>
          <a:lstStyle/>
          <a:p>
            <a:r>
              <a:rPr lang="en-US" sz="2000" dirty="0">
                <a:solidFill>
                  <a:srgbClr val="CC66FF"/>
                </a:solidFill>
              </a:rPr>
              <a:t>elastic scattering: angular distributions</a:t>
            </a:r>
          </a:p>
          <a:p>
            <a:r>
              <a:rPr lang="en-US" sz="2000" dirty="0">
                <a:solidFill>
                  <a:srgbClr val="CC66FF"/>
                </a:solidFill>
              </a:rPr>
              <a:t>total cross sections, polarization data, </a:t>
            </a:r>
            <a:r>
              <a:rPr lang="en-US" sz="2000" dirty="0" err="1">
                <a:solidFill>
                  <a:srgbClr val="CC66FF"/>
                </a:solidFill>
              </a:rPr>
              <a:t>etc</a:t>
            </a:r>
            <a:endParaRPr lang="en-US" dirty="0">
              <a:latin typeface="Tahoma" pitchFamily="34" charset="0"/>
            </a:endParaRPr>
          </a:p>
          <a:p>
            <a:r>
              <a:rPr lang="en-US" dirty="0">
                <a:solidFill>
                  <a:srgbClr val="CC66FF"/>
                </a:solidFill>
                <a:latin typeface="Tahoma" pitchFamily="34" charset="0"/>
              </a:rPr>
              <a:t>-  real exp data with evaluated errors</a:t>
            </a:r>
          </a:p>
          <a:p>
            <a:r>
              <a:rPr lang="en-US" dirty="0">
                <a:solidFill>
                  <a:srgbClr val="CC66FF"/>
                </a:solidFill>
                <a:latin typeface="Tahoma" pitchFamily="34" charset="0"/>
              </a:rPr>
              <a:t>-  mock data using KD with 10% errors</a:t>
            </a:r>
          </a:p>
          <a:p>
            <a:r>
              <a:rPr lang="en-US" sz="2400" dirty="0">
                <a:solidFill>
                  <a:srgbClr val="FF0000"/>
                </a:solidFill>
              </a:rPr>
              <a:t> </a:t>
            </a:r>
          </a:p>
        </p:txBody>
      </p:sp>
      <p:pic>
        <p:nvPicPr>
          <p:cNvPr id="6" name="Picture 5">
            <a:extLst>
              <a:ext uri="{FF2B5EF4-FFF2-40B4-BE49-F238E27FC236}">
                <a16:creationId xmlns:a16="http://schemas.microsoft.com/office/drawing/2014/main" id="{F48D5274-7737-8056-7B16-F5C40EEF9D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723" y="4574181"/>
            <a:ext cx="2430307" cy="1419225"/>
          </a:xfrm>
          <a:prstGeom prst="rect">
            <a:avLst/>
          </a:prstGeom>
        </p:spPr>
      </p:pic>
      <p:pic>
        <p:nvPicPr>
          <p:cNvPr id="8" name="Picture 7" descr="A graph of a graph&#10;&#10;Description automatically generated">
            <a:extLst>
              <a:ext uri="{FF2B5EF4-FFF2-40B4-BE49-F238E27FC236}">
                <a16:creationId xmlns:a16="http://schemas.microsoft.com/office/drawing/2014/main" id="{B491DC32-9D4E-1FAA-CC84-18F9BAC2B6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7800" y="4224181"/>
            <a:ext cx="3357783" cy="2362440"/>
          </a:xfrm>
          <a:prstGeom prst="rect">
            <a:avLst/>
          </a:prstGeom>
        </p:spPr>
      </p:pic>
      <p:sp>
        <p:nvSpPr>
          <p:cNvPr id="14" name="Rectangle 13">
            <a:extLst>
              <a:ext uri="{FF2B5EF4-FFF2-40B4-BE49-F238E27FC236}">
                <a16:creationId xmlns:a16="http://schemas.microsoft.com/office/drawing/2014/main" id="{6B8BB524-6DA2-39BA-595C-1D2BF994C5BE}"/>
              </a:ext>
            </a:extLst>
          </p:cNvPr>
          <p:cNvSpPr/>
          <p:nvPr/>
        </p:nvSpPr>
        <p:spPr>
          <a:xfrm>
            <a:off x="4171850" y="4418569"/>
            <a:ext cx="982239" cy="492443"/>
          </a:xfrm>
          <a:prstGeom prst="rect">
            <a:avLst/>
          </a:prstGeom>
          <a:solidFill>
            <a:schemeClr val="bg1"/>
          </a:solidFill>
        </p:spPr>
        <p:txBody>
          <a:bodyPr wrap="square">
            <a:spAutoFit/>
          </a:bodyPr>
          <a:lstStyle/>
          <a:p>
            <a:r>
              <a:rPr lang="en-US" sz="1400" baseline="30000" dirty="0"/>
              <a:t>90</a:t>
            </a:r>
            <a:r>
              <a:rPr lang="en-US" sz="1400" dirty="0"/>
              <a:t>Zr(</a:t>
            </a:r>
            <a:r>
              <a:rPr lang="en-US" sz="1400" dirty="0" err="1"/>
              <a:t>n,el</a:t>
            </a:r>
            <a:r>
              <a:rPr lang="en-US" sz="1400" dirty="0"/>
              <a:t>)</a:t>
            </a:r>
          </a:p>
          <a:p>
            <a:r>
              <a:rPr lang="en-US" sz="1200" dirty="0"/>
              <a:t>E=24 MeV </a:t>
            </a:r>
          </a:p>
        </p:txBody>
      </p:sp>
    </p:spTree>
    <p:extLst>
      <p:ext uri="{BB962C8B-B14F-4D97-AF65-F5344CB8AC3E}">
        <p14:creationId xmlns:p14="http://schemas.microsoft.com/office/powerpoint/2010/main" val="123114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472"/>
            <a:ext cx="8229600" cy="990600"/>
          </a:xfrm>
        </p:spPr>
        <p:txBody>
          <a:bodyPr>
            <a:normAutofit/>
          </a:bodyPr>
          <a:lstStyle/>
          <a:p>
            <a:r>
              <a:rPr lang="en-US" dirty="0"/>
              <a:t>Bayesian analysis: the likelihood</a:t>
            </a:r>
          </a:p>
        </p:txBody>
      </p:sp>
      <p:pic>
        <p:nvPicPr>
          <p:cNvPr id="11" name="Picture 10">
            <a:extLst>
              <a:ext uri="{FF2B5EF4-FFF2-40B4-BE49-F238E27FC236}">
                <a16:creationId xmlns:a16="http://schemas.microsoft.com/office/drawing/2014/main" id="{3C6FAC50-86DB-EA02-4814-4122E8646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4" name="Rectangle 14">
            <a:extLst>
              <a:ext uri="{FF2B5EF4-FFF2-40B4-BE49-F238E27FC236}">
                <a16:creationId xmlns:a16="http://schemas.microsoft.com/office/drawing/2014/main" id="{45A76147-B266-84FE-24EC-B609E0848B13}"/>
              </a:ext>
            </a:extLst>
          </p:cNvPr>
          <p:cNvSpPr>
            <a:spLocks noChangeArrowheads="1"/>
          </p:cNvSpPr>
          <p:nvPr/>
        </p:nvSpPr>
        <p:spPr bwMode="auto">
          <a:xfrm>
            <a:off x="457200" y="1579493"/>
            <a:ext cx="8229600" cy="2554545"/>
          </a:xfrm>
          <a:prstGeom prst="rect">
            <a:avLst/>
          </a:prstGeom>
          <a:solidFill>
            <a:schemeClr val="bg1"/>
          </a:solidFill>
          <a:ln w="9525">
            <a:noFill/>
            <a:miter lim="800000"/>
            <a:headEnd/>
            <a:tailEnd/>
          </a:ln>
        </p:spPr>
        <p:txBody>
          <a:bodyPr wrap="square">
            <a:spAutoFit/>
          </a:bodyPr>
          <a:lstStyle/>
          <a:p>
            <a:pPr marL="342900" indent="-342900">
              <a:buSzPct val="120000"/>
              <a:buFont typeface="Wingdings" pitchFamily="2" charset="2"/>
              <a:buChar char="§"/>
            </a:pPr>
            <a:r>
              <a:rPr lang="en-US" sz="2000" dirty="0">
                <a:latin typeface="Tahoma" pitchFamily="34" charset="0"/>
              </a:rPr>
              <a:t>n</a:t>
            </a:r>
            <a:r>
              <a:rPr lang="en-US" sz="2000" b="0" dirty="0">
                <a:latin typeface="Tahoma" pitchFamily="34" charset="0"/>
              </a:rPr>
              <a:t>o correlations and errors normally distributed</a:t>
            </a:r>
          </a:p>
          <a:p>
            <a:pPr marL="342900" indent="-342900">
              <a:buSzPct val="120000"/>
              <a:buFont typeface="Wingdings" pitchFamily="2" charset="2"/>
              <a:buChar char="§"/>
            </a:pPr>
            <a:endParaRPr lang="en-US" sz="2000" dirty="0">
              <a:latin typeface="Tahoma" pitchFamily="34" charset="0"/>
            </a:endParaRPr>
          </a:p>
          <a:p>
            <a:pPr marL="342900" indent="-342900">
              <a:buSzPct val="120000"/>
              <a:buFont typeface="Wingdings" pitchFamily="2" charset="2"/>
              <a:buChar char="§"/>
            </a:pPr>
            <a:endParaRPr lang="en-US" sz="2000" b="0" dirty="0">
              <a:latin typeface="Tahoma" pitchFamily="34" charset="0"/>
            </a:endParaRPr>
          </a:p>
          <a:p>
            <a:pPr marL="342900" indent="-342900">
              <a:buSzPct val="120000"/>
              <a:buFont typeface="Wingdings" pitchFamily="2" charset="2"/>
              <a:buChar char="§"/>
            </a:pPr>
            <a:endParaRPr lang="en-US" sz="2000" dirty="0">
              <a:latin typeface="Tahoma" pitchFamily="34" charset="0"/>
            </a:endParaRPr>
          </a:p>
          <a:p>
            <a:pPr>
              <a:buSzPct val="120000"/>
            </a:pPr>
            <a:endParaRPr lang="en-US" sz="2000" dirty="0">
              <a:latin typeface="Tahoma" pitchFamily="34" charset="0"/>
            </a:endParaRPr>
          </a:p>
          <a:p>
            <a:pPr lvl="1" algn="l"/>
            <a:endParaRPr lang="en-US" sz="2000" b="0" dirty="0">
              <a:latin typeface="Tahoma" pitchFamily="34" charset="0"/>
            </a:endParaRPr>
          </a:p>
          <a:p>
            <a:pPr marL="800100" lvl="1" indent="-342900" algn="l">
              <a:buFontTx/>
              <a:buChar char="-"/>
            </a:pPr>
            <a:endParaRPr lang="en-US" sz="2000" b="0" dirty="0">
              <a:latin typeface="Tahoma" pitchFamily="34" charset="0"/>
            </a:endParaRPr>
          </a:p>
          <a:p>
            <a:pPr lvl="1" algn="l"/>
            <a:endParaRPr lang="en-US" sz="2000" dirty="0">
              <a:solidFill>
                <a:srgbClr val="8000FF"/>
              </a:solidFill>
              <a:latin typeface="Tahoma" pitchFamily="34" charset="0"/>
            </a:endParaRPr>
          </a:p>
        </p:txBody>
      </p:sp>
      <p:pic>
        <p:nvPicPr>
          <p:cNvPr id="7" name="Picture 6" descr="A black and white image of a sign&#10;&#10;Description automatically generated with medium confidence">
            <a:extLst>
              <a:ext uri="{FF2B5EF4-FFF2-40B4-BE49-F238E27FC236}">
                <a16:creationId xmlns:a16="http://schemas.microsoft.com/office/drawing/2014/main" id="{5B4AB3E8-6A3F-A2B8-CE8F-F5771343B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115" y="2043419"/>
            <a:ext cx="3178413" cy="500157"/>
          </a:xfrm>
          <a:prstGeom prst="rect">
            <a:avLst/>
          </a:prstGeom>
          <a:ln w="28575">
            <a:solidFill>
              <a:srgbClr val="CC66FF"/>
            </a:solidFill>
          </a:ln>
        </p:spPr>
      </p:pic>
      <p:pic>
        <p:nvPicPr>
          <p:cNvPr id="41" name="Picture 40" descr="A black text on a white background&#10;&#10;Description automatically generated">
            <a:extLst>
              <a:ext uri="{FF2B5EF4-FFF2-40B4-BE49-F238E27FC236}">
                <a16:creationId xmlns:a16="http://schemas.microsoft.com/office/drawing/2014/main" id="{92EEA09A-E863-9820-1D69-B4FF2DE0E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354" y="5012073"/>
            <a:ext cx="3624645" cy="478421"/>
          </a:xfrm>
          <a:prstGeom prst="rect">
            <a:avLst/>
          </a:prstGeom>
          <a:ln w="28575">
            <a:solidFill>
              <a:srgbClr val="CC66FF"/>
            </a:solidFill>
          </a:ln>
        </p:spPr>
      </p:pic>
      <p:pic>
        <p:nvPicPr>
          <p:cNvPr id="8" name="Picture 7" descr="A black and white image of a number&#10;&#10;AI-generated content may be incorrect.">
            <a:extLst>
              <a:ext uri="{FF2B5EF4-FFF2-40B4-BE49-F238E27FC236}">
                <a16:creationId xmlns:a16="http://schemas.microsoft.com/office/drawing/2014/main" id="{0F9D0DD1-3499-0126-B256-C598F8CB8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3827037"/>
            <a:ext cx="797370" cy="478422"/>
          </a:xfrm>
          <a:prstGeom prst="rect">
            <a:avLst/>
          </a:prstGeom>
        </p:spPr>
      </p:pic>
      <p:pic>
        <p:nvPicPr>
          <p:cNvPr id="12" name="Picture 11" descr="A math equation with a line&#10;&#10;AI-generated content may be incorrect.">
            <a:extLst>
              <a:ext uri="{FF2B5EF4-FFF2-40B4-BE49-F238E27FC236}">
                <a16:creationId xmlns:a16="http://schemas.microsoft.com/office/drawing/2014/main" id="{20313B20-17B5-D3B9-72DD-557FE2BDF0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5851" y="2568114"/>
            <a:ext cx="3454400" cy="915416"/>
          </a:xfrm>
          <a:prstGeom prst="rect">
            <a:avLst/>
          </a:prstGeom>
        </p:spPr>
      </p:pic>
      <p:sp>
        <p:nvSpPr>
          <p:cNvPr id="5" name="TextBox 4">
            <a:extLst>
              <a:ext uri="{FF2B5EF4-FFF2-40B4-BE49-F238E27FC236}">
                <a16:creationId xmlns:a16="http://schemas.microsoft.com/office/drawing/2014/main" id="{B65AD135-0145-E90E-5556-8353CBF899BD}"/>
              </a:ext>
            </a:extLst>
          </p:cNvPr>
          <p:cNvSpPr txBox="1"/>
          <p:nvPr/>
        </p:nvSpPr>
        <p:spPr>
          <a:xfrm>
            <a:off x="457200" y="3586457"/>
            <a:ext cx="4572000" cy="2031325"/>
          </a:xfrm>
          <a:prstGeom prst="rect">
            <a:avLst/>
          </a:prstGeom>
          <a:noFill/>
        </p:spPr>
        <p:txBody>
          <a:bodyPr wrap="square">
            <a:spAutoFit/>
          </a:bodyPr>
          <a:lstStyle/>
          <a:p>
            <a:pPr marL="342900" indent="-342900">
              <a:buSzPct val="120000"/>
              <a:buFont typeface="Wingdings" pitchFamily="2" charset="2"/>
              <a:buChar char="§"/>
            </a:pPr>
            <a:endParaRPr lang="en-US" sz="1800" dirty="0">
              <a:latin typeface="Tahoma" pitchFamily="34" charset="0"/>
            </a:endParaRPr>
          </a:p>
          <a:p>
            <a:pPr marL="342900" indent="-342900">
              <a:buSzPct val="120000"/>
              <a:buFont typeface="Wingdings" pitchFamily="2" charset="2"/>
              <a:buChar char="§"/>
            </a:pPr>
            <a:r>
              <a:rPr lang="en-US" sz="1800" dirty="0">
                <a:latin typeface="Tahoma" pitchFamily="34" charset="0"/>
              </a:rPr>
              <a:t>rescale chi2 by the degrees of freedom</a:t>
            </a:r>
          </a:p>
          <a:p>
            <a:pPr>
              <a:buSzPct val="120000"/>
            </a:pPr>
            <a:r>
              <a:rPr lang="en-US" sz="1800" dirty="0">
                <a:latin typeface="Tahoma" pitchFamily="34" charset="0"/>
              </a:rPr>
              <a:t>		</a:t>
            </a:r>
            <a:r>
              <a:rPr lang="en-US" sz="1800" b="0" dirty="0">
                <a:latin typeface="Tahoma" pitchFamily="34" charset="0"/>
              </a:rPr>
              <a:t>(d=</a:t>
            </a:r>
            <a:r>
              <a:rPr lang="en-US" sz="1800" b="0" dirty="0" err="1">
                <a:latin typeface="Tahoma" pitchFamily="34" charset="0"/>
              </a:rPr>
              <a:t>N</a:t>
            </a:r>
            <a:r>
              <a:rPr lang="en-US" sz="1800" b="0" baseline="-25000" dirty="0" err="1">
                <a:latin typeface="Tahoma" pitchFamily="34" charset="0"/>
              </a:rPr>
              <a:t>data</a:t>
            </a:r>
            <a:r>
              <a:rPr lang="en-US" sz="1800" b="0" dirty="0">
                <a:latin typeface="Tahoma" pitchFamily="34" charset="0"/>
              </a:rPr>
              <a:t> </a:t>
            </a:r>
            <a:r>
              <a:rPr lang="en-US" sz="1800" dirty="0">
                <a:latin typeface="Tahoma" pitchFamily="34" charset="0"/>
              </a:rPr>
              <a:t>- </a:t>
            </a:r>
            <a:r>
              <a:rPr lang="en-US" sz="1800" dirty="0" err="1">
                <a:latin typeface="Tahoma" pitchFamily="34" charset="0"/>
              </a:rPr>
              <a:t>N</a:t>
            </a:r>
            <a:r>
              <a:rPr lang="en-US" sz="1800" baseline="-25000" dirty="0" err="1">
                <a:latin typeface="Tahoma" pitchFamily="34" charset="0"/>
              </a:rPr>
              <a:t>parameters</a:t>
            </a:r>
            <a:r>
              <a:rPr lang="en-US" sz="1800" dirty="0">
                <a:latin typeface="Tahoma" pitchFamily="34" charset="0"/>
              </a:rPr>
              <a:t>)</a:t>
            </a:r>
            <a:endParaRPr lang="en-US" sz="1800" b="0" dirty="0">
              <a:latin typeface="Tahoma" pitchFamily="34" charset="0"/>
            </a:endParaRPr>
          </a:p>
          <a:p>
            <a:pPr marL="342900" indent="-342900">
              <a:buSzPct val="120000"/>
              <a:buFont typeface="Wingdings" pitchFamily="2" charset="2"/>
              <a:buChar char="§"/>
            </a:pPr>
            <a:endParaRPr lang="en-US" sz="1800" b="0" dirty="0">
              <a:latin typeface="Tahoma" pitchFamily="34" charset="0"/>
            </a:endParaRPr>
          </a:p>
          <a:p>
            <a:pPr marL="342900" indent="-342900">
              <a:buSzPct val="120000"/>
              <a:buFont typeface="Wingdings" pitchFamily="2" charset="2"/>
              <a:buChar char="§"/>
            </a:pPr>
            <a:endParaRPr lang="en-US" sz="1800" b="0" dirty="0">
              <a:latin typeface="Tahoma" pitchFamily="34" charset="0"/>
            </a:endParaRPr>
          </a:p>
          <a:p>
            <a:pPr marL="342900" indent="-342900">
              <a:buSzPct val="120000"/>
              <a:buFont typeface="Wingdings" pitchFamily="2" charset="2"/>
              <a:buChar char="§"/>
            </a:pPr>
            <a:r>
              <a:rPr lang="en-US" sz="1800" dirty="0">
                <a:latin typeface="Tahoma" pitchFamily="34" charset="0"/>
              </a:rPr>
              <a:t>If </a:t>
            </a:r>
            <a:r>
              <a:rPr lang="en-US" sz="1800" dirty="0" err="1">
                <a:latin typeface="Tahoma" pitchFamily="34" charset="0"/>
              </a:rPr>
              <a:t>N</a:t>
            </a:r>
            <a:r>
              <a:rPr lang="en-US" sz="1800" baseline="-25000" dirty="0" err="1">
                <a:latin typeface="Tahoma" pitchFamily="34" charset="0"/>
              </a:rPr>
              <a:t>data</a:t>
            </a:r>
            <a:r>
              <a:rPr lang="en-US" sz="1800" dirty="0">
                <a:latin typeface="Tahoma" pitchFamily="34" charset="0"/>
              </a:rPr>
              <a:t> &gt;&gt; </a:t>
            </a:r>
            <a:r>
              <a:rPr lang="en-US" sz="1800" dirty="0" err="1">
                <a:latin typeface="Tahoma" pitchFamily="34" charset="0"/>
              </a:rPr>
              <a:t>N</a:t>
            </a:r>
            <a:r>
              <a:rPr lang="en-US" sz="1800" baseline="-25000" dirty="0" err="1">
                <a:latin typeface="Tahoma" pitchFamily="34" charset="0"/>
              </a:rPr>
              <a:t>parameters</a:t>
            </a:r>
            <a:endParaRPr lang="en-US" sz="1800" b="0" dirty="0">
              <a:latin typeface="Tahoma" pitchFamily="34" charset="0"/>
            </a:endParaRPr>
          </a:p>
          <a:p>
            <a:pPr marL="342900" indent="-342900">
              <a:buFontTx/>
              <a:buChar char="-"/>
            </a:pPr>
            <a:endParaRPr lang="en-US" sz="1800" dirty="0">
              <a:latin typeface="Tahoma" pitchFamily="34" charset="0"/>
            </a:endParaRPr>
          </a:p>
        </p:txBody>
      </p:sp>
    </p:spTree>
    <p:extLst>
      <p:ext uri="{BB962C8B-B14F-4D97-AF65-F5344CB8AC3E}">
        <p14:creationId xmlns:p14="http://schemas.microsoft.com/office/powerpoint/2010/main" val="251310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A3DD5-037E-DB64-433F-0938E366F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384DC-376B-5AB2-1CD5-387FBD5816DE}"/>
              </a:ext>
            </a:extLst>
          </p:cNvPr>
          <p:cNvSpPr>
            <a:spLocks noGrp="1"/>
          </p:cNvSpPr>
          <p:nvPr>
            <p:ph type="title"/>
          </p:nvPr>
        </p:nvSpPr>
        <p:spPr>
          <a:xfrm>
            <a:off x="457200" y="417472"/>
            <a:ext cx="8229600" cy="990600"/>
          </a:xfrm>
        </p:spPr>
        <p:txBody>
          <a:bodyPr>
            <a:normAutofit fontScale="90000"/>
          </a:bodyPr>
          <a:lstStyle/>
          <a:p>
            <a:r>
              <a:rPr lang="en-US" dirty="0"/>
              <a:t>Bayesian analysis: the likelihood with correlations (the real thing)</a:t>
            </a:r>
          </a:p>
        </p:txBody>
      </p:sp>
      <p:pic>
        <p:nvPicPr>
          <p:cNvPr id="11" name="Picture 10">
            <a:extLst>
              <a:ext uri="{FF2B5EF4-FFF2-40B4-BE49-F238E27FC236}">
                <a16:creationId xmlns:a16="http://schemas.microsoft.com/office/drawing/2014/main" id="{289F067D-D515-5FB7-02F7-FD00817D8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4" name="Rectangle 14">
            <a:extLst>
              <a:ext uri="{FF2B5EF4-FFF2-40B4-BE49-F238E27FC236}">
                <a16:creationId xmlns:a16="http://schemas.microsoft.com/office/drawing/2014/main" id="{9D8AC8A0-CCA2-C2E3-93E0-AC3FAEFED1A6}"/>
              </a:ext>
            </a:extLst>
          </p:cNvPr>
          <p:cNvSpPr>
            <a:spLocks noChangeArrowheads="1"/>
          </p:cNvSpPr>
          <p:nvPr/>
        </p:nvSpPr>
        <p:spPr bwMode="auto">
          <a:xfrm>
            <a:off x="457200" y="1579493"/>
            <a:ext cx="8229600" cy="1631216"/>
          </a:xfrm>
          <a:prstGeom prst="rect">
            <a:avLst/>
          </a:prstGeom>
          <a:solidFill>
            <a:schemeClr val="bg1"/>
          </a:solidFill>
          <a:ln w="9525">
            <a:noFill/>
            <a:miter lim="800000"/>
            <a:headEnd/>
            <a:tailEnd/>
          </a:ln>
        </p:spPr>
        <p:txBody>
          <a:bodyPr wrap="square">
            <a:spAutoFit/>
          </a:bodyPr>
          <a:lstStyle/>
          <a:p>
            <a:pPr>
              <a:buSzPct val="120000"/>
            </a:pPr>
            <a:r>
              <a:rPr lang="en-US" sz="2000" b="0" dirty="0">
                <a:latin typeface="Tahoma" pitchFamily="34" charset="0"/>
              </a:rPr>
              <a:t>Including data correlations in likelihood:</a:t>
            </a:r>
            <a:endParaRPr lang="en-US" sz="2000" dirty="0">
              <a:latin typeface="Tahoma" pitchFamily="34" charset="0"/>
            </a:endParaRPr>
          </a:p>
          <a:p>
            <a:pPr>
              <a:buSzPct val="120000"/>
            </a:pPr>
            <a:endParaRPr lang="en-US" sz="2000" dirty="0">
              <a:latin typeface="Tahoma" pitchFamily="34" charset="0"/>
            </a:endParaRPr>
          </a:p>
          <a:p>
            <a:pPr marL="342900" indent="-342900">
              <a:buSzPct val="120000"/>
              <a:buFont typeface="Wingdings" pitchFamily="2" charset="2"/>
              <a:buChar char="§"/>
            </a:pPr>
            <a:endParaRPr lang="en-US" sz="2000" dirty="0">
              <a:latin typeface="Tahoma" pitchFamily="34" charset="0"/>
            </a:endParaRPr>
          </a:p>
          <a:p>
            <a:pPr lvl="1" algn="l"/>
            <a:endParaRPr lang="en-US" sz="2000" b="0" dirty="0">
              <a:latin typeface="Tahoma" pitchFamily="34" charset="0"/>
            </a:endParaRPr>
          </a:p>
          <a:p>
            <a:pPr lvl="1" algn="l"/>
            <a:endParaRPr lang="en-US" sz="2000" dirty="0">
              <a:solidFill>
                <a:srgbClr val="8000FF"/>
              </a:solidFill>
              <a:latin typeface="Tahoma" pitchFamily="34" charset="0"/>
            </a:endParaRPr>
          </a:p>
        </p:txBody>
      </p:sp>
      <p:pic>
        <p:nvPicPr>
          <p:cNvPr id="7" name="Picture 6" descr="A black and white image of a sign&#10;&#10;Description automatically generated with medium confidence">
            <a:extLst>
              <a:ext uri="{FF2B5EF4-FFF2-40B4-BE49-F238E27FC236}">
                <a16:creationId xmlns:a16="http://schemas.microsoft.com/office/drawing/2014/main" id="{7D66365D-0E89-4F67-6631-0D260624D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544" y="2738611"/>
            <a:ext cx="3178413" cy="500157"/>
          </a:xfrm>
          <a:prstGeom prst="rect">
            <a:avLst/>
          </a:prstGeom>
          <a:ln w="28575">
            <a:solidFill>
              <a:srgbClr val="FF0000"/>
            </a:solidFill>
          </a:ln>
        </p:spPr>
      </p:pic>
      <p:pic>
        <p:nvPicPr>
          <p:cNvPr id="41" name="Picture 40" descr="A black text on a white background&#10;&#10;Description automatically generated">
            <a:extLst>
              <a:ext uri="{FF2B5EF4-FFF2-40B4-BE49-F238E27FC236}">
                <a16:creationId xmlns:a16="http://schemas.microsoft.com/office/drawing/2014/main" id="{9ED8973E-04CE-E352-697D-E2EB8C332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215" y="5962107"/>
            <a:ext cx="3624645" cy="478421"/>
          </a:xfrm>
          <a:prstGeom prst="rect">
            <a:avLst/>
          </a:prstGeom>
          <a:ln w="28575">
            <a:solidFill>
              <a:srgbClr val="408002"/>
            </a:solidFill>
          </a:ln>
        </p:spPr>
      </p:pic>
      <p:pic>
        <p:nvPicPr>
          <p:cNvPr id="10" name="Picture 9">
            <a:extLst>
              <a:ext uri="{FF2B5EF4-FFF2-40B4-BE49-F238E27FC236}">
                <a16:creationId xmlns:a16="http://schemas.microsoft.com/office/drawing/2014/main" id="{5547ED9C-8192-C1C4-58A5-E48D866930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372" y="2054042"/>
            <a:ext cx="6382615" cy="600391"/>
          </a:xfrm>
          <a:prstGeom prst="rect">
            <a:avLst/>
          </a:prstGeom>
        </p:spPr>
      </p:pic>
      <p:sp>
        <p:nvSpPr>
          <p:cNvPr id="6" name="TextBox 5">
            <a:extLst>
              <a:ext uri="{FF2B5EF4-FFF2-40B4-BE49-F238E27FC236}">
                <a16:creationId xmlns:a16="http://schemas.microsoft.com/office/drawing/2014/main" id="{4B55BE6C-3EE1-D134-234C-04AADEB3DED9}"/>
              </a:ext>
            </a:extLst>
          </p:cNvPr>
          <p:cNvSpPr txBox="1"/>
          <p:nvPr/>
        </p:nvSpPr>
        <p:spPr>
          <a:xfrm>
            <a:off x="2172097" y="2721683"/>
            <a:ext cx="5212480" cy="1292662"/>
          </a:xfrm>
          <a:prstGeom prst="rect">
            <a:avLst/>
          </a:prstGeom>
          <a:noFill/>
        </p:spPr>
        <p:txBody>
          <a:bodyPr wrap="square">
            <a:spAutoFit/>
          </a:bodyPr>
          <a:lstStyle/>
          <a:p>
            <a:pPr>
              <a:buSzPct val="120000"/>
            </a:pPr>
            <a:r>
              <a:rPr lang="en-US" sz="1800" dirty="0">
                <a:latin typeface="Tahoma" pitchFamily="34" charset="0"/>
              </a:rPr>
              <a:t>	</a:t>
            </a:r>
          </a:p>
          <a:p>
            <a:pPr>
              <a:buSzPct val="120000"/>
            </a:pPr>
            <a:r>
              <a:rPr lang="en-US" sz="2000" dirty="0">
                <a:solidFill>
                  <a:srgbClr val="FF0000"/>
                </a:solidFill>
                <a:latin typeface="Tahoma" pitchFamily="34" charset="0"/>
              </a:rPr>
              <a:t>typically not used because</a:t>
            </a:r>
          </a:p>
          <a:p>
            <a:pPr>
              <a:buSzPct val="120000"/>
            </a:pPr>
            <a:r>
              <a:rPr lang="en-US" sz="2000" dirty="0">
                <a:solidFill>
                  <a:srgbClr val="FF0000"/>
                </a:solidFill>
                <a:latin typeface="Tahoma" pitchFamily="34" charset="0"/>
              </a:rPr>
              <a:t>covariance is usually not known in reactions experiments</a:t>
            </a:r>
            <a:r>
              <a:rPr lang="en-US" sz="2000" dirty="0">
                <a:latin typeface="Tahoma" pitchFamily="34" charset="0"/>
              </a:rPr>
              <a:t>		</a:t>
            </a:r>
            <a:endParaRPr lang="en-US" sz="2000" b="0" dirty="0">
              <a:latin typeface="Tahoma" pitchFamily="34" charset="0"/>
            </a:endParaRPr>
          </a:p>
        </p:txBody>
      </p:sp>
      <p:sp>
        <p:nvSpPr>
          <p:cNvPr id="13" name="TextBox 12">
            <a:extLst>
              <a:ext uri="{FF2B5EF4-FFF2-40B4-BE49-F238E27FC236}">
                <a16:creationId xmlns:a16="http://schemas.microsoft.com/office/drawing/2014/main" id="{9F2067CD-22C3-6135-E606-1E9B5A1C6A15}"/>
              </a:ext>
            </a:extLst>
          </p:cNvPr>
          <p:cNvSpPr txBox="1"/>
          <p:nvPr/>
        </p:nvSpPr>
        <p:spPr>
          <a:xfrm>
            <a:off x="457200" y="4570621"/>
            <a:ext cx="5061443" cy="1323439"/>
          </a:xfrm>
          <a:prstGeom prst="rect">
            <a:avLst/>
          </a:prstGeom>
          <a:noFill/>
        </p:spPr>
        <p:txBody>
          <a:bodyPr wrap="square">
            <a:spAutoFit/>
          </a:bodyPr>
          <a:lstStyle/>
          <a:p>
            <a:pPr>
              <a:buSzPct val="120000"/>
            </a:pPr>
            <a:r>
              <a:rPr lang="en-US" sz="2000" dirty="0">
                <a:solidFill>
                  <a:srgbClr val="408002"/>
                </a:solidFill>
                <a:latin typeface="Tahoma" pitchFamily="34" charset="0"/>
              </a:rPr>
              <a:t>Recognition that doubling the angles in the measurement contains essentially the same information – introduction of 1/N scaling</a:t>
            </a:r>
            <a:r>
              <a:rPr lang="en-US" sz="2000" dirty="0">
                <a:latin typeface="Tahoma" pitchFamily="34" charset="0"/>
              </a:rPr>
              <a:t> </a:t>
            </a:r>
          </a:p>
        </p:txBody>
      </p:sp>
      <p:pic>
        <p:nvPicPr>
          <p:cNvPr id="14" name="Picture 13" descr="A screenshot of a graph&#10;&#10;Description automatically generated">
            <a:extLst>
              <a:ext uri="{FF2B5EF4-FFF2-40B4-BE49-F238E27FC236}">
                <a16:creationId xmlns:a16="http://schemas.microsoft.com/office/drawing/2014/main" id="{3FFC4EE3-71C2-CF0D-0EC8-C6D24D5BE0E0}"/>
              </a:ext>
            </a:extLst>
          </p:cNvPr>
          <p:cNvPicPr>
            <a:picLocks noChangeAspect="1"/>
          </p:cNvPicPr>
          <p:nvPr/>
        </p:nvPicPr>
        <p:blipFill>
          <a:blip r:embed="rId6">
            <a:extLst>
              <a:ext uri="{28A0092B-C50C-407E-A947-70E740481C1C}">
                <a14:useLocalDpi xmlns:a14="http://schemas.microsoft.com/office/drawing/2010/main" val="0"/>
              </a:ext>
            </a:extLst>
          </a:blip>
          <a:srcRect t="40591"/>
          <a:stretch>
            <a:fillRect/>
          </a:stretch>
        </p:blipFill>
        <p:spPr>
          <a:xfrm>
            <a:off x="5710683" y="4172052"/>
            <a:ext cx="3347788" cy="2676561"/>
          </a:xfrm>
          <a:prstGeom prst="rect">
            <a:avLst/>
          </a:prstGeom>
        </p:spPr>
      </p:pic>
      <p:cxnSp>
        <p:nvCxnSpPr>
          <p:cNvPr id="15" name="Curved Connector 14">
            <a:extLst>
              <a:ext uri="{FF2B5EF4-FFF2-40B4-BE49-F238E27FC236}">
                <a16:creationId xmlns:a16="http://schemas.microsoft.com/office/drawing/2014/main" id="{D5047478-16BF-C25E-32D5-041A7BD5C41E}"/>
              </a:ext>
            </a:extLst>
          </p:cNvPr>
          <p:cNvCxnSpPr>
            <a:cxnSpLocks/>
          </p:cNvCxnSpPr>
          <p:nvPr/>
        </p:nvCxnSpPr>
        <p:spPr>
          <a:xfrm>
            <a:off x="7113230" y="2413417"/>
            <a:ext cx="1208967" cy="272531"/>
          </a:xfrm>
          <a:prstGeom prst="curvedConnector3">
            <a:avLst>
              <a:gd name="adj1" fmla="val 10457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83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363E6-466C-E050-E4B6-CC5330D66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3FBD1-6508-CA39-B9C5-06AEADA30210}"/>
              </a:ext>
            </a:extLst>
          </p:cNvPr>
          <p:cNvSpPr>
            <a:spLocks noGrp="1"/>
          </p:cNvSpPr>
          <p:nvPr>
            <p:ph type="title"/>
          </p:nvPr>
        </p:nvSpPr>
        <p:spPr>
          <a:xfrm>
            <a:off x="457200" y="417472"/>
            <a:ext cx="8229600" cy="990600"/>
          </a:xfrm>
        </p:spPr>
        <p:txBody>
          <a:bodyPr>
            <a:normAutofit fontScale="90000"/>
          </a:bodyPr>
          <a:lstStyle/>
          <a:p>
            <a:r>
              <a:rPr lang="en-US" dirty="0"/>
              <a:t>Frequentist versus Bayesian approach</a:t>
            </a:r>
          </a:p>
        </p:txBody>
      </p:sp>
      <p:pic>
        <p:nvPicPr>
          <p:cNvPr id="11" name="Picture 10">
            <a:extLst>
              <a:ext uri="{FF2B5EF4-FFF2-40B4-BE49-F238E27FC236}">
                <a16:creationId xmlns:a16="http://schemas.microsoft.com/office/drawing/2014/main" id="{E5A369C8-D712-AB48-11EB-06293449C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4" name="Rectangle 14">
            <a:extLst>
              <a:ext uri="{FF2B5EF4-FFF2-40B4-BE49-F238E27FC236}">
                <a16:creationId xmlns:a16="http://schemas.microsoft.com/office/drawing/2014/main" id="{C3656104-872A-19A4-B47D-4FEFF4AD5023}"/>
              </a:ext>
            </a:extLst>
          </p:cNvPr>
          <p:cNvSpPr>
            <a:spLocks noChangeArrowheads="1"/>
          </p:cNvSpPr>
          <p:nvPr/>
        </p:nvSpPr>
        <p:spPr bwMode="auto">
          <a:xfrm>
            <a:off x="0" y="1579493"/>
            <a:ext cx="4097438" cy="1938992"/>
          </a:xfrm>
          <a:prstGeom prst="rect">
            <a:avLst/>
          </a:prstGeom>
          <a:solidFill>
            <a:schemeClr val="bg1"/>
          </a:solidFill>
          <a:ln w="9525">
            <a:noFill/>
            <a:miter lim="800000"/>
            <a:headEnd/>
            <a:tailEnd/>
          </a:ln>
        </p:spPr>
        <p:txBody>
          <a:bodyPr wrap="square">
            <a:spAutoFit/>
          </a:bodyPr>
          <a:lstStyle/>
          <a:p>
            <a:pPr lvl="1" algn="l"/>
            <a:r>
              <a:rPr lang="en-US" sz="2000" dirty="0">
                <a:solidFill>
                  <a:srgbClr val="FF0000"/>
                </a:solidFill>
                <a:latin typeface="Tahoma" pitchFamily="34" charset="0"/>
              </a:rPr>
              <a:t>Frequentist </a:t>
            </a:r>
            <a:r>
              <a:rPr lang="en-US" sz="2000" b="0" dirty="0">
                <a:solidFill>
                  <a:srgbClr val="FF0000"/>
                </a:solidFill>
                <a:latin typeface="Tahoma" pitchFamily="34" charset="0"/>
              </a:rPr>
              <a:t>Chi2 minimization</a:t>
            </a:r>
          </a:p>
          <a:p>
            <a:pPr lvl="1" algn="l"/>
            <a:endParaRPr lang="en-US" sz="2000" dirty="0">
              <a:latin typeface="Tahoma" pitchFamily="34" charset="0"/>
            </a:endParaRPr>
          </a:p>
          <a:p>
            <a:pPr lvl="1" algn="l"/>
            <a:endParaRPr lang="en-US" sz="2000" b="0" dirty="0">
              <a:latin typeface="Tahoma" pitchFamily="34" charset="0"/>
            </a:endParaRPr>
          </a:p>
          <a:p>
            <a:pPr marL="800100" lvl="1" indent="-342900" algn="l">
              <a:buFontTx/>
              <a:buChar char="-"/>
            </a:pPr>
            <a:endParaRPr lang="en-US" sz="2000" b="0" dirty="0">
              <a:latin typeface="Tahoma" pitchFamily="34" charset="0"/>
            </a:endParaRPr>
          </a:p>
          <a:p>
            <a:pPr marL="800100" lvl="1" indent="-342900" algn="l">
              <a:buFontTx/>
              <a:buChar char="-"/>
            </a:pPr>
            <a:endParaRPr lang="en-US" sz="2000" b="0" dirty="0">
              <a:latin typeface="Tahoma" pitchFamily="34" charset="0"/>
            </a:endParaRPr>
          </a:p>
          <a:p>
            <a:pPr lvl="1" algn="l"/>
            <a:endParaRPr lang="en-US" sz="2000" dirty="0">
              <a:solidFill>
                <a:srgbClr val="8000FF"/>
              </a:solidFill>
              <a:latin typeface="Tahoma" pitchFamily="34" charset="0"/>
            </a:endParaRPr>
          </a:p>
        </p:txBody>
      </p:sp>
      <p:pic>
        <p:nvPicPr>
          <p:cNvPr id="5" name="Picture 4" descr="A math equation with a line&#10;&#10;AI-generated content may be incorrect.">
            <a:extLst>
              <a:ext uri="{FF2B5EF4-FFF2-40B4-BE49-F238E27FC236}">
                <a16:creationId xmlns:a16="http://schemas.microsoft.com/office/drawing/2014/main" id="{861B0EC8-9FC8-7FB7-46D3-C766FCE21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49863"/>
            <a:ext cx="3454400" cy="915416"/>
          </a:xfrm>
          <a:prstGeom prst="rect">
            <a:avLst/>
          </a:prstGeom>
        </p:spPr>
      </p:pic>
      <p:pic>
        <p:nvPicPr>
          <p:cNvPr id="2050" name="Picture 2" descr="Levenberg-Marquardt algorithm explained">
            <a:extLst>
              <a:ext uri="{FF2B5EF4-FFF2-40B4-BE49-F238E27FC236}">
                <a16:creationId xmlns:a16="http://schemas.microsoft.com/office/drawing/2014/main" id="{9ED0635D-C3E0-4365-C924-C8940C5A8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87" y="3092035"/>
            <a:ext cx="3739910" cy="21036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4">
            <a:extLst>
              <a:ext uri="{FF2B5EF4-FFF2-40B4-BE49-F238E27FC236}">
                <a16:creationId xmlns:a16="http://schemas.microsoft.com/office/drawing/2014/main" id="{1BBB63B3-747B-4225-D441-D3AB7D4A89AF}"/>
              </a:ext>
            </a:extLst>
          </p:cNvPr>
          <p:cNvSpPr>
            <a:spLocks noChangeArrowheads="1"/>
          </p:cNvSpPr>
          <p:nvPr/>
        </p:nvSpPr>
        <p:spPr bwMode="auto">
          <a:xfrm>
            <a:off x="4890304" y="1579493"/>
            <a:ext cx="4097438" cy="3477875"/>
          </a:xfrm>
          <a:prstGeom prst="rect">
            <a:avLst/>
          </a:prstGeom>
          <a:solidFill>
            <a:schemeClr val="bg1"/>
          </a:solidFill>
          <a:ln w="9525">
            <a:noFill/>
            <a:miter lim="800000"/>
            <a:headEnd/>
            <a:tailEnd/>
          </a:ln>
        </p:spPr>
        <p:txBody>
          <a:bodyPr wrap="square">
            <a:spAutoFit/>
          </a:bodyPr>
          <a:lstStyle/>
          <a:p>
            <a:r>
              <a:rPr lang="en-US" sz="2000" dirty="0">
                <a:solidFill>
                  <a:srgbClr val="0000FF"/>
                </a:solidFill>
                <a:latin typeface="Tahoma" pitchFamily="34" charset="0"/>
              </a:rPr>
              <a:t>Bayesian MCMC:</a:t>
            </a:r>
          </a:p>
          <a:p>
            <a:r>
              <a:rPr lang="en-US" sz="2000" dirty="0">
                <a:solidFill>
                  <a:srgbClr val="0000FF"/>
                </a:solidFill>
                <a:latin typeface="Tahoma" pitchFamily="34" charset="0"/>
              </a:rPr>
              <a:t>e</a:t>
            </a:r>
            <a:r>
              <a:rPr lang="en-US" sz="2000" b="0" dirty="0">
                <a:solidFill>
                  <a:srgbClr val="0000FF"/>
                </a:solidFill>
                <a:latin typeface="Tahoma" pitchFamily="34" charset="0"/>
              </a:rPr>
              <a:t>mcee - </a:t>
            </a:r>
            <a:r>
              <a:rPr lang="en-US" dirty="0">
                <a:solidFill>
                  <a:srgbClr val="0000FF"/>
                </a:solidFill>
              </a:rPr>
              <a:t>Goodman-Weare stretch-move proposal distribution</a:t>
            </a:r>
          </a:p>
          <a:p>
            <a:pPr lvl="1"/>
            <a:endParaRPr lang="en-US" dirty="0">
              <a:solidFill>
                <a:srgbClr val="0000FF"/>
              </a:solidFill>
            </a:endParaRPr>
          </a:p>
          <a:p>
            <a:pPr marL="285750" indent="-285750">
              <a:buFont typeface="Arial" panose="020B0604020202020204" pitchFamily="34" charset="0"/>
              <a:buChar char="•"/>
            </a:pPr>
            <a:r>
              <a:rPr lang="en-US" dirty="0">
                <a:solidFill>
                  <a:srgbClr val="0000FF"/>
                </a:solidFill>
              </a:rPr>
              <a:t>affine-invariant (not affected by the scaling or shape of the target distribution)</a:t>
            </a:r>
          </a:p>
          <a:p>
            <a:pPr marL="285750" indent="-285750">
              <a:buFont typeface="Arial" panose="020B0604020202020204" pitchFamily="34" charset="0"/>
              <a:buChar char="•"/>
            </a:pPr>
            <a:r>
              <a:rPr lang="en-US" dirty="0">
                <a:solidFill>
                  <a:srgbClr val="0000FF"/>
                </a:solidFill>
              </a:rPr>
              <a:t>uses an ensemble of walkers to propose moves</a:t>
            </a:r>
          </a:p>
          <a:p>
            <a:pPr marL="285750" indent="-285750">
              <a:buFont typeface="Arial" panose="020B0604020202020204" pitchFamily="34" charset="0"/>
              <a:buChar char="•"/>
            </a:pPr>
            <a:r>
              <a:rPr lang="en-US" dirty="0">
                <a:solidFill>
                  <a:srgbClr val="0000FF"/>
                </a:solidFill>
              </a:rPr>
              <a:t>more efficient, especially for highly skewed or badly scaled problems, due to a lower autocorrelation time </a:t>
            </a:r>
          </a:p>
        </p:txBody>
      </p:sp>
      <p:sp>
        <p:nvSpPr>
          <p:cNvPr id="8" name="TextBox 7">
            <a:extLst>
              <a:ext uri="{FF2B5EF4-FFF2-40B4-BE49-F238E27FC236}">
                <a16:creationId xmlns:a16="http://schemas.microsoft.com/office/drawing/2014/main" id="{E01302DB-87AD-AD2A-FFB4-7FB2728DCB19}"/>
              </a:ext>
            </a:extLst>
          </p:cNvPr>
          <p:cNvSpPr txBox="1"/>
          <p:nvPr/>
        </p:nvSpPr>
        <p:spPr>
          <a:xfrm>
            <a:off x="225063" y="5057368"/>
            <a:ext cx="4572000" cy="1200329"/>
          </a:xfrm>
          <a:prstGeom prst="rect">
            <a:avLst/>
          </a:prstGeom>
          <a:noFill/>
        </p:spPr>
        <p:txBody>
          <a:bodyPr wrap="square">
            <a:spAutoFit/>
          </a:bodyPr>
          <a:lstStyle/>
          <a:p>
            <a:r>
              <a:rPr lang="en-US" dirty="0"/>
              <a:t>Interpolates between Newton and gradient-descent: better numerical stability and converges faster than standard gradient descent.</a:t>
            </a:r>
          </a:p>
        </p:txBody>
      </p:sp>
      <p:pic>
        <p:nvPicPr>
          <p:cNvPr id="9" name="Picture 2" descr="LLNL physicist Cole Pruitt honored with early-career ...">
            <a:extLst>
              <a:ext uri="{FF2B5EF4-FFF2-40B4-BE49-F238E27FC236}">
                <a16:creationId xmlns:a16="http://schemas.microsoft.com/office/drawing/2014/main" id="{C5F06C81-CFB2-1829-8625-448672EAC2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347" r="21798"/>
          <a:stretch>
            <a:fillRect/>
          </a:stretch>
        </p:blipFill>
        <p:spPr bwMode="auto">
          <a:xfrm>
            <a:off x="8076138" y="5436216"/>
            <a:ext cx="911604" cy="12551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890E8F3-8F07-4810-FE45-EA5F949D910E}"/>
              </a:ext>
            </a:extLst>
          </p:cNvPr>
          <p:cNvSpPr/>
          <p:nvPr/>
        </p:nvSpPr>
        <p:spPr>
          <a:xfrm>
            <a:off x="5602146" y="5521795"/>
            <a:ext cx="2326511" cy="1384995"/>
          </a:xfrm>
          <a:prstGeom prst="rect">
            <a:avLst/>
          </a:prstGeom>
        </p:spPr>
        <p:txBody>
          <a:bodyPr wrap="square">
            <a:spAutoFit/>
          </a:bodyPr>
          <a:lstStyle/>
          <a:p>
            <a:pPr algn="r"/>
            <a:r>
              <a:rPr lang="en-US" sz="1400" b="0" dirty="0">
                <a:latin typeface="+mn-lt"/>
              </a:rPr>
              <a:t>Study lead by Cole Pruitt</a:t>
            </a:r>
            <a:r>
              <a:rPr lang="en-US" sz="1400" dirty="0"/>
              <a:t> </a:t>
            </a:r>
            <a:r>
              <a:rPr lang="en-US" sz="1400" b="0" dirty="0">
                <a:latin typeface="+mn-lt"/>
              </a:rPr>
              <a:t> in collaboration with </a:t>
            </a:r>
          </a:p>
          <a:p>
            <a:pPr algn="r"/>
            <a:r>
              <a:rPr lang="en-US" sz="1400" dirty="0"/>
              <a:t>Amy </a:t>
            </a:r>
            <a:r>
              <a:rPr lang="en-US" sz="1400" b="0" dirty="0">
                <a:latin typeface="+mn-lt"/>
              </a:rPr>
              <a:t>Lovell, </a:t>
            </a:r>
          </a:p>
          <a:p>
            <a:pPr algn="r"/>
            <a:r>
              <a:rPr lang="en-US" sz="1400" dirty="0"/>
              <a:t>Chloe </a:t>
            </a:r>
            <a:r>
              <a:rPr lang="en-US" sz="1400" b="0" dirty="0" err="1">
                <a:latin typeface="+mn-lt"/>
              </a:rPr>
              <a:t>Hebborn</a:t>
            </a:r>
            <a:r>
              <a:rPr lang="en-US" sz="1400" b="0" dirty="0">
                <a:latin typeface="+mn-lt"/>
              </a:rPr>
              <a:t>, </a:t>
            </a:r>
          </a:p>
          <a:p>
            <a:pPr algn="r"/>
            <a:r>
              <a:rPr lang="en-US" sz="1400" dirty="0"/>
              <a:t>Filomena </a:t>
            </a:r>
            <a:r>
              <a:rPr lang="en-US" sz="1400" b="0" dirty="0">
                <a:latin typeface="+mn-lt"/>
              </a:rPr>
              <a:t>Nunes</a:t>
            </a:r>
          </a:p>
          <a:p>
            <a:pPr algn="r"/>
            <a:r>
              <a:rPr lang="en-US" sz="1400" dirty="0"/>
              <a:t>PRC (2024)</a:t>
            </a:r>
            <a:endParaRPr lang="en-US" sz="1400" b="0" dirty="0">
              <a:latin typeface="+mn-lt"/>
            </a:endParaRPr>
          </a:p>
        </p:txBody>
      </p:sp>
    </p:spTree>
    <p:extLst>
      <p:ext uri="{BB962C8B-B14F-4D97-AF65-F5344CB8AC3E}">
        <p14:creationId xmlns:p14="http://schemas.microsoft.com/office/powerpoint/2010/main" val="2456870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18</a:t>
            </a:fld>
            <a:endParaRPr lang="en-US" dirty="0"/>
          </a:p>
        </p:txBody>
      </p:sp>
      <p:sp>
        <p:nvSpPr>
          <p:cNvPr id="21" name="Title 1"/>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Application: OP with 5 parameters</a:t>
            </a:r>
            <a:endParaRPr lang="en-US" sz="3200" dirty="0"/>
          </a:p>
        </p:txBody>
      </p:sp>
      <p:pic>
        <p:nvPicPr>
          <p:cNvPr id="2" name="Picture 1">
            <a:extLst>
              <a:ext uri="{FF2B5EF4-FFF2-40B4-BE49-F238E27FC236}">
                <a16:creationId xmlns:a16="http://schemas.microsoft.com/office/drawing/2014/main" id="{E1A8BD78-FF6A-7880-D78A-3A0B49173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7" name="TextBox 6">
            <a:extLst>
              <a:ext uri="{FF2B5EF4-FFF2-40B4-BE49-F238E27FC236}">
                <a16:creationId xmlns:a16="http://schemas.microsoft.com/office/drawing/2014/main" id="{51A5E21A-40CA-3B6D-2651-591385097BDF}"/>
              </a:ext>
            </a:extLst>
          </p:cNvPr>
          <p:cNvSpPr txBox="1"/>
          <p:nvPr/>
        </p:nvSpPr>
        <p:spPr>
          <a:xfrm>
            <a:off x="5477436" y="3256961"/>
            <a:ext cx="3666564" cy="1938992"/>
          </a:xfrm>
          <a:prstGeom prst="rect">
            <a:avLst/>
          </a:prstGeom>
          <a:noFill/>
        </p:spPr>
        <p:txBody>
          <a:bodyPr wrap="square">
            <a:spAutoFit/>
          </a:bodyPr>
          <a:lstStyle/>
          <a:p>
            <a:r>
              <a:rPr lang="en-US" sz="2400" dirty="0">
                <a:solidFill>
                  <a:srgbClr val="FF0000"/>
                </a:solidFill>
                <a:latin typeface="Tahoma" pitchFamily="34" charset="0"/>
              </a:rPr>
              <a:t>Frequentist (red)</a:t>
            </a:r>
            <a:r>
              <a:rPr lang="en-US" sz="2400" dirty="0">
                <a:solidFill>
                  <a:srgbClr val="3C7483"/>
                </a:solidFill>
                <a:latin typeface="Tahoma" pitchFamily="34" charset="0"/>
              </a:rPr>
              <a:t> </a:t>
            </a:r>
            <a:r>
              <a:rPr lang="en-US" sz="2400" dirty="0">
                <a:solidFill>
                  <a:srgbClr val="0000FF"/>
                </a:solidFill>
                <a:latin typeface="Tahoma" pitchFamily="34" charset="0"/>
              </a:rPr>
              <a:t>Bayesian (blue)</a:t>
            </a:r>
          </a:p>
          <a:p>
            <a:endParaRPr lang="en-US" sz="2400" dirty="0">
              <a:solidFill>
                <a:srgbClr val="3C7483"/>
              </a:solidFill>
              <a:latin typeface="Tahoma" pitchFamily="34" charset="0"/>
            </a:endParaRPr>
          </a:p>
          <a:p>
            <a:r>
              <a:rPr lang="en-US" sz="2400" dirty="0">
                <a:solidFill>
                  <a:srgbClr val="3C7483"/>
                </a:solidFill>
                <a:latin typeface="Tahoma" pitchFamily="34" charset="0"/>
              </a:rPr>
              <a:t>same </a:t>
            </a:r>
            <a:r>
              <a:rPr lang="en-US" sz="2400" dirty="0" err="1">
                <a:solidFill>
                  <a:srgbClr val="3C7483"/>
                </a:solidFill>
                <a:latin typeface="Tahoma" pitchFamily="34" charset="0"/>
              </a:rPr>
              <a:t>likelihoods+priors</a:t>
            </a:r>
            <a:endParaRPr lang="en-US" sz="2400" dirty="0">
              <a:solidFill>
                <a:srgbClr val="3C7483"/>
              </a:solidFill>
              <a:latin typeface="Tahoma" pitchFamily="34" charset="0"/>
            </a:endParaRPr>
          </a:p>
          <a:p>
            <a:r>
              <a:rPr lang="en-US" sz="2400" dirty="0">
                <a:solidFill>
                  <a:srgbClr val="3C7483"/>
                </a:solidFill>
                <a:latin typeface="Tahoma" pitchFamily="34" charset="0"/>
              </a:rPr>
              <a:t>produce same posteriors</a:t>
            </a:r>
            <a:endParaRPr lang="en-US" sz="2400" dirty="0"/>
          </a:p>
        </p:txBody>
      </p:sp>
      <p:sp>
        <p:nvSpPr>
          <p:cNvPr id="8" name="Rectangle 7">
            <a:extLst>
              <a:ext uri="{FF2B5EF4-FFF2-40B4-BE49-F238E27FC236}">
                <a16:creationId xmlns:a16="http://schemas.microsoft.com/office/drawing/2014/main" id="{66BF6887-6371-9A68-B157-6C8ECF32F7AA}"/>
              </a:ext>
            </a:extLst>
          </p:cNvPr>
          <p:cNvSpPr/>
          <p:nvPr/>
        </p:nvSpPr>
        <p:spPr>
          <a:xfrm>
            <a:off x="5697754" y="1716066"/>
            <a:ext cx="3225928" cy="1261884"/>
          </a:xfrm>
          <a:prstGeom prst="rect">
            <a:avLst/>
          </a:prstGeom>
          <a:solidFill>
            <a:schemeClr val="bg1"/>
          </a:solidFill>
        </p:spPr>
        <p:txBody>
          <a:bodyPr wrap="square">
            <a:spAutoFit/>
          </a:bodyPr>
          <a:lstStyle/>
          <a:p>
            <a:r>
              <a:rPr lang="en-US" sz="2800" baseline="30000" dirty="0"/>
              <a:t>90</a:t>
            </a:r>
            <a:r>
              <a:rPr lang="en-US" sz="2800" dirty="0"/>
              <a:t>Zr(</a:t>
            </a:r>
            <a:r>
              <a:rPr lang="en-US" sz="2800" dirty="0" err="1"/>
              <a:t>n,n</a:t>
            </a:r>
            <a:r>
              <a:rPr lang="en-US" sz="2800" dirty="0"/>
              <a:t>) </a:t>
            </a:r>
            <a:r>
              <a:rPr lang="en-US" sz="2400" dirty="0"/>
              <a:t>@10 MeV</a:t>
            </a:r>
          </a:p>
          <a:p>
            <a:endParaRPr lang="en-US" sz="2400" dirty="0"/>
          </a:p>
          <a:p>
            <a:r>
              <a:rPr lang="en-US" sz="2400" dirty="0"/>
              <a:t>		</a:t>
            </a:r>
            <a:r>
              <a:rPr lang="en-US" sz="2400" dirty="0" err="1"/>
              <a:t>N</a:t>
            </a:r>
            <a:r>
              <a:rPr lang="en-US" sz="2400" baseline="-25000" dirty="0" err="1"/>
              <a:t>data</a:t>
            </a:r>
            <a:r>
              <a:rPr lang="en-US" sz="2400" dirty="0"/>
              <a:t>=36 </a:t>
            </a:r>
          </a:p>
        </p:txBody>
      </p:sp>
      <p:pic>
        <p:nvPicPr>
          <p:cNvPr id="10" name="Picture 9" descr="A graph of a diagram&#10;&#10;AI-generated content may be incorrect.">
            <a:extLst>
              <a:ext uri="{FF2B5EF4-FFF2-40B4-BE49-F238E27FC236}">
                <a16:creationId xmlns:a16="http://schemas.microsoft.com/office/drawing/2014/main" id="{9D634DF0-068E-D823-67E9-6A4BC75B4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36700"/>
            <a:ext cx="4382707" cy="4343400"/>
          </a:xfrm>
          <a:prstGeom prst="rect">
            <a:avLst/>
          </a:prstGeom>
        </p:spPr>
      </p:pic>
      <p:sp>
        <p:nvSpPr>
          <p:cNvPr id="14" name="Rectangle 13">
            <a:extLst>
              <a:ext uri="{FF2B5EF4-FFF2-40B4-BE49-F238E27FC236}">
                <a16:creationId xmlns:a16="http://schemas.microsoft.com/office/drawing/2014/main" id="{4BD463CA-FFF2-8502-87CC-0BB26B9D50B0}"/>
              </a:ext>
            </a:extLst>
          </p:cNvPr>
          <p:cNvSpPr/>
          <p:nvPr/>
        </p:nvSpPr>
        <p:spPr>
          <a:xfrm>
            <a:off x="4566416" y="6618710"/>
            <a:ext cx="4650632" cy="307777"/>
          </a:xfrm>
          <a:prstGeom prst="rect">
            <a:avLst/>
          </a:prstGeom>
        </p:spPr>
        <p:txBody>
          <a:bodyPr wrap="none">
            <a:spAutoFit/>
          </a:bodyPr>
          <a:lstStyle/>
          <a:p>
            <a:r>
              <a:rPr lang="en-US" sz="1400" b="0" dirty="0">
                <a:latin typeface="+mn-lt"/>
              </a:rPr>
              <a:t>Pruitt, Lovell, </a:t>
            </a:r>
            <a:r>
              <a:rPr lang="en-US" sz="1400" b="0" dirty="0" err="1">
                <a:latin typeface="+mn-lt"/>
              </a:rPr>
              <a:t>Hebborn</a:t>
            </a:r>
            <a:r>
              <a:rPr lang="en-US" sz="1400" b="0" dirty="0">
                <a:latin typeface="+mn-lt"/>
              </a:rPr>
              <a:t>, Nunes, PRC </a:t>
            </a:r>
            <a:r>
              <a:rPr lang="en-US" sz="1400" b="1" i="0" u="none" strike="noStrike" dirty="0">
                <a:solidFill>
                  <a:srgbClr val="000000"/>
                </a:solidFill>
                <a:effectLst/>
                <a:latin typeface="Noto Sans" panose="020B0502040504020204" pitchFamily="34" charset="0"/>
              </a:rPr>
              <a:t>110</a:t>
            </a:r>
            <a:r>
              <a:rPr lang="en-US" sz="1400" b="0" i="0" u="none" strike="noStrike" dirty="0">
                <a:solidFill>
                  <a:srgbClr val="000000"/>
                </a:solidFill>
                <a:effectLst/>
                <a:latin typeface="Noto Sans" panose="020B0502040504020204" pitchFamily="34" charset="0"/>
              </a:rPr>
              <a:t>, 064606 </a:t>
            </a:r>
            <a:r>
              <a:rPr lang="en-US" sz="1400" b="0" dirty="0">
                <a:latin typeface="+mn-lt"/>
              </a:rPr>
              <a:t>(2024)</a:t>
            </a:r>
          </a:p>
        </p:txBody>
      </p:sp>
    </p:spTree>
    <p:extLst>
      <p:ext uri="{BB962C8B-B14F-4D97-AF65-F5344CB8AC3E}">
        <p14:creationId xmlns:p14="http://schemas.microsoft.com/office/powerpoint/2010/main" val="518186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39001-5348-F509-4C0B-6C34A662E8AF}"/>
            </a:ext>
          </a:extLst>
        </p:cNvPr>
        <p:cNvGrpSpPr/>
        <p:nvPr/>
      </p:nvGrpSpPr>
      <p:grpSpPr>
        <a:xfrm>
          <a:off x="0" y="0"/>
          <a:ext cx="0" cy="0"/>
          <a:chOff x="0" y="0"/>
          <a:chExt cx="0" cy="0"/>
        </a:xfrm>
      </p:grpSpPr>
      <p:sp>
        <p:nvSpPr>
          <p:cNvPr id="33" name="Slide Number Placeholder 10">
            <a:extLst>
              <a:ext uri="{FF2B5EF4-FFF2-40B4-BE49-F238E27FC236}">
                <a16:creationId xmlns:a16="http://schemas.microsoft.com/office/drawing/2014/main" id="{A962C13B-82FE-EEAD-E846-CA572A5B1075}"/>
              </a:ext>
            </a:extLst>
          </p:cNvPr>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19</a:t>
            </a:fld>
            <a:endParaRPr lang="en-US" dirty="0"/>
          </a:p>
        </p:txBody>
      </p:sp>
      <p:sp>
        <p:nvSpPr>
          <p:cNvPr id="21" name="Title 1">
            <a:extLst>
              <a:ext uri="{FF2B5EF4-FFF2-40B4-BE49-F238E27FC236}">
                <a16:creationId xmlns:a16="http://schemas.microsoft.com/office/drawing/2014/main" id="{7D63791F-03AB-B616-4127-85B721A80C39}"/>
              </a:ext>
            </a:extLst>
          </p:cNvPr>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Application: OP with 5 parameters scaled</a:t>
            </a:r>
            <a:endParaRPr lang="en-US" sz="3200" dirty="0"/>
          </a:p>
        </p:txBody>
      </p:sp>
      <p:pic>
        <p:nvPicPr>
          <p:cNvPr id="2" name="Picture 1">
            <a:extLst>
              <a:ext uri="{FF2B5EF4-FFF2-40B4-BE49-F238E27FC236}">
                <a16:creationId xmlns:a16="http://schemas.microsoft.com/office/drawing/2014/main" id="{EECBD163-D5E8-76AD-C7D4-D25907056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7" name="TextBox 6">
            <a:extLst>
              <a:ext uri="{FF2B5EF4-FFF2-40B4-BE49-F238E27FC236}">
                <a16:creationId xmlns:a16="http://schemas.microsoft.com/office/drawing/2014/main" id="{86696613-8150-4437-CED5-96C76183FCBD}"/>
              </a:ext>
            </a:extLst>
          </p:cNvPr>
          <p:cNvSpPr txBox="1"/>
          <p:nvPr/>
        </p:nvSpPr>
        <p:spPr>
          <a:xfrm>
            <a:off x="5020236" y="2267733"/>
            <a:ext cx="3666564" cy="3785652"/>
          </a:xfrm>
          <a:prstGeom prst="rect">
            <a:avLst/>
          </a:prstGeom>
          <a:noFill/>
        </p:spPr>
        <p:txBody>
          <a:bodyPr wrap="square">
            <a:spAutoFit/>
          </a:bodyPr>
          <a:lstStyle/>
          <a:p>
            <a:r>
              <a:rPr lang="en-US" sz="2400" dirty="0">
                <a:solidFill>
                  <a:srgbClr val="FF0000"/>
                </a:solidFill>
                <a:latin typeface="Tahoma" pitchFamily="34" charset="0"/>
              </a:rPr>
              <a:t>Frequentist (red) </a:t>
            </a:r>
            <a:r>
              <a:rPr lang="en-US" sz="2400" dirty="0">
                <a:solidFill>
                  <a:srgbClr val="0000FF"/>
                </a:solidFill>
                <a:latin typeface="Tahoma" pitchFamily="34" charset="0"/>
              </a:rPr>
              <a:t>Bayesian (blue)</a:t>
            </a:r>
          </a:p>
          <a:p>
            <a:endParaRPr lang="en-US" sz="2400" dirty="0">
              <a:solidFill>
                <a:srgbClr val="3C7483"/>
              </a:solidFill>
              <a:latin typeface="Tahoma" pitchFamily="34" charset="0"/>
            </a:endParaRPr>
          </a:p>
          <a:p>
            <a:r>
              <a:rPr lang="en-US" sz="2400" dirty="0">
                <a:solidFill>
                  <a:srgbClr val="3C7483"/>
                </a:solidFill>
                <a:latin typeface="Tahoma" pitchFamily="34" charset="0"/>
              </a:rPr>
              <a:t>Different likelihood scaling allows MCMC to sample a wider region of parameters space</a:t>
            </a:r>
          </a:p>
          <a:p>
            <a:endParaRPr lang="en-US" sz="2400" dirty="0">
              <a:solidFill>
                <a:srgbClr val="3C7483"/>
              </a:solidFill>
              <a:latin typeface="Tahoma" pitchFamily="34" charset="0"/>
            </a:endParaRPr>
          </a:p>
          <a:p>
            <a:r>
              <a:rPr lang="en-US" sz="2400" dirty="0">
                <a:solidFill>
                  <a:srgbClr val="3C7483"/>
                </a:solidFill>
                <a:latin typeface="Tahoma" pitchFamily="34" charset="0"/>
              </a:rPr>
              <a:t>And results in different posteriors</a:t>
            </a:r>
            <a:endParaRPr lang="en-US" sz="2400" dirty="0"/>
          </a:p>
        </p:txBody>
      </p:sp>
      <p:sp>
        <p:nvSpPr>
          <p:cNvPr id="8" name="Rectangle 7">
            <a:extLst>
              <a:ext uri="{FF2B5EF4-FFF2-40B4-BE49-F238E27FC236}">
                <a16:creationId xmlns:a16="http://schemas.microsoft.com/office/drawing/2014/main" id="{AB4B76C4-EC74-7ED7-3834-3D02CC446905}"/>
              </a:ext>
            </a:extLst>
          </p:cNvPr>
          <p:cNvSpPr/>
          <p:nvPr/>
        </p:nvSpPr>
        <p:spPr>
          <a:xfrm>
            <a:off x="5374733" y="1364347"/>
            <a:ext cx="3225928" cy="523220"/>
          </a:xfrm>
          <a:prstGeom prst="rect">
            <a:avLst/>
          </a:prstGeom>
          <a:solidFill>
            <a:schemeClr val="bg1"/>
          </a:solidFill>
        </p:spPr>
        <p:txBody>
          <a:bodyPr wrap="square">
            <a:spAutoFit/>
          </a:bodyPr>
          <a:lstStyle/>
          <a:p>
            <a:r>
              <a:rPr lang="en-US" sz="2800" baseline="30000" dirty="0"/>
              <a:t>90</a:t>
            </a:r>
            <a:r>
              <a:rPr lang="en-US" sz="2800" dirty="0"/>
              <a:t>Zr(</a:t>
            </a:r>
            <a:r>
              <a:rPr lang="en-US" sz="2800" dirty="0" err="1"/>
              <a:t>n,n</a:t>
            </a:r>
            <a:r>
              <a:rPr lang="en-US" sz="2800" dirty="0"/>
              <a:t>) </a:t>
            </a:r>
            <a:r>
              <a:rPr lang="en-US" sz="2400" dirty="0"/>
              <a:t>@10 MeV </a:t>
            </a:r>
          </a:p>
        </p:txBody>
      </p:sp>
      <p:pic>
        <p:nvPicPr>
          <p:cNvPr id="12" name="Picture 11" descr="A graph of a graph of a number of objects&#10;&#10;AI-generated content may be incorrect.">
            <a:extLst>
              <a:ext uri="{FF2B5EF4-FFF2-40B4-BE49-F238E27FC236}">
                <a16:creationId xmlns:a16="http://schemas.microsoft.com/office/drawing/2014/main" id="{F17DCB1D-F308-D0D6-16FE-503B05019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2171"/>
            <a:ext cx="3981669" cy="3973658"/>
          </a:xfrm>
          <a:prstGeom prst="rect">
            <a:avLst/>
          </a:prstGeom>
        </p:spPr>
      </p:pic>
      <p:sp>
        <p:nvSpPr>
          <p:cNvPr id="5" name="Rectangle 4">
            <a:extLst>
              <a:ext uri="{FF2B5EF4-FFF2-40B4-BE49-F238E27FC236}">
                <a16:creationId xmlns:a16="http://schemas.microsoft.com/office/drawing/2014/main" id="{21EA994B-255F-E95E-A51E-B6A1BAC6A6DF}"/>
              </a:ext>
            </a:extLst>
          </p:cNvPr>
          <p:cNvSpPr/>
          <p:nvPr/>
        </p:nvSpPr>
        <p:spPr>
          <a:xfrm>
            <a:off x="4566416" y="6618710"/>
            <a:ext cx="4650632" cy="307777"/>
          </a:xfrm>
          <a:prstGeom prst="rect">
            <a:avLst/>
          </a:prstGeom>
        </p:spPr>
        <p:txBody>
          <a:bodyPr wrap="none">
            <a:spAutoFit/>
          </a:bodyPr>
          <a:lstStyle/>
          <a:p>
            <a:r>
              <a:rPr lang="en-US" sz="1400" b="0" dirty="0">
                <a:latin typeface="+mn-lt"/>
              </a:rPr>
              <a:t>Pruitt, Lovell, </a:t>
            </a:r>
            <a:r>
              <a:rPr lang="en-US" sz="1400" b="0" dirty="0" err="1">
                <a:latin typeface="+mn-lt"/>
              </a:rPr>
              <a:t>Hebborn</a:t>
            </a:r>
            <a:r>
              <a:rPr lang="en-US" sz="1400" b="0" dirty="0">
                <a:latin typeface="+mn-lt"/>
              </a:rPr>
              <a:t>, Nunes, PRC </a:t>
            </a:r>
            <a:r>
              <a:rPr lang="en-US" sz="1400" b="1" i="0" u="none" strike="noStrike" dirty="0">
                <a:solidFill>
                  <a:srgbClr val="000000"/>
                </a:solidFill>
                <a:effectLst/>
                <a:latin typeface="Noto Sans" panose="020B0502040504020204" pitchFamily="34" charset="0"/>
              </a:rPr>
              <a:t>110</a:t>
            </a:r>
            <a:r>
              <a:rPr lang="en-US" sz="1400" b="0" i="0" u="none" strike="noStrike" dirty="0">
                <a:solidFill>
                  <a:srgbClr val="000000"/>
                </a:solidFill>
                <a:effectLst/>
                <a:latin typeface="Noto Sans" panose="020B0502040504020204" pitchFamily="34" charset="0"/>
              </a:rPr>
              <a:t>, 064606 </a:t>
            </a:r>
            <a:r>
              <a:rPr lang="en-US" sz="1400" b="0" dirty="0">
                <a:latin typeface="+mn-lt"/>
              </a:rPr>
              <a:t>(2024)</a:t>
            </a:r>
          </a:p>
        </p:txBody>
      </p:sp>
    </p:spTree>
    <p:extLst>
      <p:ext uri="{BB962C8B-B14F-4D97-AF65-F5344CB8AC3E}">
        <p14:creationId xmlns:p14="http://schemas.microsoft.com/office/powerpoint/2010/main" val="240732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200"/>
            <a:ext cx="8229600" cy="990600"/>
          </a:xfrm>
        </p:spPr>
        <p:txBody>
          <a:bodyPr/>
          <a:lstStyle/>
          <a:p>
            <a:r>
              <a:rPr lang="en-US" dirty="0"/>
              <a:t>Outline</a:t>
            </a:r>
          </a:p>
        </p:txBody>
      </p:sp>
      <p:sp>
        <p:nvSpPr>
          <p:cNvPr id="3" name="Content Placeholder 2"/>
          <p:cNvSpPr>
            <a:spLocks noGrp="1"/>
          </p:cNvSpPr>
          <p:nvPr>
            <p:ph idx="1"/>
          </p:nvPr>
        </p:nvSpPr>
        <p:spPr>
          <a:xfrm>
            <a:off x="457205" y="1600200"/>
            <a:ext cx="7744363" cy="4876800"/>
          </a:xfrm>
        </p:spPr>
        <p:txBody>
          <a:bodyPr>
            <a:normAutofit/>
          </a:bodyPr>
          <a:lstStyle/>
          <a:p>
            <a:pPr>
              <a:buFont typeface="Wingdings" charset="2"/>
              <a:buChar char="²"/>
            </a:pPr>
            <a:r>
              <a:rPr lang="en-US" dirty="0">
                <a:solidFill>
                  <a:schemeClr val="tx2">
                    <a:lumMod val="50000"/>
                  </a:schemeClr>
                </a:solidFill>
              </a:rPr>
              <a:t> The physical model</a:t>
            </a:r>
          </a:p>
          <a:p>
            <a:pPr lvl="1">
              <a:buFont typeface="Wingdings" charset="2"/>
              <a:buChar char="²"/>
            </a:pPr>
            <a:r>
              <a:rPr lang="en-US" dirty="0">
                <a:solidFill>
                  <a:schemeClr val="tx2">
                    <a:lumMod val="50000"/>
                  </a:schemeClr>
                </a:solidFill>
              </a:rPr>
              <a:t> optical potentials in reactions</a:t>
            </a:r>
          </a:p>
          <a:p>
            <a:pPr>
              <a:buFont typeface="Wingdings" charset="2"/>
              <a:buChar char="²"/>
            </a:pPr>
            <a:r>
              <a:rPr lang="en-US" dirty="0">
                <a:solidFill>
                  <a:schemeClr val="tx2">
                    <a:lumMod val="50000"/>
                  </a:schemeClr>
                </a:solidFill>
              </a:rPr>
              <a:t> Prior knowledge</a:t>
            </a:r>
          </a:p>
          <a:p>
            <a:pPr>
              <a:buFont typeface="Wingdings" charset="2"/>
              <a:buChar char="²"/>
            </a:pPr>
            <a:r>
              <a:rPr lang="en-US" dirty="0">
                <a:solidFill>
                  <a:schemeClr val="tx2">
                    <a:lumMod val="50000"/>
                  </a:schemeClr>
                </a:solidFill>
              </a:rPr>
              <a:t> The evidence</a:t>
            </a:r>
          </a:p>
          <a:p>
            <a:pPr>
              <a:buFont typeface="Wingdings" charset="2"/>
              <a:buChar char="²"/>
            </a:pPr>
            <a:r>
              <a:rPr lang="en-US" dirty="0">
                <a:solidFill>
                  <a:schemeClr val="tx2">
                    <a:lumMod val="50000"/>
                  </a:schemeClr>
                </a:solidFill>
              </a:rPr>
              <a:t> The likelihood</a:t>
            </a:r>
          </a:p>
          <a:p>
            <a:pPr>
              <a:buFont typeface="Wingdings" charset="2"/>
              <a:buChar char="²"/>
            </a:pPr>
            <a:r>
              <a:rPr lang="en-US" dirty="0">
                <a:solidFill>
                  <a:schemeClr val="tx2">
                    <a:lumMod val="50000"/>
                  </a:schemeClr>
                </a:solidFill>
              </a:rPr>
              <a:t> Calibration: examples</a:t>
            </a:r>
          </a:p>
          <a:p>
            <a:pPr>
              <a:buFont typeface="Wingdings" charset="2"/>
              <a:buChar char="²"/>
            </a:pPr>
            <a:r>
              <a:rPr lang="en-US" dirty="0">
                <a:solidFill>
                  <a:schemeClr val="tx2">
                    <a:lumMod val="50000"/>
                  </a:schemeClr>
                </a:solidFill>
              </a:rPr>
              <a:t> Conclusions</a:t>
            </a:r>
          </a:p>
          <a:p>
            <a:pPr marL="0" indent="0">
              <a:buNone/>
            </a:pP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pPr/>
              <a:t>2</a:t>
            </a:fld>
            <a:endParaRPr lang="en-US"/>
          </a:p>
        </p:txBody>
      </p:sp>
      <p:pic>
        <p:nvPicPr>
          <p:cNvPr id="6" name="Picture 5">
            <a:extLst>
              <a:ext uri="{FF2B5EF4-FFF2-40B4-BE49-F238E27FC236}">
                <a16:creationId xmlns:a16="http://schemas.microsoft.com/office/drawing/2014/main" id="{E61E89CB-B174-7B21-B790-7D78F978D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7" name="TextBox 6">
            <a:extLst>
              <a:ext uri="{FF2B5EF4-FFF2-40B4-BE49-F238E27FC236}">
                <a16:creationId xmlns:a16="http://schemas.microsoft.com/office/drawing/2014/main" id="{CCD311D9-8B05-FDC9-3CC4-1A7A8C546BD4}"/>
              </a:ext>
            </a:extLst>
          </p:cNvPr>
          <p:cNvSpPr txBox="1"/>
          <p:nvPr/>
        </p:nvSpPr>
        <p:spPr>
          <a:xfrm>
            <a:off x="5676900" y="5553670"/>
            <a:ext cx="4572000" cy="923330"/>
          </a:xfrm>
          <a:prstGeom prst="rect">
            <a:avLst/>
          </a:prstGeom>
          <a:noFill/>
        </p:spPr>
        <p:txBody>
          <a:bodyPr wrap="square">
            <a:spAutoFit/>
          </a:bodyPr>
          <a:lstStyle/>
          <a:p>
            <a:r>
              <a:rPr lang="en-US" dirty="0">
                <a:solidFill>
                  <a:schemeClr val="tx2">
                    <a:lumMod val="50000"/>
                  </a:schemeClr>
                </a:solidFill>
              </a:rPr>
              <a:t>Color code:</a:t>
            </a:r>
          </a:p>
          <a:p>
            <a:r>
              <a:rPr lang="en-US" dirty="0">
                <a:solidFill>
                  <a:srgbClr val="408002"/>
                </a:solidFill>
              </a:rPr>
              <a:t>Nuclear physics background</a:t>
            </a:r>
          </a:p>
          <a:p>
            <a:r>
              <a:rPr lang="en-US" dirty="0">
                <a:solidFill>
                  <a:srgbClr val="0070C0"/>
                </a:solidFill>
              </a:rPr>
              <a:t>Statistical model</a:t>
            </a:r>
          </a:p>
        </p:txBody>
      </p:sp>
    </p:spTree>
    <p:extLst>
      <p:ext uri="{BB962C8B-B14F-4D97-AF65-F5344CB8AC3E}">
        <p14:creationId xmlns:p14="http://schemas.microsoft.com/office/powerpoint/2010/main" val="1822513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D1178-AD00-8BE9-9354-19ED0F1B2FB4}"/>
            </a:ext>
          </a:extLst>
        </p:cNvPr>
        <p:cNvGrpSpPr/>
        <p:nvPr/>
      </p:nvGrpSpPr>
      <p:grpSpPr>
        <a:xfrm>
          <a:off x="0" y="0"/>
          <a:ext cx="0" cy="0"/>
          <a:chOff x="0" y="0"/>
          <a:chExt cx="0" cy="0"/>
        </a:xfrm>
      </p:grpSpPr>
      <p:pic>
        <p:nvPicPr>
          <p:cNvPr id="4" name="Picture 3" descr="A graph of a function&#10;&#10;AI-generated content may be incorrect.">
            <a:extLst>
              <a:ext uri="{FF2B5EF4-FFF2-40B4-BE49-F238E27FC236}">
                <a16:creationId xmlns:a16="http://schemas.microsoft.com/office/drawing/2014/main" id="{47FC99C0-D33C-6EF0-CB8D-9E0BB5CAF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03" y="1484156"/>
            <a:ext cx="6735333" cy="4638994"/>
          </a:xfrm>
          <a:prstGeom prst="rect">
            <a:avLst/>
          </a:prstGeom>
        </p:spPr>
      </p:pic>
      <p:sp>
        <p:nvSpPr>
          <p:cNvPr id="33" name="Slide Number Placeholder 10">
            <a:extLst>
              <a:ext uri="{FF2B5EF4-FFF2-40B4-BE49-F238E27FC236}">
                <a16:creationId xmlns:a16="http://schemas.microsoft.com/office/drawing/2014/main" id="{0B9CDFC3-2595-9101-91B5-6902ECC3FBF3}"/>
              </a:ext>
            </a:extLst>
          </p:cNvPr>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20</a:t>
            </a:fld>
            <a:endParaRPr lang="en-US" dirty="0"/>
          </a:p>
        </p:txBody>
      </p:sp>
      <p:sp>
        <p:nvSpPr>
          <p:cNvPr id="21" name="Title 1">
            <a:extLst>
              <a:ext uri="{FF2B5EF4-FFF2-40B4-BE49-F238E27FC236}">
                <a16:creationId xmlns:a16="http://schemas.microsoft.com/office/drawing/2014/main" id="{A2D58545-A3BA-504A-1E7A-8CDCBC4ED9AE}"/>
              </a:ext>
            </a:extLst>
          </p:cNvPr>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Application: OP with 5 parameters</a:t>
            </a:r>
            <a:endParaRPr lang="en-US" sz="3200" dirty="0"/>
          </a:p>
        </p:txBody>
      </p:sp>
      <p:pic>
        <p:nvPicPr>
          <p:cNvPr id="2" name="Picture 1">
            <a:extLst>
              <a:ext uri="{FF2B5EF4-FFF2-40B4-BE49-F238E27FC236}">
                <a16:creationId xmlns:a16="http://schemas.microsoft.com/office/drawing/2014/main" id="{0A8945F8-C86B-572B-3943-18C62FD28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8" name="Rectangle 7">
            <a:extLst>
              <a:ext uri="{FF2B5EF4-FFF2-40B4-BE49-F238E27FC236}">
                <a16:creationId xmlns:a16="http://schemas.microsoft.com/office/drawing/2014/main" id="{DFB5A33A-1759-39F1-1DBB-394A0AA63D25}"/>
              </a:ext>
            </a:extLst>
          </p:cNvPr>
          <p:cNvSpPr/>
          <p:nvPr/>
        </p:nvSpPr>
        <p:spPr>
          <a:xfrm>
            <a:off x="6468037" y="1022491"/>
            <a:ext cx="2616328" cy="461665"/>
          </a:xfrm>
          <a:prstGeom prst="rect">
            <a:avLst/>
          </a:prstGeom>
          <a:solidFill>
            <a:schemeClr val="bg1"/>
          </a:solidFill>
        </p:spPr>
        <p:txBody>
          <a:bodyPr wrap="square">
            <a:spAutoFit/>
          </a:bodyPr>
          <a:lstStyle/>
          <a:p>
            <a:r>
              <a:rPr lang="en-US" sz="2400" baseline="30000" dirty="0"/>
              <a:t>90</a:t>
            </a:r>
            <a:r>
              <a:rPr lang="en-US" sz="2400" dirty="0"/>
              <a:t>Zr(</a:t>
            </a:r>
            <a:r>
              <a:rPr lang="en-US" sz="2400" dirty="0" err="1"/>
              <a:t>n,n</a:t>
            </a:r>
            <a:r>
              <a:rPr lang="en-US" sz="2400" dirty="0"/>
              <a:t>) </a:t>
            </a:r>
            <a:r>
              <a:rPr lang="en-US" sz="2000" dirty="0"/>
              <a:t>@10 MeV </a:t>
            </a:r>
          </a:p>
        </p:txBody>
      </p:sp>
      <p:sp>
        <p:nvSpPr>
          <p:cNvPr id="3" name="Rectangle 2">
            <a:extLst>
              <a:ext uri="{FF2B5EF4-FFF2-40B4-BE49-F238E27FC236}">
                <a16:creationId xmlns:a16="http://schemas.microsoft.com/office/drawing/2014/main" id="{C4654A95-A98C-5BE1-91ED-6786BAC0DD82}"/>
              </a:ext>
            </a:extLst>
          </p:cNvPr>
          <p:cNvSpPr/>
          <p:nvPr/>
        </p:nvSpPr>
        <p:spPr>
          <a:xfrm>
            <a:off x="4566416" y="6618710"/>
            <a:ext cx="4650632" cy="307777"/>
          </a:xfrm>
          <a:prstGeom prst="rect">
            <a:avLst/>
          </a:prstGeom>
        </p:spPr>
        <p:txBody>
          <a:bodyPr wrap="none">
            <a:spAutoFit/>
          </a:bodyPr>
          <a:lstStyle/>
          <a:p>
            <a:r>
              <a:rPr lang="en-US" sz="1400" b="0" dirty="0">
                <a:latin typeface="+mn-lt"/>
              </a:rPr>
              <a:t>Pruitt, Lovell, </a:t>
            </a:r>
            <a:r>
              <a:rPr lang="en-US" sz="1400" b="0" dirty="0" err="1">
                <a:latin typeface="+mn-lt"/>
              </a:rPr>
              <a:t>Hebborn</a:t>
            </a:r>
            <a:r>
              <a:rPr lang="en-US" sz="1400" b="0" dirty="0">
                <a:latin typeface="+mn-lt"/>
              </a:rPr>
              <a:t>, Nunes, PRC </a:t>
            </a:r>
            <a:r>
              <a:rPr lang="en-US" sz="1400" b="1" i="0" u="none" strike="noStrike" dirty="0">
                <a:solidFill>
                  <a:srgbClr val="000000"/>
                </a:solidFill>
                <a:effectLst/>
                <a:latin typeface="Noto Sans" panose="020B0502040504020204" pitchFamily="34" charset="0"/>
              </a:rPr>
              <a:t>110</a:t>
            </a:r>
            <a:r>
              <a:rPr lang="en-US" sz="1400" b="0" i="0" u="none" strike="noStrike" dirty="0">
                <a:solidFill>
                  <a:srgbClr val="000000"/>
                </a:solidFill>
                <a:effectLst/>
                <a:latin typeface="Noto Sans" panose="020B0502040504020204" pitchFamily="34" charset="0"/>
              </a:rPr>
              <a:t>, 064606 </a:t>
            </a:r>
            <a:r>
              <a:rPr lang="en-US" sz="1400" b="0" dirty="0">
                <a:latin typeface="+mn-lt"/>
              </a:rPr>
              <a:t>(2024)</a:t>
            </a:r>
          </a:p>
        </p:txBody>
      </p:sp>
      <p:sp>
        <p:nvSpPr>
          <p:cNvPr id="6" name="TextBox 5">
            <a:extLst>
              <a:ext uri="{FF2B5EF4-FFF2-40B4-BE49-F238E27FC236}">
                <a16:creationId xmlns:a16="http://schemas.microsoft.com/office/drawing/2014/main" id="{DF125603-DE1B-3694-CBD3-EDFA2AF0FE5D}"/>
              </a:ext>
            </a:extLst>
          </p:cNvPr>
          <p:cNvSpPr txBox="1"/>
          <p:nvPr/>
        </p:nvSpPr>
        <p:spPr>
          <a:xfrm>
            <a:off x="1180618" y="6105307"/>
            <a:ext cx="7800652" cy="369332"/>
          </a:xfrm>
          <a:prstGeom prst="rect">
            <a:avLst/>
          </a:prstGeom>
          <a:noFill/>
        </p:spPr>
        <p:txBody>
          <a:bodyPr wrap="square">
            <a:spAutoFit/>
          </a:bodyPr>
          <a:lstStyle/>
          <a:p>
            <a:r>
              <a:rPr lang="en-US" sz="1800" dirty="0">
                <a:solidFill>
                  <a:srgbClr val="CC66FF"/>
                </a:solidFill>
              </a:rPr>
              <a:t>MCMC with 1/N scaling produces </a:t>
            </a:r>
            <a:r>
              <a:rPr lang="en-US" dirty="0">
                <a:solidFill>
                  <a:srgbClr val="CC66FF"/>
                </a:solidFill>
              </a:rPr>
              <a:t>credible intervals roughly s</a:t>
            </a:r>
            <a:r>
              <a:rPr lang="en-US" sz="1800" dirty="0">
                <a:solidFill>
                  <a:srgbClr val="CC66FF"/>
                </a:solidFill>
              </a:rPr>
              <a:t>qrt(N) wider </a:t>
            </a:r>
            <a:endParaRPr lang="en-US" dirty="0">
              <a:solidFill>
                <a:srgbClr val="CC66FF"/>
              </a:solidFill>
            </a:endParaRPr>
          </a:p>
        </p:txBody>
      </p:sp>
      <p:sp>
        <p:nvSpPr>
          <p:cNvPr id="7" name="TextBox 6">
            <a:extLst>
              <a:ext uri="{FF2B5EF4-FFF2-40B4-BE49-F238E27FC236}">
                <a16:creationId xmlns:a16="http://schemas.microsoft.com/office/drawing/2014/main" id="{DF993FE1-C88D-1439-10A2-E416D37683EE}"/>
              </a:ext>
            </a:extLst>
          </p:cNvPr>
          <p:cNvSpPr txBox="1"/>
          <p:nvPr/>
        </p:nvSpPr>
        <p:spPr>
          <a:xfrm>
            <a:off x="1372188" y="3311050"/>
            <a:ext cx="7609082" cy="461665"/>
          </a:xfrm>
          <a:prstGeom prst="rect">
            <a:avLst/>
          </a:prstGeom>
          <a:solidFill>
            <a:schemeClr val="accent1">
              <a:lumMod val="20000"/>
              <a:lumOff val="80000"/>
            </a:schemeClr>
          </a:solidFill>
        </p:spPr>
        <p:txBody>
          <a:bodyPr wrap="square">
            <a:spAutoFit/>
          </a:bodyPr>
          <a:lstStyle/>
          <a:p>
            <a:r>
              <a:rPr lang="en-US" sz="2400" dirty="0"/>
              <a:t>The scaling effectively inflates the error by sqrt(N)</a:t>
            </a:r>
          </a:p>
        </p:txBody>
      </p:sp>
    </p:spTree>
    <p:extLst>
      <p:ext uri="{BB962C8B-B14F-4D97-AF65-F5344CB8AC3E}">
        <p14:creationId xmlns:p14="http://schemas.microsoft.com/office/powerpoint/2010/main" val="24363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871E8-F452-BB6D-B748-287AD19F9605}"/>
            </a:ext>
          </a:extLst>
        </p:cNvPr>
        <p:cNvGrpSpPr/>
        <p:nvPr/>
      </p:nvGrpSpPr>
      <p:grpSpPr>
        <a:xfrm>
          <a:off x="0" y="0"/>
          <a:ext cx="0" cy="0"/>
          <a:chOff x="0" y="0"/>
          <a:chExt cx="0" cy="0"/>
        </a:xfrm>
      </p:grpSpPr>
      <p:sp>
        <p:nvSpPr>
          <p:cNvPr id="33" name="Slide Number Placeholder 10">
            <a:extLst>
              <a:ext uri="{FF2B5EF4-FFF2-40B4-BE49-F238E27FC236}">
                <a16:creationId xmlns:a16="http://schemas.microsoft.com/office/drawing/2014/main" id="{8C5158CF-447C-4FAB-BDF2-D83A798B4061}"/>
              </a:ext>
            </a:extLst>
          </p:cNvPr>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21</a:t>
            </a:fld>
            <a:endParaRPr lang="en-US" dirty="0"/>
          </a:p>
        </p:txBody>
      </p:sp>
      <p:sp>
        <p:nvSpPr>
          <p:cNvPr id="21" name="Title 1">
            <a:extLst>
              <a:ext uri="{FF2B5EF4-FFF2-40B4-BE49-F238E27FC236}">
                <a16:creationId xmlns:a16="http://schemas.microsoft.com/office/drawing/2014/main" id="{4FE23F93-C2B6-6219-2010-113A9EE7749E}"/>
              </a:ext>
            </a:extLst>
          </p:cNvPr>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Application: OP with 6 parameters</a:t>
            </a:r>
            <a:endParaRPr lang="en-US" sz="3200" dirty="0"/>
          </a:p>
        </p:txBody>
      </p:sp>
      <p:pic>
        <p:nvPicPr>
          <p:cNvPr id="2" name="Picture 1">
            <a:extLst>
              <a:ext uri="{FF2B5EF4-FFF2-40B4-BE49-F238E27FC236}">
                <a16:creationId xmlns:a16="http://schemas.microsoft.com/office/drawing/2014/main" id="{B5336C54-340B-CE13-2F85-DF72EDFF7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8" name="Rectangle 7">
            <a:extLst>
              <a:ext uri="{FF2B5EF4-FFF2-40B4-BE49-F238E27FC236}">
                <a16:creationId xmlns:a16="http://schemas.microsoft.com/office/drawing/2014/main" id="{AA5ACC68-21CD-2F29-5AB5-AFE97CE7D272}"/>
              </a:ext>
            </a:extLst>
          </p:cNvPr>
          <p:cNvSpPr/>
          <p:nvPr/>
        </p:nvSpPr>
        <p:spPr>
          <a:xfrm>
            <a:off x="5670946" y="1121085"/>
            <a:ext cx="3225928" cy="523220"/>
          </a:xfrm>
          <a:prstGeom prst="rect">
            <a:avLst/>
          </a:prstGeom>
          <a:solidFill>
            <a:schemeClr val="bg1"/>
          </a:solidFill>
        </p:spPr>
        <p:txBody>
          <a:bodyPr wrap="square">
            <a:spAutoFit/>
          </a:bodyPr>
          <a:lstStyle/>
          <a:p>
            <a:r>
              <a:rPr lang="en-US" sz="2800" baseline="30000" dirty="0"/>
              <a:t>90</a:t>
            </a:r>
            <a:r>
              <a:rPr lang="en-US" sz="2800" dirty="0"/>
              <a:t>Zr(</a:t>
            </a:r>
            <a:r>
              <a:rPr lang="en-US" sz="2800" dirty="0" err="1"/>
              <a:t>n,n</a:t>
            </a:r>
            <a:r>
              <a:rPr lang="en-US" sz="2800" dirty="0"/>
              <a:t>) </a:t>
            </a:r>
            <a:r>
              <a:rPr lang="en-US" sz="2400" dirty="0"/>
              <a:t>@10 MeV </a:t>
            </a:r>
          </a:p>
        </p:txBody>
      </p:sp>
      <p:pic>
        <p:nvPicPr>
          <p:cNvPr id="4" name="Picture 3" descr="A screenshot of a graph&#10;&#10;AI-generated content may be incorrect.">
            <a:extLst>
              <a:ext uri="{FF2B5EF4-FFF2-40B4-BE49-F238E27FC236}">
                <a16:creationId xmlns:a16="http://schemas.microsoft.com/office/drawing/2014/main" id="{02DFCF4F-4FAB-9B3A-0301-100698FF0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07" y="1653992"/>
            <a:ext cx="4858758" cy="4763200"/>
          </a:xfrm>
          <a:prstGeom prst="rect">
            <a:avLst/>
          </a:prstGeom>
        </p:spPr>
      </p:pic>
      <p:sp>
        <p:nvSpPr>
          <p:cNvPr id="9" name="Rectangle 8">
            <a:extLst>
              <a:ext uri="{FF2B5EF4-FFF2-40B4-BE49-F238E27FC236}">
                <a16:creationId xmlns:a16="http://schemas.microsoft.com/office/drawing/2014/main" id="{6957F770-C757-8E19-4615-EBEEF3012ABC}"/>
              </a:ext>
            </a:extLst>
          </p:cNvPr>
          <p:cNvSpPr/>
          <p:nvPr/>
        </p:nvSpPr>
        <p:spPr>
          <a:xfrm>
            <a:off x="4566416" y="6618710"/>
            <a:ext cx="4650632" cy="307777"/>
          </a:xfrm>
          <a:prstGeom prst="rect">
            <a:avLst/>
          </a:prstGeom>
        </p:spPr>
        <p:txBody>
          <a:bodyPr wrap="none">
            <a:spAutoFit/>
          </a:bodyPr>
          <a:lstStyle/>
          <a:p>
            <a:r>
              <a:rPr lang="en-US" sz="1400" b="0" dirty="0">
                <a:latin typeface="+mn-lt"/>
              </a:rPr>
              <a:t>Pruitt, Lovell, </a:t>
            </a:r>
            <a:r>
              <a:rPr lang="en-US" sz="1400" b="0" dirty="0" err="1">
                <a:latin typeface="+mn-lt"/>
              </a:rPr>
              <a:t>Hebborn</a:t>
            </a:r>
            <a:r>
              <a:rPr lang="en-US" sz="1400" b="0" dirty="0">
                <a:latin typeface="+mn-lt"/>
              </a:rPr>
              <a:t>, Nunes, PRC </a:t>
            </a:r>
            <a:r>
              <a:rPr lang="en-US" sz="1400" b="1" i="0" u="none" strike="noStrike" dirty="0">
                <a:solidFill>
                  <a:srgbClr val="000000"/>
                </a:solidFill>
                <a:effectLst/>
                <a:latin typeface="Noto Sans" panose="020B0502040504020204" pitchFamily="34" charset="0"/>
              </a:rPr>
              <a:t>110</a:t>
            </a:r>
            <a:r>
              <a:rPr lang="en-US" sz="1400" b="0" i="0" u="none" strike="noStrike" dirty="0">
                <a:solidFill>
                  <a:srgbClr val="000000"/>
                </a:solidFill>
                <a:effectLst/>
                <a:latin typeface="Noto Sans" panose="020B0502040504020204" pitchFamily="34" charset="0"/>
              </a:rPr>
              <a:t>, 064606 </a:t>
            </a:r>
            <a:r>
              <a:rPr lang="en-US" sz="1400" b="0" dirty="0">
                <a:latin typeface="+mn-lt"/>
              </a:rPr>
              <a:t>(2024)</a:t>
            </a:r>
          </a:p>
        </p:txBody>
      </p:sp>
      <p:sp>
        <p:nvSpPr>
          <p:cNvPr id="11" name="TextBox 10">
            <a:extLst>
              <a:ext uri="{FF2B5EF4-FFF2-40B4-BE49-F238E27FC236}">
                <a16:creationId xmlns:a16="http://schemas.microsoft.com/office/drawing/2014/main" id="{AD0866B5-97CB-9712-AE69-47BE8145D195}"/>
              </a:ext>
            </a:extLst>
          </p:cNvPr>
          <p:cNvSpPr txBox="1"/>
          <p:nvPr/>
        </p:nvSpPr>
        <p:spPr>
          <a:xfrm>
            <a:off x="5477436" y="2096600"/>
            <a:ext cx="3666564" cy="1938992"/>
          </a:xfrm>
          <a:prstGeom prst="rect">
            <a:avLst/>
          </a:prstGeom>
          <a:noFill/>
        </p:spPr>
        <p:txBody>
          <a:bodyPr wrap="square">
            <a:spAutoFit/>
          </a:bodyPr>
          <a:lstStyle/>
          <a:p>
            <a:r>
              <a:rPr lang="en-US" sz="2400" dirty="0">
                <a:solidFill>
                  <a:srgbClr val="FF0000"/>
                </a:solidFill>
                <a:latin typeface="Tahoma" pitchFamily="34" charset="0"/>
              </a:rPr>
              <a:t>Frequentist (red)</a:t>
            </a:r>
            <a:r>
              <a:rPr lang="en-US" sz="2400" dirty="0">
                <a:solidFill>
                  <a:srgbClr val="3C7483"/>
                </a:solidFill>
                <a:latin typeface="Tahoma" pitchFamily="34" charset="0"/>
              </a:rPr>
              <a:t> </a:t>
            </a:r>
            <a:r>
              <a:rPr lang="en-US" sz="2400" dirty="0">
                <a:solidFill>
                  <a:srgbClr val="0000FF"/>
                </a:solidFill>
                <a:latin typeface="Tahoma" pitchFamily="34" charset="0"/>
              </a:rPr>
              <a:t>Bayesian (blue)</a:t>
            </a:r>
          </a:p>
          <a:p>
            <a:endParaRPr lang="en-US" sz="2400" dirty="0">
              <a:solidFill>
                <a:srgbClr val="3C7483"/>
              </a:solidFill>
              <a:latin typeface="Tahoma" pitchFamily="34" charset="0"/>
            </a:endParaRPr>
          </a:p>
          <a:p>
            <a:r>
              <a:rPr lang="en-US" sz="2400" dirty="0">
                <a:solidFill>
                  <a:srgbClr val="3C7483"/>
                </a:solidFill>
                <a:latin typeface="Tahoma" pitchFamily="34" charset="0"/>
              </a:rPr>
              <a:t>same </a:t>
            </a:r>
            <a:r>
              <a:rPr lang="en-US" sz="2400" dirty="0" err="1">
                <a:solidFill>
                  <a:srgbClr val="3C7483"/>
                </a:solidFill>
                <a:latin typeface="Tahoma" pitchFamily="34" charset="0"/>
              </a:rPr>
              <a:t>likelihoods+priors</a:t>
            </a:r>
            <a:endParaRPr lang="en-US" sz="2400" dirty="0">
              <a:solidFill>
                <a:srgbClr val="3C7483"/>
              </a:solidFill>
              <a:latin typeface="Tahoma" pitchFamily="34" charset="0"/>
            </a:endParaRPr>
          </a:p>
          <a:p>
            <a:r>
              <a:rPr lang="en-US" sz="2400" dirty="0">
                <a:solidFill>
                  <a:srgbClr val="3C7483"/>
                </a:solidFill>
                <a:latin typeface="Tahoma" pitchFamily="34" charset="0"/>
              </a:rPr>
              <a:t>different posteriors</a:t>
            </a:r>
          </a:p>
        </p:txBody>
      </p:sp>
      <p:sp>
        <p:nvSpPr>
          <p:cNvPr id="13" name="TextBox 12">
            <a:extLst>
              <a:ext uri="{FF2B5EF4-FFF2-40B4-BE49-F238E27FC236}">
                <a16:creationId xmlns:a16="http://schemas.microsoft.com/office/drawing/2014/main" id="{13A4F39A-5459-275C-71E5-650114CEC770}"/>
              </a:ext>
            </a:extLst>
          </p:cNvPr>
          <p:cNvSpPr txBox="1"/>
          <p:nvPr/>
        </p:nvSpPr>
        <p:spPr>
          <a:xfrm>
            <a:off x="5477436" y="4357655"/>
            <a:ext cx="3373055" cy="1938992"/>
          </a:xfrm>
          <a:prstGeom prst="rect">
            <a:avLst/>
          </a:prstGeom>
          <a:noFill/>
        </p:spPr>
        <p:txBody>
          <a:bodyPr wrap="square">
            <a:spAutoFit/>
          </a:bodyPr>
          <a:lstStyle/>
          <a:p>
            <a:pPr algn="r"/>
            <a:r>
              <a:rPr lang="en-US" sz="2400" dirty="0">
                <a:solidFill>
                  <a:srgbClr val="FF0000"/>
                </a:solidFill>
                <a:latin typeface="Tahoma" pitchFamily="34" charset="0"/>
              </a:rPr>
              <a:t>frequentist approach is unable to capture the complex parameter dependencies in the model </a:t>
            </a:r>
            <a:endParaRPr lang="en-US" sz="2400" dirty="0">
              <a:solidFill>
                <a:srgbClr val="FF0000"/>
              </a:solidFill>
            </a:endParaRPr>
          </a:p>
        </p:txBody>
      </p:sp>
    </p:spTree>
    <p:extLst>
      <p:ext uri="{BB962C8B-B14F-4D97-AF65-F5344CB8AC3E}">
        <p14:creationId xmlns:p14="http://schemas.microsoft.com/office/powerpoint/2010/main" val="1089878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DE5C4-01D4-3A5C-0531-BA1C83195AC2}"/>
            </a:ext>
          </a:extLst>
        </p:cNvPr>
        <p:cNvGrpSpPr/>
        <p:nvPr/>
      </p:nvGrpSpPr>
      <p:grpSpPr>
        <a:xfrm>
          <a:off x="0" y="0"/>
          <a:ext cx="0" cy="0"/>
          <a:chOff x="0" y="0"/>
          <a:chExt cx="0" cy="0"/>
        </a:xfrm>
      </p:grpSpPr>
      <p:sp>
        <p:nvSpPr>
          <p:cNvPr id="33" name="Slide Number Placeholder 10">
            <a:extLst>
              <a:ext uri="{FF2B5EF4-FFF2-40B4-BE49-F238E27FC236}">
                <a16:creationId xmlns:a16="http://schemas.microsoft.com/office/drawing/2014/main" id="{C8F5896E-A382-5F9C-B64D-78A91662F724}"/>
              </a:ext>
            </a:extLst>
          </p:cNvPr>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22</a:t>
            </a:fld>
            <a:endParaRPr lang="en-US" dirty="0"/>
          </a:p>
        </p:txBody>
      </p:sp>
      <p:sp>
        <p:nvSpPr>
          <p:cNvPr id="21" name="Title 1">
            <a:extLst>
              <a:ext uri="{FF2B5EF4-FFF2-40B4-BE49-F238E27FC236}">
                <a16:creationId xmlns:a16="http://schemas.microsoft.com/office/drawing/2014/main" id="{128DC65E-DC6F-56A6-986F-9883622EBE06}"/>
              </a:ext>
            </a:extLst>
          </p:cNvPr>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Application: OP with 6 parameters scaled</a:t>
            </a:r>
            <a:endParaRPr lang="en-US" sz="3200" dirty="0"/>
          </a:p>
        </p:txBody>
      </p:sp>
      <p:pic>
        <p:nvPicPr>
          <p:cNvPr id="2" name="Picture 1">
            <a:extLst>
              <a:ext uri="{FF2B5EF4-FFF2-40B4-BE49-F238E27FC236}">
                <a16:creationId xmlns:a16="http://schemas.microsoft.com/office/drawing/2014/main" id="{E02DDF70-4A82-3208-64C7-16E623487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8" name="Rectangle 7">
            <a:extLst>
              <a:ext uri="{FF2B5EF4-FFF2-40B4-BE49-F238E27FC236}">
                <a16:creationId xmlns:a16="http://schemas.microsoft.com/office/drawing/2014/main" id="{357864B4-5315-1B1A-D502-A6AB5EDDA67F}"/>
              </a:ext>
            </a:extLst>
          </p:cNvPr>
          <p:cNvSpPr/>
          <p:nvPr/>
        </p:nvSpPr>
        <p:spPr>
          <a:xfrm>
            <a:off x="5689472" y="1277363"/>
            <a:ext cx="3225928" cy="523220"/>
          </a:xfrm>
          <a:prstGeom prst="rect">
            <a:avLst/>
          </a:prstGeom>
          <a:solidFill>
            <a:schemeClr val="bg1"/>
          </a:solidFill>
        </p:spPr>
        <p:txBody>
          <a:bodyPr wrap="square">
            <a:spAutoFit/>
          </a:bodyPr>
          <a:lstStyle/>
          <a:p>
            <a:r>
              <a:rPr lang="en-US" sz="2800" baseline="30000" dirty="0"/>
              <a:t>90</a:t>
            </a:r>
            <a:r>
              <a:rPr lang="en-US" sz="2800" dirty="0"/>
              <a:t>Zr(</a:t>
            </a:r>
            <a:r>
              <a:rPr lang="en-US" sz="2800" dirty="0" err="1"/>
              <a:t>n,n</a:t>
            </a:r>
            <a:r>
              <a:rPr lang="en-US" sz="2800" dirty="0"/>
              <a:t>) </a:t>
            </a:r>
            <a:r>
              <a:rPr lang="en-US" sz="2400" dirty="0"/>
              <a:t>@10 MeV </a:t>
            </a:r>
          </a:p>
        </p:txBody>
      </p:sp>
      <p:pic>
        <p:nvPicPr>
          <p:cNvPr id="3" name="Picture 2" descr="A graph of a graph of a number of objects&#10;&#10;AI-generated content may be incorrect.">
            <a:extLst>
              <a:ext uri="{FF2B5EF4-FFF2-40B4-BE49-F238E27FC236}">
                <a16:creationId xmlns:a16="http://schemas.microsoft.com/office/drawing/2014/main" id="{8F0D5556-68EA-B57D-123B-F493897A1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12111"/>
            <a:ext cx="4780545" cy="4728258"/>
          </a:xfrm>
          <a:prstGeom prst="rect">
            <a:avLst/>
          </a:prstGeom>
        </p:spPr>
      </p:pic>
      <p:sp>
        <p:nvSpPr>
          <p:cNvPr id="4" name="Rectangle 3">
            <a:extLst>
              <a:ext uri="{FF2B5EF4-FFF2-40B4-BE49-F238E27FC236}">
                <a16:creationId xmlns:a16="http://schemas.microsoft.com/office/drawing/2014/main" id="{A5A31782-84AA-8469-9CCC-14CD2624712E}"/>
              </a:ext>
            </a:extLst>
          </p:cNvPr>
          <p:cNvSpPr/>
          <p:nvPr/>
        </p:nvSpPr>
        <p:spPr>
          <a:xfrm>
            <a:off x="4566416" y="6618710"/>
            <a:ext cx="4650632" cy="307777"/>
          </a:xfrm>
          <a:prstGeom prst="rect">
            <a:avLst/>
          </a:prstGeom>
        </p:spPr>
        <p:txBody>
          <a:bodyPr wrap="none">
            <a:spAutoFit/>
          </a:bodyPr>
          <a:lstStyle/>
          <a:p>
            <a:r>
              <a:rPr lang="en-US" sz="1400" b="0" dirty="0">
                <a:latin typeface="+mn-lt"/>
              </a:rPr>
              <a:t>Pruitt, Lovell, </a:t>
            </a:r>
            <a:r>
              <a:rPr lang="en-US" sz="1400" b="0" dirty="0" err="1">
                <a:latin typeface="+mn-lt"/>
              </a:rPr>
              <a:t>Hebborn</a:t>
            </a:r>
            <a:r>
              <a:rPr lang="en-US" sz="1400" b="0" dirty="0">
                <a:latin typeface="+mn-lt"/>
              </a:rPr>
              <a:t>, Nunes, PRC </a:t>
            </a:r>
            <a:r>
              <a:rPr lang="en-US" sz="1400" b="1" i="0" u="none" strike="noStrike" dirty="0">
                <a:solidFill>
                  <a:srgbClr val="000000"/>
                </a:solidFill>
                <a:effectLst/>
                <a:latin typeface="Noto Sans" panose="020B0502040504020204" pitchFamily="34" charset="0"/>
              </a:rPr>
              <a:t>110</a:t>
            </a:r>
            <a:r>
              <a:rPr lang="en-US" sz="1400" b="0" i="0" u="none" strike="noStrike" dirty="0">
                <a:solidFill>
                  <a:srgbClr val="000000"/>
                </a:solidFill>
                <a:effectLst/>
                <a:latin typeface="Noto Sans" panose="020B0502040504020204" pitchFamily="34" charset="0"/>
              </a:rPr>
              <a:t>, 064606 </a:t>
            </a:r>
            <a:r>
              <a:rPr lang="en-US" sz="1400" b="0" dirty="0">
                <a:latin typeface="+mn-lt"/>
              </a:rPr>
              <a:t>(2024)</a:t>
            </a:r>
          </a:p>
        </p:txBody>
      </p:sp>
      <p:sp>
        <p:nvSpPr>
          <p:cNvPr id="5" name="TextBox 4">
            <a:extLst>
              <a:ext uri="{FF2B5EF4-FFF2-40B4-BE49-F238E27FC236}">
                <a16:creationId xmlns:a16="http://schemas.microsoft.com/office/drawing/2014/main" id="{79DDE4C2-2357-1F38-6433-2E9418064879}"/>
              </a:ext>
            </a:extLst>
          </p:cNvPr>
          <p:cNvSpPr txBox="1"/>
          <p:nvPr/>
        </p:nvSpPr>
        <p:spPr>
          <a:xfrm>
            <a:off x="5477436" y="2096600"/>
            <a:ext cx="3666564" cy="2308324"/>
          </a:xfrm>
          <a:prstGeom prst="rect">
            <a:avLst/>
          </a:prstGeom>
          <a:noFill/>
        </p:spPr>
        <p:txBody>
          <a:bodyPr wrap="square">
            <a:spAutoFit/>
          </a:bodyPr>
          <a:lstStyle/>
          <a:p>
            <a:r>
              <a:rPr lang="en-US" sz="2400" dirty="0">
                <a:solidFill>
                  <a:srgbClr val="FF0000"/>
                </a:solidFill>
                <a:latin typeface="Tahoma" pitchFamily="34" charset="0"/>
              </a:rPr>
              <a:t>Frequentist (red)</a:t>
            </a:r>
            <a:r>
              <a:rPr lang="en-US" sz="2400" dirty="0">
                <a:solidFill>
                  <a:srgbClr val="3C7483"/>
                </a:solidFill>
                <a:latin typeface="Tahoma" pitchFamily="34" charset="0"/>
              </a:rPr>
              <a:t> </a:t>
            </a:r>
            <a:r>
              <a:rPr lang="en-US" sz="2400" dirty="0">
                <a:solidFill>
                  <a:srgbClr val="0000FF"/>
                </a:solidFill>
                <a:latin typeface="Tahoma" pitchFamily="34" charset="0"/>
              </a:rPr>
              <a:t>Bayesian (blue)</a:t>
            </a:r>
          </a:p>
          <a:p>
            <a:endParaRPr lang="en-US" sz="2400" dirty="0">
              <a:solidFill>
                <a:srgbClr val="3C7483"/>
              </a:solidFill>
              <a:latin typeface="Tahoma" pitchFamily="34" charset="0"/>
            </a:endParaRPr>
          </a:p>
          <a:p>
            <a:r>
              <a:rPr lang="en-US" sz="2400" dirty="0">
                <a:solidFill>
                  <a:srgbClr val="3C7483"/>
                </a:solidFill>
                <a:latin typeface="Tahoma" pitchFamily="34" charset="0"/>
              </a:rPr>
              <a:t>The different scaling has a more dramatic effect on the posteriors</a:t>
            </a:r>
          </a:p>
        </p:txBody>
      </p:sp>
    </p:spTree>
    <p:extLst>
      <p:ext uri="{BB962C8B-B14F-4D97-AF65-F5344CB8AC3E}">
        <p14:creationId xmlns:p14="http://schemas.microsoft.com/office/powerpoint/2010/main" val="4250132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79AF7-8B59-7BD4-FCD4-A519845823B7}"/>
            </a:ext>
          </a:extLst>
        </p:cNvPr>
        <p:cNvGrpSpPr/>
        <p:nvPr/>
      </p:nvGrpSpPr>
      <p:grpSpPr>
        <a:xfrm>
          <a:off x="0" y="0"/>
          <a:ext cx="0" cy="0"/>
          <a:chOff x="0" y="0"/>
          <a:chExt cx="0" cy="0"/>
        </a:xfrm>
      </p:grpSpPr>
      <p:sp>
        <p:nvSpPr>
          <p:cNvPr id="33" name="Slide Number Placeholder 10">
            <a:extLst>
              <a:ext uri="{FF2B5EF4-FFF2-40B4-BE49-F238E27FC236}">
                <a16:creationId xmlns:a16="http://schemas.microsoft.com/office/drawing/2014/main" id="{D3D85CC5-A090-67E7-029D-F421FC0BE7C9}"/>
              </a:ext>
            </a:extLst>
          </p:cNvPr>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23</a:t>
            </a:fld>
            <a:endParaRPr lang="en-US" dirty="0"/>
          </a:p>
        </p:txBody>
      </p:sp>
      <p:sp>
        <p:nvSpPr>
          <p:cNvPr id="21" name="Title 1">
            <a:extLst>
              <a:ext uri="{FF2B5EF4-FFF2-40B4-BE49-F238E27FC236}">
                <a16:creationId xmlns:a16="http://schemas.microsoft.com/office/drawing/2014/main" id="{D60EEA3A-1948-8587-9110-C60272F404C7}"/>
              </a:ext>
            </a:extLst>
          </p:cNvPr>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Application: OP with 6 parameters</a:t>
            </a:r>
            <a:endParaRPr lang="en-US" sz="3200" dirty="0"/>
          </a:p>
        </p:txBody>
      </p:sp>
      <p:pic>
        <p:nvPicPr>
          <p:cNvPr id="2" name="Picture 1">
            <a:extLst>
              <a:ext uri="{FF2B5EF4-FFF2-40B4-BE49-F238E27FC236}">
                <a16:creationId xmlns:a16="http://schemas.microsoft.com/office/drawing/2014/main" id="{F75F3438-43A9-2D49-A2E5-8222D818B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7" name="TextBox 6">
            <a:extLst>
              <a:ext uri="{FF2B5EF4-FFF2-40B4-BE49-F238E27FC236}">
                <a16:creationId xmlns:a16="http://schemas.microsoft.com/office/drawing/2014/main" id="{99A6B2F7-EED0-656E-3221-C00CF9C32860}"/>
              </a:ext>
            </a:extLst>
          </p:cNvPr>
          <p:cNvSpPr txBox="1"/>
          <p:nvPr/>
        </p:nvSpPr>
        <p:spPr>
          <a:xfrm>
            <a:off x="736717" y="5152694"/>
            <a:ext cx="7917084" cy="1200329"/>
          </a:xfrm>
          <a:prstGeom prst="rect">
            <a:avLst/>
          </a:prstGeom>
          <a:noFill/>
        </p:spPr>
        <p:txBody>
          <a:bodyPr wrap="square">
            <a:spAutoFit/>
          </a:bodyPr>
          <a:lstStyle/>
          <a:p>
            <a:r>
              <a:rPr lang="en-US" sz="2400" dirty="0">
                <a:solidFill>
                  <a:srgbClr val="3C7483"/>
                </a:solidFill>
                <a:latin typeface="Tahoma" pitchFamily="34" charset="0"/>
              </a:rPr>
              <a:t>For this example, frequentist credible intervals are larger than the Bayesian and not a reliable estimate</a:t>
            </a:r>
          </a:p>
          <a:p>
            <a:r>
              <a:rPr lang="en-US" sz="2400" dirty="0">
                <a:solidFill>
                  <a:srgbClr val="FF0000"/>
                </a:solidFill>
                <a:latin typeface="Tahoma" pitchFamily="34" charset="0"/>
              </a:rPr>
              <a:t>Many applications have much more than 6 parameters</a:t>
            </a:r>
          </a:p>
        </p:txBody>
      </p:sp>
      <p:sp>
        <p:nvSpPr>
          <p:cNvPr id="8" name="Rectangle 7">
            <a:extLst>
              <a:ext uri="{FF2B5EF4-FFF2-40B4-BE49-F238E27FC236}">
                <a16:creationId xmlns:a16="http://schemas.microsoft.com/office/drawing/2014/main" id="{6893FF81-D037-3FDE-ECB7-ACEB4C46108E}"/>
              </a:ext>
            </a:extLst>
          </p:cNvPr>
          <p:cNvSpPr/>
          <p:nvPr/>
        </p:nvSpPr>
        <p:spPr>
          <a:xfrm>
            <a:off x="5705192" y="1383009"/>
            <a:ext cx="3225928" cy="523220"/>
          </a:xfrm>
          <a:prstGeom prst="rect">
            <a:avLst/>
          </a:prstGeom>
          <a:solidFill>
            <a:schemeClr val="bg1"/>
          </a:solidFill>
        </p:spPr>
        <p:txBody>
          <a:bodyPr wrap="square">
            <a:spAutoFit/>
          </a:bodyPr>
          <a:lstStyle/>
          <a:p>
            <a:r>
              <a:rPr lang="en-US" sz="2800" baseline="30000" dirty="0"/>
              <a:t>90</a:t>
            </a:r>
            <a:r>
              <a:rPr lang="en-US" sz="2800" dirty="0"/>
              <a:t>Zr(</a:t>
            </a:r>
            <a:r>
              <a:rPr lang="en-US" sz="2800" dirty="0" err="1"/>
              <a:t>n,n</a:t>
            </a:r>
            <a:r>
              <a:rPr lang="en-US" sz="2800" dirty="0"/>
              <a:t>) </a:t>
            </a:r>
            <a:r>
              <a:rPr lang="en-US" sz="2400" dirty="0"/>
              <a:t>@10 MeV </a:t>
            </a:r>
          </a:p>
        </p:txBody>
      </p:sp>
      <p:pic>
        <p:nvPicPr>
          <p:cNvPr id="4" name="Picture 3" descr="A graph of a function&#10;&#10;AI-generated content may be incorrect.">
            <a:extLst>
              <a:ext uri="{FF2B5EF4-FFF2-40B4-BE49-F238E27FC236}">
                <a16:creationId xmlns:a16="http://schemas.microsoft.com/office/drawing/2014/main" id="{6576A8C0-8789-4729-1D1D-CBFA616E1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30" y="1383009"/>
            <a:ext cx="5232006" cy="3884494"/>
          </a:xfrm>
          <a:prstGeom prst="rect">
            <a:avLst/>
          </a:prstGeom>
        </p:spPr>
      </p:pic>
      <p:sp>
        <p:nvSpPr>
          <p:cNvPr id="5" name="Rectangle 4">
            <a:extLst>
              <a:ext uri="{FF2B5EF4-FFF2-40B4-BE49-F238E27FC236}">
                <a16:creationId xmlns:a16="http://schemas.microsoft.com/office/drawing/2014/main" id="{CBFE9F42-D668-9F36-D080-EBB901BE817F}"/>
              </a:ext>
            </a:extLst>
          </p:cNvPr>
          <p:cNvSpPr/>
          <p:nvPr/>
        </p:nvSpPr>
        <p:spPr>
          <a:xfrm>
            <a:off x="4566416" y="6618710"/>
            <a:ext cx="4650632" cy="307777"/>
          </a:xfrm>
          <a:prstGeom prst="rect">
            <a:avLst/>
          </a:prstGeom>
        </p:spPr>
        <p:txBody>
          <a:bodyPr wrap="none">
            <a:spAutoFit/>
          </a:bodyPr>
          <a:lstStyle/>
          <a:p>
            <a:r>
              <a:rPr lang="en-US" sz="1400" b="0" dirty="0">
                <a:latin typeface="+mn-lt"/>
              </a:rPr>
              <a:t>Pruitt, Lovell, </a:t>
            </a:r>
            <a:r>
              <a:rPr lang="en-US" sz="1400" b="0" dirty="0" err="1">
                <a:latin typeface="+mn-lt"/>
              </a:rPr>
              <a:t>Hebborn</a:t>
            </a:r>
            <a:r>
              <a:rPr lang="en-US" sz="1400" b="0" dirty="0">
                <a:latin typeface="+mn-lt"/>
              </a:rPr>
              <a:t>, Nunes, PRC </a:t>
            </a:r>
            <a:r>
              <a:rPr lang="en-US" sz="1400" b="1" i="0" u="none" strike="noStrike" dirty="0">
                <a:solidFill>
                  <a:srgbClr val="000000"/>
                </a:solidFill>
                <a:effectLst/>
                <a:latin typeface="Noto Sans" panose="020B0502040504020204" pitchFamily="34" charset="0"/>
              </a:rPr>
              <a:t>110</a:t>
            </a:r>
            <a:r>
              <a:rPr lang="en-US" sz="1400" b="0" i="0" u="none" strike="noStrike" dirty="0">
                <a:solidFill>
                  <a:srgbClr val="000000"/>
                </a:solidFill>
                <a:effectLst/>
                <a:latin typeface="Noto Sans" panose="020B0502040504020204" pitchFamily="34" charset="0"/>
              </a:rPr>
              <a:t>, 064606 </a:t>
            </a:r>
            <a:r>
              <a:rPr lang="en-US" sz="1400" b="0" dirty="0">
                <a:latin typeface="+mn-lt"/>
              </a:rPr>
              <a:t>(2024)</a:t>
            </a:r>
          </a:p>
        </p:txBody>
      </p:sp>
    </p:spTree>
    <p:extLst>
      <p:ext uri="{BB962C8B-B14F-4D97-AF65-F5344CB8AC3E}">
        <p14:creationId xmlns:p14="http://schemas.microsoft.com/office/powerpoint/2010/main" val="2397132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24</a:t>
            </a:fld>
            <a:endParaRPr lang="en-US" dirty="0"/>
          </a:p>
        </p:txBody>
      </p:sp>
      <p:sp>
        <p:nvSpPr>
          <p:cNvPr id="21" name="Title 1"/>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Likelihood: how to pick the right one?</a:t>
            </a:r>
            <a:endParaRPr lang="en-US" sz="3200" dirty="0"/>
          </a:p>
        </p:txBody>
      </p:sp>
      <p:pic>
        <p:nvPicPr>
          <p:cNvPr id="18" name="Picture 17">
            <a:extLst>
              <a:ext uri="{FF2B5EF4-FFF2-40B4-BE49-F238E27FC236}">
                <a16:creationId xmlns:a16="http://schemas.microsoft.com/office/drawing/2014/main" id="{BFF7B7E5-D504-F09F-8AB0-B2805965C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57"/>
            <a:ext cx="9144000" cy="380435"/>
          </a:xfrm>
          <a:prstGeom prst="rect">
            <a:avLst/>
          </a:prstGeom>
        </p:spPr>
      </p:pic>
      <p:sp>
        <p:nvSpPr>
          <p:cNvPr id="24" name="Rectangle 23">
            <a:extLst>
              <a:ext uri="{FF2B5EF4-FFF2-40B4-BE49-F238E27FC236}">
                <a16:creationId xmlns:a16="http://schemas.microsoft.com/office/drawing/2014/main" id="{301ED92B-B8A3-D209-CF1B-EA37AD1177E7}"/>
              </a:ext>
            </a:extLst>
          </p:cNvPr>
          <p:cNvSpPr/>
          <p:nvPr/>
        </p:nvSpPr>
        <p:spPr>
          <a:xfrm>
            <a:off x="5106357" y="2054990"/>
            <a:ext cx="258832" cy="122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275087D-4DDD-AC9B-C553-49E7E8B35BCC}"/>
              </a:ext>
            </a:extLst>
          </p:cNvPr>
          <p:cNvSpPr/>
          <p:nvPr/>
        </p:nvSpPr>
        <p:spPr>
          <a:xfrm>
            <a:off x="6729515" y="4084439"/>
            <a:ext cx="258832" cy="122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D1209D-8A26-9AD3-A973-EB041D4A9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18" y="3454543"/>
            <a:ext cx="3485909" cy="491603"/>
          </a:xfrm>
          <a:prstGeom prst="rect">
            <a:avLst/>
          </a:prstGeom>
        </p:spPr>
      </p:pic>
      <p:pic>
        <p:nvPicPr>
          <p:cNvPr id="5" name="Picture 4">
            <a:extLst>
              <a:ext uri="{FF2B5EF4-FFF2-40B4-BE49-F238E27FC236}">
                <a16:creationId xmlns:a16="http://schemas.microsoft.com/office/drawing/2014/main" id="{A3AEB2C3-F224-9FCD-B03A-F1449782A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5189" y="3405001"/>
            <a:ext cx="2960540" cy="491603"/>
          </a:xfrm>
          <a:prstGeom prst="rect">
            <a:avLst/>
          </a:prstGeom>
        </p:spPr>
      </p:pic>
      <p:sp>
        <p:nvSpPr>
          <p:cNvPr id="12" name="Rectangle 11">
            <a:extLst>
              <a:ext uri="{FF2B5EF4-FFF2-40B4-BE49-F238E27FC236}">
                <a16:creationId xmlns:a16="http://schemas.microsoft.com/office/drawing/2014/main" id="{1B87B17B-48FA-436D-8F1C-955AC49C4F1D}"/>
              </a:ext>
            </a:extLst>
          </p:cNvPr>
          <p:cNvSpPr/>
          <p:nvPr/>
        </p:nvSpPr>
        <p:spPr>
          <a:xfrm>
            <a:off x="284850" y="1286639"/>
            <a:ext cx="8574299" cy="1938992"/>
          </a:xfrm>
          <a:prstGeom prst="rect">
            <a:avLst/>
          </a:prstGeom>
        </p:spPr>
        <p:txBody>
          <a:bodyPr wrap="square">
            <a:spAutoFit/>
          </a:bodyPr>
          <a:lstStyle/>
          <a:p>
            <a:r>
              <a:rPr lang="en-US" sz="2400" dirty="0">
                <a:solidFill>
                  <a:srgbClr val="3C7483"/>
                </a:solidFill>
                <a:latin typeface="Tahoma" panose="020B0604030504040204" pitchFamily="34" charset="0"/>
                <a:ea typeface="Tahoma" panose="020B0604030504040204" pitchFamily="34" charset="0"/>
                <a:cs typeface="Tahoma" panose="020B0604030504040204" pitchFamily="34" charset="0"/>
              </a:rPr>
              <a:t>Complications:</a:t>
            </a:r>
          </a:p>
          <a:p>
            <a:pPr lvl="1"/>
            <a:r>
              <a:rPr lang="en-US" sz="2400" dirty="0">
                <a:solidFill>
                  <a:srgbClr val="3C7483"/>
                </a:solidFill>
                <a:latin typeface="Tahoma" panose="020B0604030504040204" pitchFamily="34" charset="0"/>
                <a:ea typeface="Tahoma" panose="020B0604030504040204" pitchFamily="34" charset="0"/>
                <a:cs typeface="Tahoma" panose="020B0604030504040204" pitchFamily="34" charset="0"/>
              </a:rPr>
              <a:t>data correlations</a:t>
            </a:r>
          </a:p>
          <a:p>
            <a:pPr lvl="1"/>
            <a:r>
              <a:rPr lang="en-US" sz="2400" dirty="0">
                <a:solidFill>
                  <a:srgbClr val="3C7483"/>
                </a:solidFill>
                <a:latin typeface="Tahoma" panose="020B0604030504040204" pitchFamily="34" charset="0"/>
                <a:ea typeface="Tahoma" panose="020B0604030504040204" pitchFamily="34" charset="0"/>
                <a:cs typeface="Tahoma" panose="020B0604030504040204" pitchFamily="34" charset="0"/>
              </a:rPr>
              <a:t>systematic errors on data underestimated</a:t>
            </a:r>
          </a:p>
          <a:p>
            <a:pPr lvl="1"/>
            <a:r>
              <a:rPr lang="en-US" sz="2400" dirty="0">
                <a:solidFill>
                  <a:srgbClr val="3C7483"/>
                </a:solidFill>
                <a:latin typeface="Tahoma" panose="020B0604030504040204" pitchFamily="34" charset="0"/>
                <a:ea typeface="Tahoma" panose="020B0604030504040204" pitchFamily="34" charset="0"/>
                <a:cs typeface="Tahoma" panose="020B0604030504040204" pitchFamily="34" charset="0"/>
              </a:rPr>
              <a:t>model correlations</a:t>
            </a:r>
          </a:p>
          <a:p>
            <a:pPr lvl="1"/>
            <a:r>
              <a:rPr lang="en-US" sz="2400" dirty="0">
                <a:solidFill>
                  <a:srgbClr val="3C7483"/>
                </a:solidFill>
                <a:latin typeface="Tahoma" panose="020B0604030504040204" pitchFamily="34" charset="0"/>
                <a:ea typeface="Tahoma" panose="020B0604030504040204" pitchFamily="34" charset="0"/>
                <a:cs typeface="Tahoma" panose="020B0604030504040204" pitchFamily="34" charset="0"/>
              </a:rPr>
              <a:t>model uncertainties</a:t>
            </a:r>
          </a:p>
        </p:txBody>
      </p:sp>
      <p:sp>
        <p:nvSpPr>
          <p:cNvPr id="14" name="TextBox 13">
            <a:extLst>
              <a:ext uri="{FF2B5EF4-FFF2-40B4-BE49-F238E27FC236}">
                <a16:creationId xmlns:a16="http://schemas.microsoft.com/office/drawing/2014/main" id="{29107C21-BB76-CE85-102B-601A85995A2A}"/>
              </a:ext>
            </a:extLst>
          </p:cNvPr>
          <p:cNvSpPr txBox="1"/>
          <p:nvPr/>
        </p:nvSpPr>
        <p:spPr>
          <a:xfrm>
            <a:off x="4079407" y="3452107"/>
            <a:ext cx="350134" cy="400110"/>
          </a:xfrm>
          <a:prstGeom prst="rect">
            <a:avLst/>
          </a:prstGeom>
          <a:noFill/>
        </p:spPr>
        <p:txBody>
          <a:bodyPr wrap="square">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endParaRPr lang="en-US" sz="2000" b="1" dirty="0"/>
          </a:p>
        </p:txBody>
      </p:sp>
      <p:sp>
        <p:nvSpPr>
          <p:cNvPr id="15" name="TextBox 14">
            <a:extLst>
              <a:ext uri="{FF2B5EF4-FFF2-40B4-BE49-F238E27FC236}">
                <a16:creationId xmlns:a16="http://schemas.microsoft.com/office/drawing/2014/main" id="{9A5747A8-064C-6B73-CE98-B12AE90D8F9D}"/>
              </a:ext>
            </a:extLst>
          </p:cNvPr>
          <p:cNvSpPr txBox="1"/>
          <p:nvPr/>
        </p:nvSpPr>
        <p:spPr>
          <a:xfrm>
            <a:off x="8236643" y="3430882"/>
            <a:ext cx="350134" cy="400110"/>
          </a:xfrm>
          <a:prstGeom prst="rect">
            <a:avLst/>
          </a:prstGeom>
          <a:noFill/>
        </p:spPr>
        <p:txBody>
          <a:bodyPr wrap="square">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t>
            </a:r>
            <a:endParaRPr lang="en-US" sz="2000" b="1" dirty="0"/>
          </a:p>
        </p:txBody>
      </p:sp>
      <p:sp>
        <p:nvSpPr>
          <p:cNvPr id="10" name="TextBox 9">
            <a:extLst>
              <a:ext uri="{FF2B5EF4-FFF2-40B4-BE49-F238E27FC236}">
                <a16:creationId xmlns:a16="http://schemas.microsoft.com/office/drawing/2014/main" id="{8DAE03D4-B7A1-7BC7-8E35-F406ED0705FB}"/>
              </a:ext>
            </a:extLst>
          </p:cNvPr>
          <p:cNvSpPr txBox="1"/>
          <p:nvPr/>
        </p:nvSpPr>
        <p:spPr>
          <a:xfrm>
            <a:off x="376177" y="4519251"/>
            <a:ext cx="7949552" cy="830997"/>
          </a:xfrm>
          <a:prstGeom prst="rect">
            <a:avLst/>
          </a:prstGeom>
          <a:noFill/>
        </p:spPr>
        <p:txBody>
          <a:bodyPr wrap="square">
            <a:spAutoFit/>
          </a:bodyPr>
          <a:lstStyle/>
          <a:p>
            <a:r>
              <a:rPr lang="en-US" sz="2400" dirty="0">
                <a:solidFill>
                  <a:srgbClr val="3C7483"/>
                </a:solidFill>
                <a:latin typeface="Tahoma" panose="020B0604030504040204" pitchFamily="34" charset="0"/>
                <a:ea typeface="Tahoma" panose="020B0604030504040204" pitchFamily="34" charset="0"/>
                <a:cs typeface="Tahoma" panose="020B0604030504040204" pitchFamily="34" charset="0"/>
              </a:rPr>
              <a:t>How to combine sets of angular distributions?</a:t>
            </a:r>
          </a:p>
          <a:p>
            <a:r>
              <a:rPr lang="en-US" sz="2400" dirty="0">
                <a:solidFill>
                  <a:srgbClr val="3C7483"/>
                </a:solidFill>
                <a:latin typeface="Tahoma" panose="020B0604030504040204" pitchFamily="34" charset="0"/>
                <a:ea typeface="Tahoma" panose="020B0604030504040204" pitchFamily="34" charset="0"/>
                <a:cs typeface="Tahoma" panose="020B0604030504040204" pitchFamily="34" charset="0"/>
              </a:rPr>
              <a:t>How to combine different types of reaction data?</a:t>
            </a:r>
          </a:p>
        </p:txBody>
      </p:sp>
      <p:pic>
        <p:nvPicPr>
          <p:cNvPr id="7170" name="Picture 2">
            <a:extLst>
              <a:ext uri="{FF2B5EF4-FFF2-40B4-BE49-F238E27FC236}">
                <a16:creationId xmlns:a16="http://schemas.microsoft.com/office/drawing/2014/main" id="{BCA598B7-5528-FE57-6449-B2AA1E7CD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2349" y="5472443"/>
            <a:ext cx="233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08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DBB26-0045-EA35-3BD8-B041F724628B}"/>
            </a:ext>
          </a:extLst>
        </p:cNvPr>
        <p:cNvGrpSpPr/>
        <p:nvPr/>
      </p:nvGrpSpPr>
      <p:grpSpPr>
        <a:xfrm>
          <a:off x="0" y="0"/>
          <a:ext cx="0" cy="0"/>
          <a:chOff x="0" y="0"/>
          <a:chExt cx="0" cy="0"/>
        </a:xfrm>
      </p:grpSpPr>
      <p:sp>
        <p:nvSpPr>
          <p:cNvPr id="33" name="Slide Number Placeholder 10">
            <a:extLst>
              <a:ext uri="{FF2B5EF4-FFF2-40B4-BE49-F238E27FC236}">
                <a16:creationId xmlns:a16="http://schemas.microsoft.com/office/drawing/2014/main" id="{AFC0AA60-D493-0728-1A76-D7996F34AC7D}"/>
              </a:ext>
            </a:extLst>
          </p:cNvPr>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25</a:t>
            </a:fld>
            <a:endParaRPr lang="en-US" dirty="0"/>
          </a:p>
        </p:txBody>
      </p:sp>
      <p:sp>
        <p:nvSpPr>
          <p:cNvPr id="21" name="Title 1">
            <a:extLst>
              <a:ext uri="{FF2B5EF4-FFF2-40B4-BE49-F238E27FC236}">
                <a16:creationId xmlns:a16="http://schemas.microsoft.com/office/drawing/2014/main" id="{2A51C4AA-052B-2ABA-70AE-9353F0B91E64}"/>
              </a:ext>
            </a:extLst>
          </p:cNvPr>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Empirical coverage can discern likelihoods </a:t>
            </a:r>
            <a:endParaRPr lang="en-US" sz="3200" dirty="0"/>
          </a:p>
        </p:txBody>
      </p:sp>
      <p:pic>
        <p:nvPicPr>
          <p:cNvPr id="2" name="Picture 1">
            <a:extLst>
              <a:ext uri="{FF2B5EF4-FFF2-40B4-BE49-F238E27FC236}">
                <a16:creationId xmlns:a16="http://schemas.microsoft.com/office/drawing/2014/main" id="{58711F4C-0357-5534-FA48-7FB0C2B54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7" name="TextBox 6">
            <a:extLst>
              <a:ext uri="{FF2B5EF4-FFF2-40B4-BE49-F238E27FC236}">
                <a16:creationId xmlns:a16="http://schemas.microsoft.com/office/drawing/2014/main" id="{7788D98A-30D2-FFF5-7DAB-19573D7FBFFF}"/>
              </a:ext>
            </a:extLst>
          </p:cNvPr>
          <p:cNvSpPr txBox="1"/>
          <p:nvPr/>
        </p:nvSpPr>
        <p:spPr>
          <a:xfrm>
            <a:off x="769716" y="5681160"/>
            <a:ext cx="7917084" cy="830997"/>
          </a:xfrm>
          <a:prstGeom prst="rect">
            <a:avLst/>
          </a:prstGeom>
          <a:noFill/>
        </p:spPr>
        <p:txBody>
          <a:bodyPr wrap="square">
            <a:spAutoFit/>
          </a:bodyPr>
          <a:lstStyle/>
          <a:p>
            <a:r>
              <a:rPr lang="en-US" sz="2400" dirty="0">
                <a:solidFill>
                  <a:srgbClr val="FF0000"/>
                </a:solidFill>
                <a:latin typeface="Tahoma" pitchFamily="34" charset="0"/>
              </a:rPr>
              <a:t>For this reaction, the the unscaled chi2 has expected coverage</a:t>
            </a:r>
          </a:p>
        </p:txBody>
      </p:sp>
      <p:sp>
        <p:nvSpPr>
          <p:cNvPr id="8" name="Rectangle 7">
            <a:extLst>
              <a:ext uri="{FF2B5EF4-FFF2-40B4-BE49-F238E27FC236}">
                <a16:creationId xmlns:a16="http://schemas.microsoft.com/office/drawing/2014/main" id="{BE358CC0-053F-9891-D319-63B6DE24098B}"/>
              </a:ext>
            </a:extLst>
          </p:cNvPr>
          <p:cNvSpPr/>
          <p:nvPr/>
        </p:nvSpPr>
        <p:spPr>
          <a:xfrm>
            <a:off x="5991120" y="1392382"/>
            <a:ext cx="3225928" cy="892552"/>
          </a:xfrm>
          <a:prstGeom prst="rect">
            <a:avLst/>
          </a:prstGeom>
          <a:solidFill>
            <a:schemeClr val="bg1"/>
          </a:solidFill>
        </p:spPr>
        <p:txBody>
          <a:bodyPr wrap="square">
            <a:spAutoFit/>
          </a:bodyPr>
          <a:lstStyle/>
          <a:p>
            <a:r>
              <a:rPr lang="en-US" sz="2800" baseline="30000" dirty="0"/>
              <a:t>90</a:t>
            </a:r>
            <a:r>
              <a:rPr lang="en-US" sz="2800" dirty="0"/>
              <a:t>Zr(</a:t>
            </a:r>
            <a:r>
              <a:rPr lang="en-US" sz="2800" dirty="0" err="1"/>
              <a:t>n,n</a:t>
            </a:r>
            <a:r>
              <a:rPr lang="en-US" sz="2800" dirty="0"/>
              <a:t>) </a:t>
            </a:r>
            <a:r>
              <a:rPr lang="en-US" sz="2400" dirty="0"/>
              <a:t>@10 MeV</a:t>
            </a:r>
          </a:p>
          <a:p>
            <a:r>
              <a:rPr lang="en-US" sz="2400" dirty="0"/>
              <a:t>(6 parameter) </a:t>
            </a:r>
          </a:p>
        </p:txBody>
      </p:sp>
      <p:sp>
        <p:nvSpPr>
          <p:cNvPr id="5" name="Rectangle 4">
            <a:extLst>
              <a:ext uri="{FF2B5EF4-FFF2-40B4-BE49-F238E27FC236}">
                <a16:creationId xmlns:a16="http://schemas.microsoft.com/office/drawing/2014/main" id="{C51A9EC5-7825-CBCE-0F60-BB20171E1835}"/>
              </a:ext>
            </a:extLst>
          </p:cNvPr>
          <p:cNvSpPr/>
          <p:nvPr/>
        </p:nvSpPr>
        <p:spPr>
          <a:xfrm>
            <a:off x="4566416" y="6618710"/>
            <a:ext cx="4650632" cy="307777"/>
          </a:xfrm>
          <a:prstGeom prst="rect">
            <a:avLst/>
          </a:prstGeom>
        </p:spPr>
        <p:txBody>
          <a:bodyPr wrap="none">
            <a:spAutoFit/>
          </a:bodyPr>
          <a:lstStyle/>
          <a:p>
            <a:r>
              <a:rPr lang="en-US" sz="1400" b="0" dirty="0">
                <a:latin typeface="+mn-lt"/>
              </a:rPr>
              <a:t>Pruitt, Lovell, </a:t>
            </a:r>
            <a:r>
              <a:rPr lang="en-US" sz="1400" b="0" dirty="0" err="1">
                <a:latin typeface="+mn-lt"/>
              </a:rPr>
              <a:t>Hebborn</a:t>
            </a:r>
            <a:r>
              <a:rPr lang="en-US" sz="1400" b="0" dirty="0">
                <a:latin typeface="+mn-lt"/>
              </a:rPr>
              <a:t>, Nunes, PRC </a:t>
            </a:r>
            <a:r>
              <a:rPr lang="en-US" sz="1400" b="1" i="0" u="none" strike="noStrike" dirty="0">
                <a:solidFill>
                  <a:srgbClr val="000000"/>
                </a:solidFill>
                <a:effectLst/>
                <a:latin typeface="Noto Sans" panose="020B0502040504020204" pitchFamily="34" charset="0"/>
              </a:rPr>
              <a:t>110</a:t>
            </a:r>
            <a:r>
              <a:rPr lang="en-US" sz="1400" b="0" i="0" u="none" strike="noStrike" dirty="0">
                <a:solidFill>
                  <a:srgbClr val="000000"/>
                </a:solidFill>
                <a:effectLst/>
                <a:latin typeface="Noto Sans" panose="020B0502040504020204" pitchFamily="34" charset="0"/>
              </a:rPr>
              <a:t>, 064606 </a:t>
            </a:r>
            <a:r>
              <a:rPr lang="en-US" sz="1400" b="0" dirty="0">
                <a:latin typeface="+mn-lt"/>
              </a:rPr>
              <a:t>(2024)</a:t>
            </a:r>
          </a:p>
        </p:txBody>
      </p:sp>
      <p:grpSp>
        <p:nvGrpSpPr>
          <p:cNvPr id="3" name="Group 2">
            <a:extLst>
              <a:ext uri="{FF2B5EF4-FFF2-40B4-BE49-F238E27FC236}">
                <a16:creationId xmlns:a16="http://schemas.microsoft.com/office/drawing/2014/main" id="{8A4F7DE9-B37B-A005-F972-F906430FD171}"/>
              </a:ext>
            </a:extLst>
          </p:cNvPr>
          <p:cNvGrpSpPr/>
          <p:nvPr/>
        </p:nvGrpSpPr>
        <p:grpSpPr>
          <a:xfrm>
            <a:off x="861774" y="1503333"/>
            <a:ext cx="5122337" cy="3496930"/>
            <a:chOff x="4755218" y="3791231"/>
            <a:chExt cx="3902795" cy="2758992"/>
          </a:xfrm>
        </p:grpSpPr>
        <p:pic>
          <p:nvPicPr>
            <p:cNvPr id="6" name="Picture 5" descr="A graph of a model&#10;&#10;Description automatically generated with medium confidence">
              <a:extLst>
                <a:ext uri="{FF2B5EF4-FFF2-40B4-BE49-F238E27FC236}">
                  <a16:creationId xmlns:a16="http://schemas.microsoft.com/office/drawing/2014/main" id="{9EA38958-CB41-CBA4-58C4-0E14D7910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218" y="3791231"/>
              <a:ext cx="3902795" cy="2758992"/>
            </a:xfrm>
            <a:prstGeom prst="rect">
              <a:avLst/>
            </a:prstGeom>
          </p:spPr>
        </p:pic>
        <p:sp>
          <p:nvSpPr>
            <p:cNvPr id="9" name="Rectangle 8">
              <a:extLst>
                <a:ext uri="{FF2B5EF4-FFF2-40B4-BE49-F238E27FC236}">
                  <a16:creationId xmlns:a16="http://schemas.microsoft.com/office/drawing/2014/main" id="{73C583B8-171B-AD68-11A0-FDE4E0B326BB}"/>
                </a:ext>
              </a:extLst>
            </p:cNvPr>
            <p:cNvSpPr/>
            <p:nvPr/>
          </p:nvSpPr>
          <p:spPr>
            <a:xfrm>
              <a:off x="5365189" y="4035338"/>
              <a:ext cx="1754634" cy="307777"/>
            </a:xfrm>
            <a:prstGeom prst="rect">
              <a:avLst/>
            </a:prstGeom>
            <a:solidFill>
              <a:schemeClr val="bg1"/>
            </a:solidFill>
          </p:spPr>
          <p:txBody>
            <a:bodyPr wrap="square">
              <a:spAutoFit/>
            </a:bodyPr>
            <a:lstStyle/>
            <a:p>
              <a:r>
                <a:rPr lang="en-US" sz="1400" baseline="30000" dirty="0"/>
                <a:t>90</a:t>
              </a:r>
              <a:r>
                <a:rPr lang="en-US" sz="1400" dirty="0"/>
                <a:t>Zr(</a:t>
              </a:r>
              <a:r>
                <a:rPr lang="en-US" sz="1400" dirty="0" err="1"/>
                <a:t>n,n</a:t>
              </a:r>
              <a:r>
                <a:rPr lang="en-US" sz="1400" dirty="0"/>
                <a:t>) </a:t>
              </a:r>
              <a:r>
                <a:rPr lang="en-US" sz="1200" dirty="0"/>
                <a:t>@10 MeV </a:t>
              </a:r>
            </a:p>
          </p:txBody>
        </p:sp>
      </p:grpSp>
      <p:sp>
        <p:nvSpPr>
          <p:cNvPr id="11" name="TextBox 10">
            <a:extLst>
              <a:ext uri="{FF2B5EF4-FFF2-40B4-BE49-F238E27FC236}">
                <a16:creationId xmlns:a16="http://schemas.microsoft.com/office/drawing/2014/main" id="{25CF958D-8480-85F6-CEB2-3FBF08326F24}"/>
              </a:ext>
            </a:extLst>
          </p:cNvPr>
          <p:cNvSpPr txBox="1"/>
          <p:nvPr/>
        </p:nvSpPr>
        <p:spPr>
          <a:xfrm>
            <a:off x="6137476" y="2520903"/>
            <a:ext cx="3006523" cy="3385542"/>
          </a:xfrm>
          <a:prstGeom prst="rect">
            <a:avLst/>
          </a:prstGeom>
          <a:noFill/>
        </p:spPr>
        <p:txBody>
          <a:bodyPr wrap="square">
            <a:spAutoFit/>
          </a:bodyPr>
          <a:lstStyle/>
          <a:p>
            <a:r>
              <a:rPr lang="en-US" sz="2000" dirty="0">
                <a:effectLst/>
                <a:latin typeface="Tahoma" panose="020B0604030504040204" pitchFamily="34" charset="0"/>
                <a:ea typeface="Tahoma" panose="020B0604030504040204" pitchFamily="34" charset="0"/>
                <a:cs typeface="Tahoma" panose="020B0604030504040204" pitchFamily="34" charset="0"/>
              </a:rPr>
              <a:t>Empirical coverage evaluates the fraction of experimental data that fall within the estimated model uncertainty intervals</a:t>
            </a:r>
          </a:p>
          <a:p>
            <a:endParaRPr lang="en-US" sz="2000" dirty="0">
              <a:effectLst/>
              <a:latin typeface="Tahoma" panose="020B0604030504040204" pitchFamily="34" charset="0"/>
              <a:ea typeface="Tahoma" panose="020B0604030504040204" pitchFamily="34" charset="0"/>
              <a:cs typeface="Tahoma" panose="020B0604030504040204" pitchFamily="34" charset="0"/>
            </a:endParaRPr>
          </a:p>
          <a:p>
            <a:r>
              <a:rPr lang="en-US" dirty="0"/>
              <a:t>	added to the model’s parametric uncertainty in quadrature </a:t>
            </a:r>
            <a:endParaRPr lang="en-US" sz="2000" dirty="0"/>
          </a:p>
          <a:p>
            <a:r>
              <a:rPr lang="en-US" sz="2000" dirty="0">
                <a:effectLst/>
                <a:latin typeface="Tahoma" panose="020B0604030504040204" pitchFamily="34" charset="0"/>
                <a:ea typeface="Tahoma" panose="020B0604030504040204" pitchFamily="34" charset="0"/>
                <a:cs typeface="Tahoma" panose="020B0604030504040204"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descr="A close-up of a word&#10;&#10;AI-generated content may be incorrect.">
            <a:extLst>
              <a:ext uri="{FF2B5EF4-FFF2-40B4-BE49-F238E27FC236}">
                <a16:creationId xmlns:a16="http://schemas.microsoft.com/office/drawing/2014/main" id="{58034A44-6406-F53E-86CA-4DD0F4986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308" y="4698265"/>
            <a:ext cx="881122" cy="251749"/>
          </a:xfrm>
          <a:prstGeom prst="rect">
            <a:avLst/>
          </a:prstGeom>
        </p:spPr>
      </p:pic>
    </p:spTree>
    <p:extLst>
      <p:ext uri="{BB962C8B-B14F-4D97-AF65-F5344CB8AC3E}">
        <p14:creationId xmlns:p14="http://schemas.microsoft.com/office/powerpoint/2010/main" val="1197839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F03C0-3F17-A73B-0F58-5C637CFC8534}"/>
            </a:ext>
          </a:extLst>
        </p:cNvPr>
        <p:cNvGrpSpPr/>
        <p:nvPr/>
      </p:nvGrpSpPr>
      <p:grpSpPr>
        <a:xfrm>
          <a:off x="0" y="0"/>
          <a:ext cx="0" cy="0"/>
          <a:chOff x="0" y="0"/>
          <a:chExt cx="0" cy="0"/>
        </a:xfrm>
      </p:grpSpPr>
      <p:sp>
        <p:nvSpPr>
          <p:cNvPr id="33" name="Slide Number Placeholder 10">
            <a:extLst>
              <a:ext uri="{FF2B5EF4-FFF2-40B4-BE49-F238E27FC236}">
                <a16:creationId xmlns:a16="http://schemas.microsoft.com/office/drawing/2014/main" id="{DA5D5BC3-8FA2-11A8-87BA-CF6D6AF54C34}"/>
              </a:ext>
            </a:extLst>
          </p:cNvPr>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26</a:t>
            </a:fld>
            <a:endParaRPr lang="en-US" dirty="0"/>
          </a:p>
        </p:txBody>
      </p:sp>
      <p:sp>
        <p:nvSpPr>
          <p:cNvPr id="21" name="Title 1">
            <a:extLst>
              <a:ext uri="{FF2B5EF4-FFF2-40B4-BE49-F238E27FC236}">
                <a16:creationId xmlns:a16="http://schemas.microsoft.com/office/drawing/2014/main" id="{E69FFB06-3598-3E7F-3BE7-40FA4A1EB8A4}"/>
              </a:ext>
            </a:extLst>
          </p:cNvPr>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Empirical coverage can discern likelihoods </a:t>
            </a:r>
            <a:endParaRPr lang="en-US" sz="3200" dirty="0"/>
          </a:p>
        </p:txBody>
      </p:sp>
      <p:pic>
        <p:nvPicPr>
          <p:cNvPr id="2" name="Picture 1">
            <a:extLst>
              <a:ext uri="{FF2B5EF4-FFF2-40B4-BE49-F238E27FC236}">
                <a16:creationId xmlns:a16="http://schemas.microsoft.com/office/drawing/2014/main" id="{159CEC9C-9C10-2DB7-5ADF-011522AF8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7" name="TextBox 6">
            <a:extLst>
              <a:ext uri="{FF2B5EF4-FFF2-40B4-BE49-F238E27FC236}">
                <a16:creationId xmlns:a16="http://schemas.microsoft.com/office/drawing/2014/main" id="{C917E087-BE52-D4E8-6D1C-394961FC7620}"/>
              </a:ext>
            </a:extLst>
          </p:cNvPr>
          <p:cNvSpPr txBox="1"/>
          <p:nvPr/>
        </p:nvSpPr>
        <p:spPr>
          <a:xfrm>
            <a:off x="6117224" y="2090172"/>
            <a:ext cx="2847026" cy="2554545"/>
          </a:xfrm>
          <a:prstGeom prst="rect">
            <a:avLst/>
          </a:prstGeom>
          <a:noFill/>
        </p:spPr>
        <p:txBody>
          <a:bodyPr wrap="square">
            <a:spAutoFit/>
          </a:bodyPr>
          <a:lstStyle/>
          <a:p>
            <a:r>
              <a:rPr lang="en-US" sz="2000" dirty="0">
                <a:latin typeface="Tahoma" pitchFamily="34" charset="0"/>
              </a:rPr>
              <a:t>For this example, the unscaled chi2 underestimates uncertainty for 95% C.I. – an indication that uncertainties</a:t>
            </a:r>
          </a:p>
          <a:p>
            <a:r>
              <a:rPr lang="en-US" sz="2000" dirty="0">
                <a:latin typeface="Tahoma" pitchFamily="34" charset="0"/>
              </a:rPr>
              <a:t>are larger than assumed </a:t>
            </a:r>
          </a:p>
        </p:txBody>
      </p:sp>
      <p:sp>
        <p:nvSpPr>
          <p:cNvPr id="8" name="Rectangle 7">
            <a:extLst>
              <a:ext uri="{FF2B5EF4-FFF2-40B4-BE49-F238E27FC236}">
                <a16:creationId xmlns:a16="http://schemas.microsoft.com/office/drawing/2014/main" id="{094347D0-FE91-113C-CA10-EA77278B1098}"/>
              </a:ext>
            </a:extLst>
          </p:cNvPr>
          <p:cNvSpPr/>
          <p:nvPr/>
        </p:nvSpPr>
        <p:spPr>
          <a:xfrm>
            <a:off x="5991120" y="1392382"/>
            <a:ext cx="3152880" cy="523220"/>
          </a:xfrm>
          <a:prstGeom prst="rect">
            <a:avLst/>
          </a:prstGeom>
          <a:solidFill>
            <a:schemeClr val="bg1"/>
          </a:solidFill>
        </p:spPr>
        <p:txBody>
          <a:bodyPr wrap="square">
            <a:spAutoFit/>
          </a:bodyPr>
          <a:lstStyle/>
          <a:p>
            <a:r>
              <a:rPr lang="en-US" sz="2800" baseline="30000" dirty="0"/>
              <a:t>48</a:t>
            </a:r>
            <a:r>
              <a:rPr lang="en-US" sz="2800" dirty="0"/>
              <a:t>Ca(</a:t>
            </a:r>
            <a:r>
              <a:rPr lang="en-US" sz="2800" dirty="0" err="1"/>
              <a:t>n,n</a:t>
            </a:r>
            <a:r>
              <a:rPr lang="en-US" sz="2800" dirty="0"/>
              <a:t>) </a:t>
            </a:r>
            <a:r>
              <a:rPr lang="en-US" sz="2400" dirty="0"/>
              <a:t>@12 MeV</a:t>
            </a:r>
          </a:p>
        </p:txBody>
      </p:sp>
      <p:sp>
        <p:nvSpPr>
          <p:cNvPr id="28" name="Rectangle 27">
            <a:extLst>
              <a:ext uri="{FF2B5EF4-FFF2-40B4-BE49-F238E27FC236}">
                <a16:creationId xmlns:a16="http://schemas.microsoft.com/office/drawing/2014/main" id="{1945C809-C77E-CF10-FFD1-9221980C189F}"/>
              </a:ext>
            </a:extLst>
          </p:cNvPr>
          <p:cNvSpPr/>
          <p:nvPr/>
        </p:nvSpPr>
        <p:spPr>
          <a:xfrm>
            <a:off x="7304934" y="6550223"/>
            <a:ext cx="1870769" cy="307777"/>
          </a:xfrm>
          <a:prstGeom prst="rect">
            <a:avLst/>
          </a:prstGeom>
        </p:spPr>
        <p:txBody>
          <a:bodyPr wrap="none">
            <a:spAutoFit/>
          </a:bodyPr>
          <a:lstStyle/>
          <a:p>
            <a:r>
              <a:rPr lang="en-US" sz="1400" b="0" dirty="0">
                <a:latin typeface="+mn-lt"/>
              </a:rPr>
              <a:t>King et al., PRL 2019</a:t>
            </a:r>
          </a:p>
        </p:txBody>
      </p:sp>
      <p:grpSp>
        <p:nvGrpSpPr>
          <p:cNvPr id="31" name="Group 30">
            <a:extLst>
              <a:ext uri="{FF2B5EF4-FFF2-40B4-BE49-F238E27FC236}">
                <a16:creationId xmlns:a16="http://schemas.microsoft.com/office/drawing/2014/main" id="{97266BF2-2D4C-82AD-753D-560FD64FD1C3}"/>
              </a:ext>
            </a:extLst>
          </p:cNvPr>
          <p:cNvGrpSpPr/>
          <p:nvPr/>
        </p:nvGrpSpPr>
        <p:grpSpPr>
          <a:xfrm>
            <a:off x="474457" y="5601347"/>
            <a:ext cx="5585788" cy="523220"/>
            <a:chOff x="474457" y="5601347"/>
            <a:chExt cx="5585788" cy="523220"/>
          </a:xfrm>
        </p:grpSpPr>
        <p:pic>
          <p:nvPicPr>
            <p:cNvPr id="27" name="Picture 26" descr="A close-up of a word&#10;&#10;AI-generated content may be incorrect.">
              <a:extLst>
                <a:ext uri="{FF2B5EF4-FFF2-40B4-BE49-F238E27FC236}">
                  <a16:creationId xmlns:a16="http://schemas.microsoft.com/office/drawing/2014/main" id="{F67D626C-5933-0E7A-1A26-1093AC42D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57" y="5693945"/>
              <a:ext cx="1278862" cy="365389"/>
            </a:xfrm>
            <a:prstGeom prst="rect">
              <a:avLst/>
            </a:prstGeom>
          </p:spPr>
        </p:pic>
        <p:cxnSp>
          <p:nvCxnSpPr>
            <p:cNvPr id="5" name="Straight Arrow Connector 4">
              <a:extLst>
                <a:ext uri="{FF2B5EF4-FFF2-40B4-BE49-F238E27FC236}">
                  <a16:creationId xmlns:a16="http://schemas.microsoft.com/office/drawing/2014/main" id="{A261AB01-213B-209A-642D-8C7B361CC1EA}"/>
                </a:ext>
              </a:extLst>
            </p:cNvPr>
            <p:cNvCxnSpPr>
              <a:cxnSpLocks/>
            </p:cNvCxnSpPr>
            <p:nvPr/>
          </p:nvCxnSpPr>
          <p:spPr>
            <a:xfrm>
              <a:off x="2094032" y="5876639"/>
              <a:ext cx="803819" cy="0"/>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2D5F7E57-95D3-8535-EF73-60162BBEDA11}"/>
                </a:ext>
              </a:extLst>
            </p:cNvPr>
            <p:cNvSpPr txBox="1"/>
            <p:nvPr/>
          </p:nvSpPr>
          <p:spPr>
            <a:xfrm>
              <a:off x="4410991" y="5601347"/>
              <a:ext cx="1649254" cy="523220"/>
            </a:xfrm>
            <a:prstGeom prst="rect">
              <a:avLst/>
            </a:prstGeom>
            <a:noFill/>
          </p:spPr>
          <p:txBody>
            <a:bodyPr wrap="square">
              <a:spAutoFit/>
            </a:bodyPr>
            <a:lstStyle/>
            <a:p>
              <a:r>
                <a:rPr lang="en-US" sz="2800" dirty="0">
                  <a:latin typeface="Tahoma" pitchFamily="34" charset="0"/>
                </a:rPr>
                <a:t>+ </a:t>
              </a:r>
              <a:r>
                <a:rPr lang="en-US" sz="2800" dirty="0" err="1">
                  <a:latin typeface="Symbol" pitchFamily="2" charset="2"/>
                </a:rPr>
                <a:t>Ds</a:t>
              </a:r>
              <a:r>
                <a:rPr lang="en-US" sz="2800" baseline="-25000" dirty="0" err="1">
                  <a:latin typeface="Tahoma" pitchFamily="34" charset="0"/>
                </a:rPr>
                <a:t>UFU</a:t>
              </a:r>
              <a:endParaRPr lang="en-US" sz="2800" baseline="-25000" dirty="0"/>
            </a:p>
          </p:txBody>
        </p:sp>
        <p:pic>
          <p:nvPicPr>
            <p:cNvPr id="12" name="Picture 11" descr="A close-up of a word&#10;&#10;AI-generated content may be incorrect.">
              <a:extLst>
                <a:ext uri="{FF2B5EF4-FFF2-40B4-BE49-F238E27FC236}">
                  <a16:creationId xmlns:a16="http://schemas.microsoft.com/office/drawing/2014/main" id="{820CDD26-3D00-6199-1128-891E7C2E4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129" y="5680263"/>
              <a:ext cx="1278862" cy="365389"/>
            </a:xfrm>
            <a:prstGeom prst="rect">
              <a:avLst/>
            </a:prstGeom>
          </p:spPr>
        </p:pic>
      </p:grpSp>
      <p:sp>
        <p:nvSpPr>
          <p:cNvPr id="30" name="TextBox 29">
            <a:extLst>
              <a:ext uri="{FF2B5EF4-FFF2-40B4-BE49-F238E27FC236}">
                <a16:creationId xmlns:a16="http://schemas.microsoft.com/office/drawing/2014/main" id="{791412E3-B794-74B8-E60A-8D7AF6C75E1B}"/>
              </a:ext>
            </a:extLst>
          </p:cNvPr>
          <p:cNvSpPr txBox="1"/>
          <p:nvPr/>
        </p:nvSpPr>
        <p:spPr>
          <a:xfrm>
            <a:off x="6130207" y="4883208"/>
            <a:ext cx="2759394" cy="1477328"/>
          </a:xfrm>
          <a:prstGeom prst="rect">
            <a:avLst/>
          </a:prstGeom>
          <a:noFill/>
        </p:spPr>
        <p:txBody>
          <a:bodyPr wrap="square">
            <a:spAutoFit/>
          </a:bodyPr>
          <a:lstStyle/>
          <a:p>
            <a:r>
              <a:rPr lang="en-US" sz="1800" dirty="0">
                <a:latin typeface="Tahoma" pitchFamily="34" charset="0"/>
              </a:rPr>
              <a:t>The unaccounted-for uncertainties </a:t>
            </a:r>
            <a:r>
              <a:rPr lang="en-US" dirty="0">
                <a:latin typeface="Tahoma" pitchFamily="34" charset="0"/>
              </a:rPr>
              <a:t>will contain </a:t>
            </a:r>
            <a:r>
              <a:rPr lang="en-US" dirty="0">
                <a:solidFill>
                  <a:srgbClr val="CC66FF"/>
                </a:solidFill>
                <a:latin typeface="Tahoma" pitchFamily="34" charset="0"/>
              </a:rPr>
              <a:t>unreported experimental errors </a:t>
            </a:r>
            <a:r>
              <a:rPr lang="en-US" dirty="0">
                <a:latin typeface="Tahoma" pitchFamily="34" charset="0"/>
              </a:rPr>
              <a:t>(systematic) and/or </a:t>
            </a:r>
            <a:r>
              <a:rPr lang="en-US" dirty="0">
                <a:solidFill>
                  <a:srgbClr val="CC66FF"/>
                </a:solidFill>
                <a:latin typeface="Tahoma" pitchFamily="34" charset="0"/>
              </a:rPr>
              <a:t>model errors</a:t>
            </a:r>
            <a:endParaRPr lang="en-US" dirty="0">
              <a:solidFill>
                <a:srgbClr val="CC66FF"/>
              </a:solidFill>
            </a:endParaRPr>
          </a:p>
        </p:txBody>
      </p:sp>
      <p:pic>
        <p:nvPicPr>
          <p:cNvPr id="9" name="Picture 8" descr="A graph of a confidence interval&#10;&#10;AI-generated content may be incorrect.">
            <a:extLst>
              <a:ext uri="{FF2B5EF4-FFF2-40B4-BE49-F238E27FC236}">
                <a16:creationId xmlns:a16="http://schemas.microsoft.com/office/drawing/2014/main" id="{A5B8307D-0D37-1805-8A59-4460BAD9A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11" y="1340895"/>
            <a:ext cx="5451332" cy="3542305"/>
          </a:xfrm>
          <a:prstGeom prst="rect">
            <a:avLst/>
          </a:prstGeom>
        </p:spPr>
      </p:pic>
      <p:sp>
        <p:nvSpPr>
          <p:cNvPr id="29" name="Rectangle 28">
            <a:extLst>
              <a:ext uri="{FF2B5EF4-FFF2-40B4-BE49-F238E27FC236}">
                <a16:creationId xmlns:a16="http://schemas.microsoft.com/office/drawing/2014/main" id="{3C8D3675-3468-3953-64F1-7A910FE07DD8}"/>
              </a:ext>
            </a:extLst>
          </p:cNvPr>
          <p:cNvSpPr/>
          <p:nvPr/>
        </p:nvSpPr>
        <p:spPr>
          <a:xfrm>
            <a:off x="1750467" y="1859339"/>
            <a:ext cx="687130" cy="461665"/>
          </a:xfrm>
          <a:prstGeom prst="rect">
            <a:avLst/>
          </a:prstGeom>
          <a:solidFill>
            <a:schemeClr val="bg1"/>
          </a:solidFill>
        </p:spPr>
        <p:txBody>
          <a:bodyPr wrap="square">
            <a:spAutoFit/>
          </a:bodyPr>
          <a:lstStyle/>
          <a:p>
            <a:endParaRPr lang="en-US" sz="2400" dirty="0"/>
          </a:p>
        </p:txBody>
      </p:sp>
      <p:sp>
        <p:nvSpPr>
          <p:cNvPr id="32" name="Rectangle 31">
            <a:extLst>
              <a:ext uri="{FF2B5EF4-FFF2-40B4-BE49-F238E27FC236}">
                <a16:creationId xmlns:a16="http://schemas.microsoft.com/office/drawing/2014/main" id="{F42C4436-A3F0-C250-9C40-0890A9360712}"/>
              </a:ext>
            </a:extLst>
          </p:cNvPr>
          <p:cNvSpPr/>
          <p:nvPr/>
        </p:nvSpPr>
        <p:spPr>
          <a:xfrm>
            <a:off x="4572000" y="3390635"/>
            <a:ext cx="1419120" cy="646331"/>
          </a:xfrm>
          <a:prstGeom prst="rect">
            <a:avLst/>
          </a:prstGeom>
          <a:solidFill>
            <a:schemeClr val="bg1"/>
          </a:solidFill>
        </p:spPr>
        <p:txBody>
          <a:bodyPr wrap="square">
            <a:spAutoFit/>
          </a:bodyPr>
          <a:lstStyle/>
          <a:p>
            <a:r>
              <a:rPr lang="en-US" sz="1600" dirty="0"/>
              <a:t>LM</a:t>
            </a:r>
            <a:r>
              <a:rPr lang="en-US" dirty="0"/>
              <a:t> </a:t>
            </a:r>
            <a:r>
              <a:rPr lang="en-US" dirty="0">
                <a:latin typeface="Symbol" pitchFamily="2" charset="2"/>
              </a:rPr>
              <a:t>c</a:t>
            </a:r>
            <a:r>
              <a:rPr lang="en-US" baseline="30000" dirty="0"/>
              <a:t>2</a:t>
            </a:r>
          </a:p>
          <a:p>
            <a:r>
              <a:rPr lang="en-US" sz="1400" dirty="0"/>
              <a:t>MCMC</a:t>
            </a:r>
            <a:r>
              <a:rPr lang="en-US" dirty="0"/>
              <a:t> </a:t>
            </a:r>
            <a:r>
              <a:rPr lang="en-US" dirty="0">
                <a:latin typeface="Symbol" pitchFamily="2" charset="2"/>
              </a:rPr>
              <a:t>c</a:t>
            </a:r>
            <a:r>
              <a:rPr lang="en-US" baseline="30000" dirty="0"/>
              <a:t>2</a:t>
            </a:r>
            <a:r>
              <a:rPr lang="en-US" dirty="0"/>
              <a:t>/N </a:t>
            </a:r>
          </a:p>
        </p:txBody>
      </p:sp>
    </p:spTree>
    <p:extLst>
      <p:ext uri="{BB962C8B-B14F-4D97-AF65-F5344CB8AC3E}">
        <p14:creationId xmlns:p14="http://schemas.microsoft.com/office/powerpoint/2010/main" val="371713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45329-2F1B-C2B1-9809-7B698F782449}"/>
            </a:ext>
          </a:extLst>
        </p:cNvPr>
        <p:cNvGrpSpPr/>
        <p:nvPr/>
      </p:nvGrpSpPr>
      <p:grpSpPr>
        <a:xfrm>
          <a:off x="0" y="0"/>
          <a:ext cx="0" cy="0"/>
          <a:chOff x="0" y="0"/>
          <a:chExt cx="0" cy="0"/>
        </a:xfrm>
      </p:grpSpPr>
      <p:sp>
        <p:nvSpPr>
          <p:cNvPr id="33" name="Slide Number Placeholder 10">
            <a:extLst>
              <a:ext uri="{FF2B5EF4-FFF2-40B4-BE49-F238E27FC236}">
                <a16:creationId xmlns:a16="http://schemas.microsoft.com/office/drawing/2014/main" id="{96C7BAFD-48E6-A28B-6691-14A5C7940362}"/>
              </a:ext>
            </a:extLst>
          </p:cNvPr>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27</a:t>
            </a:fld>
            <a:endParaRPr lang="en-US" dirty="0"/>
          </a:p>
        </p:txBody>
      </p:sp>
      <p:sp>
        <p:nvSpPr>
          <p:cNvPr id="21" name="Title 1">
            <a:extLst>
              <a:ext uri="{FF2B5EF4-FFF2-40B4-BE49-F238E27FC236}">
                <a16:creationId xmlns:a16="http://schemas.microsoft.com/office/drawing/2014/main" id="{83883D9B-B2B3-A1F6-38C4-98C2E11C3B21}"/>
              </a:ext>
            </a:extLst>
          </p:cNvPr>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What are the alternatives to these ‘likelihoods’?</a:t>
            </a:r>
            <a:endParaRPr lang="en-US" sz="3200" dirty="0"/>
          </a:p>
        </p:txBody>
      </p:sp>
      <p:pic>
        <p:nvPicPr>
          <p:cNvPr id="18" name="Picture 17">
            <a:extLst>
              <a:ext uri="{FF2B5EF4-FFF2-40B4-BE49-F238E27FC236}">
                <a16:creationId xmlns:a16="http://schemas.microsoft.com/office/drawing/2014/main" id="{85FD7142-B72D-587B-18A4-64166C6AB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57"/>
            <a:ext cx="9144000" cy="380435"/>
          </a:xfrm>
          <a:prstGeom prst="rect">
            <a:avLst/>
          </a:prstGeom>
        </p:spPr>
      </p:pic>
      <p:sp>
        <p:nvSpPr>
          <p:cNvPr id="24" name="Rectangle 23">
            <a:extLst>
              <a:ext uri="{FF2B5EF4-FFF2-40B4-BE49-F238E27FC236}">
                <a16:creationId xmlns:a16="http://schemas.microsoft.com/office/drawing/2014/main" id="{1B1FA775-6CD0-E79A-8077-2310505B1701}"/>
              </a:ext>
            </a:extLst>
          </p:cNvPr>
          <p:cNvSpPr/>
          <p:nvPr/>
        </p:nvSpPr>
        <p:spPr>
          <a:xfrm>
            <a:off x="5106357" y="2054990"/>
            <a:ext cx="258832" cy="122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486D3F8-B73B-D8E1-28D8-CF1A760D3093}"/>
              </a:ext>
            </a:extLst>
          </p:cNvPr>
          <p:cNvSpPr/>
          <p:nvPr/>
        </p:nvSpPr>
        <p:spPr>
          <a:xfrm>
            <a:off x="6729515" y="4084439"/>
            <a:ext cx="258832" cy="122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08CB62F-0FC1-371E-16A5-447503F4DF26}"/>
              </a:ext>
            </a:extLst>
          </p:cNvPr>
          <p:cNvSpPr/>
          <p:nvPr/>
        </p:nvSpPr>
        <p:spPr>
          <a:xfrm>
            <a:off x="457200" y="1322242"/>
            <a:ext cx="8574299" cy="461665"/>
          </a:xfrm>
          <a:prstGeom prst="rect">
            <a:avLst/>
          </a:prstGeom>
        </p:spPr>
        <p:txBody>
          <a:bodyPr wrap="square">
            <a:spAutoFit/>
          </a:bodyPr>
          <a:lstStyle/>
          <a:p>
            <a:r>
              <a:rPr lang="en-US" sz="2400" dirty="0">
                <a:solidFill>
                  <a:srgbClr val="3C7483"/>
                </a:solidFill>
                <a:latin typeface="Tahoma" panose="020B0604030504040204" pitchFamily="34" charset="0"/>
                <a:ea typeface="Tahoma" panose="020B0604030504040204" pitchFamily="34" charset="0"/>
                <a:cs typeface="Tahoma" panose="020B0604030504040204" pitchFamily="34" charset="0"/>
              </a:rPr>
              <a:t>Should we be tempering the weight of the data?</a:t>
            </a:r>
          </a:p>
        </p:txBody>
      </p:sp>
      <p:sp>
        <p:nvSpPr>
          <p:cNvPr id="4" name="TextBox 3">
            <a:extLst>
              <a:ext uri="{FF2B5EF4-FFF2-40B4-BE49-F238E27FC236}">
                <a16:creationId xmlns:a16="http://schemas.microsoft.com/office/drawing/2014/main" id="{DA3676E4-DB5D-4C1A-6CFC-CE7AD03A07BC}"/>
              </a:ext>
            </a:extLst>
          </p:cNvPr>
          <p:cNvSpPr txBox="1"/>
          <p:nvPr/>
        </p:nvSpPr>
        <p:spPr>
          <a:xfrm>
            <a:off x="5222520" y="6341692"/>
            <a:ext cx="4572000" cy="369332"/>
          </a:xfrm>
          <a:prstGeom prst="rect">
            <a:avLst/>
          </a:prstGeom>
          <a:noFill/>
        </p:spPr>
        <p:txBody>
          <a:bodyPr wrap="square">
            <a:spAutoFit/>
          </a:bodyPr>
          <a:lstStyle/>
          <a:p>
            <a:r>
              <a:rPr lang="en-US" sz="1800" dirty="0">
                <a:effectLst/>
                <a:latin typeface="Tahoma" panose="020B0604030504040204" pitchFamily="34" charset="0"/>
                <a:ea typeface="Tahoma" panose="020B0604030504040204" pitchFamily="34" charset="0"/>
                <a:cs typeface="Tahoma" panose="020B0604030504040204" pitchFamily="34" charset="0"/>
              </a:rPr>
              <a:t>See Knoblauch’s talk from Monday</a:t>
            </a:r>
            <a:endParaRPr lang="en-US" dirty="0"/>
          </a:p>
        </p:txBody>
      </p:sp>
      <p:pic>
        <p:nvPicPr>
          <p:cNvPr id="7" name="Picture 6" descr="A close-up of a diagram&#10;&#10;AI-generated content may be incorrect.">
            <a:extLst>
              <a:ext uri="{FF2B5EF4-FFF2-40B4-BE49-F238E27FC236}">
                <a16:creationId xmlns:a16="http://schemas.microsoft.com/office/drawing/2014/main" id="{ACAA74F1-FF47-9B52-8317-5EBC2369E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36236"/>
            <a:ext cx="8735650" cy="4301310"/>
          </a:xfrm>
          <a:custGeom>
            <a:avLst/>
            <a:gdLst>
              <a:gd name="connsiteX0" fmla="*/ 0 w 8735650"/>
              <a:gd name="connsiteY0" fmla="*/ 0 h 4301310"/>
              <a:gd name="connsiteX1" fmla="*/ 582377 w 8735650"/>
              <a:gd name="connsiteY1" fmla="*/ 0 h 4301310"/>
              <a:gd name="connsiteX2" fmla="*/ 1252110 w 8735650"/>
              <a:gd name="connsiteY2" fmla="*/ 0 h 4301310"/>
              <a:gd name="connsiteX3" fmla="*/ 1921843 w 8735650"/>
              <a:gd name="connsiteY3" fmla="*/ 0 h 4301310"/>
              <a:gd name="connsiteX4" fmla="*/ 2678933 w 8735650"/>
              <a:gd name="connsiteY4" fmla="*/ 0 h 4301310"/>
              <a:gd name="connsiteX5" fmla="*/ 3261309 w 8735650"/>
              <a:gd name="connsiteY5" fmla="*/ 0 h 4301310"/>
              <a:gd name="connsiteX6" fmla="*/ 3931042 w 8735650"/>
              <a:gd name="connsiteY6" fmla="*/ 0 h 4301310"/>
              <a:gd name="connsiteX7" fmla="*/ 4513419 w 8735650"/>
              <a:gd name="connsiteY7" fmla="*/ 0 h 4301310"/>
              <a:gd name="connsiteX8" fmla="*/ 5095796 w 8735650"/>
              <a:gd name="connsiteY8" fmla="*/ 0 h 4301310"/>
              <a:gd name="connsiteX9" fmla="*/ 5678172 w 8735650"/>
              <a:gd name="connsiteY9" fmla="*/ 0 h 4301310"/>
              <a:gd name="connsiteX10" fmla="*/ 5998480 w 8735650"/>
              <a:gd name="connsiteY10" fmla="*/ 0 h 4301310"/>
              <a:gd name="connsiteX11" fmla="*/ 6668213 w 8735650"/>
              <a:gd name="connsiteY11" fmla="*/ 0 h 4301310"/>
              <a:gd name="connsiteX12" fmla="*/ 6988520 w 8735650"/>
              <a:gd name="connsiteY12" fmla="*/ 0 h 4301310"/>
              <a:gd name="connsiteX13" fmla="*/ 7570897 w 8735650"/>
              <a:gd name="connsiteY13" fmla="*/ 0 h 4301310"/>
              <a:gd name="connsiteX14" fmla="*/ 8735650 w 8735650"/>
              <a:gd name="connsiteY14" fmla="*/ 0 h 4301310"/>
              <a:gd name="connsiteX15" fmla="*/ 8735650 w 8735650"/>
              <a:gd name="connsiteY15" fmla="*/ 623690 h 4301310"/>
              <a:gd name="connsiteX16" fmla="*/ 8735650 w 8735650"/>
              <a:gd name="connsiteY16" fmla="*/ 1032314 h 4301310"/>
              <a:gd name="connsiteX17" fmla="*/ 8735650 w 8735650"/>
              <a:gd name="connsiteY17" fmla="*/ 1483952 h 4301310"/>
              <a:gd name="connsiteX18" fmla="*/ 8735650 w 8735650"/>
              <a:gd name="connsiteY18" fmla="*/ 1935589 h 4301310"/>
              <a:gd name="connsiteX19" fmla="*/ 8735650 w 8735650"/>
              <a:gd name="connsiteY19" fmla="*/ 2473253 h 4301310"/>
              <a:gd name="connsiteX20" fmla="*/ 8735650 w 8735650"/>
              <a:gd name="connsiteY20" fmla="*/ 3010917 h 4301310"/>
              <a:gd name="connsiteX21" fmla="*/ 8735650 w 8735650"/>
              <a:gd name="connsiteY21" fmla="*/ 3505568 h 4301310"/>
              <a:gd name="connsiteX22" fmla="*/ 8735650 w 8735650"/>
              <a:gd name="connsiteY22" fmla="*/ 4301310 h 4301310"/>
              <a:gd name="connsiteX23" fmla="*/ 8327986 w 8735650"/>
              <a:gd name="connsiteY23" fmla="*/ 4301310 h 4301310"/>
              <a:gd name="connsiteX24" fmla="*/ 7745610 w 8735650"/>
              <a:gd name="connsiteY24" fmla="*/ 4301310 h 4301310"/>
              <a:gd name="connsiteX25" fmla="*/ 7075877 w 8735650"/>
              <a:gd name="connsiteY25" fmla="*/ 4301310 h 4301310"/>
              <a:gd name="connsiteX26" fmla="*/ 6755569 w 8735650"/>
              <a:gd name="connsiteY26" fmla="*/ 4301310 h 4301310"/>
              <a:gd name="connsiteX27" fmla="*/ 5998480 w 8735650"/>
              <a:gd name="connsiteY27" fmla="*/ 4301310 h 4301310"/>
              <a:gd name="connsiteX28" fmla="*/ 5503460 w 8735650"/>
              <a:gd name="connsiteY28" fmla="*/ 4301310 h 4301310"/>
              <a:gd name="connsiteX29" fmla="*/ 4833726 w 8735650"/>
              <a:gd name="connsiteY29" fmla="*/ 4301310 h 4301310"/>
              <a:gd name="connsiteX30" fmla="*/ 4513419 w 8735650"/>
              <a:gd name="connsiteY30" fmla="*/ 4301310 h 4301310"/>
              <a:gd name="connsiteX31" fmla="*/ 3756329 w 8735650"/>
              <a:gd name="connsiteY31" fmla="*/ 4301310 h 4301310"/>
              <a:gd name="connsiteX32" fmla="*/ 3261309 w 8735650"/>
              <a:gd name="connsiteY32" fmla="*/ 4301310 h 4301310"/>
              <a:gd name="connsiteX33" fmla="*/ 2678933 w 8735650"/>
              <a:gd name="connsiteY33" fmla="*/ 4301310 h 4301310"/>
              <a:gd name="connsiteX34" fmla="*/ 2271269 w 8735650"/>
              <a:gd name="connsiteY34" fmla="*/ 4301310 h 4301310"/>
              <a:gd name="connsiteX35" fmla="*/ 1601536 w 8735650"/>
              <a:gd name="connsiteY35" fmla="*/ 4301310 h 4301310"/>
              <a:gd name="connsiteX36" fmla="*/ 844446 w 8735650"/>
              <a:gd name="connsiteY36" fmla="*/ 4301310 h 4301310"/>
              <a:gd name="connsiteX37" fmla="*/ 0 w 8735650"/>
              <a:gd name="connsiteY37" fmla="*/ 4301310 h 4301310"/>
              <a:gd name="connsiteX38" fmla="*/ 0 w 8735650"/>
              <a:gd name="connsiteY38" fmla="*/ 3677620 h 4301310"/>
              <a:gd name="connsiteX39" fmla="*/ 0 w 8735650"/>
              <a:gd name="connsiteY39" fmla="*/ 3096943 h 4301310"/>
              <a:gd name="connsiteX40" fmla="*/ 0 w 8735650"/>
              <a:gd name="connsiteY40" fmla="*/ 2559279 h 4301310"/>
              <a:gd name="connsiteX41" fmla="*/ 0 w 8735650"/>
              <a:gd name="connsiteY41" fmla="*/ 1978603 h 4301310"/>
              <a:gd name="connsiteX42" fmla="*/ 0 w 8735650"/>
              <a:gd name="connsiteY42" fmla="*/ 1440939 h 4301310"/>
              <a:gd name="connsiteX43" fmla="*/ 0 w 8735650"/>
              <a:gd name="connsiteY43" fmla="*/ 860262 h 4301310"/>
              <a:gd name="connsiteX44" fmla="*/ 0 w 8735650"/>
              <a:gd name="connsiteY44" fmla="*/ 0 h 430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735650" h="4301310" fill="none" extrusionOk="0">
                <a:moveTo>
                  <a:pt x="0" y="0"/>
                </a:moveTo>
                <a:cubicBezTo>
                  <a:pt x="117031" y="-42595"/>
                  <a:pt x="330122" y="56205"/>
                  <a:pt x="582377" y="0"/>
                </a:cubicBezTo>
                <a:cubicBezTo>
                  <a:pt x="834632" y="-56205"/>
                  <a:pt x="1004436" y="54016"/>
                  <a:pt x="1252110" y="0"/>
                </a:cubicBezTo>
                <a:cubicBezTo>
                  <a:pt x="1499784" y="-54016"/>
                  <a:pt x="1684008" y="13633"/>
                  <a:pt x="1921843" y="0"/>
                </a:cubicBezTo>
                <a:cubicBezTo>
                  <a:pt x="2159678" y="-13633"/>
                  <a:pt x="2423476" y="21523"/>
                  <a:pt x="2678933" y="0"/>
                </a:cubicBezTo>
                <a:cubicBezTo>
                  <a:pt x="2934390" y="-21523"/>
                  <a:pt x="2982590" y="47854"/>
                  <a:pt x="3261309" y="0"/>
                </a:cubicBezTo>
                <a:cubicBezTo>
                  <a:pt x="3540028" y="-47854"/>
                  <a:pt x="3785294" y="55793"/>
                  <a:pt x="3931042" y="0"/>
                </a:cubicBezTo>
                <a:cubicBezTo>
                  <a:pt x="4076790" y="-55793"/>
                  <a:pt x="4256065" y="36592"/>
                  <a:pt x="4513419" y="0"/>
                </a:cubicBezTo>
                <a:cubicBezTo>
                  <a:pt x="4770773" y="-36592"/>
                  <a:pt x="4872990" y="32321"/>
                  <a:pt x="5095796" y="0"/>
                </a:cubicBezTo>
                <a:cubicBezTo>
                  <a:pt x="5318602" y="-32321"/>
                  <a:pt x="5514913" y="65672"/>
                  <a:pt x="5678172" y="0"/>
                </a:cubicBezTo>
                <a:cubicBezTo>
                  <a:pt x="5841431" y="-65672"/>
                  <a:pt x="5907080" y="33088"/>
                  <a:pt x="5998480" y="0"/>
                </a:cubicBezTo>
                <a:cubicBezTo>
                  <a:pt x="6089880" y="-33088"/>
                  <a:pt x="6444832" y="73758"/>
                  <a:pt x="6668213" y="0"/>
                </a:cubicBezTo>
                <a:cubicBezTo>
                  <a:pt x="6891594" y="-73758"/>
                  <a:pt x="6912908" y="38089"/>
                  <a:pt x="6988520" y="0"/>
                </a:cubicBezTo>
                <a:cubicBezTo>
                  <a:pt x="7064132" y="-38089"/>
                  <a:pt x="7447120" y="55186"/>
                  <a:pt x="7570897" y="0"/>
                </a:cubicBezTo>
                <a:cubicBezTo>
                  <a:pt x="7694674" y="-55186"/>
                  <a:pt x="8360198" y="115011"/>
                  <a:pt x="8735650" y="0"/>
                </a:cubicBezTo>
                <a:cubicBezTo>
                  <a:pt x="8789128" y="151980"/>
                  <a:pt x="8697715" y="468795"/>
                  <a:pt x="8735650" y="623690"/>
                </a:cubicBezTo>
                <a:cubicBezTo>
                  <a:pt x="8773585" y="778585"/>
                  <a:pt x="8695171" y="934136"/>
                  <a:pt x="8735650" y="1032314"/>
                </a:cubicBezTo>
                <a:cubicBezTo>
                  <a:pt x="8776129" y="1130492"/>
                  <a:pt x="8710527" y="1324494"/>
                  <a:pt x="8735650" y="1483952"/>
                </a:cubicBezTo>
                <a:cubicBezTo>
                  <a:pt x="8760773" y="1643410"/>
                  <a:pt x="8686983" y="1729424"/>
                  <a:pt x="8735650" y="1935589"/>
                </a:cubicBezTo>
                <a:cubicBezTo>
                  <a:pt x="8784317" y="2141754"/>
                  <a:pt x="8714652" y="2312381"/>
                  <a:pt x="8735650" y="2473253"/>
                </a:cubicBezTo>
                <a:cubicBezTo>
                  <a:pt x="8756648" y="2634125"/>
                  <a:pt x="8724448" y="2847626"/>
                  <a:pt x="8735650" y="3010917"/>
                </a:cubicBezTo>
                <a:cubicBezTo>
                  <a:pt x="8746852" y="3174208"/>
                  <a:pt x="8692490" y="3391678"/>
                  <a:pt x="8735650" y="3505568"/>
                </a:cubicBezTo>
                <a:cubicBezTo>
                  <a:pt x="8778810" y="3619458"/>
                  <a:pt x="8700752" y="4051341"/>
                  <a:pt x="8735650" y="4301310"/>
                </a:cubicBezTo>
                <a:cubicBezTo>
                  <a:pt x="8588650" y="4314667"/>
                  <a:pt x="8474246" y="4264518"/>
                  <a:pt x="8327986" y="4301310"/>
                </a:cubicBezTo>
                <a:cubicBezTo>
                  <a:pt x="8181726" y="4338102"/>
                  <a:pt x="8005230" y="4273984"/>
                  <a:pt x="7745610" y="4301310"/>
                </a:cubicBezTo>
                <a:cubicBezTo>
                  <a:pt x="7485990" y="4328636"/>
                  <a:pt x="7362145" y="4225609"/>
                  <a:pt x="7075877" y="4301310"/>
                </a:cubicBezTo>
                <a:cubicBezTo>
                  <a:pt x="6789609" y="4377011"/>
                  <a:pt x="6896593" y="4271258"/>
                  <a:pt x="6755569" y="4301310"/>
                </a:cubicBezTo>
                <a:cubicBezTo>
                  <a:pt x="6614545" y="4331362"/>
                  <a:pt x="6156190" y="4211926"/>
                  <a:pt x="5998480" y="4301310"/>
                </a:cubicBezTo>
                <a:cubicBezTo>
                  <a:pt x="5840770" y="4390694"/>
                  <a:pt x="5698885" y="4253419"/>
                  <a:pt x="5503460" y="4301310"/>
                </a:cubicBezTo>
                <a:cubicBezTo>
                  <a:pt x="5308035" y="4349201"/>
                  <a:pt x="4988743" y="4263337"/>
                  <a:pt x="4833726" y="4301310"/>
                </a:cubicBezTo>
                <a:cubicBezTo>
                  <a:pt x="4678709" y="4339283"/>
                  <a:pt x="4585474" y="4263192"/>
                  <a:pt x="4513419" y="4301310"/>
                </a:cubicBezTo>
                <a:cubicBezTo>
                  <a:pt x="4441364" y="4339428"/>
                  <a:pt x="4130829" y="4235832"/>
                  <a:pt x="3756329" y="4301310"/>
                </a:cubicBezTo>
                <a:cubicBezTo>
                  <a:pt x="3381829" y="4366788"/>
                  <a:pt x="3402048" y="4247709"/>
                  <a:pt x="3261309" y="4301310"/>
                </a:cubicBezTo>
                <a:cubicBezTo>
                  <a:pt x="3120570" y="4354911"/>
                  <a:pt x="2966717" y="4250893"/>
                  <a:pt x="2678933" y="4301310"/>
                </a:cubicBezTo>
                <a:cubicBezTo>
                  <a:pt x="2391149" y="4351727"/>
                  <a:pt x="2396592" y="4292885"/>
                  <a:pt x="2271269" y="4301310"/>
                </a:cubicBezTo>
                <a:cubicBezTo>
                  <a:pt x="2145946" y="4309735"/>
                  <a:pt x="1750012" y="4239176"/>
                  <a:pt x="1601536" y="4301310"/>
                </a:cubicBezTo>
                <a:cubicBezTo>
                  <a:pt x="1453060" y="4363444"/>
                  <a:pt x="1167910" y="4259045"/>
                  <a:pt x="844446" y="4301310"/>
                </a:cubicBezTo>
                <a:cubicBezTo>
                  <a:pt x="520982" y="4343575"/>
                  <a:pt x="204201" y="4284336"/>
                  <a:pt x="0" y="4301310"/>
                </a:cubicBezTo>
                <a:cubicBezTo>
                  <a:pt x="-62596" y="4133446"/>
                  <a:pt x="45343" y="3897144"/>
                  <a:pt x="0" y="3677620"/>
                </a:cubicBezTo>
                <a:cubicBezTo>
                  <a:pt x="-45343" y="3458096"/>
                  <a:pt x="51167" y="3354745"/>
                  <a:pt x="0" y="3096943"/>
                </a:cubicBezTo>
                <a:cubicBezTo>
                  <a:pt x="-51167" y="2839141"/>
                  <a:pt x="38138" y="2802708"/>
                  <a:pt x="0" y="2559279"/>
                </a:cubicBezTo>
                <a:cubicBezTo>
                  <a:pt x="-38138" y="2315850"/>
                  <a:pt x="63413" y="2151294"/>
                  <a:pt x="0" y="1978603"/>
                </a:cubicBezTo>
                <a:cubicBezTo>
                  <a:pt x="-63413" y="1805912"/>
                  <a:pt x="52453" y="1669408"/>
                  <a:pt x="0" y="1440939"/>
                </a:cubicBezTo>
                <a:cubicBezTo>
                  <a:pt x="-52453" y="1212470"/>
                  <a:pt x="3273" y="998599"/>
                  <a:pt x="0" y="860262"/>
                </a:cubicBezTo>
                <a:cubicBezTo>
                  <a:pt x="-3273" y="721925"/>
                  <a:pt x="30054" y="242442"/>
                  <a:pt x="0" y="0"/>
                </a:cubicBezTo>
                <a:close/>
              </a:path>
              <a:path w="8735650" h="4301310" stroke="0" extrusionOk="0">
                <a:moveTo>
                  <a:pt x="0" y="0"/>
                </a:moveTo>
                <a:cubicBezTo>
                  <a:pt x="240342" y="-12963"/>
                  <a:pt x="312743" y="2759"/>
                  <a:pt x="495020" y="0"/>
                </a:cubicBezTo>
                <a:cubicBezTo>
                  <a:pt x="677297" y="-2759"/>
                  <a:pt x="657555" y="9324"/>
                  <a:pt x="815327" y="0"/>
                </a:cubicBezTo>
                <a:cubicBezTo>
                  <a:pt x="973099" y="-9324"/>
                  <a:pt x="1293680" y="47727"/>
                  <a:pt x="1572417" y="0"/>
                </a:cubicBezTo>
                <a:cubicBezTo>
                  <a:pt x="1851154" y="-47727"/>
                  <a:pt x="1885759" y="56783"/>
                  <a:pt x="2067437" y="0"/>
                </a:cubicBezTo>
                <a:cubicBezTo>
                  <a:pt x="2249115" y="-56783"/>
                  <a:pt x="2409828" y="38319"/>
                  <a:pt x="2562457" y="0"/>
                </a:cubicBezTo>
                <a:cubicBezTo>
                  <a:pt x="2715086" y="-38319"/>
                  <a:pt x="3163362" y="69863"/>
                  <a:pt x="3319547" y="0"/>
                </a:cubicBezTo>
                <a:cubicBezTo>
                  <a:pt x="3475732" y="-69863"/>
                  <a:pt x="3596941" y="40808"/>
                  <a:pt x="3727211" y="0"/>
                </a:cubicBezTo>
                <a:cubicBezTo>
                  <a:pt x="3857481" y="-40808"/>
                  <a:pt x="4154756" y="29452"/>
                  <a:pt x="4484300" y="0"/>
                </a:cubicBezTo>
                <a:cubicBezTo>
                  <a:pt x="4813844" y="-29452"/>
                  <a:pt x="4883014" y="28263"/>
                  <a:pt x="5241390" y="0"/>
                </a:cubicBezTo>
                <a:cubicBezTo>
                  <a:pt x="5599766" y="-28263"/>
                  <a:pt x="5577686" y="19644"/>
                  <a:pt x="5823767" y="0"/>
                </a:cubicBezTo>
                <a:cubicBezTo>
                  <a:pt x="6069848" y="-19644"/>
                  <a:pt x="6210083" y="49386"/>
                  <a:pt x="6580856" y="0"/>
                </a:cubicBezTo>
                <a:cubicBezTo>
                  <a:pt x="6951629" y="-49386"/>
                  <a:pt x="6896549" y="11580"/>
                  <a:pt x="7075876" y="0"/>
                </a:cubicBezTo>
                <a:cubicBezTo>
                  <a:pt x="7255203" y="-11580"/>
                  <a:pt x="7456452" y="3676"/>
                  <a:pt x="7570897" y="0"/>
                </a:cubicBezTo>
                <a:cubicBezTo>
                  <a:pt x="7685342" y="-3676"/>
                  <a:pt x="7975658" y="56162"/>
                  <a:pt x="8240630" y="0"/>
                </a:cubicBezTo>
                <a:cubicBezTo>
                  <a:pt x="8505602" y="-56162"/>
                  <a:pt x="8557060" y="32854"/>
                  <a:pt x="8735650" y="0"/>
                </a:cubicBezTo>
                <a:cubicBezTo>
                  <a:pt x="8801982" y="264361"/>
                  <a:pt x="8700992" y="472728"/>
                  <a:pt x="8735650" y="623690"/>
                </a:cubicBezTo>
                <a:cubicBezTo>
                  <a:pt x="8770308" y="774652"/>
                  <a:pt x="8723193" y="939360"/>
                  <a:pt x="8735650" y="1204367"/>
                </a:cubicBezTo>
                <a:cubicBezTo>
                  <a:pt x="8748107" y="1469374"/>
                  <a:pt x="8732305" y="1538727"/>
                  <a:pt x="8735650" y="1785044"/>
                </a:cubicBezTo>
                <a:cubicBezTo>
                  <a:pt x="8738995" y="2031361"/>
                  <a:pt x="8685487" y="2228062"/>
                  <a:pt x="8735650" y="2365721"/>
                </a:cubicBezTo>
                <a:cubicBezTo>
                  <a:pt x="8785813" y="2503380"/>
                  <a:pt x="8735392" y="2630617"/>
                  <a:pt x="8735650" y="2774345"/>
                </a:cubicBezTo>
                <a:cubicBezTo>
                  <a:pt x="8735908" y="2918073"/>
                  <a:pt x="8699793" y="3133436"/>
                  <a:pt x="8735650" y="3225983"/>
                </a:cubicBezTo>
                <a:cubicBezTo>
                  <a:pt x="8771507" y="3318530"/>
                  <a:pt x="8677787" y="3630904"/>
                  <a:pt x="8735650" y="3806659"/>
                </a:cubicBezTo>
                <a:cubicBezTo>
                  <a:pt x="8793513" y="3982414"/>
                  <a:pt x="8730970" y="4161386"/>
                  <a:pt x="8735650" y="4301310"/>
                </a:cubicBezTo>
                <a:cubicBezTo>
                  <a:pt x="8602441" y="4319723"/>
                  <a:pt x="8469013" y="4297302"/>
                  <a:pt x="8327986" y="4301310"/>
                </a:cubicBezTo>
                <a:cubicBezTo>
                  <a:pt x="8186959" y="4305318"/>
                  <a:pt x="8132378" y="4288555"/>
                  <a:pt x="8007679" y="4301310"/>
                </a:cubicBezTo>
                <a:cubicBezTo>
                  <a:pt x="7882980" y="4314065"/>
                  <a:pt x="7794814" y="4282841"/>
                  <a:pt x="7687372" y="4301310"/>
                </a:cubicBezTo>
                <a:cubicBezTo>
                  <a:pt x="7579930" y="4319779"/>
                  <a:pt x="7377896" y="4272453"/>
                  <a:pt x="7104995" y="4301310"/>
                </a:cubicBezTo>
                <a:cubicBezTo>
                  <a:pt x="6832094" y="4330167"/>
                  <a:pt x="6813015" y="4269516"/>
                  <a:pt x="6697332" y="4301310"/>
                </a:cubicBezTo>
                <a:cubicBezTo>
                  <a:pt x="6581649" y="4333104"/>
                  <a:pt x="6181186" y="4293863"/>
                  <a:pt x="6027599" y="4301310"/>
                </a:cubicBezTo>
                <a:cubicBezTo>
                  <a:pt x="5874012" y="4308757"/>
                  <a:pt x="5785814" y="4256676"/>
                  <a:pt x="5619935" y="4301310"/>
                </a:cubicBezTo>
                <a:cubicBezTo>
                  <a:pt x="5454056" y="4345944"/>
                  <a:pt x="5143700" y="4246879"/>
                  <a:pt x="4950202" y="4301310"/>
                </a:cubicBezTo>
                <a:cubicBezTo>
                  <a:pt x="4756704" y="4355741"/>
                  <a:pt x="4757252" y="4274977"/>
                  <a:pt x="4629895" y="4301310"/>
                </a:cubicBezTo>
                <a:cubicBezTo>
                  <a:pt x="4502538" y="4327643"/>
                  <a:pt x="4142850" y="4259125"/>
                  <a:pt x="3960161" y="4301310"/>
                </a:cubicBezTo>
                <a:cubicBezTo>
                  <a:pt x="3777472" y="4343495"/>
                  <a:pt x="3696341" y="4291402"/>
                  <a:pt x="3552498" y="4301310"/>
                </a:cubicBezTo>
                <a:cubicBezTo>
                  <a:pt x="3408655" y="4311218"/>
                  <a:pt x="3305923" y="4275844"/>
                  <a:pt x="3232191" y="4301310"/>
                </a:cubicBezTo>
                <a:cubicBezTo>
                  <a:pt x="3158459" y="4326776"/>
                  <a:pt x="3008254" y="4281297"/>
                  <a:pt x="2824527" y="4301310"/>
                </a:cubicBezTo>
                <a:cubicBezTo>
                  <a:pt x="2640800" y="4321323"/>
                  <a:pt x="2295551" y="4281079"/>
                  <a:pt x="2154794" y="4301310"/>
                </a:cubicBezTo>
                <a:cubicBezTo>
                  <a:pt x="2014037" y="4321541"/>
                  <a:pt x="1878771" y="4280036"/>
                  <a:pt x="1747130" y="4301310"/>
                </a:cubicBezTo>
                <a:cubicBezTo>
                  <a:pt x="1615489" y="4322584"/>
                  <a:pt x="1557821" y="4276127"/>
                  <a:pt x="1426823" y="4301310"/>
                </a:cubicBezTo>
                <a:cubicBezTo>
                  <a:pt x="1295825" y="4326493"/>
                  <a:pt x="1172993" y="4256099"/>
                  <a:pt x="1019159" y="4301310"/>
                </a:cubicBezTo>
                <a:cubicBezTo>
                  <a:pt x="865325" y="4346521"/>
                  <a:pt x="761948" y="4298300"/>
                  <a:pt x="524139" y="4301310"/>
                </a:cubicBezTo>
                <a:cubicBezTo>
                  <a:pt x="286330" y="4304320"/>
                  <a:pt x="233096" y="4261476"/>
                  <a:pt x="0" y="4301310"/>
                </a:cubicBezTo>
                <a:cubicBezTo>
                  <a:pt x="-50216" y="4208057"/>
                  <a:pt x="35006" y="3985677"/>
                  <a:pt x="0" y="3849672"/>
                </a:cubicBezTo>
                <a:cubicBezTo>
                  <a:pt x="-35006" y="3713667"/>
                  <a:pt x="22720" y="3527276"/>
                  <a:pt x="0" y="3398035"/>
                </a:cubicBezTo>
                <a:cubicBezTo>
                  <a:pt x="-22720" y="3268794"/>
                  <a:pt x="7857" y="3100311"/>
                  <a:pt x="0" y="2860371"/>
                </a:cubicBezTo>
                <a:cubicBezTo>
                  <a:pt x="-7857" y="2620431"/>
                  <a:pt x="58406" y="2561238"/>
                  <a:pt x="0" y="2322707"/>
                </a:cubicBezTo>
                <a:cubicBezTo>
                  <a:pt x="-58406" y="2084176"/>
                  <a:pt x="55198" y="2009075"/>
                  <a:pt x="0" y="1785044"/>
                </a:cubicBezTo>
                <a:cubicBezTo>
                  <a:pt x="-55198" y="1561013"/>
                  <a:pt x="57579" y="1389614"/>
                  <a:pt x="0" y="1247380"/>
                </a:cubicBezTo>
                <a:cubicBezTo>
                  <a:pt x="-57579" y="1105146"/>
                  <a:pt x="50468" y="952368"/>
                  <a:pt x="0" y="752729"/>
                </a:cubicBezTo>
                <a:cubicBezTo>
                  <a:pt x="-50468" y="553090"/>
                  <a:pt x="49988" y="192534"/>
                  <a:pt x="0" y="0"/>
                </a:cubicBezTo>
                <a:close/>
              </a:path>
            </a:pathLst>
          </a:custGeom>
          <a:ln w="38100">
            <a:solidFill>
              <a:schemeClr val="bg1">
                <a:lumMod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pic>
    </p:spTree>
    <p:extLst>
      <p:ext uri="{BB962C8B-B14F-4D97-AF65-F5344CB8AC3E}">
        <p14:creationId xmlns:p14="http://schemas.microsoft.com/office/powerpoint/2010/main" val="685935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426B3-3B6A-056E-1281-28AE48C95AF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32E3DD7-A767-3BA6-8999-C4BC59921C68}"/>
              </a:ext>
            </a:extLst>
          </p:cNvPr>
          <p:cNvSpPr txBox="1">
            <a:spLocks/>
          </p:cNvSpPr>
          <p:nvPr/>
        </p:nvSpPr>
        <p:spPr>
          <a:xfrm>
            <a:off x="335361" y="116133"/>
            <a:ext cx="8508901"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Conclusion</a:t>
            </a:r>
          </a:p>
        </p:txBody>
      </p:sp>
      <p:sp>
        <p:nvSpPr>
          <p:cNvPr id="4" name="TextBox 3">
            <a:extLst>
              <a:ext uri="{FF2B5EF4-FFF2-40B4-BE49-F238E27FC236}">
                <a16:creationId xmlns:a16="http://schemas.microsoft.com/office/drawing/2014/main" id="{BF61764F-3FA6-0224-9623-B85D8881C1C9}"/>
              </a:ext>
            </a:extLst>
          </p:cNvPr>
          <p:cNvSpPr txBox="1"/>
          <p:nvPr/>
        </p:nvSpPr>
        <p:spPr>
          <a:xfrm>
            <a:off x="333302" y="1240292"/>
            <a:ext cx="8660227" cy="2268634"/>
          </a:xfrm>
          <a:prstGeom prst="rect">
            <a:avLst/>
          </a:prstGeom>
          <a:noFill/>
        </p:spPr>
        <p:txBody>
          <a:bodyPr wrap="square">
            <a:spAutoFit/>
          </a:bodyPr>
          <a:lstStyle/>
          <a:p>
            <a:pPr marL="342900" indent="-342900">
              <a:lnSpc>
                <a:spcPct val="120000"/>
              </a:lnSpc>
              <a:buFont typeface="Arial" panose="020B0604020202020204" pitchFamily="34" charset="0"/>
              <a:buChar char="•"/>
            </a:pPr>
            <a:r>
              <a:rPr lang="en-US" sz="2000" dirty="0">
                <a:solidFill>
                  <a:srgbClr val="0070C0"/>
                </a:solidFill>
                <a:latin typeface="Tahoma"/>
                <a:cs typeface="Tahoma"/>
              </a:rPr>
              <a:t>Optical potential calibrations are essential for determining uncertainties in reaction observables</a:t>
            </a:r>
          </a:p>
          <a:p>
            <a:pPr marL="342900" indent="-342900">
              <a:lnSpc>
                <a:spcPct val="120000"/>
              </a:lnSpc>
              <a:buFont typeface="Arial" panose="020B0604020202020204" pitchFamily="34" charset="0"/>
              <a:buChar char="•"/>
            </a:pPr>
            <a:r>
              <a:rPr lang="en-US" sz="2000" dirty="0">
                <a:solidFill>
                  <a:srgbClr val="0070C0"/>
                </a:solidFill>
                <a:latin typeface="Tahoma"/>
                <a:cs typeface="Tahoma"/>
              </a:rPr>
              <a:t>Frequentist approach fails as complexity of parameter space increases</a:t>
            </a:r>
          </a:p>
          <a:p>
            <a:pPr marL="342900" indent="-342900">
              <a:lnSpc>
                <a:spcPct val="120000"/>
              </a:lnSpc>
              <a:buFont typeface="Arial" panose="020B0604020202020204" pitchFamily="34" charset="0"/>
              <a:buChar char="•"/>
            </a:pPr>
            <a:r>
              <a:rPr lang="en-US" sz="2000" dirty="0">
                <a:solidFill>
                  <a:srgbClr val="0070C0"/>
                </a:solidFill>
                <a:latin typeface="Tahoma"/>
                <a:cs typeface="Tahoma"/>
              </a:rPr>
              <a:t>How to account for the complexity in the statistical model with reduced information - choice of likelihood</a:t>
            </a:r>
          </a:p>
          <a:p>
            <a:pPr>
              <a:lnSpc>
                <a:spcPct val="120000"/>
              </a:lnSpc>
            </a:pPr>
            <a:r>
              <a:rPr lang="en-US" sz="2000" dirty="0">
                <a:solidFill>
                  <a:srgbClr val="0070C0"/>
                </a:solidFill>
                <a:latin typeface="Tahoma"/>
                <a:cs typeface="Tahoma"/>
              </a:rPr>
              <a:t>			Empirical coverage is an important validation tool!</a:t>
            </a:r>
          </a:p>
        </p:txBody>
      </p:sp>
      <p:pic>
        <p:nvPicPr>
          <p:cNvPr id="6" name="Picture 5">
            <a:extLst>
              <a:ext uri="{FF2B5EF4-FFF2-40B4-BE49-F238E27FC236}">
                <a16:creationId xmlns:a16="http://schemas.microsoft.com/office/drawing/2014/main" id="{A183AF7E-6A50-E202-63EA-C5896AED4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7" name="Rectangle 6">
            <a:extLst>
              <a:ext uri="{FF2B5EF4-FFF2-40B4-BE49-F238E27FC236}">
                <a16:creationId xmlns:a16="http://schemas.microsoft.com/office/drawing/2014/main" id="{B5721C12-98CE-BA43-9ED7-48236DF9C9CD}"/>
              </a:ext>
            </a:extLst>
          </p:cNvPr>
          <p:cNvSpPr/>
          <p:nvPr/>
        </p:nvSpPr>
        <p:spPr>
          <a:xfrm>
            <a:off x="1606645" y="4641282"/>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6E825E-6FC7-29EF-821B-890EBC4371A5}"/>
              </a:ext>
            </a:extLst>
          </p:cNvPr>
          <p:cNvSpPr/>
          <p:nvPr/>
        </p:nvSpPr>
        <p:spPr>
          <a:xfrm>
            <a:off x="1377778" y="6512131"/>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C7B72EC-C69F-DDEB-C8A5-C9E7EFD8F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14" y="4641282"/>
            <a:ext cx="3463732" cy="2078239"/>
          </a:xfrm>
          <a:prstGeom prst="rect">
            <a:avLst/>
          </a:prstGeom>
        </p:spPr>
      </p:pic>
      <p:sp>
        <p:nvSpPr>
          <p:cNvPr id="3" name="Rectangle 2">
            <a:extLst>
              <a:ext uri="{FF2B5EF4-FFF2-40B4-BE49-F238E27FC236}">
                <a16:creationId xmlns:a16="http://schemas.microsoft.com/office/drawing/2014/main" id="{722DB238-9850-2E84-5238-65287BBACBAC}"/>
              </a:ext>
            </a:extLst>
          </p:cNvPr>
          <p:cNvSpPr/>
          <p:nvPr/>
        </p:nvSpPr>
        <p:spPr>
          <a:xfrm>
            <a:off x="-105007" y="4242110"/>
            <a:ext cx="3633315" cy="584775"/>
          </a:xfrm>
          <a:prstGeom prst="rect">
            <a:avLst/>
          </a:prstGeom>
          <a:solidFill>
            <a:schemeClr val="bg1"/>
          </a:solidFill>
        </p:spPr>
        <p:txBody>
          <a:bodyPr wrap="square">
            <a:spAutoFit/>
          </a:bodyPr>
          <a:lstStyle/>
          <a:p>
            <a:pPr algn="ctr"/>
            <a:r>
              <a:rPr lang="en-US" sz="1600" dirty="0"/>
              <a:t>knockout</a:t>
            </a:r>
          </a:p>
          <a:p>
            <a:pPr algn="ctr"/>
            <a:r>
              <a:rPr lang="en-US" sz="1600" baseline="30000" dirty="0"/>
              <a:t>32,34,46</a:t>
            </a:r>
            <a:r>
              <a:rPr lang="en-US" sz="1600" dirty="0"/>
              <a:t>Ar on </a:t>
            </a:r>
            <a:r>
              <a:rPr lang="en-US" sz="1600" baseline="30000" dirty="0"/>
              <a:t>9</a:t>
            </a:r>
            <a:r>
              <a:rPr lang="en-US" sz="1600" dirty="0"/>
              <a:t>Be</a:t>
            </a:r>
            <a:r>
              <a:rPr lang="en-US" sz="1600" baseline="30000" dirty="0"/>
              <a:t> </a:t>
            </a:r>
            <a:r>
              <a:rPr lang="en-US" sz="1600" dirty="0"/>
              <a:t>@ ~70 MeV A</a:t>
            </a:r>
          </a:p>
        </p:txBody>
      </p:sp>
      <p:pic>
        <p:nvPicPr>
          <p:cNvPr id="15" name="Picture 14">
            <a:extLst>
              <a:ext uri="{FF2B5EF4-FFF2-40B4-BE49-F238E27FC236}">
                <a16:creationId xmlns:a16="http://schemas.microsoft.com/office/drawing/2014/main" id="{9588E317-7671-B63F-6B41-2688E2B41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1074" y="4198114"/>
            <a:ext cx="2620871" cy="2620871"/>
          </a:xfrm>
          <a:prstGeom prst="rect">
            <a:avLst/>
          </a:prstGeom>
        </p:spPr>
      </p:pic>
      <p:sp>
        <p:nvSpPr>
          <p:cNvPr id="17" name="TextBox 16">
            <a:extLst>
              <a:ext uri="{FF2B5EF4-FFF2-40B4-BE49-F238E27FC236}">
                <a16:creationId xmlns:a16="http://schemas.microsoft.com/office/drawing/2014/main" id="{44746A0F-CBC8-C4BB-CF1E-CD949B089E36}"/>
              </a:ext>
            </a:extLst>
          </p:cNvPr>
          <p:cNvSpPr txBox="1"/>
          <p:nvPr/>
        </p:nvSpPr>
        <p:spPr>
          <a:xfrm>
            <a:off x="3687333" y="3930995"/>
            <a:ext cx="2464612" cy="369332"/>
          </a:xfrm>
          <a:prstGeom prst="rect">
            <a:avLst/>
          </a:prstGeom>
          <a:noFill/>
        </p:spPr>
        <p:txBody>
          <a:bodyPr wrap="square">
            <a:spAutoFit/>
          </a:bodyPr>
          <a:lstStyle/>
          <a:p>
            <a:r>
              <a:rPr lang="en-US" dirty="0"/>
              <a:t>transfer </a:t>
            </a:r>
            <a:r>
              <a:rPr lang="en-US" baseline="30000" dirty="0">
                <a:effectLst/>
                <a:latin typeface="Helvetica" pitchFamily="2" charset="0"/>
              </a:rPr>
              <a:t>34,26,46</a:t>
            </a:r>
            <a:r>
              <a:rPr lang="en-US" dirty="0">
                <a:effectLst/>
                <a:latin typeface="Helvetica" pitchFamily="2" charset="0"/>
              </a:rPr>
              <a:t>Ar(</a:t>
            </a:r>
            <a:r>
              <a:rPr lang="en-US" dirty="0" err="1">
                <a:effectLst/>
                <a:latin typeface="Helvetica" pitchFamily="2" charset="0"/>
              </a:rPr>
              <a:t>p,d</a:t>
            </a:r>
            <a:r>
              <a:rPr lang="en-US" dirty="0">
                <a:effectLst/>
                <a:latin typeface="Helvetica" pitchFamily="2" charset="0"/>
              </a:rPr>
              <a:t>)</a:t>
            </a:r>
            <a:endParaRPr lang="en-US" dirty="0"/>
          </a:p>
        </p:txBody>
      </p:sp>
      <p:pic>
        <p:nvPicPr>
          <p:cNvPr id="18" name="Picture 17" descr="A graph of a graph of a number of objects&#10;&#10;Description automatically generated with medium confidence">
            <a:extLst>
              <a:ext uri="{FF2B5EF4-FFF2-40B4-BE49-F238E27FC236}">
                <a16:creationId xmlns:a16="http://schemas.microsoft.com/office/drawing/2014/main" id="{175EF7A6-6A3E-458E-A748-40E198A475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2077" y="4115749"/>
            <a:ext cx="3118775" cy="2754243"/>
          </a:xfrm>
          <a:prstGeom prst="rect">
            <a:avLst/>
          </a:prstGeom>
        </p:spPr>
      </p:pic>
      <p:sp>
        <p:nvSpPr>
          <p:cNvPr id="19" name="Rectangle 18">
            <a:extLst>
              <a:ext uri="{FF2B5EF4-FFF2-40B4-BE49-F238E27FC236}">
                <a16:creationId xmlns:a16="http://schemas.microsoft.com/office/drawing/2014/main" id="{D5009AE0-24C6-7D4A-AA41-F71E36977065}"/>
              </a:ext>
            </a:extLst>
          </p:cNvPr>
          <p:cNvSpPr/>
          <p:nvPr/>
        </p:nvSpPr>
        <p:spPr>
          <a:xfrm>
            <a:off x="6555463" y="3579155"/>
            <a:ext cx="2161870" cy="584775"/>
          </a:xfrm>
          <a:prstGeom prst="rect">
            <a:avLst/>
          </a:prstGeom>
          <a:solidFill>
            <a:schemeClr val="bg1"/>
          </a:solidFill>
        </p:spPr>
        <p:txBody>
          <a:bodyPr wrap="square">
            <a:spAutoFit/>
          </a:bodyPr>
          <a:lstStyle/>
          <a:p>
            <a:pPr algn="ctr"/>
            <a:r>
              <a:rPr lang="en-US" sz="1600" dirty="0"/>
              <a:t>Charge exchange</a:t>
            </a:r>
          </a:p>
          <a:p>
            <a:pPr algn="ctr"/>
            <a:r>
              <a:rPr lang="en-US" sz="1600" baseline="30000" dirty="0"/>
              <a:t>48</a:t>
            </a:r>
            <a:r>
              <a:rPr lang="en-US" sz="1600" dirty="0"/>
              <a:t>Ca(</a:t>
            </a:r>
            <a:r>
              <a:rPr lang="en-US" sz="1600" dirty="0" err="1"/>
              <a:t>p,n</a:t>
            </a:r>
            <a:r>
              <a:rPr lang="en-US" sz="1600" dirty="0"/>
              <a:t>)</a:t>
            </a:r>
            <a:r>
              <a:rPr lang="en-US" sz="1600" baseline="30000" dirty="0"/>
              <a:t> 48</a:t>
            </a:r>
            <a:r>
              <a:rPr lang="en-US" sz="1600" dirty="0"/>
              <a:t>Sc</a:t>
            </a:r>
          </a:p>
        </p:txBody>
      </p:sp>
    </p:spTree>
    <p:extLst>
      <p:ext uri="{BB962C8B-B14F-4D97-AF65-F5344CB8AC3E}">
        <p14:creationId xmlns:p14="http://schemas.microsoft.com/office/powerpoint/2010/main" val="1700851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FC3C1-E52C-240B-61A0-B62DDF64DFA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6B38742-4D28-FB03-8900-5880C0576C52}"/>
              </a:ext>
            </a:extLst>
          </p:cNvPr>
          <p:cNvSpPr txBox="1">
            <a:spLocks/>
          </p:cNvSpPr>
          <p:nvPr/>
        </p:nvSpPr>
        <p:spPr>
          <a:xfrm>
            <a:off x="57804" y="345888"/>
            <a:ext cx="9086188" cy="990600"/>
          </a:xfrm>
          <a:prstGeom prst="rect">
            <a:avLst/>
          </a:prstGeom>
        </p:spPr>
        <p:txBody>
          <a:bodyPr vert="horz" lIns="91440" tIns="45720" rIns="91440" bIns="45720" rtlCol="0" anchor="ctr">
            <a:normAutofit fontScale="85000"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The future is the young people working in the field</a:t>
            </a:r>
          </a:p>
        </p:txBody>
      </p:sp>
      <p:pic>
        <p:nvPicPr>
          <p:cNvPr id="6" name="Picture 5">
            <a:extLst>
              <a:ext uri="{FF2B5EF4-FFF2-40B4-BE49-F238E27FC236}">
                <a16:creationId xmlns:a16="http://schemas.microsoft.com/office/drawing/2014/main" id="{6E328C61-3659-F458-9050-4A9B1BEEB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14" name="TextBox 13">
            <a:extLst>
              <a:ext uri="{FF2B5EF4-FFF2-40B4-BE49-F238E27FC236}">
                <a16:creationId xmlns:a16="http://schemas.microsoft.com/office/drawing/2014/main" id="{7CE39D5C-C810-649E-3283-1ED35913F4AF}"/>
              </a:ext>
            </a:extLst>
          </p:cNvPr>
          <p:cNvSpPr txBox="1"/>
          <p:nvPr/>
        </p:nvSpPr>
        <p:spPr>
          <a:xfrm>
            <a:off x="6466871" y="6477634"/>
            <a:ext cx="2677129" cy="369332"/>
          </a:xfrm>
          <a:prstGeom prst="rect">
            <a:avLst/>
          </a:prstGeom>
          <a:noFill/>
        </p:spPr>
        <p:txBody>
          <a:bodyPr wrap="square">
            <a:spAutoFit/>
          </a:bodyPr>
          <a:lstStyle/>
          <a:p>
            <a:r>
              <a:rPr lang="en-US" dirty="0">
                <a:solidFill>
                  <a:srgbClr val="0070C0"/>
                </a:solidFill>
                <a:latin typeface="Tahoma"/>
                <a:cs typeface="Tahoma"/>
              </a:rPr>
              <a:t>Chloe </a:t>
            </a:r>
            <a:r>
              <a:rPr lang="en-US" dirty="0" err="1">
                <a:solidFill>
                  <a:srgbClr val="0070C0"/>
                </a:solidFill>
                <a:latin typeface="Tahoma"/>
                <a:cs typeface="Tahoma"/>
              </a:rPr>
              <a:t>Hebborn@Orsay</a:t>
            </a:r>
            <a:endParaRPr lang="en-US" dirty="0"/>
          </a:p>
        </p:txBody>
      </p:sp>
      <p:pic>
        <p:nvPicPr>
          <p:cNvPr id="2" name="Picture 1" descr="A collage of a group of people&#10;&#10;Description automatically generated">
            <a:extLst>
              <a:ext uri="{FF2B5EF4-FFF2-40B4-BE49-F238E27FC236}">
                <a16:creationId xmlns:a16="http://schemas.microsoft.com/office/drawing/2014/main" id="{ECB17176-AD07-353B-7FD0-D4A6A6A1A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59346"/>
            <a:ext cx="7772400" cy="4167920"/>
          </a:xfrm>
          <a:prstGeom prst="rect">
            <a:avLst/>
          </a:prstGeom>
        </p:spPr>
      </p:pic>
      <p:pic>
        <p:nvPicPr>
          <p:cNvPr id="8" name="Picture 7" descr="A person smiling in front of a whiteboard&#10;&#10;AI-generated content may be incorrect.">
            <a:extLst>
              <a:ext uri="{FF2B5EF4-FFF2-40B4-BE49-F238E27FC236}">
                <a16:creationId xmlns:a16="http://schemas.microsoft.com/office/drawing/2014/main" id="{61570A55-A9D4-9922-7B6E-A7E3EA1895D6}"/>
              </a:ext>
            </a:extLst>
          </p:cNvPr>
          <p:cNvPicPr>
            <a:picLocks noChangeAspect="1"/>
          </p:cNvPicPr>
          <p:nvPr/>
        </p:nvPicPr>
        <p:blipFill>
          <a:blip r:embed="rId5">
            <a:extLst>
              <a:ext uri="{28A0092B-C50C-407E-A947-70E740481C1C}">
                <a14:useLocalDpi xmlns:a14="http://schemas.microsoft.com/office/drawing/2010/main" val="0"/>
              </a:ext>
            </a:extLst>
          </a:blip>
          <a:srcRect l="13721" r="6476" b="14320"/>
          <a:stretch>
            <a:fillRect/>
          </a:stretch>
        </p:blipFill>
        <p:spPr>
          <a:xfrm>
            <a:off x="6246941" y="1776027"/>
            <a:ext cx="1361336" cy="1752619"/>
          </a:xfrm>
          <a:prstGeom prst="rect">
            <a:avLst/>
          </a:prstGeom>
        </p:spPr>
      </p:pic>
      <p:sp>
        <p:nvSpPr>
          <p:cNvPr id="13" name="TextBox 12">
            <a:extLst>
              <a:ext uri="{FF2B5EF4-FFF2-40B4-BE49-F238E27FC236}">
                <a16:creationId xmlns:a16="http://schemas.microsoft.com/office/drawing/2014/main" id="{358F1B95-7E6B-787B-8EE6-598ECDE77277}"/>
              </a:ext>
            </a:extLst>
          </p:cNvPr>
          <p:cNvSpPr txBox="1"/>
          <p:nvPr/>
        </p:nvSpPr>
        <p:spPr>
          <a:xfrm>
            <a:off x="6106265" y="3466287"/>
            <a:ext cx="2064721" cy="276999"/>
          </a:xfrm>
          <a:prstGeom prst="rect">
            <a:avLst/>
          </a:prstGeom>
          <a:solidFill>
            <a:schemeClr val="bg1"/>
          </a:solidFill>
        </p:spPr>
        <p:txBody>
          <a:bodyPr wrap="square">
            <a:spAutoFit/>
          </a:bodyPr>
          <a:lstStyle/>
          <a:p>
            <a:r>
              <a:rPr lang="en-US" sz="1200" b="0" dirty="0"/>
              <a:t>Ibrahim Abdurrahman</a:t>
            </a:r>
            <a:endParaRPr lang="en-US" sz="1200" dirty="0"/>
          </a:p>
        </p:txBody>
      </p:sp>
      <p:pic>
        <p:nvPicPr>
          <p:cNvPr id="16" name="Picture 15" descr="A person smiling for the camera&#10;&#10;AI-generated content may be incorrect.">
            <a:extLst>
              <a:ext uri="{FF2B5EF4-FFF2-40B4-BE49-F238E27FC236}">
                <a16:creationId xmlns:a16="http://schemas.microsoft.com/office/drawing/2014/main" id="{9CD0822F-B4D3-CCC7-EF3E-033123F2AB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7186" y="3917721"/>
            <a:ext cx="1323029" cy="1638191"/>
          </a:xfrm>
          <a:prstGeom prst="rect">
            <a:avLst/>
          </a:prstGeom>
        </p:spPr>
      </p:pic>
      <p:sp>
        <p:nvSpPr>
          <p:cNvPr id="17" name="TextBox 16">
            <a:extLst>
              <a:ext uri="{FF2B5EF4-FFF2-40B4-BE49-F238E27FC236}">
                <a16:creationId xmlns:a16="http://schemas.microsoft.com/office/drawing/2014/main" id="{3C1FBAAC-1639-D42C-BC4C-989A8E204C61}"/>
              </a:ext>
            </a:extLst>
          </p:cNvPr>
          <p:cNvSpPr txBox="1"/>
          <p:nvPr/>
        </p:nvSpPr>
        <p:spPr>
          <a:xfrm>
            <a:off x="7851543" y="5536334"/>
            <a:ext cx="1846385" cy="307777"/>
          </a:xfrm>
          <a:prstGeom prst="rect">
            <a:avLst/>
          </a:prstGeom>
          <a:noFill/>
        </p:spPr>
        <p:txBody>
          <a:bodyPr wrap="square">
            <a:spAutoFit/>
          </a:bodyPr>
          <a:lstStyle/>
          <a:p>
            <a:r>
              <a:rPr lang="en-US" sz="1400" b="0" dirty="0" err="1"/>
              <a:t>Zetian</a:t>
            </a:r>
            <a:r>
              <a:rPr lang="en-US" sz="1400" b="0" dirty="0"/>
              <a:t> Ma</a:t>
            </a:r>
            <a:endParaRPr lang="en-US" sz="1400" dirty="0"/>
          </a:p>
        </p:txBody>
      </p:sp>
      <p:pic>
        <p:nvPicPr>
          <p:cNvPr id="1026" name="Picture 2" descr="Cate Beckman - Physics PhD Student | LinkedIn">
            <a:extLst>
              <a:ext uri="{FF2B5EF4-FFF2-40B4-BE49-F238E27FC236}">
                <a16:creationId xmlns:a16="http://schemas.microsoft.com/office/drawing/2014/main" id="{B5C696C4-7C3E-91B5-23A0-2A58DB9782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077" t="43307" r="40308" b="26231"/>
          <a:stretch>
            <a:fillRect/>
          </a:stretch>
        </p:blipFill>
        <p:spPr bwMode="auto">
          <a:xfrm>
            <a:off x="7772400" y="1770841"/>
            <a:ext cx="1277815" cy="17211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77BA806-D188-09C9-6B16-0A9E23D202D6}"/>
              </a:ext>
            </a:extLst>
          </p:cNvPr>
          <p:cNvSpPr txBox="1"/>
          <p:nvPr/>
        </p:nvSpPr>
        <p:spPr>
          <a:xfrm>
            <a:off x="7805435" y="3475633"/>
            <a:ext cx="2064721" cy="307777"/>
          </a:xfrm>
          <a:prstGeom prst="rect">
            <a:avLst/>
          </a:prstGeom>
          <a:solidFill>
            <a:schemeClr val="bg1"/>
          </a:solidFill>
        </p:spPr>
        <p:txBody>
          <a:bodyPr wrap="square">
            <a:spAutoFit/>
          </a:bodyPr>
          <a:lstStyle/>
          <a:p>
            <a:r>
              <a:rPr lang="en-US" sz="1400" b="0" dirty="0"/>
              <a:t>Cate Beckman</a:t>
            </a:r>
            <a:endParaRPr lang="en-US" sz="1400" dirty="0"/>
          </a:p>
        </p:txBody>
      </p:sp>
      <p:sp>
        <p:nvSpPr>
          <p:cNvPr id="3" name="TextBox 2">
            <a:extLst>
              <a:ext uri="{FF2B5EF4-FFF2-40B4-BE49-F238E27FC236}">
                <a16:creationId xmlns:a16="http://schemas.microsoft.com/office/drawing/2014/main" id="{1F300CA1-28DC-1419-65A4-B7AB129C329B}"/>
              </a:ext>
            </a:extLst>
          </p:cNvPr>
          <p:cNvSpPr txBox="1"/>
          <p:nvPr/>
        </p:nvSpPr>
        <p:spPr>
          <a:xfrm>
            <a:off x="3511296" y="0"/>
            <a:ext cx="5632696" cy="369332"/>
          </a:xfrm>
          <a:prstGeom prst="rect">
            <a:avLst/>
          </a:prstGeom>
          <a:noFill/>
        </p:spPr>
        <p:txBody>
          <a:bodyPr wrap="square">
            <a:spAutoFit/>
          </a:bodyPr>
          <a:lstStyle/>
          <a:p>
            <a:pPr marL="0" indent="0" algn="r">
              <a:buNone/>
            </a:pPr>
            <a:r>
              <a:rPr lang="en-US" sz="1800" dirty="0">
                <a:solidFill>
                  <a:schemeClr val="bg1"/>
                </a:solidFill>
              </a:rPr>
              <a:t>Work supported by NSF-CSSI,  DOE-NP and MSU</a:t>
            </a:r>
          </a:p>
        </p:txBody>
      </p:sp>
      <p:sp>
        <p:nvSpPr>
          <p:cNvPr id="7" name="TextBox 6">
            <a:extLst>
              <a:ext uri="{FF2B5EF4-FFF2-40B4-BE49-F238E27FC236}">
                <a16:creationId xmlns:a16="http://schemas.microsoft.com/office/drawing/2014/main" id="{861A71BA-C3AF-9075-4063-8793F708A68F}"/>
              </a:ext>
            </a:extLst>
          </p:cNvPr>
          <p:cNvSpPr txBox="1"/>
          <p:nvPr/>
        </p:nvSpPr>
        <p:spPr>
          <a:xfrm>
            <a:off x="4703452" y="6150124"/>
            <a:ext cx="4994476" cy="369332"/>
          </a:xfrm>
          <a:prstGeom prst="rect">
            <a:avLst/>
          </a:prstGeom>
          <a:noFill/>
        </p:spPr>
        <p:txBody>
          <a:bodyPr wrap="square">
            <a:spAutoFit/>
          </a:bodyPr>
          <a:lstStyle/>
          <a:p>
            <a:r>
              <a:rPr lang="en-US" dirty="0"/>
              <a:t>The few-body reactions group at FRIB</a:t>
            </a:r>
          </a:p>
        </p:txBody>
      </p:sp>
    </p:spTree>
    <p:extLst>
      <p:ext uri="{BB962C8B-B14F-4D97-AF65-F5344CB8AC3E}">
        <p14:creationId xmlns:p14="http://schemas.microsoft.com/office/powerpoint/2010/main" val="1104428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3662"/>
            <a:ext cx="8229600" cy="990600"/>
          </a:xfrm>
        </p:spPr>
        <p:txBody>
          <a:bodyPr>
            <a:normAutofit fontScale="90000"/>
          </a:bodyPr>
          <a:lstStyle/>
          <a:p>
            <a:r>
              <a:rPr lang="en-US" dirty="0"/>
              <a:t>Where did nuclei come from?</a:t>
            </a:r>
            <a:br>
              <a:rPr lang="en-US" dirty="0"/>
            </a:br>
            <a:r>
              <a:rPr lang="en-US" dirty="0"/>
              <a:t>     How were they produced?</a:t>
            </a:r>
            <a:br>
              <a:rPr lang="en-US" dirty="0"/>
            </a:br>
            <a:endParaRPr lang="en-US" dirty="0"/>
          </a:p>
        </p:txBody>
      </p:sp>
      <p:pic>
        <p:nvPicPr>
          <p:cNvPr id="6" name="Picture 5" descr="Text&#10;&#10;Description automatically generated">
            <a:extLst>
              <a:ext uri="{FF2B5EF4-FFF2-40B4-BE49-F238E27FC236}">
                <a16:creationId xmlns:a16="http://schemas.microsoft.com/office/drawing/2014/main" id="{A669BACF-17AF-8C98-C325-C299C63C4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14" y="2051171"/>
            <a:ext cx="8327985" cy="4175338"/>
          </a:xfrm>
          <a:prstGeom prst="rect">
            <a:avLst/>
          </a:prstGeom>
        </p:spPr>
      </p:pic>
      <p:sp>
        <p:nvSpPr>
          <p:cNvPr id="8" name="Rectangle 7">
            <a:extLst>
              <a:ext uri="{FF2B5EF4-FFF2-40B4-BE49-F238E27FC236}">
                <a16:creationId xmlns:a16="http://schemas.microsoft.com/office/drawing/2014/main" id="{BB532896-7643-74A6-7DFF-22B8BC89B189}"/>
              </a:ext>
            </a:extLst>
          </p:cNvPr>
          <p:cNvSpPr/>
          <p:nvPr/>
        </p:nvSpPr>
        <p:spPr>
          <a:xfrm>
            <a:off x="5912146" y="6550223"/>
            <a:ext cx="3231854" cy="307777"/>
          </a:xfrm>
          <a:prstGeom prst="rect">
            <a:avLst/>
          </a:prstGeom>
        </p:spPr>
        <p:txBody>
          <a:bodyPr wrap="square">
            <a:spAutoFit/>
          </a:bodyPr>
          <a:lstStyle/>
          <a:p>
            <a:pPr>
              <a:defRPr/>
            </a:pPr>
            <a:r>
              <a:rPr lang="en-US" sz="1400" b="0" dirty="0">
                <a:effectLst>
                  <a:outerShdw blurRad="38100" dist="38100" dir="2700000" algn="tl">
                    <a:srgbClr val="000000">
                      <a:alpha val="43137"/>
                    </a:srgbClr>
                  </a:outerShdw>
                </a:effectLst>
                <a:latin typeface="Tahoma"/>
                <a:cs typeface="Tahoma"/>
              </a:rPr>
              <a:t>Kobayashi, Karakas, </a:t>
            </a:r>
            <a:r>
              <a:rPr lang="en-US" sz="1400" b="0" dirty="0" err="1">
                <a:effectLst>
                  <a:outerShdw blurRad="38100" dist="38100" dir="2700000" algn="tl">
                    <a:srgbClr val="000000">
                      <a:alpha val="43137"/>
                    </a:srgbClr>
                  </a:outerShdw>
                </a:effectLst>
                <a:latin typeface="Tahoma"/>
                <a:cs typeface="Tahoma"/>
              </a:rPr>
              <a:t>Lugaro</a:t>
            </a:r>
            <a:r>
              <a:rPr lang="en-US" sz="1400" b="0" dirty="0">
                <a:effectLst>
                  <a:outerShdw blurRad="38100" dist="38100" dir="2700000" algn="tl">
                    <a:srgbClr val="000000">
                      <a:alpha val="43137"/>
                    </a:srgbClr>
                  </a:outerShdw>
                </a:effectLst>
                <a:latin typeface="Tahoma"/>
                <a:cs typeface="Tahoma"/>
              </a:rPr>
              <a:t>, </a:t>
            </a:r>
            <a:r>
              <a:rPr lang="en-US" sz="1400" b="0" dirty="0" err="1">
                <a:effectLst>
                  <a:outerShdw blurRad="38100" dist="38100" dir="2700000" algn="tl">
                    <a:srgbClr val="000000">
                      <a:alpha val="43137"/>
                    </a:srgbClr>
                  </a:outerShdw>
                </a:effectLst>
                <a:latin typeface="Tahoma"/>
                <a:cs typeface="Tahoma"/>
              </a:rPr>
              <a:t>ApJ</a:t>
            </a:r>
            <a:r>
              <a:rPr lang="en-US" sz="1400" b="0" dirty="0">
                <a:effectLst>
                  <a:outerShdw blurRad="38100" dist="38100" dir="2700000" algn="tl">
                    <a:srgbClr val="000000">
                      <a:alpha val="43137"/>
                    </a:srgbClr>
                  </a:outerShdw>
                </a:effectLst>
                <a:latin typeface="Tahoma"/>
                <a:cs typeface="Tahoma"/>
              </a:rPr>
              <a:t> 2020</a:t>
            </a:r>
            <a:endParaRPr lang="en-US" sz="1400" b="0" dirty="0">
              <a:solidFill>
                <a:srgbClr val="000000"/>
              </a:solidFill>
              <a:effectLst>
                <a:outerShdw blurRad="38100" dist="38100" dir="2700000" algn="tl">
                  <a:srgbClr val="000000">
                    <a:alpha val="43137"/>
                  </a:srgbClr>
                </a:outerShdw>
              </a:effectLst>
              <a:latin typeface="Tahoma"/>
              <a:cs typeface="Tahoma"/>
            </a:endParaRPr>
          </a:p>
        </p:txBody>
      </p:sp>
    </p:spTree>
    <p:extLst>
      <p:ext uri="{BB962C8B-B14F-4D97-AF65-F5344CB8AC3E}">
        <p14:creationId xmlns:p14="http://schemas.microsoft.com/office/powerpoint/2010/main" val="615197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1B2AA-AA07-05B6-B85D-B3934556EE02}"/>
            </a:ext>
          </a:extLst>
        </p:cNvPr>
        <p:cNvGrpSpPr/>
        <p:nvPr/>
      </p:nvGrpSpPr>
      <p:grpSpPr>
        <a:xfrm>
          <a:off x="0" y="0"/>
          <a:ext cx="0" cy="0"/>
          <a:chOff x="0" y="0"/>
          <a:chExt cx="0" cy="0"/>
        </a:xfrm>
      </p:grpSpPr>
      <p:sp>
        <p:nvSpPr>
          <p:cNvPr id="33" name="Slide Number Placeholder 10">
            <a:extLst>
              <a:ext uri="{FF2B5EF4-FFF2-40B4-BE49-F238E27FC236}">
                <a16:creationId xmlns:a16="http://schemas.microsoft.com/office/drawing/2014/main" id="{48218689-D85D-2524-285D-44689D5DC8A1}"/>
              </a:ext>
            </a:extLst>
          </p:cNvPr>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30</a:t>
            </a:fld>
            <a:endParaRPr lang="en-US" dirty="0"/>
          </a:p>
        </p:txBody>
      </p:sp>
      <p:sp>
        <p:nvSpPr>
          <p:cNvPr id="21" name="Title 1">
            <a:extLst>
              <a:ext uri="{FF2B5EF4-FFF2-40B4-BE49-F238E27FC236}">
                <a16:creationId xmlns:a16="http://schemas.microsoft.com/office/drawing/2014/main" id="{DD9A6E05-2F72-E491-5882-017E9DB526A8}"/>
              </a:ext>
            </a:extLst>
          </p:cNvPr>
          <p:cNvSpPr txBox="1">
            <a:spLocks/>
          </p:cNvSpPr>
          <p:nvPr/>
        </p:nvSpPr>
        <p:spPr>
          <a:xfrm>
            <a:off x="341453" y="331642"/>
            <a:ext cx="86868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BACKUP</a:t>
            </a:r>
            <a:endParaRPr lang="en-US" sz="3200" dirty="0"/>
          </a:p>
        </p:txBody>
      </p:sp>
      <p:pic>
        <p:nvPicPr>
          <p:cNvPr id="12" name="Picture 11">
            <a:extLst>
              <a:ext uri="{FF2B5EF4-FFF2-40B4-BE49-F238E27FC236}">
                <a16:creationId xmlns:a16="http://schemas.microsoft.com/office/drawing/2014/main" id="{042E7B6E-61D9-061C-78E0-C1F0D8594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Tree>
    <p:extLst>
      <p:ext uri="{BB962C8B-B14F-4D97-AF65-F5344CB8AC3E}">
        <p14:creationId xmlns:p14="http://schemas.microsoft.com/office/powerpoint/2010/main" val="1340193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5440" y="2953539"/>
            <a:ext cx="4354882" cy="3361255"/>
          </a:xfrm>
          <a:prstGeom prst="rect">
            <a:avLst/>
          </a:prstGeom>
        </p:spPr>
      </p:pic>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31</a:t>
            </a:fld>
            <a:endParaRPr lang="en-US" dirty="0"/>
          </a:p>
        </p:txBody>
      </p:sp>
      <p:sp>
        <p:nvSpPr>
          <p:cNvPr id="21" name="Title 1"/>
          <p:cNvSpPr txBox="1">
            <a:spLocks/>
          </p:cNvSpPr>
          <p:nvPr/>
        </p:nvSpPr>
        <p:spPr>
          <a:xfrm>
            <a:off x="205408"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What angular information needed?</a:t>
            </a:r>
            <a:endParaRPr lang="en-US" sz="3200" dirty="0"/>
          </a:p>
        </p:txBody>
      </p:sp>
      <p:sp>
        <p:nvSpPr>
          <p:cNvPr id="10" name="Rectangle 9"/>
          <p:cNvSpPr/>
          <p:nvPr/>
        </p:nvSpPr>
        <p:spPr>
          <a:xfrm>
            <a:off x="5200121" y="3633277"/>
            <a:ext cx="2428870" cy="338554"/>
          </a:xfrm>
          <a:prstGeom prst="rect">
            <a:avLst/>
          </a:prstGeom>
        </p:spPr>
        <p:txBody>
          <a:bodyPr wrap="none">
            <a:spAutoFit/>
          </a:bodyPr>
          <a:lstStyle/>
          <a:p>
            <a:r>
              <a:rPr lang="en-US" sz="1600" baseline="30000" dirty="0"/>
              <a:t>48</a:t>
            </a:r>
            <a:r>
              <a:rPr lang="en-US" sz="1600" dirty="0"/>
              <a:t>Ca(</a:t>
            </a:r>
            <a:r>
              <a:rPr lang="en-US" sz="1600" dirty="0" err="1"/>
              <a:t>p,p</a:t>
            </a:r>
            <a:r>
              <a:rPr lang="en-US" sz="1600" dirty="0"/>
              <a:t>)</a:t>
            </a:r>
            <a:r>
              <a:rPr lang="en-US" sz="1600" baseline="30000" dirty="0"/>
              <a:t>48</a:t>
            </a:r>
            <a:r>
              <a:rPr lang="en-US" sz="1600" dirty="0"/>
              <a:t>Ca at 21 MeV </a:t>
            </a:r>
          </a:p>
        </p:txBody>
      </p:sp>
      <p:sp>
        <p:nvSpPr>
          <p:cNvPr id="12" name="Rectangle 11"/>
          <p:cNvSpPr/>
          <p:nvPr/>
        </p:nvSpPr>
        <p:spPr>
          <a:xfrm>
            <a:off x="4817992" y="6517601"/>
            <a:ext cx="4326011" cy="307777"/>
          </a:xfrm>
          <a:prstGeom prst="rect">
            <a:avLst/>
          </a:prstGeom>
        </p:spPr>
        <p:txBody>
          <a:bodyPr wrap="none">
            <a:spAutoFit/>
          </a:bodyPr>
          <a:lstStyle/>
          <a:p>
            <a:r>
              <a:rPr lang="en-US" sz="1400" dirty="0" err="1"/>
              <a:t>Catacora</a:t>
            </a:r>
            <a:r>
              <a:rPr lang="en-US" sz="1400" dirty="0"/>
              <a:t>-Rios, King, Lovell and Nunes, PRC (2019)</a:t>
            </a:r>
          </a:p>
        </p:txBody>
      </p:sp>
      <p:pic>
        <p:nvPicPr>
          <p:cNvPr id="6" name="Picture 5"/>
          <p:cNvPicPr>
            <a:picLocks noChangeAspect="1"/>
          </p:cNvPicPr>
          <p:nvPr/>
        </p:nvPicPr>
        <p:blipFill>
          <a:blip r:embed="rId3"/>
          <a:stretch>
            <a:fillRect/>
          </a:stretch>
        </p:blipFill>
        <p:spPr>
          <a:xfrm>
            <a:off x="457201" y="1280927"/>
            <a:ext cx="4283119" cy="1672606"/>
          </a:xfrm>
          <a:prstGeom prst="rect">
            <a:avLst/>
          </a:prstGeom>
        </p:spPr>
      </p:pic>
      <p:sp>
        <p:nvSpPr>
          <p:cNvPr id="13" name="Rectangle 12"/>
          <p:cNvSpPr/>
          <p:nvPr/>
        </p:nvSpPr>
        <p:spPr>
          <a:xfrm>
            <a:off x="5217511" y="1541190"/>
            <a:ext cx="2428870" cy="338554"/>
          </a:xfrm>
          <a:prstGeom prst="rect">
            <a:avLst/>
          </a:prstGeom>
        </p:spPr>
        <p:txBody>
          <a:bodyPr wrap="none">
            <a:spAutoFit/>
          </a:bodyPr>
          <a:lstStyle/>
          <a:p>
            <a:r>
              <a:rPr lang="en-US" sz="1600" baseline="30000" dirty="0"/>
              <a:t>48</a:t>
            </a:r>
            <a:r>
              <a:rPr lang="en-US" sz="1600" dirty="0"/>
              <a:t>Ca(</a:t>
            </a:r>
            <a:r>
              <a:rPr lang="en-US" sz="1600" dirty="0" err="1"/>
              <a:t>n,n</a:t>
            </a:r>
            <a:r>
              <a:rPr lang="en-US" sz="1600" dirty="0"/>
              <a:t>)</a:t>
            </a:r>
            <a:r>
              <a:rPr lang="en-US" sz="1600" baseline="30000" dirty="0"/>
              <a:t>48</a:t>
            </a:r>
            <a:r>
              <a:rPr lang="en-US" sz="1600" dirty="0"/>
              <a:t>Ca at 12 MeV </a:t>
            </a:r>
          </a:p>
        </p:txBody>
      </p:sp>
      <p:pic>
        <p:nvPicPr>
          <p:cNvPr id="3" name="Picture 2">
            <a:extLst>
              <a:ext uri="{FF2B5EF4-FFF2-40B4-BE49-F238E27FC236}">
                <a16:creationId xmlns:a16="http://schemas.microsoft.com/office/drawing/2014/main" id="{103AE104-1E7D-AFB3-A7D9-D856A49C4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pic>
        <p:nvPicPr>
          <p:cNvPr id="14" name="Picture 13" descr="Screen Shot 2019-10-10 at 2.50.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7824" y="50448"/>
            <a:ext cx="1040853" cy="1189948"/>
          </a:xfrm>
          <a:prstGeom prst="rect">
            <a:avLst/>
          </a:prstGeom>
        </p:spPr>
      </p:pic>
      <p:sp>
        <p:nvSpPr>
          <p:cNvPr id="15" name="Rectangle 14"/>
          <p:cNvSpPr/>
          <p:nvPr/>
        </p:nvSpPr>
        <p:spPr>
          <a:xfrm>
            <a:off x="5368354" y="32636"/>
            <a:ext cx="2718351" cy="400110"/>
          </a:xfrm>
          <a:prstGeom prst="rect">
            <a:avLst/>
          </a:prstGeom>
        </p:spPr>
        <p:txBody>
          <a:bodyPr wrap="square">
            <a:spAutoFit/>
          </a:bodyPr>
          <a:lstStyle/>
          <a:p>
            <a:pPr algn="r"/>
            <a:r>
              <a:rPr lang="en-US" sz="2000" dirty="0">
                <a:solidFill>
                  <a:srgbClr val="000000"/>
                </a:solidFill>
              </a:rPr>
              <a:t>Manuel </a:t>
            </a:r>
            <a:r>
              <a:rPr lang="en-US" sz="2000" dirty="0" err="1">
                <a:solidFill>
                  <a:srgbClr val="000000"/>
                </a:solidFill>
              </a:rPr>
              <a:t>Catacora</a:t>
            </a:r>
            <a:r>
              <a:rPr lang="en-US" sz="2000" dirty="0">
                <a:solidFill>
                  <a:srgbClr val="000000"/>
                </a:solidFill>
              </a:rPr>
              <a:t>-Rios</a:t>
            </a:r>
          </a:p>
        </p:txBody>
      </p:sp>
      <p:sp>
        <p:nvSpPr>
          <p:cNvPr id="4" name="Rectangle 3">
            <a:extLst>
              <a:ext uri="{FF2B5EF4-FFF2-40B4-BE49-F238E27FC236}">
                <a16:creationId xmlns:a16="http://schemas.microsoft.com/office/drawing/2014/main" id="{08050D12-3269-05AC-8B5F-714372E71213}"/>
              </a:ext>
            </a:extLst>
          </p:cNvPr>
          <p:cNvSpPr/>
          <p:nvPr/>
        </p:nvSpPr>
        <p:spPr>
          <a:xfrm>
            <a:off x="457200" y="4689231"/>
            <a:ext cx="4354881" cy="16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425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32</a:t>
            </a:fld>
            <a:endParaRPr lang="en-US" dirty="0"/>
          </a:p>
        </p:txBody>
      </p:sp>
      <p:sp>
        <p:nvSpPr>
          <p:cNvPr id="21" name="Title 1"/>
          <p:cNvSpPr txBox="1">
            <a:spLocks/>
          </p:cNvSpPr>
          <p:nvPr/>
        </p:nvSpPr>
        <p:spPr>
          <a:xfrm>
            <a:off x="457200" y="331642"/>
            <a:ext cx="8229600" cy="990600"/>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Single energy versus multiple energy sets?</a:t>
            </a:r>
          </a:p>
          <a:p>
            <a:r>
              <a:rPr lang="en-US" sz="3200" dirty="0">
                <a:latin typeface="Tahoma" panose="020B0604030504040204" pitchFamily="34" charset="0"/>
                <a:ea typeface="Tahoma" panose="020B0604030504040204" pitchFamily="34" charset="0"/>
                <a:cs typeface="Tahoma" panose="020B0604030504040204" pitchFamily="34" charset="0"/>
              </a:rPr>
              <a:t>Polarization versus differential cross sections?</a:t>
            </a:r>
            <a:endParaRPr lang="en-US" sz="3200" dirty="0"/>
          </a:p>
        </p:txBody>
      </p:sp>
      <p:sp>
        <p:nvSpPr>
          <p:cNvPr id="22" name="Rectangle 21"/>
          <p:cNvSpPr/>
          <p:nvPr/>
        </p:nvSpPr>
        <p:spPr>
          <a:xfrm>
            <a:off x="5249259" y="6355252"/>
            <a:ext cx="3996569" cy="307777"/>
          </a:xfrm>
          <a:prstGeom prst="rect">
            <a:avLst/>
          </a:prstGeom>
        </p:spPr>
        <p:txBody>
          <a:bodyPr wrap="none">
            <a:spAutoFit/>
          </a:bodyPr>
          <a:lstStyle/>
          <a:p>
            <a:r>
              <a:rPr lang="en-US" sz="1400" dirty="0"/>
              <a:t>Lovell, Nunes, </a:t>
            </a:r>
            <a:r>
              <a:rPr lang="en-US" sz="1400" dirty="0" err="1"/>
              <a:t>Catacora</a:t>
            </a:r>
            <a:r>
              <a:rPr lang="en-US" sz="1400" dirty="0"/>
              <a:t>-Rios, King, JPG (2020)</a:t>
            </a:r>
          </a:p>
        </p:txBody>
      </p:sp>
      <p:sp>
        <p:nvSpPr>
          <p:cNvPr id="13" name="Rectangle 12"/>
          <p:cNvSpPr/>
          <p:nvPr/>
        </p:nvSpPr>
        <p:spPr>
          <a:xfrm>
            <a:off x="5428532" y="6120093"/>
            <a:ext cx="3817296" cy="307777"/>
          </a:xfrm>
          <a:prstGeom prst="rect">
            <a:avLst/>
          </a:prstGeom>
        </p:spPr>
        <p:txBody>
          <a:bodyPr wrap="none">
            <a:spAutoFit/>
          </a:bodyPr>
          <a:lstStyle/>
          <a:p>
            <a:r>
              <a:rPr lang="en-US" sz="1400" dirty="0" err="1"/>
              <a:t>Catacora</a:t>
            </a:r>
            <a:r>
              <a:rPr lang="en-US" sz="1400" dirty="0"/>
              <a:t>-Rios et al. PRC 100, 064615 (2019)</a:t>
            </a:r>
          </a:p>
        </p:txBody>
      </p:sp>
      <p:sp>
        <p:nvSpPr>
          <p:cNvPr id="9" name="Rectangle 8">
            <a:extLst>
              <a:ext uri="{FF2B5EF4-FFF2-40B4-BE49-F238E27FC236}">
                <a16:creationId xmlns:a16="http://schemas.microsoft.com/office/drawing/2014/main" id="{BA8DE6D2-D51E-AE04-847D-ABA75E733FC1}"/>
              </a:ext>
            </a:extLst>
          </p:cNvPr>
          <p:cNvSpPr/>
          <p:nvPr/>
        </p:nvSpPr>
        <p:spPr>
          <a:xfrm>
            <a:off x="5671699" y="5882011"/>
            <a:ext cx="3561937" cy="307777"/>
          </a:xfrm>
          <a:prstGeom prst="rect">
            <a:avLst/>
          </a:prstGeom>
        </p:spPr>
        <p:txBody>
          <a:bodyPr wrap="none">
            <a:spAutoFit/>
          </a:bodyPr>
          <a:lstStyle/>
          <a:p>
            <a:r>
              <a:rPr lang="en-US" sz="1400" b="0" dirty="0">
                <a:latin typeface="+mn-lt"/>
              </a:rPr>
              <a:t>King, Lovell, </a:t>
            </a:r>
            <a:r>
              <a:rPr lang="en-US" sz="1400" b="0" dirty="0" err="1">
                <a:latin typeface="+mn-lt"/>
              </a:rPr>
              <a:t>Neufcourt</a:t>
            </a:r>
            <a:r>
              <a:rPr lang="en-US" sz="1400" b="0" dirty="0">
                <a:latin typeface="+mn-lt"/>
              </a:rPr>
              <a:t>, Nunes PRL (2019)</a:t>
            </a:r>
          </a:p>
        </p:txBody>
      </p:sp>
      <p:sp>
        <p:nvSpPr>
          <p:cNvPr id="10" name="Rectangle 9">
            <a:extLst>
              <a:ext uri="{FF2B5EF4-FFF2-40B4-BE49-F238E27FC236}">
                <a16:creationId xmlns:a16="http://schemas.microsoft.com/office/drawing/2014/main" id="{1785EE6C-58BD-E051-7248-2ECC39FFE2D8}"/>
              </a:ext>
            </a:extLst>
          </p:cNvPr>
          <p:cNvSpPr/>
          <p:nvPr/>
        </p:nvSpPr>
        <p:spPr>
          <a:xfrm>
            <a:off x="5429999" y="6581250"/>
            <a:ext cx="3792513" cy="307777"/>
          </a:xfrm>
          <a:prstGeom prst="rect">
            <a:avLst/>
          </a:prstGeom>
        </p:spPr>
        <p:txBody>
          <a:bodyPr wrap="none">
            <a:spAutoFit/>
          </a:bodyPr>
          <a:lstStyle/>
          <a:p>
            <a:r>
              <a:rPr lang="en-US" sz="1400" dirty="0" err="1"/>
              <a:t>Catacora</a:t>
            </a:r>
            <a:r>
              <a:rPr lang="en-US" sz="1400" dirty="0"/>
              <a:t>-Rios et al. PRC 104, 064611 (2021)</a:t>
            </a:r>
          </a:p>
        </p:txBody>
      </p:sp>
      <p:pic>
        <p:nvPicPr>
          <p:cNvPr id="11" name="Picture 10" descr="Chart, histogram&#10;&#10;Description automatically generated">
            <a:extLst>
              <a:ext uri="{FF2B5EF4-FFF2-40B4-BE49-F238E27FC236}">
                <a16:creationId xmlns:a16="http://schemas.microsoft.com/office/drawing/2014/main" id="{BE3C5F09-44EF-8E00-1D1E-65AB59123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090" y="1931835"/>
            <a:ext cx="2987625" cy="3935193"/>
          </a:xfrm>
          <a:prstGeom prst="rect">
            <a:avLst/>
          </a:prstGeom>
        </p:spPr>
      </p:pic>
      <p:pic>
        <p:nvPicPr>
          <p:cNvPr id="7" name="Picture 6" descr="Chart, histogram&#10;&#10;Description automatically generated">
            <a:extLst>
              <a:ext uri="{FF2B5EF4-FFF2-40B4-BE49-F238E27FC236}">
                <a16:creationId xmlns:a16="http://schemas.microsoft.com/office/drawing/2014/main" id="{E0A9A4C3-C354-8713-064A-B06F5FB50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983" y="2013876"/>
            <a:ext cx="2910118" cy="3786398"/>
          </a:xfrm>
          <a:prstGeom prst="rect">
            <a:avLst/>
          </a:prstGeom>
        </p:spPr>
      </p:pic>
      <p:pic>
        <p:nvPicPr>
          <p:cNvPr id="18" name="Picture 17">
            <a:extLst>
              <a:ext uri="{FF2B5EF4-FFF2-40B4-BE49-F238E27FC236}">
                <a16:creationId xmlns:a16="http://schemas.microsoft.com/office/drawing/2014/main" id="{BFF7B7E5-D504-F09F-8AB0-B2805965C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19" name="Rectangle 18">
            <a:extLst>
              <a:ext uri="{FF2B5EF4-FFF2-40B4-BE49-F238E27FC236}">
                <a16:creationId xmlns:a16="http://schemas.microsoft.com/office/drawing/2014/main" id="{317339E4-0451-803A-193E-408FEFAA2CC7}"/>
              </a:ext>
            </a:extLst>
          </p:cNvPr>
          <p:cNvSpPr/>
          <p:nvPr/>
        </p:nvSpPr>
        <p:spPr>
          <a:xfrm>
            <a:off x="2351147" y="4082921"/>
            <a:ext cx="889987" cy="430887"/>
          </a:xfrm>
          <a:prstGeom prst="rect">
            <a:avLst/>
          </a:prstGeom>
          <a:solidFill>
            <a:schemeClr val="bg1"/>
          </a:solidFill>
        </p:spPr>
        <p:txBody>
          <a:bodyPr wrap="none">
            <a:spAutoFit/>
          </a:bodyPr>
          <a:lstStyle/>
          <a:p>
            <a:r>
              <a:rPr lang="en-US" sz="1100" baseline="30000" dirty="0"/>
              <a:t>40</a:t>
            </a:r>
            <a:r>
              <a:rPr lang="en-US" sz="1100" dirty="0"/>
              <a:t>Ca(</a:t>
            </a:r>
            <a:r>
              <a:rPr lang="en-US" sz="1100" dirty="0" err="1"/>
              <a:t>p,p</a:t>
            </a:r>
            <a:r>
              <a:rPr lang="en-US" sz="1100" dirty="0"/>
              <a:t>) </a:t>
            </a:r>
          </a:p>
          <a:p>
            <a:r>
              <a:rPr lang="en-US" sz="1100" dirty="0"/>
              <a:t>@ 13 MeV </a:t>
            </a:r>
          </a:p>
        </p:txBody>
      </p:sp>
      <p:sp>
        <p:nvSpPr>
          <p:cNvPr id="20" name="Rectangle 19">
            <a:extLst>
              <a:ext uri="{FF2B5EF4-FFF2-40B4-BE49-F238E27FC236}">
                <a16:creationId xmlns:a16="http://schemas.microsoft.com/office/drawing/2014/main" id="{6295629E-FD90-D0F0-8E62-D528DFCDB41C}"/>
              </a:ext>
            </a:extLst>
          </p:cNvPr>
          <p:cNvSpPr/>
          <p:nvPr/>
        </p:nvSpPr>
        <p:spPr>
          <a:xfrm>
            <a:off x="2606471" y="1895086"/>
            <a:ext cx="1192531" cy="423193"/>
          </a:xfrm>
          <a:prstGeom prst="rect">
            <a:avLst/>
          </a:prstGeom>
          <a:solidFill>
            <a:schemeClr val="bg1"/>
          </a:solidFill>
        </p:spPr>
        <p:txBody>
          <a:bodyPr wrap="square">
            <a:spAutoFit/>
          </a:bodyPr>
          <a:lstStyle/>
          <a:p>
            <a:r>
              <a:rPr lang="en-US" sz="1100" baseline="30000" dirty="0"/>
              <a:t>40</a:t>
            </a:r>
            <a:r>
              <a:rPr lang="en-US" sz="1100" dirty="0"/>
              <a:t>Ca(</a:t>
            </a:r>
            <a:r>
              <a:rPr lang="en-US" sz="1100" dirty="0" err="1"/>
              <a:t>n,n</a:t>
            </a:r>
            <a:r>
              <a:rPr lang="en-US" sz="1100" dirty="0"/>
              <a:t>) </a:t>
            </a:r>
          </a:p>
          <a:p>
            <a:r>
              <a:rPr lang="en-US" sz="1050" dirty="0"/>
              <a:t>@12 MeV </a:t>
            </a:r>
          </a:p>
        </p:txBody>
      </p:sp>
      <p:sp>
        <p:nvSpPr>
          <p:cNvPr id="15" name="Rectangle 14">
            <a:extLst>
              <a:ext uri="{FF2B5EF4-FFF2-40B4-BE49-F238E27FC236}">
                <a16:creationId xmlns:a16="http://schemas.microsoft.com/office/drawing/2014/main" id="{02CCB7B2-9F58-2E40-A452-2A5EB543D93C}"/>
              </a:ext>
            </a:extLst>
          </p:cNvPr>
          <p:cNvSpPr/>
          <p:nvPr/>
        </p:nvSpPr>
        <p:spPr>
          <a:xfrm>
            <a:off x="466890" y="2436080"/>
            <a:ext cx="1036246" cy="923330"/>
          </a:xfrm>
          <a:prstGeom prst="rect">
            <a:avLst/>
          </a:prstGeom>
        </p:spPr>
        <p:txBody>
          <a:bodyPr wrap="none">
            <a:spAutoFit/>
          </a:bodyPr>
          <a:lstStyle/>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95%</a:t>
            </a:r>
          </a:p>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credible</a:t>
            </a:r>
          </a:p>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intervals</a:t>
            </a:r>
            <a:endParaRPr lang="en-US" dirty="0"/>
          </a:p>
        </p:txBody>
      </p:sp>
      <p:sp>
        <p:nvSpPr>
          <p:cNvPr id="24" name="Rectangle 23">
            <a:extLst>
              <a:ext uri="{FF2B5EF4-FFF2-40B4-BE49-F238E27FC236}">
                <a16:creationId xmlns:a16="http://schemas.microsoft.com/office/drawing/2014/main" id="{301ED92B-B8A3-D209-CF1B-EA37AD1177E7}"/>
              </a:ext>
            </a:extLst>
          </p:cNvPr>
          <p:cNvSpPr/>
          <p:nvPr/>
        </p:nvSpPr>
        <p:spPr>
          <a:xfrm>
            <a:off x="5106357" y="2054990"/>
            <a:ext cx="258832" cy="122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275087D-4DDD-AC9B-C553-49E7E8B35BCC}"/>
              </a:ext>
            </a:extLst>
          </p:cNvPr>
          <p:cNvSpPr/>
          <p:nvPr/>
        </p:nvSpPr>
        <p:spPr>
          <a:xfrm>
            <a:off x="6729515" y="4084439"/>
            <a:ext cx="258832" cy="122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40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33</a:t>
            </a:fld>
            <a:endParaRPr lang="en-US" dirty="0"/>
          </a:p>
        </p:txBody>
      </p:sp>
      <p:sp>
        <p:nvSpPr>
          <p:cNvPr id="21" name="Title 1"/>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Propagating uncertainties to transfer</a:t>
            </a:r>
            <a:endParaRPr lang="en-US" sz="3200" dirty="0"/>
          </a:p>
        </p:txBody>
      </p:sp>
      <p:pic>
        <p:nvPicPr>
          <p:cNvPr id="7" name="Picture 6" descr="Chart, histogram&#10;&#10;Description automatically generated">
            <a:extLst>
              <a:ext uri="{FF2B5EF4-FFF2-40B4-BE49-F238E27FC236}">
                <a16:creationId xmlns:a16="http://schemas.microsoft.com/office/drawing/2014/main" id="{E0A9A4C3-C354-8713-064A-B06F5FB50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32" y="2427067"/>
            <a:ext cx="1828212" cy="2378714"/>
          </a:xfrm>
          <a:prstGeom prst="rect">
            <a:avLst/>
          </a:prstGeom>
        </p:spPr>
      </p:pic>
      <p:pic>
        <p:nvPicPr>
          <p:cNvPr id="14" name="Picture 13" descr="Chart, histogram&#10;&#10;Description automatically generated">
            <a:extLst>
              <a:ext uri="{FF2B5EF4-FFF2-40B4-BE49-F238E27FC236}">
                <a16:creationId xmlns:a16="http://schemas.microsoft.com/office/drawing/2014/main" id="{E82FE9C6-6C78-6C4C-1D7C-3870B05BD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05" y="2739943"/>
            <a:ext cx="3365500" cy="2209800"/>
          </a:xfrm>
          <a:prstGeom prst="rect">
            <a:avLst/>
          </a:prstGeom>
        </p:spPr>
      </p:pic>
      <p:pic>
        <p:nvPicPr>
          <p:cNvPr id="12" name="Picture 11">
            <a:extLst>
              <a:ext uri="{FF2B5EF4-FFF2-40B4-BE49-F238E27FC236}">
                <a16:creationId xmlns:a16="http://schemas.microsoft.com/office/drawing/2014/main" id="{1282E521-D59A-298E-B272-9D81A539A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2" name="Rectangle 1">
            <a:extLst>
              <a:ext uri="{FF2B5EF4-FFF2-40B4-BE49-F238E27FC236}">
                <a16:creationId xmlns:a16="http://schemas.microsoft.com/office/drawing/2014/main" id="{0D9AA008-BBE8-BAC6-B5BC-C1353835D546}"/>
              </a:ext>
            </a:extLst>
          </p:cNvPr>
          <p:cNvSpPr/>
          <p:nvPr/>
        </p:nvSpPr>
        <p:spPr>
          <a:xfrm>
            <a:off x="544295" y="1386243"/>
            <a:ext cx="4206610" cy="923330"/>
          </a:xfrm>
          <a:prstGeom prst="rect">
            <a:avLst/>
          </a:prstGeom>
        </p:spPr>
        <p:txBody>
          <a:bodyPr wrap="square">
            <a:spAutoFit/>
          </a:bodyPr>
          <a:lstStyle/>
          <a:p>
            <a:r>
              <a:rPr lang="en-US" dirty="0"/>
              <a:t>OP constrained with elastic scattering to obtain posterior distributions for parameters</a:t>
            </a:r>
          </a:p>
        </p:txBody>
      </p:sp>
      <p:sp>
        <p:nvSpPr>
          <p:cNvPr id="15" name="Rectangle 14">
            <a:extLst>
              <a:ext uri="{FF2B5EF4-FFF2-40B4-BE49-F238E27FC236}">
                <a16:creationId xmlns:a16="http://schemas.microsoft.com/office/drawing/2014/main" id="{850F5701-D48F-8210-98A0-24D32C9D5A6C}"/>
              </a:ext>
            </a:extLst>
          </p:cNvPr>
          <p:cNvSpPr/>
          <p:nvPr/>
        </p:nvSpPr>
        <p:spPr>
          <a:xfrm>
            <a:off x="5975382" y="2105230"/>
            <a:ext cx="2959061" cy="646331"/>
          </a:xfrm>
          <a:prstGeom prst="rect">
            <a:avLst/>
          </a:prstGeom>
        </p:spPr>
        <p:txBody>
          <a:bodyPr wrap="square">
            <a:spAutoFit/>
          </a:bodyPr>
          <a:lstStyle/>
          <a:p>
            <a:r>
              <a:rPr lang="en-US" dirty="0"/>
              <a:t>Propagate to other reaction observables</a:t>
            </a:r>
          </a:p>
        </p:txBody>
      </p:sp>
      <p:sp>
        <p:nvSpPr>
          <p:cNvPr id="3" name="Chevron 2">
            <a:extLst>
              <a:ext uri="{FF2B5EF4-FFF2-40B4-BE49-F238E27FC236}">
                <a16:creationId xmlns:a16="http://schemas.microsoft.com/office/drawing/2014/main" id="{6A376DE4-A249-B183-9C8E-9535E807E336}"/>
              </a:ext>
            </a:extLst>
          </p:cNvPr>
          <p:cNvSpPr/>
          <p:nvPr/>
        </p:nvSpPr>
        <p:spPr>
          <a:xfrm>
            <a:off x="4260716" y="3429000"/>
            <a:ext cx="961733" cy="605672"/>
          </a:xfrm>
          <a:prstGeom prst="chevron">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ED7BA2B0-6FFE-92C7-9548-7B8D07E6899A}"/>
              </a:ext>
            </a:extLst>
          </p:cNvPr>
          <p:cNvSpPr/>
          <p:nvPr/>
        </p:nvSpPr>
        <p:spPr>
          <a:xfrm>
            <a:off x="6617616" y="2861007"/>
            <a:ext cx="1432878" cy="430887"/>
          </a:xfrm>
          <a:prstGeom prst="rect">
            <a:avLst/>
          </a:prstGeom>
          <a:solidFill>
            <a:schemeClr val="bg1"/>
          </a:solidFill>
        </p:spPr>
        <p:txBody>
          <a:bodyPr wrap="square">
            <a:spAutoFit/>
          </a:bodyPr>
          <a:lstStyle/>
          <a:p>
            <a:pPr algn="ctr"/>
            <a:r>
              <a:rPr lang="en-US" sz="1100" baseline="30000" dirty="0"/>
              <a:t>40</a:t>
            </a:r>
            <a:r>
              <a:rPr lang="en-US" sz="1100" dirty="0"/>
              <a:t>Ca(</a:t>
            </a:r>
            <a:r>
              <a:rPr lang="en-US" sz="1100" dirty="0" err="1"/>
              <a:t>d,p</a:t>
            </a:r>
            <a:r>
              <a:rPr lang="en-US" sz="1100" dirty="0"/>
              <a:t>)</a:t>
            </a:r>
            <a:r>
              <a:rPr lang="en-US" sz="1100" baseline="30000" dirty="0"/>
              <a:t> 41</a:t>
            </a:r>
            <a:r>
              <a:rPr lang="en-US" sz="1100" dirty="0"/>
              <a:t>Ca(</a:t>
            </a:r>
            <a:r>
              <a:rPr lang="en-US" sz="1100" dirty="0" err="1"/>
              <a:t>g.s.</a:t>
            </a:r>
            <a:r>
              <a:rPr lang="en-US" sz="1100" dirty="0"/>
              <a:t>) @ 28.4 MeV </a:t>
            </a:r>
          </a:p>
        </p:txBody>
      </p:sp>
      <p:sp>
        <p:nvSpPr>
          <p:cNvPr id="18" name="Rectangle 17">
            <a:extLst>
              <a:ext uri="{FF2B5EF4-FFF2-40B4-BE49-F238E27FC236}">
                <a16:creationId xmlns:a16="http://schemas.microsoft.com/office/drawing/2014/main" id="{BF372D69-AD8C-45D6-0400-3C12EFD83652}"/>
              </a:ext>
            </a:extLst>
          </p:cNvPr>
          <p:cNvSpPr/>
          <p:nvPr/>
        </p:nvSpPr>
        <p:spPr>
          <a:xfrm>
            <a:off x="5222449" y="6526358"/>
            <a:ext cx="3996569" cy="307777"/>
          </a:xfrm>
          <a:prstGeom prst="rect">
            <a:avLst/>
          </a:prstGeom>
        </p:spPr>
        <p:txBody>
          <a:bodyPr wrap="none">
            <a:spAutoFit/>
          </a:bodyPr>
          <a:lstStyle/>
          <a:p>
            <a:r>
              <a:rPr lang="en-US" sz="1400" dirty="0"/>
              <a:t>Lovell, Nunes, </a:t>
            </a:r>
            <a:r>
              <a:rPr lang="en-US" sz="1400" dirty="0" err="1"/>
              <a:t>Catacora</a:t>
            </a:r>
            <a:r>
              <a:rPr lang="en-US" sz="1400" dirty="0"/>
              <a:t>-Rios, King, JPG (2020)</a:t>
            </a:r>
          </a:p>
        </p:txBody>
      </p:sp>
      <p:sp>
        <p:nvSpPr>
          <p:cNvPr id="4" name="Rectangle 3">
            <a:extLst>
              <a:ext uri="{FF2B5EF4-FFF2-40B4-BE49-F238E27FC236}">
                <a16:creationId xmlns:a16="http://schemas.microsoft.com/office/drawing/2014/main" id="{95651FFA-2C30-95B4-E814-0C5B31B787D9}"/>
              </a:ext>
            </a:extLst>
          </p:cNvPr>
          <p:cNvSpPr/>
          <p:nvPr/>
        </p:nvSpPr>
        <p:spPr>
          <a:xfrm>
            <a:off x="5012436" y="5910606"/>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BA1E4F-4D68-C840-0695-E26A4165CEB0}"/>
              </a:ext>
            </a:extLst>
          </p:cNvPr>
          <p:cNvSpPr/>
          <p:nvPr/>
        </p:nvSpPr>
        <p:spPr>
          <a:xfrm>
            <a:off x="6495065" y="2898857"/>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 Shot 2021-04-08 at 8.32.16 AM.png">
            <a:extLst>
              <a:ext uri="{FF2B5EF4-FFF2-40B4-BE49-F238E27FC236}">
                <a16:creationId xmlns:a16="http://schemas.microsoft.com/office/drawing/2014/main" id="{EF23C59C-2638-97FC-D629-211D01ACE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132" y="2373574"/>
            <a:ext cx="2061871" cy="3856736"/>
          </a:xfrm>
          <a:prstGeom prst="rect">
            <a:avLst/>
          </a:prstGeom>
        </p:spPr>
      </p:pic>
      <p:sp>
        <p:nvSpPr>
          <p:cNvPr id="6" name="Rectangle 5">
            <a:extLst>
              <a:ext uri="{FF2B5EF4-FFF2-40B4-BE49-F238E27FC236}">
                <a16:creationId xmlns:a16="http://schemas.microsoft.com/office/drawing/2014/main" id="{83B5C5D4-D348-A650-5628-F0613D4FC320}"/>
              </a:ext>
            </a:extLst>
          </p:cNvPr>
          <p:cNvSpPr/>
          <p:nvPr/>
        </p:nvSpPr>
        <p:spPr>
          <a:xfrm>
            <a:off x="5920845" y="5144153"/>
            <a:ext cx="2959061" cy="1200329"/>
          </a:xfrm>
          <a:prstGeom prst="rect">
            <a:avLst/>
          </a:prstGeom>
        </p:spPr>
        <p:txBody>
          <a:bodyPr wrap="square">
            <a:spAutoFit/>
          </a:bodyPr>
          <a:lstStyle/>
          <a:p>
            <a:r>
              <a:rPr lang="en-US" dirty="0" err="1">
                <a:solidFill>
                  <a:srgbClr val="0070C0"/>
                </a:solidFill>
              </a:rPr>
              <a:t>Ekstrom</a:t>
            </a:r>
            <a:r>
              <a:rPr lang="en-US" dirty="0">
                <a:solidFill>
                  <a:srgbClr val="0070C0"/>
                </a:solidFill>
              </a:rPr>
              <a:t> talk: </a:t>
            </a:r>
          </a:p>
          <a:p>
            <a:r>
              <a:rPr lang="en-US" dirty="0">
                <a:solidFill>
                  <a:srgbClr val="0070C0"/>
                </a:solidFill>
              </a:rPr>
              <a:t>UQ important for </a:t>
            </a:r>
          </a:p>
          <a:p>
            <a:r>
              <a:rPr lang="en-US" dirty="0">
                <a:solidFill>
                  <a:srgbClr val="0070C0"/>
                </a:solidFill>
              </a:rPr>
              <a:t>decision-making and model assessment</a:t>
            </a:r>
          </a:p>
        </p:txBody>
      </p:sp>
    </p:spTree>
    <p:extLst>
      <p:ext uri="{BB962C8B-B14F-4D97-AF65-F5344CB8AC3E}">
        <p14:creationId xmlns:p14="http://schemas.microsoft.com/office/powerpoint/2010/main" val="66953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17" grpId="0" animBg="1"/>
      <p:bldP spid="4" grpId="0" animBg="1"/>
      <p:bldP spid="24"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32" y="581333"/>
            <a:ext cx="8506478" cy="990600"/>
          </a:xfrm>
        </p:spPr>
        <p:txBody>
          <a:bodyPr>
            <a:normAutofit fontScale="90000"/>
          </a:bodyPr>
          <a:lstStyle/>
          <a:p>
            <a:r>
              <a:rPr lang="en-US" sz="3600" dirty="0"/>
              <a:t>Uncertainty quantified </a:t>
            </a:r>
            <a:r>
              <a:rPr lang="en-US" sz="3600" b="1" dirty="0">
                <a:solidFill>
                  <a:srgbClr val="408002"/>
                </a:solidFill>
              </a:rPr>
              <a:t>global</a:t>
            </a:r>
            <a:r>
              <a:rPr lang="en-US" sz="3600" dirty="0"/>
              <a:t> optical potential (CHUQ and KDUQ)</a:t>
            </a:r>
          </a:p>
        </p:txBody>
      </p:sp>
      <p:sp>
        <p:nvSpPr>
          <p:cNvPr id="35" name="Slide Number Placeholder 34"/>
          <p:cNvSpPr>
            <a:spLocks noGrp="1"/>
          </p:cNvSpPr>
          <p:nvPr>
            <p:ph type="sldNum" sz="quarter" idx="12"/>
          </p:nvPr>
        </p:nvSpPr>
        <p:spPr/>
        <p:txBody>
          <a:bodyPr/>
          <a:lstStyle/>
          <a:p>
            <a:fld id="{0CFEC368-1D7A-4F81-ABF6-AE0E36BAF64C}" type="slidenum">
              <a:rPr lang="en-US" smtClean="0"/>
              <a:pPr/>
              <a:t>34</a:t>
            </a:fld>
            <a:endParaRPr lang="en-US"/>
          </a:p>
        </p:txBody>
      </p:sp>
      <p:sp>
        <p:nvSpPr>
          <p:cNvPr id="36" name="Rectangle 35"/>
          <p:cNvSpPr/>
          <p:nvPr/>
        </p:nvSpPr>
        <p:spPr>
          <a:xfrm>
            <a:off x="331010" y="2110958"/>
            <a:ext cx="8601535" cy="769441"/>
          </a:xfrm>
          <a:prstGeom prst="rect">
            <a:avLst/>
          </a:prstGeom>
        </p:spPr>
        <p:txBody>
          <a:bodyPr wrap="square">
            <a:spAutoFit/>
          </a:bodyPr>
          <a:lstStyle/>
          <a:p>
            <a:r>
              <a:rPr lang="en-US" sz="2200" dirty="0">
                <a:solidFill>
                  <a:schemeClr val="accent3">
                    <a:lumMod val="50000"/>
                  </a:schemeClr>
                </a:solidFill>
              </a:rPr>
              <a:t>Bayesian analysis using the same experimental protocol as in the original CH89 and KD2003 parameterizations</a:t>
            </a:r>
          </a:p>
        </p:txBody>
      </p:sp>
      <p:pic>
        <p:nvPicPr>
          <p:cNvPr id="37" name="Picture 36">
            <a:extLst>
              <a:ext uri="{FF2B5EF4-FFF2-40B4-BE49-F238E27FC236}">
                <a16:creationId xmlns:a16="http://schemas.microsoft.com/office/drawing/2014/main" id="{936A0DB0-A8E1-E21D-4C0B-0BC1B8E4E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4" name="TextBox 3">
            <a:extLst>
              <a:ext uri="{FF2B5EF4-FFF2-40B4-BE49-F238E27FC236}">
                <a16:creationId xmlns:a16="http://schemas.microsoft.com/office/drawing/2014/main" id="{8ED6004B-3C79-6CE5-105E-732A44665610}"/>
              </a:ext>
            </a:extLst>
          </p:cNvPr>
          <p:cNvSpPr txBox="1"/>
          <p:nvPr/>
        </p:nvSpPr>
        <p:spPr>
          <a:xfrm>
            <a:off x="4572000" y="6410818"/>
            <a:ext cx="4572000" cy="338554"/>
          </a:xfrm>
          <a:prstGeom prst="rect">
            <a:avLst/>
          </a:prstGeom>
          <a:noFill/>
        </p:spPr>
        <p:txBody>
          <a:bodyPr wrap="square">
            <a:spAutoFit/>
          </a:bodyPr>
          <a:lstStyle/>
          <a:p>
            <a:r>
              <a:rPr lang="en-US" sz="1600" b="0" i="0" u="none" strike="noStrike" dirty="0">
                <a:solidFill>
                  <a:srgbClr val="333333"/>
                </a:solidFill>
                <a:effectLst/>
                <a:latin typeface="Open Sans" panose="020F0502020204030204" pitchFamily="34" charset="0"/>
              </a:rPr>
              <a:t>Pruitt </a:t>
            </a:r>
            <a:r>
              <a:rPr lang="en-US" sz="1600" dirty="0">
                <a:solidFill>
                  <a:srgbClr val="333333"/>
                </a:solidFill>
                <a:latin typeface="Open Sans" panose="020F0502020204030204" pitchFamily="34" charset="0"/>
              </a:rPr>
              <a:t>et al., </a:t>
            </a:r>
            <a:r>
              <a:rPr lang="en-US" sz="1600" b="0" i="0" u="none" strike="noStrike" dirty="0">
                <a:solidFill>
                  <a:srgbClr val="333333"/>
                </a:solidFill>
                <a:effectLst/>
                <a:latin typeface="Open Sans" panose="020F0502020204030204" pitchFamily="34" charset="0"/>
              </a:rPr>
              <a:t>Phys. Rev. C 107, 014602 (2023)</a:t>
            </a:r>
            <a:endParaRPr lang="en-US" sz="1600" dirty="0"/>
          </a:p>
        </p:txBody>
      </p:sp>
      <p:pic>
        <p:nvPicPr>
          <p:cNvPr id="6" name="Picture 5" descr="A graph of energy and energy&#10;&#10;Description automatically generated">
            <a:extLst>
              <a:ext uri="{FF2B5EF4-FFF2-40B4-BE49-F238E27FC236}">
                <a16:creationId xmlns:a16="http://schemas.microsoft.com/office/drawing/2014/main" id="{18CC3CC1-9E32-58D1-A03A-DEA4DA497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142" y="3977601"/>
            <a:ext cx="4095539" cy="2378465"/>
          </a:xfrm>
          <a:prstGeom prst="rect">
            <a:avLst/>
          </a:prstGeom>
        </p:spPr>
      </p:pic>
      <p:pic>
        <p:nvPicPr>
          <p:cNvPr id="38" name="Picture 37" descr="A graph of different colored lines&#10;&#10;Description automatically generated with medium confidence">
            <a:extLst>
              <a:ext uri="{FF2B5EF4-FFF2-40B4-BE49-F238E27FC236}">
                <a16:creationId xmlns:a16="http://schemas.microsoft.com/office/drawing/2014/main" id="{FC61019A-20A5-ABCB-2051-71CDC891E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32" y="3208490"/>
            <a:ext cx="4095539" cy="2600509"/>
          </a:xfrm>
          <a:prstGeom prst="rect">
            <a:avLst/>
          </a:prstGeom>
        </p:spPr>
      </p:pic>
      <p:sp>
        <p:nvSpPr>
          <p:cNvPr id="3" name="TextBox 2">
            <a:extLst>
              <a:ext uri="{FF2B5EF4-FFF2-40B4-BE49-F238E27FC236}">
                <a16:creationId xmlns:a16="http://schemas.microsoft.com/office/drawing/2014/main" id="{622FA871-0E2D-82DF-179A-F5B28532C3B1}"/>
              </a:ext>
            </a:extLst>
          </p:cNvPr>
          <p:cNvSpPr txBox="1"/>
          <p:nvPr/>
        </p:nvSpPr>
        <p:spPr>
          <a:xfrm rot="19595341">
            <a:off x="6381323" y="3633608"/>
            <a:ext cx="2861699" cy="646331"/>
          </a:xfrm>
          <a:prstGeom prst="rect">
            <a:avLst/>
          </a:prstGeom>
          <a:solidFill>
            <a:schemeClr val="bg1">
              <a:alpha val="63000"/>
            </a:schemeClr>
          </a:solidFill>
          <a:ln>
            <a:solidFill>
              <a:srgbClr val="FFFFFF"/>
            </a:solidFill>
          </a:ln>
        </p:spPr>
        <p:txBody>
          <a:bodyPr wrap="square" rtlCol="0">
            <a:spAutoFit/>
          </a:bodyPr>
          <a:lstStyle/>
          <a:p>
            <a:r>
              <a:rPr lang="en-US" dirty="0">
                <a:latin typeface="Lucida Handwriting"/>
                <a:cs typeface="Lucida Handwriting"/>
              </a:rPr>
              <a:t>Fit on stable nuclei</a:t>
            </a:r>
          </a:p>
          <a:p>
            <a:r>
              <a:rPr lang="en-US" dirty="0">
                <a:solidFill>
                  <a:srgbClr val="00B050"/>
                </a:solidFill>
                <a:latin typeface="Lucida Handwriting"/>
                <a:cs typeface="Lucida Handwriting"/>
              </a:rPr>
              <a:t>Bayesian UQ</a:t>
            </a:r>
          </a:p>
        </p:txBody>
      </p:sp>
    </p:spTree>
    <p:extLst>
      <p:ext uri="{BB962C8B-B14F-4D97-AF65-F5344CB8AC3E}">
        <p14:creationId xmlns:p14="http://schemas.microsoft.com/office/powerpoint/2010/main" val="132694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35</a:t>
            </a:fld>
            <a:endParaRPr lang="en-US" dirty="0"/>
          </a:p>
        </p:txBody>
      </p:sp>
      <p:sp>
        <p:nvSpPr>
          <p:cNvPr id="21" name="Title 1"/>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OP uncertainties in charge exchange to IAS</a:t>
            </a:r>
            <a:endParaRPr lang="en-US" sz="3200" dirty="0"/>
          </a:p>
        </p:txBody>
      </p:sp>
      <p:pic>
        <p:nvPicPr>
          <p:cNvPr id="12" name="Picture 11">
            <a:extLst>
              <a:ext uri="{FF2B5EF4-FFF2-40B4-BE49-F238E27FC236}">
                <a16:creationId xmlns:a16="http://schemas.microsoft.com/office/drawing/2014/main" id="{1282E521-D59A-298E-B272-9D81A539A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2" name="Rectangle 1">
            <a:extLst>
              <a:ext uri="{FF2B5EF4-FFF2-40B4-BE49-F238E27FC236}">
                <a16:creationId xmlns:a16="http://schemas.microsoft.com/office/drawing/2014/main" id="{0D9AA008-BBE8-BAC6-B5BC-C1353835D546}"/>
              </a:ext>
            </a:extLst>
          </p:cNvPr>
          <p:cNvSpPr/>
          <p:nvPr/>
        </p:nvSpPr>
        <p:spPr>
          <a:xfrm>
            <a:off x="545365" y="1378923"/>
            <a:ext cx="4397358" cy="646331"/>
          </a:xfrm>
          <a:prstGeom prst="rect">
            <a:avLst/>
          </a:prstGeom>
        </p:spPr>
        <p:txBody>
          <a:bodyPr wrap="none">
            <a:spAutoFit/>
          </a:bodyPr>
          <a:lstStyle/>
          <a:p>
            <a:pPr marL="285750" indent="-285750">
              <a:buFont typeface="Arial" panose="020B0604020202020204" pitchFamily="34" charset="0"/>
              <a:buChar char="•"/>
            </a:pPr>
            <a:r>
              <a:rPr lang="en-US" dirty="0"/>
              <a:t>DWBA formalism</a:t>
            </a:r>
          </a:p>
          <a:p>
            <a:pPr marL="285750" indent="-285750">
              <a:buFont typeface="Arial" panose="020B0604020202020204" pitchFamily="34" charset="0"/>
              <a:buChar char="•"/>
            </a:pPr>
            <a:r>
              <a:rPr lang="en-US" dirty="0">
                <a:solidFill>
                  <a:srgbClr val="0070C0"/>
                </a:solidFill>
              </a:rPr>
              <a:t>Using parameter posterior from KDUQ</a:t>
            </a:r>
          </a:p>
        </p:txBody>
      </p:sp>
      <p:sp>
        <p:nvSpPr>
          <p:cNvPr id="15" name="Rectangle 14">
            <a:extLst>
              <a:ext uri="{FF2B5EF4-FFF2-40B4-BE49-F238E27FC236}">
                <a16:creationId xmlns:a16="http://schemas.microsoft.com/office/drawing/2014/main" id="{850F5701-D48F-8210-98A0-24D32C9D5A6C}"/>
              </a:ext>
            </a:extLst>
          </p:cNvPr>
          <p:cNvSpPr/>
          <p:nvPr/>
        </p:nvSpPr>
        <p:spPr>
          <a:xfrm>
            <a:off x="5518148" y="2450068"/>
            <a:ext cx="3337771" cy="923330"/>
          </a:xfrm>
          <a:prstGeom prst="rect">
            <a:avLst/>
          </a:prstGeom>
        </p:spPr>
        <p:txBody>
          <a:bodyPr wrap="square">
            <a:spAutoFit/>
          </a:bodyPr>
          <a:lstStyle/>
          <a:p>
            <a:r>
              <a:rPr lang="en-US" dirty="0"/>
              <a:t>Comparing two-body and three-body models for charge exchange</a:t>
            </a:r>
          </a:p>
        </p:txBody>
      </p:sp>
      <p:sp>
        <p:nvSpPr>
          <p:cNvPr id="16" name="Rectangle 15">
            <a:extLst>
              <a:ext uri="{FF2B5EF4-FFF2-40B4-BE49-F238E27FC236}">
                <a16:creationId xmlns:a16="http://schemas.microsoft.com/office/drawing/2014/main" id="{84A8F3D6-07D2-6D30-0DCF-EE1399931F2C}"/>
              </a:ext>
            </a:extLst>
          </p:cNvPr>
          <p:cNvSpPr/>
          <p:nvPr/>
        </p:nvSpPr>
        <p:spPr>
          <a:xfrm>
            <a:off x="6133486" y="1368019"/>
            <a:ext cx="2079415" cy="584775"/>
          </a:xfrm>
          <a:prstGeom prst="rect">
            <a:avLst/>
          </a:prstGeom>
        </p:spPr>
        <p:txBody>
          <a:bodyPr wrap="none">
            <a:spAutoFit/>
          </a:bodyPr>
          <a:lstStyle/>
          <a:p>
            <a:r>
              <a:rPr lang="en-US" sz="16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Dark shade (68% ci)</a:t>
            </a:r>
          </a:p>
          <a:p>
            <a:r>
              <a:rPr lang="en-US" sz="16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Light shade (95% ci)</a:t>
            </a:r>
          </a:p>
        </p:txBody>
      </p:sp>
      <p:sp>
        <p:nvSpPr>
          <p:cNvPr id="18" name="Rectangle 17">
            <a:extLst>
              <a:ext uri="{FF2B5EF4-FFF2-40B4-BE49-F238E27FC236}">
                <a16:creationId xmlns:a16="http://schemas.microsoft.com/office/drawing/2014/main" id="{BF372D69-AD8C-45D6-0400-3C12EFD83652}"/>
              </a:ext>
            </a:extLst>
          </p:cNvPr>
          <p:cNvSpPr/>
          <p:nvPr/>
        </p:nvSpPr>
        <p:spPr>
          <a:xfrm>
            <a:off x="4323450" y="6550223"/>
            <a:ext cx="4780219" cy="307777"/>
          </a:xfrm>
          <a:prstGeom prst="rect">
            <a:avLst/>
          </a:prstGeom>
        </p:spPr>
        <p:txBody>
          <a:bodyPr wrap="none">
            <a:spAutoFit/>
          </a:bodyPr>
          <a:lstStyle/>
          <a:p>
            <a:r>
              <a:rPr lang="en-US" sz="1400" dirty="0"/>
              <a:t>Smith, </a:t>
            </a:r>
            <a:r>
              <a:rPr lang="en-US" sz="1400" dirty="0" err="1"/>
              <a:t>Hebborn</a:t>
            </a:r>
            <a:r>
              <a:rPr lang="en-US" sz="1400" dirty="0"/>
              <a:t>, Nunes, </a:t>
            </a:r>
            <a:r>
              <a:rPr lang="en-US" sz="1400" dirty="0" err="1"/>
              <a:t>Zegers</a:t>
            </a:r>
            <a:r>
              <a:rPr lang="en-US" sz="1400" dirty="0"/>
              <a:t>, PRC </a:t>
            </a:r>
            <a:r>
              <a:rPr lang="en-US" sz="1400" b="1" i="0" u="none" strike="noStrike" dirty="0">
                <a:solidFill>
                  <a:srgbClr val="1D1E27"/>
                </a:solidFill>
                <a:effectLst/>
                <a:latin typeface="Noto Sans" panose="020B0604020202020204" pitchFamily="34" charset="0"/>
              </a:rPr>
              <a:t>110</a:t>
            </a:r>
            <a:r>
              <a:rPr lang="en-US" sz="1400" b="0" i="0" u="none" strike="noStrike" dirty="0">
                <a:solidFill>
                  <a:srgbClr val="1D1E27"/>
                </a:solidFill>
                <a:effectLst/>
                <a:latin typeface="Noto Sans" panose="020B0604020202020204" pitchFamily="34" charset="0"/>
              </a:rPr>
              <a:t>, 034602</a:t>
            </a:r>
            <a:r>
              <a:rPr lang="en-US" sz="1400" dirty="0"/>
              <a:t> (2024)</a:t>
            </a:r>
          </a:p>
        </p:txBody>
      </p:sp>
      <p:sp>
        <p:nvSpPr>
          <p:cNvPr id="4" name="Rectangle 3">
            <a:extLst>
              <a:ext uri="{FF2B5EF4-FFF2-40B4-BE49-F238E27FC236}">
                <a16:creationId xmlns:a16="http://schemas.microsoft.com/office/drawing/2014/main" id="{95651FFA-2C30-95B4-E814-0C5B31B787D9}"/>
              </a:ext>
            </a:extLst>
          </p:cNvPr>
          <p:cNvSpPr/>
          <p:nvPr/>
        </p:nvSpPr>
        <p:spPr>
          <a:xfrm>
            <a:off x="5012436" y="5910606"/>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B7D3EF1-A3BC-58D8-3CD5-C5DBD58978C7}"/>
              </a:ext>
            </a:extLst>
          </p:cNvPr>
          <p:cNvSpPr/>
          <p:nvPr/>
        </p:nvSpPr>
        <p:spPr>
          <a:xfrm>
            <a:off x="1667492" y="2060128"/>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CC27CE2-E55B-A952-58B8-F6CBFB4563DE}"/>
              </a:ext>
            </a:extLst>
          </p:cNvPr>
          <p:cNvSpPr/>
          <p:nvPr/>
        </p:nvSpPr>
        <p:spPr>
          <a:xfrm>
            <a:off x="1438625" y="3930977"/>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aph of a graph of a number of different types of objects&#10;&#10;Description automatically generated with medium confidence">
            <a:extLst>
              <a:ext uri="{FF2B5EF4-FFF2-40B4-BE49-F238E27FC236}">
                <a16:creationId xmlns:a16="http://schemas.microsoft.com/office/drawing/2014/main" id="{019067E2-898A-9B30-003F-2EDB785EE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169" y="3391983"/>
            <a:ext cx="3417631" cy="2754243"/>
          </a:xfrm>
          <a:prstGeom prst="rect">
            <a:avLst/>
          </a:prstGeom>
        </p:spPr>
      </p:pic>
      <p:pic>
        <p:nvPicPr>
          <p:cNvPr id="9" name="Picture 8" descr="A graph of a graph of a number of objects&#10;&#10;Description automatically generated with medium confidence">
            <a:extLst>
              <a:ext uri="{FF2B5EF4-FFF2-40B4-BE49-F238E27FC236}">
                <a16:creationId xmlns:a16="http://schemas.microsoft.com/office/drawing/2014/main" id="{B1088638-247A-FE3E-9515-A40FDC83E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060128"/>
            <a:ext cx="3118775" cy="2754243"/>
          </a:xfrm>
          <a:prstGeom prst="rect">
            <a:avLst/>
          </a:prstGeom>
        </p:spPr>
      </p:pic>
      <p:pic>
        <p:nvPicPr>
          <p:cNvPr id="10" name="Picture 9">
            <a:extLst>
              <a:ext uri="{FF2B5EF4-FFF2-40B4-BE49-F238E27FC236}">
                <a16:creationId xmlns:a16="http://schemas.microsoft.com/office/drawing/2014/main" id="{E2184D83-DA73-9955-3508-7F34F7ECA043}"/>
              </a:ext>
            </a:extLst>
          </p:cNvPr>
          <p:cNvPicPr>
            <a:picLocks noChangeAspect="1"/>
          </p:cNvPicPr>
          <p:nvPr/>
        </p:nvPicPr>
        <p:blipFill>
          <a:blip r:embed="rId5"/>
          <a:stretch>
            <a:fillRect/>
          </a:stretch>
        </p:blipFill>
        <p:spPr>
          <a:xfrm>
            <a:off x="457199" y="4721087"/>
            <a:ext cx="3217323" cy="1964133"/>
          </a:xfrm>
          <a:prstGeom prst="rect">
            <a:avLst/>
          </a:prstGeom>
        </p:spPr>
      </p:pic>
      <p:sp>
        <p:nvSpPr>
          <p:cNvPr id="17" name="Rectangle 16">
            <a:extLst>
              <a:ext uri="{FF2B5EF4-FFF2-40B4-BE49-F238E27FC236}">
                <a16:creationId xmlns:a16="http://schemas.microsoft.com/office/drawing/2014/main" id="{ED7BA2B0-6FFE-92C7-9548-7B8D07E6899A}"/>
              </a:ext>
            </a:extLst>
          </p:cNvPr>
          <p:cNvSpPr/>
          <p:nvPr/>
        </p:nvSpPr>
        <p:spPr>
          <a:xfrm>
            <a:off x="1278845" y="2225900"/>
            <a:ext cx="2161870" cy="338554"/>
          </a:xfrm>
          <a:prstGeom prst="rect">
            <a:avLst/>
          </a:prstGeom>
          <a:solidFill>
            <a:schemeClr val="bg1"/>
          </a:solidFill>
        </p:spPr>
        <p:txBody>
          <a:bodyPr wrap="square">
            <a:spAutoFit/>
          </a:bodyPr>
          <a:lstStyle/>
          <a:p>
            <a:pPr algn="ctr"/>
            <a:r>
              <a:rPr lang="en-US" sz="1600" baseline="30000" dirty="0"/>
              <a:t>48</a:t>
            </a:r>
            <a:r>
              <a:rPr lang="en-US" sz="1600" dirty="0"/>
              <a:t>Ca(</a:t>
            </a:r>
            <a:r>
              <a:rPr lang="en-US" sz="1600" dirty="0" err="1"/>
              <a:t>p,n</a:t>
            </a:r>
            <a:r>
              <a:rPr lang="en-US" sz="1600" dirty="0"/>
              <a:t>)</a:t>
            </a:r>
            <a:r>
              <a:rPr lang="en-US" sz="1600" baseline="30000" dirty="0"/>
              <a:t> 48</a:t>
            </a:r>
            <a:r>
              <a:rPr lang="en-US" sz="1600" dirty="0"/>
              <a:t>Sc</a:t>
            </a:r>
          </a:p>
        </p:txBody>
      </p:sp>
      <p:pic>
        <p:nvPicPr>
          <p:cNvPr id="5" name="Picture 4" descr="A person wearing glasses and a grey sweater&#10;&#10;Description automatically generated">
            <a:extLst>
              <a:ext uri="{FF2B5EF4-FFF2-40B4-BE49-F238E27FC236}">
                <a16:creationId xmlns:a16="http://schemas.microsoft.com/office/drawing/2014/main" id="{1716EDA2-3B46-0F1C-846B-C2A75B44A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0991" y="48896"/>
            <a:ext cx="1148148" cy="1192041"/>
          </a:xfrm>
          <a:prstGeom prst="rect">
            <a:avLst/>
          </a:prstGeom>
        </p:spPr>
      </p:pic>
      <p:sp>
        <p:nvSpPr>
          <p:cNvPr id="7" name="Rectangle 6">
            <a:extLst>
              <a:ext uri="{FF2B5EF4-FFF2-40B4-BE49-F238E27FC236}">
                <a16:creationId xmlns:a16="http://schemas.microsoft.com/office/drawing/2014/main" id="{D16B1E5B-EDED-57F3-6A62-8EFA7768ED8D}"/>
              </a:ext>
            </a:extLst>
          </p:cNvPr>
          <p:cNvSpPr/>
          <p:nvPr/>
        </p:nvSpPr>
        <p:spPr>
          <a:xfrm>
            <a:off x="5156349" y="48896"/>
            <a:ext cx="2718351" cy="400110"/>
          </a:xfrm>
          <a:prstGeom prst="rect">
            <a:avLst/>
          </a:prstGeom>
        </p:spPr>
        <p:txBody>
          <a:bodyPr wrap="square">
            <a:spAutoFit/>
          </a:bodyPr>
          <a:lstStyle/>
          <a:p>
            <a:pPr algn="r"/>
            <a:r>
              <a:rPr lang="en-US" sz="2000" dirty="0">
                <a:solidFill>
                  <a:srgbClr val="000000"/>
                </a:solidFill>
              </a:rPr>
              <a:t>Andy Smith</a:t>
            </a:r>
          </a:p>
        </p:txBody>
      </p:sp>
    </p:spTree>
    <p:extLst>
      <p:ext uri="{BB962C8B-B14F-4D97-AF65-F5344CB8AC3E}">
        <p14:creationId xmlns:p14="http://schemas.microsoft.com/office/powerpoint/2010/main" val="118069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graph&#10;&#10;Description automatically generated">
            <a:extLst>
              <a:ext uri="{FF2B5EF4-FFF2-40B4-BE49-F238E27FC236}">
                <a16:creationId xmlns:a16="http://schemas.microsoft.com/office/drawing/2014/main" id="{43D9A865-3464-C598-9FFD-A1AC7B6ED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370" y="1045700"/>
            <a:ext cx="4277184" cy="5756044"/>
          </a:xfrm>
          <a:prstGeom prst="rect">
            <a:avLst/>
          </a:prstGeom>
        </p:spPr>
      </p:pic>
      <p:sp>
        <p:nvSpPr>
          <p:cNvPr id="2" name="Title 1"/>
          <p:cNvSpPr>
            <a:spLocks noGrp="1"/>
          </p:cNvSpPr>
          <p:nvPr>
            <p:ph type="title"/>
          </p:nvPr>
        </p:nvSpPr>
        <p:spPr>
          <a:xfrm>
            <a:off x="366432" y="581333"/>
            <a:ext cx="4031948" cy="990600"/>
          </a:xfrm>
        </p:spPr>
        <p:txBody>
          <a:bodyPr>
            <a:normAutofit fontScale="90000"/>
          </a:bodyPr>
          <a:lstStyle/>
          <a:p>
            <a:r>
              <a:rPr lang="en-US" sz="3600" dirty="0"/>
              <a:t>Uncertainty quantified </a:t>
            </a:r>
            <a:r>
              <a:rPr lang="en-US" sz="3600" b="1" dirty="0">
                <a:solidFill>
                  <a:srgbClr val="408002"/>
                </a:solidFill>
              </a:rPr>
              <a:t>global</a:t>
            </a:r>
            <a:r>
              <a:rPr lang="en-US" sz="3600" dirty="0"/>
              <a:t> optical potential (East Lansing Model)</a:t>
            </a:r>
          </a:p>
        </p:txBody>
      </p:sp>
      <p:sp>
        <p:nvSpPr>
          <p:cNvPr id="35" name="Slide Number Placeholder 34"/>
          <p:cNvSpPr>
            <a:spLocks noGrp="1"/>
          </p:cNvSpPr>
          <p:nvPr>
            <p:ph type="sldNum" sz="quarter" idx="12"/>
          </p:nvPr>
        </p:nvSpPr>
        <p:spPr/>
        <p:txBody>
          <a:bodyPr/>
          <a:lstStyle/>
          <a:p>
            <a:fld id="{0CFEC368-1D7A-4F81-ABF6-AE0E36BAF64C}" type="slidenum">
              <a:rPr lang="en-US" smtClean="0"/>
              <a:pPr/>
              <a:t>36</a:t>
            </a:fld>
            <a:endParaRPr lang="en-US"/>
          </a:p>
        </p:txBody>
      </p:sp>
      <p:sp>
        <p:nvSpPr>
          <p:cNvPr id="36" name="Rectangle 35"/>
          <p:cNvSpPr/>
          <p:nvPr/>
        </p:nvSpPr>
        <p:spPr>
          <a:xfrm>
            <a:off x="366432" y="3013738"/>
            <a:ext cx="4031948" cy="1785104"/>
          </a:xfrm>
          <a:prstGeom prst="rect">
            <a:avLst/>
          </a:prstGeom>
        </p:spPr>
        <p:txBody>
          <a:bodyPr wrap="square">
            <a:spAutoFit/>
          </a:bodyPr>
          <a:lstStyle/>
          <a:p>
            <a:r>
              <a:rPr lang="en-US" sz="2200" dirty="0">
                <a:solidFill>
                  <a:schemeClr val="accent3">
                    <a:lumMod val="50000"/>
                  </a:schemeClr>
                </a:solidFill>
              </a:rPr>
              <a:t>ELM uses a much smaller set of data compared to KDUQ </a:t>
            </a:r>
          </a:p>
          <a:p>
            <a:endParaRPr lang="en-US" sz="2200" dirty="0">
              <a:solidFill>
                <a:schemeClr val="accent3">
                  <a:lumMod val="50000"/>
                </a:schemeClr>
              </a:solidFill>
            </a:endParaRPr>
          </a:p>
          <a:p>
            <a:r>
              <a:rPr lang="en-US" sz="2200" dirty="0">
                <a:solidFill>
                  <a:schemeClr val="accent3">
                    <a:lumMod val="50000"/>
                  </a:schemeClr>
                </a:solidFill>
              </a:rPr>
              <a:t>Includes charge-exchange to IAS for key isotopes</a:t>
            </a:r>
          </a:p>
        </p:txBody>
      </p:sp>
      <p:pic>
        <p:nvPicPr>
          <p:cNvPr id="37" name="Picture 36">
            <a:extLst>
              <a:ext uri="{FF2B5EF4-FFF2-40B4-BE49-F238E27FC236}">
                <a16:creationId xmlns:a16="http://schemas.microsoft.com/office/drawing/2014/main" id="{936A0DB0-A8E1-E21D-4C0B-0BC1B8E4E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4" name="TextBox 3">
            <a:extLst>
              <a:ext uri="{FF2B5EF4-FFF2-40B4-BE49-F238E27FC236}">
                <a16:creationId xmlns:a16="http://schemas.microsoft.com/office/drawing/2014/main" id="{8ED6004B-3C79-6CE5-105E-732A44665610}"/>
              </a:ext>
            </a:extLst>
          </p:cNvPr>
          <p:cNvSpPr txBox="1"/>
          <p:nvPr/>
        </p:nvSpPr>
        <p:spPr>
          <a:xfrm>
            <a:off x="0" y="6519446"/>
            <a:ext cx="4572000" cy="338554"/>
          </a:xfrm>
          <a:prstGeom prst="rect">
            <a:avLst/>
          </a:prstGeom>
          <a:noFill/>
        </p:spPr>
        <p:txBody>
          <a:bodyPr wrap="square">
            <a:spAutoFit/>
          </a:bodyPr>
          <a:lstStyle/>
          <a:p>
            <a:r>
              <a:rPr lang="en-US" sz="1600" b="0" i="0" u="none" strike="noStrike" dirty="0">
                <a:solidFill>
                  <a:srgbClr val="333333"/>
                </a:solidFill>
                <a:effectLst/>
                <a:latin typeface="Open Sans" panose="020F0502020204030204" pitchFamily="34" charset="0"/>
              </a:rPr>
              <a:t>Beyer and Nunes, in preparation </a:t>
            </a:r>
            <a:endParaRPr lang="en-US" sz="1600" dirty="0"/>
          </a:p>
        </p:txBody>
      </p:sp>
      <p:sp>
        <p:nvSpPr>
          <p:cNvPr id="3" name="TextBox 2">
            <a:extLst>
              <a:ext uri="{FF2B5EF4-FFF2-40B4-BE49-F238E27FC236}">
                <a16:creationId xmlns:a16="http://schemas.microsoft.com/office/drawing/2014/main" id="{622FA871-0E2D-82DF-179A-F5B28532C3B1}"/>
              </a:ext>
            </a:extLst>
          </p:cNvPr>
          <p:cNvSpPr txBox="1"/>
          <p:nvPr/>
        </p:nvSpPr>
        <p:spPr>
          <a:xfrm rot="19595341">
            <a:off x="4500255" y="3244335"/>
            <a:ext cx="4481232" cy="369332"/>
          </a:xfrm>
          <a:prstGeom prst="rect">
            <a:avLst/>
          </a:prstGeom>
          <a:solidFill>
            <a:schemeClr val="bg1">
              <a:alpha val="63000"/>
            </a:schemeClr>
          </a:solidFill>
          <a:ln>
            <a:solidFill>
              <a:srgbClr val="FFFFFF"/>
            </a:solidFill>
          </a:ln>
        </p:spPr>
        <p:txBody>
          <a:bodyPr wrap="square" rtlCol="0">
            <a:spAutoFit/>
          </a:bodyPr>
          <a:lstStyle/>
          <a:p>
            <a:r>
              <a:rPr lang="en-US" dirty="0">
                <a:latin typeface="Lucida Handwriting"/>
                <a:cs typeface="Lucida Handwriting"/>
              </a:rPr>
              <a:t>Still under development</a:t>
            </a:r>
            <a:endParaRPr lang="en-US" dirty="0">
              <a:solidFill>
                <a:srgbClr val="81215F"/>
              </a:solidFill>
              <a:latin typeface="Lucida Handwriting"/>
              <a:cs typeface="Lucida Handwriting"/>
            </a:endParaRPr>
          </a:p>
        </p:txBody>
      </p:sp>
      <p:pic>
        <p:nvPicPr>
          <p:cNvPr id="9" name="Picture 8" descr="A person smiling for a picture&#10;&#10;Description automatically generated">
            <a:extLst>
              <a:ext uri="{FF2B5EF4-FFF2-40B4-BE49-F238E27FC236}">
                <a16:creationId xmlns:a16="http://schemas.microsoft.com/office/drawing/2014/main" id="{B5EFC402-EE98-26CB-2294-CB3D42A2C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011" y="41720"/>
            <a:ext cx="945672" cy="1118537"/>
          </a:xfrm>
          <a:prstGeom prst="rect">
            <a:avLst/>
          </a:prstGeom>
        </p:spPr>
      </p:pic>
    </p:spTree>
    <p:extLst>
      <p:ext uri="{BB962C8B-B14F-4D97-AF65-F5344CB8AC3E}">
        <p14:creationId xmlns:p14="http://schemas.microsoft.com/office/powerpoint/2010/main" val="248426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37</a:t>
            </a:fld>
            <a:endParaRPr lang="en-US" dirty="0"/>
          </a:p>
        </p:txBody>
      </p:sp>
      <p:sp>
        <p:nvSpPr>
          <p:cNvPr id="21" name="Title 1"/>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Propagating uncertainties to knockout</a:t>
            </a:r>
            <a:endParaRPr lang="en-US" sz="3200" dirty="0"/>
          </a:p>
        </p:txBody>
      </p:sp>
      <p:pic>
        <p:nvPicPr>
          <p:cNvPr id="12" name="Picture 11">
            <a:extLst>
              <a:ext uri="{FF2B5EF4-FFF2-40B4-BE49-F238E27FC236}">
                <a16:creationId xmlns:a16="http://schemas.microsoft.com/office/drawing/2014/main" id="{1282E521-D59A-298E-B272-9D81A539A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15" name="Rectangle 14">
            <a:extLst>
              <a:ext uri="{FF2B5EF4-FFF2-40B4-BE49-F238E27FC236}">
                <a16:creationId xmlns:a16="http://schemas.microsoft.com/office/drawing/2014/main" id="{850F5701-D48F-8210-98A0-24D32C9D5A6C}"/>
              </a:ext>
            </a:extLst>
          </p:cNvPr>
          <p:cNvSpPr/>
          <p:nvPr/>
        </p:nvSpPr>
        <p:spPr>
          <a:xfrm>
            <a:off x="5181818" y="1276230"/>
            <a:ext cx="3587578" cy="646331"/>
          </a:xfrm>
          <a:prstGeom prst="rect">
            <a:avLst/>
          </a:prstGeom>
        </p:spPr>
        <p:txBody>
          <a:bodyPr wrap="square">
            <a:spAutoFit/>
          </a:bodyPr>
          <a:lstStyle/>
          <a:p>
            <a:r>
              <a:rPr lang="en-US" dirty="0"/>
              <a:t>compare with a consistent ADWA study of transfer </a:t>
            </a:r>
            <a:r>
              <a:rPr lang="en-US" baseline="30000" dirty="0">
                <a:effectLst/>
                <a:latin typeface="Helvetica" pitchFamily="2" charset="0"/>
              </a:rPr>
              <a:t>34,26,46</a:t>
            </a:r>
            <a:r>
              <a:rPr lang="en-US" dirty="0">
                <a:effectLst/>
                <a:latin typeface="Helvetica" pitchFamily="2" charset="0"/>
              </a:rPr>
              <a:t>Ar(</a:t>
            </a:r>
            <a:r>
              <a:rPr lang="en-US" dirty="0" err="1">
                <a:effectLst/>
                <a:latin typeface="Helvetica" pitchFamily="2" charset="0"/>
              </a:rPr>
              <a:t>p,d</a:t>
            </a:r>
            <a:r>
              <a:rPr lang="en-US" dirty="0">
                <a:effectLst/>
                <a:latin typeface="Helvetica" pitchFamily="2" charset="0"/>
              </a:rPr>
              <a:t>)</a:t>
            </a:r>
            <a:endParaRPr lang="en-US" dirty="0"/>
          </a:p>
        </p:txBody>
      </p:sp>
      <p:sp>
        <p:nvSpPr>
          <p:cNvPr id="16" name="Rectangle 15">
            <a:extLst>
              <a:ext uri="{FF2B5EF4-FFF2-40B4-BE49-F238E27FC236}">
                <a16:creationId xmlns:a16="http://schemas.microsoft.com/office/drawing/2014/main" id="{84A8F3D6-07D2-6D30-0DCF-EE1399931F2C}"/>
              </a:ext>
            </a:extLst>
          </p:cNvPr>
          <p:cNvSpPr/>
          <p:nvPr/>
        </p:nvSpPr>
        <p:spPr>
          <a:xfrm>
            <a:off x="223861" y="6095471"/>
            <a:ext cx="3995802" cy="584775"/>
          </a:xfrm>
          <a:prstGeom prst="rect">
            <a:avLst/>
          </a:prstGeom>
        </p:spPr>
        <p:txBody>
          <a:bodyPr wrap="square">
            <a:spAutoFit/>
          </a:bodyPr>
          <a:lstStyle/>
          <a:p>
            <a:r>
              <a:rPr lang="en-US" sz="16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dark (light) shade:</a:t>
            </a:r>
          </a:p>
          <a:p>
            <a:r>
              <a:rPr lang="en-US" sz="16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68% (95%) credible intervals</a:t>
            </a:r>
            <a:endParaRPr lang="en-US" sz="1600" dirty="0"/>
          </a:p>
        </p:txBody>
      </p:sp>
      <p:sp>
        <p:nvSpPr>
          <p:cNvPr id="17" name="Rectangle 16">
            <a:extLst>
              <a:ext uri="{FF2B5EF4-FFF2-40B4-BE49-F238E27FC236}">
                <a16:creationId xmlns:a16="http://schemas.microsoft.com/office/drawing/2014/main" id="{ED7BA2B0-6FFE-92C7-9548-7B8D07E6899A}"/>
              </a:ext>
            </a:extLst>
          </p:cNvPr>
          <p:cNvSpPr/>
          <p:nvPr/>
        </p:nvSpPr>
        <p:spPr>
          <a:xfrm>
            <a:off x="60847" y="2219376"/>
            <a:ext cx="3633315" cy="338554"/>
          </a:xfrm>
          <a:prstGeom prst="rect">
            <a:avLst/>
          </a:prstGeom>
          <a:solidFill>
            <a:schemeClr val="bg1"/>
          </a:solidFill>
        </p:spPr>
        <p:txBody>
          <a:bodyPr wrap="square">
            <a:spAutoFit/>
          </a:bodyPr>
          <a:lstStyle/>
          <a:p>
            <a:pPr algn="ctr"/>
            <a:r>
              <a:rPr lang="en-US" sz="1600" baseline="30000" dirty="0"/>
              <a:t>32,34,46</a:t>
            </a:r>
            <a:r>
              <a:rPr lang="en-US" sz="1600" dirty="0"/>
              <a:t>Ar on </a:t>
            </a:r>
            <a:r>
              <a:rPr lang="en-US" sz="1600" baseline="30000" dirty="0"/>
              <a:t>9</a:t>
            </a:r>
            <a:r>
              <a:rPr lang="en-US" sz="1600" dirty="0"/>
              <a:t>Be</a:t>
            </a:r>
            <a:r>
              <a:rPr lang="en-US" sz="1600" baseline="30000" dirty="0"/>
              <a:t> </a:t>
            </a:r>
            <a:r>
              <a:rPr lang="en-US" sz="1600" dirty="0"/>
              <a:t>@ ~70 MeV A</a:t>
            </a:r>
          </a:p>
        </p:txBody>
      </p:sp>
      <p:sp>
        <p:nvSpPr>
          <p:cNvPr id="18" name="Rectangle 17">
            <a:extLst>
              <a:ext uri="{FF2B5EF4-FFF2-40B4-BE49-F238E27FC236}">
                <a16:creationId xmlns:a16="http://schemas.microsoft.com/office/drawing/2014/main" id="{BF372D69-AD8C-45D6-0400-3C12EFD83652}"/>
              </a:ext>
            </a:extLst>
          </p:cNvPr>
          <p:cNvSpPr/>
          <p:nvPr/>
        </p:nvSpPr>
        <p:spPr>
          <a:xfrm>
            <a:off x="5151199" y="6526358"/>
            <a:ext cx="4106958" cy="307777"/>
          </a:xfrm>
          <a:prstGeom prst="rect">
            <a:avLst/>
          </a:prstGeom>
        </p:spPr>
        <p:txBody>
          <a:bodyPr wrap="none">
            <a:spAutoFit/>
          </a:bodyPr>
          <a:lstStyle/>
          <a:p>
            <a:r>
              <a:rPr lang="en-US" sz="1400" dirty="0" err="1"/>
              <a:t>Hebborn</a:t>
            </a:r>
            <a:r>
              <a:rPr lang="en-US" sz="1400" dirty="0"/>
              <a:t>, Nunes, Lovell, PRL 131, 212503(2023) </a:t>
            </a:r>
          </a:p>
        </p:txBody>
      </p:sp>
      <p:sp>
        <p:nvSpPr>
          <p:cNvPr id="4" name="Rectangle 3">
            <a:extLst>
              <a:ext uri="{FF2B5EF4-FFF2-40B4-BE49-F238E27FC236}">
                <a16:creationId xmlns:a16="http://schemas.microsoft.com/office/drawing/2014/main" id="{95651FFA-2C30-95B4-E814-0C5B31B787D9}"/>
              </a:ext>
            </a:extLst>
          </p:cNvPr>
          <p:cNvSpPr/>
          <p:nvPr/>
        </p:nvSpPr>
        <p:spPr>
          <a:xfrm>
            <a:off x="5012436" y="5910606"/>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B7D3EF1-A3BC-58D8-3CD5-C5DBD58978C7}"/>
              </a:ext>
            </a:extLst>
          </p:cNvPr>
          <p:cNvSpPr/>
          <p:nvPr/>
        </p:nvSpPr>
        <p:spPr>
          <a:xfrm>
            <a:off x="1667492" y="2962953"/>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CC27CE2-E55B-A952-58B8-F6CBFB4563DE}"/>
              </a:ext>
            </a:extLst>
          </p:cNvPr>
          <p:cNvSpPr/>
          <p:nvPr/>
        </p:nvSpPr>
        <p:spPr>
          <a:xfrm>
            <a:off x="1438625" y="4833802"/>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BA1E4F-4D68-C840-0695-E26A4165CEB0}"/>
              </a:ext>
            </a:extLst>
          </p:cNvPr>
          <p:cNvSpPr/>
          <p:nvPr/>
        </p:nvSpPr>
        <p:spPr>
          <a:xfrm>
            <a:off x="6495065" y="2898857"/>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5EAD8B8-266D-B8AC-26ED-E31AAF87F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860" y="2556817"/>
            <a:ext cx="4140625" cy="2484375"/>
          </a:xfrm>
          <a:prstGeom prst="rect">
            <a:avLst/>
          </a:prstGeom>
        </p:spPr>
      </p:pic>
      <p:pic>
        <p:nvPicPr>
          <p:cNvPr id="9" name="Picture 8">
            <a:extLst>
              <a:ext uri="{FF2B5EF4-FFF2-40B4-BE49-F238E27FC236}">
                <a16:creationId xmlns:a16="http://schemas.microsoft.com/office/drawing/2014/main" id="{9FBC8E97-7FF5-B1C6-A188-0E3D72F2A2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1613" y="2060128"/>
            <a:ext cx="3766930" cy="3766930"/>
          </a:xfrm>
          <a:prstGeom prst="rect">
            <a:avLst/>
          </a:prstGeom>
        </p:spPr>
      </p:pic>
      <p:sp>
        <p:nvSpPr>
          <p:cNvPr id="5" name="TextBox 4">
            <a:extLst>
              <a:ext uri="{FF2B5EF4-FFF2-40B4-BE49-F238E27FC236}">
                <a16:creationId xmlns:a16="http://schemas.microsoft.com/office/drawing/2014/main" id="{2081EE1C-DF28-25A4-5169-96DE00638282}"/>
              </a:ext>
            </a:extLst>
          </p:cNvPr>
          <p:cNvSpPr txBox="1"/>
          <p:nvPr/>
        </p:nvSpPr>
        <p:spPr>
          <a:xfrm>
            <a:off x="470782" y="1222620"/>
            <a:ext cx="4629872" cy="646331"/>
          </a:xfrm>
          <a:prstGeom prst="rect">
            <a:avLst/>
          </a:prstGeom>
          <a:noFill/>
        </p:spPr>
        <p:txBody>
          <a:bodyPr wrap="square">
            <a:spAutoFit/>
          </a:bodyPr>
          <a:lstStyle/>
          <a:p>
            <a:pPr marL="285750" indent="-285750">
              <a:buFont typeface="Arial" panose="020B0604020202020204" pitchFamily="34" charset="0"/>
              <a:buChar char="•"/>
            </a:pPr>
            <a:r>
              <a:rPr lang="en-US" dirty="0" err="1"/>
              <a:t>Eikonal</a:t>
            </a:r>
            <a:r>
              <a:rPr lang="en-US" dirty="0"/>
              <a:t> model</a:t>
            </a:r>
          </a:p>
          <a:p>
            <a:pPr marL="285750" indent="-285750">
              <a:buFont typeface="Arial" panose="020B0604020202020204" pitchFamily="34" charset="0"/>
              <a:buChar char="•"/>
            </a:pPr>
            <a:r>
              <a:rPr lang="en-US" dirty="0">
                <a:solidFill>
                  <a:srgbClr val="0070C0"/>
                </a:solidFill>
              </a:rPr>
              <a:t>Using parameter posterior from KDUQ</a:t>
            </a:r>
          </a:p>
        </p:txBody>
      </p:sp>
    </p:spTree>
    <p:extLst>
      <p:ext uri="{BB962C8B-B14F-4D97-AF65-F5344CB8AC3E}">
        <p14:creationId xmlns:p14="http://schemas.microsoft.com/office/powerpoint/2010/main" val="1546270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38</a:t>
            </a:fld>
            <a:endParaRPr lang="en-US" dirty="0"/>
          </a:p>
        </p:txBody>
      </p:sp>
      <p:sp>
        <p:nvSpPr>
          <p:cNvPr id="21" name="Title 1"/>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Comparing knockout and transfer: linear fit</a:t>
            </a:r>
            <a:endParaRPr lang="en-US" sz="3200" dirty="0"/>
          </a:p>
        </p:txBody>
      </p:sp>
      <p:pic>
        <p:nvPicPr>
          <p:cNvPr id="12" name="Picture 11">
            <a:extLst>
              <a:ext uri="{FF2B5EF4-FFF2-40B4-BE49-F238E27FC236}">
                <a16:creationId xmlns:a16="http://schemas.microsoft.com/office/drawing/2014/main" id="{1282E521-D59A-298E-B272-9D81A539A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16" name="Rectangle 15">
            <a:extLst>
              <a:ext uri="{FF2B5EF4-FFF2-40B4-BE49-F238E27FC236}">
                <a16:creationId xmlns:a16="http://schemas.microsoft.com/office/drawing/2014/main" id="{84A8F3D6-07D2-6D30-0DCF-EE1399931F2C}"/>
              </a:ext>
            </a:extLst>
          </p:cNvPr>
          <p:cNvSpPr/>
          <p:nvPr/>
        </p:nvSpPr>
        <p:spPr>
          <a:xfrm>
            <a:off x="7476508" y="1805853"/>
            <a:ext cx="1391728" cy="923330"/>
          </a:xfrm>
          <a:prstGeom prst="rect">
            <a:avLst/>
          </a:prstGeom>
        </p:spPr>
        <p:txBody>
          <a:bodyPr wrap="none">
            <a:spAutoFit/>
          </a:bodyPr>
          <a:lstStyle/>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68% (95%)</a:t>
            </a:r>
          </a:p>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credible</a:t>
            </a:r>
          </a:p>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intervals</a:t>
            </a:r>
            <a:endParaRPr lang="en-US" dirty="0"/>
          </a:p>
        </p:txBody>
      </p:sp>
      <p:sp>
        <p:nvSpPr>
          <p:cNvPr id="18" name="Rectangle 17">
            <a:extLst>
              <a:ext uri="{FF2B5EF4-FFF2-40B4-BE49-F238E27FC236}">
                <a16:creationId xmlns:a16="http://schemas.microsoft.com/office/drawing/2014/main" id="{BF372D69-AD8C-45D6-0400-3C12EFD83652}"/>
              </a:ext>
            </a:extLst>
          </p:cNvPr>
          <p:cNvSpPr/>
          <p:nvPr/>
        </p:nvSpPr>
        <p:spPr>
          <a:xfrm>
            <a:off x="5139324" y="6526358"/>
            <a:ext cx="4156651" cy="307777"/>
          </a:xfrm>
          <a:prstGeom prst="rect">
            <a:avLst/>
          </a:prstGeom>
        </p:spPr>
        <p:txBody>
          <a:bodyPr wrap="none">
            <a:spAutoFit/>
          </a:bodyPr>
          <a:lstStyle/>
          <a:p>
            <a:r>
              <a:rPr lang="en-US" sz="1400" dirty="0" err="1"/>
              <a:t>Hebborn</a:t>
            </a:r>
            <a:r>
              <a:rPr lang="en-US" sz="1400" dirty="0"/>
              <a:t>, Nunes, Lovell, PRL 131, 212503(2023)</a:t>
            </a:r>
          </a:p>
        </p:txBody>
      </p:sp>
      <p:sp>
        <p:nvSpPr>
          <p:cNvPr id="4" name="Rectangle 3">
            <a:extLst>
              <a:ext uri="{FF2B5EF4-FFF2-40B4-BE49-F238E27FC236}">
                <a16:creationId xmlns:a16="http://schemas.microsoft.com/office/drawing/2014/main" id="{95651FFA-2C30-95B4-E814-0C5B31B787D9}"/>
              </a:ext>
            </a:extLst>
          </p:cNvPr>
          <p:cNvSpPr/>
          <p:nvPr/>
        </p:nvSpPr>
        <p:spPr>
          <a:xfrm>
            <a:off x="5012436" y="5910606"/>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B7D3EF1-A3BC-58D8-3CD5-C5DBD58978C7}"/>
              </a:ext>
            </a:extLst>
          </p:cNvPr>
          <p:cNvSpPr/>
          <p:nvPr/>
        </p:nvSpPr>
        <p:spPr>
          <a:xfrm>
            <a:off x="1667492" y="2060128"/>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CC27CE2-E55B-A952-58B8-F6CBFB4563DE}"/>
              </a:ext>
            </a:extLst>
          </p:cNvPr>
          <p:cNvSpPr/>
          <p:nvPr/>
        </p:nvSpPr>
        <p:spPr>
          <a:xfrm>
            <a:off x="1438625" y="3930977"/>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BA1E4F-4D68-C840-0695-E26A4165CEB0}"/>
              </a:ext>
            </a:extLst>
          </p:cNvPr>
          <p:cNvSpPr/>
          <p:nvPr/>
        </p:nvSpPr>
        <p:spPr>
          <a:xfrm>
            <a:off x="6495065" y="2898857"/>
            <a:ext cx="210013" cy="207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915D833-B7BE-F0ED-9C0D-9A4C817D6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093" y="1190200"/>
            <a:ext cx="2489200" cy="317500"/>
          </a:xfrm>
          <a:prstGeom prst="rect">
            <a:avLst/>
          </a:prstGeom>
        </p:spPr>
      </p:pic>
      <p:pic>
        <p:nvPicPr>
          <p:cNvPr id="3" name="Picture 2" descr="A graph of different types of light&#10;&#10;Description automatically generated with medium confidence">
            <a:extLst>
              <a:ext uri="{FF2B5EF4-FFF2-40B4-BE49-F238E27FC236}">
                <a16:creationId xmlns:a16="http://schemas.microsoft.com/office/drawing/2014/main" id="{A05F6B29-7FC3-08EC-3699-F213193C0C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19" y="1686607"/>
            <a:ext cx="5661348" cy="3991303"/>
          </a:xfrm>
          <a:prstGeom prst="rect">
            <a:avLst/>
          </a:prstGeom>
        </p:spPr>
      </p:pic>
    </p:spTree>
    <p:extLst>
      <p:ext uri="{BB962C8B-B14F-4D97-AF65-F5344CB8AC3E}">
        <p14:creationId xmlns:p14="http://schemas.microsoft.com/office/powerpoint/2010/main" val="434325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39</a:t>
            </a:fld>
            <a:endParaRPr lang="en-US" dirty="0"/>
          </a:p>
        </p:txBody>
      </p:sp>
      <p:sp>
        <p:nvSpPr>
          <p:cNvPr id="21" name="Title 1"/>
          <p:cNvSpPr txBox="1">
            <a:spLocks/>
          </p:cNvSpPr>
          <p:nvPr/>
        </p:nvSpPr>
        <p:spPr>
          <a:xfrm>
            <a:off x="341453" y="331642"/>
            <a:ext cx="86868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Bird’s eye view of nuclear reactions </a:t>
            </a:r>
            <a:endParaRPr lang="en-US" sz="3200" dirty="0"/>
          </a:p>
        </p:txBody>
      </p:sp>
      <p:pic>
        <p:nvPicPr>
          <p:cNvPr id="12" name="Picture 11">
            <a:extLst>
              <a:ext uri="{FF2B5EF4-FFF2-40B4-BE49-F238E27FC236}">
                <a16:creationId xmlns:a16="http://schemas.microsoft.com/office/drawing/2014/main" id="{1282E521-D59A-298E-B272-9D81A539A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pic>
        <p:nvPicPr>
          <p:cNvPr id="2" name="Picture 1">
            <a:extLst>
              <a:ext uri="{FF2B5EF4-FFF2-40B4-BE49-F238E27FC236}">
                <a16:creationId xmlns:a16="http://schemas.microsoft.com/office/drawing/2014/main" id="{8B3DF33D-EFF3-78AC-30D5-9C3F312E1929}"/>
              </a:ext>
            </a:extLst>
          </p:cNvPr>
          <p:cNvPicPr>
            <a:picLocks noChangeAspect="1"/>
          </p:cNvPicPr>
          <p:nvPr/>
        </p:nvPicPr>
        <p:blipFill>
          <a:blip r:embed="rId3"/>
          <a:stretch>
            <a:fillRect/>
          </a:stretch>
        </p:blipFill>
        <p:spPr>
          <a:xfrm>
            <a:off x="68895" y="1360308"/>
            <a:ext cx="5735356" cy="4648200"/>
          </a:xfrm>
          <a:prstGeom prst="rect">
            <a:avLst/>
          </a:prstGeom>
        </p:spPr>
      </p:pic>
      <p:sp>
        <p:nvSpPr>
          <p:cNvPr id="3" name="Rectangle 2">
            <a:extLst>
              <a:ext uri="{FF2B5EF4-FFF2-40B4-BE49-F238E27FC236}">
                <a16:creationId xmlns:a16="http://schemas.microsoft.com/office/drawing/2014/main" id="{69F4E5F7-FB5B-EA29-78C1-607F983692A7}"/>
              </a:ext>
            </a:extLst>
          </p:cNvPr>
          <p:cNvSpPr/>
          <p:nvPr/>
        </p:nvSpPr>
        <p:spPr>
          <a:xfrm>
            <a:off x="6111296" y="3577977"/>
            <a:ext cx="2529784" cy="2554545"/>
          </a:xfrm>
          <a:prstGeom prst="rect">
            <a:avLst/>
          </a:prstGeom>
        </p:spPr>
        <p:txBody>
          <a:bodyPr wrap="square">
            <a:spAutoFit/>
          </a:bodyPr>
          <a:lstStyle/>
          <a:p>
            <a:pPr algn="l"/>
            <a:r>
              <a:rPr lang="en-US" sz="2000" dirty="0">
                <a:solidFill>
                  <a:srgbClr val="0070C0"/>
                </a:solidFill>
                <a:latin typeface="Roboto" panose="02000000000000000000" pitchFamily="2" charset="0"/>
              </a:rPr>
              <a:t>Nuclear reactions got us from the lightest elements all the way to the wide range of elements found in our solar system!</a:t>
            </a:r>
            <a:endParaRPr lang="en-US" sz="2000" b="0" i="0" u="none" strike="noStrike" dirty="0">
              <a:solidFill>
                <a:srgbClr val="0070C0"/>
              </a:solidFill>
              <a:effectLst/>
              <a:latin typeface="Roboto" panose="02000000000000000000" pitchFamily="2" charset="0"/>
            </a:endParaRPr>
          </a:p>
          <a:p>
            <a:r>
              <a:rPr lang="en-US" sz="2000" dirty="0">
                <a:latin typeface="Tahoma" pitchFamily="34" charset="0"/>
              </a:rPr>
              <a:t>	</a:t>
            </a:r>
            <a:endParaRPr lang="en-US" sz="2000" b="0" dirty="0">
              <a:latin typeface="Tahoma" pitchFamily="34" charset="0"/>
            </a:endParaRPr>
          </a:p>
        </p:txBody>
      </p:sp>
    </p:spTree>
    <p:extLst>
      <p:ext uri="{BB962C8B-B14F-4D97-AF65-F5344CB8AC3E}">
        <p14:creationId xmlns:p14="http://schemas.microsoft.com/office/powerpoint/2010/main" val="3051888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A148C-39D8-AC25-0A9C-CB1DD968B2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DD3C3-B469-7693-5335-167177187D5A}"/>
              </a:ext>
            </a:extLst>
          </p:cNvPr>
          <p:cNvSpPr>
            <a:spLocks noGrp="1"/>
          </p:cNvSpPr>
          <p:nvPr>
            <p:ph type="title"/>
          </p:nvPr>
        </p:nvSpPr>
        <p:spPr>
          <a:xfrm>
            <a:off x="457200" y="619962"/>
            <a:ext cx="8229600" cy="990600"/>
          </a:xfrm>
        </p:spPr>
        <p:txBody>
          <a:bodyPr>
            <a:normAutofit fontScale="90000"/>
          </a:bodyPr>
          <a:lstStyle/>
          <a:p>
            <a:r>
              <a:rPr lang="en-US" dirty="0"/>
              <a:t>Reactions are key to answering these big science questions</a:t>
            </a:r>
          </a:p>
        </p:txBody>
      </p:sp>
      <p:sp>
        <p:nvSpPr>
          <p:cNvPr id="4" name="TextBox 3">
            <a:extLst>
              <a:ext uri="{FF2B5EF4-FFF2-40B4-BE49-F238E27FC236}">
                <a16:creationId xmlns:a16="http://schemas.microsoft.com/office/drawing/2014/main" id="{7A8DE377-EBD9-6D8E-A0FE-E9323EB289EF}"/>
              </a:ext>
            </a:extLst>
          </p:cNvPr>
          <p:cNvSpPr txBox="1"/>
          <p:nvPr/>
        </p:nvSpPr>
        <p:spPr>
          <a:xfrm>
            <a:off x="457200" y="1881050"/>
            <a:ext cx="8089900" cy="830997"/>
          </a:xfrm>
          <a:prstGeom prst="rect">
            <a:avLst/>
          </a:prstGeom>
          <a:noFill/>
        </p:spPr>
        <p:txBody>
          <a:bodyPr wrap="square">
            <a:spAutoFit/>
          </a:bodyPr>
          <a:lstStyle/>
          <a:p>
            <a:r>
              <a:rPr lang="en-US" sz="2400" dirty="0"/>
              <a:t>It is through a bunch of reactions that we produce the elements we see on Earth</a:t>
            </a:r>
          </a:p>
        </p:txBody>
      </p:sp>
      <p:pic>
        <p:nvPicPr>
          <p:cNvPr id="1026" name="Picture 2" descr="Stellar nucleosynthesis and energy generation | Astrophysics I Class Notes">
            <a:extLst>
              <a:ext uri="{FF2B5EF4-FFF2-40B4-BE49-F238E27FC236}">
                <a16:creationId xmlns:a16="http://schemas.microsoft.com/office/drawing/2014/main" id="{5514EDAC-EDD1-C314-EA32-B96CEA156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48123"/>
            <a:ext cx="4102100" cy="4102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D75CEA6-E51F-A106-ED60-6D15CBD7D063}"/>
              </a:ext>
            </a:extLst>
          </p:cNvPr>
          <p:cNvSpPr txBox="1"/>
          <p:nvPr/>
        </p:nvSpPr>
        <p:spPr>
          <a:xfrm>
            <a:off x="1473200" y="4314507"/>
            <a:ext cx="2692400" cy="923330"/>
          </a:xfrm>
          <a:prstGeom prst="rect">
            <a:avLst/>
          </a:prstGeom>
          <a:noFill/>
        </p:spPr>
        <p:txBody>
          <a:bodyPr wrap="square">
            <a:spAutoFit/>
          </a:bodyPr>
          <a:lstStyle/>
          <a:p>
            <a:r>
              <a:rPr lang="en-US" sz="1800" dirty="0"/>
              <a:t>Example: CNO cycle which takes place in our favorite star</a:t>
            </a:r>
            <a:endParaRPr lang="en-US" dirty="0"/>
          </a:p>
        </p:txBody>
      </p:sp>
    </p:spTree>
    <p:extLst>
      <p:ext uri="{BB962C8B-B14F-4D97-AF65-F5344CB8AC3E}">
        <p14:creationId xmlns:p14="http://schemas.microsoft.com/office/powerpoint/2010/main" val="4186427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853B719-4345-E5FF-0BC2-0044D436AFED}"/>
              </a:ext>
            </a:extLst>
          </p:cNvPr>
          <p:cNvGrpSpPr/>
          <p:nvPr/>
        </p:nvGrpSpPr>
        <p:grpSpPr>
          <a:xfrm>
            <a:off x="523739" y="1126283"/>
            <a:ext cx="7568084" cy="1374514"/>
            <a:chOff x="523739" y="1480613"/>
            <a:chExt cx="7568084" cy="1374514"/>
          </a:xfrm>
        </p:grpSpPr>
        <p:pic>
          <p:nvPicPr>
            <p:cNvPr id="8" name="Picture 7" descr="Graphical user interface&#10;&#10;Description automatically generated with medium confidence">
              <a:extLst>
                <a:ext uri="{FF2B5EF4-FFF2-40B4-BE49-F238E27FC236}">
                  <a16:creationId xmlns:a16="http://schemas.microsoft.com/office/drawing/2014/main" id="{8F06BF23-70BB-55C8-3086-CFA0FE417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41" y="1650014"/>
              <a:ext cx="3693931" cy="1205113"/>
            </a:xfrm>
            <a:prstGeom prst="rect">
              <a:avLst/>
            </a:prstGeom>
          </p:spPr>
        </p:pic>
        <p:pic>
          <p:nvPicPr>
            <p:cNvPr id="9" name="Picture 8" descr="A diagram of different colored circles&#10;&#10;Description automatically generated with low confidence">
              <a:extLst>
                <a:ext uri="{FF2B5EF4-FFF2-40B4-BE49-F238E27FC236}">
                  <a16:creationId xmlns:a16="http://schemas.microsoft.com/office/drawing/2014/main" id="{490E2B4F-8632-05E5-6E88-46673902E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109" y="1726660"/>
              <a:ext cx="3782714" cy="1107980"/>
            </a:xfrm>
            <a:prstGeom prst="rect">
              <a:avLst/>
            </a:prstGeom>
          </p:spPr>
        </p:pic>
        <p:sp>
          <p:nvSpPr>
            <p:cNvPr id="7" name="TextBox 6">
              <a:extLst>
                <a:ext uri="{FF2B5EF4-FFF2-40B4-BE49-F238E27FC236}">
                  <a16:creationId xmlns:a16="http://schemas.microsoft.com/office/drawing/2014/main" id="{18DE579F-A7AF-20CC-529A-99BD940F02F8}"/>
                </a:ext>
              </a:extLst>
            </p:cNvPr>
            <p:cNvSpPr txBox="1"/>
            <p:nvPr/>
          </p:nvSpPr>
          <p:spPr>
            <a:xfrm>
              <a:off x="523739" y="1480613"/>
              <a:ext cx="7568083" cy="369332"/>
            </a:xfrm>
            <a:prstGeom prst="rect">
              <a:avLst/>
            </a:prstGeom>
            <a:solidFill>
              <a:schemeClr val="accent2"/>
            </a:solidFill>
          </p:spPr>
          <p:txBody>
            <a:bodyPr wrap="square">
              <a:spAutoFit/>
            </a:bodyPr>
            <a:lstStyle/>
            <a:p>
              <a:r>
                <a:rPr lang="en-US" sz="1800" dirty="0">
                  <a:solidFill>
                    <a:srgbClr val="7030A0"/>
                  </a:solidFill>
                  <a:latin typeface="Roboto" panose="02000000000000000000" pitchFamily="2" charset="0"/>
                </a:rPr>
                <a:t>Probe of neutron capture: breakup and transfer</a:t>
              </a:r>
              <a:endParaRPr lang="en-US" dirty="0">
                <a:solidFill>
                  <a:srgbClr val="7030A0"/>
                </a:solidFill>
              </a:endParaRPr>
            </a:p>
          </p:txBody>
        </p:sp>
      </p:grpSp>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40</a:t>
            </a:fld>
            <a:endParaRPr lang="en-US" dirty="0"/>
          </a:p>
        </p:txBody>
      </p:sp>
      <p:sp>
        <p:nvSpPr>
          <p:cNvPr id="21" name="Title 1"/>
          <p:cNvSpPr txBox="1">
            <a:spLocks/>
          </p:cNvSpPr>
          <p:nvPr/>
        </p:nvSpPr>
        <p:spPr>
          <a:xfrm>
            <a:off x="341453" y="240202"/>
            <a:ext cx="86868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Bird’s eye view of nuclear reactions </a:t>
            </a:r>
            <a:endParaRPr lang="en-US" sz="3200" dirty="0"/>
          </a:p>
        </p:txBody>
      </p:sp>
      <p:pic>
        <p:nvPicPr>
          <p:cNvPr id="12" name="Picture 11">
            <a:extLst>
              <a:ext uri="{FF2B5EF4-FFF2-40B4-BE49-F238E27FC236}">
                <a16:creationId xmlns:a16="http://schemas.microsoft.com/office/drawing/2014/main" id="{1282E521-D59A-298E-B272-9D81A539A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3" name="Rectangle 2">
            <a:extLst>
              <a:ext uri="{FF2B5EF4-FFF2-40B4-BE49-F238E27FC236}">
                <a16:creationId xmlns:a16="http://schemas.microsoft.com/office/drawing/2014/main" id="{69F4E5F7-FB5B-EA29-78C1-607F983692A7}"/>
              </a:ext>
            </a:extLst>
          </p:cNvPr>
          <p:cNvSpPr/>
          <p:nvPr/>
        </p:nvSpPr>
        <p:spPr>
          <a:xfrm>
            <a:off x="5871266" y="2764572"/>
            <a:ext cx="2529784" cy="4093428"/>
          </a:xfrm>
          <a:prstGeom prst="rect">
            <a:avLst/>
          </a:prstGeom>
        </p:spPr>
        <p:txBody>
          <a:bodyPr wrap="square">
            <a:spAutoFit/>
          </a:bodyPr>
          <a:lstStyle/>
          <a:p>
            <a:pPr algn="l"/>
            <a:r>
              <a:rPr lang="en-US" sz="2000" dirty="0">
                <a:solidFill>
                  <a:srgbClr val="0070C0"/>
                </a:solidFill>
                <a:latin typeface="Roboto" panose="02000000000000000000" pitchFamily="2" charset="0"/>
              </a:rPr>
              <a:t>Reactions are the most diverse probes to extract astrophysics and structure information, especially for unstable isotopes…</a:t>
            </a:r>
          </a:p>
          <a:p>
            <a:pPr algn="l"/>
            <a:endParaRPr lang="en-US" sz="2000" b="0" i="0" u="none" strike="noStrike" dirty="0">
              <a:solidFill>
                <a:srgbClr val="0070C0"/>
              </a:solidFill>
              <a:effectLst/>
              <a:latin typeface="Roboto" panose="02000000000000000000" pitchFamily="2" charset="0"/>
            </a:endParaRPr>
          </a:p>
          <a:p>
            <a:pPr algn="l"/>
            <a:r>
              <a:rPr lang="en-US" sz="2000" b="0" i="0" u="none" strike="noStrike" dirty="0">
                <a:solidFill>
                  <a:srgbClr val="0070C0"/>
                </a:solidFill>
                <a:effectLst/>
                <a:latin typeface="Roboto" panose="02000000000000000000" pitchFamily="2" charset="0"/>
              </a:rPr>
              <a:t>But reaction theory is key for translation!</a:t>
            </a:r>
          </a:p>
          <a:p>
            <a:r>
              <a:rPr lang="en-US" sz="2000" dirty="0">
                <a:latin typeface="Tahoma" pitchFamily="34" charset="0"/>
              </a:rPr>
              <a:t>	</a:t>
            </a:r>
            <a:endParaRPr lang="en-US" sz="2000" b="0" dirty="0">
              <a:latin typeface="Tahoma" pitchFamily="34" charset="0"/>
            </a:endParaRPr>
          </a:p>
        </p:txBody>
      </p:sp>
      <p:grpSp>
        <p:nvGrpSpPr>
          <p:cNvPr id="11" name="Group 10">
            <a:extLst>
              <a:ext uri="{FF2B5EF4-FFF2-40B4-BE49-F238E27FC236}">
                <a16:creationId xmlns:a16="http://schemas.microsoft.com/office/drawing/2014/main" id="{7F2BDF69-CF7B-9749-3575-22D78362180A}"/>
              </a:ext>
            </a:extLst>
          </p:cNvPr>
          <p:cNvGrpSpPr/>
          <p:nvPr/>
        </p:nvGrpSpPr>
        <p:grpSpPr>
          <a:xfrm>
            <a:off x="362758" y="4931617"/>
            <a:ext cx="4655012" cy="1565738"/>
            <a:chOff x="362758" y="4920187"/>
            <a:chExt cx="4655012" cy="1565738"/>
          </a:xfrm>
        </p:grpSpPr>
        <p:pic>
          <p:nvPicPr>
            <p:cNvPr id="4" name="Picture 3" descr="Chart&#10;&#10;Description automatically generated with low confidence">
              <a:extLst>
                <a:ext uri="{FF2B5EF4-FFF2-40B4-BE49-F238E27FC236}">
                  <a16:creationId xmlns:a16="http://schemas.microsoft.com/office/drawing/2014/main" id="{DD84CA01-96C6-DC85-68C5-9D625D23C1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25" y="4920187"/>
              <a:ext cx="3226369" cy="1565738"/>
            </a:xfrm>
            <a:prstGeom prst="rect">
              <a:avLst/>
            </a:prstGeom>
          </p:spPr>
        </p:pic>
        <p:sp>
          <p:nvSpPr>
            <p:cNvPr id="6" name="TextBox 5">
              <a:extLst>
                <a:ext uri="{FF2B5EF4-FFF2-40B4-BE49-F238E27FC236}">
                  <a16:creationId xmlns:a16="http://schemas.microsoft.com/office/drawing/2014/main" id="{DBD433E3-C36B-A6E2-E6B5-9F337FC65E6D}"/>
                </a:ext>
              </a:extLst>
            </p:cNvPr>
            <p:cNvSpPr txBox="1"/>
            <p:nvPr/>
          </p:nvSpPr>
          <p:spPr>
            <a:xfrm>
              <a:off x="362758" y="4920187"/>
              <a:ext cx="4655012" cy="369332"/>
            </a:xfrm>
            <a:prstGeom prst="rect">
              <a:avLst/>
            </a:prstGeom>
            <a:solidFill>
              <a:schemeClr val="accent2"/>
            </a:solidFill>
          </p:spPr>
          <p:txBody>
            <a:bodyPr wrap="square">
              <a:spAutoFit/>
            </a:bodyPr>
            <a:lstStyle/>
            <a:p>
              <a:r>
                <a:rPr lang="en-US" sz="1800" dirty="0">
                  <a:solidFill>
                    <a:srgbClr val="7030A0"/>
                  </a:solidFill>
                  <a:latin typeface="Roboto" panose="02000000000000000000" pitchFamily="2" charset="0"/>
                </a:rPr>
                <a:t>Probe of electron capture: charge-exchange</a:t>
              </a:r>
              <a:endParaRPr lang="en-US" dirty="0">
                <a:solidFill>
                  <a:srgbClr val="7030A0"/>
                </a:solidFill>
              </a:endParaRPr>
            </a:p>
          </p:txBody>
        </p:sp>
      </p:grpSp>
      <p:pic>
        <p:nvPicPr>
          <p:cNvPr id="14" name="Picture 13" descr="A diagram of a knockout residue&#10;&#10;Description automatically generated">
            <a:extLst>
              <a:ext uri="{FF2B5EF4-FFF2-40B4-BE49-F238E27FC236}">
                <a16:creationId xmlns:a16="http://schemas.microsoft.com/office/drawing/2014/main" id="{07D236E7-6E73-1048-A72A-BAAF860841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033" y="3183949"/>
            <a:ext cx="3075940" cy="1382445"/>
          </a:xfrm>
          <a:prstGeom prst="rect">
            <a:avLst/>
          </a:prstGeom>
        </p:spPr>
      </p:pic>
      <p:sp>
        <p:nvSpPr>
          <p:cNvPr id="15" name="TextBox 14">
            <a:extLst>
              <a:ext uri="{FF2B5EF4-FFF2-40B4-BE49-F238E27FC236}">
                <a16:creationId xmlns:a16="http://schemas.microsoft.com/office/drawing/2014/main" id="{24CB5050-EFBD-E6EC-469E-D36CDAAF6B86}"/>
              </a:ext>
            </a:extLst>
          </p:cNvPr>
          <p:cNvSpPr txBox="1"/>
          <p:nvPr/>
        </p:nvSpPr>
        <p:spPr>
          <a:xfrm>
            <a:off x="410033" y="2898969"/>
            <a:ext cx="4607737" cy="369332"/>
          </a:xfrm>
          <a:prstGeom prst="rect">
            <a:avLst/>
          </a:prstGeom>
          <a:solidFill>
            <a:schemeClr val="accent2"/>
          </a:solidFill>
        </p:spPr>
        <p:txBody>
          <a:bodyPr wrap="square">
            <a:spAutoFit/>
          </a:bodyPr>
          <a:lstStyle/>
          <a:p>
            <a:r>
              <a:rPr lang="en-US" sz="1800" dirty="0">
                <a:solidFill>
                  <a:srgbClr val="7030A0"/>
                </a:solidFill>
                <a:latin typeface="Roboto" panose="02000000000000000000" pitchFamily="2" charset="0"/>
              </a:rPr>
              <a:t>Probe of single-particle structure: knockout</a:t>
            </a:r>
            <a:endParaRPr lang="en-US" dirty="0">
              <a:solidFill>
                <a:srgbClr val="7030A0"/>
              </a:solidFill>
            </a:endParaRPr>
          </a:p>
        </p:txBody>
      </p:sp>
    </p:spTree>
    <p:extLst>
      <p:ext uri="{BB962C8B-B14F-4D97-AF65-F5344CB8AC3E}">
        <p14:creationId xmlns:p14="http://schemas.microsoft.com/office/powerpoint/2010/main" val="43209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19"/>
            <a:ext cx="8263890" cy="1565325"/>
          </a:xfrm>
        </p:spPr>
        <p:txBody>
          <a:bodyPr>
            <a:normAutofit/>
          </a:bodyPr>
          <a:lstStyle/>
          <a:p>
            <a:r>
              <a:rPr lang="en-US" dirty="0"/>
              <a:t>Reaction theory maps the many-body into a few-body problem</a:t>
            </a:r>
          </a:p>
        </p:txBody>
      </p:sp>
      <p:sp>
        <p:nvSpPr>
          <p:cNvPr id="4" name="Oval 26"/>
          <p:cNvSpPr>
            <a:spLocks noChangeArrowheads="1"/>
          </p:cNvSpPr>
          <p:nvPr/>
        </p:nvSpPr>
        <p:spPr bwMode="auto">
          <a:xfrm>
            <a:off x="2953696" y="254640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5" name="Rectangle 4"/>
          <p:cNvSpPr/>
          <p:nvPr/>
        </p:nvSpPr>
        <p:spPr>
          <a:xfrm>
            <a:off x="1121024" y="3841801"/>
            <a:ext cx="7320833" cy="1323439"/>
          </a:xfrm>
          <a:prstGeom prst="rect">
            <a:avLst/>
          </a:prstGeom>
        </p:spPr>
        <p:txBody>
          <a:bodyPr wrap="square">
            <a:spAutoFit/>
          </a:bodyPr>
          <a:lstStyle/>
          <a:p>
            <a:pPr algn="l">
              <a:buFont typeface="Wingdings" pitchFamily="2" charset="2"/>
              <a:buChar char="q"/>
            </a:pPr>
            <a:r>
              <a:rPr lang="en-US" sz="2000" b="0" dirty="0">
                <a:latin typeface="Tahoma" pitchFamily="34" charset="0"/>
              </a:rPr>
              <a:t> isolating the important degrees of freedom in a reaction</a:t>
            </a:r>
          </a:p>
          <a:p>
            <a:pPr>
              <a:buFont typeface="Wingdings" pitchFamily="2" charset="2"/>
              <a:buChar char="q"/>
            </a:pPr>
            <a:r>
              <a:rPr lang="en-US" sz="2000" dirty="0">
                <a:latin typeface="Tahoma" pitchFamily="34" charset="0"/>
              </a:rPr>
              <a:t> effective nucleon-nucleus interactions (or nucleus-nucleus) usually referred to as </a:t>
            </a:r>
            <a:r>
              <a:rPr lang="en-US" sz="2000" b="1" dirty="0">
                <a:solidFill>
                  <a:srgbClr val="0070C0"/>
                </a:solidFill>
                <a:latin typeface="Tahoma" pitchFamily="34" charset="0"/>
              </a:rPr>
              <a:t>optical potentials</a:t>
            </a:r>
          </a:p>
          <a:p>
            <a:r>
              <a:rPr lang="en-US" sz="2000" dirty="0">
                <a:latin typeface="Tahoma" pitchFamily="34" charset="0"/>
              </a:rPr>
              <a:t>	</a:t>
            </a:r>
            <a:endParaRPr lang="en-US" sz="2000" b="0" dirty="0">
              <a:latin typeface="Tahoma" pitchFamily="34" charset="0"/>
            </a:endParaRPr>
          </a:p>
        </p:txBody>
      </p:sp>
      <p:sp>
        <p:nvSpPr>
          <p:cNvPr id="7" name="Line 10"/>
          <p:cNvSpPr>
            <a:spLocks noChangeShapeType="1"/>
          </p:cNvSpPr>
          <p:nvPr/>
        </p:nvSpPr>
        <p:spPr bwMode="auto">
          <a:xfrm>
            <a:off x="6612470" y="2470200"/>
            <a:ext cx="1407220" cy="533400"/>
          </a:xfrm>
          <a:prstGeom prst="line">
            <a:avLst/>
          </a:prstGeom>
          <a:noFill/>
          <a:ln w="19050" cap="sq">
            <a:solidFill>
              <a:schemeClr val="tx1"/>
            </a:solidFill>
            <a:round/>
            <a:headEnd/>
            <a:tailEnd/>
          </a:ln>
        </p:spPr>
        <p:txBody>
          <a:bodyPr wrap="square" anchor="ctr">
            <a:spAutoFit/>
          </a:bodyPr>
          <a:lstStyle/>
          <a:p>
            <a:endParaRPr lang="en-US"/>
          </a:p>
        </p:txBody>
      </p:sp>
      <p:sp>
        <p:nvSpPr>
          <p:cNvPr id="8" name="Oval 16"/>
          <p:cNvSpPr>
            <a:spLocks noChangeArrowheads="1"/>
          </p:cNvSpPr>
          <p:nvPr/>
        </p:nvSpPr>
        <p:spPr bwMode="auto">
          <a:xfrm>
            <a:off x="6569942" y="1936800"/>
            <a:ext cx="325437"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9" name="Oval 23"/>
          <p:cNvSpPr>
            <a:spLocks noChangeArrowheads="1"/>
          </p:cNvSpPr>
          <p:nvPr/>
        </p:nvSpPr>
        <p:spPr bwMode="auto">
          <a:xfrm>
            <a:off x="7456802" y="2411462"/>
            <a:ext cx="985055" cy="1049338"/>
          </a:xfrm>
          <a:prstGeom prst="ellipse">
            <a:avLst/>
          </a:prstGeom>
          <a:solidFill>
            <a:srgbClr val="7030A0"/>
          </a:solidFill>
          <a:ln w="12700">
            <a:noFill/>
            <a:round/>
            <a:headEnd/>
            <a:tailEnd/>
          </a:ln>
        </p:spPr>
        <p:txBody>
          <a:bodyPr wrap="none" anchor="ctr"/>
          <a:lstStyle/>
          <a:p>
            <a:endParaRPr lang="en-US"/>
          </a:p>
        </p:txBody>
      </p:sp>
      <p:sp>
        <p:nvSpPr>
          <p:cNvPr id="10" name="Oval 27"/>
          <p:cNvSpPr>
            <a:spLocks noChangeArrowheads="1"/>
          </p:cNvSpPr>
          <p:nvPr/>
        </p:nvSpPr>
        <p:spPr bwMode="auto">
          <a:xfrm>
            <a:off x="6260664" y="262895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1" name="Line 10"/>
          <p:cNvSpPr>
            <a:spLocks noChangeShapeType="1"/>
          </p:cNvSpPr>
          <p:nvPr/>
        </p:nvSpPr>
        <p:spPr bwMode="auto">
          <a:xfrm flipV="1">
            <a:off x="6401387" y="2089200"/>
            <a:ext cx="351805" cy="685800"/>
          </a:xfrm>
          <a:prstGeom prst="line">
            <a:avLst/>
          </a:prstGeom>
          <a:noFill/>
          <a:ln w="19050" cap="sq">
            <a:solidFill>
              <a:schemeClr val="tx1"/>
            </a:solidFill>
            <a:round/>
            <a:headEnd/>
            <a:tailEnd/>
          </a:ln>
        </p:spPr>
        <p:txBody>
          <a:bodyPr wrap="square" anchor="ctr">
            <a:spAutoFit/>
          </a:bodyPr>
          <a:lstStyle/>
          <a:p>
            <a:endParaRPr lang="en-US"/>
          </a:p>
        </p:txBody>
      </p:sp>
      <p:sp>
        <p:nvSpPr>
          <p:cNvPr id="12" name="Line 10"/>
          <p:cNvSpPr>
            <a:spLocks noChangeShapeType="1"/>
          </p:cNvSpPr>
          <p:nvPr/>
        </p:nvSpPr>
        <p:spPr bwMode="auto">
          <a:xfrm>
            <a:off x="1194672" y="2317800"/>
            <a:ext cx="1407220" cy="533400"/>
          </a:xfrm>
          <a:prstGeom prst="line">
            <a:avLst/>
          </a:prstGeom>
          <a:noFill/>
          <a:ln w="19050" cap="sq">
            <a:solidFill>
              <a:schemeClr val="tx1"/>
            </a:solidFill>
            <a:round/>
            <a:headEnd/>
            <a:tailEnd/>
          </a:ln>
        </p:spPr>
        <p:txBody>
          <a:bodyPr wrap="square" anchor="ctr">
            <a:spAutoFit/>
          </a:bodyPr>
          <a:lstStyle/>
          <a:p>
            <a:endParaRPr lang="en-US"/>
          </a:p>
        </p:txBody>
      </p:sp>
      <p:sp>
        <p:nvSpPr>
          <p:cNvPr id="13" name="Oval 11"/>
          <p:cNvSpPr>
            <a:spLocks noChangeArrowheads="1"/>
          </p:cNvSpPr>
          <p:nvPr/>
        </p:nvSpPr>
        <p:spPr bwMode="auto">
          <a:xfrm>
            <a:off x="2549430" y="2871838"/>
            <a:ext cx="325437"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4" name="Oval 12"/>
          <p:cNvSpPr>
            <a:spLocks noChangeArrowheads="1"/>
          </p:cNvSpPr>
          <p:nvPr/>
        </p:nvSpPr>
        <p:spPr bwMode="auto">
          <a:xfrm>
            <a:off x="2098580" y="2568625"/>
            <a:ext cx="323850"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5" name="Oval 13"/>
          <p:cNvSpPr>
            <a:spLocks noChangeArrowheads="1"/>
          </p:cNvSpPr>
          <p:nvPr/>
        </p:nvSpPr>
        <p:spPr bwMode="auto">
          <a:xfrm>
            <a:off x="2693892" y="3005188"/>
            <a:ext cx="325437"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6" name="Oval 14"/>
          <p:cNvSpPr>
            <a:spLocks noChangeArrowheads="1"/>
          </p:cNvSpPr>
          <p:nvPr/>
        </p:nvSpPr>
        <p:spPr bwMode="auto">
          <a:xfrm>
            <a:off x="2730405" y="2489250"/>
            <a:ext cx="323850"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7" name="Oval 15"/>
          <p:cNvSpPr>
            <a:spLocks noChangeArrowheads="1"/>
          </p:cNvSpPr>
          <p:nvPr/>
        </p:nvSpPr>
        <p:spPr bwMode="auto">
          <a:xfrm>
            <a:off x="2765327" y="2638475"/>
            <a:ext cx="327025"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8" name="Oval 16"/>
          <p:cNvSpPr>
            <a:spLocks noChangeArrowheads="1"/>
          </p:cNvSpPr>
          <p:nvPr/>
        </p:nvSpPr>
        <p:spPr bwMode="auto">
          <a:xfrm>
            <a:off x="1152144" y="1784400"/>
            <a:ext cx="325437"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9" name="Oval 17"/>
          <p:cNvSpPr>
            <a:spLocks noChangeArrowheads="1"/>
          </p:cNvSpPr>
          <p:nvPr/>
        </p:nvSpPr>
        <p:spPr bwMode="auto">
          <a:xfrm>
            <a:off x="2493865" y="2622600"/>
            <a:ext cx="3270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0" name="Oval 18"/>
          <p:cNvSpPr>
            <a:spLocks noChangeArrowheads="1"/>
          </p:cNvSpPr>
          <p:nvPr/>
        </p:nvSpPr>
        <p:spPr bwMode="auto">
          <a:xfrm>
            <a:off x="2260503" y="2954388"/>
            <a:ext cx="323850"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1" name="Oval 19"/>
          <p:cNvSpPr>
            <a:spLocks noChangeArrowheads="1"/>
          </p:cNvSpPr>
          <p:nvPr/>
        </p:nvSpPr>
        <p:spPr bwMode="auto">
          <a:xfrm>
            <a:off x="2095405" y="2787700"/>
            <a:ext cx="3270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2" name="Oval 20"/>
          <p:cNvSpPr>
            <a:spLocks noChangeArrowheads="1"/>
          </p:cNvSpPr>
          <p:nvPr/>
        </p:nvSpPr>
        <p:spPr bwMode="auto">
          <a:xfrm>
            <a:off x="2349402" y="2703568"/>
            <a:ext cx="325437" cy="288925"/>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3" name="Oval 21"/>
          <p:cNvSpPr>
            <a:spLocks noChangeArrowheads="1"/>
          </p:cNvSpPr>
          <p:nvPr/>
        </p:nvSpPr>
        <p:spPr bwMode="auto">
          <a:xfrm>
            <a:off x="2801840" y="2787700"/>
            <a:ext cx="3270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4" name="Oval 22"/>
          <p:cNvSpPr>
            <a:spLocks noChangeArrowheads="1"/>
          </p:cNvSpPr>
          <p:nvPr/>
        </p:nvSpPr>
        <p:spPr bwMode="auto">
          <a:xfrm>
            <a:off x="2222405" y="2438450"/>
            <a:ext cx="3270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5" name="Oval 23"/>
          <p:cNvSpPr>
            <a:spLocks noChangeArrowheads="1"/>
          </p:cNvSpPr>
          <p:nvPr/>
        </p:nvSpPr>
        <p:spPr bwMode="auto">
          <a:xfrm>
            <a:off x="2531530" y="2317800"/>
            <a:ext cx="327025"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6" name="Oval 24"/>
          <p:cNvSpPr>
            <a:spLocks noChangeArrowheads="1"/>
          </p:cNvSpPr>
          <p:nvPr/>
        </p:nvSpPr>
        <p:spPr bwMode="auto">
          <a:xfrm>
            <a:off x="2512915" y="3054400"/>
            <a:ext cx="327025"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7" name="Oval 25"/>
          <p:cNvSpPr>
            <a:spLocks noChangeArrowheads="1"/>
          </p:cNvSpPr>
          <p:nvPr/>
        </p:nvSpPr>
        <p:spPr bwMode="auto">
          <a:xfrm>
            <a:off x="2672252" y="2775000"/>
            <a:ext cx="325437"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8" name="Oval 26"/>
          <p:cNvSpPr>
            <a:spLocks noChangeArrowheads="1"/>
          </p:cNvSpPr>
          <p:nvPr/>
        </p:nvSpPr>
        <p:spPr bwMode="auto">
          <a:xfrm>
            <a:off x="2493865" y="248925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9" name="Oval 27"/>
          <p:cNvSpPr>
            <a:spLocks noChangeArrowheads="1"/>
          </p:cNvSpPr>
          <p:nvPr/>
        </p:nvSpPr>
        <p:spPr bwMode="auto">
          <a:xfrm>
            <a:off x="842866" y="247655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0" name="Line 10"/>
          <p:cNvSpPr>
            <a:spLocks noChangeShapeType="1"/>
          </p:cNvSpPr>
          <p:nvPr/>
        </p:nvSpPr>
        <p:spPr bwMode="auto">
          <a:xfrm flipV="1">
            <a:off x="983589" y="1936800"/>
            <a:ext cx="351805" cy="685800"/>
          </a:xfrm>
          <a:prstGeom prst="line">
            <a:avLst/>
          </a:prstGeom>
          <a:noFill/>
          <a:ln w="19050" cap="sq">
            <a:solidFill>
              <a:schemeClr val="tx1"/>
            </a:solidFill>
            <a:round/>
            <a:headEnd/>
            <a:tailEnd/>
          </a:ln>
        </p:spPr>
        <p:txBody>
          <a:bodyPr wrap="square" anchor="ctr">
            <a:spAutoFit/>
          </a:bodyPr>
          <a:lstStyle/>
          <a:p>
            <a:endParaRPr lang="en-US"/>
          </a:p>
        </p:txBody>
      </p:sp>
      <p:sp>
        <p:nvSpPr>
          <p:cNvPr id="31" name="Right Arrow 30"/>
          <p:cNvSpPr/>
          <p:nvPr/>
        </p:nvSpPr>
        <p:spPr bwMode="auto">
          <a:xfrm>
            <a:off x="3938751" y="2089200"/>
            <a:ext cx="1407220" cy="533400"/>
          </a:xfrm>
          <a:prstGeom prst="rightArrow">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Symbol" pitchFamily="18" charset="2"/>
            </a:endParaRPr>
          </a:p>
        </p:txBody>
      </p:sp>
      <p:sp>
        <p:nvSpPr>
          <p:cNvPr id="32" name="Oval 26"/>
          <p:cNvSpPr>
            <a:spLocks noChangeArrowheads="1"/>
          </p:cNvSpPr>
          <p:nvPr/>
        </p:nvSpPr>
        <p:spPr bwMode="auto">
          <a:xfrm>
            <a:off x="2812974" y="231780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3" name="Oval 26"/>
          <p:cNvSpPr>
            <a:spLocks noChangeArrowheads="1"/>
          </p:cNvSpPr>
          <p:nvPr/>
        </p:nvSpPr>
        <p:spPr bwMode="auto">
          <a:xfrm>
            <a:off x="2531530" y="269880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4" name="Oval 26"/>
          <p:cNvSpPr>
            <a:spLocks noChangeArrowheads="1"/>
          </p:cNvSpPr>
          <p:nvPr/>
        </p:nvSpPr>
        <p:spPr bwMode="auto">
          <a:xfrm>
            <a:off x="2320447" y="2241600"/>
            <a:ext cx="3270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pic>
        <p:nvPicPr>
          <p:cNvPr id="3" name="Picture 2">
            <a:extLst>
              <a:ext uri="{FF2B5EF4-FFF2-40B4-BE49-F238E27FC236}">
                <a16:creationId xmlns:a16="http://schemas.microsoft.com/office/drawing/2014/main" id="{96695AF4-BB0D-8694-0CFB-C7A914EB4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35" name="TextBox 34">
            <a:extLst>
              <a:ext uri="{FF2B5EF4-FFF2-40B4-BE49-F238E27FC236}">
                <a16:creationId xmlns:a16="http://schemas.microsoft.com/office/drawing/2014/main" id="{65DB6E01-314E-61C2-AEA6-780F51D1D770}"/>
              </a:ext>
            </a:extLst>
          </p:cNvPr>
          <p:cNvSpPr txBox="1"/>
          <p:nvPr/>
        </p:nvSpPr>
        <p:spPr>
          <a:xfrm>
            <a:off x="5421167" y="5130742"/>
            <a:ext cx="2948424" cy="830997"/>
          </a:xfrm>
          <a:prstGeom prst="rect">
            <a:avLst/>
          </a:prstGeom>
          <a:noFill/>
        </p:spPr>
        <p:txBody>
          <a:bodyPr wrap="square">
            <a:spAutoFit/>
          </a:bodyPr>
          <a:lstStyle/>
          <a:p>
            <a:r>
              <a:rPr lang="en-US" sz="2400" dirty="0">
                <a:solidFill>
                  <a:srgbClr val="FD8008"/>
                </a:solidFill>
              </a:rPr>
              <a:t>main cause of uncertainty</a:t>
            </a:r>
          </a:p>
        </p:txBody>
      </p:sp>
      <p:sp>
        <p:nvSpPr>
          <p:cNvPr id="36" name="Right Arrow 35">
            <a:extLst>
              <a:ext uri="{FF2B5EF4-FFF2-40B4-BE49-F238E27FC236}">
                <a16:creationId xmlns:a16="http://schemas.microsoft.com/office/drawing/2014/main" id="{898221C3-9AB1-43FA-416D-647EBC1E6163}"/>
              </a:ext>
            </a:extLst>
          </p:cNvPr>
          <p:cNvSpPr/>
          <p:nvPr/>
        </p:nvSpPr>
        <p:spPr>
          <a:xfrm rot="1371856" flipV="1">
            <a:off x="4531676" y="5018456"/>
            <a:ext cx="788229" cy="293567"/>
          </a:xfrm>
          <a:prstGeom prst="rightArrow">
            <a:avLst/>
          </a:prstGeom>
          <a:solidFill>
            <a:srgbClr val="FD8008"/>
          </a:solidFill>
          <a:ln>
            <a:solidFill>
              <a:srgbClr val="FD80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64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1626097" y="2576094"/>
            <a:ext cx="5121978" cy="3730377"/>
            <a:chOff x="548847" y="1840246"/>
            <a:chExt cx="1455959" cy="3853084"/>
          </a:xfrm>
          <a:solidFill>
            <a:srgbClr val="BFBFBF"/>
          </a:solidFill>
        </p:grpSpPr>
        <p:sp>
          <p:nvSpPr>
            <p:cNvPr id="43" name="Rounded Rectangle 42"/>
            <p:cNvSpPr/>
            <p:nvPr/>
          </p:nvSpPr>
          <p:spPr>
            <a:xfrm>
              <a:off x="548847" y="1840246"/>
              <a:ext cx="1455959" cy="3853084"/>
            </a:xfrm>
            <a:prstGeom prst="roundRect">
              <a:avLst/>
            </a:prstGeom>
            <a:solidFill>
              <a:schemeClr val="bg1">
                <a:lumMod val="50000"/>
                <a:alpha val="32000"/>
              </a:schemeClr>
            </a:solidFill>
            <a:ln w="57150" cmpd="sng">
              <a:solidFill>
                <a:schemeClr val="bg1">
                  <a:lumMod val="65000"/>
                  <a:alpha val="46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42" name="Rectangle 41"/>
            <p:cNvSpPr/>
            <p:nvPr/>
          </p:nvSpPr>
          <p:spPr>
            <a:xfrm>
              <a:off x="686835" y="1876067"/>
              <a:ext cx="1074577" cy="953702"/>
            </a:xfrm>
            <a:prstGeom prst="rect">
              <a:avLst/>
            </a:prstGeom>
            <a:grpFill/>
            <a:ln>
              <a:solidFill>
                <a:schemeClr val="bg1">
                  <a:lumMod val="65000"/>
                </a:schemeClr>
              </a:solidFill>
            </a:ln>
          </p:spPr>
          <p:txBody>
            <a:bodyPr wrap="square">
              <a:spAutoFit/>
            </a:bodyPr>
            <a:lstStyle/>
            <a:p>
              <a:r>
                <a:rPr lang="en-US" dirty="0" err="1"/>
                <a:t>Koning</a:t>
              </a:r>
              <a:r>
                <a:rPr lang="en-US" dirty="0"/>
                <a:t> and Delaroche 2003</a:t>
              </a:r>
            </a:p>
            <a:p>
              <a:r>
                <a:rPr lang="en-US" dirty="0"/>
                <a:t>E=1 </a:t>
              </a:r>
              <a:r>
                <a:rPr lang="en-US" dirty="0" err="1"/>
                <a:t>keV</a:t>
              </a:r>
              <a:r>
                <a:rPr lang="en-US" dirty="0"/>
                <a:t> </a:t>
              </a:r>
              <a:r>
                <a:rPr lang="mr-IN" dirty="0"/>
                <a:t>–</a:t>
              </a:r>
              <a:r>
                <a:rPr lang="en-US" dirty="0"/>
                <a:t> 200 MeV</a:t>
              </a:r>
            </a:p>
            <a:p>
              <a:r>
                <a:rPr lang="en-US" dirty="0"/>
                <a:t>A=24-209</a:t>
              </a:r>
            </a:p>
          </p:txBody>
        </p:sp>
      </p:grpSp>
      <p:sp>
        <p:nvSpPr>
          <p:cNvPr id="2" name="Title 1"/>
          <p:cNvSpPr>
            <a:spLocks noGrp="1"/>
          </p:cNvSpPr>
          <p:nvPr>
            <p:ph type="title"/>
          </p:nvPr>
        </p:nvSpPr>
        <p:spPr>
          <a:xfrm>
            <a:off x="373649" y="337050"/>
            <a:ext cx="8506478" cy="990600"/>
          </a:xfrm>
        </p:spPr>
        <p:txBody>
          <a:bodyPr>
            <a:normAutofit/>
          </a:bodyPr>
          <a:lstStyle/>
          <a:p>
            <a:r>
              <a:rPr lang="en-US" dirty="0"/>
              <a:t>Landscape of global optical potentials</a:t>
            </a:r>
          </a:p>
        </p:txBody>
      </p:sp>
      <p:grpSp>
        <p:nvGrpSpPr>
          <p:cNvPr id="3" name="Group 2"/>
          <p:cNvGrpSpPr/>
          <p:nvPr/>
        </p:nvGrpSpPr>
        <p:grpSpPr>
          <a:xfrm>
            <a:off x="5411099" y="1343306"/>
            <a:ext cx="3369615" cy="586617"/>
            <a:chOff x="2513012" y="2941556"/>
            <a:chExt cx="5562600" cy="1027173"/>
          </a:xfrm>
        </p:grpSpPr>
        <p:grpSp>
          <p:nvGrpSpPr>
            <p:cNvPr id="8" name="Group 7"/>
            <p:cNvGrpSpPr/>
            <p:nvPr/>
          </p:nvGrpSpPr>
          <p:grpSpPr>
            <a:xfrm>
              <a:off x="6323012" y="2941556"/>
              <a:ext cx="1752600" cy="1027173"/>
              <a:chOff x="6844082" y="4852142"/>
              <a:chExt cx="2298332" cy="1179573"/>
            </a:xfrm>
          </p:grpSpPr>
          <p:sp>
            <p:nvSpPr>
              <p:cNvPr id="9" name="Line 10"/>
              <p:cNvSpPr>
                <a:spLocks noChangeShapeType="1"/>
              </p:cNvSpPr>
              <p:nvPr/>
            </p:nvSpPr>
            <p:spPr bwMode="auto">
              <a:xfrm>
                <a:off x="7161213" y="5041115"/>
                <a:ext cx="1524000" cy="533400"/>
              </a:xfrm>
              <a:prstGeom prst="line">
                <a:avLst/>
              </a:prstGeom>
              <a:noFill/>
              <a:ln w="19050" cap="sq">
                <a:solidFill>
                  <a:schemeClr val="tx1"/>
                </a:solidFill>
                <a:round/>
                <a:headEnd/>
                <a:tailEnd/>
              </a:ln>
            </p:spPr>
            <p:txBody>
              <a:bodyPr wrap="square" anchor="ctr">
                <a:spAutoFit/>
              </a:bodyPr>
              <a:lstStyle/>
              <a:p>
                <a:endParaRPr lang="en-US"/>
              </a:p>
            </p:txBody>
          </p:sp>
          <p:sp>
            <p:nvSpPr>
              <p:cNvPr id="10" name="Oval 23"/>
              <p:cNvSpPr>
                <a:spLocks noChangeArrowheads="1"/>
              </p:cNvSpPr>
              <p:nvPr/>
            </p:nvSpPr>
            <p:spPr bwMode="auto">
              <a:xfrm>
                <a:off x="8075613" y="4982377"/>
                <a:ext cx="1066801" cy="1049338"/>
              </a:xfrm>
              <a:prstGeom prst="ellipse">
                <a:avLst/>
              </a:prstGeom>
              <a:solidFill>
                <a:srgbClr val="7030A0"/>
              </a:solidFill>
              <a:ln w="12700">
                <a:noFill/>
                <a:round/>
                <a:headEnd/>
                <a:tailEnd/>
              </a:ln>
            </p:spPr>
            <p:txBody>
              <a:bodyPr wrap="none" anchor="ctr"/>
              <a:lstStyle/>
              <a:p>
                <a:endParaRPr lang="en-US"/>
              </a:p>
            </p:txBody>
          </p:sp>
          <p:sp>
            <p:nvSpPr>
              <p:cNvPr id="11" name="Oval 27"/>
              <p:cNvSpPr>
                <a:spLocks noChangeArrowheads="1"/>
              </p:cNvSpPr>
              <p:nvPr/>
            </p:nvSpPr>
            <p:spPr bwMode="auto">
              <a:xfrm>
                <a:off x="6844082" y="4852142"/>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grpSp>
        <p:sp>
          <p:nvSpPr>
            <p:cNvPr id="12" name="Right Arrow 11"/>
            <p:cNvSpPr/>
            <p:nvPr/>
          </p:nvSpPr>
          <p:spPr bwMode="auto">
            <a:xfrm>
              <a:off x="5103812" y="3093956"/>
              <a:ext cx="914400" cy="621515"/>
            </a:xfrm>
            <a:prstGeom prst="rightArrow">
              <a:avLst/>
            </a:prstGeom>
            <a:solidFill>
              <a:srgbClr val="3366FF">
                <a:alpha val="57000"/>
              </a:srgbClr>
            </a:solidFill>
            <a:ln w="57150" cap="flat" cmpd="sng" algn="ctr">
              <a:solidFill>
                <a:srgbClr val="3366FF">
                  <a:alpha val="3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Symbol" pitchFamily="18" charset="2"/>
              </a:endParaRPr>
            </a:p>
          </p:txBody>
        </p:sp>
        <p:grpSp>
          <p:nvGrpSpPr>
            <p:cNvPr id="13" name="Group 12"/>
            <p:cNvGrpSpPr/>
            <p:nvPr/>
          </p:nvGrpSpPr>
          <p:grpSpPr>
            <a:xfrm>
              <a:off x="2513012" y="2941556"/>
              <a:ext cx="1752600" cy="959653"/>
              <a:chOff x="1065212" y="4724400"/>
              <a:chExt cx="2487764" cy="1188253"/>
            </a:xfrm>
          </p:grpSpPr>
          <p:sp>
            <p:nvSpPr>
              <p:cNvPr id="14" name="Oval 26"/>
              <p:cNvSpPr>
                <a:spLocks noChangeArrowheads="1"/>
              </p:cNvSpPr>
              <p:nvPr/>
            </p:nvSpPr>
            <p:spPr bwMode="auto">
              <a:xfrm>
                <a:off x="3198812" y="51173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5" name="Line 10"/>
              <p:cNvSpPr>
                <a:spLocks noChangeShapeType="1"/>
              </p:cNvSpPr>
              <p:nvPr/>
            </p:nvSpPr>
            <p:spPr bwMode="auto">
              <a:xfrm>
                <a:off x="1293813" y="4888715"/>
                <a:ext cx="1524000" cy="533400"/>
              </a:xfrm>
              <a:prstGeom prst="line">
                <a:avLst/>
              </a:prstGeom>
              <a:noFill/>
              <a:ln w="19050" cap="sq">
                <a:solidFill>
                  <a:schemeClr val="tx1"/>
                </a:solidFill>
                <a:round/>
                <a:headEnd/>
                <a:tailEnd/>
              </a:ln>
            </p:spPr>
            <p:txBody>
              <a:bodyPr wrap="square" anchor="ctr">
                <a:spAutoFit/>
              </a:bodyPr>
              <a:lstStyle/>
              <a:p>
                <a:endParaRPr lang="en-US"/>
              </a:p>
            </p:txBody>
          </p:sp>
          <p:sp>
            <p:nvSpPr>
              <p:cNvPr id="16" name="Oval 11"/>
              <p:cNvSpPr>
                <a:spLocks noChangeArrowheads="1"/>
              </p:cNvSpPr>
              <p:nvPr/>
            </p:nvSpPr>
            <p:spPr bwMode="auto">
              <a:xfrm>
                <a:off x="2760998" y="5442753"/>
                <a:ext cx="35244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7" name="Oval 12"/>
              <p:cNvSpPr>
                <a:spLocks noChangeArrowheads="1"/>
              </p:cNvSpPr>
              <p:nvPr/>
            </p:nvSpPr>
            <p:spPr bwMode="auto">
              <a:xfrm>
                <a:off x="2272733" y="5139540"/>
                <a:ext cx="350725"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8" name="Oval 13"/>
              <p:cNvSpPr>
                <a:spLocks noChangeArrowheads="1"/>
              </p:cNvSpPr>
              <p:nvPr/>
            </p:nvSpPr>
            <p:spPr bwMode="auto">
              <a:xfrm>
                <a:off x="2917448" y="5576103"/>
                <a:ext cx="35244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9" name="Oval 14"/>
              <p:cNvSpPr>
                <a:spLocks noChangeArrowheads="1"/>
              </p:cNvSpPr>
              <p:nvPr/>
            </p:nvSpPr>
            <p:spPr bwMode="auto">
              <a:xfrm>
                <a:off x="2956991" y="5060165"/>
                <a:ext cx="3507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0" name="Oval 15"/>
              <p:cNvSpPr>
                <a:spLocks noChangeArrowheads="1"/>
              </p:cNvSpPr>
              <p:nvPr/>
            </p:nvSpPr>
            <p:spPr bwMode="auto">
              <a:xfrm>
                <a:off x="2994811" y="5209390"/>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1" name="Oval 17"/>
              <p:cNvSpPr>
                <a:spLocks noChangeArrowheads="1"/>
              </p:cNvSpPr>
              <p:nvPr/>
            </p:nvSpPr>
            <p:spPr bwMode="auto">
              <a:xfrm>
                <a:off x="2700821" y="51935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2" name="Oval 18"/>
              <p:cNvSpPr>
                <a:spLocks noChangeArrowheads="1"/>
              </p:cNvSpPr>
              <p:nvPr/>
            </p:nvSpPr>
            <p:spPr bwMode="auto">
              <a:xfrm>
                <a:off x="2448093" y="5525303"/>
                <a:ext cx="3507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3" name="Oval 19"/>
              <p:cNvSpPr>
                <a:spLocks noChangeArrowheads="1"/>
              </p:cNvSpPr>
              <p:nvPr/>
            </p:nvSpPr>
            <p:spPr bwMode="auto">
              <a:xfrm>
                <a:off x="2269295" y="53586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4" name="Oval 20"/>
              <p:cNvSpPr>
                <a:spLocks noChangeArrowheads="1"/>
              </p:cNvSpPr>
              <p:nvPr/>
            </p:nvSpPr>
            <p:spPr bwMode="auto">
              <a:xfrm>
                <a:off x="2544370" y="5274484"/>
                <a:ext cx="352444" cy="288925"/>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5" name="Oval 21"/>
              <p:cNvSpPr>
                <a:spLocks noChangeArrowheads="1"/>
              </p:cNvSpPr>
              <p:nvPr/>
            </p:nvSpPr>
            <p:spPr bwMode="auto">
              <a:xfrm>
                <a:off x="3034354" y="53586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6" name="Oval 22"/>
              <p:cNvSpPr>
                <a:spLocks noChangeArrowheads="1"/>
              </p:cNvSpPr>
              <p:nvPr/>
            </p:nvSpPr>
            <p:spPr bwMode="auto">
              <a:xfrm>
                <a:off x="2406834" y="500936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7" name="Oval 23"/>
              <p:cNvSpPr>
                <a:spLocks noChangeArrowheads="1"/>
              </p:cNvSpPr>
              <p:nvPr/>
            </p:nvSpPr>
            <p:spPr bwMode="auto">
              <a:xfrm>
                <a:off x="2741612" y="4888715"/>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8" name="Oval 24"/>
              <p:cNvSpPr>
                <a:spLocks noChangeArrowheads="1"/>
              </p:cNvSpPr>
              <p:nvPr/>
            </p:nvSpPr>
            <p:spPr bwMode="auto">
              <a:xfrm>
                <a:off x="2721452" y="5625315"/>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9" name="Oval 25"/>
              <p:cNvSpPr>
                <a:spLocks noChangeArrowheads="1"/>
              </p:cNvSpPr>
              <p:nvPr/>
            </p:nvSpPr>
            <p:spPr bwMode="auto">
              <a:xfrm>
                <a:off x="2894012" y="5345915"/>
                <a:ext cx="35244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30" name="Oval 26"/>
              <p:cNvSpPr>
                <a:spLocks noChangeArrowheads="1"/>
              </p:cNvSpPr>
              <p:nvPr/>
            </p:nvSpPr>
            <p:spPr bwMode="auto">
              <a:xfrm>
                <a:off x="2700821" y="506016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1" name="Oval 27"/>
              <p:cNvSpPr>
                <a:spLocks noChangeArrowheads="1"/>
              </p:cNvSpPr>
              <p:nvPr/>
            </p:nvSpPr>
            <p:spPr bwMode="auto">
              <a:xfrm>
                <a:off x="1065212" y="4724400"/>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2" name="Oval 26"/>
              <p:cNvSpPr>
                <a:spLocks noChangeArrowheads="1"/>
              </p:cNvSpPr>
              <p:nvPr/>
            </p:nvSpPr>
            <p:spPr bwMode="auto">
              <a:xfrm>
                <a:off x="3046412" y="48887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3" name="Oval 26"/>
              <p:cNvSpPr>
                <a:spLocks noChangeArrowheads="1"/>
              </p:cNvSpPr>
              <p:nvPr/>
            </p:nvSpPr>
            <p:spPr bwMode="auto">
              <a:xfrm>
                <a:off x="2741612" y="52697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4" name="Oval 26"/>
              <p:cNvSpPr>
                <a:spLocks noChangeArrowheads="1"/>
              </p:cNvSpPr>
              <p:nvPr/>
            </p:nvSpPr>
            <p:spPr bwMode="auto">
              <a:xfrm>
                <a:off x="2513012" y="48125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grpSp>
      </p:grpSp>
      <p:sp>
        <p:nvSpPr>
          <p:cNvPr id="35" name="Slide Number Placeholder 34"/>
          <p:cNvSpPr>
            <a:spLocks noGrp="1"/>
          </p:cNvSpPr>
          <p:nvPr>
            <p:ph type="sldNum" sz="quarter" idx="12"/>
          </p:nvPr>
        </p:nvSpPr>
        <p:spPr/>
        <p:txBody>
          <a:bodyPr/>
          <a:lstStyle/>
          <a:p>
            <a:fld id="{0CFEC368-1D7A-4F81-ABF6-AE0E36BAF64C}" type="slidenum">
              <a:rPr lang="en-US" smtClean="0"/>
              <a:pPr/>
              <a:t>42</a:t>
            </a:fld>
            <a:endParaRPr lang="en-US"/>
          </a:p>
        </p:txBody>
      </p:sp>
      <p:cxnSp>
        <p:nvCxnSpPr>
          <p:cNvPr id="6" name="Straight Arrow Connector 5"/>
          <p:cNvCxnSpPr/>
          <p:nvPr/>
        </p:nvCxnSpPr>
        <p:spPr>
          <a:xfrm>
            <a:off x="1306431" y="6306471"/>
            <a:ext cx="622029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7340004" y="6408523"/>
            <a:ext cx="736162" cy="369332"/>
          </a:xfrm>
          <a:prstGeom prst="rect">
            <a:avLst/>
          </a:prstGeom>
        </p:spPr>
        <p:txBody>
          <a:bodyPr wrap="none">
            <a:spAutoFit/>
          </a:bodyPr>
          <a:lstStyle/>
          <a:p>
            <a:r>
              <a:rPr lang="en-US" dirty="0"/>
              <a:t>mass</a:t>
            </a:r>
          </a:p>
        </p:txBody>
      </p:sp>
      <p:cxnSp>
        <p:nvCxnSpPr>
          <p:cNvPr id="44" name="Straight Arrow Connector 43"/>
          <p:cNvCxnSpPr/>
          <p:nvPr/>
        </p:nvCxnSpPr>
        <p:spPr>
          <a:xfrm flipV="1">
            <a:off x="1298802" y="2124002"/>
            <a:ext cx="0" cy="41824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325335" y="1999648"/>
            <a:ext cx="890463" cy="369332"/>
          </a:xfrm>
          <a:prstGeom prst="rect">
            <a:avLst/>
          </a:prstGeom>
        </p:spPr>
        <p:txBody>
          <a:bodyPr wrap="none">
            <a:spAutoFit/>
          </a:bodyPr>
          <a:lstStyle/>
          <a:p>
            <a:r>
              <a:rPr lang="en-US" dirty="0"/>
              <a:t>energy</a:t>
            </a:r>
          </a:p>
        </p:txBody>
      </p:sp>
      <p:sp>
        <p:nvSpPr>
          <p:cNvPr id="48" name="Rectangle 47"/>
          <p:cNvSpPr/>
          <p:nvPr/>
        </p:nvSpPr>
        <p:spPr>
          <a:xfrm>
            <a:off x="156087" y="5893347"/>
            <a:ext cx="1120820" cy="369332"/>
          </a:xfrm>
          <a:prstGeom prst="rect">
            <a:avLst/>
          </a:prstGeom>
        </p:spPr>
        <p:txBody>
          <a:bodyPr wrap="none">
            <a:spAutoFit/>
          </a:bodyPr>
          <a:lstStyle/>
          <a:p>
            <a:r>
              <a:rPr lang="en-US" dirty="0"/>
              <a:t>&lt;10 MeV</a:t>
            </a:r>
          </a:p>
        </p:txBody>
      </p:sp>
      <p:sp>
        <p:nvSpPr>
          <p:cNvPr id="49" name="Rectangle 48"/>
          <p:cNvSpPr/>
          <p:nvPr/>
        </p:nvSpPr>
        <p:spPr>
          <a:xfrm>
            <a:off x="156087" y="2838333"/>
            <a:ext cx="1249060" cy="369332"/>
          </a:xfrm>
          <a:prstGeom prst="rect">
            <a:avLst/>
          </a:prstGeom>
        </p:spPr>
        <p:txBody>
          <a:bodyPr wrap="none">
            <a:spAutoFit/>
          </a:bodyPr>
          <a:lstStyle/>
          <a:p>
            <a:r>
              <a:rPr lang="en-US" dirty="0"/>
              <a:t>&gt;100 MeV</a:t>
            </a:r>
          </a:p>
        </p:txBody>
      </p:sp>
      <p:sp>
        <p:nvSpPr>
          <p:cNvPr id="50" name="Rectangle 49"/>
          <p:cNvSpPr/>
          <p:nvPr/>
        </p:nvSpPr>
        <p:spPr>
          <a:xfrm>
            <a:off x="3376638" y="4490620"/>
            <a:ext cx="3306088" cy="1477328"/>
          </a:xfrm>
          <a:prstGeom prst="rect">
            <a:avLst/>
          </a:prstGeom>
          <a:solidFill>
            <a:schemeClr val="accent5">
              <a:lumMod val="75000"/>
            </a:schemeClr>
          </a:solidFill>
          <a:ln w="57150" cmpd="sng">
            <a:noFill/>
          </a:ln>
        </p:spPr>
        <p:txBody>
          <a:bodyPr wrap="square">
            <a:spAutoFit/>
          </a:bodyPr>
          <a:lstStyle/>
          <a:p>
            <a:endParaRPr lang="en-US" dirty="0"/>
          </a:p>
          <a:p>
            <a:endParaRPr lang="en-US" dirty="0"/>
          </a:p>
          <a:p>
            <a:pPr algn="r"/>
            <a:r>
              <a:rPr lang="en-US" dirty="0">
                <a:solidFill>
                  <a:schemeClr val="accent5">
                    <a:lumMod val="50000"/>
                  </a:schemeClr>
                </a:solidFill>
              </a:rPr>
              <a:t>CH89 </a:t>
            </a:r>
          </a:p>
          <a:p>
            <a:pPr algn="r"/>
            <a:r>
              <a:rPr lang="en-US" dirty="0">
                <a:solidFill>
                  <a:schemeClr val="accent5">
                    <a:lumMod val="50000"/>
                  </a:schemeClr>
                </a:solidFill>
              </a:rPr>
              <a:t>E ~ 10-65 MeV</a:t>
            </a:r>
          </a:p>
          <a:p>
            <a:pPr algn="r"/>
            <a:r>
              <a:rPr lang="en-US" dirty="0">
                <a:solidFill>
                  <a:schemeClr val="accent5">
                    <a:lumMod val="50000"/>
                  </a:schemeClr>
                </a:solidFill>
              </a:rPr>
              <a:t>A=40-209</a:t>
            </a:r>
          </a:p>
        </p:txBody>
      </p:sp>
      <p:sp>
        <p:nvSpPr>
          <p:cNvPr id="4" name="Rectangle 3"/>
          <p:cNvSpPr/>
          <p:nvPr/>
        </p:nvSpPr>
        <p:spPr>
          <a:xfrm>
            <a:off x="3376638" y="3461608"/>
            <a:ext cx="3306088" cy="1200329"/>
          </a:xfrm>
          <a:prstGeom prst="rect">
            <a:avLst/>
          </a:prstGeom>
          <a:solidFill>
            <a:schemeClr val="accent6">
              <a:lumMod val="90000"/>
              <a:alpha val="42000"/>
            </a:schemeClr>
          </a:solidFill>
          <a:ln w="57150" cap="rnd" cmpd="sng">
            <a:noFill/>
          </a:ln>
          <a:effectLst/>
        </p:spPr>
        <p:txBody>
          <a:bodyPr wrap="square">
            <a:spAutoFit/>
          </a:bodyPr>
          <a:lstStyle/>
          <a:p>
            <a:pPr algn="r"/>
            <a:r>
              <a:rPr lang="en-US" dirty="0" err="1">
                <a:solidFill>
                  <a:schemeClr val="accent6">
                    <a:lumMod val="50000"/>
                  </a:schemeClr>
                </a:solidFill>
              </a:rPr>
              <a:t>Becchetti</a:t>
            </a:r>
            <a:r>
              <a:rPr lang="en-US" dirty="0">
                <a:solidFill>
                  <a:schemeClr val="accent6">
                    <a:lumMod val="50000"/>
                  </a:schemeClr>
                </a:solidFill>
              </a:rPr>
              <a:t> and </a:t>
            </a:r>
            <a:r>
              <a:rPr lang="en-US" dirty="0" err="1">
                <a:solidFill>
                  <a:schemeClr val="accent6">
                    <a:lumMod val="50000"/>
                  </a:schemeClr>
                </a:solidFill>
              </a:rPr>
              <a:t>Greenlees</a:t>
            </a:r>
            <a:r>
              <a:rPr lang="en-US" dirty="0">
                <a:solidFill>
                  <a:schemeClr val="accent6">
                    <a:lumMod val="50000"/>
                  </a:schemeClr>
                </a:solidFill>
              </a:rPr>
              <a:t> 1969</a:t>
            </a:r>
          </a:p>
          <a:p>
            <a:pPr algn="r"/>
            <a:r>
              <a:rPr lang="en-US" dirty="0">
                <a:solidFill>
                  <a:schemeClr val="accent6">
                    <a:lumMod val="50000"/>
                  </a:schemeClr>
                </a:solidFill>
              </a:rPr>
              <a:t>E&lt;50 MeV</a:t>
            </a:r>
          </a:p>
          <a:p>
            <a:pPr algn="r"/>
            <a:r>
              <a:rPr lang="en-US" dirty="0">
                <a:solidFill>
                  <a:schemeClr val="accent6">
                    <a:lumMod val="50000"/>
                  </a:schemeClr>
                </a:solidFill>
              </a:rPr>
              <a:t>A&gt;40</a:t>
            </a:r>
          </a:p>
          <a:p>
            <a:pPr algn="r"/>
            <a:r>
              <a:rPr lang="en-US" dirty="0"/>
              <a:t> </a:t>
            </a:r>
          </a:p>
        </p:txBody>
      </p:sp>
      <p:sp>
        <p:nvSpPr>
          <p:cNvPr id="5" name="Rounded Rectangle 4">
            <a:extLst>
              <a:ext uri="{FF2B5EF4-FFF2-40B4-BE49-F238E27FC236}">
                <a16:creationId xmlns:a16="http://schemas.microsoft.com/office/drawing/2014/main" id="{E5EF7FBE-D582-1247-AD73-28ED27FEE05A}"/>
              </a:ext>
            </a:extLst>
          </p:cNvPr>
          <p:cNvSpPr/>
          <p:nvPr/>
        </p:nvSpPr>
        <p:spPr>
          <a:xfrm>
            <a:off x="3848100" y="2576093"/>
            <a:ext cx="352425" cy="3730378"/>
          </a:xfrm>
          <a:prstGeom prst="round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A218C1CB-B70A-5B49-B0D6-712402C39D20}"/>
              </a:ext>
            </a:extLst>
          </p:cNvPr>
          <p:cNvSpPr/>
          <p:nvPr/>
        </p:nvSpPr>
        <p:spPr>
          <a:xfrm>
            <a:off x="2827739" y="2576093"/>
            <a:ext cx="313978" cy="3726819"/>
          </a:xfrm>
          <a:prstGeom prst="round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93106B6B-BDBD-0645-B09B-73464B246A11}"/>
              </a:ext>
            </a:extLst>
          </p:cNvPr>
          <p:cNvSpPr/>
          <p:nvPr/>
        </p:nvSpPr>
        <p:spPr>
          <a:xfrm>
            <a:off x="1320698" y="3574431"/>
            <a:ext cx="2581894" cy="2704554"/>
          </a:xfrm>
          <a:prstGeom prst="roundRect">
            <a:avLst/>
          </a:prstGeom>
          <a:solidFill>
            <a:schemeClr val="accent3">
              <a:lumMod val="60000"/>
              <a:lumOff val="40000"/>
              <a:alpha val="32000"/>
            </a:schemeClr>
          </a:solidFill>
          <a:ln w="26424">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err="1">
                <a:solidFill>
                  <a:srgbClr val="0070C0"/>
                </a:solidFill>
              </a:rPr>
              <a:t>Weppner</a:t>
            </a:r>
            <a:r>
              <a:rPr lang="en-US" dirty="0">
                <a:solidFill>
                  <a:srgbClr val="0070C0"/>
                </a:solidFill>
              </a:rPr>
              <a:t> 2009</a:t>
            </a:r>
          </a:p>
          <a:p>
            <a:r>
              <a:rPr lang="en-US" dirty="0">
                <a:solidFill>
                  <a:srgbClr val="0070C0"/>
                </a:solidFill>
              </a:rPr>
              <a:t>E=30-160 MeV, A=12-70</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7" name="Rectangle 6">
            <a:extLst>
              <a:ext uri="{FF2B5EF4-FFF2-40B4-BE49-F238E27FC236}">
                <a16:creationId xmlns:a16="http://schemas.microsoft.com/office/drawing/2014/main" id="{53937E06-0E5F-424D-B2A7-8B7DDF592FED}"/>
              </a:ext>
            </a:extLst>
          </p:cNvPr>
          <p:cNvSpPr/>
          <p:nvPr/>
        </p:nvSpPr>
        <p:spPr>
          <a:xfrm rot="16200000">
            <a:off x="2874453" y="4889254"/>
            <a:ext cx="2326278" cy="369332"/>
          </a:xfrm>
          <a:prstGeom prst="rect">
            <a:avLst/>
          </a:prstGeom>
        </p:spPr>
        <p:txBody>
          <a:bodyPr wrap="none">
            <a:spAutoFit/>
          </a:bodyPr>
          <a:lstStyle/>
          <a:p>
            <a:r>
              <a:rPr lang="en-US" dirty="0">
                <a:solidFill>
                  <a:schemeClr val="accent2">
                    <a:lumMod val="50000"/>
                  </a:schemeClr>
                </a:solidFill>
              </a:rPr>
              <a:t>DISPERSIVE (DOM)</a:t>
            </a:r>
          </a:p>
        </p:txBody>
      </p:sp>
      <p:pic>
        <p:nvPicPr>
          <p:cNvPr id="51" name="Picture 50">
            <a:extLst>
              <a:ext uri="{FF2B5EF4-FFF2-40B4-BE49-F238E27FC236}">
                <a16:creationId xmlns:a16="http://schemas.microsoft.com/office/drawing/2014/main" id="{AC8F4F70-F451-8838-36C2-9FF8C0D36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52" name="TextBox 51">
            <a:extLst>
              <a:ext uri="{FF2B5EF4-FFF2-40B4-BE49-F238E27FC236}">
                <a16:creationId xmlns:a16="http://schemas.microsoft.com/office/drawing/2014/main" id="{068B8659-CF58-F870-7C91-354D63228BAB}"/>
              </a:ext>
            </a:extLst>
          </p:cNvPr>
          <p:cNvSpPr txBox="1"/>
          <p:nvPr/>
        </p:nvSpPr>
        <p:spPr>
          <a:xfrm rot="19595341">
            <a:off x="6381323" y="3079611"/>
            <a:ext cx="2861699" cy="1754326"/>
          </a:xfrm>
          <a:prstGeom prst="rect">
            <a:avLst/>
          </a:prstGeom>
          <a:solidFill>
            <a:schemeClr val="bg1">
              <a:alpha val="63000"/>
            </a:schemeClr>
          </a:solidFill>
          <a:ln>
            <a:solidFill>
              <a:srgbClr val="FFFFFF"/>
            </a:solidFill>
          </a:ln>
        </p:spPr>
        <p:txBody>
          <a:bodyPr wrap="square" rtlCol="0">
            <a:spAutoFit/>
          </a:bodyPr>
          <a:lstStyle/>
          <a:p>
            <a:r>
              <a:rPr lang="en-US" dirty="0">
                <a:latin typeface="Lucida Handwriting"/>
                <a:cs typeface="Lucida Handwriting"/>
              </a:rPr>
              <a:t>Fit on stable nuclei</a:t>
            </a:r>
          </a:p>
          <a:p>
            <a:r>
              <a:rPr lang="en-US" dirty="0">
                <a:latin typeface="Lucida Handwriting"/>
                <a:cs typeface="Lucida Handwriting"/>
              </a:rPr>
              <a:t>No UQ</a:t>
            </a:r>
          </a:p>
          <a:p>
            <a:r>
              <a:rPr lang="en-US" dirty="0">
                <a:latin typeface="Lucida Handwriting"/>
                <a:cs typeface="Lucida Handwriting"/>
              </a:rPr>
              <a:t>No idea how </a:t>
            </a:r>
          </a:p>
          <a:p>
            <a:r>
              <a:rPr lang="en-US" dirty="0">
                <a:latin typeface="Lucida Handwriting"/>
                <a:cs typeface="Lucida Handwriting"/>
              </a:rPr>
              <a:t>good for </a:t>
            </a:r>
          </a:p>
          <a:p>
            <a:r>
              <a:rPr lang="en-US" dirty="0">
                <a:latin typeface="Lucida Handwriting"/>
                <a:cs typeface="Lucida Handwriting"/>
              </a:rPr>
              <a:t>unstable </a:t>
            </a:r>
          </a:p>
          <a:p>
            <a:r>
              <a:rPr lang="en-US" dirty="0">
                <a:latin typeface="Lucida Handwriting"/>
                <a:cs typeface="Lucida Handwriting"/>
              </a:rPr>
              <a:t>nuclei</a:t>
            </a:r>
          </a:p>
        </p:txBody>
      </p:sp>
    </p:spTree>
    <p:extLst>
      <p:ext uri="{BB962C8B-B14F-4D97-AF65-F5344CB8AC3E}">
        <p14:creationId xmlns:p14="http://schemas.microsoft.com/office/powerpoint/2010/main" val="417573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472" y="591757"/>
            <a:ext cx="8506478" cy="990600"/>
          </a:xfrm>
        </p:spPr>
        <p:txBody>
          <a:bodyPr>
            <a:normAutofit/>
          </a:bodyPr>
          <a:lstStyle/>
          <a:p>
            <a:r>
              <a:rPr lang="en-US" sz="3600" dirty="0"/>
              <a:t>Optical potentials from theory</a:t>
            </a:r>
            <a:endParaRPr lang="en-US" dirty="0"/>
          </a:p>
        </p:txBody>
      </p:sp>
      <p:grpSp>
        <p:nvGrpSpPr>
          <p:cNvPr id="8" name="Group 7"/>
          <p:cNvGrpSpPr/>
          <p:nvPr/>
        </p:nvGrpSpPr>
        <p:grpSpPr>
          <a:xfrm>
            <a:off x="6323012" y="1795512"/>
            <a:ext cx="1752600" cy="1027173"/>
            <a:chOff x="6844082" y="4852142"/>
            <a:chExt cx="2298332" cy="1179573"/>
          </a:xfrm>
        </p:grpSpPr>
        <p:sp>
          <p:nvSpPr>
            <p:cNvPr id="9" name="Line 10"/>
            <p:cNvSpPr>
              <a:spLocks noChangeShapeType="1"/>
            </p:cNvSpPr>
            <p:nvPr/>
          </p:nvSpPr>
          <p:spPr bwMode="auto">
            <a:xfrm>
              <a:off x="7161213" y="5041115"/>
              <a:ext cx="1524000" cy="533400"/>
            </a:xfrm>
            <a:prstGeom prst="line">
              <a:avLst/>
            </a:prstGeom>
            <a:noFill/>
            <a:ln w="19050" cap="sq">
              <a:solidFill>
                <a:schemeClr val="tx1"/>
              </a:solidFill>
              <a:round/>
              <a:headEnd/>
              <a:tailEnd/>
            </a:ln>
          </p:spPr>
          <p:txBody>
            <a:bodyPr wrap="square" anchor="ctr">
              <a:spAutoFit/>
            </a:bodyPr>
            <a:lstStyle/>
            <a:p>
              <a:endParaRPr lang="en-US"/>
            </a:p>
          </p:txBody>
        </p:sp>
        <p:sp>
          <p:nvSpPr>
            <p:cNvPr id="10" name="Oval 23"/>
            <p:cNvSpPr>
              <a:spLocks noChangeArrowheads="1"/>
            </p:cNvSpPr>
            <p:nvPr/>
          </p:nvSpPr>
          <p:spPr bwMode="auto">
            <a:xfrm>
              <a:off x="8075613" y="4982377"/>
              <a:ext cx="1066801" cy="1049338"/>
            </a:xfrm>
            <a:prstGeom prst="ellipse">
              <a:avLst/>
            </a:prstGeom>
            <a:solidFill>
              <a:srgbClr val="7030A0"/>
            </a:solidFill>
            <a:ln w="12700">
              <a:noFill/>
              <a:round/>
              <a:headEnd/>
              <a:tailEnd/>
            </a:ln>
          </p:spPr>
          <p:txBody>
            <a:bodyPr wrap="none" anchor="ctr"/>
            <a:lstStyle/>
            <a:p>
              <a:endParaRPr lang="en-US"/>
            </a:p>
          </p:txBody>
        </p:sp>
        <p:sp>
          <p:nvSpPr>
            <p:cNvPr id="11" name="Oval 27"/>
            <p:cNvSpPr>
              <a:spLocks noChangeArrowheads="1"/>
            </p:cNvSpPr>
            <p:nvPr/>
          </p:nvSpPr>
          <p:spPr bwMode="auto">
            <a:xfrm>
              <a:off x="6844082" y="4852142"/>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grpSp>
      <p:sp>
        <p:nvSpPr>
          <p:cNvPr id="12" name="Right Arrow 11"/>
          <p:cNvSpPr/>
          <p:nvPr/>
        </p:nvSpPr>
        <p:spPr bwMode="auto">
          <a:xfrm>
            <a:off x="5103812" y="1947912"/>
            <a:ext cx="914400" cy="621515"/>
          </a:xfrm>
          <a:prstGeom prst="rightArrow">
            <a:avLst/>
          </a:prstGeom>
          <a:solidFill>
            <a:srgbClr val="3366FF">
              <a:alpha val="57000"/>
            </a:srgbClr>
          </a:solidFill>
          <a:ln w="57150" cap="flat" cmpd="sng" algn="ctr">
            <a:solidFill>
              <a:srgbClr val="3366FF">
                <a:alpha val="3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Symbol" pitchFamily="18" charset="2"/>
            </a:endParaRPr>
          </a:p>
        </p:txBody>
      </p:sp>
      <p:grpSp>
        <p:nvGrpSpPr>
          <p:cNvPr id="13" name="Group 12"/>
          <p:cNvGrpSpPr/>
          <p:nvPr/>
        </p:nvGrpSpPr>
        <p:grpSpPr>
          <a:xfrm>
            <a:off x="2513012" y="1795512"/>
            <a:ext cx="1752600" cy="959653"/>
            <a:chOff x="1065212" y="4724400"/>
            <a:chExt cx="2487764" cy="1188253"/>
          </a:xfrm>
        </p:grpSpPr>
        <p:sp>
          <p:nvSpPr>
            <p:cNvPr id="14" name="Oval 26"/>
            <p:cNvSpPr>
              <a:spLocks noChangeArrowheads="1"/>
            </p:cNvSpPr>
            <p:nvPr/>
          </p:nvSpPr>
          <p:spPr bwMode="auto">
            <a:xfrm>
              <a:off x="3198812" y="51173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5" name="Line 10"/>
            <p:cNvSpPr>
              <a:spLocks noChangeShapeType="1"/>
            </p:cNvSpPr>
            <p:nvPr/>
          </p:nvSpPr>
          <p:spPr bwMode="auto">
            <a:xfrm>
              <a:off x="1293813" y="4888715"/>
              <a:ext cx="1524000" cy="533400"/>
            </a:xfrm>
            <a:prstGeom prst="line">
              <a:avLst/>
            </a:prstGeom>
            <a:noFill/>
            <a:ln w="19050" cap="sq">
              <a:solidFill>
                <a:schemeClr val="tx1"/>
              </a:solidFill>
              <a:round/>
              <a:headEnd/>
              <a:tailEnd/>
            </a:ln>
          </p:spPr>
          <p:txBody>
            <a:bodyPr wrap="square" anchor="ctr">
              <a:spAutoFit/>
            </a:bodyPr>
            <a:lstStyle/>
            <a:p>
              <a:endParaRPr lang="en-US"/>
            </a:p>
          </p:txBody>
        </p:sp>
        <p:sp>
          <p:nvSpPr>
            <p:cNvPr id="16" name="Oval 11"/>
            <p:cNvSpPr>
              <a:spLocks noChangeArrowheads="1"/>
            </p:cNvSpPr>
            <p:nvPr/>
          </p:nvSpPr>
          <p:spPr bwMode="auto">
            <a:xfrm>
              <a:off x="2760998" y="5442753"/>
              <a:ext cx="35244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7" name="Oval 12"/>
            <p:cNvSpPr>
              <a:spLocks noChangeArrowheads="1"/>
            </p:cNvSpPr>
            <p:nvPr/>
          </p:nvSpPr>
          <p:spPr bwMode="auto">
            <a:xfrm>
              <a:off x="2272733" y="5139540"/>
              <a:ext cx="350725"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8" name="Oval 13"/>
            <p:cNvSpPr>
              <a:spLocks noChangeArrowheads="1"/>
            </p:cNvSpPr>
            <p:nvPr/>
          </p:nvSpPr>
          <p:spPr bwMode="auto">
            <a:xfrm>
              <a:off x="2917448" y="5576103"/>
              <a:ext cx="35244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9" name="Oval 14"/>
            <p:cNvSpPr>
              <a:spLocks noChangeArrowheads="1"/>
            </p:cNvSpPr>
            <p:nvPr/>
          </p:nvSpPr>
          <p:spPr bwMode="auto">
            <a:xfrm>
              <a:off x="2956991" y="5060165"/>
              <a:ext cx="3507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0" name="Oval 15"/>
            <p:cNvSpPr>
              <a:spLocks noChangeArrowheads="1"/>
            </p:cNvSpPr>
            <p:nvPr/>
          </p:nvSpPr>
          <p:spPr bwMode="auto">
            <a:xfrm>
              <a:off x="2994811" y="5209390"/>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1" name="Oval 17"/>
            <p:cNvSpPr>
              <a:spLocks noChangeArrowheads="1"/>
            </p:cNvSpPr>
            <p:nvPr/>
          </p:nvSpPr>
          <p:spPr bwMode="auto">
            <a:xfrm>
              <a:off x="2700821" y="51935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2" name="Oval 18"/>
            <p:cNvSpPr>
              <a:spLocks noChangeArrowheads="1"/>
            </p:cNvSpPr>
            <p:nvPr/>
          </p:nvSpPr>
          <p:spPr bwMode="auto">
            <a:xfrm>
              <a:off x="2448093" y="5525303"/>
              <a:ext cx="3507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3" name="Oval 19"/>
            <p:cNvSpPr>
              <a:spLocks noChangeArrowheads="1"/>
            </p:cNvSpPr>
            <p:nvPr/>
          </p:nvSpPr>
          <p:spPr bwMode="auto">
            <a:xfrm>
              <a:off x="2269295" y="53586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4" name="Oval 20"/>
            <p:cNvSpPr>
              <a:spLocks noChangeArrowheads="1"/>
            </p:cNvSpPr>
            <p:nvPr/>
          </p:nvSpPr>
          <p:spPr bwMode="auto">
            <a:xfrm>
              <a:off x="2544370" y="5274484"/>
              <a:ext cx="352444" cy="288925"/>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5" name="Oval 21"/>
            <p:cNvSpPr>
              <a:spLocks noChangeArrowheads="1"/>
            </p:cNvSpPr>
            <p:nvPr/>
          </p:nvSpPr>
          <p:spPr bwMode="auto">
            <a:xfrm>
              <a:off x="3034354" y="53586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6" name="Oval 22"/>
            <p:cNvSpPr>
              <a:spLocks noChangeArrowheads="1"/>
            </p:cNvSpPr>
            <p:nvPr/>
          </p:nvSpPr>
          <p:spPr bwMode="auto">
            <a:xfrm>
              <a:off x="2406834" y="500936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7" name="Oval 23"/>
            <p:cNvSpPr>
              <a:spLocks noChangeArrowheads="1"/>
            </p:cNvSpPr>
            <p:nvPr/>
          </p:nvSpPr>
          <p:spPr bwMode="auto">
            <a:xfrm>
              <a:off x="2741612" y="4888715"/>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8" name="Oval 24"/>
            <p:cNvSpPr>
              <a:spLocks noChangeArrowheads="1"/>
            </p:cNvSpPr>
            <p:nvPr/>
          </p:nvSpPr>
          <p:spPr bwMode="auto">
            <a:xfrm>
              <a:off x="2721452" y="5625315"/>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9" name="Oval 25"/>
            <p:cNvSpPr>
              <a:spLocks noChangeArrowheads="1"/>
            </p:cNvSpPr>
            <p:nvPr/>
          </p:nvSpPr>
          <p:spPr bwMode="auto">
            <a:xfrm>
              <a:off x="2894012" y="5345915"/>
              <a:ext cx="35244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30" name="Oval 26"/>
            <p:cNvSpPr>
              <a:spLocks noChangeArrowheads="1"/>
            </p:cNvSpPr>
            <p:nvPr/>
          </p:nvSpPr>
          <p:spPr bwMode="auto">
            <a:xfrm>
              <a:off x="2700821" y="506016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1" name="Oval 27"/>
            <p:cNvSpPr>
              <a:spLocks noChangeArrowheads="1"/>
            </p:cNvSpPr>
            <p:nvPr/>
          </p:nvSpPr>
          <p:spPr bwMode="auto">
            <a:xfrm>
              <a:off x="1065212" y="4724400"/>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2" name="Oval 26"/>
            <p:cNvSpPr>
              <a:spLocks noChangeArrowheads="1"/>
            </p:cNvSpPr>
            <p:nvPr/>
          </p:nvSpPr>
          <p:spPr bwMode="auto">
            <a:xfrm>
              <a:off x="3046412" y="48887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3" name="Oval 26"/>
            <p:cNvSpPr>
              <a:spLocks noChangeArrowheads="1"/>
            </p:cNvSpPr>
            <p:nvPr/>
          </p:nvSpPr>
          <p:spPr bwMode="auto">
            <a:xfrm>
              <a:off x="2741612" y="52697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4" name="Oval 26"/>
            <p:cNvSpPr>
              <a:spLocks noChangeArrowheads="1"/>
            </p:cNvSpPr>
            <p:nvPr/>
          </p:nvSpPr>
          <p:spPr bwMode="auto">
            <a:xfrm>
              <a:off x="2513012" y="48125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grpSp>
      <p:sp>
        <p:nvSpPr>
          <p:cNvPr id="35" name="Slide Number Placeholder 34"/>
          <p:cNvSpPr>
            <a:spLocks noGrp="1"/>
          </p:cNvSpPr>
          <p:nvPr>
            <p:ph type="sldNum" sz="quarter" idx="12"/>
          </p:nvPr>
        </p:nvSpPr>
        <p:spPr/>
        <p:txBody>
          <a:bodyPr/>
          <a:lstStyle/>
          <a:p>
            <a:fld id="{0CFEC368-1D7A-4F81-ABF6-AE0E36BAF64C}" type="slidenum">
              <a:rPr lang="en-US" smtClean="0"/>
              <a:pPr/>
              <a:t>43</a:t>
            </a:fld>
            <a:endParaRPr lang="en-US"/>
          </a:p>
        </p:txBody>
      </p:sp>
      <p:sp>
        <p:nvSpPr>
          <p:cNvPr id="36" name="Rectangle 35"/>
          <p:cNvSpPr/>
          <p:nvPr/>
        </p:nvSpPr>
        <p:spPr>
          <a:xfrm>
            <a:off x="452146" y="4746802"/>
            <a:ext cx="8601535" cy="1384995"/>
          </a:xfrm>
          <a:prstGeom prst="rect">
            <a:avLst/>
          </a:prstGeom>
        </p:spPr>
        <p:txBody>
          <a:bodyPr wrap="square">
            <a:spAutoFit/>
          </a:bodyPr>
          <a:lstStyle/>
          <a:p>
            <a:r>
              <a:rPr lang="en-US" sz="2400" dirty="0">
                <a:solidFill>
                  <a:schemeClr val="accent3">
                    <a:lumMod val="50000"/>
                  </a:schemeClr>
                </a:solidFill>
              </a:rPr>
              <a:t>Microscopic optical potential:</a:t>
            </a:r>
          </a:p>
          <a:p>
            <a:pPr marL="800100" lvl="1" indent="-342900">
              <a:buFont typeface="Arial"/>
              <a:buChar char="•"/>
            </a:pPr>
            <a:r>
              <a:rPr lang="en-US" sz="2000" dirty="0">
                <a:solidFill>
                  <a:schemeClr val="accent3">
                    <a:lumMod val="50000"/>
                  </a:schemeClr>
                </a:solidFill>
              </a:rPr>
              <a:t>Non-local, typically not global, no simple general form</a:t>
            </a:r>
          </a:p>
          <a:p>
            <a:pPr marL="800100" lvl="1" indent="-342900">
              <a:buFont typeface="Arial"/>
              <a:buChar char="•"/>
            </a:pPr>
            <a:r>
              <a:rPr lang="en-US" sz="2000" dirty="0">
                <a:solidFill>
                  <a:schemeClr val="accent3">
                    <a:lumMod val="50000"/>
                  </a:schemeClr>
                </a:solidFill>
              </a:rPr>
              <a:t>depends on the EFT: cutoffs, regularizations, etc.</a:t>
            </a:r>
          </a:p>
          <a:p>
            <a:pPr marL="800100" lvl="1" indent="-342900">
              <a:buFont typeface="Arial"/>
              <a:buChar char="•"/>
            </a:pPr>
            <a:r>
              <a:rPr lang="en-US" sz="2000" dirty="0">
                <a:solidFill>
                  <a:schemeClr val="accent3">
                    <a:lumMod val="50000"/>
                  </a:schemeClr>
                </a:solidFill>
              </a:rPr>
              <a:t>agreement with data is variable…</a:t>
            </a:r>
          </a:p>
        </p:txBody>
      </p:sp>
      <p:pic>
        <p:nvPicPr>
          <p:cNvPr id="37" name="Picture 36">
            <a:extLst>
              <a:ext uri="{FF2B5EF4-FFF2-40B4-BE49-F238E27FC236}">
                <a16:creationId xmlns:a16="http://schemas.microsoft.com/office/drawing/2014/main" id="{FA9DA9D7-91DB-570C-F2E7-A2E5A1BC5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Tree>
    <p:extLst>
      <p:ext uri="{BB962C8B-B14F-4D97-AF65-F5344CB8AC3E}">
        <p14:creationId xmlns:p14="http://schemas.microsoft.com/office/powerpoint/2010/main" val="2338281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649" y="337050"/>
            <a:ext cx="8506478" cy="990600"/>
          </a:xfrm>
        </p:spPr>
        <p:txBody>
          <a:bodyPr>
            <a:normAutofit fontScale="90000"/>
          </a:bodyPr>
          <a:lstStyle/>
          <a:p>
            <a:r>
              <a:rPr lang="en-US" dirty="0"/>
              <a:t>Landscape of microscopic optical potentials</a:t>
            </a:r>
          </a:p>
        </p:txBody>
      </p:sp>
      <p:grpSp>
        <p:nvGrpSpPr>
          <p:cNvPr id="3" name="Group 2"/>
          <p:cNvGrpSpPr/>
          <p:nvPr/>
        </p:nvGrpSpPr>
        <p:grpSpPr>
          <a:xfrm>
            <a:off x="5411099" y="1343306"/>
            <a:ext cx="3369615" cy="586617"/>
            <a:chOff x="2513012" y="2941556"/>
            <a:chExt cx="5562600" cy="1027173"/>
          </a:xfrm>
        </p:grpSpPr>
        <p:grpSp>
          <p:nvGrpSpPr>
            <p:cNvPr id="8" name="Group 7"/>
            <p:cNvGrpSpPr/>
            <p:nvPr/>
          </p:nvGrpSpPr>
          <p:grpSpPr>
            <a:xfrm>
              <a:off x="6323012" y="2941556"/>
              <a:ext cx="1752600" cy="1027173"/>
              <a:chOff x="6844082" y="4852142"/>
              <a:chExt cx="2298332" cy="1179573"/>
            </a:xfrm>
          </p:grpSpPr>
          <p:sp>
            <p:nvSpPr>
              <p:cNvPr id="9" name="Line 10"/>
              <p:cNvSpPr>
                <a:spLocks noChangeShapeType="1"/>
              </p:cNvSpPr>
              <p:nvPr/>
            </p:nvSpPr>
            <p:spPr bwMode="auto">
              <a:xfrm>
                <a:off x="7161213" y="5041115"/>
                <a:ext cx="1524000" cy="533400"/>
              </a:xfrm>
              <a:prstGeom prst="line">
                <a:avLst/>
              </a:prstGeom>
              <a:noFill/>
              <a:ln w="19050" cap="sq">
                <a:solidFill>
                  <a:schemeClr val="tx1"/>
                </a:solidFill>
                <a:round/>
                <a:headEnd/>
                <a:tailEnd/>
              </a:ln>
            </p:spPr>
            <p:txBody>
              <a:bodyPr wrap="square" anchor="ctr">
                <a:spAutoFit/>
              </a:bodyPr>
              <a:lstStyle/>
              <a:p>
                <a:endParaRPr lang="en-US"/>
              </a:p>
            </p:txBody>
          </p:sp>
          <p:sp>
            <p:nvSpPr>
              <p:cNvPr id="10" name="Oval 23"/>
              <p:cNvSpPr>
                <a:spLocks noChangeArrowheads="1"/>
              </p:cNvSpPr>
              <p:nvPr/>
            </p:nvSpPr>
            <p:spPr bwMode="auto">
              <a:xfrm>
                <a:off x="8075613" y="4982377"/>
                <a:ext cx="1066801" cy="1049338"/>
              </a:xfrm>
              <a:prstGeom prst="ellipse">
                <a:avLst/>
              </a:prstGeom>
              <a:solidFill>
                <a:srgbClr val="7030A0"/>
              </a:solidFill>
              <a:ln w="12700">
                <a:noFill/>
                <a:round/>
                <a:headEnd/>
                <a:tailEnd/>
              </a:ln>
            </p:spPr>
            <p:txBody>
              <a:bodyPr wrap="none" anchor="ctr"/>
              <a:lstStyle/>
              <a:p>
                <a:endParaRPr lang="en-US"/>
              </a:p>
            </p:txBody>
          </p:sp>
          <p:sp>
            <p:nvSpPr>
              <p:cNvPr id="11" name="Oval 27"/>
              <p:cNvSpPr>
                <a:spLocks noChangeArrowheads="1"/>
              </p:cNvSpPr>
              <p:nvPr/>
            </p:nvSpPr>
            <p:spPr bwMode="auto">
              <a:xfrm>
                <a:off x="6844082" y="4852142"/>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grpSp>
        <p:sp>
          <p:nvSpPr>
            <p:cNvPr id="12" name="Right Arrow 11"/>
            <p:cNvSpPr/>
            <p:nvPr/>
          </p:nvSpPr>
          <p:spPr bwMode="auto">
            <a:xfrm>
              <a:off x="5103812" y="3093956"/>
              <a:ext cx="914400" cy="621515"/>
            </a:xfrm>
            <a:prstGeom prst="rightArrow">
              <a:avLst/>
            </a:prstGeom>
            <a:solidFill>
              <a:srgbClr val="3366FF">
                <a:alpha val="57000"/>
              </a:srgbClr>
            </a:solidFill>
            <a:ln w="57150" cap="flat" cmpd="sng" algn="ctr">
              <a:solidFill>
                <a:srgbClr val="3366FF">
                  <a:alpha val="3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Symbol" pitchFamily="18" charset="2"/>
              </a:endParaRPr>
            </a:p>
          </p:txBody>
        </p:sp>
        <p:grpSp>
          <p:nvGrpSpPr>
            <p:cNvPr id="13" name="Group 12"/>
            <p:cNvGrpSpPr/>
            <p:nvPr/>
          </p:nvGrpSpPr>
          <p:grpSpPr>
            <a:xfrm>
              <a:off x="2513012" y="2941556"/>
              <a:ext cx="1752600" cy="959653"/>
              <a:chOff x="1065212" y="4724400"/>
              <a:chExt cx="2487764" cy="1188253"/>
            </a:xfrm>
          </p:grpSpPr>
          <p:sp>
            <p:nvSpPr>
              <p:cNvPr id="14" name="Oval 26"/>
              <p:cNvSpPr>
                <a:spLocks noChangeArrowheads="1"/>
              </p:cNvSpPr>
              <p:nvPr/>
            </p:nvSpPr>
            <p:spPr bwMode="auto">
              <a:xfrm>
                <a:off x="3198812" y="51173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5" name="Line 10"/>
              <p:cNvSpPr>
                <a:spLocks noChangeShapeType="1"/>
              </p:cNvSpPr>
              <p:nvPr/>
            </p:nvSpPr>
            <p:spPr bwMode="auto">
              <a:xfrm>
                <a:off x="1293813" y="4888715"/>
                <a:ext cx="1524000" cy="533400"/>
              </a:xfrm>
              <a:prstGeom prst="line">
                <a:avLst/>
              </a:prstGeom>
              <a:noFill/>
              <a:ln w="19050" cap="sq">
                <a:solidFill>
                  <a:schemeClr val="tx1"/>
                </a:solidFill>
                <a:round/>
                <a:headEnd/>
                <a:tailEnd/>
              </a:ln>
            </p:spPr>
            <p:txBody>
              <a:bodyPr wrap="square" anchor="ctr">
                <a:spAutoFit/>
              </a:bodyPr>
              <a:lstStyle/>
              <a:p>
                <a:endParaRPr lang="en-US"/>
              </a:p>
            </p:txBody>
          </p:sp>
          <p:sp>
            <p:nvSpPr>
              <p:cNvPr id="16" name="Oval 11"/>
              <p:cNvSpPr>
                <a:spLocks noChangeArrowheads="1"/>
              </p:cNvSpPr>
              <p:nvPr/>
            </p:nvSpPr>
            <p:spPr bwMode="auto">
              <a:xfrm>
                <a:off x="2760998" y="5442753"/>
                <a:ext cx="35244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7" name="Oval 12"/>
              <p:cNvSpPr>
                <a:spLocks noChangeArrowheads="1"/>
              </p:cNvSpPr>
              <p:nvPr/>
            </p:nvSpPr>
            <p:spPr bwMode="auto">
              <a:xfrm>
                <a:off x="2272733" y="5139540"/>
                <a:ext cx="350725"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8" name="Oval 13"/>
              <p:cNvSpPr>
                <a:spLocks noChangeArrowheads="1"/>
              </p:cNvSpPr>
              <p:nvPr/>
            </p:nvSpPr>
            <p:spPr bwMode="auto">
              <a:xfrm>
                <a:off x="2917448" y="5576103"/>
                <a:ext cx="35244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9" name="Oval 14"/>
              <p:cNvSpPr>
                <a:spLocks noChangeArrowheads="1"/>
              </p:cNvSpPr>
              <p:nvPr/>
            </p:nvSpPr>
            <p:spPr bwMode="auto">
              <a:xfrm>
                <a:off x="2956991" y="5060165"/>
                <a:ext cx="3507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0" name="Oval 15"/>
              <p:cNvSpPr>
                <a:spLocks noChangeArrowheads="1"/>
              </p:cNvSpPr>
              <p:nvPr/>
            </p:nvSpPr>
            <p:spPr bwMode="auto">
              <a:xfrm>
                <a:off x="2994811" y="5209390"/>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1" name="Oval 17"/>
              <p:cNvSpPr>
                <a:spLocks noChangeArrowheads="1"/>
              </p:cNvSpPr>
              <p:nvPr/>
            </p:nvSpPr>
            <p:spPr bwMode="auto">
              <a:xfrm>
                <a:off x="2700821" y="51935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2" name="Oval 18"/>
              <p:cNvSpPr>
                <a:spLocks noChangeArrowheads="1"/>
              </p:cNvSpPr>
              <p:nvPr/>
            </p:nvSpPr>
            <p:spPr bwMode="auto">
              <a:xfrm>
                <a:off x="2448093" y="5525303"/>
                <a:ext cx="3507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3" name="Oval 19"/>
              <p:cNvSpPr>
                <a:spLocks noChangeArrowheads="1"/>
              </p:cNvSpPr>
              <p:nvPr/>
            </p:nvSpPr>
            <p:spPr bwMode="auto">
              <a:xfrm>
                <a:off x="2269295" y="53586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4" name="Oval 20"/>
              <p:cNvSpPr>
                <a:spLocks noChangeArrowheads="1"/>
              </p:cNvSpPr>
              <p:nvPr/>
            </p:nvSpPr>
            <p:spPr bwMode="auto">
              <a:xfrm>
                <a:off x="2544370" y="5274484"/>
                <a:ext cx="352444" cy="288925"/>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5" name="Oval 21"/>
              <p:cNvSpPr>
                <a:spLocks noChangeArrowheads="1"/>
              </p:cNvSpPr>
              <p:nvPr/>
            </p:nvSpPr>
            <p:spPr bwMode="auto">
              <a:xfrm>
                <a:off x="3034354" y="53586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6" name="Oval 22"/>
              <p:cNvSpPr>
                <a:spLocks noChangeArrowheads="1"/>
              </p:cNvSpPr>
              <p:nvPr/>
            </p:nvSpPr>
            <p:spPr bwMode="auto">
              <a:xfrm>
                <a:off x="2406834" y="500936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7" name="Oval 23"/>
              <p:cNvSpPr>
                <a:spLocks noChangeArrowheads="1"/>
              </p:cNvSpPr>
              <p:nvPr/>
            </p:nvSpPr>
            <p:spPr bwMode="auto">
              <a:xfrm>
                <a:off x="2741612" y="4888715"/>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8" name="Oval 24"/>
              <p:cNvSpPr>
                <a:spLocks noChangeArrowheads="1"/>
              </p:cNvSpPr>
              <p:nvPr/>
            </p:nvSpPr>
            <p:spPr bwMode="auto">
              <a:xfrm>
                <a:off x="2721452" y="5625315"/>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9" name="Oval 25"/>
              <p:cNvSpPr>
                <a:spLocks noChangeArrowheads="1"/>
              </p:cNvSpPr>
              <p:nvPr/>
            </p:nvSpPr>
            <p:spPr bwMode="auto">
              <a:xfrm>
                <a:off x="2894012" y="5345915"/>
                <a:ext cx="35244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30" name="Oval 26"/>
              <p:cNvSpPr>
                <a:spLocks noChangeArrowheads="1"/>
              </p:cNvSpPr>
              <p:nvPr/>
            </p:nvSpPr>
            <p:spPr bwMode="auto">
              <a:xfrm>
                <a:off x="2700821" y="506016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1" name="Oval 27"/>
              <p:cNvSpPr>
                <a:spLocks noChangeArrowheads="1"/>
              </p:cNvSpPr>
              <p:nvPr/>
            </p:nvSpPr>
            <p:spPr bwMode="auto">
              <a:xfrm>
                <a:off x="1065212" y="4724400"/>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2" name="Oval 26"/>
              <p:cNvSpPr>
                <a:spLocks noChangeArrowheads="1"/>
              </p:cNvSpPr>
              <p:nvPr/>
            </p:nvSpPr>
            <p:spPr bwMode="auto">
              <a:xfrm>
                <a:off x="3046412" y="48887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3" name="Oval 26"/>
              <p:cNvSpPr>
                <a:spLocks noChangeArrowheads="1"/>
              </p:cNvSpPr>
              <p:nvPr/>
            </p:nvSpPr>
            <p:spPr bwMode="auto">
              <a:xfrm>
                <a:off x="2741612" y="52697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4" name="Oval 26"/>
              <p:cNvSpPr>
                <a:spLocks noChangeArrowheads="1"/>
              </p:cNvSpPr>
              <p:nvPr/>
            </p:nvSpPr>
            <p:spPr bwMode="auto">
              <a:xfrm>
                <a:off x="2513012" y="48125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grpSp>
      </p:grpSp>
      <p:sp>
        <p:nvSpPr>
          <p:cNvPr id="35" name="Slide Number Placeholder 34"/>
          <p:cNvSpPr>
            <a:spLocks noGrp="1"/>
          </p:cNvSpPr>
          <p:nvPr>
            <p:ph type="sldNum" sz="quarter" idx="12"/>
          </p:nvPr>
        </p:nvSpPr>
        <p:spPr/>
        <p:txBody>
          <a:bodyPr/>
          <a:lstStyle/>
          <a:p>
            <a:fld id="{0CFEC368-1D7A-4F81-ABF6-AE0E36BAF64C}" type="slidenum">
              <a:rPr lang="en-US" smtClean="0"/>
              <a:pPr/>
              <a:t>44</a:t>
            </a:fld>
            <a:endParaRPr lang="en-US"/>
          </a:p>
        </p:txBody>
      </p:sp>
      <p:cxnSp>
        <p:nvCxnSpPr>
          <p:cNvPr id="6" name="Straight Arrow Connector 5"/>
          <p:cNvCxnSpPr/>
          <p:nvPr/>
        </p:nvCxnSpPr>
        <p:spPr>
          <a:xfrm>
            <a:off x="1306431" y="6306471"/>
            <a:ext cx="622029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7340004" y="6408523"/>
            <a:ext cx="736162" cy="369332"/>
          </a:xfrm>
          <a:prstGeom prst="rect">
            <a:avLst/>
          </a:prstGeom>
        </p:spPr>
        <p:txBody>
          <a:bodyPr wrap="none">
            <a:spAutoFit/>
          </a:bodyPr>
          <a:lstStyle/>
          <a:p>
            <a:r>
              <a:rPr lang="en-US" dirty="0"/>
              <a:t>mass</a:t>
            </a:r>
          </a:p>
        </p:txBody>
      </p:sp>
      <p:cxnSp>
        <p:nvCxnSpPr>
          <p:cNvPr id="44" name="Straight Arrow Connector 43"/>
          <p:cNvCxnSpPr/>
          <p:nvPr/>
        </p:nvCxnSpPr>
        <p:spPr>
          <a:xfrm flipV="1">
            <a:off x="1298802" y="2124002"/>
            <a:ext cx="0" cy="41824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325335" y="1999648"/>
            <a:ext cx="890463" cy="369332"/>
          </a:xfrm>
          <a:prstGeom prst="rect">
            <a:avLst/>
          </a:prstGeom>
        </p:spPr>
        <p:txBody>
          <a:bodyPr wrap="none">
            <a:spAutoFit/>
          </a:bodyPr>
          <a:lstStyle/>
          <a:p>
            <a:r>
              <a:rPr lang="en-US" dirty="0"/>
              <a:t>energy</a:t>
            </a:r>
          </a:p>
        </p:txBody>
      </p:sp>
      <p:grpSp>
        <p:nvGrpSpPr>
          <p:cNvPr id="52" name="Group 51"/>
          <p:cNvGrpSpPr/>
          <p:nvPr/>
        </p:nvGrpSpPr>
        <p:grpSpPr>
          <a:xfrm>
            <a:off x="1445086" y="2267258"/>
            <a:ext cx="1455960" cy="3853084"/>
            <a:chOff x="1445086" y="1840247"/>
            <a:chExt cx="1455960" cy="3853084"/>
          </a:xfrm>
        </p:grpSpPr>
        <p:sp>
          <p:nvSpPr>
            <p:cNvPr id="41" name="Rectangle 40"/>
            <p:cNvSpPr/>
            <p:nvPr/>
          </p:nvSpPr>
          <p:spPr>
            <a:xfrm>
              <a:off x="1492731" y="2052146"/>
              <a:ext cx="1408315" cy="3139321"/>
            </a:xfrm>
            <a:prstGeom prst="rect">
              <a:avLst/>
            </a:prstGeom>
          </p:spPr>
          <p:txBody>
            <a:bodyPr wrap="square">
              <a:spAutoFit/>
            </a:bodyPr>
            <a:lstStyle/>
            <a:p>
              <a:r>
                <a:rPr lang="en-US" dirty="0">
                  <a:solidFill>
                    <a:srgbClr val="CC66FF"/>
                  </a:solidFill>
                </a:rPr>
                <a:t>AB INITIO</a:t>
              </a:r>
            </a:p>
            <a:p>
              <a:endParaRPr lang="en-US" dirty="0">
                <a:solidFill>
                  <a:srgbClr val="CC66FF"/>
                </a:solidFill>
              </a:endParaRPr>
            </a:p>
            <a:p>
              <a:r>
                <a:rPr lang="en-US" dirty="0">
                  <a:solidFill>
                    <a:srgbClr val="CC66FF"/>
                  </a:solidFill>
                </a:rPr>
                <a:t>Based on chiral 2b+3b forces</a:t>
              </a:r>
            </a:p>
            <a:p>
              <a:endParaRPr lang="en-US" dirty="0">
                <a:solidFill>
                  <a:srgbClr val="CC66FF"/>
                </a:solidFill>
              </a:endParaRPr>
            </a:p>
            <a:p>
              <a:r>
                <a:rPr lang="en-US" dirty="0">
                  <a:solidFill>
                    <a:srgbClr val="CC66FF"/>
                  </a:solidFill>
                </a:rPr>
                <a:t>Applied to light nuclei</a:t>
              </a:r>
            </a:p>
            <a:p>
              <a:r>
                <a:rPr lang="en-US" dirty="0">
                  <a:solidFill>
                    <a:srgbClr val="CC66FF"/>
                  </a:solidFill>
                </a:rPr>
                <a:t>or closed shell nuclei</a:t>
              </a:r>
            </a:p>
          </p:txBody>
        </p:sp>
        <p:sp>
          <p:nvSpPr>
            <p:cNvPr id="47" name="Rounded Rectangle 46"/>
            <p:cNvSpPr/>
            <p:nvPr/>
          </p:nvSpPr>
          <p:spPr>
            <a:xfrm>
              <a:off x="1445086" y="1840247"/>
              <a:ext cx="1455959" cy="3853084"/>
            </a:xfrm>
            <a:prstGeom prst="roundRect">
              <a:avLst/>
            </a:prstGeom>
            <a:noFill/>
            <a:ln w="57150" cmpd="sng">
              <a:solidFill>
                <a:srgbClr val="CC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Rectangle 47"/>
          <p:cNvSpPr/>
          <p:nvPr/>
        </p:nvSpPr>
        <p:spPr>
          <a:xfrm>
            <a:off x="156087" y="5751010"/>
            <a:ext cx="1120820" cy="369332"/>
          </a:xfrm>
          <a:prstGeom prst="rect">
            <a:avLst/>
          </a:prstGeom>
        </p:spPr>
        <p:txBody>
          <a:bodyPr wrap="none">
            <a:spAutoFit/>
          </a:bodyPr>
          <a:lstStyle/>
          <a:p>
            <a:r>
              <a:rPr lang="en-US" dirty="0"/>
              <a:t>&lt;10 MeV</a:t>
            </a:r>
          </a:p>
        </p:txBody>
      </p:sp>
      <p:sp>
        <p:nvSpPr>
          <p:cNvPr id="49" name="Rectangle 48"/>
          <p:cNvSpPr/>
          <p:nvPr/>
        </p:nvSpPr>
        <p:spPr>
          <a:xfrm>
            <a:off x="123243" y="2859923"/>
            <a:ext cx="1249060" cy="369332"/>
          </a:xfrm>
          <a:prstGeom prst="rect">
            <a:avLst/>
          </a:prstGeom>
        </p:spPr>
        <p:txBody>
          <a:bodyPr wrap="none">
            <a:spAutoFit/>
          </a:bodyPr>
          <a:lstStyle/>
          <a:p>
            <a:r>
              <a:rPr lang="en-US" dirty="0"/>
              <a:t>&gt;100 MeV</a:t>
            </a:r>
          </a:p>
        </p:txBody>
      </p:sp>
      <p:grpSp>
        <p:nvGrpSpPr>
          <p:cNvPr id="53" name="Group 52"/>
          <p:cNvGrpSpPr/>
          <p:nvPr/>
        </p:nvGrpSpPr>
        <p:grpSpPr>
          <a:xfrm>
            <a:off x="3346964" y="2277941"/>
            <a:ext cx="2636676" cy="3905218"/>
            <a:chOff x="1445086" y="1840247"/>
            <a:chExt cx="1455960" cy="3905218"/>
          </a:xfrm>
        </p:grpSpPr>
        <p:sp>
          <p:nvSpPr>
            <p:cNvPr id="54" name="Rectangle 53"/>
            <p:cNvSpPr/>
            <p:nvPr/>
          </p:nvSpPr>
          <p:spPr>
            <a:xfrm>
              <a:off x="1492731" y="2052146"/>
              <a:ext cx="1408315" cy="3693319"/>
            </a:xfrm>
            <a:prstGeom prst="rect">
              <a:avLst/>
            </a:prstGeom>
          </p:spPr>
          <p:txBody>
            <a:bodyPr wrap="square">
              <a:spAutoFit/>
            </a:bodyPr>
            <a:lstStyle/>
            <a:p>
              <a:r>
                <a:rPr lang="en-US" dirty="0">
                  <a:solidFill>
                    <a:srgbClr val="0000FF"/>
                  </a:solidFill>
                </a:rPr>
                <a:t>MEAN FIELD </a:t>
              </a:r>
            </a:p>
            <a:p>
              <a:endParaRPr lang="en-US" dirty="0">
                <a:solidFill>
                  <a:srgbClr val="0000FF"/>
                </a:solidFill>
              </a:endParaRPr>
            </a:p>
            <a:p>
              <a:r>
                <a:rPr lang="en-US" dirty="0">
                  <a:solidFill>
                    <a:srgbClr val="0000FF"/>
                  </a:solidFill>
                </a:rPr>
                <a:t>Based on density functional fitted to nuclear properties</a:t>
              </a:r>
            </a:p>
            <a:p>
              <a:endParaRPr lang="en-US" dirty="0">
                <a:solidFill>
                  <a:srgbClr val="0000FF"/>
                </a:solidFill>
              </a:endParaRPr>
            </a:p>
            <a:p>
              <a:endParaRPr lang="en-US" dirty="0">
                <a:solidFill>
                  <a:srgbClr val="0000FF"/>
                </a:solidFill>
              </a:endParaRPr>
            </a:p>
            <a:p>
              <a:endParaRPr lang="en-US" dirty="0">
                <a:solidFill>
                  <a:srgbClr val="0000FF"/>
                </a:solidFill>
              </a:endParaRPr>
            </a:p>
            <a:p>
              <a:endParaRPr lang="en-US" dirty="0">
                <a:solidFill>
                  <a:srgbClr val="0000FF"/>
                </a:solidFill>
              </a:endParaRPr>
            </a:p>
            <a:p>
              <a:endParaRPr lang="en-US" dirty="0">
                <a:solidFill>
                  <a:srgbClr val="0000FF"/>
                </a:solidFill>
              </a:endParaRPr>
            </a:p>
            <a:p>
              <a:endParaRPr lang="en-US" dirty="0">
                <a:solidFill>
                  <a:srgbClr val="0000FF"/>
                </a:solidFill>
              </a:endParaRPr>
            </a:p>
            <a:p>
              <a:r>
                <a:rPr lang="en-US" dirty="0">
                  <a:solidFill>
                    <a:srgbClr val="0000FF"/>
                  </a:solidFill>
                </a:rPr>
                <a:t>medium to heavy mass nuclei</a:t>
              </a:r>
            </a:p>
          </p:txBody>
        </p:sp>
        <p:sp>
          <p:nvSpPr>
            <p:cNvPr id="55" name="Rounded Rectangle 54"/>
            <p:cNvSpPr/>
            <p:nvPr/>
          </p:nvSpPr>
          <p:spPr>
            <a:xfrm>
              <a:off x="1445086" y="1840247"/>
              <a:ext cx="1455959" cy="3853084"/>
            </a:xfrm>
            <a:prstGeom prst="round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6816973" y="2365875"/>
            <a:ext cx="1455960" cy="3853084"/>
            <a:chOff x="1445086" y="1840247"/>
            <a:chExt cx="1455960" cy="3853084"/>
          </a:xfrm>
        </p:grpSpPr>
        <p:sp>
          <p:nvSpPr>
            <p:cNvPr id="57" name="Rectangle 56"/>
            <p:cNvSpPr/>
            <p:nvPr/>
          </p:nvSpPr>
          <p:spPr>
            <a:xfrm>
              <a:off x="1492731" y="2052146"/>
              <a:ext cx="1408315" cy="3416320"/>
            </a:xfrm>
            <a:prstGeom prst="rect">
              <a:avLst/>
            </a:prstGeom>
          </p:spPr>
          <p:txBody>
            <a:bodyPr wrap="square">
              <a:spAutoFit/>
            </a:bodyPr>
            <a:lstStyle/>
            <a:p>
              <a:r>
                <a:rPr lang="en-US" dirty="0">
                  <a:solidFill>
                    <a:srgbClr val="408002"/>
                  </a:solidFill>
                </a:rPr>
                <a:t>NUCLEAR MATTER</a:t>
              </a:r>
            </a:p>
            <a:p>
              <a:endParaRPr lang="en-US" dirty="0">
                <a:solidFill>
                  <a:srgbClr val="408002"/>
                </a:solidFill>
              </a:endParaRPr>
            </a:p>
            <a:p>
              <a:r>
                <a:rPr lang="en-US" dirty="0">
                  <a:solidFill>
                    <a:srgbClr val="408002"/>
                  </a:solidFill>
                </a:rPr>
                <a:t>Based on NN chiral 2b+3b and MF densities</a:t>
              </a:r>
            </a:p>
            <a:p>
              <a:endParaRPr lang="en-US" dirty="0">
                <a:solidFill>
                  <a:srgbClr val="408002"/>
                </a:solidFill>
              </a:endParaRPr>
            </a:p>
            <a:p>
              <a:r>
                <a:rPr lang="en-US" dirty="0">
                  <a:solidFill>
                    <a:srgbClr val="408002"/>
                  </a:solidFill>
                </a:rPr>
                <a:t>medium to heavy mass nuclei</a:t>
              </a:r>
            </a:p>
          </p:txBody>
        </p:sp>
        <p:sp>
          <p:nvSpPr>
            <p:cNvPr id="58" name="Rounded Rectangle 57"/>
            <p:cNvSpPr/>
            <p:nvPr/>
          </p:nvSpPr>
          <p:spPr>
            <a:xfrm>
              <a:off x="1445086" y="1840247"/>
              <a:ext cx="1455959" cy="3853084"/>
            </a:xfrm>
            <a:prstGeom prst="roundRect">
              <a:avLst/>
            </a:prstGeom>
            <a:noFill/>
            <a:ln w="57150" cmpd="sng">
              <a:solidFill>
                <a:srgbClr val="4080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Curved Down Arrow 59"/>
          <p:cNvSpPr/>
          <p:nvPr/>
        </p:nvSpPr>
        <p:spPr>
          <a:xfrm rot="10800000">
            <a:off x="5088191" y="4850284"/>
            <a:ext cx="2251815" cy="478171"/>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0" name="Picture 49">
            <a:extLst>
              <a:ext uri="{FF2B5EF4-FFF2-40B4-BE49-F238E27FC236}">
                <a16:creationId xmlns:a16="http://schemas.microsoft.com/office/drawing/2014/main" id="{9F454362-F24C-941F-6535-798D43891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Tree>
    <p:extLst>
      <p:ext uri="{BB962C8B-B14F-4D97-AF65-F5344CB8AC3E}">
        <p14:creationId xmlns:p14="http://schemas.microsoft.com/office/powerpoint/2010/main" val="1600483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45</a:t>
            </a:fld>
            <a:endParaRPr lang="en-US" dirty="0"/>
          </a:p>
        </p:txBody>
      </p:sp>
      <p:sp>
        <p:nvSpPr>
          <p:cNvPr id="21" name="Title 1"/>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How do optical models compare?</a:t>
            </a:r>
            <a:endParaRPr lang="en-US" sz="3200" dirty="0"/>
          </a:p>
        </p:txBody>
      </p:sp>
      <p:pic>
        <p:nvPicPr>
          <p:cNvPr id="12" name="Picture 11">
            <a:extLst>
              <a:ext uri="{FF2B5EF4-FFF2-40B4-BE49-F238E27FC236}">
                <a16:creationId xmlns:a16="http://schemas.microsoft.com/office/drawing/2014/main" id="{1282E521-D59A-298E-B272-9D81A539A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15" name="Rectangle 14">
            <a:extLst>
              <a:ext uri="{FF2B5EF4-FFF2-40B4-BE49-F238E27FC236}">
                <a16:creationId xmlns:a16="http://schemas.microsoft.com/office/drawing/2014/main" id="{850F5701-D48F-8210-98A0-24D32C9D5A6C}"/>
              </a:ext>
            </a:extLst>
          </p:cNvPr>
          <p:cNvSpPr/>
          <p:nvPr/>
        </p:nvSpPr>
        <p:spPr>
          <a:xfrm>
            <a:off x="838039" y="1557536"/>
            <a:ext cx="3788281" cy="646331"/>
          </a:xfrm>
          <a:prstGeom prst="rect">
            <a:avLst/>
          </a:prstGeom>
        </p:spPr>
        <p:txBody>
          <a:bodyPr wrap="none">
            <a:spAutoFit/>
          </a:bodyPr>
          <a:lstStyle/>
          <a:p>
            <a:r>
              <a:rPr lang="en-US" dirty="0"/>
              <a:t>Cross section: Angular distributions</a:t>
            </a:r>
          </a:p>
          <a:p>
            <a:r>
              <a:rPr lang="en-US" dirty="0"/>
              <a:t>(shaded - 95% credible intervals) </a:t>
            </a:r>
          </a:p>
        </p:txBody>
      </p:sp>
      <p:sp>
        <p:nvSpPr>
          <p:cNvPr id="18" name="Rectangle 17">
            <a:extLst>
              <a:ext uri="{FF2B5EF4-FFF2-40B4-BE49-F238E27FC236}">
                <a16:creationId xmlns:a16="http://schemas.microsoft.com/office/drawing/2014/main" id="{BF372D69-AD8C-45D6-0400-3C12EFD83652}"/>
              </a:ext>
            </a:extLst>
          </p:cNvPr>
          <p:cNvSpPr/>
          <p:nvPr/>
        </p:nvSpPr>
        <p:spPr>
          <a:xfrm>
            <a:off x="5222449" y="6526358"/>
            <a:ext cx="3934090" cy="307777"/>
          </a:xfrm>
          <a:prstGeom prst="rect">
            <a:avLst/>
          </a:prstGeom>
        </p:spPr>
        <p:txBody>
          <a:bodyPr wrap="none">
            <a:spAutoFit/>
          </a:bodyPr>
          <a:lstStyle/>
          <a:p>
            <a:r>
              <a:rPr lang="en-US" sz="1400" dirty="0" err="1"/>
              <a:t>Hebborn</a:t>
            </a:r>
            <a:r>
              <a:rPr lang="en-US" sz="1400" dirty="0"/>
              <a:t>, Nunes, et al., JPG 50, 060501 (2023)</a:t>
            </a:r>
          </a:p>
        </p:txBody>
      </p:sp>
      <p:pic>
        <p:nvPicPr>
          <p:cNvPr id="3" name="Picture 2" descr="A picture containing text, map, screenshot&#10;&#10;Description automatically generated">
            <a:extLst>
              <a:ext uri="{FF2B5EF4-FFF2-40B4-BE49-F238E27FC236}">
                <a16:creationId xmlns:a16="http://schemas.microsoft.com/office/drawing/2014/main" id="{980925E7-D1CC-C4EE-42BF-5B025BD4D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2973"/>
            <a:ext cx="4305300" cy="4368800"/>
          </a:xfrm>
          <a:prstGeom prst="rect">
            <a:avLst/>
          </a:prstGeom>
        </p:spPr>
      </p:pic>
      <p:pic>
        <p:nvPicPr>
          <p:cNvPr id="5" name="Picture 4" descr="A picture containing text, screenshot, font, number&#10;&#10;Description automatically generated">
            <a:extLst>
              <a:ext uri="{FF2B5EF4-FFF2-40B4-BE49-F238E27FC236}">
                <a16:creationId xmlns:a16="http://schemas.microsoft.com/office/drawing/2014/main" id="{AA3804C2-138D-BA61-E25B-C1204C3D5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2449" y="5584443"/>
            <a:ext cx="3953860" cy="990600"/>
          </a:xfrm>
          <a:prstGeom prst="rect">
            <a:avLst/>
          </a:prstGeom>
        </p:spPr>
      </p:pic>
      <p:pic>
        <p:nvPicPr>
          <p:cNvPr id="2" name="Picture 1">
            <a:extLst>
              <a:ext uri="{FF2B5EF4-FFF2-40B4-BE49-F238E27FC236}">
                <a16:creationId xmlns:a16="http://schemas.microsoft.com/office/drawing/2014/main" id="{4AAF2772-AA08-67B4-6733-177F81A56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865" y="1557536"/>
            <a:ext cx="3635257" cy="3791612"/>
          </a:xfrm>
          <a:prstGeom prst="rect">
            <a:avLst/>
          </a:prstGeom>
        </p:spPr>
      </p:pic>
    </p:spTree>
    <p:extLst>
      <p:ext uri="{BB962C8B-B14F-4D97-AF65-F5344CB8AC3E}">
        <p14:creationId xmlns:p14="http://schemas.microsoft.com/office/powerpoint/2010/main" val="3366046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46</a:t>
            </a:fld>
            <a:endParaRPr lang="en-US" dirty="0"/>
          </a:p>
        </p:txBody>
      </p:sp>
      <p:sp>
        <p:nvSpPr>
          <p:cNvPr id="21" name="Title 1"/>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How do optical models compare?</a:t>
            </a:r>
            <a:endParaRPr lang="en-US" sz="3200" dirty="0"/>
          </a:p>
        </p:txBody>
      </p:sp>
      <p:pic>
        <p:nvPicPr>
          <p:cNvPr id="12" name="Picture 11">
            <a:extLst>
              <a:ext uri="{FF2B5EF4-FFF2-40B4-BE49-F238E27FC236}">
                <a16:creationId xmlns:a16="http://schemas.microsoft.com/office/drawing/2014/main" id="{1282E521-D59A-298E-B272-9D81A539A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15" name="Rectangle 14">
            <a:extLst>
              <a:ext uri="{FF2B5EF4-FFF2-40B4-BE49-F238E27FC236}">
                <a16:creationId xmlns:a16="http://schemas.microsoft.com/office/drawing/2014/main" id="{850F5701-D48F-8210-98A0-24D32C9D5A6C}"/>
              </a:ext>
            </a:extLst>
          </p:cNvPr>
          <p:cNvSpPr/>
          <p:nvPr/>
        </p:nvSpPr>
        <p:spPr>
          <a:xfrm>
            <a:off x="2036332" y="1633536"/>
            <a:ext cx="4621843" cy="369332"/>
          </a:xfrm>
          <a:prstGeom prst="rect">
            <a:avLst/>
          </a:prstGeom>
        </p:spPr>
        <p:txBody>
          <a:bodyPr wrap="none">
            <a:spAutoFit/>
          </a:bodyPr>
          <a:lstStyle/>
          <a:p>
            <a:r>
              <a:rPr lang="en-US" dirty="0"/>
              <a:t>Total cross section as a function of energy</a:t>
            </a:r>
          </a:p>
        </p:txBody>
      </p:sp>
      <p:sp>
        <p:nvSpPr>
          <p:cNvPr id="16" name="Rectangle 15">
            <a:extLst>
              <a:ext uri="{FF2B5EF4-FFF2-40B4-BE49-F238E27FC236}">
                <a16:creationId xmlns:a16="http://schemas.microsoft.com/office/drawing/2014/main" id="{84A8F3D6-07D2-6D30-0DCF-EE1399931F2C}"/>
              </a:ext>
            </a:extLst>
          </p:cNvPr>
          <p:cNvSpPr/>
          <p:nvPr/>
        </p:nvSpPr>
        <p:spPr>
          <a:xfrm>
            <a:off x="7187034" y="1138534"/>
            <a:ext cx="1036246" cy="923330"/>
          </a:xfrm>
          <a:prstGeom prst="rect">
            <a:avLst/>
          </a:prstGeom>
        </p:spPr>
        <p:txBody>
          <a:bodyPr wrap="none">
            <a:spAutoFit/>
          </a:bodyPr>
          <a:lstStyle/>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95%</a:t>
            </a:r>
          </a:p>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credible</a:t>
            </a:r>
          </a:p>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intervals</a:t>
            </a:r>
            <a:endParaRPr lang="en-US" dirty="0"/>
          </a:p>
        </p:txBody>
      </p:sp>
      <p:sp>
        <p:nvSpPr>
          <p:cNvPr id="18" name="Rectangle 17">
            <a:extLst>
              <a:ext uri="{FF2B5EF4-FFF2-40B4-BE49-F238E27FC236}">
                <a16:creationId xmlns:a16="http://schemas.microsoft.com/office/drawing/2014/main" id="{BF372D69-AD8C-45D6-0400-3C12EFD83652}"/>
              </a:ext>
            </a:extLst>
          </p:cNvPr>
          <p:cNvSpPr/>
          <p:nvPr/>
        </p:nvSpPr>
        <p:spPr>
          <a:xfrm>
            <a:off x="5222449" y="6526358"/>
            <a:ext cx="3934090" cy="307777"/>
          </a:xfrm>
          <a:prstGeom prst="rect">
            <a:avLst/>
          </a:prstGeom>
        </p:spPr>
        <p:txBody>
          <a:bodyPr wrap="none">
            <a:spAutoFit/>
          </a:bodyPr>
          <a:lstStyle/>
          <a:p>
            <a:r>
              <a:rPr lang="en-US" sz="1400" dirty="0" err="1"/>
              <a:t>Hebborn</a:t>
            </a:r>
            <a:r>
              <a:rPr lang="en-US" sz="1400" dirty="0"/>
              <a:t>, Nunes, et al., JPG 50, 060501 (2023)</a:t>
            </a:r>
          </a:p>
        </p:txBody>
      </p:sp>
      <p:pic>
        <p:nvPicPr>
          <p:cNvPr id="6" name="Picture 5" descr="A picture containing text, screenshot, plot, line&#10;&#10;Description automatically generated">
            <a:extLst>
              <a:ext uri="{FF2B5EF4-FFF2-40B4-BE49-F238E27FC236}">
                <a16:creationId xmlns:a16="http://schemas.microsoft.com/office/drawing/2014/main" id="{D670E2B9-2DC3-4BAF-AB75-3106F363B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357" y="2061864"/>
            <a:ext cx="5826677" cy="3987661"/>
          </a:xfrm>
          <a:prstGeom prst="rect">
            <a:avLst/>
          </a:prstGeom>
        </p:spPr>
      </p:pic>
    </p:spTree>
    <p:extLst>
      <p:ext uri="{BB962C8B-B14F-4D97-AF65-F5344CB8AC3E}">
        <p14:creationId xmlns:p14="http://schemas.microsoft.com/office/powerpoint/2010/main" val="2078947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0"/>
          <p:cNvSpPr>
            <a:spLocks noGrp="1"/>
          </p:cNvSpPr>
          <p:nvPr>
            <p:ph type="sldNum" sz="quarter" idx="4294967295"/>
          </p:nvPr>
        </p:nvSpPr>
        <p:spPr>
          <a:xfrm>
            <a:off x="6830650" y="-636"/>
            <a:ext cx="2133600" cy="365125"/>
          </a:xfrm>
          <a:prstGeom prst="rect">
            <a:avLst/>
          </a:prstGeom>
        </p:spPr>
        <p:txBody>
          <a:bodyPr/>
          <a:lstStyle/>
          <a:p>
            <a:fld id="{975E01E6-5B3D-4541-B9D2-0C161C88CD53}" type="slidenum">
              <a:rPr lang="en-US" smtClean="0"/>
              <a:t>47</a:t>
            </a:fld>
            <a:endParaRPr lang="en-US" dirty="0"/>
          </a:p>
        </p:txBody>
      </p:sp>
      <p:sp>
        <p:nvSpPr>
          <p:cNvPr id="21" name="Title 1"/>
          <p:cNvSpPr txBox="1">
            <a:spLocks/>
          </p:cNvSpPr>
          <p:nvPr/>
        </p:nvSpPr>
        <p:spPr>
          <a:xfrm>
            <a:off x="457200" y="33164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How do optical models compare?</a:t>
            </a:r>
            <a:endParaRPr lang="en-US" sz="3200" dirty="0"/>
          </a:p>
        </p:txBody>
      </p:sp>
      <p:pic>
        <p:nvPicPr>
          <p:cNvPr id="12" name="Picture 11">
            <a:extLst>
              <a:ext uri="{FF2B5EF4-FFF2-40B4-BE49-F238E27FC236}">
                <a16:creationId xmlns:a16="http://schemas.microsoft.com/office/drawing/2014/main" id="{1282E521-D59A-298E-B272-9D81A539A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
            <a:ext cx="9144000" cy="380435"/>
          </a:xfrm>
          <a:prstGeom prst="rect">
            <a:avLst/>
          </a:prstGeom>
        </p:spPr>
      </p:pic>
      <p:sp>
        <p:nvSpPr>
          <p:cNvPr id="15" name="Rectangle 14">
            <a:extLst>
              <a:ext uri="{FF2B5EF4-FFF2-40B4-BE49-F238E27FC236}">
                <a16:creationId xmlns:a16="http://schemas.microsoft.com/office/drawing/2014/main" id="{850F5701-D48F-8210-98A0-24D32C9D5A6C}"/>
              </a:ext>
            </a:extLst>
          </p:cNvPr>
          <p:cNvSpPr/>
          <p:nvPr/>
        </p:nvSpPr>
        <p:spPr>
          <a:xfrm>
            <a:off x="2379111" y="1731130"/>
            <a:ext cx="4613764" cy="461665"/>
          </a:xfrm>
          <a:prstGeom prst="rect">
            <a:avLst/>
          </a:prstGeom>
        </p:spPr>
        <p:txBody>
          <a:bodyPr wrap="none">
            <a:spAutoFit/>
          </a:bodyPr>
          <a:lstStyle/>
          <a:p>
            <a:r>
              <a:rPr lang="en-US" sz="2400" dirty="0"/>
              <a:t>Asymmetry of total cross section</a:t>
            </a:r>
          </a:p>
        </p:txBody>
      </p:sp>
      <p:sp>
        <p:nvSpPr>
          <p:cNvPr id="16" name="Rectangle 15">
            <a:extLst>
              <a:ext uri="{FF2B5EF4-FFF2-40B4-BE49-F238E27FC236}">
                <a16:creationId xmlns:a16="http://schemas.microsoft.com/office/drawing/2014/main" id="{84A8F3D6-07D2-6D30-0DCF-EE1399931F2C}"/>
              </a:ext>
            </a:extLst>
          </p:cNvPr>
          <p:cNvSpPr/>
          <p:nvPr/>
        </p:nvSpPr>
        <p:spPr>
          <a:xfrm>
            <a:off x="7385358" y="3000970"/>
            <a:ext cx="1036246" cy="923330"/>
          </a:xfrm>
          <a:prstGeom prst="rect">
            <a:avLst/>
          </a:prstGeom>
        </p:spPr>
        <p:txBody>
          <a:bodyPr wrap="none">
            <a:spAutoFit/>
          </a:bodyPr>
          <a:lstStyle/>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95%</a:t>
            </a:r>
          </a:p>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credible</a:t>
            </a:r>
          </a:p>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intervals</a:t>
            </a:r>
            <a:endParaRPr lang="en-US" dirty="0"/>
          </a:p>
        </p:txBody>
      </p:sp>
      <p:sp>
        <p:nvSpPr>
          <p:cNvPr id="18" name="Rectangle 17">
            <a:extLst>
              <a:ext uri="{FF2B5EF4-FFF2-40B4-BE49-F238E27FC236}">
                <a16:creationId xmlns:a16="http://schemas.microsoft.com/office/drawing/2014/main" id="{BF372D69-AD8C-45D6-0400-3C12EFD83652}"/>
              </a:ext>
            </a:extLst>
          </p:cNvPr>
          <p:cNvSpPr/>
          <p:nvPr/>
        </p:nvSpPr>
        <p:spPr>
          <a:xfrm>
            <a:off x="5222449" y="6526358"/>
            <a:ext cx="3934090" cy="307777"/>
          </a:xfrm>
          <a:prstGeom prst="rect">
            <a:avLst/>
          </a:prstGeom>
        </p:spPr>
        <p:txBody>
          <a:bodyPr wrap="none">
            <a:spAutoFit/>
          </a:bodyPr>
          <a:lstStyle/>
          <a:p>
            <a:r>
              <a:rPr lang="en-US" sz="1400" dirty="0" err="1"/>
              <a:t>Hebborn</a:t>
            </a:r>
            <a:r>
              <a:rPr lang="en-US" sz="1400" dirty="0"/>
              <a:t>, Nunes, et al., JPG 50, 060501 (2023)</a:t>
            </a:r>
          </a:p>
        </p:txBody>
      </p:sp>
      <p:pic>
        <p:nvPicPr>
          <p:cNvPr id="3" name="Picture 2" descr="A picture containing text, plot, diagram, line&#10;&#10;Description automatically generated">
            <a:extLst>
              <a:ext uri="{FF2B5EF4-FFF2-40B4-BE49-F238E27FC236}">
                <a16:creationId xmlns:a16="http://schemas.microsoft.com/office/drawing/2014/main" id="{1F50CF0E-AD0F-8EC5-D525-42D69565C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496" y="2213196"/>
            <a:ext cx="6331238" cy="4220825"/>
          </a:xfrm>
          <a:prstGeom prst="rect">
            <a:avLst/>
          </a:prstGeom>
        </p:spPr>
      </p:pic>
    </p:spTree>
    <p:extLst>
      <p:ext uri="{BB962C8B-B14F-4D97-AF65-F5344CB8AC3E}">
        <p14:creationId xmlns:p14="http://schemas.microsoft.com/office/powerpoint/2010/main" val="1982572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61312" cy="990600"/>
          </a:xfrm>
        </p:spPr>
        <p:txBody>
          <a:bodyPr>
            <a:normAutofit fontScale="90000"/>
          </a:bodyPr>
          <a:lstStyle/>
          <a:p>
            <a:r>
              <a:rPr lang="en-US" dirty="0"/>
              <a:t>Nuclear reactions offer unique probes to explore our big science questions</a:t>
            </a:r>
          </a:p>
        </p:txBody>
      </p:sp>
      <p:pic>
        <p:nvPicPr>
          <p:cNvPr id="7" name="Picture 6" descr="Diagram&#10;&#10;Description automatically generated">
            <a:extLst>
              <a:ext uri="{FF2B5EF4-FFF2-40B4-BE49-F238E27FC236}">
                <a16:creationId xmlns:a16="http://schemas.microsoft.com/office/drawing/2014/main" id="{E99CBD65-96DA-2E13-060D-410929AF6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154886"/>
            <a:ext cx="7772400" cy="3281163"/>
          </a:xfrm>
          <a:prstGeom prst="rect">
            <a:avLst/>
          </a:prstGeom>
        </p:spPr>
      </p:pic>
      <p:sp>
        <p:nvSpPr>
          <p:cNvPr id="5" name="TextBox 4">
            <a:extLst>
              <a:ext uri="{FF2B5EF4-FFF2-40B4-BE49-F238E27FC236}">
                <a16:creationId xmlns:a16="http://schemas.microsoft.com/office/drawing/2014/main" id="{690D1E1B-3082-B2EB-C3E7-60AC743547D3}"/>
              </a:ext>
            </a:extLst>
          </p:cNvPr>
          <p:cNvSpPr txBox="1"/>
          <p:nvPr/>
        </p:nvSpPr>
        <p:spPr>
          <a:xfrm>
            <a:off x="1313543" y="5589881"/>
            <a:ext cx="7604969" cy="954107"/>
          </a:xfrm>
          <a:prstGeom prst="rect">
            <a:avLst/>
          </a:prstGeom>
          <a:noFill/>
        </p:spPr>
        <p:txBody>
          <a:bodyPr wrap="square">
            <a:spAutoFit/>
          </a:bodyPr>
          <a:lstStyle/>
          <a:p>
            <a:r>
              <a:rPr lang="en-US" sz="2800" dirty="0">
                <a:solidFill>
                  <a:srgbClr val="0070C0"/>
                </a:solidFill>
              </a:rPr>
              <a:t>We make beams of exotic rare isotopes and smash them onto a target!</a:t>
            </a:r>
          </a:p>
        </p:txBody>
      </p:sp>
      <p:sp>
        <p:nvSpPr>
          <p:cNvPr id="4" name="Rectangle 3">
            <a:extLst>
              <a:ext uri="{FF2B5EF4-FFF2-40B4-BE49-F238E27FC236}">
                <a16:creationId xmlns:a16="http://schemas.microsoft.com/office/drawing/2014/main" id="{C8708448-2796-3187-1034-C4F80665EF72}"/>
              </a:ext>
            </a:extLst>
          </p:cNvPr>
          <p:cNvSpPr/>
          <p:nvPr/>
        </p:nvSpPr>
        <p:spPr>
          <a:xfrm>
            <a:off x="6382512" y="2154886"/>
            <a:ext cx="1280160" cy="286562"/>
          </a:xfrm>
          <a:prstGeom prst="rect">
            <a:avLst/>
          </a:prstGeom>
          <a:solidFill>
            <a:schemeClr val="bg1"/>
          </a:solidFill>
          <a:ln w="26424">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935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41453" y="331642"/>
            <a:ext cx="8686800" cy="990600"/>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The Optical Potential is an essential ingredient in reaction theory</a:t>
            </a:r>
            <a:endParaRPr lang="en-US" sz="3200" dirty="0"/>
          </a:p>
        </p:txBody>
      </p:sp>
      <p:sp>
        <p:nvSpPr>
          <p:cNvPr id="18" name="Rectangle 17">
            <a:extLst>
              <a:ext uri="{FF2B5EF4-FFF2-40B4-BE49-F238E27FC236}">
                <a16:creationId xmlns:a16="http://schemas.microsoft.com/office/drawing/2014/main" id="{BF372D69-AD8C-45D6-0400-3C12EFD83652}"/>
              </a:ext>
            </a:extLst>
          </p:cNvPr>
          <p:cNvSpPr/>
          <p:nvPr/>
        </p:nvSpPr>
        <p:spPr>
          <a:xfrm>
            <a:off x="5222449" y="6526358"/>
            <a:ext cx="3934090" cy="307777"/>
          </a:xfrm>
          <a:prstGeom prst="rect">
            <a:avLst/>
          </a:prstGeom>
        </p:spPr>
        <p:txBody>
          <a:bodyPr wrap="none">
            <a:spAutoFit/>
          </a:bodyPr>
          <a:lstStyle/>
          <a:p>
            <a:r>
              <a:rPr lang="en-US" sz="1400" dirty="0" err="1"/>
              <a:t>Hebborn</a:t>
            </a:r>
            <a:r>
              <a:rPr lang="en-US" sz="1400" dirty="0"/>
              <a:t>, Nunes, et al., JPG 50, 060501 (2023)</a:t>
            </a:r>
          </a:p>
        </p:txBody>
      </p:sp>
      <p:sp>
        <p:nvSpPr>
          <p:cNvPr id="2" name="Rectangle 1">
            <a:extLst>
              <a:ext uri="{FF2B5EF4-FFF2-40B4-BE49-F238E27FC236}">
                <a16:creationId xmlns:a16="http://schemas.microsoft.com/office/drawing/2014/main" id="{109CCF64-38C6-731A-BB06-0DB1362B7006}"/>
              </a:ext>
            </a:extLst>
          </p:cNvPr>
          <p:cNvSpPr/>
          <p:nvPr/>
        </p:nvSpPr>
        <p:spPr>
          <a:xfrm>
            <a:off x="541756" y="3075057"/>
            <a:ext cx="8060487" cy="1015663"/>
          </a:xfrm>
          <a:prstGeom prst="rect">
            <a:avLst/>
          </a:prstGeom>
        </p:spPr>
        <p:txBody>
          <a:bodyPr wrap="square">
            <a:spAutoFit/>
          </a:bodyPr>
          <a:lstStyle/>
          <a:p>
            <a:pPr algn="l"/>
            <a:r>
              <a:rPr lang="en-US" sz="2000" dirty="0">
                <a:solidFill>
                  <a:srgbClr val="0070C0"/>
                </a:solidFill>
                <a:latin typeface="Roboto" panose="02000000000000000000" pitchFamily="2" charset="0"/>
              </a:rPr>
              <a:t>It’s the projection of the many-body scattering problem on the ground state: </a:t>
            </a:r>
            <a:endParaRPr lang="en-US" sz="2000" b="0" i="0" u="none" strike="noStrike" dirty="0">
              <a:solidFill>
                <a:srgbClr val="0070C0"/>
              </a:solidFill>
              <a:effectLst/>
              <a:latin typeface="Roboto" panose="02000000000000000000" pitchFamily="2" charset="0"/>
            </a:endParaRPr>
          </a:p>
          <a:p>
            <a:r>
              <a:rPr lang="en-US" sz="2000" dirty="0">
                <a:latin typeface="Tahoma" pitchFamily="34" charset="0"/>
              </a:rPr>
              <a:t>	</a:t>
            </a:r>
            <a:endParaRPr lang="en-US" sz="2000" b="0" dirty="0">
              <a:latin typeface="Tahoma" pitchFamily="34" charset="0"/>
            </a:endParaRPr>
          </a:p>
        </p:txBody>
      </p:sp>
      <p:grpSp>
        <p:nvGrpSpPr>
          <p:cNvPr id="3" name="Group 2">
            <a:extLst>
              <a:ext uri="{FF2B5EF4-FFF2-40B4-BE49-F238E27FC236}">
                <a16:creationId xmlns:a16="http://schemas.microsoft.com/office/drawing/2014/main" id="{12FD924A-2CB1-4318-31F2-6BFFE47A5009}"/>
              </a:ext>
            </a:extLst>
          </p:cNvPr>
          <p:cNvGrpSpPr/>
          <p:nvPr/>
        </p:nvGrpSpPr>
        <p:grpSpPr>
          <a:xfrm>
            <a:off x="6323012" y="1388008"/>
            <a:ext cx="1752600" cy="1027173"/>
            <a:chOff x="6844082" y="4852142"/>
            <a:chExt cx="2298332" cy="1179573"/>
          </a:xfrm>
        </p:grpSpPr>
        <p:sp>
          <p:nvSpPr>
            <p:cNvPr id="4" name="Line 10">
              <a:extLst>
                <a:ext uri="{FF2B5EF4-FFF2-40B4-BE49-F238E27FC236}">
                  <a16:creationId xmlns:a16="http://schemas.microsoft.com/office/drawing/2014/main" id="{74D9AB0A-DB33-0FEF-FE0A-F8156D4CBB70}"/>
                </a:ext>
              </a:extLst>
            </p:cNvPr>
            <p:cNvSpPr>
              <a:spLocks noChangeShapeType="1"/>
            </p:cNvSpPr>
            <p:nvPr/>
          </p:nvSpPr>
          <p:spPr bwMode="auto">
            <a:xfrm>
              <a:off x="7161213" y="5041115"/>
              <a:ext cx="1524000" cy="533400"/>
            </a:xfrm>
            <a:prstGeom prst="line">
              <a:avLst/>
            </a:prstGeom>
            <a:noFill/>
            <a:ln w="19050" cap="sq">
              <a:solidFill>
                <a:schemeClr val="tx1"/>
              </a:solidFill>
              <a:round/>
              <a:headEnd/>
              <a:tailEnd/>
            </a:ln>
          </p:spPr>
          <p:txBody>
            <a:bodyPr wrap="square" anchor="ctr">
              <a:spAutoFit/>
            </a:bodyPr>
            <a:lstStyle/>
            <a:p>
              <a:endParaRPr lang="en-US"/>
            </a:p>
          </p:txBody>
        </p:sp>
        <p:sp>
          <p:nvSpPr>
            <p:cNvPr id="5" name="Oval 23">
              <a:extLst>
                <a:ext uri="{FF2B5EF4-FFF2-40B4-BE49-F238E27FC236}">
                  <a16:creationId xmlns:a16="http://schemas.microsoft.com/office/drawing/2014/main" id="{4CAE9326-BA47-CF7B-B60D-4875A0951648}"/>
                </a:ext>
              </a:extLst>
            </p:cNvPr>
            <p:cNvSpPr>
              <a:spLocks noChangeArrowheads="1"/>
            </p:cNvSpPr>
            <p:nvPr/>
          </p:nvSpPr>
          <p:spPr bwMode="auto">
            <a:xfrm>
              <a:off x="8075613" y="4982377"/>
              <a:ext cx="1066801" cy="1049338"/>
            </a:xfrm>
            <a:prstGeom prst="ellipse">
              <a:avLst/>
            </a:prstGeom>
            <a:solidFill>
              <a:srgbClr val="7030A0"/>
            </a:solidFill>
            <a:ln w="12700">
              <a:noFill/>
              <a:round/>
              <a:headEnd/>
              <a:tailEnd/>
            </a:ln>
          </p:spPr>
          <p:txBody>
            <a:bodyPr wrap="none" anchor="ctr"/>
            <a:lstStyle/>
            <a:p>
              <a:endParaRPr lang="en-US"/>
            </a:p>
          </p:txBody>
        </p:sp>
        <p:sp>
          <p:nvSpPr>
            <p:cNvPr id="6" name="Oval 27">
              <a:extLst>
                <a:ext uri="{FF2B5EF4-FFF2-40B4-BE49-F238E27FC236}">
                  <a16:creationId xmlns:a16="http://schemas.microsoft.com/office/drawing/2014/main" id="{35DB40E0-754E-B27C-A8C1-229B9C01E056}"/>
                </a:ext>
              </a:extLst>
            </p:cNvPr>
            <p:cNvSpPr>
              <a:spLocks noChangeArrowheads="1"/>
            </p:cNvSpPr>
            <p:nvPr/>
          </p:nvSpPr>
          <p:spPr bwMode="auto">
            <a:xfrm>
              <a:off x="6844082" y="4852142"/>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grpSp>
      <p:sp>
        <p:nvSpPr>
          <p:cNvPr id="7" name="Right Arrow 6">
            <a:extLst>
              <a:ext uri="{FF2B5EF4-FFF2-40B4-BE49-F238E27FC236}">
                <a16:creationId xmlns:a16="http://schemas.microsoft.com/office/drawing/2014/main" id="{91F3635D-EA03-737C-5A3D-8B491C8A63DD}"/>
              </a:ext>
            </a:extLst>
          </p:cNvPr>
          <p:cNvSpPr/>
          <p:nvPr/>
        </p:nvSpPr>
        <p:spPr bwMode="auto">
          <a:xfrm>
            <a:off x="5103812" y="1540408"/>
            <a:ext cx="914400" cy="621515"/>
          </a:xfrm>
          <a:prstGeom prst="rightArrow">
            <a:avLst/>
          </a:prstGeom>
          <a:solidFill>
            <a:srgbClr val="3366FF">
              <a:alpha val="57000"/>
            </a:srgbClr>
          </a:solidFill>
          <a:ln w="57150" cap="flat" cmpd="sng" algn="ctr">
            <a:solidFill>
              <a:srgbClr val="3366FF">
                <a:alpha val="3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Symbol" pitchFamily="18" charset="2"/>
            </a:endParaRPr>
          </a:p>
        </p:txBody>
      </p:sp>
      <p:grpSp>
        <p:nvGrpSpPr>
          <p:cNvPr id="8" name="Group 7">
            <a:extLst>
              <a:ext uri="{FF2B5EF4-FFF2-40B4-BE49-F238E27FC236}">
                <a16:creationId xmlns:a16="http://schemas.microsoft.com/office/drawing/2014/main" id="{94711D8F-8C11-113F-C208-90224F50791C}"/>
              </a:ext>
            </a:extLst>
          </p:cNvPr>
          <p:cNvGrpSpPr/>
          <p:nvPr/>
        </p:nvGrpSpPr>
        <p:grpSpPr>
          <a:xfrm>
            <a:off x="2513012" y="1388008"/>
            <a:ext cx="1752600" cy="959653"/>
            <a:chOff x="1065212" y="4724400"/>
            <a:chExt cx="2487764" cy="1188253"/>
          </a:xfrm>
        </p:grpSpPr>
        <p:sp>
          <p:nvSpPr>
            <p:cNvPr id="9" name="Oval 26">
              <a:extLst>
                <a:ext uri="{FF2B5EF4-FFF2-40B4-BE49-F238E27FC236}">
                  <a16:creationId xmlns:a16="http://schemas.microsoft.com/office/drawing/2014/main" id="{BF155C3F-38EF-FB6E-D611-C845D0F1D8CA}"/>
                </a:ext>
              </a:extLst>
            </p:cNvPr>
            <p:cNvSpPr>
              <a:spLocks noChangeArrowheads="1"/>
            </p:cNvSpPr>
            <p:nvPr/>
          </p:nvSpPr>
          <p:spPr bwMode="auto">
            <a:xfrm>
              <a:off x="3198812" y="51173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0" name="Line 10">
              <a:extLst>
                <a:ext uri="{FF2B5EF4-FFF2-40B4-BE49-F238E27FC236}">
                  <a16:creationId xmlns:a16="http://schemas.microsoft.com/office/drawing/2014/main" id="{979A26DC-D8CC-A013-C87C-885D10DF02AD}"/>
                </a:ext>
              </a:extLst>
            </p:cNvPr>
            <p:cNvSpPr>
              <a:spLocks noChangeShapeType="1"/>
            </p:cNvSpPr>
            <p:nvPr/>
          </p:nvSpPr>
          <p:spPr bwMode="auto">
            <a:xfrm>
              <a:off x="1293813" y="4888715"/>
              <a:ext cx="1524000" cy="533400"/>
            </a:xfrm>
            <a:prstGeom prst="line">
              <a:avLst/>
            </a:prstGeom>
            <a:noFill/>
            <a:ln w="19050" cap="sq">
              <a:solidFill>
                <a:schemeClr val="tx1"/>
              </a:solidFill>
              <a:round/>
              <a:headEnd/>
              <a:tailEnd/>
            </a:ln>
          </p:spPr>
          <p:txBody>
            <a:bodyPr wrap="square" anchor="ctr">
              <a:spAutoFit/>
            </a:bodyPr>
            <a:lstStyle/>
            <a:p>
              <a:endParaRPr lang="en-US"/>
            </a:p>
          </p:txBody>
        </p:sp>
        <p:sp>
          <p:nvSpPr>
            <p:cNvPr id="11" name="Oval 11">
              <a:extLst>
                <a:ext uri="{FF2B5EF4-FFF2-40B4-BE49-F238E27FC236}">
                  <a16:creationId xmlns:a16="http://schemas.microsoft.com/office/drawing/2014/main" id="{81EC6C94-B744-0E5C-3E63-BDEC1753F98E}"/>
                </a:ext>
              </a:extLst>
            </p:cNvPr>
            <p:cNvSpPr>
              <a:spLocks noChangeArrowheads="1"/>
            </p:cNvSpPr>
            <p:nvPr/>
          </p:nvSpPr>
          <p:spPr bwMode="auto">
            <a:xfrm>
              <a:off x="2760998" y="5442753"/>
              <a:ext cx="35244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3" name="Oval 12">
              <a:extLst>
                <a:ext uri="{FF2B5EF4-FFF2-40B4-BE49-F238E27FC236}">
                  <a16:creationId xmlns:a16="http://schemas.microsoft.com/office/drawing/2014/main" id="{AFA7A3A3-06A7-BE67-CA39-14E7C5D09908}"/>
                </a:ext>
              </a:extLst>
            </p:cNvPr>
            <p:cNvSpPr>
              <a:spLocks noChangeArrowheads="1"/>
            </p:cNvSpPr>
            <p:nvPr/>
          </p:nvSpPr>
          <p:spPr bwMode="auto">
            <a:xfrm>
              <a:off x="2272733" y="5139540"/>
              <a:ext cx="350725"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4" name="Oval 13">
              <a:extLst>
                <a:ext uri="{FF2B5EF4-FFF2-40B4-BE49-F238E27FC236}">
                  <a16:creationId xmlns:a16="http://schemas.microsoft.com/office/drawing/2014/main" id="{791D2D48-E267-F19D-3E97-6F4FCB098021}"/>
                </a:ext>
              </a:extLst>
            </p:cNvPr>
            <p:cNvSpPr>
              <a:spLocks noChangeArrowheads="1"/>
            </p:cNvSpPr>
            <p:nvPr/>
          </p:nvSpPr>
          <p:spPr bwMode="auto">
            <a:xfrm>
              <a:off x="2917448" y="5576103"/>
              <a:ext cx="35244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5" name="Oval 14">
              <a:extLst>
                <a:ext uri="{FF2B5EF4-FFF2-40B4-BE49-F238E27FC236}">
                  <a16:creationId xmlns:a16="http://schemas.microsoft.com/office/drawing/2014/main" id="{D7F84542-0410-D982-B67B-15FBAE3DB13A}"/>
                </a:ext>
              </a:extLst>
            </p:cNvPr>
            <p:cNvSpPr>
              <a:spLocks noChangeArrowheads="1"/>
            </p:cNvSpPr>
            <p:nvPr/>
          </p:nvSpPr>
          <p:spPr bwMode="auto">
            <a:xfrm>
              <a:off x="2956991" y="5060165"/>
              <a:ext cx="3507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6" name="Oval 15">
              <a:extLst>
                <a:ext uri="{FF2B5EF4-FFF2-40B4-BE49-F238E27FC236}">
                  <a16:creationId xmlns:a16="http://schemas.microsoft.com/office/drawing/2014/main" id="{3C978CCA-796F-486C-E901-5232A7771C86}"/>
                </a:ext>
              </a:extLst>
            </p:cNvPr>
            <p:cNvSpPr>
              <a:spLocks noChangeArrowheads="1"/>
            </p:cNvSpPr>
            <p:nvPr/>
          </p:nvSpPr>
          <p:spPr bwMode="auto">
            <a:xfrm>
              <a:off x="2994811" y="5209390"/>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17" name="Oval 17">
              <a:extLst>
                <a:ext uri="{FF2B5EF4-FFF2-40B4-BE49-F238E27FC236}">
                  <a16:creationId xmlns:a16="http://schemas.microsoft.com/office/drawing/2014/main" id="{BD94413F-2ACA-3534-3281-66501840D53E}"/>
                </a:ext>
              </a:extLst>
            </p:cNvPr>
            <p:cNvSpPr>
              <a:spLocks noChangeArrowheads="1"/>
            </p:cNvSpPr>
            <p:nvPr/>
          </p:nvSpPr>
          <p:spPr bwMode="auto">
            <a:xfrm>
              <a:off x="2700821" y="51935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9" name="Oval 18">
              <a:extLst>
                <a:ext uri="{FF2B5EF4-FFF2-40B4-BE49-F238E27FC236}">
                  <a16:creationId xmlns:a16="http://schemas.microsoft.com/office/drawing/2014/main" id="{216356C7-5D04-39AE-7183-376A171FAABA}"/>
                </a:ext>
              </a:extLst>
            </p:cNvPr>
            <p:cNvSpPr>
              <a:spLocks noChangeArrowheads="1"/>
            </p:cNvSpPr>
            <p:nvPr/>
          </p:nvSpPr>
          <p:spPr bwMode="auto">
            <a:xfrm>
              <a:off x="2448093" y="5525303"/>
              <a:ext cx="3507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0" name="Oval 19">
              <a:extLst>
                <a:ext uri="{FF2B5EF4-FFF2-40B4-BE49-F238E27FC236}">
                  <a16:creationId xmlns:a16="http://schemas.microsoft.com/office/drawing/2014/main" id="{DA9447E2-CBC8-830A-0FBB-B4423C231E5A}"/>
                </a:ext>
              </a:extLst>
            </p:cNvPr>
            <p:cNvSpPr>
              <a:spLocks noChangeArrowheads="1"/>
            </p:cNvSpPr>
            <p:nvPr/>
          </p:nvSpPr>
          <p:spPr bwMode="auto">
            <a:xfrm>
              <a:off x="2269295" y="53586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2" name="Oval 20">
              <a:extLst>
                <a:ext uri="{FF2B5EF4-FFF2-40B4-BE49-F238E27FC236}">
                  <a16:creationId xmlns:a16="http://schemas.microsoft.com/office/drawing/2014/main" id="{CAA1E4CB-0231-0D6F-CC6B-2953787CC178}"/>
                </a:ext>
              </a:extLst>
            </p:cNvPr>
            <p:cNvSpPr>
              <a:spLocks noChangeArrowheads="1"/>
            </p:cNvSpPr>
            <p:nvPr/>
          </p:nvSpPr>
          <p:spPr bwMode="auto">
            <a:xfrm>
              <a:off x="2544370" y="5274484"/>
              <a:ext cx="352444" cy="288925"/>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3" name="Oval 21">
              <a:extLst>
                <a:ext uri="{FF2B5EF4-FFF2-40B4-BE49-F238E27FC236}">
                  <a16:creationId xmlns:a16="http://schemas.microsoft.com/office/drawing/2014/main" id="{8D3ECDD0-9F3F-4C87-8128-A3DBB72CC35F}"/>
                </a:ext>
              </a:extLst>
            </p:cNvPr>
            <p:cNvSpPr>
              <a:spLocks noChangeArrowheads="1"/>
            </p:cNvSpPr>
            <p:nvPr/>
          </p:nvSpPr>
          <p:spPr bwMode="auto">
            <a:xfrm>
              <a:off x="3034354" y="53586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4" name="Oval 22">
              <a:extLst>
                <a:ext uri="{FF2B5EF4-FFF2-40B4-BE49-F238E27FC236}">
                  <a16:creationId xmlns:a16="http://schemas.microsoft.com/office/drawing/2014/main" id="{B8302D59-6271-D766-DA56-DE51755887DC}"/>
                </a:ext>
              </a:extLst>
            </p:cNvPr>
            <p:cNvSpPr>
              <a:spLocks noChangeArrowheads="1"/>
            </p:cNvSpPr>
            <p:nvPr/>
          </p:nvSpPr>
          <p:spPr bwMode="auto">
            <a:xfrm>
              <a:off x="2406834" y="500936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5" name="Oval 23">
              <a:extLst>
                <a:ext uri="{FF2B5EF4-FFF2-40B4-BE49-F238E27FC236}">
                  <a16:creationId xmlns:a16="http://schemas.microsoft.com/office/drawing/2014/main" id="{BC65FE0A-6CFC-E2C2-C00A-EE3AA27ECA9E}"/>
                </a:ext>
              </a:extLst>
            </p:cNvPr>
            <p:cNvSpPr>
              <a:spLocks noChangeArrowheads="1"/>
            </p:cNvSpPr>
            <p:nvPr/>
          </p:nvSpPr>
          <p:spPr bwMode="auto">
            <a:xfrm>
              <a:off x="2741612" y="4888715"/>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6" name="Oval 24">
              <a:extLst>
                <a:ext uri="{FF2B5EF4-FFF2-40B4-BE49-F238E27FC236}">
                  <a16:creationId xmlns:a16="http://schemas.microsoft.com/office/drawing/2014/main" id="{E2C3CFAD-A536-4DD8-4409-FE46DB1D0AA6}"/>
                </a:ext>
              </a:extLst>
            </p:cNvPr>
            <p:cNvSpPr>
              <a:spLocks noChangeArrowheads="1"/>
            </p:cNvSpPr>
            <p:nvPr/>
          </p:nvSpPr>
          <p:spPr bwMode="auto">
            <a:xfrm>
              <a:off x="2721452" y="5625315"/>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7" name="Oval 25">
              <a:extLst>
                <a:ext uri="{FF2B5EF4-FFF2-40B4-BE49-F238E27FC236}">
                  <a16:creationId xmlns:a16="http://schemas.microsoft.com/office/drawing/2014/main" id="{E175BEBE-03DB-6D34-1D14-BCF102DBC44F}"/>
                </a:ext>
              </a:extLst>
            </p:cNvPr>
            <p:cNvSpPr>
              <a:spLocks noChangeArrowheads="1"/>
            </p:cNvSpPr>
            <p:nvPr/>
          </p:nvSpPr>
          <p:spPr bwMode="auto">
            <a:xfrm>
              <a:off x="2894012" y="5345915"/>
              <a:ext cx="35244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8" name="Oval 26">
              <a:extLst>
                <a:ext uri="{FF2B5EF4-FFF2-40B4-BE49-F238E27FC236}">
                  <a16:creationId xmlns:a16="http://schemas.microsoft.com/office/drawing/2014/main" id="{73092854-5E64-2813-C81C-5BE3A948C122}"/>
                </a:ext>
              </a:extLst>
            </p:cNvPr>
            <p:cNvSpPr>
              <a:spLocks noChangeArrowheads="1"/>
            </p:cNvSpPr>
            <p:nvPr/>
          </p:nvSpPr>
          <p:spPr bwMode="auto">
            <a:xfrm>
              <a:off x="2700821" y="506016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9" name="Oval 27">
              <a:extLst>
                <a:ext uri="{FF2B5EF4-FFF2-40B4-BE49-F238E27FC236}">
                  <a16:creationId xmlns:a16="http://schemas.microsoft.com/office/drawing/2014/main" id="{111CE8FA-503A-09D1-830D-BD6FEC3A8E60}"/>
                </a:ext>
              </a:extLst>
            </p:cNvPr>
            <p:cNvSpPr>
              <a:spLocks noChangeArrowheads="1"/>
            </p:cNvSpPr>
            <p:nvPr/>
          </p:nvSpPr>
          <p:spPr bwMode="auto">
            <a:xfrm>
              <a:off x="1065212" y="4724400"/>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0" name="Oval 26">
              <a:extLst>
                <a:ext uri="{FF2B5EF4-FFF2-40B4-BE49-F238E27FC236}">
                  <a16:creationId xmlns:a16="http://schemas.microsoft.com/office/drawing/2014/main" id="{EB27809E-F631-7414-31FD-ECD4FF58BE1D}"/>
                </a:ext>
              </a:extLst>
            </p:cNvPr>
            <p:cNvSpPr>
              <a:spLocks noChangeArrowheads="1"/>
            </p:cNvSpPr>
            <p:nvPr/>
          </p:nvSpPr>
          <p:spPr bwMode="auto">
            <a:xfrm>
              <a:off x="3046412" y="48887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1" name="Oval 26">
              <a:extLst>
                <a:ext uri="{FF2B5EF4-FFF2-40B4-BE49-F238E27FC236}">
                  <a16:creationId xmlns:a16="http://schemas.microsoft.com/office/drawing/2014/main" id="{FC51EE87-6C49-7BB2-D293-0D3EA3E8A2E8}"/>
                </a:ext>
              </a:extLst>
            </p:cNvPr>
            <p:cNvSpPr>
              <a:spLocks noChangeArrowheads="1"/>
            </p:cNvSpPr>
            <p:nvPr/>
          </p:nvSpPr>
          <p:spPr bwMode="auto">
            <a:xfrm>
              <a:off x="2741612" y="52697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2" name="Oval 26">
              <a:extLst>
                <a:ext uri="{FF2B5EF4-FFF2-40B4-BE49-F238E27FC236}">
                  <a16:creationId xmlns:a16="http://schemas.microsoft.com/office/drawing/2014/main" id="{94157540-EA0D-04F1-FAAB-18A60F235444}"/>
                </a:ext>
              </a:extLst>
            </p:cNvPr>
            <p:cNvSpPr>
              <a:spLocks noChangeArrowheads="1"/>
            </p:cNvSpPr>
            <p:nvPr/>
          </p:nvSpPr>
          <p:spPr bwMode="auto">
            <a:xfrm>
              <a:off x="2513012" y="48125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grpSp>
      <p:sp>
        <p:nvSpPr>
          <p:cNvPr id="35" name="TextBox 34">
            <a:extLst>
              <a:ext uri="{FF2B5EF4-FFF2-40B4-BE49-F238E27FC236}">
                <a16:creationId xmlns:a16="http://schemas.microsoft.com/office/drawing/2014/main" id="{EE73EE15-1CBE-DCC8-ACD4-B41220B80E9D}"/>
              </a:ext>
            </a:extLst>
          </p:cNvPr>
          <p:cNvSpPr txBox="1"/>
          <p:nvPr/>
        </p:nvSpPr>
        <p:spPr>
          <a:xfrm>
            <a:off x="6533718" y="1695099"/>
            <a:ext cx="593863" cy="369332"/>
          </a:xfrm>
          <a:prstGeom prst="rect">
            <a:avLst/>
          </a:prstGeom>
          <a:noFill/>
        </p:spPr>
        <p:txBody>
          <a:bodyPr wrap="square">
            <a:spAutoFit/>
          </a:bodyPr>
          <a:lstStyle/>
          <a:p>
            <a:r>
              <a:rPr lang="en-US" sz="1800" b="0" i="0" u="none" strike="noStrike" dirty="0" err="1">
                <a:solidFill>
                  <a:srgbClr val="7030A0"/>
                </a:solidFill>
                <a:effectLst/>
                <a:latin typeface="Roboto" panose="02000000000000000000" pitchFamily="2" charset="0"/>
              </a:rPr>
              <a:t>U</a:t>
            </a:r>
            <a:r>
              <a:rPr lang="en-US" sz="1800" b="0" i="0" u="none" strike="noStrike" baseline="-25000" dirty="0" err="1">
                <a:solidFill>
                  <a:srgbClr val="7030A0"/>
                </a:solidFill>
                <a:effectLst/>
                <a:latin typeface="Roboto" panose="02000000000000000000" pitchFamily="2" charset="0"/>
              </a:rPr>
              <a:t>opt</a:t>
            </a:r>
            <a:endParaRPr lang="en-US" dirty="0">
              <a:solidFill>
                <a:srgbClr val="7030A0"/>
              </a:solidFill>
            </a:endParaRPr>
          </a:p>
        </p:txBody>
      </p:sp>
      <p:sp>
        <p:nvSpPr>
          <p:cNvPr id="36" name="TextBox 35">
            <a:extLst>
              <a:ext uri="{FF2B5EF4-FFF2-40B4-BE49-F238E27FC236}">
                <a16:creationId xmlns:a16="http://schemas.microsoft.com/office/drawing/2014/main" id="{010A2596-4F62-03A6-3F6E-E119BD47A851}"/>
              </a:ext>
            </a:extLst>
          </p:cNvPr>
          <p:cNvSpPr txBox="1"/>
          <p:nvPr/>
        </p:nvSpPr>
        <p:spPr>
          <a:xfrm>
            <a:off x="2480454" y="1776110"/>
            <a:ext cx="593863" cy="369332"/>
          </a:xfrm>
          <a:prstGeom prst="rect">
            <a:avLst/>
          </a:prstGeom>
          <a:noFill/>
        </p:spPr>
        <p:txBody>
          <a:bodyPr wrap="square">
            <a:spAutoFit/>
          </a:bodyPr>
          <a:lstStyle/>
          <a:p>
            <a:r>
              <a:rPr lang="en-US" dirty="0">
                <a:solidFill>
                  <a:srgbClr val="7030A0"/>
                </a:solidFill>
                <a:latin typeface="Roboto" panose="02000000000000000000" pitchFamily="2" charset="0"/>
              </a:rPr>
              <a:t>V</a:t>
            </a:r>
            <a:r>
              <a:rPr lang="en-US" baseline="-25000" dirty="0">
                <a:solidFill>
                  <a:srgbClr val="7030A0"/>
                </a:solidFill>
                <a:latin typeface="Roboto" panose="02000000000000000000" pitchFamily="2" charset="0"/>
              </a:rPr>
              <a:t>NN</a:t>
            </a:r>
            <a:endParaRPr lang="en-US" dirty="0">
              <a:solidFill>
                <a:srgbClr val="7030A0"/>
              </a:solidFill>
            </a:endParaRPr>
          </a:p>
        </p:txBody>
      </p:sp>
      <p:pic>
        <p:nvPicPr>
          <p:cNvPr id="40" name="Picture 39" descr="A black and white text&#10;&#10;Description automatically generated">
            <a:extLst>
              <a:ext uri="{FF2B5EF4-FFF2-40B4-BE49-F238E27FC236}">
                <a16:creationId xmlns:a16="http://schemas.microsoft.com/office/drawing/2014/main" id="{DBB20A90-1918-09D6-3D37-703AB359B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573" y="4569789"/>
            <a:ext cx="6251714" cy="1287640"/>
          </a:xfrm>
          <a:prstGeom prst="rect">
            <a:avLst/>
          </a:prstGeom>
        </p:spPr>
      </p:pic>
      <p:sp>
        <p:nvSpPr>
          <p:cNvPr id="42" name="TextBox 41">
            <a:extLst>
              <a:ext uri="{FF2B5EF4-FFF2-40B4-BE49-F238E27FC236}">
                <a16:creationId xmlns:a16="http://schemas.microsoft.com/office/drawing/2014/main" id="{2B99B703-A0EF-09CB-CF93-0AA4D4442609}"/>
              </a:ext>
            </a:extLst>
          </p:cNvPr>
          <p:cNvSpPr txBox="1"/>
          <p:nvPr/>
        </p:nvSpPr>
        <p:spPr>
          <a:xfrm>
            <a:off x="541755" y="4387176"/>
            <a:ext cx="7916443" cy="369332"/>
          </a:xfrm>
          <a:prstGeom prst="rect">
            <a:avLst/>
          </a:prstGeom>
          <a:noFill/>
        </p:spPr>
        <p:txBody>
          <a:bodyPr wrap="square">
            <a:spAutoFit/>
          </a:bodyPr>
          <a:lstStyle/>
          <a:p>
            <a:pPr algn="l"/>
            <a:r>
              <a:rPr lang="en-US" b="0" i="0" u="none" strike="noStrike" dirty="0">
                <a:solidFill>
                  <a:srgbClr val="0070C0"/>
                </a:solidFill>
                <a:effectLst/>
                <a:latin typeface="Roboto" panose="02000000000000000000" pitchFamily="2" charset="0"/>
              </a:rPr>
              <a:t>End up with a single-channel scattering equation with potential:</a:t>
            </a:r>
            <a:endParaRPr lang="en-US" sz="1800" b="0" i="0" u="none" strike="noStrike" dirty="0">
              <a:solidFill>
                <a:srgbClr val="0070C0"/>
              </a:solidFill>
              <a:effectLst/>
              <a:latin typeface="Roboto" panose="02000000000000000000" pitchFamily="2" charset="0"/>
            </a:endParaRPr>
          </a:p>
        </p:txBody>
      </p:sp>
      <p:pic>
        <p:nvPicPr>
          <p:cNvPr id="44" name="Picture 43">
            <a:extLst>
              <a:ext uri="{FF2B5EF4-FFF2-40B4-BE49-F238E27FC236}">
                <a16:creationId xmlns:a16="http://schemas.microsoft.com/office/drawing/2014/main" id="{1F9F4D56-7FDC-AA98-55FA-40CD86D2D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285" y="3521338"/>
            <a:ext cx="5098775" cy="405043"/>
          </a:xfrm>
          <a:prstGeom prst="rect">
            <a:avLst/>
          </a:prstGeom>
        </p:spPr>
      </p:pic>
    </p:spTree>
    <p:extLst>
      <p:ext uri="{BB962C8B-B14F-4D97-AF65-F5344CB8AC3E}">
        <p14:creationId xmlns:p14="http://schemas.microsoft.com/office/powerpoint/2010/main" val="137351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41453" y="331642"/>
            <a:ext cx="86868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Optical potentials are pervasive in reaction models</a:t>
            </a:r>
            <a:endParaRPr lang="en-US" sz="3200" dirty="0"/>
          </a:p>
        </p:txBody>
      </p:sp>
      <p:sp>
        <p:nvSpPr>
          <p:cNvPr id="18" name="Rectangle 17">
            <a:extLst>
              <a:ext uri="{FF2B5EF4-FFF2-40B4-BE49-F238E27FC236}">
                <a16:creationId xmlns:a16="http://schemas.microsoft.com/office/drawing/2014/main" id="{BF372D69-AD8C-45D6-0400-3C12EFD83652}"/>
              </a:ext>
            </a:extLst>
          </p:cNvPr>
          <p:cNvSpPr/>
          <p:nvPr/>
        </p:nvSpPr>
        <p:spPr>
          <a:xfrm>
            <a:off x="341453" y="6526358"/>
            <a:ext cx="3934090" cy="307777"/>
          </a:xfrm>
          <a:prstGeom prst="rect">
            <a:avLst/>
          </a:prstGeom>
        </p:spPr>
        <p:txBody>
          <a:bodyPr wrap="none">
            <a:spAutoFit/>
          </a:bodyPr>
          <a:lstStyle/>
          <a:p>
            <a:r>
              <a:rPr lang="en-US" sz="1400" dirty="0" err="1"/>
              <a:t>Hebborn</a:t>
            </a:r>
            <a:r>
              <a:rPr lang="en-US" sz="1400" dirty="0"/>
              <a:t>, Nunes, et al., JPG 50, 060501 (2023)</a:t>
            </a:r>
          </a:p>
        </p:txBody>
      </p:sp>
      <p:pic>
        <p:nvPicPr>
          <p:cNvPr id="3" name="Picture 2" descr="A picture containing text, screenshot, diagram, plot&#10;&#10;Description automatically generated">
            <a:extLst>
              <a:ext uri="{FF2B5EF4-FFF2-40B4-BE49-F238E27FC236}">
                <a16:creationId xmlns:a16="http://schemas.microsoft.com/office/drawing/2014/main" id="{A7B5B0E4-4CB8-C0F6-AB77-EE3051741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94" y="2266235"/>
            <a:ext cx="5131006" cy="3318208"/>
          </a:xfrm>
          <a:prstGeom prst="rect">
            <a:avLst/>
          </a:prstGeom>
        </p:spPr>
      </p:pic>
      <p:sp>
        <p:nvSpPr>
          <p:cNvPr id="5" name="Content Placeholder 2">
            <a:extLst>
              <a:ext uri="{FF2B5EF4-FFF2-40B4-BE49-F238E27FC236}">
                <a16:creationId xmlns:a16="http://schemas.microsoft.com/office/drawing/2014/main" id="{A2E3485A-F7CB-E88C-9F4B-7995FACE6085}"/>
              </a:ext>
            </a:extLst>
          </p:cNvPr>
          <p:cNvSpPr>
            <a:spLocks noGrp="1"/>
          </p:cNvSpPr>
          <p:nvPr>
            <p:ph idx="1"/>
          </p:nvPr>
        </p:nvSpPr>
        <p:spPr>
          <a:xfrm>
            <a:off x="501917" y="1449512"/>
            <a:ext cx="8406726" cy="973250"/>
          </a:xfrm>
        </p:spPr>
        <p:txBody>
          <a:bodyPr>
            <a:normAutofit fontScale="70000" lnSpcReduction="20000"/>
          </a:bodyPr>
          <a:lstStyle/>
          <a:p>
            <a:pPr marL="0" indent="0">
              <a:buNone/>
            </a:pPr>
            <a:r>
              <a:rPr lang="en-US" sz="3100" dirty="0">
                <a:solidFill>
                  <a:srgbClr val="9A33FF"/>
                </a:solidFill>
              </a:rPr>
              <a:t>Inputs necessary for  (</a:t>
            </a:r>
            <a:r>
              <a:rPr lang="en-US" sz="3100" dirty="0" err="1">
                <a:solidFill>
                  <a:srgbClr val="9A33FF"/>
                </a:solidFill>
              </a:rPr>
              <a:t>n,g</a:t>
            </a:r>
            <a:r>
              <a:rPr lang="en-US" sz="3100" dirty="0">
                <a:solidFill>
                  <a:srgbClr val="9A33FF"/>
                </a:solidFill>
              </a:rPr>
              <a:t>); (</a:t>
            </a:r>
            <a:r>
              <a:rPr lang="en-US" sz="3100" dirty="0" err="1">
                <a:solidFill>
                  <a:srgbClr val="9A33FF"/>
                </a:solidFill>
              </a:rPr>
              <a:t>p,g</a:t>
            </a:r>
            <a:r>
              <a:rPr lang="en-US" sz="3100" dirty="0">
                <a:solidFill>
                  <a:srgbClr val="9A33FF"/>
                </a:solidFill>
              </a:rPr>
              <a:t>); (</a:t>
            </a:r>
            <a:r>
              <a:rPr lang="en-US" sz="3100" dirty="0" err="1">
                <a:solidFill>
                  <a:srgbClr val="9A33FF"/>
                </a:solidFill>
              </a:rPr>
              <a:t>p,n</a:t>
            </a:r>
            <a:r>
              <a:rPr lang="en-US" sz="3100" dirty="0">
                <a:solidFill>
                  <a:srgbClr val="9A33FF"/>
                </a:solidFill>
              </a:rPr>
              <a:t>); (</a:t>
            </a:r>
            <a:r>
              <a:rPr lang="en-US" sz="3100" dirty="0" err="1">
                <a:solidFill>
                  <a:srgbClr val="9A33FF"/>
                </a:solidFill>
              </a:rPr>
              <a:t>n,p</a:t>
            </a:r>
            <a:r>
              <a:rPr lang="en-US" sz="3100" dirty="0">
                <a:solidFill>
                  <a:srgbClr val="9A33FF"/>
                </a:solidFill>
              </a:rPr>
              <a:t>); (</a:t>
            </a:r>
            <a:r>
              <a:rPr lang="en-US" sz="3100" dirty="0" err="1">
                <a:solidFill>
                  <a:srgbClr val="9A33FF"/>
                </a:solidFill>
              </a:rPr>
              <a:t>d,p</a:t>
            </a:r>
            <a:r>
              <a:rPr lang="en-US" sz="3100" dirty="0">
                <a:solidFill>
                  <a:srgbClr val="9A33FF"/>
                </a:solidFill>
              </a:rPr>
              <a:t>); (</a:t>
            </a:r>
            <a:r>
              <a:rPr lang="en-US" sz="3100" dirty="0" err="1">
                <a:solidFill>
                  <a:srgbClr val="9A33FF"/>
                </a:solidFill>
              </a:rPr>
              <a:t>d,n</a:t>
            </a:r>
            <a:r>
              <a:rPr lang="en-US" sz="3100" dirty="0">
                <a:solidFill>
                  <a:srgbClr val="9A33FF"/>
                </a:solidFill>
              </a:rPr>
              <a:t>); …</a:t>
            </a:r>
          </a:p>
          <a:p>
            <a:pPr marL="0" indent="0">
              <a:buNone/>
            </a:pPr>
            <a:r>
              <a:rPr lang="en-US" sz="3100" dirty="0">
                <a:solidFill>
                  <a:srgbClr val="9A33FF"/>
                </a:solidFill>
              </a:rPr>
              <a:t>Inputs also for breakup, knockout and transfer on heavier probes </a:t>
            </a:r>
          </a:p>
          <a:p>
            <a:endParaRPr lang="en-US" dirty="0">
              <a:solidFill>
                <a:schemeClr val="accent3">
                  <a:lumMod val="50000"/>
                </a:schemeClr>
              </a:solidFill>
            </a:endParaRPr>
          </a:p>
          <a:p>
            <a:pPr marL="0" indent="0">
              <a:buNone/>
            </a:pPr>
            <a:endParaRPr lang="en-US" dirty="0"/>
          </a:p>
          <a:p>
            <a:pPr marL="0" indent="0">
              <a:buNone/>
            </a:pPr>
            <a:endParaRPr lang="en-US" dirty="0">
              <a:solidFill>
                <a:schemeClr val="accent3">
                  <a:lumMod val="50000"/>
                </a:schemeClr>
              </a:solidFill>
            </a:endParaRPr>
          </a:p>
        </p:txBody>
      </p:sp>
      <p:sp>
        <p:nvSpPr>
          <p:cNvPr id="4" name="TextBox 3">
            <a:extLst>
              <a:ext uri="{FF2B5EF4-FFF2-40B4-BE49-F238E27FC236}">
                <a16:creationId xmlns:a16="http://schemas.microsoft.com/office/drawing/2014/main" id="{74999477-0B8E-9B28-87E3-E1566D44FD04}"/>
              </a:ext>
            </a:extLst>
          </p:cNvPr>
          <p:cNvSpPr txBox="1"/>
          <p:nvPr/>
        </p:nvSpPr>
        <p:spPr>
          <a:xfrm>
            <a:off x="6080478" y="2269749"/>
            <a:ext cx="2651030" cy="4524315"/>
          </a:xfrm>
          <a:prstGeom prst="rect">
            <a:avLst/>
          </a:prstGeom>
          <a:noFill/>
        </p:spPr>
        <p:txBody>
          <a:bodyPr wrap="square">
            <a:spAutoFit/>
          </a:bodyPr>
          <a:lstStyle/>
          <a:p>
            <a:r>
              <a:rPr lang="en-US" sz="2400" dirty="0">
                <a:solidFill>
                  <a:srgbClr val="FF0000"/>
                </a:solidFill>
              </a:rPr>
              <a:t>Reaction observables are very sensitive to details of the optical potential.</a:t>
            </a:r>
          </a:p>
          <a:p>
            <a:endParaRPr lang="en-US" sz="2400" dirty="0">
              <a:solidFill>
                <a:srgbClr val="FF0000"/>
              </a:solidFill>
            </a:endParaRPr>
          </a:p>
          <a:p>
            <a:r>
              <a:rPr lang="en-US" sz="2400" dirty="0">
                <a:solidFill>
                  <a:srgbClr val="FF0000"/>
                </a:solidFill>
              </a:rPr>
              <a:t>OP is a main source of uncertainty</a:t>
            </a:r>
          </a:p>
          <a:p>
            <a:endParaRPr lang="en-US" sz="2400" dirty="0">
              <a:solidFill>
                <a:srgbClr val="FF0000"/>
              </a:solidFill>
            </a:endParaRPr>
          </a:p>
          <a:p>
            <a:r>
              <a:rPr lang="en-US" sz="2400" dirty="0">
                <a:solidFill>
                  <a:srgbClr val="FF0000"/>
                </a:solidFill>
              </a:rPr>
              <a:t>Need uncertainty quantification!</a:t>
            </a:r>
          </a:p>
        </p:txBody>
      </p:sp>
    </p:spTree>
    <p:extLst>
      <p:ext uri="{BB962C8B-B14F-4D97-AF65-F5344CB8AC3E}">
        <p14:creationId xmlns:p14="http://schemas.microsoft.com/office/powerpoint/2010/main" val="3817103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9E4A-1457-5C31-626D-2C3F9981E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78069-FED9-CE0E-FD0B-78C19A2BD959}"/>
              </a:ext>
            </a:extLst>
          </p:cNvPr>
          <p:cNvSpPr>
            <a:spLocks noGrp="1"/>
          </p:cNvSpPr>
          <p:nvPr>
            <p:ph type="title"/>
          </p:nvPr>
        </p:nvSpPr>
        <p:spPr>
          <a:xfrm>
            <a:off x="457200" y="417472"/>
            <a:ext cx="8229600" cy="990600"/>
          </a:xfrm>
        </p:spPr>
        <p:txBody>
          <a:bodyPr>
            <a:normAutofit/>
          </a:bodyPr>
          <a:lstStyle/>
          <a:p>
            <a:r>
              <a:rPr lang="en-US" dirty="0"/>
              <a:t>Physical model: optical model</a:t>
            </a:r>
          </a:p>
        </p:txBody>
      </p:sp>
      <p:sp>
        <p:nvSpPr>
          <p:cNvPr id="3" name="Rectangle 14">
            <a:extLst>
              <a:ext uri="{FF2B5EF4-FFF2-40B4-BE49-F238E27FC236}">
                <a16:creationId xmlns:a16="http://schemas.microsoft.com/office/drawing/2014/main" id="{D08DCBBB-C2BA-D1A9-D89B-7AA7CFA7781D}"/>
              </a:ext>
            </a:extLst>
          </p:cNvPr>
          <p:cNvSpPr>
            <a:spLocks noChangeArrowheads="1"/>
          </p:cNvSpPr>
          <p:nvPr/>
        </p:nvSpPr>
        <p:spPr bwMode="auto">
          <a:xfrm>
            <a:off x="361820" y="2276248"/>
            <a:ext cx="5699241" cy="461665"/>
          </a:xfrm>
          <a:prstGeom prst="rect">
            <a:avLst/>
          </a:prstGeom>
          <a:solidFill>
            <a:schemeClr val="bg1"/>
          </a:solidFill>
          <a:ln w="9525">
            <a:noFill/>
            <a:miter lim="800000"/>
            <a:headEnd/>
            <a:tailEnd/>
          </a:ln>
        </p:spPr>
        <p:txBody>
          <a:bodyPr wrap="square">
            <a:spAutoFit/>
          </a:bodyPr>
          <a:lstStyle/>
          <a:p>
            <a:r>
              <a:rPr lang="en-US" sz="2400" b="0" dirty="0">
                <a:latin typeface="Tahoma" pitchFamily="34" charset="0"/>
              </a:rPr>
              <a:t>The model</a:t>
            </a:r>
            <a:r>
              <a:rPr lang="en-US" sz="2400" dirty="0">
                <a:latin typeface="Tahoma" pitchFamily="34" charset="0"/>
              </a:rPr>
              <a:t> has a set of parameters</a:t>
            </a:r>
            <a:endParaRPr lang="en-US" sz="2400" b="0" dirty="0">
              <a:latin typeface="Tahoma" pitchFamily="34" charset="0"/>
            </a:endParaRPr>
          </a:p>
        </p:txBody>
      </p:sp>
      <p:sp>
        <p:nvSpPr>
          <p:cNvPr id="5" name="Rectangle 4">
            <a:extLst>
              <a:ext uri="{FF2B5EF4-FFF2-40B4-BE49-F238E27FC236}">
                <a16:creationId xmlns:a16="http://schemas.microsoft.com/office/drawing/2014/main" id="{CAF9B8C0-565D-955A-A76C-DB4B0C744D31}"/>
              </a:ext>
            </a:extLst>
          </p:cNvPr>
          <p:cNvSpPr/>
          <p:nvPr/>
        </p:nvSpPr>
        <p:spPr>
          <a:xfrm>
            <a:off x="5884232" y="2133609"/>
            <a:ext cx="2920992" cy="523220"/>
          </a:xfrm>
          <a:prstGeom prst="rect">
            <a:avLst/>
          </a:prstGeom>
          <a:ln w="57150" cmpd="sng">
            <a:solidFill>
              <a:srgbClr val="8000FF"/>
            </a:solidFill>
          </a:ln>
        </p:spPr>
        <p:txBody>
          <a:bodyPr wrap="none">
            <a:spAutoFit/>
          </a:bodyPr>
          <a:lstStyle/>
          <a:p>
            <a:r>
              <a:rPr lang="en-US" sz="2800" dirty="0">
                <a:solidFill>
                  <a:srgbClr val="8000FF"/>
                </a:solidFill>
                <a:latin typeface="+mn-lt"/>
              </a:rPr>
              <a:t>[</a:t>
            </a:r>
            <a:r>
              <a:rPr lang="en-US" sz="2800" dirty="0" err="1">
                <a:solidFill>
                  <a:srgbClr val="8000FF"/>
                </a:solidFill>
                <a:latin typeface="+mn-lt"/>
              </a:rPr>
              <a:t>T+U</a:t>
            </a:r>
            <a:r>
              <a:rPr lang="en-US" sz="2800" baseline="-25000" dirty="0" err="1">
                <a:solidFill>
                  <a:srgbClr val="8000FF"/>
                </a:solidFill>
                <a:latin typeface="+mn-lt"/>
              </a:rPr>
              <a:t>opt</a:t>
            </a:r>
            <a:r>
              <a:rPr lang="en-US" sz="2800" dirty="0">
                <a:solidFill>
                  <a:srgbClr val="8000FF"/>
                </a:solidFill>
                <a:latin typeface="+mn-lt"/>
              </a:rPr>
              <a:t>(R)-E]</a:t>
            </a:r>
            <a:r>
              <a:rPr lang="en-US" sz="2800" dirty="0">
                <a:solidFill>
                  <a:srgbClr val="8000FF"/>
                </a:solidFill>
                <a:latin typeface="Symbol" charset="2"/>
                <a:cs typeface="Symbol" charset="2"/>
              </a:rPr>
              <a:t>y</a:t>
            </a:r>
            <a:r>
              <a:rPr lang="en-US" sz="2800" dirty="0">
                <a:solidFill>
                  <a:srgbClr val="8000FF"/>
                </a:solidFill>
                <a:latin typeface="+mn-lt"/>
              </a:rPr>
              <a:t>=0</a:t>
            </a:r>
          </a:p>
        </p:txBody>
      </p:sp>
      <p:grpSp>
        <p:nvGrpSpPr>
          <p:cNvPr id="13" name="Group 12">
            <a:extLst>
              <a:ext uri="{FF2B5EF4-FFF2-40B4-BE49-F238E27FC236}">
                <a16:creationId xmlns:a16="http://schemas.microsoft.com/office/drawing/2014/main" id="{F8E34A54-733C-BEE2-4A74-52364480089E}"/>
              </a:ext>
            </a:extLst>
          </p:cNvPr>
          <p:cNvGrpSpPr/>
          <p:nvPr/>
        </p:nvGrpSpPr>
        <p:grpSpPr>
          <a:xfrm>
            <a:off x="5411099" y="1408080"/>
            <a:ext cx="3158422" cy="521849"/>
            <a:chOff x="2513012" y="2941556"/>
            <a:chExt cx="5562600" cy="1027173"/>
          </a:xfrm>
        </p:grpSpPr>
        <p:grpSp>
          <p:nvGrpSpPr>
            <p:cNvPr id="14" name="Group 13">
              <a:extLst>
                <a:ext uri="{FF2B5EF4-FFF2-40B4-BE49-F238E27FC236}">
                  <a16:creationId xmlns:a16="http://schemas.microsoft.com/office/drawing/2014/main" id="{A9B76AAA-1080-08E5-446D-397A1C9B9648}"/>
                </a:ext>
              </a:extLst>
            </p:cNvPr>
            <p:cNvGrpSpPr/>
            <p:nvPr/>
          </p:nvGrpSpPr>
          <p:grpSpPr>
            <a:xfrm>
              <a:off x="6323012" y="2941556"/>
              <a:ext cx="1752600" cy="1027173"/>
              <a:chOff x="6844082" y="4852142"/>
              <a:chExt cx="2298332" cy="1179573"/>
            </a:xfrm>
          </p:grpSpPr>
          <p:sp>
            <p:nvSpPr>
              <p:cNvPr id="38" name="Line 10">
                <a:extLst>
                  <a:ext uri="{FF2B5EF4-FFF2-40B4-BE49-F238E27FC236}">
                    <a16:creationId xmlns:a16="http://schemas.microsoft.com/office/drawing/2014/main" id="{2DDC08CF-25BD-9643-13AA-61786BC5F771}"/>
                  </a:ext>
                </a:extLst>
              </p:cNvPr>
              <p:cNvSpPr>
                <a:spLocks noChangeShapeType="1"/>
              </p:cNvSpPr>
              <p:nvPr/>
            </p:nvSpPr>
            <p:spPr bwMode="auto">
              <a:xfrm>
                <a:off x="7161213" y="5041115"/>
                <a:ext cx="1524000" cy="533400"/>
              </a:xfrm>
              <a:prstGeom prst="line">
                <a:avLst/>
              </a:prstGeom>
              <a:noFill/>
              <a:ln w="19050" cap="sq">
                <a:solidFill>
                  <a:schemeClr val="tx1"/>
                </a:solidFill>
                <a:round/>
                <a:headEnd/>
                <a:tailEnd/>
              </a:ln>
            </p:spPr>
            <p:txBody>
              <a:bodyPr wrap="square" anchor="ctr">
                <a:spAutoFit/>
              </a:bodyPr>
              <a:lstStyle/>
              <a:p>
                <a:endParaRPr lang="en-US"/>
              </a:p>
            </p:txBody>
          </p:sp>
          <p:sp>
            <p:nvSpPr>
              <p:cNvPr id="39" name="Oval 23">
                <a:extLst>
                  <a:ext uri="{FF2B5EF4-FFF2-40B4-BE49-F238E27FC236}">
                    <a16:creationId xmlns:a16="http://schemas.microsoft.com/office/drawing/2014/main" id="{CCD36627-4A58-C979-8795-5A186C4DC905}"/>
                  </a:ext>
                </a:extLst>
              </p:cNvPr>
              <p:cNvSpPr>
                <a:spLocks noChangeArrowheads="1"/>
              </p:cNvSpPr>
              <p:nvPr/>
            </p:nvSpPr>
            <p:spPr bwMode="auto">
              <a:xfrm>
                <a:off x="8075613" y="4982377"/>
                <a:ext cx="1066801" cy="1049338"/>
              </a:xfrm>
              <a:prstGeom prst="ellipse">
                <a:avLst/>
              </a:prstGeom>
              <a:solidFill>
                <a:srgbClr val="7030A0"/>
              </a:solidFill>
              <a:ln w="12700">
                <a:noFill/>
                <a:round/>
                <a:headEnd/>
                <a:tailEnd/>
              </a:ln>
            </p:spPr>
            <p:txBody>
              <a:bodyPr wrap="none" anchor="ctr"/>
              <a:lstStyle/>
              <a:p>
                <a:endParaRPr lang="en-US"/>
              </a:p>
            </p:txBody>
          </p:sp>
          <p:sp>
            <p:nvSpPr>
              <p:cNvPr id="40" name="Oval 27">
                <a:extLst>
                  <a:ext uri="{FF2B5EF4-FFF2-40B4-BE49-F238E27FC236}">
                    <a16:creationId xmlns:a16="http://schemas.microsoft.com/office/drawing/2014/main" id="{D8054755-D66E-844C-D186-889908655449}"/>
                  </a:ext>
                </a:extLst>
              </p:cNvPr>
              <p:cNvSpPr>
                <a:spLocks noChangeArrowheads="1"/>
              </p:cNvSpPr>
              <p:nvPr/>
            </p:nvSpPr>
            <p:spPr bwMode="auto">
              <a:xfrm>
                <a:off x="6844082" y="4852142"/>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grpSp>
        <p:sp>
          <p:nvSpPr>
            <p:cNvPr id="15" name="Right Arrow 14">
              <a:extLst>
                <a:ext uri="{FF2B5EF4-FFF2-40B4-BE49-F238E27FC236}">
                  <a16:creationId xmlns:a16="http://schemas.microsoft.com/office/drawing/2014/main" id="{CD31E95E-51CD-ED3C-B1D4-A7930AA05646}"/>
                </a:ext>
              </a:extLst>
            </p:cNvPr>
            <p:cNvSpPr/>
            <p:nvPr/>
          </p:nvSpPr>
          <p:spPr bwMode="auto">
            <a:xfrm>
              <a:off x="5103812" y="3093956"/>
              <a:ext cx="914400" cy="621515"/>
            </a:xfrm>
            <a:prstGeom prst="rightArrow">
              <a:avLst/>
            </a:prstGeom>
            <a:solidFill>
              <a:srgbClr val="3366FF">
                <a:alpha val="57000"/>
              </a:srgbClr>
            </a:solidFill>
            <a:ln w="57150" cap="flat" cmpd="sng" algn="ctr">
              <a:solidFill>
                <a:srgbClr val="3366FF">
                  <a:alpha val="3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Symbol" pitchFamily="18" charset="2"/>
              </a:endParaRPr>
            </a:p>
          </p:txBody>
        </p:sp>
        <p:grpSp>
          <p:nvGrpSpPr>
            <p:cNvPr id="16" name="Group 15">
              <a:extLst>
                <a:ext uri="{FF2B5EF4-FFF2-40B4-BE49-F238E27FC236}">
                  <a16:creationId xmlns:a16="http://schemas.microsoft.com/office/drawing/2014/main" id="{9F41560D-86BD-6314-A74D-752383FC705B}"/>
                </a:ext>
              </a:extLst>
            </p:cNvPr>
            <p:cNvGrpSpPr/>
            <p:nvPr/>
          </p:nvGrpSpPr>
          <p:grpSpPr>
            <a:xfrm>
              <a:off x="2513012" y="2941556"/>
              <a:ext cx="1752600" cy="959653"/>
              <a:chOff x="1065212" y="4724400"/>
              <a:chExt cx="2487764" cy="1188253"/>
            </a:xfrm>
          </p:grpSpPr>
          <p:sp>
            <p:nvSpPr>
              <p:cNvPr id="17" name="Oval 26">
                <a:extLst>
                  <a:ext uri="{FF2B5EF4-FFF2-40B4-BE49-F238E27FC236}">
                    <a16:creationId xmlns:a16="http://schemas.microsoft.com/office/drawing/2014/main" id="{56CE5A10-3102-C48E-211D-CBBF73CE3C6E}"/>
                  </a:ext>
                </a:extLst>
              </p:cNvPr>
              <p:cNvSpPr>
                <a:spLocks noChangeArrowheads="1"/>
              </p:cNvSpPr>
              <p:nvPr/>
            </p:nvSpPr>
            <p:spPr bwMode="auto">
              <a:xfrm>
                <a:off x="3198812" y="51173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18" name="Line 10">
                <a:extLst>
                  <a:ext uri="{FF2B5EF4-FFF2-40B4-BE49-F238E27FC236}">
                    <a16:creationId xmlns:a16="http://schemas.microsoft.com/office/drawing/2014/main" id="{D44A8A8B-3E8A-9F32-FAEB-E132A91AF518}"/>
                  </a:ext>
                </a:extLst>
              </p:cNvPr>
              <p:cNvSpPr>
                <a:spLocks noChangeShapeType="1"/>
              </p:cNvSpPr>
              <p:nvPr/>
            </p:nvSpPr>
            <p:spPr bwMode="auto">
              <a:xfrm>
                <a:off x="1293813" y="4888715"/>
                <a:ext cx="1524000" cy="533400"/>
              </a:xfrm>
              <a:prstGeom prst="line">
                <a:avLst/>
              </a:prstGeom>
              <a:noFill/>
              <a:ln w="19050" cap="sq">
                <a:solidFill>
                  <a:schemeClr val="tx1"/>
                </a:solidFill>
                <a:round/>
                <a:headEnd/>
                <a:tailEnd/>
              </a:ln>
            </p:spPr>
            <p:txBody>
              <a:bodyPr wrap="square" anchor="ctr">
                <a:spAutoFit/>
              </a:bodyPr>
              <a:lstStyle/>
              <a:p>
                <a:endParaRPr lang="en-US"/>
              </a:p>
            </p:txBody>
          </p:sp>
          <p:sp>
            <p:nvSpPr>
              <p:cNvPr id="19" name="Oval 11">
                <a:extLst>
                  <a:ext uri="{FF2B5EF4-FFF2-40B4-BE49-F238E27FC236}">
                    <a16:creationId xmlns:a16="http://schemas.microsoft.com/office/drawing/2014/main" id="{A816EF4C-60B4-C80B-95E8-29BABEE8EDEE}"/>
                  </a:ext>
                </a:extLst>
              </p:cNvPr>
              <p:cNvSpPr>
                <a:spLocks noChangeArrowheads="1"/>
              </p:cNvSpPr>
              <p:nvPr/>
            </p:nvSpPr>
            <p:spPr bwMode="auto">
              <a:xfrm>
                <a:off x="2760998" y="5442753"/>
                <a:ext cx="35244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0" name="Oval 12">
                <a:extLst>
                  <a:ext uri="{FF2B5EF4-FFF2-40B4-BE49-F238E27FC236}">
                    <a16:creationId xmlns:a16="http://schemas.microsoft.com/office/drawing/2014/main" id="{3A9A22C3-EA22-084F-CA16-68C791E62AEC}"/>
                  </a:ext>
                </a:extLst>
              </p:cNvPr>
              <p:cNvSpPr>
                <a:spLocks noChangeArrowheads="1"/>
              </p:cNvSpPr>
              <p:nvPr/>
            </p:nvSpPr>
            <p:spPr bwMode="auto">
              <a:xfrm>
                <a:off x="2272733" y="5139540"/>
                <a:ext cx="350725"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1" name="Oval 13">
                <a:extLst>
                  <a:ext uri="{FF2B5EF4-FFF2-40B4-BE49-F238E27FC236}">
                    <a16:creationId xmlns:a16="http://schemas.microsoft.com/office/drawing/2014/main" id="{C264C66D-2352-4124-1D6D-020205C6F392}"/>
                  </a:ext>
                </a:extLst>
              </p:cNvPr>
              <p:cNvSpPr>
                <a:spLocks noChangeArrowheads="1"/>
              </p:cNvSpPr>
              <p:nvPr/>
            </p:nvSpPr>
            <p:spPr bwMode="auto">
              <a:xfrm>
                <a:off x="2917448" y="5576103"/>
                <a:ext cx="35244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2" name="Oval 14">
                <a:extLst>
                  <a:ext uri="{FF2B5EF4-FFF2-40B4-BE49-F238E27FC236}">
                    <a16:creationId xmlns:a16="http://schemas.microsoft.com/office/drawing/2014/main" id="{90484BC5-B6F0-F8FC-8020-9AE7B1C4ECEF}"/>
                  </a:ext>
                </a:extLst>
              </p:cNvPr>
              <p:cNvSpPr>
                <a:spLocks noChangeArrowheads="1"/>
              </p:cNvSpPr>
              <p:nvPr/>
            </p:nvSpPr>
            <p:spPr bwMode="auto">
              <a:xfrm>
                <a:off x="2956991" y="5060165"/>
                <a:ext cx="350725"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3" name="Oval 15">
                <a:extLst>
                  <a:ext uri="{FF2B5EF4-FFF2-40B4-BE49-F238E27FC236}">
                    <a16:creationId xmlns:a16="http://schemas.microsoft.com/office/drawing/2014/main" id="{8CF46C37-1C06-27B0-989E-778B61A285EF}"/>
                  </a:ext>
                </a:extLst>
              </p:cNvPr>
              <p:cNvSpPr>
                <a:spLocks noChangeArrowheads="1"/>
              </p:cNvSpPr>
              <p:nvPr/>
            </p:nvSpPr>
            <p:spPr bwMode="auto">
              <a:xfrm>
                <a:off x="2994811" y="5209390"/>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4" name="Oval 17">
                <a:extLst>
                  <a:ext uri="{FF2B5EF4-FFF2-40B4-BE49-F238E27FC236}">
                    <a16:creationId xmlns:a16="http://schemas.microsoft.com/office/drawing/2014/main" id="{C7CEEA9C-32D3-5A1D-A246-2E8DCCC94816}"/>
                  </a:ext>
                </a:extLst>
              </p:cNvPr>
              <p:cNvSpPr>
                <a:spLocks noChangeArrowheads="1"/>
              </p:cNvSpPr>
              <p:nvPr/>
            </p:nvSpPr>
            <p:spPr bwMode="auto">
              <a:xfrm>
                <a:off x="2700821" y="51935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5" name="Oval 18">
                <a:extLst>
                  <a:ext uri="{FF2B5EF4-FFF2-40B4-BE49-F238E27FC236}">
                    <a16:creationId xmlns:a16="http://schemas.microsoft.com/office/drawing/2014/main" id="{776602A6-11F5-C913-477E-6D705D4DFF84}"/>
                  </a:ext>
                </a:extLst>
              </p:cNvPr>
              <p:cNvSpPr>
                <a:spLocks noChangeArrowheads="1"/>
              </p:cNvSpPr>
              <p:nvPr/>
            </p:nvSpPr>
            <p:spPr bwMode="auto">
              <a:xfrm>
                <a:off x="2448093" y="5525303"/>
                <a:ext cx="350725"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6" name="Oval 19">
                <a:extLst>
                  <a:ext uri="{FF2B5EF4-FFF2-40B4-BE49-F238E27FC236}">
                    <a16:creationId xmlns:a16="http://schemas.microsoft.com/office/drawing/2014/main" id="{419B0003-F833-1FAA-EE12-360165BB02DF}"/>
                  </a:ext>
                </a:extLst>
              </p:cNvPr>
              <p:cNvSpPr>
                <a:spLocks noChangeArrowheads="1"/>
              </p:cNvSpPr>
              <p:nvPr/>
            </p:nvSpPr>
            <p:spPr bwMode="auto">
              <a:xfrm>
                <a:off x="2269295" y="53586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7" name="Oval 20">
                <a:extLst>
                  <a:ext uri="{FF2B5EF4-FFF2-40B4-BE49-F238E27FC236}">
                    <a16:creationId xmlns:a16="http://schemas.microsoft.com/office/drawing/2014/main" id="{E3C05C8E-5689-2087-93CD-8D89CAB42130}"/>
                  </a:ext>
                </a:extLst>
              </p:cNvPr>
              <p:cNvSpPr>
                <a:spLocks noChangeArrowheads="1"/>
              </p:cNvSpPr>
              <p:nvPr/>
            </p:nvSpPr>
            <p:spPr bwMode="auto">
              <a:xfrm>
                <a:off x="2544370" y="5274484"/>
                <a:ext cx="352444" cy="288925"/>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28" name="Oval 21">
                <a:extLst>
                  <a:ext uri="{FF2B5EF4-FFF2-40B4-BE49-F238E27FC236}">
                    <a16:creationId xmlns:a16="http://schemas.microsoft.com/office/drawing/2014/main" id="{B9804A32-5CE1-68BC-C710-A41C1149B492}"/>
                  </a:ext>
                </a:extLst>
              </p:cNvPr>
              <p:cNvSpPr>
                <a:spLocks noChangeArrowheads="1"/>
              </p:cNvSpPr>
              <p:nvPr/>
            </p:nvSpPr>
            <p:spPr bwMode="auto">
              <a:xfrm>
                <a:off x="3034354" y="535861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29" name="Oval 22">
                <a:extLst>
                  <a:ext uri="{FF2B5EF4-FFF2-40B4-BE49-F238E27FC236}">
                    <a16:creationId xmlns:a16="http://schemas.microsoft.com/office/drawing/2014/main" id="{85256E7F-6F89-8F30-7A0E-8C5DC51F87D2}"/>
                  </a:ext>
                </a:extLst>
              </p:cNvPr>
              <p:cNvSpPr>
                <a:spLocks noChangeArrowheads="1"/>
              </p:cNvSpPr>
              <p:nvPr/>
            </p:nvSpPr>
            <p:spPr bwMode="auto">
              <a:xfrm>
                <a:off x="2406834" y="5009365"/>
                <a:ext cx="354164" cy="287338"/>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0" name="Oval 23">
                <a:extLst>
                  <a:ext uri="{FF2B5EF4-FFF2-40B4-BE49-F238E27FC236}">
                    <a16:creationId xmlns:a16="http://schemas.microsoft.com/office/drawing/2014/main" id="{048306FD-FD59-09B1-B860-E287DE4E0AD7}"/>
                  </a:ext>
                </a:extLst>
              </p:cNvPr>
              <p:cNvSpPr>
                <a:spLocks noChangeArrowheads="1"/>
              </p:cNvSpPr>
              <p:nvPr/>
            </p:nvSpPr>
            <p:spPr bwMode="auto">
              <a:xfrm>
                <a:off x="2741612" y="4888715"/>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31" name="Oval 24">
                <a:extLst>
                  <a:ext uri="{FF2B5EF4-FFF2-40B4-BE49-F238E27FC236}">
                    <a16:creationId xmlns:a16="http://schemas.microsoft.com/office/drawing/2014/main" id="{F663F3AF-EEE0-29EC-59A5-3BE36FB31B73}"/>
                  </a:ext>
                </a:extLst>
              </p:cNvPr>
              <p:cNvSpPr>
                <a:spLocks noChangeArrowheads="1"/>
              </p:cNvSpPr>
              <p:nvPr/>
            </p:nvSpPr>
            <p:spPr bwMode="auto">
              <a:xfrm>
                <a:off x="2721452" y="5625315"/>
                <a:ext cx="35416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32" name="Oval 25">
                <a:extLst>
                  <a:ext uri="{FF2B5EF4-FFF2-40B4-BE49-F238E27FC236}">
                    <a16:creationId xmlns:a16="http://schemas.microsoft.com/office/drawing/2014/main" id="{74BC0366-6E9A-FBB2-2104-27606C7165C5}"/>
                  </a:ext>
                </a:extLst>
              </p:cNvPr>
              <p:cNvSpPr>
                <a:spLocks noChangeArrowheads="1"/>
              </p:cNvSpPr>
              <p:nvPr/>
            </p:nvSpPr>
            <p:spPr bwMode="auto">
              <a:xfrm>
                <a:off x="2894012" y="5345915"/>
                <a:ext cx="352444" cy="287338"/>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p>
            </p:txBody>
          </p:sp>
          <p:sp>
            <p:nvSpPr>
              <p:cNvPr id="33" name="Oval 26">
                <a:extLst>
                  <a:ext uri="{FF2B5EF4-FFF2-40B4-BE49-F238E27FC236}">
                    <a16:creationId xmlns:a16="http://schemas.microsoft.com/office/drawing/2014/main" id="{A3ECC6D8-3CF3-C933-1861-A3851CF5939B}"/>
                  </a:ext>
                </a:extLst>
              </p:cNvPr>
              <p:cNvSpPr>
                <a:spLocks noChangeArrowheads="1"/>
              </p:cNvSpPr>
              <p:nvPr/>
            </p:nvSpPr>
            <p:spPr bwMode="auto">
              <a:xfrm>
                <a:off x="2700821" y="506016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4" name="Oval 27">
                <a:extLst>
                  <a:ext uri="{FF2B5EF4-FFF2-40B4-BE49-F238E27FC236}">
                    <a16:creationId xmlns:a16="http://schemas.microsoft.com/office/drawing/2014/main" id="{699A4ADD-BF92-C4C7-185F-614CEDD2E8B9}"/>
                  </a:ext>
                </a:extLst>
              </p:cNvPr>
              <p:cNvSpPr>
                <a:spLocks noChangeArrowheads="1"/>
              </p:cNvSpPr>
              <p:nvPr/>
            </p:nvSpPr>
            <p:spPr bwMode="auto">
              <a:xfrm>
                <a:off x="1065212" y="4724400"/>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5" name="Oval 26">
                <a:extLst>
                  <a:ext uri="{FF2B5EF4-FFF2-40B4-BE49-F238E27FC236}">
                    <a16:creationId xmlns:a16="http://schemas.microsoft.com/office/drawing/2014/main" id="{5899626F-5C8C-3E5C-9A1E-6BD9AC39B7B0}"/>
                  </a:ext>
                </a:extLst>
              </p:cNvPr>
              <p:cNvSpPr>
                <a:spLocks noChangeArrowheads="1"/>
              </p:cNvSpPr>
              <p:nvPr/>
            </p:nvSpPr>
            <p:spPr bwMode="auto">
              <a:xfrm>
                <a:off x="3046412" y="48887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6" name="Oval 26">
                <a:extLst>
                  <a:ext uri="{FF2B5EF4-FFF2-40B4-BE49-F238E27FC236}">
                    <a16:creationId xmlns:a16="http://schemas.microsoft.com/office/drawing/2014/main" id="{6B7EF73A-8538-7860-FB8D-938728B555E9}"/>
                  </a:ext>
                </a:extLst>
              </p:cNvPr>
              <p:cNvSpPr>
                <a:spLocks noChangeArrowheads="1"/>
              </p:cNvSpPr>
              <p:nvPr/>
            </p:nvSpPr>
            <p:spPr bwMode="auto">
              <a:xfrm>
                <a:off x="2741612" y="52697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sp>
            <p:nvSpPr>
              <p:cNvPr id="37" name="Oval 26">
                <a:extLst>
                  <a:ext uri="{FF2B5EF4-FFF2-40B4-BE49-F238E27FC236}">
                    <a16:creationId xmlns:a16="http://schemas.microsoft.com/office/drawing/2014/main" id="{03F2BA6C-ABC7-7DDE-6EDA-83AC0463BF32}"/>
                  </a:ext>
                </a:extLst>
              </p:cNvPr>
              <p:cNvSpPr>
                <a:spLocks noChangeArrowheads="1"/>
              </p:cNvSpPr>
              <p:nvPr/>
            </p:nvSpPr>
            <p:spPr bwMode="auto">
              <a:xfrm>
                <a:off x="2513012" y="4812515"/>
                <a:ext cx="354164" cy="285750"/>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p>
            </p:txBody>
          </p:sp>
        </p:grpSp>
      </p:grpSp>
      <p:sp>
        <p:nvSpPr>
          <p:cNvPr id="42" name="Rectangle 41">
            <a:extLst>
              <a:ext uri="{FF2B5EF4-FFF2-40B4-BE49-F238E27FC236}">
                <a16:creationId xmlns:a16="http://schemas.microsoft.com/office/drawing/2014/main" id="{174FD479-10C7-B4DE-2AFD-F29D287D8DC8}"/>
              </a:ext>
            </a:extLst>
          </p:cNvPr>
          <p:cNvSpPr/>
          <p:nvPr/>
        </p:nvSpPr>
        <p:spPr>
          <a:xfrm>
            <a:off x="1055694" y="5626894"/>
            <a:ext cx="4828538" cy="1231106"/>
          </a:xfrm>
          <a:prstGeom prst="rect">
            <a:avLst/>
          </a:prstGeom>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A DEEPER UNDERSTANDING OF THE INPUTS FOR REACTION THEORY THROUGH UNCERTAINTY QUANTIFICATION</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Amy Lovell (PhD thesis 2018)</a:t>
            </a:r>
          </a:p>
        </p:txBody>
      </p:sp>
      <p:pic>
        <p:nvPicPr>
          <p:cNvPr id="43" name="Picture 42" descr="Screen Shot 2020-10-01 at 10.12.45 AM.png">
            <a:extLst>
              <a:ext uri="{FF2B5EF4-FFF2-40B4-BE49-F238E27FC236}">
                <a16:creationId xmlns:a16="http://schemas.microsoft.com/office/drawing/2014/main" id="{D4111B13-297C-FB92-BDEB-C395B30C4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5688871"/>
            <a:ext cx="950848" cy="1107151"/>
          </a:xfrm>
          <a:prstGeom prst="rect">
            <a:avLst/>
          </a:prstGeom>
        </p:spPr>
      </p:pic>
      <p:sp>
        <p:nvSpPr>
          <p:cNvPr id="44" name="Rectangle 43">
            <a:extLst>
              <a:ext uri="{FF2B5EF4-FFF2-40B4-BE49-F238E27FC236}">
                <a16:creationId xmlns:a16="http://schemas.microsoft.com/office/drawing/2014/main" id="{97B6687A-AF2C-3CFC-3D03-247D02B6C892}"/>
              </a:ext>
            </a:extLst>
          </p:cNvPr>
          <p:cNvSpPr/>
          <p:nvPr/>
        </p:nvSpPr>
        <p:spPr>
          <a:xfrm>
            <a:off x="305811" y="2818997"/>
            <a:ext cx="8838189" cy="461665"/>
          </a:xfrm>
          <a:prstGeom prst="rect">
            <a:avLst/>
          </a:prstGeom>
        </p:spPr>
        <p:txBody>
          <a:bodyPr wrap="none">
            <a:spAutoFit/>
          </a:bodyPr>
          <a:lstStyle/>
          <a:p>
            <a:r>
              <a:rPr lang="en-US" sz="2400" dirty="0" err="1">
                <a:solidFill>
                  <a:schemeClr val="accent3">
                    <a:lumMod val="50000"/>
                  </a:schemeClr>
                </a:solidFill>
              </a:rPr>
              <a:t>U</a:t>
            </a:r>
            <a:r>
              <a:rPr lang="en-US" sz="2400" baseline="-25000" dirty="0" err="1">
                <a:solidFill>
                  <a:schemeClr val="accent3">
                    <a:lumMod val="50000"/>
                  </a:schemeClr>
                </a:solidFill>
              </a:rPr>
              <a:t>opt</a:t>
            </a:r>
            <a:r>
              <a:rPr lang="en-US" sz="2400" dirty="0">
                <a:solidFill>
                  <a:schemeClr val="accent3">
                    <a:lumMod val="50000"/>
                  </a:schemeClr>
                </a:solidFill>
              </a:rPr>
              <a:t>( R )= </a:t>
            </a:r>
            <a:r>
              <a:rPr lang="en-US" sz="2400" dirty="0">
                <a:solidFill>
                  <a:srgbClr val="CF6868"/>
                </a:solidFill>
              </a:rPr>
              <a:t>V</a:t>
            </a:r>
            <a:r>
              <a:rPr lang="en-US" sz="2400" baseline="-25000" dirty="0">
                <a:solidFill>
                  <a:schemeClr val="accent3">
                    <a:lumMod val="50000"/>
                  </a:schemeClr>
                </a:solidFill>
              </a:rPr>
              <a:t> </a:t>
            </a:r>
            <a:r>
              <a:rPr lang="en-US" sz="2400" dirty="0">
                <a:solidFill>
                  <a:schemeClr val="accent3">
                    <a:lumMod val="50000"/>
                  </a:schemeClr>
                </a:solidFill>
              </a:rPr>
              <a:t>f(R, </a:t>
            </a:r>
            <a:r>
              <a:rPr lang="en-US" sz="2400" dirty="0">
                <a:solidFill>
                  <a:srgbClr val="CF6868"/>
                </a:solidFill>
              </a:rPr>
              <a:t>r, a</a:t>
            </a:r>
            <a:r>
              <a:rPr lang="en-US" sz="2400" dirty="0">
                <a:solidFill>
                  <a:schemeClr val="accent3">
                    <a:lumMod val="50000"/>
                  </a:schemeClr>
                </a:solidFill>
              </a:rPr>
              <a:t>) + </a:t>
            </a:r>
            <a:r>
              <a:rPr lang="en-US" sz="2400" dirty="0">
                <a:solidFill>
                  <a:srgbClr val="CF6868"/>
                </a:solidFill>
              </a:rPr>
              <a:t>W</a:t>
            </a:r>
            <a:r>
              <a:rPr lang="en-US" sz="2400" baseline="-25000" dirty="0">
                <a:solidFill>
                  <a:schemeClr val="accent3">
                    <a:lumMod val="50000"/>
                  </a:schemeClr>
                </a:solidFill>
              </a:rPr>
              <a:t> </a:t>
            </a:r>
            <a:r>
              <a:rPr lang="en-US" sz="2400" dirty="0">
                <a:solidFill>
                  <a:schemeClr val="accent3">
                    <a:lumMod val="50000"/>
                  </a:schemeClr>
                </a:solidFill>
              </a:rPr>
              <a:t>f(R, </a:t>
            </a:r>
            <a:r>
              <a:rPr lang="en-US" sz="2400" dirty="0" err="1">
                <a:solidFill>
                  <a:srgbClr val="CF6868"/>
                </a:solidFill>
              </a:rPr>
              <a:t>r</a:t>
            </a:r>
            <a:r>
              <a:rPr lang="en-US" sz="2400" baseline="-25000" dirty="0" err="1">
                <a:solidFill>
                  <a:srgbClr val="CF6868"/>
                </a:solidFill>
              </a:rPr>
              <a:t>w</a:t>
            </a:r>
            <a:r>
              <a:rPr lang="en-US" sz="2400" dirty="0">
                <a:solidFill>
                  <a:srgbClr val="CF6868"/>
                </a:solidFill>
              </a:rPr>
              <a:t>, a</a:t>
            </a:r>
            <a:r>
              <a:rPr lang="en-US" sz="2400" baseline="-25000" dirty="0">
                <a:solidFill>
                  <a:srgbClr val="CF6868"/>
                </a:solidFill>
              </a:rPr>
              <a:t>w</a:t>
            </a:r>
            <a:r>
              <a:rPr lang="en-US" sz="2400" dirty="0">
                <a:solidFill>
                  <a:schemeClr val="accent3">
                    <a:lumMod val="50000"/>
                  </a:schemeClr>
                </a:solidFill>
              </a:rPr>
              <a:t>) + </a:t>
            </a:r>
            <a:r>
              <a:rPr lang="en-US" sz="2400" dirty="0" err="1">
                <a:solidFill>
                  <a:srgbClr val="CF6868"/>
                </a:solidFill>
              </a:rPr>
              <a:t>W</a:t>
            </a:r>
            <a:r>
              <a:rPr lang="en-US" sz="2400" baseline="-25000" dirty="0" err="1">
                <a:solidFill>
                  <a:srgbClr val="CF6868"/>
                </a:solidFill>
              </a:rPr>
              <a:t>s</a:t>
            </a:r>
            <a:r>
              <a:rPr lang="en-US" sz="2400" baseline="-25000" dirty="0">
                <a:solidFill>
                  <a:schemeClr val="accent3">
                    <a:lumMod val="50000"/>
                  </a:schemeClr>
                </a:solidFill>
              </a:rPr>
              <a:t> </a:t>
            </a:r>
            <a:r>
              <a:rPr lang="en-US" sz="2400" dirty="0">
                <a:solidFill>
                  <a:schemeClr val="accent3">
                    <a:lumMod val="50000"/>
                  </a:schemeClr>
                </a:solidFill>
              </a:rPr>
              <a:t>f(R, </a:t>
            </a:r>
            <a:r>
              <a:rPr lang="en-US" sz="2400" dirty="0" err="1">
                <a:solidFill>
                  <a:srgbClr val="CF6868"/>
                </a:solidFill>
              </a:rPr>
              <a:t>r</a:t>
            </a:r>
            <a:r>
              <a:rPr lang="en-US" sz="2400" baseline="-25000" dirty="0" err="1">
                <a:solidFill>
                  <a:srgbClr val="CF6868"/>
                </a:solidFill>
              </a:rPr>
              <a:t>s</a:t>
            </a:r>
            <a:r>
              <a:rPr lang="en-US" sz="2400" dirty="0">
                <a:solidFill>
                  <a:srgbClr val="CF6868"/>
                </a:solidFill>
              </a:rPr>
              <a:t>, a</a:t>
            </a:r>
            <a:r>
              <a:rPr lang="en-US" sz="2400" baseline="-25000" dirty="0">
                <a:solidFill>
                  <a:srgbClr val="CF6868"/>
                </a:solidFill>
              </a:rPr>
              <a:t>s</a:t>
            </a:r>
            <a:r>
              <a:rPr lang="en-US" sz="2400" dirty="0">
                <a:solidFill>
                  <a:schemeClr val="accent3">
                    <a:lumMod val="50000"/>
                  </a:schemeClr>
                </a:solidFill>
              </a:rPr>
              <a:t>) + </a:t>
            </a:r>
            <a:r>
              <a:rPr lang="en-US" sz="2400" dirty="0" err="1">
                <a:solidFill>
                  <a:schemeClr val="accent3">
                    <a:lumMod val="50000"/>
                  </a:schemeClr>
                </a:solidFill>
              </a:rPr>
              <a:t>V</a:t>
            </a:r>
            <a:r>
              <a:rPr lang="en-US" sz="2400" baseline="-25000" dirty="0" err="1">
                <a:solidFill>
                  <a:schemeClr val="accent3">
                    <a:lumMod val="50000"/>
                  </a:schemeClr>
                </a:solidFill>
              </a:rPr>
              <a:t>so</a:t>
            </a:r>
            <a:r>
              <a:rPr lang="en-US" sz="2400" dirty="0">
                <a:solidFill>
                  <a:schemeClr val="accent3">
                    <a:lumMod val="50000"/>
                  </a:schemeClr>
                </a:solidFill>
              </a:rPr>
              <a:t> + V</a:t>
            </a:r>
            <a:r>
              <a:rPr lang="en-US" sz="2400" baseline="-25000" dirty="0">
                <a:solidFill>
                  <a:schemeClr val="accent3">
                    <a:lumMod val="50000"/>
                  </a:schemeClr>
                </a:solidFill>
              </a:rPr>
              <a:t>C</a:t>
            </a:r>
            <a:r>
              <a:rPr lang="en-US" sz="2400" dirty="0">
                <a:solidFill>
                  <a:schemeClr val="accent3">
                    <a:lumMod val="50000"/>
                  </a:schemeClr>
                </a:solidFill>
              </a:rPr>
              <a:t>   </a:t>
            </a:r>
            <a:endParaRPr lang="en-US" sz="2400" dirty="0"/>
          </a:p>
        </p:txBody>
      </p:sp>
      <p:sp>
        <p:nvSpPr>
          <p:cNvPr id="47" name="Rectangle 14">
            <a:extLst>
              <a:ext uri="{FF2B5EF4-FFF2-40B4-BE49-F238E27FC236}">
                <a16:creationId xmlns:a16="http://schemas.microsoft.com/office/drawing/2014/main" id="{6B88C6F6-BEBD-ACD7-EFE5-C49055BD05A5}"/>
              </a:ext>
            </a:extLst>
          </p:cNvPr>
          <p:cNvSpPr>
            <a:spLocks noChangeArrowheads="1"/>
          </p:cNvSpPr>
          <p:nvPr/>
        </p:nvSpPr>
        <p:spPr bwMode="auto">
          <a:xfrm>
            <a:off x="112453" y="3641693"/>
            <a:ext cx="6171156" cy="830997"/>
          </a:xfrm>
          <a:prstGeom prst="rect">
            <a:avLst/>
          </a:prstGeom>
          <a:solidFill>
            <a:schemeClr val="bg1"/>
          </a:solidFill>
          <a:ln w="9525">
            <a:noFill/>
            <a:miter lim="800000"/>
            <a:headEnd/>
            <a:tailEnd/>
          </a:ln>
        </p:spPr>
        <p:txBody>
          <a:bodyPr wrap="square">
            <a:spAutoFit/>
          </a:bodyPr>
          <a:lstStyle/>
          <a:p>
            <a:pPr marL="342900" indent="-342900">
              <a:buFont typeface="Arial" panose="020B0604020202020204" pitchFamily="34" charset="0"/>
              <a:buChar char="•"/>
            </a:pPr>
            <a:r>
              <a:rPr lang="en-US" sz="2400" b="0" dirty="0">
                <a:solidFill>
                  <a:srgbClr val="7D6EFF"/>
                </a:solidFill>
                <a:latin typeface="Tahoma" pitchFamily="34" charset="0"/>
              </a:rPr>
              <a:t>calibrated with </a:t>
            </a:r>
            <a:r>
              <a:rPr lang="en-US" sz="2400" b="1" dirty="0">
                <a:solidFill>
                  <a:srgbClr val="7D6EFF"/>
                </a:solidFill>
                <a:latin typeface="Tahoma" pitchFamily="34" charset="0"/>
              </a:rPr>
              <a:t>reaction data</a:t>
            </a:r>
            <a:r>
              <a:rPr lang="en-US" sz="2400" dirty="0">
                <a:solidFill>
                  <a:srgbClr val="7D6EFF"/>
                </a:solidFill>
                <a:latin typeface="Tahoma" pitchFamily="34" charset="0"/>
              </a:rPr>
              <a:t>	</a:t>
            </a:r>
          </a:p>
          <a:p>
            <a:r>
              <a:rPr lang="en-US" sz="2400" b="0" dirty="0">
                <a:solidFill>
                  <a:srgbClr val="7D6EFF"/>
                </a:solidFill>
                <a:latin typeface="Tahoma" pitchFamily="34" charset="0"/>
              </a:rPr>
              <a:t>    (</a:t>
            </a:r>
            <a:r>
              <a:rPr lang="en-US" sz="2400" b="1" dirty="0">
                <a:solidFill>
                  <a:srgbClr val="7D6EFF"/>
                </a:solidFill>
                <a:latin typeface="Tahoma" pitchFamily="34" charset="0"/>
              </a:rPr>
              <a:t>phenomenological</a:t>
            </a:r>
            <a:r>
              <a:rPr lang="en-US" sz="2400" b="0" dirty="0">
                <a:solidFill>
                  <a:srgbClr val="7D6EFF"/>
                </a:solidFill>
                <a:latin typeface="Tahoma" pitchFamily="34" charset="0"/>
              </a:rPr>
              <a:t> optical potentials)</a:t>
            </a:r>
          </a:p>
        </p:txBody>
      </p:sp>
      <p:pic>
        <p:nvPicPr>
          <p:cNvPr id="6" name="Picture 5" descr="A diagram of a graph&#10;&#10;AI-generated content may be incorrect.">
            <a:extLst>
              <a:ext uri="{FF2B5EF4-FFF2-40B4-BE49-F238E27FC236}">
                <a16:creationId xmlns:a16="http://schemas.microsoft.com/office/drawing/2014/main" id="{81498C21-9148-1E06-DF1F-26E89C734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396" y="4761771"/>
            <a:ext cx="2527300" cy="1854200"/>
          </a:xfrm>
          <a:prstGeom prst="rect">
            <a:avLst/>
          </a:prstGeom>
        </p:spPr>
      </p:pic>
      <p:pic>
        <p:nvPicPr>
          <p:cNvPr id="9" name="Picture 8">
            <a:extLst>
              <a:ext uri="{FF2B5EF4-FFF2-40B4-BE49-F238E27FC236}">
                <a16:creationId xmlns:a16="http://schemas.microsoft.com/office/drawing/2014/main" id="{50B2A809-1AF8-5FF0-DD2B-0B7B9E265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396" y="3366990"/>
            <a:ext cx="2430307" cy="1419225"/>
          </a:xfrm>
          <a:prstGeom prst="rect">
            <a:avLst/>
          </a:prstGeom>
        </p:spPr>
      </p:pic>
    </p:spTree>
    <p:extLst>
      <p:ext uri="{BB962C8B-B14F-4D97-AF65-F5344CB8AC3E}">
        <p14:creationId xmlns:p14="http://schemas.microsoft.com/office/powerpoint/2010/main" val="53749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2" grpId="0"/>
      <p:bldP spid="44" grpId="0"/>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41453" y="331642"/>
            <a:ext cx="86868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latin typeface="Tahoma" panose="020B0604030504040204" pitchFamily="34" charset="0"/>
                <a:ea typeface="Tahoma" panose="020B0604030504040204" pitchFamily="34" charset="0"/>
                <a:cs typeface="Tahoma" panose="020B0604030504040204" pitchFamily="34" charset="0"/>
              </a:rPr>
              <a:t>Phenomenological </a:t>
            </a:r>
            <a:r>
              <a:rPr lang="en-US" sz="3200">
                <a:latin typeface="Tahoma" panose="020B0604030504040204" pitchFamily="34" charset="0"/>
                <a:ea typeface="Tahoma" panose="020B0604030504040204" pitchFamily="34" charset="0"/>
                <a:cs typeface="Tahoma" panose="020B0604030504040204" pitchFamily="34" charset="0"/>
              </a:rPr>
              <a:t>potentials fitted </a:t>
            </a:r>
            <a:r>
              <a:rPr lang="en-US" sz="3200" dirty="0">
                <a:latin typeface="Tahoma" panose="020B0604030504040204" pitchFamily="34" charset="0"/>
                <a:ea typeface="Tahoma" panose="020B0604030504040204" pitchFamily="34" charset="0"/>
                <a:cs typeface="Tahoma" panose="020B0604030504040204" pitchFamily="34" charset="0"/>
              </a:rPr>
              <a:t>to stable nuclei</a:t>
            </a:r>
            <a:endParaRPr lang="en-US" sz="3200" dirty="0"/>
          </a:p>
        </p:txBody>
      </p:sp>
      <p:sp>
        <p:nvSpPr>
          <p:cNvPr id="18" name="Rectangle 17">
            <a:extLst>
              <a:ext uri="{FF2B5EF4-FFF2-40B4-BE49-F238E27FC236}">
                <a16:creationId xmlns:a16="http://schemas.microsoft.com/office/drawing/2014/main" id="{BF372D69-AD8C-45D6-0400-3C12EFD83652}"/>
              </a:ext>
            </a:extLst>
          </p:cNvPr>
          <p:cNvSpPr/>
          <p:nvPr/>
        </p:nvSpPr>
        <p:spPr>
          <a:xfrm>
            <a:off x="5222449" y="6526358"/>
            <a:ext cx="3934090" cy="307777"/>
          </a:xfrm>
          <a:prstGeom prst="rect">
            <a:avLst/>
          </a:prstGeom>
        </p:spPr>
        <p:txBody>
          <a:bodyPr wrap="none">
            <a:spAutoFit/>
          </a:bodyPr>
          <a:lstStyle/>
          <a:p>
            <a:r>
              <a:rPr lang="en-US" sz="1400" dirty="0" err="1"/>
              <a:t>Hebborn</a:t>
            </a:r>
            <a:r>
              <a:rPr lang="en-US" sz="1400" dirty="0"/>
              <a:t>, Nunes, et al., JPG 50, 060501 (2023)</a:t>
            </a:r>
          </a:p>
        </p:txBody>
      </p:sp>
      <p:pic>
        <p:nvPicPr>
          <p:cNvPr id="4" name="Picture 3" descr="A picture containing text, screenshot, diagram, line&#10;&#10;Description automatically generated">
            <a:extLst>
              <a:ext uri="{FF2B5EF4-FFF2-40B4-BE49-F238E27FC236}">
                <a16:creationId xmlns:a16="http://schemas.microsoft.com/office/drawing/2014/main" id="{3ABB64B0-1536-CB8A-DA46-108F545B3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50" y="1407561"/>
            <a:ext cx="8686800" cy="5006467"/>
          </a:xfrm>
          <a:prstGeom prst="rect">
            <a:avLst/>
          </a:prstGeom>
        </p:spPr>
      </p:pic>
      <p:sp>
        <p:nvSpPr>
          <p:cNvPr id="10" name="TextBox 9">
            <a:extLst>
              <a:ext uri="{FF2B5EF4-FFF2-40B4-BE49-F238E27FC236}">
                <a16:creationId xmlns:a16="http://schemas.microsoft.com/office/drawing/2014/main" id="{F2268416-4185-A7DA-9015-7521EB6C2DE8}"/>
              </a:ext>
            </a:extLst>
          </p:cNvPr>
          <p:cNvSpPr txBox="1"/>
          <p:nvPr/>
        </p:nvSpPr>
        <p:spPr>
          <a:xfrm>
            <a:off x="4747849" y="5354838"/>
            <a:ext cx="4165601" cy="707886"/>
          </a:xfrm>
          <a:prstGeom prst="rect">
            <a:avLst/>
          </a:prstGeom>
          <a:solidFill>
            <a:srgbClr val="FFC000"/>
          </a:solidFill>
        </p:spPr>
        <p:txBody>
          <a:bodyPr wrap="square">
            <a:spAutoFit/>
          </a:bodyPr>
          <a:lstStyle/>
          <a:p>
            <a:pPr algn="r"/>
            <a:r>
              <a:rPr lang="en-US" sz="2000" dirty="0">
                <a:solidFill>
                  <a:schemeClr val="tx2">
                    <a:lumMod val="50000"/>
                  </a:schemeClr>
                </a:solidFill>
              </a:rPr>
              <a:t>I pick one isotope + one reaction </a:t>
            </a:r>
          </a:p>
          <a:p>
            <a:pPr algn="r"/>
            <a:r>
              <a:rPr lang="en-US" sz="2000" dirty="0">
                <a:solidFill>
                  <a:schemeClr val="tx2">
                    <a:lumMod val="50000"/>
                  </a:schemeClr>
                </a:solidFill>
              </a:rPr>
              <a:t>determine local OP</a:t>
            </a:r>
            <a:endParaRPr lang="en-US" sz="2000" dirty="0"/>
          </a:p>
        </p:txBody>
      </p:sp>
      <p:cxnSp>
        <p:nvCxnSpPr>
          <p:cNvPr id="13" name="Straight Arrow Connector 12">
            <a:extLst>
              <a:ext uri="{FF2B5EF4-FFF2-40B4-BE49-F238E27FC236}">
                <a16:creationId xmlns:a16="http://schemas.microsoft.com/office/drawing/2014/main" id="{5BD5C817-F7E4-15FE-8FBC-B848B2A3DD01}"/>
              </a:ext>
            </a:extLst>
          </p:cNvPr>
          <p:cNvCxnSpPr>
            <a:cxnSpLocks/>
            <a:stCxn id="10" idx="1"/>
          </p:cNvCxnSpPr>
          <p:nvPr/>
        </p:nvCxnSpPr>
        <p:spPr>
          <a:xfrm flipH="1" flipV="1">
            <a:off x="3746500" y="5354838"/>
            <a:ext cx="1001349" cy="35394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35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55.2306"/>
  <p:tag name="ORIGINALWIDTH" val="926.8841"/>
  <p:tag name="LATEXADDIN" val="\documentclass{article}&#10;\usepackage{amsmath}&#10;\pagestyle{empty}&#10;\begin{document}&#10;&#10;$p(D|H) = e^{-\chi^2/2}$&#10;&#10;&#10;\end{document}"/>
  <p:tag name="IGUANATEXSIZE" val="20"/>
  <p:tag name="IGUANATEXCURSOR" val="105"/>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55.2306"/>
  <p:tag name="ORIGINALWIDTH" val="926.8841"/>
  <p:tag name="LATEXADDIN" val="\documentclass{article}&#10;\usepackage{amsmath}&#10;\pagestyle{empty}&#10;\begin{document}&#10;&#10;$p(D|H) = e^{-\chi^2/2}$&#10;&#10;&#10;\end{document}"/>
  <p:tag name="IGUANATEXSIZE" val="20"/>
  <p:tag name="IGUANATEXCURSOR" val="105"/>
  <p:tag name="TRANSPARENCY" val="True"/>
  <p:tag name="FILENAME" val=""/>
  <p:tag name="LATEXENGINEID" val="0"/>
  <p:tag name="TEMPFOLDER" val="c:\temp\"/>
  <p:tag name="LATEXFORMHEIGHT" val="312"/>
  <p:tag name="LATEXFORMWIDTH" val="384"/>
  <p:tag name="LATEXFORMWRAP" val="True"/>
  <p:tag name="BITMAPVECTOR"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41395</TotalTime>
  <Words>2752</Words>
  <Application>Microsoft Macintosh PowerPoint</Application>
  <PresentationFormat>On-screen Show (4:3)</PresentationFormat>
  <Paragraphs>437</Paragraphs>
  <Slides>47</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Arial</vt:lpstr>
      <vt:lpstr>Calibri</vt:lpstr>
      <vt:lpstr>Helvetica</vt:lpstr>
      <vt:lpstr>inherit</vt:lpstr>
      <vt:lpstr>Lucida Handwriting</vt:lpstr>
      <vt:lpstr>Noto Sans</vt:lpstr>
      <vt:lpstr>Open Sans</vt:lpstr>
      <vt:lpstr>Roboto</vt:lpstr>
      <vt:lpstr>Symbol</vt:lpstr>
      <vt:lpstr>Tahoma</vt:lpstr>
      <vt:lpstr>Wingdings</vt:lpstr>
      <vt:lpstr>Clarity</vt:lpstr>
      <vt:lpstr>Uncertainty quantification in  nuclear reactions</vt:lpstr>
      <vt:lpstr>Outline</vt:lpstr>
      <vt:lpstr>Where did nuclei come from?      How were they produced? </vt:lpstr>
      <vt:lpstr>Reactions are key to answering these big science questions</vt:lpstr>
      <vt:lpstr>Nuclear reactions offer unique probes to explore our big science questions</vt:lpstr>
      <vt:lpstr>PowerPoint Presentation</vt:lpstr>
      <vt:lpstr>PowerPoint Presentation</vt:lpstr>
      <vt:lpstr>Physical model: optical model</vt:lpstr>
      <vt:lpstr>PowerPoint Presentation</vt:lpstr>
      <vt:lpstr>PowerPoint Presentation</vt:lpstr>
      <vt:lpstr>Outline</vt:lpstr>
      <vt:lpstr>Bayesian analysis: prior knowledge</vt:lpstr>
      <vt:lpstr>PowerPoint Presentation</vt:lpstr>
      <vt:lpstr>Bayesian analysis: the data</vt:lpstr>
      <vt:lpstr>Bayesian analysis: the likelihood</vt:lpstr>
      <vt:lpstr>Bayesian analysis: the likelihood with correlations (the real thing)</vt:lpstr>
      <vt:lpstr>Frequentist versus Bayesian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Uncertainty quantified global optical potential (CHUQ and KDUQ)</vt:lpstr>
      <vt:lpstr>PowerPoint Presentation</vt:lpstr>
      <vt:lpstr>Uncertainty quantified global optical potential (East Lansing Model)</vt:lpstr>
      <vt:lpstr>PowerPoint Presentation</vt:lpstr>
      <vt:lpstr>PowerPoint Presentation</vt:lpstr>
      <vt:lpstr>PowerPoint Presentation</vt:lpstr>
      <vt:lpstr>PowerPoint Presentation</vt:lpstr>
      <vt:lpstr>Reaction theory maps the many-body into a few-body problem</vt:lpstr>
      <vt:lpstr>Landscape of global optical potentials</vt:lpstr>
      <vt:lpstr>Optical potentials from theory</vt:lpstr>
      <vt:lpstr>Landscape of microscopic optical potentials</vt:lpstr>
      <vt:lpstr>PowerPoint Presentation</vt:lpstr>
      <vt:lpstr>PowerPoint Presentation</vt:lpstr>
      <vt:lpstr>PowerPoint Presentation</vt:lpstr>
    </vt:vector>
  </TitlesOfParts>
  <Company>MSU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Opportunities in nuclear structure and reactions</dc:title>
  <dc:creator>filomena nunes</dc:creator>
  <cp:lastModifiedBy>filonunes filonunes</cp:lastModifiedBy>
  <cp:revision>311</cp:revision>
  <dcterms:created xsi:type="dcterms:W3CDTF">2015-10-19T18:39:24Z</dcterms:created>
  <dcterms:modified xsi:type="dcterms:W3CDTF">2025-11-18T08:31:55Z</dcterms:modified>
</cp:coreProperties>
</file>