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755" r:id="rId2"/>
    <p:sldId id="3439" r:id="rId3"/>
    <p:sldId id="979" r:id="rId4"/>
    <p:sldId id="683" r:id="rId5"/>
    <p:sldId id="931" r:id="rId6"/>
    <p:sldId id="3445" r:id="rId7"/>
    <p:sldId id="937" r:id="rId8"/>
    <p:sldId id="926" r:id="rId9"/>
    <p:sldId id="852" r:id="rId10"/>
    <p:sldId id="879" r:id="rId11"/>
    <p:sldId id="980" r:id="rId12"/>
    <p:sldId id="917" r:id="rId13"/>
    <p:sldId id="3383" r:id="rId14"/>
    <p:sldId id="3327" r:id="rId15"/>
    <p:sldId id="3326" r:id="rId16"/>
    <p:sldId id="3427" r:id="rId17"/>
    <p:sldId id="3385" r:id="rId18"/>
    <p:sldId id="3414" r:id="rId19"/>
    <p:sldId id="3434" r:id="rId20"/>
    <p:sldId id="3447" r:id="rId21"/>
    <p:sldId id="3437" r:id="rId22"/>
    <p:sldId id="3448" r:id="rId23"/>
    <p:sldId id="3430" r:id="rId24"/>
    <p:sldId id="981" r:id="rId25"/>
    <p:sldId id="294" r:id="rId26"/>
    <p:sldId id="880" r:id="rId27"/>
    <p:sldId id="889" r:id="rId28"/>
    <p:sldId id="3446" r:id="rId29"/>
    <p:sldId id="925" r:id="rId30"/>
    <p:sldId id="3450" r:id="rId31"/>
    <p:sldId id="257" r:id="rId32"/>
    <p:sldId id="3451" r:id="rId33"/>
    <p:sldId id="982" r:id="rId34"/>
    <p:sldId id="267" r:id="rId35"/>
    <p:sldId id="3449" r:id="rId36"/>
    <p:sldId id="3452" r:id="rId37"/>
    <p:sldId id="476" r:id="rId38"/>
    <p:sldId id="983" r:id="rId39"/>
    <p:sldId id="300" r:id="rId40"/>
    <p:sldId id="695" r:id="rId41"/>
    <p:sldId id="978" r:id="rId42"/>
    <p:sldId id="935" r:id="rId43"/>
    <p:sldId id="256" r:id="rId44"/>
    <p:sldId id="791" r:id="rId45"/>
    <p:sldId id="872" r:id="rId46"/>
    <p:sldId id="3441" r:id="rId47"/>
    <p:sldId id="3442" r:id="rId48"/>
    <p:sldId id="3443" r:id="rId49"/>
    <p:sldId id="334" r:id="rId50"/>
    <p:sldId id="28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5"/>
    <p:restoredTop sz="94658"/>
  </p:normalViewPr>
  <p:slideViewPr>
    <p:cSldViewPr snapToGrid="0">
      <p:cViewPr>
        <p:scale>
          <a:sx n="97" d="100"/>
          <a:sy n="97" d="100"/>
        </p:scale>
        <p:origin x="1168"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41F617-6CC4-414C-8261-D7455DA1EA6E}" type="datetimeFigureOut">
              <a:rPr lang="en-US" smtClean="0"/>
              <a:t>11/14/25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C097C-C03F-9042-8706-ADA988BA8385}" type="slidenum">
              <a:rPr lang="en-US" smtClean="0"/>
              <a:t>‹#›</a:t>
            </a:fld>
            <a:endParaRPr lang="en-US"/>
          </a:p>
        </p:txBody>
      </p:sp>
    </p:spTree>
    <p:extLst>
      <p:ext uri="{BB962C8B-B14F-4D97-AF65-F5344CB8AC3E}">
        <p14:creationId xmlns:p14="http://schemas.microsoft.com/office/powerpoint/2010/main" val="3019904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B91BF2-6347-7E43-8D88-61FF90024FB1}" type="slidenum">
              <a:rPr lang="en-US" smtClean="0"/>
              <a:t>1</a:t>
            </a:fld>
            <a:endParaRPr lang="en-US"/>
          </a:p>
        </p:txBody>
      </p:sp>
    </p:spTree>
    <p:extLst>
      <p:ext uri="{BB962C8B-B14F-4D97-AF65-F5344CB8AC3E}">
        <p14:creationId xmlns:p14="http://schemas.microsoft.com/office/powerpoint/2010/main" val="748816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onaco" pitchFamily="2" charset="77"/>
              </a:rPr>
              <a:t>%H({\color{red}\bm\theta}) = H_0 + \</a:t>
            </a:r>
            <a:r>
              <a:rPr lang="en-US" dirty="0" err="1">
                <a:solidFill>
                  <a:srgbClr val="000000"/>
                </a:solidFill>
                <a:effectLst/>
                <a:latin typeface="Monaco" pitchFamily="2" charset="77"/>
              </a:rPr>
              <a:t>sum_n</a:t>
            </a:r>
            <a:r>
              <a:rPr lang="en-US" dirty="0">
                <a:solidFill>
                  <a:srgbClr val="000000"/>
                </a:solidFill>
                <a:effectLst/>
                <a:latin typeface="Monaco" pitchFamily="2" charset="77"/>
              </a:rPr>
              <a:t> {\color{red}\</a:t>
            </a:r>
            <a:r>
              <a:rPr lang="en-US" dirty="0" err="1">
                <a:solidFill>
                  <a:srgbClr val="000000"/>
                </a:solidFill>
                <a:effectLst/>
                <a:latin typeface="Monaco" pitchFamily="2" charset="77"/>
              </a:rPr>
              <a:t>theta_n</a:t>
            </a:r>
            <a:r>
              <a:rPr lang="en-US" dirty="0">
                <a:solidFill>
                  <a:srgbClr val="000000"/>
                </a:solidFill>
                <a:effectLst/>
                <a:latin typeface="Monaco" pitchFamily="2" charset="77"/>
              </a:rPr>
              <a:t>} </a:t>
            </a:r>
            <a:r>
              <a:rPr lang="en-US" dirty="0" err="1">
                <a:solidFill>
                  <a:srgbClr val="000000"/>
                </a:solidFill>
                <a:effectLst/>
                <a:latin typeface="Monaco" pitchFamily="2" charset="77"/>
              </a:rPr>
              <a:t>H_n</a:t>
            </a: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a:t>
            </a:r>
            <a:r>
              <a:rPr lang="en-US" dirty="0" err="1">
                <a:solidFill>
                  <a:srgbClr val="000000"/>
                </a:solidFill>
                <a:effectLst/>
                <a:latin typeface="Monaco" pitchFamily="2" charset="77"/>
              </a:rPr>
              <a:t>psi_i</a:t>
            </a:r>
            <a:r>
              <a:rPr lang="en-US" dirty="0">
                <a:solidFill>
                  <a:srgbClr val="000000"/>
                </a:solidFill>
                <a:effectLst/>
                <a:latin typeface="Monaco" pitchFamily="2" charset="77"/>
              </a:rPr>
              <a:t> | H({\color{red}\bm\theta}) | \</a:t>
            </a:r>
            <a:r>
              <a:rPr lang="en-US" dirty="0" err="1">
                <a:solidFill>
                  <a:srgbClr val="000000"/>
                </a:solidFill>
                <a:effectLst/>
                <a:latin typeface="Monaco" pitchFamily="2" charset="77"/>
              </a:rPr>
              <a:t>psi_j</a:t>
            </a:r>
            <a:r>
              <a:rPr lang="en-US" dirty="0">
                <a:solidFill>
                  <a:srgbClr val="000000"/>
                </a:solidFill>
                <a:effectLst/>
                <a:latin typeface="Monaco" pitchFamily="2" charset="77"/>
              </a:rPr>
              <a:t> \</a:t>
            </a:r>
            <a:r>
              <a:rPr lang="en-US" dirty="0" err="1">
                <a:solidFill>
                  <a:srgbClr val="000000"/>
                </a:solidFill>
                <a:effectLst/>
                <a:latin typeface="Monaco" pitchFamily="2" charset="77"/>
              </a:rPr>
              <a:t>rangle</a:t>
            </a:r>
            <a:r>
              <a:rPr lang="en-US" dirty="0">
                <a:solidFill>
                  <a:srgbClr val="000000"/>
                </a:solidFill>
                <a:effectLst/>
                <a:latin typeface="Monaco" pitchFamily="2" charset="77"/>
              </a:rPr>
              <a:t> = \</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a:t>
            </a:r>
            <a:r>
              <a:rPr lang="en-US" dirty="0" err="1">
                <a:solidFill>
                  <a:srgbClr val="000000"/>
                </a:solidFill>
                <a:effectLst/>
                <a:latin typeface="Monaco" pitchFamily="2" charset="77"/>
              </a:rPr>
              <a:t>psi_i</a:t>
            </a:r>
            <a:r>
              <a:rPr lang="en-US" dirty="0">
                <a:solidFill>
                  <a:srgbClr val="000000"/>
                </a:solidFill>
                <a:effectLst/>
                <a:latin typeface="Monaco" pitchFamily="2" charset="77"/>
              </a:rPr>
              <a:t> | H_0 | \</a:t>
            </a:r>
            <a:r>
              <a:rPr lang="en-US" dirty="0" err="1">
                <a:solidFill>
                  <a:srgbClr val="000000"/>
                </a:solidFill>
                <a:effectLst/>
                <a:latin typeface="Monaco" pitchFamily="2" charset="77"/>
              </a:rPr>
              <a:t>psi_j</a:t>
            </a:r>
            <a:r>
              <a:rPr lang="en-US" dirty="0">
                <a:solidFill>
                  <a:srgbClr val="000000"/>
                </a:solidFill>
                <a:effectLst/>
                <a:latin typeface="Monaco" pitchFamily="2" charset="77"/>
              </a:rPr>
              <a:t> \</a:t>
            </a:r>
            <a:r>
              <a:rPr lang="en-US" dirty="0" err="1">
                <a:solidFill>
                  <a:srgbClr val="000000"/>
                </a:solidFill>
                <a:effectLst/>
                <a:latin typeface="Monaco" pitchFamily="2" charset="77"/>
              </a:rPr>
              <a:t>rangle</a:t>
            </a:r>
            <a:r>
              <a:rPr lang="en-US" dirty="0">
                <a:solidFill>
                  <a:srgbClr val="000000"/>
                </a:solidFill>
                <a:effectLst/>
                <a:latin typeface="Monaco" pitchFamily="2" charset="77"/>
              </a:rPr>
              <a:t> + \sum_{n} {\color{red}\bm\</a:t>
            </a:r>
            <a:r>
              <a:rPr lang="en-US" dirty="0" err="1">
                <a:solidFill>
                  <a:srgbClr val="000000"/>
                </a:solidFill>
                <a:effectLst/>
                <a:latin typeface="Monaco" pitchFamily="2" charset="77"/>
              </a:rPr>
              <a:t>theta_n</a:t>
            </a:r>
            <a:r>
              <a:rPr lang="en-US" dirty="0">
                <a:solidFill>
                  <a:srgbClr val="000000"/>
                </a:solidFill>
                <a:effectLst/>
                <a:latin typeface="Monaco" pitchFamily="2" charset="77"/>
              </a:rPr>
              <a:t>} \</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a:t>
            </a:r>
            <a:r>
              <a:rPr lang="en-US" dirty="0" err="1">
                <a:solidFill>
                  <a:srgbClr val="000000"/>
                </a:solidFill>
                <a:effectLst/>
                <a:latin typeface="Monaco" pitchFamily="2" charset="77"/>
              </a:rPr>
              <a:t>psi_i</a:t>
            </a:r>
            <a:r>
              <a:rPr lang="en-US" dirty="0">
                <a:solidFill>
                  <a:srgbClr val="000000"/>
                </a:solidFill>
                <a:effectLst/>
                <a:latin typeface="Monaco" pitchFamily="2" charset="77"/>
              </a:rPr>
              <a:t> | </a:t>
            </a:r>
            <a:r>
              <a:rPr lang="en-US" dirty="0" err="1">
                <a:solidFill>
                  <a:srgbClr val="000000"/>
                </a:solidFill>
                <a:effectLst/>
                <a:latin typeface="Monaco" pitchFamily="2" charset="77"/>
              </a:rPr>
              <a:t>H_n</a:t>
            </a:r>
            <a:r>
              <a:rPr lang="en-US" dirty="0">
                <a:solidFill>
                  <a:srgbClr val="000000"/>
                </a:solidFill>
                <a:effectLst/>
                <a:latin typeface="Monaco" pitchFamily="2" charset="77"/>
              </a:rPr>
              <a:t> | \</a:t>
            </a:r>
            <a:r>
              <a:rPr lang="en-US" dirty="0" err="1">
                <a:solidFill>
                  <a:srgbClr val="000000"/>
                </a:solidFill>
                <a:effectLst/>
                <a:latin typeface="Monaco" pitchFamily="2" charset="77"/>
              </a:rPr>
              <a:t>psi_j</a:t>
            </a:r>
            <a:r>
              <a:rPr lang="en-US" dirty="0">
                <a:solidFill>
                  <a:srgbClr val="000000"/>
                </a:solidFill>
                <a:effectLst/>
                <a:latin typeface="Monaco" pitchFamily="2" charset="77"/>
              </a:rPr>
              <a:t> \</a:t>
            </a:r>
            <a:r>
              <a:rPr lang="en-US" dirty="0" err="1">
                <a:solidFill>
                  <a:srgbClr val="000000"/>
                </a:solidFill>
                <a:effectLst/>
                <a:latin typeface="Monaco" pitchFamily="2" charset="77"/>
              </a:rPr>
              <a:t>rangle</a:t>
            </a:r>
            <a:r>
              <a:rPr lang="en-US" dirty="0">
                <a:solidFill>
                  <a:srgbClr val="000000"/>
                </a:solidFill>
                <a:effectLst/>
                <a:latin typeface="Monaco" pitchFamily="2" charset="77"/>
              </a:rPr>
              <a:t>  \ {\color{blue}\</a:t>
            </a:r>
            <a:r>
              <a:rPr lang="en-US" dirty="0" err="1">
                <a:solidFill>
                  <a:srgbClr val="000000"/>
                </a:solidFill>
                <a:effectLst/>
                <a:latin typeface="Monaco" pitchFamily="2" charset="77"/>
              </a:rPr>
              <a:t>longleftarrow</a:t>
            </a:r>
            <a:r>
              <a:rPr lang="en-US" dirty="0">
                <a:solidFill>
                  <a:srgbClr val="000000"/>
                </a:solidFill>
                <a:effectLst/>
                <a:latin typeface="Monaco" pitchFamily="2" charset="77"/>
              </a:rPr>
              <a:t> </a:t>
            </a:r>
            <a:r>
              <a:rPr lang="en-US" dirty="0" err="1">
                <a:solidFill>
                  <a:srgbClr val="000000"/>
                </a:solidFill>
                <a:effectLst/>
                <a:latin typeface="Monaco" pitchFamily="2" charset="77"/>
              </a:rPr>
              <a:t>n_b</a:t>
            </a:r>
            <a:r>
              <a:rPr lang="en-US" dirty="0">
                <a:solidFill>
                  <a:srgbClr val="000000"/>
                </a:solidFill>
                <a:effectLst/>
                <a:latin typeface="Monaco" pitchFamily="2" charset="77"/>
              </a:rPr>
              <a:t> \times </a:t>
            </a:r>
            <a:r>
              <a:rPr lang="en-US" dirty="0" err="1">
                <a:solidFill>
                  <a:srgbClr val="000000"/>
                </a:solidFill>
                <a:effectLst/>
                <a:latin typeface="Monaco" pitchFamily="2" charset="77"/>
              </a:rPr>
              <a:t>n_b</a:t>
            </a:r>
            <a:r>
              <a:rPr lang="en-US" dirty="0">
                <a:solidFill>
                  <a:srgbClr val="000000"/>
                </a:solidFill>
                <a:effectLst/>
                <a:latin typeface="Monaco" pitchFamily="2" charset="77"/>
              </a:rPr>
              <a:t>\ \</a:t>
            </a:r>
            <a:r>
              <a:rPr lang="en-US" dirty="0" err="1">
                <a:solidFill>
                  <a:srgbClr val="000000"/>
                </a:solidFill>
                <a:effectLst/>
                <a:latin typeface="Monaco" pitchFamily="2" charset="77"/>
              </a:rPr>
              <a:t>mbox</a:t>
            </a:r>
            <a:r>
              <a:rPr lang="en-US" dirty="0">
                <a:solidFill>
                  <a:srgbClr val="000000"/>
                </a:solidFill>
                <a:effectLst/>
                <a:latin typeface="Monaco" pitchFamily="2" charset="77"/>
              </a:rPr>
              <a:t>{matrices}}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6E54F36-B4D4-4763-A8B9-FB747BF32ADD}" type="slidenum">
              <a:rPr lang="en-US" smtClean="0"/>
              <a:t>10</a:t>
            </a:fld>
            <a:endParaRPr lang="en-US"/>
          </a:p>
        </p:txBody>
      </p:sp>
    </p:spTree>
    <p:extLst>
      <p:ext uri="{BB962C8B-B14F-4D97-AF65-F5344CB8AC3E}">
        <p14:creationId xmlns:p14="http://schemas.microsoft.com/office/powerpoint/2010/main" val="2057810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E8952-EADC-EF13-F9D8-125BB163A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2B412-D36F-91BD-F0C5-E9850DB6D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A15F81-74C7-F436-B21E-C73E9A1BCF49}"/>
              </a:ext>
            </a:extLst>
          </p:cNvPr>
          <p:cNvSpPr>
            <a:spLocks noGrp="1"/>
          </p:cNvSpPr>
          <p:nvPr>
            <p:ph type="body" idx="1"/>
          </p:nvPr>
        </p:nvSpPr>
        <p:spPr/>
        <p:txBody>
          <a:bodyPr/>
          <a:lstStyle/>
          <a:p>
            <a:endParaRPr lang="en-US" dirty="0">
              <a:sym typeface="Wingdings" pitchFamily="2" charset="2"/>
            </a:endParaRPr>
          </a:p>
        </p:txBody>
      </p:sp>
      <p:sp>
        <p:nvSpPr>
          <p:cNvPr id="4" name="Slide Number Placeholder 3">
            <a:extLst>
              <a:ext uri="{FF2B5EF4-FFF2-40B4-BE49-F238E27FC236}">
                <a16:creationId xmlns:a16="http://schemas.microsoft.com/office/drawing/2014/main" id="{D0FD4ADD-F99C-C55F-4FD5-33FE36C37296}"/>
              </a:ext>
            </a:extLst>
          </p:cNvPr>
          <p:cNvSpPr>
            <a:spLocks noGrp="1"/>
          </p:cNvSpPr>
          <p:nvPr>
            <p:ph type="sldNum" sz="quarter" idx="5"/>
          </p:nvPr>
        </p:nvSpPr>
        <p:spPr/>
        <p:txBody>
          <a:bodyPr/>
          <a:lstStyle/>
          <a:p>
            <a:fld id="{DCB91BF2-6347-7E43-8D88-61FF90024FB1}" type="slidenum">
              <a:rPr lang="en-US" smtClean="0"/>
              <a:t>11</a:t>
            </a:fld>
            <a:endParaRPr lang="en-US"/>
          </a:p>
        </p:txBody>
      </p:sp>
    </p:spTree>
    <p:extLst>
      <p:ext uri="{BB962C8B-B14F-4D97-AF65-F5344CB8AC3E}">
        <p14:creationId xmlns:p14="http://schemas.microsoft.com/office/powerpoint/2010/main" val="2217699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{\param}{\theta}</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{\params}{\</a:t>
            </a:r>
            <a:r>
              <a:rPr lang="en-US" dirty="0" err="1">
                <a:solidFill>
                  <a:srgbClr val="000000"/>
                </a:solidFill>
                <a:effectLst/>
                <a:latin typeface="Monaco" pitchFamily="2" charset="77"/>
              </a:rPr>
              <a:t>boldsymbol</a:t>
            </a:r>
            <a:r>
              <a:rPr lang="en-US" dirty="0">
                <a:solidFill>
                  <a:srgbClr val="000000"/>
                </a:solidFill>
                <a:effectLst/>
                <a:latin typeface="Monaco" pitchFamily="2" charset="77"/>
              </a:rPr>
              <a:t>{\theta}}</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{\red}[1]{{\color{red}#1}}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\red{\frac{Q}{\</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  \</a:t>
            </a:r>
            <a:r>
              <a:rPr lang="en-US" dirty="0" err="1">
                <a:solidFill>
                  <a:srgbClr val="000000"/>
                </a:solidFill>
                <a:effectLst/>
                <a:latin typeface="Monaco" pitchFamily="2" charset="77"/>
              </a:rPr>
              <a:t>approx</a:t>
            </a:r>
            <a:r>
              <a:rPr lang="en-US" dirty="0">
                <a:solidFill>
                  <a:srgbClr val="000000"/>
                </a:solidFill>
                <a:effectLst/>
                <a:latin typeface="Monaco" pitchFamily="2" charset="77"/>
              </a:rPr>
              <a:t> \frac{\{{\rm momentum}, m_\pi\}}{600\,{\rm MeV}}}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a:t>
            </a:r>
            <a:r>
              <a:rPr lang="en-US" dirty="0" err="1">
                <a:solidFill>
                  <a:srgbClr val="000000"/>
                </a:solidFill>
                <a:effectLst/>
                <a:latin typeface="Monaco" pitchFamily="2" charset="77"/>
              </a:rPr>
              <a:t>wh</a:t>
            </a:r>
            <a:r>
              <a:rPr lang="en-US" dirty="0">
                <a:solidFill>
                  <a:srgbClr val="000000"/>
                </a:solidFill>
                <a:effectLst/>
                <a:latin typeface="Monaco" pitchFamily="2" charset="77"/>
              </a:rPr>
              <a:t> H(\params) &amp;= \</a:t>
            </a:r>
            <a:r>
              <a:rPr lang="en-US" dirty="0" err="1">
                <a:solidFill>
                  <a:srgbClr val="000000"/>
                </a:solidFill>
                <a:effectLst/>
                <a:latin typeface="Monaco" pitchFamily="2" charset="77"/>
              </a:rPr>
              <a:t>wh</a:t>
            </a:r>
            <a:r>
              <a:rPr lang="en-US" dirty="0">
                <a:solidFill>
                  <a:srgbClr val="000000"/>
                </a:solidFill>
                <a:effectLst/>
                <a:latin typeface="Monaco" pitchFamily="2" charset="77"/>
              </a:rPr>
              <a:t> H_0 + \red{\param^{(1)}} \</a:t>
            </a:r>
            <a:r>
              <a:rPr lang="en-US" dirty="0" err="1">
                <a:solidFill>
                  <a:srgbClr val="000000"/>
                </a:solidFill>
                <a:effectLst/>
                <a:latin typeface="Monaco" pitchFamily="2" charset="77"/>
              </a:rPr>
              <a:t>wh</a:t>
            </a:r>
            <a:r>
              <a:rPr lang="en-US" dirty="0">
                <a:solidFill>
                  <a:srgbClr val="000000"/>
                </a:solidFill>
                <a:effectLst/>
                <a:latin typeface="Monaco" pitchFamily="2" charset="77"/>
              </a:rPr>
              <a:t> V_1  \\ &amp; \quad + \red{\param^{(2)}} \</a:t>
            </a:r>
            <a:r>
              <a:rPr lang="en-US" dirty="0" err="1">
                <a:solidFill>
                  <a:srgbClr val="000000"/>
                </a:solidFill>
                <a:effectLst/>
                <a:latin typeface="Monaco" pitchFamily="2" charset="77"/>
              </a:rPr>
              <a:t>wh</a:t>
            </a:r>
            <a:r>
              <a:rPr lang="en-US" dirty="0">
                <a:solidFill>
                  <a:srgbClr val="000000"/>
                </a:solidFill>
                <a:effectLst/>
                <a:latin typeface="Monaco" pitchFamily="2" charset="77"/>
              </a:rPr>
              <a:t> V_2  + \red{\param^{(3)}} \</a:t>
            </a:r>
            <a:r>
              <a:rPr lang="en-US" dirty="0" err="1">
                <a:solidFill>
                  <a:srgbClr val="000000"/>
                </a:solidFill>
                <a:effectLst/>
                <a:latin typeface="Monaco" pitchFamily="2" charset="77"/>
              </a:rPr>
              <a:t>wh</a:t>
            </a:r>
            <a:r>
              <a:rPr lang="en-US" dirty="0">
                <a:solidFill>
                  <a:srgbClr val="000000"/>
                </a:solidFill>
                <a:effectLst/>
                <a:latin typeface="Monaco" pitchFamily="2" charset="77"/>
              </a:rPr>
              <a:t> V_3 + \</a:t>
            </a:r>
            <a:r>
              <a:rPr lang="en-US" dirty="0" err="1">
                <a:solidFill>
                  <a:srgbClr val="000000"/>
                </a:solidFill>
                <a:effectLst/>
                <a:latin typeface="Monaco" pitchFamily="2" charset="77"/>
              </a:rPr>
              <a:t>cdots</a:t>
            </a: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12</a:t>
            </a:fld>
            <a:endParaRPr lang="en-US"/>
          </a:p>
        </p:txBody>
      </p:sp>
    </p:spTree>
    <p:extLst>
      <p:ext uri="{BB962C8B-B14F-4D97-AF65-F5344CB8AC3E}">
        <p14:creationId xmlns:p14="http://schemas.microsoft.com/office/powerpoint/2010/main" val="2172115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75A0E-B356-3248-9B63-978E6D2BFBB3}" type="slidenum">
              <a:rPr lang="en-US" smtClean="0"/>
              <a:t>14</a:t>
            </a:fld>
            <a:endParaRPr lang="en-US"/>
          </a:p>
        </p:txBody>
      </p:sp>
    </p:spTree>
    <p:extLst>
      <p:ext uri="{BB962C8B-B14F-4D97-AF65-F5344CB8AC3E}">
        <p14:creationId xmlns:p14="http://schemas.microsoft.com/office/powerpoint/2010/main" val="3993739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75A0E-B356-3248-9B63-978E6D2BFBB3}" type="slidenum">
              <a:rPr lang="en-US" smtClean="0"/>
              <a:t>15</a:t>
            </a:fld>
            <a:endParaRPr lang="en-US"/>
          </a:p>
        </p:txBody>
      </p:sp>
    </p:spTree>
    <p:extLst>
      <p:ext uri="{BB962C8B-B14F-4D97-AF65-F5344CB8AC3E}">
        <p14:creationId xmlns:p14="http://schemas.microsoft.com/office/powerpoint/2010/main" val="661108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C8AB8-8613-8653-C2AE-FA3DF7468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E8B47-E152-96B9-D86C-C7CD4E0DFB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18E917-2C16-2169-7B92-6DFC0E075810}"/>
              </a:ext>
            </a:extLst>
          </p:cNvPr>
          <p:cNvSpPr>
            <a:spLocks noGrp="1"/>
          </p:cNvSpPr>
          <p:nvPr>
            <p:ph type="body" idx="1"/>
          </p:nvPr>
        </p:nvSpPr>
        <p:spPr/>
        <p:txBody>
          <a:bodyPr/>
          <a:lstStyle/>
          <a:p>
            <a:endParaRPr lang="en-US" dirty="0">
              <a:sym typeface="Wingdings" pitchFamily="2" charset="2"/>
            </a:endParaRPr>
          </a:p>
        </p:txBody>
      </p:sp>
      <p:sp>
        <p:nvSpPr>
          <p:cNvPr id="4" name="Slide Number Placeholder 3">
            <a:extLst>
              <a:ext uri="{FF2B5EF4-FFF2-40B4-BE49-F238E27FC236}">
                <a16:creationId xmlns:a16="http://schemas.microsoft.com/office/drawing/2014/main" id="{2891E5D1-532A-2171-E916-517E791037D2}"/>
              </a:ext>
            </a:extLst>
          </p:cNvPr>
          <p:cNvSpPr>
            <a:spLocks noGrp="1"/>
          </p:cNvSpPr>
          <p:nvPr>
            <p:ph type="sldNum" sz="quarter" idx="5"/>
          </p:nvPr>
        </p:nvSpPr>
        <p:spPr/>
        <p:txBody>
          <a:bodyPr/>
          <a:lstStyle/>
          <a:p>
            <a:fld id="{DCB91BF2-6347-7E43-8D88-61FF90024FB1}" type="slidenum">
              <a:rPr lang="en-US" smtClean="0"/>
              <a:t>24</a:t>
            </a:fld>
            <a:endParaRPr lang="en-US"/>
          </a:p>
        </p:txBody>
      </p:sp>
    </p:spTree>
    <p:extLst>
      <p:ext uri="{BB962C8B-B14F-4D97-AF65-F5344CB8AC3E}">
        <p14:creationId xmlns:p14="http://schemas.microsoft.com/office/powerpoint/2010/main" val="2440810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C097C-C03F-9042-8706-ADA988BA8385}" type="slidenum">
              <a:rPr lang="en-US" smtClean="0"/>
              <a:t>25</a:t>
            </a:fld>
            <a:endParaRPr lang="en-US"/>
          </a:p>
        </p:txBody>
      </p:sp>
    </p:spTree>
    <p:extLst>
      <p:ext uri="{BB962C8B-B14F-4D97-AF65-F5344CB8AC3E}">
        <p14:creationId xmlns:p14="http://schemas.microsoft.com/office/powerpoint/2010/main" val="2905489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onaco" pitchFamily="2" charset="77"/>
              </a:rPr>
              <a:t>\params = \{</a:t>
            </a:r>
            <a:r>
              <a:rPr lang="en-US" dirty="0" err="1">
                <a:solidFill>
                  <a:srgbClr val="000000"/>
                </a:solidFill>
                <a:effectLst/>
                <a:latin typeface="Monaco" pitchFamily="2" charset="77"/>
              </a:rPr>
              <a:t>V_v</a:t>
            </a:r>
            <a:r>
              <a:rPr lang="en-US" dirty="0">
                <a:solidFill>
                  <a:srgbClr val="000000"/>
                </a:solidFill>
                <a:effectLst/>
                <a:latin typeface="Monaco" pitchFamily="2" charset="77"/>
              </a:rPr>
              <a:t>, \red{</a:t>
            </a:r>
            <a:r>
              <a:rPr lang="en-US" dirty="0" err="1">
                <a:solidFill>
                  <a:srgbClr val="000000"/>
                </a:solidFill>
                <a:effectLst/>
                <a:latin typeface="Monaco" pitchFamily="2" charset="77"/>
              </a:rPr>
              <a:t>R_v</a:t>
            </a:r>
            <a:r>
              <a:rPr lang="en-US" dirty="0">
                <a:solidFill>
                  <a:srgbClr val="000000"/>
                </a:solidFill>
                <a:effectLst/>
                <a:latin typeface="Monaco" pitchFamily="2" charset="77"/>
              </a:rPr>
              <a:t>}, \red{</a:t>
            </a:r>
            <a:r>
              <a:rPr lang="en-US" dirty="0" err="1">
                <a:solidFill>
                  <a:srgbClr val="000000"/>
                </a:solidFill>
                <a:effectLst/>
                <a:latin typeface="Monaco" pitchFamily="2" charset="77"/>
              </a:rPr>
              <a:t>a_v</a:t>
            </a:r>
            <a:r>
              <a:rPr lang="en-US" dirty="0">
                <a:solidFill>
                  <a:srgbClr val="000000"/>
                </a:solidFill>
                <a:effectLst/>
                <a:latin typeface="Monaco" pitchFamily="2" charset="77"/>
              </a:rPr>
              <a:t>}, \</a:t>
            </a:r>
            <a:r>
              <a:rPr lang="en-US" dirty="0" err="1">
                <a:solidFill>
                  <a:srgbClr val="000000"/>
                </a:solidFill>
                <a:effectLst/>
                <a:latin typeface="Monaco" pitchFamily="2" charset="77"/>
              </a:rPr>
              <a:t>ldots</a:t>
            </a:r>
            <a:r>
              <a:rPr lang="en-US" dirty="0">
                <a:solidFill>
                  <a:srgbClr val="000000"/>
                </a:solidFill>
                <a:effectLst/>
                <a:latin typeface="Monaco" pitchFamily="2" charset="77"/>
              </a:rPr>
              <a:t>\}</a:t>
            </a:r>
          </a:p>
          <a:p>
            <a:endParaRPr lang="en-US" dirty="0">
              <a:solidFill>
                <a:srgbClr val="000000"/>
              </a:solidFill>
              <a:effectLst/>
              <a:latin typeface="Monaco" pitchFamily="2" charset="77"/>
            </a:endParaRPr>
          </a:p>
          <a:p>
            <a:endParaRPr lang="en-US" dirty="0">
              <a:solidFill>
                <a:srgbClr val="000000"/>
              </a:solidFill>
              <a:effectLst/>
              <a:latin typeface="Monaco" pitchFamily="2" charset="77"/>
            </a:endParaRPr>
          </a:p>
        </p:txBody>
      </p:sp>
      <p:sp>
        <p:nvSpPr>
          <p:cNvPr id="4" name="Slide Number Placeholder 3"/>
          <p:cNvSpPr>
            <a:spLocks noGrp="1"/>
          </p:cNvSpPr>
          <p:nvPr>
            <p:ph type="sldNum" sz="quarter" idx="5"/>
          </p:nvPr>
        </p:nvSpPr>
        <p:spPr/>
        <p:txBody>
          <a:bodyPr/>
          <a:lstStyle/>
          <a:p>
            <a:fld id="{C56A752D-AFD6-6746-BC0B-779D2D0AAFFF}" type="slidenum">
              <a:rPr lang="en-US" smtClean="0"/>
              <a:t>26</a:t>
            </a:fld>
            <a:endParaRPr lang="en-US"/>
          </a:p>
        </p:txBody>
      </p:sp>
    </p:spTree>
    <p:extLst>
      <p:ext uri="{BB962C8B-B14F-4D97-AF65-F5344CB8AC3E}">
        <p14:creationId xmlns:p14="http://schemas.microsoft.com/office/powerpoint/2010/main" val="4134453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Developments at top were proof of principle until NVP</a:t>
            </a:r>
          </a:p>
        </p:txBody>
      </p:sp>
      <p:sp>
        <p:nvSpPr>
          <p:cNvPr id="4" name="Slide Number Placeholder 3"/>
          <p:cNvSpPr>
            <a:spLocks noGrp="1"/>
          </p:cNvSpPr>
          <p:nvPr>
            <p:ph type="sldNum" sz="quarter" idx="5"/>
          </p:nvPr>
        </p:nvSpPr>
        <p:spPr/>
        <p:txBody>
          <a:bodyPr/>
          <a:lstStyle/>
          <a:p>
            <a:fld id="{C56A752D-AFD6-6746-BC0B-779D2D0AAFFF}" type="slidenum">
              <a:rPr lang="en-US" smtClean="0"/>
              <a:t>27</a:t>
            </a:fld>
            <a:endParaRPr lang="en-US"/>
          </a:p>
        </p:txBody>
      </p:sp>
    </p:spTree>
    <p:extLst>
      <p:ext uri="{BB962C8B-B14F-4D97-AF65-F5344CB8AC3E}">
        <p14:creationId xmlns:p14="http://schemas.microsoft.com/office/powerpoint/2010/main" val="2542410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B1BA5-9ECC-9071-2350-56194EBE7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39FFC-0014-9C0B-9511-30EB67849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036BE-B78F-BBFA-CFD2-90764F7279BB}"/>
              </a:ext>
            </a:extLst>
          </p:cNvPr>
          <p:cNvSpPr>
            <a:spLocks noGrp="1"/>
          </p:cNvSpPr>
          <p:nvPr>
            <p:ph type="body" idx="1"/>
          </p:nvPr>
        </p:nvSpPr>
        <p:spPr/>
        <p:txBody>
          <a:bodyPr/>
          <a:lstStyle/>
          <a:p>
            <a:r>
              <a:rPr lang="en-US" dirty="0"/>
              <a:t>Developments at top were proof of principle until NVP</a:t>
            </a:r>
          </a:p>
        </p:txBody>
      </p:sp>
      <p:sp>
        <p:nvSpPr>
          <p:cNvPr id="4" name="Slide Number Placeholder 3">
            <a:extLst>
              <a:ext uri="{FF2B5EF4-FFF2-40B4-BE49-F238E27FC236}">
                <a16:creationId xmlns:a16="http://schemas.microsoft.com/office/drawing/2014/main" id="{F0760FEC-439B-80E9-1DA3-2756CF6DA54E}"/>
              </a:ext>
            </a:extLst>
          </p:cNvPr>
          <p:cNvSpPr>
            <a:spLocks noGrp="1"/>
          </p:cNvSpPr>
          <p:nvPr>
            <p:ph type="sldNum" sz="quarter" idx="5"/>
          </p:nvPr>
        </p:nvSpPr>
        <p:spPr/>
        <p:txBody>
          <a:bodyPr/>
          <a:lstStyle/>
          <a:p>
            <a:fld id="{C56A752D-AFD6-6746-BC0B-779D2D0AAFFF}" type="slidenum">
              <a:rPr lang="en-US" smtClean="0"/>
              <a:t>28</a:t>
            </a:fld>
            <a:endParaRPr lang="en-US"/>
          </a:p>
        </p:txBody>
      </p:sp>
    </p:spTree>
    <p:extLst>
      <p:ext uri="{BB962C8B-B14F-4D97-AF65-F5344CB8AC3E}">
        <p14:creationId xmlns:p14="http://schemas.microsoft.com/office/powerpoint/2010/main" val="159069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D72DD-C2C3-CB6C-FD11-A34DF8004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98878-A953-A2F8-9DAB-2489216438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077AA-37A1-8398-18DF-D1AC7605C8F2}"/>
              </a:ext>
            </a:extLst>
          </p:cNvPr>
          <p:cNvSpPr>
            <a:spLocks noGrp="1"/>
          </p:cNvSpPr>
          <p:nvPr>
            <p:ph type="body" idx="1"/>
          </p:nvPr>
        </p:nvSpPr>
        <p:spPr/>
        <p:txBody>
          <a:bodyPr/>
          <a:lstStyle/>
          <a:p>
            <a:endParaRPr lang="en-US" dirty="0">
              <a:sym typeface="Wingdings" pitchFamily="2" charset="2"/>
            </a:endParaRPr>
          </a:p>
        </p:txBody>
      </p:sp>
      <p:sp>
        <p:nvSpPr>
          <p:cNvPr id="4" name="Slide Number Placeholder 3">
            <a:extLst>
              <a:ext uri="{FF2B5EF4-FFF2-40B4-BE49-F238E27FC236}">
                <a16:creationId xmlns:a16="http://schemas.microsoft.com/office/drawing/2014/main" id="{069FADE3-1816-6E51-9F22-212931BA2FD8}"/>
              </a:ext>
            </a:extLst>
          </p:cNvPr>
          <p:cNvSpPr>
            <a:spLocks noGrp="1"/>
          </p:cNvSpPr>
          <p:nvPr>
            <p:ph type="sldNum" sz="quarter" idx="5"/>
          </p:nvPr>
        </p:nvSpPr>
        <p:spPr/>
        <p:txBody>
          <a:bodyPr/>
          <a:lstStyle/>
          <a:p>
            <a:fld id="{DCB91BF2-6347-7E43-8D88-61FF90024FB1}" type="slidenum">
              <a:rPr lang="en-US" smtClean="0"/>
              <a:t>2</a:t>
            </a:fld>
            <a:endParaRPr lang="en-US"/>
          </a:p>
        </p:txBody>
      </p:sp>
    </p:spTree>
    <p:extLst>
      <p:ext uri="{BB962C8B-B14F-4D97-AF65-F5344CB8AC3E}">
        <p14:creationId xmlns:p14="http://schemas.microsoft.com/office/powerpoint/2010/main" val="1149067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Developments at top were proof of principle until NVP</a:t>
            </a:r>
          </a:p>
        </p:txBody>
      </p:sp>
      <p:sp>
        <p:nvSpPr>
          <p:cNvPr id="4" name="Slide Number Placeholder 3"/>
          <p:cNvSpPr>
            <a:spLocks noGrp="1"/>
          </p:cNvSpPr>
          <p:nvPr>
            <p:ph type="sldNum" sz="quarter" idx="5"/>
          </p:nvPr>
        </p:nvSpPr>
        <p:spPr/>
        <p:txBody>
          <a:bodyPr/>
          <a:lstStyle/>
          <a:p>
            <a:fld id="{C56A752D-AFD6-6746-BC0B-779D2D0AAFFF}" type="slidenum">
              <a:rPr lang="en-US" smtClean="0"/>
              <a:t>29</a:t>
            </a:fld>
            <a:endParaRPr lang="en-US"/>
          </a:p>
        </p:txBody>
      </p:sp>
    </p:spTree>
    <p:extLst>
      <p:ext uri="{BB962C8B-B14F-4D97-AF65-F5344CB8AC3E}">
        <p14:creationId xmlns:p14="http://schemas.microsoft.com/office/powerpoint/2010/main" val="1294316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FDA14-BC29-5D3B-2BBD-A14B7769B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3DC5C-049D-3A9E-586E-8642055F5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9A933-DA84-74B4-43FF-4496A1473502}"/>
              </a:ext>
            </a:extLst>
          </p:cNvPr>
          <p:cNvSpPr>
            <a:spLocks noGrp="1"/>
          </p:cNvSpPr>
          <p:nvPr>
            <p:ph type="body" idx="1"/>
          </p:nvPr>
        </p:nvSpPr>
        <p:spPr/>
        <p:txBody>
          <a:bodyPr/>
          <a:lstStyle/>
          <a:p>
            <a:r>
              <a:rPr lang="en-US" dirty="0"/>
              <a:t>Developments at top were proof of principle until NVP</a:t>
            </a:r>
          </a:p>
        </p:txBody>
      </p:sp>
      <p:sp>
        <p:nvSpPr>
          <p:cNvPr id="4" name="Slide Number Placeholder 3">
            <a:extLst>
              <a:ext uri="{FF2B5EF4-FFF2-40B4-BE49-F238E27FC236}">
                <a16:creationId xmlns:a16="http://schemas.microsoft.com/office/drawing/2014/main" id="{248B1212-4BDB-AE15-4F57-580993AD1E34}"/>
              </a:ext>
            </a:extLst>
          </p:cNvPr>
          <p:cNvSpPr>
            <a:spLocks noGrp="1"/>
          </p:cNvSpPr>
          <p:nvPr>
            <p:ph type="sldNum" sz="quarter" idx="5"/>
          </p:nvPr>
        </p:nvSpPr>
        <p:spPr/>
        <p:txBody>
          <a:bodyPr/>
          <a:lstStyle/>
          <a:p>
            <a:fld id="{C56A752D-AFD6-6746-BC0B-779D2D0AAFFF}" type="slidenum">
              <a:rPr lang="en-US" smtClean="0"/>
              <a:t>30</a:t>
            </a:fld>
            <a:endParaRPr lang="en-US"/>
          </a:p>
        </p:txBody>
      </p:sp>
    </p:spTree>
    <p:extLst>
      <p:ext uri="{BB962C8B-B14F-4D97-AF65-F5344CB8AC3E}">
        <p14:creationId xmlns:p14="http://schemas.microsoft.com/office/powerpoint/2010/main" val="2315844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59EEC-6F33-58C6-0C2F-BB3ED3E35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56BD3-FF6F-7E93-989F-0A5D14A34F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E0D884-B82E-70A3-C784-789C62F2AD70}"/>
              </a:ext>
            </a:extLst>
          </p:cNvPr>
          <p:cNvSpPr>
            <a:spLocks noGrp="1"/>
          </p:cNvSpPr>
          <p:nvPr>
            <p:ph type="body" idx="1"/>
          </p:nvPr>
        </p:nvSpPr>
        <p:spPr/>
        <p:txBody>
          <a:bodyPr/>
          <a:lstStyle/>
          <a:p>
            <a:endParaRPr lang="en-US" dirty="0">
              <a:sym typeface="Wingdings" pitchFamily="2" charset="2"/>
            </a:endParaRPr>
          </a:p>
        </p:txBody>
      </p:sp>
      <p:sp>
        <p:nvSpPr>
          <p:cNvPr id="4" name="Slide Number Placeholder 3">
            <a:extLst>
              <a:ext uri="{FF2B5EF4-FFF2-40B4-BE49-F238E27FC236}">
                <a16:creationId xmlns:a16="http://schemas.microsoft.com/office/drawing/2014/main" id="{B7EBA5B5-658F-3218-2D2D-221EBAE8F2C1}"/>
              </a:ext>
            </a:extLst>
          </p:cNvPr>
          <p:cNvSpPr>
            <a:spLocks noGrp="1"/>
          </p:cNvSpPr>
          <p:nvPr>
            <p:ph type="sldNum" sz="quarter" idx="5"/>
          </p:nvPr>
        </p:nvSpPr>
        <p:spPr/>
        <p:txBody>
          <a:bodyPr/>
          <a:lstStyle/>
          <a:p>
            <a:fld id="{DCB91BF2-6347-7E43-8D88-61FF90024FB1}" type="slidenum">
              <a:rPr lang="en-US" smtClean="0"/>
              <a:t>33</a:t>
            </a:fld>
            <a:endParaRPr lang="en-US"/>
          </a:p>
        </p:txBody>
      </p:sp>
    </p:spTree>
    <p:extLst>
      <p:ext uri="{BB962C8B-B14F-4D97-AF65-F5344CB8AC3E}">
        <p14:creationId xmlns:p14="http://schemas.microsoft.com/office/powerpoint/2010/main" val="4253997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85A001-16F3-4DE5-A4AF-65300C2AC03C}" type="slidenum">
              <a:rPr lang="en-US" smtClean="0"/>
              <a:t>34</a:t>
            </a:fld>
            <a:endParaRPr lang="en-US"/>
          </a:p>
        </p:txBody>
      </p:sp>
    </p:spTree>
    <p:extLst>
      <p:ext uri="{BB962C8B-B14F-4D97-AF65-F5344CB8AC3E}">
        <p14:creationId xmlns:p14="http://schemas.microsoft.com/office/powerpoint/2010/main" val="1670358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DF53D-E849-834B-709A-BC29E5CAD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CB8642-ECBB-90B8-D6B9-C31B49A16F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494F3-7A7A-70B1-891B-BF347ADD2973}"/>
              </a:ext>
            </a:extLst>
          </p:cNvPr>
          <p:cNvSpPr>
            <a:spLocks noGrp="1"/>
          </p:cNvSpPr>
          <p:nvPr>
            <p:ph type="body" idx="1"/>
          </p:nvPr>
        </p:nvSpPr>
        <p:spPr/>
        <p:txBody>
          <a:bodyPr/>
          <a:lstStyle/>
          <a:p>
            <a:endParaRPr lang="en-US" dirty="0">
              <a:sym typeface="Wingdings" pitchFamily="2" charset="2"/>
            </a:endParaRPr>
          </a:p>
        </p:txBody>
      </p:sp>
      <p:sp>
        <p:nvSpPr>
          <p:cNvPr id="4" name="Slide Number Placeholder 3">
            <a:extLst>
              <a:ext uri="{FF2B5EF4-FFF2-40B4-BE49-F238E27FC236}">
                <a16:creationId xmlns:a16="http://schemas.microsoft.com/office/drawing/2014/main" id="{653A09FB-0E15-5A49-1650-94B0B84856EF}"/>
              </a:ext>
            </a:extLst>
          </p:cNvPr>
          <p:cNvSpPr>
            <a:spLocks noGrp="1"/>
          </p:cNvSpPr>
          <p:nvPr>
            <p:ph type="sldNum" sz="quarter" idx="5"/>
          </p:nvPr>
        </p:nvSpPr>
        <p:spPr/>
        <p:txBody>
          <a:bodyPr/>
          <a:lstStyle/>
          <a:p>
            <a:fld id="{DCB91BF2-6347-7E43-8D88-61FF90024FB1}" type="slidenum">
              <a:rPr lang="en-US" smtClean="0"/>
              <a:t>38</a:t>
            </a:fld>
            <a:endParaRPr lang="en-US"/>
          </a:p>
        </p:txBody>
      </p:sp>
    </p:spTree>
    <p:extLst>
      <p:ext uri="{BB962C8B-B14F-4D97-AF65-F5344CB8AC3E}">
        <p14:creationId xmlns:p14="http://schemas.microsoft.com/office/powerpoint/2010/main" val="1793438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2013-present:</a:t>
            </a:r>
            <a:r>
              <a:rPr lang="en-US" sz="1200" dirty="0"/>
              <a:t> </a:t>
            </a:r>
            <a:r>
              <a:rPr lang="en-US" sz="1200" dirty="0">
                <a:solidFill>
                  <a:srgbClr val="0070C0"/>
                </a:solidFill>
              </a:rPr>
              <a:t>ISNET: </a:t>
            </a:r>
            <a:r>
              <a:rPr lang="en-US" sz="1200" b="1" dirty="0"/>
              <a:t>I</a:t>
            </a:r>
            <a:r>
              <a:rPr lang="en-US" sz="1200" dirty="0">
                <a:solidFill>
                  <a:srgbClr val="0070C0"/>
                </a:solidFill>
              </a:rPr>
              <a:t>nformation and </a:t>
            </a:r>
            <a:r>
              <a:rPr lang="en-US" sz="1200" b="1" dirty="0"/>
              <a:t>S</a:t>
            </a:r>
            <a:r>
              <a:rPr lang="en-US" sz="1200" dirty="0">
                <a:solidFill>
                  <a:srgbClr val="0070C0"/>
                </a:solidFill>
              </a:rPr>
              <a:t>tatistics in </a:t>
            </a:r>
            <a:r>
              <a:rPr lang="en-US" sz="1200" b="1" dirty="0"/>
              <a:t>N</a:t>
            </a:r>
            <a:r>
              <a:rPr lang="en-US" sz="1200" dirty="0">
                <a:solidFill>
                  <a:srgbClr val="0070C0"/>
                </a:solidFill>
              </a:rPr>
              <a:t>uclear </a:t>
            </a:r>
            <a:r>
              <a:rPr lang="en-US" sz="1200" b="1" dirty="0"/>
              <a:t>E</a:t>
            </a:r>
            <a:r>
              <a:rPr lang="en-US" sz="1200" dirty="0">
                <a:solidFill>
                  <a:srgbClr val="0070C0"/>
                </a:solidFill>
              </a:rPr>
              <a:t>xperiment and </a:t>
            </a:r>
            <a:r>
              <a:rPr lang="en-US" sz="1200" b="1" dirty="0"/>
              <a:t>T</a:t>
            </a:r>
            <a:r>
              <a:rPr lang="en-US" sz="1200" dirty="0">
                <a:solidFill>
                  <a:srgbClr val="0070C0"/>
                </a:solidFill>
              </a:rPr>
              <a:t>heory</a:t>
            </a:r>
            <a:r>
              <a:rPr lang="en-US" sz="1200" dirty="0"/>
              <a:t> </a:t>
            </a: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40</a:t>
            </a:fld>
            <a:endParaRPr lang="en-US"/>
          </a:p>
        </p:txBody>
      </p:sp>
    </p:spTree>
    <p:extLst>
      <p:ext uri="{BB962C8B-B14F-4D97-AF65-F5344CB8AC3E}">
        <p14:creationId xmlns:p14="http://schemas.microsoft.com/office/powerpoint/2010/main" val="1028930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onaco" pitchFamily="2" charset="77"/>
              </a:rPr>
              <a:t>%H({\color{red}\bm\theta}) = H_0 + \</a:t>
            </a:r>
            <a:r>
              <a:rPr lang="en-US" dirty="0" err="1">
                <a:solidFill>
                  <a:srgbClr val="000000"/>
                </a:solidFill>
                <a:effectLst/>
                <a:latin typeface="Monaco" pitchFamily="2" charset="77"/>
              </a:rPr>
              <a:t>sum_n</a:t>
            </a:r>
            <a:r>
              <a:rPr lang="en-US" dirty="0">
                <a:solidFill>
                  <a:srgbClr val="000000"/>
                </a:solidFill>
                <a:effectLst/>
                <a:latin typeface="Monaco" pitchFamily="2" charset="77"/>
              </a:rPr>
              <a:t> {\color{red}\</a:t>
            </a:r>
            <a:r>
              <a:rPr lang="en-US" dirty="0" err="1">
                <a:solidFill>
                  <a:srgbClr val="000000"/>
                </a:solidFill>
                <a:effectLst/>
                <a:latin typeface="Monaco" pitchFamily="2" charset="77"/>
              </a:rPr>
              <a:t>theta_n</a:t>
            </a:r>
            <a:r>
              <a:rPr lang="en-US" dirty="0">
                <a:solidFill>
                  <a:srgbClr val="000000"/>
                </a:solidFill>
                <a:effectLst/>
                <a:latin typeface="Monaco" pitchFamily="2" charset="77"/>
              </a:rPr>
              <a:t>} </a:t>
            </a:r>
            <a:r>
              <a:rPr lang="en-US" dirty="0" err="1">
                <a:solidFill>
                  <a:srgbClr val="000000"/>
                </a:solidFill>
                <a:effectLst/>
                <a:latin typeface="Monaco" pitchFamily="2" charset="77"/>
              </a:rPr>
              <a:t>H_n</a:t>
            </a: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a:t>
            </a:r>
            <a:r>
              <a:rPr lang="en-US" dirty="0" err="1">
                <a:solidFill>
                  <a:srgbClr val="000000"/>
                </a:solidFill>
                <a:effectLst/>
                <a:latin typeface="Monaco" pitchFamily="2" charset="77"/>
              </a:rPr>
              <a:t>psi_i</a:t>
            </a:r>
            <a:r>
              <a:rPr lang="en-US" dirty="0">
                <a:solidFill>
                  <a:srgbClr val="000000"/>
                </a:solidFill>
                <a:effectLst/>
                <a:latin typeface="Monaco" pitchFamily="2" charset="77"/>
              </a:rPr>
              <a:t> | H({\color{red}\bm\theta}) | \</a:t>
            </a:r>
            <a:r>
              <a:rPr lang="en-US" dirty="0" err="1">
                <a:solidFill>
                  <a:srgbClr val="000000"/>
                </a:solidFill>
                <a:effectLst/>
                <a:latin typeface="Monaco" pitchFamily="2" charset="77"/>
              </a:rPr>
              <a:t>psi_j</a:t>
            </a:r>
            <a:r>
              <a:rPr lang="en-US" dirty="0">
                <a:solidFill>
                  <a:srgbClr val="000000"/>
                </a:solidFill>
                <a:effectLst/>
                <a:latin typeface="Monaco" pitchFamily="2" charset="77"/>
              </a:rPr>
              <a:t> \</a:t>
            </a:r>
            <a:r>
              <a:rPr lang="en-US" dirty="0" err="1">
                <a:solidFill>
                  <a:srgbClr val="000000"/>
                </a:solidFill>
                <a:effectLst/>
                <a:latin typeface="Monaco" pitchFamily="2" charset="77"/>
              </a:rPr>
              <a:t>rangle</a:t>
            </a:r>
            <a:r>
              <a:rPr lang="en-US" dirty="0">
                <a:solidFill>
                  <a:srgbClr val="000000"/>
                </a:solidFill>
                <a:effectLst/>
                <a:latin typeface="Monaco" pitchFamily="2" charset="77"/>
              </a:rPr>
              <a:t> = \</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a:t>
            </a:r>
            <a:r>
              <a:rPr lang="en-US" dirty="0" err="1">
                <a:solidFill>
                  <a:srgbClr val="000000"/>
                </a:solidFill>
                <a:effectLst/>
                <a:latin typeface="Monaco" pitchFamily="2" charset="77"/>
              </a:rPr>
              <a:t>psi_i</a:t>
            </a:r>
            <a:r>
              <a:rPr lang="en-US" dirty="0">
                <a:solidFill>
                  <a:srgbClr val="000000"/>
                </a:solidFill>
                <a:effectLst/>
                <a:latin typeface="Monaco" pitchFamily="2" charset="77"/>
              </a:rPr>
              <a:t> | H_0 | \</a:t>
            </a:r>
            <a:r>
              <a:rPr lang="en-US" dirty="0" err="1">
                <a:solidFill>
                  <a:srgbClr val="000000"/>
                </a:solidFill>
                <a:effectLst/>
                <a:latin typeface="Monaco" pitchFamily="2" charset="77"/>
              </a:rPr>
              <a:t>psi_j</a:t>
            </a:r>
            <a:r>
              <a:rPr lang="en-US" dirty="0">
                <a:solidFill>
                  <a:srgbClr val="000000"/>
                </a:solidFill>
                <a:effectLst/>
                <a:latin typeface="Monaco" pitchFamily="2" charset="77"/>
              </a:rPr>
              <a:t> \</a:t>
            </a:r>
            <a:r>
              <a:rPr lang="en-US" dirty="0" err="1">
                <a:solidFill>
                  <a:srgbClr val="000000"/>
                </a:solidFill>
                <a:effectLst/>
                <a:latin typeface="Monaco" pitchFamily="2" charset="77"/>
              </a:rPr>
              <a:t>rangle</a:t>
            </a:r>
            <a:r>
              <a:rPr lang="en-US" dirty="0">
                <a:solidFill>
                  <a:srgbClr val="000000"/>
                </a:solidFill>
                <a:effectLst/>
                <a:latin typeface="Monaco" pitchFamily="2" charset="77"/>
              </a:rPr>
              <a:t> + \sum_{n} {\color{red}\bm\</a:t>
            </a:r>
            <a:r>
              <a:rPr lang="en-US" dirty="0" err="1">
                <a:solidFill>
                  <a:srgbClr val="000000"/>
                </a:solidFill>
                <a:effectLst/>
                <a:latin typeface="Monaco" pitchFamily="2" charset="77"/>
              </a:rPr>
              <a:t>theta_n</a:t>
            </a:r>
            <a:r>
              <a:rPr lang="en-US" dirty="0">
                <a:solidFill>
                  <a:srgbClr val="000000"/>
                </a:solidFill>
                <a:effectLst/>
                <a:latin typeface="Monaco" pitchFamily="2" charset="77"/>
              </a:rPr>
              <a:t>} \</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a:t>
            </a:r>
            <a:r>
              <a:rPr lang="en-US" dirty="0" err="1">
                <a:solidFill>
                  <a:srgbClr val="000000"/>
                </a:solidFill>
                <a:effectLst/>
                <a:latin typeface="Monaco" pitchFamily="2" charset="77"/>
              </a:rPr>
              <a:t>psi_i</a:t>
            </a:r>
            <a:r>
              <a:rPr lang="en-US" dirty="0">
                <a:solidFill>
                  <a:srgbClr val="000000"/>
                </a:solidFill>
                <a:effectLst/>
                <a:latin typeface="Monaco" pitchFamily="2" charset="77"/>
              </a:rPr>
              <a:t> | </a:t>
            </a:r>
            <a:r>
              <a:rPr lang="en-US" dirty="0" err="1">
                <a:solidFill>
                  <a:srgbClr val="000000"/>
                </a:solidFill>
                <a:effectLst/>
                <a:latin typeface="Monaco" pitchFamily="2" charset="77"/>
              </a:rPr>
              <a:t>H_n</a:t>
            </a:r>
            <a:r>
              <a:rPr lang="en-US" dirty="0">
                <a:solidFill>
                  <a:srgbClr val="000000"/>
                </a:solidFill>
                <a:effectLst/>
                <a:latin typeface="Monaco" pitchFamily="2" charset="77"/>
              </a:rPr>
              <a:t> | \</a:t>
            </a:r>
            <a:r>
              <a:rPr lang="en-US" dirty="0" err="1">
                <a:solidFill>
                  <a:srgbClr val="000000"/>
                </a:solidFill>
                <a:effectLst/>
                <a:latin typeface="Monaco" pitchFamily="2" charset="77"/>
              </a:rPr>
              <a:t>psi_j</a:t>
            </a:r>
            <a:r>
              <a:rPr lang="en-US" dirty="0">
                <a:solidFill>
                  <a:srgbClr val="000000"/>
                </a:solidFill>
                <a:effectLst/>
                <a:latin typeface="Monaco" pitchFamily="2" charset="77"/>
              </a:rPr>
              <a:t> \</a:t>
            </a:r>
            <a:r>
              <a:rPr lang="en-US" dirty="0" err="1">
                <a:solidFill>
                  <a:srgbClr val="000000"/>
                </a:solidFill>
                <a:effectLst/>
                <a:latin typeface="Monaco" pitchFamily="2" charset="77"/>
              </a:rPr>
              <a:t>rangle</a:t>
            </a:r>
            <a:r>
              <a:rPr lang="en-US" dirty="0">
                <a:solidFill>
                  <a:srgbClr val="000000"/>
                </a:solidFill>
                <a:effectLst/>
                <a:latin typeface="Monaco" pitchFamily="2" charset="77"/>
              </a:rPr>
              <a:t>  \ {\color{blue}\</a:t>
            </a:r>
            <a:r>
              <a:rPr lang="en-US" dirty="0" err="1">
                <a:solidFill>
                  <a:srgbClr val="000000"/>
                </a:solidFill>
                <a:effectLst/>
                <a:latin typeface="Monaco" pitchFamily="2" charset="77"/>
              </a:rPr>
              <a:t>longleftarrow</a:t>
            </a:r>
            <a:r>
              <a:rPr lang="en-US" dirty="0">
                <a:solidFill>
                  <a:srgbClr val="000000"/>
                </a:solidFill>
                <a:effectLst/>
                <a:latin typeface="Monaco" pitchFamily="2" charset="77"/>
              </a:rPr>
              <a:t> </a:t>
            </a:r>
            <a:r>
              <a:rPr lang="en-US" dirty="0" err="1">
                <a:solidFill>
                  <a:srgbClr val="000000"/>
                </a:solidFill>
                <a:effectLst/>
                <a:latin typeface="Monaco" pitchFamily="2" charset="77"/>
              </a:rPr>
              <a:t>n_b</a:t>
            </a:r>
            <a:r>
              <a:rPr lang="en-US" dirty="0">
                <a:solidFill>
                  <a:srgbClr val="000000"/>
                </a:solidFill>
                <a:effectLst/>
                <a:latin typeface="Monaco" pitchFamily="2" charset="77"/>
              </a:rPr>
              <a:t> \times </a:t>
            </a:r>
            <a:r>
              <a:rPr lang="en-US" dirty="0" err="1">
                <a:solidFill>
                  <a:srgbClr val="000000"/>
                </a:solidFill>
                <a:effectLst/>
                <a:latin typeface="Monaco" pitchFamily="2" charset="77"/>
              </a:rPr>
              <a:t>n_b</a:t>
            </a:r>
            <a:r>
              <a:rPr lang="en-US" dirty="0">
                <a:solidFill>
                  <a:srgbClr val="000000"/>
                </a:solidFill>
                <a:effectLst/>
                <a:latin typeface="Monaco" pitchFamily="2" charset="77"/>
              </a:rPr>
              <a:t>\ \</a:t>
            </a:r>
            <a:r>
              <a:rPr lang="en-US" dirty="0" err="1">
                <a:solidFill>
                  <a:srgbClr val="000000"/>
                </a:solidFill>
                <a:effectLst/>
                <a:latin typeface="Monaco" pitchFamily="2" charset="77"/>
              </a:rPr>
              <a:t>mbox</a:t>
            </a:r>
            <a:r>
              <a:rPr lang="en-US" dirty="0">
                <a:solidFill>
                  <a:srgbClr val="000000"/>
                </a:solidFill>
                <a:effectLst/>
                <a:latin typeface="Monaco" pitchFamily="2" charset="77"/>
              </a:rPr>
              <a:t>{matrices}}</a:t>
            </a:r>
          </a:p>
          <a:p>
            <a:r>
              <a:rPr lang="en-US" dirty="0">
                <a:solidFill>
                  <a:srgbClr val="000000"/>
                </a:solidFill>
                <a:effectLst/>
                <a:latin typeface="Monaco" pitchFamily="2" charset="77"/>
              </a:rPr>
              <a:t>% \</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 H({\color{red}\bm\theta})  = \</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 H_0  + \sum_{n} {\color{red}\bm\</a:t>
            </a:r>
            <a:r>
              <a:rPr lang="en-US" dirty="0" err="1">
                <a:solidFill>
                  <a:srgbClr val="000000"/>
                </a:solidFill>
                <a:effectLst/>
                <a:latin typeface="Monaco" pitchFamily="2" charset="77"/>
              </a:rPr>
              <a:t>theta_n</a:t>
            </a:r>
            <a:r>
              <a:rPr lang="en-US" dirty="0">
                <a:solidFill>
                  <a:srgbClr val="000000"/>
                </a:solidFill>
                <a:effectLst/>
                <a:latin typeface="Monaco" pitchFamily="2" charset="77"/>
              </a:rPr>
              <a:t>} \</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 </a:t>
            </a:r>
            <a:r>
              <a:rPr lang="en-US" dirty="0" err="1">
                <a:solidFill>
                  <a:srgbClr val="000000"/>
                </a:solidFill>
                <a:effectLst/>
                <a:latin typeface="Monaco" pitchFamily="2" charset="77"/>
              </a:rPr>
              <a:t>H_n</a:t>
            </a:r>
            <a:r>
              <a:rPr lang="en-US" dirty="0">
                <a:solidFill>
                  <a:srgbClr val="000000"/>
                </a:solidFill>
                <a:effectLst/>
                <a:latin typeface="Monaco" pitchFamily="2" charset="77"/>
              </a:rPr>
              <a:t> </a:t>
            </a:r>
          </a:p>
          <a:p>
            <a:r>
              <a:rPr lang="en-US" dirty="0">
                <a:solidFill>
                  <a:srgbClr val="000000"/>
                </a:solidFill>
                <a:effectLst/>
                <a:latin typeface="Monaco" pitchFamily="2" charset="77"/>
              </a:rPr>
              <a:t>%\ {\color{blue}\</a:t>
            </a:r>
            <a:r>
              <a:rPr lang="en-US" dirty="0" err="1">
                <a:solidFill>
                  <a:srgbClr val="000000"/>
                </a:solidFill>
                <a:effectLst/>
                <a:latin typeface="Monaco" pitchFamily="2" charset="77"/>
              </a:rPr>
              <a:t>longleftarrow</a:t>
            </a:r>
            <a:r>
              <a:rPr lang="en-US" dirty="0">
                <a:solidFill>
                  <a:srgbClr val="000000"/>
                </a:solidFill>
                <a:effectLst/>
                <a:latin typeface="Monaco" pitchFamily="2" charset="77"/>
              </a:rPr>
              <a:t> </a:t>
            </a:r>
            <a:r>
              <a:rPr lang="en-US" dirty="0" err="1">
                <a:solidFill>
                  <a:srgbClr val="000000"/>
                </a:solidFill>
                <a:effectLst/>
                <a:latin typeface="Monaco" pitchFamily="2" charset="77"/>
              </a:rPr>
              <a:t>n_b</a:t>
            </a:r>
            <a:r>
              <a:rPr lang="en-US" dirty="0">
                <a:solidFill>
                  <a:srgbClr val="000000"/>
                </a:solidFill>
                <a:effectLst/>
                <a:latin typeface="Monaco" pitchFamily="2" charset="77"/>
              </a:rPr>
              <a:t> \times </a:t>
            </a:r>
            <a:r>
              <a:rPr lang="en-US" dirty="0" err="1">
                <a:solidFill>
                  <a:srgbClr val="000000"/>
                </a:solidFill>
                <a:effectLst/>
                <a:latin typeface="Monaco" pitchFamily="2" charset="77"/>
              </a:rPr>
              <a:t>n_b</a:t>
            </a:r>
            <a:r>
              <a:rPr lang="en-US" dirty="0">
                <a:solidFill>
                  <a:srgbClr val="000000"/>
                </a:solidFill>
                <a:effectLst/>
                <a:latin typeface="Monaco" pitchFamily="2" charset="77"/>
              </a:rPr>
              <a:t>\ \</a:t>
            </a:r>
            <a:r>
              <a:rPr lang="en-US" dirty="0" err="1">
                <a:solidFill>
                  <a:srgbClr val="000000"/>
                </a:solidFill>
                <a:effectLst/>
                <a:latin typeface="Monaco" pitchFamily="2" charset="77"/>
              </a:rPr>
              <a:t>mbox</a:t>
            </a:r>
            <a:r>
              <a:rPr lang="en-US" dirty="0">
                <a:solidFill>
                  <a:srgbClr val="000000"/>
                </a:solidFill>
                <a:effectLst/>
                <a:latin typeface="Monaco" pitchFamily="2" charset="77"/>
              </a:rPr>
              <a:t>{symmetric matrices}}</a:t>
            </a:r>
          </a:p>
          <a:p>
            <a:r>
              <a:rPr lang="en-US" dirty="0">
                <a:solidFill>
                  <a:srgbClr val="000000"/>
                </a:solidFill>
                <a:effectLst/>
                <a:latin typeface="Monaco" pitchFamily="2" charset="77"/>
              </a:rPr>
              <a:t>%\</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 M({\color{red}\bm\theta})  = \</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 M_0  + \sum_{n} {\color{red}\bm\</a:t>
            </a:r>
            <a:r>
              <a:rPr lang="en-US" dirty="0" err="1">
                <a:solidFill>
                  <a:srgbClr val="000000"/>
                </a:solidFill>
                <a:effectLst/>
                <a:latin typeface="Monaco" pitchFamily="2" charset="77"/>
              </a:rPr>
              <a:t>theta_n</a:t>
            </a:r>
            <a:r>
              <a:rPr lang="en-US" dirty="0">
                <a:solidFill>
                  <a:srgbClr val="000000"/>
                </a:solidFill>
                <a:effectLst/>
                <a:latin typeface="Monaco" pitchFamily="2" charset="77"/>
              </a:rPr>
              <a:t>} \</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 </a:t>
            </a:r>
            <a:r>
              <a:rPr lang="en-US" dirty="0" err="1">
                <a:solidFill>
                  <a:srgbClr val="000000"/>
                </a:solidFill>
                <a:effectLst/>
                <a:latin typeface="Monaco" pitchFamily="2" charset="77"/>
              </a:rPr>
              <a:t>M_n</a:t>
            </a:r>
            <a:r>
              <a:rPr lang="en-US" dirty="0">
                <a:solidFill>
                  <a:srgbClr val="000000"/>
                </a:solidFill>
                <a:effectLst/>
                <a:latin typeface="Monaco" pitchFamily="2" charset="77"/>
              </a:rPr>
              <a:t> </a:t>
            </a:r>
          </a:p>
          <a:p>
            <a:r>
              <a:rPr lang="en-US" dirty="0">
                <a:solidFill>
                  <a:srgbClr val="000000"/>
                </a:solidFill>
                <a:effectLst/>
                <a:latin typeface="Monaco" pitchFamily="2" charset="77"/>
              </a:rPr>
              <a:t>%\ {\color{blue}\</a:t>
            </a:r>
            <a:r>
              <a:rPr lang="en-US" dirty="0" err="1">
                <a:solidFill>
                  <a:srgbClr val="000000"/>
                </a:solidFill>
                <a:effectLst/>
                <a:latin typeface="Monaco" pitchFamily="2" charset="77"/>
              </a:rPr>
              <a:t>longleftarrow</a:t>
            </a:r>
            <a:r>
              <a:rPr lang="en-US" dirty="0">
                <a:solidFill>
                  <a:srgbClr val="000000"/>
                </a:solidFill>
                <a:effectLst/>
                <a:latin typeface="Monaco" pitchFamily="2" charset="77"/>
              </a:rPr>
              <a:t>  \</a:t>
            </a:r>
            <a:r>
              <a:rPr lang="en-US" dirty="0" err="1">
                <a:solidFill>
                  <a:srgbClr val="000000"/>
                </a:solidFill>
                <a:effectLst/>
                <a:latin typeface="Monaco" pitchFamily="2" charset="77"/>
              </a:rPr>
              <a:t>mbox</a:t>
            </a:r>
            <a:r>
              <a:rPr lang="en-US" dirty="0">
                <a:solidFill>
                  <a:srgbClr val="000000"/>
                </a:solidFill>
                <a:effectLst/>
                <a:latin typeface="Monaco" pitchFamily="2" charset="77"/>
              </a:rPr>
              <a:t>{\</a:t>
            </a:r>
            <a:r>
              <a:rPr lang="en-US" dirty="0" err="1">
                <a:solidFill>
                  <a:srgbClr val="000000"/>
                </a:solidFill>
                <a:effectLst/>
                <a:latin typeface="Monaco" pitchFamily="2" charset="77"/>
              </a:rPr>
              <a:t>textit</a:t>
            </a:r>
            <a:r>
              <a:rPr lang="en-US" dirty="0">
                <a:solidFill>
                  <a:srgbClr val="000000"/>
                </a:solidFill>
                <a:effectLst/>
                <a:latin typeface="Monaco" pitchFamily="2" charset="77"/>
              </a:rPr>
              <a:t>{learn} symmetric matrices}} </a:t>
            </a:r>
          </a:p>
          <a:p>
            <a:r>
              <a:rPr lang="en-US" dirty="0">
                <a:solidFill>
                  <a:srgbClr val="000000"/>
                </a:solidFill>
                <a:effectLst/>
                <a:latin typeface="Monaco" pitchFamily="2" charset="77"/>
              </a:rPr>
              <a:t> \</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 H({\color{red}c})  &amp;= \frac{1}{2N}\sum_{</a:t>
            </a:r>
            <a:r>
              <a:rPr lang="en-US" dirty="0" err="1">
                <a:solidFill>
                  <a:srgbClr val="000000"/>
                </a:solidFill>
                <a:effectLst/>
                <a:latin typeface="Monaco" pitchFamily="2" charset="77"/>
              </a:rPr>
              <a:t>i</a:t>
            </a:r>
            <a:r>
              <a:rPr lang="en-US" dirty="0">
                <a:solidFill>
                  <a:srgbClr val="000000"/>
                </a:solidFill>
                <a:effectLst/>
                <a:latin typeface="Monaco" pitchFamily="2" charset="77"/>
              </a:rPr>
              <a:t>}^{N} (\</a:t>
            </a:r>
            <a:r>
              <a:rPr lang="en-US" dirty="0" err="1">
                <a:solidFill>
                  <a:srgbClr val="000000"/>
                </a:solidFill>
                <a:effectLst/>
                <a:latin typeface="Monaco" pitchFamily="2" charset="77"/>
              </a:rPr>
              <a:t>sigma^z_i</a:t>
            </a:r>
            <a:r>
              <a:rPr lang="en-US" dirty="0">
                <a:solidFill>
                  <a:srgbClr val="000000"/>
                </a:solidFill>
                <a:effectLst/>
                <a:latin typeface="Monaco" pitchFamily="2" charset="77"/>
              </a:rPr>
              <a:t> + {\color{red}c} \</a:t>
            </a:r>
            <a:r>
              <a:rPr lang="en-US" dirty="0" err="1">
                <a:solidFill>
                  <a:srgbClr val="000000"/>
                </a:solidFill>
                <a:effectLst/>
                <a:latin typeface="Monaco" pitchFamily="2" charset="77"/>
              </a:rPr>
              <a:t>sigma_i^x</a:t>
            </a:r>
            <a:r>
              <a:rPr lang="en-US" dirty="0">
                <a:solidFill>
                  <a:srgbClr val="000000"/>
                </a:solidFill>
                <a:effectLst/>
                <a:latin typeface="Monaco" pitchFamily="2" charset="77"/>
              </a:rPr>
              <a:t>) \\</a:t>
            </a:r>
          </a:p>
          <a:p>
            <a:r>
              <a:rPr lang="en-US" dirty="0">
                <a:solidFill>
                  <a:srgbClr val="000000"/>
                </a:solidFill>
                <a:effectLst/>
                <a:latin typeface="Monaco" pitchFamily="2" charset="77"/>
              </a:rPr>
              <a:t> \</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 M({\color{red}c})  &amp;= (\</a:t>
            </a:r>
            <a:r>
              <a:rPr lang="en-US" dirty="0" err="1">
                <a:solidFill>
                  <a:srgbClr val="000000"/>
                </a:solidFill>
                <a:effectLst/>
                <a:latin typeface="Monaco" pitchFamily="2" charset="77"/>
              </a:rPr>
              <a:t>sigma^z</a:t>
            </a:r>
            <a:r>
              <a:rPr lang="en-US" dirty="0">
                <a:solidFill>
                  <a:srgbClr val="000000"/>
                </a:solidFill>
                <a:effectLst/>
                <a:latin typeface="Monaco" pitchFamily="2" charset="77"/>
              </a:rPr>
              <a:t> + {\color{red}c} \</a:t>
            </a:r>
            <a:r>
              <a:rPr lang="en-US" dirty="0" err="1">
                <a:solidFill>
                  <a:srgbClr val="000000"/>
                </a:solidFill>
                <a:effectLst/>
                <a:latin typeface="Monaco" pitchFamily="2" charset="77"/>
              </a:rPr>
              <a:t>sigma^x</a:t>
            </a:r>
            <a:r>
              <a:rPr lang="en-US" dirty="0">
                <a:solidFill>
                  <a:srgbClr val="000000"/>
                </a:solidFill>
                <a:effectLst/>
                <a:latin typeface="Monaco" pitchFamily="2" charset="77"/>
              </a:rPr>
              <a:t>)/2</a:t>
            </a:r>
          </a:p>
        </p:txBody>
      </p:sp>
      <p:sp>
        <p:nvSpPr>
          <p:cNvPr id="4" name="Slide Number Placeholder 3"/>
          <p:cNvSpPr>
            <a:spLocks noGrp="1"/>
          </p:cNvSpPr>
          <p:nvPr>
            <p:ph type="sldNum" sz="quarter" idx="5"/>
          </p:nvPr>
        </p:nvSpPr>
        <p:spPr/>
        <p:txBody>
          <a:bodyPr/>
          <a:lstStyle/>
          <a:p>
            <a:fld id="{C56A752D-AFD6-6746-BC0B-779D2D0AAFFF}" type="slidenum">
              <a:rPr lang="en-US" smtClean="0"/>
              <a:t>42</a:t>
            </a:fld>
            <a:endParaRPr lang="en-US"/>
          </a:p>
        </p:txBody>
      </p:sp>
    </p:spTree>
    <p:extLst>
      <p:ext uri="{BB962C8B-B14F-4D97-AF65-F5344CB8AC3E}">
        <p14:creationId xmlns:p14="http://schemas.microsoft.com/office/powerpoint/2010/main" val="3499294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39838"/>
            <a:ext cx="5956300" cy="33512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BBD4F-B4A3-4ECE-B78F-00C2C2C04221}" type="slidenum">
              <a:rPr lang="en-US" smtClean="0"/>
              <a:t>44</a:t>
            </a:fld>
            <a:endParaRPr lang="en-US"/>
          </a:p>
        </p:txBody>
      </p:sp>
    </p:spTree>
    <p:extLst>
      <p:ext uri="{BB962C8B-B14F-4D97-AF65-F5344CB8AC3E}">
        <p14:creationId xmlns:p14="http://schemas.microsoft.com/office/powerpoint/2010/main" val="2161201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45</a:t>
            </a:fld>
            <a:endParaRPr lang="en-US"/>
          </a:p>
        </p:txBody>
      </p:sp>
    </p:spTree>
    <p:extLst>
      <p:ext uri="{BB962C8B-B14F-4D97-AF65-F5344CB8AC3E}">
        <p14:creationId xmlns:p14="http://schemas.microsoft.com/office/powerpoint/2010/main" val="4200992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fidelity solution from TISE with a fine mesh in coordinate space.</a:t>
            </a:r>
          </a:p>
          <a:p>
            <a:endParaRPr lang="en-US" dirty="0"/>
          </a:p>
          <a:p>
            <a:r>
              <a:rPr lang="en-US" dirty="0"/>
              <a:t>Following the MOR paradigm, we take snapshots of the high-fidelity wave function at various training parameters $\{\</a:t>
            </a:r>
            <a:r>
              <a:rPr lang="en-US" dirty="0" err="1"/>
              <a:t>params_i</a:t>
            </a:r>
            <a:r>
              <a:rPr lang="en-US" dirty="0"/>
              <a:t>\}$ and collect them into our basis $X$.</a:t>
            </a:r>
          </a:p>
          <a:p>
            <a:r>
              <a:rPr lang="en-US" dirty="0"/>
              <a:t>Here, we choose $\</a:t>
            </a:r>
            <a:r>
              <a:rPr lang="en-US" dirty="0" err="1"/>
              <a:t>nbasis</a:t>
            </a:r>
            <a:r>
              <a:rPr lang="en-US" dirty="0"/>
              <a:t> = 6$ training points randomly and uniformly distributed in the range $[-5, 5]$\,MeV for all $\</a:t>
            </a:r>
            <a:r>
              <a:rPr lang="en-US" dirty="0" err="1"/>
              <a:t>theta_n</a:t>
            </a:r>
            <a:r>
              <a:rPr lang="en-US" dirty="0"/>
              <a:t>$; 50 validation parameter sets are chosen within the same range.</a:t>
            </a:r>
          </a:p>
          <a:p>
            <a:endParaRPr lang="en-US" dirty="0"/>
          </a:p>
          <a:p>
            <a:r>
              <a:rPr lang="en-US" dirty="0"/>
              <a:t>For example, we take three of the validation parameter sets we sampled and compare the exact and emulated wave functions for both emulators. Although both the reduced basis and HO basis are rich enough to capture the main effects of varying $\params$, the RBM emulator is much more effective at capturing the fine details of the wave function. [next slide]</a:t>
            </a:r>
            <a:endParaRPr lang="en-US" dirty="0">
              <a:solidFill>
                <a:srgbClr val="000000"/>
              </a:solidFill>
              <a:effectLst/>
              <a:latin typeface="Monaco" pitchFamily="2" charset="77"/>
            </a:endParaRPr>
          </a:p>
          <a:p>
            <a:endParaRPr lang="en-US" dirty="0">
              <a:solidFill>
                <a:srgbClr val="000000"/>
              </a:solidFill>
              <a:effectLst/>
              <a:latin typeface="Monaco" pitchFamily="2" charset="77"/>
            </a:endParaRPr>
          </a:p>
          <a:p>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{\param}{\theta}</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{\params}{\</a:t>
            </a:r>
            <a:r>
              <a:rPr lang="en-US" dirty="0" err="1">
                <a:solidFill>
                  <a:srgbClr val="000000"/>
                </a:solidFill>
                <a:effectLst/>
                <a:latin typeface="Monaco" pitchFamily="2" charset="77"/>
              </a:rPr>
              <a:t>boldsymbol</a:t>
            </a:r>
            <a:r>
              <a:rPr lang="en-US" dirty="0">
                <a:solidFill>
                  <a:srgbClr val="000000"/>
                </a:solidFill>
                <a:effectLst/>
                <a:latin typeface="Monaco" pitchFamily="2" charset="77"/>
              </a:rPr>
              <a:t>{\theta}}</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{\red}[1]{{\color{red}#1}}</a:t>
            </a:r>
          </a:p>
          <a:p>
            <a:endParaRPr lang="en-US" dirty="0">
              <a:solidFill>
                <a:srgbClr val="000000"/>
              </a:solidFill>
              <a:effectLst/>
              <a:latin typeface="Monaco" pitchFamily="2" charset="77"/>
            </a:endParaRPr>
          </a:p>
          <a:p>
            <a:r>
              <a:rPr lang="en-US" dirty="0">
                <a:solidFill>
                  <a:srgbClr val="000000"/>
                </a:solidFill>
                <a:effectLst/>
                <a:latin typeface="Monaco" pitchFamily="2" charset="77"/>
              </a:rPr>
              <a:t>    V(r; {\red{\params}}) &amp;= V_{\text{HO}}(r) + \sum_{n=1}^3 \red{\</a:t>
            </a:r>
            <a:r>
              <a:rPr lang="en-US" dirty="0" err="1">
                <a:solidFill>
                  <a:srgbClr val="000000"/>
                </a:solidFill>
                <a:effectLst/>
                <a:latin typeface="Monaco" pitchFamily="2" charset="77"/>
              </a:rPr>
              <a:t>param_n</a:t>
            </a:r>
            <a:r>
              <a:rPr lang="en-US" dirty="0">
                <a:solidFill>
                  <a:srgbClr val="000000"/>
                </a:solidFill>
                <a:effectLst/>
                <a:latin typeface="Monaco" pitchFamily="2" charset="77"/>
              </a:rPr>
              <a:t>} e^{-r^2/\sigma_n^2}</a:t>
            </a:r>
          </a:p>
          <a:p>
            <a:r>
              <a:rPr lang="en-US" dirty="0">
                <a:solidFill>
                  <a:srgbClr val="000000"/>
                </a:solidFill>
                <a:effectLst/>
                <a:latin typeface="Monaco" pitchFamily="2" charset="77"/>
              </a:rPr>
              <a:t>%\exp(-r^2/\sigma_n^2), </a:t>
            </a:r>
          </a:p>
          <a:p>
            <a:r>
              <a:rPr lang="en-US" dirty="0">
                <a:solidFill>
                  <a:srgbClr val="000000"/>
                </a:solidFill>
                <a:effectLst/>
                <a:latin typeface="Monaco" pitchFamily="2" charset="77"/>
              </a:rPr>
              <a:t>%</a:t>
            </a:r>
          </a:p>
          <a:p>
            <a:r>
              <a:rPr lang="en-US" dirty="0">
                <a:solidFill>
                  <a:srgbClr val="000000"/>
                </a:solidFill>
                <a:effectLst/>
                <a:latin typeface="Monaco" pitchFamily="2" charset="77"/>
              </a:rPr>
              <a:t>%</a:t>
            </a:r>
          </a:p>
          <a:p>
            <a:r>
              <a:rPr lang="en-US" dirty="0">
                <a:solidFill>
                  <a:srgbClr val="000000"/>
                </a:solidFill>
                <a:effectLst/>
                <a:latin typeface="Monaco" pitchFamily="2" charset="77"/>
              </a:rPr>
              <a:t> \</a:t>
            </a:r>
            <a:r>
              <a:rPr lang="en-US" dirty="0" err="1">
                <a:solidFill>
                  <a:srgbClr val="000000"/>
                </a:solidFill>
                <a:effectLst/>
                <a:latin typeface="Monaco" pitchFamily="2" charset="77"/>
              </a:rPr>
              <a:t>mbox</a:t>
            </a:r>
            <a:r>
              <a:rPr lang="en-US" dirty="0">
                <a:solidFill>
                  <a:srgbClr val="000000"/>
                </a:solidFill>
                <a:effectLst/>
                <a:latin typeface="Monaco" pitchFamily="2" charset="77"/>
              </a:rPr>
              <a:t>{ with } \</a:t>
            </a:r>
            <a:r>
              <a:rPr lang="en-US" dirty="0" err="1">
                <a:solidFill>
                  <a:srgbClr val="000000"/>
                </a:solidFill>
                <a:effectLst/>
                <a:latin typeface="Monaco" pitchFamily="2" charset="77"/>
              </a:rPr>
              <a:t>sigma_n</a:t>
            </a:r>
            <a:r>
              <a:rPr lang="en-US" dirty="0">
                <a:solidFill>
                  <a:srgbClr val="000000"/>
                </a:solidFill>
                <a:effectLst/>
                <a:latin typeface="Monaco" pitchFamily="2" charset="77"/>
              </a:rPr>
              <a:t> = [0.5, 2, 4] \; \</a:t>
            </a:r>
            <a:r>
              <a:rPr lang="en-US" dirty="0" err="1">
                <a:solidFill>
                  <a:srgbClr val="000000"/>
                </a:solidFill>
                <a:effectLst/>
                <a:latin typeface="Monaco" pitchFamily="2" charset="77"/>
              </a:rPr>
              <a:t>mathrm</a:t>
            </a:r>
            <a:r>
              <a:rPr lang="en-US" dirty="0">
                <a:solidFill>
                  <a:srgbClr val="000000"/>
                </a:solidFill>
                <a:effectLst/>
                <a:latin typeface="Monaco" pitchFamily="2" charset="77"/>
              </a:rPr>
              <a:t>{</a:t>
            </a:r>
            <a:r>
              <a:rPr lang="en-US" dirty="0" err="1">
                <a:solidFill>
                  <a:srgbClr val="000000"/>
                </a:solidFill>
                <a:effectLst/>
                <a:latin typeface="Monaco" pitchFamily="2" charset="77"/>
              </a:rPr>
              <a:t>fm</a:t>
            </a:r>
            <a:r>
              <a:rPr lang="en-US" dirty="0">
                <a:solidFill>
                  <a:srgbClr val="000000"/>
                </a:solidFill>
                <a:effectLst/>
                <a:latin typeface="Monaco" pitchFamily="2" charset="77"/>
              </a:rPr>
              <a:t>}</a:t>
            </a:r>
          </a:p>
          <a:p>
            <a:endParaRPr lang="en-US" dirty="0">
              <a:solidFill>
                <a:srgbClr val="000000"/>
              </a:solidFill>
              <a:effectLst/>
              <a:latin typeface="Monaco" pitchFamily="2" charset="77"/>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46</a:t>
            </a:fld>
            <a:endParaRPr lang="en-US"/>
          </a:p>
        </p:txBody>
      </p:sp>
    </p:spTree>
    <p:extLst>
      <p:ext uri="{BB962C8B-B14F-4D97-AF65-F5344CB8AC3E}">
        <p14:creationId xmlns:p14="http://schemas.microsoft.com/office/powerpoint/2010/main" val="3550587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3CE4B-2543-18F1-6B17-5E0B9B37C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5707A-A595-CFE8-9BBB-05FF39A8A9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90C5FC-4484-198C-407E-B3F01157CBD0}"/>
              </a:ext>
            </a:extLst>
          </p:cNvPr>
          <p:cNvSpPr>
            <a:spLocks noGrp="1"/>
          </p:cNvSpPr>
          <p:nvPr>
            <p:ph type="body" idx="1"/>
          </p:nvPr>
        </p:nvSpPr>
        <p:spPr/>
        <p:txBody>
          <a:bodyPr/>
          <a:lstStyle/>
          <a:p>
            <a:endParaRPr lang="en-US" dirty="0">
              <a:sym typeface="Wingdings" pitchFamily="2" charset="2"/>
            </a:endParaRPr>
          </a:p>
        </p:txBody>
      </p:sp>
      <p:sp>
        <p:nvSpPr>
          <p:cNvPr id="4" name="Slide Number Placeholder 3">
            <a:extLst>
              <a:ext uri="{FF2B5EF4-FFF2-40B4-BE49-F238E27FC236}">
                <a16:creationId xmlns:a16="http://schemas.microsoft.com/office/drawing/2014/main" id="{42547AEF-C0B3-0ADD-9195-19E15C8E7159}"/>
              </a:ext>
            </a:extLst>
          </p:cNvPr>
          <p:cNvSpPr>
            <a:spLocks noGrp="1"/>
          </p:cNvSpPr>
          <p:nvPr>
            <p:ph type="sldNum" sz="quarter" idx="5"/>
          </p:nvPr>
        </p:nvSpPr>
        <p:spPr/>
        <p:txBody>
          <a:bodyPr/>
          <a:lstStyle/>
          <a:p>
            <a:fld id="{DCB91BF2-6347-7E43-8D88-61FF90024FB1}" type="slidenum">
              <a:rPr lang="en-US" smtClean="0"/>
              <a:t>3</a:t>
            </a:fld>
            <a:endParaRPr lang="en-US"/>
          </a:p>
        </p:txBody>
      </p:sp>
    </p:spTree>
    <p:extLst>
      <p:ext uri="{BB962C8B-B14F-4D97-AF65-F5344CB8AC3E}">
        <p14:creationId xmlns:p14="http://schemas.microsoft.com/office/powerpoint/2010/main" val="2297772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effectLst/>
              <a:latin typeface="Monaco" pitchFamily="2" charset="77"/>
            </a:endParaRPr>
          </a:p>
          <a:p>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{\param}{\theta}</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{\params}{\</a:t>
            </a:r>
            <a:r>
              <a:rPr lang="en-US" dirty="0" err="1">
                <a:solidFill>
                  <a:srgbClr val="000000"/>
                </a:solidFill>
                <a:effectLst/>
                <a:latin typeface="Monaco" pitchFamily="2" charset="77"/>
              </a:rPr>
              <a:t>boldsymbol</a:t>
            </a:r>
            <a:r>
              <a:rPr lang="en-US" dirty="0">
                <a:solidFill>
                  <a:srgbClr val="000000"/>
                </a:solidFill>
                <a:effectLst/>
                <a:latin typeface="Monaco" pitchFamily="2" charset="77"/>
              </a:rPr>
              <a:t>{\theta}}</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{\red}[1]{{\color{red}#1}}</a:t>
            </a:r>
          </a:p>
          <a:p>
            <a:endParaRPr lang="en-US" dirty="0">
              <a:solidFill>
                <a:srgbClr val="000000"/>
              </a:solidFill>
              <a:effectLst/>
              <a:latin typeface="Monaco" pitchFamily="2" charset="77"/>
            </a:endParaRPr>
          </a:p>
          <a:p>
            <a:r>
              <a:rPr lang="en-US" dirty="0">
                <a:solidFill>
                  <a:srgbClr val="000000"/>
                </a:solidFill>
                <a:effectLst/>
                <a:latin typeface="Monaco" pitchFamily="2" charset="77"/>
              </a:rPr>
              <a:t>    V(r; {\red{\params}}) &amp;= V_{\text{HO}}(r) + \sum_{n=1}^3 \red{\</a:t>
            </a:r>
            <a:r>
              <a:rPr lang="en-US" dirty="0" err="1">
                <a:solidFill>
                  <a:srgbClr val="000000"/>
                </a:solidFill>
                <a:effectLst/>
                <a:latin typeface="Monaco" pitchFamily="2" charset="77"/>
              </a:rPr>
              <a:t>param_n</a:t>
            </a:r>
            <a:r>
              <a:rPr lang="en-US" dirty="0">
                <a:solidFill>
                  <a:srgbClr val="000000"/>
                </a:solidFill>
                <a:effectLst/>
                <a:latin typeface="Monaco" pitchFamily="2" charset="77"/>
              </a:rPr>
              <a:t>} e^{-r^2/\sigma_n^2}</a:t>
            </a:r>
          </a:p>
          <a:p>
            <a:r>
              <a:rPr lang="en-US" dirty="0">
                <a:solidFill>
                  <a:srgbClr val="000000"/>
                </a:solidFill>
                <a:effectLst/>
                <a:latin typeface="Monaco" pitchFamily="2" charset="77"/>
              </a:rPr>
              <a:t>%\exp(-r^2/\sigma_n^2), </a:t>
            </a:r>
          </a:p>
          <a:p>
            <a:r>
              <a:rPr lang="en-US" dirty="0">
                <a:solidFill>
                  <a:srgbClr val="000000"/>
                </a:solidFill>
                <a:effectLst/>
                <a:latin typeface="Monaco" pitchFamily="2" charset="77"/>
              </a:rPr>
              <a:t>%</a:t>
            </a:r>
          </a:p>
          <a:p>
            <a:r>
              <a:rPr lang="en-US" dirty="0">
                <a:solidFill>
                  <a:srgbClr val="000000"/>
                </a:solidFill>
                <a:effectLst/>
                <a:latin typeface="Monaco" pitchFamily="2" charset="77"/>
              </a:rPr>
              <a:t>%</a:t>
            </a:r>
          </a:p>
          <a:p>
            <a:r>
              <a:rPr lang="en-US" dirty="0">
                <a:solidFill>
                  <a:srgbClr val="000000"/>
                </a:solidFill>
                <a:effectLst/>
                <a:latin typeface="Monaco" pitchFamily="2" charset="77"/>
              </a:rPr>
              <a:t> \</a:t>
            </a:r>
            <a:r>
              <a:rPr lang="en-US" dirty="0" err="1">
                <a:solidFill>
                  <a:srgbClr val="000000"/>
                </a:solidFill>
                <a:effectLst/>
                <a:latin typeface="Monaco" pitchFamily="2" charset="77"/>
              </a:rPr>
              <a:t>mbox</a:t>
            </a:r>
            <a:r>
              <a:rPr lang="en-US" dirty="0">
                <a:solidFill>
                  <a:srgbClr val="000000"/>
                </a:solidFill>
                <a:effectLst/>
                <a:latin typeface="Monaco" pitchFamily="2" charset="77"/>
              </a:rPr>
              <a:t>{ with } \</a:t>
            </a:r>
            <a:r>
              <a:rPr lang="en-US" dirty="0" err="1">
                <a:solidFill>
                  <a:srgbClr val="000000"/>
                </a:solidFill>
                <a:effectLst/>
                <a:latin typeface="Monaco" pitchFamily="2" charset="77"/>
              </a:rPr>
              <a:t>sigma_n</a:t>
            </a:r>
            <a:r>
              <a:rPr lang="en-US" dirty="0">
                <a:solidFill>
                  <a:srgbClr val="000000"/>
                </a:solidFill>
                <a:effectLst/>
                <a:latin typeface="Monaco" pitchFamily="2" charset="77"/>
              </a:rPr>
              <a:t> = [0.5, 2, 4] \; \</a:t>
            </a:r>
            <a:r>
              <a:rPr lang="en-US" dirty="0" err="1">
                <a:solidFill>
                  <a:srgbClr val="000000"/>
                </a:solidFill>
                <a:effectLst/>
                <a:latin typeface="Monaco" pitchFamily="2" charset="77"/>
              </a:rPr>
              <a:t>mathrm</a:t>
            </a:r>
            <a:r>
              <a:rPr lang="en-US" dirty="0">
                <a:solidFill>
                  <a:srgbClr val="000000"/>
                </a:solidFill>
                <a:effectLst/>
                <a:latin typeface="Monaco" pitchFamily="2" charset="77"/>
              </a:rPr>
              <a:t>{</a:t>
            </a:r>
            <a:r>
              <a:rPr lang="en-US" dirty="0" err="1">
                <a:solidFill>
                  <a:srgbClr val="000000"/>
                </a:solidFill>
                <a:effectLst/>
                <a:latin typeface="Monaco" pitchFamily="2" charset="77"/>
              </a:rPr>
              <a:t>fm</a:t>
            </a:r>
            <a:r>
              <a:rPr lang="en-US" dirty="0">
                <a:solidFill>
                  <a:srgbClr val="000000"/>
                </a:solidFill>
                <a:effectLst/>
                <a:latin typeface="Monaco" pitchFamily="2" charset="77"/>
              </a:rPr>
              <a:t>}</a:t>
            </a:r>
          </a:p>
          <a:p>
            <a:endParaRPr lang="en-US" dirty="0">
              <a:solidFill>
                <a:srgbClr val="000000"/>
              </a:solidFill>
              <a:effectLst/>
              <a:latin typeface="Monaco" pitchFamily="2" charset="77"/>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47</a:t>
            </a:fld>
            <a:endParaRPr lang="en-US"/>
          </a:p>
        </p:txBody>
      </p:sp>
    </p:spTree>
    <p:extLst>
      <p:ext uri="{BB962C8B-B14F-4D97-AF65-F5344CB8AC3E}">
        <p14:creationId xmlns:p14="http://schemas.microsoft.com/office/powerpoint/2010/main" val="1188093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Straightforward to emulate are the eigen-energies $E(\params)$, whose emulated values $\subspace{E}(\params)$ are the result of solving the emulator equation~\</a:t>
            </a:r>
            <a:r>
              <a:rPr lang="en-US" dirty="0" err="1"/>
              <a:t>eqref</a:t>
            </a:r>
            <a:r>
              <a:rPr lang="en-US" dirty="0"/>
              <a:t>{</a:t>
            </a:r>
            <a:r>
              <a:rPr lang="en-US" dirty="0" err="1"/>
              <a:t>eq:ritz_condition</a:t>
            </a:r>
            <a:r>
              <a:rPr lang="en-US" dirty="0"/>
              <a:t>}.</a:t>
            </a:r>
          </a:p>
          <a:p>
            <a:r>
              <a:rPr lang="en-US" dirty="0"/>
              <a:t>But as discussed in Section~\ref{</a:t>
            </a:r>
            <a:r>
              <a:rPr lang="en-US" dirty="0" err="1"/>
              <a:t>sec:eigen-emulators_variational</a:t>
            </a:r>
            <a:r>
              <a:rPr lang="en-US" dirty="0"/>
              <a:t>}, other observables associated with the operator $O$ can be emulated via $\</a:t>
            </a:r>
            <a:r>
              <a:rPr lang="en-US" dirty="0" err="1"/>
              <a:t>braket</a:t>
            </a:r>
            <a:r>
              <a:rPr lang="en-US" dirty="0"/>
              <a:t>{\psi(\params) | O | \psi(\params)} \</a:t>
            </a:r>
            <a:r>
              <a:rPr lang="en-US" dirty="0" err="1"/>
              <a:t>approx</a:t>
            </a:r>
            <a:r>
              <a:rPr lang="en-US" dirty="0"/>
              <a:t> \</a:t>
            </a:r>
            <a:r>
              <a:rPr lang="en-US" dirty="0" err="1"/>
              <a:t>braket</a:t>
            </a:r>
            <a:r>
              <a:rPr lang="en-US" dirty="0"/>
              <a:t>{\trial\psi(\params) | O | \trial\psi(\params)}$ using the $\trial\psi(\params)$ found from Equation~\</a:t>
            </a:r>
            <a:r>
              <a:rPr lang="en-US" dirty="0" err="1"/>
              <a:t>eqref</a:t>
            </a:r>
            <a:r>
              <a:rPr lang="en-US" dirty="0"/>
              <a:t>{</a:t>
            </a:r>
            <a:r>
              <a:rPr lang="en-US" dirty="0" err="1"/>
              <a:t>eq:ritz_condition</a:t>
            </a:r>
            <a:r>
              <a:rPr lang="en-US" dirty="0"/>
              <a:t>}.</a:t>
            </a:r>
          </a:p>
          <a:p>
            <a:endParaRPr lang="en-US" dirty="0"/>
          </a:p>
          <a:p>
            <a:r>
              <a:rPr lang="en-US" dirty="0"/>
              <a:t>For illustrative purposes, we continue our example using the trained RBM and HO emulators, but add a popular emulation tool to the discussion: Gaussian processes (GPs).</a:t>
            </a:r>
          </a:p>
          <a:p>
            <a:r>
              <a:rPr lang="en-US" dirty="0"/>
              <a:t>GPs are non-parametric, non-intrusive machine learning models for both regression \&amp; classification tasks~\cite{rasmussen2006gaussian,Mackay:1998introduction,Mackay:2003information}.</a:t>
            </a:r>
          </a:p>
          <a:p>
            <a:r>
              <a:rPr lang="en-US" dirty="0"/>
              <a:t>Their popularity stems partly from their convenient analytical form and flexibility in effectively modeling various types of functions.</a:t>
            </a:r>
          </a:p>
          <a:p>
            <a:r>
              <a:rPr lang="en-US" dirty="0"/>
              <a:t>GPs benefit from treating the underlying set of codes as a black box~\cite{ghattas_willcox_2021}; as we will soon see, this is a double-edged sword.</a:t>
            </a:r>
          </a:p>
          <a:p>
            <a:r>
              <a:rPr lang="en-US" dirty="0"/>
              <a:t>We employ two independent GPs to emulate the ground-state energy and the corresponding radius expectation value.</a:t>
            </a:r>
          </a:p>
          <a:p>
            <a:r>
              <a:rPr lang="en-US" dirty="0"/>
              <a:t>Each GP uses a Gaussian covariance kernel and is fit to the observable values at the same values of $\</a:t>
            </a:r>
            <a:r>
              <a:rPr lang="en-US" dirty="0" err="1"/>
              <a:t>params_i</a:t>
            </a:r>
            <a:r>
              <a:rPr lang="en-US" dirty="0"/>
              <a:t>$ used to train the RBM emulator.</a:t>
            </a:r>
          </a:p>
          <a:p>
            <a:r>
              <a:rPr lang="en-US" dirty="0"/>
              <a:t>We use the maximum likelihood values for the hyperparameters.</a:t>
            </a:r>
          </a:p>
          <a:p>
            <a:endParaRPr lang="en-US" dirty="0"/>
          </a:p>
          <a:p>
            <a:r>
              <a:rPr lang="en-US" dirty="0"/>
              <a:t>The absolute residuals at the validation points for each of the RBM, HO, and GP emulators are shown in Figures~\ref{</a:t>
            </a:r>
            <a:r>
              <a:rPr lang="en-US" dirty="0" err="1"/>
              <a:t>fig:energy-residuals</a:t>
            </a:r>
            <a:r>
              <a:rPr lang="en-US" dirty="0"/>
              <a:t>} and~\ref{</a:t>
            </a:r>
            <a:r>
              <a:rPr lang="en-US" dirty="0" err="1"/>
              <a:t>fig:radius-residuals</a:t>
            </a:r>
            <a:r>
              <a:rPr lang="en-US" dirty="0"/>
              <a:t>} for the energy and radius, respectively.</a:t>
            </a:r>
          </a:p>
          <a:p>
            <a:r>
              <a:rPr lang="en-US" dirty="0"/>
              <a:t>Among these emulators, the GP emulators perform the worst, despite being trained on the values of the energies and radii themselves to perform this very emulation task.</a:t>
            </a:r>
          </a:p>
          <a:p>
            <a:r>
              <a:rPr lang="en-US" dirty="0"/>
              <a:t>Furthermore, its ability to extrapolate beyond the support of its training data is often poor unless great care is taken in the design of its kernel and mean function \new{(see Figures~1 and~2 in Reference~\cite{Konig:2019adq})}.</a:t>
            </a:r>
          </a:p>
          <a:p>
            <a:r>
              <a:rPr lang="en-US" dirty="0"/>
              <a:t>The GP suffers from what, in other contexts, could be considered its strength: because it treats the high-fidelity system as a black box (although some information can be conveyed via physics-informed priors for the hyperparameters), it cannot use the structure of the high-fidelity system to its advantage.</a:t>
            </a:r>
          </a:p>
          <a:p>
            <a:r>
              <a:rPr lang="en-US" dirty="0"/>
              <a:t>Note that the point here is not that it is impossible to find some GP that can be competitive with other RBM emulators after using expert judgment and careful (\</a:t>
            </a:r>
            <a:r>
              <a:rPr lang="en-US" dirty="0" err="1"/>
              <a:t>ie</a:t>
            </a:r>
            <a:r>
              <a:rPr lang="en-US" dirty="0"/>
              <a:t>, physics-informed) hyperparameter tuning.</a:t>
            </a:r>
          </a:p>
          <a:p>
            <a:r>
              <a:rPr lang="en-US" dirty="0"/>
              <a:t>Rather, we emphasize that with the reduced-order models, remarkably high accuracy is achieved \</a:t>
            </a:r>
            <a:r>
              <a:rPr lang="en-US" dirty="0" err="1"/>
              <a:t>emph</a:t>
            </a:r>
            <a:r>
              <a:rPr lang="en-US" dirty="0"/>
              <a:t>{without} the need for such expertise.</a:t>
            </a:r>
          </a:p>
          <a:p>
            <a:endParaRPr lang="en-US" dirty="0"/>
          </a:p>
          <a:p>
            <a:r>
              <a:rPr lang="en-US" dirty="0"/>
              <a:t>The HO emulator performs better than the GP emulator, but it was not ``trained'' \</a:t>
            </a:r>
            <a:r>
              <a:rPr lang="en-US" dirty="0" err="1"/>
              <a:t>emph</a:t>
            </a:r>
            <a:r>
              <a:rPr lang="en-US" dirty="0"/>
              <a:t>{</a:t>
            </a:r>
            <a:r>
              <a:rPr lang="en-US" dirty="0" err="1"/>
              <a:t>per~se</a:t>
            </a:r>
            <a:r>
              <a:rPr lang="en-US" dirty="0"/>
              <a:t>}, it was merely given a basis of the lowest six HO wave functions as a trial basis, from which a reduced-order model was derived.</a:t>
            </a:r>
          </a:p>
          <a:p>
            <a:r>
              <a:rPr lang="en-US" dirty="0"/>
              <a:t>However, the HO emulator can still outperform the GP emulator because it takes advantage of the \</a:t>
            </a:r>
            <a:r>
              <a:rPr lang="en-US" dirty="0" err="1"/>
              <a:t>emph</a:t>
            </a:r>
            <a:r>
              <a:rPr lang="en-US" dirty="0"/>
              <a:t>{structure} of the high-fidelity system: it is aware that the problem to be solved is an eigenvalue problem, for this is built into the emulator itself.</a:t>
            </a:r>
          </a:p>
          <a:p>
            <a:r>
              <a:rPr lang="en-US" dirty="0"/>
              <a:t>This feature permits a single HO emulator to emulate the wave function, energy, and radius simultaneously.</a:t>
            </a:r>
          </a:p>
          <a:p>
            <a:endParaRPr lang="en-US" dirty="0"/>
          </a:p>
          <a:p>
            <a:r>
              <a:rPr lang="en-US" dirty="0"/>
              <a:t>Coming in first in the comparison of the emulators' performances is the RBM emulator, which typically results in higher accuracies than the HO and GP emulators by multiple orders of magnitude.</a:t>
            </a:r>
          </a:p>
          <a:p>
            <a:r>
              <a:rPr lang="en-US" dirty="0"/>
              <a:t>The RBM emulator combines the best ideas from the other emulators.</a:t>
            </a:r>
          </a:p>
          <a:p>
            <a:r>
              <a:rPr lang="en-US" dirty="0"/>
              <a:t>Like the GP, the RBM emulator uses evaluations of the eigenvalue problem as training data.</a:t>
            </a:r>
          </a:p>
          <a:p>
            <a:r>
              <a:rPr lang="en-US" dirty="0"/>
              <a:t>However, its ``training data'' are \</a:t>
            </a:r>
            <a:r>
              <a:rPr lang="en-US" dirty="0" err="1"/>
              <a:t>emph</a:t>
            </a:r>
            <a:r>
              <a:rPr lang="en-US" dirty="0"/>
              <a:t>{curves} (\</a:t>
            </a:r>
            <a:r>
              <a:rPr lang="en-US" dirty="0" err="1"/>
              <a:t>ie</a:t>
            </a:r>
            <a:r>
              <a:rPr lang="en-US" dirty="0"/>
              <a:t>, the wave functions) rather than scalars (\</a:t>
            </a:r>
            <a:r>
              <a:rPr lang="en-US" dirty="0" err="1"/>
              <a:t>eg</a:t>
            </a:r>
            <a:r>
              <a:rPr lang="en-US" dirty="0"/>
              <a:t>, eigen-energies), like the GP is trained upon.</a:t>
            </a:r>
          </a:p>
          <a:p>
            <a:r>
              <a:rPr lang="en-US" dirty="0"/>
              <a:t>Like the HO emulator, the RBM emulator takes advantage of the structure of the system when projecting the high-fidelity system to create the reduced-order model.</a:t>
            </a:r>
          </a:p>
          <a:p>
            <a:r>
              <a:rPr lang="en-US" dirty="0"/>
              <a:t>With these strengths, the RBM emulator is highly effective in emulating bound-state systems, even with only a few snapshots \new{and far from the support of the snapshots (see Figures~1 and~2 in Reference~\cite{Konig:2019adq})}.</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48</a:t>
            </a:fld>
            <a:endParaRPr lang="en-US"/>
          </a:p>
        </p:txBody>
      </p:sp>
    </p:spTree>
    <p:extLst>
      <p:ext uri="{BB962C8B-B14F-4D97-AF65-F5344CB8AC3E}">
        <p14:creationId xmlns:p14="http://schemas.microsoft.com/office/powerpoint/2010/main" val="837866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FF0000"/>
                </a:solidFill>
              </a:rPr>
              <a:t>Emulators run fast, often with a small memory footprint, and can be easily shared. These properties make emulators effective interfaces for large expensive calculations, through which uses can access sophisticated physical models at a minimum cost of computational resources and without specialized expertise, creating a more efficient workflow for nuclear science. As such, emulators can become a collaboration tool that can catalyze new direct and indirect connections between different research areas and enable novel studies</a:t>
            </a:r>
          </a:p>
        </p:txBody>
      </p:sp>
      <p:sp>
        <p:nvSpPr>
          <p:cNvPr id="4" name="Slide Number Placeholder 3"/>
          <p:cNvSpPr>
            <a:spLocks noGrp="1"/>
          </p:cNvSpPr>
          <p:nvPr>
            <p:ph type="sldNum" sz="quarter" idx="5"/>
          </p:nvPr>
        </p:nvSpPr>
        <p:spPr/>
        <p:txBody>
          <a:bodyPr/>
          <a:lstStyle/>
          <a:p>
            <a:fld id="{C56A752D-AFD6-6746-BC0B-779D2D0AAFFF}" type="slidenum">
              <a:rPr lang="en-US" smtClean="0"/>
              <a:t>49</a:t>
            </a:fld>
            <a:endParaRPr lang="en-US"/>
          </a:p>
        </p:txBody>
      </p:sp>
    </p:spTree>
    <p:extLst>
      <p:ext uri="{BB962C8B-B14F-4D97-AF65-F5344CB8AC3E}">
        <p14:creationId xmlns:p14="http://schemas.microsoft.com/office/powerpoint/2010/main" val="973396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4</a:t>
            </a:fld>
            <a:endParaRPr lang="en-US"/>
          </a:p>
        </p:txBody>
      </p:sp>
    </p:spTree>
    <p:extLst>
      <p:ext uri="{BB962C8B-B14F-4D97-AF65-F5344CB8AC3E}">
        <p14:creationId xmlns:p14="http://schemas.microsoft.com/office/powerpoint/2010/main" val="368317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5</a:t>
            </a:fld>
            <a:endParaRPr lang="en-US"/>
          </a:p>
        </p:txBody>
      </p:sp>
    </p:spTree>
    <p:extLst>
      <p:ext uri="{BB962C8B-B14F-4D97-AF65-F5344CB8AC3E}">
        <p14:creationId xmlns:p14="http://schemas.microsoft.com/office/powerpoint/2010/main" val="253180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EDA9E-8628-DD18-EC31-464A011406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5050B-3EDB-B14A-728E-76C938975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77B8E7-A7D9-5917-DE01-4265082727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45155B-4BF8-666C-286F-E56A15E4D1F5}"/>
              </a:ext>
            </a:extLst>
          </p:cNvPr>
          <p:cNvSpPr>
            <a:spLocks noGrp="1"/>
          </p:cNvSpPr>
          <p:nvPr>
            <p:ph type="sldNum" sz="quarter" idx="5"/>
          </p:nvPr>
        </p:nvSpPr>
        <p:spPr/>
        <p:txBody>
          <a:bodyPr/>
          <a:lstStyle/>
          <a:p>
            <a:fld id="{C56A752D-AFD6-6746-BC0B-779D2D0AAFFF}" type="slidenum">
              <a:rPr lang="en-US" smtClean="0"/>
              <a:t>6</a:t>
            </a:fld>
            <a:endParaRPr lang="en-US"/>
          </a:p>
        </p:txBody>
      </p:sp>
    </p:spTree>
    <p:extLst>
      <p:ext uri="{BB962C8B-B14F-4D97-AF65-F5344CB8AC3E}">
        <p14:creationId xmlns:p14="http://schemas.microsoft.com/office/powerpoint/2010/main" val="3302147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7</a:t>
            </a:fld>
            <a:endParaRPr lang="en-US"/>
          </a:p>
        </p:txBody>
      </p:sp>
    </p:spTree>
    <p:extLst>
      <p:ext uri="{BB962C8B-B14F-4D97-AF65-F5344CB8AC3E}">
        <p14:creationId xmlns:p14="http://schemas.microsoft.com/office/powerpoint/2010/main" val="796300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E54F36-B4D4-4763-A8B9-FB747BF32ADD}" type="slidenum">
              <a:rPr lang="en-US" smtClean="0"/>
              <a:t>8</a:t>
            </a:fld>
            <a:endParaRPr lang="en-US"/>
          </a:p>
        </p:txBody>
      </p:sp>
    </p:spTree>
    <p:extLst>
      <p:ext uri="{BB962C8B-B14F-4D97-AF65-F5344CB8AC3E}">
        <p14:creationId xmlns:p14="http://schemas.microsoft.com/office/powerpoint/2010/main" val="3474918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6E54F36-B4D4-4763-A8B9-FB747BF32ADD}" type="slidenum">
              <a:rPr lang="en-US" smtClean="0"/>
              <a:t>9</a:t>
            </a:fld>
            <a:endParaRPr lang="en-US"/>
          </a:p>
        </p:txBody>
      </p:sp>
    </p:spTree>
    <p:extLst>
      <p:ext uri="{BB962C8B-B14F-4D97-AF65-F5344CB8AC3E}">
        <p14:creationId xmlns:p14="http://schemas.microsoft.com/office/powerpoint/2010/main" val="1323721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D146-CDE4-EBC6-37D6-97C3804DE5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46F032-6385-02EE-683A-A58B5882D1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AE19E4-B5D0-C017-BCA4-0CE17ED33286}"/>
              </a:ext>
            </a:extLst>
          </p:cNvPr>
          <p:cNvSpPr>
            <a:spLocks noGrp="1"/>
          </p:cNvSpPr>
          <p:nvPr>
            <p:ph type="dt" sz="half" idx="10"/>
          </p:nvPr>
        </p:nvSpPr>
        <p:spPr/>
        <p:txBody>
          <a:bodyPr/>
          <a:lstStyle/>
          <a:p>
            <a:fld id="{69E1238D-D50E-A744-A57D-E63D13CFA881}" type="datetimeFigureOut">
              <a:rPr lang="en-US" smtClean="0"/>
              <a:t>11/14/25</a:t>
            </a:fld>
            <a:endParaRPr lang="en-US"/>
          </a:p>
        </p:txBody>
      </p:sp>
      <p:sp>
        <p:nvSpPr>
          <p:cNvPr id="5" name="Footer Placeholder 4">
            <a:extLst>
              <a:ext uri="{FF2B5EF4-FFF2-40B4-BE49-F238E27FC236}">
                <a16:creationId xmlns:a16="http://schemas.microsoft.com/office/drawing/2014/main" id="{177750B3-80D7-944A-F40C-196031C2A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2B363-4F41-5943-1008-F762A5E0CBA2}"/>
              </a:ext>
            </a:extLst>
          </p:cNvPr>
          <p:cNvSpPr>
            <a:spLocks noGrp="1"/>
          </p:cNvSpPr>
          <p:nvPr>
            <p:ph type="sldNum" sz="quarter" idx="12"/>
          </p:nvPr>
        </p:nvSpPr>
        <p:spPr/>
        <p:txBody>
          <a:bodyPr/>
          <a:lstStyle/>
          <a:p>
            <a:fld id="{F1B40235-B81C-1A46-9C54-45C689449929}" type="slidenum">
              <a:rPr lang="en-US" smtClean="0"/>
              <a:t>‹#›</a:t>
            </a:fld>
            <a:endParaRPr lang="en-US"/>
          </a:p>
        </p:txBody>
      </p:sp>
    </p:spTree>
    <p:extLst>
      <p:ext uri="{BB962C8B-B14F-4D97-AF65-F5344CB8AC3E}">
        <p14:creationId xmlns:p14="http://schemas.microsoft.com/office/powerpoint/2010/main" val="1731913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C8314-99E1-DFAC-A058-3513FA83B5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4AE1E1-A3DF-498B-6F43-E45F50305E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5F6F7-41C5-79CC-9DDF-906BD9908450}"/>
              </a:ext>
            </a:extLst>
          </p:cNvPr>
          <p:cNvSpPr>
            <a:spLocks noGrp="1"/>
          </p:cNvSpPr>
          <p:nvPr>
            <p:ph type="dt" sz="half" idx="10"/>
          </p:nvPr>
        </p:nvSpPr>
        <p:spPr/>
        <p:txBody>
          <a:bodyPr/>
          <a:lstStyle/>
          <a:p>
            <a:fld id="{69E1238D-D50E-A744-A57D-E63D13CFA881}" type="datetimeFigureOut">
              <a:rPr lang="en-US" smtClean="0"/>
              <a:t>11/14/25</a:t>
            </a:fld>
            <a:endParaRPr lang="en-US"/>
          </a:p>
        </p:txBody>
      </p:sp>
      <p:sp>
        <p:nvSpPr>
          <p:cNvPr id="5" name="Footer Placeholder 4">
            <a:extLst>
              <a:ext uri="{FF2B5EF4-FFF2-40B4-BE49-F238E27FC236}">
                <a16:creationId xmlns:a16="http://schemas.microsoft.com/office/drawing/2014/main" id="{4DA51205-00F4-C732-4482-F6E26C65D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3B2BA-971C-ADE3-A4B1-9C0C8CA25DD6}"/>
              </a:ext>
            </a:extLst>
          </p:cNvPr>
          <p:cNvSpPr>
            <a:spLocks noGrp="1"/>
          </p:cNvSpPr>
          <p:nvPr>
            <p:ph type="sldNum" sz="quarter" idx="12"/>
          </p:nvPr>
        </p:nvSpPr>
        <p:spPr/>
        <p:txBody>
          <a:bodyPr/>
          <a:lstStyle/>
          <a:p>
            <a:fld id="{F1B40235-B81C-1A46-9C54-45C689449929}" type="slidenum">
              <a:rPr lang="en-US" smtClean="0"/>
              <a:t>‹#›</a:t>
            </a:fld>
            <a:endParaRPr lang="en-US"/>
          </a:p>
        </p:txBody>
      </p:sp>
    </p:spTree>
    <p:extLst>
      <p:ext uri="{BB962C8B-B14F-4D97-AF65-F5344CB8AC3E}">
        <p14:creationId xmlns:p14="http://schemas.microsoft.com/office/powerpoint/2010/main" val="1574491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92A458-84AA-8A80-40B0-DDCE155825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DC1496-73C9-6774-8856-313E55A9DD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28E1E-DFA1-A1EF-D00A-AE4B2D942D1C}"/>
              </a:ext>
            </a:extLst>
          </p:cNvPr>
          <p:cNvSpPr>
            <a:spLocks noGrp="1"/>
          </p:cNvSpPr>
          <p:nvPr>
            <p:ph type="dt" sz="half" idx="10"/>
          </p:nvPr>
        </p:nvSpPr>
        <p:spPr/>
        <p:txBody>
          <a:bodyPr/>
          <a:lstStyle/>
          <a:p>
            <a:fld id="{69E1238D-D50E-A744-A57D-E63D13CFA881}" type="datetimeFigureOut">
              <a:rPr lang="en-US" smtClean="0"/>
              <a:t>11/14/25</a:t>
            </a:fld>
            <a:endParaRPr lang="en-US"/>
          </a:p>
        </p:txBody>
      </p:sp>
      <p:sp>
        <p:nvSpPr>
          <p:cNvPr id="5" name="Footer Placeholder 4">
            <a:extLst>
              <a:ext uri="{FF2B5EF4-FFF2-40B4-BE49-F238E27FC236}">
                <a16:creationId xmlns:a16="http://schemas.microsoft.com/office/drawing/2014/main" id="{B9C83FDE-DE0B-1D55-4A3F-44AF4BEA6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7AA40-1B71-EBDB-0497-A82EB9BA62BF}"/>
              </a:ext>
            </a:extLst>
          </p:cNvPr>
          <p:cNvSpPr>
            <a:spLocks noGrp="1"/>
          </p:cNvSpPr>
          <p:nvPr>
            <p:ph type="sldNum" sz="quarter" idx="12"/>
          </p:nvPr>
        </p:nvSpPr>
        <p:spPr/>
        <p:txBody>
          <a:bodyPr/>
          <a:lstStyle/>
          <a:p>
            <a:fld id="{F1B40235-B81C-1A46-9C54-45C689449929}" type="slidenum">
              <a:rPr lang="en-US" smtClean="0"/>
              <a:t>‹#›</a:t>
            </a:fld>
            <a:endParaRPr lang="en-US"/>
          </a:p>
        </p:txBody>
      </p:sp>
    </p:spTree>
    <p:extLst>
      <p:ext uri="{BB962C8B-B14F-4D97-AF65-F5344CB8AC3E}">
        <p14:creationId xmlns:p14="http://schemas.microsoft.com/office/powerpoint/2010/main" val="1345176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6"/>
          <p:cNvSpPr>
            <a:spLocks noGrp="1"/>
          </p:cNvSpPr>
          <p:nvPr>
            <p:ph type="ftr" sz="quarter" idx="3"/>
          </p:nvPr>
        </p:nvSpPr>
        <p:spPr>
          <a:xfrm>
            <a:off x="5520912" y="6475085"/>
            <a:ext cx="5537235"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a:defRPr/>
            </a:pPr>
            <a:endParaRPr lang="en-US" dirty="0"/>
          </a:p>
        </p:txBody>
      </p:sp>
      <p:sp>
        <p:nvSpPr>
          <p:cNvPr id="3" name="Slide Number Placeholder 2"/>
          <p:cNvSpPr>
            <a:spLocks noGrp="1"/>
          </p:cNvSpPr>
          <p:nvPr>
            <p:ph type="sldNum" sz="quarter" idx="4"/>
          </p:nvPr>
        </p:nvSpPr>
        <p:spPr>
          <a:xfrm>
            <a:off x="9123821" y="650117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239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8F6C69-9217-2041-A8DA-9C27FD7F461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FC7699F-73BD-1340-88CF-A56A9270AE11}"/>
              </a:ext>
            </a:extLst>
          </p:cNvPr>
          <p:cNvSpPr>
            <a:spLocks noGrp="1"/>
          </p:cNvSpPr>
          <p:nvPr>
            <p:ph type="sldNum" sz="quarter" idx="11"/>
          </p:nvPr>
        </p:nvSpPr>
        <p:spPr/>
        <p:txBody>
          <a:bodyPr/>
          <a:lstStyle/>
          <a:p>
            <a:fld id="{7F0966EF-F897-0245-9AED-972FB01F2172}" type="slidenum">
              <a:rPr lang="en-US" smtClean="0"/>
              <a:pPr/>
              <a:t>‹#›</a:t>
            </a:fld>
            <a:endParaRPr lang="en-US"/>
          </a:p>
        </p:txBody>
      </p:sp>
    </p:spTree>
    <p:extLst>
      <p:ext uri="{BB962C8B-B14F-4D97-AF65-F5344CB8AC3E}">
        <p14:creationId xmlns:p14="http://schemas.microsoft.com/office/powerpoint/2010/main" val="3448961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5396F-96BC-DCD8-C93B-DF59D6716A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55C87-E148-B3A6-6118-095D795800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89763-7793-1EA2-3B0B-185D23BB87DF}"/>
              </a:ext>
            </a:extLst>
          </p:cNvPr>
          <p:cNvSpPr>
            <a:spLocks noGrp="1"/>
          </p:cNvSpPr>
          <p:nvPr>
            <p:ph type="dt" sz="half" idx="10"/>
          </p:nvPr>
        </p:nvSpPr>
        <p:spPr/>
        <p:txBody>
          <a:bodyPr/>
          <a:lstStyle/>
          <a:p>
            <a:fld id="{69E1238D-D50E-A744-A57D-E63D13CFA881}" type="datetimeFigureOut">
              <a:rPr lang="en-US" smtClean="0"/>
              <a:t>11/14/25</a:t>
            </a:fld>
            <a:endParaRPr lang="en-US"/>
          </a:p>
        </p:txBody>
      </p:sp>
      <p:sp>
        <p:nvSpPr>
          <p:cNvPr id="5" name="Footer Placeholder 4">
            <a:extLst>
              <a:ext uri="{FF2B5EF4-FFF2-40B4-BE49-F238E27FC236}">
                <a16:creationId xmlns:a16="http://schemas.microsoft.com/office/drawing/2014/main" id="{484813DD-B360-4CF4-60F9-CD27702036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08FFE-E4B5-5FD2-98C3-92005994A560}"/>
              </a:ext>
            </a:extLst>
          </p:cNvPr>
          <p:cNvSpPr>
            <a:spLocks noGrp="1"/>
          </p:cNvSpPr>
          <p:nvPr>
            <p:ph type="sldNum" sz="quarter" idx="12"/>
          </p:nvPr>
        </p:nvSpPr>
        <p:spPr/>
        <p:txBody>
          <a:bodyPr/>
          <a:lstStyle/>
          <a:p>
            <a:fld id="{F1B40235-B81C-1A46-9C54-45C689449929}" type="slidenum">
              <a:rPr lang="en-US" smtClean="0"/>
              <a:t>‹#›</a:t>
            </a:fld>
            <a:endParaRPr lang="en-US"/>
          </a:p>
        </p:txBody>
      </p:sp>
    </p:spTree>
    <p:extLst>
      <p:ext uri="{BB962C8B-B14F-4D97-AF65-F5344CB8AC3E}">
        <p14:creationId xmlns:p14="http://schemas.microsoft.com/office/powerpoint/2010/main" val="46990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135C-6D52-FF90-90FA-A8E99CA2B4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C47CCD-38F4-C2A0-1D57-9F8AC6A686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27C5AD-E01B-F62E-5666-A8375BF08AE0}"/>
              </a:ext>
            </a:extLst>
          </p:cNvPr>
          <p:cNvSpPr>
            <a:spLocks noGrp="1"/>
          </p:cNvSpPr>
          <p:nvPr>
            <p:ph type="dt" sz="half" idx="10"/>
          </p:nvPr>
        </p:nvSpPr>
        <p:spPr/>
        <p:txBody>
          <a:bodyPr/>
          <a:lstStyle/>
          <a:p>
            <a:fld id="{69E1238D-D50E-A744-A57D-E63D13CFA881}" type="datetimeFigureOut">
              <a:rPr lang="en-US" smtClean="0"/>
              <a:t>11/14/25</a:t>
            </a:fld>
            <a:endParaRPr lang="en-US"/>
          </a:p>
        </p:txBody>
      </p:sp>
      <p:sp>
        <p:nvSpPr>
          <p:cNvPr id="5" name="Footer Placeholder 4">
            <a:extLst>
              <a:ext uri="{FF2B5EF4-FFF2-40B4-BE49-F238E27FC236}">
                <a16:creationId xmlns:a16="http://schemas.microsoft.com/office/drawing/2014/main" id="{6ECCE732-376C-BAF0-5C1C-689C1F7CB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6C6578-611A-90FB-BECA-6B8295A08B22}"/>
              </a:ext>
            </a:extLst>
          </p:cNvPr>
          <p:cNvSpPr>
            <a:spLocks noGrp="1"/>
          </p:cNvSpPr>
          <p:nvPr>
            <p:ph type="sldNum" sz="quarter" idx="12"/>
          </p:nvPr>
        </p:nvSpPr>
        <p:spPr/>
        <p:txBody>
          <a:bodyPr/>
          <a:lstStyle/>
          <a:p>
            <a:fld id="{F1B40235-B81C-1A46-9C54-45C689449929}" type="slidenum">
              <a:rPr lang="en-US" smtClean="0"/>
              <a:t>‹#›</a:t>
            </a:fld>
            <a:endParaRPr lang="en-US"/>
          </a:p>
        </p:txBody>
      </p:sp>
    </p:spTree>
    <p:extLst>
      <p:ext uri="{BB962C8B-B14F-4D97-AF65-F5344CB8AC3E}">
        <p14:creationId xmlns:p14="http://schemas.microsoft.com/office/powerpoint/2010/main" val="3303471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5D8D-10FD-7EAC-4A9F-3CC8B73030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5D4DD9-3D86-8756-FFF1-AA2B9CF1B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7AD9E7-173F-3284-9514-409688A91C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C2E6B1-3DEF-1EB6-0D6D-E9388536964C}"/>
              </a:ext>
            </a:extLst>
          </p:cNvPr>
          <p:cNvSpPr>
            <a:spLocks noGrp="1"/>
          </p:cNvSpPr>
          <p:nvPr>
            <p:ph type="dt" sz="half" idx="10"/>
          </p:nvPr>
        </p:nvSpPr>
        <p:spPr/>
        <p:txBody>
          <a:bodyPr/>
          <a:lstStyle/>
          <a:p>
            <a:fld id="{69E1238D-D50E-A744-A57D-E63D13CFA881}" type="datetimeFigureOut">
              <a:rPr lang="en-US" smtClean="0"/>
              <a:t>11/14/25</a:t>
            </a:fld>
            <a:endParaRPr lang="en-US"/>
          </a:p>
        </p:txBody>
      </p:sp>
      <p:sp>
        <p:nvSpPr>
          <p:cNvPr id="6" name="Footer Placeholder 5">
            <a:extLst>
              <a:ext uri="{FF2B5EF4-FFF2-40B4-BE49-F238E27FC236}">
                <a16:creationId xmlns:a16="http://schemas.microsoft.com/office/drawing/2014/main" id="{4E1655BD-8BD8-B1B7-EE9F-98712B2A51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50F91-0E28-4CB6-CE45-519FDFC8827B}"/>
              </a:ext>
            </a:extLst>
          </p:cNvPr>
          <p:cNvSpPr>
            <a:spLocks noGrp="1"/>
          </p:cNvSpPr>
          <p:nvPr>
            <p:ph type="sldNum" sz="quarter" idx="12"/>
          </p:nvPr>
        </p:nvSpPr>
        <p:spPr/>
        <p:txBody>
          <a:bodyPr/>
          <a:lstStyle/>
          <a:p>
            <a:fld id="{F1B40235-B81C-1A46-9C54-45C689449929}" type="slidenum">
              <a:rPr lang="en-US" smtClean="0"/>
              <a:t>‹#›</a:t>
            </a:fld>
            <a:endParaRPr lang="en-US"/>
          </a:p>
        </p:txBody>
      </p:sp>
    </p:spTree>
    <p:extLst>
      <p:ext uri="{BB962C8B-B14F-4D97-AF65-F5344CB8AC3E}">
        <p14:creationId xmlns:p14="http://schemas.microsoft.com/office/powerpoint/2010/main" val="3523229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715B5-1960-D9FF-4A40-E5367217C6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23E451-D16A-FBE4-57D0-5EEBDF73B6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6567FC-44F7-901E-7B3E-5FF93026EA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34DC16-33C5-C2B7-77A3-C16556D1A6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D3E5D5-3642-4C02-6466-A544CDA784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36E3F8-F1BF-8887-5A38-CB4C340AB3EA}"/>
              </a:ext>
            </a:extLst>
          </p:cNvPr>
          <p:cNvSpPr>
            <a:spLocks noGrp="1"/>
          </p:cNvSpPr>
          <p:nvPr>
            <p:ph type="dt" sz="half" idx="10"/>
          </p:nvPr>
        </p:nvSpPr>
        <p:spPr/>
        <p:txBody>
          <a:bodyPr/>
          <a:lstStyle/>
          <a:p>
            <a:fld id="{69E1238D-D50E-A744-A57D-E63D13CFA881}" type="datetimeFigureOut">
              <a:rPr lang="en-US" smtClean="0"/>
              <a:t>11/14/25</a:t>
            </a:fld>
            <a:endParaRPr lang="en-US"/>
          </a:p>
        </p:txBody>
      </p:sp>
      <p:sp>
        <p:nvSpPr>
          <p:cNvPr id="8" name="Footer Placeholder 7">
            <a:extLst>
              <a:ext uri="{FF2B5EF4-FFF2-40B4-BE49-F238E27FC236}">
                <a16:creationId xmlns:a16="http://schemas.microsoft.com/office/drawing/2014/main" id="{14A18894-4693-DB14-8526-4B410014C3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126FCE-B684-38C3-52AB-29C988F92EEE}"/>
              </a:ext>
            </a:extLst>
          </p:cNvPr>
          <p:cNvSpPr>
            <a:spLocks noGrp="1"/>
          </p:cNvSpPr>
          <p:nvPr>
            <p:ph type="sldNum" sz="quarter" idx="12"/>
          </p:nvPr>
        </p:nvSpPr>
        <p:spPr/>
        <p:txBody>
          <a:bodyPr/>
          <a:lstStyle/>
          <a:p>
            <a:fld id="{F1B40235-B81C-1A46-9C54-45C689449929}" type="slidenum">
              <a:rPr lang="en-US" smtClean="0"/>
              <a:t>‹#›</a:t>
            </a:fld>
            <a:endParaRPr lang="en-US"/>
          </a:p>
        </p:txBody>
      </p:sp>
    </p:spTree>
    <p:extLst>
      <p:ext uri="{BB962C8B-B14F-4D97-AF65-F5344CB8AC3E}">
        <p14:creationId xmlns:p14="http://schemas.microsoft.com/office/powerpoint/2010/main" val="146937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413A-FFBE-E54A-08B1-484EF6AD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169B5E-D936-FE3A-4CD8-9F7ACE79D802}"/>
              </a:ext>
            </a:extLst>
          </p:cNvPr>
          <p:cNvSpPr>
            <a:spLocks noGrp="1"/>
          </p:cNvSpPr>
          <p:nvPr>
            <p:ph type="dt" sz="half" idx="10"/>
          </p:nvPr>
        </p:nvSpPr>
        <p:spPr/>
        <p:txBody>
          <a:bodyPr/>
          <a:lstStyle/>
          <a:p>
            <a:fld id="{69E1238D-D50E-A744-A57D-E63D13CFA881}" type="datetimeFigureOut">
              <a:rPr lang="en-US" smtClean="0"/>
              <a:t>11/14/25</a:t>
            </a:fld>
            <a:endParaRPr lang="en-US"/>
          </a:p>
        </p:txBody>
      </p:sp>
      <p:sp>
        <p:nvSpPr>
          <p:cNvPr id="4" name="Footer Placeholder 3">
            <a:extLst>
              <a:ext uri="{FF2B5EF4-FFF2-40B4-BE49-F238E27FC236}">
                <a16:creationId xmlns:a16="http://schemas.microsoft.com/office/drawing/2014/main" id="{F587355C-AAB4-DC85-150A-96748D8E16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8D188F-0E77-8E22-C902-CC834FF2DE33}"/>
              </a:ext>
            </a:extLst>
          </p:cNvPr>
          <p:cNvSpPr>
            <a:spLocks noGrp="1"/>
          </p:cNvSpPr>
          <p:nvPr>
            <p:ph type="sldNum" sz="quarter" idx="12"/>
          </p:nvPr>
        </p:nvSpPr>
        <p:spPr/>
        <p:txBody>
          <a:bodyPr/>
          <a:lstStyle/>
          <a:p>
            <a:fld id="{F1B40235-B81C-1A46-9C54-45C689449929}" type="slidenum">
              <a:rPr lang="en-US" smtClean="0"/>
              <a:t>‹#›</a:t>
            </a:fld>
            <a:endParaRPr lang="en-US"/>
          </a:p>
        </p:txBody>
      </p:sp>
    </p:spTree>
    <p:extLst>
      <p:ext uri="{BB962C8B-B14F-4D97-AF65-F5344CB8AC3E}">
        <p14:creationId xmlns:p14="http://schemas.microsoft.com/office/powerpoint/2010/main" val="2177452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A9473-EB5D-6FD3-CF0D-44FA493B56C7}"/>
              </a:ext>
            </a:extLst>
          </p:cNvPr>
          <p:cNvSpPr>
            <a:spLocks noGrp="1"/>
          </p:cNvSpPr>
          <p:nvPr>
            <p:ph type="dt" sz="half" idx="10"/>
          </p:nvPr>
        </p:nvSpPr>
        <p:spPr/>
        <p:txBody>
          <a:bodyPr/>
          <a:lstStyle/>
          <a:p>
            <a:fld id="{69E1238D-D50E-A744-A57D-E63D13CFA881}" type="datetimeFigureOut">
              <a:rPr lang="en-US" smtClean="0"/>
              <a:t>11/14/25</a:t>
            </a:fld>
            <a:endParaRPr lang="en-US"/>
          </a:p>
        </p:txBody>
      </p:sp>
      <p:sp>
        <p:nvSpPr>
          <p:cNvPr id="3" name="Footer Placeholder 2">
            <a:extLst>
              <a:ext uri="{FF2B5EF4-FFF2-40B4-BE49-F238E27FC236}">
                <a16:creationId xmlns:a16="http://schemas.microsoft.com/office/drawing/2014/main" id="{AC6896DE-AD58-889B-44AD-B3AB9EBE9D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A5584E-7A30-C1AB-1245-FA5ACB93C584}"/>
              </a:ext>
            </a:extLst>
          </p:cNvPr>
          <p:cNvSpPr>
            <a:spLocks noGrp="1"/>
          </p:cNvSpPr>
          <p:nvPr>
            <p:ph type="sldNum" sz="quarter" idx="12"/>
          </p:nvPr>
        </p:nvSpPr>
        <p:spPr/>
        <p:txBody>
          <a:bodyPr/>
          <a:lstStyle/>
          <a:p>
            <a:fld id="{F1B40235-B81C-1A46-9C54-45C689449929}" type="slidenum">
              <a:rPr lang="en-US" smtClean="0"/>
              <a:t>‹#›</a:t>
            </a:fld>
            <a:endParaRPr lang="en-US"/>
          </a:p>
        </p:txBody>
      </p:sp>
    </p:spTree>
    <p:extLst>
      <p:ext uri="{BB962C8B-B14F-4D97-AF65-F5344CB8AC3E}">
        <p14:creationId xmlns:p14="http://schemas.microsoft.com/office/powerpoint/2010/main" val="1938493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7CEA-B623-754F-BBBE-658AC71BE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9D7C93-3B2C-8F69-E17C-9C4F7D2E5B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A1225C-3D91-8790-691B-25DF1CFD3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C909FD-6F18-98D9-879D-078470A3A3B3}"/>
              </a:ext>
            </a:extLst>
          </p:cNvPr>
          <p:cNvSpPr>
            <a:spLocks noGrp="1"/>
          </p:cNvSpPr>
          <p:nvPr>
            <p:ph type="dt" sz="half" idx="10"/>
          </p:nvPr>
        </p:nvSpPr>
        <p:spPr/>
        <p:txBody>
          <a:bodyPr/>
          <a:lstStyle/>
          <a:p>
            <a:fld id="{69E1238D-D50E-A744-A57D-E63D13CFA881}" type="datetimeFigureOut">
              <a:rPr lang="en-US" smtClean="0"/>
              <a:t>11/14/25</a:t>
            </a:fld>
            <a:endParaRPr lang="en-US"/>
          </a:p>
        </p:txBody>
      </p:sp>
      <p:sp>
        <p:nvSpPr>
          <p:cNvPr id="6" name="Footer Placeholder 5">
            <a:extLst>
              <a:ext uri="{FF2B5EF4-FFF2-40B4-BE49-F238E27FC236}">
                <a16:creationId xmlns:a16="http://schemas.microsoft.com/office/drawing/2014/main" id="{1521ADBA-4D50-4ADF-9890-95EE696800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6EA4A-B0B6-73AD-CDDD-D6210AE0EBB6}"/>
              </a:ext>
            </a:extLst>
          </p:cNvPr>
          <p:cNvSpPr>
            <a:spLocks noGrp="1"/>
          </p:cNvSpPr>
          <p:nvPr>
            <p:ph type="sldNum" sz="quarter" idx="12"/>
          </p:nvPr>
        </p:nvSpPr>
        <p:spPr/>
        <p:txBody>
          <a:bodyPr/>
          <a:lstStyle/>
          <a:p>
            <a:fld id="{F1B40235-B81C-1A46-9C54-45C689449929}" type="slidenum">
              <a:rPr lang="en-US" smtClean="0"/>
              <a:t>‹#›</a:t>
            </a:fld>
            <a:endParaRPr lang="en-US"/>
          </a:p>
        </p:txBody>
      </p:sp>
    </p:spTree>
    <p:extLst>
      <p:ext uri="{BB962C8B-B14F-4D97-AF65-F5344CB8AC3E}">
        <p14:creationId xmlns:p14="http://schemas.microsoft.com/office/powerpoint/2010/main" val="430382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8F556-DA3C-1B00-C6A7-4163F8007B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6FCC90-C7D0-09DB-D4D3-85341AC23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984ED8-AA98-92EE-FF66-F6465D92DB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74F1F6-FF34-9BA0-E0B8-5B10A349EDEC}"/>
              </a:ext>
            </a:extLst>
          </p:cNvPr>
          <p:cNvSpPr>
            <a:spLocks noGrp="1"/>
          </p:cNvSpPr>
          <p:nvPr>
            <p:ph type="dt" sz="half" idx="10"/>
          </p:nvPr>
        </p:nvSpPr>
        <p:spPr/>
        <p:txBody>
          <a:bodyPr/>
          <a:lstStyle/>
          <a:p>
            <a:fld id="{69E1238D-D50E-A744-A57D-E63D13CFA881}" type="datetimeFigureOut">
              <a:rPr lang="en-US" smtClean="0"/>
              <a:t>11/14/25</a:t>
            </a:fld>
            <a:endParaRPr lang="en-US"/>
          </a:p>
        </p:txBody>
      </p:sp>
      <p:sp>
        <p:nvSpPr>
          <p:cNvPr id="6" name="Footer Placeholder 5">
            <a:extLst>
              <a:ext uri="{FF2B5EF4-FFF2-40B4-BE49-F238E27FC236}">
                <a16:creationId xmlns:a16="http://schemas.microsoft.com/office/drawing/2014/main" id="{D353079B-A026-7000-8A69-3255CA377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02564-2052-CDF7-D586-42A17175B344}"/>
              </a:ext>
            </a:extLst>
          </p:cNvPr>
          <p:cNvSpPr>
            <a:spLocks noGrp="1"/>
          </p:cNvSpPr>
          <p:nvPr>
            <p:ph type="sldNum" sz="quarter" idx="12"/>
          </p:nvPr>
        </p:nvSpPr>
        <p:spPr/>
        <p:txBody>
          <a:bodyPr/>
          <a:lstStyle/>
          <a:p>
            <a:fld id="{F1B40235-B81C-1A46-9C54-45C689449929}" type="slidenum">
              <a:rPr lang="en-US" smtClean="0"/>
              <a:t>‹#›</a:t>
            </a:fld>
            <a:endParaRPr lang="en-US"/>
          </a:p>
        </p:txBody>
      </p:sp>
    </p:spTree>
    <p:extLst>
      <p:ext uri="{BB962C8B-B14F-4D97-AF65-F5344CB8AC3E}">
        <p14:creationId xmlns:p14="http://schemas.microsoft.com/office/powerpoint/2010/main" val="47477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8BB798-B118-D79E-BE3F-546DEE4F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604537-E299-3098-C541-269030D241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76CEFD-9365-D270-2297-9EDE903640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E1238D-D50E-A744-A57D-E63D13CFA881}" type="datetimeFigureOut">
              <a:rPr lang="en-US" smtClean="0"/>
              <a:t>11/14/25</a:t>
            </a:fld>
            <a:endParaRPr lang="en-US"/>
          </a:p>
        </p:txBody>
      </p:sp>
      <p:sp>
        <p:nvSpPr>
          <p:cNvPr id="5" name="Footer Placeholder 4">
            <a:extLst>
              <a:ext uri="{FF2B5EF4-FFF2-40B4-BE49-F238E27FC236}">
                <a16:creationId xmlns:a16="http://schemas.microsoft.com/office/drawing/2014/main" id="{717AA2BF-5FB9-040E-9259-5861C8C541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F68E863-31D0-2F12-0444-07C0DAAC2D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B40235-B81C-1A46-9C54-45C689449929}" type="slidenum">
              <a:rPr lang="en-US" smtClean="0"/>
              <a:t>‹#›</a:t>
            </a:fld>
            <a:endParaRPr lang="en-US"/>
          </a:p>
        </p:txBody>
      </p:sp>
    </p:spTree>
    <p:extLst>
      <p:ext uri="{BB962C8B-B14F-4D97-AF65-F5344CB8AC3E}">
        <p14:creationId xmlns:p14="http://schemas.microsoft.com/office/powerpoint/2010/main" val="3130673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lenpic.org/" TargetMode="External"/><Relationship Id="rId13" Type="http://schemas.openxmlformats.org/officeDocument/2006/relationships/hyperlink" Target="https://bandframework.github.io/" TargetMode="External"/><Relationship Id="rId3" Type="http://schemas.openxmlformats.org/officeDocument/2006/relationships/image" Target="../media/image1.emf"/><Relationship Id="rId7" Type="http://schemas.openxmlformats.org/officeDocument/2006/relationships/image" Target="../media/image5.tiff"/><Relationship Id="rId12"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s://nuclei.mps.ohio-state.edu/" TargetMode="External"/><Relationship Id="rId5" Type="http://schemas.openxmlformats.org/officeDocument/2006/relationships/image" Target="../media/image3.png"/><Relationship Id="rId10" Type="http://schemas.openxmlformats.org/officeDocument/2006/relationships/hyperlink" Target="https://buqeye.github.io/" TargetMode="External"/><Relationship Id="rId4" Type="http://schemas.openxmlformats.org/officeDocument/2006/relationships/image" Target="../media/image2.png"/><Relationship Id="rId9" Type="http://schemas.openxmlformats.org/officeDocument/2006/relationships/image" Target="../media/image6.emf"/><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emf"/><Relationship Id="rId7" Type="http://schemas.openxmlformats.org/officeDocument/2006/relationships/image" Target="../media/image42.emf"/><Relationship Id="rId12" Type="http://schemas.openxmlformats.org/officeDocument/2006/relationships/image" Target="../media/image47.emf"/><Relationship Id="rId2" Type="http://schemas.openxmlformats.org/officeDocument/2006/relationships/image" Target="../media/image37.emf"/><Relationship Id="rId1" Type="http://schemas.openxmlformats.org/officeDocument/2006/relationships/slideLayout" Target="../slideLayouts/slideLayout13.xml"/><Relationship Id="rId6" Type="http://schemas.openxmlformats.org/officeDocument/2006/relationships/image" Target="../media/image41.emf"/><Relationship Id="rId11" Type="http://schemas.openxmlformats.org/officeDocument/2006/relationships/image" Target="../media/image46.emf"/><Relationship Id="rId5" Type="http://schemas.openxmlformats.org/officeDocument/2006/relationships/image" Target="../media/image40.emf"/><Relationship Id="rId10" Type="http://schemas.openxmlformats.org/officeDocument/2006/relationships/image" Target="../media/image45.emf"/><Relationship Id="rId4" Type="http://schemas.openxmlformats.org/officeDocument/2006/relationships/image" Target="../media/image39.emf"/><Relationship Id="rId9" Type="http://schemas.openxmlformats.org/officeDocument/2006/relationships/image" Target="../media/image44.em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48.emf"/><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image" Target="../media/image59.emf"/><Relationship Id="rId3" Type="http://schemas.openxmlformats.org/officeDocument/2006/relationships/image" Target="../media/image49.emf"/><Relationship Id="rId7" Type="http://schemas.openxmlformats.org/officeDocument/2006/relationships/image" Target="../media/image53.emf"/><Relationship Id="rId12" Type="http://schemas.openxmlformats.org/officeDocument/2006/relationships/image" Target="../media/image58.emf"/><Relationship Id="rId17" Type="http://schemas.openxmlformats.org/officeDocument/2006/relationships/image" Target="../media/image63.emf"/><Relationship Id="rId2" Type="http://schemas.openxmlformats.org/officeDocument/2006/relationships/notesSlide" Target="../notesSlides/notesSlide14.xml"/><Relationship Id="rId16" Type="http://schemas.openxmlformats.org/officeDocument/2006/relationships/image" Target="../media/image62.emf"/><Relationship Id="rId1" Type="http://schemas.openxmlformats.org/officeDocument/2006/relationships/slideLayout" Target="../slideLayouts/slideLayout13.xml"/><Relationship Id="rId6" Type="http://schemas.openxmlformats.org/officeDocument/2006/relationships/image" Target="../media/image52.emf"/><Relationship Id="rId11" Type="http://schemas.openxmlformats.org/officeDocument/2006/relationships/image" Target="../media/image57.emf"/><Relationship Id="rId5" Type="http://schemas.openxmlformats.org/officeDocument/2006/relationships/image" Target="../media/image51.emf"/><Relationship Id="rId15" Type="http://schemas.openxmlformats.org/officeDocument/2006/relationships/image" Target="../media/image61.emf"/><Relationship Id="rId10" Type="http://schemas.openxmlformats.org/officeDocument/2006/relationships/image" Target="../media/image56.emf"/><Relationship Id="rId4" Type="http://schemas.openxmlformats.org/officeDocument/2006/relationships/image" Target="../media/image50.emf"/><Relationship Id="rId9" Type="http://schemas.openxmlformats.org/officeDocument/2006/relationships/image" Target="../media/image55.emf"/><Relationship Id="rId14" Type="http://schemas.openxmlformats.org/officeDocument/2006/relationships/image" Target="../media/image60.emf"/></Relationships>
</file>

<file path=ppt/slides/_rels/slide1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tiff"/><Relationship Id="rId1" Type="http://schemas.openxmlformats.org/officeDocument/2006/relationships/slideLayout" Target="../slideLayouts/slideLayout13.xml"/><Relationship Id="rId4"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13.xml"/><Relationship Id="rId4" Type="http://schemas.openxmlformats.org/officeDocument/2006/relationships/image" Target="../media/image65.emf"/></Relationships>
</file>

<file path=ppt/slides/_rels/slide1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emf"/><Relationship Id="rId2" Type="http://schemas.openxmlformats.org/officeDocument/2006/relationships/image" Target="../media/image71.png"/><Relationship Id="rId1" Type="http://schemas.openxmlformats.org/officeDocument/2006/relationships/slideLayout" Target="../slideLayouts/slideLayout13.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1.png"/><Relationship Id="rId1" Type="http://schemas.openxmlformats.org/officeDocument/2006/relationships/slideLayout" Target="../slideLayouts/slideLayout13.xml"/><Relationship Id="rId6" Type="http://schemas.openxmlformats.org/officeDocument/2006/relationships/image" Target="../media/image76.emf"/><Relationship Id="rId5" Type="http://schemas.openxmlformats.org/officeDocument/2006/relationships/image" Target="../media/image75.jpe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82.emf"/><Relationship Id="rId13" Type="http://schemas.openxmlformats.org/officeDocument/2006/relationships/image" Target="../media/image87.emf"/><Relationship Id="rId3" Type="http://schemas.openxmlformats.org/officeDocument/2006/relationships/image" Target="../media/image79.emf"/><Relationship Id="rId7" Type="http://schemas.openxmlformats.org/officeDocument/2006/relationships/image" Target="../media/image81.emf"/><Relationship Id="rId12" Type="http://schemas.openxmlformats.org/officeDocument/2006/relationships/image" Target="../media/image86.emf"/><Relationship Id="rId2" Type="http://schemas.openxmlformats.org/officeDocument/2006/relationships/image" Target="../media/image78.png"/><Relationship Id="rId1" Type="http://schemas.openxmlformats.org/officeDocument/2006/relationships/slideLayout" Target="../slideLayouts/slideLayout13.xml"/><Relationship Id="rId6" Type="http://schemas.openxmlformats.org/officeDocument/2006/relationships/image" Target="../media/image80.emf"/><Relationship Id="rId11" Type="http://schemas.openxmlformats.org/officeDocument/2006/relationships/image" Target="../media/image85.emf"/><Relationship Id="rId5" Type="http://schemas.openxmlformats.org/officeDocument/2006/relationships/hyperlink" Target="https://arxiv.org/abs/2511.10420" TargetMode="External"/><Relationship Id="rId15" Type="http://schemas.openxmlformats.org/officeDocument/2006/relationships/image" Target="../media/image89.png"/><Relationship Id="rId10" Type="http://schemas.openxmlformats.org/officeDocument/2006/relationships/image" Target="../media/image84.emf"/><Relationship Id="rId4" Type="http://schemas.openxmlformats.org/officeDocument/2006/relationships/hyperlink" Target="https://arxiv.org/abs/2511.01844" TargetMode="External"/><Relationship Id="rId9" Type="http://schemas.openxmlformats.org/officeDocument/2006/relationships/image" Target="../media/image83.emf"/><Relationship Id="rId14" Type="http://schemas.openxmlformats.org/officeDocument/2006/relationships/image" Target="../media/image88.emf"/></Relationships>
</file>

<file path=ppt/slides/_rels/slide22.xml.rels><?xml version="1.0" encoding="UTF-8" standalone="yes"?>
<Relationships xmlns="http://schemas.openxmlformats.org/package/2006/relationships"><Relationship Id="rId3" Type="http://schemas.openxmlformats.org/officeDocument/2006/relationships/image" Target="../media/image91.emf"/><Relationship Id="rId7" Type="http://schemas.openxmlformats.org/officeDocument/2006/relationships/hyperlink" Target="https://arxiv.org/abs/2511.10420" TargetMode="External"/><Relationship Id="rId2" Type="http://schemas.openxmlformats.org/officeDocument/2006/relationships/image" Target="../media/image90.emf"/><Relationship Id="rId1" Type="http://schemas.openxmlformats.org/officeDocument/2006/relationships/slideLayout" Target="../slideLayouts/slideLayout13.xml"/><Relationship Id="rId6" Type="http://schemas.openxmlformats.org/officeDocument/2006/relationships/hyperlink" Target="https://arxiv.org/abs/2511.01844" TargetMode="External"/><Relationship Id="rId5" Type="http://schemas.openxmlformats.org/officeDocument/2006/relationships/image" Target="../media/image93.emf"/><Relationship Id="rId4" Type="http://schemas.openxmlformats.org/officeDocument/2006/relationships/image" Target="../media/image92.emf"/></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abs/2511.01844" TargetMode="External"/><Relationship Id="rId2" Type="http://schemas.openxmlformats.org/officeDocument/2006/relationships/image" Target="../media/image94.emf"/><Relationship Id="rId1" Type="http://schemas.openxmlformats.org/officeDocument/2006/relationships/slideLayout" Target="../slideLayouts/slideLayout13.xml"/><Relationship Id="rId4" Type="http://schemas.openxmlformats.org/officeDocument/2006/relationships/hyperlink" Target="https://arxiv.org/abs/2511.10420"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8" Type="http://schemas.openxmlformats.org/officeDocument/2006/relationships/hyperlink" Target="https://inspirehep.net/authors/1907144" TargetMode="External"/><Relationship Id="rId13" Type="http://schemas.openxmlformats.org/officeDocument/2006/relationships/hyperlink" Target="https://inspirehep.net/authors/1009173" TargetMode="External"/><Relationship Id="rId3" Type="http://schemas.openxmlformats.org/officeDocument/2006/relationships/image" Target="../media/image7.tiff"/><Relationship Id="rId7" Type="http://schemas.openxmlformats.org/officeDocument/2006/relationships/hyperlink" Target="https://inspirehep.net/authors/1724909" TargetMode="External"/><Relationship Id="rId12" Type="http://schemas.openxmlformats.org/officeDocument/2006/relationships/hyperlink" Target="https://inspirehep.net/authors/2695291"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inspirehep.net/literature/2738540" TargetMode="External"/><Relationship Id="rId11" Type="http://schemas.openxmlformats.org/officeDocument/2006/relationships/hyperlink" Target="https://inspirehep.net/authors/2738541" TargetMode="External"/><Relationship Id="rId5" Type="http://schemas.openxmlformats.org/officeDocument/2006/relationships/image" Target="../media/image100.png"/><Relationship Id="rId15" Type="http://schemas.openxmlformats.org/officeDocument/2006/relationships/hyperlink" Target="https://inspirehep.net/authors/1027887" TargetMode="External"/><Relationship Id="rId10" Type="http://schemas.openxmlformats.org/officeDocument/2006/relationships/hyperlink" Target="https://inspirehep.net/authors/1073303" TargetMode="External"/><Relationship Id="rId4" Type="http://schemas.openxmlformats.org/officeDocument/2006/relationships/image" Target="../media/image99.png"/><Relationship Id="rId9" Type="http://schemas.openxmlformats.org/officeDocument/2006/relationships/hyperlink" Target="https://inspirehep.net/authors/2096269" TargetMode="External"/><Relationship Id="rId14" Type="http://schemas.openxmlformats.org/officeDocument/2006/relationships/hyperlink" Target="https://inspirehep.net/authors/1410735"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1.emf"/><Relationship Id="rId7" Type="http://schemas.openxmlformats.org/officeDocument/2006/relationships/hyperlink" Target="https://inspirehep.net/literature/2738540"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7.tiff"/><Relationship Id="rId5" Type="http://schemas.openxmlformats.org/officeDocument/2006/relationships/image" Target="../media/image103.png"/><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s://inspirehep.net/literature/273854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inspirehep.net/literature/2738540"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7.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7.tiff"/><Relationship Id="rId5" Type="http://schemas.openxmlformats.org/officeDocument/2006/relationships/hyperlink" Target="https://inspirehep.net/literature/2738540" TargetMode="External"/><Relationship Id="rId4" Type="http://schemas.openxmlformats.org/officeDocument/2006/relationships/image" Target="../media/image108.png"/></Relationships>
</file>

<file path=ppt/slides/_rels/slide31.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98.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hyperlink" Target="https://inspirehep.net/authors/1073303" TargetMode="External"/><Relationship Id="rId2" Type="http://schemas.openxmlformats.org/officeDocument/2006/relationships/image" Target="../media/image96.png"/><Relationship Id="rId16"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hyperlink" Target="https://inspirehep.net/authors/1073303" TargetMode="External"/><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96.png"/><Relationship Id="rId4" Type="http://schemas.openxmlformats.org/officeDocument/2006/relationships/image" Target="../media/image12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23.xml"/><Relationship Id="rId7" Type="http://schemas.openxmlformats.org/officeDocument/2006/relationships/image" Target="../media/image125.png"/><Relationship Id="rId12"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24.png"/><Relationship Id="rId11" Type="http://schemas.openxmlformats.org/officeDocument/2006/relationships/image" Target="../media/image142.png"/><Relationship Id="rId5" Type="http://schemas.openxmlformats.org/officeDocument/2006/relationships/hyperlink" Target="https://arxiv.org/abs/2411.06712" TargetMode="External"/><Relationship Id="rId10" Type="http://schemas.openxmlformats.org/officeDocument/2006/relationships/image" Target="../media/image141.png"/><Relationship Id="rId4" Type="http://schemas.openxmlformats.org/officeDocument/2006/relationships/hyperlink" Target="https://arxiv.org/abs/2408.03309" TargetMode="External"/><Relationship Id="rId9" Type="http://schemas.openxmlformats.org/officeDocument/2006/relationships/image" Target="../media/image140.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28.emf"/><Relationship Id="rId4" Type="http://schemas.openxmlformats.org/officeDocument/2006/relationships/image" Target="../media/image127.emf"/></Relationships>
</file>

<file path=ppt/slides/_rels/slide36.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emf"/></Relationships>
</file>

<file path=ppt/slides/_rels/slide3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35.emf"/><Relationship Id="rId4" Type="http://schemas.openxmlformats.org/officeDocument/2006/relationships/image" Target="../media/image13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hyperlink" Target="https://nucleartalent.github.io/LFD_for_Physicists/LearningFromData-content/Intro/About.html"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inspirehep.net/literature/2715640" TargetMode="External"/><Relationship Id="rId5" Type="http://schemas.openxmlformats.org/officeDocument/2006/relationships/hyperlink" Target="https://kylegodbey.github.io/nuclear-rbm/introduction/introduction.html" TargetMode="External"/><Relationship Id="rId4" Type="http://schemas.openxmlformats.org/officeDocument/2006/relationships/hyperlink" Target="https://github.com/buqeye/frontiers-emulator-review"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7.emf"/><Relationship Id="rId7" Type="http://schemas.openxmlformats.org/officeDocument/2006/relationships/image" Target="../media/image144.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43.png"/><Relationship Id="rId5" Type="http://schemas.openxmlformats.org/officeDocument/2006/relationships/image" Target="../media/image139.png"/><Relationship Id="rId4" Type="http://schemas.openxmlformats.org/officeDocument/2006/relationships/image" Target="../media/image138.emf"/></Relationships>
</file>

<file path=ppt/slides/_rels/slide43.xml.rels><?xml version="1.0" encoding="UTF-8" standalone="yes"?>
<Relationships xmlns="http://schemas.openxmlformats.org/package/2006/relationships"><Relationship Id="rId3" Type="http://schemas.openxmlformats.org/officeDocument/2006/relationships/hyperlink" Target="https://frib.msu.edu/news-center/news/researchers-develop-new-machine-learning-method" TargetMode="External"/><Relationship Id="rId2" Type="http://schemas.openxmlformats.org/officeDocument/2006/relationships/hyperlink" Target="https://www.nature.com/articles/s41467-025-61362-4" TargetMode="External"/><Relationship Id="rId1" Type="http://schemas.openxmlformats.org/officeDocument/2006/relationships/slideLayout" Target="../slideLayouts/slideLayout1.xml"/><Relationship Id="rId6" Type="http://schemas.openxmlformats.org/officeDocument/2006/relationships/image" Target="../media/image144.jpeg"/><Relationship Id="rId5" Type="http://schemas.openxmlformats.org/officeDocument/2006/relationships/image" Target="../media/image146.jpeg"/><Relationship Id="rId4" Type="http://schemas.openxmlformats.org/officeDocument/2006/relationships/image" Target="../media/image145.jpeg"/></Relationships>
</file>

<file path=ppt/slides/_rels/slide44.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7.jpeg"/><Relationship Id="rId7" Type="http://schemas.openxmlformats.org/officeDocument/2006/relationships/image" Target="../media/image151.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50.jpeg"/><Relationship Id="rId5" Type="http://schemas.openxmlformats.org/officeDocument/2006/relationships/image" Target="../media/image149.png"/><Relationship Id="rId10" Type="http://schemas.openxmlformats.org/officeDocument/2006/relationships/image" Target="../media/image64.tiff"/><Relationship Id="rId4" Type="http://schemas.openxmlformats.org/officeDocument/2006/relationships/image" Target="../media/image148.jpeg"/><Relationship Id="rId9" Type="http://schemas.openxmlformats.org/officeDocument/2006/relationships/image" Target="../media/image153.tiff"/></Relationships>
</file>

<file path=ppt/slides/_rels/slide45.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55.png"/><Relationship Id="rId5" Type="http://schemas.openxmlformats.org/officeDocument/2006/relationships/hyperlink" Target="https://journals.aps.org/prc/pdf/10.1103/PhysRevC.105.064004" TargetMode="External"/><Relationship Id="rId4" Type="http://schemas.openxmlformats.org/officeDocument/2006/relationships/hyperlink" Target="https://www.frontiersin.org/articles/10.3389/fphy.2022.1092931/full"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6.png"/><Relationship Id="rId7" Type="http://schemas.openxmlformats.org/officeDocument/2006/relationships/image" Target="../media/image15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hyperlink" Target="https://github.com/buqeye/frontiers-emulator-review" TargetMode="External"/><Relationship Id="rId9" Type="http://schemas.openxmlformats.org/officeDocument/2006/relationships/image" Target="../media/image161.png"/></Relationships>
</file>

<file path=ppt/slides/_rels/slide47.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hyperlink" Target="https://github.com/buqeye/frontiers-emulator-review" TargetMode="External"/><Relationship Id="rId7" Type="http://schemas.openxmlformats.org/officeDocument/2006/relationships/image" Target="../media/image161.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60.png"/><Relationship Id="rId5" Type="http://schemas.openxmlformats.org/officeDocument/2006/relationships/image" Target="../media/image158.png"/><Relationship Id="rId4" Type="http://schemas.openxmlformats.org/officeDocument/2006/relationships/image" Target="../media/image157.png"/><Relationship Id="rId9" Type="http://schemas.openxmlformats.org/officeDocument/2006/relationships/image" Target="../media/image163.png"/></Relationships>
</file>

<file path=ppt/slides/_rels/slide4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59.png"/><Relationship Id="rId5" Type="http://schemas.openxmlformats.org/officeDocument/2006/relationships/image" Target="../media/image165.png"/><Relationship Id="rId4" Type="http://schemas.openxmlformats.org/officeDocument/2006/relationships/image" Target="../media/image164.png"/></Relationships>
</file>

<file path=ppt/slides/_rels/slide4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emf"/><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50.xml.rels><?xml version="1.0" encoding="UTF-8" standalone="yes"?>
<Relationships xmlns="http://schemas.openxmlformats.org/package/2006/relationships"><Relationship Id="rId13" Type="http://schemas.openxmlformats.org/officeDocument/2006/relationships/image" Target="../media/image172.png"/><Relationship Id="rId18" Type="http://schemas.openxmlformats.org/officeDocument/2006/relationships/image" Target="../media/image177.png"/><Relationship Id="rId26" Type="http://schemas.openxmlformats.org/officeDocument/2006/relationships/image" Target="../media/image185.png"/><Relationship Id="rId39" Type="http://schemas.openxmlformats.org/officeDocument/2006/relationships/image" Target="../media/image198.png"/><Relationship Id="rId21" Type="http://schemas.openxmlformats.org/officeDocument/2006/relationships/image" Target="../media/image180.png"/><Relationship Id="rId34" Type="http://schemas.openxmlformats.org/officeDocument/2006/relationships/image" Target="../media/image193.png"/><Relationship Id="rId7" Type="http://schemas.openxmlformats.org/officeDocument/2006/relationships/image" Target="../media/image1660.png"/><Relationship Id="rId2" Type="http://schemas.openxmlformats.org/officeDocument/2006/relationships/image" Target="../media/image96.png"/><Relationship Id="rId16" Type="http://schemas.openxmlformats.org/officeDocument/2006/relationships/image" Target="../media/image175.png"/><Relationship Id="rId20" Type="http://schemas.openxmlformats.org/officeDocument/2006/relationships/image" Target="../media/image179.png"/><Relationship Id="rId29" Type="http://schemas.openxmlformats.org/officeDocument/2006/relationships/image" Target="../media/image188.png"/><Relationship Id="rId41"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1650.png"/><Relationship Id="rId11" Type="http://schemas.openxmlformats.org/officeDocument/2006/relationships/image" Target="../media/image170.png"/><Relationship Id="rId24" Type="http://schemas.openxmlformats.org/officeDocument/2006/relationships/image" Target="../media/image183.png"/><Relationship Id="rId32" Type="http://schemas.openxmlformats.org/officeDocument/2006/relationships/image" Target="../media/image191.png"/><Relationship Id="rId37" Type="http://schemas.openxmlformats.org/officeDocument/2006/relationships/image" Target="../media/image196.png"/><Relationship Id="rId40" Type="http://schemas.openxmlformats.org/officeDocument/2006/relationships/image" Target="../media/image199.png"/><Relationship Id="rId5" Type="http://schemas.openxmlformats.org/officeDocument/2006/relationships/image" Target="../media/image1640.png"/><Relationship Id="rId15" Type="http://schemas.openxmlformats.org/officeDocument/2006/relationships/image" Target="../media/image199.png"/><Relationship Id="rId23" Type="http://schemas.openxmlformats.org/officeDocument/2006/relationships/image" Target="../media/image182.png"/><Relationship Id="rId28" Type="http://schemas.openxmlformats.org/officeDocument/2006/relationships/image" Target="../media/image187.png"/><Relationship Id="rId36" Type="http://schemas.openxmlformats.org/officeDocument/2006/relationships/image" Target="../media/image195.png"/><Relationship Id="rId10" Type="http://schemas.openxmlformats.org/officeDocument/2006/relationships/image" Target="../media/image169.png"/><Relationship Id="rId19" Type="http://schemas.openxmlformats.org/officeDocument/2006/relationships/image" Target="../media/image178.png"/><Relationship Id="rId31" Type="http://schemas.openxmlformats.org/officeDocument/2006/relationships/image" Target="../media/image190.png"/><Relationship Id="rId4" Type="http://schemas.openxmlformats.org/officeDocument/2006/relationships/image" Target="../media/image1630.png"/><Relationship Id="rId9" Type="http://schemas.openxmlformats.org/officeDocument/2006/relationships/image" Target="../media/image168.png"/><Relationship Id="rId14" Type="http://schemas.openxmlformats.org/officeDocument/2006/relationships/image" Target="../media/image173.png"/><Relationship Id="rId22" Type="http://schemas.openxmlformats.org/officeDocument/2006/relationships/image" Target="../media/image181.png"/><Relationship Id="rId27" Type="http://schemas.openxmlformats.org/officeDocument/2006/relationships/image" Target="../media/image186.png"/><Relationship Id="rId30" Type="http://schemas.openxmlformats.org/officeDocument/2006/relationships/image" Target="../media/image189.png"/><Relationship Id="rId35" Type="http://schemas.openxmlformats.org/officeDocument/2006/relationships/image" Target="../media/image194.png"/><Relationship Id="rId8" Type="http://schemas.openxmlformats.org/officeDocument/2006/relationships/image" Target="../media/image167.png"/><Relationship Id="rId3" Type="http://schemas.openxmlformats.org/officeDocument/2006/relationships/image" Target="../media/image1620.png"/><Relationship Id="rId12" Type="http://schemas.openxmlformats.org/officeDocument/2006/relationships/image" Target="../media/image171.png"/><Relationship Id="rId17" Type="http://schemas.openxmlformats.org/officeDocument/2006/relationships/image" Target="../media/image176.png"/><Relationship Id="rId25" Type="http://schemas.openxmlformats.org/officeDocument/2006/relationships/image" Target="../media/image184.png"/><Relationship Id="rId33" Type="http://schemas.openxmlformats.org/officeDocument/2006/relationships/image" Target="../media/image192.png"/><Relationship Id="rId38" Type="http://schemas.openxmlformats.org/officeDocument/2006/relationships/image" Target="../media/image19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journals.aps.org/prc/abstract/10.1103/PhysRevC.106.054322" TargetMode="External"/><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29.jpeg"/><Relationship Id="rId4" Type="http://schemas.openxmlformats.org/officeDocument/2006/relationships/hyperlink" Target="https://journals.aps.org/prresearch/abstract/10.1103/PhysRevResearch.4.023214"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inspirehep.net/literature/2715640" TargetMode="External"/><Relationship Id="rId7" Type="http://schemas.openxmlformats.org/officeDocument/2006/relationships/hyperlink" Target="https://journals.aps.org/prl/abstract/10.1103/PhysRevLett.121.032501"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www-sciencedirect-com.proxy.lib.ohio-state.edu/science/article/pii/S0370269320306171?via%3Dihub" TargetMode="External"/><Relationship Id="rId5" Type="http://schemas.openxmlformats.org/officeDocument/2006/relationships/image" Target="../media/image30.emf"/><Relationship Id="rId4" Type="http://schemas.openxmlformats.org/officeDocument/2006/relationships/hyperlink" Target="https://www.frontiersin.org/articles/10.3389/fphy.2022.1092931/ful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doi.org/10.3389/fphy.2022.1092931"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frontiersin.org/articles/10.3389/fphy.2022.1054524/full" TargetMode="External"/><Relationship Id="rId5" Type="http://schemas.openxmlformats.org/officeDocument/2006/relationships/hyperlink" Target="https://journals.aps.org/prc/abstract/10.1103/PhysRevC.106.054322" TargetMode="External"/><Relationship Id="rId4" Type="http://schemas.openxmlformats.org/officeDocument/2006/relationships/hyperlink" Target="https://iopscience.iop.org/article/10.1088/1361-6471/ac83dd/met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doi.org/10.3389/fphy.2022.1092931"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frontiersin.org/articles/10.3389/fphy.2022.1054524/full" TargetMode="External"/><Relationship Id="rId5" Type="http://schemas.openxmlformats.org/officeDocument/2006/relationships/hyperlink" Target="https://journals.aps.org/prc/abstract/10.1103/PhysRevC.106.054322" TargetMode="External"/><Relationship Id="rId4" Type="http://schemas.openxmlformats.org/officeDocument/2006/relationships/hyperlink" Target="https://iopscience.iop.org/article/10.1088/1361-6471/ac83dd/met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8552" y="359249"/>
            <a:ext cx="10975784" cy="646331"/>
          </a:xfrm>
          <a:prstGeom prst="rect">
            <a:avLst/>
          </a:prstGeom>
          <a:solidFill>
            <a:schemeClr val="accent2">
              <a:lumMod val="20000"/>
              <a:lumOff val="80000"/>
            </a:schemeClr>
          </a:solidFill>
          <a:effectLst>
            <a:outerShdw blurRad="50800" dist="38100" dir="2700000" algn="tl" rotWithShape="0">
              <a:schemeClr val="accent2">
                <a:lumMod val="40000"/>
                <a:lumOff val="60000"/>
                <a:alpha val="43000"/>
              </a:schemeClr>
            </a:outerShdw>
            <a:softEdge rad="12700"/>
          </a:effectLst>
        </p:spPr>
        <p:txBody>
          <a:bodyPr wrap="square">
            <a:spAutoFit/>
          </a:bodyPr>
          <a:lstStyle/>
          <a:p>
            <a:pPr algn="ctr"/>
            <a:r>
              <a:rPr lang="en-US" sz="3600" b="1" dirty="0">
                <a:solidFill>
                  <a:srgbClr val="FF0000"/>
                </a:solidFill>
              </a:rPr>
              <a:t>Meeting nuclear challenges with RBM emulators</a:t>
            </a:r>
          </a:p>
        </p:txBody>
      </p:sp>
      <p:grpSp>
        <p:nvGrpSpPr>
          <p:cNvPr id="2" name="Group 1">
            <a:extLst>
              <a:ext uri="{FF2B5EF4-FFF2-40B4-BE49-F238E27FC236}">
                <a16:creationId xmlns:a16="http://schemas.microsoft.com/office/drawing/2014/main" id="{EC1EE2B6-3B98-E642-55F1-75AE37B873AC}"/>
              </a:ext>
            </a:extLst>
          </p:cNvPr>
          <p:cNvGrpSpPr/>
          <p:nvPr/>
        </p:nvGrpSpPr>
        <p:grpSpPr>
          <a:xfrm>
            <a:off x="2260021" y="1196108"/>
            <a:ext cx="7671955" cy="1614808"/>
            <a:chOff x="2260021" y="1196108"/>
            <a:chExt cx="7671955" cy="1614808"/>
          </a:xfrm>
        </p:grpSpPr>
        <p:sp>
          <p:nvSpPr>
            <p:cNvPr id="5" name="Rectangle 4"/>
            <p:cNvSpPr/>
            <p:nvPr/>
          </p:nvSpPr>
          <p:spPr>
            <a:xfrm>
              <a:off x="2260021" y="1196108"/>
              <a:ext cx="7671955" cy="913199"/>
            </a:xfrm>
            <a:prstGeom prst="rect">
              <a:avLst/>
            </a:prstGeom>
          </p:spPr>
          <p:txBody>
            <a:bodyPr wrap="square">
              <a:spAutoFit/>
            </a:bodyPr>
            <a:lstStyle/>
            <a:p>
              <a:pPr algn="ctr"/>
              <a:r>
                <a:rPr lang="en-US" sz="2667" dirty="0"/>
                <a:t>Dick </a:t>
              </a:r>
              <a:r>
                <a:rPr lang="en-US" sz="2667" dirty="0" err="1"/>
                <a:t>Furnstahl</a:t>
              </a:r>
              <a:endParaRPr lang="en-US" sz="2667" dirty="0"/>
            </a:p>
            <a:p>
              <a:pPr algn="ctr"/>
              <a:r>
                <a:rPr lang="en-US" sz="2667" dirty="0"/>
                <a:t>ISNET-11, ECT*,  November 2025</a:t>
              </a:r>
            </a:p>
          </p:txBody>
        </p:sp>
        <p:pic>
          <p:nvPicPr>
            <p:cNvPr id="6" name="Picture 5"/>
            <p:cNvPicPr>
              <a:picLocks noChangeAspect="1"/>
            </p:cNvPicPr>
            <p:nvPr/>
          </p:nvPicPr>
          <p:blipFill>
            <a:blip r:embed="rId3"/>
            <a:stretch>
              <a:fillRect/>
            </a:stretch>
          </p:blipFill>
          <p:spPr>
            <a:xfrm>
              <a:off x="4006255" y="2206565"/>
              <a:ext cx="4179485" cy="604351"/>
            </a:xfrm>
            <a:prstGeom prst="rect">
              <a:avLst/>
            </a:prstGeom>
          </p:spPr>
        </p:pic>
      </p:grpSp>
      <p:pic>
        <p:nvPicPr>
          <p:cNvPr id="8" name="Picture 7"/>
          <p:cNvPicPr>
            <a:picLocks noChangeAspect="1"/>
          </p:cNvPicPr>
          <p:nvPr/>
        </p:nvPicPr>
        <p:blipFill>
          <a:blip r:embed="rId4"/>
          <a:stretch>
            <a:fillRect/>
          </a:stretch>
        </p:blipFill>
        <p:spPr>
          <a:xfrm>
            <a:off x="9113521" y="3602286"/>
            <a:ext cx="3172426" cy="697440"/>
          </a:xfrm>
          <a:prstGeom prst="rect">
            <a:avLst/>
          </a:prstGeom>
        </p:spPr>
      </p:pic>
      <p:pic>
        <p:nvPicPr>
          <p:cNvPr id="10" name="Picture 9"/>
          <p:cNvPicPr>
            <a:picLocks noChangeAspect="1"/>
          </p:cNvPicPr>
          <p:nvPr/>
        </p:nvPicPr>
        <p:blipFill>
          <a:blip r:embed="rId5"/>
          <a:stretch>
            <a:fillRect/>
          </a:stretch>
        </p:blipFill>
        <p:spPr>
          <a:xfrm>
            <a:off x="5292975" y="3118220"/>
            <a:ext cx="3408724" cy="995539"/>
          </a:xfrm>
          <a:prstGeom prst="rect">
            <a:avLst/>
          </a:prstGeom>
        </p:spPr>
      </p:pic>
      <p:pic>
        <p:nvPicPr>
          <p:cNvPr id="13" name="Picture 12">
            <a:extLst>
              <a:ext uri="{FF2B5EF4-FFF2-40B4-BE49-F238E27FC236}">
                <a16:creationId xmlns:a16="http://schemas.microsoft.com/office/drawing/2014/main" id="{8A7CE8B7-4B55-D041-B702-42C28F86E779}"/>
              </a:ext>
            </a:extLst>
          </p:cNvPr>
          <p:cNvPicPr>
            <a:picLocks noChangeAspect="1"/>
          </p:cNvPicPr>
          <p:nvPr/>
        </p:nvPicPr>
        <p:blipFill>
          <a:blip r:embed="rId6"/>
          <a:stretch>
            <a:fillRect/>
          </a:stretch>
        </p:blipFill>
        <p:spPr>
          <a:xfrm>
            <a:off x="9897590" y="4750522"/>
            <a:ext cx="1328412" cy="1328412"/>
          </a:xfrm>
          <a:prstGeom prst="rect">
            <a:avLst/>
          </a:prstGeom>
        </p:spPr>
      </p:pic>
      <p:grpSp>
        <p:nvGrpSpPr>
          <p:cNvPr id="17" name="Group 16">
            <a:extLst>
              <a:ext uri="{FF2B5EF4-FFF2-40B4-BE49-F238E27FC236}">
                <a16:creationId xmlns:a16="http://schemas.microsoft.com/office/drawing/2014/main" id="{C59E7097-4DDA-DC44-83C7-429C90C9B3F3}"/>
              </a:ext>
            </a:extLst>
          </p:cNvPr>
          <p:cNvGrpSpPr>
            <a:grpSpLocks noChangeAspect="1"/>
          </p:cNvGrpSpPr>
          <p:nvPr/>
        </p:nvGrpSpPr>
        <p:grpSpPr>
          <a:xfrm>
            <a:off x="2866645" y="3011334"/>
            <a:ext cx="1773459" cy="1737360"/>
            <a:chOff x="2846895" y="3926421"/>
            <a:chExt cx="2214068" cy="2169000"/>
          </a:xfrm>
        </p:grpSpPr>
        <p:pic>
          <p:nvPicPr>
            <p:cNvPr id="11" name="Picture 10">
              <a:extLst>
                <a:ext uri="{FF2B5EF4-FFF2-40B4-BE49-F238E27FC236}">
                  <a16:creationId xmlns:a16="http://schemas.microsoft.com/office/drawing/2014/main" id="{EAC1C24B-2FA8-7645-91D8-7DAB4E93C750}"/>
                </a:ext>
              </a:extLst>
            </p:cNvPr>
            <p:cNvPicPr>
              <a:picLocks noChangeAspect="1"/>
            </p:cNvPicPr>
            <p:nvPr/>
          </p:nvPicPr>
          <p:blipFill>
            <a:blip r:embed="rId7"/>
            <a:stretch>
              <a:fillRect/>
            </a:stretch>
          </p:blipFill>
          <p:spPr>
            <a:xfrm>
              <a:off x="3398573" y="3926421"/>
              <a:ext cx="1475184" cy="1818865"/>
            </a:xfrm>
            <a:prstGeom prst="rect">
              <a:avLst/>
            </a:prstGeom>
          </p:spPr>
        </p:pic>
        <p:sp>
          <p:nvSpPr>
            <p:cNvPr id="7" name="TextBox 6">
              <a:extLst>
                <a:ext uri="{FF2B5EF4-FFF2-40B4-BE49-F238E27FC236}">
                  <a16:creationId xmlns:a16="http://schemas.microsoft.com/office/drawing/2014/main" id="{6716585B-22DF-3047-98FF-40A247CCDB63}"/>
                </a:ext>
              </a:extLst>
            </p:cNvPr>
            <p:cNvSpPr txBox="1"/>
            <p:nvPr/>
          </p:nvSpPr>
          <p:spPr>
            <a:xfrm>
              <a:off x="2846895" y="5756867"/>
              <a:ext cx="2214068" cy="338554"/>
            </a:xfrm>
            <a:prstGeom prst="rect">
              <a:avLst/>
            </a:prstGeom>
            <a:noFill/>
          </p:spPr>
          <p:txBody>
            <a:bodyPr wrap="none" rtlCol="0">
              <a:spAutoFit/>
            </a:bodyPr>
            <a:lstStyle/>
            <a:p>
              <a:r>
                <a:rPr lang="en-US" sz="1600" dirty="0">
                  <a:hlinkClick r:id="rId8"/>
                </a:rPr>
                <a:t>https://www.lenpic.org/</a:t>
              </a:r>
              <a:endParaRPr lang="en-US" sz="1600" dirty="0"/>
            </a:p>
          </p:txBody>
        </p:sp>
      </p:grpSp>
      <p:grpSp>
        <p:nvGrpSpPr>
          <p:cNvPr id="18" name="Group 17">
            <a:extLst>
              <a:ext uri="{FF2B5EF4-FFF2-40B4-BE49-F238E27FC236}">
                <a16:creationId xmlns:a16="http://schemas.microsoft.com/office/drawing/2014/main" id="{5FAE6FBC-5503-FC42-8427-AA1C639656C0}"/>
              </a:ext>
            </a:extLst>
          </p:cNvPr>
          <p:cNvGrpSpPr/>
          <p:nvPr/>
        </p:nvGrpSpPr>
        <p:grpSpPr>
          <a:xfrm>
            <a:off x="259725" y="2123086"/>
            <a:ext cx="2312428" cy="2483122"/>
            <a:chOff x="392907" y="3697361"/>
            <a:chExt cx="2312428" cy="2483122"/>
          </a:xfrm>
        </p:grpSpPr>
        <p:pic>
          <p:nvPicPr>
            <p:cNvPr id="12" name="Picture 11">
              <a:extLst>
                <a:ext uri="{FF2B5EF4-FFF2-40B4-BE49-F238E27FC236}">
                  <a16:creationId xmlns:a16="http://schemas.microsoft.com/office/drawing/2014/main" id="{035C6011-6C8C-974B-A123-E8973B1AA826}"/>
                </a:ext>
              </a:extLst>
            </p:cNvPr>
            <p:cNvPicPr>
              <a:picLocks noChangeAspect="1"/>
            </p:cNvPicPr>
            <p:nvPr/>
          </p:nvPicPr>
          <p:blipFill>
            <a:blip r:embed="rId9"/>
            <a:stretch>
              <a:fillRect/>
            </a:stretch>
          </p:blipFill>
          <p:spPr>
            <a:xfrm>
              <a:off x="485308" y="3697361"/>
              <a:ext cx="2140849" cy="2106180"/>
            </a:xfrm>
            <a:prstGeom prst="rect">
              <a:avLst/>
            </a:prstGeom>
          </p:spPr>
        </p:pic>
        <p:sp>
          <p:nvSpPr>
            <p:cNvPr id="3" name="TextBox 2">
              <a:extLst>
                <a:ext uri="{FF2B5EF4-FFF2-40B4-BE49-F238E27FC236}">
                  <a16:creationId xmlns:a16="http://schemas.microsoft.com/office/drawing/2014/main" id="{686D41CB-90CE-E34A-AB05-3687E28DEDD7}"/>
                </a:ext>
              </a:extLst>
            </p:cNvPr>
            <p:cNvSpPr txBox="1"/>
            <p:nvPr/>
          </p:nvSpPr>
          <p:spPr>
            <a:xfrm>
              <a:off x="392907" y="5841929"/>
              <a:ext cx="2312428" cy="338554"/>
            </a:xfrm>
            <a:prstGeom prst="rect">
              <a:avLst/>
            </a:prstGeom>
            <a:noFill/>
          </p:spPr>
          <p:txBody>
            <a:bodyPr wrap="none" rtlCol="0">
              <a:spAutoFit/>
            </a:bodyPr>
            <a:lstStyle/>
            <a:p>
              <a:r>
                <a:rPr lang="en-US" sz="1600" dirty="0">
                  <a:hlinkClick r:id="rId10"/>
                </a:rPr>
                <a:t>https://buqeye.github.io/</a:t>
              </a:r>
              <a:endParaRPr lang="en-US" sz="1600" dirty="0"/>
            </a:p>
          </p:txBody>
        </p:sp>
      </p:grpSp>
      <p:sp>
        <p:nvSpPr>
          <p:cNvPr id="15" name="TextBox 14">
            <a:extLst>
              <a:ext uri="{FF2B5EF4-FFF2-40B4-BE49-F238E27FC236}">
                <a16:creationId xmlns:a16="http://schemas.microsoft.com/office/drawing/2014/main" id="{BB4354FA-B4F9-AD4D-B359-3131B1BB011D}"/>
              </a:ext>
            </a:extLst>
          </p:cNvPr>
          <p:cNvSpPr txBox="1"/>
          <p:nvPr/>
        </p:nvSpPr>
        <p:spPr>
          <a:xfrm>
            <a:off x="5352203" y="4112357"/>
            <a:ext cx="3063916" cy="338554"/>
          </a:xfrm>
          <a:prstGeom prst="rect">
            <a:avLst/>
          </a:prstGeom>
          <a:noFill/>
        </p:spPr>
        <p:txBody>
          <a:bodyPr wrap="none" rtlCol="0">
            <a:spAutoFit/>
          </a:bodyPr>
          <a:lstStyle/>
          <a:p>
            <a:r>
              <a:rPr lang="en-US" sz="1600" dirty="0">
                <a:hlinkClick r:id="rId11"/>
              </a:rPr>
              <a:t>https://nuclei.mps.ohio-state.edu/</a:t>
            </a:r>
            <a:endParaRPr lang="en-US" sz="1600" dirty="0"/>
          </a:p>
        </p:txBody>
      </p:sp>
      <p:grpSp>
        <p:nvGrpSpPr>
          <p:cNvPr id="20" name="Group 19">
            <a:extLst>
              <a:ext uri="{FF2B5EF4-FFF2-40B4-BE49-F238E27FC236}">
                <a16:creationId xmlns:a16="http://schemas.microsoft.com/office/drawing/2014/main" id="{BE86589F-D844-1392-8FB6-F6F53FA943B1}"/>
              </a:ext>
            </a:extLst>
          </p:cNvPr>
          <p:cNvGrpSpPr>
            <a:grpSpLocks noChangeAspect="1"/>
          </p:cNvGrpSpPr>
          <p:nvPr/>
        </p:nvGrpSpPr>
        <p:grpSpPr>
          <a:xfrm>
            <a:off x="5342677" y="4695195"/>
            <a:ext cx="3554521" cy="1737360"/>
            <a:chOff x="5342677" y="4695195"/>
            <a:chExt cx="3028778" cy="1480390"/>
          </a:xfrm>
        </p:grpSpPr>
        <p:pic>
          <p:nvPicPr>
            <p:cNvPr id="14" name="Picture 13">
              <a:extLst>
                <a:ext uri="{FF2B5EF4-FFF2-40B4-BE49-F238E27FC236}">
                  <a16:creationId xmlns:a16="http://schemas.microsoft.com/office/drawing/2014/main" id="{66D6326F-CA53-714D-8A3B-AB1D4D889D49}"/>
                </a:ext>
              </a:extLst>
            </p:cNvPr>
            <p:cNvPicPr>
              <a:picLocks noChangeAspect="1"/>
            </p:cNvPicPr>
            <p:nvPr/>
          </p:nvPicPr>
          <p:blipFill>
            <a:blip r:embed="rId12"/>
            <a:stretch>
              <a:fillRect/>
            </a:stretch>
          </p:blipFill>
          <p:spPr>
            <a:xfrm>
              <a:off x="5469200" y="4695195"/>
              <a:ext cx="2729540" cy="1253107"/>
            </a:xfrm>
            <a:prstGeom prst="rect">
              <a:avLst/>
            </a:prstGeom>
          </p:spPr>
        </p:pic>
        <p:sp>
          <p:nvSpPr>
            <p:cNvPr id="16" name="TextBox 15">
              <a:extLst>
                <a:ext uri="{FF2B5EF4-FFF2-40B4-BE49-F238E27FC236}">
                  <a16:creationId xmlns:a16="http://schemas.microsoft.com/office/drawing/2014/main" id="{51FBF5C9-D10A-304D-8F56-BE871B9467FF}"/>
                </a:ext>
              </a:extLst>
            </p:cNvPr>
            <p:cNvSpPr txBox="1"/>
            <p:nvPr/>
          </p:nvSpPr>
          <p:spPr>
            <a:xfrm>
              <a:off x="5342677" y="5837031"/>
              <a:ext cx="3028778" cy="338554"/>
            </a:xfrm>
            <a:prstGeom prst="rect">
              <a:avLst/>
            </a:prstGeom>
            <a:noFill/>
          </p:spPr>
          <p:txBody>
            <a:bodyPr wrap="none" rtlCol="0">
              <a:spAutoFit/>
            </a:bodyPr>
            <a:lstStyle/>
            <a:p>
              <a:r>
                <a:rPr lang="en-US" sz="1600" dirty="0">
                  <a:hlinkClick r:id="rId13"/>
                </a:rPr>
                <a:t>https://bandframework.github.io/</a:t>
              </a:r>
              <a:endParaRPr lang="en-US" sz="1600" dirty="0"/>
            </a:p>
          </p:txBody>
        </p:sp>
      </p:grpSp>
      <p:pic>
        <p:nvPicPr>
          <p:cNvPr id="24" name="Picture 23" descr="A group of logos and symbols&#10;&#10;AI-generated content may be incorrect.">
            <a:extLst>
              <a:ext uri="{FF2B5EF4-FFF2-40B4-BE49-F238E27FC236}">
                <a16:creationId xmlns:a16="http://schemas.microsoft.com/office/drawing/2014/main" id="{CCBA52F3-5862-B917-411E-0327FC3D0A11}"/>
              </a:ext>
            </a:extLst>
          </p:cNvPr>
          <p:cNvPicPr>
            <a:picLocks noChangeAspect="1"/>
          </p:cNvPicPr>
          <p:nvPr/>
        </p:nvPicPr>
        <p:blipFill>
          <a:blip r:embed="rId14"/>
          <a:stretch>
            <a:fillRect/>
          </a:stretch>
        </p:blipFill>
        <p:spPr>
          <a:xfrm>
            <a:off x="572733" y="4634686"/>
            <a:ext cx="3538701" cy="2194560"/>
          </a:xfrm>
          <a:prstGeom prst="rect">
            <a:avLst/>
          </a:prstGeom>
        </p:spPr>
      </p:pic>
      <p:sp>
        <p:nvSpPr>
          <p:cNvPr id="9" name="TextBox 8">
            <a:extLst>
              <a:ext uri="{FF2B5EF4-FFF2-40B4-BE49-F238E27FC236}">
                <a16:creationId xmlns:a16="http://schemas.microsoft.com/office/drawing/2014/main" id="{896373F9-D042-55A9-C88C-D0218CD0802B}"/>
              </a:ext>
            </a:extLst>
          </p:cNvPr>
          <p:cNvSpPr txBox="1"/>
          <p:nvPr/>
        </p:nvSpPr>
        <p:spPr>
          <a:xfrm>
            <a:off x="8701699" y="1140426"/>
            <a:ext cx="3294802" cy="369332"/>
          </a:xfrm>
          <a:prstGeom prst="rect">
            <a:avLst/>
          </a:prstGeom>
          <a:solidFill>
            <a:schemeClr val="accent1">
              <a:lumMod val="20000"/>
              <a:lumOff val="80000"/>
            </a:schemeClr>
          </a:solidFill>
        </p:spPr>
        <p:txBody>
          <a:bodyPr wrap="square" rtlCol="0">
            <a:spAutoFit/>
          </a:bodyPr>
          <a:lstStyle/>
          <a:p>
            <a:r>
              <a:rPr lang="en-US" dirty="0"/>
              <a:t>RBM = Reduced basis method</a:t>
            </a:r>
          </a:p>
        </p:txBody>
      </p:sp>
    </p:spTree>
    <p:extLst>
      <p:ext uri="{BB962C8B-B14F-4D97-AF65-F5344CB8AC3E}">
        <p14:creationId xmlns:p14="http://schemas.microsoft.com/office/powerpoint/2010/main" val="2357275552"/>
      </p:ext>
    </p:extLst>
  </p:cSld>
  <p:clrMapOvr>
    <a:masterClrMapping/>
  </p:clrMapOvr>
  <mc:AlternateContent xmlns:mc="http://schemas.openxmlformats.org/markup-compatibility/2006" xmlns:p14="http://schemas.microsoft.com/office/powerpoint/2010/main">
    <mc:Choice Requires="p14">
      <p:transition spd="slow" p14:dur="2000" advTm="17185"/>
    </mc:Choice>
    <mc:Fallback xmlns="">
      <p:transition xmlns:p14="http://schemas.microsoft.com/office/powerpoint/2010/main" spd="slow" advTm="171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497A5-A240-778A-09EB-0054124C7659}"/>
              </a:ext>
            </a:extLst>
          </p:cNvPr>
          <p:cNvPicPr>
            <a:picLocks noChangeAspect="1"/>
          </p:cNvPicPr>
          <p:nvPr/>
        </p:nvPicPr>
        <p:blipFill>
          <a:blip r:embed="rId3"/>
          <a:stretch>
            <a:fillRect/>
          </a:stretch>
        </p:blipFill>
        <p:spPr>
          <a:xfrm>
            <a:off x="107533" y="900574"/>
            <a:ext cx="11976931" cy="3601371"/>
          </a:xfrm>
          <a:prstGeom prst="rect">
            <a:avLst/>
          </a:prstGeom>
        </p:spPr>
      </p:pic>
      <p:sp>
        <p:nvSpPr>
          <p:cNvPr id="7" name="TextBox 6">
            <a:extLst>
              <a:ext uri="{FF2B5EF4-FFF2-40B4-BE49-F238E27FC236}">
                <a16:creationId xmlns:a16="http://schemas.microsoft.com/office/drawing/2014/main" id="{CB7ECAFF-2A66-B54F-9909-471CEE40FAD7}"/>
              </a:ext>
            </a:extLst>
          </p:cNvPr>
          <p:cNvSpPr txBox="1"/>
          <p:nvPr/>
        </p:nvSpPr>
        <p:spPr>
          <a:xfrm>
            <a:off x="257732" y="4493797"/>
            <a:ext cx="110169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latin typeface="Calibri" panose="020F0502020204030204" pitchFamily="34" charset="0"/>
                <a:cs typeface="Calibri" panose="020F0502020204030204" pitchFamily="34" charset="0"/>
              </a:rPr>
              <a:t>For speed: only size-</a:t>
            </a:r>
            <a:r>
              <a:rPr lang="en-US" sz="2400" i="1" dirty="0" err="1">
                <a:latin typeface="Calibri" panose="020F0502020204030204" pitchFamily="34" charset="0"/>
                <a:cs typeface="Calibri" panose="020F0502020204030204" pitchFamily="34" charset="0"/>
              </a:rPr>
              <a:t>n</a:t>
            </a:r>
            <a:r>
              <a:rPr lang="en-US" sz="2400" i="1" baseline="-25000" dirty="0" err="1">
                <a:latin typeface="Calibri" panose="020F0502020204030204" pitchFamily="34" charset="0"/>
                <a:cs typeface="Calibri" panose="020F0502020204030204" pitchFamily="34" charset="0"/>
              </a:rPr>
              <a:t>b</a:t>
            </a:r>
            <a:r>
              <a:rPr lang="en-US" sz="2400" dirty="0">
                <a:latin typeface="Calibri" panose="020F0502020204030204" pitchFamily="34" charset="0"/>
                <a:cs typeface="Calibri" panose="020F0502020204030204" pitchFamily="34" charset="0"/>
              </a:rPr>
              <a:t> operations in online stage </a:t>
            </a:r>
            <a:r>
              <a:rPr lang="en-US" sz="2400" dirty="0">
                <a:latin typeface="Calibri" panose="020F0502020204030204" pitchFamily="34" charset="0"/>
                <a:cs typeface="Calibri" panose="020F0502020204030204" pitchFamily="34" charset="0"/>
                <a:sym typeface="Wingdings" pitchFamily="2" charset="2"/>
              </a:rPr>
              <a:t> affine structure</a:t>
            </a:r>
            <a:endParaRPr lang="en-US" sz="2400" dirty="0">
              <a:latin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85E402A8-315A-4C46-B2B2-1028D1910C07}"/>
              </a:ext>
            </a:extLst>
          </p:cNvPr>
          <p:cNvSpPr txBox="1">
            <a:spLocks/>
          </p:cNvSpPr>
          <p:nvPr/>
        </p:nvSpPr>
        <p:spPr>
          <a:xfrm>
            <a:off x="619413" y="318233"/>
            <a:ext cx="10953173" cy="7598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Calibri" panose="020F0502020204030204" pitchFamily="34" charset="0"/>
                <a:cs typeface="Calibri" panose="020F0502020204030204" pitchFamily="34" charset="0"/>
              </a:rPr>
              <a:t>Constructing a reduced-basis model (aka emulator)</a:t>
            </a:r>
          </a:p>
        </p:txBody>
      </p:sp>
      <p:sp>
        <p:nvSpPr>
          <p:cNvPr id="8" name="TextBox 7">
            <a:extLst>
              <a:ext uri="{FF2B5EF4-FFF2-40B4-BE49-F238E27FC236}">
                <a16:creationId xmlns:a16="http://schemas.microsoft.com/office/drawing/2014/main" id="{1689C9AA-D898-A820-4A50-D12B9AF6C684}"/>
              </a:ext>
            </a:extLst>
          </p:cNvPr>
          <p:cNvSpPr txBox="1"/>
          <p:nvPr/>
        </p:nvSpPr>
        <p:spPr>
          <a:xfrm>
            <a:off x="5766197" y="5140572"/>
            <a:ext cx="192232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sym typeface="Wingdings" pitchFamily="2" charset="2"/>
              </a:rPr>
              <a:t> </a:t>
            </a:r>
            <a:r>
              <a:rPr lang="en-US" sz="2400" dirty="0">
                <a:latin typeface="Calibri" panose="020F0502020204030204" pitchFamily="34" charset="0"/>
                <a:cs typeface="Calibri" panose="020F0502020204030204" pitchFamily="34" charset="0"/>
              </a:rPr>
              <a:t>affine in </a:t>
            </a:r>
            <a:r>
              <a:rPr lang="en-US" sz="2400" dirty="0">
                <a:solidFill>
                  <a:srgbClr val="FF0000"/>
                </a:solidFill>
                <a:latin typeface="Calibri" panose="020F0502020204030204" pitchFamily="34" charset="0"/>
                <a:cs typeface="Calibri" panose="020F0502020204030204" pitchFamily="34" charset="0"/>
              </a:rPr>
              <a:t>𝜃</a:t>
            </a:r>
            <a:r>
              <a:rPr lang="en-US" sz="2400" i="1" baseline="-25000" dirty="0">
                <a:solidFill>
                  <a:srgbClr val="FF0000"/>
                </a:solidFill>
                <a:latin typeface="Calibri" panose="020F0502020204030204" pitchFamily="34" charset="0"/>
                <a:cs typeface="Calibri" panose="020F0502020204030204" pitchFamily="34" charset="0"/>
              </a:rPr>
              <a:t>n</a:t>
            </a:r>
            <a:endParaRPr lang="en-US" sz="2400" i="1" dirty="0">
              <a:solidFill>
                <a:srgbClr val="FF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2BB3646-4BBB-6C64-B8E9-0D42E8F5D3DC}"/>
              </a:ext>
            </a:extLst>
          </p:cNvPr>
          <p:cNvSpPr txBox="1"/>
          <p:nvPr/>
        </p:nvSpPr>
        <p:spPr>
          <a:xfrm>
            <a:off x="107533" y="5969808"/>
            <a:ext cx="583814"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BFDC1823-608F-30F6-7646-AF66B19C3F3A}"/>
              </a:ext>
            </a:extLst>
          </p:cNvPr>
          <p:cNvSpPr txBox="1"/>
          <p:nvPr/>
        </p:nvSpPr>
        <p:spPr>
          <a:xfrm>
            <a:off x="9484242" y="5017461"/>
            <a:ext cx="2259980" cy="707886"/>
          </a:xfrm>
          <a:prstGeom prst="rect">
            <a:avLst/>
          </a:prstGeom>
          <a:solidFill>
            <a:schemeClr val="accent2">
              <a:lumMod val="20000"/>
              <a:lumOff val="80000"/>
            </a:schemeClr>
          </a:solidFill>
        </p:spPr>
        <p:txBody>
          <a:bodyPr wrap="square" rtlCol="0">
            <a:spAutoFit/>
          </a:bodyPr>
          <a:lstStyle/>
          <a:p>
            <a:pPr algn="ctr"/>
            <a:r>
              <a:rPr lang="en-US" sz="2000" dirty="0">
                <a:latin typeface="Calibri" panose="020F0502020204030204" pitchFamily="34" charset="0"/>
                <a:cs typeface="Calibri" panose="020F0502020204030204" pitchFamily="34" charset="0"/>
              </a:rPr>
              <a:t>What if non-affine?</a:t>
            </a:r>
          </a:p>
          <a:p>
            <a:pPr algn="ctr"/>
            <a:r>
              <a:rPr lang="en-US" sz="2000" dirty="0">
                <a:latin typeface="Calibri" panose="020F0502020204030204" pitchFamily="34" charset="0"/>
                <a:cs typeface="Calibri" panose="020F0502020204030204" pitchFamily="34" charset="0"/>
              </a:rPr>
              <a:t>We’ll do that later!</a:t>
            </a:r>
          </a:p>
        </p:txBody>
      </p:sp>
      <p:pic>
        <p:nvPicPr>
          <p:cNvPr id="10" name="Picture 9">
            <a:extLst>
              <a:ext uri="{FF2B5EF4-FFF2-40B4-BE49-F238E27FC236}">
                <a16:creationId xmlns:a16="http://schemas.microsoft.com/office/drawing/2014/main" id="{6407508C-28FA-7149-0F23-20B96518A50B}"/>
              </a:ext>
            </a:extLst>
          </p:cNvPr>
          <p:cNvPicPr>
            <a:picLocks noChangeAspect="1"/>
          </p:cNvPicPr>
          <p:nvPr/>
        </p:nvPicPr>
        <p:blipFill>
          <a:blip r:embed="rId4"/>
          <a:stretch>
            <a:fillRect/>
          </a:stretch>
        </p:blipFill>
        <p:spPr>
          <a:xfrm>
            <a:off x="1495056" y="5167942"/>
            <a:ext cx="3410593" cy="731520"/>
          </a:xfrm>
          <a:prstGeom prst="rect">
            <a:avLst/>
          </a:prstGeom>
        </p:spPr>
      </p:pic>
      <p:pic>
        <p:nvPicPr>
          <p:cNvPr id="14" name="Picture 13">
            <a:extLst>
              <a:ext uri="{FF2B5EF4-FFF2-40B4-BE49-F238E27FC236}">
                <a16:creationId xmlns:a16="http://schemas.microsoft.com/office/drawing/2014/main" id="{6324FD85-04B4-C478-9453-529D540896D7}"/>
              </a:ext>
            </a:extLst>
          </p:cNvPr>
          <p:cNvPicPr>
            <a:picLocks noChangeAspect="1"/>
          </p:cNvPicPr>
          <p:nvPr/>
        </p:nvPicPr>
        <p:blipFill>
          <a:blip r:embed="rId5"/>
          <a:stretch>
            <a:fillRect/>
          </a:stretch>
        </p:blipFill>
        <p:spPr>
          <a:xfrm>
            <a:off x="775725" y="6053482"/>
            <a:ext cx="10127295" cy="731520"/>
          </a:xfrm>
          <a:prstGeom prst="rect">
            <a:avLst/>
          </a:prstGeom>
        </p:spPr>
      </p:pic>
    </p:spTree>
    <p:extLst>
      <p:ext uri="{BB962C8B-B14F-4D97-AF65-F5344CB8AC3E}">
        <p14:creationId xmlns:p14="http://schemas.microsoft.com/office/powerpoint/2010/main" val="381867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D93CB-1C55-57CF-53D0-9B8BDBDF9E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0A969-1F75-BDAE-13C5-AB63E3077BD6}"/>
              </a:ext>
            </a:extLst>
          </p:cNvPr>
          <p:cNvSpPr>
            <a:spLocks noGrp="1"/>
          </p:cNvSpPr>
          <p:nvPr>
            <p:ph type="title"/>
          </p:nvPr>
        </p:nvSpPr>
        <p:spPr>
          <a:xfrm>
            <a:off x="514773" y="274639"/>
            <a:ext cx="10972800" cy="1143000"/>
          </a:xfrm>
        </p:spPr>
        <p:txBody>
          <a:bodyPr>
            <a:normAutofit/>
          </a:bodyPr>
          <a:lstStyle/>
          <a:p>
            <a:r>
              <a:rPr lang="en-US" b="1" dirty="0">
                <a:solidFill>
                  <a:srgbClr val="FF0000"/>
                </a:solidFill>
                <a:latin typeface="+mn-lt"/>
              </a:rPr>
              <a:t>Outline</a:t>
            </a:r>
          </a:p>
        </p:txBody>
      </p:sp>
      <p:sp>
        <p:nvSpPr>
          <p:cNvPr id="3" name="Content Placeholder 2">
            <a:extLst>
              <a:ext uri="{FF2B5EF4-FFF2-40B4-BE49-F238E27FC236}">
                <a16:creationId xmlns:a16="http://schemas.microsoft.com/office/drawing/2014/main" id="{3C52DEF9-817F-B4BF-8F84-1D58FD96A4FA}"/>
              </a:ext>
            </a:extLst>
          </p:cNvPr>
          <p:cNvSpPr>
            <a:spLocks noGrp="1"/>
          </p:cNvSpPr>
          <p:nvPr>
            <p:ph idx="1"/>
          </p:nvPr>
        </p:nvSpPr>
        <p:spPr>
          <a:xfrm>
            <a:off x="320842" y="1643060"/>
            <a:ext cx="11550316" cy="4525963"/>
          </a:xfrm>
        </p:spPr>
        <p:txBody>
          <a:bodyPr>
            <a:normAutofit fontScale="77500" lnSpcReduction="20000"/>
          </a:bodyPr>
          <a:lstStyle/>
          <a:p>
            <a:pPr marL="213355">
              <a:lnSpc>
                <a:spcPct val="140000"/>
              </a:lnSpc>
              <a:spcAft>
                <a:spcPts val="2400"/>
              </a:spcAft>
            </a:pPr>
            <a:r>
              <a:rPr lang="en-US" sz="3600" dirty="0">
                <a:solidFill>
                  <a:schemeClr val="bg1">
                    <a:lumMod val="75000"/>
                  </a:schemeClr>
                </a:solidFill>
              </a:rPr>
              <a:t>Overview: RBM emulators for challenges in nuclear physics</a:t>
            </a:r>
          </a:p>
          <a:p>
            <a:pPr marL="213355">
              <a:lnSpc>
                <a:spcPct val="140000"/>
              </a:lnSpc>
              <a:spcAft>
                <a:spcPts val="2400"/>
              </a:spcAft>
            </a:pPr>
            <a:r>
              <a:rPr lang="en-US" sz="3600" dirty="0"/>
              <a:t>More effective RBMs and offline training: 2N and 3N scattering</a:t>
            </a:r>
          </a:p>
          <a:p>
            <a:pPr marL="213355">
              <a:lnSpc>
                <a:spcPct val="140000"/>
              </a:lnSpc>
              <a:spcAft>
                <a:spcPts val="2400"/>
              </a:spcAft>
            </a:pPr>
            <a:r>
              <a:rPr lang="en-US" sz="3600" dirty="0">
                <a:solidFill>
                  <a:schemeClr val="bg1">
                    <a:lumMod val="75000"/>
                  </a:schemeClr>
                </a:solidFill>
              </a:rPr>
              <a:t>Non-affine models: optical potentials</a:t>
            </a:r>
          </a:p>
          <a:p>
            <a:pPr marL="213355">
              <a:lnSpc>
                <a:spcPct val="140000"/>
              </a:lnSpc>
              <a:spcAft>
                <a:spcPts val="2400"/>
              </a:spcAft>
            </a:pPr>
            <a:r>
              <a:rPr lang="en-US" sz="3600" dirty="0">
                <a:solidFill>
                  <a:schemeClr val="bg1">
                    <a:lumMod val="75000"/>
                  </a:schemeClr>
                </a:solidFill>
              </a:rPr>
              <a:t>Complex energies: extracting and emulating continuum physics</a:t>
            </a:r>
          </a:p>
          <a:p>
            <a:pPr marL="213355">
              <a:lnSpc>
                <a:spcPct val="140000"/>
              </a:lnSpc>
              <a:spcAft>
                <a:spcPts val="2400"/>
              </a:spcAft>
            </a:pPr>
            <a:r>
              <a:rPr lang="en-US" sz="3600" dirty="0">
                <a:solidFill>
                  <a:schemeClr val="bg1">
                    <a:lumMod val="75000"/>
                  </a:schemeClr>
                </a:solidFill>
              </a:rPr>
              <a:t>Summary and outlook</a:t>
            </a:r>
          </a:p>
        </p:txBody>
      </p:sp>
    </p:spTree>
    <p:extLst>
      <p:ext uri="{BB962C8B-B14F-4D97-AF65-F5344CB8AC3E}">
        <p14:creationId xmlns:p14="http://schemas.microsoft.com/office/powerpoint/2010/main" val="523300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F6D5AD-F0CA-34A3-B0EB-BF4C9AA120AF}"/>
              </a:ext>
            </a:extLst>
          </p:cNvPr>
          <p:cNvSpPr txBox="1">
            <a:spLocks/>
          </p:cNvSpPr>
          <p:nvPr/>
        </p:nvSpPr>
        <p:spPr>
          <a:xfrm>
            <a:off x="1352457" y="17984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Calibri" panose="020F0502020204030204" pitchFamily="34" charset="0"/>
                <a:cs typeface="Calibri" panose="020F0502020204030204" pitchFamily="34" charset="0"/>
              </a:rPr>
              <a:t>Challenges of </a:t>
            </a:r>
            <a:r>
              <a:rPr lang="en-US" sz="3600" b="1" dirty="0" err="1">
                <a:solidFill>
                  <a:srgbClr val="FF0000"/>
                </a:solidFill>
                <a:latin typeface="Calibri" panose="020F0502020204030204" pitchFamily="34" charset="0"/>
                <a:cs typeface="Calibri" panose="020F0502020204030204" pitchFamily="34" charset="0"/>
              </a:rPr>
              <a:t>χEFT</a:t>
            </a:r>
            <a:r>
              <a:rPr lang="en-US" sz="3600" b="1" dirty="0">
                <a:solidFill>
                  <a:srgbClr val="FF0000"/>
                </a:solidFill>
                <a:latin typeface="Calibri" panose="020F0502020204030204" pitchFamily="34" charset="0"/>
                <a:cs typeface="Calibri" panose="020F0502020204030204" pitchFamily="34" charset="0"/>
              </a:rPr>
              <a:t> for nuclear many-body theory</a:t>
            </a:r>
          </a:p>
        </p:txBody>
      </p:sp>
      <p:sp>
        <p:nvSpPr>
          <p:cNvPr id="3" name="TextBox 2">
            <a:extLst>
              <a:ext uri="{FF2B5EF4-FFF2-40B4-BE49-F238E27FC236}">
                <a16:creationId xmlns:a16="http://schemas.microsoft.com/office/drawing/2014/main" id="{D5F4D64A-7408-BFB2-6A26-A3FF649C9597}"/>
              </a:ext>
            </a:extLst>
          </p:cNvPr>
          <p:cNvSpPr txBox="1"/>
          <p:nvPr/>
        </p:nvSpPr>
        <p:spPr>
          <a:xfrm>
            <a:off x="105144" y="1331107"/>
            <a:ext cx="3685736" cy="4955203"/>
          </a:xfrm>
          <a:prstGeom prst="rect">
            <a:avLst/>
          </a:prstGeom>
          <a:noFill/>
        </p:spPr>
        <p:txBody>
          <a:bodyPr wrap="square">
            <a:spAutoFit/>
          </a:bodyPr>
          <a:lstStyle/>
          <a:p>
            <a:endParaRPr lang="en-US" dirty="0">
              <a:latin typeface="Calibri" panose="020F0502020204030204" pitchFamily="34" charset="0"/>
              <a:cs typeface="Calibri" panose="020F0502020204030204" pitchFamily="34" charset="0"/>
            </a:endParaRPr>
          </a:p>
          <a:p>
            <a:pPr marL="194310" indent="-194310">
              <a:buFont typeface="Arial" panose="020B0604020202020204" pitchFamily="34" charset="0"/>
              <a:buChar char="•"/>
            </a:pPr>
            <a:r>
              <a:rPr lang="en-US" sz="2000" dirty="0">
                <a:latin typeface="Calibri" panose="020F0502020204030204" pitchFamily="34" charset="0"/>
                <a:cs typeface="Calibri" panose="020F0502020204030204" pitchFamily="34" charset="0"/>
              </a:rPr>
              <a:t>Tremendous progress in </a:t>
            </a:r>
            <a:r>
              <a:rPr lang="en-US" sz="2000" i="1" dirty="0">
                <a:latin typeface="Calibri" panose="020F0502020204030204" pitchFamily="34" charset="0"/>
                <a:cs typeface="Calibri" panose="020F0502020204030204" pitchFamily="34" charset="0"/>
              </a:rPr>
              <a:t>ab initio</a:t>
            </a:r>
            <a:r>
              <a:rPr lang="en-US" sz="2000" dirty="0">
                <a:latin typeface="Calibri" panose="020F0502020204030204" pitchFamily="34" charset="0"/>
                <a:cs typeface="Calibri" panose="020F0502020204030204" pitchFamily="34" charset="0"/>
              </a:rPr>
              <a:t> calculations with multiple many-body methods</a:t>
            </a:r>
          </a:p>
          <a:p>
            <a:pPr marL="194310" indent="-19431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194310" indent="-194310">
              <a:buFont typeface="Arial" panose="020B0604020202020204" pitchFamily="34" charset="0"/>
              <a:buChar char="•"/>
            </a:pPr>
            <a:r>
              <a:rPr lang="en-US" sz="2000" dirty="0">
                <a:latin typeface="Calibri" panose="020F0502020204030204" pitchFamily="34" charset="0"/>
                <a:cs typeface="Calibri" panose="020F0502020204030204" pitchFamily="34" charset="0"/>
              </a:rPr>
              <a:t>Precision calculations need uncertainty quantification but calculations are expensive</a:t>
            </a:r>
          </a:p>
          <a:p>
            <a:pPr marL="194310" indent="-19431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194310" indent="-194310">
              <a:buFont typeface="Arial" panose="020B0604020202020204" pitchFamily="34" charset="0"/>
              <a:buChar char="•"/>
            </a:pPr>
            <a:r>
              <a:rPr lang="en-US" sz="2000" dirty="0">
                <a:latin typeface="Calibri" panose="020F0502020204030204" pitchFamily="34" charset="0"/>
                <a:cs typeface="Calibri" panose="020F0502020204030204" pitchFamily="34" charset="0"/>
              </a:rPr>
              <a:t>Largest uncertainties from Hamiltonian (2N + 3N forces)</a:t>
            </a:r>
          </a:p>
          <a:p>
            <a:pPr marL="194310" indent="-19431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194310" indent="-194310">
              <a:buFont typeface="Arial" panose="020B0604020202020204" pitchFamily="34" charset="0"/>
              <a:buChar char="•"/>
            </a:pPr>
            <a:r>
              <a:rPr lang="en-US" sz="2000" dirty="0">
                <a:solidFill>
                  <a:srgbClr val="FF0000"/>
                </a:solidFill>
                <a:latin typeface="Calibri" panose="020F0502020204030204" pitchFamily="34" charset="0"/>
                <a:cs typeface="Calibri" panose="020F0502020204030204" pitchFamily="34" charset="0"/>
              </a:rPr>
              <a:t>Systematic EFT expansion but many parameters to determine </a:t>
            </a:r>
            <a:r>
              <a:rPr lang="en-US" sz="2000" dirty="0">
                <a:solidFill>
                  <a:srgbClr val="FF0000"/>
                </a:solidFill>
                <a:latin typeface="Calibri" panose="020F0502020204030204" pitchFamily="34" charset="0"/>
                <a:cs typeface="Calibri" panose="020F0502020204030204" pitchFamily="34" charset="0"/>
                <a:sym typeface="Wingdings" pitchFamily="2" charset="2"/>
              </a:rPr>
              <a:t> not best fits but </a:t>
            </a:r>
            <a:r>
              <a:rPr lang="en-US" sz="2000" i="1" dirty="0">
                <a:solidFill>
                  <a:srgbClr val="FF0000"/>
                </a:solidFill>
                <a:latin typeface="Calibri" panose="020F0502020204030204" pitchFamily="34" charset="0"/>
                <a:cs typeface="Calibri" panose="020F0502020204030204" pitchFamily="34" charset="0"/>
                <a:sym typeface="Wingdings" pitchFamily="2" charset="2"/>
              </a:rPr>
              <a:t>distributions</a:t>
            </a:r>
            <a:endParaRPr lang="en-US" sz="2000" i="1" dirty="0">
              <a:solidFill>
                <a:srgbClr val="FF0000"/>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54F24BB7-A859-F6FC-10D4-532B79FB2F60}"/>
              </a:ext>
            </a:extLst>
          </p:cNvPr>
          <p:cNvGrpSpPr/>
          <p:nvPr/>
        </p:nvGrpSpPr>
        <p:grpSpPr>
          <a:xfrm>
            <a:off x="4039114" y="935896"/>
            <a:ext cx="8070629" cy="5742259"/>
            <a:chOff x="4039114" y="935896"/>
            <a:chExt cx="8070629" cy="5742259"/>
          </a:xfrm>
        </p:grpSpPr>
        <p:grpSp>
          <p:nvGrpSpPr>
            <p:cNvPr id="8" name="Group 7">
              <a:extLst>
                <a:ext uri="{FF2B5EF4-FFF2-40B4-BE49-F238E27FC236}">
                  <a16:creationId xmlns:a16="http://schemas.microsoft.com/office/drawing/2014/main" id="{F48E4D78-9792-4184-7673-FBE287735650}"/>
                </a:ext>
              </a:extLst>
            </p:cNvPr>
            <p:cNvGrpSpPr/>
            <p:nvPr/>
          </p:nvGrpSpPr>
          <p:grpSpPr>
            <a:xfrm>
              <a:off x="4039114" y="935896"/>
              <a:ext cx="7904306" cy="5742259"/>
              <a:chOff x="756652" y="915831"/>
              <a:chExt cx="7904306" cy="5742259"/>
            </a:xfrm>
          </p:grpSpPr>
          <p:pic>
            <p:nvPicPr>
              <p:cNvPr id="9" name="Picture 8">
                <a:extLst>
                  <a:ext uri="{FF2B5EF4-FFF2-40B4-BE49-F238E27FC236}">
                    <a16:creationId xmlns:a16="http://schemas.microsoft.com/office/drawing/2014/main" id="{A5E7E837-87B0-703D-B92D-75B0884C1F73}"/>
                  </a:ext>
                </a:extLst>
              </p:cNvPr>
              <p:cNvPicPr>
                <a:picLocks noChangeAspect="1"/>
              </p:cNvPicPr>
              <p:nvPr/>
            </p:nvPicPr>
            <p:blipFill>
              <a:blip r:embed="rId3"/>
              <a:stretch>
                <a:fillRect/>
              </a:stretch>
            </p:blipFill>
            <p:spPr>
              <a:xfrm>
                <a:off x="756652" y="915831"/>
                <a:ext cx="6647725" cy="5742259"/>
              </a:xfrm>
              <a:prstGeom prst="rect">
                <a:avLst/>
              </a:prstGeom>
              <a:solidFill>
                <a:schemeClr val="bg1"/>
              </a:solidFill>
            </p:spPr>
          </p:pic>
          <p:sp>
            <p:nvSpPr>
              <p:cNvPr id="12" name="TextBox 11">
                <a:extLst>
                  <a:ext uri="{FF2B5EF4-FFF2-40B4-BE49-F238E27FC236}">
                    <a16:creationId xmlns:a16="http://schemas.microsoft.com/office/drawing/2014/main" id="{A078A627-8835-C474-89DE-B11A66C167CE}"/>
                  </a:ext>
                </a:extLst>
              </p:cNvPr>
              <p:cNvSpPr txBox="1"/>
              <p:nvPr/>
            </p:nvSpPr>
            <p:spPr>
              <a:xfrm>
                <a:off x="3828417" y="1365607"/>
                <a:ext cx="4832541"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Constrained by chiral symmetry</a:t>
                </a:r>
              </a:p>
            </p:txBody>
          </p:sp>
        </p:grpSp>
        <p:pic>
          <p:nvPicPr>
            <p:cNvPr id="13" name="Picture 12">
              <a:extLst>
                <a:ext uri="{FF2B5EF4-FFF2-40B4-BE49-F238E27FC236}">
                  <a16:creationId xmlns:a16="http://schemas.microsoft.com/office/drawing/2014/main" id="{296E4907-D53C-716F-F9CB-100B43253EE8}"/>
                </a:ext>
              </a:extLst>
            </p:cNvPr>
            <p:cNvPicPr>
              <a:picLocks noChangeAspect="1"/>
            </p:cNvPicPr>
            <p:nvPr/>
          </p:nvPicPr>
          <p:blipFill>
            <a:blip r:embed="rId4"/>
            <a:stretch>
              <a:fillRect/>
            </a:stretch>
          </p:blipFill>
          <p:spPr>
            <a:xfrm>
              <a:off x="7667332" y="1847337"/>
              <a:ext cx="3019507" cy="658510"/>
            </a:xfrm>
            <a:prstGeom prst="rect">
              <a:avLst/>
            </a:prstGeom>
          </p:spPr>
        </p:pic>
        <p:pic>
          <p:nvPicPr>
            <p:cNvPr id="16" name="Picture 15">
              <a:extLst>
                <a:ext uri="{FF2B5EF4-FFF2-40B4-BE49-F238E27FC236}">
                  <a16:creationId xmlns:a16="http://schemas.microsoft.com/office/drawing/2014/main" id="{25DCE2C1-77FA-AC32-7748-4EA920DF6448}"/>
                </a:ext>
              </a:extLst>
            </p:cNvPr>
            <p:cNvPicPr>
              <a:picLocks noChangeAspect="1"/>
            </p:cNvPicPr>
            <p:nvPr/>
          </p:nvPicPr>
          <p:blipFill>
            <a:blip r:embed="rId5"/>
            <a:stretch>
              <a:fillRect/>
            </a:stretch>
          </p:blipFill>
          <p:spPr>
            <a:xfrm>
              <a:off x="7981880" y="2807208"/>
              <a:ext cx="4127863" cy="914400"/>
            </a:xfrm>
            <a:prstGeom prst="rect">
              <a:avLst/>
            </a:prstGeom>
            <a:solidFill>
              <a:schemeClr val="accent2">
                <a:lumMod val="20000"/>
                <a:lumOff val="80000"/>
              </a:schemeClr>
            </a:solidFill>
          </p:spPr>
        </p:pic>
      </p:grpSp>
    </p:spTree>
    <p:extLst>
      <p:ext uri="{BB962C8B-B14F-4D97-AF65-F5344CB8AC3E}">
        <p14:creationId xmlns:p14="http://schemas.microsoft.com/office/powerpoint/2010/main" val="3380028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2A8232-62A0-8184-0996-C147B75BF30E}"/>
              </a:ext>
            </a:extLst>
          </p:cNvPr>
          <p:cNvSpPr>
            <a:spLocks noGrp="1"/>
          </p:cNvSpPr>
          <p:nvPr>
            <p:ph type="title"/>
          </p:nvPr>
        </p:nvSpPr>
        <p:spPr>
          <a:xfrm>
            <a:off x="838200" y="365125"/>
            <a:ext cx="10515600" cy="646741"/>
          </a:xfrm>
        </p:spPr>
        <p:txBody>
          <a:bodyPr>
            <a:normAutofit/>
          </a:bodyPr>
          <a:lstStyle/>
          <a:p>
            <a:r>
              <a:rPr lang="en-US" sz="3600" b="1" dirty="0">
                <a:solidFill>
                  <a:srgbClr val="FF0000"/>
                </a:solidFill>
                <a:latin typeface="Calibri" panose="020F0502020204030204" pitchFamily="34" charset="0"/>
                <a:cs typeface="Calibri" panose="020F0502020204030204" pitchFamily="34" charset="0"/>
              </a:rPr>
              <a:t>Reduced order models: (Petrov-)</a:t>
            </a:r>
            <a:r>
              <a:rPr lang="en-US" sz="3600" b="1" dirty="0" err="1">
                <a:solidFill>
                  <a:srgbClr val="FF0000"/>
                </a:solidFill>
                <a:latin typeface="Calibri" panose="020F0502020204030204" pitchFamily="34" charset="0"/>
                <a:cs typeface="Calibri" panose="020F0502020204030204" pitchFamily="34" charset="0"/>
              </a:rPr>
              <a:t>Galerkin</a:t>
            </a:r>
            <a:r>
              <a:rPr lang="en-US" sz="3600" b="1" dirty="0">
                <a:solidFill>
                  <a:srgbClr val="FF0000"/>
                </a:solidFill>
                <a:latin typeface="Calibri" panose="020F0502020204030204" pitchFamily="34" charset="0"/>
                <a:cs typeface="Calibri" panose="020F0502020204030204" pitchFamily="34" charset="0"/>
              </a:rPr>
              <a:t> projections</a:t>
            </a:r>
          </a:p>
        </p:txBody>
      </p:sp>
      <p:sp>
        <p:nvSpPr>
          <p:cNvPr id="30" name="Rechteck: abgerundete Ecken 12">
            <a:extLst>
              <a:ext uri="{FF2B5EF4-FFF2-40B4-BE49-F238E27FC236}">
                <a16:creationId xmlns:a16="http://schemas.microsoft.com/office/drawing/2014/main" id="{EBAD818D-4712-C5F6-F29E-4C090A765B19}"/>
              </a:ext>
            </a:extLst>
          </p:cNvPr>
          <p:cNvSpPr/>
          <p:nvPr/>
        </p:nvSpPr>
        <p:spPr>
          <a:xfrm>
            <a:off x="164592" y="1142060"/>
            <a:ext cx="6582265" cy="2023847"/>
          </a:xfrm>
          <a:prstGeom prst="roundRect">
            <a:avLst>
              <a:gd name="adj" fmla="val 9131"/>
            </a:avLst>
          </a:prstGeom>
          <a:solidFill>
            <a:srgbClr val="485865"/>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05D60FB5-88C5-1918-77A7-6DAF8F45E4B8}"/>
              </a:ext>
            </a:extLst>
          </p:cNvPr>
          <p:cNvPicPr>
            <a:picLocks noChangeAspect="1"/>
          </p:cNvPicPr>
          <p:nvPr/>
        </p:nvPicPr>
        <p:blipFill>
          <a:blip r:embed="rId2"/>
          <a:stretch>
            <a:fillRect/>
          </a:stretch>
        </p:blipFill>
        <p:spPr>
          <a:xfrm>
            <a:off x="603615" y="1603473"/>
            <a:ext cx="5839519" cy="612629"/>
          </a:xfrm>
          <a:prstGeom prst="rect">
            <a:avLst/>
          </a:prstGeom>
        </p:spPr>
      </p:pic>
      <p:sp>
        <p:nvSpPr>
          <p:cNvPr id="39" name="TextBox 38">
            <a:extLst>
              <a:ext uri="{FF2B5EF4-FFF2-40B4-BE49-F238E27FC236}">
                <a16:creationId xmlns:a16="http://schemas.microsoft.com/office/drawing/2014/main" id="{5B0D5B83-E870-EDE4-F462-4E5BB635CA40}"/>
              </a:ext>
            </a:extLst>
          </p:cNvPr>
          <p:cNvSpPr txBox="1"/>
          <p:nvPr/>
        </p:nvSpPr>
        <p:spPr>
          <a:xfrm>
            <a:off x="254869" y="1218065"/>
            <a:ext cx="7682844" cy="369332"/>
          </a:xfrm>
          <a:prstGeom prst="rect">
            <a:avLst/>
          </a:prstGeom>
          <a:noFill/>
        </p:spPr>
        <p:txBody>
          <a:bodyPr wrap="square">
            <a:spAutoFit/>
          </a:bodyPr>
          <a:lstStyle/>
          <a:p>
            <a:r>
              <a:rPr lang="en-US" sz="1800" b="1" dirty="0">
                <a:solidFill>
                  <a:srgbClr val="4AB1A3"/>
                </a:solidFill>
                <a:latin typeface="Calibri" panose="020F0502020204030204" pitchFamily="34" charset="0"/>
                <a:cs typeface="Calibri" panose="020F0502020204030204" pitchFamily="34" charset="0"/>
              </a:rPr>
              <a:t>Full-Order </a:t>
            </a:r>
            <a:r>
              <a:rPr lang="en-US" b="1" dirty="0">
                <a:solidFill>
                  <a:srgbClr val="4AB1A3"/>
                </a:solidFill>
                <a:latin typeface="Calibri" panose="020F0502020204030204" pitchFamily="34" charset="0"/>
                <a:cs typeface="Calibri" panose="020F0502020204030204" pitchFamily="34" charset="0"/>
              </a:rPr>
              <a:t>M</a:t>
            </a:r>
            <a:r>
              <a:rPr lang="en-US" sz="1800" b="1" dirty="0">
                <a:solidFill>
                  <a:srgbClr val="4AB1A3"/>
                </a:solidFill>
                <a:latin typeface="Calibri" panose="020F0502020204030204" pitchFamily="34" charset="0"/>
                <a:cs typeface="Calibri" panose="020F0502020204030204" pitchFamily="34" charset="0"/>
              </a:rPr>
              <a:t>odel: </a:t>
            </a:r>
            <a:r>
              <a:rPr lang="en-US" sz="1800" b="1" i="1" dirty="0">
                <a:solidFill>
                  <a:srgbClr val="4AB1A3"/>
                </a:solidFill>
                <a:latin typeface="Calibri" panose="020F0502020204030204" pitchFamily="34" charset="0"/>
                <a:cs typeface="Calibri" panose="020F0502020204030204" pitchFamily="34" charset="0"/>
              </a:rPr>
              <a:t>inhomogeneous</a:t>
            </a:r>
            <a:r>
              <a:rPr lang="en-US" sz="1800" b="1" dirty="0">
                <a:solidFill>
                  <a:srgbClr val="4AB1A3"/>
                </a:solidFill>
                <a:latin typeface="Calibri" panose="020F0502020204030204" pitchFamily="34" charset="0"/>
                <a:cs typeface="Calibri" panose="020F0502020204030204" pitchFamily="34" charset="0"/>
              </a:rPr>
              <a:t> RSE</a:t>
            </a:r>
            <a:endParaRPr lang="en-US" dirty="0">
              <a:latin typeface="Calibri" panose="020F0502020204030204" pitchFamily="34" charset="0"/>
              <a:cs typeface="Calibri" panose="020F0502020204030204" pitchFamily="34" charset="0"/>
            </a:endParaRPr>
          </a:p>
        </p:txBody>
      </p:sp>
      <p:sp>
        <p:nvSpPr>
          <p:cNvPr id="40" name="Rechteck: abgerundete Ecken 12">
            <a:extLst>
              <a:ext uri="{FF2B5EF4-FFF2-40B4-BE49-F238E27FC236}">
                <a16:creationId xmlns:a16="http://schemas.microsoft.com/office/drawing/2014/main" id="{5D56F7FC-BC0E-0714-B289-7DD97C2FDFB0}"/>
              </a:ext>
            </a:extLst>
          </p:cNvPr>
          <p:cNvSpPr/>
          <p:nvPr/>
        </p:nvSpPr>
        <p:spPr>
          <a:xfrm>
            <a:off x="138186" y="3259317"/>
            <a:ext cx="6582265" cy="1741789"/>
          </a:xfrm>
          <a:prstGeom prst="roundRect">
            <a:avLst>
              <a:gd name="adj" fmla="val 9131"/>
            </a:avLst>
          </a:prstGeom>
          <a:solidFill>
            <a:srgbClr val="485865"/>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AF9532D6-E8C0-3F5A-0D47-29FB1308BDEB}"/>
              </a:ext>
            </a:extLst>
          </p:cNvPr>
          <p:cNvPicPr>
            <a:picLocks noChangeAspect="1"/>
          </p:cNvPicPr>
          <p:nvPr/>
        </p:nvPicPr>
        <p:blipFill>
          <a:blip r:embed="rId3"/>
          <a:stretch>
            <a:fillRect/>
          </a:stretch>
        </p:blipFill>
        <p:spPr>
          <a:xfrm>
            <a:off x="585989" y="3800460"/>
            <a:ext cx="5667375" cy="537591"/>
          </a:xfrm>
          <a:prstGeom prst="rect">
            <a:avLst/>
          </a:prstGeom>
        </p:spPr>
      </p:pic>
      <p:pic>
        <p:nvPicPr>
          <p:cNvPr id="42" name="Picture 41">
            <a:extLst>
              <a:ext uri="{FF2B5EF4-FFF2-40B4-BE49-F238E27FC236}">
                <a16:creationId xmlns:a16="http://schemas.microsoft.com/office/drawing/2014/main" id="{2AB4AD87-E1AA-3096-EF0B-51AA3B5E826D}"/>
              </a:ext>
            </a:extLst>
          </p:cNvPr>
          <p:cNvPicPr>
            <a:picLocks noChangeAspect="1"/>
          </p:cNvPicPr>
          <p:nvPr/>
        </p:nvPicPr>
        <p:blipFill>
          <a:blip r:embed="rId4"/>
          <a:stretch>
            <a:fillRect/>
          </a:stretch>
        </p:blipFill>
        <p:spPr>
          <a:xfrm>
            <a:off x="851472" y="2344327"/>
            <a:ext cx="5155692" cy="537591"/>
          </a:xfrm>
          <a:prstGeom prst="rect">
            <a:avLst/>
          </a:prstGeom>
        </p:spPr>
      </p:pic>
      <p:sp>
        <p:nvSpPr>
          <p:cNvPr id="43" name="TextBox 42">
            <a:extLst>
              <a:ext uri="{FF2B5EF4-FFF2-40B4-BE49-F238E27FC236}">
                <a16:creationId xmlns:a16="http://schemas.microsoft.com/office/drawing/2014/main" id="{8CF768E2-9EA1-DD1A-6878-DC65C6246B18}"/>
              </a:ext>
            </a:extLst>
          </p:cNvPr>
          <p:cNvSpPr txBox="1"/>
          <p:nvPr/>
        </p:nvSpPr>
        <p:spPr>
          <a:xfrm>
            <a:off x="254869" y="3353493"/>
            <a:ext cx="7682844" cy="369332"/>
          </a:xfrm>
          <a:prstGeom prst="rect">
            <a:avLst/>
          </a:prstGeom>
          <a:noFill/>
        </p:spPr>
        <p:txBody>
          <a:bodyPr wrap="square">
            <a:spAutoFit/>
          </a:bodyPr>
          <a:lstStyle/>
          <a:p>
            <a:r>
              <a:rPr lang="en-US" b="1" dirty="0">
                <a:solidFill>
                  <a:srgbClr val="4AB1A3"/>
                </a:solidFill>
                <a:latin typeface="Calibri" panose="020F0502020204030204" pitchFamily="34" charset="0"/>
                <a:cs typeface="Calibri" panose="020F0502020204030204" pitchFamily="34" charset="0"/>
              </a:rPr>
              <a:t>High-Fidelity Solver: here, </a:t>
            </a:r>
            <a:r>
              <a:rPr lang="en-US" sz="1800" b="1" dirty="0" err="1">
                <a:solidFill>
                  <a:srgbClr val="F3AF2A"/>
                </a:solidFill>
                <a:latin typeface="Calibri" panose="020F0502020204030204" pitchFamily="34" charset="0"/>
                <a:cs typeface="Calibri" panose="020F0502020204030204" pitchFamily="34" charset="0"/>
              </a:rPr>
              <a:t>Numerov’s</a:t>
            </a:r>
            <a:r>
              <a:rPr lang="en-US" sz="1800" b="1" dirty="0">
                <a:solidFill>
                  <a:srgbClr val="F3AF2A"/>
                </a:solidFill>
                <a:latin typeface="Calibri" panose="020F0502020204030204" pitchFamily="34" charset="0"/>
                <a:cs typeface="Calibri" panose="020F0502020204030204" pitchFamily="34" charset="0"/>
              </a:rPr>
              <a:t> method (iterative) </a:t>
            </a:r>
            <a:endParaRPr lang="en-US" dirty="0">
              <a:solidFill>
                <a:srgbClr val="F3AF2A"/>
              </a:solidFill>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2800071C-BE0A-FDC6-2C85-8A119A3838D2}"/>
              </a:ext>
            </a:extLst>
          </p:cNvPr>
          <p:cNvSpPr txBox="1"/>
          <p:nvPr/>
        </p:nvSpPr>
        <p:spPr>
          <a:xfrm>
            <a:off x="4286073" y="4413289"/>
            <a:ext cx="2345208" cy="523220"/>
          </a:xfrm>
          <a:prstGeom prst="rect">
            <a:avLst/>
          </a:prstGeom>
          <a:noFill/>
        </p:spPr>
        <p:txBody>
          <a:bodyPr wrap="square">
            <a:spAutoFit/>
          </a:bodyPr>
          <a:lstStyle/>
          <a:p>
            <a:pPr algn="r"/>
            <a:r>
              <a:rPr lang="en-US" sz="1400" b="1" dirty="0">
                <a:solidFill>
                  <a:srgbClr val="F43CAC"/>
                </a:solidFill>
                <a:latin typeface="Calibri" panose="020F0502020204030204" pitchFamily="34" charset="0"/>
                <a:cs typeface="Calibri" panose="020F0502020204030204" pitchFamily="34" charset="0"/>
              </a:rPr>
              <a:t>Other methods include RK and leapfrog methods</a:t>
            </a:r>
            <a:endParaRPr lang="en-US" sz="1400" dirty="0">
              <a:solidFill>
                <a:srgbClr val="F43CAC"/>
              </a:solidFill>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5F108DA-35D9-E5E7-D2FE-A6E589529F65}"/>
              </a:ext>
            </a:extLst>
          </p:cNvPr>
          <p:cNvSpPr txBox="1"/>
          <p:nvPr/>
        </p:nvSpPr>
        <p:spPr>
          <a:xfrm>
            <a:off x="4324283" y="2834366"/>
            <a:ext cx="2651552" cy="307777"/>
          </a:xfrm>
          <a:prstGeom prst="rect">
            <a:avLst/>
          </a:prstGeom>
          <a:noFill/>
        </p:spPr>
        <p:txBody>
          <a:bodyPr wrap="square">
            <a:spAutoFit/>
          </a:bodyPr>
          <a:lstStyle/>
          <a:p>
            <a:r>
              <a:rPr lang="en-US" sz="1400" b="1" dirty="0">
                <a:solidFill>
                  <a:srgbClr val="FF0000"/>
                </a:solidFill>
                <a:latin typeface="Calibri" panose="020F0502020204030204" pitchFamily="34" charset="0"/>
                <a:cs typeface="Calibri" panose="020F0502020204030204" pitchFamily="34" charset="0"/>
              </a:rPr>
              <a:t>special second-order ODE</a:t>
            </a:r>
            <a:endParaRPr lang="en-US" sz="1400" dirty="0">
              <a:solidFill>
                <a:srgbClr val="FF0000"/>
              </a:solidFill>
              <a:latin typeface="Calibri" panose="020F0502020204030204" pitchFamily="34" charset="0"/>
              <a:cs typeface="Calibri" panose="020F0502020204030204" pitchFamily="34" charset="0"/>
            </a:endParaRPr>
          </a:p>
        </p:txBody>
      </p:sp>
      <p:cxnSp>
        <p:nvCxnSpPr>
          <p:cNvPr id="47" name="Straight Arrow Connector 46">
            <a:extLst>
              <a:ext uri="{FF2B5EF4-FFF2-40B4-BE49-F238E27FC236}">
                <a16:creationId xmlns:a16="http://schemas.microsoft.com/office/drawing/2014/main" id="{9BE3E409-33A0-B7F7-E53D-BDF8882F9382}"/>
              </a:ext>
            </a:extLst>
          </p:cNvPr>
          <p:cNvCxnSpPr>
            <a:cxnSpLocks/>
          </p:cNvCxnSpPr>
          <p:nvPr/>
        </p:nvCxnSpPr>
        <p:spPr>
          <a:xfrm flipH="1">
            <a:off x="4678350" y="1544436"/>
            <a:ext cx="347159" cy="220599"/>
          </a:xfrm>
          <a:prstGeom prst="straightConnector1">
            <a:avLst/>
          </a:prstGeom>
          <a:ln w="28575">
            <a:solidFill>
              <a:srgbClr val="F3AF2A"/>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3D49F69-0617-9E27-B90E-D6E1455E0511}"/>
              </a:ext>
            </a:extLst>
          </p:cNvPr>
          <p:cNvSpPr txBox="1"/>
          <p:nvPr/>
        </p:nvSpPr>
        <p:spPr>
          <a:xfrm>
            <a:off x="5044363" y="1182102"/>
            <a:ext cx="1458840" cy="523220"/>
          </a:xfrm>
          <a:prstGeom prst="rect">
            <a:avLst/>
          </a:prstGeom>
          <a:noFill/>
        </p:spPr>
        <p:txBody>
          <a:bodyPr wrap="square">
            <a:spAutoFit/>
          </a:bodyPr>
          <a:lstStyle/>
          <a:p>
            <a:r>
              <a:rPr lang="en-US" sz="1400" b="1" dirty="0">
                <a:solidFill>
                  <a:srgbClr val="F3AF2A"/>
                </a:solidFill>
                <a:latin typeface="Calibri" panose="020F0502020204030204" pitchFamily="34" charset="0"/>
                <a:cs typeface="Calibri" panose="020F0502020204030204" pitchFamily="34" charset="0"/>
              </a:rPr>
              <a:t>scattered wavefunction</a:t>
            </a:r>
            <a:endParaRPr lang="en-US" sz="1400" dirty="0">
              <a:solidFill>
                <a:srgbClr val="F3AF2A"/>
              </a:solidFill>
              <a:latin typeface="Calibri" panose="020F0502020204030204" pitchFamily="34" charset="0"/>
              <a:cs typeface="Calibri" panose="020F0502020204030204" pitchFamily="34" charset="0"/>
            </a:endParaRPr>
          </a:p>
        </p:txBody>
      </p:sp>
      <p:cxnSp>
        <p:nvCxnSpPr>
          <p:cNvPr id="50" name="Straight Arrow Connector 49">
            <a:extLst>
              <a:ext uri="{FF2B5EF4-FFF2-40B4-BE49-F238E27FC236}">
                <a16:creationId xmlns:a16="http://schemas.microsoft.com/office/drawing/2014/main" id="{5A853401-1130-6848-F50B-A304C1BDA257}"/>
              </a:ext>
            </a:extLst>
          </p:cNvPr>
          <p:cNvCxnSpPr>
            <a:cxnSpLocks/>
          </p:cNvCxnSpPr>
          <p:nvPr/>
        </p:nvCxnSpPr>
        <p:spPr>
          <a:xfrm flipV="1">
            <a:off x="5730654" y="2131591"/>
            <a:ext cx="366900" cy="178846"/>
          </a:xfrm>
          <a:prstGeom prst="straightConnector1">
            <a:avLst/>
          </a:prstGeom>
          <a:ln w="28575">
            <a:solidFill>
              <a:srgbClr val="F3AF2A"/>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74E8396-ECC6-5ED7-B8BD-244891F12868}"/>
              </a:ext>
            </a:extLst>
          </p:cNvPr>
          <p:cNvSpPr txBox="1"/>
          <p:nvPr/>
        </p:nvSpPr>
        <p:spPr>
          <a:xfrm>
            <a:off x="3478491" y="2164365"/>
            <a:ext cx="2219355" cy="307777"/>
          </a:xfrm>
          <a:prstGeom prst="rect">
            <a:avLst/>
          </a:prstGeom>
          <a:noFill/>
        </p:spPr>
        <p:txBody>
          <a:bodyPr wrap="square">
            <a:spAutoFit/>
          </a:bodyPr>
          <a:lstStyle/>
          <a:p>
            <a:pPr algn="r"/>
            <a:r>
              <a:rPr lang="en-US" sz="1400" b="1" dirty="0">
                <a:solidFill>
                  <a:srgbClr val="F3AF2A"/>
                </a:solidFill>
                <a:latin typeface="Calibri" panose="020F0502020204030204" pitchFamily="34" charset="0"/>
                <a:cs typeface="Calibri" panose="020F0502020204030204" pitchFamily="34" charset="0"/>
              </a:rPr>
              <a:t>free wavefunction</a:t>
            </a:r>
            <a:endParaRPr lang="en-US" sz="1400" dirty="0">
              <a:solidFill>
                <a:srgbClr val="F3AF2A"/>
              </a:solidFill>
              <a:latin typeface="Calibri" panose="020F0502020204030204" pitchFamily="34" charset="0"/>
              <a:cs typeface="Calibri" panose="020F0502020204030204" pitchFamily="34" charset="0"/>
            </a:endParaRPr>
          </a:p>
        </p:txBody>
      </p:sp>
      <p:sp>
        <p:nvSpPr>
          <p:cNvPr id="54" name="Rechteck: abgerundete Ecken 12">
            <a:extLst>
              <a:ext uri="{FF2B5EF4-FFF2-40B4-BE49-F238E27FC236}">
                <a16:creationId xmlns:a16="http://schemas.microsoft.com/office/drawing/2014/main" id="{B83002C4-5064-2B90-16DC-35D40C1F3625}"/>
              </a:ext>
            </a:extLst>
          </p:cNvPr>
          <p:cNvSpPr/>
          <p:nvPr/>
        </p:nvSpPr>
        <p:spPr>
          <a:xfrm>
            <a:off x="151322" y="5057668"/>
            <a:ext cx="6582265" cy="1741789"/>
          </a:xfrm>
          <a:prstGeom prst="roundRect">
            <a:avLst>
              <a:gd name="adj" fmla="val 9131"/>
            </a:avLst>
          </a:prstGeom>
          <a:solidFill>
            <a:srgbClr val="485865"/>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44DB7C75-B9E6-2C39-E3F5-B45C9BD86287}"/>
              </a:ext>
            </a:extLst>
          </p:cNvPr>
          <p:cNvSpPr txBox="1"/>
          <p:nvPr/>
        </p:nvSpPr>
        <p:spPr>
          <a:xfrm>
            <a:off x="254869" y="5161676"/>
            <a:ext cx="7682844" cy="369332"/>
          </a:xfrm>
          <a:prstGeom prst="rect">
            <a:avLst/>
          </a:prstGeom>
          <a:noFill/>
        </p:spPr>
        <p:txBody>
          <a:bodyPr wrap="square">
            <a:spAutoFit/>
          </a:bodyPr>
          <a:lstStyle/>
          <a:p>
            <a:r>
              <a:rPr lang="en-US" b="1" dirty="0">
                <a:solidFill>
                  <a:srgbClr val="4AB1A3"/>
                </a:solidFill>
                <a:latin typeface="Calibri" panose="020F0502020204030204" pitchFamily="34" charset="0"/>
                <a:cs typeface="Calibri" panose="020F0502020204030204" pitchFamily="34" charset="0"/>
              </a:rPr>
              <a:t>Obtain matrix form of ODE solver</a:t>
            </a:r>
            <a:endParaRPr lang="en-US" dirty="0">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12742B0C-6100-FE02-0DE7-2527C7CE878D}"/>
              </a:ext>
            </a:extLst>
          </p:cNvPr>
          <p:cNvSpPr txBox="1"/>
          <p:nvPr/>
        </p:nvSpPr>
        <p:spPr>
          <a:xfrm>
            <a:off x="284792" y="5539138"/>
            <a:ext cx="3726985" cy="523220"/>
          </a:xfrm>
          <a:prstGeom prst="rect">
            <a:avLst/>
          </a:prstGeom>
          <a:noFill/>
        </p:spPr>
        <p:txBody>
          <a:bodyPr wrap="square">
            <a:spAutoFit/>
          </a:bodyPr>
          <a:lstStyle/>
          <a:p>
            <a:pPr algn="r"/>
            <a:r>
              <a:rPr lang="en-US" sz="1400" b="1" dirty="0">
                <a:solidFill>
                  <a:srgbClr val="FF0000"/>
                </a:solidFill>
                <a:latin typeface="Calibri" panose="020F0502020204030204" pitchFamily="34" charset="0"/>
                <a:cs typeface="Calibri" panose="020F0502020204030204" pitchFamily="34" charset="0"/>
              </a:rPr>
              <a:t>In the case of Matrix </a:t>
            </a:r>
            <a:r>
              <a:rPr lang="en-US" sz="1400" b="1" dirty="0" err="1">
                <a:solidFill>
                  <a:srgbClr val="FF0000"/>
                </a:solidFill>
                <a:latin typeface="Calibri" panose="020F0502020204030204" pitchFamily="34" charset="0"/>
                <a:cs typeface="Calibri" panose="020F0502020204030204" pitchFamily="34" charset="0"/>
              </a:rPr>
              <a:t>Numerov</a:t>
            </a:r>
            <a:r>
              <a:rPr lang="en-US" sz="1400" b="1" dirty="0">
                <a:solidFill>
                  <a:srgbClr val="FF0000"/>
                </a:solidFill>
                <a:latin typeface="Calibri" panose="020F0502020204030204" pitchFamily="34" charset="0"/>
                <a:cs typeface="Calibri" panose="020F0502020204030204" pitchFamily="34" charset="0"/>
              </a:rPr>
              <a:t>:</a:t>
            </a:r>
            <a:br>
              <a:rPr lang="en-US" sz="1400" b="1" dirty="0">
                <a:solidFill>
                  <a:srgbClr val="FF0000"/>
                </a:solidFill>
                <a:latin typeface="Calibri" panose="020F0502020204030204" pitchFamily="34" charset="0"/>
                <a:cs typeface="Calibri" panose="020F0502020204030204" pitchFamily="34" charset="0"/>
              </a:rPr>
            </a:br>
            <a:r>
              <a:rPr lang="en-US" sz="1400" b="1" dirty="0">
                <a:solidFill>
                  <a:srgbClr val="FF0000"/>
                </a:solidFill>
                <a:latin typeface="Calibri" panose="020F0502020204030204" pitchFamily="34" charset="0"/>
                <a:cs typeface="Calibri" panose="020F0502020204030204" pitchFamily="34" charset="0"/>
              </a:rPr>
              <a:t>lower triangular, low-bandwidth matrix</a:t>
            </a:r>
            <a:endParaRPr lang="en-US" sz="1400" dirty="0">
              <a:solidFill>
                <a:srgbClr val="FF0000"/>
              </a:solidFill>
              <a:latin typeface="Calibri" panose="020F0502020204030204" pitchFamily="34" charset="0"/>
              <a:cs typeface="Calibri" panose="020F0502020204030204" pitchFamily="34" charset="0"/>
            </a:endParaRPr>
          </a:p>
        </p:txBody>
      </p:sp>
      <p:sp>
        <p:nvSpPr>
          <p:cNvPr id="62" name="TextBox 61">
            <a:extLst>
              <a:ext uri="{FF2B5EF4-FFF2-40B4-BE49-F238E27FC236}">
                <a16:creationId xmlns:a16="http://schemas.microsoft.com/office/drawing/2014/main" id="{48C59B4C-8376-AA67-F325-403099721352}"/>
              </a:ext>
            </a:extLst>
          </p:cNvPr>
          <p:cNvSpPr txBox="1"/>
          <p:nvPr/>
        </p:nvSpPr>
        <p:spPr>
          <a:xfrm>
            <a:off x="246639" y="4413289"/>
            <a:ext cx="3867883" cy="738664"/>
          </a:xfrm>
          <a:prstGeom prst="rect">
            <a:avLst/>
          </a:prstGeom>
          <a:noFill/>
        </p:spPr>
        <p:txBody>
          <a:bodyPr wrap="square">
            <a:spAutoFit/>
          </a:bodyPr>
          <a:lstStyle/>
          <a:p>
            <a:r>
              <a:rPr lang="en-US" sz="1400" b="1" dirty="0">
                <a:solidFill>
                  <a:srgbClr val="FF0000"/>
                </a:solidFill>
                <a:latin typeface="Calibri" panose="020F0502020204030204" pitchFamily="34" charset="0"/>
                <a:cs typeface="Calibri" panose="020F0502020204030204" pitchFamily="34" charset="0"/>
              </a:rPr>
              <a:t>The generated sequence has to be matched to an asymptotic limit parametrization</a:t>
            </a:r>
          </a:p>
          <a:p>
            <a:endParaRPr lang="en-US" sz="1400" dirty="0">
              <a:latin typeface="Calibri" panose="020F0502020204030204" pitchFamily="34" charset="0"/>
              <a:cs typeface="Calibri" panose="020F0502020204030204" pitchFamily="34" charset="0"/>
            </a:endParaRPr>
          </a:p>
        </p:txBody>
      </p:sp>
      <p:pic>
        <p:nvPicPr>
          <p:cNvPr id="63" name="Picture 62">
            <a:extLst>
              <a:ext uri="{FF2B5EF4-FFF2-40B4-BE49-F238E27FC236}">
                <a16:creationId xmlns:a16="http://schemas.microsoft.com/office/drawing/2014/main" id="{93036392-BF32-7562-150D-25B79D2D7AE5}"/>
              </a:ext>
            </a:extLst>
          </p:cNvPr>
          <p:cNvPicPr>
            <a:picLocks noChangeAspect="1"/>
          </p:cNvPicPr>
          <p:nvPr/>
        </p:nvPicPr>
        <p:blipFill>
          <a:blip r:embed="rId5"/>
          <a:srcRect/>
          <a:stretch/>
        </p:blipFill>
        <p:spPr>
          <a:xfrm>
            <a:off x="4348445" y="5168227"/>
            <a:ext cx="2151219" cy="433713"/>
          </a:xfrm>
          <a:prstGeom prst="rect">
            <a:avLst/>
          </a:prstGeom>
        </p:spPr>
      </p:pic>
      <p:cxnSp>
        <p:nvCxnSpPr>
          <p:cNvPr id="64" name="Straight Arrow Connector 63">
            <a:extLst>
              <a:ext uri="{FF2B5EF4-FFF2-40B4-BE49-F238E27FC236}">
                <a16:creationId xmlns:a16="http://schemas.microsoft.com/office/drawing/2014/main" id="{295B3193-DE21-C2AD-A5C0-144192EF807C}"/>
              </a:ext>
            </a:extLst>
          </p:cNvPr>
          <p:cNvCxnSpPr>
            <a:cxnSpLocks/>
          </p:cNvCxnSpPr>
          <p:nvPr/>
        </p:nvCxnSpPr>
        <p:spPr>
          <a:xfrm flipV="1">
            <a:off x="3988683" y="5695464"/>
            <a:ext cx="366900" cy="178846"/>
          </a:xfrm>
          <a:prstGeom prst="straightConnector1">
            <a:avLst/>
          </a:prstGeom>
          <a:ln w="28575">
            <a:solidFill>
              <a:srgbClr val="F3AF2A"/>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6C75C91-901B-BC8F-07A1-2D115DD891F3}"/>
              </a:ext>
            </a:extLst>
          </p:cNvPr>
          <p:cNvSpPr txBox="1"/>
          <p:nvPr/>
        </p:nvSpPr>
        <p:spPr>
          <a:xfrm>
            <a:off x="4661447" y="5654680"/>
            <a:ext cx="1851385" cy="369332"/>
          </a:xfrm>
          <a:prstGeom prst="rect">
            <a:avLst/>
          </a:prstGeom>
          <a:noFill/>
        </p:spPr>
        <p:txBody>
          <a:bodyPr wrap="square">
            <a:spAutoFit/>
          </a:bodyPr>
          <a:lstStyle/>
          <a:p>
            <a:r>
              <a:rPr lang="en-US" sz="1800" b="1" dirty="0">
                <a:solidFill>
                  <a:srgbClr val="F3AF2A"/>
                </a:solidFill>
                <a:latin typeface="Calibri" panose="020F0502020204030204" pitchFamily="34" charset="0"/>
                <a:cs typeface="Calibri" panose="020F0502020204030204" pitchFamily="34" charset="0"/>
              </a:rPr>
              <a:t>Already FAST!</a:t>
            </a:r>
            <a:endParaRPr lang="en-US" dirty="0">
              <a:latin typeface="Calibri" panose="020F0502020204030204" pitchFamily="34" charset="0"/>
              <a:cs typeface="Calibri" panose="020F0502020204030204" pitchFamily="34" charset="0"/>
            </a:endParaRPr>
          </a:p>
        </p:txBody>
      </p:sp>
      <p:sp>
        <p:nvSpPr>
          <p:cNvPr id="69" name="Rechteck: abgerundete Ecken 29">
            <a:extLst>
              <a:ext uri="{FF2B5EF4-FFF2-40B4-BE49-F238E27FC236}">
                <a16:creationId xmlns:a16="http://schemas.microsoft.com/office/drawing/2014/main" id="{B892BACC-5F7F-DDA5-875C-44B8FB28E066}"/>
              </a:ext>
            </a:extLst>
          </p:cNvPr>
          <p:cNvSpPr/>
          <p:nvPr/>
        </p:nvSpPr>
        <p:spPr>
          <a:xfrm>
            <a:off x="6871773" y="3895511"/>
            <a:ext cx="5182041" cy="2903945"/>
          </a:xfrm>
          <a:prstGeom prst="roundRect">
            <a:avLst>
              <a:gd name="adj" fmla="val 3230"/>
            </a:avLst>
          </a:prstGeom>
          <a:solidFill>
            <a:srgbClr val="153D6C"/>
          </a:solidFill>
          <a:ln w="28575" cap="flat" cmpd="sng" algn="ctr">
            <a:solidFill>
              <a:schemeClr val="tx1"/>
            </a:solidFill>
            <a:prstDash val="solid"/>
          </a:ln>
          <a:effectLst/>
        </p:spPr>
        <p:txBody>
          <a:bodyPr rtlCol="0" anchor="ctr"/>
          <a:lstStyle/>
          <a:p>
            <a:pPr algn="ctr" fontAlgn="base">
              <a:spcBef>
                <a:spcPct val="0"/>
              </a:spcBef>
              <a:spcAft>
                <a:spcPct val="0"/>
              </a:spcAft>
              <a:defRPr/>
            </a:pPr>
            <a:endParaRPr lang="de-DE" b="1" kern="0">
              <a:solidFill>
                <a:srgbClr val="FFFFFF"/>
              </a:solidFill>
              <a:latin typeface="Calibri" panose="020F0502020204030204" pitchFamily="34" charset="0"/>
              <a:cs typeface="Calibri" panose="020F0502020204030204" pitchFamily="34" charset="0"/>
            </a:endParaRPr>
          </a:p>
        </p:txBody>
      </p:sp>
      <p:sp>
        <p:nvSpPr>
          <p:cNvPr id="70" name="TextBox 69">
            <a:extLst>
              <a:ext uri="{FF2B5EF4-FFF2-40B4-BE49-F238E27FC236}">
                <a16:creationId xmlns:a16="http://schemas.microsoft.com/office/drawing/2014/main" id="{384BA180-56B0-BDA0-1B5A-CC13D23F9CE9}"/>
              </a:ext>
            </a:extLst>
          </p:cNvPr>
          <p:cNvSpPr txBox="1"/>
          <p:nvPr/>
        </p:nvSpPr>
        <p:spPr>
          <a:xfrm>
            <a:off x="6755187" y="4033734"/>
            <a:ext cx="5140899" cy="369332"/>
          </a:xfrm>
          <a:prstGeom prst="rect">
            <a:avLst/>
          </a:prstGeom>
          <a:noFill/>
        </p:spPr>
        <p:txBody>
          <a:bodyPr wrap="square" rtlCol="0">
            <a:spAutoFit/>
          </a:bodyPr>
          <a:lstStyle/>
          <a:p>
            <a:pPr algn="r"/>
            <a:r>
              <a:rPr lang="en-US" b="1" dirty="0">
                <a:solidFill>
                  <a:srgbClr val="F2AF2A"/>
                </a:solidFill>
                <a:latin typeface="Calibri" panose="020F0502020204030204" pitchFamily="34" charset="0"/>
                <a:cs typeface="Calibri" panose="020F0502020204030204" pitchFamily="34" charset="0"/>
              </a:rPr>
              <a:t>Least-Squares Petrov-</a:t>
            </a:r>
            <a:r>
              <a:rPr lang="en-US" b="1" dirty="0" err="1">
                <a:solidFill>
                  <a:srgbClr val="F2AF2A"/>
                </a:solidFill>
                <a:latin typeface="Calibri" panose="020F0502020204030204" pitchFamily="34" charset="0"/>
                <a:cs typeface="Calibri" panose="020F0502020204030204" pitchFamily="34" charset="0"/>
              </a:rPr>
              <a:t>Galerkin</a:t>
            </a:r>
            <a:r>
              <a:rPr lang="en-US" b="1" dirty="0">
                <a:solidFill>
                  <a:srgbClr val="F2AF2A"/>
                </a:solidFill>
                <a:latin typeface="Calibri" panose="020F0502020204030204" pitchFamily="34" charset="0"/>
                <a:cs typeface="Calibri" panose="020F0502020204030204" pitchFamily="34" charset="0"/>
              </a:rPr>
              <a:t> (LSPG) ROM</a:t>
            </a:r>
          </a:p>
        </p:txBody>
      </p:sp>
      <p:sp>
        <p:nvSpPr>
          <p:cNvPr id="71" name="TextBox 70">
            <a:extLst>
              <a:ext uri="{FF2B5EF4-FFF2-40B4-BE49-F238E27FC236}">
                <a16:creationId xmlns:a16="http://schemas.microsoft.com/office/drawing/2014/main" id="{971BDD9E-1BF5-8CE7-CED6-EDB12BF0AC72}"/>
              </a:ext>
            </a:extLst>
          </p:cNvPr>
          <p:cNvSpPr txBox="1"/>
          <p:nvPr/>
        </p:nvSpPr>
        <p:spPr>
          <a:xfrm>
            <a:off x="254870" y="6148121"/>
            <a:ext cx="2438296" cy="523220"/>
          </a:xfrm>
          <a:prstGeom prst="rect">
            <a:avLst/>
          </a:prstGeom>
          <a:noFill/>
        </p:spPr>
        <p:txBody>
          <a:bodyPr wrap="square">
            <a:spAutoFit/>
          </a:bodyPr>
          <a:lstStyle/>
          <a:p>
            <a:pPr algn="r"/>
            <a:r>
              <a:rPr lang="en-US" sz="1400" b="1" dirty="0">
                <a:solidFill>
                  <a:srgbClr val="F43CAC"/>
                </a:solidFill>
                <a:latin typeface="Calibri" panose="020F0502020204030204" pitchFamily="34" charset="0"/>
                <a:cs typeface="Calibri" panose="020F0502020204030204" pitchFamily="34" charset="0"/>
              </a:rPr>
              <a:t>Affine decompositions from potential carry over:</a:t>
            </a:r>
            <a:endParaRPr lang="en-US" sz="1400" dirty="0">
              <a:solidFill>
                <a:srgbClr val="F43CAC"/>
              </a:solidFill>
              <a:latin typeface="Calibri" panose="020F0502020204030204" pitchFamily="34" charset="0"/>
              <a:cs typeface="Calibri" panose="020F0502020204030204" pitchFamily="34" charset="0"/>
            </a:endParaRPr>
          </a:p>
        </p:txBody>
      </p:sp>
      <p:sp>
        <p:nvSpPr>
          <p:cNvPr id="72" name="Rechteck: abgerundete Ecken 29">
            <a:extLst>
              <a:ext uri="{FF2B5EF4-FFF2-40B4-BE49-F238E27FC236}">
                <a16:creationId xmlns:a16="http://schemas.microsoft.com/office/drawing/2014/main" id="{1ED6204B-C197-315D-763C-FD170BC349C8}"/>
              </a:ext>
            </a:extLst>
          </p:cNvPr>
          <p:cNvSpPr/>
          <p:nvPr/>
        </p:nvSpPr>
        <p:spPr>
          <a:xfrm>
            <a:off x="6889921" y="1150135"/>
            <a:ext cx="5173320" cy="2639278"/>
          </a:xfrm>
          <a:prstGeom prst="roundRect">
            <a:avLst>
              <a:gd name="adj" fmla="val 3257"/>
            </a:avLst>
          </a:prstGeom>
          <a:solidFill>
            <a:srgbClr val="153D6D"/>
          </a:solidFill>
          <a:ln w="28575" cap="flat" cmpd="sng" algn="ctr">
            <a:solidFill>
              <a:schemeClr val="tx1"/>
            </a:solidFill>
            <a:prstDash val="solid"/>
          </a:ln>
          <a:effectLst/>
        </p:spPr>
        <p:txBody>
          <a:bodyPr rtlCol="0" anchor="ctr"/>
          <a:lstStyle/>
          <a:p>
            <a:pPr algn="ctr" fontAlgn="base">
              <a:spcBef>
                <a:spcPct val="0"/>
              </a:spcBef>
              <a:spcAft>
                <a:spcPct val="0"/>
              </a:spcAft>
              <a:defRPr/>
            </a:pPr>
            <a:endParaRPr lang="de-DE" b="1" kern="0">
              <a:solidFill>
                <a:srgbClr val="FFFFFF"/>
              </a:solidFill>
              <a:latin typeface="Calibri" panose="020F0502020204030204" pitchFamily="34" charset="0"/>
              <a:cs typeface="Calibri" panose="020F0502020204030204" pitchFamily="34" charset="0"/>
            </a:endParaRPr>
          </a:p>
        </p:txBody>
      </p:sp>
      <p:sp>
        <p:nvSpPr>
          <p:cNvPr id="73" name="TextBox 72">
            <a:extLst>
              <a:ext uri="{FF2B5EF4-FFF2-40B4-BE49-F238E27FC236}">
                <a16:creationId xmlns:a16="http://schemas.microsoft.com/office/drawing/2014/main" id="{82B8D85B-8114-5B82-5DC4-D708434E685E}"/>
              </a:ext>
            </a:extLst>
          </p:cNvPr>
          <p:cNvSpPr txBox="1"/>
          <p:nvPr/>
        </p:nvSpPr>
        <p:spPr>
          <a:xfrm>
            <a:off x="8015155" y="1256280"/>
            <a:ext cx="3960302" cy="369332"/>
          </a:xfrm>
          <a:prstGeom prst="rect">
            <a:avLst/>
          </a:prstGeom>
          <a:noFill/>
        </p:spPr>
        <p:txBody>
          <a:bodyPr wrap="square" rtlCol="0">
            <a:spAutoFit/>
          </a:bodyPr>
          <a:lstStyle/>
          <a:p>
            <a:pPr algn="r"/>
            <a:r>
              <a:rPr lang="en-US" b="1" dirty="0" err="1">
                <a:solidFill>
                  <a:srgbClr val="F2AF2A"/>
                </a:solidFill>
                <a:latin typeface="Calibri" panose="020F0502020204030204" pitchFamily="34" charset="0"/>
                <a:cs typeface="Calibri" panose="020F0502020204030204" pitchFamily="34" charset="0"/>
              </a:rPr>
              <a:t>Galerkin</a:t>
            </a:r>
            <a:r>
              <a:rPr lang="en-US" b="1" dirty="0">
                <a:solidFill>
                  <a:srgbClr val="F2AF2A"/>
                </a:solidFill>
                <a:latin typeface="Calibri" panose="020F0502020204030204" pitchFamily="34" charset="0"/>
                <a:cs typeface="Calibri" panose="020F0502020204030204" pitchFamily="34" charset="0"/>
              </a:rPr>
              <a:t> (G) ROM</a:t>
            </a:r>
          </a:p>
        </p:txBody>
      </p:sp>
      <p:pic>
        <p:nvPicPr>
          <p:cNvPr id="74" name="Picture 73">
            <a:extLst>
              <a:ext uri="{FF2B5EF4-FFF2-40B4-BE49-F238E27FC236}">
                <a16:creationId xmlns:a16="http://schemas.microsoft.com/office/drawing/2014/main" id="{17292624-F447-D5D1-FD48-06E2EE3FDB35}"/>
              </a:ext>
            </a:extLst>
          </p:cNvPr>
          <p:cNvPicPr>
            <a:picLocks noChangeAspect="1"/>
          </p:cNvPicPr>
          <p:nvPr/>
        </p:nvPicPr>
        <p:blipFill>
          <a:blip r:embed="rId6"/>
          <a:srcRect/>
          <a:stretch/>
        </p:blipFill>
        <p:spPr>
          <a:xfrm>
            <a:off x="2844751" y="6096131"/>
            <a:ext cx="3452241" cy="673608"/>
          </a:xfrm>
          <a:prstGeom prst="rect">
            <a:avLst/>
          </a:prstGeom>
        </p:spPr>
      </p:pic>
      <p:sp>
        <p:nvSpPr>
          <p:cNvPr id="76" name="TextBox 75">
            <a:extLst>
              <a:ext uri="{FF2B5EF4-FFF2-40B4-BE49-F238E27FC236}">
                <a16:creationId xmlns:a16="http://schemas.microsoft.com/office/drawing/2014/main" id="{CA0F370F-B338-6DB8-F315-2BC42E7BEF45}"/>
              </a:ext>
            </a:extLst>
          </p:cNvPr>
          <p:cNvSpPr txBox="1"/>
          <p:nvPr/>
        </p:nvSpPr>
        <p:spPr>
          <a:xfrm>
            <a:off x="6975835" y="1214295"/>
            <a:ext cx="1576840"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Reduction:</a:t>
            </a:r>
          </a:p>
        </p:txBody>
      </p:sp>
      <p:sp>
        <p:nvSpPr>
          <p:cNvPr id="77" name="TextBox 76">
            <a:extLst>
              <a:ext uri="{FF2B5EF4-FFF2-40B4-BE49-F238E27FC236}">
                <a16:creationId xmlns:a16="http://schemas.microsoft.com/office/drawing/2014/main" id="{600F1D1A-FDBA-D031-5A79-2FCE0ABEE7E4}"/>
              </a:ext>
            </a:extLst>
          </p:cNvPr>
          <p:cNvSpPr txBox="1"/>
          <p:nvPr/>
        </p:nvSpPr>
        <p:spPr>
          <a:xfrm>
            <a:off x="6985262" y="2756866"/>
            <a:ext cx="1576840"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Projection:</a:t>
            </a:r>
          </a:p>
        </p:txBody>
      </p:sp>
      <p:pic>
        <p:nvPicPr>
          <p:cNvPr id="78" name="Picture 77">
            <a:extLst>
              <a:ext uri="{FF2B5EF4-FFF2-40B4-BE49-F238E27FC236}">
                <a16:creationId xmlns:a16="http://schemas.microsoft.com/office/drawing/2014/main" id="{714F5F09-EF30-1587-0BF9-AC4E9F590843}"/>
              </a:ext>
            </a:extLst>
          </p:cNvPr>
          <p:cNvPicPr>
            <a:picLocks noChangeAspect="1"/>
          </p:cNvPicPr>
          <p:nvPr/>
        </p:nvPicPr>
        <p:blipFill>
          <a:blip r:embed="rId7"/>
          <a:stretch>
            <a:fillRect/>
          </a:stretch>
        </p:blipFill>
        <p:spPr>
          <a:xfrm>
            <a:off x="7770449" y="1565915"/>
            <a:ext cx="3656127" cy="800499"/>
          </a:xfrm>
          <a:prstGeom prst="rect">
            <a:avLst/>
          </a:prstGeom>
        </p:spPr>
      </p:pic>
      <p:pic>
        <p:nvPicPr>
          <p:cNvPr id="79" name="Picture 78">
            <a:extLst>
              <a:ext uri="{FF2B5EF4-FFF2-40B4-BE49-F238E27FC236}">
                <a16:creationId xmlns:a16="http://schemas.microsoft.com/office/drawing/2014/main" id="{F4FCC8CF-8821-73B8-6CBE-7FD06612337F}"/>
              </a:ext>
            </a:extLst>
          </p:cNvPr>
          <p:cNvPicPr>
            <a:picLocks noChangeAspect="1"/>
          </p:cNvPicPr>
          <p:nvPr/>
        </p:nvPicPr>
        <p:blipFill>
          <a:blip r:embed="rId8"/>
          <a:srcRect/>
          <a:stretch/>
        </p:blipFill>
        <p:spPr>
          <a:xfrm>
            <a:off x="8786384" y="2697195"/>
            <a:ext cx="2996328" cy="496952"/>
          </a:xfrm>
          <a:prstGeom prst="rect">
            <a:avLst/>
          </a:prstGeom>
        </p:spPr>
      </p:pic>
      <p:sp>
        <p:nvSpPr>
          <p:cNvPr id="81" name="TextBox 80">
            <a:extLst>
              <a:ext uri="{FF2B5EF4-FFF2-40B4-BE49-F238E27FC236}">
                <a16:creationId xmlns:a16="http://schemas.microsoft.com/office/drawing/2014/main" id="{265B78C6-CB9D-3831-44A0-CC669349FF65}"/>
              </a:ext>
            </a:extLst>
          </p:cNvPr>
          <p:cNvSpPr txBox="1"/>
          <p:nvPr/>
        </p:nvSpPr>
        <p:spPr>
          <a:xfrm>
            <a:off x="8605844" y="3400959"/>
            <a:ext cx="1712612" cy="307777"/>
          </a:xfrm>
          <a:prstGeom prst="rect">
            <a:avLst/>
          </a:prstGeom>
          <a:noFill/>
        </p:spPr>
        <p:txBody>
          <a:bodyPr wrap="square">
            <a:spAutoFit/>
          </a:bodyPr>
          <a:lstStyle/>
          <a:p>
            <a:pPr algn="ctr"/>
            <a:r>
              <a:rPr lang="en-US" sz="1400" b="1" dirty="0">
                <a:solidFill>
                  <a:srgbClr val="F3AF2A"/>
                </a:solidFill>
                <a:latin typeface="Calibri" panose="020F0502020204030204" pitchFamily="34" charset="0"/>
                <a:cs typeface="Calibri" panose="020F0502020204030204" pitchFamily="34" charset="0"/>
              </a:rPr>
              <a:t>Reduced matrix</a:t>
            </a:r>
            <a:endParaRPr lang="en-US" sz="1400" dirty="0">
              <a:solidFill>
                <a:srgbClr val="F3AF2A"/>
              </a:solidFill>
              <a:latin typeface="Calibri" panose="020F0502020204030204" pitchFamily="34" charset="0"/>
              <a:cs typeface="Calibri" panose="020F0502020204030204" pitchFamily="34" charset="0"/>
            </a:endParaRPr>
          </a:p>
        </p:txBody>
      </p:sp>
      <p:cxnSp>
        <p:nvCxnSpPr>
          <p:cNvPr id="85" name="Straight Arrow Connector 84">
            <a:extLst>
              <a:ext uri="{FF2B5EF4-FFF2-40B4-BE49-F238E27FC236}">
                <a16:creationId xmlns:a16="http://schemas.microsoft.com/office/drawing/2014/main" id="{5C9E9256-1583-458A-A2BC-2DD4DCFBD341}"/>
              </a:ext>
            </a:extLst>
          </p:cNvPr>
          <p:cNvCxnSpPr>
            <a:cxnSpLocks/>
            <a:stCxn id="86" idx="3"/>
          </p:cNvCxnSpPr>
          <p:nvPr/>
        </p:nvCxnSpPr>
        <p:spPr>
          <a:xfrm flipV="1">
            <a:off x="10625293" y="2182534"/>
            <a:ext cx="185450" cy="154574"/>
          </a:xfrm>
          <a:prstGeom prst="straightConnector1">
            <a:avLst/>
          </a:prstGeom>
          <a:ln w="28575">
            <a:solidFill>
              <a:srgbClr val="F3AF2A"/>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1CC1FFAA-786F-E10A-E5D3-DF57B83DC4AE}"/>
              </a:ext>
            </a:extLst>
          </p:cNvPr>
          <p:cNvSpPr txBox="1"/>
          <p:nvPr/>
        </p:nvSpPr>
        <p:spPr>
          <a:xfrm>
            <a:off x="8405938" y="2183219"/>
            <a:ext cx="2219355" cy="307777"/>
          </a:xfrm>
          <a:prstGeom prst="rect">
            <a:avLst/>
          </a:prstGeom>
          <a:noFill/>
        </p:spPr>
        <p:txBody>
          <a:bodyPr wrap="square">
            <a:spAutoFit/>
          </a:bodyPr>
          <a:lstStyle/>
          <a:p>
            <a:pPr algn="r"/>
            <a:r>
              <a:rPr lang="en-US" sz="1400" b="1" dirty="0">
                <a:solidFill>
                  <a:srgbClr val="F3AF2A"/>
                </a:solidFill>
                <a:latin typeface="Calibri" panose="020F0502020204030204" pitchFamily="34" charset="0"/>
                <a:cs typeface="Calibri" panose="020F0502020204030204" pitchFamily="34" charset="0"/>
              </a:rPr>
              <a:t>Snapshot matrix</a:t>
            </a:r>
            <a:endParaRPr lang="en-US" sz="1400" dirty="0">
              <a:solidFill>
                <a:srgbClr val="F3AF2A"/>
              </a:solidFill>
              <a:latin typeface="Calibri" panose="020F0502020204030204" pitchFamily="34" charset="0"/>
              <a:cs typeface="Calibri" panose="020F0502020204030204" pitchFamily="34" charset="0"/>
            </a:endParaRPr>
          </a:p>
        </p:txBody>
      </p:sp>
      <p:pic>
        <p:nvPicPr>
          <p:cNvPr id="88" name="Picture 87">
            <a:extLst>
              <a:ext uri="{FF2B5EF4-FFF2-40B4-BE49-F238E27FC236}">
                <a16:creationId xmlns:a16="http://schemas.microsoft.com/office/drawing/2014/main" id="{02A55A54-3C89-1A13-0721-D8F99DF5E058}"/>
              </a:ext>
            </a:extLst>
          </p:cNvPr>
          <p:cNvPicPr>
            <a:picLocks noChangeAspect="1"/>
          </p:cNvPicPr>
          <p:nvPr/>
        </p:nvPicPr>
        <p:blipFill>
          <a:blip r:embed="rId9"/>
          <a:stretch>
            <a:fillRect/>
          </a:stretch>
        </p:blipFill>
        <p:spPr>
          <a:xfrm>
            <a:off x="8605844" y="4628326"/>
            <a:ext cx="3219209" cy="492457"/>
          </a:xfrm>
          <a:prstGeom prst="rect">
            <a:avLst/>
          </a:prstGeom>
        </p:spPr>
      </p:pic>
      <p:pic>
        <p:nvPicPr>
          <p:cNvPr id="89" name="Picture 88">
            <a:extLst>
              <a:ext uri="{FF2B5EF4-FFF2-40B4-BE49-F238E27FC236}">
                <a16:creationId xmlns:a16="http://schemas.microsoft.com/office/drawing/2014/main" id="{535A8799-A30B-1027-E5CA-ED0C1A0B72C6}"/>
              </a:ext>
            </a:extLst>
          </p:cNvPr>
          <p:cNvPicPr>
            <a:picLocks noChangeAspect="1"/>
          </p:cNvPicPr>
          <p:nvPr/>
        </p:nvPicPr>
        <p:blipFill>
          <a:blip r:embed="rId10"/>
          <a:stretch>
            <a:fillRect/>
          </a:stretch>
        </p:blipFill>
        <p:spPr>
          <a:xfrm>
            <a:off x="7204643" y="5385084"/>
            <a:ext cx="4490230" cy="334985"/>
          </a:xfrm>
          <a:prstGeom prst="rect">
            <a:avLst/>
          </a:prstGeom>
        </p:spPr>
      </p:pic>
      <p:sp>
        <p:nvSpPr>
          <p:cNvPr id="90" name="TextBox 89">
            <a:extLst>
              <a:ext uri="{FF2B5EF4-FFF2-40B4-BE49-F238E27FC236}">
                <a16:creationId xmlns:a16="http://schemas.microsoft.com/office/drawing/2014/main" id="{598ED897-A81B-9A90-8113-9FDDAE2FD1EB}"/>
              </a:ext>
            </a:extLst>
          </p:cNvPr>
          <p:cNvSpPr txBox="1"/>
          <p:nvPr/>
        </p:nvSpPr>
        <p:spPr>
          <a:xfrm>
            <a:off x="6948522" y="4558414"/>
            <a:ext cx="1576840" cy="646331"/>
          </a:xfrm>
          <a:prstGeom prst="rect">
            <a:avLst/>
          </a:prstGeom>
          <a:noFill/>
        </p:spPr>
        <p:txBody>
          <a:bodyPr wrap="square" rtlCol="0">
            <a:spAutoFit/>
          </a:bodyPr>
          <a:lstStyle/>
          <a:p>
            <a:pPr algn="r"/>
            <a:r>
              <a:rPr lang="en-US" b="1" dirty="0">
                <a:solidFill>
                  <a:schemeClr val="bg1"/>
                </a:solidFill>
                <a:latin typeface="Calibri" panose="020F0502020204030204" pitchFamily="34" charset="0"/>
                <a:cs typeface="Calibri" panose="020F0502020204030204" pitchFamily="34" charset="0"/>
              </a:rPr>
              <a:t>Reduction: Projection:</a:t>
            </a:r>
          </a:p>
        </p:txBody>
      </p:sp>
      <p:pic>
        <p:nvPicPr>
          <p:cNvPr id="92" name="Picture 91">
            <a:extLst>
              <a:ext uri="{FF2B5EF4-FFF2-40B4-BE49-F238E27FC236}">
                <a16:creationId xmlns:a16="http://schemas.microsoft.com/office/drawing/2014/main" id="{B6B0D219-B549-2F12-CD3A-F86E600FC829}"/>
              </a:ext>
            </a:extLst>
          </p:cNvPr>
          <p:cNvPicPr>
            <a:picLocks noChangeAspect="1"/>
          </p:cNvPicPr>
          <p:nvPr/>
        </p:nvPicPr>
        <p:blipFill>
          <a:blip r:embed="rId11"/>
          <a:stretch>
            <a:fillRect/>
          </a:stretch>
        </p:blipFill>
        <p:spPr>
          <a:xfrm>
            <a:off x="9057125" y="6300810"/>
            <a:ext cx="2701313" cy="379398"/>
          </a:xfrm>
          <a:prstGeom prst="rect">
            <a:avLst/>
          </a:prstGeom>
        </p:spPr>
      </p:pic>
      <p:sp>
        <p:nvSpPr>
          <p:cNvPr id="93" name="Right Brace 92">
            <a:extLst>
              <a:ext uri="{FF2B5EF4-FFF2-40B4-BE49-F238E27FC236}">
                <a16:creationId xmlns:a16="http://schemas.microsoft.com/office/drawing/2014/main" id="{C96BFAA9-5F79-B658-176E-87EBD3EA4A72}"/>
              </a:ext>
            </a:extLst>
          </p:cNvPr>
          <p:cNvSpPr/>
          <p:nvPr/>
        </p:nvSpPr>
        <p:spPr>
          <a:xfrm rot="5400000">
            <a:off x="9287740" y="2574187"/>
            <a:ext cx="257519" cy="1396922"/>
          </a:xfrm>
          <a:prstGeom prst="rightBrace">
            <a:avLst/>
          </a:prstGeom>
          <a:ln w="31750">
            <a:solidFill>
              <a:srgbClr val="F3AF2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4" name="TextBox 93">
            <a:extLst>
              <a:ext uri="{FF2B5EF4-FFF2-40B4-BE49-F238E27FC236}">
                <a16:creationId xmlns:a16="http://schemas.microsoft.com/office/drawing/2014/main" id="{6E8529FA-DBC2-40A1-3324-26494D441B01}"/>
              </a:ext>
            </a:extLst>
          </p:cNvPr>
          <p:cNvSpPr txBox="1"/>
          <p:nvPr/>
        </p:nvSpPr>
        <p:spPr>
          <a:xfrm>
            <a:off x="7032308" y="5891223"/>
            <a:ext cx="5002564" cy="646331"/>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Construct            as </a:t>
            </a:r>
            <a:r>
              <a:rPr lang="en-US" b="1" i="1" dirty="0">
                <a:solidFill>
                  <a:srgbClr val="F3AF2A"/>
                </a:solidFill>
                <a:latin typeface="Calibri" panose="020F0502020204030204" pitchFamily="34" charset="0"/>
                <a:cs typeface="Calibri" panose="020F0502020204030204" pitchFamily="34" charset="0"/>
              </a:rPr>
              <a:t>orthogonal</a:t>
            </a:r>
            <a:r>
              <a:rPr lang="en-US" b="1" dirty="0">
                <a:solidFill>
                  <a:srgbClr val="F3AF2A"/>
                </a:solidFill>
                <a:latin typeface="Calibri" panose="020F0502020204030204" pitchFamily="34" charset="0"/>
                <a:cs typeface="Calibri" panose="020F0502020204030204" pitchFamily="34" charset="0"/>
              </a:rPr>
              <a:t> projector </a:t>
            </a:r>
            <a:r>
              <a:rPr lang="en-US" b="1" dirty="0">
                <a:solidFill>
                  <a:schemeClr val="bg1"/>
                </a:solidFill>
                <a:latin typeface="Calibri" panose="020F0502020204030204" pitchFamily="34" charset="0"/>
                <a:cs typeface="Calibri" panose="020F0502020204030204" pitchFamily="34" charset="0"/>
              </a:rPr>
              <a:t>onto residuals</a:t>
            </a:r>
          </a:p>
        </p:txBody>
      </p:sp>
      <p:pic>
        <p:nvPicPr>
          <p:cNvPr id="91" name="Picture 90">
            <a:extLst>
              <a:ext uri="{FF2B5EF4-FFF2-40B4-BE49-F238E27FC236}">
                <a16:creationId xmlns:a16="http://schemas.microsoft.com/office/drawing/2014/main" id="{8C0A0A29-555D-048A-695E-64FBA520825A}"/>
              </a:ext>
            </a:extLst>
          </p:cNvPr>
          <p:cNvPicPr>
            <a:picLocks noChangeAspect="1"/>
          </p:cNvPicPr>
          <p:nvPr/>
        </p:nvPicPr>
        <p:blipFill rotWithShape="1">
          <a:blip r:embed="rId12"/>
          <a:srcRect l="49226" t="-1" b="-31531"/>
          <a:stretch/>
        </p:blipFill>
        <p:spPr>
          <a:xfrm>
            <a:off x="8085618" y="5864932"/>
            <a:ext cx="592577" cy="414887"/>
          </a:xfrm>
          <a:prstGeom prst="rect">
            <a:avLst/>
          </a:prstGeom>
        </p:spPr>
      </p:pic>
    </p:spTree>
    <p:extLst>
      <p:ext uri="{BB962C8B-B14F-4D97-AF65-F5344CB8AC3E}">
        <p14:creationId xmlns:p14="http://schemas.microsoft.com/office/powerpoint/2010/main" val="267693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p:bldP spid="44" grpId="0"/>
      <p:bldP spid="54" grpId="0" animBg="1"/>
      <p:bldP spid="55" grpId="0"/>
      <p:bldP spid="56" grpId="0"/>
      <p:bldP spid="62" grpId="0"/>
      <p:bldP spid="66" grpId="0"/>
      <p:bldP spid="69" grpId="0" animBg="1"/>
      <p:bldP spid="70" grpId="0"/>
      <p:bldP spid="71" grpId="0"/>
      <p:bldP spid="72" grpId="0" animBg="1"/>
      <p:bldP spid="73" grpId="0"/>
      <p:bldP spid="76" grpId="0"/>
      <p:bldP spid="77" grpId="0"/>
      <p:bldP spid="81" grpId="0"/>
      <p:bldP spid="86" grpId="0"/>
      <p:bldP spid="90" grpId="0"/>
      <p:bldP spid="93" grpId="0" animBg="1"/>
      <p:bldP spid="9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abgerundete Ecken 29">
            <a:extLst>
              <a:ext uri="{FF2B5EF4-FFF2-40B4-BE49-F238E27FC236}">
                <a16:creationId xmlns:a16="http://schemas.microsoft.com/office/drawing/2014/main" id="{CD50A81B-63A8-A7B2-0C57-B2A7C93CEA13}"/>
              </a:ext>
            </a:extLst>
          </p:cNvPr>
          <p:cNvSpPr/>
          <p:nvPr/>
        </p:nvSpPr>
        <p:spPr>
          <a:xfrm>
            <a:off x="6444983" y="1050789"/>
            <a:ext cx="5603320" cy="5654811"/>
          </a:xfrm>
          <a:prstGeom prst="roundRect">
            <a:avLst>
              <a:gd name="adj" fmla="val 3230"/>
            </a:avLst>
          </a:prstGeom>
          <a:solidFill>
            <a:srgbClr val="21A7C8"/>
          </a:solidFill>
          <a:ln w="41275" cap="flat" cmpd="sng" algn="ctr">
            <a:noFill/>
            <a:prstDash val="solid"/>
          </a:ln>
          <a:effectLst/>
        </p:spPr>
        <p:txBody>
          <a:bodyPr rtlCol="0" anchor="ctr"/>
          <a:lstStyle/>
          <a:p>
            <a:pPr algn="ctr" fontAlgn="base">
              <a:spcBef>
                <a:spcPct val="0"/>
              </a:spcBef>
              <a:spcAft>
                <a:spcPct val="0"/>
              </a:spcAft>
              <a:defRPr/>
            </a:pPr>
            <a:endParaRPr lang="de-DE" b="1" kern="0">
              <a:solidFill>
                <a:srgbClr val="FFFFFF"/>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35509C75-6056-7475-774D-236DFE82FFBA}"/>
              </a:ext>
            </a:extLst>
          </p:cNvPr>
          <p:cNvSpPr>
            <a:spLocks noGrp="1"/>
          </p:cNvSpPr>
          <p:nvPr>
            <p:ph type="title"/>
          </p:nvPr>
        </p:nvSpPr>
        <p:spPr>
          <a:xfrm>
            <a:off x="2773628" y="241660"/>
            <a:ext cx="6150428" cy="637377"/>
          </a:xfrm>
        </p:spPr>
        <p:txBody>
          <a:bodyPr>
            <a:normAutofit/>
          </a:bodyPr>
          <a:lstStyle/>
          <a:p>
            <a:pPr algn="ctr"/>
            <a:r>
              <a:rPr lang="en-US" sz="3600" b="1" dirty="0">
                <a:solidFill>
                  <a:srgbClr val="FF0000"/>
                </a:solidFill>
                <a:latin typeface="Calibri" panose="020F0502020204030204" pitchFamily="34" charset="0"/>
                <a:cs typeface="Calibri" panose="020F0502020204030204" pitchFamily="34" charset="0"/>
              </a:rPr>
              <a:t>Emulator basis construction</a:t>
            </a:r>
          </a:p>
        </p:txBody>
      </p:sp>
      <p:sp>
        <p:nvSpPr>
          <p:cNvPr id="91" name="Rechteck: abgerundete Ecken 29">
            <a:extLst>
              <a:ext uri="{FF2B5EF4-FFF2-40B4-BE49-F238E27FC236}">
                <a16:creationId xmlns:a16="http://schemas.microsoft.com/office/drawing/2014/main" id="{CE4225BF-66A4-59A0-C1F3-CDB24212099E}"/>
              </a:ext>
            </a:extLst>
          </p:cNvPr>
          <p:cNvSpPr/>
          <p:nvPr/>
        </p:nvSpPr>
        <p:spPr>
          <a:xfrm>
            <a:off x="143697" y="1050789"/>
            <a:ext cx="6238136" cy="5654810"/>
          </a:xfrm>
          <a:prstGeom prst="roundRect">
            <a:avLst>
              <a:gd name="adj" fmla="val 3257"/>
            </a:avLst>
          </a:prstGeom>
          <a:solidFill>
            <a:srgbClr val="DFDFDF"/>
          </a:solidFill>
          <a:ln w="41275" cap="flat" cmpd="sng" algn="ctr">
            <a:noFill/>
            <a:prstDash val="solid"/>
          </a:ln>
          <a:effectLst/>
        </p:spPr>
        <p:txBody>
          <a:bodyPr rtlCol="0" anchor="ctr"/>
          <a:lstStyle/>
          <a:p>
            <a:pPr algn="ctr" fontAlgn="base">
              <a:spcBef>
                <a:spcPct val="0"/>
              </a:spcBef>
              <a:spcAft>
                <a:spcPct val="0"/>
              </a:spcAft>
              <a:defRPr/>
            </a:pPr>
            <a:endParaRPr lang="de-DE" b="1" kern="0" dirty="0">
              <a:solidFill>
                <a:srgbClr val="FFFFFF"/>
              </a:solidFill>
              <a:latin typeface="Calibri" panose="020F0502020204030204" pitchFamily="34" charset="0"/>
              <a:cs typeface="Calibri" panose="020F0502020204030204" pitchFamily="34" charset="0"/>
            </a:endParaRPr>
          </a:p>
        </p:txBody>
      </p:sp>
      <p:pic>
        <p:nvPicPr>
          <p:cNvPr id="3" name="Picture 2" descr="A blue line with a yellow dot&#10;&#10;Description automatically generated">
            <a:extLst>
              <a:ext uri="{FF2B5EF4-FFF2-40B4-BE49-F238E27FC236}">
                <a16:creationId xmlns:a16="http://schemas.microsoft.com/office/drawing/2014/main" id="{9E1EBEE9-21F5-3AFD-535D-1251F744F567}"/>
              </a:ext>
            </a:extLst>
          </p:cNvPr>
          <p:cNvPicPr>
            <a:picLocks noChangeAspect="1"/>
          </p:cNvPicPr>
          <p:nvPr/>
        </p:nvPicPr>
        <p:blipFill>
          <a:blip r:embed="rId3"/>
          <a:stretch>
            <a:fillRect/>
          </a:stretch>
        </p:blipFill>
        <p:spPr>
          <a:xfrm>
            <a:off x="502142" y="1190936"/>
            <a:ext cx="5280660" cy="2926080"/>
          </a:xfrm>
          <a:prstGeom prst="rect">
            <a:avLst/>
          </a:prstGeom>
          <a:solidFill>
            <a:srgbClr val="DFDFDF"/>
          </a:solidFill>
        </p:spPr>
      </p:pic>
      <p:pic>
        <p:nvPicPr>
          <p:cNvPr id="8" name="Picture 7" descr="A graph of a mathematical equation&#10;&#10;Description automatically generated with medium confidence">
            <a:extLst>
              <a:ext uri="{FF2B5EF4-FFF2-40B4-BE49-F238E27FC236}">
                <a16:creationId xmlns:a16="http://schemas.microsoft.com/office/drawing/2014/main" id="{227CEC63-4706-C12F-6E79-D3E5C81440A6}"/>
              </a:ext>
            </a:extLst>
          </p:cNvPr>
          <p:cNvPicPr>
            <a:picLocks noChangeAspect="1"/>
          </p:cNvPicPr>
          <p:nvPr/>
        </p:nvPicPr>
        <p:blipFill>
          <a:blip r:embed="rId4"/>
          <a:stretch>
            <a:fillRect/>
          </a:stretch>
        </p:blipFill>
        <p:spPr>
          <a:xfrm>
            <a:off x="385302" y="1190936"/>
            <a:ext cx="5463540" cy="2926080"/>
          </a:xfrm>
          <a:prstGeom prst="rect">
            <a:avLst/>
          </a:prstGeom>
          <a:solidFill>
            <a:srgbClr val="DFDFDF"/>
          </a:solidFill>
        </p:spPr>
      </p:pic>
      <p:cxnSp>
        <p:nvCxnSpPr>
          <p:cNvPr id="137" name="Straight Arrow Connector 136">
            <a:extLst>
              <a:ext uri="{FF2B5EF4-FFF2-40B4-BE49-F238E27FC236}">
                <a16:creationId xmlns:a16="http://schemas.microsoft.com/office/drawing/2014/main" id="{FC3C2D3B-FE62-512D-4E13-F1E760D6865C}"/>
              </a:ext>
            </a:extLst>
          </p:cNvPr>
          <p:cNvCxnSpPr>
            <a:cxnSpLocks/>
          </p:cNvCxnSpPr>
          <p:nvPr/>
        </p:nvCxnSpPr>
        <p:spPr>
          <a:xfrm flipV="1">
            <a:off x="473852" y="2970498"/>
            <a:ext cx="179600" cy="342723"/>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BBE26F21-7F60-EC3E-7E65-4D35B8C6A43A}"/>
              </a:ext>
            </a:extLst>
          </p:cNvPr>
          <p:cNvSpPr txBox="1"/>
          <p:nvPr/>
        </p:nvSpPr>
        <p:spPr>
          <a:xfrm>
            <a:off x="140698" y="3272702"/>
            <a:ext cx="6150428" cy="307777"/>
          </a:xfrm>
          <a:prstGeom prst="rect">
            <a:avLst/>
          </a:prstGeom>
          <a:noFill/>
        </p:spPr>
        <p:txBody>
          <a:bodyPr wrap="square">
            <a:spAutoFit/>
          </a:bodyPr>
          <a:lstStyle/>
          <a:p>
            <a:r>
              <a:rPr lang="en-US" sz="1400" b="1" dirty="0">
                <a:solidFill>
                  <a:schemeClr val="bg1">
                    <a:lumMod val="50000"/>
                  </a:schemeClr>
                </a:solidFill>
                <a:latin typeface="Calibri" panose="020F0502020204030204" pitchFamily="34" charset="0"/>
                <a:cs typeface="Calibri" panose="020F0502020204030204" pitchFamily="34" charset="0"/>
              </a:rPr>
              <a:t>Snapshot #1</a:t>
            </a:r>
            <a:endParaRPr lang="en-US" sz="1400" dirty="0">
              <a:solidFill>
                <a:schemeClr val="bg1">
                  <a:lumMod val="50000"/>
                </a:schemeClr>
              </a:solidFill>
              <a:latin typeface="Calibri" panose="020F0502020204030204" pitchFamily="34" charset="0"/>
              <a:cs typeface="Calibri" panose="020F0502020204030204" pitchFamily="34" charset="0"/>
            </a:endParaRPr>
          </a:p>
        </p:txBody>
      </p:sp>
      <p:cxnSp>
        <p:nvCxnSpPr>
          <p:cNvPr id="146" name="Straight Arrow Connector 145">
            <a:extLst>
              <a:ext uri="{FF2B5EF4-FFF2-40B4-BE49-F238E27FC236}">
                <a16:creationId xmlns:a16="http://schemas.microsoft.com/office/drawing/2014/main" id="{23EB353E-2B32-0AD0-3BB1-5F2A3D0BAFFA}"/>
              </a:ext>
            </a:extLst>
          </p:cNvPr>
          <p:cNvCxnSpPr>
            <a:cxnSpLocks/>
          </p:cNvCxnSpPr>
          <p:nvPr/>
        </p:nvCxnSpPr>
        <p:spPr>
          <a:xfrm>
            <a:off x="5179446" y="1691044"/>
            <a:ext cx="208936" cy="226611"/>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FF898AE7-32A6-2717-539A-1D88D3A39FD9}"/>
              </a:ext>
            </a:extLst>
          </p:cNvPr>
          <p:cNvSpPr txBox="1"/>
          <p:nvPr/>
        </p:nvSpPr>
        <p:spPr>
          <a:xfrm>
            <a:off x="4595295" y="1395582"/>
            <a:ext cx="1530712" cy="307777"/>
          </a:xfrm>
          <a:prstGeom prst="rect">
            <a:avLst/>
          </a:prstGeom>
          <a:noFill/>
        </p:spPr>
        <p:txBody>
          <a:bodyPr wrap="square">
            <a:spAutoFit/>
          </a:bodyPr>
          <a:lstStyle/>
          <a:p>
            <a:r>
              <a:rPr lang="en-US" sz="1400" b="1" dirty="0">
                <a:solidFill>
                  <a:schemeClr val="bg1">
                    <a:lumMod val="50000"/>
                  </a:schemeClr>
                </a:solidFill>
                <a:latin typeface="Calibri" panose="020F0502020204030204" pitchFamily="34" charset="0"/>
                <a:cs typeface="Calibri" panose="020F0502020204030204" pitchFamily="34" charset="0"/>
              </a:rPr>
              <a:t>FOM trajectory</a:t>
            </a:r>
            <a:endParaRPr lang="en-US" sz="1400" dirty="0">
              <a:solidFill>
                <a:schemeClr val="bg1">
                  <a:lumMod val="50000"/>
                </a:schemeClr>
              </a:solidFill>
              <a:latin typeface="Calibri" panose="020F0502020204030204" pitchFamily="34" charset="0"/>
              <a:cs typeface="Calibri" panose="020F0502020204030204" pitchFamily="34" charset="0"/>
            </a:endParaRPr>
          </a:p>
        </p:txBody>
      </p:sp>
      <p:sp>
        <p:nvSpPr>
          <p:cNvPr id="9" name="Rechteck: abgerundete Ecken 29">
            <a:extLst>
              <a:ext uri="{FF2B5EF4-FFF2-40B4-BE49-F238E27FC236}">
                <a16:creationId xmlns:a16="http://schemas.microsoft.com/office/drawing/2014/main" id="{51971354-3D5B-32B5-75C8-D662BC660F02}"/>
              </a:ext>
            </a:extLst>
          </p:cNvPr>
          <p:cNvSpPr/>
          <p:nvPr/>
        </p:nvSpPr>
        <p:spPr>
          <a:xfrm>
            <a:off x="1615343" y="3443067"/>
            <a:ext cx="3739549" cy="704326"/>
          </a:xfrm>
          <a:prstGeom prst="roundRect">
            <a:avLst>
              <a:gd name="adj" fmla="val 3257"/>
            </a:avLst>
          </a:prstGeom>
          <a:solidFill>
            <a:srgbClr val="DFDFDF"/>
          </a:solidFill>
          <a:ln w="41275" cap="flat" cmpd="sng" algn="ctr">
            <a:noFill/>
            <a:prstDash val="solid"/>
          </a:ln>
          <a:effectLst/>
        </p:spPr>
        <p:txBody>
          <a:bodyPr rtlCol="0" anchor="ctr"/>
          <a:lstStyle/>
          <a:p>
            <a:pPr algn="ctr" fontAlgn="base">
              <a:spcBef>
                <a:spcPct val="0"/>
              </a:spcBef>
              <a:spcAft>
                <a:spcPct val="0"/>
              </a:spcAft>
              <a:defRPr/>
            </a:pPr>
            <a:endParaRPr lang="de-DE" b="1" kern="0" dirty="0">
              <a:solidFill>
                <a:srgbClr val="FFFFFF"/>
              </a:solidFill>
              <a:latin typeface="Calibri" panose="020F0502020204030204" pitchFamily="34" charset="0"/>
              <a:cs typeface="Calibri" panose="020F0502020204030204" pitchFamily="34" charset="0"/>
            </a:endParaRPr>
          </a:p>
        </p:txBody>
      </p:sp>
      <p:sp>
        <p:nvSpPr>
          <p:cNvPr id="144" name="TextBox 143">
            <a:extLst>
              <a:ext uri="{FF2B5EF4-FFF2-40B4-BE49-F238E27FC236}">
                <a16:creationId xmlns:a16="http://schemas.microsoft.com/office/drawing/2014/main" id="{C7223DB4-39E0-FD72-1D61-921423E86078}"/>
              </a:ext>
            </a:extLst>
          </p:cNvPr>
          <p:cNvSpPr txBox="1"/>
          <p:nvPr/>
        </p:nvSpPr>
        <p:spPr>
          <a:xfrm>
            <a:off x="1834455" y="3768913"/>
            <a:ext cx="4031077" cy="830997"/>
          </a:xfrm>
          <a:prstGeom prst="rect">
            <a:avLst/>
          </a:prstGeom>
          <a:noFill/>
        </p:spPr>
        <p:txBody>
          <a:bodyPr wrap="square">
            <a:spAutoFit/>
          </a:bodyPr>
          <a:lstStyle/>
          <a:p>
            <a:r>
              <a:rPr lang="en-US" sz="2400" b="1" dirty="0">
                <a:solidFill>
                  <a:srgbClr val="4BB1A3"/>
                </a:solidFill>
                <a:latin typeface="Calibri" panose="020F0502020204030204" pitchFamily="34" charset="0"/>
                <a:cs typeface="Calibri" panose="020F0502020204030204" pitchFamily="34" charset="0"/>
              </a:rPr>
              <a:t>Where to place the emulator’s </a:t>
            </a:r>
            <a:r>
              <a:rPr lang="en-US" sz="2400" b="1" i="1" dirty="0">
                <a:solidFill>
                  <a:srgbClr val="4BB1A3"/>
                </a:solidFill>
                <a:latin typeface="Calibri" panose="020F0502020204030204" pitchFamily="34" charset="0"/>
                <a:cs typeface="Calibri" panose="020F0502020204030204" pitchFamily="34" charset="0"/>
              </a:rPr>
              <a:t>snapshots</a:t>
            </a:r>
            <a:r>
              <a:rPr lang="en-US" sz="2400" b="1" dirty="0">
                <a:solidFill>
                  <a:srgbClr val="4BB1A3"/>
                </a:solidFill>
                <a:latin typeface="Calibri" panose="020F0502020204030204" pitchFamily="34" charset="0"/>
                <a:cs typeface="Calibri" panose="020F0502020204030204" pitchFamily="34" charset="0"/>
              </a:rPr>
              <a:t>?</a:t>
            </a:r>
            <a:endParaRPr lang="en-US" sz="2400" dirty="0">
              <a:solidFill>
                <a:srgbClr val="4BB1A3"/>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45AE78CC-C6B4-137B-B882-A651067177AA}"/>
              </a:ext>
            </a:extLst>
          </p:cNvPr>
          <p:cNvSpPr txBox="1"/>
          <p:nvPr/>
        </p:nvSpPr>
        <p:spPr>
          <a:xfrm>
            <a:off x="282622" y="4855795"/>
            <a:ext cx="5960286" cy="1390124"/>
          </a:xfrm>
          <a:prstGeom prst="rect">
            <a:avLst/>
          </a:prstGeom>
          <a:noFill/>
        </p:spPr>
        <p:txBody>
          <a:bodyPr wrap="square">
            <a:spAutoFit/>
          </a:bodyPr>
          <a:lstStyle/>
          <a:p>
            <a:pPr marL="514350" indent="-514350">
              <a:lnSpc>
                <a:spcPct val="110000"/>
              </a:lnSpc>
              <a:spcAft>
                <a:spcPts val="800"/>
              </a:spcAft>
              <a:buFont typeface="+mj-lt"/>
              <a:buAutoNum type="arabicPeriod"/>
            </a:pPr>
            <a:r>
              <a:rPr lang="en-US" b="1" dirty="0">
                <a:latin typeface="Calibri" panose="020F0502020204030204" pitchFamily="34" charset="0"/>
                <a:cs typeface="Calibri" panose="020F0502020204030204" pitchFamily="34" charset="0"/>
                <a:sym typeface="Wingdings" pitchFamily="2" charset="2"/>
              </a:rPr>
              <a:t>Space-filling sampling</a:t>
            </a:r>
            <a:r>
              <a:rPr lang="en-US" dirty="0">
                <a:latin typeface="Calibri" panose="020F0502020204030204" pitchFamily="34" charset="0"/>
                <a:cs typeface="Calibri" panose="020F0502020204030204" pitchFamily="34" charset="0"/>
                <a:sym typeface="Wingdings" pitchFamily="2" charset="2"/>
              </a:rPr>
              <a:t> combined with a </a:t>
            </a:r>
            <a:r>
              <a:rPr lang="en-US" b="1" dirty="0">
                <a:latin typeface="Calibri" panose="020F0502020204030204" pitchFamily="34" charset="0"/>
                <a:cs typeface="Calibri" panose="020F0502020204030204" pitchFamily="34" charset="0"/>
              </a:rPr>
              <a:t>Proper Orthogonal Decomposition (POD) </a:t>
            </a:r>
          </a:p>
          <a:p>
            <a:pPr marL="514350" indent="-514350">
              <a:lnSpc>
                <a:spcPct val="110000"/>
              </a:lnSpc>
              <a:spcAft>
                <a:spcPts val="800"/>
              </a:spcAft>
              <a:buFont typeface="+mj-lt"/>
              <a:buAutoNum type="arabicPeriod"/>
            </a:pPr>
            <a:r>
              <a:rPr lang="en-US" b="1" dirty="0">
                <a:latin typeface="Calibri" panose="020F0502020204030204" pitchFamily="34" charset="0"/>
                <a:cs typeface="Calibri" panose="020F0502020204030204" pitchFamily="34" charset="0"/>
                <a:sym typeface="Wingdings" pitchFamily="2" charset="2"/>
              </a:rPr>
              <a:t>Active learning </a:t>
            </a:r>
            <a:r>
              <a:rPr lang="en-US" dirty="0">
                <a:latin typeface="Calibri" panose="020F0502020204030204" pitchFamily="34" charset="0"/>
                <a:cs typeface="Calibri" panose="020F0502020204030204" pitchFamily="34" charset="0"/>
                <a:sym typeface="Wingdings" pitchFamily="2" charset="2"/>
              </a:rPr>
              <a:t>approach based on </a:t>
            </a:r>
            <a:r>
              <a:rPr lang="en-US" b="1" dirty="0">
                <a:latin typeface="Calibri" panose="020F0502020204030204" pitchFamily="34" charset="0"/>
                <a:cs typeface="Calibri" panose="020F0502020204030204" pitchFamily="34" charset="0"/>
                <a:sym typeface="Wingdings" pitchFamily="2" charset="2"/>
              </a:rPr>
              <a:t>error estimation </a:t>
            </a:r>
            <a:r>
              <a:rPr lang="en-US" dirty="0">
                <a:latin typeface="Calibri" panose="020F0502020204030204" pitchFamily="34" charset="0"/>
                <a:cs typeface="Calibri" panose="020F0502020204030204" pitchFamily="34" charset="0"/>
                <a:sym typeface="Wingdings" pitchFamily="2" charset="2"/>
              </a:rPr>
              <a:t>and a </a:t>
            </a:r>
            <a:r>
              <a:rPr lang="en-US" b="1" i="1" dirty="0">
                <a:latin typeface="Calibri" panose="020F0502020204030204" pitchFamily="34" charset="0"/>
                <a:cs typeface="Calibri" panose="020F0502020204030204" pitchFamily="34" charset="0"/>
                <a:sym typeface="Wingdings" pitchFamily="2" charset="2"/>
              </a:rPr>
              <a:t>greedy algorithm</a:t>
            </a:r>
            <a:endParaRPr lang="en-US" dirty="0">
              <a:latin typeface="Calibri" panose="020F0502020204030204" pitchFamily="34" charset="0"/>
              <a:cs typeface="Calibri" panose="020F0502020204030204" pitchFamily="34" charset="0"/>
              <a:sym typeface="Wingdings" pitchFamily="2" charset="2"/>
            </a:endParaRPr>
          </a:p>
        </p:txBody>
      </p:sp>
      <p:cxnSp>
        <p:nvCxnSpPr>
          <p:cNvPr id="43" name="Straight Arrow Connector 42">
            <a:extLst>
              <a:ext uri="{FF2B5EF4-FFF2-40B4-BE49-F238E27FC236}">
                <a16:creationId xmlns:a16="http://schemas.microsoft.com/office/drawing/2014/main" id="{085A4515-46D8-6A8C-6CEA-B4BBDEE08E8F}"/>
              </a:ext>
            </a:extLst>
          </p:cNvPr>
          <p:cNvCxnSpPr>
            <a:cxnSpLocks/>
          </p:cNvCxnSpPr>
          <p:nvPr/>
        </p:nvCxnSpPr>
        <p:spPr>
          <a:xfrm flipH="1" flipV="1">
            <a:off x="5583021" y="2697325"/>
            <a:ext cx="130284" cy="205507"/>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233FA3B-95AE-CCC0-7915-188B39799EC7}"/>
              </a:ext>
            </a:extLst>
          </p:cNvPr>
          <p:cNvSpPr txBox="1"/>
          <p:nvPr/>
        </p:nvSpPr>
        <p:spPr>
          <a:xfrm>
            <a:off x="5154765" y="2877341"/>
            <a:ext cx="6150428" cy="307777"/>
          </a:xfrm>
          <a:prstGeom prst="rect">
            <a:avLst/>
          </a:prstGeom>
          <a:noFill/>
        </p:spPr>
        <p:txBody>
          <a:bodyPr wrap="square">
            <a:spAutoFit/>
          </a:bodyPr>
          <a:lstStyle/>
          <a:p>
            <a:r>
              <a:rPr lang="en-US" sz="1400" b="1" dirty="0">
                <a:solidFill>
                  <a:schemeClr val="bg1">
                    <a:lumMod val="50000"/>
                  </a:schemeClr>
                </a:solidFill>
                <a:latin typeface="Calibri" panose="020F0502020204030204" pitchFamily="34" charset="0"/>
                <a:cs typeface="Calibri" panose="020F0502020204030204" pitchFamily="34" charset="0"/>
              </a:rPr>
              <a:t>Snapshot #2</a:t>
            </a:r>
            <a:endParaRPr lang="en-US" sz="1400" dirty="0">
              <a:solidFill>
                <a:schemeClr val="bg1">
                  <a:lumMod val="50000"/>
                </a:schemeClr>
              </a:solidFill>
              <a:latin typeface="Calibri" panose="020F0502020204030204" pitchFamily="34" charset="0"/>
              <a:cs typeface="Calibri" panose="020F0502020204030204" pitchFamily="34" charset="0"/>
            </a:endParaRPr>
          </a:p>
        </p:txBody>
      </p:sp>
      <p:sp>
        <p:nvSpPr>
          <p:cNvPr id="57" name="TextBox 56">
            <a:extLst>
              <a:ext uri="{FF2B5EF4-FFF2-40B4-BE49-F238E27FC236}">
                <a16:creationId xmlns:a16="http://schemas.microsoft.com/office/drawing/2014/main" id="{F4281A6C-77A4-9B26-65B6-910FF87D3CA2}"/>
              </a:ext>
            </a:extLst>
          </p:cNvPr>
          <p:cNvSpPr txBox="1"/>
          <p:nvPr/>
        </p:nvSpPr>
        <p:spPr>
          <a:xfrm>
            <a:off x="801329" y="6448264"/>
            <a:ext cx="6386052" cy="276999"/>
          </a:xfrm>
          <a:prstGeom prst="rect">
            <a:avLst/>
          </a:prstGeom>
          <a:noFill/>
        </p:spPr>
        <p:txBody>
          <a:bodyPr wrap="square">
            <a:spAutoFit/>
          </a:bodyPr>
          <a:lstStyle/>
          <a:p>
            <a:r>
              <a:rPr lang="en-US" sz="1200" dirty="0">
                <a:solidFill>
                  <a:srgbClr val="015AA9"/>
                </a:solidFill>
                <a:latin typeface="Calibri" panose="020F0502020204030204" pitchFamily="34" charset="0"/>
                <a:cs typeface="Calibri" panose="020F0502020204030204" pitchFamily="34" charset="0"/>
              </a:rPr>
              <a:t>See also: Sarkar &amp; Lee, PRR </a:t>
            </a:r>
            <a:r>
              <a:rPr lang="en-US" sz="1200" b="1" dirty="0">
                <a:solidFill>
                  <a:srgbClr val="015AA9"/>
                </a:solidFill>
                <a:latin typeface="Calibri" panose="020F0502020204030204" pitchFamily="34" charset="0"/>
                <a:cs typeface="Calibri" panose="020F0502020204030204" pitchFamily="34" charset="0"/>
              </a:rPr>
              <a:t>4</a:t>
            </a:r>
            <a:r>
              <a:rPr lang="en-US" sz="1200" dirty="0">
                <a:solidFill>
                  <a:srgbClr val="015AA9"/>
                </a:solidFill>
                <a:latin typeface="Calibri" panose="020F0502020204030204" pitchFamily="34" charset="0"/>
                <a:cs typeface="Calibri" panose="020F0502020204030204" pitchFamily="34" charset="0"/>
              </a:rPr>
              <a:t>, 023214 ; Bonilla </a:t>
            </a:r>
            <a:r>
              <a:rPr lang="en-US" sz="1200" i="1" dirty="0">
                <a:solidFill>
                  <a:srgbClr val="015AA9"/>
                </a:solidFill>
                <a:latin typeface="Calibri" panose="020F0502020204030204" pitchFamily="34" charset="0"/>
                <a:cs typeface="Calibri" panose="020F0502020204030204" pitchFamily="34" charset="0"/>
              </a:rPr>
              <a:t>et al.</a:t>
            </a:r>
            <a:r>
              <a:rPr lang="en-US" sz="1200" dirty="0">
                <a:solidFill>
                  <a:srgbClr val="015AA9"/>
                </a:solidFill>
                <a:latin typeface="Calibri" panose="020F0502020204030204" pitchFamily="34" charset="0"/>
                <a:cs typeface="Calibri" panose="020F0502020204030204" pitchFamily="34" charset="0"/>
              </a:rPr>
              <a:t>, PRC </a:t>
            </a:r>
            <a:r>
              <a:rPr lang="en-US" sz="1200" b="1" dirty="0">
                <a:solidFill>
                  <a:srgbClr val="015AA9"/>
                </a:solidFill>
                <a:latin typeface="Calibri" panose="020F0502020204030204" pitchFamily="34" charset="0"/>
                <a:cs typeface="Calibri" panose="020F0502020204030204" pitchFamily="34" charset="0"/>
              </a:rPr>
              <a:t>106</a:t>
            </a:r>
            <a:r>
              <a:rPr lang="en-US" sz="1200" dirty="0">
                <a:solidFill>
                  <a:srgbClr val="015AA9"/>
                </a:solidFill>
                <a:latin typeface="Calibri" panose="020F0502020204030204" pitchFamily="34" charset="0"/>
                <a:cs typeface="Calibri" panose="020F0502020204030204" pitchFamily="34" charset="0"/>
              </a:rPr>
              <a:t>, 054322</a:t>
            </a:r>
          </a:p>
        </p:txBody>
      </p:sp>
      <p:pic>
        <p:nvPicPr>
          <p:cNvPr id="6" name="Picture 5">
            <a:extLst>
              <a:ext uri="{FF2B5EF4-FFF2-40B4-BE49-F238E27FC236}">
                <a16:creationId xmlns:a16="http://schemas.microsoft.com/office/drawing/2014/main" id="{348277FF-7E60-FC2E-8C99-38915DD10BD4}"/>
              </a:ext>
            </a:extLst>
          </p:cNvPr>
          <p:cNvPicPr>
            <a:picLocks noChangeAspect="1"/>
          </p:cNvPicPr>
          <p:nvPr/>
        </p:nvPicPr>
        <p:blipFill>
          <a:blip r:embed="rId5"/>
          <a:srcRect t="694" b="694"/>
          <a:stretch/>
        </p:blipFill>
        <p:spPr>
          <a:xfrm>
            <a:off x="6596810" y="1172830"/>
            <a:ext cx="5312568" cy="4632685"/>
          </a:xfrm>
          <a:prstGeom prst="roundRect">
            <a:avLst>
              <a:gd name="adj" fmla="val 3143"/>
            </a:avLst>
          </a:prstGeom>
          <a:solidFill>
            <a:schemeClr val="bg1"/>
          </a:solidFill>
        </p:spPr>
      </p:pic>
      <p:sp>
        <p:nvSpPr>
          <p:cNvPr id="10" name="TextBox 9">
            <a:extLst>
              <a:ext uri="{FF2B5EF4-FFF2-40B4-BE49-F238E27FC236}">
                <a16:creationId xmlns:a16="http://schemas.microsoft.com/office/drawing/2014/main" id="{C0B2A659-4D06-9AF1-3BDC-26D91F8336E0}"/>
              </a:ext>
            </a:extLst>
          </p:cNvPr>
          <p:cNvSpPr txBox="1"/>
          <p:nvPr/>
        </p:nvSpPr>
        <p:spPr>
          <a:xfrm>
            <a:off x="6596810" y="5844342"/>
            <a:ext cx="5312568" cy="830997"/>
          </a:xfrm>
          <a:prstGeom prst="rect">
            <a:avLst/>
          </a:prstGeom>
          <a:noFill/>
        </p:spPr>
        <p:txBody>
          <a:bodyPr wrap="square">
            <a:spAutoFit/>
          </a:bodyPr>
          <a:lstStyle/>
          <a:p>
            <a:r>
              <a:rPr lang="en-US" sz="1600" b="1" dirty="0">
                <a:latin typeface="Calibri" panose="020F0502020204030204" pitchFamily="34" charset="0"/>
                <a:cs typeface="Calibri" panose="020F0502020204030204" pitchFamily="34" charset="0"/>
              </a:rPr>
              <a:t>The </a:t>
            </a:r>
            <a:r>
              <a:rPr lang="en-US" sz="1600" b="1" dirty="0">
                <a:solidFill>
                  <a:schemeClr val="bg1"/>
                </a:solidFill>
                <a:latin typeface="Calibri" panose="020F0502020204030204" pitchFamily="34" charset="0"/>
                <a:cs typeface="Calibri" panose="020F0502020204030204" pitchFamily="34" charset="0"/>
              </a:rPr>
              <a:t>greedy method uses far fewer FOM solutions </a:t>
            </a:r>
            <a:r>
              <a:rPr lang="en-US" sz="1600" b="1" dirty="0">
                <a:latin typeface="Calibri" panose="020F0502020204030204" pitchFamily="34" charset="0"/>
                <a:cs typeface="Calibri" panose="020F0502020204030204" pitchFamily="34" charset="0"/>
              </a:rPr>
              <a:t>to construct its basis, </a:t>
            </a:r>
            <a:r>
              <a:rPr lang="en-US" sz="1600" b="1" dirty="0">
                <a:solidFill>
                  <a:schemeClr val="bg1"/>
                </a:solidFill>
                <a:latin typeface="Calibri" panose="020F0502020204030204" pitchFamily="34" charset="0"/>
                <a:cs typeface="Calibri" panose="020F0502020204030204" pitchFamily="34" charset="0"/>
              </a:rPr>
              <a:t>iteratively adding snapshots </a:t>
            </a:r>
            <a:r>
              <a:rPr lang="en-US" sz="1600" b="1" dirty="0">
                <a:latin typeface="Calibri" panose="020F0502020204030204" pitchFamily="34" charset="0"/>
                <a:cs typeface="Calibri" panose="020F0502020204030204" pitchFamily="34" charset="0"/>
              </a:rPr>
              <a:t>where the (estimated) emulator error is maximum.</a:t>
            </a:r>
          </a:p>
        </p:txBody>
      </p:sp>
      <p:sp>
        <p:nvSpPr>
          <p:cNvPr id="2" name="TextBox 1">
            <a:extLst>
              <a:ext uri="{FF2B5EF4-FFF2-40B4-BE49-F238E27FC236}">
                <a16:creationId xmlns:a16="http://schemas.microsoft.com/office/drawing/2014/main" id="{28C603C6-2178-7305-8520-796A37C1E84C}"/>
              </a:ext>
            </a:extLst>
          </p:cNvPr>
          <p:cNvSpPr txBox="1"/>
          <p:nvPr/>
        </p:nvSpPr>
        <p:spPr>
          <a:xfrm>
            <a:off x="8908600" y="299238"/>
            <a:ext cx="3000778" cy="523220"/>
          </a:xfrm>
          <a:prstGeom prst="rect">
            <a:avLst/>
          </a:prstGeom>
          <a:noFill/>
        </p:spPr>
        <p:txBody>
          <a:bodyPr wrap="square">
            <a:spAutoFit/>
          </a:bodyPr>
          <a:lstStyle/>
          <a:p>
            <a:pPr algn="ctr"/>
            <a:r>
              <a:rPr lang="en-US" sz="1400" dirty="0">
                <a:solidFill>
                  <a:srgbClr val="FF0000"/>
                </a:solidFill>
                <a:latin typeface="Calibri" panose="020F0502020204030204" pitchFamily="34" charset="0"/>
                <a:cs typeface="Calibri" panose="020F0502020204030204" pitchFamily="34" charset="0"/>
              </a:rPr>
              <a:t>Maldonado, Drischler, </a:t>
            </a:r>
            <a:r>
              <a:rPr lang="en-US" sz="1400" dirty="0" err="1">
                <a:solidFill>
                  <a:srgbClr val="FF0000"/>
                </a:solidFill>
                <a:latin typeface="Calibri" panose="020F0502020204030204" pitchFamily="34" charset="0"/>
                <a:cs typeface="Calibri" panose="020F0502020204030204" pitchFamily="34" charset="0"/>
              </a:rPr>
              <a:t>rjf</a:t>
            </a:r>
            <a:r>
              <a:rPr lang="en-US" sz="1400" dirty="0">
                <a:solidFill>
                  <a:srgbClr val="FF0000"/>
                </a:solidFill>
                <a:latin typeface="Calibri" panose="020F0502020204030204" pitchFamily="34" charset="0"/>
                <a:cs typeface="Calibri" panose="020F0502020204030204" pitchFamily="34" charset="0"/>
              </a:rPr>
              <a:t>, Mlinarić</a:t>
            </a:r>
            <a:r>
              <a:rPr lang="en-US" sz="1400" i="1" dirty="0">
                <a:solidFill>
                  <a:srgbClr val="FF0000"/>
                </a:solidFill>
                <a:latin typeface="Calibri" panose="020F0502020204030204" pitchFamily="34" charset="0"/>
                <a:cs typeface="Calibri" panose="020F0502020204030204" pitchFamily="34" charset="0"/>
              </a:rPr>
              <a:t>.</a:t>
            </a:r>
            <a:r>
              <a:rPr lang="en-US" sz="1400" dirty="0">
                <a:solidFill>
                  <a:srgbClr val="FF0000"/>
                </a:solidFill>
                <a:latin typeface="Calibri" panose="020F0502020204030204" pitchFamily="34" charset="0"/>
                <a:cs typeface="Calibri" panose="020F0502020204030204" pitchFamily="34" charset="0"/>
              </a:rPr>
              <a:t>, arXiv:2504.06092 (PRC 2025)</a:t>
            </a:r>
          </a:p>
        </p:txBody>
      </p:sp>
    </p:spTree>
    <p:extLst>
      <p:ext uri="{BB962C8B-B14F-4D97-AF65-F5344CB8AC3E}">
        <p14:creationId xmlns:p14="http://schemas.microsoft.com/office/powerpoint/2010/main" val="76053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63CD49B0-8F50-DF5D-40DD-7D6A84F508DF}"/>
              </a:ext>
            </a:extLst>
          </p:cNvPr>
          <p:cNvPicPr>
            <a:picLocks noChangeAspect="1"/>
          </p:cNvPicPr>
          <p:nvPr/>
        </p:nvPicPr>
        <p:blipFill>
          <a:blip r:embed="rId3"/>
          <a:stretch>
            <a:fillRect/>
          </a:stretch>
        </p:blipFill>
        <p:spPr>
          <a:xfrm>
            <a:off x="3427168" y="2756740"/>
            <a:ext cx="487934" cy="287020"/>
          </a:xfrm>
          <a:prstGeom prst="rect">
            <a:avLst/>
          </a:prstGeom>
        </p:spPr>
      </p:pic>
      <p:sp>
        <p:nvSpPr>
          <p:cNvPr id="4" name="Title 3">
            <a:extLst>
              <a:ext uri="{FF2B5EF4-FFF2-40B4-BE49-F238E27FC236}">
                <a16:creationId xmlns:a16="http://schemas.microsoft.com/office/drawing/2014/main" id="{1202C524-8FE9-B836-3FC6-7F6B4851CC2D}"/>
              </a:ext>
            </a:extLst>
          </p:cNvPr>
          <p:cNvSpPr>
            <a:spLocks noGrp="1"/>
          </p:cNvSpPr>
          <p:nvPr>
            <p:ph type="title"/>
          </p:nvPr>
        </p:nvSpPr>
        <p:spPr>
          <a:xfrm>
            <a:off x="2013184" y="315238"/>
            <a:ext cx="10515600" cy="713635"/>
          </a:xfrm>
        </p:spPr>
        <p:txBody>
          <a:bodyPr>
            <a:normAutofit/>
          </a:bodyPr>
          <a:lstStyle/>
          <a:p>
            <a:r>
              <a:rPr lang="en-US" sz="3600" b="1" dirty="0">
                <a:solidFill>
                  <a:srgbClr val="FF0000"/>
                </a:solidFill>
                <a:latin typeface="Calibri" panose="020F0502020204030204" pitchFamily="34" charset="0"/>
                <a:cs typeface="Calibri" panose="020F0502020204030204" pitchFamily="34" charset="0"/>
              </a:rPr>
              <a:t>Proper Orthogonal Decomposition (POD)</a:t>
            </a:r>
          </a:p>
        </p:txBody>
      </p:sp>
      <p:sp>
        <p:nvSpPr>
          <p:cNvPr id="5" name="Rectangle 4">
            <a:extLst>
              <a:ext uri="{FF2B5EF4-FFF2-40B4-BE49-F238E27FC236}">
                <a16:creationId xmlns:a16="http://schemas.microsoft.com/office/drawing/2014/main" id="{B3BF60EC-F17C-1EE2-D80F-1DA03646D29D}"/>
              </a:ext>
            </a:extLst>
          </p:cNvPr>
          <p:cNvSpPr/>
          <p:nvPr/>
        </p:nvSpPr>
        <p:spPr>
          <a:xfrm>
            <a:off x="1687930" y="1971429"/>
            <a:ext cx="1627632" cy="2496312"/>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117B5D18-B176-9844-CC9B-39E59E33DFC7}"/>
              </a:ext>
            </a:extLst>
          </p:cNvPr>
          <p:cNvSpPr/>
          <p:nvPr/>
        </p:nvSpPr>
        <p:spPr>
          <a:xfrm>
            <a:off x="4059407" y="1971429"/>
            <a:ext cx="2496312" cy="2497703"/>
          </a:xfrm>
          <a:prstGeom prst="rect">
            <a:avLst/>
          </a:prstGeom>
          <a:solidFill>
            <a:srgbClr val="005A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8EE3FB8-ACB3-D7A3-2047-A4A144A998BB}"/>
              </a:ext>
            </a:extLst>
          </p:cNvPr>
          <p:cNvSpPr/>
          <p:nvPr/>
        </p:nvSpPr>
        <p:spPr>
          <a:xfrm>
            <a:off x="6685325" y="1971429"/>
            <a:ext cx="1627632" cy="249631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473CBB26-B460-313D-3720-8B1B863DB016}"/>
              </a:ext>
            </a:extLst>
          </p:cNvPr>
          <p:cNvSpPr/>
          <p:nvPr/>
        </p:nvSpPr>
        <p:spPr>
          <a:xfrm>
            <a:off x="8436602" y="1971429"/>
            <a:ext cx="1627632" cy="1627632"/>
          </a:xfrm>
          <a:prstGeom prst="rect">
            <a:avLst/>
          </a:prstGeom>
          <a:solidFill>
            <a:srgbClr val="4AB1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11412D11-CB75-0BAA-8F67-E35B4B702FC4}"/>
              </a:ext>
            </a:extLst>
          </p:cNvPr>
          <p:cNvPicPr>
            <a:picLocks noChangeAspect="1"/>
          </p:cNvPicPr>
          <p:nvPr/>
        </p:nvPicPr>
        <p:blipFill>
          <a:blip r:embed="rId4"/>
          <a:stretch>
            <a:fillRect/>
          </a:stretch>
        </p:blipFill>
        <p:spPr>
          <a:xfrm>
            <a:off x="2146995" y="2292942"/>
            <a:ext cx="596900" cy="444500"/>
          </a:xfrm>
          <a:prstGeom prst="rect">
            <a:avLst/>
          </a:prstGeom>
        </p:spPr>
      </p:pic>
      <p:pic>
        <p:nvPicPr>
          <p:cNvPr id="12" name="Picture 11">
            <a:extLst>
              <a:ext uri="{FF2B5EF4-FFF2-40B4-BE49-F238E27FC236}">
                <a16:creationId xmlns:a16="http://schemas.microsoft.com/office/drawing/2014/main" id="{A9042822-43AD-2CF6-3D62-9395EA18639F}"/>
              </a:ext>
            </a:extLst>
          </p:cNvPr>
          <p:cNvPicPr>
            <a:picLocks noChangeAspect="1"/>
          </p:cNvPicPr>
          <p:nvPr/>
        </p:nvPicPr>
        <p:blipFill>
          <a:blip r:embed="rId5"/>
          <a:stretch>
            <a:fillRect/>
          </a:stretch>
        </p:blipFill>
        <p:spPr>
          <a:xfrm>
            <a:off x="5873378" y="3758182"/>
            <a:ext cx="457200" cy="457200"/>
          </a:xfrm>
          <a:prstGeom prst="rect">
            <a:avLst/>
          </a:prstGeom>
        </p:spPr>
      </p:pic>
      <p:pic>
        <p:nvPicPr>
          <p:cNvPr id="13" name="Picture 12">
            <a:extLst>
              <a:ext uri="{FF2B5EF4-FFF2-40B4-BE49-F238E27FC236}">
                <a16:creationId xmlns:a16="http://schemas.microsoft.com/office/drawing/2014/main" id="{3F30E906-C9D2-74D9-C4D8-A2F43B8CDFF5}"/>
              </a:ext>
            </a:extLst>
          </p:cNvPr>
          <p:cNvPicPr>
            <a:picLocks noChangeAspect="1"/>
          </p:cNvPicPr>
          <p:nvPr/>
        </p:nvPicPr>
        <p:blipFill>
          <a:blip r:embed="rId6"/>
          <a:stretch>
            <a:fillRect/>
          </a:stretch>
        </p:blipFill>
        <p:spPr>
          <a:xfrm>
            <a:off x="7599224" y="3780923"/>
            <a:ext cx="406400" cy="444500"/>
          </a:xfrm>
          <a:prstGeom prst="rect">
            <a:avLst/>
          </a:prstGeom>
        </p:spPr>
      </p:pic>
      <p:pic>
        <p:nvPicPr>
          <p:cNvPr id="16" name="Picture 15">
            <a:extLst>
              <a:ext uri="{FF2B5EF4-FFF2-40B4-BE49-F238E27FC236}">
                <a16:creationId xmlns:a16="http://schemas.microsoft.com/office/drawing/2014/main" id="{5B1F4C6E-734C-2196-29B2-B96FEC3EBB1A}"/>
              </a:ext>
            </a:extLst>
          </p:cNvPr>
          <p:cNvPicPr>
            <a:picLocks noChangeAspect="1"/>
          </p:cNvPicPr>
          <p:nvPr/>
        </p:nvPicPr>
        <p:blipFill>
          <a:blip r:embed="rId7"/>
          <a:stretch>
            <a:fillRect/>
          </a:stretch>
        </p:blipFill>
        <p:spPr>
          <a:xfrm>
            <a:off x="7425325" y="4219355"/>
            <a:ext cx="827998" cy="228685"/>
          </a:xfrm>
          <a:prstGeom prst="rect">
            <a:avLst/>
          </a:prstGeom>
        </p:spPr>
      </p:pic>
      <p:pic>
        <p:nvPicPr>
          <p:cNvPr id="17" name="Picture 16">
            <a:extLst>
              <a:ext uri="{FF2B5EF4-FFF2-40B4-BE49-F238E27FC236}">
                <a16:creationId xmlns:a16="http://schemas.microsoft.com/office/drawing/2014/main" id="{E5966953-ABDA-3D80-E547-BB6329224A22}"/>
              </a:ext>
            </a:extLst>
          </p:cNvPr>
          <p:cNvPicPr>
            <a:picLocks noChangeAspect="1"/>
          </p:cNvPicPr>
          <p:nvPr/>
        </p:nvPicPr>
        <p:blipFill>
          <a:blip r:embed="rId7"/>
          <a:stretch>
            <a:fillRect/>
          </a:stretch>
        </p:blipFill>
        <p:spPr>
          <a:xfrm>
            <a:off x="2382890" y="4203008"/>
            <a:ext cx="827998" cy="228685"/>
          </a:xfrm>
          <a:prstGeom prst="rect">
            <a:avLst/>
          </a:prstGeom>
        </p:spPr>
      </p:pic>
      <p:pic>
        <p:nvPicPr>
          <p:cNvPr id="18" name="Picture 17">
            <a:extLst>
              <a:ext uri="{FF2B5EF4-FFF2-40B4-BE49-F238E27FC236}">
                <a16:creationId xmlns:a16="http://schemas.microsoft.com/office/drawing/2014/main" id="{ED46DAB9-4CE2-ABCA-54EF-09F1DED638F7}"/>
              </a:ext>
            </a:extLst>
          </p:cNvPr>
          <p:cNvPicPr>
            <a:picLocks noChangeAspect="1"/>
          </p:cNvPicPr>
          <p:nvPr/>
        </p:nvPicPr>
        <p:blipFill>
          <a:blip r:embed="rId8"/>
          <a:srcRect/>
          <a:stretch/>
        </p:blipFill>
        <p:spPr>
          <a:xfrm>
            <a:off x="5633497" y="4177098"/>
            <a:ext cx="824054" cy="251554"/>
          </a:xfrm>
          <a:prstGeom prst="rect">
            <a:avLst/>
          </a:prstGeom>
        </p:spPr>
      </p:pic>
      <p:pic>
        <p:nvPicPr>
          <p:cNvPr id="2" name="Picture 1">
            <a:extLst>
              <a:ext uri="{FF2B5EF4-FFF2-40B4-BE49-F238E27FC236}">
                <a16:creationId xmlns:a16="http://schemas.microsoft.com/office/drawing/2014/main" id="{AF94753F-1CE8-6A7E-6B68-051890843D84}"/>
              </a:ext>
            </a:extLst>
          </p:cNvPr>
          <p:cNvPicPr>
            <a:picLocks noChangeAspect="1"/>
          </p:cNvPicPr>
          <p:nvPr/>
        </p:nvPicPr>
        <p:blipFill>
          <a:blip r:embed="rId9"/>
          <a:srcRect/>
          <a:stretch/>
        </p:blipFill>
        <p:spPr>
          <a:xfrm>
            <a:off x="3432856" y="3001671"/>
            <a:ext cx="486306" cy="371881"/>
          </a:xfrm>
          <a:prstGeom prst="rect">
            <a:avLst/>
          </a:prstGeom>
        </p:spPr>
      </p:pic>
      <p:sp>
        <p:nvSpPr>
          <p:cNvPr id="25" name="Rectangle 24">
            <a:extLst>
              <a:ext uri="{FF2B5EF4-FFF2-40B4-BE49-F238E27FC236}">
                <a16:creationId xmlns:a16="http://schemas.microsoft.com/office/drawing/2014/main" id="{F36257C6-2372-FD09-18EB-84F2AEACCC65}"/>
              </a:ext>
            </a:extLst>
          </p:cNvPr>
          <p:cNvSpPr/>
          <p:nvPr/>
        </p:nvSpPr>
        <p:spPr>
          <a:xfrm>
            <a:off x="4100669" y="2020457"/>
            <a:ext cx="1069848" cy="2411236"/>
          </a:xfrm>
          <a:prstGeom prst="rect">
            <a:avLst/>
          </a:prstGeom>
          <a:solidFill>
            <a:schemeClr val="accent1">
              <a:lumMod val="60000"/>
              <a:lumOff val="40000"/>
            </a:schemeClr>
          </a:solid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55A03A9-6A36-AD5C-5566-321FEDAA8426}"/>
              </a:ext>
            </a:extLst>
          </p:cNvPr>
          <p:cNvPicPr>
            <a:picLocks noChangeAspect="1"/>
          </p:cNvPicPr>
          <p:nvPr/>
        </p:nvPicPr>
        <p:blipFill>
          <a:blip r:embed="rId10"/>
          <a:stretch>
            <a:fillRect/>
          </a:stretch>
        </p:blipFill>
        <p:spPr>
          <a:xfrm>
            <a:off x="4381243" y="2275067"/>
            <a:ext cx="584200" cy="520700"/>
          </a:xfrm>
          <a:prstGeom prst="rect">
            <a:avLst/>
          </a:prstGeom>
        </p:spPr>
      </p:pic>
      <p:pic>
        <p:nvPicPr>
          <p:cNvPr id="9" name="Picture 8">
            <a:extLst>
              <a:ext uri="{FF2B5EF4-FFF2-40B4-BE49-F238E27FC236}">
                <a16:creationId xmlns:a16="http://schemas.microsoft.com/office/drawing/2014/main" id="{16AEC39C-8AE8-7557-C7A1-A391E3BAD948}"/>
              </a:ext>
            </a:extLst>
          </p:cNvPr>
          <p:cNvPicPr>
            <a:picLocks noChangeAspect="1"/>
          </p:cNvPicPr>
          <p:nvPr/>
        </p:nvPicPr>
        <p:blipFill>
          <a:blip r:embed="rId11"/>
          <a:stretch>
            <a:fillRect/>
          </a:stretch>
        </p:blipFill>
        <p:spPr>
          <a:xfrm>
            <a:off x="4242631" y="2842830"/>
            <a:ext cx="716534" cy="228346"/>
          </a:xfrm>
          <a:prstGeom prst="rect">
            <a:avLst/>
          </a:prstGeom>
        </p:spPr>
      </p:pic>
      <p:sp>
        <p:nvSpPr>
          <p:cNvPr id="26" name="Rectangle 25">
            <a:extLst>
              <a:ext uri="{FF2B5EF4-FFF2-40B4-BE49-F238E27FC236}">
                <a16:creationId xmlns:a16="http://schemas.microsoft.com/office/drawing/2014/main" id="{AD34165D-45A0-E1FE-51D7-E269B08F4912}"/>
              </a:ext>
            </a:extLst>
          </p:cNvPr>
          <p:cNvSpPr/>
          <p:nvPr/>
        </p:nvSpPr>
        <p:spPr>
          <a:xfrm>
            <a:off x="6736060" y="2020457"/>
            <a:ext cx="1069848" cy="1069848"/>
          </a:xfrm>
          <a:prstGeom prst="rect">
            <a:avLst/>
          </a:prstGeom>
          <a:solidFill>
            <a:schemeClr val="accent4">
              <a:lumMod val="40000"/>
              <a:lumOff val="60000"/>
            </a:schemeClr>
          </a:solid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15F6F7E9-24BE-DF3C-6118-149D9333FC65}"/>
              </a:ext>
            </a:extLst>
          </p:cNvPr>
          <p:cNvPicPr>
            <a:picLocks noChangeAspect="1"/>
          </p:cNvPicPr>
          <p:nvPr/>
        </p:nvPicPr>
        <p:blipFill>
          <a:blip r:embed="rId12"/>
          <a:stretch>
            <a:fillRect/>
          </a:stretch>
        </p:blipFill>
        <p:spPr>
          <a:xfrm>
            <a:off x="7073592" y="2288527"/>
            <a:ext cx="596900" cy="520700"/>
          </a:xfrm>
          <a:prstGeom prst="rect">
            <a:avLst/>
          </a:prstGeom>
        </p:spPr>
      </p:pic>
      <p:sp>
        <p:nvSpPr>
          <p:cNvPr id="27" name="Rectangle 26">
            <a:extLst>
              <a:ext uri="{FF2B5EF4-FFF2-40B4-BE49-F238E27FC236}">
                <a16:creationId xmlns:a16="http://schemas.microsoft.com/office/drawing/2014/main" id="{CD8D0688-8E1A-A115-2AD5-D54AF4D827B7}"/>
              </a:ext>
            </a:extLst>
          </p:cNvPr>
          <p:cNvSpPr/>
          <p:nvPr/>
        </p:nvSpPr>
        <p:spPr>
          <a:xfrm>
            <a:off x="8487222" y="2020457"/>
            <a:ext cx="1533844" cy="1069848"/>
          </a:xfrm>
          <a:prstGeom prst="rect">
            <a:avLst/>
          </a:prstGeom>
          <a:solidFill>
            <a:srgbClr val="63F6E2"/>
          </a:solid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D55B476A-25FD-689E-899F-C0FF0B3350EA}"/>
              </a:ext>
            </a:extLst>
          </p:cNvPr>
          <p:cNvPicPr>
            <a:picLocks noChangeAspect="1"/>
          </p:cNvPicPr>
          <p:nvPr/>
        </p:nvPicPr>
        <p:blipFill>
          <a:blip r:embed="rId13"/>
          <a:stretch>
            <a:fillRect/>
          </a:stretch>
        </p:blipFill>
        <p:spPr>
          <a:xfrm>
            <a:off x="9432262" y="3660608"/>
            <a:ext cx="622300" cy="558800"/>
          </a:xfrm>
          <a:prstGeom prst="rect">
            <a:avLst/>
          </a:prstGeom>
        </p:spPr>
      </p:pic>
      <p:pic>
        <p:nvPicPr>
          <p:cNvPr id="15" name="Picture 14">
            <a:extLst>
              <a:ext uri="{FF2B5EF4-FFF2-40B4-BE49-F238E27FC236}">
                <a16:creationId xmlns:a16="http://schemas.microsoft.com/office/drawing/2014/main" id="{AFC5CA54-DA1C-B25C-B431-9BD5F052BD1E}"/>
              </a:ext>
            </a:extLst>
          </p:cNvPr>
          <p:cNvPicPr>
            <a:picLocks noChangeAspect="1"/>
          </p:cNvPicPr>
          <p:nvPr/>
        </p:nvPicPr>
        <p:blipFill>
          <a:blip r:embed="rId14"/>
          <a:stretch>
            <a:fillRect/>
          </a:stretch>
        </p:blipFill>
        <p:spPr>
          <a:xfrm>
            <a:off x="9157379" y="4219355"/>
            <a:ext cx="906855" cy="228685"/>
          </a:xfrm>
          <a:prstGeom prst="rect">
            <a:avLst/>
          </a:prstGeom>
        </p:spPr>
      </p:pic>
      <p:pic>
        <p:nvPicPr>
          <p:cNvPr id="28" name="Picture 27">
            <a:extLst>
              <a:ext uri="{FF2B5EF4-FFF2-40B4-BE49-F238E27FC236}">
                <a16:creationId xmlns:a16="http://schemas.microsoft.com/office/drawing/2014/main" id="{125F9C2E-73CB-DEFC-20E6-A55E509F3C68}"/>
              </a:ext>
            </a:extLst>
          </p:cNvPr>
          <p:cNvPicPr>
            <a:picLocks noChangeAspect="1"/>
          </p:cNvPicPr>
          <p:nvPr/>
        </p:nvPicPr>
        <p:blipFill>
          <a:blip r:embed="rId15"/>
          <a:stretch>
            <a:fillRect/>
          </a:stretch>
        </p:blipFill>
        <p:spPr>
          <a:xfrm>
            <a:off x="8974784" y="2194197"/>
            <a:ext cx="622300" cy="660400"/>
          </a:xfrm>
          <a:prstGeom prst="rect">
            <a:avLst/>
          </a:prstGeom>
        </p:spPr>
      </p:pic>
      <p:pic>
        <p:nvPicPr>
          <p:cNvPr id="20" name="Picture 19">
            <a:extLst>
              <a:ext uri="{FF2B5EF4-FFF2-40B4-BE49-F238E27FC236}">
                <a16:creationId xmlns:a16="http://schemas.microsoft.com/office/drawing/2014/main" id="{A56A7526-2163-1313-D0D2-DF3AF2C1B0EB}"/>
              </a:ext>
            </a:extLst>
          </p:cNvPr>
          <p:cNvPicPr>
            <a:picLocks noChangeAspect="1"/>
          </p:cNvPicPr>
          <p:nvPr/>
        </p:nvPicPr>
        <p:blipFill>
          <a:blip r:embed="rId16"/>
          <a:stretch>
            <a:fillRect/>
          </a:stretch>
        </p:blipFill>
        <p:spPr>
          <a:xfrm>
            <a:off x="6986285" y="2842830"/>
            <a:ext cx="677164" cy="228346"/>
          </a:xfrm>
          <a:prstGeom prst="rect">
            <a:avLst/>
          </a:prstGeom>
        </p:spPr>
      </p:pic>
      <p:pic>
        <p:nvPicPr>
          <p:cNvPr id="22" name="Picture 21">
            <a:extLst>
              <a:ext uri="{FF2B5EF4-FFF2-40B4-BE49-F238E27FC236}">
                <a16:creationId xmlns:a16="http://schemas.microsoft.com/office/drawing/2014/main" id="{82FC663A-B7CE-E92B-45B7-BEC963111904}"/>
              </a:ext>
            </a:extLst>
          </p:cNvPr>
          <p:cNvPicPr>
            <a:picLocks noChangeAspect="1"/>
          </p:cNvPicPr>
          <p:nvPr/>
        </p:nvPicPr>
        <p:blipFill>
          <a:blip r:embed="rId17"/>
          <a:stretch>
            <a:fillRect/>
          </a:stretch>
        </p:blipFill>
        <p:spPr>
          <a:xfrm>
            <a:off x="8894804" y="2842830"/>
            <a:ext cx="795274" cy="228346"/>
          </a:xfrm>
          <a:prstGeom prst="rect">
            <a:avLst/>
          </a:prstGeom>
        </p:spPr>
      </p:pic>
      <p:sp>
        <p:nvSpPr>
          <p:cNvPr id="32" name="TextBox 31">
            <a:extLst>
              <a:ext uri="{FF2B5EF4-FFF2-40B4-BE49-F238E27FC236}">
                <a16:creationId xmlns:a16="http://schemas.microsoft.com/office/drawing/2014/main" id="{4AF0F25E-85BE-0ED0-8D6E-18D3F92083E7}"/>
              </a:ext>
            </a:extLst>
          </p:cNvPr>
          <p:cNvSpPr txBox="1"/>
          <p:nvPr/>
        </p:nvSpPr>
        <p:spPr>
          <a:xfrm>
            <a:off x="291963" y="1078760"/>
            <a:ext cx="11287012" cy="1015663"/>
          </a:xfrm>
          <a:prstGeom prst="rect">
            <a:avLst/>
          </a:prstGeom>
          <a:noFill/>
        </p:spPr>
        <p:txBody>
          <a:bodyPr wrap="square">
            <a:spAutoFit/>
          </a:bodyPr>
          <a:lstStyle/>
          <a:p>
            <a:r>
              <a:rPr lang="en-US" sz="2000" b="1" dirty="0">
                <a:latin typeface="Calibri" panose="020F0502020204030204" pitchFamily="34" charset="0"/>
                <a:cs typeface="Calibri" panose="020F0502020204030204" pitchFamily="34" charset="0"/>
              </a:rPr>
              <a:t>POD is based on a (truncated) Singular Value Decomposition (SVD) of the snapshot basis:</a:t>
            </a:r>
          </a:p>
          <a:p>
            <a:r>
              <a:rPr lang="en-US" sz="2000" dirty="0">
                <a:latin typeface="Calibri" panose="020F0502020204030204" pitchFamily="34" charset="0"/>
                <a:cs typeface="Calibri" panose="020F0502020204030204" pitchFamily="34" charset="0"/>
              </a:rPr>
              <a:t>See also Principal Component Analysis (PCA)</a:t>
            </a:r>
          </a:p>
          <a:p>
            <a:r>
              <a:rPr lang="en-US" sz="2000" b="1" dirty="0">
                <a:latin typeface="Calibri" panose="020F0502020204030204" pitchFamily="34" charset="0"/>
                <a:cs typeface="Calibri" panose="020F0502020204030204" pitchFamily="34" charset="0"/>
              </a:rPr>
              <a:t> </a:t>
            </a:r>
          </a:p>
        </p:txBody>
      </p:sp>
      <p:sp>
        <p:nvSpPr>
          <p:cNvPr id="34" name="TextBox 33">
            <a:extLst>
              <a:ext uri="{FF2B5EF4-FFF2-40B4-BE49-F238E27FC236}">
                <a16:creationId xmlns:a16="http://schemas.microsoft.com/office/drawing/2014/main" id="{E06ACE89-6769-0877-8F15-3D516F6C82E0}"/>
              </a:ext>
            </a:extLst>
          </p:cNvPr>
          <p:cNvSpPr txBox="1"/>
          <p:nvPr/>
        </p:nvSpPr>
        <p:spPr>
          <a:xfrm>
            <a:off x="507153" y="5042454"/>
            <a:ext cx="10694249" cy="1405513"/>
          </a:xfrm>
          <a:prstGeom prst="rect">
            <a:avLst/>
          </a:prstGeom>
          <a:noFill/>
        </p:spPr>
        <p:txBody>
          <a:bodyPr wrap="square" rtlCol="0">
            <a:spAutoFit/>
          </a:bodyPr>
          <a:lstStyle/>
          <a:p>
            <a:pPr>
              <a:spcAft>
                <a:spcPts val="800"/>
              </a:spcAft>
            </a:pPr>
            <a:r>
              <a:rPr lang="en-US" b="1" i="1" dirty="0">
                <a:latin typeface="Calibri" panose="020F0502020204030204" pitchFamily="34" charset="0"/>
                <a:cs typeface="Calibri" panose="020F0502020204030204" pitchFamily="34" charset="0"/>
              </a:rPr>
              <a:t>U</a:t>
            </a:r>
            <a:r>
              <a:rPr lang="en-US" b="1" dirty="0">
                <a:latin typeface="Calibri" panose="020F0502020204030204" pitchFamily="34" charset="0"/>
                <a:cs typeface="Calibri" panose="020F0502020204030204" pitchFamily="34" charset="0"/>
              </a:rPr>
              <a:t> and </a:t>
            </a:r>
            <a:r>
              <a:rPr lang="en-US" b="1" i="1" dirty="0">
                <a:latin typeface="Calibri" panose="020F0502020204030204" pitchFamily="34" charset="0"/>
                <a:cs typeface="Calibri" panose="020F0502020204030204" pitchFamily="34" charset="0"/>
              </a:rPr>
              <a:t>V</a:t>
            </a:r>
            <a:r>
              <a:rPr lang="en-US" b="1" dirty="0">
                <a:latin typeface="Calibri" panose="020F0502020204030204" pitchFamily="34" charset="0"/>
                <a:cs typeface="Calibri" panose="020F0502020204030204" pitchFamily="34" charset="0"/>
              </a:rPr>
              <a:t> are unitary matrices (</a:t>
            </a:r>
            <a:r>
              <a:rPr lang="en-US" b="1" i="1" dirty="0">
                <a:latin typeface="Calibri" panose="020F0502020204030204" pitchFamily="34" charset="0"/>
                <a:cs typeface="Calibri" panose="020F0502020204030204" pitchFamily="34" charset="0"/>
              </a:rPr>
              <a:t>e.g.</a:t>
            </a:r>
            <a:r>
              <a:rPr lang="en-US" b="1" dirty="0">
                <a:latin typeface="Calibri" panose="020F0502020204030204" pitchFamily="34" charset="0"/>
                <a:cs typeface="Calibri" panose="020F0502020204030204" pitchFamily="34" charset="0"/>
              </a:rPr>
              <a:t>, </a:t>
            </a:r>
            <a:r>
              <a:rPr lang="en-US" b="1" i="1" dirty="0">
                <a:latin typeface="Calibri" panose="020F0502020204030204" pitchFamily="34" charset="0"/>
                <a:cs typeface="Calibri" panose="020F0502020204030204" pitchFamily="34" charset="0"/>
              </a:rPr>
              <a:t>UU</a:t>
            </a:r>
            <a:r>
              <a:rPr lang="en-US" b="1" baseline="30000" dirty="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 </a:t>
            </a:r>
            <a:r>
              <a:rPr lang="en-US" b="1" i="1" dirty="0">
                <a:latin typeface="Calibri" panose="020F0502020204030204" pitchFamily="34" charset="0"/>
                <a:cs typeface="Calibri" panose="020F0502020204030204" pitchFamily="34" charset="0"/>
              </a:rPr>
              <a:t>U</a:t>
            </a:r>
            <a:r>
              <a:rPr lang="en-US" b="1" baseline="30000" dirty="0">
                <a:latin typeface="Calibri" panose="020F0502020204030204" pitchFamily="34" charset="0"/>
                <a:cs typeface="Calibri" panose="020F0502020204030204" pitchFamily="34" charset="0"/>
              </a:rPr>
              <a:t>†</a:t>
            </a:r>
            <a:r>
              <a:rPr lang="en-US" b="1" i="1" dirty="0">
                <a:latin typeface="Calibri" panose="020F0502020204030204" pitchFamily="34" charset="0"/>
                <a:cs typeface="Calibri" panose="020F0502020204030204" pitchFamily="34" charset="0"/>
              </a:rPr>
              <a:t>U</a:t>
            </a:r>
            <a:r>
              <a:rPr lang="en-US" b="1" baseline="30000"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1|) containing the singular vectors</a:t>
            </a:r>
          </a:p>
          <a:p>
            <a:pPr>
              <a:spcAft>
                <a:spcPts val="800"/>
              </a:spcAft>
            </a:pPr>
            <a:r>
              <a:rPr lang="en-US" b="1" dirty="0" err="1">
                <a:latin typeface="Calibri" panose="020F0502020204030204" pitchFamily="34" charset="0"/>
                <a:cs typeface="Calibri" panose="020F0502020204030204" pitchFamily="34" charset="0"/>
              </a:rPr>
              <a:t>Σ</a:t>
            </a:r>
            <a:r>
              <a:rPr lang="en-US" b="1" dirty="0">
                <a:latin typeface="Calibri" panose="020F0502020204030204" pitchFamily="34" charset="0"/>
                <a:cs typeface="Calibri" panose="020F0502020204030204" pitchFamily="34" charset="0"/>
              </a:rPr>
              <a:t> is a diagonal matrix </a:t>
            </a:r>
            <a:r>
              <a:rPr lang="en-US" dirty="0">
                <a:latin typeface="Calibri" panose="020F0502020204030204" pitchFamily="34" charset="0"/>
                <a:cs typeface="Calibri" panose="020F0502020204030204" pitchFamily="34" charset="0"/>
              </a:rPr>
              <a:t>with decreasing, nonnegative diagonal entries (singular values)</a:t>
            </a:r>
          </a:p>
          <a:p>
            <a:pPr>
              <a:spcAft>
                <a:spcPts val="800"/>
              </a:spcAft>
            </a:pPr>
            <a:r>
              <a:rPr lang="en-US" dirty="0">
                <a:latin typeface="Calibri" panose="020F0502020204030204" pitchFamily="34" charset="0"/>
                <a:cs typeface="Calibri" panose="020F0502020204030204" pitchFamily="34" charset="0"/>
              </a:rPr>
              <a:t>Truncating singular vectors corresponding to the </a:t>
            </a:r>
            <a:r>
              <a:rPr lang="en-US" i="1" dirty="0">
                <a:latin typeface="Calibri" panose="020F0502020204030204" pitchFamily="34" charset="0"/>
                <a:cs typeface="Calibri" panose="020F0502020204030204" pitchFamily="34" charset="0"/>
              </a:rPr>
              <a:t>r</a:t>
            </a:r>
            <a:r>
              <a:rPr lang="en-US" dirty="0">
                <a:latin typeface="Calibri" panose="020F0502020204030204" pitchFamily="34" charset="0"/>
                <a:cs typeface="Calibri" panose="020F0502020204030204" pitchFamily="34" charset="0"/>
              </a:rPr>
              <a:t> smallest singular values results in the best possible rank-</a:t>
            </a:r>
            <a:r>
              <a:rPr lang="en-US" i="1" dirty="0">
                <a:latin typeface="Calibri" panose="020F0502020204030204" pitchFamily="34" charset="0"/>
                <a:cs typeface="Calibri" panose="020F0502020204030204" pitchFamily="34" charset="0"/>
              </a:rPr>
              <a:t>r</a:t>
            </a:r>
            <a:r>
              <a:rPr lang="en-US" dirty="0">
                <a:latin typeface="Calibri" panose="020F0502020204030204" pitchFamily="34" charset="0"/>
                <a:cs typeface="Calibri" panose="020F0502020204030204" pitchFamily="34" charset="0"/>
              </a:rPr>
              <a:t> approximation (in </a:t>
            </a:r>
            <a:r>
              <a:rPr lang="en-US" dirty="0" err="1">
                <a:latin typeface="Calibri" panose="020F0502020204030204" pitchFamily="34" charset="0"/>
                <a:cs typeface="Calibri" panose="020F0502020204030204" pitchFamily="34" charset="0"/>
              </a:rPr>
              <a:t>Frobenius</a:t>
            </a:r>
            <a:r>
              <a:rPr lang="en-US" dirty="0">
                <a:latin typeface="Calibri" panose="020F0502020204030204" pitchFamily="34" charset="0"/>
                <a:cs typeface="Calibri" panose="020F0502020204030204" pitchFamily="34" charset="0"/>
              </a:rPr>
              <a:t> norm) to the original </a:t>
            </a:r>
            <a:r>
              <a:rPr lang="en-US" i="1" dirty="0">
                <a:latin typeface="Calibri" panose="020F0502020204030204" pitchFamily="34" charset="0"/>
                <a:cs typeface="Calibri" panose="020F0502020204030204" pitchFamily="34" charset="0"/>
              </a:rPr>
              <a:t>M </a:t>
            </a:r>
            <a:r>
              <a:rPr lang="en-US" b="1" dirty="0">
                <a:latin typeface="Calibri" panose="020F0502020204030204" pitchFamily="34" charset="0"/>
                <a:cs typeface="Calibri" panose="020F0502020204030204" pitchFamily="34" charset="0"/>
              </a:rPr>
              <a:t>(low-rank approximation)</a:t>
            </a:r>
          </a:p>
        </p:txBody>
      </p:sp>
    </p:spTree>
    <p:extLst>
      <p:ext uri="{BB962C8B-B14F-4D97-AF65-F5344CB8AC3E}">
        <p14:creationId xmlns:p14="http://schemas.microsoft.com/office/powerpoint/2010/main" val="265371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CD85D0-D5DC-25F3-4F6A-FF32761B92BB}"/>
              </a:ext>
            </a:extLst>
          </p:cNvPr>
          <p:cNvPicPr>
            <a:picLocks noChangeAspect="1"/>
          </p:cNvPicPr>
          <p:nvPr/>
        </p:nvPicPr>
        <p:blipFill>
          <a:blip r:embed="rId2"/>
          <a:srcRect t="4428" b="19935"/>
          <a:stretch>
            <a:fillRect/>
          </a:stretch>
        </p:blipFill>
        <p:spPr>
          <a:xfrm>
            <a:off x="11052777" y="631159"/>
            <a:ext cx="1065478" cy="1068284"/>
          </a:xfrm>
          <a:prstGeom prst="ellipse">
            <a:avLst/>
          </a:prstGeom>
          <a:noFill/>
          <a:ln w="41275">
            <a:solidFill>
              <a:schemeClr val="tx1"/>
            </a:solidFill>
          </a:ln>
        </p:spPr>
      </p:pic>
      <p:pic>
        <p:nvPicPr>
          <p:cNvPr id="7" name="Picture 6">
            <a:extLst>
              <a:ext uri="{FF2B5EF4-FFF2-40B4-BE49-F238E27FC236}">
                <a16:creationId xmlns:a16="http://schemas.microsoft.com/office/drawing/2014/main" id="{FA7A2FF2-87FD-14B0-B912-0D3B969FE995}"/>
              </a:ext>
            </a:extLst>
          </p:cNvPr>
          <p:cNvPicPr>
            <a:picLocks noChangeAspect="1"/>
          </p:cNvPicPr>
          <p:nvPr/>
        </p:nvPicPr>
        <p:blipFill>
          <a:blip r:embed="rId3"/>
          <a:stretch>
            <a:fillRect/>
          </a:stretch>
        </p:blipFill>
        <p:spPr>
          <a:xfrm>
            <a:off x="4506363" y="11474"/>
            <a:ext cx="7685637" cy="6835052"/>
          </a:xfrm>
          <a:prstGeom prst="rect">
            <a:avLst/>
          </a:prstGeom>
        </p:spPr>
      </p:pic>
      <p:sp>
        <p:nvSpPr>
          <p:cNvPr id="9" name="TextBox 8">
            <a:extLst>
              <a:ext uri="{FF2B5EF4-FFF2-40B4-BE49-F238E27FC236}">
                <a16:creationId xmlns:a16="http://schemas.microsoft.com/office/drawing/2014/main" id="{1BDC4336-5072-11B8-E9EF-5582D2662F8A}"/>
              </a:ext>
            </a:extLst>
          </p:cNvPr>
          <p:cNvSpPr txBox="1"/>
          <p:nvPr/>
        </p:nvSpPr>
        <p:spPr>
          <a:xfrm>
            <a:off x="1479631" y="6261897"/>
            <a:ext cx="2643562" cy="523220"/>
          </a:xfrm>
          <a:prstGeom prst="rect">
            <a:avLst/>
          </a:prstGeom>
          <a:noFill/>
        </p:spPr>
        <p:txBody>
          <a:bodyPr wrap="square">
            <a:spAutoFit/>
          </a:bodyPr>
          <a:lstStyle/>
          <a:p>
            <a:pPr algn="r"/>
            <a:r>
              <a:rPr lang="en-US" sz="1400" b="1" i="1" dirty="0">
                <a:solidFill>
                  <a:schemeClr val="bg1">
                    <a:lumMod val="50000"/>
                  </a:schemeClr>
                </a:solidFill>
                <a:latin typeface="Calibri" panose="020F0502020204030204" pitchFamily="34" charset="0"/>
                <a:cs typeface="Calibri" panose="020F0502020204030204" pitchFamily="34" charset="0"/>
                <a:sym typeface="Wingdings" pitchFamily="2" charset="2"/>
              </a:rPr>
              <a:t>Greedy</a:t>
            </a:r>
            <a:r>
              <a:rPr lang="en-US" sz="1400" b="1" dirty="0">
                <a:solidFill>
                  <a:schemeClr val="bg1">
                    <a:lumMod val="50000"/>
                  </a:schemeClr>
                </a:solidFill>
                <a:latin typeface="Calibri" panose="020F0502020204030204" pitchFamily="34" charset="0"/>
                <a:cs typeface="Calibri" panose="020F0502020204030204" pitchFamily="34" charset="0"/>
                <a:sym typeface="Wingdings" pitchFamily="2" charset="2"/>
              </a:rPr>
              <a:t> Iteration </a:t>
            </a:r>
          </a:p>
          <a:p>
            <a:pPr algn="r"/>
            <a:r>
              <a:rPr lang="en-US" sz="1400" b="1" dirty="0">
                <a:solidFill>
                  <a:schemeClr val="bg1">
                    <a:lumMod val="50000"/>
                  </a:schemeClr>
                </a:solidFill>
                <a:latin typeface="Calibri" panose="020F0502020204030204" pitchFamily="34" charset="0"/>
                <a:cs typeface="Calibri" panose="020F0502020204030204" pitchFamily="34" charset="0"/>
                <a:sym typeface="Wingdings" pitchFamily="2" charset="2"/>
              </a:rPr>
              <a:t>increasing accuracy </a:t>
            </a:r>
            <a:endParaRPr lang="en-US" sz="1400" dirty="0">
              <a:solidFill>
                <a:schemeClr val="bg1">
                  <a:lumMod val="50000"/>
                </a:schemeClr>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51057BB-A636-E2A0-D71A-249F4908177C}"/>
              </a:ext>
            </a:extLst>
          </p:cNvPr>
          <p:cNvSpPr txBox="1"/>
          <p:nvPr/>
        </p:nvSpPr>
        <p:spPr>
          <a:xfrm>
            <a:off x="1552499" y="1055924"/>
            <a:ext cx="1859494" cy="830997"/>
          </a:xfrm>
          <a:prstGeom prst="rect">
            <a:avLst/>
          </a:prstGeom>
          <a:noFill/>
        </p:spPr>
        <p:txBody>
          <a:bodyPr wrap="square">
            <a:spAutoFit/>
          </a:bodyPr>
          <a:lstStyle/>
          <a:p>
            <a:pPr algn="r"/>
            <a:r>
              <a:rPr lang="en-US" sz="1600" b="1" dirty="0">
                <a:solidFill>
                  <a:srgbClr val="005AA9"/>
                </a:solidFill>
                <a:latin typeface="Calibri" panose="020F0502020204030204" pitchFamily="34" charset="0"/>
                <a:cs typeface="Calibri" panose="020F0502020204030204" pitchFamily="34" charset="0"/>
                <a:sym typeface="Wingdings" pitchFamily="2" charset="2"/>
              </a:rPr>
              <a:t>start with 2 randomly placed initial snapshots</a:t>
            </a:r>
            <a:endParaRPr lang="en-US" sz="1600" dirty="0">
              <a:solidFill>
                <a:srgbClr val="005AA9"/>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CA662EB-0B70-7EBF-66EC-F929F3213432}"/>
              </a:ext>
            </a:extLst>
          </p:cNvPr>
          <p:cNvSpPr txBox="1"/>
          <p:nvPr/>
        </p:nvSpPr>
        <p:spPr>
          <a:xfrm>
            <a:off x="1552499" y="2132299"/>
            <a:ext cx="1859494" cy="1077218"/>
          </a:xfrm>
          <a:prstGeom prst="rect">
            <a:avLst/>
          </a:prstGeom>
          <a:noFill/>
        </p:spPr>
        <p:txBody>
          <a:bodyPr wrap="square">
            <a:spAutoFit/>
          </a:bodyPr>
          <a:lstStyle/>
          <a:p>
            <a:pPr algn="r"/>
            <a:r>
              <a:rPr lang="en-US" sz="1600" b="1" dirty="0">
                <a:solidFill>
                  <a:schemeClr val="bg1">
                    <a:lumMod val="65000"/>
                  </a:schemeClr>
                </a:solidFill>
                <a:latin typeface="Calibri" panose="020F0502020204030204" pitchFamily="34" charset="0"/>
                <a:cs typeface="Calibri" panose="020F0502020204030204" pitchFamily="34" charset="0"/>
                <a:sym typeface="Wingdings" pitchFamily="2" charset="2"/>
              </a:rPr>
              <a:t>Estimate the emulator error across the parameter space</a:t>
            </a:r>
            <a:endParaRPr lang="en-US" sz="1600" dirty="0">
              <a:solidFill>
                <a:schemeClr val="bg1">
                  <a:lumMod val="65000"/>
                </a:schemeClr>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1ECF056-30B1-57E1-3853-D404B9C835C5}"/>
              </a:ext>
            </a:extLst>
          </p:cNvPr>
          <p:cNvSpPr txBox="1"/>
          <p:nvPr/>
        </p:nvSpPr>
        <p:spPr>
          <a:xfrm>
            <a:off x="1552499" y="3454895"/>
            <a:ext cx="1859494" cy="1323439"/>
          </a:xfrm>
          <a:prstGeom prst="rect">
            <a:avLst/>
          </a:prstGeom>
          <a:noFill/>
        </p:spPr>
        <p:txBody>
          <a:bodyPr wrap="square">
            <a:spAutoFit/>
          </a:bodyPr>
          <a:lstStyle/>
          <a:p>
            <a:pPr algn="r"/>
            <a:r>
              <a:rPr lang="en-US" sz="1600" b="1" dirty="0">
                <a:solidFill>
                  <a:srgbClr val="FF0000"/>
                </a:solidFill>
                <a:latin typeface="Calibri" panose="020F0502020204030204" pitchFamily="34" charset="0"/>
                <a:cs typeface="Calibri" panose="020F0502020204030204" pitchFamily="34" charset="0"/>
                <a:sym typeface="Wingdings" pitchFamily="2" charset="2"/>
              </a:rPr>
              <a:t>Place the next snapshot(s) at the location(s) of maximum estimated error</a:t>
            </a:r>
            <a:endParaRPr lang="en-US" sz="1600" dirty="0">
              <a:solidFill>
                <a:srgbClr val="FF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1796A17-28EE-34AE-7627-394F498EB8BC}"/>
              </a:ext>
            </a:extLst>
          </p:cNvPr>
          <p:cNvSpPr txBox="1"/>
          <p:nvPr/>
        </p:nvSpPr>
        <p:spPr>
          <a:xfrm>
            <a:off x="1552499" y="5023711"/>
            <a:ext cx="1859494" cy="830997"/>
          </a:xfrm>
          <a:prstGeom prst="rect">
            <a:avLst/>
          </a:prstGeom>
          <a:noFill/>
        </p:spPr>
        <p:txBody>
          <a:bodyPr wrap="square">
            <a:spAutoFit/>
          </a:bodyPr>
          <a:lstStyle/>
          <a:p>
            <a:pPr algn="r"/>
            <a:r>
              <a:rPr lang="en-US" sz="1600" b="1" dirty="0">
                <a:solidFill>
                  <a:schemeClr val="bg1">
                    <a:lumMod val="65000"/>
                  </a:schemeClr>
                </a:solidFill>
                <a:latin typeface="Calibri" panose="020F0502020204030204" pitchFamily="34" charset="0"/>
                <a:cs typeface="Calibri" panose="020F0502020204030204" pitchFamily="34" charset="0"/>
                <a:sym typeface="Wingdings" pitchFamily="2" charset="2"/>
              </a:rPr>
              <a:t>Iterate until the </a:t>
            </a:r>
            <a:r>
              <a:rPr lang="en-US" sz="1600" b="1" i="1" dirty="0">
                <a:solidFill>
                  <a:schemeClr val="bg1">
                    <a:lumMod val="65000"/>
                  </a:schemeClr>
                </a:solidFill>
                <a:latin typeface="Calibri" panose="020F0502020204030204" pitchFamily="34" charset="0"/>
                <a:cs typeface="Calibri" panose="020F0502020204030204" pitchFamily="34" charset="0"/>
                <a:sym typeface="Wingdings" pitchFamily="2" charset="2"/>
              </a:rPr>
              <a:t>requested</a:t>
            </a:r>
            <a:r>
              <a:rPr lang="en-US" sz="1600" b="1" dirty="0">
                <a:solidFill>
                  <a:schemeClr val="bg1">
                    <a:lumMod val="65000"/>
                  </a:schemeClr>
                </a:solidFill>
                <a:latin typeface="Calibri" panose="020F0502020204030204" pitchFamily="34" charset="0"/>
                <a:cs typeface="Calibri" panose="020F0502020204030204" pitchFamily="34" charset="0"/>
                <a:sym typeface="Wingdings" pitchFamily="2" charset="2"/>
              </a:rPr>
              <a:t> accuracy is obtained</a:t>
            </a:r>
            <a:endParaRPr lang="en-US" sz="1600" dirty="0">
              <a:solidFill>
                <a:schemeClr val="bg1">
                  <a:lumMod val="65000"/>
                </a:schemeClr>
              </a:solidFill>
              <a:latin typeface="Calibri" panose="020F0502020204030204" pitchFamily="34" charset="0"/>
              <a:cs typeface="Calibri" panose="020F0502020204030204" pitchFamily="34" charset="0"/>
            </a:endParaRPr>
          </a:p>
        </p:txBody>
      </p:sp>
      <p:cxnSp>
        <p:nvCxnSpPr>
          <p:cNvPr id="14" name="Straight Arrow Connector 13">
            <a:extLst>
              <a:ext uri="{FF2B5EF4-FFF2-40B4-BE49-F238E27FC236}">
                <a16:creationId xmlns:a16="http://schemas.microsoft.com/office/drawing/2014/main" id="{3470D4D6-89C9-8D2D-3B36-6B2DE12A819E}"/>
              </a:ext>
            </a:extLst>
          </p:cNvPr>
          <p:cNvCxnSpPr>
            <a:cxnSpLocks/>
          </p:cNvCxnSpPr>
          <p:nvPr/>
        </p:nvCxnSpPr>
        <p:spPr>
          <a:xfrm>
            <a:off x="4296005" y="-11474"/>
            <a:ext cx="0" cy="6770493"/>
          </a:xfrm>
          <a:prstGeom prst="straightConnector1">
            <a:avLst/>
          </a:prstGeom>
          <a:ln w="635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B93933F-1873-8DF0-54E5-719537F050A6}"/>
              </a:ext>
            </a:extLst>
          </p:cNvPr>
          <p:cNvSpPr txBox="1"/>
          <p:nvPr/>
        </p:nvSpPr>
        <p:spPr>
          <a:xfrm>
            <a:off x="6096000" y="1427632"/>
            <a:ext cx="768285" cy="369332"/>
          </a:xfrm>
          <a:prstGeom prst="rect">
            <a:avLst/>
          </a:prstGeom>
          <a:noFill/>
        </p:spPr>
        <p:txBody>
          <a:bodyPr wrap="square">
            <a:spAutoFit/>
          </a:bodyPr>
          <a:lstStyle/>
          <a:p>
            <a:r>
              <a:rPr lang="en-US" b="1" dirty="0">
                <a:solidFill>
                  <a:srgbClr val="005AA9"/>
                </a:solidFill>
                <a:latin typeface="Calibri" panose="020F0502020204030204" pitchFamily="34" charset="0"/>
                <a:cs typeface="Calibri" panose="020F0502020204030204" pitchFamily="34" charset="0"/>
                <a:sym typeface="Wingdings" pitchFamily="2" charset="2"/>
              </a:rPr>
              <a:t>#0</a:t>
            </a:r>
            <a:endParaRPr lang="en-US" b="1" dirty="0">
              <a:solidFill>
                <a:srgbClr val="005AA9"/>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2F3EE2EA-3403-1FB5-EC5E-95D8C205688B}"/>
              </a:ext>
            </a:extLst>
          </p:cNvPr>
          <p:cNvSpPr txBox="1"/>
          <p:nvPr/>
        </p:nvSpPr>
        <p:spPr>
          <a:xfrm>
            <a:off x="6096000" y="2269848"/>
            <a:ext cx="768285" cy="369332"/>
          </a:xfrm>
          <a:prstGeom prst="rect">
            <a:avLst/>
          </a:prstGeom>
          <a:noFill/>
        </p:spPr>
        <p:txBody>
          <a:bodyPr wrap="square">
            <a:spAutoFit/>
          </a:bodyPr>
          <a:lstStyle/>
          <a:p>
            <a:r>
              <a:rPr lang="en-US" b="1" dirty="0">
                <a:solidFill>
                  <a:srgbClr val="FF0000"/>
                </a:solidFill>
                <a:latin typeface="Calibri" panose="020F0502020204030204" pitchFamily="34" charset="0"/>
                <a:cs typeface="Calibri" panose="020F0502020204030204" pitchFamily="34" charset="0"/>
                <a:sym typeface="Wingdings" pitchFamily="2" charset="2"/>
              </a:rPr>
              <a:t>#1</a:t>
            </a:r>
            <a:endParaRPr lang="en-US" b="1"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BEE8A00A-02B6-CED7-6078-6886FC9842E6}"/>
              </a:ext>
            </a:extLst>
          </p:cNvPr>
          <p:cNvSpPr txBox="1"/>
          <p:nvPr/>
        </p:nvSpPr>
        <p:spPr>
          <a:xfrm>
            <a:off x="6096000" y="4188429"/>
            <a:ext cx="664137" cy="369332"/>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sym typeface="Wingdings" pitchFamily="2" charset="2"/>
              </a:rPr>
              <a:t>#2</a:t>
            </a:r>
            <a:endParaRPr lang="en-US" b="1" dirty="0">
              <a:latin typeface="Calibri" panose="020F0502020204030204" pitchFamily="34" charset="0"/>
              <a:cs typeface="Calibri" panose="020F0502020204030204" pitchFamily="34" charset="0"/>
            </a:endParaRPr>
          </a:p>
        </p:txBody>
      </p:sp>
      <p:sp>
        <p:nvSpPr>
          <p:cNvPr id="18" name="Title 17">
            <a:extLst>
              <a:ext uri="{FF2B5EF4-FFF2-40B4-BE49-F238E27FC236}">
                <a16:creationId xmlns:a16="http://schemas.microsoft.com/office/drawing/2014/main" id="{832F8B6A-C994-B32E-EB01-02A2A9B7AD46}"/>
              </a:ext>
            </a:extLst>
          </p:cNvPr>
          <p:cNvSpPr>
            <a:spLocks noGrp="1"/>
          </p:cNvSpPr>
          <p:nvPr>
            <p:ph type="title"/>
          </p:nvPr>
        </p:nvSpPr>
        <p:spPr>
          <a:xfrm>
            <a:off x="166255" y="163874"/>
            <a:ext cx="10515600" cy="893692"/>
          </a:xfrm>
        </p:spPr>
        <p:txBody>
          <a:bodyPr>
            <a:noAutofit/>
          </a:bodyPr>
          <a:lstStyle/>
          <a:p>
            <a:r>
              <a:rPr lang="en-US" sz="3600" b="1" dirty="0">
                <a:solidFill>
                  <a:srgbClr val="FF0000"/>
                </a:solidFill>
                <a:latin typeface="Calibri" panose="020F0502020204030204" pitchFamily="34" charset="0"/>
                <a:cs typeface="Calibri" panose="020F0502020204030204" pitchFamily="34" charset="0"/>
              </a:rPr>
              <a:t>Greedy Algorithm</a:t>
            </a:r>
            <a:br>
              <a:rPr lang="en-US" sz="3600" b="1" dirty="0">
                <a:solidFill>
                  <a:srgbClr val="FF0000"/>
                </a:solidFill>
                <a:latin typeface="Calibri" panose="020F0502020204030204" pitchFamily="34" charset="0"/>
                <a:cs typeface="Calibri" panose="020F0502020204030204" pitchFamily="34" charset="0"/>
              </a:rPr>
            </a:br>
            <a:r>
              <a:rPr lang="en-US" sz="3600" b="1" dirty="0">
                <a:solidFill>
                  <a:srgbClr val="FF0000"/>
                </a:solidFill>
                <a:latin typeface="Calibri" panose="020F0502020204030204" pitchFamily="34" charset="0"/>
                <a:cs typeface="Calibri" panose="020F0502020204030204" pitchFamily="34" charset="0"/>
              </a:rPr>
              <a:t>in Action (preview)</a:t>
            </a:r>
          </a:p>
        </p:txBody>
      </p:sp>
      <p:sp>
        <p:nvSpPr>
          <p:cNvPr id="20" name="TextBox 19">
            <a:extLst>
              <a:ext uri="{FF2B5EF4-FFF2-40B4-BE49-F238E27FC236}">
                <a16:creationId xmlns:a16="http://schemas.microsoft.com/office/drawing/2014/main" id="{6EB68332-6720-E7C2-9C46-AE6E42EE3C49}"/>
              </a:ext>
            </a:extLst>
          </p:cNvPr>
          <p:cNvSpPr txBox="1"/>
          <p:nvPr/>
        </p:nvSpPr>
        <p:spPr>
          <a:xfrm>
            <a:off x="0" y="6323306"/>
            <a:ext cx="1479631" cy="523220"/>
          </a:xfrm>
          <a:prstGeom prst="rect">
            <a:avLst/>
          </a:prstGeom>
          <a:noFill/>
        </p:spPr>
        <p:txBody>
          <a:bodyPr wrap="square">
            <a:spAutoFit/>
          </a:bodyPr>
          <a:lstStyle/>
          <a:p>
            <a:r>
              <a:rPr lang="en-US" sz="1400" b="1" dirty="0">
                <a:solidFill>
                  <a:srgbClr val="005AA9"/>
                </a:solidFill>
                <a:latin typeface="Calibri" panose="020F0502020204030204" pitchFamily="34" charset="0"/>
                <a:cs typeface="Calibri" panose="020F0502020204030204" pitchFamily="34" charset="0"/>
                <a:sym typeface="Wingdings" pitchFamily="2" charset="2"/>
              </a:rPr>
              <a:t>(1D problem for illustration)</a:t>
            </a:r>
            <a:endParaRPr lang="en-US" sz="1400" dirty="0">
              <a:solidFill>
                <a:srgbClr val="005AA9"/>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0171822C-F09C-B63E-4B29-8D586F692766}"/>
              </a:ext>
            </a:extLst>
          </p:cNvPr>
          <p:cNvSpPr/>
          <p:nvPr/>
        </p:nvSpPr>
        <p:spPr>
          <a:xfrm>
            <a:off x="9777896" y="11474"/>
            <a:ext cx="2387600" cy="68465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EF16E3FB-B8DF-354D-9CAE-2848A90FC8E0}"/>
              </a:ext>
            </a:extLst>
          </p:cNvPr>
          <p:cNvGrpSpPr/>
          <p:nvPr/>
        </p:nvGrpSpPr>
        <p:grpSpPr>
          <a:xfrm>
            <a:off x="9838990" y="595423"/>
            <a:ext cx="2323332" cy="2030161"/>
            <a:chOff x="9838990" y="595423"/>
            <a:chExt cx="2323332" cy="2030161"/>
          </a:xfrm>
        </p:grpSpPr>
        <p:grpSp>
          <p:nvGrpSpPr>
            <p:cNvPr id="6" name="Group 5">
              <a:extLst>
                <a:ext uri="{FF2B5EF4-FFF2-40B4-BE49-F238E27FC236}">
                  <a16:creationId xmlns:a16="http://schemas.microsoft.com/office/drawing/2014/main" id="{5B7BE3B4-7580-4771-6E2D-4EBC16CEDDF7}"/>
                </a:ext>
              </a:extLst>
            </p:cNvPr>
            <p:cNvGrpSpPr/>
            <p:nvPr/>
          </p:nvGrpSpPr>
          <p:grpSpPr>
            <a:xfrm>
              <a:off x="9838990" y="631159"/>
              <a:ext cx="2323332" cy="1994425"/>
              <a:chOff x="9838990" y="631159"/>
              <a:chExt cx="2323332" cy="1994425"/>
            </a:xfrm>
          </p:grpSpPr>
          <p:pic>
            <p:nvPicPr>
              <p:cNvPr id="2" name="Picture 1">
                <a:extLst>
                  <a:ext uri="{FF2B5EF4-FFF2-40B4-BE49-F238E27FC236}">
                    <a16:creationId xmlns:a16="http://schemas.microsoft.com/office/drawing/2014/main" id="{36C61CFB-F78D-58DB-436F-AD500A62F9D7}"/>
                  </a:ext>
                </a:extLst>
              </p:cNvPr>
              <p:cNvPicPr>
                <a:picLocks noChangeAspect="1" noChangeArrowheads="1"/>
              </p:cNvPicPr>
              <p:nvPr/>
            </p:nvPicPr>
            <p:blipFill rotWithShape="1">
              <a:blip r:embed="rId4"/>
              <a:srcRect l="35219" t="1813" r="16116" b="15938"/>
              <a:stretch/>
            </p:blipFill>
            <p:spPr bwMode="auto">
              <a:xfrm>
                <a:off x="9838990" y="631159"/>
                <a:ext cx="1037950" cy="1032548"/>
              </a:xfrm>
              <a:prstGeom prst="ellipse">
                <a:avLst/>
              </a:prstGeom>
              <a:ln w="57150">
                <a:solidFill>
                  <a:srgbClr val="00694E"/>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AB690B-907E-0EE3-D854-075D467A6C6F}"/>
                  </a:ext>
                </a:extLst>
              </p:cNvPr>
              <p:cNvSpPr txBox="1"/>
              <p:nvPr/>
            </p:nvSpPr>
            <p:spPr>
              <a:xfrm>
                <a:off x="9908548" y="1886920"/>
                <a:ext cx="2253774" cy="738664"/>
              </a:xfrm>
              <a:prstGeom prst="rect">
                <a:avLst/>
              </a:prstGeom>
              <a:noFill/>
            </p:spPr>
            <p:txBody>
              <a:bodyPr wrap="square">
                <a:spAutoFit/>
              </a:bodyPr>
              <a:lstStyle/>
              <a:p>
                <a:pPr algn="ctr"/>
                <a:r>
                  <a:rPr lang="en-US" sz="1400" dirty="0">
                    <a:solidFill>
                      <a:srgbClr val="FF0000"/>
                    </a:solidFill>
                    <a:latin typeface="Calibri" panose="020F0502020204030204" pitchFamily="34" charset="0"/>
                    <a:cs typeface="Calibri" panose="020F0502020204030204" pitchFamily="34" charset="0"/>
                  </a:rPr>
                  <a:t>Maldonado, Drischler, </a:t>
                </a:r>
                <a:r>
                  <a:rPr lang="en-US" sz="1400" dirty="0" err="1">
                    <a:solidFill>
                      <a:srgbClr val="FF0000"/>
                    </a:solidFill>
                    <a:latin typeface="Calibri" panose="020F0502020204030204" pitchFamily="34" charset="0"/>
                    <a:cs typeface="Calibri" panose="020F0502020204030204" pitchFamily="34" charset="0"/>
                  </a:rPr>
                  <a:t>rjf</a:t>
                </a:r>
                <a:r>
                  <a:rPr lang="en-US" sz="1400" dirty="0">
                    <a:solidFill>
                      <a:srgbClr val="FF0000"/>
                    </a:solidFill>
                    <a:latin typeface="Calibri" panose="020F0502020204030204" pitchFamily="34" charset="0"/>
                    <a:cs typeface="Calibri" panose="020F0502020204030204" pitchFamily="34" charset="0"/>
                  </a:rPr>
                  <a:t>, Mlinarić</a:t>
                </a:r>
                <a:r>
                  <a:rPr lang="en-US" sz="1400" i="1" dirty="0">
                    <a:solidFill>
                      <a:srgbClr val="FF0000"/>
                    </a:solidFill>
                    <a:latin typeface="Calibri" panose="020F0502020204030204" pitchFamily="34" charset="0"/>
                    <a:cs typeface="Calibri" panose="020F0502020204030204" pitchFamily="34" charset="0"/>
                  </a:rPr>
                  <a:t>.</a:t>
                </a:r>
                <a:r>
                  <a:rPr lang="en-US" sz="1400" dirty="0">
                    <a:solidFill>
                      <a:srgbClr val="FF0000"/>
                    </a:solidFill>
                    <a:latin typeface="Calibri" panose="020F0502020204030204" pitchFamily="34" charset="0"/>
                    <a:cs typeface="Calibri" panose="020F0502020204030204" pitchFamily="34" charset="0"/>
                  </a:rPr>
                  <a:t>, arXiv:2504.06092 (PRC 2025)</a:t>
                </a:r>
              </a:p>
            </p:txBody>
          </p:sp>
        </p:grpSp>
        <p:pic>
          <p:nvPicPr>
            <p:cNvPr id="22" name="Picture 21">
              <a:extLst>
                <a:ext uri="{FF2B5EF4-FFF2-40B4-BE49-F238E27FC236}">
                  <a16:creationId xmlns:a16="http://schemas.microsoft.com/office/drawing/2014/main" id="{564ABC60-BA10-7538-69E9-07C8C0D8D4EC}"/>
                </a:ext>
              </a:extLst>
            </p:cNvPr>
            <p:cNvPicPr>
              <a:picLocks noChangeAspect="1"/>
            </p:cNvPicPr>
            <p:nvPr/>
          </p:nvPicPr>
          <p:blipFill>
            <a:blip r:embed="rId2"/>
            <a:srcRect t="4428" b="19935"/>
            <a:stretch>
              <a:fillRect/>
            </a:stretch>
          </p:blipFill>
          <p:spPr>
            <a:xfrm>
              <a:off x="11002621" y="595423"/>
              <a:ext cx="1065478" cy="1068284"/>
            </a:xfrm>
            <a:prstGeom prst="ellipse">
              <a:avLst/>
            </a:prstGeom>
            <a:noFill/>
            <a:ln w="41275">
              <a:solidFill>
                <a:schemeClr val="tx1"/>
              </a:solidFill>
            </a:ln>
          </p:spPr>
        </p:pic>
      </p:grpSp>
    </p:spTree>
    <p:extLst>
      <p:ext uri="{BB962C8B-B14F-4D97-AF65-F5344CB8AC3E}">
        <p14:creationId xmlns:p14="http://schemas.microsoft.com/office/powerpoint/2010/main" val="305115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hteck: abgerundete Ecken 12">
            <a:extLst>
              <a:ext uri="{FF2B5EF4-FFF2-40B4-BE49-F238E27FC236}">
                <a16:creationId xmlns:a16="http://schemas.microsoft.com/office/drawing/2014/main" id="{3EAE48F0-D6CF-65C8-D4C5-05A3CA0E8995}"/>
              </a:ext>
            </a:extLst>
          </p:cNvPr>
          <p:cNvSpPr/>
          <p:nvPr/>
        </p:nvSpPr>
        <p:spPr>
          <a:xfrm>
            <a:off x="166255" y="1157311"/>
            <a:ext cx="6378321" cy="2041644"/>
          </a:xfrm>
          <a:prstGeom prst="roundRect">
            <a:avLst>
              <a:gd name="adj" fmla="val 9131"/>
            </a:avLst>
          </a:prstGeom>
          <a:solidFill>
            <a:srgbClr val="153D6D"/>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bri" panose="020F0502020204030204" pitchFamily="34" charset="0"/>
              <a:cs typeface="Calibri" panose="020F0502020204030204" pitchFamily="34" charset="0"/>
            </a:endParaRPr>
          </a:p>
        </p:txBody>
      </p:sp>
      <p:sp>
        <p:nvSpPr>
          <p:cNvPr id="13" name="Rechteck: abgerundete Ecken 12">
            <a:extLst>
              <a:ext uri="{FF2B5EF4-FFF2-40B4-BE49-F238E27FC236}">
                <a16:creationId xmlns:a16="http://schemas.microsoft.com/office/drawing/2014/main" id="{641F09B0-28B4-12CF-B76E-37F6983BFB3D}"/>
              </a:ext>
            </a:extLst>
          </p:cNvPr>
          <p:cNvSpPr/>
          <p:nvPr/>
        </p:nvSpPr>
        <p:spPr>
          <a:xfrm>
            <a:off x="160908" y="3447213"/>
            <a:ext cx="6397171" cy="1492088"/>
          </a:xfrm>
          <a:prstGeom prst="roundRect">
            <a:avLst>
              <a:gd name="adj" fmla="val 9131"/>
            </a:avLst>
          </a:prstGeom>
          <a:solidFill>
            <a:srgbClr val="485865"/>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F64BACCB-7C75-2B94-9F3A-5CA860FE0F9F}"/>
              </a:ext>
            </a:extLst>
          </p:cNvPr>
          <p:cNvSpPr>
            <a:spLocks noGrp="1"/>
          </p:cNvSpPr>
          <p:nvPr>
            <p:ph type="title"/>
          </p:nvPr>
        </p:nvSpPr>
        <p:spPr>
          <a:xfrm>
            <a:off x="157475" y="203593"/>
            <a:ext cx="10515600" cy="657933"/>
          </a:xfrm>
        </p:spPr>
        <p:txBody>
          <a:bodyPr>
            <a:normAutofit/>
          </a:bodyPr>
          <a:lstStyle/>
          <a:p>
            <a:r>
              <a:rPr lang="en-US" sz="3600" b="1" dirty="0">
                <a:solidFill>
                  <a:srgbClr val="FF0000"/>
                </a:solidFill>
                <a:latin typeface="Calibri" panose="020F0502020204030204" pitchFamily="34" charset="0"/>
                <a:cs typeface="Calibri" panose="020F0502020204030204" pitchFamily="34" charset="0"/>
              </a:rPr>
              <a:t>Emulator error estimation for </a:t>
            </a:r>
            <a:r>
              <a:rPr lang="en-US" sz="3600" b="1" i="1" dirty="0">
                <a:solidFill>
                  <a:srgbClr val="FF0000"/>
                </a:solidFill>
                <a:latin typeface="Calibri" panose="020F0502020204030204" pitchFamily="34" charset="0"/>
                <a:cs typeface="Calibri" panose="020F0502020204030204" pitchFamily="34" charset="0"/>
              </a:rPr>
              <a:t>greedy</a:t>
            </a:r>
            <a:r>
              <a:rPr lang="en-US" sz="3600" b="1" dirty="0">
                <a:solidFill>
                  <a:srgbClr val="FF0000"/>
                </a:solidFill>
                <a:latin typeface="Calibri" panose="020F0502020204030204" pitchFamily="34" charset="0"/>
                <a:cs typeface="Calibri" panose="020F0502020204030204" pitchFamily="34" charset="0"/>
              </a:rPr>
              <a:t> algorithm</a:t>
            </a:r>
          </a:p>
        </p:txBody>
      </p:sp>
      <p:pic>
        <p:nvPicPr>
          <p:cNvPr id="12" name="Picture 11">
            <a:extLst>
              <a:ext uri="{FF2B5EF4-FFF2-40B4-BE49-F238E27FC236}">
                <a16:creationId xmlns:a16="http://schemas.microsoft.com/office/drawing/2014/main" id="{9FF7F905-0700-8DA6-9431-3C77537CFE28}"/>
              </a:ext>
            </a:extLst>
          </p:cNvPr>
          <p:cNvPicPr>
            <a:picLocks noChangeAspect="1"/>
          </p:cNvPicPr>
          <p:nvPr/>
        </p:nvPicPr>
        <p:blipFill>
          <a:blip r:embed="rId2"/>
          <a:srcRect/>
          <a:stretch/>
        </p:blipFill>
        <p:spPr>
          <a:xfrm>
            <a:off x="2564596" y="3640309"/>
            <a:ext cx="3317765" cy="671865"/>
          </a:xfrm>
          <a:prstGeom prst="rect">
            <a:avLst/>
          </a:prstGeom>
        </p:spPr>
      </p:pic>
      <p:sp>
        <p:nvSpPr>
          <p:cNvPr id="14" name="TextBox 13">
            <a:extLst>
              <a:ext uri="{FF2B5EF4-FFF2-40B4-BE49-F238E27FC236}">
                <a16:creationId xmlns:a16="http://schemas.microsoft.com/office/drawing/2014/main" id="{AF5D8C4E-143E-E7EC-C0ED-EC3D29B2DBF0}"/>
              </a:ext>
            </a:extLst>
          </p:cNvPr>
          <p:cNvSpPr txBox="1"/>
          <p:nvPr/>
        </p:nvSpPr>
        <p:spPr>
          <a:xfrm>
            <a:off x="363468" y="3653076"/>
            <a:ext cx="1738276" cy="646331"/>
          </a:xfrm>
          <a:prstGeom prst="rect">
            <a:avLst/>
          </a:prstGeom>
          <a:noFill/>
        </p:spPr>
        <p:txBody>
          <a:bodyPr wrap="square">
            <a:spAutoFit/>
          </a:bodyPr>
          <a:lstStyle/>
          <a:p>
            <a:r>
              <a:rPr lang="en-US" sz="1800" b="1" dirty="0">
                <a:solidFill>
                  <a:srgbClr val="4AB1A3"/>
                </a:solidFill>
                <a:latin typeface="Calibri" panose="020F0502020204030204" pitchFamily="34" charset="0"/>
                <a:cs typeface="Calibri" panose="020F0502020204030204" pitchFamily="34" charset="0"/>
              </a:rPr>
              <a:t>Theoretical error bounds</a:t>
            </a:r>
            <a:endParaRPr lang="en-US"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73792812-14B4-7D06-CAD7-8F590DA23592}"/>
              </a:ext>
            </a:extLst>
          </p:cNvPr>
          <p:cNvSpPr txBox="1"/>
          <p:nvPr/>
        </p:nvSpPr>
        <p:spPr>
          <a:xfrm>
            <a:off x="207383" y="5035321"/>
            <a:ext cx="5605954" cy="1399742"/>
          </a:xfrm>
          <a:prstGeom prst="rect">
            <a:avLst/>
          </a:prstGeom>
          <a:noFill/>
        </p:spPr>
        <p:txBody>
          <a:bodyPr wrap="square">
            <a:spAutoFit/>
          </a:bodyPr>
          <a:lstStyle/>
          <a:p>
            <a:pPr>
              <a:lnSpc>
                <a:spcPct val="120000"/>
              </a:lnSpc>
            </a:pPr>
            <a:r>
              <a:rPr lang="en-US" b="1" dirty="0">
                <a:solidFill>
                  <a:srgbClr val="C00000"/>
                </a:solidFill>
                <a:latin typeface="Calibri" panose="020F0502020204030204" pitchFamily="34" charset="0"/>
                <a:cs typeface="Calibri" panose="020F0502020204030204" pitchFamily="34" charset="0"/>
              </a:rPr>
              <a:t>Opportunities/challenges:</a:t>
            </a:r>
            <a:r>
              <a:rPr lang="en-US" b="1" dirty="0">
                <a:latin typeface="Calibri" panose="020F0502020204030204" pitchFamily="34" charset="0"/>
                <a:cs typeface="Calibri" panose="020F0502020204030204" pitchFamily="34" charset="0"/>
              </a:rPr>
              <a:t> </a:t>
            </a:r>
          </a:p>
          <a:p>
            <a:pPr marL="285750" indent="-285750">
              <a:lnSpc>
                <a:spcPct val="120000"/>
              </a:lnSpc>
              <a:buFont typeface="Arial" panose="020B0604020202020204" pitchFamily="34" charset="0"/>
              <a:buChar char="•"/>
            </a:pPr>
            <a:r>
              <a:rPr lang="en-US" b="1" dirty="0">
                <a:solidFill>
                  <a:srgbClr val="005AA9"/>
                </a:solidFill>
                <a:latin typeface="Calibri" panose="020F0502020204030204" pitchFamily="34" charset="0"/>
                <a:cs typeface="Calibri" panose="020F0502020204030204" pitchFamily="34" charset="0"/>
              </a:rPr>
              <a:t>estimate the extremal singular values </a:t>
            </a:r>
            <a:r>
              <a:rPr lang="en-US" b="1" dirty="0">
                <a:latin typeface="Calibri" panose="020F0502020204030204" pitchFamily="34" charset="0"/>
                <a:cs typeface="Calibri" panose="020F0502020204030204" pitchFamily="34" charset="0"/>
              </a:rPr>
              <a:t>using the Successive Constraint Method (SCM) </a:t>
            </a:r>
          </a:p>
          <a:p>
            <a:pPr marL="285750" indent="-285750">
              <a:lnSpc>
                <a:spcPct val="120000"/>
              </a:lnSpc>
              <a:buFont typeface="Arial" panose="020B0604020202020204" pitchFamily="34" charset="0"/>
              <a:buChar char="•"/>
            </a:pPr>
            <a:r>
              <a:rPr lang="en-US" b="1" dirty="0">
                <a:latin typeface="Calibri" panose="020F0502020204030204" pitchFamily="34" charset="0"/>
                <a:cs typeface="Calibri" panose="020F0502020204030204" pitchFamily="34" charset="0"/>
              </a:rPr>
              <a:t>use the </a:t>
            </a:r>
            <a:r>
              <a:rPr lang="en-US" b="1" i="1" dirty="0">
                <a:latin typeface="Calibri" panose="020F0502020204030204" pitchFamily="34" charset="0"/>
                <a:cs typeface="Calibri" panose="020F0502020204030204" pitchFamily="34" charset="0"/>
              </a:rPr>
              <a:t>upper bound </a:t>
            </a:r>
            <a:r>
              <a:rPr lang="en-US" b="1" dirty="0">
                <a:latin typeface="Calibri" panose="020F0502020204030204" pitchFamily="34" charset="0"/>
                <a:cs typeface="Calibri" panose="020F0502020204030204" pitchFamily="34" charset="0"/>
              </a:rPr>
              <a:t>as a conservative error estimate</a:t>
            </a:r>
          </a:p>
        </p:txBody>
      </p:sp>
      <p:sp>
        <p:nvSpPr>
          <p:cNvPr id="47" name="TextBox 46">
            <a:extLst>
              <a:ext uri="{FF2B5EF4-FFF2-40B4-BE49-F238E27FC236}">
                <a16:creationId xmlns:a16="http://schemas.microsoft.com/office/drawing/2014/main" id="{8861729C-3091-F731-1B38-F4DEC7632FA1}"/>
              </a:ext>
            </a:extLst>
          </p:cNvPr>
          <p:cNvSpPr txBox="1"/>
          <p:nvPr/>
        </p:nvSpPr>
        <p:spPr>
          <a:xfrm rot="16200000">
            <a:off x="7657742" y="5036412"/>
            <a:ext cx="2643562" cy="523220"/>
          </a:xfrm>
          <a:prstGeom prst="rect">
            <a:avLst/>
          </a:prstGeom>
          <a:noFill/>
        </p:spPr>
        <p:txBody>
          <a:bodyPr wrap="square">
            <a:spAutoFit/>
          </a:bodyPr>
          <a:lstStyle/>
          <a:p>
            <a:pPr algn="r"/>
            <a:r>
              <a:rPr lang="en-US" sz="1400" b="1" i="1" dirty="0">
                <a:solidFill>
                  <a:schemeClr val="bg1">
                    <a:lumMod val="50000"/>
                  </a:schemeClr>
                </a:solidFill>
                <a:latin typeface="Calibri" panose="020F0502020204030204" pitchFamily="34" charset="0"/>
                <a:cs typeface="Calibri" panose="020F0502020204030204" pitchFamily="34" charset="0"/>
                <a:sym typeface="Wingdings" pitchFamily="2" charset="2"/>
              </a:rPr>
              <a:t>Greedy</a:t>
            </a:r>
            <a:r>
              <a:rPr lang="en-US" sz="1400" b="1" dirty="0">
                <a:solidFill>
                  <a:schemeClr val="bg1">
                    <a:lumMod val="50000"/>
                  </a:schemeClr>
                </a:solidFill>
                <a:latin typeface="Calibri" panose="020F0502020204030204" pitchFamily="34" charset="0"/>
                <a:cs typeface="Calibri" panose="020F0502020204030204" pitchFamily="34" charset="0"/>
                <a:sym typeface="Wingdings" pitchFamily="2" charset="2"/>
              </a:rPr>
              <a:t> Iteration </a:t>
            </a:r>
          </a:p>
          <a:p>
            <a:pPr algn="r"/>
            <a:r>
              <a:rPr lang="en-US" sz="1400" b="1" dirty="0">
                <a:solidFill>
                  <a:schemeClr val="bg1">
                    <a:lumMod val="50000"/>
                  </a:schemeClr>
                </a:solidFill>
                <a:latin typeface="Calibri" panose="020F0502020204030204" pitchFamily="34" charset="0"/>
                <a:cs typeface="Calibri" panose="020F0502020204030204" pitchFamily="34" charset="0"/>
                <a:sym typeface="Wingdings" pitchFamily="2" charset="2"/>
              </a:rPr>
              <a:t>increasing accuracy </a:t>
            </a:r>
            <a:endParaRPr lang="en-US" sz="1400" dirty="0">
              <a:solidFill>
                <a:schemeClr val="bg1">
                  <a:lumMod val="50000"/>
                </a:schemeClr>
              </a:solidFill>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C22291A-34C1-E59F-5256-716D9EBFFFDA}"/>
              </a:ext>
            </a:extLst>
          </p:cNvPr>
          <p:cNvSpPr txBox="1"/>
          <p:nvPr/>
        </p:nvSpPr>
        <p:spPr>
          <a:xfrm>
            <a:off x="6795059" y="1127044"/>
            <a:ext cx="1859494" cy="830997"/>
          </a:xfrm>
          <a:prstGeom prst="rect">
            <a:avLst/>
          </a:prstGeom>
          <a:noFill/>
        </p:spPr>
        <p:txBody>
          <a:bodyPr wrap="square">
            <a:spAutoFit/>
          </a:bodyPr>
          <a:lstStyle/>
          <a:p>
            <a:pPr algn="r"/>
            <a:r>
              <a:rPr lang="en-US" sz="1600" b="1" dirty="0">
                <a:solidFill>
                  <a:srgbClr val="005AA9"/>
                </a:solidFill>
                <a:latin typeface="Calibri" panose="020F0502020204030204" pitchFamily="34" charset="0"/>
                <a:cs typeface="Calibri" panose="020F0502020204030204" pitchFamily="34" charset="0"/>
                <a:sym typeface="Wingdings" pitchFamily="2" charset="2"/>
              </a:rPr>
              <a:t>start with 2 randomly placed initial snapshots</a:t>
            </a:r>
            <a:endParaRPr lang="en-US" sz="1600" dirty="0">
              <a:solidFill>
                <a:srgbClr val="005AA9"/>
              </a:solidFill>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64A734C6-704C-8808-69E7-558B62BB83AE}"/>
              </a:ext>
            </a:extLst>
          </p:cNvPr>
          <p:cNvSpPr txBox="1"/>
          <p:nvPr/>
        </p:nvSpPr>
        <p:spPr>
          <a:xfrm>
            <a:off x="6795059" y="2203419"/>
            <a:ext cx="1859494" cy="1077218"/>
          </a:xfrm>
          <a:prstGeom prst="rect">
            <a:avLst/>
          </a:prstGeom>
          <a:noFill/>
        </p:spPr>
        <p:txBody>
          <a:bodyPr wrap="square">
            <a:spAutoFit/>
          </a:bodyPr>
          <a:lstStyle/>
          <a:p>
            <a:pPr algn="r"/>
            <a:r>
              <a:rPr lang="en-US" sz="1600" b="1" dirty="0">
                <a:solidFill>
                  <a:schemeClr val="bg1">
                    <a:lumMod val="65000"/>
                  </a:schemeClr>
                </a:solidFill>
                <a:latin typeface="Calibri" panose="020F0502020204030204" pitchFamily="34" charset="0"/>
                <a:cs typeface="Calibri" panose="020F0502020204030204" pitchFamily="34" charset="0"/>
                <a:sym typeface="Wingdings" pitchFamily="2" charset="2"/>
              </a:rPr>
              <a:t>Estimate the emulator error across the parameter space</a:t>
            </a:r>
            <a:endParaRPr lang="en-US" sz="1600" dirty="0">
              <a:solidFill>
                <a:schemeClr val="bg1">
                  <a:lumMod val="65000"/>
                </a:schemeClr>
              </a:solidFill>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9A4B863C-EE33-7887-C4BE-4911BAFE5BF6}"/>
              </a:ext>
            </a:extLst>
          </p:cNvPr>
          <p:cNvSpPr txBox="1"/>
          <p:nvPr/>
        </p:nvSpPr>
        <p:spPr>
          <a:xfrm>
            <a:off x="6795059" y="3526015"/>
            <a:ext cx="1859494" cy="1323439"/>
          </a:xfrm>
          <a:prstGeom prst="rect">
            <a:avLst/>
          </a:prstGeom>
          <a:noFill/>
        </p:spPr>
        <p:txBody>
          <a:bodyPr wrap="square">
            <a:spAutoFit/>
          </a:bodyPr>
          <a:lstStyle/>
          <a:p>
            <a:pPr algn="r"/>
            <a:r>
              <a:rPr lang="en-US" sz="1600" b="1" dirty="0">
                <a:solidFill>
                  <a:srgbClr val="FF0000"/>
                </a:solidFill>
                <a:latin typeface="Calibri" panose="020F0502020204030204" pitchFamily="34" charset="0"/>
                <a:cs typeface="Calibri" panose="020F0502020204030204" pitchFamily="34" charset="0"/>
                <a:sym typeface="Wingdings" pitchFamily="2" charset="2"/>
              </a:rPr>
              <a:t>Place the next snapshot(s) at the location(s) of maximum estimated error</a:t>
            </a:r>
            <a:endParaRPr lang="en-US" sz="1600" dirty="0">
              <a:solidFill>
                <a:srgbClr val="FF0000"/>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13ACC81D-EF2D-AF3B-E6E7-737A9F4934EB}"/>
              </a:ext>
            </a:extLst>
          </p:cNvPr>
          <p:cNvSpPr txBox="1"/>
          <p:nvPr/>
        </p:nvSpPr>
        <p:spPr>
          <a:xfrm>
            <a:off x="6795059" y="5094831"/>
            <a:ext cx="1859494" cy="830997"/>
          </a:xfrm>
          <a:prstGeom prst="rect">
            <a:avLst/>
          </a:prstGeom>
          <a:noFill/>
        </p:spPr>
        <p:txBody>
          <a:bodyPr wrap="square">
            <a:spAutoFit/>
          </a:bodyPr>
          <a:lstStyle/>
          <a:p>
            <a:pPr algn="r"/>
            <a:r>
              <a:rPr lang="en-US" sz="1600" b="1" dirty="0">
                <a:solidFill>
                  <a:schemeClr val="bg1">
                    <a:lumMod val="65000"/>
                  </a:schemeClr>
                </a:solidFill>
                <a:latin typeface="Calibri" panose="020F0502020204030204" pitchFamily="34" charset="0"/>
                <a:cs typeface="Calibri" panose="020F0502020204030204" pitchFamily="34" charset="0"/>
                <a:sym typeface="Wingdings" pitchFamily="2" charset="2"/>
              </a:rPr>
              <a:t>Iterate until the </a:t>
            </a:r>
            <a:r>
              <a:rPr lang="en-US" sz="1600" b="1" i="1" dirty="0">
                <a:solidFill>
                  <a:schemeClr val="bg1">
                    <a:lumMod val="65000"/>
                  </a:schemeClr>
                </a:solidFill>
                <a:latin typeface="Calibri" panose="020F0502020204030204" pitchFamily="34" charset="0"/>
                <a:cs typeface="Calibri" panose="020F0502020204030204" pitchFamily="34" charset="0"/>
                <a:sym typeface="Wingdings" pitchFamily="2" charset="2"/>
              </a:rPr>
              <a:t>requested</a:t>
            </a:r>
            <a:r>
              <a:rPr lang="en-US" sz="1600" b="1" dirty="0">
                <a:solidFill>
                  <a:schemeClr val="bg1">
                    <a:lumMod val="65000"/>
                  </a:schemeClr>
                </a:solidFill>
                <a:latin typeface="Calibri" panose="020F0502020204030204" pitchFamily="34" charset="0"/>
                <a:cs typeface="Calibri" panose="020F0502020204030204" pitchFamily="34" charset="0"/>
                <a:sym typeface="Wingdings" pitchFamily="2" charset="2"/>
              </a:rPr>
              <a:t> accuracy is obtained</a:t>
            </a:r>
            <a:endParaRPr lang="en-US" sz="1600" dirty="0">
              <a:solidFill>
                <a:schemeClr val="bg1">
                  <a:lumMod val="65000"/>
                </a:schemeClr>
              </a:solidFill>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B02D421D-32F2-D19C-62DC-7E5F7D7BE99B}"/>
              </a:ext>
            </a:extLst>
          </p:cNvPr>
          <p:cNvSpPr txBox="1"/>
          <p:nvPr/>
        </p:nvSpPr>
        <p:spPr>
          <a:xfrm>
            <a:off x="207383" y="1253941"/>
            <a:ext cx="7682844" cy="369332"/>
          </a:xfrm>
          <a:prstGeom prst="rect">
            <a:avLst/>
          </a:prstGeom>
          <a:noFill/>
        </p:spPr>
        <p:txBody>
          <a:bodyPr wrap="square">
            <a:spAutoFit/>
          </a:bodyPr>
          <a:lstStyle/>
          <a:p>
            <a:r>
              <a:rPr lang="en-US" sz="1800" b="1" dirty="0">
                <a:solidFill>
                  <a:srgbClr val="F3AF2A"/>
                </a:solidFill>
                <a:latin typeface="Calibri" panose="020F0502020204030204" pitchFamily="34" charset="0"/>
                <a:cs typeface="Calibri" panose="020F0502020204030204" pitchFamily="34" charset="0"/>
              </a:rPr>
              <a:t>Error estimates: residual as a </a:t>
            </a:r>
            <a:r>
              <a:rPr lang="en-US" sz="1800" b="1" i="1" dirty="0">
                <a:solidFill>
                  <a:srgbClr val="F3AF2A"/>
                </a:solidFill>
                <a:latin typeface="Calibri" panose="020F0502020204030204" pitchFamily="34" charset="0"/>
                <a:cs typeface="Calibri" panose="020F0502020204030204" pitchFamily="34" charset="0"/>
              </a:rPr>
              <a:t>proxy</a:t>
            </a:r>
            <a:r>
              <a:rPr lang="en-US" sz="1800" b="1" dirty="0">
                <a:solidFill>
                  <a:srgbClr val="F3AF2A"/>
                </a:solidFill>
                <a:latin typeface="Calibri" panose="020F0502020204030204" pitchFamily="34" charset="0"/>
                <a:cs typeface="Calibri" panose="020F0502020204030204" pitchFamily="34" charset="0"/>
              </a:rPr>
              <a:t> for exact error</a:t>
            </a:r>
            <a:endParaRPr lang="en-US" dirty="0">
              <a:solidFill>
                <a:srgbClr val="F3AF2A"/>
              </a:solidFill>
              <a:latin typeface="Calibri" panose="020F0502020204030204" pitchFamily="34" charset="0"/>
              <a:cs typeface="Calibri" panose="020F0502020204030204" pitchFamily="34" charset="0"/>
            </a:endParaRPr>
          </a:p>
        </p:txBody>
      </p:sp>
      <p:pic>
        <p:nvPicPr>
          <p:cNvPr id="58" name="Picture 57">
            <a:extLst>
              <a:ext uri="{FF2B5EF4-FFF2-40B4-BE49-F238E27FC236}">
                <a16:creationId xmlns:a16="http://schemas.microsoft.com/office/drawing/2014/main" id="{8E2D3AB6-50AD-882F-3511-189112A7270C}"/>
              </a:ext>
            </a:extLst>
          </p:cNvPr>
          <p:cNvPicPr>
            <a:picLocks noChangeAspect="1"/>
          </p:cNvPicPr>
          <p:nvPr/>
        </p:nvPicPr>
        <p:blipFill>
          <a:blip r:embed="rId3"/>
          <a:stretch>
            <a:fillRect/>
          </a:stretch>
        </p:blipFill>
        <p:spPr>
          <a:xfrm>
            <a:off x="947641" y="1673920"/>
            <a:ext cx="4542164" cy="394285"/>
          </a:xfrm>
          <a:prstGeom prst="rect">
            <a:avLst/>
          </a:prstGeom>
        </p:spPr>
      </p:pic>
      <p:cxnSp>
        <p:nvCxnSpPr>
          <p:cNvPr id="60" name="Straight Arrow Connector 59">
            <a:extLst>
              <a:ext uri="{FF2B5EF4-FFF2-40B4-BE49-F238E27FC236}">
                <a16:creationId xmlns:a16="http://schemas.microsoft.com/office/drawing/2014/main" id="{7208C1C1-DF88-85F3-0B28-C00ABC919030}"/>
              </a:ext>
            </a:extLst>
          </p:cNvPr>
          <p:cNvCxnSpPr>
            <a:cxnSpLocks/>
          </p:cNvCxnSpPr>
          <p:nvPr/>
        </p:nvCxnSpPr>
        <p:spPr>
          <a:xfrm flipH="1" flipV="1">
            <a:off x="1220527" y="2040542"/>
            <a:ext cx="215968" cy="268883"/>
          </a:xfrm>
          <a:prstGeom prst="straightConnector1">
            <a:avLst/>
          </a:prstGeom>
          <a:ln w="28575">
            <a:solidFill>
              <a:srgbClr val="F3AF2A"/>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2296181-6122-4CC9-E1DA-06024AA4FD22}"/>
              </a:ext>
            </a:extLst>
          </p:cNvPr>
          <p:cNvSpPr txBox="1"/>
          <p:nvPr/>
        </p:nvSpPr>
        <p:spPr>
          <a:xfrm>
            <a:off x="1499562" y="2115062"/>
            <a:ext cx="1250944" cy="307777"/>
          </a:xfrm>
          <a:prstGeom prst="rect">
            <a:avLst/>
          </a:prstGeom>
          <a:noFill/>
        </p:spPr>
        <p:txBody>
          <a:bodyPr wrap="square">
            <a:spAutoFit/>
          </a:bodyPr>
          <a:lstStyle/>
          <a:p>
            <a:r>
              <a:rPr lang="en-US" sz="1400" b="1" dirty="0">
                <a:solidFill>
                  <a:srgbClr val="F3AF2A"/>
                </a:solidFill>
                <a:latin typeface="Calibri" panose="020F0502020204030204" pitchFamily="34" charset="0"/>
                <a:cs typeface="Calibri" panose="020F0502020204030204" pitchFamily="34" charset="0"/>
              </a:rPr>
              <a:t>exact error</a:t>
            </a:r>
            <a:endParaRPr lang="en-US" sz="1400" dirty="0">
              <a:solidFill>
                <a:srgbClr val="F3AF2A"/>
              </a:solidFill>
              <a:latin typeface="Calibri" panose="020F0502020204030204" pitchFamily="34" charset="0"/>
              <a:cs typeface="Calibri" panose="020F0502020204030204" pitchFamily="34" charset="0"/>
            </a:endParaRPr>
          </a:p>
        </p:txBody>
      </p:sp>
      <p:sp>
        <p:nvSpPr>
          <p:cNvPr id="62" name="TextBox 61">
            <a:extLst>
              <a:ext uri="{FF2B5EF4-FFF2-40B4-BE49-F238E27FC236}">
                <a16:creationId xmlns:a16="http://schemas.microsoft.com/office/drawing/2014/main" id="{47C413A0-10F5-8338-7C59-E771E98C9C91}"/>
              </a:ext>
            </a:extLst>
          </p:cNvPr>
          <p:cNvSpPr txBox="1"/>
          <p:nvPr/>
        </p:nvSpPr>
        <p:spPr>
          <a:xfrm>
            <a:off x="3092916" y="2095788"/>
            <a:ext cx="2494352" cy="523220"/>
          </a:xfrm>
          <a:prstGeom prst="rect">
            <a:avLst/>
          </a:prstGeom>
          <a:noFill/>
        </p:spPr>
        <p:txBody>
          <a:bodyPr wrap="square">
            <a:spAutoFit/>
          </a:bodyPr>
          <a:lstStyle/>
          <a:p>
            <a:r>
              <a:rPr lang="en-US" sz="1400" b="1" dirty="0">
                <a:solidFill>
                  <a:srgbClr val="FF0000"/>
                </a:solidFill>
                <a:latin typeface="Calibri" panose="020F0502020204030204" pitchFamily="34" charset="0"/>
                <a:cs typeface="Calibri" panose="020F0502020204030204" pitchFamily="34" charset="0"/>
              </a:rPr>
              <a:t>(</a:t>
            </a:r>
            <a:r>
              <a:rPr lang="en-US" sz="1400" b="1" i="1" dirty="0">
                <a:solidFill>
                  <a:srgbClr val="FF0000"/>
                </a:solidFill>
                <a:latin typeface="Calibri" panose="020F0502020204030204" pitchFamily="34" charset="0"/>
                <a:cs typeface="Calibri" panose="020F0502020204030204" pitchFamily="34" charset="0"/>
              </a:rPr>
              <a:t>approximatively proportional</a:t>
            </a:r>
            <a:r>
              <a:rPr lang="en-US" sz="1400" b="1" dirty="0">
                <a:solidFill>
                  <a:srgbClr val="FF0000"/>
                </a:solidFill>
                <a:latin typeface="Calibri" panose="020F0502020204030204" pitchFamily="34" charset="0"/>
                <a:cs typeface="Calibri" panose="020F0502020204030204" pitchFamily="34" charset="0"/>
              </a:rPr>
              <a:t> to each other)</a:t>
            </a:r>
            <a:endParaRPr lang="en-US" sz="1400" dirty="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39576BD-0A90-6CAC-2332-4642CD517E00}"/>
              </a:ext>
            </a:extLst>
          </p:cNvPr>
          <p:cNvSpPr txBox="1"/>
          <p:nvPr/>
        </p:nvSpPr>
        <p:spPr>
          <a:xfrm>
            <a:off x="279500" y="2666566"/>
            <a:ext cx="6151830" cy="369332"/>
          </a:xfrm>
          <a:prstGeom prst="rect">
            <a:avLst/>
          </a:prstGeom>
          <a:noFill/>
        </p:spPr>
        <p:txBody>
          <a:bodyPr wrap="square">
            <a:spAutoFit/>
          </a:bodyPr>
          <a:lstStyle/>
          <a:p>
            <a:r>
              <a:rPr lang="en-US" b="1" dirty="0">
                <a:solidFill>
                  <a:schemeClr val="bg1"/>
                </a:solidFill>
                <a:latin typeface="Calibri" panose="020F0502020204030204" pitchFamily="34" charset="0"/>
                <a:cs typeface="Calibri" panose="020F0502020204030204" pitchFamily="34" charset="0"/>
              </a:rPr>
              <a:t>Fast &amp; accurate error estimation in the </a:t>
            </a:r>
            <a:r>
              <a:rPr lang="en-US" b="1" i="1" dirty="0">
                <a:solidFill>
                  <a:schemeClr val="bg1"/>
                </a:solidFill>
                <a:latin typeface="Calibri" panose="020F0502020204030204" pitchFamily="34" charset="0"/>
                <a:cs typeface="Calibri" panose="020F0502020204030204" pitchFamily="34" charset="0"/>
              </a:rPr>
              <a:t>reduced</a:t>
            </a:r>
            <a:r>
              <a:rPr lang="en-US" b="1" dirty="0">
                <a:solidFill>
                  <a:schemeClr val="bg1"/>
                </a:solidFill>
                <a:latin typeface="Calibri" panose="020F0502020204030204" pitchFamily="34" charset="0"/>
                <a:cs typeface="Calibri" panose="020F0502020204030204" pitchFamily="34" charset="0"/>
              </a:rPr>
              <a:t> space</a:t>
            </a:r>
            <a:endParaRPr lang="en-US" dirty="0">
              <a:solidFill>
                <a:schemeClr val="bg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929A7F7-F763-8A3F-23A3-A0103B680C7C}"/>
              </a:ext>
            </a:extLst>
          </p:cNvPr>
          <p:cNvSpPr txBox="1"/>
          <p:nvPr/>
        </p:nvSpPr>
        <p:spPr>
          <a:xfrm>
            <a:off x="378925" y="4465983"/>
            <a:ext cx="6151830" cy="369332"/>
          </a:xfrm>
          <a:prstGeom prst="rect">
            <a:avLst/>
          </a:prstGeom>
          <a:noFill/>
        </p:spPr>
        <p:txBody>
          <a:bodyPr wrap="square">
            <a:spAutoFit/>
          </a:bodyPr>
          <a:lstStyle/>
          <a:p>
            <a:r>
              <a:rPr lang="en-US" b="1" dirty="0">
                <a:solidFill>
                  <a:schemeClr val="bg1"/>
                </a:solidFill>
                <a:latin typeface="Calibri" panose="020F0502020204030204" pitchFamily="34" charset="0"/>
                <a:cs typeface="Calibri" panose="020F0502020204030204" pitchFamily="34" charset="0"/>
              </a:rPr>
              <a:t>Also derived: similar error bounds for phase shifts</a:t>
            </a:r>
            <a:endParaRPr lang="en-US"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BE14EAB-61E7-2E0A-3184-4A7A98885712}"/>
              </a:ext>
            </a:extLst>
          </p:cNvPr>
          <p:cNvPicPr>
            <a:picLocks noChangeAspect="1"/>
          </p:cNvPicPr>
          <p:nvPr/>
        </p:nvPicPr>
        <p:blipFill>
          <a:blip r:embed="rId4"/>
          <a:srcRect r="62904" b="9680"/>
          <a:stretch/>
        </p:blipFill>
        <p:spPr>
          <a:xfrm>
            <a:off x="9340950" y="0"/>
            <a:ext cx="2851050" cy="6173364"/>
          </a:xfrm>
          <a:prstGeom prst="rect">
            <a:avLst/>
          </a:prstGeom>
        </p:spPr>
      </p:pic>
      <p:pic>
        <p:nvPicPr>
          <p:cNvPr id="9" name="Picture 8">
            <a:extLst>
              <a:ext uri="{FF2B5EF4-FFF2-40B4-BE49-F238E27FC236}">
                <a16:creationId xmlns:a16="http://schemas.microsoft.com/office/drawing/2014/main" id="{A04746AE-211C-1F45-7C8C-284AF4D5E085}"/>
              </a:ext>
            </a:extLst>
          </p:cNvPr>
          <p:cNvPicPr>
            <a:picLocks noChangeAspect="1"/>
          </p:cNvPicPr>
          <p:nvPr/>
        </p:nvPicPr>
        <p:blipFill>
          <a:blip r:embed="rId4"/>
          <a:srcRect l="16479" t="90319" r="40705"/>
          <a:stretch/>
        </p:blipFill>
        <p:spPr>
          <a:xfrm>
            <a:off x="8854992" y="6180618"/>
            <a:ext cx="3290717" cy="661689"/>
          </a:xfrm>
          <a:prstGeom prst="rect">
            <a:avLst/>
          </a:prstGeom>
        </p:spPr>
      </p:pic>
      <p:cxnSp>
        <p:nvCxnSpPr>
          <p:cNvPr id="53" name="Straight Arrow Connector 52">
            <a:extLst>
              <a:ext uri="{FF2B5EF4-FFF2-40B4-BE49-F238E27FC236}">
                <a16:creationId xmlns:a16="http://schemas.microsoft.com/office/drawing/2014/main" id="{4588E3F7-81A9-4AE3-CBBA-FAC1A1823744}"/>
              </a:ext>
            </a:extLst>
          </p:cNvPr>
          <p:cNvCxnSpPr>
            <a:cxnSpLocks/>
          </p:cNvCxnSpPr>
          <p:nvPr/>
        </p:nvCxnSpPr>
        <p:spPr>
          <a:xfrm>
            <a:off x="9274405" y="-11474"/>
            <a:ext cx="0" cy="6183523"/>
          </a:xfrm>
          <a:prstGeom prst="straightConnector1">
            <a:avLst/>
          </a:prstGeom>
          <a:ln w="635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32F3935-A7FC-2F39-3FFC-DF6D482AC2D7}"/>
              </a:ext>
            </a:extLst>
          </p:cNvPr>
          <p:cNvPicPr>
            <a:picLocks noChangeAspect="1"/>
          </p:cNvPicPr>
          <p:nvPr/>
        </p:nvPicPr>
        <p:blipFill>
          <a:blip r:embed="rId4"/>
          <a:srcRect l="69524" t="-336" r="-962" b="10016"/>
          <a:stretch/>
        </p:blipFill>
        <p:spPr>
          <a:xfrm>
            <a:off x="9846860" y="-31794"/>
            <a:ext cx="2416259" cy="6173364"/>
          </a:xfrm>
          <a:prstGeom prst="rect">
            <a:avLst/>
          </a:prstGeom>
        </p:spPr>
      </p:pic>
    </p:spTree>
    <p:extLst>
      <p:ext uri="{BB962C8B-B14F-4D97-AF65-F5344CB8AC3E}">
        <p14:creationId xmlns:p14="http://schemas.microsoft.com/office/powerpoint/2010/main" val="83891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BB9DEB-9CA6-2B3C-7BAF-BF1E3F3A332A}"/>
              </a:ext>
            </a:extLst>
          </p:cNvPr>
          <p:cNvSpPr>
            <a:spLocks noGrp="1"/>
          </p:cNvSpPr>
          <p:nvPr>
            <p:ph type="title"/>
          </p:nvPr>
        </p:nvSpPr>
        <p:spPr>
          <a:xfrm>
            <a:off x="2454349" y="336534"/>
            <a:ext cx="6360042" cy="613621"/>
          </a:xfrm>
        </p:spPr>
        <p:txBody>
          <a:bodyPr>
            <a:normAutofit/>
          </a:bodyPr>
          <a:lstStyle/>
          <a:p>
            <a:pPr algn="ctr"/>
            <a:r>
              <a:rPr lang="en-US" sz="3600" b="1" dirty="0">
                <a:solidFill>
                  <a:srgbClr val="FF0000"/>
                </a:solidFill>
                <a:latin typeface="Calibri" panose="020F0502020204030204" pitchFamily="34" charset="0"/>
                <a:cs typeface="Calibri" panose="020F0502020204030204" pitchFamily="34" charset="0"/>
              </a:rPr>
              <a:t>POD vs greedy algorithm</a:t>
            </a:r>
          </a:p>
        </p:txBody>
      </p:sp>
      <p:pic>
        <p:nvPicPr>
          <p:cNvPr id="13" name="Picture 12">
            <a:extLst>
              <a:ext uri="{FF2B5EF4-FFF2-40B4-BE49-F238E27FC236}">
                <a16:creationId xmlns:a16="http://schemas.microsoft.com/office/drawing/2014/main" id="{5DC64497-E3D1-1BE9-FA63-5582CE9A5503}"/>
              </a:ext>
            </a:extLst>
          </p:cNvPr>
          <p:cNvPicPr>
            <a:picLocks noChangeAspect="1"/>
          </p:cNvPicPr>
          <p:nvPr/>
        </p:nvPicPr>
        <p:blipFill>
          <a:blip r:embed="rId2"/>
          <a:srcRect/>
          <a:stretch/>
        </p:blipFill>
        <p:spPr>
          <a:xfrm>
            <a:off x="59754" y="985032"/>
            <a:ext cx="3966879" cy="5802791"/>
          </a:xfrm>
          <a:prstGeom prst="rect">
            <a:avLst/>
          </a:prstGeom>
        </p:spPr>
      </p:pic>
      <p:sp>
        <p:nvSpPr>
          <p:cNvPr id="12" name="TextBox 11">
            <a:extLst>
              <a:ext uri="{FF2B5EF4-FFF2-40B4-BE49-F238E27FC236}">
                <a16:creationId xmlns:a16="http://schemas.microsoft.com/office/drawing/2014/main" id="{CEE1F45D-19C3-0539-4A45-7D4C0972B224}"/>
              </a:ext>
            </a:extLst>
          </p:cNvPr>
          <p:cNvSpPr txBox="1"/>
          <p:nvPr/>
        </p:nvSpPr>
        <p:spPr>
          <a:xfrm>
            <a:off x="4292445" y="1209970"/>
            <a:ext cx="3765249" cy="4739759"/>
          </a:xfrm>
          <a:prstGeom prst="rect">
            <a:avLst/>
          </a:prstGeom>
          <a:noFill/>
        </p:spPr>
        <p:txBody>
          <a:bodyPr wrap="square">
            <a:spAutoFit/>
          </a:bodyPr>
          <a:lstStyle/>
          <a:p>
            <a:pPr>
              <a:spcAft>
                <a:spcPts val="1200"/>
              </a:spcAft>
            </a:pPr>
            <a:r>
              <a:rPr lang="en-US" b="1" dirty="0">
                <a:effectLst/>
                <a:latin typeface="Calibri" panose="020F0502020204030204" pitchFamily="34" charset="0"/>
                <a:cs typeface="Calibri" panose="020F0502020204030204" pitchFamily="34" charset="0"/>
              </a:rPr>
              <a:t>POD</a:t>
            </a:r>
            <a:r>
              <a:rPr lang="en-US" dirty="0">
                <a:effectLst/>
                <a:latin typeface="Calibri" panose="020F0502020204030204" pitchFamily="34" charset="0"/>
                <a:cs typeface="Calibri" panose="020F0502020204030204" pitchFamily="34" charset="0"/>
              </a:rPr>
              <a:t> obtains high </a:t>
            </a:r>
            <a:r>
              <a:rPr lang="en-US" i="1" dirty="0">
                <a:effectLst/>
                <a:latin typeface="Calibri" panose="020F0502020204030204" pitchFamily="34" charset="0"/>
                <a:cs typeface="Calibri" panose="020F0502020204030204" pitchFamily="34" charset="0"/>
              </a:rPr>
              <a:t>accuracy</a:t>
            </a:r>
            <a:r>
              <a:rPr lang="en-US" dirty="0">
                <a:effectLst/>
                <a:latin typeface="Calibri" panose="020F0502020204030204" pitchFamily="34" charset="0"/>
                <a:cs typeface="Calibri" panose="020F0502020204030204" pitchFamily="34" charset="0"/>
              </a:rPr>
              <a:t> as it has access to the most information. </a:t>
            </a:r>
            <a:r>
              <a:rPr lang="en-US" b="1" dirty="0">
                <a:solidFill>
                  <a:srgbClr val="C00000"/>
                </a:solidFill>
                <a:effectLst/>
                <a:latin typeface="Calibri" panose="020F0502020204030204" pitchFamily="34" charset="0"/>
                <a:cs typeface="Calibri" panose="020F0502020204030204" pitchFamily="34" charset="0"/>
              </a:rPr>
              <a:t>But: expensive!</a:t>
            </a:r>
          </a:p>
          <a:p>
            <a:pPr>
              <a:spcAft>
                <a:spcPts val="1200"/>
              </a:spcAft>
            </a:pPr>
            <a:endParaRPr lang="en-US" b="1" dirty="0">
              <a:effectLst/>
              <a:latin typeface="Calibri" panose="020F0502020204030204" pitchFamily="34" charset="0"/>
              <a:cs typeface="Calibri" panose="020F0502020204030204" pitchFamily="34" charset="0"/>
            </a:endParaRPr>
          </a:p>
          <a:p>
            <a:pPr>
              <a:spcAft>
                <a:spcPts val="1200"/>
              </a:spcAft>
            </a:pPr>
            <a:r>
              <a:rPr lang="en-US" b="1" dirty="0">
                <a:effectLst/>
                <a:latin typeface="Calibri" panose="020F0502020204030204" pitchFamily="34" charset="0"/>
                <a:cs typeface="Calibri" panose="020F0502020204030204" pitchFamily="34" charset="0"/>
              </a:rPr>
              <a:t>Greedy emulator: </a:t>
            </a:r>
          </a:p>
          <a:p>
            <a:pPr marL="285750" indent="-285750">
              <a:spcAft>
                <a:spcPts val="1200"/>
              </a:spcAft>
              <a:buFont typeface="System Font Regular"/>
              <a:buChar char="•"/>
            </a:pPr>
            <a:r>
              <a:rPr lang="en-US" b="1" dirty="0">
                <a:effectLst/>
                <a:latin typeface="Calibri" panose="020F0502020204030204" pitchFamily="34" charset="0"/>
                <a:cs typeface="Calibri" panose="020F0502020204030204" pitchFamily="34" charset="0"/>
              </a:rPr>
              <a:t>similar accuracy </a:t>
            </a:r>
            <a:r>
              <a:rPr lang="en-US" dirty="0">
                <a:effectLst/>
                <a:latin typeface="Calibri" panose="020F0502020204030204" pitchFamily="34" charset="0"/>
                <a:cs typeface="Calibri" panose="020F0502020204030204" pitchFamily="34" charset="0"/>
              </a:rPr>
              <a:t>throughout but using far </a:t>
            </a:r>
            <a:r>
              <a:rPr lang="en-US" i="1" dirty="0">
                <a:effectLst/>
                <a:latin typeface="Calibri" panose="020F0502020204030204" pitchFamily="34" charset="0"/>
                <a:cs typeface="Calibri" panose="020F0502020204030204" pitchFamily="34" charset="0"/>
              </a:rPr>
              <a:t>fewer</a:t>
            </a:r>
            <a:r>
              <a:rPr lang="en-US" dirty="0">
                <a:effectLst/>
                <a:latin typeface="Calibri" panose="020F0502020204030204" pitchFamily="34" charset="0"/>
                <a:cs typeface="Calibri" panose="020F0502020204030204" pitchFamily="34" charset="0"/>
              </a:rPr>
              <a:t> high-fidelity calculations.</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Much less expensive!</a:t>
            </a:r>
            <a:endParaRPr lang="en-US" dirty="0">
              <a:latin typeface="Calibri" panose="020F0502020204030204" pitchFamily="34" charset="0"/>
              <a:cs typeface="Calibri" panose="020F0502020204030204" pitchFamily="34" charset="0"/>
            </a:endParaRPr>
          </a:p>
          <a:p>
            <a:pPr marL="285750" indent="-285750">
              <a:spcAft>
                <a:spcPts val="1200"/>
              </a:spcAft>
              <a:buFont typeface="System Font Regular"/>
              <a:buChar char="•"/>
            </a:pPr>
            <a:r>
              <a:rPr lang="en-US" dirty="0">
                <a:latin typeface="Calibri" panose="020F0502020204030204" pitchFamily="34" charset="0"/>
                <a:cs typeface="Calibri" panose="020F0502020204030204" pitchFamily="34" charset="0"/>
              </a:rPr>
              <a:t>identifies &amp; remedies poor choices of the initial snapshot bases</a:t>
            </a:r>
          </a:p>
          <a:p>
            <a:pPr marL="285750" indent="-285750">
              <a:spcAft>
                <a:spcPts val="1200"/>
              </a:spcAft>
              <a:buFont typeface="System Font Regular"/>
              <a:buChar char="•"/>
            </a:pPr>
            <a:r>
              <a:rPr lang="en-US" dirty="0">
                <a:effectLst/>
                <a:latin typeface="Calibri" panose="020F0502020204030204" pitchFamily="34" charset="0"/>
                <a:cs typeface="Calibri" panose="020F0502020204030204" pitchFamily="34" charset="0"/>
              </a:rPr>
              <a:t>Finds and </a:t>
            </a:r>
            <a:r>
              <a:rPr lang="en-US" b="1" dirty="0">
                <a:effectLst/>
                <a:latin typeface="Calibri" panose="020F0502020204030204" pitchFamily="34" charset="0"/>
                <a:cs typeface="Calibri" panose="020F0502020204030204" pitchFamily="34" charset="0"/>
              </a:rPr>
              <a:t>removes spurious singularities </a:t>
            </a:r>
            <a:r>
              <a:rPr lang="en-US" dirty="0">
                <a:effectLst/>
                <a:latin typeface="Calibri" panose="020F0502020204030204" pitchFamily="34" charset="0"/>
                <a:cs typeface="Calibri" panose="020F0502020204030204" pitchFamily="34" charset="0"/>
              </a:rPr>
              <a:t>known as Kohn anomalies (LSPG-ROM is free of such anomalies)</a:t>
            </a:r>
            <a:endParaRPr lang="en-US" b="1" dirty="0">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529DB71B-50E0-E95A-E2F6-A772D4EEEAE8}"/>
              </a:ext>
            </a:extLst>
          </p:cNvPr>
          <p:cNvSpPr txBox="1"/>
          <p:nvPr/>
        </p:nvSpPr>
        <p:spPr>
          <a:xfrm>
            <a:off x="987331" y="2642875"/>
            <a:ext cx="2013446" cy="523220"/>
          </a:xfrm>
          <a:prstGeom prst="rect">
            <a:avLst/>
          </a:prstGeom>
          <a:noFill/>
        </p:spPr>
        <p:txBody>
          <a:bodyPr wrap="square">
            <a:spAutoFit/>
          </a:bodyPr>
          <a:lstStyle/>
          <a:p>
            <a:r>
              <a:rPr lang="en-US" sz="1400" b="1" dirty="0">
                <a:solidFill>
                  <a:schemeClr val="bg1">
                    <a:lumMod val="50000"/>
                  </a:schemeClr>
                </a:solidFill>
                <a:latin typeface="Calibri" panose="020F0502020204030204" pitchFamily="34" charset="0"/>
                <a:cs typeface="Calibri" panose="020F0502020204030204" pitchFamily="34" charset="0"/>
              </a:rPr>
              <a:t>Chiral Potential</a:t>
            </a:r>
          </a:p>
          <a:p>
            <a:r>
              <a:rPr lang="en-US" sz="1400" dirty="0" err="1">
                <a:solidFill>
                  <a:schemeClr val="bg1">
                    <a:lumMod val="50000"/>
                  </a:schemeClr>
                </a:solidFill>
                <a:latin typeface="Calibri" panose="020F0502020204030204" pitchFamily="34" charset="0"/>
                <a:cs typeface="Calibri" panose="020F0502020204030204" pitchFamily="34" charset="0"/>
              </a:rPr>
              <a:t>Gezerlis</a:t>
            </a:r>
            <a:r>
              <a:rPr lang="en-US" sz="1400" dirty="0">
                <a:solidFill>
                  <a:schemeClr val="bg1">
                    <a:lumMod val="50000"/>
                  </a:schemeClr>
                </a:solidFill>
                <a:latin typeface="Calibri" panose="020F0502020204030204" pitchFamily="34" charset="0"/>
                <a:cs typeface="Calibri" panose="020F0502020204030204" pitchFamily="34" charset="0"/>
              </a:rPr>
              <a:t> et al. (N2LO)</a:t>
            </a:r>
          </a:p>
        </p:txBody>
      </p:sp>
      <p:pic>
        <p:nvPicPr>
          <p:cNvPr id="22" name="Picture 21">
            <a:extLst>
              <a:ext uri="{FF2B5EF4-FFF2-40B4-BE49-F238E27FC236}">
                <a16:creationId xmlns:a16="http://schemas.microsoft.com/office/drawing/2014/main" id="{C7CE7D87-3D62-BB48-38E4-CBD374344D8A}"/>
              </a:ext>
            </a:extLst>
          </p:cNvPr>
          <p:cNvPicPr>
            <a:picLocks noChangeAspect="1"/>
          </p:cNvPicPr>
          <p:nvPr/>
        </p:nvPicPr>
        <p:blipFill>
          <a:blip r:embed="rId3"/>
          <a:stretch>
            <a:fillRect/>
          </a:stretch>
        </p:blipFill>
        <p:spPr>
          <a:xfrm>
            <a:off x="8057694" y="1083342"/>
            <a:ext cx="3966879" cy="5666970"/>
          </a:xfrm>
          <a:prstGeom prst="rect">
            <a:avLst/>
          </a:prstGeom>
        </p:spPr>
      </p:pic>
      <p:sp>
        <p:nvSpPr>
          <p:cNvPr id="23" name="TextBox 22">
            <a:extLst>
              <a:ext uri="{FF2B5EF4-FFF2-40B4-BE49-F238E27FC236}">
                <a16:creationId xmlns:a16="http://schemas.microsoft.com/office/drawing/2014/main" id="{8FB0125E-3F09-A3BE-7C65-F13A52A9A1A9}"/>
              </a:ext>
            </a:extLst>
          </p:cNvPr>
          <p:cNvSpPr txBox="1"/>
          <p:nvPr/>
        </p:nvSpPr>
        <p:spPr>
          <a:xfrm>
            <a:off x="8699281" y="276810"/>
            <a:ext cx="3116686" cy="523220"/>
          </a:xfrm>
          <a:prstGeom prst="rect">
            <a:avLst/>
          </a:prstGeom>
          <a:noFill/>
        </p:spPr>
        <p:txBody>
          <a:bodyPr wrap="square">
            <a:spAutoFit/>
          </a:bodyPr>
          <a:lstStyle/>
          <a:p>
            <a:pPr algn="ctr"/>
            <a:r>
              <a:rPr lang="en-US" sz="1400" dirty="0">
                <a:solidFill>
                  <a:srgbClr val="FF0000"/>
                </a:solidFill>
                <a:latin typeface="Calibri" panose="020F0502020204030204" pitchFamily="34" charset="0"/>
                <a:cs typeface="Calibri" panose="020F0502020204030204" pitchFamily="34" charset="0"/>
              </a:rPr>
              <a:t>Maldonado, Drischler, </a:t>
            </a:r>
            <a:r>
              <a:rPr lang="en-US" sz="1400" dirty="0" err="1">
                <a:solidFill>
                  <a:srgbClr val="FF0000"/>
                </a:solidFill>
                <a:latin typeface="Calibri" panose="020F0502020204030204" pitchFamily="34" charset="0"/>
                <a:cs typeface="Calibri" panose="020F0502020204030204" pitchFamily="34" charset="0"/>
              </a:rPr>
              <a:t>rjf</a:t>
            </a:r>
            <a:r>
              <a:rPr lang="en-US" sz="1400" dirty="0">
                <a:solidFill>
                  <a:srgbClr val="FF0000"/>
                </a:solidFill>
                <a:latin typeface="Calibri" panose="020F0502020204030204" pitchFamily="34" charset="0"/>
                <a:cs typeface="Calibri" panose="020F0502020204030204" pitchFamily="34" charset="0"/>
              </a:rPr>
              <a:t> </a:t>
            </a:r>
            <a:r>
              <a:rPr lang="en-US" sz="1400" i="1" dirty="0">
                <a:solidFill>
                  <a:srgbClr val="FF0000"/>
                </a:solidFill>
                <a:latin typeface="Calibri" panose="020F0502020204030204" pitchFamily="34" charset="0"/>
                <a:cs typeface="Calibri" panose="020F0502020204030204" pitchFamily="34" charset="0"/>
              </a:rPr>
              <a:t>et al.</a:t>
            </a:r>
            <a:r>
              <a:rPr lang="en-US" sz="1400" dirty="0">
                <a:solidFill>
                  <a:srgbClr val="FF0000"/>
                </a:solidFill>
                <a:latin typeface="Calibri" panose="020F0502020204030204" pitchFamily="34" charset="0"/>
                <a:cs typeface="Calibri" panose="020F0502020204030204" pitchFamily="34" charset="0"/>
              </a:rPr>
              <a:t>, arXiv:2504.06092 (PRC 2025)</a:t>
            </a:r>
          </a:p>
        </p:txBody>
      </p:sp>
      <p:sp>
        <p:nvSpPr>
          <p:cNvPr id="3" name="TextBox 2">
            <a:extLst>
              <a:ext uri="{FF2B5EF4-FFF2-40B4-BE49-F238E27FC236}">
                <a16:creationId xmlns:a16="http://schemas.microsoft.com/office/drawing/2014/main" id="{64611EBF-BEF7-F1D2-9BE4-B5BA86EA2514}"/>
              </a:ext>
            </a:extLst>
          </p:cNvPr>
          <p:cNvSpPr txBox="1"/>
          <p:nvPr/>
        </p:nvSpPr>
        <p:spPr>
          <a:xfrm>
            <a:off x="3900133" y="6516354"/>
            <a:ext cx="6155472" cy="338554"/>
          </a:xfrm>
          <a:prstGeom prst="rect">
            <a:avLst/>
          </a:prstGeom>
          <a:noFill/>
        </p:spPr>
        <p:txBody>
          <a:bodyPr wrap="square">
            <a:spAutoFit/>
          </a:bodyPr>
          <a:lstStyle/>
          <a:p>
            <a:r>
              <a:rPr lang="en-US" sz="1600" dirty="0">
                <a:solidFill>
                  <a:srgbClr val="C00000"/>
                </a:solidFill>
                <a:latin typeface="Calibri" panose="020F0502020204030204" pitchFamily="34" charset="0"/>
                <a:cs typeface="Calibri" panose="020F0502020204030204" pitchFamily="34" charset="0"/>
              </a:rPr>
              <a:t>training set: 200 random points, validation set: 10</a:t>
            </a:r>
            <a:r>
              <a:rPr lang="en-US" sz="1600" baseline="30000" dirty="0">
                <a:solidFill>
                  <a:srgbClr val="C00000"/>
                </a:solidFill>
                <a:latin typeface="Calibri" panose="020F0502020204030204" pitchFamily="34" charset="0"/>
                <a:cs typeface="Calibri" panose="020F0502020204030204" pitchFamily="34" charset="0"/>
              </a:rPr>
              <a:t>4</a:t>
            </a:r>
            <a:r>
              <a:rPr lang="en-US" sz="1600" dirty="0">
                <a:solidFill>
                  <a:srgbClr val="C00000"/>
                </a:solidFill>
                <a:latin typeface="Calibri" panose="020F0502020204030204" pitchFamily="34" charset="0"/>
                <a:cs typeface="Calibri" panose="020F0502020204030204" pitchFamily="34" charset="0"/>
              </a:rPr>
              <a:t> random points</a:t>
            </a:r>
          </a:p>
        </p:txBody>
      </p:sp>
    </p:spTree>
    <p:extLst>
      <p:ext uri="{BB962C8B-B14F-4D97-AF65-F5344CB8AC3E}">
        <p14:creationId xmlns:p14="http://schemas.microsoft.com/office/powerpoint/2010/main" val="236740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63E4-B362-8C3C-939E-A2E258501A1D}"/>
            </a:ext>
          </a:extLst>
        </p:cNvPr>
        <p:cNvGrpSpPr/>
        <p:nvPr/>
      </p:nvGrpSpPr>
      <p:grpSpPr>
        <a:xfrm>
          <a:off x="0" y="0"/>
          <a:ext cx="0" cy="0"/>
          <a:chOff x="0" y="0"/>
          <a:chExt cx="0" cy="0"/>
        </a:xfrm>
      </p:grpSpPr>
      <p:pic>
        <p:nvPicPr>
          <p:cNvPr id="23" name="Picture 22" descr="A diagram of a graph&#10;&#10;AI-generated content may be incorrect.">
            <a:extLst>
              <a:ext uri="{FF2B5EF4-FFF2-40B4-BE49-F238E27FC236}">
                <a16:creationId xmlns:a16="http://schemas.microsoft.com/office/drawing/2014/main" id="{D6E18F9C-7B00-04A5-84D0-27B5EBAB1391}"/>
              </a:ext>
            </a:extLst>
          </p:cNvPr>
          <p:cNvPicPr>
            <a:picLocks noChangeAspect="1"/>
          </p:cNvPicPr>
          <p:nvPr/>
        </p:nvPicPr>
        <p:blipFill>
          <a:blip r:embed="rId2"/>
          <a:stretch>
            <a:fillRect/>
          </a:stretch>
        </p:blipFill>
        <p:spPr>
          <a:xfrm>
            <a:off x="102478" y="2550095"/>
            <a:ext cx="4296431" cy="4296431"/>
          </a:xfrm>
          <a:prstGeom prst="rect">
            <a:avLst/>
          </a:prstGeom>
        </p:spPr>
      </p:pic>
      <p:pic>
        <p:nvPicPr>
          <p:cNvPr id="3" name="Picture 2" descr="A graph of different types of data&#10;&#10;AI-generated content may be incorrect.">
            <a:extLst>
              <a:ext uri="{FF2B5EF4-FFF2-40B4-BE49-F238E27FC236}">
                <a16:creationId xmlns:a16="http://schemas.microsoft.com/office/drawing/2014/main" id="{1AB6D82E-78FC-1A1C-CCD3-AF1CD3656C59}"/>
              </a:ext>
            </a:extLst>
          </p:cNvPr>
          <p:cNvPicPr>
            <a:picLocks noChangeAspect="1"/>
          </p:cNvPicPr>
          <p:nvPr/>
        </p:nvPicPr>
        <p:blipFill>
          <a:blip r:embed="rId3"/>
          <a:srcRect b="10256"/>
          <a:stretch>
            <a:fillRect/>
          </a:stretch>
        </p:blipFill>
        <p:spPr>
          <a:xfrm>
            <a:off x="4361670" y="2822014"/>
            <a:ext cx="7790454" cy="3667563"/>
          </a:xfrm>
          <a:prstGeom prst="rect">
            <a:avLst/>
          </a:prstGeom>
        </p:spPr>
      </p:pic>
      <p:sp>
        <p:nvSpPr>
          <p:cNvPr id="4" name="Title 3">
            <a:extLst>
              <a:ext uri="{FF2B5EF4-FFF2-40B4-BE49-F238E27FC236}">
                <a16:creationId xmlns:a16="http://schemas.microsoft.com/office/drawing/2014/main" id="{94DD8AC8-55A3-7973-356A-917C8912F061}"/>
              </a:ext>
            </a:extLst>
          </p:cNvPr>
          <p:cNvSpPr>
            <a:spLocks noGrp="1"/>
          </p:cNvSpPr>
          <p:nvPr>
            <p:ph type="title"/>
          </p:nvPr>
        </p:nvSpPr>
        <p:spPr>
          <a:xfrm>
            <a:off x="838200" y="365126"/>
            <a:ext cx="10515600" cy="452252"/>
          </a:xfrm>
        </p:spPr>
        <p:txBody>
          <a:bodyPr>
            <a:normAutofit fontScale="90000"/>
          </a:bodyPr>
          <a:lstStyle/>
          <a:p>
            <a:r>
              <a:rPr lang="en-US" sz="3600" b="1" dirty="0">
                <a:solidFill>
                  <a:srgbClr val="FF0000"/>
                </a:solidFill>
                <a:latin typeface="Calibri" panose="020F0502020204030204" pitchFamily="34" charset="0"/>
                <a:cs typeface="Calibri" panose="020F0502020204030204" pitchFamily="34" charset="0"/>
              </a:rPr>
              <a:t>Extension to coupled channels &amp; momentum space</a:t>
            </a:r>
          </a:p>
        </p:txBody>
      </p:sp>
      <p:pic>
        <p:nvPicPr>
          <p:cNvPr id="7" name="Picture 12">
            <a:extLst>
              <a:ext uri="{FF2B5EF4-FFF2-40B4-BE49-F238E27FC236}">
                <a16:creationId xmlns:a16="http://schemas.microsoft.com/office/drawing/2014/main" id="{CC012419-E4CB-BC63-F300-0E598F9B7AA8}"/>
              </a:ext>
            </a:extLst>
          </p:cNvPr>
          <p:cNvPicPr>
            <a:picLocks noChangeAspect="1" noChangeArrowheads="1"/>
          </p:cNvPicPr>
          <p:nvPr/>
        </p:nvPicPr>
        <p:blipFill rotWithShape="1">
          <a:blip r:embed="rId4"/>
          <a:srcRect l="22936" t="5214" r="22936" b="40923"/>
          <a:stretch/>
        </p:blipFill>
        <p:spPr bwMode="auto">
          <a:xfrm>
            <a:off x="10850855" y="650065"/>
            <a:ext cx="1197462" cy="1197518"/>
          </a:xfrm>
          <a:prstGeom prst="ellipse">
            <a:avLst/>
          </a:prstGeom>
          <a:ln w="57150">
            <a:solidFill>
              <a:srgbClr val="F2AF2A"/>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61CE2356-B023-10E0-95C3-59F0562F6552}"/>
              </a:ext>
            </a:extLst>
          </p:cNvPr>
          <p:cNvPicPr>
            <a:picLocks noChangeAspect="1" noChangeArrowheads="1"/>
          </p:cNvPicPr>
          <p:nvPr/>
        </p:nvPicPr>
        <p:blipFill rotWithShape="1">
          <a:blip r:embed="rId5"/>
          <a:srcRect l="36238" t="2283" r="14821" b="14280"/>
          <a:stretch/>
        </p:blipFill>
        <p:spPr bwMode="auto">
          <a:xfrm>
            <a:off x="9321018" y="676591"/>
            <a:ext cx="1197293" cy="1197293"/>
          </a:xfrm>
          <a:prstGeom prst="ellipse">
            <a:avLst/>
          </a:prstGeom>
          <a:ln w="57150">
            <a:solidFill>
              <a:srgbClr val="00694E"/>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0993719-EA9F-3F1E-0BA3-02713EFCD1D5}"/>
              </a:ext>
            </a:extLst>
          </p:cNvPr>
          <p:cNvSpPr txBox="1"/>
          <p:nvPr/>
        </p:nvSpPr>
        <p:spPr>
          <a:xfrm>
            <a:off x="4866714" y="683106"/>
            <a:ext cx="4454304" cy="307777"/>
          </a:xfrm>
          <a:prstGeom prst="rect">
            <a:avLst/>
          </a:prstGeom>
          <a:noFill/>
        </p:spPr>
        <p:txBody>
          <a:bodyPr wrap="square">
            <a:spAutoFit/>
          </a:bodyPr>
          <a:lstStyle/>
          <a:p>
            <a:pPr algn="r"/>
            <a:r>
              <a:rPr lang="en-US" sz="1400" dirty="0">
                <a:latin typeface="Calibri" panose="020F0502020204030204" pitchFamily="34" charset="0"/>
                <a:cs typeface="Calibri" panose="020F0502020204030204" pitchFamily="34" charset="0"/>
              </a:rPr>
              <a:t>Giri, Kim, Drischler, Elster, </a:t>
            </a:r>
            <a:r>
              <a:rPr lang="en-US" sz="1400" dirty="0" err="1">
                <a:latin typeface="Calibri" panose="020F0502020204030204" pitchFamily="34" charset="0"/>
                <a:cs typeface="Calibri" panose="020F0502020204030204" pitchFamily="34" charset="0"/>
              </a:rPr>
              <a:t>rjf</a:t>
            </a:r>
            <a:r>
              <a:rPr lang="en-US" sz="1400" dirty="0">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et al.</a:t>
            </a:r>
            <a:r>
              <a:rPr lang="en-US" sz="1400" dirty="0">
                <a:latin typeface="Calibri" panose="020F0502020204030204" pitchFamily="34" charset="0"/>
                <a:cs typeface="Calibri" panose="020F0502020204030204" pitchFamily="34" charset="0"/>
              </a:rPr>
              <a:t>, in prep.</a:t>
            </a:r>
          </a:p>
        </p:txBody>
      </p:sp>
      <p:sp>
        <p:nvSpPr>
          <p:cNvPr id="15" name="TextBox 14">
            <a:extLst>
              <a:ext uri="{FF2B5EF4-FFF2-40B4-BE49-F238E27FC236}">
                <a16:creationId xmlns:a16="http://schemas.microsoft.com/office/drawing/2014/main" id="{EA84953C-AD93-C41B-C418-51FC4724A3C9}"/>
              </a:ext>
            </a:extLst>
          </p:cNvPr>
          <p:cNvSpPr txBox="1"/>
          <p:nvPr/>
        </p:nvSpPr>
        <p:spPr>
          <a:xfrm>
            <a:off x="8190320" y="2007785"/>
            <a:ext cx="3857997" cy="646331"/>
          </a:xfrm>
          <a:prstGeom prst="rect">
            <a:avLst/>
          </a:prstGeom>
          <a:noFill/>
        </p:spPr>
        <p:txBody>
          <a:bodyPr wrap="square">
            <a:spAutoFit/>
          </a:bodyPr>
          <a:lstStyle/>
          <a:p>
            <a:pPr algn="r">
              <a:spcAft>
                <a:spcPts val="1200"/>
              </a:spcAft>
            </a:pPr>
            <a:r>
              <a:rPr lang="en-US" b="1" dirty="0">
                <a:solidFill>
                  <a:srgbClr val="ED0206"/>
                </a:solidFill>
                <a:latin typeface="Calibri" panose="020F0502020204030204" pitchFamily="34" charset="0"/>
                <a:cs typeface="Calibri" panose="020F0502020204030204" pitchFamily="34" charset="0"/>
              </a:rPr>
              <a:t>gives access to a wide range of modern chiral potentials</a:t>
            </a:r>
          </a:p>
        </p:txBody>
      </p:sp>
      <p:sp>
        <p:nvSpPr>
          <p:cNvPr id="18" name="TextBox 17">
            <a:extLst>
              <a:ext uri="{FF2B5EF4-FFF2-40B4-BE49-F238E27FC236}">
                <a16:creationId xmlns:a16="http://schemas.microsoft.com/office/drawing/2014/main" id="{591E024B-4F37-DC16-C907-85FC9C16954F}"/>
              </a:ext>
            </a:extLst>
          </p:cNvPr>
          <p:cNvSpPr txBox="1"/>
          <p:nvPr/>
        </p:nvSpPr>
        <p:spPr>
          <a:xfrm>
            <a:off x="9778227" y="2663220"/>
            <a:ext cx="1940297" cy="523220"/>
          </a:xfrm>
          <a:prstGeom prst="rect">
            <a:avLst/>
          </a:prstGeom>
          <a:noFill/>
        </p:spPr>
        <p:txBody>
          <a:bodyPr wrap="square">
            <a:spAutoFit/>
          </a:bodyPr>
          <a:lstStyle/>
          <a:p>
            <a:r>
              <a:rPr lang="en-US" sz="1400" b="1" dirty="0">
                <a:solidFill>
                  <a:schemeClr val="bg1">
                    <a:lumMod val="50000"/>
                  </a:schemeClr>
                </a:solidFill>
                <a:latin typeface="Calibri" panose="020F0502020204030204" pitchFamily="34" charset="0"/>
                <a:cs typeface="Calibri" panose="020F0502020204030204" pitchFamily="34" charset="0"/>
              </a:rPr>
              <a:t>Here: local N</a:t>
            </a:r>
            <a:r>
              <a:rPr lang="en-US" b="1" baseline="30000" dirty="0">
                <a:solidFill>
                  <a:schemeClr val="bg1">
                    <a:lumMod val="50000"/>
                  </a:schemeClr>
                </a:solidFill>
                <a:latin typeface="Calibri" panose="020F0502020204030204" pitchFamily="34" charset="0"/>
                <a:cs typeface="Calibri" panose="020F0502020204030204" pitchFamily="34" charset="0"/>
              </a:rPr>
              <a:t>2</a:t>
            </a:r>
            <a:r>
              <a:rPr lang="en-US" sz="1400" b="1" dirty="0">
                <a:solidFill>
                  <a:schemeClr val="bg1">
                    <a:lumMod val="50000"/>
                  </a:schemeClr>
                </a:solidFill>
                <a:latin typeface="Calibri" panose="020F0502020204030204" pitchFamily="34" charset="0"/>
                <a:cs typeface="Calibri" panose="020F0502020204030204" pitchFamily="34" charset="0"/>
              </a:rPr>
              <a:t>LO GT+ chiral potentials</a:t>
            </a:r>
          </a:p>
        </p:txBody>
      </p:sp>
      <p:pic>
        <p:nvPicPr>
          <p:cNvPr id="1026" name="Picture 2" descr="The JAX logo, spelt out in blue, green, and purple 3D blocks.">
            <a:extLst>
              <a:ext uri="{FF2B5EF4-FFF2-40B4-BE49-F238E27FC236}">
                <a16:creationId xmlns:a16="http://schemas.microsoft.com/office/drawing/2014/main" id="{8F7E8E87-74BA-EDC3-8D62-0D613C8BA2C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756" r="28314"/>
          <a:stretch>
            <a:fillRect/>
          </a:stretch>
        </p:blipFill>
        <p:spPr bwMode="auto">
          <a:xfrm>
            <a:off x="11236839" y="5367132"/>
            <a:ext cx="897744" cy="6518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CE5AC78-5181-2F03-D8E5-2F4E2728F308}"/>
              </a:ext>
            </a:extLst>
          </p:cNvPr>
          <p:cNvSpPr txBox="1"/>
          <p:nvPr/>
        </p:nvSpPr>
        <p:spPr>
          <a:xfrm>
            <a:off x="183560" y="2214560"/>
            <a:ext cx="6626525" cy="307777"/>
          </a:xfrm>
          <a:prstGeom prst="rect">
            <a:avLst/>
          </a:prstGeom>
          <a:noFill/>
        </p:spPr>
        <p:txBody>
          <a:bodyPr wrap="square">
            <a:spAutoFit/>
          </a:bodyPr>
          <a:lstStyle/>
          <a:p>
            <a:r>
              <a:rPr lang="en-US" sz="1400" b="1" dirty="0">
                <a:solidFill>
                  <a:srgbClr val="ED0206"/>
                </a:solidFill>
                <a:latin typeface="Calibri" panose="020F0502020204030204" pitchFamily="34" charset="0"/>
                <a:cs typeface="Calibri" panose="020F0502020204030204" pitchFamily="34" charset="0"/>
              </a:rPr>
              <a:t>As before, the greedy algorithm exhibits a fast convergence pattern.</a:t>
            </a:r>
          </a:p>
        </p:txBody>
      </p:sp>
      <p:sp>
        <p:nvSpPr>
          <p:cNvPr id="9" name="Rechteck: abgerundete Ecken 12">
            <a:extLst>
              <a:ext uri="{FF2B5EF4-FFF2-40B4-BE49-F238E27FC236}">
                <a16:creationId xmlns:a16="http://schemas.microsoft.com/office/drawing/2014/main" id="{3908C49F-985D-5DFE-019F-34C36BB4D456}"/>
              </a:ext>
            </a:extLst>
          </p:cNvPr>
          <p:cNvSpPr/>
          <p:nvPr/>
        </p:nvSpPr>
        <p:spPr>
          <a:xfrm>
            <a:off x="166257" y="978036"/>
            <a:ext cx="7601704" cy="1197292"/>
          </a:xfrm>
          <a:prstGeom prst="roundRect">
            <a:avLst>
              <a:gd name="adj" fmla="val 9131"/>
            </a:avLst>
          </a:prstGeom>
          <a:solidFill>
            <a:srgbClr val="485865"/>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60DAE35-DF46-14E5-BFD2-745C042A3BF5}"/>
              </a:ext>
            </a:extLst>
          </p:cNvPr>
          <p:cNvPicPr>
            <a:picLocks noChangeAspect="1"/>
          </p:cNvPicPr>
          <p:nvPr/>
        </p:nvPicPr>
        <p:blipFill>
          <a:blip r:embed="rId7"/>
          <a:srcRect/>
          <a:stretch/>
        </p:blipFill>
        <p:spPr>
          <a:xfrm>
            <a:off x="598675" y="1088405"/>
            <a:ext cx="6689384" cy="666470"/>
          </a:xfrm>
          <a:prstGeom prst="rect">
            <a:avLst/>
          </a:prstGeom>
        </p:spPr>
      </p:pic>
      <p:sp>
        <p:nvSpPr>
          <p:cNvPr id="10" name="TextBox 9">
            <a:extLst>
              <a:ext uri="{FF2B5EF4-FFF2-40B4-BE49-F238E27FC236}">
                <a16:creationId xmlns:a16="http://schemas.microsoft.com/office/drawing/2014/main" id="{07CA5F4F-52D6-076F-75F5-36BDB966AA4A}"/>
              </a:ext>
            </a:extLst>
          </p:cNvPr>
          <p:cNvSpPr txBox="1"/>
          <p:nvPr/>
        </p:nvSpPr>
        <p:spPr>
          <a:xfrm>
            <a:off x="183560" y="1742637"/>
            <a:ext cx="7601705" cy="307777"/>
          </a:xfrm>
          <a:prstGeom prst="rect">
            <a:avLst/>
          </a:prstGeom>
          <a:noFill/>
        </p:spPr>
        <p:txBody>
          <a:bodyPr wrap="square">
            <a:spAutoFit/>
          </a:bodyPr>
          <a:lstStyle/>
          <a:p>
            <a:pPr algn="ctr"/>
            <a:r>
              <a:rPr lang="en-US" sz="1400" b="1" dirty="0">
                <a:solidFill>
                  <a:srgbClr val="4AB1A3"/>
                </a:solidFill>
                <a:latin typeface="Calibri" panose="020F0502020204030204" pitchFamily="34" charset="0"/>
                <a:cs typeface="Calibri" panose="020F0502020204030204" pitchFamily="34" charset="0"/>
              </a:rPr>
              <a:t>Lippmann-Schwinger (integral) equation</a:t>
            </a:r>
            <a:endParaRPr lang="en-US" sz="14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397C274A-E280-142A-BC5F-9D2CFEBBC03D}"/>
              </a:ext>
            </a:extLst>
          </p:cNvPr>
          <p:cNvSpPr txBox="1"/>
          <p:nvPr/>
        </p:nvSpPr>
        <p:spPr>
          <a:xfrm>
            <a:off x="11179422" y="3823573"/>
            <a:ext cx="1012577" cy="1384995"/>
          </a:xfrm>
          <a:prstGeom prst="rect">
            <a:avLst/>
          </a:prstGeom>
          <a:noFill/>
        </p:spPr>
        <p:txBody>
          <a:bodyPr wrap="square">
            <a:spAutoFit/>
          </a:bodyPr>
          <a:lstStyle/>
          <a:p>
            <a:r>
              <a:rPr lang="en-US" sz="1400" b="1" dirty="0">
                <a:solidFill>
                  <a:schemeClr val="bg1">
                    <a:lumMod val="50000"/>
                  </a:schemeClr>
                </a:solidFill>
                <a:latin typeface="Calibri" panose="020F0502020204030204" pitchFamily="34" charset="0"/>
                <a:cs typeface="Calibri" panose="020F0502020204030204" pitchFamily="34" charset="0"/>
              </a:rPr>
              <a:t>HPC:</a:t>
            </a:r>
          </a:p>
          <a:p>
            <a:r>
              <a:rPr lang="en-US" sz="1400" b="1" dirty="0">
                <a:solidFill>
                  <a:schemeClr val="bg1">
                    <a:lumMod val="50000"/>
                  </a:schemeClr>
                </a:solidFill>
                <a:latin typeface="Calibri" panose="020F0502020204030204" pitchFamily="34" charset="0"/>
                <a:cs typeface="Calibri" panose="020F0502020204030204" pitchFamily="34" charset="0"/>
              </a:rPr>
              <a:t>More rigorous </a:t>
            </a:r>
            <a:r>
              <a:rPr lang="en-US" sz="1400" b="1" dirty="0">
                <a:solidFill>
                  <a:srgbClr val="00B2A5"/>
                </a:solidFill>
                <a:latin typeface="Calibri" panose="020F0502020204030204" pitchFamily="34" charset="0"/>
                <a:cs typeface="Calibri" panose="020F0502020204030204" pitchFamily="34" charset="0"/>
              </a:rPr>
              <a:t>speed-up factors </a:t>
            </a:r>
            <a:r>
              <a:rPr lang="en-US" sz="1400" b="1" dirty="0">
                <a:solidFill>
                  <a:schemeClr val="bg1">
                    <a:lumMod val="50000"/>
                  </a:schemeClr>
                </a:solidFill>
                <a:latin typeface="Calibri" panose="020F0502020204030204" pitchFamily="34" charset="0"/>
                <a:cs typeface="Calibri" panose="020F0502020204030204" pitchFamily="34" charset="0"/>
              </a:rPr>
              <a:t>thanks to</a:t>
            </a:r>
          </a:p>
        </p:txBody>
      </p:sp>
      <p:sp>
        <p:nvSpPr>
          <p:cNvPr id="12" name="TextBox 11">
            <a:extLst>
              <a:ext uri="{FF2B5EF4-FFF2-40B4-BE49-F238E27FC236}">
                <a16:creationId xmlns:a16="http://schemas.microsoft.com/office/drawing/2014/main" id="{A52E511B-6B4D-71FE-7975-E4BCBB46CAB7}"/>
              </a:ext>
            </a:extLst>
          </p:cNvPr>
          <p:cNvSpPr txBox="1"/>
          <p:nvPr/>
        </p:nvSpPr>
        <p:spPr>
          <a:xfrm>
            <a:off x="5424055" y="2617190"/>
            <a:ext cx="1649665" cy="584775"/>
          </a:xfrm>
          <a:prstGeom prst="rect">
            <a:avLst/>
          </a:prstGeom>
          <a:noFill/>
        </p:spPr>
        <p:txBody>
          <a:bodyPr wrap="square">
            <a:spAutoFit/>
          </a:bodyPr>
          <a:lstStyle/>
          <a:p>
            <a:r>
              <a:rPr lang="en-US" sz="1600" b="1" dirty="0">
                <a:latin typeface="Calibri" panose="020F0502020204030204" pitchFamily="34" charset="0"/>
                <a:cs typeface="Calibri" panose="020F0502020204030204" pitchFamily="34" charset="0"/>
              </a:rPr>
              <a:t>Emulation of </a:t>
            </a:r>
            <a:r>
              <a:rPr lang="en-US" sz="1600" b="1" dirty="0">
                <a:solidFill>
                  <a:srgbClr val="00B2A5"/>
                </a:solidFill>
                <a:latin typeface="Calibri" panose="020F0502020204030204" pitchFamily="34" charset="0"/>
                <a:cs typeface="Calibri" panose="020F0502020204030204" pitchFamily="34" charset="0"/>
              </a:rPr>
              <a:t>phase shifts</a:t>
            </a:r>
          </a:p>
        </p:txBody>
      </p:sp>
      <p:pic>
        <p:nvPicPr>
          <p:cNvPr id="14" name="Picture 13" descr="A graph of different types of data&#10;&#10;AI-generated content may be incorrect.">
            <a:extLst>
              <a:ext uri="{FF2B5EF4-FFF2-40B4-BE49-F238E27FC236}">
                <a16:creationId xmlns:a16="http://schemas.microsoft.com/office/drawing/2014/main" id="{55B33555-86E0-2FB9-A931-89497326DA09}"/>
              </a:ext>
            </a:extLst>
          </p:cNvPr>
          <p:cNvPicPr>
            <a:picLocks noChangeAspect="1"/>
          </p:cNvPicPr>
          <p:nvPr/>
        </p:nvPicPr>
        <p:blipFill>
          <a:blip r:embed="rId3"/>
          <a:srcRect t="90442"/>
          <a:stretch>
            <a:fillRect/>
          </a:stretch>
        </p:blipFill>
        <p:spPr>
          <a:xfrm>
            <a:off x="5180882" y="6535182"/>
            <a:ext cx="6438392" cy="322818"/>
          </a:xfrm>
          <a:prstGeom prst="rect">
            <a:avLst/>
          </a:prstGeom>
        </p:spPr>
      </p:pic>
      <p:sp>
        <p:nvSpPr>
          <p:cNvPr id="21" name="TextBox 20">
            <a:extLst>
              <a:ext uri="{FF2B5EF4-FFF2-40B4-BE49-F238E27FC236}">
                <a16:creationId xmlns:a16="http://schemas.microsoft.com/office/drawing/2014/main" id="{941F9187-1950-DA8E-9612-E48F81B63CA9}"/>
              </a:ext>
            </a:extLst>
          </p:cNvPr>
          <p:cNvSpPr txBox="1"/>
          <p:nvPr/>
        </p:nvSpPr>
        <p:spPr>
          <a:xfrm>
            <a:off x="1319366" y="2590285"/>
            <a:ext cx="3513772" cy="830997"/>
          </a:xfrm>
          <a:prstGeom prst="rect">
            <a:avLst/>
          </a:prstGeom>
          <a:noFill/>
        </p:spPr>
        <p:txBody>
          <a:bodyPr wrap="square">
            <a:spAutoFit/>
          </a:bodyPr>
          <a:lstStyle/>
          <a:p>
            <a:r>
              <a:rPr lang="en-US" sz="1600" b="1" dirty="0">
                <a:latin typeface="Calibri" panose="020F0502020204030204" pitchFamily="34" charset="0"/>
                <a:cs typeface="Calibri" panose="020F0502020204030204" pitchFamily="34" charset="0"/>
              </a:rPr>
              <a:t>Proof of principle: </a:t>
            </a:r>
            <a:r>
              <a:rPr lang="en-US" sz="1600" b="1" dirty="0">
                <a:solidFill>
                  <a:srgbClr val="00B2A5"/>
                </a:solidFill>
                <a:latin typeface="Calibri" panose="020F0502020204030204" pitchFamily="34" charset="0"/>
                <a:cs typeface="Calibri" panose="020F0502020204030204" pitchFamily="34" charset="0"/>
              </a:rPr>
              <a:t>Bayesian calibration of chiral NN potentials</a:t>
            </a:r>
          </a:p>
          <a:p>
            <a:r>
              <a:rPr lang="en-US" sz="1600" b="1" dirty="0">
                <a:solidFill>
                  <a:srgbClr val="FF0000"/>
                </a:solidFill>
                <a:latin typeface="Calibri" panose="020F0502020204030204" pitchFamily="34" charset="0"/>
                <a:cs typeface="Calibri" panose="020F0502020204030204" pitchFamily="34" charset="0"/>
              </a:rPr>
              <a:t>(including emulator errors)</a:t>
            </a:r>
          </a:p>
        </p:txBody>
      </p:sp>
      <p:sp>
        <p:nvSpPr>
          <p:cNvPr id="24" name="TextBox 23">
            <a:extLst>
              <a:ext uri="{FF2B5EF4-FFF2-40B4-BE49-F238E27FC236}">
                <a16:creationId xmlns:a16="http://schemas.microsoft.com/office/drawing/2014/main" id="{94F5580F-BF81-AA72-8248-BCE451F6220E}"/>
              </a:ext>
            </a:extLst>
          </p:cNvPr>
          <p:cNvSpPr txBox="1"/>
          <p:nvPr/>
        </p:nvSpPr>
        <p:spPr>
          <a:xfrm>
            <a:off x="2250693" y="3463793"/>
            <a:ext cx="2199862" cy="523220"/>
          </a:xfrm>
          <a:prstGeom prst="rect">
            <a:avLst/>
          </a:prstGeom>
          <a:noFill/>
        </p:spPr>
        <p:txBody>
          <a:bodyPr wrap="square">
            <a:spAutoFit/>
          </a:bodyPr>
          <a:lstStyle/>
          <a:p>
            <a:r>
              <a:rPr lang="en-US" sz="1400" b="1" dirty="0">
                <a:solidFill>
                  <a:schemeClr val="bg1">
                    <a:lumMod val="50000"/>
                  </a:schemeClr>
                </a:solidFill>
                <a:latin typeface="Calibri" panose="020F0502020204030204" pitchFamily="34" charset="0"/>
                <a:cs typeface="Calibri" panose="020F0502020204030204" pitchFamily="34" charset="0"/>
              </a:rPr>
              <a:t>C</a:t>
            </a:r>
            <a:r>
              <a:rPr lang="en-US" sz="1400" b="1" baseline="-25000" dirty="0">
                <a:solidFill>
                  <a:schemeClr val="bg1">
                    <a:lumMod val="50000"/>
                  </a:schemeClr>
                </a:solidFill>
                <a:latin typeface="Calibri" panose="020F0502020204030204" pitchFamily="34" charset="0"/>
                <a:cs typeface="Calibri" panose="020F0502020204030204" pitchFamily="34" charset="0"/>
              </a:rPr>
              <a:t>S</a:t>
            </a:r>
            <a:r>
              <a:rPr lang="en-US" sz="1400" b="1" dirty="0">
                <a:solidFill>
                  <a:schemeClr val="bg1">
                    <a:lumMod val="50000"/>
                  </a:schemeClr>
                </a:solidFill>
                <a:latin typeface="Calibri" panose="020F0502020204030204" pitchFamily="34" charset="0"/>
                <a:cs typeface="Calibri" panose="020F0502020204030204" pitchFamily="34" charset="0"/>
              </a:rPr>
              <a:t>, C</a:t>
            </a:r>
            <a:r>
              <a:rPr lang="en-US" sz="1400" b="1" baseline="-25000" dirty="0">
                <a:solidFill>
                  <a:schemeClr val="bg1">
                    <a:lumMod val="50000"/>
                  </a:schemeClr>
                </a:solidFill>
                <a:latin typeface="Calibri" panose="020F0502020204030204" pitchFamily="34" charset="0"/>
                <a:cs typeface="Calibri" panose="020F0502020204030204" pitchFamily="34" charset="0"/>
              </a:rPr>
              <a:t>T</a:t>
            </a:r>
            <a:r>
              <a:rPr lang="en-US" sz="1400" b="1" dirty="0">
                <a:solidFill>
                  <a:schemeClr val="bg1">
                    <a:lumMod val="50000"/>
                  </a:schemeClr>
                </a:solidFill>
                <a:latin typeface="Calibri" panose="020F0502020204030204" pitchFamily="34" charset="0"/>
                <a:cs typeface="Calibri" panose="020F0502020204030204" pitchFamily="34" charset="0"/>
              </a:rPr>
              <a:t>, </a:t>
            </a:r>
          </a:p>
          <a:p>
            <a:r>
              <a:rPr lang="en-US" sz="1400" b="1" dirty="0">
                <a:solidFill>
                  <a:schemeClr val="bg1">
                    <a:lumMod val="50000"/>
                  </a:schemeClr>
                </a:solidFill>
                <a:latin typeface="Calibri" panose="020F0502020204030204" pitchFamily="34" charset="0"/>
                <a:cs typeface="Calibri" panose="020F0502020204030204" pitchFamily="34" charset="0"/>
              </a:rPr>
              <a:t>C</a:t>
            </a:r>
            <a:r>
              <a:rPr lang="en-US" sz="1400" b="1" baseline="-25000" dirty="0">
                <a:solidFill>
                  <a:schemeClr val="bg1">
                    <a:lumMod val="50000"/>
                  </a:schemeClr>
                </a:solidFill>
                <a:latin typeface="Calibri" panose="020F0502020204030204" pitchFamily="34" charset="0"/>
                <a:cs typeface="Calibri" panose="020F0502020204030204" pitchFamily="34" charset="0"/>
              </a:rPr>
              <a:t>1</a:t>
            </a:r>
            <a:r>
              <a:rPr lang="en-US" sz="1400" b="1" dirty="0">
                <a:solidFill>
                  <a:schemeClr val="bg1">
                    <a:lumMod val="50000"/>
                  </a:schemeClr>
                </a:solidFill>
                <a:latin typeface="Calibri" panose="020F0502020204030204" pitchFamily="34" charset="0"/>
                <a:cs typeface="Calibri" panose="020F0502020204030204" pitchFamily="34" charset="0"/>
              </a:rPr>
              <a:t>, C</a:t>
            </a:r>
            <a:r>
              <a:rPr lang="en-US" sz="1400" b="1" baseline="-25000" dirty="0">
                <a:solidFill>
                  <a:schemeClr val="bg1">
                    <a:lumMod val="50000"/>
                  </a:schemeClr>
                </a:solidFill>
                <a:latin typeface="Calibri" panose="020F0502020204030204" pitchFamily="34" charset="0"/>
                <a:cs typeface="Calibri" panose="020F0502020204030204" pitchFamily="34" charset="0"/>
              </a:rPr>
              <a:t>2</a:t>
            </a:r>
            <a:r>
              <a:rPr lang="en-US" sz="1400" b="1" dirty="0">
                <a:solidFill>
                  <a:schemeClr val="bg1">
                    <a:lumMod val="50000"/>
                  </a:schemeClr>
                </a:solidFill>
                <a:latin typeface="Calibri" panose="020F0502020204030204" pitchFamily="34" charset="0"/>
                <a:cs typeface="Calibri" panose="020F0502020204030204" pitchFamily="34" charset="0"/>
              </a:rPr>
              <a:t>, C</a:t>
            </a:r>
            <a:r>
              <a:rPr lang="en-US" sz="1400" b="1" baseline="-25000" dirty="0">
                <a:solidFill>
                  <a:schemeClr val="bg1">
                    <a:lumMod val="50000"/>
                  </a:schemeClr>
                </a:solidFill>
                <a:latin typeface="Calibri" panose="020F0502020204030204" pitchFamily="34" charset="0"/>
                <a:cs typeface="Calibri" panose="020F0502020204030204" pitchFamily="34" charset="0"/>
              </a:rPr>
              <a:t>3</a:t>
            </a:r>
            <a:r>
              <a:rPr lang="en-US" sz="1400" b="1" dirty="0">
                <a:solidFill>
                  <a:schemeClr val="bg1">
                    <a:lumMod val="50000"/>
                  </a:schemeClr>
                </a:solidFill>
                <a:latin typeface="Calibri" panose="020F0502020204030204" pitchFamily="34" charset="0"/>
                <a:cs typeface="Calibri" panose="020F0502020204030204" pitchFamily="34" charset="0"/>
              </a:rPr>
              <a:t>, C</a:t>
            </a:r>
            <a:r>
              <a:rPr lang="en-US" sz="1400" b="1" baseline="-25000" dirty="0">
                <a:solidFill>
                  <a:schemeClr val="bg1">
                    <a:lumMod val="50000"/>
                  </a:schemeClr>
                </a:solidFill>
                <a:latin typeface="Calibri" panose="020F0502020204030204" pitchFamily="34" charset="0"/>
                <a:cs typeface="Calibri" panose="020F0502020204030204" pitchFamily="34" charset="0"/>
              </a:rPr>
              <a:t>4</a:t>
            </a:r>
            <a:r>
              <a:rPr lang="en-US" sz="1400" b="1" dirty="0">
                <a:solidFill>
                  <a:schemeClr val="bg1">
                    <a:lumMod val="50000"/>
                  </a:schemeClr>
                </a:solidFill>
                <a:latin typeface="Calibri" panose="020F0502020204030204" pitchFamily="34" charset="0"/>
                <a:cs typeface="Calibri" panose="020F0502020204030204" pitchFamily="34" charset="0"/>
              </a:rPr>
              <a:t>, C</a:t>
            </a:r>
            <a:r>
              <a:rPr lang="en-US" sz="1400" b="1" baseline="-25000" dirty="0">
                <a:solidFill>
                  <a:schemeClr val="bg1">
                    <a:lumMod val="50000"/>
                  </a:schemeClr>
                </a:solidFill>
                <a:latin typeface="Calibri" panose="020F0502020204030204" pitchFamily="34" charset="0"/>
                <a:cs typeface="Calibri" panose="020F0502020204030204" pitchFamily="34" charset="0"/>
              </a:rPr>
              <a:t>5</a:t>
            </a:r>
            <a:r>
              <a:rPr lang="en-US" sz="1400" b="1" dirty="0">
                <a:solidFill>
                  <a:schemeClr val="bg1">
                    <a:lumMod val="50000"/>
                  </a:schemeClr>
                </a:solidFill>
                <a:latin typeface="Calibri" panose="020F0502020204030204" pitchFamily="34" charset="0"/>
                <a:cs typeface="Calibri" panose="020F0502020204030204" pitchFamily="34" charset="0"/>
              </a:rPr>
              <a:t>, C</a:t>
            </a:r>
            <a:r>
              <a:rPr lang="en-US" sz="1400" b="1" baseline="-25000" dirty="0">
                <a:solidFill>
                  <a:schemeClr val="bg1">
                    <a:lumMod val="50000"/>
                  </a:schemeClr>
                </a:solidFill>
                <a:latin typeface="Calibri" panose="020F0502020204030204" pitchFamily="34" charset="0"/>
                <a:cs typeface="Calibri" panose="020F0502020204030204" pitchFamily="34" charset="0"/>
              </a:rPr>
              <a:t>6</a:t>
            </a:r>
            <a:r>
              <a:rPr lang="en-US" sz="1400" b="1" dirty="0">
                <a:solidFill>
                  <a:schemeClr val="bg1">
                    <a:lumMod val="50000"/>
                  </a:schemeClr>
                </a:solidFill>
                <a:latin typeface="Calibri" panose="020F0502020204030204" pitchFamily="34" charset="0"/>
                <a:cs typeface="Calibri" panose="020F0502020204030204" pitchFamily="34" charset="0"/>
              </a:rPr>
              <a:t>, C</a:t>
            </a:r>
            <a:r>
              <a:rPr lang="en-US" sz="1400" b="1" baseline="-25000" dirty="0">
                <a:solidFill>
                  <a:schemeClr val="bg1">
                    <a:lumMod val="50000"/>
                  </a:schemeClr>
                </a:solidFill>
                <a:latin typeface="Calibri" panose="020F0502020204030204" pitchFamily="34" charset="0"/>
                <a:cs typeface="Calibri" panose="020F0502020204030204" pitchFamily="34" charset="0"/>
              </a:rPr>
              <a:t>7</a:t>
            </a:r>
            <a:endParaRPr lang="en-US" sz="1400" b="1"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397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E23A7-DF5F-263A-C96A-E638457FBF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B2023-D0AF-BC8D-89A6-ADDC0E087C95}"/>
              </a:ext>
            </a:extLst>
          </p:cNvPr>
          <p:cNvSpPr>
            <a:spLocks noGrp="1"/>
          </p:cNvSpPr>
          <p:nvPr>
            <p:ph type="title"/>
          </p:nvPr>
        </p:nvSpPr>
        <p:spPr>
          <a:xfrm>
            <a:off x="514773" y="274639"/>
            <a:ext cx="10972800" cy="1143000"/>
          </a:xfrm>
        </p:spPr>
        <p:txBody>
          <a:bodyPr>
            <a:normAutofit/>
          </a:bodyPr>
          <a:lstStyle/>
          <a:p>
            <a:r>
              <a:rPr lang="en-US" b="1" dirty="0">
                <a:solidFill>
                  <a:srgbClr val="FF0000"/>
                </a:solidFill>
                <a:latin typeface="+mn-lt"/>
              </a:rPr>
              <a:t>Outline</a:t>
            </a:r>
          </a:p>
        </p:txBody>
      </p:sp>
      <p:sp>
        <p:nvSpPr>
          <p:cNvPr id="3" name="Content Placeholder 2">
            <a:extLst>
              <a:ext uri="{FF2B5EF4-FFF2-40B4-BE49-F238E27FC236}">
                <a16:creationId xmlns:a16="http://schemas.microsoft.com/office/drawing/2014/main" id="{1BBAAD0E-68EE-EA81-7629-518285B69DA4}"/>
              </a:ext>
            </a:extLst>
          </p:cNvPr>
          <p:cNvSpPr>
            <a:spLocks noGrp="1"/>
          </p:cNvSpPr>
          <p:nvPr>
            <p:ph idx="1"/>
          </p:nvPr>
        </p:nvSpPr>
        <p:spPr>
          <a:xfrm>
            <a:off x="320842" y="1643060"/>
            <a:ext cx="11550316" cy="4525963"/>
          </a:xfrm>
        </p:spPr>
        <p:txBody>
          <a:bodyPr>
            <a:normAutofit fontScale="77500" lnSpcReduction="20000"/>
          </a:bodyPr>
          <a:lstStyle/>
          <a:p>
            <a:pPr marL="213355">
              <a:lnSpc>
                <a:spcPct val="140000"/>
              </a:lnSpc>
              <a:spcAft>
                <a:spcPts val="2400"/>
              </a:spcAft>
            </a:pPr>
            <a:r>
              <a:rPr lang="en-US" sz="3600" dirty="0"/>
              <a:t>Overview: RBM emulators for challenges in nuclear physics</a:t>
            </a:r>
          </a:p>
          <a:p>
            <a:pPr marL="213355">
              <a:lnSpc>
                <a:spcPct val="140000"/>
              </a:lnSpc>
              <a:spcAft>
                <a:spcPts val="2400"/>
              </a:spcAft>
            </a:pPr>
            <a:r>
              <a:rPr lang="en-US" sz="3600" dirty="0"/>
              <a:t>More effective RBMs and offline training: 2N and 3N scattering</a:t>
            </a:r>
          </a:p>
          <a:p>
            <a:pPr marL="213355">
              <a:lnSpc>
                <a:spcPct val="140000"/>
              </a:lnSpc>
              <a:spcAft>
                <a:spcPts val="2400"/>
              </a:spcAft>
            </a:pPr>
            <a:r>
              <a:rPr lang="en-US" sz="3600" dirty="0"/>
              <a:t>Non-affine models: optical potentials</a:t>
            </a:r>
          </a:p>
          <a:p>
            <a:pPr marL="213355">
              <a:lnSpc>
                <a:spcPct val="140000"/>
              </a:lnSpc>
              <a:spcAft>
                <a:spcPts val="2400"/>
              </a:spcAft>
            </a:pPr>
            <a:r>
              <a:rPr lang="en-US" sz="3600" dirty="0"/>
              <a:t>Complex energies: extracting and emulating continuum physics</a:t>
            </a:r>
          </a:p>
          <a:p>
            <a:pPr marL="213355">
              <a:lnSpc>
                <a:spcPct val="140000"/>
              </a:lnSpc>
              <a:spcAft>
                <a:spcPts val="2400"/>
              </a:spcAft>
            </a:pPr>
            <a:r>
              <a:rPr lang="en-US" sz="3600" dirty="0"/>
              <a:t>Summary and outlook</a:t>
            </a:r>
          </a:p>
        </p:txBody>
      </p:sp>
    </p:spTree>
    <p:extLst>
      <p:ext uri="{BB962C8B-B14F-4D97-AF65-F5344CB8AC3E}">
        <p14:creationId xmlns:p14="http://schemas.microsoft.com/office/powerpoint/2010/main" val="339671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DFE3C-E90F-4FE9-DA76-A6A59CB294C5}"/>
            </a:ext>
          </a:extLst>
        </p:cNvPr>
        <p:cNvGrpSpPr/>
        <p:nvPr/>
      </p:nvGrpSpPr>
      <p:grpSpPr>
        <a:xfrm>
          <a:off x="0" y="0"/>
          <a:ext cx="0" cy="0"/>
          <a:chOff x="0" y="0"/>
          <a:chExt cx="0" cy="0"/>
        </a:xfrm>
      </p:grpSpPr>
      <p:pic>
        <p:nvPicPr>
          <p:cNvPr id="23" name="Picture 22" descr="A diagram of a graph&#10;&#10;AI-generated content may be incorrect.">
            <a:extLst>
              <a:ext uri="{FF2B5EF4-FFF2-40B4-BE49-F238E27FC236}">
                <a16:creationId xmlns:a16="http://schemas.microsoft.com/office/drawing/2014/main" id="{2EEA0408-1676-0636-E0F7-6BC780ECF084}"/>
              </a:ext>
            </a:extLst>
          </p:cNvPr>
          <p:cNvPicPr>
            <a:picLocks noChangeAspect="1"/>
          </p:cNvPicPr>
          <p:nvPr/>
        </p:nvPicPr>
        <p:blipFill>
          <a:blip r:embed="rId2"/>
          <a:stretch>
            <a:fillRect/>
          </a:stretch>
        </p:blipFill>
        <p:spPr>
          <a:xfrm>
            <a:off x="102478" y="2550095"/>
            <a:ext cx="4296431" cy="4296431"/>
          </a:xfrm>
          <a:prstGeom prst="rect">
            <a:avLst/>
          </a:prstGeom>
        </p:spPr>
      </p:pic>
      <p:sp>
        <p:nvSpPr>
          <p:cNvPr id="4" name="Title 3">
            <a:extLst>
              <a:ext uri="{FF2B5EF4-FFF2-40B4-BE49-F238E27FC236}">
                <a16:creationId xmlns:a16="http://schemas.microsoft.com/office/drawing/2014/main" id="{4A41B66F-4F52-D062-6A97-09B098C56DA7}"/>
              </a:ext>
            </a:extLst>
          </p:cNvPr>
          <p:cNvSpPr>
            <a:spLocks noGrp="1"/>
          </p:cNvSpPr>
          <p:nvPr>
            <p:ph type="title"/>
          </p:nvPr>
        </p:nvSpPr>
        <p:spPr>
          <a:xfrm>
            <a:off x="838200" y="365126"/>
            <a:ext cx="10515600" cy="452252"/>
          </a:xfrm>
        </p:spPr>
        <p:txBody>
          <a:bodyPr>
            <a:normAutofit fontScale="90000"/>
          </a:bodyPr>
          <a:lstStyle/>
          <a:p>
            <a:r>
              <a:rPr lang="en-US" sz="3600" b="1" dirty="0">
                <a:solidFill>
                  <a:srgbClr val="FF0000"/>
                </a:solidFill>
                <a:latin typeface="Calibri" panose="020F0502020204030204" pitchFamily="34" charset="0"/>
                <a:cs typeface="Calibri" panose="020F0502020204030204" pitchFamily="34" charset="0"/>
              </a:rPr>
              <a:t>Extension to coupled channels &amp; momentum space</a:t>
            </a:r>
          </a:p>
        </p:txBody>
      </p:sp>
      <p:pic>
        <p:nvPicPr>
          <p:cNvPr id="7" name="Picture 12">
            <a:extLst>
              <a:ext uri="{FF2B5EF4-FFF2-40B4-BE49-F238E27FC236}">
                <a16:creationId xmlns:a16="http://schemas.microsoft.com/office/drawing/2014/main" id="{36505615-0695-5371-BED0-B54D098187E7}"/>
              </a:ext>
            </a:extLst>
          </p:cNvPr>
          <p:cNvPicPr>
            <a:picLocks noChangeAspect="1" noChangeArrowheads="1"/>
          </p:cNvPicPr>
          <p:nvPr/>
        </p:nvPicPr>
        <p:blipFill rotWithShape="1">
          <a:blip r:embed="rId3"/>
          <a:srcRect l="22936" t="5214" r="22936" b="40923"/>
          <a:stretch/>
        </p:blipFill>
        <p:spPr bwMode="auto">
          <a:xfrm>
            <a:off x="10850855" y="650065"/>
            <a:ext cx="1197462" cy="1197518"/>
          </a:xfrm>
          <a:prstGeom prst="ellipse">
            <a:avLst/>
          </a:prstGeom>
          <a:ln w="57150">
            <a:solidFill>
              <a:srgbClr val="F2AF2A"/>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F690DF1F-E3F2-6F36-11FF-66B109C2A756}"/>
              </a:ext>
            </a:extLst>
          </p:cNvPr>
          <p:cNvPicPr>
            <a:picLocks noChangeAspect="1" noChangeArrowheads="1"/>
          </p:cNvPicPr>
          <p:nvPr/>
        </p:nvPicPr>
        <p:blipFill rotWithShape="1">
          <a:blip r:embed="rId4"/>
          <a:srcRect l="36238" t="2283" r="14821" b="14280"/>
          <a:stretch/>
        </p:blipFill>
        <p:spPr bwMode="auto">
          <a:xfrm>
            <a:off x="9321018" y="676591"/>
            <a:ext cx="1197293" cy="1197293"/>
          </a:xfrm>
          <a:prstGeom prst="ellipse">
            <a:avLst/>
          </a:prstGeom>
          <a:ln w="57150">
            <a:solidFill>
              <a:srgbClr val="00694E"/>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8A04D17-E86C-2840-9126-CEC03F6B48E5}"/>
              </a:ext>
            </a:extLst>
          </p:cNvPr>
          <p:cNvSpPr txBox="1"/>
          <p:nvPr/>
        </p:nvSpPr>
        <p:spPr>
          <a:xfrm>
            <a:off x="4866714" y="683106"/>
            <a:ext cx="4454304" cy="307777"/>
          </a:xfrm>
          <a:prstGeom prst="rect">
            <a:avLst/>
          </a:prstGeom>
          <a:noFill/>
        </p:spPr>
        <p:txBody>
          <a:bodyPr wrap="square">
            <a:spAutoFit/>
          </a:bodyPr>
          <a:lstStyle/>
          <a:p>
            <a:pPr algn="r"/>
            <a:r>
              <a:rPr lang="en-US" sz="1400" dirty="0">
                <a:latin typeface="Calibri" panose="020F0502020204030204" pitchFamily="34" charset="0"/>
                <a:cs typeface="Calibri" panose="020F0502020204030204" pitchFamily="34" charset="0"/>
              </a:rPr>
              <a:t>Giri, Kim, Drischler, Elster, </a:t>
            </a:r>
            <a:r>
              <a:rPr lang="en-US" sz="1400" dirty="0" err="1">
                <a:latin typeface="Calibri" panose="020F0502020204030204" pitchFamily="34" charset="0"/>
                <a:cs typeface="Calibri" panose="020F0502020204030204" pitchFamily="34" charset="0"/>
              </a:rPr>
              <a:t>rjf</a:t>
            </a:r>
            <a:r>
              <a:rPr lang="en-US" sz="1400" dirty="0">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et al.</a:t>
            </a:r>
            <a:r>
              <a:rPr lang="en-US" sz="1400" dirty="0">
                <a:latin typeface="Calibri" panose="020F0502020204030204" pitchFamily="34" charset="0"/>
                <a:cs typeface="Calibri" panose="020F0502020204030204" pitchFamily="34" charset="0"/>
              </a:rPr>
              <a:t>, in prep.</a:t>
            </a:r>
          </a:p>
        </p:txBody>
      </p:sp>
      <p:sp>
        <p:nvSpPr>
          <p:cNvPr id="15" name="TextBox 14">
            <a:extLst>
              <a:ext uri="{FF2B5EF4-FFF2-40B4-BE49-F238E27FC236}">
                <a16:creationId xmlns:a16="http://schemas.microsoft.com/office/drawing/2014/main" id="{D31A4C46-C925-BDCB-8E1B-4E52F4B83852}"/>
              </a:ext>
            </a:extLst>
          </p:cNvPr>
          <p:cNvSpPr txBox="1"/>
          <p:nvPr/>
        </p:nvSpPr>
        <p:spPr>
          <a:xfrm>
            <a:off x="8190320" y="2007785"/>
            <a:ext cx="3857997" cy="646331"/>
          </a:xfrm>
          <a:prstGeom prst="rect">
            <a:avLst/>
          </a:prstGeom>
          <a:noFill/>
        </p:spPr>
        <p:txBody>
          <a:bodyPr wrap="square">
            <a:spAutoFit/>
          </a:bodyPr>
          <a:lstStyle/>
          <a:p>
            <a:pPr algn="r">
              <a:spcAft>
                <a:spcPts val="1200"/>
              </a:spcAft>
            </a:pPr>
            <a:r>
              <a:rPr lang="en-US" b="1" dirty="0">
                <a:solidFill>
                  <a:srgbClr val="ED0206"/>
                </a:solidFill>
                <a:latin typeface="Calibri" panose="020F0502020204030204" pitchFamily="34" charset="0"/>
                <a:cs typeface="Calibri" panose="020F0502020204030204" pitchFamily="34" charset="0"/>
              </a:rPr>
              <a:t>gives access to a wide range of modern chiral potentials</a:t>
            </a:r>
          </a:p>
        </p:txBody>
      </p:sp>
      <p:sp>
        <p:nvSpPr>
          <p:cNvPr id="18" name="TextBox 17">
            <a:extLst>
              <a:ext uri="{FF2B5EF4-FFF2-40B4-BE49-F238E27FC236}">
                <a16:creationId xmlns:a16="http://schemas.microsoft.com/office/drawing/2014/main" id="{AEEF7788-89F7-5B55-53D5-7F6DB0B44835}"/>
              </a:ext>
            </a:extLst>
          </p:cNvPr>
          <p:cNvSpPr txBox="1"/>
          <p:nvPr/>
        </p:nvSpPr>
        <p:spPr>
          <a:xfrm>
            <a:off x="7288059" y="6489786"/>
            <a:ext cx="3609431" cy="307777"/>
          </a:xfrm>
          <a:prstGeom prst="rect">
            <a:avLst/>
          </a:prstGeom>
          <a:noFill/>
        </p:spPr>
        <p:txBody>
          <a:bodyPr wrap="square">
            <a:spAutoFit/>
          </a:bodyPr>
          <a:lstStyle/>
          <a:p>
            <a:r>
              <a:rPr lang="en-US" sz="1400" b="1" dirty="0">
                <a:solidFill>
                  <a:schemeClr val="bg1">
                    <a:lumMod val="50000"/>
                  </a:schemeClr>
                </a:solidFill>
                <a:latin typeface="Calibri" panose="020F0502020204030204" pitchFamily="34" charset="0"/>
                <a:cs typeface="Calibri" panose="020F0502020204030204" pitchFamily="34" charset="0"/>
              </a:rPr>
              <a:t>Here: local N</a:t>
            </a:r>
            <a:r>
              <a:rPr lang="en-US" b="1" baseline="30000" dirty="0">
                <a:solidFill>
                  <a:schemeClr val="bg1">
                    <a:lumMod val="50000"/>
                  </a:schemeClr>
                </a:solidFill>
                <a:latin typeface="Calibri" panose="020F0502020204030204" pitchFamily="34" charset="0"/>
                <a:cs typeface="Calibri" panose="020F0502020204030204" pitchFamily="34" charset="0"/>
              </a:rPr>
              <a:t>2</a:t>
            </a:r>
            <a:r>
              <a:rPr lang="en-US" sz="1400" b="1" dirty="0">
                <a:solidFill>
                  <a:schemeClr val="bg1">
                    <a:lumMod val="50000"/>
                  </a:schemeClr>
                </a:solidFill>
                <a:latin typeface="Calibri" panose="020F0502020204030204" pitchFamily="34" charset="0"/>
                <a:cs typeface="Calibri" panose="020F0502020204030204" pitchFamily="34" charset="0"/>
              </a:rPr>
              <a:t>LO GT+ chiral potentials</a:t>
            </a:r>
          </a:p>
        </p:txBody>
      </p:sp>
      <p:pic>
        <p:nvPicPr>
          <p:cNvPr id="1026" name="Picture 2" descr="The JAX logo, spelt out in blue, green, and purple 3D blocks.">
            <a:extLst>
              <a:ext uri="{FF2B5EF4-FFF2-40B4-BE49-F238E27FC236}">
                <a16:creationId xmlns:a16="http://schemas.microsoft.com/office/drawing/2014/main" id="{BDD484FF-A3ED-CB4D-70A9-00DA4A8BBA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756" r="28314"/>
          <a:stretch>
            <a:fillRect/>
          </a:stretch>
        </p:blipFill>
        <p:spPr bwMode="auto">
          <a:xfrm>
            <a:off x="11236839" y="5367132"/>
            <a:ext cx="897744" cy="6518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327ADB9-6FD8-26CD-65D0-727510AF6612}"/>
              </a:ext>
            </a:extLst>
          </p:cNvPr>
          <p:cNvSpPr txBox="1"/>
          <p:nvPr/>
        </p:nvSpPr>
        <p:spPr>
          <a:xfrm>
            <a:off x="183560" y="2214560"/>
            <a:ext cx="6626525" cy="307777"/>
          </a:xfrm>
          <a:prstGeom prst="rect">
            <a:avLst/>
          </a:prstGeom>
          <a:noFill/>
        </p:spPr>
        <p:txBody>
          <a:bodyPr wrap="square">
            <a:spAutoFit/>
          </a:bodyPr>
          <a:lstStyle/>
          <a:p>
            <a:r>
              <a:rPr lang="en-US" sz="1400" b="1" dirty="0">
                <a:solidFill>
                  <a:srgbClr val="ED0206"/>
                </a:solidFill>
                <a:latin typeface="Calibri" panose="020F0502020204030204" pitchFamily="34" charset="0"/>
                <a:cs typeface="Calibri" panose="020F0502020204030204" pitchFamily="34" charset="0"/>
              </a:rPr>
              <a:t>As before, the greedy algorithm exhibits a fast convergence pattern.</a:t>
            </a:r>
          </a:p>
        </p:txBody>
      </p:sp>
      <p:sp>
        <p:nvSpPr>
          <p:cNvPr id="9" name="Rechteck: abgerundete Ecken 12">
            <a:extLst>
              <a:ext uri="{FF2B5EF4-FFF2-40B4-BE49-F238E27FC236}">
                <a16:creationId xmlns:a16="http://schemas.microsoft.com/office/drawing/2014/main" id="{DA49C501-17F7-B197-39EC-98463CDC3568}"/>
              </a:ext>
            </a:extLst>
          </p:cNvPr>
          <p:cNvSpPr/>
          <p:nvPr/>
        </p:nvSpPr>
        <p:spPr>
          <a:xfrm>
            <a:off x="166257" y="978036"/>
            <a:ext cx="7601704" cy="1197292"/>
          </a:xfrm>
          <a:prstGeom prst="roundRect">
            <a:avLst>
              <a:gd name="adj" fmla="val 9131"/>
            </a:avLst>
          </a:prstGeom>
          <a:solidFill>
            <a:srgbClr val="485865"/>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9C1F751-8A2D-6438-549F-D417FDCE4FE1}"/>
              </a:ext>
            </a:extLst>
          </p:cNvPr>
          <p:cNvPicPr>
            <a:picLocks noChangeAspect="1"/>
          </p:cNvPicPr>
          <p:nvPr/>
        </p:nvPicPr>
        <p:blipFill>
          <a:blip r:embed="rId6"/>
          <a:srcRect/>
          <a:stretch/>
        </p:blipFill>
        <p:spPr>
          <a:xfrm>
            <a:off x="598675" y="1088405"/>
            <a:ext cx="6689384" cy="666470"/>
          </a:xfrm>
          <a:prstGeom prst="rect">
            <a:avLst/>
          </a:prstGeom>
        </p:spPr>
      </p:pic>
      <p:sp>
        <p:nvSpPr>
          <p:cNvPr id="10" name="TextBox 9">
            <a:extLst>
              <a:ext uri="{FF2B5EF4-FFF2-40B4-BE49-F238E27FC236}">
                <a16:creationId xmlns:a16="http://schemas.microsoft.com/office/drawing/2014/main" id="{264C67B5-72E1-EE88-7EB0-C8B0A07DEA42}"/>
              </a:ext>
            </a:extLst>
          </p:cNvPr>
          <p:cNvSpPr txBox="1"/>
          <p:nvPr/>
        </p:nvSpPr>
        <p:spPr>
          <a:xfrm>
            <a:off x="183560" y="1742637"/>
            <a:ext cx="7601705" cy="307777"/>
          </a:xfrm>
          <a:prstGeom prst="rect">
            <a:avLst/>
          </a:prstGeom>
          <a:noFill/>
        </p:spPr>
        <p:txBody>
          <a:bodyPr wrap="square">
            <a:spAutoFit/>
          </a:bodyPr>
          <a:lstStyle/>
          <a:p>
            <a:pPr algn="ctr"/>
            <a:r>
              <a:rPr lang="en-US" sz="1400" b="1" dirty="0">
                <a:solidFill>
                  <a:srgbClr val="4AB1A3"/>
                </a:solidFill>
                <a:latin typeface="Calibri" panose="020F0502020204030204" pitchFamily="34" charset="0"/>
                <a:cs typeface="Calibri" panose="020F0502020204030204" pitchFamily="34" charset="0"/>
              </a:rPr>
              <a:t>Lippmann-Schwinger (integral) equation</a:t>
            </a:r>
            <a:endParaRPr lang="en-US" sz="14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C4D767F7-5591-1372-CEEC-AFA9352DF76B}"/>
              </a:ext>
            </a:extLst>
          </p:cNvPr>
          <p:cNvSpPr txBox="1"/>
          <p:nvPr/>
        </p:nvSpPr>
        <p:spPr>
          <a:xfrm>
            <a:off x="11179422" y="3823573"/>
            <a:ext cx="1012577" cy="1384995"/>
          </a:xfrm>
          <a:prstGeom prst="rect">
            <a:avLst/>
          </a:prstGeom>
          <a:noFill/>
        </p:spPr>
        <p:txBody>
          <a:bodyPr wrap="square">
            <a:spAutoFit/>
          </a:bodyPr>
          <a:lstStyle/>
          <a:p>
            <a:r>
              <a:rPr lang="en-US" sz="1400" b="1" dirty="0">
                <a:solidFill>
                  <a:schemeClr val="bg1">
                    <a:lumMod val="50000"/>
                  </a:schemeClr>
                </a:solidFill>
                <a:latin typeface="Calibri" panose="020F0502020204030204" pitchFamily="34" charset="0"/>
                <a:cs typeface="Calibri" panose="020F0502020204030204" pitchFamily="34" charset="0"/>
              </a:rPr>
              <a:t>HPC:</a:t>
            </a:r>
          </a:p>
          <a:p>
            <a:r>
              <a:rPr lang="en-US" sz="1400" b="1" dirty="0">
                <a:solidFill>
                  <a:schemeClr val="bg1">
                    <a:lumMod val="50000"/>
                  </a:schemeClr>
                </a:solidFill>
                <a:latin typeface="Calibri" panose="020F0502020204030204" pitchFamily="34" charset="0"/>
                <a:cs typeface="Calibri" panose="020F0502020204030204" pitchFamily="34" charset="0"/>
              </a:rPr>
              <a:t>More rigorous </a:t>
            </a:r>
            <a:r>
              <a:rPr lang="en-US" sz="1400" b="1" dirty="0">
                <a:solidFill>
                  <a:srgbClr val="00B2A5"/>
                </a:solidFill>
                <a:latin typeface="Calibri" panose="020F0502020204030204" pitchFamily="34" charset="0"/>
                <a:cs typeface="Calibri" panose="020F0502020204030204" pitchFamily="34" charset="0"/>
              </a:rPr>
              <a:t>speed-up factors </a:t>
            </a:r>
            <a:r>
              <a:rPr lang="en-US" sz="1400" b="1" dirty="0">
                <a:solidFill>
                  <a:schemeClr val="bg1">
                    <a:lumMod val="50000"/>
                  </a:schemeClr>
                </a:solidFill>
                <a:latin typeface="Calibri" panose="020F0502020204030204" pitchFamily="34" charset="0"/>
                <a:cs typeface="Calibri" panose="020F0502020204030204" pitchFamily="34" charset="0"/>
              </a:rPr>
              <a:t>thanks to</a:t>
            </a:r>
          </a:p>
        </p:txBody>
      </p:sp>
      <p:sp>
        <p:nvSpPr>
          <p:cNvPr id="13" name="TextBox 12">
            <a:extLst>
              <a:ext uri="{FF2B5EF4-FFF2-40B4-BE49-F238E27FC236}">
                <a16:creationId xmlns:a16="http://schemas.microsoft.com/office/drawing/2014/main" id="{F147CE2C-FB70-4A22-F541-165F5EA9723E}"/>
              </a:ext>
            </a:extLst>
          </p:cNvPr>
          <p:cNvSpPr txBox="1"/>
          <p:nvPr/>
        </p:nvSpPr>
        <p:spPr>
          <a:xfrm>
            <a:off x="5779144" y="2484569"/>
            <a:ext cx="3110856" cy="338554"/>
          </a:xfrm>
          <a:prstGeom prst="rect">
            <a:avLst/>
          </a:prstGeom>
          <a:noFill/>
        </p:spPr>
        <p:txBody>
          <a:bodyPr wrap="square">
            <a:spAutoFit/>
          </a:bodyPr>
          <a:lstStyle/>
          <a:p>
            <a:r>
              <a:rPr lang="en-US" sz="1600" b="1" dirty="0">
                <a:latin typeface="Calibri" panose="020F0502020204030204" pitchFamily="34" charset="0"/>
                <a:cs typeface="Calibri" panose="020F0502020204030204" pitchFamily="34" charset="0"/>
              </a:rPr>
              <a:t>Emulation of </a:t>
            </a:r>
            <a:r>
              <a:rPr lang="en-US" sz="1600" b="1" dirty="0">
                <a:solidFill>
                  <a:srgbClr val="00B2A5"/>
                </a:solidFill>
                <a:latin typeface="Calibri" panose="020F0502020204030204" pitchFamily="34" charset="0"/>
                <a:cs typeface="Calibri" panose="020F0502020204030204" pitchFamily="34" charset="0"/>
              </a:rPr>
              <a:t>total cross sections</a:t>
            </a:r>
          </a:p>
        </p:txBody>
      </p:sp>
      <p:sp>
        <p:nvSpPr>
          <p:cNvPr id="21" name="TextBox 20">
            <a:extLst>
              <a:ext uri="{FF2B5EF4-FFF2-40B4-BE49-F238E27FC236}">
                <a16:creationId xmlns:a16="http://schemas.microsoft.com/office/drawing/2014/main" id="{32CC1F3C-54C3-24C1-EC05-23C1D9D252BE}"/>
              </a:ext>
            </a:extLst>
          </p:cNvPr>
          <p:cNvSpPr txBox="1"/>
          <p:nvPr/>
        </p:nvSpPr>
        <p:spPr>
          <a:xfrm>
            <a:off x="1319366" y="2590285"/>
            <a:ext cx="3513772" cy="830997"/>
          </a:xfrm>
          <a:prstGeom prst="rect">
            <a:avLst/>
          </a:prstGeom>
          <a:noFill/>
        </p:spPr>
        <p:txBody>
          <a:bodyPr wrap="square">
            <a:spAutoFit/>
          </a:bodyPr>
          <a:lstStyle/>
          <a:p>
            <a:r>
              <a:rPr lang="en-US" sz="1600" b="1" dirty="0">
                <a:latin typeface="Calibri" panose="020F0502020204030204" pitchFamily="34" charset="0"/>
                <a:cs typeface="Calibri" panose="020F0502020204030204" pitchFamily="34" charset="0"/>
              </a:rPr>
              <a:t>Proof of principle: </a:t>
            </a:r>
            <a:r>
              <a:rPr lang="en-US" sz="1600" b="1" dirty="0">
                <a:solidFill>
                  <a:srgbClr val="00B2A5"/>
                </a:solidFill>
                <a:latin typeface="Calibri" panose="020F0502020204030204" pitchFamily="34" charset="0"/>
                <a:cs typeface="Calibri" panose="020F0502020204030204" pitchFamily="34" charset="0"/>
              </a:rPr>
              <a:t>Bayesian calibration of chiral NN potentials</a:t>
            </a:r>
          </a:p>
          <a:p>
            <a:r>
              <a:rPr lang="en-US" sz="1600" b="1" dirty="0">
                <a:solidFill>
                  <a:srgbClr val="FF0000"/>
                </a:solidFill>
                <a:latin typeface="Calibri" panose="020F0502020204030204" pitchFamily="34" charset="0"/>
                <a:cs typeface="Calibri" panose="020F0502020204030204" pitchFamily="34" charset="0"/>
              </a:rPr>
              <a:t>(including emulator errors)</a:t>
            </a:r>
          </a:p>
        </p:txBody>
      </p:sp>
      <p:sp>
        <p:nvSpPr>
          <p:cNvPr id="24" name="TextBox 23">
            <a:extLst>
              <a:ext uri="{FF2B5EF4-FFF2-40B4-BE49-F238E27FC236}">
                <a16:creationId xmlns:a16="http://schemas.microsoft.com/office/drawing/2014/main" id="{507AD7FF-D4BD-6D09-3D49-79DEFD570459}"/>
              </a:ext>
            </a:extLst>
          </p:cNvPr>
          <p:cNvSpPr txBox="1"/>
          <p:nvPr/>
        </p:nvSpPr>
        <p:spPr>
          <a:xfrm>
            <a:off x="2250693" y="3463793"/>
            <a:ext cx="2199862" cy="523220"/>
          </a:xfrm>
          <a:prstGeom prst="rect">
            <a:avLst/>
          </a:prstGeom>
          <a:noFill/>
        </p:spPr>
        <p:txBody>
          <a:bodyPr wrap="square">
            <a:spAutoFit/>
          </a:bodyPr>
          <a:lstStyle/>
          <a:p>
            <a:r>
              <a:rPr lang="en-US" sz="1400" b="1" dirty="0">
                <a:solidFill>
                  <a:schemeClr val="bg1">
                    <a:lumMod val="50000"/>
                  </a:schemeClr>
                </a:solidFill>
                <a:latin typeface="Calibri" panose="020F0502020204030204" pitchFamily="34" charset="0"/>
                <a:cs typeface="Calibri" panose="020F0502020204030204" pitchFamily="34" charset="0"/>
              </a:rPr>
              <a:t>C</a:t>
            </a:r>
            <a:r>
              <a:rPr lang="en-US" sz="1400" b="1" baseline="-25000" dirty="0">
                <a:solidFill>
                  <a:schemeClr val="bg1">
                    <a:lumMod val="50000"/>
                  </a:schemeClr>
                </a:solidFill>
                <a:latin typeface="Calibri" panose="020F0502020204030204" pitchFamily="34" charset="0"/>
                <a:cs typeface="Calibri" panose="020F0502020204030204" pitchFamily="34" charset="0"/>
              </a:rPr>
              <a:t>S</a:t>
            </a:r>
            <a:r>
              <a:rPr lang="en-US" sz="1400" b="1" dirty="0">
                <a:solidFill>
                  <a:schemeClr val="bg1">
                    <a:lumMod val="50000"/>
                  </a:schemeClr>
                </a:solidFill>
                <a:latin typeface="Calibri" panose="020F0502020204030204" pitchFamily="34" charset="0"/>
                <a:cs typeface="Calibri" panose="020F0502020204030204" pitchFamily="34" charset="0"/>
              </a:rPr>
              <a:t>, C</a:t>
            </a:r>
            <a:r>
              <a:rPr lang="en-US" sz="1400" b="1" baseline="-25000" dirty="0">
                <a:solidFill>
                  <a:schemeClr val="bg1">
                    <a:lumMod val="50000"/>
                  </a:schemeClr>
                </a:solidFill>
                <a:latin typeface="Calibri" panose="020F0502020204030204" pitchFamily="34" charset="0"/>
                <a:cs typeface="Calibri" panose="020F0502020204030204" pitchFamily="34" charset="0"/>
              </a:rPr>
              <a:t>T</a:t>
            </a:r>
            <a:r>
              <a:rPr lang="en-US" sz="1400" b="1" dirty="0">
                <a:solidFill>
                  <a:schemeClr val="bg1">
                    <a:lumMod val="50000"/>
                  </a:schemeClr>
                </a:solidFill>
                <a:latin typeface="Calibri" panose="020F0502020204030204" pitchFamily="34" charset="0"/>
                <a:cs typeface="Calibri" panose="020F0502020204030204" pitchFamily="34" charset="0"/>
              </a:rPr>
              <a:t>, </a:t>
            </a:r>
          </a:p>
          <a:p>
            <a:r>
              <a:rPr lang="en-US" sz="1400" b="1" dirty="0">
                <a:solidFill>
                  <a:schemeClr val="bg1">
                    <a:lumMod val="50000"/>
                  </a:schemeClr>
                </a:solidFill>
                <a:latin typeface="Calibri" panose="020F0502020204030204" pitchFamily="34" charset="0"/>
                <a:cs typeface="Calibri" panose="020F0502020204030204" pitchFamily="34" charset="0"/>
              </a:rPr>
              <a:t>C</a:t>
            </a:r>
            <a:r>
              <a:rPr lang="en-US" sz="1400" b="1" baseline="-25000" dirty="0">
                <a:solidFill>
                  <a:schemeClr val="bg1">
                    <a:lumMod val="50000"/>
                  </a:schemeClr>
                </a:solidFill>
                <a:latin typeface="Calibri" panose="020F0502020204030204" pitchFamily="34" charset="0"/>
                <a:cs typeface="Calibri" panose="020F0502020204030204" pitchFamily="34" charset="0"/>
              </a:rPr>
              <a:t>1</a:t>
            </a:r>
            <a:r>
              <a:rPr lang="en-US" sz="1400" b="1" dirty="0">
                <a:solidFill>
                  <a:schemeClr val="bg1">
                    <a:lumMod val="50000"/>
                  </a:schemeClr>
                </a:solidFill>
                <a:latin typeface="Calibri" panose="020F0502020204030204" pitchFamily="34" charset="0"/>
                <a:cs typeface="Calibri" panose="020F0502020204030204" pitchFamily="34" charset="0"/>
              </a:rPr>
              <a:t>, C</a:t>
            </a:r>
            <a:r>
              <a:rPr lang="en-US" sz="1400" b="1" baseline="-25000" dirty="0">
                <a:solidFill>
                  <a:schemeClr val="bg1">
                    <a:lumMod val="50000"/>
                  </a:schemeClr>
                </a:solidFill>
                <a:latin typeface="Calibri" panose="020F0502020204030204" pitchFamily="34" charset="0"/>
                <a:cs typeface="Calibri" panose="020F0502020204030204" pitchFamily="34" charset="0"/>
              </a:rPr>
              <a:t>2</a:t>
            </a:r>
            <a:r>
              <a:rPr lang="en-US" sz="1400" b="1" dirty="0">
                <a:solidFill>
                  <a:schemeClr val="bg1">
                    <a:lumMod val="50000"/>
                  </a:schemeClr>
                </a:solidFill>
                <a:latin typeface="Calibri" panose="020F0502020204030204" pitchFamily="34" charset="0"/>
                <a:cs typeface="Calibri" panose="020F0502020204030204" pitchFamily="34" charset="0"/>
              </a:rPr>
              <a:t>, C</a:t>
            </a:r>
            <a:r>
              <a:rPr lang="en-US" sz="1400" b="1" baseline="-25000" dirty="0">
                <a:solidFill>
                  <a:schemeClr val="bg1">
                    <a:lumMod val="50000"/>
                  </a:schemeClr>
                </a:solidFill>
                <a:latin typeface="Calibri" panose="020F0502020204030204" pitchFamily="34" charset="0"/>
                <a:cs typeface="Calibri" panose="020F0502020204030204" pitchFamily="34" charset="0"/>
              </a:rPr>
              <a:t>3</a:t>
            </a:r>
            <a:r>
              <a:rPr lang="en-US" sz="1400" b="1" dirty="0">
                <a:solidFill>
                  <a:schemeClr val="bg1">
                    <a:lumMod val="50000"/>
                  </a:schemeClr>
                </a:solidFill>
                <a:latin typeface="Calibri" panose="020F0502020204030204" pitchFamily="34" charset="0"/>
                <a:cs typeface="Calibri" panose="020F0502020204030204" pitchFamily="34" charset="0"/>
              </a:rPr>
              <a:t>, C</a:t>
            </a:r>
            <a:r>
              <a:rPr lang="en-US" sz="1400" b="1" baseline="-25000" dirty="0">
                <a:solidFill>
                  <a:schemeClr val="bg1">
                    <a:lumMod val="50000"/>
                  </a:schemeClr>
                </a:solidFill>
                <a:latin typeface="Calibri" panose="020F0502020204030204" pitchFamily="34" charset="0"/>
                <a:cs typeface="Calibri" panose="020F0502020204030204" pitchFamily="34" charset="0"/>
              </a:rPr>
              <a:t>4</a:t>
            </a:r>
            <a:r>
              <a:rPr lang="en-US" sz="1400" b="1" dirty="0">
                <a:solidFill>
                  <a:schemeClr val="bg1">
                    <a:lumMod val="50000"/>
                  </a:schemeClr>
                </a:solidFill>
                <a:latin typeface="Calibri" panose="020F0502020204030204" pitchFamily="34" charset="0"/>
                <a:cs typeface="Calibri" panose="020F0502020204030204" pitchFamily="34" charset="0"/>
              </a:rPr>
              <a:t>, C</a:t>
            </a:r>
            <a:r>
              <a:rPr lang="en-US" sz="1400" b="1" baseline="-25000" dirty="0">
                <a:solidFill>
                  <a:schemeClr val="bg1">
                    <a:lumMod val="50000"/>
                  </a:schemeClr>
                </a:solidFill>
                <a:latin typeface="Calibri" panose="020F0502020204030204" pitchFamily="34" charset="0"/>
                <a:cs typeface="Calibri" panose="020F0502020204030204" pitchFamily="34" charset="0"/>
              </a:rPr>
              <a:t>5</a:t>
            </a:r>
            <a:r>
              <a:rPr lang="en-US" sz="1400" b="1" dirty="0">
                <a:solidFill>
                  <a:schemeClr val="bg1">
                    <a:lumMod val="50000"/>
                  </a:schemeClr>
                </a:solidFill>
                <a:latin typeface="Calibri" panose="020F0502020204030204" pitchFamily="34" charset="0"/>
                <a:cs typeface="Calibri" panose="020F0502020204030204" pitchFamily="34" charset="0"/>
              </a:rPr>
              <a:t>, C</a:t>
            </a:r>
            <a:r>
              <a:rPr lang="en-US" sz="1400" b="1" baseline="-25000" dirty="0">
                <a:solidFill>
                  <a:schemeClr val="bg1">
                    <a:lumMod val="50000"/>
                  </a:schemeClr>
                </a:solidFill>
                <a:latin typeface="Calibri" panose="020F0502020204030204" pitchFamily="34" charset="0"/>
                <a:cs typeface="Calibri" panose="020F0502020204030204" pitchFamily="34" charset="0"/>
              </a:rPr>
              <a:t>6</a:t>
            </a:r>
            <a:r>
              <a:rPr lang="en-US" sz="1400" b="1" dirty="0">
                <a:solidFill>
                  <a:schemeClr val="bg1">
                    <a:lumMod val="50000"/>
                  </a:schemeClr>
                </a:solidFill>
                <a:latin typeface="Calibri" panose="020F0502020204030204" pitchFamily="34" charset="0"/>
                <a:cs typeface="Calibri" panose="020F0502020204030204" pitchFamily="34" charset="0"/>
              </a:rPr>
              <a:t>, C</a:t>
            </a:r>
            <a:r>
              <a:rPr lang="en-US" sz="1400" b="1" baseline="-25000" dirty="0">
                <a:solidFill>
                  <a:schemeClr val="bg1">
                    <a:lumMod val="50000"/>
                  </a:schemeClr>
                </a:solidFill>
                <a:latin typeface="Calibri" panose="020F0502020204030204" pitchFamily="34" charset="0"/>
                <a:cs typeface="Calibri" panose="020F0502020204030204" pitchFamily="34" charset="0"/>
              </a:rPr>
              <a:t>7</a:t>
            </a:r>
            <a:endParaRPr lang="en-US" sz="1400" b="1" dirty="0">
              <a:solidFill>
                <a:schemeClr val="bg1">
                  <a:lumMod val="50000"/>
                </a:schemeClr>
              </a:solidFill>
              <a:latin typeface="Calibri" panose="020F0502020204030204" pitchFamily="34" charset="0"/>
              <a:cs typeface="Calibri" panose="020F0502020204030204" pitchFamily="34" charset="0"/>
            </a:endParaRPr>
          </a:p>
        </p:txBody>
      </p:sp>
      <p:pic>
        <p:nvPicPr>
          <p:cNvPr id="5" name="Picture 4" descr="A graph of a function&#10;&#10;AI-generated content may be incorrect.">
            <a:extLst>
              <a:ext uri="{FF2B5EF4-FFF2-40B4-BE49-F238E27FC236}">
                <a16:creationId xmlns:a16="http://schemas.microsoft.com/office/drawing/2014/main" id="{C6225F95-0CAA-B0A8-718B-4367A38B2213}"/>
              </a:ext>
            </a:extLst>
          </p:cNvPr>
          <p:cNvPicPr>
            <a:picLocks noChangeAspect="1"/>
          </p:cNvPicPr>
          <p:nvPr/>
        </p:nvPicPr>
        <p:blipFill>
          <a:blip r:embed="rId7"/>
          <a:stretch>
            <a:fillRect/>
          </a:stretch>
        </p:blipFill>
        <p:spPr>
          <a:xfrm>
            <a:off x="4495112" y="2864486"/>
            <a:ext cx="7600016" cy="3621184"/>
          </a:xfrm>
          <a:prstGeom prst="rect">
            <a:avLst/>
          </a:prstGeom>
        </p:spPr>
      </p:pic>
    </p:spTree>
    <p:extLst>
      <p:ext uri="{BB962C8B-B14F-4D97-AF65-F5344CB8AC3E}">
        <p14:creationId xmlns:p14="http://schemas.microsoft.com/office/powerpoint/2010/main" val="3397271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6A888-59AC-00E5-D84F-635DB86569B9}"/>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3D367A0E-2466-70F6-56D7-E11203D28CE5}"/>
              </a:ext>
            </a:extLst>
          </p:cNvPr>
          <p:cNvSpPr txBox="1"/>
          <p:nvPr/>
        </p:nvSpPr>
        <p:spPr>
          <a:xfrm>
            <a:off x="89254" y="3625890"/>
            <a:ext cx="6149660" cy="402546"/>
          </a:xfrm>
          <a:prstGeom prst="rect">
            <a:avLst/>
          </a:prstGeom>
          <a:noFill/>
        </p:spPr>
        <p:txBody>
          <a:bodyPr wrap="square">
            <a:spAutoFit/>
          </a:bodyPr>
          <a:lstStyle/>
          <a:p>
            <a:pPr>
              <a:lnSpc>
                <a:spcPct val="120000"/>
              </a:lnSpc>
              <a:spcAft>
                <a:spcPts val="1800"/>
              </a:spcAft>
            </a:pPr>
            <a:r>
              <a:rPr lang="en-US" b="1" dirty="0">
                <a:solidFill>
                  <a:srgbClr val="FF0000"/>
                </a:solidFill>
                <a:effectLst/>
                <a:latin typeface="Calibri" panose="020F0502020204030204" pitchFamily="34" charset="0"/>
                <a:cs typeface="Calibri" panose="020F0502020204030204" pitchFamily="34" charset="0"/>
              </a:rPr>
              <a:t>ROM: </a:t>
            </a:r>
            <a:r>
              <a:rPr lang="en-US" b="1" dirty="0">
                <a:solidFill>
                  <a:srgbClr val="005AA9"/>
                </a:solidFill>
                <a:effectLst/>
                <a:latin typeface="Calibri" panose="020F0502020204030204" pitchFamily="34" charset="0"/>
                <a:cs typeface="Calibri" panose="020F0502020204030204" pitchFamily="34" charset="0"/>
              </a:rPr>
              <a:t>G-ROM (G) or LSPG-ROM (LS)</a:t>
            </a:r>
          </a:p>
        </p:txBody>
      </p:sp>
      <p:sp>
        <p:nvSpPr>
          <p:cNvPr id="4" name="Title 3">
            <a:extLst>
              <a:ext uri="{FF2B5EF4-FFF2-40B4-BE49-F238E27FC236}">
                <a16:creationId xmlns:a16="http://schemas.microsoft.com/office/drawing/2014/main" id="{B5817D12-B0CA-94A0-C0A5-61B85DC8F36C}"/>
              </a:ext>
            </a:extLst>
          </p:cNvPr>
          <p:cNvSpPr>
            <a:spLocks noGrp="1"/>
          </p:cNvSpPr>
          <p:nvPr>
            <p:ph type="title"/>
          </p:nvPr>
        </p:nvSpPr>
        <p:spPr>
          <a:xfrm>
            <a:off x="1334812" y="175117"/>
            <a:ext cx="4377744" cy="577935"/>
          </a:xfrm>
        </p:spPr>
        <p:txBody>
          <a:bodyPr>
            <a:normAutofit fontScale="90000"/>
          </a:bodyPr>
          <a:lstStyle/>
          <a:p>
            <a:r>
              <a:rPr lang="en-US" sz="3600" b="1" i="1" dirty="0">
                <a:solidFill>
                  <a:srgbClr val="FF0000"/>
                </a:solidFill>
                <a:latin typeface="Calibri" panose="020F0502020204030204" pitchFamily="34" charset="0"/>
                <a:cs typeface="Calibri" panose="020F0502020204030204" pitchFamily="34" charset="0"/>
              </a:rPr>
              <a:t>N-d</a:t>
            </a:r>
            <a:r>
              <a:rPr lang="en-US" sz="3600" b="1" dirty="0">
                <a:solidFill>
                  <a:srgbClr val="FF0000"/>
                </a:solidFill>
                <a:latin typeface="Calibri" panose="020F0502020204030204" pitchFamily="34" charset="0"/>
                <a:cs typeface="Calibri" panose="020F0502020204030204" pitchFamily="34" charset="0"/>
              </a:rPr>
              <a:t> scattering emulator</a:t>
            </a:r>
          </a:p>
        </p:txBody>
      </p:sp>
      <p:pic>
        <p:nvPicPr>
          <p:cNvPr id="7" name="Picture 6">
            <a:extLst>
              <a:ext uri="{FF2B5EF4-FFF2-40B4-BE49-F238E27FC236}">
                <a16:creationId xmlns:a16="http://schemas.microsoft.com/office/drawing/2014/main" id="{2C546235-E9F2-A160-A375-72027DEE23CC}"/>
              </a:ext>
            </a:extLst>
          </p:cNvPr>
          <p:cNvPicPr>
            <a:picLocks noChangeAspect="1"/>
          </p:cNvPicPr>
          <p:nvPr/>
        </p:nvPicPr>
        <p:blipFill>
          <a:blip r:embed="rId2"/>
          <a:stretch>
            <a:fillRect/>
          </a:stretch>
        </p:blipFill>
        <p:spPr>
          <a:xfrm>
            <a:off x="9400248" y="74738"/>
            <a:ext cx="1101713" cy="1101713"/>
          </a:xfrm>
          <a:prstGeom prst="ellipse">
            <a:avLst/>
          </a:prstGeom>
          <a:ln w="57150">
            <a:solidFill>
              <a:srgbClr val="005AA9"/>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120D8CA3-B8D8-3C27-4BB0-281A90CA8080}"/>
              </a:ext>
            </a:extLst>
          </p:cNvPr>
          <p:cNvSpPr txBox="1"/>
          <p:nvPr/>
        </p:nvSpPr>
        <p:spPr>
          <a:xfrm>
            <a:off x="89254" y="970605"/>
            <a:ext cx="4453326" cy="1954574"/>
          </a:xfrm>
          <a:prstGeom prst="rect">
            <a:avLst/>
          </a:prstGeom>
          <a:noFill/>
        </p:spPr>
        <p:txBody>
          <a:bodyPr wrap="square">
            <a:spAutoFit/>
          </a:bodyPr>
          <a:lstStyle/>
          <a:p>
            <a:pPr>
              <a:lnSpc>
                <a:spcPct val="120000"/>
              </a:lnSpc>
              <a:spcAft>
                <a:spcPts val="1800"/>
              </a:spcAft>
            </a:pPr>
            <a:r>
              <a:rPr lang="en-US" dirty="0">
                <a:latin typeface="Calibri" panose="020F0502020204030204" pitchFamily="34" charset="0"/>
                <a:cs typeface="Calibri" panose="020F0502020204030204" pitchFamily="34" charset="0"/>
              </a:rPr>
              <a:t>Emulate </a:t>
            </a:r>
            <a:r>
              <a:rPr lang="en-US" b="1" dirty="0">
                <a:latin typeface="Calibri" panose="020F0502020204030204" pitchFamily="34" charset="0"/>
                <a:cs typeface="Calibri" panose="020F0502020204030204" pitchFamily="34" charset="0"/>
              </a:rPr>
              <a:t>three-body scattering with greedy snapshot selection</a:t>
            </a:r>
          </a:p>
          <a:p>
            <a:pPr>
              <a:lnSpc>
                <a:spcPct val="120000"/>
              </a:lnSpc>
              <a:spcAft>
                <a:spcPts val="1800"/>
              </a:spcAft>
            </a:pPr>
            <a:r>
              <a:rPr lang="en-US" b="1" dirty="0">
                <a:solidFill>
                  <a:srgbClr val="FF0000"/>
                </a:solidFill>
                <a:effectLst/>
                <a:latin typeface="Calibri" panose="020F0502020204030204" pitchFamily="34" charset="0"/>
                <a:cs typeface="Calibri" panose="020F0502020204030204" pitchFamily="34" charset="0"/>
              </a:rPr>
              <a:t>FOM: </a:t>
            </a:r>
            <a:r>
              <a:rPr lang="en-US" b="1" dirty="0">
                <a:solidFill>
                  <a:srgbClr val="005AA9"/>
                </a:solidFill>
                <a:effectLst/>
                <a:latin typeface="Calibri" panose="020F0502020204030204" pitchFamily="34" charset="0"/>
                <a:cs typeface="Calibri" panose="020F0502020204030204" pitchFamily="34" charset="0"/>
              </a:rPr>
              <a:t>KVP for three-body scattering </a:t>
            </a:r>
            <a:r>
              <a:rPr lang="en-US" dirty="0">
                <a:effectLst/>
                <a:latin typeface="Calibri" panose="020F0502020204030204" pitchFamily="34" charset="0"/>
                <a:cs typeface="Calibri" panose="020F0502020204030204" pitchFamily="34" charset="0"/>
              </a:rPr>
              <a:t>&amp; </a:t>
            </a:r>
            <a:r>
              <a:rPr lang="en-US" b="1" dirty="0" err="1">
                <a:solidFill>
                  <a:srgbClr val="005AA9"/>
                </a:solidFill>
                <a:effectLst/>
                <a:latin typeface="Calibri" panose="020F0502020204030204" pitchFamily="34" charset="0"/>
                <a:cs typeface="Calibri" panose="020F0502020204030204" pitchFamily="34" charset="0"/>
              </a:rPr>
              <a:t>hyperspherical</a:t>
            </a:r>
            <a:r>
              <a:rPr lang="en-US" b="1" dirty="0">
                <a:solidFill>
                  <a:srgbClr val="005AA9"/>
                </a:solidFill>
                <a:effectLst/>
                <a:latin typeface="Calibri" panose="020F0502020204030204" pitchFamily="34" charset="0"/>
                <a:cs typeface="Calibri" panose="020F0502020204030204" pitchFamily="34" charset="0"/>
              </a:rPr>
              <a:t> harmonics method (linear system)</a:t>
            </a:r>
          </a:p>
        </p:txBody>
      </p:sp>
      <p:sp>
        <p:nvSpPr>
          <p:cNvPr id="13" name="Rechteck: abgerundete Ecken 12">
            <a:extLst>
              <a:ext uri="{FF2B5EF4-FFF2-40B4-BE49-F238E27FC236}">
                <a16:creationId xmlns:a16="http://schemas.microsoft.com/office/drawing/2014/main" id="{B78AAB3C-D672-B4C3-D43F-E0A6CDFA0101}"/>
              </a:ext>
            </a:extLst>
          </p:cNvPr>
          <p:cNvSpPr/>
          <p:nvPr/>
        </p:nvSpPr>
        <p:spPr>
          <a:xfrm>
            <a:off x="117072" y="5628068"/>
            <a:ext cx="5098872" cy="1188012"/>
          </a:xfrm>
          <a:prstGeom prst="roundRect">
            <a:avLst>
              <a:gd name="adj" fmla="val 9131"/>
            </a:avLst>
          </a:prstGeom>
          <a:solidFill>
            <a:srgbClr val="485865"/>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E13EC642-70A5-9069-D1BE-FAD25985E1EC}"/>
              </a:ext>
            </a:extLst>
          </p:cNvPr>
          <p:cNvPicPr>
            <a:picLocks noChangeAspect="1"/>
          </p:cNvPicPr>
          <p:nvPr/>
        </p:nvPicPr>
        <p:blipFill>
          <a:blip r:embed="rId3"/>
          <a:srcRect/>
          <a:stretch/>
        </p:blipFill>
        <p:spPr>
          <a:xfrm>
            <a:off x="263566" y="5785854"/>
            <a:ext cx="4826049" cy="763405"/>
          </a:xfrm>
          <a:prstGeom prst="rect">
            <a:avLst/>
          </a:prstGeom>
        </p:spPr>
      </p:pic>
      <p:sp>
        <p:nvSpPr>
          <p:cNvPr id="15" name="TextBox 14">
            <a:extLst>
              <a:ext uri="{FF2B5EF4-FFF2-40B4-BE49-F238E27FC236}">
                <a16:creationId xmlns:a16="http://schemas.microsoft.com/office/drawing/2014/main" id="{0D023489-3EC1-C792-4FC3-40CE899FFD96}"/>
              </a:ext>
            </a:extLst>
          </p:cNvPr>
          <p:cNvSpPr txBox="1"/>
          <p:nvPr/>
        </p:nvSpPr>
        <p:spPr>
          <a:xfrm>
            <a:off x="6379029" y="122433"/>
            <a:ext cx="2882140" cy="738664"/>
          </a:xfrm>
          <a:prstGeom prst="rect">
            <a:avLst/>
          </a:prstGeom>
          <a:noFill/>
        </p:spPr>
        <p:txBody>
          <a:bodyPr wrap="square">
            <a:spAutoFit/>
          </a:bodyPr>
          <a:lstStyle/>
          <a:p>
            <a:r>
              <a:rPr lang="en-US" sz="1400" dirty="0" err="1">
                <a:solidFill>
                  <a:srgbClr val="FF0000"/>
                </a:solidFill>
                <a:effectLst/>
                <a:latin typeface="Calibri" panose="020F0502020204030204" pitchFamily="34" charset="0"/>
                <a:cs typeface="Calibri" panose="020F0502020204030204" pitchFamily="34" charset="0"/>
              </a:rPr>
              <a:t>Gnech</a:t>
            </a:r>
            <a:r>
              <a:rPr lang="en-US" sz="1400" dirty="0">
                <a:solidFill>
                  <a:srgbClr val="FF0000"/>
                </a:solidFill>
                <a:effectLst/>
                <a:latin typeface="Calibri" panose="020F0502020204030204" pitchFamily="34" charset="0"/>
                <a:cs typeface="Calibri" panose="020F0502020204030204" pitchFamily="34" charset="0"/>
              </a:rPr>
              <a:t>, Zhang, </a:t>
            </a:r>
            <a:r>
              <a:rPr lang="en-US" sz="1400" dirty="0">
                <a:solidFill>
                  <a:srgbClr val="FF0000"/>
                </a:solidFill>
                <a:latin typeface="Calibri" panose="020F0502020204030204" pitchFamily="34" charset="0"/>
                <a:cs typeface="Calibri" panose="020F0502020204030204" pitchFamily="34" charset="0"/>
              </a:rPr>
              <a:t>Drischler</a:t>
            </a:r>
            <a:r>
              <a:rPr lang="en-US" sz="1400" dirty="0">
                <a:solidFill>
                  <a:srgbClr val="FF0000"/>
                </a:solidFill>
                <a:effectLst/>
                <a:latin typeface="Calibri" panose="020F0502020204030204" pitchFamily="34" charset="0"/>
                <a:cs typeface="Calibri" panose="020F0502020204030204" pitchFamily="34" charset="0"/>
              </a:rPr>
              <a:t>, </a:t>
            </a:r>
            <a:r>
              <a:rPr lang="en-US" sz="1400" dirty="0" err="1">
                <a:solidFill>
                  <a:srgbClr val="FF0000"/>
                </a:solidFill>
                <a:effectLst/>
                <a:latin typeface="Calibri" panose="020F0502020204030204" pitchFamily="34" charset="0"/>
                <a:cs typeface="Calibri" panose="020F0502020204030204" pitchFamily="34" charset="0"/>
              </a:rPr>
              <a:t>rjf</a:t>
            </a:r>
            <a:r>
              <a:rPr lang="en-US" sz="1400" dirty="0">
                <a:solidFill>
                  <a:srgbClr val="FF0000"/>
                </a:solidFill>
                <a:effectLst/>
                <a:latin typeface="Calibri" panose="020F0502020204030204" pitchFamily="34" charset="0"/>
                <a:cs typeface="Calibri" panose="020F0502020204030204" pitchFamily="34" charset="0"/>
              </a:rPr>
              <a:t>, Grassi, Kievsky, Marcucci, and Viviani, </a:t>
            </a:r>
            <a:r>
              <a:rPr lang="en-US" sz="1400" i="1" dirty="0">
                <a:solidFill>
                  <a:srgbClr val="FF0000"/>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arXiv:2511.01844</a:t>
            </a:r>
            <a:r>
              <a:rPr lang="en-US" sz="1400" i="1" dirty="0">
                <a:solidFill>
                  <a:srgbClr val="FF0000"/>
                </a:solidFill>
                <a:effectLst/>
                <a:latin typeface="Calibri" panose="020F0502020204030204" pitchFamily="34" charset="0"/>
                <a:cs typeface="Calibri" panose="020F0502020204030204" pitchFamily="34" charset="0"/>
              </a:rPr>
              <a:t>, </a:t>
            </a:r>
            <a:r>
              <a:rPr lang="en-US" sz="1400" i="1" dirty="0">
                <a:solidFill>
                  <a:srgbClr val="FF0000"/>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arXiv:2511.10420</a:t>
            </a:r>
            <a:endParaRPr lang="en-US" sz="1400" i="1"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24AD2131-D3A9-C488-E64D-5959F7BE7C31}"/>
              </a:ext>
            </a:extLst>
          </p:cNvPr>
          <p:cNvSpPr txBox="1"/>
          <p:nvPr/>
        </p:nvSpPr>
        <p:spPr>
          <a:xfrm>
            <a:off x="89254" y="4046725"/>
            <a:ext cx="4344452" cy="1465016"/>
          </a:xfrm>
          <a:prstGeom prst="rect">
            <a:avLst/>
          </a:prstGeom>
          <a:noFill/>
        </p:spPr>
        <p:txBody>
          <a:bodyPr wrap="square">
            <a:spAutoFit/>
          </a:bodyPr>
          <a:lstStyle/>
          <a:p>
            <a:pPr>
              <a:lnSpc>
                <a:spcPct val="120000"/>
              </a:lnSpc>
              <a:spcAft>
                <a:spcPts val="600"/>
              </a:spcAft>
            </a:pPr>
            <a:r>
              <a:rPr lang="en-US" dirty="0">
                <a:effectLst/>
                <a:latin typeface="Calibri" panose="020F0502020204030204" pitchFamily="34" charset="0"/>
                <a:cs typeface="Calibri" panose="020F0502020204030204" pitchFamily="34" charset="0"/>
              </a:rPr>
              <a:t>So far: </a:t>
            </a:r>
            <a:r>
              <a:rPr lang="en-US" b="1" i="1" dirty="0">
                <a:effectLst/>
                <a:latin typeface="Calibri" panose="020F0502020204030204" pitchFamily="34" charset="0"/>
                <a:cs typeface="Calibri" panose="020F0502020204030204" pitchFamily="34" charset="0"/>
              </a:rPr>
              <a:t>N-d </a:t>
            </a:r>
            <a:r>
              <a:rPr lang="en-US" b="1" dirty="0">
                <a:effectLst/>
                <a:latin typeface="Calibri" panose="020F0502020204030204" pitchFamily="34" charset="0"/>
                <a:cs typeface="Calibri" panose="020F0502020204030204" pitchFamily="34" charset="0"/>
              </a:rPr>
              <a:t>scattering </a:t>
            </a:r>
            <a:r>
              <a:rPr lang="en-US" b="1" i="1" dirty="0">
                <a:effectLst/>
                <a:latin typeface="Calibri" panose="020F0502020204030204" pitchFamily="34" charset="0"/>
                <a:cs typeface="Calibri" panose="020F0502020204030204" pitchFamily="34" charset="0"/>
              </a:rPr>
              <a:t>below</a:t>
            </a:r>
            <a:r>
              <a:rPr lang="en-US" b="1" dirty="0">
                <a:effectLst/>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the deuteron </a:t>
            </a:r>
            <a:r>
              <a:rPr lang="en-US" b="1" dirty="0">
                <a:effectLst/>
                <a:latin typeface="Calibri" panose="020F0502020204030204" pitchFamily="34" charset="0"/>
                <a:cs typeface="Calibri" panose="020F0502020204030204" pitchFamily="34" charset="0"/>
              </a:rPr>
              <a:t>break-up threshold </a:t>
            </a:r>
            <a:r>
              <a:rPr lang="en-US" dirty="0">
                <a:effectLst/>
                <a:latin typeface="Calibri" panose="020F0502020204030204" pitchFamily="34" charset="0"/>
                <a:cs typeface="Calibri" panose="020F0502020204030204" pitchFamily="34" charset="0"/>
              </a:rPr>
              <a:t>with </a:t>
            </a:r>
          </a:p>
          <a:p>
            <a:pPr marL="285750" indent="-285750">
              <a:spcAft>
                <a:spcPts val="600"/>
              </a:spcAft>
              <a:buFont typeface="System Font Regular"/>
              <a:buChar char="•"/>
            </a:pPr>
            <a:r>
              <a:rPr lang="en-US" dirty="0">
                <a:effectLst/>
                <a:latin typeface="Calibri" panose="020F0502020204030204" pitchFamily="34" charset="0"/>
                <a:cs typeface="Calibri" panose="020F0502020204030204" pitchFamily="34" charset="0"/>
              </a:rPr>
              <a:t>fixed N</a:t>
            </a:r>
            <a:r>
              <a:rPr lang="en-US" sz="2400" baseline="30000" dirty="0">
                <a:effectLst/>
                <a:latin typeface="Calibri" panose="020F0502020204030204" pitchFamily="34" charset="0"/>
                <a:cs typeface="Calibri" panose="020F0502020204030204" pitchFamily="34" charset="0"/>
              </a:rPr>
              <a:t>3</a:t>
            </a:r>
            <a:r>
              <a:rPr lang="en-US" dirty="0">
                <a:effectLst/>
                <a:latin typeface="Calibri" panose="020F0502020204030204" pitchFamily="34" charset="0"/>
                <a:cs typeface="Calibri" panose="020F0502020204030204" pitchFamily="34" charset="0"/>
              </a:rPr>
              <a:t>LO NN potential (Norfolk)</a:t>
            </a:r>
          </a:p>
          <a:p>
            <a:pPr marL="285750" indent="-285750">
              <a:spcAft>
                <a:spcPts val="600"/>
              </a:spcAft>
              <a:buFont typeface="System Font Regular"/>
              <a:buChar char="•"/>
            </a:pPr>
            <a:r>
              <a:rPr lang="en-US" dirty="0">
                <a:effectLst/>
                <a:latin typeface="Calibri" panose="020F0502020204030204" pitchFamily="34" charset="0"/>
                <a:cs typeface="Calibri" panose="020F0502020204030204" pitchFamily="34" charset="0"/>
              </a:rPr>
              <a:t>N</a:t>
            </a:r>
            <a:r>
              <a:rPr lang="en-US" sz="2400" baseline="30000" dirty="0">
                <a:effectLst/>
                <a:latin typeface="Calibri" panose="020F0502020204030204" pitchFamily="34" charset="0"/>
                <a:cs typeface="Calibri" panose="020F0502020204030204" pitchFamily="34" charset="0"/>
              </a:rPr>
              <a:t>2</a:t>
            </a:r>
            <a:r>
              <a:rPr lang="en-US" dirty="0">
                <a:effectLst/>
                <a:latin typeface="Calibri" panose="020F0502020204030204" pitchFamily="34" charset="0"/>
                <a:cs typeface="Calibri" panose="020F0502020204030204" pitchFamily="34" charset="0"/>
              </a:rPr>
              <a:t>LO </a:t>
            </a:r>
            <a:r>
              <a:rPr lang="en-US" b="1" dirty="0">
                <a:effectLst/>
                <a:latin typeface="Calibri" panose="020F0502020204030204" pitchFamily="34" charset="0"/>
                <a:cs typeface="Calibri" panose="020F0502020204030204" pitchFamily="34" charset="0"/>
              </a:rPr>
              <a:t>3N interactions (</a:t>
            </a:r>
            <a:r>
              <a:rPr lang="en-US" b="1" i="1" dirty="0" err="1">
                <a:effectLst/>
                <a:latin typeface="Calibri" panose="020F0502020204030204" pitchFamily="34" charset="0"/>
                <a:cs typeface="Calibri" panose="020F0502020204030204" pitchFamily="34" charset="0"/>
              </a:rPr>
              <a:t>c</a:t>
            </a:r>
            <a:r>
              <a:rPr lang="en-US" b="1" baseline="-25000" dirty="0" err="1">
                <a:effectLst/>
                <a:latin typeface="Calibri" panose="020F0502020204030204" pitchFamily="34" charset="0"/>
                <a:cs typeface="Calibri" panose="020F0502020204030204" pitchFamily="34" charset="0"/>
              </a:rPr>
              <a:t>D</a:t>
            </a:r>
            <a:r>
              <a:rPr lang="en-US" b="1" dirty="0">
                <a:effectLst/>
                <a:latin typeface="Calibri" panose="020F0502020204030204" pitchFamily="34" charset="0"/>
                <a:cs typeface="Calibri" panose="020F0502020204030204" pitchFamily="34" charset="0"/>
              </a:rPr>
              <a:t>, </a:t>
            </a:r>
            <a:r>
              <a:rPr lang="en-US" b="1" i="1" dirty="0" err="1">
                <a:effectLst/>
                <a:latin typeface="Calibri" panose="020F0502020204030204" pitchFamily="34" charset="0"/>
                <a:cs typeface="Calibri" panose="020F0502020204030204" pitchFamily="34" charset="0"/>
              </a:rPr>
              <a:t>c</a:t>
            </a:r>
            <a:r>
              <a:rPr lang="en-US" b="1" baseline="-25000" dirty="0" err="1">
                <a:effectLst/>
                <a:latin typeface="Calibri" panose="020F0502020204030204" pitchFamily="34" charset="0"/>
                <a:cs typeface="Calibri" panose="020F0502020204030204" pitchFamily="34" charset="0"/>
              </a:rPr>
              <a:t>E</a:t>
            </a:r>
            <a:r>
              <a:rPr lang="en-US" b="1" dirty="0">
                <a:latin typeface="Calibri" panose="020F0502020204030204" pitchFamily="34" charset="0"/>
                <a:cs typeface="Calibri" panose="020F0502020204030204" pitchFamily="34" charset="0"/>
              </a:rPr>
              <a:t>)</a:t>
            </a:r>
            <a:endParaRPr lang="en-US" b="1" dirty="0">
              <a:effectLst/>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7AEAC98B-C04F-1824-A683-9ADB2CDB57B9}"/>
              </a:ext>
            </a:extLst>
          </p:cNvPr>
          <p:cNvSpPr txBox="1"/>
          <p:nvPr/>
        </p:nvSpPr>
        <p:spPr>
          <a:xfrm>
            <a:off x="117073" y="6477526"/>
            <a:ext cx="5098872" cy="338554"/>
          </a:xfrm>
          <a:prstGeom prst="rect">
            <a:avLst/>
          </a:prstGeom>
          <a:noFill/>
        </p:spPr>
        <p:txBody>
          <a:bodyPr wrap="square">
            <a:spAutoFit/>
          </a:bodyPr>
          <a:lstStyle/>
          <a:p>
            <a:pPr algn="ctr"/>
            <a:r>
              <a:rPr lang="en-US" sz="1600" b="1" dirty="0">
                <a:solidFill>
                  <a:srgbClr val="4AB1A3"/>
                </a:solidFill>
                <a:latin typeface="Calibri" panose="020F0502020204030204" pitchFamily="34" charset="0"/>
                <a:cs typeface="Calibri" panose="020F0502020204030204" pitchFamily="34" charset="0"/>
              </a:rPr>
              <a:t>FOM trial wave function</a:t>
            </a:r>
            <a:endParaRPr lang="en-US" sz="1600" dirty="0">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A5B324BE-F7C9-F3AA-BA9D-FB75F76C8FE7}"/>
              </a:ext>
            </a:extLst>
          </p:cNvPr>
          <p:cNvPicPr>
            <a:picLocks noChangeAspect="1"/>
          </p:cNvPicPr>
          <p:nvPr/>
        </p:nvPicPr>
        <p:blipFill>
          <a:blip r:embed="rId6"/>
          <a:stretch>
            <a:fillRect/>
          </a:stretch>
        </p:blipFill>
        <p:spPr>
          <a:xfrm>
            <a:off x="3904498" y="6493959"/>
            <a:ext cx="1101392" cy="280236"/>
          </a:xfrm>
          <a:prstGeom prst="rect">
            <a:avLst/>
          </a:prstGeom>
        </p:spPr>
      </p:pic>
      <p:pic>
        <p:nvPicPr>
          <p:cNvPr id="26" name="Picture 25">
            <a:extLst>
              <a:ext uri="{FF2B5EF4-FFF2-40B4-BE49-F238E27FC236}">
                <a16:creationId xmlns:a16="http://schemas.microsoft.com/office/drawing/2014/main" id="{B75388A7-1967-032C-A201-2D6167BA46D1}"/>
              </a:ext>
            </a:extLst>
          </p:cNvPr>
          <p:cNvPicPr>
            <a:picLocks noChangeAspect="1"/>
          </p:cNvPicPr>
          <p:nvPr/>
        </p:nvPicPr>
        <p:blipFill>
          <a:blip r:embed="rId7"/>
          <a:stretch>
            <a:fillRect/>
          </a:stretch>
        </p:blipFill>
        <p:spPr>
          <a:xfrm>
            <a:off x="178345" y="3027496"/>
            <a:ext cx="3988470" cy="392308"/>
          </a:xfrm>
          <a:prstGeom prst="rect">
            <a:avLst/>
          </a:prstGeom>
        </p:spPr>
      </p:pic>
      <p:sp>
        <p:nvSpPr>
          <p:cNvPr id="27" name="TextBox 26">
            <a:extLst>
              <a:ext uri="{FF2B5EF4-FFF2-40B4-BE49-F238E27FC236}">
                <a16:creationId xmlns:a16="http://schemas.microsoft.com/office/drawing/2014/main" id="{DB7DC798-0824-5066-AB08-0CB66E7F2A60}"/>
              </a:ext>
            </a:extLst>
          </p:cNvPr>
          <p:cNvSpPr txBox="1"/>
          <p:nvPr/>
        </p:nvSpPr>
        <p:spPr>
          <a:xfrm>
            <a:off x="6540772" y="1553297"/>
            <a:ext cx="3116695" cy="369332"/>
          </a:xfrm>
          <a:prstGeom prst="rect">
            <a:avLst/>
          </a:prstGeom>
          <a:noFill/>
        </p:spPr>
        <p:txBody>
          <a:bodyPr wrap="square">
            <a:spAutoFit/>
          </a:bodyPr>
          <a:lstStyle/>
          <a:p>
            <a:pPr algn="r"/>
            <a:r>
              <a:rPr lang="en-US" b="1" i="1" dirty="0">
                <a:solidFill>
                  <a:schemeClr val="bg1">
                    <a:lumMod val="50000"/>
                  </a:schemeClr>
                </a:solidFill>
                <a:latin typeface="Calibri" panose="020F0502020204030204" pitchFamily="34" charset="0"/>
                <a:cs typeface="Calibri" panose="020F0502020204030204" pitchFamily="34" charset="0"/>
              </a:rPr>
              <a:t>p-d</a:t>
            </a:r>
            <a:r>
              <a:rPr lang="en-US" b="1" dirty="0">
                <a:solidFill>
                  <a:schemeClr val="bg1">
                    <a:lumMod val="50000"/>
                  </a:schemeClr>
                </a:solidFill>
                <a:latin typeface="Calibri" panose="020F0502020204030204" pitchFamily="34" charset="0"/>
                <a:cs typeface="Calibri" panose="020F0502020204030204" pitchFamily="34" charset="0"/>
              </a:rPr>
              <a:t> scattering</a:t>
            </a:r>
            <a:endParaRPr lang="en-US" dirty="0">
              <a:solidFill>
                <a:schemeClr val="bg1">
                  <a:lumMod val="50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6B3AED9-B653-2AE0-911E-07473A7AC4E7}"/>
              </a:ext>
            </a:extLst>
          </p:cNvPr>
          <p:cNvPicPr>
            <a:picLocks noChangeAspect="1"/>
          </p:cNvPicPr>
          <p:nvPr/>
        </p:nvPicPr>
        <p:blipFill>
          <a:blip r:embed="rId8"/>
          <a:srcRect l="4306" t="11283" r="61114"/>
          <a:stretch>
            <a:fillRect/>
          </a:stretch>
        </p:blipFill>
        <p:spPr>
          <a:xfrm>
            <a:off x="8572750" y="2128217"/>
            <a:ext cx="3570171" cy="3517000"/>
          </a:xfrm>
          <a:prstGeom prst="rect">
            <a:avLst/>
          </a:prstGeom>
        </p:spPr>
      </p:pic>
      <p:pic>
        <p:nvPicPr>
          <p:cNvPr id="14" name="Picture 13">
            <a:extLst>
              <a:ext uri="{FF2B5EF4-FFF2-40B4-BE49-F238E27FC236}">
                <a16:creationId xmlns:a16="http://schemas.microsoft.com/office/drawing/2014/main" id="{07217678-6E1A-20EC-4077-6A5346D11844}"/>
              </a:ext>
            </a:extLst>
          </p:cNvPr>
          <p:cNvPicPr>
            <a:picLocks noChangeAspect="1"/>
          </p:cNvPicPr>
          <p:nvPr/>
        </p:nvPicPr>
        <p:blipFill>
          <a:blip r:embed="rId8"/>
          <a:srcRect l="77123" t="22724" r="2602" b="51615"/>
          <a:stretch>
            <a:fillRect/>
          </a:stretch>
        </p:blipFill>
        <p:spPr>
          <a:xfrm>
            <a:off x="9860069" y="1266416"/>
            <a:ext cx="2266895" cy="1101712"/>
          </a:xfrm>
          <a:prstGeom prst="rect">
            <a:avLst/>
          </a:prstGeom>
        </p:spPr>
      </p:pic>
      <p:pic>
        <p:nvPicPr>
          <p:cNvPr id="17" name="Picture 16">
            <a:extLst>
              <a:ext uri="{FF2B5EF4-FFF2-40B4-BE49-F238E27FC236}">
                <a16:creationId xmlns:a16="http://schemas.microsoft.com/office/drawing/2014/main" id="{F4923649-30C5-6665-4360-DDB86D1215CD}"/>
              </a:ext>
            </a:extLst>
          </p:cNvPr>
          <p:cNvPicPr>
            <a:picLocks noChangeAspect="1"/>
          </p:cNvPicPr>
          <p:nvPr/>
        </p:nvPicPr>
        <p:blipFill>
          <a:blip r:embed="rId8"/>
          <a:srcRect l="254" t="30786" r="95848" b="29842"/>
          <a:stretch>
            <a:fillRect/>
          </a:stretch>
        </p:blipFill>
        <p:spPr>
          <a:xfrm rot="5400000">
            <a:off x="9804542" y="3904187"/>
            <a:ext cx="402519" cy="1560768"/>
          </a:xfrm>
          <a:prstGeom prst="rect">
            <a:avLst/>
          </a:prstGeom>
        </p:spPr>
      </p:pic>
      <p:grpSp>
        <p:nvGrpSpPr>
          <p:cNvPr id="16" name="Group 15">
            <a:extLst>
              <a:ext uri="{FF2B5EF4-FFF2-40B4-BE49-F238E27FC236}">
                <a16:creationId xmlns:a16="http://schemas.microsoft.com/office/drawing/2014/main" id="{073C90A1-9CD5-08AA-C249-9910A5F5CAA9}"/>
              </a:ext>
            </a:extLst>
          </p:cNvPr>
          <p:cNvGrpSpPr/>
          <p:nvPr/>
        </p:nvGrpSpPr>
        <p:grpSpPr>
          <a:xfrm>
            <a:off x="4038516" y="1236270"/>
            <a:ext cx="4416117" cy="4329149"/>
            <a:chOff x="4038516" y="1236270"/>
            <a:chExt cx="4416117" cy="4329149"/>
          </a:xfrm>
        </p:grpSpPr>
        <p:grpSp>
          <p:nvGrpSpPr>
            <p:cNvPr id="11" name="Group 10">
              <a:extLst>
                <a:ext uri="{FF2B5EF4-FFF2-40B4-BE49-F238E27FC236}">
                  <a16:creationId xmlns:a16="http://schemas.microsoft.com/office/drawing/2014/main" id="{CA67C105-4FAE-53E4-B929-1800EDDB9D12}"/>
                </a:ext>
              </a:extLst>
            </p:cNvPr>
            <p:cNvGrpSpPr/>
            <p:nvPr/>
          </p:nvGrpSpPr>
          <p:grpSpPr>
            <a:xfrm>
              <a:off x="4038516" y="1236270"/>
              <a:ext cx="4416117" cy="4329149"/>
              <a:chOff x="4038516" y="1236270"/>
              <a:chExt cx="4416117" cy="4329149"/>
            </a:xfrm>
          </p:grpSpPr>
          <p:pic>
            <p:nvPicPr>
              <p:cNvPr id="25" name="Picture 24">
                <a:extLst>
                  <a:ext uri="{FF2B5EF4-FFF2-40B4-BE49-F238E27FC236}">
                    <a16:creationId xmlns:a16="http://schemas.microsoft.com/office/drawing/2014/main" id="{9B0B6E33-E530-5F1D-BAC5-46B0818DC8B8}"/>
                  </a:ext>
                </a:extLst>
              </p:cNvPr>
              <p:cNvPicPr>
                <a:picLocks noChangeAspect="1"/>
              </p:cNvPicPr>
              <p:nvPr/>
            </p:nvPicPr>
            <p:blipFill>
              <a:blip r:embed="rId9"/>
              <a:srcRect l="1665" t="65291" r="95652" b="23941"/>
              <a:stretch>
                <a:fillRect/>
              </a:stretch>
            </p:blipFill>
            <p:spPr>
              <a:xfrm>
                <a:off x="4174998" y="2488504"/>
                <a:ext cx="216950" cy="480850"/>
              </a:xfrm>
              <a:prstGeom prst="rect">
                <a:avLst/>
              </a:prstGeom>
            </p:spPr>
          </p:pic>
          <p:pic>
            <p:nvPicPr>
              <p:cNvPr id="28" name="Picture 27">
                <a:extLst>
                  <a:ext uri="{FF2B5EF4-FFF2-40B4-BE49-F238E27FC236}">
                    <a16:creationId xmlns:a16="http://schemas.microsoft.com/office/drawing/2014/main" id="{791CE86D-9D70-8649-0760-12263CEFDDEE}"/>
                  </a:ext>
                </a:extLst>
              </p:cNvPr>
              <p:cNvPicPr>
                <a:picLocks noChangeAspect="1"/>
              </p:cNvPicPr>
              <p:nvPr/>
            </p:nvPicPr>
            <p:blipFill>
              <a:blip r:embed="rId9"/>
              <a:srcRect l="614" t="53645" r="92884" b="6599"/>
              <a:stretch>
                <a:fillRect/>
              </a:stretch>
            </p:blipFill>
            <p:spPr>
              <a:xfrm>
                <a:off x="4038516" y="3493002"/>
                <a:ext cx="525863" cy="1775246"/>
              </a:xfrm>
              <a:prstGeom prst="rect">
                <a:avLst/>
              </a:prstGeom>
            </p:spPr>
          </p:pic>
          <p:grpSp>
            <p:nvGrpSpPr>
              <p:cNvPr id="10" name="Group 9">
                <a:extLst>
                  <a:ext uri="{FF2B5EF4-FFF2-40B4-BE49-F238E27FC236}">
                    <a16:creationId xmlns:a16="http://schemas.microsoft.com/office/drawing/2014/main" id="{27EF72C7-B292-749A-0321-599832F2B1C2}"/>
                  </a:ext>
                </a:extLst>
              </p:cNvPr>
              <p:cNvGrpSpPr/>
              <p:nvPr/>
            </p:nvGrpSpPr>
            <p:grpSpPr>
              <a:xfrm>
                <a:off x="4344080" y="1236270"/>
                <a:ext cx="3608685" cy="4329149"/>
                <a:chOff x="4344080" y="1236270"/>
                <a:chExt cx="3608685" cy="4329149"/>
              </a:xfrm>
            </p:grpSpPr>
            <p:pic>
              <p:nvPicPr>
                <p:cNvPr id="34" name="Picture 33">
                  <a:extLst>
                    <a:ext uri="{FF2B5EF4-FFF2-40B4-BE49-F238E27FC236}">
                      <a16:creationId xmlns:a16="http://schemas.microsoft.com/office/drawing/2014/main" id="{A7BE4E00-ADA6-C6FE-11E0-B5655173C97E}"/>
                    </a:ext>
                  </a:extLst>
                </p:cNvPr>
                <p:cNvPicPr>
                  <a:picLocks noChangeAspect="1"/>
                </p:cNvPicPr>
                <p:nvPr/>
              </p:nvPicPr>
              <p:blipFill>
                <a:blip r:embed="rId9"/>
                <a:srcRect l="34590" t="423" r="32555" b="92113"/>
                <a:stretch>
                  <a:fillRect/>
                </a:stretch>
              </p:blipFill>
              <p:spPr>
                <a:xfrm>
                  <a:off x="4738228" y="1236270"/>
                  <a:ext cx="3214537" cy="403268"/>
                </a:xfrm>
                <a:prstGeom prst="rect">
                  <a:avLst/>
                </a:prstGeom>
              </p:spPr>
            </p:pic>
            <p:pic>
              <p:nvPicPr>
                <p:cNvPr id="5" name="Picture 4">
                  <a:extLst>
                    <a:ext uri="{FF2B5EF4-FFF2-40B4-BE49-F238E27FC236}">
                      <a16:creationId xmlns:a16="http://schemas.microsoft.com/office/drawing/2014/main" id="{1A8D6172-686E-0D4A-926D-8DD2B4FEA738}"/>
                    </a:ext>
                  </a:extLst>
                </p:cNvPr>
                <p:cNvPicPr>
                  <a:picLocks noChangeAspect="1"/>
                </p:cNvPicPr>
                <p:nvPr/>
              </p:nvPicPr>
              <p:blipFill>
                <a:blip r:embed="rId9"/>
                <a:srcRect l="4366" t="52707" r="73781" b="6599"/>
                <a:stretch>
                  <a:fillRect/>
                </a:stretch>
              </p:blipFill>
              <p:spPr>
                <a:xfrm>
                  <a:off x="4344080" y="1934932"/>
                  <a:ext cx="1767083" cy="1817131"/>
                </a:xfrm>
                <a:prstGeom prst="rect">
                  <a:avLst/>
                </a:prstGeom>
              </p:spPr>
            </p:pic>
            <p:pic>
              <p:nvPicPr>
                <p:cNvPr id="22" name="Picture 21">
                  <a:extLst>
                    <a:ext uri="{FF2B5EF4-FFF2-40B4-BE49-F238E27FC236}">
                      <a16:creationId xmlns:a16="http://schemas.microsoft.com/office/drawing/2014/main" id="{76E605DF-C999-C383-315D-27783A3A5BA9}"/>
                    </a:ext>
                  </a:extLst>
                </p:cNvPr>
                <p:cNvPicPr>
                  <a:picLocks noChangeAspect="1"/>
                </p:cNvPicPr>
                <p:nvPr/>
              </p:nvPicPr>
              <p:blipFill>
                <a:blip r:embed="rId9"/>
                <a:srcRect l="26895" t="52707" r="52334" b="6599"/>
                <a:stretch>
                  <a:fillRect/>
                </a:stretch>
              </p:blipFill>
              <p:spPr>
                <a:xfrm>
                  <a:off x="6258566" y="1934932"/>
                  <a:ext cx="1679473" cy="1817131"/>
                </a:xfrm>
                <a:prstGeom prst="rect">
                  <a:avLst/>
                </a:prstGeom>
              </p:spPr>
            </p:pic>
            <p:pic>
              <p:nvPicPr>
                <p:cNvPr id="2" name="Picture 1">
                  <a:extLst>
                    <a:ext uri="{FF2B5EF4-FFF2-40B4-BE49-F238E27FC236}">
                      <a16:creationId xmlns:a16="http://schemas.microsoft.com/office/drawing/2014/main" id="{F415F552-CABF-D91C-5949-BD2EC26647BC}"/>
                    </a:ext>
                  </a:extLst>
                </p:cNvPr>
                <p:cNvPicPr>
                  <a:picLocks noChangeAspect="1"/>
                </p:cNvPicPr>
                <p:nvPr/>
              </p:nvPicPr>
              <p:blipFill>
                <a:blip r:embed="rId9"/>
                <a:srcRect l="48496" t="53432" r="8838"/>
                <a:stretch>
                  <a:fillRect/>
                </a:stretch>
              </p:blipFill>
              <p:spPr>
                <a:xfrm>
                  <a:off x="4488192" y="3486022"/>
                  <a:ext cx="3449847" cy="2079397"/>
                </a:xfrm>
                <a:prstGeom prst="rect">
                  <a:avLst/>
                </a:prstGeom>
              </p:spPr>
            </p:pic>
            <p:pic>
              <p:nvPicPr>
                <p:cNvPr id="33" name="Picture 32">
                  <a:extLst>
                    <a:ext uri="{FF2B5EF4-FFF2-40B4-BE49-F238E27FC236}">
                      <a16:creationId xmlns:a16="http://schemas.microsoft.com/office/drawing/2014/main" id="{6E49186C-6E75-8692-9662-85218636D00B}"/>
                    </a:ext>
                  </a:extLst>
                </p:cNvPr>
                <p:cNvPicPr>
                  <a:picLocks noChangeAspect="1"/>
                </p:cNvPicPr>
                <p:nvPr/>
              </p:nvPicPr>
              <p:blipFill>
                <a:blip r:embed="rId10"/>
                <a:stretch>
                  <a:fillRect/>
                </a:stretch>
              </p:blipFill>
              <p:spPr>
                <a:xfrm>
                  <a:off x="5790113" y="1663384"/>
                  <a:ext cx="1060512" cy="154041"/>
                </a:xfrm>
                <a:prstGeom prst="rect">
                  <a:avLst/>
                </a:prstGeom>
              </p:spPr>
            </p:pic>
          </p:grpSp>
          <p:pic>
            <p:nvPicPr>
              <p:cNvPr id="3" name="Picture 2">
                <a:extLst>
                  <a:ext uri="{FF2B5EF4-FFF2-40B4-BE49-F238E27FC236}">
                    <a16:creationId xmlns:a16="http://schemas.microsoft.com/office/drawing/2014/main" id="{3DF928FE-1CB1-56A7-AA86-7017F1AC8DDF}"/>
                  </a:ext>
                </a:extLst>
              </p:cNvPr>
              <p:cNvPicPr>
                <a:picLocks noChangeAspect="1"/>
              </p:cNvPicPr>
              <p:nvPr/>
            </p:nvPicPr>
            <p:blipFill>
              <a:blip r:embed="rId9"/>
              <a:srcRect l="90983" t="52264" r="1068" b="11672"/>
              <a:stretch>
                <a:fillRect/>
              </a:stretch>
            </p:blipFill>
            <p:spPr>
              <a:xfrm>
                <a:off x="7870307" y="2912937"/>
                <a:ext cx="584326" cy="1463931"/>
              </a:xfrm>
              <a:prstGeom prst="rect">
                <a:avLst/>
              </a:prstGeom>
            </p:spPr>
          </p:pic>
        </p:grpSp>
        <p:pic>
          <p:nvPicPr>
            <p:cNvPr id="29" name="Picture 28">
              <a:extLst>
                <a:ext uri="{FF2B5EF4-FFF2-40B4-BE49-F238E27FC236}">
                  <a16:creationId xmlns:a16="http://schemas.microsoft.com/office/drawing/2014/main" id="{A3AF3A69-6015-59DE-3097-E3CD38B91EDB}"/>
                </a:ext>
              </a:extLst>
            </p:cNvPr>
            <p:cNvPicPr>
              <a:picLocks noChangeAspect="1"/>
            </p:cNvPicPr>
            <p:nvPr/>
          </p:nvPicPr>
          <p:blipFill>
            <a:blip r:embed="rId11"/>
            <a:stretch>
              <a:fillRect/>
            </a:stretch>
          </p:blipFill>
          <p:spPr>
            <a:xfrm>
              <a:off x="4726435" y="2181196"/>
              <a:ext cx="533400" cy="165354"/>
            </a:xfrm>
            <a:prstGeom prst="rect">
              <a:avLst/>
            </a:prstGeom>
          </p:spPr>
        </p:pic>
        <p:pic>
          <p:nvPicPr>
            <p:cNvPr id="30" name="Picture 29">
              <a:extLst>
                <a:ext uri="{FF2B5EF4-FFF2-40B4-BE49-F238E27FC236}">
                  <a16:creationId xmlns:a16="http://schemas.microsoft.com/office/drawing/2014/main" id="{5EFCA9B9-0755-4ED1-06C0-461AD9BAB1E8}"/>
                </a:ext>
              </a:extLst>
            </p:cNvPr>
            <p:cNvPicPr>
              <a:picLocks noChangeAspect="1"/>
            </p:cNvPicPr>
            <p:nvPr/>
          </p:nvPicPr>
          <p:blipFill>
            <a:blip r:embed="rId12"/>
            <a:stretch>
              <a:fillRect/>
            </a:stretch>
          </p:blipFill>
          <p:spPr>
            <a:xfrm>
              <a:off x="6513962" y="2192082"/>
              <a:ext cx="533400" cy="165354"/>
            </a:xfrm>
            <a:prstGeom prst="rect">
              <a:avLst/>
            </a:prstGeom>
          </p:spPr>
        </p:pic>
        <p:pic>
          <p:nvPicPr>
            <p:cNvPr id="31" name="Picture 30">
              <a:extLst>
                <a:ext uri="{FF2B5EF4-FFF2-40B4-BE49-F238E27FC236}">
                  <a16:creationId xmlns:a16="http://schemas.microsoft.com/office/drawing/2014/main" id="{DA6CE402-BBE9-9604-21A0-A9F23B31AFD9}"/>
                </a:ext>
              </a:extLst>
            </p:cNvPr>
            <p:cNvPicPr>
              <a:picLocks noChangeAspect="1"/>
            </p:cNvPicPr>
            <p:nvPr/>
          </p:nvPicPr>
          <p:blipFill>
            <a:blip r:embed="rId13"/>
            <a:stretch>
              <a:fillRect/>
            </a:stretch>
          </p:blipFill>
          <p:spPr>
            <a:xfrm>
              <a:off x="4726435" y="3690329"/>
              <a:ext cx="629412" cy="165354"/>
            </a:xfrm>
            <a:prstGeom prst="rect">
              <a:avLst/>
            </a:prstGeom>
          </p:spPr>
        </p:pic>
        <p:pic>
          <p:nvPicPr>
            <p:cNvPr id="32" name="Picture 31">
              <a:extLst>
                <a:ext uri="{FF2B5EF4-FFF2-40B4-BE49-F238E27FC236}">
                  <a16:creationId xmlns:a16="http://schemas.microsoft.com/office/drawing/2014/main" id="{0915A106-1B65-93AD-0289-EC5BAD7523FE}"/>
                </a:ext>
              </a:extLst>
            </p:cNvPr>
            <p:cNvPicPr>
              <a:picLocks noChangeAspect="1"/>
            </p:cNvPicPr>
            <p:nvPr/>
          </p:nvPicPr>
          <p:blipFill>
            <a:blip r:embed="rId14"/>
            <a:stretch>
              <a:fillRect/>
            </a:stretch>
          </p:blipFill>
          <p:spPr>
            <a:xfrm>
              <a:off x="6513962" y="3690329"/>
              <a:ext cx="634746" cy="165354"/>
            </a:xfrm>
            <a:prstGeom prst="rect">
              <a:avLst/>
            </a:prstGeom>
          </p:spPr>
        </p:pic>
      </p:grpSp>
      <p:pic>
        <p:nvPicPr>
          <p:cNvPr id="8" name="Picture 7">
            <a:extLst>
              <a:ext uri="{FF2B5EF4-FFF2-40B4-BE49-F238E27FC236}">
                <a16:creationId xmlns:a16="http://schemas.microsoft.com/office/drawing/2014/main" id="{C6EB9843-58AE-D3DF-C3F9-3FFBF6D0680D}"/>
              </a:ext>
            </a:extLst>
          </p:cNvPr>
          <p:cNvPicPr>
            <a:picLocks noChangeAspect="1"/>
          </p:cNvPicPr>
          <p:nvPr/>
        </p:nvPicPr>
        <p:blipFill>
          <a:blip r:embed="rId15"/>
          <a:srcRect l="8027" t="6138" r="6503" b="25358"/>
          <a:stretch/>
        </p:blipFill>
        <p:spPr>
          <a:xfrm>
            <a:off x="10752516" y="85666"/>
            <a:ext cx="1100760" cy="1101713"/>
          </a:xfrm>
          <a:prstGeom prst="ellipse">
            <a:avLst/>
          </a:prstGeom>
          <a:ln w="57150">
            <a:solidFill>
              <a:srgbClr val="005AA9"/>
            </a:solidFill>
          </a:ln>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7C52E222-86C6-E127-4A5D-1F04D340E6D5}"/>
              </a:ext>
            </a:extLst>
          </p:cNvPr>
          <p:cNvPicPr>
            <a:picLocks noChangeAspect="1"/>
          </p:cNvPicPr>
          <p:nvPr/>
        </p:nvPicPr>
        <p:blipFill>
          <a:blip r:embed="rId8"/>
          <a:srcRect l="22274" t="12429" r="74141" b="81371"/>
          <a:stretch>
            <a:fillRect/>
          </a:stretch>
        </p:blipFill>
        <p:spPr>
          <a:xfrm>
            <a:off x="10758529" y="3131986"/>
            <a:ext cx="560328" cy="372028"/>
          </a:xfrm>
          <a:prstGeom prst="rect">
            <a:avLst/>
          </a:prstGeom>
        </p:spPr>
      </p:pic>
      <p:sp>
        <p:nvSpPr>
          <p:cNvPr id="37" name="TextBox 36">
            <a:extLst>
              <a:ext uri="{FF2B5EF4-FFF2-40B4-BE49-F238E27FC236}">
                <a16:creationId xmlns:a16="http://schemas.microsoft.com/office/drawing/2014/main" id="{D1930719-86EC-E4BA-A9FC-B3A032A71846}"/>
              </a:ext>
            </a:extLst>
          </p:cNvPr>
          <p:cNvSpPr txBox="1"/>
          <p:nvPr/>
        </p:nvSpPr>
        <p:spPr>
          <a:xfrm>
            <a:off x="9592222" y="3120177"/>
            <a:ext cx="1212776" cy="307777"/>
          </a:xfrm>
          <a:prstGeom prst="rect">
            <a:avLst/>
          </a:prstGeom>
          <a:noFill/>
        </p:spPr>
        <p:txBody>
          <a:bodyPr wrap="square">
            <a:spAutoFit/>
          </a:bodyPr>
          <a:lstStyle/>
          <a:p>
            <a:pPr algn="r"/>
            <a:r>
              <a:rPr lang="en-US" sz="1400" b="1" dirty="0">
                <a:solidFill>
                  <a:schemeClr val="bg1">
                    <a:lumMod val="50000"/>
                  </a:schemeClr>
                </a:solidFill>
                <a:latin typeface="Calibri" panose="020F0502020204030204" pitchFamily="34" charset="0"/>
                <a:cs typeface="Calibri" panose="020F0502020204030204" pitchFamily="34" charset="0"/>
              </a:rPr>
              <a:t>Example:</a:t>
            </a:r>
            <a:endParaRPr lang="en-US" sz="1400" dirty="0">
              <a:solidFill>
                <a:schemeClr val="bg1">
                  <a:lumMod val="50000"/>
                </a:schemeClr>
              </a:solidFill>
              <a:latin typeface="Calibri" panose="020F0502020204030204" pitchFamily="34" charset="0"/>
              <a:cs typeface="Calibri" panose="020F0502020204030204" pitchFamily="34" charset="0"/>
            </a:endParaRPr>
          </a:p>
        </p:txBody>
      </p:sp>
      <p:cxnSp>
        <p:nvCxnSpPr>
          <p:cNvPr id="39" name="Straight Connector 38">
            <a:extLst>
              <a:ext uri="{FF2B5EF4-FFF2-40B4-BE49-F238E27FC236}">
                <a16:creationId xmlns:a16="http://schemas.microsoft.com/office/drawing/2014/main" id="{37871817-358B-6B7D-EEAC-73C2B396A67C}"/>
              </a:ext>
            </a:extLst>
          </p:cNvPr>
          <p:cNvCxnSpPr>
            <a:cxnSpLocks/>
          </p:cNvCxnSpPr>
          <p:nvPr/>
        </p:nvCxnSpPr>
        <p:spPr>
          <a:xfrm>
            <a:off x="8503971" y="1941534"/>
            <a:ext cx="0" cy="357287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5FE681F-A80A-0CBC-855E-5D69ED803479}"/>
              </a:ext>
            </a:extLst>
          </p:cNvPr>
          <p:cNvSpPr txBox="1"/>
          <p:nvPr/>
        </p:nvSpPr>
        <p:spPr>
          <a:xfrm>
            <a:off x="5403972" y="5719875"/>
            <a:ext cx="6974111" cy="1025922"/>
          </a:xfrm>
          <a:prstGeom prst="rect">
            <a:avLst/>
          </a:prstGeom>
          <a:noFill/>
        </p:spPr>
        <p:txBody>
          <a:bodyPr wrap="square">
            <a:spAutoFit/>
          </a:bodyPr>
          <a:lstStyle/>
          <a:p>
            <a:pPr>
              <a:spcAft>
                <a:spcPts val="800"/>
              </a:spcAft>
            </a:pPr>
            <a:r>
              <a:rPr lang="en-US" b="1" dirty="0">
                <a:solidFill>
                  <a:srgbClr val="005AA9"/>
                </a:solidFill>
                <a:latin typeface="Calibri" panose="020F0502020204030204" pitchFamily="34" charset="0"/>
                <a:cs typeface="Calibri" panose="020F0502020204030204" pitchFamily="34" charset="0"/>
              </a:rPr>
              <a:t>Greedy algorithm: systematic reduction of emulator errors</a:t>
            </a:r>
          </a:p>
          <a:p>
            <a:pPr>
              <a:spcAft>
                <a:spcPts val="800"/>
              </a:spcAft>
            </a:pPr>
            <a:r>
              <a:rPr lang="en-US" b="1" dirty="0">
                <a:solidFill>
                  <a:srgbClr val="ED0206"/>
                </a:solidFill>
                <a:latin typeface="Calibri" panose="020F0502020204030204" pitchFamily="34" charset="0"/>
                <a:cs typeface="Calibri" panose="020F0502020204030204" pitchFamily="34" charset="0"/>
              </a:rPr>
              <a:t>Needed: </a:t>
            </a:r>
            <a:r>
              <a:rPr lang="en-US" b="1" dirty="0">
                <a:latin typeface="Calibri" panose="020F0502020204030204" pitchFamily="34" charset="0"/>
                <a:cs typeface="Calibri" panose="020F0502020204030204" pitchFamily="34" charset="0"/>
              </a:rPr>
              <a:t>extension to higher energies </a:t>
            </a:r>
            <a:r>
              <a:rPr lang="en-US" dirty="0">
                <a:latin typeface="Calibri" panose="020F0502020204030204" pitchFamily="34" charset="0"/>
                <a:cs typeface="Calibri" panose="020F0502020204030204" pitchFamily="34" charset="0"/>
              </a:rPr>
              <a:t>is critical for </a:t>
            </a:r>
            <a:r>
              <a:rPr lang="en-US" b="1" dirty="0">
                <a:latin typeface="Calibri" panose="020F0502020204030204" pitchFamily="34" charset="0"/>
                <a:cs typeface="Calibri" panose="020F0502020204030204" pitchFamily="34" charset="0"/>
              </a:rPr>
              <a:t>Bayesian calibration </a:t>
            </a:r>
            <a:r>
              <a:rPr lang="en-US" dirty="0">
                <a:latin typeface="Calibri" panose="020F0502020204030204" pitchFamily="34" charset="0"/>
                <a:cs typeface="Calibri" panose="020F0502020204030204" pitchFamily="34" charset="0"/>
              </a:rPr>
              <a:t>of chiral 3N interactions</a:t>
            </a:r>
          </a:p>
        </p:txBody>
      </p:sp>
    </p:spTree>
    <p:extLst>
      <p:ext uri="{BB962C8B-B14F-4D97-AF65-F5344CB8AC3E}">
        <p14:creationId xmlns:p14="http://schemas.microsoft.com/office/powerpoint/2010/main" val="415150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D7F4B35-1196-1384-75A3-D453C24269CC}"/>
              </a:ext>
            </a:extLst>
          </p:cNvPr>
          <p:cNvGrpSpPr>
            <a:grpSpLocks noChangeAspect="1"/>
          </p:cNvGrpSpPr>
          <p:nvPr/>
        </p:nvGrpSpPr>
        <p:grpSpPr>
          <a:xfrm>
            <a:off x="1031573" y="3583999"/>
            <a:ext cx="9097276" cy="2651760"/>
            <a:chOff x="3111500" y="2641600"/>
            <a:chExt cx="5969000" cy="1739900"/>
          </a:xfrm>
        </p:grpSpPr>
        <p:pic>
          <p:nvPicPr>
            <p:cNvPr id="7" name="Picture 6">
              <a:extLst>
                <a:ext uri="{FF2B5EF4-FFF2-40B4-BE49-F238E27FC236}">
                  <a16:creationId xmlns:a16="http://schemas.microsoft.com/office/drawing/2014/main" id="{C44416BC-DB8F-234F-6CE2-7E83E470BA03}"/>
                </a:ext>
              </a:extLst>
            </p:cNvPr>
            <p:cNvPicPr>
              <a:picLocks noChangeAspect="1"/>
            </p:cNvPicPr>
            <p:nvPr/>
          </p:nvPicPr>
          <p:blipFill>
            <a:blip r:embed="rId2"/>
            <a:stretch>
              <a:fillRect/>
            </a:stretch>
          </p:blipFill>
          <p:spPr>
            <a:xfrm>
              <a:off x="3111500" y="2641600"/>
              <a:ext cx="5969000" cy="1574800"/>
            </a:xfrm>
            <a:prstGeom prst="rect">
              <a:avLst/>
            </a:prstGeom>
          </p:spPr>
        </p:pic>
        <p:pic>
          <p:nvPicPr>
            <p:cNvPr id="8" name="Picture 7">
              <a:extLst>
                <a:ext uri="{FF2B5EF4-FFF2-40B4-BE49-F238E27FC236}">
                  <a16:creationId xmlns:a16="http://schemas.microsoft.com/office/drawing/2014/main" id="{3DCD3458-8667-C436-E664-00AF3DA9D8EE}"/>
                </a:ext>
              </a:extLst>
            </p:cNvPr>
            <p:cNvPicPr>
              <a:picLocks noChangeAspect="1"/>
            </p:cNvPicPr>
            <p:nvPr/>
          </p:nvPicPr>
          <p:blipFill>
            <a:blip r:embed="rId3"/>
            <a:stretch>
              <a:fillRect/>
            </a:stretch>
          </p:blipFill>
          <p:spPr>
            <a:xfrm>
              <a:off x="3111500" y="4241800"/>
              <a:ext cx="5969000" cy="139700"/>
            </a:xfrm>
            <a:prstGeom prst="rect">
              <a:avLst/>
            </a:prstGeom>
          </p:spPr>
        </p:pic>
      </p:grpSp>
      <p:grpSp>
        <p:nvGrpSpPr>
          <p:cNvPr id="12" name="Group 11">
            <a:extLst>
              <a:ext uri="{FF2B5EF4-FFF2-40B4-BE49-F238E27FC236}">
                <a16:creationId xmlns:a16="http://schemas.microsoft.com/office/drawing/2014/main" id="{A6B52E2B-F7A9-69D2-69C2-76C371CAF257}"/>
              </a:ext>
            </a:extLst>
          </p:cNvPr>
          <p:cNvGrpSpPr>
            <a:grpSpLocks noChangeAspect="1"/>
          </p:cNvGrpSpPr>
          <p:nvPr/>
        </p:nvGrpSpPr>
        <p:grpSpPr>
          <a:xfrm>
            <a:off x="1031573" y="793622"/>
            <a:ext cx="8895625" cy="2651760"/>
            <a:chOff x="3092450" y="2641600"/>
            <a:chExt cx="6007100" cy="1790700"/>
          </a:xfrm>
        </p:grpSpPr>
        <p:pic>
          <p:nvPicPr>
            <p:cNvPr id="10" name="Picture 9">
              <a:extLst>
                <a:ext uri="{FF2B5EF4-FFF2-40B4-BE49-F238E27FC236}">
                  <a16:creationId xmlns:a16="http://schemas.microsoft.com/office/drawing/2014/main" id="{5F56D19F-E9A8-51C7-FF29-3F22ECFE8EBF}"/>
                </a:ext>
              </a:extLst>
            </p:cNvPr>
            <p:cNvPicPr>
              <a:picLocks noChangeAspect="1"/>
            </p:cNvPicPr>
            <p:nvPr/>
          </p:nvPicPr>
          <p:blipFill>
            <a:blip r:embed="rId4"/>
            <a:stretch>
              <a:fillRect/>
            </a:stretch>
          </p:blipFill>
          <p:spPr>
            <a:xfrm>
              <a:off x="3092450" y="2641600"/>
              <a:ext cx="6007100" cy="1574800"/>
            </a:xfrm>
            <a:prstGeom prst="rect">
              <a:avLst/>
            </a:prstGeom>
          </p:spPr>
        </p:pic>
        <p:pic>
          <p:nvPicPr>
            <p:cNvPr id="11" name="Picture 10">
              <a:extLst>
                <a:ext uri="{FF2B5EF4-FFF2-40B4-BE49-F238E27FC236}">
                  <a16:creationId xmlns:a16="http://schemas.microsoft.com/office/drawing/2014/main" id="{36426B31-9F68-91FB-2B4A-EEA1C19CDDAE}"/>
                </a:ext>
              </a:extLst>
            </p:cNvPr>
            <p:cNvPicPr>
              <a:picLocks noChangeAspect="1"/>
            </p:cNvPicPr>
            <p:nvPr/>
          </p:nvPicPr>
          <p:blipFill>
            <a:blip r:embed="rId5"/>
            <a:stretch>
              <a:fillRect/>
            </a:stretch>
          </p:blipFill>
          <p:spPr>
            <a:xfrm>
              <a:off x="3092450" y="4292600"/>
              <a:ext cx="5981700" cy="139700"/>
            </a:xfrm>
            <a:prstGeom prst="rect">
              <a:avLst/>
            </a:prstGeom>
          </p:spPr>
        </p:pic>
      </p:grpSp>
      <p:sp>
        <p:nvSpPr>
          <p:cNvPr id="13" name="Title 3">
            <a:extLst>
              <a:ext uri="{FF2B5EF4-FFF2-40B4-BE49-F238E27FC236}">
                <a16:creationId xmlns:a16="http://schemas.microsoft.com/office/drawing/2014/main" id="{37FBF3E9-CD25-7800-7D54-8F10DFBDF537}"/>
              </a:ext>
            </a:extLst>
          </p:cNvPr>
          <p:cNvSpPr>
            <a:spLocks noGrp="1"/>
          </p:cNvSpPr>
          <p:nvPr>
            <p:ph type="title"/>
          </p:nvPr>
        </p:nvSpPr>
        <p:spPr>
          <a:xfrm>
            <a:off x="1934950" y="234414"/>
            <a:ext cx="7270655" cy="668355"/>
          </a:xfrm>
        </p:spPr>
        <p:txBody>
          <a:bodyPr>
            <a:normAutofit fontScale="90000"/>
          </a:bodyPr>
          <a:lstStyle/>
          <a:p>
            <a:pPr algn="ctr"/>
            <a:r>
              <a:rPr lang="en-US" sz="3600" b="1" dirty="0">
                <a:solidFill>
                  <a:srgbClr val="FF0000"/>
                </a:solidFill>
                <a:latin typeface="Calibri" panose="020F0502020204030204" pitchFamily="34" charset="0"/>
                <a:cs typeface="Calibri" panose="020F0502020204030204" pitchFamily="34" charset="0"/>
              </a:rPr>
              <a:t>Emulation errors at first and second order</a:t>
            </a:r>
          </a:p>
        </p:txBody>
      </p:sp>
      <p:sp>
        <p:nvSpPr>
          <p:cNvPr id="14" name="TextBox 13">
            <a:extLst>
              <a:ext uri="{FF2B5EF4-FFF2-40B4-BE49-F238E27FC236}">
                <a16:creationId xmlns:a16="http://schemas.microsoft.com/office/drawing/2014/main" id="{46D130CC-F099-91FC-37E8-9B38D158FE45}"/>
              </a:ext>
            </a:extLst>
          </p:cNvPr>
          <p:cNvSpPr txBox="1"/>
          <p:nvPr/>
        </p:nvSpPr>
        <p:spPr>
          <a:xfrm>
            <a:off x="9635797" y="170997"/>
            <a:ext cx="1850571" cy="1405742"/>
          </a:xfrm>
          <a:prstGeom prst="rect">
            <a:avLst/>
          </a:prstGeom>
          <a:noFill/>
        </p:spPr>
        <p:txBody>
          <a:bodyPr wrap="square">
            <a:spAutoFit/>
          </a:bodyPr>
          <a:lstStyle/>
          <a:p>
            <a:r>
              <a:rPr lang="en-US" sz="1400" dirty="0" err="1">
                <a:solidFill>
                  <a:srgbClr val="FF0000"/>
                </a:solidFill>
                <a:effectLst/>
                <a:latin typeface="Calibri" panose="020F0502020204030204" pitchFamily="34" charset="0"/>
                <a:cs typeface="Calibri" panose="020F0502020204030204" pitchFamily="34" charset="0"/>
              </a:rPr>
              <a:t>Gnech</a:t>
            </a:r>
            <a:r>
              <a:rPr lang="en-US" sz="1400" dirty="0">
                <a:solidFill>
                  <a:srgbClr val="FF0000"/>
                </a:solidFill>
                <a:effectLst/>
                <a:latin typeface="Calibri" panose="020F0502020204030204" pitchFamily="34" charset="0"/>
                <a:cs typeface="Calibri" panose="020F0502020204030204" pitchFamily="34" charset="0"/>
              </a:rPr>
              <a:t>, Zhang, </a:t>
            </a:r>
            <a:r>
              <a:rPr lang="en-US" sz="1400" dirty="0">
                <a:solidFill>
                  <a:srgbClr val="FF0000"/>
                </a:solidFill>
                <a:latin typeface="Calibri" panose="020F0502020204030204" pitchFamily="34" charset="0"/>
                <a:cs typeface="Calibri" panose="020F0502020204030204" pitchFamily="34" charset="0"/>
              </a:rPr>
              <a:t>Drischler</a:t>
            </a:r>
            <a:r>
              <a:rPr lang="en-US" sz="1400" dirty="0">
                <a:solidFill>
                  <a:srgbClr val="FF0000"/>
                </a:solidFill>
                <a:effectLst/>
                <a:latin typeface="Calibri" panose="020F0502020204030204" pitchFamily="34" charset="0"/>
                <a:cs typeface="Calibri" panose="020F0502020204030204" pitchFamily="34" charset="0"/>
              </a:rPr>
              <a:t>, </a:t>
            </a:r>
            <a:r>
              <a:rPr lang="en-US" sz="1400" dirty="0" err="1">
                <a:solidFill>
                  <a:srgbClr val="FF0000"/>
                </a:solidFill>
                <a:effectLst/>
                <a:latin typeface="Calibri" panose="020F0502020204030204" pitchFamily="34" charset="0"/>
                <a:cs typeface="Calibri" panose="020F0502020204030204" pitchFamily="34" charset="0"/>
              </a:rPr>
              <a:t>rjf</a:t>
            </a:r>
            <a:r>
              <a:rPr lang="en-US" sz="1400" dirty="0">
                <a:solidFill>
                  <a:srgbClr val="FF0000"/>
                </a:solidFill>
                <a:effectLst/>
                <a:latin typeface="Calibri" panose="020F0502020204030204" pitchFamily="34" charset="0"/>
                <a:cs typeface="Calibri" panose="020F0502020204030204" pitchFamily="34" charset="0"/>
              </a:rPr>
              <a:t>, Grassi, Kievsky, Marcucci, and Viviani, </a:t>
            </a:r>
            <a:r>
              <a:rPr lang="en-US" sz="1400" i="1" dirty="0">
                <a:solidFill>
                  <a:srgbClr val="FF0000"/>
                </a:solidFill>
                <a:effectLst/>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arXiv:2511.01844</a:t>
            </a:r>
            <a:r>
              <a:rPr lang="en-US" sz="1400" i="1" dirty="0">
                <a:solidFill>
                  <a:srgbClr val="FF0000"/>
                </a:solidFill>
                <a:effectLst/>
                <a:latin typeface="Calibri" panose="020F0502020204030204" pitchFamily="34" charset="0"/>
                <a:cs typeface="Calibri" panose="020F0502020204030204" pitchFamily="34" charset="0"/>
              </a:rPr>
              <a:t>, </a:t>
            </a:r>
            <a:r>
              <a:rPr lang="en-US" sz="1400" i="1" dirty="0">
                <a:solidFill>
                  <a:srgbClr val="FF0000"/>
                </a:solidFill>
                <a:effectLst/>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arXiv:2511.10420</a:t>
            </a:r>
            <a:endParaRPr lang="en-US" sz="1400" i="1"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A940477-1B33-B06B-8E71-978C9DAE6D06}"/>
              </a:ext>
            </a:extLst>
          </p:cNvPr>
          <p:cNvSpPr txBox="1"/>
          <p:nvPr/>
        </p:nvSpPr>
        <p:spPr>
          <a:xfrm>
            <a:off x="1217130" y="6317671"/>
            <a:ext cx="9200980" cy="400110"/>
          </a:xfrm>
          <a:prstGeom prst="rect">
            <a:avLst/>
          </a:prstGeom>
          <a:solidFill>
            <a:schemeClr val="bg2">
              <a:lumMod val="90000"/>
            </a:schemeClr>
          </a:solidFill>
        </p:spPr>
        <p:txBody>
          <a:bodyPr wrap="none" rtlCol="0">
            <a:spAutoFit/>
          </a:bodyPr>
          <a:lstStyle/>
          <a:p>
            <a:r>
              <a:rPr lang="en-US" sz="2000" dirty="0">
                <a:latin typeface="Calibri" panose="020F0502020204030204" pitchFamily="34" charset="0"/>
                <a:cs typeface="Calibri" panose="020F0502020204030204" pitchFamily="34" charset="0"/>
              </a:rPr>
              <a:t>G-ROM results; similar from LSPG-ROM. Second order gives significant error reduction.</a:t>
            </a:r>
          </a:p>
        </p:txBody>
      </p:sp>
    </p:spTree>
    <p:extLst>
      <p:ext uri="{BB962C8B-B14F-4D97-AF65-F5344CB8AC3E}">
        <p14:creationId xmlns:p14="http://schemas.microsoft.com/office/powerpoint/2010/main" val="157439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9B323A-AE8C-0B8E-19FE-F9EA16D4063F}"/>
              </a:ext>
            </a:extLst>
          </p:cNvPr>
          <p:cNvPicPr>
            <a:picLocks noChangeAspect="1"/>
          </p:cNvPicPr>
          <p:nvPr/>
        </p:nvPicPr>
        <p:blipFill>
          <a:blip r:embed="rId2"/>
          <a:stretch>
            <a:fillRect/>
          </a:stretch>
        </p:blipFill>
        <p:spPr>
          <a:xfrm>
            <a:off x="1016301" y="992463"/>
            <a:ext cx="10288708" cy="3950695"/>
          </a:xfrm>
          <a:prstGeom prst="rect">
            <a:avLst/>
          </a:prstGeom>
        </p:spPr>
      </p:pic>
      <p:sp>
        <p:nvSpPr>
          <p:cNvPr id="4" name="Title 3">
            <a:extLst>
              <a:ext uri="{FF2B5EF4-FFF2-40B4-BE49-F238E27FC236}">
                <a16:creationId xmlns:a16="http://schemas.microsoft.com/office/drawing/2014/main" id="{8434C1BA-6BEE-11AF-972A-4E9C48DABE3C}"/>
              </a:ext>
            </a:extLst>
          </p:cNvPr>
          <p:cNvSpPr>
            <a:spLocks noGrp="1"/>
          </p:cNvSpPr>
          <p:nvPr>
            <p:ph type="title"/>
          </p:nvPr>
        </p:nvSpPr>
        <p:spPr>
          <a:xfrm>
            <a:off x="3677093" y="239470"/>
            <a:ext cx="4265428" cy="668355"/>
          </a:xfrm>
        </p:spPr>
        <p:txBody>
          <a:bodyPr>
            <a:normAutofit/>
          </a:bodyPr>
          <a:lstStyle/>
          <a:p>
            <a:pPr algn="ctr"/>
            <a:r>
              <a:rPr lang="en-US" sz="3600" b="1" dirty="0">
                <a:solidFill>
                  <a:srgbClr val="FF0000"/>
                </a:solidFill>
                <a:latin typeface="Calibri" panose="020F0502020204030204" pitchFamily="34" charset="0"/>
                <a:cs typeface="Calibri" panose="020F0502020204030204" pitchFamily="34" charset="0"/>
              </a:rPr>
              <a:t>Summary points</a:t>
            </a:r>
          </a:p>
        </p:txBody>
      </p:sp>
      <p:sp>
        <p:nvSpPr>
          <p:cNvPr id="12" name="TextBox 11">
            <a:extLst>
              <a:ext uri="{FF2B5EF4-FFF2-40B4-BE49-F238E27FC236}">
                <a16:creationId xmlns:a16="http://schemas.microsoft.com/office/drawing/2014/main" id="{B591D210-8146-4B3B-28F8-AFA4884D48A7}"/>
              </a:ext>
            </a:extLst>
          </p:cNvPr>
          <p:cNvSpPr txBox="1"/>
          <p:nvPr/>
        </p:nvSpPr>
        <p:spPr>
          <a:xfrm>
            <a:off x="166255" y="4914945"/>
            <a:ext cx="6146800" cy="1836400"/>
          </a:xfrm>
          <a:prstGeom prst="rect">
            <a:avLst/>
          </a:prstGeom>
          <a:noFill/>
        </p:spPr>
        <p:txBody>
          <a:bodyPr wrap="square">
            <a:spAutoFit/>
          </a:bodyPr>
          <a:lstStyle/>
          <a:p>
            <a:pPr>
              <a:spcAft>
                <a:spcPts val="800"/>
              </a:spcAft>
            </a:pPr>
            <a:r>
              <a:rPr lang="en-US" b="1" dirty="0">
                <a:solidFill>
                  <a:srgbClr val="005AA9"/>
                </a:solidFill>
                <a:latin typeface="Calibri" panose="020F0502020204030204" pitchFamily="34" charset="0"/>
                <a:cs typeface="Calibri" panose="020F0502020204030204" pitchFamily="34" charset="0"/>
              </a:rPr>
              <a:t>Systematic reduction of the emulator error with increasing number of snapshots (as expected)</a:t>
            </a:r>
          </a:p>
          <a:p>
            <a:pPr>
              <a:spcAft>
                <a:spcPts val="800"/>
              </a:spcAft>
            </a:pPr>
            <a:r>
              <a:rPr lang="en-US" b="1" dirty="0">
                <a:latin typeface="Calibri" panose="020F0502020204030204" pitchFamily="34" charset="0"/>
                <a:cs typeface="Calibri" panose="020F0502020204030204" pitchFamily="34" charset="0"/>
              </a:rPr>
              <a:t>G-ROM and LSPG-ROM behave similarly</a:t>
            </a:r>
          </a:p>
          <a:p>
            <a:pPr>
              <a:spcAft>
                <a:spcPts val="800"/>
              </a:spcAft>
            </a:pPr>
            <a:r>
              <a:rPr lang="en-US" b="1" i="1" dirty="0">
                <a:latin typeface="Calibri" panose="020F0502020204030204" pitchFamily="34" charset="0"/>
                <a:cs typeface="Calibri" panose="020F0502020204030204" pitchFamily="34" charset="0"/>
              </a:rPr>
              <a:t>R</a:t>
            </a:r>
            <a:r>
              <a:rPr lang="en-US" b="1" baseline="-25000" dirty="0">
                <a:latin typeface="Calibri" panose="020F0502020204030204" pitchFamily="34" charset="0"/>
                <a:cs typeface="Calibri" panose="020F0502020204030204" pitchFamily="34" charset="0"/>
              </a:rPr>
              <a:t>11</a:t>
            </a:r>
            <a:r>
              <a:rPr lang="en-US" b="1" dirty="0">
                <a:latin typeface="Calibri" panose="020F0502020204030204" pitchFamily="34" charset="0"/>
                <a:cs typeface="Calibri" panose="020F0502020204030204" pitchFamily="34" charset="0"/>
              </a:rPr>
              <a:t> is much larger than the other two components</a:t>
            </a:r>
          </a:p>
          <a:p>
            <a:pPr>
              <a:spcAft>
                <a:spcPts val="800"/>
              </a:spcAft>
            </a:pPr>
            <a:r>
              <a:rPr lang="en-US" b="1" dirty="0">
                <a:latin typeface="Calibri" panose="020F0502020204030204" pitchFamily="34" charset="0"/>
                <a:cs typeface="Calibri" panose="020F0502020204030204" pitchFamily="34" charset="0"/>
              </a:rPr>
              <a:t>½</a:t>
            </a:r>
            <a:r>
              <a:rPr lang="en-US" sz="3200" b="1" baseline="30000"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is less sensitive to 3N forces (= smaller residuals)</a:t>
            </a:r>
          </a:p>
        </p:txBody>
      </p:sp>
      <p:sp>
        <p:nvSpPr>
          <p:cNvPr id="15" name="TextBox 14">
            <a:extLst>
              <a:ext uri="{FF2B5EF4-FFF2-40B4-BE49-F238E27FC236}">
                <a16:creationId xmlns:a16="http://schemas.microsoft.com/office/drawing/2014/main" id="{518646AD-E5AF-E869-9C53-031F47FBB70E}"/>
              </a:ext>
            </a:extLst>
          </p:cNvPr>
          <p:cNvSpPr txBox="1"/>
          <p:nvPr/>
        </p:nvSpPr>
        <p:spPr>
          <a:xfrm>
            <a:off x="6160655" y="4802094"/>
            <a:ext cx="6146800" cy="2062103"/>
          </a:xfrm>
          <a:prstGeom prst="rect">
            <a:avLst/>
          </a:prstGeom>
          <a:noFill/>
        </p:spPr>
        <p:txBody>
          <a:bodyPr wrap="square">
            <a:spAutoFit/>
          </a:bodyPr>
          <a:lstStyle/>
          <a:p>
            <a:pPr>
              <a:spcAft>
                <a:spcPts val="600"/>
              </a:spcAft>
            </a:pPr>
            <a:r>
              <a:rPr lang="en-US" b="1" dirty="0">
                <a:solidFill>
                  <a:srgbClr val="005AA9"/>
                </a:solidFill>
                <a:latin typeface="Calibri" panose="020F0502020204030204" pitchFamily="34" charset="0"/>
                <a:cs typeface="Calibri" panose="020F0502020204030204" pitchFamily="34" charset="0"/>
              </a:rPr>
              <a:t>Opportunities/challenges:</a:t>
            </a:r>
          </a:p>
          <a:p>
            <a:pPr marL="285750" indent="-285750">
              <a:spcAft>
                <a:spcPts val="600"/>
              </a:spcAft>
              <a:buFont typeface="System Font Regular"/>
              <a:buChar char="•"/>
            </a:pPr>
            <a:r>
              <a:rPr lang="en-US" b="1" dirty="0">
                <a:solidFill>
                  <a:srgbClr val="005AA9"/>
                </a:solidFill>
                <a:latin typeface="Calibri" panose="020F0502020204030204" pitchFamily="34" charset="0"/>
                <a:cs typeface="Calibri" panose="020F0502020204030204" pitchFamily="34" charset="0"/>
              </a:rPr>
              <a:t>Emulation of </a:t>
            </a:r>
            <a:r>
              <a:rPr lang="en-US" b="1" u="sng" dirty="0">
                <a:solidFill>
                  <a:srgbClr val="005AA9"/>
                </a:solidFill>
                <a:latin typeface="Calibri" panose="020F0502020204030204" pitchFamily="34" charset="0"/>
                <a:cs typeface="Calibri" panose="020F0502020204030204" pitchFamily="34" charset="0"/>
              </a:rPr>
              <a:t>all NN+3N LECs</a:t>
            </a:r>
            <a:r>
              <a:rPr lang="en-US" b="1" dirty="0">
                <a:solidFill>
                  <a:srgbClr val="005AA9"/>
                </a:solidFill>
                <a:latin typeface="Calibri" panose="020F0502020204030204" pitchFamily="34" charset="0"/>
                <a:cs typeface="Calibri" panose="020F0502020204030204" pitchFamily="34" charset="0"/>
              </a:rPr>
              <a:t> and up to higher </a:t>
            </a:r>
            <a:r>
              <a:rPr lang="en-US" b="1" i="1" dirty="0">
                <a:solidFill>
                  <a:srgbClr val="005AA9"/>
                </a:solidFill>
                <a:latin typeface="Calibri" panose="020F0502020204030204" pitchFamily="34" charset="0"/>
                <a:cs typeface="Calibri" panose="020F0502020204030204" pitchFamily="34" charset="0"/>
              </a:rPr>
              <a:t>E</a:t>
            </a:r>
            <a:endParaRPr lang="en-US" b="1" dirty="0">
              <a:solidFill>
                <a:srgbClr val="005AA9"/>
              </a:solidFill>
              <a:latin typeface="Calibri" panose="020F0502020204030204" pitchFamily="34" charset="0"/>
              <a:cs typeface="Calibri" panose="020F0502020204030204" pitchFamily="34" charset="0"/>
            </a:endParaRPr>
          </a:p>
          <a:p>
            <a:pPr marL="285750" indent="-285750">
              <a:spcAft>
                <a:spcPts val="600"/>
              </a:spcAft>
              <a:buFont typeface="System Font Regular"/>
              <a:buChar char="•"/>
            </a:pPr>
            <a:r>
              <a:rPr lang="en-US" b="1" dirty="0">
                <a:solidFill>
                  <a:srgbClr val="005AA9"/>
                </a:solidFill>
                <a:latin typeface="Calibri" panose="020F0502020204030204" pitchFamily="34" charset="0"/>
                <a:cs typeface="Calibri" panose="020F0502020204030204" pitchFamily="34" charset="0"/>
              </a:rPr>
              <a:t>Computation of </a:t>
            </a:r>
            <a:r>
              <a:rPr lang="en-US" b="1" u="sng" dirty="0">
                <a:solidFill>
                  <a:srgbClr val="005AA9"/>
                </a:solidFill>
                <a:latin typeface="Calibri" panose="020F0502020204030204" pitchFamily="34" charset="0"/>
                <a:cs typeface="Calibri" panose="020F0502020204030204" pitchFamily="34" charset="0"/>
              </a:rPr>
              <a:t>scattering observables</a:t>
            </a:r>
            <a:r>
              <a:rPr lang="en-US" b="1" dirty="0">
                <a:solidFill>
                  <a:srgbClr val="005AA9"/>
                </a:solidFill>
                <a:latin typeface="Calibri" panose="020F0502020204030204" pitchFamily="34" charset="0"/>
                <a:cs typeface="Calibri" panose="020F0502020204030204" pitchFamily="34" charset="0"/>
              </a:rPr>
              <a:t>; requires emulation across partial waves (and energy)</a:t>
            </a:r>
          </a:p>
          <a:p>
            <a:pPr marL="285750" indent="-285750">
              <a:spcAft>
                <a:spcPts val="600"/>
              </a:spcAft>
              <a:buFont typeface="System Font Regular"/>
              <a:buChar char="•"/>
            </a:pPr>
            <a:r>
              <a:rPr lang="en-US" b="1" dirty="0">
                <a:solidFill>
                  <a:srgbClr val="005AA9"/>
                </a:solidFill>
                <a:latin typeface="Calibri" panose="020F0502020204030204" pitchFamily="34" charset="0"/>
                <a:cs typeface="Calibri" panose="020F0502020204030204" pitchFamily="34" charset="0"/>
              </a:rPr>
              <a:t>Implementation in </a:t>
            </a:r>
            <a:r>
              <a:rPr lang="en-US" b="1" u="sng" dirty="0">
                <a:solidFill>
                  <a:srgbClr val="005AA9"/>
                </a:solidFill>
                <a:latin typeface="Calibri" panose="020F0502020204030204" pitchFamily="34" charset="0"/>
                <a:cs typeface="Calibri" panose="020F0502020204030204" pitchFamily="34" charset="0"/>
              </a:rPr>
              <a:t>Bayesian parameter estimation</a:t>
            </a:r>
          </a:p>
          <a:p>
            <a:pPr marL="285750" indent="-285750">
              <a:spcAft>
                <a:spcPts val="600"/>
              </a:spcAft>
              <a:buFont typeface="System Font Regular"/>
              <a:buChar char="•"/>
            </a:pPr>
            <a:r>
              <a:rPr lang="en-US" b="1" u="sng" dirty="0">
                <a:solidFill>
                  <a:srgbClr val="005AA9"/>
                </a:solidFill>
                <a:latin typeface="Calibri" panose="020F0502020204030204" pitchFamily="34" charset="0"/>
                <a:cs typeface="Calibri" panose="020F0502020204030204" pitchFamily="34" charset="0"/>
              </a:rPr>
              <a:t>Application to four-body scattering?</a:t>
            </a:r>
          </a:p>
        </p:txBody>
      </p:sp>
      <p:sp>
        <p:nvSpPr>
          <p:cNvPr id="18" name="TextBox 17">
            <a:extLst>
              <a:ext uri="{FF2B5EF4-FFF2-40B4-BE49-F238E27FC236}">
                <a16:creationId xmlns:a16="http://schemas.microsoft.com/office/drawing/2014/main" id="{EF112387-A678-7604-0D95-01BA534F65C4}"/>
              </a:ext>
            </a:extLst>
          </p:cNvPr>
          <p:cNvSpPr txBox="1"/>
          <p:nvPr/>
        </p:nvSpPr>
        <p:spPr>
          <a:xfrm>
            <a:off x="8505196" y="1065401"/>
            <a:ext cx="3116695" cy="369332"/>
          </a:xfrm>
          <a:prstGeom prst="rect">
            <a:avLst/>
          </a:prstGeom>
          <a:noFill/>
        </p:spPr>
        <p:txBody>
          <a:bodyPr wrap="square">
            <a:spAutoFit/>
          </a:bodyPr>
          <a:lstStyle/>
          <a:p>
            <a:pPr algn="ctr"/>
            <a:r>
              <a:rPr lang="en-US" b="1" i="1" dirty="0">
                <a:solidFill>
                  <a:schemeClr val="bg1">
                    <a:lumMod val="50000"/>
                  </a:schemeClr>
                </a:solidFill>
                <a:latin typeface="Calibri" panose="020F0502020204030204" pitchFamily="34" charset="0"/>
                <a:cs typeface="Calibri" panose="020F0502020204030204" pitchFamily="34" charset="0"/>
              </a:rPr>
              <a:t>p-d</a:t>
            </a:r>
            <a:r>
              <a:rPr lang="en-US" b="1" dirty="0">
                <a:solidFill>
                  <a:schemeClr val="bg1">
                    <a:lumMod val="50000"/>
                  </a:schemeClr>
                </a:solidFill>
                <a:latin typeface="Calibri" panose="020F0502020204030204" pitchFamily="34" charset="0"/>
                <a:cs typeface="Calibri" panose="020F0502020204030204" pitchFamily="34" charset="0"/>
              </a:rPr>
              <a:t> scattering</a:t>
            </a:r>
            <a:endParaRPr lang="en-US" dirty="0">
              <a:solidFill>
                <a:schemeClr val="bg1">
                  <a:lumMod val="50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CB92DF3-ED88-4091-5B0F-C08E376DFD3A}"/>
              </a:ext>
            </a:extLst>
          </p:cNvPr>
          <p:cNvSpPr txBox="1"/>
          <p:nvPr/>
        </p:nvSpPr>
        <p:spPr>
          <a:xfrm>
            <a:off x="9234055" y="169161"/>
            <a:ext cx="2882140" cy="738664"/>
          </a:xfrm>
          <a:prstGeom prst="rect">
            <a:avLst/>
          </a:prstGeom>
          <a:noFill/>
        </p:spPr>
        <p:txBody>
          <a:bodyPr wrap="square">
            <a:spAutoFit/>
          </a:bodyPr>
          <a:lstStyle/>
          <a:p>
            <a:r>
              <a:rPr lang="en-US" sz="1400" dirty="0" err="1">
                <a:solidFill>
                  <a:srgbClr val="FF0000"/>
                </a:solidFill>
                <a:effectLst/>
                <a:latin typeface="Calibri" panose="020F0502020204030204" pitchFamily="34" charset="0"/>
                <a:cs typeface="Calibri" panose="020F0502020204030204" pitchFamily="34" charset="0"/>
              </a:rPr>
              <a:t>Gnech</a:t>
            </a:r>
            <a:r>
              <a:rPr lang="en-US" sz="1400" dirty="0">
                <a:solidFill>
                  <a:srgbClr val="FF0000"/>
                </a:solidFill>
                <a:effectLst/>
                <a:latin typeface="Calibri" panose="020F0502020204030204" pitchFamily="34" charset="0"/>
                <a:cs typeface="Calibri" panose="020F0502020204030204" pitchFamily="34" charset="0"/>
              </a:rPr>
              <a:t>, Zhang, </a:t>
            </a:r>
            <a:r>
              <a:rPr lang="en-US" sz="1400" dirty="0">
                <a:solidFill>
                  <a:srgbClr val="FF0000"/>
                </a:solidFill>
                <a:latin typeface="Calibri" panose="020F0502020204030204" pitchFamily="34" charset="0"/>
                <a:cs typeface="Calibri" panose="020F0502020204030204" pitchFamily="34" charset="0"/>
              </a:rPr>
              <a:t>Drischler</a:t>
            </a:r>
            <a:r>
              <a:rPr lang="en-US" sz="1400" dirty="0">
                <a:solidFill>
                  <a:srgbClr val="FF0000"/>
                </a:solidFill>
                <a:effectLst/>
                <a:latin typeface="Calibri" panose="020F0502020204030204" pitchFamily="34" charset="0"/>
                <a:cs typeface="Calibri" panose="020F0502020204030204" pitchFamily="34" charset="0"/>
              </a:rPr>
              <a:t>, </a:t>
            </a:r>
            <a:r>
              <a:rPr lang="en-US" sz="1400" dirty="0" err="1">
                <a:solidFill>
                  <a:srgbClr val="FF0000"/>
                </a:solidFill>
                <a:effectLst/>
                <a:latin typeface="Calibri" panose="020F0502020204030204" pitchFamily="34" charset="0"/>
                <a:cs typeface="Calibri" panose="020F0502020204030204" pitchFamily="34" charset="0"/>
              </a:rPr>
              <a:t>rjf</a:t>
            </a:r>
            <a:r>
              <a:rPr lang="en-US" sz="1400" dirty="0">
                <a:solidFill>
                  <a:srgbClr val="FF0000"/>
                </a:solidFill>
                <a:effectLst/>
                <a:latin typeface="Calibri" panose="020F0502020204030204" pitchFamily="34" charset="0"/>
                <a:cs typeface="Calibri" panose="020F0502020204030204" pitchFamily="34" charset="0"/>
              </a:rPr>
              <a:t>, Grassi, Kievsky, Marcucci, and Viviani, </a:t>
            </a:r>
            <a:r>
              <a:rPr lang="en-US" sz="1400" i="1" dirty="0">
                <a:solidFill>
                  <a:srgbClr val="FF0000"/>
                </a:solidFill>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arXiv:2511.01844</a:t>
            </a:r>
            <a:r>
              <a:rPr lang="en-US" sz="1400" i="1" dirty="0">
                <a:solidFill>
                  <a:srgbClr val="FF0000"/>
                </a:solidFill>
                <a:effectLst/>
                <a:latin typeface="Calibri" panose="020F0502020204030204" pitchFamily="34" charset="0"/>
                <a:cs typeface="Calibri" panose="020F0502020204030204" pitchFamily="34" charset="0"/>
              </a:rPr>
              <a:t>, </a:t>
            </a:r>
            <a:r>
              <a:rPr lang="en-US" sz="1400" i="1" dirty="0">
                <a:solidFill>
                  <a:srgbClr val="FF0000"/>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arXiv:2511.10420</a:t>
            </a:r>
            <a:endParaRPr lang="en-US" sz="1400" i="1" dirty="0">
              <a:solidFill>
                <a:srgbClr val="FF000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66EAC377-81F7-C492-B170-15DD4B12B851}"/>
              </a:ext>
            </a:extLst>
          </p:cNvPr>
          <p:cNvSpPr txBox="1"/>
          <p:nvPr/>
        </p:nvSpPr>
        <p:spPr>
          <a:xfrm>
            <a:off x="113146" y="1015423"/>
            <a:ext cx="6946900" cy="738664"/>
          </a:xfrm>
          <a:prstGeom prst="rect">
            <a:avLst/>
          </a:prstGeom>
          <a:noFill/>
        </p:spPr>
        <p:txBody>
          <a:bodyPr wrap="square">
            <a:spAutoFit/>
          </a:bodyPr>
          <a:lstStyle/>
          <a:p>
            <a:r>
              <a:rPr lang="en-US" sz="1400" dirty="0">
                <a:solidFill>
                  <a:srgbClr val="005AA9"/>
                </a:solidFill>
                <a:latin typeface="Calibri" panose="020F0502020204030204" pitchFamily="34" charset="0"/>
                <a:cs typeface="Calibri" panose="020F0502020204030204" pitchFamily="34" charset="0"/>
              </a:rPr>
              <a:t>See also:</a:t>
            </a:r>
          </a:p>
          <a:p>
            <a:r>
              <a:rPr lang="en-US" sz="1400" dirty="0" err="1">
                <a:solidFill>
                  <a:srgbClr val="005AA9"/>
                </a:solidFill>
                <a:latin typeface="Calibri" panose="020F0502020204030204" pitchFamily="34" charset="0"/>
                <a:cs typeface="Calibri" panose="020F0502020204030204" pitchFamily="34" charset="0"/>
              </a:rPr>
              <a:t>Witala</a:t>
            </a:r>
            <a:r>
              <a:rPr lang="en-US" sz="1400" dirty="0">
                <a:solidFill>
                  <a:srgbClr val="005AA9"/>
                </a:solidFill>
                <a:latin typeface="Calibri" panose="020F0502020204030204" pitchFamily="34" charset="0"/>
                <a:cs typeface="Calibri" panose="020F0502020204030204" pitchFamily="34" charset="0"/>
              </a:rPr>
              <a:t>, Golak, Skibinski, </a:t>
            </a:r>
          </a:p>
          <a:p>
            <a:r>
              <a:rPr lang="en-US" sz="1400" dirty="0">
                <a:solidFill>
                  <a:srgbClr val="005AA9"/>
                </a:solidFill>
                <a:latin typeface="Calibri" panose="020F0502020204030204" pitchFamily="34" charset="0"/>
                <a:cs typeface="Calibri" panose="020F0502020204030204" pitchFamily="34" charset="0"/>
              </a:rPr>
              <a:t>EPJA </a:t>
            </a:r>
            <a:r>
              <a:rPr lang="en-US" sz="1400" b="1" dirty="0">
                <a:solidFill>
                  <a:srgbClr val="005AA9"/>
                </a:solidFill>
                <a:latin typeface="Calibri" panose="020F0502020204030204" pitchFamily="34" charset="0"/>
                <a:cs typeface="Calibri" panose="020F0502020204030204" pitchFamily="34" charset="0"/>
              </a:rPr>
              <a:t>57</a:t>
            </a:r>
            <a:r>
              <a:rPr lang="en-US" sz="1400" dirty="0">
                <a:solidFill>
                  <a:srgbClr val="005AA9"/>
                </a:solidFill>
                <a:latin typeface="Calibri" panose="020F0502020204030204" pitchFamily="34" charset="0"/>
                <a:cs typeface="Calibri" panose="020F0502020204030204" pitchFamily="34" charset="0"/>
              </a:rPr>
              <a:t>, 241</a:t>
            </a:r>
          </a:p>
        </p:txBody>
      </p:sp>
    </p:spTree>
    <p:extLst>
      <p:ext uri="{BB962C8B-B14F-4D97-AF65-F5344CB8AC3E}">
        <p14:creationId xmlns:p14="http://schemas.microsoft.com/office/powerpoint/2010/main" val="64092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F1DFA-7B7D-5ADA-1744-C8C7204EA5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66956-C170-7571-D049-721493E02748}"/>
              </a:ext>
            </a:extLst>
          </p:cNvPr>
          <p:cNvSpPr>
            <a:spLocks noGrp="1"/>
          </p:cNvSpPr>
          <p:nvPr>
            <p:ph type="title"/>
          </p:nvPr>
        </p:nvSpPr>
        <p:spPr>
          <a:xfrm>
            <a:off x="514773" y="274639"/>
            <a:ext cx="10972800" cy="1143000"/>
          </a:xfrm>
        </p:spPr>
        <p:txBody>
          <a:bodyPr>
            <a:normAutofit/>
          </a:bodyPr>
          <a:lstStyle/>
          <a:p>
            <a:r>
              <a:rPr lang="en-US" b="1" dirty="0">
                <a:solidFill>
                  <a:srgbClr val="FF0000"/>
                </a:solidFill>
                <a:latin typeface="+mn-lt"/>
              </a:rPr>
              <a:t>Outline</a:t>
            </a:r>
          </a:p>
        </p:txBody>
      </p:sp>
      <p:sp>
        <p:nvSpPr>
          <p:cNvPr id="3" name="Content Placeholder 2">
            <a:extLst>
              <a:ext uri="{FF2B5EF4-FFF2-40B4-BE49-F238E27FC236}">
                <a16:creationId xmlns:a16="http://schemas.microsoft.com/office/drawing/2014/main" id="{3CE73FD7-CA72-534B-B74F-4883D4E8AE27}"/>
              </a:ext>
            </a:extLst>
          </p:cNvPr>
          <p:cNvSpPr>
            <a:spLocks noGrp="1"/>
          </p:cNvSpPr>
          <p:nvPr>
            <p:ph idx="1"/>
          </p:nvPr>
        </p:nvSpPr>
        <p:spPr>
          <a:xfrm>
            <a:off x="320842" y="1643060"/>
            <a:ext cx="11550316" cy="4525963"/>
          </a:xfrm>
        </p:spPr>
        <p:txBody>
          <a:bodyPr>
            <a:normAutofit fontScale="77500" lnSpcReduction="20000"/>
          </a:bodyPr>
          <a:lstStyle/>
          <a:p>
            <a:pPr marL="213355">
              <a:lnSpc>
                <a:spcPct val="140000"/>
              </a:lnSpc>
              <a:spcAft>
                <a:spcPts val="2400"/>
              </a:spcAft>
            </a:pPr>
            <a:r>
              <a:rPr lang="en-US" sz="3600" dirty="0">
                <a:solidFill>
                  <a:schemeClr val="bg1">
                    <a:lumMod val="75000"/>
                  </a:schemeClr>
                </a:solidFill>
              </a:rPr>
              <a:t>Overview: RBM emulators for challenges in nuclear physics</a:t>
            </a:r>
          </a:p>
          <a:p>
            <a:pPr marL="213355">
              <a:lnSpc>
                <a:spcPct val="140000"/>
              </a:lnSpc>
              <a:spcAft>
                <a:spcPts val="2400"/>
              </a:spcAft>
            </a:pPr>
            <a:r>
              <a:rPr lang="en-US" sz="3600" dirty="0">
                <a:solidFill>
                  <a:schemeClr val="bg1">
                    <a:lumMod val="75000"/>
                  </a:schemeClr>
                </a:solidFill>
              </a:rPr>
              <a:t>More effective RBMs and offline training: 2N and 3N scattering</a:t>
            </a:r>
          </a:p>
          <a:p>
            <a:pPr marL="213355">
              <a:lnSpc>
                <a:spcPct val="140000"/>
              </a:lnSpc>
              <a:spcAft>
                <a:spcPts val="2400"/>
              </a:spcAft>
            </a:pPr>
            <a:r>
              <a:rPr lang="en-US" sz="3600" dirty="0"/>
              <a:t>Non-affine models: optical potentials</a:t>
            </a:r>
          </a:p>
          <a:p>
            <a:pPr marL="213355">
              <a:lnSpc>
                <a:spcPct val="140000"/>
              </a:lnSpc>
              <a:spcAft>
                <a:spcPts val="2400"/>
              </a:spcAft>
            </a:pPr>
            <a:r>
              <a:rPr lang="en-US" sz="3600" dirty="0">
                <a:solidFill>
                  <a:schemeClr val="bg1">
                    <a:lumMod val="75000"/>
                  </a:schemeClr>
                </a:solidFill>
              </a:rPr>
              <a:t>Complex energies: extracting and emulating continuum physics</a:t>
            </a:r>
          </a:p>
          <a:p>
            <a:pPr marL="213355">
              <a:lnSpc>
                <a:spcPct val="140000"/>
              </a:lnSpc>
              <a:spcAft>
                <a:spcPts val="2400"/>
              </a:spcAft>
            </a:pPr>
            <a:r>
              <a:rPr lang="en-US" sz="3600" dirty="0">
                <a:solidFill>
                  <a:schemeClr val="bg1">
                    <a:lumMod val="75000"/>
                  </a:schemeClr>
                </a:solidFill>
              </a:rPr>
              <a:t>Summary and outlook</a:t>
            </a:r>
          </a:p>
        </p:txBody>
      </p:sp>
    </p:spTree>
    <p:extLst>
      <p:ext uri="{BB962C8B-B14F-4D97-AF65-F5344CB8AC3E}">
        <p14:creationId xmlns:p14="http://schemas.microsoft.com/office/powerpoint/2010/main" val="534327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27F75-AE4D-1A62-BA5C-EF9FA9CD7EEE}"/>
            </a:ext>
          </a:extLst>
        </p:cNvPr>
        <p:cNvGrpSpPr/>
        <p:nvPr/>
      </p:nvGrpSpPr>
      <p:grpSpPr>
        <a:xfrm>
          <a:off x="0" y="0"/>
          <a:ext cx="0" cy="0"/>
          <a:chOff x="0" y="0"/>
          <a:chExt cx="0" cy="0"/>
        </a:xfrm>
      </p:grpSpPr>
      <p:pic>
        <p:nvPicPr>
          <p:cNvPr id="10" name="Picture 9" descr="A diagram of a molecule&#10;&#10;Description automatically generated">
            <a:extLst>
              <a:ext uri="{FF2B5EF4-FFF2-40B4-BE49-F238E27FC236}">
                <a16:creationId xmlns:a16="http://schemas.microsoft.com/office/drawing/2014/main" id="{9D1644A5-9AF0-E5D0-3733-9F82548DC639}"/>
              </a:ext>
            </a:extLst>
          </p:cNvPr>
          <p:cNvPicPr>
            <a:picLocks noChangeAspect="1"/>
          </p:cNvPicPr>
          <p:nvPr/>
        </p:nvPicPr>
        <p:blipFill>
          <a:blip r:embed="rId3"/>
          <a:stretch>
            <a:fillRect/>
          </a:stretch>
        </p:blipFill>
        <p:spPr>
          <a:xfrm>
            <a:off x="2913795" y="771531"/>
            <a:ext cx="7525212" cy="2955201"/>
          </a:xfrm>
          <a:prstGeom prst="rect">
            <a:avLst/>
          </a:prstGeom>
        </p:spPr>
      </p:pic>
      <p:pic>
        <p:nvPicPr>
          <p:cNvPr id="5" name="Picture 4" descr="A logo with black letters and blue waves&#10;&#10;Description automatically generated">
            <a:extLst>
              <a:ext uri="{FF2B5EF4-FFF2-40B4-BE49-F238E27FC236}">
                <a16:creationId xmlns:a16="http://schemas.microsoft.com/office/drawing/2014/main" id="{C3FE56BF-52D0-951D-2397-433EEE6CCCD5}"/>
              </a:ext>
            </a:extLst>
          </p:cNvPr>
          <p:cNvPicPr>
            <a:picLocks noChangeAspect="1"/>
          </p:cNvPicPr>
          <p:nvPr/>
        </p:nvPicPr>
        <p:blipFill>
          <a:blip r:embed="rId4"/>
          <a:stretch>
            <a:fillRect/>
          </a:stretch>
        </p:blipFill>
        <p:spPr>
          <a:xfrm>
            <a:off x="329338" y="5875972"/>
            <a:ext cx="1655898" cy="785665"/>
          </a:xfrm>
          <a:prstGeom prst="rect">
            <a:avLst/>
          </a:prstGeom>
        </p:spPr>
      </p:pic>
      <p:sp>
        <p:nvSpPr>
          <p:cNvPr id="9" name="Footer Placeholder 1">
            <a:extLst>
              <a:ext uri="{FF2B5EF4-FFF2-40B4-BE49-F238E27FC236}">
                <a16:creationId xmlns:a16="http://schemas.microsoft.com/office/drawing/2014/main" id="{E00A9A8A-9302-FE6F-A13C-EBF6A2BFE750}"/>
              </a:ext>
            </a:extLst>
          </p:cNvPr>
          <p:cNvSpPr>
            <a:spLocks noGrp="1"/>
          </p:cNvSpPr>
          <p:nvPr>
            <p:ph type="ftr" sz="quarter" idx="11"/>
          </p:nvPr>
        </p:nvSpPr>
        <p:spPr>
          <a:xfrm>
            <a:off x="8984901" y="6019643"/>
            <a:ext cx="2286000" cy="365125"/>
          </a:xfrm>
          <a:solidFill>
            <a:schemeClr val="tx2">
              <a:lumMod val="10000"/>
              <a:lumOff val="90000"/>
            </a:schemeClr>
          </a:solidFill>
        </p:spPr>
        <p:txBody>
          <a:bodyPr/>
          <a:lstStyle/>
          <a:p>
            <a:r>
              <a:rPr lang="en-US" dirty="0">
                <a:latin typeface="Calibri" panose="020F0502020204030204" pitchFamily="34" charset="0"/>
                <a:cs typeface="Calibri" panose="020F0502020204030204" pitchFamily="34" charset="0"/>
              </a:rPr>
              <a:t>Thanks to Manuel Catacora-Rios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and Pablo Giuliani for graphics</a:t>
            </a:r>
          </a:p>
        </p:txBody>
      </p:sp>
      <p:sp>
        <p:nvSpPr>
          <p:cNvPr id="11" name="Title 2">
            <a:extLst>
              <a:ext uri="{FF2B5EF4-FFF2-40B4-BE49-F238E27FC236}">
                <a16:creationId xmlns:a16="http://schemas.microsoft.com/office/drawing/2014/main" id="{D37B977D-094B-A69C-85C2-EA9A6B2B531B}"/>
              </a:ext>
            </a:extLst>
          </p:cNvPr>
          <p:cNvSpPr txBox="1">
            <a:spLocks/>
          </p:cNvSpPr>
          <p:nvPr/>
        </p:nvSpPr>
        <p:spPr>
          <a:xfrm>
            <a:off x="1600201" y="285756"/>
            <a:ext cx="8695267" cy="4857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Calibri" panose="020F0502020204030204" pitchFamily="34" charset="0"/>
                <a:cs typeface="Calibri" panose="020F0502020204030204" pitchFamily="34" charset="0"/>
              </a:rPr>
              <a:t>Optical potential motivation</a:t>
            </a:r>
          </a:p>
        </p:txBody>
      </p:sp>
      <p:sp>
        <p:nvSpPr>
          <p:cNvPr id="40" name="TextBox 39">
            <a:extLst>
              <a:ext uri="{FF2B5EF4-FFF2-40B4-BE49-F238E27FC236}">
                <a16:creationId xmlns:a16="http://schemas.microsoft.com/office/drawing/2014/main" id="{BDA0CF48-1995-12E2-525B-F69D1DF2576A}"/>
              </a:ext>
            </a:extLst>
          </p:cNvPr>
          <p:cNvSpPr txBox="1"/>
          <p:nvPr/>
        </p:nvSpPr>
        <p:spPr>
          <a:xfrm>
            <a:off x="391615" y="914073"/>
            <a:ext cx="5044360" cy="830997"/>
          </a:xfrm>
          <a:prstGeom prst="rect">
            <a:avLst/>
          </a:prstGeom>
          <a:solidFill>
            <a:schemeClr val="tx2">
              <a:lumMod val="10000"/>
              <a:lumOff val="90000"/>
            </a:schemeClr>
          </a:solidFill>
        </p:spPr>
        <p:txBody>
          <a:bodyPr wrap="square">
            <a:spAutoFit/>
          </a:bodyPr>
          <a:lstStyle/>
          <a:p>
            <a:pPr algn="ct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Reaction theory connects experiment to quantities of interest. </a:t>
            </a:r>
          </a:p>
        </p:txBody>
      </p:sp>
      <p:pic>
        <p:nvPicPr>
          <p:cNvPr id="7" name="Picture 6" descr="A diagram of a function&#10;&#10;Description automatically generated">
            <a:extLst>
              <a:ext uri="{FF2B5EF4-FFF2-40B4-BE49-F238E27FC236}">
                <a16:creationId xmlns:a16="http://schemas.microsoft.com/office/drawing/2014/main" id="{F38A4E1D-D0C0-50DC-8554-8435AC7D3CA2}"/>
              </a:ext>
            </a:extLst>
          </p:cNvPr>
          <p:cNvPicPr>
            <a:picLocks noChangeAspect="1"/>
          </p:cNvPicPr>
          <p:nvPr/>
        </p:nvPicPr>
        <p:blipFill>
          <a:blip r:embed="rId5"/>
          <a:stretch>
            <a:fillRect/>
          </a:stretch>
        </p:blipFill>
        <p:spPr>
          <a:xfrm>
            <a:off x="1814342" y="3706654"/>
            <a:ext cx="3258776" cy="2312989"/>
          </a:xfrm>
          <a:prstGeom prst="rect">
            <a:avLst/>
          </a:prstGeom>
        </p:spPr>
      </p:pic>
      <p:sp>
        <p:nvSpPr>
          <p:cNvPr id="15" name="TextBox 14">
            <a:extLst>
              <a:ext uri="{FF2B5EF4-FFF2-40B4-BE49-F238E27FC236}">
                <a16:creationId xmlns:a16="http://schemas.microsoft.com/office/drawing/2014/main" id="{0F2A5F85-CBC1-E407-ADC9-A8C1A457C69A}"/>
              </a:ext>
            </a:extLst>
          </p:cNvPr>
          <p:cNvSpPr txBox="1"/>
          <p:nvPr/>
        </p:nvSpPr>
        <p:spPr>
          <a:xfrm>
            <a:off x="2466179" y="6110579"/>
            <a:ext cx="4572000" cy="461665"/>
          </a:xfrm>
          <a:prstGeom prst="rect">
            <a:avLst/>
          </a:prstGeom>
          <a:noFill/>
        </p:spPr>
        <p:txBody>
          <a:bodyPr wrap="square">
            <a:spAutoFit/>
          </a:bodyPr>
          <a:lstStyle/>
          <a:p>
            <a:r>
              <a:rPr lang="en-US" sz="2400" dirty="0">
                <a:ln w="0"/>
                <a:solidFill>
                  <a:schemeClr val="accent6"/>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**Effective interaction parameters.</a:t>
            </a:r>
            <a:endParaRPr lang="en-US" sz="2400" dirty="0">
              <a:solidFill>
                <a:schemeClr val="accent6"/>
              </a:solidFill>
              <a:latin typeface="Calibri" panose="020F0502020204030204" pitchFamily="34" charset="0"/>
              <a:cs typeface="Calibri" panose="020F0502020204030204" pitchFamily="34" charset="0"/>
            </a:endParaRPr>
          </a:p>
        </p:txBody>
      </p:sp>
      <p:sp>
        <p:nvSpPr>
          <p:cNvPr id="24" name="AutoShape 4">
            <a:extLst>
              <a:ext uri="{FF2B5EF4-FFF2-40B4-BE49-F238E27FC236}">
                <a16:creationId xmlns:a16="http://schemas.microsoft.com/office/drawing/2014/main" id="{2B76F7D7-AB01-980F-93BF-5138B3E5A198}"/>
              </a:ext>
            </a:extLst>
          </p:cNvPr>
          <p:cNvSpPr>
            <a:spLocks noChangeAspect="1" noChangeArrowheads="1"/>
          </p:cNvSpPr>
          <p:nvPr/>
        </p:nvSpPr>
        <p:spPr bwMode="auto">
          <a:xfrm>
            <a:off x="4889500" y="2222500"/>
            <a:ext cx="2717800" cy="2717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0F85B15-2A66-BC74-FC4F-24D3F6315357}"/>
              </a:ext>
            </a:extLst>
          </p:cNvPr>
          <p:cNvPicPr>
            <a:picLocks noChangeAspect="1"/>
          </p:cNvPicPr>
          <p:nvPr/>
        </p:nvPicPr>
        <p:blipFill>
          <a:blip r:embed="rId6">
            <a:lum/>
            <a:alphaModFix/>
          </a:blip>
          <a:srcRect/>
          <a:stretch>
            <a:fillRect/>
          </a:stretch>
        </p:blipFill>
        <p:spPr>
          <a:xfrm>
            <a:off x="6168984" y="1332616"/>
            <a:ext cx="869195" cy="1001489"/>
          </a:xfrm>
          <a:prstGeom prst="rect">
            <a:avLst/>
          </a:prstGeom>
          <a:noFill/>
          <a:ln>
            <a:noFill/>
          </a:ln>
        </p:spPr>
      </p:pic>
      <p:sp>
        <p:nvSpPr>
          <p:cNvPr id="8" name="TextBox 7">
            <a:extLst>
              <a:ext uri="{FF2B5EF4-FFF2-40B4-BE49-F238E27FC236}">
                <a16:creationId xmlns:a16="http://schemas.microsoft.com/office/drawing/2014/main" id="{488A0571-DAE8-F325-3AAD-AF91174799C8}"/>
              </a:ext>
            </a:extLst>
          </p:cNvPr>
          <p:cNvSpPr txBox="1"/>
          <p:nvPr/>
        </p:nvSpPr>
        <p:spPr>
          <a:xfrm>
            <a:off x="7977549" y="3726732"/>
            <a:ext cx="4885150" cy="400110"/>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(Optical </a:t>
            </a:r>
            <a:r>
              <a:rPr lang="en-US" sz="2000" b="1" dirty="0">
                <a:latin typeface="Calibri" panose="020F0502020204030204" pitchFamily="34" charset="0"/>
                <a:cs typeface="Calibri" panose="020F0502020204030204" pitchFamily="34" charset="0"/>
              </a:rPr>
              <a:t>Potentials</a:t>
            </a:r>
            <a:r>
              <a:rPr lang="en-US" b="1" dirty="0">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CCC3D27E-920D-5AC5-FCE9-71EAFD65E892}"/>
              </a:ext>
            </a:extLst>
          </p:cNvPr>
          <p:cNvPicPr>
            <a:picLocks noChangeAspect="1"/>
          </p:cNvPicPr>
          <p:nvPr/>
        </p:nvPicPr>
        <p:blipFill>
          <a:blip r:embed="rId7"/>
          <a:stretch>
            <a:fillRect/>
          </a:stretch>
        </p:blipFill>
        <p:spPr>
          <a:xfrm>
            <a:off x="5729915" y="4656585"/>
            <a:ext cx="5952744" cy="521116"/>
          </a:xfrm>
          <a:prstGeom prst="rect">
            <a:avLst/>
          </a:prstGeom>
        </p:spPr>
      </p:pic>
    </p:spTree>
    <p:extLst>
      <p:ext uri="{BB962C8B-B14F-4D97-AF65-F5344CB8AC3E}">
        <p14:creationId xmlns:p14="http://schemas.microsoft.com/office/powerpoint/2010/main" val="388329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8A9C43-9CE5-7B4D-A407-3191095678BD}"/>
              </a:ext>
            </a:extLst>
          </p:cNvPr>
          <p:cNvSpPr/>
          <p:nvPr/>
        </p:nvSpPr>
        <p:spPr>
          <a:xfrm>
            <a:off x="1440652" y="175239"/>
            <a:ext cx="9811212" cy="646331"/>
          </a:xfrm>
          <a:prstGeom prst="rect">
            <a:avLst/>
          </a:prstGeom>
        </p:spPr>
        <p:txBody>
          <a:bodyPr wrap="none">
            <a:spAutoFit/>
          </a:bodyPr>
          <a:lstStyle/>
          <a:p>
            <a:r>
              <a:rPr lang="en-US" sz="3600" b="1" i="0" dirty="0">
                <a:solidFill>
                  <a:srgbClr val="FF0000"/>
                </a:solidFill>
                <a:effectLst/>
                <a:latin typeface="Calibri" panose="020F0502020204030204" pitchFamily="34" charset="0"/>
                <a:cs typeface="Calibri" panose="020F0502020204030204" pitchFamily="34" charset="0"/>
              </a:rPr>
              <a:t>RBM emulators for non-affine scattering problems</a:t>
            </a:r>
            <a:endParaRPr lang="en-US" sz="3600" b="1" dirty="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165FF8B-5BE0-62F7-B090-DB7C125C47A0}"/>
              </a:ext>
            </a:extLst>
          </p:cNvPr>
          <p:cNvSpPr txBox="1"/>
          <p:nvPr/>
        </p:nvSpPr>
        <p:spPr>
          <a:xfrm>
            <a:off x="252074" y="2295289"/>
            <a:ext cx="8451866" cy="830997"/>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Strategy:</a:t>
            </a:r>
            <a:r>
              <a:rPr lang="en-US" sz="2400" dirty="0">
                <a:latin typeface="Calibri" panose="020F0502020204030204" pitchFamily="34" charset="0"/>
                <a:cs typeface="Calibri" panose="020F0502020204030204" pitchFamily="34" charset="0"/>
              </a:rPr>
              <a:t> convert non-affine to affine </a:t>
            </a:r>
            <a:r>
              <a:rPr lang="en-US" sz="2400" dirty="0">
                <a:latin typeface="Calibri" panose="020F0502020204030204" pitchFamily="34" charset="0"/>
                <a:cs typeface="Calibri" panose="020F0502020204030204" pitchFamily="34" charset="0"/>
                <a:sym typeface="Wingdings" pitchFamily="2" charset="2"/>
              </a:rPr>
              <a:t> hyper-reduction methods</a:t>
            </a:r>
            <a:br>
              <a:rPr lang="en-US" sz="2400" dirty="0">
                <a:latin typeface="Calibri" panose="020F0502020204030204" pitchFamily="34" charset="0"/>
                <a:cs typeface="Calibri" panose="020F0502020204030204" pitchFamily="34" charset="0"/>
                <a:sym typeface="Wingdings" pitchFamily="2" charset="2"/>
              </a:rPr>
            </a:br>
            <a:r>
              <a:rPr lang="en-US" sz="2400" b="1" dirty="0">
                <a:latin typeface="Calibri" panose="020F0502020204030204" pitchFamily="34" charset="0"/>
                <a:cs typeface="Calibri" panose="020F0502020204030204" pitchFamily="34" charset="0"/>
                <a:sym typeface="Wingdings" pitchFamily="2" charset="2"/>
              </a:rPr>
              <a:t>Example:</a:t>
            </a:r>
            <a:r>
              <a:rPr lang="en-US" sz="2400" dirty="0">
                <a:latin typeface="Calibri" panose="020F0502020204030204" pitchFamily="34" charset="0"/>
                <a:cs typeface="Calibri" panose="020F0502020204030204" pitchFamily="34" charset="0"/>
                <a:sym typeface="Wingdings" pitchFamily="2" charset="2"/>
              </a:rPr>
              <a:t> calibrating phenomenological optical potential with EIM</a:t>
            </a:r>
            <a:endParaRPr lang="en-US" sz="2400"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8BABCF6E-1636-FCAD-9BE1-976CC83DCF60}"/>
              </a:ext>
            </a:extLst>
          </p:cNvPr>
          <p:cNvGrpSpPr/>
          <p:nvPr/>
        </p:nvGrpSpPr>
        <p:grpSpPr>
          <a:xfrm>
            <a:off x="508622" y="912700"/>
            <a:ext cx="9664200" cy="1200329"/>
            <a:chOff x="508622" y="912700"/>
            <a:chExt cx="9664200" cy="1200329"/>
          </a:xfrm>
        </p:grpSpPr>
        <p:pic>
          <p:nvPicPr>
            <p:cNvPr id="5" name="Picture 4">
              <a:extLst>
                <a:ext uri="{FF2B5EF4-FFF2-40B4-BE49-F238E27FC236}">
                  <a16:creationId xmlns:a16="http://schemas.microsoft.com/office/drawing/2014/main" id="{C6E6F46D-1467-3561-35A1-A835BDBFE193}"/>
                </a:ext>
              </a:extLst>
            </p:cNvPr>
            <p:cNvPicPr>
              <a:picLocks noChangeAspect="1"/>
            </p:cNvPicPr>
            <p:nvPr/>
          </p:nvPicPr>
          <p:blipFill>
            <a:blip r:embed="rId3"/>
            <a:stretch>
              <a:fillRect/>
            </a:stretch>
          </p:blipFill>
          <p:spPr>
            <a:xfrm>
              <a:off x="508622" y="1022164"/>
              <a:ext cx="2207723" cy="1013545"/>
            </a:xfrm>
            <a:prstGeom prst="rect">
              <a:avLst/>
            </a:prstGeom>
          </p:spPr>
        </p:pic>
        <p:sp>
          <p:nvSpPr>
            <p:cNvPr id="8" name="TextBox 7">
              <a:extLst>
                <a:ext uri="{FF2B5EF4-FFF2-40B4-BE49-F238E27FC236}">
                  <a16:creationId xmlns:a16="http://schemas.microsoft.com/office/drawing/2014/main" id="{19C9B8FE-CCB4-BBDE-82FE-571A298CEF3D}"/>
                </a:ext>
              </a:extLst>
            </p:cNvPr>
            <p:cNvSpPr txBox="1"/>
            <p:nvPr/>
          </p:nvSpPr>
          <p:spPr>
            <a:xfrm>
              <a:off x="3131249" y="912700"/>
              <a:ext cx="7041573" cy="1200329"/>
            </a:xfrm>
            <a:prstGeom prst="rect">
              <a:avLst/>
            </a:prstGeom>
            <a:solidFill>
              <a:schemeClr val="accent4">
                <a:lumMod val="20000"/>
                <a:lumOff val="80000"/>
              </a:schemeClr>
            </a:solidFill>
          </p:spPr>
          <p:txBody>
            <a:bodyPr wrap="square" rtlCol="0">
              <a:spAutoFit/>
            </a:bodyPr>
            <a:lstStyle/>
            <a:p>
              <a:pPr algn="ctr"/>
              <a:r>
                <a:rPr lang="en-US" sz="2400" dirty="0">
                  <a:latin typeface="Calibri" panose="020F0502020204030204" pitchFamily="34" charset="0"/>
                  <a:cs typeface="Calibri" panose="020F0502020204030204" pitchFamily="34" charset="0"/>
                </a:rPr>
                <a:t>Nuclear </a:t>
              </a:r>
              <a:r>
                <a:rPr lang="en-US" sz="2400" b="1" dirty="0">
                  <a:solidFill>
                    <a:srgbClr val="FF0000"/>
                  </a:solidFill>
                  <a:latin typeface="Calibri" panose="020F0502020204030204" pitchFamily="34" charset="0"/>
                  <a:cs typeface="Calibri" panose="020F0502020204030204" pitchFamily="34" charset="0"/>
                </a:rPr>
                <a:t>ROSE</a:t>
              </a:r>
              <a:r>
                <a:rPr lang="en-US" sz="2400" dirty="0">
                  <a:latin typeface="Calibri" panose="020F0502020204030204" pitchFamily="34" charset="0"/>
                  <a:cs typeface="Calibri" panose="020F0502020204030204" pitchFamily="34" charset="0"/>
                </a:rPr>
                <a:t> in BAND Framework (free software!).</a:t>
              </a:r>
              <a:br>
                <a:rPr lang="en-US" sz="2400" dirty="0">
                  <a:latin typeface="Calibri" panose="020F0502020204030204" pitchFamily="34" charset="0"/>
                  <a:cs typeface="Calibri" panose="020F0502020204030204" pitchFamily="34" charset="0"/>
                </a:rPr>
              </a:br>
              <a:r>
                <a:rPr lang="en-US" sz="2400" b="1" dirty="0">
                  <a:solidFill>
                    <a:srgbClr val="FF0000"/>
                  </a:solidFill>
                  <a:latin typeface="Calibri" panose="020F0502020204030204" pitchFamily="34" charset="0"/>
                  <a:cs typeface="Calibri" panose="020F0502020204030204" pitchFamily="34" charset="0"/>
                </a:rPr>
                <a:t>R</a:t>
              </a:r>
              <a:r>
                <a:rPr lang="en-US" sz="2400" dirty="0">
                  <a:latin typeface="Calibri" panose="020F0502020204030204" pitchFamily="34" charset="0"/>
                  <a:cs typeface="Calibri" panose="020F0502020204030204" pitchFamily="34" charset="0"/>
                </a:rPr>
                <a:t>educed </a:t>
              </a:r>
              <a:r>
                <a:rPr lang="en-US" sz="2400" b="1" dirty="0">
                  <a:solidFill>
                    <a:srgbClr val="FF0000"/>
                  </a:solidFill>
                  <a:latin typeface="Calibri" panose="020F0502020204030204" pitchFamily="34" charset="0"/>
                  <a:cs typeface="Calibri" panose="020F0502020204030204" pitchFamily="34" charset="0"/>
                </a:rPr>
                <a:t>O</a:t>
              </a:r>
              <a:r>
                <a:rPr lang="en-US" sz="2400" dirty="0">
                  <a:latin typeface="Calibri" panose="020F0502020204030204" pitchFamily="34" charset="0"/>
                  <a:cs typeface="Calibri" panose="020F0502020204030204" pitchFamily="34" charset="0"/>
                </a:rPr>
                <a:t>rder </a:t>
              </a:r>
              <a:r>
                <a:rPr lang="en-US" sz="2400" b="1" dirty="0">
                  <a:solidFill>
                    <a:srgbClr val="FF0000"/>
                  </a:solidFill>
                  <a:latin typeface="Calibri" panose="020F0502020204030204" pitchFamily="34" charset="0"/>
                  <a:cs typeface="Calibri" panose="020F0502020204030204" pitchFamily="34" charset="0"/>
                </a:rPr>
                <a:t>S</a:t>
              </a:r>
              <a:r>
                <a:rPr lang="en-US" sz="2400" dirty="0">
                  <a:latin typeface="Calibri" panose="020F0502020204030204" pitchFamily="34" charset="0"/>
                  <a:cs typeface="Calibri" panose="020F0502020204030204" pitchFamily="34" charset="0"/>
                </a:rPr>
                <a:t>cattering </a:t>
              </a:r>
              <a:r>
                <a:rPr lang="en-US" sz="2400" b="1" dirty="0">
                  <a:solidFill>
                    <a:srgbClr val="FF0000"/>
                  </a:solidFill>
                  <a:latin typeface="Calibri" panose="020F0502020204030204" pitchFamily="34" charset="0"/>
                  <a:cs typeface="Calibri" panose="020F0502020204030204" pitchFamily="34" charset="0"/>
                </a:rPr>
                <a:t>E</a:t>
              </a:r>
              <a:r>
                <a:rPr lang="en-US" sz="2400" dirty="0">
                  <a:latin typeface="Calibri" panose="020F0502020204030204" pitchFamily="34" charset="0"/>
                  <a:cs typeface="Calibri" panose="020F0502020204030204" pitchFamily="34" charset="0"/>
                </a:rPr>
                <a:t>mulator can handle local, complex, </a:t>
              </a:r>
              <a:r>
                <a:rPr lang="en-US" sz="2400" dirty="0">
                  <a:solidFill>
                    <a:srgbClr val="FF0000"/>
                  </a:solidFill>
                  <a:latin typeface="Calibri" panose="020F0502020204030204" pitchFamily="34" charset="0"/>
                  <a:cs typeface="Calibri" panose="020F0502020204030204" pitchFamily="34" charset="0"/>
                </a:rPr>
                <a:t>non-affine</a:t>
              </a:r>
              <a:r>
                <a:rPr lang="en-US" sz="2400" dirty="0">
                  <a:latin typeface="Calibri" panose="020F0502020204030204" pitchFamily="34" charset="0"/>
                  <a:cs typeface="Calibri" panose="020F0502020204030204" pitchFamily="34" charset="0"/>
                </a:rPr>
                <a:t> interactions. </a:t>
              </a:r>
            </a:p>
          </p:txBody>
        </p:sp>
      </p:grpSp>
      <p:sp>
        <p:nvSpPr>
          <p:cNvPr id="11" name="TextBox 10">
            <a:extLst>
              <a:ext uri="{FF2B5EF4-FFF2-40B4-BE49-F238E27FC236}">
                <a16:creationId xmlns:a16="http://schemas.microsoft.com/office/drawing/2014/main" id="{90E6AAA3-62FF-D08E-721D-1D9E9997B837}"/>
              </a:ext>
            </a:extLst>
          </p:cNvPr>
          <p:cNvSpPr txBox="1"/>
          <p:nvPr/>
        </p:nvSpPr>
        <p:spPr>
          <a:xfrm>
            <a:off x="304797" y="3353652"/>
            <a:ext cx="7522467"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Scattering </a:t>
            </a:r>
            <a:r>
              <a:rPr lang="en-US" sz="2400" dirty="0">
                <a:latin typeface="Calibri" panose="020F0502020204030204" pitchFamily="34" charset="0"/>
                <a:cs typeface="Calibri" panose="020F0502020204030204" pitchFamily="34" charset="0"/>
                <a:sym typeface="Wingdings" pitchFamily="2" charset="2"/>
              </a:rPr>
              <a: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Galerkin</a:t>
            </a:r>
            <a:r>
              <a:rPr lang="en-US" sz="2400" dirty="0">
                <a:latin typeface="Calibri" panose="020F0502020204030204" pitchFamily="34" charset="0"/>
                <a:cs typeface="Calibri" panose="020F0502020204030204" pitchFamily="34" charset="0"/>
              </a:rPr>
              <a:t> projection but potential is </a:t>
            </a:r>
            <a:r>
              <a:rPr lang="en-US" sz="2400" dirty="0">
                <a:solidFill>
                  <a:srgbClr val="FF0000"/>
                </a:solidFill>
                <a:latin typeface="Calibri" panose="020F0502020204030204" pitchFamily="34" charset="0"/>
                <a:cs typeface="Calibri" panose="020F0502020204030204" pitchFamily="34" charset="0"/>
              </a:rPr>
              <a:t>non-affine</a:t>
            </a:r>
            <a:r>
              <a:rPr lang="en-US" sz="2400" dirty="0">
                <a:latin typeface="Calibri" panose="020F0502020204030204" pitchFamily="34" charset="0"/>
                <a:cs typeface="Calibri" panose="020F0502020204030204" pitchFamily="34" charset="0"/>
              </a:rPr>
              <a:t> in the parameters to fit (                                          </a:t>
            </a:r>
            <a:r>
              <a:rPr lang="en-US" sz="2400" dirty="0">
                <a:latin typeface="Calibri" panose="020F0502020204030204" pitchFamily="34" charset="0"/>
                <a:cs typeface="Calibri" panose="020F0502020204030204" pitchFamily="34" charset="0"/>
                <a:sym typeface="Wingdings" pitchFamily="2" charset="2"/>
              </a:rPr>
              <a:t>)</a:t>
            </a:r>
            <a:r>
              <a:rPr lang="en-US" sz="2400" dirty="0">
                <a:latin typeface="Calibri" panose="020F0502020204030204" pitchFamily="34" charset="0"/>
                <a:cs typeface="Calibri" panose="020F0502020204030204" pitchFamily="34" charset="0"/>
              </a:rPr>
              <a:t>:</a:t>
            </a:r>
          </a:p>
        </p:txBody>
      </p:sp>
      <p:sp>
        <p:nvSpPr>
          <p:cNvPr id="16" name="TextBox 15">
            <a:extLst>
              <a:ext uri="{FF2B5EF4-FFF2-40B4-BE49-F238E27FC236}">
                <a16:creationId xmlns:a16="http://schemas.microsoft.com/office/drawing/2014/main" id="{10F6574E-7F1F-896A-A3C7-03F6B8670246}"/>
              </a:ext>
            </a:extLst>
          </p:cNvPr>
          <p:cNvSpPr txBox="1"/>
          <p:nvPr/>
        </p:nvSpPr>
        <p:spPr>
          <a:xfrm>
            <a:off x="508622" y="5518429"/>
            <a:ext cx="10903929" cy="830997"/>
          </a:xfrm>
          <a:prstGeom prst="rect">
            <a:avLst/>
          </a:prstGeom>
          <a:solidFill>
            <a:schemeClr val="accent2">
              <a:lumMod val="20000"/>
              <a:lumOff val="80000"/>
            </a:schemeClr>
          </a:solidFill>
        </p:spPr>
        <p:txBody>
          <a:bodyPr wrap="square" rtlCol="0">
            <a:spAutoFit/>
          </a:bodyPr>
          <a:lstStyle/>
          <a:p>
            <a:pPr algn="ctr"/>
            <a:r>
              <a:rPr lang="en-US" sz="2400" b="1" dirty="0">
                <a:latin typeface="Calibri" panose="020F0502020204030204" pitchFamily="34" charset="0"/>
                <a:cs typeface="Calibri" panose="020F0502020204030204" pitchFamily="34" charset="0"/>
              </a:rPr>
              <a:t>Problem: </a:t>
            </a:r>
            <a:r>
              <a:rPr lang="en-US" sz="2400" i="1" dirty="0">
                <a:latin typeface="Calibri" panose="020F0502020204030204" pitchFamily="34" charset="0"/>
                <a:cs typeface="Calibri" panose="020F0502020204030204" pitchFamily="34" charset="0"/>
              </a:rPr>
              <a:t>U</a:t>
            </a:r>
            <a:r>
              <a:rPr lang="en-US" sz="2400" dirty="0">
                <a:latin typeface="Calibri" panose="020F0502020204030204" pitchFamily="34" charset="0"/>
                <a:cs typeface="Calibri" panose="020F0502020204030204" pitchFamily="34" charset="0"/>
              </a:rPr>
              <a:t> doesn’t factor into products of </a:t>
            </a:r>
            <a:r>
              <a:rPr lang="en-US" sz="2400" i="1" dirty="0">
                <a:latin typeface="Calibri" panose="020F0502020204030204" pitchFamily="34" charset="0"/>
                <a:cs typeface="Calibri" panose="020F0502020204030204" pitchFamily="34" charset="0"/>
              </a:rPr>
              <a:t>r </a:t>
            </a:r>
            <a:r>
              <a:rPr lang="en-US" sz="2400" dirty="0">
                <a:latin typeface="Calibri" panose="020F0502020204030204" pitchFamily="34" charset="0"/>
                <a:cs typeface="Calibri" panose="020F0502020204030204" pitchFamily="34" charset="0"/>
              </a:rPr>
              <a:t>and 𝞱 functions, so integrals between test and basis functions have to be calculated every time </a:t>
            </a:r>
            <a:r>
              <a:rPr lang="en-US" sz="2400" dirty="0">
                <a:latin typeface="Calibri" panose="020F0502020204030204" pitchFamily="34" charset="0"/>
                <a:cs typeface="Calibri" panose="020F0502020204030204" pitchFamily="34" charset="0"/>
                <a:sym typeface="Wingdings" pitchFamily="2" charset="2"/>
              </a:rPr>
              <a:t> no offline-online speed-up!</a:t>
            </a:r>
            <a:endParaRPr lang="en-US" sz="2400" b="1" dirty="0">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0A01432F-CD30-F6E6-5CA7-6E9F63B0D636}"/>
              </a:ext>
            </a:extLst>
          </p:cNvPr>
          <p:cNvPicPr>
            <a:picLocks noChangeAspect="1"/>
          </p:cNvPicPr>
          <p:nvPr/>
        </p:nvPicPr>
        <p:blipFill>
          <a:blip r:embed="rId4"/>
          <a:stretch>
            <a:fillRect/>
          </a:stretch>
        </p:blipFill>
        <p:spPr>
          <a:xfrm>
            <a:off x="532598" y="4478154"/>
            <a:ext cx="5952744" cy="521116"/>
          </a:xfrm>
          <a:prstGeom prst="rect">
            <a:avLst/>
          </a:prstGeom>
        </p:spPr>
      </p:pic>
      <p:pic>
        <p:nvPicPr>
          <p:cNvPr id="7" name="Picture 6">
            <a:extLst>
              <a:ext uri="{FF2B5EF4-FFF2-40B4-BE49-F238E27FC236}">
                <a16:creationId xmlns:a16="http://schemas.microsoft.com/office/drawing/2014/main" id="{97CE1F42-4AFA-AB99-7546-7C53909205D3}"/>
              </a:ext>
            </a:extLst>
          </p:cNvPr>
          <p:cNvPicPr>
            <a:picLocks noChangeAspect="1"/>
          </p:cNvPicPr>
          <p:nvPr/>
        </p:nvPicPr>
        <p:blipFill>
          <a:blip r:embed="rId5"/>
          <a:stretch>
            <a:fillRect/>
          </a:stretch>
        </p:blipFill>
        <p:spPr>
          <a:xfrm>
            <a:off x="3463291" y="3799727"/>
            <a:ext cx="2749129" cy="329184"/>
          </a:xfrm>
          <a:prstGeom prst="rect">
            <a:avLst/>
          </a:prstGeom>
        </p:spPr>
      </p:pic>
      <p:sp>
        <p:nvSpPr>
          <p:cNvPr id="2" name="TextBox 1">
            <a:extLst>
              <a:ext uri="{FF2B5EF4-FFF2-40B4-BE49-F238E27FC236}">
                <a16:creationId xmlns:a16="http://schemas.microsoft.com/office/drawing/2014/main" id="{3A988982-938B-72D5-7BF3-B9F0169D6B8A}"/>
              </a:ext>
            </a:extLst>
          </p:cNvPr>
          <p:cNvSpPr txBox="1"/>
          <p:nvPr/>
        </p:nvSpPr>
        <p:spPr>
          <a:xfrm>
            <a:off x="8617079" y="2310677"/>
            <a:ext cx="3574921" cy="400110"/>
          </a:xfrm>
          <a:prstGeom prst="rect">
            <a:avLst/>
          </a:prstGeom>
          <a:noFill/>
        </p:spPr>
        <p:txBody>
          <a:bodyPr wrap="square">
            <a:spAutoFit/>
          </a:bodyPr>
          <a:lstStyle/>
          <a:p>
            <a:pPr lvl="1">
              <a:spcBef>
                <a:spcPts val="200"/>
              </a:spcBef>
              <a:spcAft>
                <a:spcPts val="600"/>
              </a:spcAft>
            </a:pPr>
            <a:r>
              <a:rPr lang="en-US" sz="2000" b="1" u="none" strike="noStrike" dirty="0">
                <a:effectLst/>
                <a:highlight>
                  <a:srgbClr val="FFFFFF"/>
                </a:highlight>
                <a:latin typeface="Calibri" panose="020F0502020204030204" pitchFamily="34" charset="0"/>
                <a:cs typeface="Calibri" panose="020F0502020204030204" pitchFamily="34" charset="0"/>
                <a:hlinkClick r:id="rId6"/>
              </a:rPr>
              <a:t>[Odell et al., PRC (2024)</a:t>
            </a:r>
            <a:r>
              <a:rPr lang="en-US" sz="2000" b="1" u="none" strike="noStrike" dirty="0">
                <a:effectLst/>
                <a:highlight>
                  <a:srgbClr val="FFFFFF"/>
                </a:highlight>
                <a:latin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9185CED0-A5ED-60C6-DF76-3F43E85F863A}"/>
              </a:ext>
            </a:extLst>
          </p:cNvPr>
          <p:cNvSpPr txBox="1"/>
          <p:nvPr/>
        </p:nvSpPr>
        <p:spPr>
          <a:xfrm>
            <a:off x="8794595" y="3254883"/>
            <a:ext cx="2864807" cy="1754326"/>
          </a:xfrm>
          <a:prstGeom prst="rect">
            <a:avLst/>
          </a:prstGeom>
          <a:solidFill>
            <a:schemeClr val="tx2">
              <a:lumMod val="10000"/>
              <a:lumOff val="90000"/>
            </a:schemeClr>
          </a:solidFill>
        </p:spPr>
        <p:txBody>
          <a:bodyPr wrap="square" rtlCol="0">
            <a:spAutoFit/>
          </a:bodyPr>
          <a:lstStyle/>
          <a:p>
            <a:r>
              <a:rPr lang="en-US" b="1" dirty="0"/>
              <a:t>ROSE Team:</a:t>
            </a:r>
            <a:r>
              <a:rPr lang="en-US" dirty="0"/>
              <a:t> </a:t>
            </a:r>
            <a:r>
              <a:rPr lang="en-US" dirty="0">
                <a:hlinkClick r:id="rId7"/>
              </a:rPr>
              <a:t>Daniel Odell</a:t>
            </a:r>
            <a:r>
              <a:rPr lang="en-US" dirty="0"/>
              <a:t>, </a:t>
            </a:r>
          </a:p>
          <a:p>
            <a:r>
              <a:rPr lang="en-US" dirty="0">
                <a:hlinkClick r:id="rId8"/>
              </a:rPr>
              <a:t>Pablo Giuliani</a:t>
            </a:r>
            <a:r>
              <a:rPr lang="en-US" dirty="0"/>
              <a:t>, </a:t>
            </a:r>
            <a:r>
              <a:rPr lang="en-US" dirty="0">
                <a:hlinkClick r:id="rId9"/>
              </a:rPr>
              <a:t>Kyle Beyer</a:t>
            </a:r>
            <a:r>
              <a:rPr lang="en-US" dirty="0"/>
              <a:t>,</a:t>
            </a:r>
          </a:p>
          <a:p>
            <a:r>
              <a:rPr lang="en-US" dirty="0">
                <a:hlinkClick r:id="rId10"/>
              </a:rPr>
              <a:t>Manuel Catacora-Rios</a:t>
            </a:r>
            <a:r>
              <a:rPr lang="en-US" dirty="0"/>
              <a:t>, </a:t>
            </a:r>
          </a:p>
          <a:p>
            <a:r>
              <a:rPr lang="en-US" dirty="0">
                <a:hlinkClick r:id="rId11"/>
              </a:rPr>
              <a:t>Moses Chan</a:t>
            </a:r>
            <a:r>
              <a:rPr lang="en-US" dirty="0"/>
              <a:t>, </a:t>
            </a:r>
            <a:r>
              <a:rPr lang="en-US" dirty="0">
                <a:hlinkClick r:id="rId12"/>
              </a:rPr>
              <a:t>Edgard Bonilla</a:t>
            </a:r>
            <a:r>
              <a:rPr lang="en-US" dirty="0"/>
              <a:t>, </a:t>
            </a:r>
            <a:r>
              <a:rPr lang="en-US" dirty="0">
                <a:hlinkClick r:id="rId13"/>
              </a:rPr>
              <a:t>rjf</a:t>
            </a:r>
            <a:r>
              <a:rPr lang="en-US" dirty="0"/>
              <a:t>, </a:t>
            </a:r>
            <a:r>
              <a:rPr lang="en-US" dirty="0">
                <a:hlinkClick r:id="rId14"/>
              </a:rPr>
              <a:t>Kyle Godbey</a:t>
            </a:r>
            <a:r>
              <a:rPr lang="en-US" dirty="0"/>
              <a:t>, </a:t>
            </a:r>
          </a:p>
          <a:p>
            <a:r>
              <a:rPr lang="en-US" dirty="0">
                <a:hlinkClick r:id="rId15"/>
              </a:rPr>
              <a:t>Filomena Nunes</a:t>
            </a:r>
            <a:endParaRPr lang="en-US" dirty="0"/>
          </a:p>
        </p:txBody>
      </p:sp>
    </p:spTree>
    <p:extLst>
      <p:ext uri="{BB962C8B-B14F-4D97-AF65-F5344CB8AC3E}">
        <p14:creationId xmlns:p14="http://schemas.microsoft.com/office/powerpoint/2010/main" val="236245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C294593-7967-1C69-38DE-ABCDA0CDB256}"/>
              </a:ext>
            </a:extLst>
          </p:cNvPr>
          <p:cNvGrpSpPr/>
          <p:nvPr/>
        </p:nvGrpSpPr>
        <p:grpSpPr>
          <a:xfrm>
            <a:off x="866612" y="3258912"/>
            <a:ext cx="10442734" cy="3474720"/>
            <a:chOff x="866612" y="3258912"/>
            <a:chExt cx="10442734" cy="3474720"/>
          </a:xfrm>
        </p:grpSpPr>
        <p:grpSp>
          <p:nvGrpSpPr>
            <p:cNvPr id="14" name="Group 13">
              <a:extLst>
                <a:ext uri="{FF2B5EF4-FFF2-40B4-BE49-F238E27FC236}">
                  <a16:creationId xmlns:a16="http://schemas.microsoft.com/office/drawing/2014/main" id="{D32031C6-B043-F1F3-C27F-D7F8ECA79590}"/>
                </a:ext>
              </a:extLst>
            </p:cNvPr>
            <p:cNvGrpSpPr/>
            <p:nvPr/>
          </p:nvGrpSpPr>
          <p:grpSpPr>
            <a:xfrm>
              <a:off x="866612" y="3258912"/>
              <a:ext cx="10442734" cy="3474720"/>
              <a:chOff x="866612" y="3258912"/>
              <a:chExt cx="10442734" cy="3474720"/>
            </a:xfrm>
          </p:grpSpPr>
          <p:grpSp>
            <p:nvGrpSpPr>
              <p:cNvPr id="13" name="Group 12">
                <a:extLst>
                  <a:ext uri="{FF2B5EF4-FFF2-40B4-BE49-F238E27FC236}">
                    <a16:creationId xmlns:a16="http://schemas.microsoft.com/office/drawing/2014/main" id="{6EA059D1-2B6D-4519-8F76-A191FE9649E2}"/>
                  </a:ext>
                </a:extLst>
              </p:cNvPr>
              <p:cNvGrpSpPr/>
              <p:nvPr/>
            </p:nvGrpSpPr>
            <p:grpSpPr>
              <a:xfrm>
                <a:off x="1235575" y="3258912"/>
                <a:ext cx="10073771" cy="3474720"/>
                <a:chOff x="1340858" y="3284901"/>
                <a:chExt cx="10073771" cy="3474720"/>
              </a:xfrm>
            </p:grpSpPr>
            <p:pic>
              <p:nvPicPr>
                <p:cNvPr id="10" name="Picture 9">
                  <a:extLst>
                    <a:ext uri="{FF2B5EF4-FFF2-40B4-BE49-F238E27FC236}">
                      <a16:creationId xmlns:a16="http://schemas.microsoft.com/office/drawing/2014/main" id="{A9818FC9-7607-B367-3F65-0449E869024B}"/>
                    </a:ext>
                  </a:extLst>
                </p:cNvPr>
                <p:cNvPicPr>
                  <a:picLocks noChangeAspect="1"/>
                </p:cNvPicPr>
                <p:nvPr/>
              </p:nvPicPr>
              <p:blipFill>
                <a:blip r:embed="rId3"/>
                <a:stretch>
                  <a:fillRect/>
                </a:stretch>
              </p:blipFill>
              <p:spPr>
                <a:xfrm>
                  <a:off x="1340858" y="3284901"/>
                  <a:ext cx="10073771" cy="3474720"/>
                </a:xfrm>
                <a:prstGeom prst="rect">
                  <a:avLst/>
                </a:prstGeom>
              </p:spPr>
            </p:pic>
            <p:sp>
              <p:nvSpPr>
                <p:cNvPr id="12" name="Rectangle 11">
                  <a:extLst>
                    <a:ext uri="{FF2B5EF4-FFF2-40B4-BE49-F238E27FC236}">
                      <a16:creationId xmlns:a16="http://schemas.microsoft.com/office/drawing/2014/main" id="{6E462234-86D2-2FC3-5B0F-D15A1107BCFD}"/>
                    </a:ext>
                  </a:extLst>
                </p:cNvPr>
                <p:cNvSpPr/>
                <p:nvPr/>
              </p:nvSpPr>
              <p:spPr>
                <a:xfrm>
                  <a:off x="1604211" y="4331823"/>
                  <a:ext cx="2831027" cy="6029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1B33B673-C9A6-30FC-F6D3-0C885A3CB536}"/>
                  </a:ext>
                </a:extLst>
              </p:cNvPr>
              <p:cNvSpPr txBox="1"/>
              <p:nvPr/>
            </p:nvSpPr>
            <p:spPr>
              <a:xfrm>
                <a:off x="866612" y="5352774"/>
                <a:ext cx="583814"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a:t>
                </a:r>
              </a:p>
            </p:txBody>
          </p:sp>
        </p:grpSp>
        <p:pic>
          <p:nvPicPr>
            <p:cNvPr id="17" name="Picture 16">
              <a:extLst>
                <a:ext uri="{FF2B5EF4-FFF2-40B4-BE49-F238E27FC236}">
                  <a16:creationId xmlns:a16="http://schemas.microsoft.com/office/drawing/2014/main" id="{E18B7EBA-92B3-B3F3-EDC7-EAF0AA9028A2}"/>
                </a:ext>
              </a:extLst>
            </p:cNvPr>
            <p:cNvPicPr>
              <a:picLocks noChangeAspect="1"/>
            </p:cNvPicPr>
            <p:nvPr/>
          </p:nvPicPr>
          <p:blipFill>
            <a:blip r:embed="rId4"/>
            <a:stretch>
              <a:fillRect/>
            </a:stretch>
          </p:blipFill>
          <p:spPr>
            <a:xfrm>
              <a:off x="9973599" y="3376388"/>
              <a:ext cx="768096" cy="273265"/>
            </a:xfrm>
            <a:prstGeom prst="rect">
              <a:avLst/>
            </a:prstGeom>
            <a:solidFill>
              <a:schemeClr val="bg1"/>
            </a:solidFill>
          </p:spPr>
        </p:pic>
      </p:grpSp>
      <p:sp>
        <p:nvSpPr>
          <p:cNvPr id="6" name="TextBox 5">
            <a:extLst>
              <a:ext uri="{FF2B5EF4-FFF2-40B4-BE49-F238E27FC236}">
                <a16:creationId xmlns:a16="http://schemas.microsoft.com/office/drawing/2014/main" id="{5165FF8B-5BE0-62F7-B090-DB7C125C47A0}"/>
              </a:ext>
            </a:extLst>
          </p:cNvPr>
          <p:cNvSpPr txBox="1"/>
          <p:nvPr/>
        </p:nvSpPr>
        <p:spPr>
          <a:xfrm>
            <a:off x="252074" y="2295289"/>
            <a:ext cx="8451866" cy="830997"/>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Strategy:</a:t>
            </a:r>
            <a:r>
              <a:rPr lang="en-US" sz="2400" dirty="0">
                <a:latin typeface="Calibri" panose="020F0502020204030204" pitchFamily="34" charset="0"/>
                <a:cs typeface="Calibri" panose="020F0502020204030204" pitchFamily="34" charset="0"/>
              </a:rPr>
              <a:t> convert non-affine to affine </a:t>
            </a:r>
            <a:r>
              <a:rPr lang="en-US" sz="2400" dirty="0">
                <a:latin typeface="Calibri" panose="020F0502020204030204" pitchFamily="34" charset="0"/>
                <a:cs typeface="Calibri" panose="020F0502020204030204" pitchFamily="34" charset="0"/>
                <a:sym typeface="Wingdings" pitchFamily="2" charset="2"/>
              </a:rPr>
              <a:t> hyper-reduction methods</a:t>
            </a:r>
            <a:br>
              <a:rPr lang="en-US" sz="2400" dirty="0">
                <a:latin typeface="Calibri" panose="020F0502020204030204" pitchFamily="34" charset="0"/>
                <a:cs typeface="Calibri" panose="020F0502020204030204" pitchFamily="34" charset="0"/>
                <a:sym typeface="Wingdings" pitchFamily="2" charset="2"/>
              </a:rPr>
            </a:br>
            <a:r>
              <a:rPr lang="en-US" sz="2400" b="1" dirty="0">
                <a:latin typeface="Calibri" panose="020F0502020204030204" pitchFamily="34" charset="0"/>
                <a:cs typeface="Calibri" panose="020F0502020204030204" pitchFamily="34" charset="0"/>
                <a:sym typeface="Wingdings" pitchFamily="2" charset="2"/>
              </a:rPr>
              <a:t>Example:</a:t>
            </a:r>
            <a:r>
              <a:rPr lang="en-US" sz="2400" dirty="0">
                <a:latin typeface="Calibri" panose="020F0502020204030204" pitchFamily="34" charset="0"/>
                <a:cs typeface="Calibri" panose="020F0502020204030204" pitchFamily="34" charset="0"/>
                <a:sym typeface="Wingdings" pitchFamily="2" charset="2"/>
              </a:rPr>
              <a:t> calibrating phenomenological optical potential with EIM</a:t>
            </a:r>
            <a:endParaRPr lang="en-US" sz="24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0E6AAA3-62FF-D08E-721D-1D9E9997B837}"/>
              </a:ext>
            </a:extLst>
          </p:cNvPr>
          <p:cNvSpPr txBox="1"/>
          <p:nvPr/>
        </p:nvSpPr>
        <p:spPr>
          <a:xfrm>
            <a:off x="304798" y="3353652"/>
            <a:ext cx="5967663"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Scattering </a:t>
            </a:r>
            <a:r>
              <a:rPr lang="en-US" sz="2400" dirty="0">
                <a:latin typeface="Calibri" panose="020F0502020204030204" pitchFamily="34" charset="0"/>
                <a:cs typeface="Calibri" panose="020F0502020204030204" pitchFamily="34" charset="0"/>
                <a:sym typeface="Wingdings" pitchFamily="2" charset="2"/>
              </a:rPr>
              <a: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Galerkin</a:t>
            </a:r>
            <a:r>
              <a:rPr lang="en-US" sz="2400" dirty="0">
                <a:latin typeface="Calibri" panose="020F0502020204030204" pitchFamily="34" charset="0"/>
                <a:cs typeface="Calibri" panose="020F0502020204030204" pitchFamily="34" charset="0"/>
              </a:rPr>
              <a:t> projection but potential is </a:t>
            </a:r>
            <a:r>
              <a:rPr lang="en-US" sz="2400" dirty="0">
                <a:solidFill>
                  <a:srgbClr val="FF0000"/>
                </a:solidFill>
                <a:latin typeface="Calibri" panose="020F0502020204030204" pitchFamily="34" charset="0"/>
                <a:cs typeface="Calibri" panose="020F0502020204030204" pitchFamily="34" charset="0"/>
              </a:rPr>
              <a:t>non-affine</a:t>
            </a:r>
            <a:r>
              <a:rPr lang="en-US" sz="2400" dirty="0">
                <a:latin typeface="Calibri" panose="020F0502020204030204" pitchFamily="34" charset="0"/>
                <a:cs typeface="Calibri" panose="020F0502020204030204" pitchFamily="34" charset="0"/>
              </a:rPr>
              <a:t> in the parameters to fit:</a:t>
            </a:r>
          </a:p>
        </p:txBody>
      </p:sp>
      <p:pic>
        <p:nvPicPr>
          <p:cNvPr id="16" name="Picture 15">
            <a:extLst>
              <a:ext uri="{FF2B5EF4-FFF2-40B4-BE49-F238E27FC236}">
                <a16:creationId xmlns:a16="http://schemas.microsoft.com/office/drawing/2014/main" id="{D8F4EC20-DBF7-C8B1-A2EC-2476AC3A5260}"/>
              </a:ext>
            </a:extLst>
          </p:cNvPr>
          <p:cNvPicPr>
            <a:picLocks noChangeAspect="1"/>
          </p:cNvPicPr>
          <p:nvPr/>
        </p:nvPicPr>
        <p:blipFill>
          <a:blip r:embed="rId5"/>
          <a:stretch>
            <a:fillRect/>
          </a:stretch>
        </p:blipFill>
        <p:spPr>
          <a:xfrm>
            <a:off x="520604" y="4435814"/>
            <a:ext cx="5967663" cy="1878709"/>
          </a:xfrm>
          <a:prstGeom prst="rect">
            <a:avLst/>
          </a:prstGeom>
          <a:solidFill>
            <a:schemeClr val="bg1"/>
          </a:solidFill>
        </p:spPr>
      </p:pic>
      <p:sp>
        <p:nvSpPr>
          <p:cNvPr id="19" name="Rectangle 18">
            <a:extLst>
              <a:ext uri="{FF2B5EF4-FFF2-40B4-BE49-F238E27FC236}">
                <a16:creationId xmlns:a16="http://schemas.microsoft.com/office/drawing/2014/main" id="{18440B1F-B2D7-A840-4238-11FB319714B1}"/>
              </a:ext>
            </a:extLst>
          </p:cNvPr>
          <p:cNvSpPr/>
          <p:nvPr/>
        </p:nvSpPr>
        <p:spPr>
          <a:xfrm>
            <a:off x="10741695" y="5999105"/>
            <a:ext cx="220083" cy="315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F4ACCB3-A05F-CA4F-E8B0-5E137F7EE0AC}"/>
              </a:ext>
            </a:extLst>
          </p:cNvPr>
          <p:cNvSpPr/>
          <p:nvPr/>
        </p:nvSpPr>
        <p:spPr>
          <a:xfrm>
            <a:off x="1440652" y="175239"/>
            <a:ext cx="9811212" cy="646331"/>
          </a:xfrm>
          <a:prstGeom prst="rect">
            <a:avLst/>
          </a:prstGeom>
        </p:spPr>
        <p:txBody>
          <a:bodyPr wrap="none">
            <a:spAutoFit/>
          </a:bodyPr>
          <a:lstStyle/>
          <a:p>
            <a:r>
              <a:rPr lang="en-US" sz="3600" b="1" i="0" dirty="0">
                <a:solidFill>
                  <a:srgbClr val="FF0000"/>
                </a:solidFill>
                <a:effectLst/>
                <a:latin typeface="Calibri" panose="020F0502020204030204" pitchFamily="34" charset="0"/>
                <a:cs typeface="Calibri" panose="020F0502020204030204" pitchFamily="34" charset="0"/>
              </a:rPr>
              <a:t>RBM emulators for non-affine scattering problems</a:t>
            </a:r>
            <a:endParaRPr lang="en-US" sz="3600" b="1" dirty="0">
              <a:solidFill>
                <a:srgbClr val="FF0000"/>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AF56DC9F-6E30-B929-0119-412214382869}"/>
              </a:ext>
            </a:extLst>
          </p:cNvPr>
          <p:cNvGrpSpPr/>
          <p:nvPr/>
        </p:nvGrpSpPr>
        <p:grpSpPr>
          <a:xfrm>
            <a:off x="508622" y="912700"/>
            <a:ext cx="9664200" cy="1200329"/>
            <a:chOff x="508622" y="912700"/>
            <a:chExt cx="9664200" cy="1200329"/>
          </a:xfrm>
        </p:grpSpPr>
        <p:pic>
          <p:nvPicPr>
            <p:cNvPr id="5" name="Picture 4">
              <a:extLst>
                <a:ext uri="{FF2B5EF4-FFF2-40B4-BE49-F238E27FC236}">
                  <a16:creationId xmlns:a16="http://schemas.microsoft.com/office/drawing/2014/main" id="{0BDAF81A-3B47-435D-C10B-D9C2FD556054}"/>
                </a:ext>
              </a:extLst>
            </p:cNvPr>
            <p:cNvPicPr>
              <a:picLocks noChangeAspect="1"/>
            </p:cNvPicPr>
            <p:nvPr/>
          </p:nvPicPr>
          <p:blipFill>
            <a:blip r:embed="rId6"/>
            <a:stretch>
              <a:fillRect/>
            </a:stretch>
          </p:blipFill>
          <p:spPr>
            <a:xfrm>
              <a:off x="508622" y="1022164"/>
              <a:ext cx="2207723" cy="1013545"/>
            </a:xfrm>
            <a:prstGeom prst="rect">
              <a:avLst/>
            </a:prstGeom>
          </p:spPr>
        </p:pic>
        <p:sp>
          <p:nvSpPr>
            <p:cNvPr id="8" name="TextBox 7">
              <a:extLst>
                <a:ext uri="{FF2B5EF4-FFF2-40B4-BE49-F238E27FC236}">
                  <a16:creationId xmlns:a16="http://schemas.microsoft.com/office/drawing/2014/main" id="{1B48AA70-5660-93E7-87C5-5BF0B8D75FB6}"/>
                </a:ext>
              </a:extLst>
            </p:cNvPr>
            <p:cNvSpPr txBox="1"/>
            <p:nvPr/>
          </p:nvSpPr>
          <p:spPr>
            <a:xfrm>
              <a:off x="3131249" y="912700"/>
              <a:ext cx="7041573" cy="1200329"/>
            </a:xfrm>
            <a:prstGeom prst="rect">
              <a:avLst/>
            </a:prstGeom>
            <a:solidFill>
              <a:schemeClr val="accent4">
                <a:lumMod val="20000"/>
                <a:lumOff val="80000"/>
              </a:schemeClr>
            </a:solidFill>
          </p:spPr>
          <p:txBody>
            <a:bodyPr wrap="square" rtlCol="0">
              <a:spAutoFit/>
            </a:bodyPr>
            <a:lstStyle/>
            <a:p>
              <a:pPr algn="ctr"/>
              <a:r>
                <a:rPr lang="en-US" sz="2400" dirty="0">
                  <a:latin typeface="Calibri" panose="020F0502020204030204" pitchFamily="34" charset="0"/>
                  <a:cs typeface="Calibri" panose="020F0502020204030204" pitchFamily="34" charset="0"/>
                </a:rPr>
                <a:t>Nuclear </a:t>
              </a:r>
              <a:r>
                <a:rPr lang="en-US" sz="2400" b="1" dirty="0">
                  <a:solidFill>
                    <a:srgbClr val="FF0000"/>
                  </a:solidFill>
                  <a:latin typeface="Calibri" panose="020F0502020204030204" pitchFamily="34" charset="0"/>
                  <a:cs typeface="Calibri" panose="020F0502020204030204" pitchFamily="34" charset="0"/>
                </a:rPr>
                <a:t>ROSE</a:t>
              </a:r>
              <a:r>
                <a:rPr lang="en-US" sz="2400" dirty="0">
                  <a:latin typeface="Calibri" panose="020F0502020204030204" pitchFamily="34" charset="0"/>
                  <a:cs typeface="Calibri" panose="020F0502020204030204" pitchFamily="34" charset="0"/>
                </a:rPr>
                <a:t> in BAND Framework (free software!).</a:t>
              </a:r>
              <a:br>
                <a:rPr lang="en-US" sz="2400" dirty="0">
                  <a:latin typeface="Calibri" panose="020F0502020204030204" pitchFamily="34" charset="0"/>
                  <a:cs typeface="Calibri" panose="020F0502020204030204" pitchFamily="34" charset="0"/>
                </a:rPr>
              </a:br>
              <a:r>
                <a:rPr lang="en-US" sz="2400" b="1" dirty="0">
                  <a:solidFill>
                    <a:srgbClr val="FF0000"/>
                  </a:solidFill>
                  <a:latin typeface="Calibri" panose="020F0502020204030204" pitchFamily="34" charset="0"/>
                  <a:cs typeface="Calibri" panose="020F0502020204030204" pitchFamily="34" charset="0"/>
                </a:rPr>
                <a:t>R</a:t>
              </a:r>
              <a:r>
                <a:rPr lang="en-US" sz="2400" dirty="0">
                  <a:latin typeface="Calibri" panose="020F0502020204030204" pitchFamily="34" charset="0"/>
                  <a:cs typeface="Calibri" panose="020F0502020204030204" pitchFamily="34" charset="0"/>
                </a:rPr>
                <a:t>educed </a:t>
              </a:r>
              <a:r>
                <a:rPr lang="en-US" sz="2400" b="1" dirty="0">
                  <a:solidFill>
                    <a:srgbClr val="FF0000"/>
                  </a:solidFill>
                  <a:latin typeface="Calibri" panose="020F0502020204030204" pitchFamily="34" charset="0"/>
                  <a:cs typeface="Calibri" panose="020F0502020204030204" pitchFamily="34" charset="0"/>
                </a:rPr>
                <a:t>O</a:t>
              </a:r>
              <a:r>
                <a:rPr lang="en-US" sz="2400" dirty="0">
                  <a:latin typeface="Calibri" panose="020F0502020204030204" pitchFamily="34" charset="0"/>
                  <a:cs typeface="Calibri" panose="020F0502020204030204" pitchFamily="34" charset="0"/>
                </a:rPr>
                <a:t>rder </a:t>
              </a:r>
              <a:r>
                <a:rPr lang="en-US" sz="2400" b="1" dirty="0">
                  <a:solidFill>
                    <a:srgbClr val="FF0000"/>
                  </a:solidFill>
                  <a:latin typeface="Calibri" panose="020F0502020204030204" pitchFamily="34" charset="0"/>
                  <a:cs typeface="Calibri" panose="020F0502020204030204" pitchFamily="34" charset="0"/>
                </a:rPr>
                <a:t>S</a:t>
              </a:r>
              <a:r>
                <a:rPr lang="en-US" sz="2400" dirty="0">
                  <a:latin typeface="Calibri" panose="020F0502020204030204" pitchFamily="34" charset="0"/>
                  <a:cs typeface="Calibri" panose="020F0502020204030204" pitchFamily="34" charset="0"/>
                </a:rPr>
                <a:t>cattering </a:t>
              </a:r>
              <a:r>
                <a:rPr lang="en-US" sz="2400" b="1" dirty="0">
                  <a:solidFill>
                    <a:srgbClr val="FF0000"/>
                  </a:solidFill>
                  <a:latin typeface="Calibri" panose="020F0502020204030204" pitchFamily="34" charset="0"/>
                  <a:cs typeface="Calibri" panose="020F0502020204030204" pitchFamily="34" charset="0"/>
                </a:rPr>
                <a:t>E</a:t>
              </a:r>
              <a:r>
                <a:rPr lang="en-US" sz="2400" dirty="0">
                  <a:latin typeface="Calibri" panose="020F0502020204030204" pitchFamily="34" charset="0"/>
                  <a:cs typeface="Calibri" panose="020F0502020204030204" pitchFamily="34" charset="0"/>
                </a:rPr>
                <a:t>mulator can handle local, complex, non-affine interactions. </a:t>
              </a:r>
            </a:p>
          </p:txBody>
        </p:sp>
      </p:grpSp>
      <p:sp>
        <p:nvSpPr>
          <p:cNvPr id="4" name="TextBox 3">
            <a:extLst>
              <a:ext uri="{FF2B5EF4-FFF2-40B4-BE49-F238E27FC236}">
                <a16:creationId xmlns:a16="http://schemas.microsoft.com/office/drawing/2014/main" id="{649EE10F-B29A-E58A-6734-6B451511A539}"/>
              </a:ext>
            </a:extLst>
          </p:cNvPr>
          <p:cNvSpPr txBox="1"/>
          <p:nvPr/>
        </p:nvSpPr>
        <p:spPr>
          <a:xfrm>
            <a:off x="8617079" y="2310677"/>
            <a:ext cx="3574921" cy="400110"/>
          </a:xfrm>
          <a:prstGeom prst="rect">
            <a:avLst/>
          </a:prstGeom>
          <a:noFill/>
        </p:spPr>
        <p:txBody>
          <a:bodyPr wrap="square">
            <a:spAutoFit/>
          </a:bodyPr>
          <a:lstStyle/>
          <a:p>
            <a:pPr lvl="1">
              <a:spcBef>
                <a:spcPts val="200"/>
              </a:spcBef>
              <a:spcAft>
                <a:spcPts val="600"/>
              </a:spcAft>
            </a:pPr>
            <a:r>
              <a:rPr lang="en-US" sz="2000" b="1" u="none" strike="noStrike" dirty="0">
                <a:effectLst/>
                <a:highlight>
                  <a:srgbClr val="FFFFFF"/>
                </a:highlight>
                <a:latin typeface="Calibri" panose="020F0502020204030204" pitchFamily="34" charset="0"/>
                <a:cs typeface="Calibri" panose="020F0502020204030204" pitchFamily="34" charset="0"/>
                <a:hlinkClick r:id="rId7"/>
              </a:rPr>
              <a:t>[Odell et al., PRC (2024)</a:t>
            </a:r>
            <a:r>
              <a:rPr lang="en-US" sz="2000" b="1" u="none" strike="noStrike" dirty="0">
                <a:effectLst/>
                <a:highlight>
                  <a:srgbClr val="FFFFFF"/>
                </a:highligh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704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BC95B-1F00-B4FC-17AF-E81C5C861C96}"/>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747F470C-A898-868F-042E-33165E151542}"/>
              </a:ext>
            </a:extLst>
          </p:cNvPr>
          <p:cNvSpPr/>
          <p:nvPr/>
        </p:nvSpPr>
        <p:spPr>
          <a:xfrm>
            <a:off x="10741695" y="5999105"/>
            <a:ext cx="220083" cy="315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5062AF39-40BE-A0AB-BE5F-C93F288E81CD}"/>
              </a:ext>
            </a:extLst>
          </p:cNvPr>
          <p:cNvSpPr/>
          <p:nvPr/>
        </p:nvSpPr>
        <p:spPr>
          <a:xfrm>
            <a:off x="1440652" y="175239"/>
            <a:ext cx="9811212" cy="646331"/>
          </a:xfrm>
          <a:prstGeom prst="rect">
            <a:avLst/>
          </a:prstGeom>
        </p:spPr>
        <p:txBody>
          <a:bodyPr wrap="none">
            <a:spAutoFit/>
          </a:bodyPr>
          <a:lstStyle/>
          <a:p>
            <a:r>
              <a:rPr lang="en-US" sz="3600" b="1" i="0" dirty="0">
                <a:solidFill>
                  <a:srgbClr val="FF0000"/>
                </a:solidFill>
                <a:effectLst/>
                <a:latin typeface="Calibri" panose="020F0502020204030204" pitchFamily="34" charset="0"/>
                <a:cs typeface="Calibri" panose="020F0502020204030204" pitchFamily="34" charset="0"/>
              </a:rPr>
              <a:t>RBM emulators for non-affine scattering problems</a:t>
            </a:r>
            <a:endParaRPr lang="en-US" sz="3600" b="1" dirty="0">
              <a:solidFill>
                <a:srgbClr val="FF000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D9F3AA08-D7D9-340C-6366-8D4DEBBE07A4}"/>
              </a:ext>
            </a:extLst>
          </p:cNvPr>
          <p:cNvPicPr>
            <a:picLocks noChangeAspect="1"/>
          </p:cNvPicPr>
          <p:nvPr/>
        </p:nvPicPr>
        <p:blipFill>
          <a:blip r:embed="rId3"/>
          <a:stretch>
            <a:fillRect/>
          </a:stretch>
        </p:blipFill>
        <p:spPr>
          <a:xfrm>
            <a:off x="173755" y="1145596"/>
            <a:ext cx="11844490" cy="5537165"/>
          </a:xfrm>
          <a:prstGeom prst="rect">
            <a:avLst/>
          </a:prstGeom>
        </p:spPr>
      </p:pic>
      <p:sp>
        <p:nvSpPr>
          <p:cNvPr id="15" name="TextBox 14">
            <a:extLst>
              <a:ext uri="{FF2B5EF4-FFF2-40B4-BE49-F238E27FC236}">
                <a16:creationId xmlns:a16="http://schemas.microsoft.com/office/drawing/2014/main" id="{47793943-21BA-5898-392C-D76DA8CD3E7A}"/>
              </a:ext>
            </a:extLst>
          </p:cNvPr>
          <p:cNvSpPr txBox="1"/>
          <p:nvPr/>
        </p:nvSpPr>
        <p:spPr>
          <a:xfrm>
            <a:off x="8193009" y="687775"/>
            <a:ext cx="3574921" cy="400110"/>
          </a:xfrm>
          <a:prstGeom prst="rect">
            <a:avLst/>
          </a:prstGeom>
          <a:noFill/>
        </p:spPr>
        <p:txBody>
          <a:bodyPr wrap="square">
            <a:spAutoFit/>
          </a:bodyPr>
          <a:lstStyle/>
          <a:p>
            <a:pPr lvl="1">
              <a:spcBef>
                <a:spcPts val="200"/>
              </a:spcBef>
              <a:spcAft>
                <a:spcPts val="600"/>
              </a:spcAft>
            </a:pPr>
            <a:r>
              <a:rPr lang="en-US" sz="2000" b="1" u="none" strike="noStrike" dirty="0">
                <a:effectLst/>
                <a:highlight>
                  <a:srgbClr val="FFFFFF"/>
                </a:highlight>
                <a:latin typeface="Calibri" panose="020F0502020204030204" pitchFamily="34" charset="0"/>
                <a:cs typeface="Calibri" panose="020F0502020204030204" pitchFamily="34" charset="0"/>
                <a:hlinkClick r:id="rId4"/>
              </a:rPr>
              <a:t>[Odell et al., PRC (2024)</a:t>
            </a:r>
            <a:r>
              <a:rPr lang="en-US" sz="2000" b="1" u="none" strike="noStrike" dirty="0">
                <a:effectLst/>
                <a:highlight>
                  <a:srgbClr val="FFFFFF"/>
                </a:highligh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78936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C3AF69-A175-10E8-0A2D-B9F8AA585343}"/>
              </a:ext>
            </a:extLst>
          </p:cNvPr>
          <p:cNvSpPr/>
          <p:nvPr/>
        </p:nvSpPr>
        <p:spPr>
          <a:xfrm>
            <a:off x="10741695" y="5999105"/>
            <a:ext cx="220083" cy="315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80897CA7-9659-6473-067B-EA52FE57AB40}"/>
              </a:ext>
            </a:extLst>
          </p:cNvPr>
          <p:cNvSpPr txBox="1"/>
          <p:nvPr/>
        </p:nvSpPr>
        <p:spPr>
          <a:xfrm>
            <a:off x="9923974" y="1158921"/>
            <a:ext cx="2359099" cy="707886"/>
          </a:xfrm>
          <a:prstGeom prst="rect">
            <a:avLst/>
          </a:prstGeom>
          <a:noFill/>
        </p:spPr>
        <p:txBody>
          <a:bodyPr wrap="square">
            <a:spAutoFit/>
          </a:bodyPr>
          <a:lstStyle/>
          <a:p>
            <a:pPr lvl="1">
              <a:spcBef>
                <a:spcPts val="200"/>
              </a:spcBef>
              <a:spcAft>
                <a:spcPts val="600"/>
              </a:spcAft>
            </a:pPr>
            <a:r>
              <a:rPr lang="en-US" sz="2000" b="1" u="none" strike="noStrike" dirty="0">
                <a:effectLst/>
                <a:highlight>
                  <a:srgbClr val="FFFFFF"/>
                </a:highlight>
                <a:latin typeface="Calibri" panose="020F0502020204030204" pitchFamily="34" charset="0"/>
                <a:cs typeface="Calibri" panose="020F0502020204030204" pitchFamily="34" charset="0"/>
                <a:hlinkClick r:id="rId3"/>
              </a:rPr>
              <a:t>[Odell et al., PRC (2024)</a:t>
            </a:r>
            <a:r>
              <a:rPr lang="en-US" sz="2000" b="1" u="none" strike="noStrike" dirty="0">
                <a:effectLst/>
                <a:highlight>
                  <a:srgbClr val="FFFFFF"/>
                </a:highlight>
                <a:latin typeface="Calibri" panose="020F0502020204030204" pitchFamily="34" charset="0"/>
                <a:cs typeface="Calibri" panose="020F0502020204030204" pitchFamily="34" charset="0"/>
              </a:rPr>
              <a:t>]</a:t>
            </a:r>
          </a:p>
        </p:txBody>
      </p:sp>
      <p:sp>
        <p:nvSpPr>
          <p:cNvPr id="2" name="Rectangle 1">
            <a:extLst>
              <a:ext uri="{FF2B5EF4-FFF2-40B4-BE49-F238E27FC236}">
                <a16:creationId xmlns:a16="http://schemas.microsoft.com/office/drawing/2014/main" id="{FAFA44ED-6F85-466A-03BF-01B56071AC17}"/>
              </a:ext>
            </a:extLst>
          </p:cNvPr>
          <p:cNvSpPr/>
          <p:nvPr/>
        </p:nvSpPr>
        <p:spPr>
          <a:xfrm>
            <a:off x="1440652" y="175239"/>
            <a:ext cx="9811212" cy="646331"/>
          </a:xfrm>
          <a:prstGeom prst="rect">
            <a:avLst/>
          </a:prstGeom>
        </p:spPr>
        <p:txBody>
          <a:bodyPr wrap="none">
            <a:spAutoFit/>
          </a:bodyPr>
          <a:lstStyle/>
          <a:p>
            <a:r>
              <a:rPr lang="en-US" sz="3600" b="1" i="0" dirty="0">
                <a:solidFill>
                  <a:srgbClr val="FF0000"/>
                </a:solidFill>
                <a:effectLst/>
                <a:latin typeface="Calibri" panose="020F0502020204030204" pitchFamily="34" charset="0"/>
                <a:cs typeface="Calibri" panose="020F0502020204030204" pitchFamily="34" charset="0"/>
              </a:rPr>
              <a:t>RBM emulators for non-affine scattering problems</a:t>
            </a:r>
            <a:endParaRPr lang="en-US" sz="3600" b="1" dirty="0">
              <a:solidFill>
                <a:srgbClr val="FF0000"/>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A5CA6D9F-4DF9-B27C-277F-F5641A137D32}"/>
              </a:ext>
            </a:extLst>
          </p:cNvPr>
          <p:cNvGrpSpPr/>
          <p:nvPr/>
        </p:nvGrpSpPr>
        <p:grpSpPr>
          <a:xfrm>
            <a:off x="508622" y="912700"/>
            <a:ext cx="9664200" cy="1200329"/>
            <a:chOff x="508622" y="912700"/>
            <a:chExt cx="9664200" cy="1200329"/>
          </a:xfrm>
        </p:grpSpPr>
        <p:pic>
          <p:nvPicPr>
            <p:cNvPr id="5" name="Picture 4">
              <a:extLst>
                <a:ext uri="{FF2B5EF4-FFF2-40B4-BE49-F238E27FC236}">
                  <a16:creationId xmlns:a16="http://schemas.microsoft.com/office/drawing/2014/main" id="{BA5D53D8-B621-821C-D9BD-5530B06EA887}"/>
                </a:ext>
              </a:extLst>
            </p:cNvPr>
            <p:cNvPicPr>
              <a:picLocks noChangeAspect="1"/>
            </p:cNvPicPr>
            <p:nvPr/>
          </p:nvPicPr>
          <p:blipFill>
            <a:blip r:embed="rId4"/>
            <a:stretch>
              <a:fillRect/>
            </a:stretch>
          </p:blipFill>
          <p:spPr>
            <a:xfrm>
              <a:off x="508622" y="1022164"/>
              <a:ext cx="2207723" cy="1013545"/>
            </a:xfrm>
            <a:prstGeom prst="rect">
              <a:avLst/>
            </a:prstGeom>
          </p:spPr>
        </p:pic>
        <p:sp>
          <p:nvSpPr>
            <p:cNvPr id="6" name="TextBox 5">
              <a:extLst>
                <a:ext uri="{FF2B5EF4-FFF2-40B4-BE49-F238E27FC236}">
                  <a16:creationId xmlns:a16="http://schemas.microsoft.com/office/drawing/2014/main" id="{6AD23C24-26C7-0CF5-7061-3B555ED2726C}"/>
                </a:ext>
              </a:extLst>
            </p:cNvPr>
            <p:cNvSpPr txBox="1"/>
            <p:nvPr/>
          </p:nvSpPr>
          <p:spPr>
            <a:xfrm>
              <a:off x="3131249" y="912700"/>
              <a:ext cx="7041573" cy="1200329"/>
            </a:xfrm>
            <a:prstGeom prst="rect">
              <a:avLst/>
            </a:prstGeom>
            <a:solidFill>
              <a:schemeClr val="accent4">
                <a:lumMod val="20000"/>
                <a:lumOff val="80000"/>
              </a:schemeClr>
            </a:solidFill>
          </p:spPr>
          <p:txBody>
            <a:bodyPr wrap="square" rtlCol="0">
              <a:spAutoFit/>
            </a:bodyPr>
            <a:lstStyle/>
            <a:p>
              <a:pPr algn="ctr"/>
              <a:r>
                <a:rPr lang="en-US" sz="2400" dirty="0">
                  <a:latin typeface="Calibri" panose="020F0502020204030204" pitchFamily="34" charset="0"/>
                  <a:cs typeface="Calibri" panose="020F0502020204030204" pitchFamily="34" charset="0"/>
                </a:rPr>
                <a:t>Nuclear </a:t>
              </a:r>
              <a:r>
                <a:rPr lang="en-US" sz="2400" b="1" dirty="0">
                  <a:solidFill>
                    <a:srgbClr val="FF0000"/>
                  </a:solidFill>
                  <a:latin typeface="Calibri" panose="020F0502020204030204" pitchFamily="34" charset="0"/>
                  <a:cs typeface="Calibri" panose="020F0502020204030204" pitchFamily="34" charset="0"/>
                </a:rPr>
                <a:t>ROSE</a:t>
              </a:r>
              <a:r>
                <a:rPr lang="en-US" sz="2400" dirty="0">
                  <a:latin typeface="Calibri" panose="020F0502020204030204" pitchFamily="34" charset="0"/>
                  <a:cs typeface="Calibri" panose="020F0502020204030204" pitchFamily="34" charset="0"/>
                </a:rPr>
                <a:t> in BAND Framework (free software!).</a:t>
              </a:r>
              <a:br>
                <a:rPr lang="en-US" sz="2400" dirty="0">
                  <a:latin typeface="Calibri" panose="020F0502020204030204" pitchFamily="34" charset="0"/>
                  <a:cs typeface="Calibri" panose="020F0502020204030204" pitchFamily="34" charset="0"/>
                </a:rPr>
              </a:br>
              <a:r>
                <a:rPr lang="en-US" sz="2400" b="1" dirty="0">
                  <a:solidFill>
                    <a:srgbClr val="FF0000"/>
                  </a:solidFill>
                  <a:latin typeface="Calibri" panose="020F0502020204030204" pitchFamily="34" charset="0"/>
                  <a:cs typeface="Calibri" panose="020F0502020204030204" pitchFamily="34" charset="0"/>
                </a:rPr>
                <a:t>R</a:t>
              </a:r>
              <a:r>
                <a:rPr lang="en-US" sz="2400" dirty="0">
                  <a:latin typeface="Calibri" panose="020F0502020204030204" pitchFamily="34" charset="0"/>
                  <a:cs typeface="Calibri" panose="020F0502020204030204" pitchFamily="34" charset="0"/>
                </a:rPr>
                <a:t>educed </a:t>
              </a:r>
              <a:r>
                <a:rPr lang="en-US" sz="2400" b="1" dirty="0">
                  <a:solidFill>
                    <a:srgbClr val="FF0000"/>
                  </a:solidFill>
                  <a:latin typeface="Calibri" panose="020F0502020204030204" pitchFamily="34" charset="0"/>
                  <a:cs typeface="Calibri" panose="020F0502020204030204" pitchFamily="34" charset="0"/>
                </a:rPr>
                <a:t>O</a:t>
              </a:r>
              <a:r>
                <a:rPr lang="en-US" sz="2400" dirty="0">
                  <a:latin typeface="Calibri" panose="020F0502020204030204" pitchFamily="34" charset="0"/>
                  <a:cs typeface="Calibri" panose="020F0502020204030204" pitchFamily="34" charset="0"/>
                </a:rPr>
                <a:t>rder </a:t>
              </a:r>
              <a:r>
                <a:rPr lang="en-US" sz="2400" b="1" dirty="0">
                  <a:solidFill>
                    <a:srgbClr val="FF0000"/>
                  </a:solidFill>
                  <a:latin typeface="Calibri" panose="020F0502020204030204" pitchFamily="34" charset="0"/>
                  <a:cs typeface="Calibri" panose="020F0502020204030204" pitchFamily="34" charset="0"/>
                </a:rPr>
                <a:t>S</a:t>
              </a:r>
              <a:r>
                <a:rPr lang="en-US" sz="2400" dirty="0">
                  <a:latin typeface="Calibri" panose="020F0502020204030204" pitchFamily="34" charset="0"/>
                  <a:cs typeface="Calibri" panose="020F0502020204030204" pitchFamily="34" charset="0"/>
                </a:rPr>
                <a:t>cattering </a:t>
              </a:r>
              <a:r>
                <a:rPr lang="en-US" sz="2400" b="1" dirty="0">
                  <a:solidFill>
                    <a:srgbClr val="FF0000"/>
                  </a:solidFill>
                  <a:latin typeface="Calibri" panose="020F0502020204030204" pitchFamily="34" charset="0"/>
                  <a:cs typeface="Calibri" panose="020F0502020204030204" pitchFamily="34" charset="0"/>
                </a:rPr>
                <a:t>E</a:t>
              </a:r>
              <a:r>
                <a:rPr lang="en-US" sz="2400" dirty="0">
                  <a:latin typeface="Calibri" panose="020F0502020204030204" pitchFamily="34" charset="0"/>
                  <a:cs typeface="Calibri" panose="020F0502020204030204" pitchFamily="34" charset="0"/>
                </a:rPr>
                <a:t>mulator can handle local, complex, non-affine interactions. </a:t>
              </a:r>
            </a:p>
          </p:txBody>
        </p:sp>
      </p:grpSp>
      <p:pic>
        <p:nvPicPr>
          <p:cNvPr id="4" name="Picture 3">
            <a:extLst>
              <a:ext uri="{FF2B5EF4-FFF2-40B4-BE49-F238E27FC236}">
                <a16:creationId xmlns:a16="http://schemas.microsoft.com/office/drawing/2014/main" id="{4DB39222-F3E0-D6DB-CBD2-59FD9DC7C27F}"/>
              </a:ext>
            </a:extLst>
          </p:cNvPr>
          <p:cNvPicPr>
            <a:picLocks noChangeAspect="1"/>
          </p:cNvPicPr>
          <p:nvPr/>
        </p:nvPicPr>
        <p:blipFill>
          <a:blip r:embed="rId5"/>
          <a:stretch>
            <a:fillRect/>
          </a:stretch>
        </p:blipFill>
        <p:spPr>
          <a:xfrm>
            <a:off x="1733805" y="2345500"/>
            <a:ext cx="3690618" cy="4323919"/>
          </a:xfrm>
          <a:prstGeom prst="rect">
            <a:avLst/>
          </a:prstGeom>
        </p:spPr>
      </p:pic>
      <p:pic>
        <p:nvPicPr>
          <p:cNvPr id="7" name="Picture 6">
            <a:extLst>
              <a:ext uri="{FF2B5EF4-FFF2-40B4-BE49-F238E27FC236}">
                <a16:creationId xmlns:a16="http://schemas.microsoft.com/office/drawing/2014/main" id="{4471D972-8B8A-3301-B1D6-83D1BBD2886B}"/>
              </a:ext>
            </a:extLst>
          </p:cNvPr>
          <p:cNvPicPr>
            <a:picLocks noChangeAspect="1"/>
          </p:cNvPicPr>
          <p:nvPr/>
        </p:nvPicPr>
        <p:blipFill>
          <a:blip r:embed="rId6"/>
          <a:stretch>
            <a:fillRect/>
          </a:stretch>
        </p:blipFill>
        <p:spPr>
          <a:xfrm>
            <a:off x="8132550" y="2436993"/>
            <a:ext cx="3690619" cy="4323920"/>
          </a:xfrm>
          <a:prstGeom prst="rect">
            <a:avLst/>
          </a:prstGeom>
        </p:spPr>
      </p:pic>
      <p:sp>
        <p:nvSpPr>
          <p:cNvPr id="8" name="TextBox 7">
            <a:extLst>
              <a:ext uri="{FF2B5EF4-FFF2-40B4-BE49-F238E27FC236}">
                <a16:creationId xmlns:a16="http://schemas.microsoft.com/office/drawing/2014/main" id="{6C006891-0653-7A30-0E7E-0C520D2BAD58}"/>
              </a:ext>
            </a:extLst>
          </p:cNvPr>
          <p:cNvSpPr txBox="1"/>
          <p:nvPr/>
        </p:nvSpPr>
        <p:spPr>
          <a:xfrm>
            <a:off x="236310" y="2652467"/>
            <a:ext cx="1846735" cy="3477875"/>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Accurate wave functions from POD (or PCA) applied to snapshots.</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Leading principle components. </a:t>
            </a:r>
          </a:p>
        </p:txBody>
      </p:sp>
      <p:sp>
        <p:nvSpPr>
          <p:cNvPr id="9" name="TextBox 8">
            <a:extLst>
              <a:ext uri="{FF2B5EF4-FFF2-40B4-BE49-F238E27FC236}">
                <a16:creationId xmlns:a16="http://schemas.microsoft.com/office/drawing/2014/main" id="{0B2F0E16-FE0D-02C3-FA3E-F47FA53210E9}"/>
              </a:ext>
            </a:extLst>
          </p:cNvPr>
          <p:cNvSpPr txBox="1"/>
          <p:nvPr/>
        </p:nvSpPr>
        <p:spPr>
          <a:xfrm>
            <a:off x="5875197" y="3119677"/>
            <a:ext cx="2257353" cy="2554545"/>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Accurate potentials from EIM.</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Leading PCA basis components.</a:t>
            </a:r>
          </a:p>
        </p:txBody>
      </p:sp>
    </p:spTree>
    <p:extLst>
      <p:ext uri="{BB962C8B-B14F-4D97-AF65-F5344CB8AC3E}">
        <p14:creationId xmlns:p14="http://schemas.microsoft.com/office/powerpoint/2010/main" val="33041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BAA24-0F51-4E28-A390-123FA5A48E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9821B8-BF18-1213-8DAD-19F5EFB5C90A}"/>
              </a:ext>
            </a:extLst>
          </p:cNvPr>
          <p:cNvSpPr>
            <a:spLocks noGrp="1"/>
          </p:cNvSpPr>
          <p:nvPr>
            <p:ph type="title"/>
          </p:nvPr>
        </p:nvSpPr>
        <p:spPr>
          <a:xfrm>
            <a:off x="514773" y="274639"/>
            <a:ext cx="10972800" cy="1143000"/>
          </a:xfrm>
        </p:spPr>
        <p:txBody>
          <a:bodyPr>
            <a:normAutofit/>
          </a:bodyPr>
          <a:lstStyle/>
          <a:p>
            <a:r>
              <a:rPr lang="en-US" b="1" dirty="0">
                <a:solidFill>
                  <a:srgbClr val="FF0000"/>
                </a:solidFill>
                <a:latin typeface="+mn-lt"/>
              </a:rPr>
              <a:t>Outline</a:t>
            </a:r>
          </a:p>
        </p:txBody>
      </p:sp>
      <p:sp>
        <p:nvSpPr>
          <p:cNvPr id="3" name="Content Placeholder 2">
            <a:extLst>
              <a:ext uri="{FF2B5EF4-FFF2-40B4-BE49-F238E27FC236}">
                <a16:creationId xmlns:a16="http://schemas.microsoft.com/office/drawing/2014/main" id="{4ADC2832-8310-11E4-8018-18E0330226C1}"/>
              </a:ext>
            </a:extLst>
          </p:cNvPr>
          <p:cNvSpPr>
            <a:spLocks noGrp="1"/>
          </p:cNvSpPr>
          <p:nvPr>
            <p:ph idx="1"/>
          </p:nvPr>
        </p:nvSpPr>
        <p:spPr>
          <a:xfrm>
            <a:off x="320842" y="1643060"/>
            <a:ext cx="11550316" cy="4525963"/>
          </a:xfrm>
        </p:spPr>
        <p:txBody>
          <a:bodyPr>
            <a:normAutofit fontScale="77500" lnSpcReduction="20000"/>
          </a:bodyPr>
          <a:lstStyle/>
          <a:p>
            <a:pPr marL="213355">
              <a:lnSpc>
                <a:spcPct val="140000"/>
              </a:lnSpc>
              <a:spcAft>
                <a:spcPts val="2400"/>
              </a:spcAft>
            </a:pPr>
            <a:r>
              <a:rPr lang="en-US" sz="3600" dirty="0"/>
              <a:t>Overview: RBM emulators for challenges in nuclear physics</a:t>
            </a:r>
          </a:p>
          <a:p>
            <a:pPr marL="213355">
              <a:lnSpc>
                <a:spcPct val="140000"/>
              </a:lnSpc>
              <a:spcAft>
                <a:spcPts val="2400"/>
              </a:spcAft>
            </a:pPr>
            <a:r>
              <a:rPr lang="en-US" sz="3600" dirty="0">
                <a:solidFill>
                  <a:schemeClr val="bg1">
                    <a:lumMod val="75000"/>
                  </a:schemeClr>
                </a:solidFill>
              </a:rPr>
              <a:t>More effective RBMs and offline training: 2N and 3N scattering</a:t>
            </a:r>
          </a:p>
          <a:p>
            <a:pPr marL="213355">
              <a:lnSpc>
                <a:spcPct val="140000"/>
              </a:lnSpc>
              <a:spcAft>
                <a:spcPts val="2400"/>
              </a:spcAft>
            </a:pPr>
            <a:r>
              <a:rPr lang="en-US" sz="3600" dirty="0">
                <a:solidFill>
                  <a:schemeClr val="bg1">
                    <a:lumMod val="75000"/>
                  </a:schemeClr>
                </a:solidFill>
              </a:rPr>
              <a:t>Non-affine models: optical potentials</a:t>
            </a:r>
          </a:p>
          <a:p>
            <a:pPr marL="213355">
              <a:lnSpc>
                <a:spcPct val="140000"/>
              </a:lnSpc>
              <a:spcAft>
                <a:spcPts val="2400"/>
              </a:spcAft>
            </a:pPr>
            <a:r>
              <a:rPr lang="en-US" sz="3600" dirty="0">
                <a:solidFill>
                  <a:schemeClr val="bg1">
                    <a:lumMod val="75000"/>
                  </a:schemeClr>
                </a:solidFill>
              </a:rPr>
              <a:t>Complex energies: extracting and emulating continuum physics</a:t>
            </a:r>
          </a:p>
          <a:p>
            <a:pPr marL="213355">
              <a:lnSpc>
                <a:spcPct val="140000"/>
              </a:lnSpc>
              <a:spcAft>
                <a:spcPts val="2400"/>
              </a:spcAft>
            </a:pPr>
            <a:r>
              <a:rPr lang="en-US" sz="3600" dirty="0">
                <a:solidFill>
                  <a:schemeClr val="bg1">
                    <a:lumMod val="75000"/>
                  </a:schemeClr>
                </a:solidFill>
              </a:rPr>
              <a:t>Summary and outlook</a:t>
            </a:r>
          </a:p>
        </p:txBody>
      </p:sp>
    </p:spTree>
    <p:extLst>
      <p:ext uri="{BB962C8B-B14F-4D97-AF65-F5344CB8AC3E}">
        <p14:creationId xmlns:p14="http://schemas.microsoft.com/office/powerpoint/2010/main" val="1109165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CF2F5-509D-9EAC-054B-2C2D3F377BE6}"/>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1629D2E9-0DAE-1C43-2B62-E43524EA6F42}"/>
              </a:ext>
            </a:extLst>
          </p:cNvPr>
          <p:cNvPicPr>
            <a:picLocks noChangeAspect="1"/>
          </p:cNvPicPr>
          <p:nvPr/>
        </p:nvPicPr>
        <p:blipFill>
          <a:blip r:embed="rId3"/>
          <a:stretch>
            <a:fillRect/>
          </a:stretch>
        </p:blipFill>
        <p:spPr>
          <a:xfrm>
            <a:off x="213835" y="2123391"/>
            <a:ext cx="3903165" cy="4734609"/>
          </a:xfrm>
          <a:prstGeom prst="rect">
            <a:avLst/>
          </a:prstGeom>
        </p:spPr>
      </p:pic>
      <p:sp>
        <p:nvSpPr>
          <p:cNvPr id="21" name="Rectangle 20">
            <a:extLst>
              <a:ext uri="{FF2B5EF4-FFF2-40B4-BE49-F238E27FC236}">
                <a16:creationId xmlns:a16="http://schemas.microsoft.com/office/drawing/2014/main" id="{36B50620-E092-5DD8-43EB-E16E27F830C2}"/>
              </a:ext>
            </a:extLst>
          </p:cNvPr>
          <p:cNvSpPr/>
          <p:nvPr/>
        </p:nvSpPr>
        <p:spPr>
          <a:xfrm>
            <a:off x="10741695" y="5999105"/>
            <a:ext cx="220083" cy="315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7EF0056-F179-D3BE-0804-0ADD596D9062}"/>
              </a:ext>
            </a:extLst>
          </p:cNvPr>
          <p:cNvPicPr>
            <a:picLocks noChangeAspect="1"/>
          </p:cNvPicPr>
          <p:nvPr/>
        </p:nvPicPr>
        <p:blipFill>
          <a:blip r:embed="rId4"/>
          <a:stretch>
            <a:fillRect/>
          </a:stretch>
        </p:blipFill>
        <p:spPr>
          <a:xfrm>
            <a:off x="4257207" y="2828885"/>
            <a:ext cx="7822187" cy="3826333"/>
          </a:xfrm>
          <a:prstGeom prst="rect">
            <a:avLst/>
          </a:prstGeom>
        </p:spPr>
      </p:pic>
      <p:sp>
        <p:nvSpPr>
          <p:cNvPr id="23" name="TextBox 22">
            <a:extLst>
              <a:ext uri="{FF2B5EF4-FFF2-40B4-BE49-F238E27FC236}">
                <a16:creationId xmlns:a16="http://schemas.microsoft.com/office/drawing/2014/main" id="{15040F11-110A-2F88-DE24-B834FECF8DB0}"/>
              </a:ext>
            </a:extLst>
          </p:cNvPr>
          <p:cNvSpPr txBox="1"/>
          <p:nvPr/>
        </p:nvSpPr>
        <p:spPr>
          <a:xfrm>
            <a:off x="4989035" y="2287064"/>
            <a:ext cx="3574921" cy="400110"/>
          </a:xfrm>
          <a:prstGeom prst="rect">
            <a:avLst/>
          </a:prstGeom>
          <a:noFill/>
        </p:spPr>
        <p:txBody>
          <a:bodyPr wrap="square">
            <a:spAutoFit/>
          </a:bodyPr>
          <a:lstStyle/>
          <a:p>
            <a:pPr lvl="1">
              <a:spcBef>
                <a:spcPts val="200"/>
              </a:spcBef>
              <a:spcAft>
                <a:spcPts val="600"/>
              </a:spcAft>
            </a:pPr>
            <a:r>
              <a:rPr lang="en-US" sz="2000" b="1" u="none" strike="noStrike" dirty="0">
                <a:effectLst/>
                <a:highlight>
                  <a:srgbClr val="FFFFFF"/>
                </a:highlight>
                <a:latin typeface="Calibri" panose="020F0502020204030204" pitchFamily="34" charset="0"/>
                <a:cs typeface="Calibri" panose="020F0502020204030204" pitchFamily="34" charset="0"/>
                <a:hlinkClick r:id="rId5"/>
              </a:rPr>
              <a:t>[Odell et al., PRC (2024)</a:t>
            </a:r>
            <a:r>
              <a:rPr lang="en-US" sz="2000" b="1" u="none" strike="noStrike" dirty="0">
                <a:effectLst/>
                <a:highlight>
                  <a:srgbClr val="FFFFFF"/>
                </a:highlight>
                <a:latin typeface="Calibri" panose="020F0502020204030204" pitchFamily="34" charset="0"/>
                <a:cs typeface="Calibri" panose="020F0502020204030204" pitchFamily="34" charset="0"/>
              </a:rPr>
              <a:t>]</a:t>
            </a:r>
          </a:p>
        </p:txBody>
      </p:sp>
      <p:sp>
        <p:nvSpPr>
          <p:cNvPr id="2" name="Rectangle 1">
            <a:extLst>
              <a:ext uri="{FF2B5EF4-FFF2-40B4-BE49-F238E27FC236}">
                <a16:creationId xmlns:a16="http://schemas.microsoft.com/office/drawing/2014/main" id="{3A643719-90FE-11E7-86E9-AB938A61BC06}"/>
              </a:ext>
            </a:extLst>
          </p:cNvPr>
          <p:cNvSpPr/>
          <p:nvPr/>
        </p:nvSpPr>
        <p:spPr>
          <a:xfrm>
            <a:off x="1440652" y="175239"/>
            <a:ext cx="9811212" cy="646331"/>
          </a:xfrm>
          <a:prstGeom prst="rect">
            <a:avLst/>
          </a:prstGeom>
        </p:spPr>
        <p:txBody>
          <a:bodyPr wrap="none">
            <a:spAutoFit/>
          </a:bodyPr>
          <a:lstStyle/>
          <a:p>
            <a:r>
              <a:rPr lang="en-US" sz="3600" b="1" i="0" dirty="0">
                <a:solidFill>
                  <a:srgbClr val="FF0000"/>
                </a:solidFill>
                <a:effectLst/>
                <a:latin typeface="Calibri" panose="020F0502020204030204" pitchFamily="34" charset="0"/>
                <a:cs typeface="Calibri" panose="020F0502020204030204" pitchFamily="34" charset="0"/>
              </a:rPr>
              <a:t>RBM emulators for non-affine scattering problems</a:t>
            </a:r>
            <a:endParaRPr lang="en-US" sz="3600" b="1" dirty="0">
              <a:solidFill>
                <a:srgbClr val="FF0000"/>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2623F865-B497-5840-C65F-15A9551FE304}"/>
              </a:ext>
            </a:extLst>
          </p:cNvPr>
          <p:cNvGrpSpPr/>
          <p:nvPr/>
        </p:nvGrpSpPr>
        <p:grpSpPr>
          <a:xfrm>
            <a:off x="508622" y="912700"/>
            <a:ext cx="9664200" cy="1200329"/>
            <a:chOff x="508622" y="912700"/>
            <a:chExt cx="9664200" cy="1200329"/>
          </a:xfrm>
        </p:grpSpPr>
        <p:pic>
          <p:nvPicPr>
            <p:cNvPr id="5" name="Picture 4">
              <a:extLst>
                <a:ext uri="{FF2B5EF4-FFF2-40B4-BE49-F238E27FC236}">
                  <a16:creationId xmlns:a16="http://schemas.microsoft.com/office/drawing/2014/main" id="{9CCC7BF6-148C-5A7E-2DB1-04AC94679EC1}"/>
                </a:ext>
              </a:extLst>
            </p:cNvPr>
            <p:cNvPicPr>
              <a:picLocks noChangeAspect="1"/>
            </p:cNvPicPr>
            <p:nvPr/>
          </p:nvPicPr>
          <p:blipFill>
            <a:blip r:embed="rId6"/>
            <a:stretch>
              <a:fillRect/>
            </a:stretch>
          </p:blipFill>
          <p:spPr>
            <a:xfrm>
              <a:off x="508622" y="1022164"/>
              <a:ext cx="2207723" cy="1013545"/>
            </a:xfrm>
            <a:prstGeom prst="rect">
              <a:avLst/>
            </a:prstGeom>
          </p:spPr>
        </p:pic>
        <p:sp>
          <p:nvSpPr>
            <p:cNvPr id="6" name="TextBox 5">
              <a:extLst>
                <a:ext uri="{FF2B5EF4-FFF2-40B4-BE49-F238E27FC236}">
                  <a16:creationId xmlns:a16="http://schemas.microsoft.com/office/drawing/2014/main" id="{53D0B75C-8A17-7DEB-07F5-C7CFB556BA3A}"/>
                </a:ext>
              </a:extLst>
            </p:cNvPr>
            <p:cNvSpPr txBox="1"/>
            <p:nvPr/>
          </p:nvSpPr>
          <p:spPr>
            <a:xfrm>
              <a:off x="3131249" y="912700"/>
              <a:ext cx="7041573" cy="1200329"/>
            </a:xfrm>
            <a:prstGeom prst="rect">
              <a:avLst/>
            </a:prstGeom>
            <a:solidFill>
              <a:schemeClr val="accent4">
                <a:lumMod val="20000"/>
                <a:lumOff val="80000"/>
              </a:schemeClr>
            </a:solidFill>
          </p:spPr>
          <p:txBody>
            <a:bodyPr wrap="square" rtlCol="0">
              <a:spAutoFit/>
            </a:bodyPr>
            <a:lstStyle/>
            <a:p>
              <a:pPr algn="ctr"/>
              <a:r>
                <a:rPr lang="en-US" sz="2400" dirty="0">
                  <a:latin typeface="Calibri" panose="020F0502020204030204" pitchFamily="34" charset="0"/>
                  <a:cs typeface="Calibri" panose="020F0502020204030204" pitchFamily="34" charset="0"/>
                </a:rPr>
                <a:t>Nuclear </a:t>
              </a:r>
              <a:r>
                <a:rPr lang="en-US" sz="2400" b="1" dirty="0">
                  <a:solidFill>
                    <a:srgbClr val="FF0000"/>
                  </a:solidFill>
                  <a:latin typeface="Calibri" panose="020F0502020204030204" pitchFamily="34" charset="0"/>
                  <a:cs typeface="Calibri" panose="020F0502020204030204" pitchFamily="34" charset="0"/>
                </a:rPr>
                <a:t>ROSE</a:t>
              </a:r>
              <a:r>
                <a:rPr lang="en-US" sz="2400" dirty="0">
                  <a:latin typeface="Calibri" panose="020F0502020204030204" pitchFamily="34" charset="0"/>
                  <a:cs typeface="Calibri" panose="020F0502020204030204" pitchFamily="34" charset="0"/>
                </a:rPr>
                <a:t> in BAND Framework (free software!).</a:t>
              </a:r>
              <a:br>
                <a:rPr lang="en-US" sz="2400" dirty="0">
                  <a:latin typeface="Calibri" panose="020F0502020204030204" pitchFamily="34" charset="0"/>
                  <a:cs typeface="Calibri" panose="020F0502020204030204" pitchFamily="34" charset="0"/>
                </a:rPr>
              </a:br>
              <a:r>
                <a:rPr lang="en-US" sz="2400" b="1" dirty="0">
                  <a:solidFill>
                    <a:srgbClr val="FF0000"/>
                  </a:solidFill>
                  <a:latin typeface="Calibri" panose="020F0502020204030204" pitchFamily="34" charset="0"/>
                  <a:cs typeface="Calibri" panose="020F0502020204030204" pitchFamily="34" charset="0"/>
                </a:rPr>
                <a:t>R</a:t>
              </a:r>
              <a:r>
                <a:rPr lang="en-US" sz="2400" dirty="0">
                  <a:latin typeface="Calibri" panose="020F0502020204030204" pitchFamily="34" charset="0"/>
                  <a:cs typeface="Calibri" panose="020F0502020204030204" pitchFamily="34" charset="0"/>
                </a:rPr>
                <a:t>educed </a:t>
              </a:r>
              <a:r>
                <a:rPr lang="en-US" sz="2400" b="1" dirty="0">
                  <a:solidFill>
                    <a:srgbClr val="FF0000"/>
                  </a:solidFill>
                  <a:latin typeface="Calibri" panose="020F0502020204030204" pitchFamily="34" charset="0"/>
                  <a:cs typeface="Calibri" panose="020F0502020204030204" pitchFamily="34" charset="0"/>
                </a:rPr>
                <a:t>O</a:t>
              </a:r>
              <a:r>
                <a:rPr lang="en-US" sz="2400" dirty="0">
                  <a:latin typeface="Calibri" panose="020F0502020204030204" pitchFamily="34" charset="0"/>
                  <a:cs typeface="Calibri" panose="020F0502020204030204" pitchFamily="34" charset="0"/>
                </a:rPr>
                <a:t>rder </a:t>
              </a:r>
              <a:r>
                <a:rPr lang="en-US" sz="2400" b="1" dirty="0">
                  <a:solidFill>
                    <a:srgbClr val="FF0000"/>
                  </a:solidFill>
                  <a:latin typeface="Calibri" panose="020F0502020204030204" pitchFamily="34" charset="0"/>
                  <a:cs typeface="Calibri" panose="020F0502020204030204" pitchFamily="34" charset="0"/>
                </a:rPr>
                <a:t>S</a:t>
              </a:r>
              <a:r>
                <a:rPr lang="en-US" sz="2400" dirty="0">
                  <a:latin typeface="Calibri" panose="020F0502020204030204" pitchFamily="34" charset="0"/>
                  <a:cs typeface="Calibri" panose="020F0502020204030204" pitchFamily="34" charset="0"/>
                </a:rPr>
                <a:t>cattering </a:t>
              </a:r>
              <a:r>
                <a:rPr lang="en-US" sz="2400" b="1" dirty="0">
                  <a:solidFill>
                    <a:srgbClr val="FF0000"/>
                  </a:solidFill>
                  <a:latin typeface="Calibri" panose="020F0502020204030204" pitchFamily="34" charset="0"/>
                  <a:cs typeface="Calibri" panose="020F0502020204030204" pitchFamily="34" charset="0"/>
                </a:rPr>
                <a:t>E</a:t>
              </a:r>
              <a:r>
                <a:rPr lang="en-US" sz="2400" dirty="0">
                  <a:latin typeface="Calibri" panose="020F0502020204030204" pitchFamily="34" charset="0"/>
                  <a:cs typeface="Calibri" panose="020F0502020204030204" pitchFamily="34" charset="0"/>
                </a:rPr>
                <a:t>mulator can handle local, complex, non-affine interactions. </a:t>
              </a:r>
            </a:p>
          </p:txBody>
        </p:sp>
      </p:grpSp>
    </p:spTree>
    <p:extLst>
      <p:ext uri="{BB962C8B-B14F-4D97-AF65-F5344CB8AC3E}">
        <p14:creationId xmlns:p14="http://schemas.microsoft.com/office/powerpoint/2010/main" val="1663130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with black letters and blue waves&#10;&#10;Description automatically generated">
            <a:extLst>
              <a:ext uri="{FF2B5EF4-FFF2-40B4-BE49-F238E27FC236}">
                <a16:creationId xmlns:a16="http://schemas.microsoft.com/office/drawing/2014/main" id="{32AE3A71-688F-EC1F-3401-3A8516AC1312}"/>
              </a:ext>
            </a:extLst>
          </p:cNvPr>
          <p:cNvPicPr>
            <a:picLocks noChangeAspect="1"/>
          </p:cNvPicPr>
          <p:nvPr/>
        </p:nvPicPr>
        <p:blipFill>
          <a:blip r:embed="rId2"/>
          <a:stretch>
            <a:fillRect/>
          </a:stretch>
        </p:blipFill>
        <p:spPr>
          <a:xfrm>
            <a:off x="228788" y="5960623"/>
            <a:ext cx="1603599" cy="760851"/>
          </a:xfrm>
          <a:prstGeom prst="rect">
            <a:avLst/>
          </a:prstGeom>
        </p:spPr>
      </p:pic>
      <p:sp>
        <p:nvSpPr>
          <p:cNvPr id="8" name="Title 2">
            <a:extLst>
              <a:ext uri="{FF2B5EF4-FFF2-40B4-BE49-F238E27FC236}">
                <a16:creationId xmlns:a16="http://schemas.microsoft.com/office/drawing/2014/main" id="{1CCDBD76-014C-1803-CAAF-6E8A37633BB6}"/>
              </a:ext>
            </a:extLst>
          </p:cNvPr>
          <p:cNvSpPr>
            <a:spLocks noGrp="1"/>
          </p:cNvSpPr>
          <p:nvPr>
            <p:ph type="title"/>
          </p:nvPr>
        </p:nvSpPr>
        <p:spPr>
          <a:xfrm>
            <a:off x="1869916" y="375936"/>
            <a:ext cx="7859889" cy="485775"/>
          </a:xfrm>
        </p:spPr>
        <p:txBody>
          <a:bodyPr>
            <a:noAutofit/>
          </a:bodyPr>
          <a:lstStyle/>
          <a:p>
            <a:pPr algn="ctr"/>
            <a:r>
              <a:rPr lang="en-US" sz="3600" b="1" dirty="0">
                <a:solidFill>
                  <a:srgbClr val="FF0000"/>
                </a:solidFill>
                <a:latin typeface="Calibri" panose="020F0502020204030204" pitchFamily="34" charset="0"/>
                <a:cs typeface="Calibri" panose="020F0502020204030204" pitchFamily="34" charset="0"/>
              </a:rPr>
              <a:t>RBM emulator for coupled channels</a:t>
            </a:r>
          </a:p>
        </p:txBody>
      </p:sp>
      <p:pic>
        <p:nvPicPr>
          <p:cNvPr id="21" name="Picture 20">
            <a:extLst>
              <a:ext uri="{FF2B5EF4-FFF2-40B4-BE49-F238E27FC236}">
                <a16:creationId xmlns:a16="http://schemas.microsoft.com/office/drawing/2014/main" id="{E96AF094-CEE9-3AD1-15DB-2789B195D98B}"/>
              </a:ext>
            </a:extLst>
          </p:cNvPr>
          <p:cNvPicPr>
            <a:picLocks noChangeAspect="1"/>
          </p:cNvPicPr>
          <p:nvPr/>
        </p:nvPicPr>
        <p:blipFill>
          <a:blip r:embed="rId3">
            <a:lum/>
            <a:alphaModFix/>
          </a:blip>
          <a:srcRect/>
          <a:stretch>
            <a:fillRect/>
          </a:stretch>
        </p:blipFill>
        <p:spPr>
          <a:xfrm>
            <a:off x="10783865" y="5273750"/>
            <a:ext cx="1030737" cy="1187618"/>
          </a:xfrm>
          <a:prstGeom prst="rect">
            <a:avLst/>
          </a:prstGeom>
          <a:noFill/>
          <a:ln>
            <a:noFill/>
          </a:ln>
        </p:spPr>
      </p:pic>
      <p:grpSp>
        <p:nvGrpSpPr>
          <p:cNvPr id="11" name="Group 10">
            <a:extLst>
              <a:ext uri="{FF2B5EF4-FFF2-40B4-BE49-F238E27FC236}">
                <a16:creationId xmlns:a16="http://schemas.microsoft.com/office/drawing/2014/main" id="{5D999E24-DB20-C9A9-D22F-B3C146B540E6}"/>
              </a:ext>
            </a:extLst>
          </p:cNvPr>
          <p:cNvGrpSpPr>
            <a:grpSpLocks noChangeAspect="1"/>
          </p:cNvGrpSpPr>
          <p:nvPr/>
        </p:nvGrpSpPr>
        <p:grpSpPr>
          <a:xfrm>
            <a:off x="720302" y="1039594"/>
            <a:ext cx="9589267" cy="5303520"/>
            <a:chOff x="1594945" y="774554"/>
            <a:chExt cx="8668024" cy="4794009"/>
          </a:xfrm>
        </p:grpSpPr>
        <p:pic>
          <p:nvPicPr>
            <p:cNvPr id="73" name="Picture 72" descr="A black text on a white background&#10;&#10;Description automatically generated">
              <a:extLst>
                <a:ext uri="{FF2B5EF4-FFF2-40B4-BE49-F238E27FC236}">
                  <a16:creationId xmlns:a16="http://schemas.microsoft.com/office/drawing/2014/main" id="{CBD2B49A-060B-1A8D-086C-DEEA4751ADAA}"/>
                </a:ext>
              </a:extLst>
            </p:cNvPr>
            <p:cNvPicPr>
              <a:picLocks noChangeAspect="1"/>
            </p:cNvPicPr>
            <p:nvPr/>
          </p:nvPicPr>
          <p:blipFill>
            <a:blip r:embed="rId4"/>
            <a:stretch>
              <a:fillRect/>
            </a:stretch>
          </p:blipFill>
          <p:spPr>
            <a:xfrm>
              <a:off x="6499944" y="2855071"/>
              <a:ext cx="3679729" cy="521295"/>
            </a:xfrm>
            <a:prstGeom prst="rect">
              <a:avLst/>
            </a:prstGeom>
          </p:spPr>
        </p:pic>
        <p:grpSp>
          <p:nvGrpSpPr>
            <p:cNvPr id="10" name="Group 9">
              <a:extLst>
                <a:ext uri="{FF2B5EF4-FFF2-40B4-BE49-F238E27FC236}">
                  <a16:creationId xmlns:a16="http://schemas.microsoft.com/office/drawing/2014/main" id="{AD10383F-C6AE-D681-EF0C-DE1EFFD9EE9E}"/>
                </a:ext>
              </a:extLst>
            </p:cNvPr>
            <p:cNvGrpSpPr/>
            <p:nvPr/>
          </p:nvGrpSpPr>
          <p:grpSpPr>
            <a:xfrm>
              <a:off x="1594945" y="774554"/>
              <a:ext cx="8668024" cy="4794009"/>
              <a:chOff x="1594945" y="761302"/>
              <a:chExt cx="8668024" cy="4794009"/>
            </a:xfrm>
          </p:grpSpPr>
          <p:pic>
            <p:nvPicPr>
              <p:cNvPr id="56" name="Picture 55" descr="A group of mathematical symbols&#10;&#10;Description automatically generated">
                <a:extLst>
                  <a:ext uri="{FF2B5EF4-FFF2-40B4-BE49-F238E27FC236}">
                    <a16:creationId xmlns:a16="http://schemas.microsoft.com/office/drawing/2014/main" id="{59BDA358-E207-F453-D8C9-D648422B7639}"/>
                  </a:ext>
                </a:extLst>
              </p:cNvPr>
              <p:cNvPicPr>
                <a:picLocks noChangeAspect="1"/>
              </p:cNvPicPr>
              <p:nvPr/>
            </p:nvPicPr>
            <p:blipFill>
              <a:blip r:embed="rId5"/>
              <a:stretch>
                <a:fillRect/>
              </a:stretch>
            </p:blipFill>
            <p:spPr>
              <a:xfrm>
                <a:off x="6321323" y="1371193"/>
                <a:ext cx="3555932" cy="922677"/>
              </a:xfrm>
              <a:prstGeom prst="rect">
                <a:avLst/>
              </a:prstGeom>
            </p:spPr>
          </p:pic>
          <p:pic>
            <p:nvPicPr>
              <p:cNvPr id="58" name="Picture 57" descr="A black text on a white background&#10;&#10;Description automatically generated">
                <a:extLst>
                  <a:ext uri="{FF2B5EF4-FFF2-40B4-BE49-F238E27FC236}">
                    <a16:creationId xmlns:a16="http://schemas.microsoft.com/office/drawing/2014/main" id="{A5870341-0BD8-3993-8D99-57FC177D1881}"/>
                  </a:ext>
                </a:extLst>
              </p:cNvPr>
              <p:cNvPicPr>
                <a:picLocks noChangeAspect="1"/>
              </p:cNvPicPr>
              <p:nvPr/>
            </p:nvPicPr>
            <p:blipFill>
              <a:blip r:embed="rId6"/>
              <a:stretch>
                <a:fillRect/>
              </a:stretch>
            </p:blipFill>
            <p:spPr>
              <a:xfrm>
                <a:off x="1934655" y="2977548"/>
                <a:ext cx="4467578" cy="720240"/>
              </a:xfrm>
              <a:prstGeom prst="rect">
                <a:avLst/>
              </a:prstGeom>
            </p:spPr>
          </p:pic>
          <p:pic>
            <p:nvPicPr>
              <p:cNvPr id="59" name="Picture 58" descr="A sphere with a grid and numbers&#10;&#10;Description automatically generated with medium confidence">
                <a:extLst>
                  <a:ext uri="{FF2B5EF4-FFF2-40B4-BE49-F238E27FC236}">
                    <a16:creationId xmlns:a16="http://schemas.microsoft.com/office/drawing/2014/main" id="{26EDAFAF-9837-6934-7577-FCF3ACDF6B4D}"/>
                  </a:ext>
                </a:extLst>
              </p:cNvPr>
              <p:cNvPicPr>
                <a:picLocks noChangeAspect="1"/>
              </p:cNvPicPr>
              <p:nvPr/>
            </p:nvPicPr>
            <p:blipFill>
              <a:blip r:embed="rId7"/>
              <a:stretch>
                <a:fillRect/>
              </a:stretch>
            </p:blipFill>
            <p:spPr>
              <a:xfrm>
                <a:off x="2486659" y="1548533"/>
                <a:ext cx="1549801" cy="1360544"/>
              </a:xfrm>
              <a:prstGeom prst="rect">
                <a:avLst/>
              </a:prstGeom>
            </p:spPr>
          </p:pic>
          <p:sp>
            <p:nvSpPr>
              <p:cNvPr id="61" name="Right Arrow 60">
                <a:extLst>
                  <a:ext uri="{FF2B5EF4-FFF2-40B4-BE49-F238E27FC236}">
                    <a16:creationId xmlns:a16="http://schemas.microsoft.com/office/drawing/2014/main" id="{4A226C5E-0DE9-10CA-34A3-CAD9E3F613EF}"/>
                  </a:ext>
                </a:extLst>
              </p:cNvPr>
              <p:cNvSpPr/>
              <p:nvPr/>
            </p:nvSpPr>
            <p:spPr bwMode="auto">
              <a:xfrm rot="5400000">
                <a:off x="3147403" y="3026495"/>
                <a:ext cx="364629" cy="218724"/>
              </a:xfrm>
              <a:prstGeom prst="rightArrow">
                <a:avLst/>
              </a:prstGeom>
              <a:solidFill>
                <a:srgbClr val="0F0C8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000" b="1" dirty="0">
                  <a:latin typeface="Calibri" panose="020F0502020204030204" pitchFamily="34" charset="0"/>
                  <a:cs typeface="Calibri" panose="020F0502020204030204" pitchFamily="34" charset="0"/>
                </a:endParaRPr>
              </a:p>
            </p:txBody>
          </p:sp>
          <p:sp>
            <p:nvSpPr>
              <p:cNvPr id="62" name="Right Arrow 61">
                <a:extLst>
                  <a:ext uri="{FF2B5EF4-FFF2-40B4-BE49-F238E27FC236}">
                    <a16:creationId xmlns:a16="http://schemas.microsoft.com/office/drawing/2014/main" id="{621EFAEB-F942-647E-72D5-92A9135F7283}"/>
                  </a:ext>
                </a:extLst>
              </p:cNvPr>
              <p:cNvSpPr/>
              <p:nvPr/>
            </p:nvSpPr>
            <p:spPr bwMode="auto">
              <a:xfrm rot="5400000">
                <a:off x="4841536" y="2979256"/>
                <a:ext cx="364629" cy="218726"/>
              </a:xfrm>
              <a:prstGeom prst="rightArrow">
                <a:avLst/>
              </a:prstGeom>
              <a:solidFill>
                <a:srgbClr val="0F0C8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000" b="1" dirty="0">
                  <a:latin typeface="Calibri" panose="020F0502020204030204" pitchFamily="34" charset="0"/>
                  <a:cs typeface="Calibri" panose="020F0502020204030204" pitchFamily="34" charset="0"/>
                </a:endParaRPr>
              </a:p>
            </p:txBody>
          </p:sp>
          <p:pic>
            <p:nvPicPr>
              <p:cNvPr id="64" name="Picture 63" descr="A black letter with a white background&#10;&#10;Description automatically generated">
                <a:extLst>
                  <a:ext uri="{FF2B5EF4-FFF2-40B4-BE49-F238E27FC236}">
                    <a16:creationId xmlns:a16="http://schemas.microsoft.com/office/drawing/2014/main" id="{6765DFBA-7777-8074-2DB1-7BB00DE48BBB}"/>
                  </a:ext>
                </a:extLst>
              </p:cNvPr>
              <p:cNvPicPr>
                <a:picLocks noChangeAspect="1"/>
              </p:cNvPicPr>
              <p:nvPr/>
            </p:nvPicPr>
            <p:blipFill>
              <a:blip r:embed="rId8"/>
              <a:stretch>
                <a:fillRect/>
              </a:stretch>
            </p:blipFill>
            <p:spPr>
              <a:xfrm>
                <a:off x="3462092" y="4096514"/>
                <a:ext cx="1758989" cy="387574"/>
              </a:xfrm>
              <a:prstGeom prst="rect">
                <a:avLst/>
              </a:prstGeom>
            </p:spPr>
          </p:pic>
          <p:pic>
            <p:nvPicPr>
              <p:cNvPr id="66" name="Picture 65" descr="A black text on a white background&#10;&#10;Description automatically generated">
                <a:extLst>
                  <a:ext uri="{FF2B5EF4-FFF2-40B4-BE49-F238E27FC236}">
                    <a16:creationId xmlns:a16="http://schemas.microsoft.com/office/drawing/2014/main" id="{FD502782-03FC-E0D8-A8AF-3551FEF35CBE}"/>
                  </a:ext>
                </a:extLst>
              </p:cNvPr>
              <p:cNvPicPr>
                <a:picLocks noChangeAspect="1"/>
              </p:cNvPicPr>
              <p:nvPr/>
            </p:nvPicPr>
            <p:blipFill>
              <a:blip r:embed="rId9"/>
              <a:stretch>
                <a:fillRect/>
              </a:stretch>
            </p:blipFill>
            <p:spPr>
              <a:xfrm>
                <a:off x="2852570" y="4847925"/>
                <a:ext cx="2519282" cy="555096"/>
              </a:xfrm>
              <a:prstGeom prst="rect">
                <a:avLst/>
              </a:prstGeom>
            </p:spPr>
          </p:pic>
          <p:sp>
            <p:nvSpPr>
              <p:cNvPr id="67" name="TextBox 66">
                <a:extLst>
                  <a:ext uri="{FF2B5EF4-FFF2-40B4-BE49-F238E27FC236}">
                    <a16:creationId xmlns:a16="http://schemas.microsoft.com/office/drawing/2014/main" id="{B5D8F955-8AD2-A6F9-B836-447047049D51}"/>
                  </a:ext>
                </a:extLst>
              </p:cNvPr>
              <p:cNvSpPr txBox="1"/>
              <p:nvPr/>
            </p:nvSpPr>
            <p:spPr>
              <a:xfrm>
                <a:off x="2675756" y="4636653"/>
                <a:ext cx="3420244" cy="338554"/>
              </a:xfrm>
              <a:prstGeom prst="rect">
                <a:avLst/>
              </a:prstGeom>
              <a:noFill/>
            </p:spPr>
            <p:txBody>
              <a:bodyPr wrap="square">
                <a:spAutoFit/>
              </a:bodyPr>
              <a:lstStyle/>
              <a:p>
                <a:r>
                  <a:rPr lang="en-US" sz="1600" dirty="0">
                    <a:solidFill>
                      <a:srgbClr val="CD7400"/>
                    </a:solidFill>
                    <a:latin typeface="Calibri" panose="020F0502020204030204" pitchFamily="34" charset="0"/>
                    <a:cs typeface="Calibri" panose="020F0502020204030204" pitchFamily="34" charset="0"/>
                  </a:rPr>
                  <a:t>*Integrate out the     -dependence</a:t>
                </a:r>
                <a:endParaRPr lang="en-US" sz="1600" dirty="0">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68" name="TextBox 67">
                    <a:extLst>
                      <a:ext uri="{FF2B5EF4-FFF2-40B4-BE49-F238E27FC236}">
                        <a16:creationId xmlns:a16="http://schemas.microsoft.com/office/drawing/2014/main" id="{D40C419A-17A9-36CE-D237-88CDCD8DBD06}"/>
                      </a:ext>
                    </a:extLst>
                  </p:cNvPr>
                  <p:cNvSpPr txBox="1"/>
                  <p:nvPr/>
                </p:nvSpPr>
                <p:spPr>
                  <a:xfrm flipH="1">
                    <a:off x="4213754" y="4676553"/>
                    <a:ext cx="11853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chemeClr val="accent2"/>
                              </a:solidFill>
                              <a:latin typeface="Cambria Math" panose="02040503050406030204" pitchFamily="18" charset="0"/>
                              <a:ea typeface="Cambria Math" panose="02040503050406030204" pitchFamily="18" charset="0"/>
                            </a:rPr>
                            <m:t>𝜉</m:t>
                          </m:r>
                        </m:oMath>
                      </m:oMathPara>
                    </a14:m>
                    <a:endParaRPr lang="en-US" dirty="0">
                      <a:solidFill>
                        <a:schemeClr val="accent2"/>
                      </a:solidFill>
                      <a:latin typeface="Calibri" panose="020F0502020204030204" pitchFamily="34" charset="0"/>
                      <a:cs typeface="Calibri" panose="020F0502020204030204" pitchFamily="34" charset="0"/>
                    </a:endParaRPr>
                  </a:p>
                </p:txBody>
              </p:sp>
            </mc:Choice>
            <mc:Fallback>
              <p:sp>
                <p:nvSpPr>
                  <p:cNvPr id="68" name="TextBox 67">
                    <a:extLst>
                      <a:ext uri="{FF2B5EF4-FFF2-40B4-BE49-F238E27FC236}">
                        <a16:creationId xmlns:a16="http://schemas.microsoft.com/office/drawing/2014/main" id="{D40C419A-17A9-36CE-D237-88CDCD8DBD06}"/>
                      </a:ext>
                    </a:extLst>
                  </p:cNvPr>
                  <p:cNvSpPr txBox="1">
                    <a:spLocks noRot="1" noChangeAspect="1" noMove="1" noResize="1" noEditPoints="1" noAdjustHandles="1" noChangeArrowheads="1" noChangeShapeType="1" noTextEdit="1"/>
                  </p:cNvSpPr>
                  <p:nvPr/>
                </p:nvSpPr>
                <p:spPr>
                  <a:xfrm flipH="1">
                    <a:off x="4213754" y="4676553"/>
                    <a:ext cx="118532" cy="276999"/>
                  </a:xfrm>
                  <a:prstGeom prst="rect">
                    <a:avLst/>
                  </a:prstGeom>
                  <a:blipFill>
                    <a:blip r:embed="rId10"/>
                    <a:stretch>
                      <a:fillRect l="-66667" r="-58333" b="-24000"/>
                    </a:stretch>
                  </a:blipFill>
                </p:spPr>
                <p:txBody>
                  <a:bodyPr/>
                  <a:lstStyle/>
                  <a:p>
                    <a:r>
                      <a:rPr lang="en-US">
                        <a:noFill/>
                      </a:rPr>
                      <a:t> </a:t>
                    </a:r>
                  </a:p>
                </p:txBody>
              </p:sp>
            </mc:Fallback>
          </mc:AlternateContent>
          <p:sp>
            <p:nvSpPr>
              <p:cNvPr id="69" name="TextBox 68">
                <a:extLst>
                  <a:ext uri="{FF2B5EF4-FFF2-40B4-BE49-F238E27FC236}">
                    <a16:creationId xmlns:a16="http://schemas.microsoft.com/office/drawing/2014/main" id="{A3F3AB3B-DEF0-0C3F-7570-D245A85D4047}"/>
                  </a:ext>
                </a:extLst>
              </p:cNvPr>
              <p:cNvSpPr txBox="1"/>
              <p:nvPr/>
            </p:nvSpPr>
            <p:spPr>
              <a:xfrm>
                <a:off x="6540922" y="1083778"/>
                <a:ext cx="3420244" cy="338554"/>
              </a:xfrm>
              <a:prstGeom prst="rect">
                <a:avLst/>
              </a:prstGeom>
              <a:noFill/>
            </p:spPr>
            <p:txBody>
              <a:bodyPr wrap="square">
                <a:spAutoFit/>
              </a:bodyPr>
              <a:lstStyle/>
              <a:p>
                <a:r>
                  <a:rPr lang="en-US" sz="1600" dirty="0">
                    <a:solidFill>
                      <a:srgbClr val="CD7400"/>
                    </a:solidFill>
                    <a:latin typeface="Calibri" panose="020F0502020204030204" pitchFamily="34" charset="0"/>
                    <a:cs typeface="Calibri" panose="020F0502020204030204" pitchFamily="34" charset="0"/>
                  </a:rPr>
                  <a:t>Radial equations!</a:t>
                </a:r>
                <a:endParaRPr lang="en-US" sz="1600" dirty="0">
                  <a:latin typeface="Calibri" panose="020F0502020204030204" pitchFamily="34" charset="0"/>
                  <a:cs typeface="Calibri" panose="020F0502020204030204" pitchFamily="34" charset="0"/>
                </a:endParaRPr>
              </a:p>
            </p:txBody>
          </p:sp>
          <p:pic>
            <p:nvPicPr>
              <p:cNvPr id="78" name="Picture 77" descr="A black text on a white background&#10;&#10;Description automatically generated">
                <a:extLst>
                  <a:ext uri="{FF2B5EF4-FFF2-40B4-BE49-F238E27FC236}">
                    <a16:creationId xmlns:a16="http://schemas.microsoft.com/office/drawing/2014/main" id="{D78AF96E-D5FC-AC6F-17F9-90DC74D502BF}"/>
                  </a:ext>
                </a:extLst>
              </p:cNvPr>
              <p:cNvPicPr>
                <a:picLocks noChangeAspect="1"/>
              </p:cNvPicPr>
              <p:nvPr/>
            </p:nvPicPr>
            <p:blipFill>
              <a:blip r:embed="rId11"/>
              <a:stretch>
                <a:fillRect/>
              </a:stretch>
            </p:blipFill>
            <p:spPr>
              <a:xfrm>
                <a:off x="6906803" y="3622868"/>
                <a:ext cx="2832100" cy="927100"/>
              </a:xfrm>
              <a:prstGeom prst="rect">
                <a:avLst/>
              </a:prstGeom>
            </p:spPr>
          </p:pic>
          <p:sp>
            <p:nvSpPr>
              <p:cNvPr id="79" name="TextBox 78">
                <a:extLst>
                  <a:ext uri="{FF2B5EF4-FFF2-40B4-BE49-F238E27FC236}">
                    <a16:creationId xmlns:a16="http://schemas.microsoft.com/office/drawing/2014/main" id="{A93DC10E-D73B-D0E7-8C91-3DA5AAA482AB}"/>
                  </a:ext>
                </a:extLst>
              </p:cNvPr>
              <p:cNvSpPr txBox="1"/>
              <p:nvPr/>
            </p:nvSpPr>
            <p:spPr>
              <a:xfrm>
                <a:off x="6570423" y="3452782"/>
                <a:ext cx="3420244" cy="338554"/>
              </a:xfrm>
              <a:prstGeom prst="rect">
                <a:avLst/>
              </a:prstGeom>
              <a:noFill/>
            </p:spPr>
            <p:txBody>
              <a:bodyPr wrap="square">
                <a:spAutoFit/>
              </a:bodyPr>
              <a:lstStyle/>
              <a:p>
                <a:r>
                  <a:rPr lang="en-US" sz="1600" dirty="0">
                    <a:solidFill>
                      <a:srgbClr val="CD7400"/>
                    </a:solidFill>
                    <a:latin typeface="Calibri" panose="020F0502020204030204" pitchFamily="34" charset="0"/>
                    <a:cs typeface="Calibri" panose="020F0502020204030204" pitchFamily="34" charset="0"/>
                  </a:rPr>
                  <a:t>Deformed Potentials</a:t>
                </a:r>
                <a:endParaRPr lang="en-US" sz="1600" dirty="0">
                  <a:latin typeface="Calibri" panose="020F0502020204030204" pitchFamily="34" charset="0"/>
                  <a:cs typeface="Calibri" panose="020F0502020204030204" pitchFamily="34" charset="0"/>
                </a:endParaRPr>
              </a:p>
            </p:txBody>
          </p:sp>
          <p:sp>
            <p:nvSpPr>
              <p:cNvPr id="80" name="TextBox 79">
                <a:extLst>
                  <a:ext uri="{FF2B5EF4-FFF2-40B4-BE49-F238E27FC236}">
                    <a16:creationId xmlns:a16="http://schemas.microsoft.com/office/drawing/2014/main" id="{92BABAC9-A499-585B-DD89-4894A0E8366A}"/>
                  </a:ext>
                </a:extLst>
              </p:cNvPr>
              <p:cNvSpPr txBox="1"/>
              <p:nvPr/>
            </p:nvSpPr>
            <p:spPr>
              <a:xfrm>
                <a:off x="7152302" y="4601204"/>
                <a:ext cx="1352295" cy="954107"/>
              </a:xfrm>
              <a:prstGeom prst="rect">
                <a:avLst/>
              </a:prstGeom>
              <a:noFill/>
            </p:spPr>
            <p:txBody>
              <a:bodyPr wrap="square">
                <a:spAutoFit/>
              </a:bodyPr>
              <a:lstStyle/>
              <a:p>
                <a:r>
                  <a:rPr lang="en-US" sz="1400" dirty="0">
                    <a:solidFill>
                      <a:schemeClr val="accent1">
                        <a:lumMod val="75000"/>
                      </a:schemeClr>
                    </a:solidFill>
                    <a:latin typeface="Calibri" panose="020F0502020204030204" pitchFamily="34" charset="0"/>
                    <a:cs typeface="Calibri" panose="020F0502020204030204" pitchFamily="34" charset="0"/>
                  </a:rPr>
                  <a:t>Coupling matrix elements (Angular momentum)</a:t>
                </a:r>
              </a:p>
            </p:txBody>
          </p:sp>
          <p:sp>
            <p:nvSpPr>
              <p:cNvPr id="81" name="TextBox 80">
                <a:extLst>
                  <a:ext uri="{FF2B5EF4-FFF2-40B4-BE49-F238E27FC236}">
                    <a16:creationId xmlns:a16="http://schemas.microsoft.com/office/drawing/2014/main" id="{83C152B2-DA56-6B76-B836-C2F583688A4A}"/>
                  </a:ext>
                </a:extLst>
              </p:cNvPr>
              <p:cNvSpPr txBox="1"/>
              <p:nvPr/>
            </p:nvSpPr>
            <p:spPr>
              <a:xfrm>
                <a:off x="8910674" y="4672345"/>
                <a:ext cx="1352295" cy="738664"/>
              </a:xfrm>
              <a:prstGeom prst="rect">
                <a:avLst/>
              </a:prstGeom>
              <a:noFill/>
            </p:spPr>
            <p:txBody>
              <a:bodyPr wrap="square">
                <a:spAutoFit/>
              </a:bodyPr>
              <a:lstStyle/>
              <a:p>
                <a:r>
                  <a:rPr lang="en-US" sz="1400" dirty="0">
                    <a:solidFill>
                      <a:srgbClr val="00B050"/>
                    </a:solidFill>
                    <a:latin typeface="Calibri" panose="020F0502020204030204" pitchFamily="34" charset="0"/>
                    <a:cs typeface="Calibri" panose="020F0502020204030204" pitchFamily="34" charset="0"/>
                  </a:rPr>
                  <a:t>Radial and parameter dependence</a:t>
                </a:r>
              </a:p>
            </p:txBody>
          </p:sp>
          <p:sp>
            <p:nvSpPr>
              <p:cNvPr id="82" name="Right Arrow 81">
                <a:extLst>
                  <a:ext uri="{FF2B5EF4-FFF2-40B4-BE49-F238E27FC236}">
                    <a16:creationId xmlns:a16="http://schemas.microsoft.com/office/drawing/2014/main" id="{47B03D32-BACD-61F8-BCEF-C6090F402602}"/>
                  </a:ext>
                </a:extLst>
              </p:cNvPr>
              <p:cNvSpPr/>
              <p:nvPr/>
            </p:nvSpPr>
            <p:spPr bwMode="auto">
              <a:xfrm rot="19113441">
                <a:off x="7725062" y="4444053"/>
                <a:ext cx="375225" cy="138932"/>
              </a:xfrm>
              <a:prstGeom prst="rightArrow">
                <a:avLst/>
              </a:prstGeom>
              <a:solidFill>
                <a:srgbClr val="0F0C8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000" b="1" dirty="0">
                  <a:latin typeface="Calibri" panose="020F0502020204030204" pitchFamily="34" charset="0"/>
                  <a:cs typeface="Calibri" panose="020F0502020204030204" pitchFamily="34" charset="0"/>
                </a:endParaRPr>
              </a:p>
            </p:txBody>
          </p:sp>
          <p:sp>
            <p:nvSpPr>
              <p:cNvPr id="83" name="Right Arrow 82">
                <a:extLst>
                  <a:ext uri="{FF2B5EF4-FFF2-40B4-BE49-F238E27FC236}">
                    <a16:creationId xmlns:a16="http://schemas.microsoft.com/office/drawing/2014/main" id="{139CB34C-E5C5-1921-5CAD-AC85C3DD9A73}"/>
                  </a:ext>
                </a:extLst>
              </p:cNvPr>
              <p:cNvSpPr/>
              <p:nvPr/>
            </p:nvSpPr>
            <p:spPr bwMode="auto">
              <a:xfrm rot="14150082">
                <a:off x="8859596" y="4438407"/>
                <a:ext cx="375225" cy="138932"/>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000" b="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BA1D990B-4826-DC83-9ED5-C8FDCC82F0BE}"/>
                  </a:ext>
                </a:extLst>
              </p:cNvPr>
              <p:cNvSpPr txBox="1"/>
              <p:nvPr/>
            </p:nvSpPr>
            <p:spPr>
              <a:xfrm>
                <a:off x="6522185" y="2638372"/>
                <a:ext cx="3420244" cy="338554"/>
              </a:xfrm>
              <a:prstGeom prst="rect">
                <a:avLst/>
              </a:prstGeom>
              <a:noFill/>
            </p:spPr>
            <p:txBody>
              <a:bodyPr wrap="square">
                <a:spAutoFit/>
              </a:bodyPr>
              <a:lstStyle/>
              <a:p>
                <a:r>
                  <a:rPr lang="en-US" sz="1600" dirty="0">
                    <a:solidFill>
                      <a:srgbClr val="CD7400"/>
                    </a:solidFill>
                    <a:latin typeface="Calibri" panose="020F0502020204030204" pitchFamily="34" charset="0"/>
                    <a:cs typeface="Calibri" panose="020F0502020204030204" pitchFamily="34" charset="0"/>
                  </a:rPr>
                  <a:t>Spherical Potentials (Woods-Saxon)</a:t>
                </a:r>
                <a:endParaRPr lang="en-US" sz="1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75C1A5FD-044D-58EB-9900-E0CF36841B05}"/>
                  </a:ext>
                </a:extLst>
              </p:cNvPr>
              <p:cNvSpPr txBox="1"/>
              <p:nvPr/>
            </p:nvSpPr>
            <p:spPr>
              <a:xfrm>
                <a:off x="5889097" y="2278816"/>
                <a:ext cx="3224119" cy="307777"/>
              </a:xfrm>
              <a:prstGeom prst="rect">
                <a:avLst/>
              </a:prstGeom>
              <a:noFill/>
            </p:spPr>
            <p:txBody>
              <a:bodyPr wrap="square">
                <a:spAutoFit/>
              </a:bodyPr>
              <a:lstStyle/>
              <a:p>
                <a:pPr algn="ctr"/>
                <a:r>
                  <a:rPr lang="en-US" sz="1400" dirty="0">
                    <a:ln w="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Single channel operator</a:t>
                </a:r>
              </a:p>
            </p:txBody>
          </p:sp>
          <p:sp>
            <p:nvSpPr>
              <p:cNvPr id="13" name="TextBox 12">
                <a:extLst>
                  <a:ext uri="{FF2B5EF4-FFF2-40B4-BE49-F238E27FC236}">
                    <a16:creationId xmlns:a16="http://schemas.microsoft.com/office/drawing/2014/main" id="{F76C980D-995A-4282-39FE-96FB16EDDD2F}"/>
                  </a:ext>
                </a:extLst>
              </p:cNvPr>
              <p:cNvSpPr txBox="1"/>
              <p:nvPr/>
            </p:nvSpPr>
            <p:spPr>
              <a:xfrm>
                <a:off x="8770409" y="1006280"/>
                <a:ext cx="1352295" cy="307777"/>
              </a:xfrm>
              <a:prstGeom prst="rect">
                <a:avLst/>
              </a:prstGeom>
              <a:noFill/>
            </p:spPr>
            <p:txBody>
              <a:bodyPr wrap="square">
                <a:spAutoFit/>
              </a:bodyPr>
              <a:lstStyle/>
              <a:p>
                <a:r>
                  <a:rPr lang="en-US" sz="1400" dirty="0">
                    <a:solidFill>
                      <a:srgbClr val="0070C0"/>
                    </a:solidFill>
                    <a:latin typeface="Calibri" panose="020F0502020204030204" pitchFamily="34" charset="0"/>
                    <a:cs typeface="Calibri" panose="020F0502020204030204" pitchFamily="34" charset="0"/>
                  </a:rPr>
                  <a:t>Coupling term</a:t>
                </a:r>
              </a:p>
            </p:txBody>
          </p:sp>
          <p:sp>
            <p:nvSpPr>
              <p:cNvPr id="14" name="TextBox 13">
                <a:extLst>
                  <a:ext uri="{FF2B5EF4-FFF2-40B4-BE49-F238E27FC236}">
                    <a16:creationId xmlns:a16="http://schemas.microsoft.com/office/drawing/2014/main" id="{CFE513FD-D39C-83BF-9F5F-F6199F31CE1F}"/>
                  </a:ext>
                </a:extLst>
              </p:cNvPr>
              <p:cNvSpPr txBox="1"/>
              <p:nvPr/>
            </p:nvSpPr>
            <p:spPr>
              <a:xfrm>
                <a:off x="2530868" y="3574617"/>
                <a:ext cx="1956851" cy="369332"/>
              </a:xfrm>
              <a:prstGeom prst="rect">
                <a:avLst/>
              </a:prstGeom>
              <a:noFill/>
            </p:spPr>
            <p:txBody>
              <a:bodyPr wrap="square">
                <a:spAutoFit/>
              </a:bodyPr>
              <a:lstStyle/>
              <a:p>
                <a:pPr algn="ctr"/>
                <a:r>
                  <a:rPr lang="en-US" dirty="0">
                    <a:ln w="0"/>
                    <a:solidFill>
                      <a:srgbClr val="00B05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*Elastic channel</a:t>
                </a:r>
              </a:p>
            </p:txBody>
          </p:sp>
          <p:sp>
            <p:nvSpPr>
              <p:cNvPr id="15" name="TextBox 14">
                <a:extLst>
                  <a:ext uri="{FF2B5EF4-FFF2-40B4-BE49-F238E27FC236}">
                    <a16:creationId xmlns:a16="http://schemas.microsoft.com/office/drawing/2014/main" id="{02F9C57F-BDD2-9C8B-2174-D39D715AF78A}"/>
                  </a:ext>
                </a:extLst>
              </p:cNvPr>
              <p:cNvSpPr txBox="1"/>
              <p:nvPr/>
            </p:nvSpPr>
            <p:spPr>
              <a:xfrm>
                <a:off x="4497706" y="3594310"/>
                <a:ext cx="1956851" cy="369332"/>
              </a:xfrm>
              <a:prstGeom prst="rect">
                <a:avLst/>
              </a:prstGeom>
              <a:noFill/>
            </p:spPr>
            <p:txBody>
              <a:bodyPr wrap="square">
                <a:spAutoFit/>
              </a:bodyPr>
              <a:lstStyle/>
              <a:p>
                <a:pPr algn="ctr"/>
                <a:r>
                  <a:rPr lang="en-US" dirty="0">
                    <a:ln w="0"/>
                    <a:solidFill>
                      <a:srgbClr val="00B05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*Inelastic channel</a:t>
                </a:r>
              </a:p>
            </p:txBody>
          </p:sp>
          <p:sp>
            <p:nvSpPr>
              <p:cNvPr id="17" name="Donut 16">
                <a:extLst>
                  <a:ext uri="{FF2B5EF4-FFF2-40B4-BE49-F238E27FC236}">
                    <a16:creationId xmlns:a16="http://schemas.microsoft.com/office/drawing/2014/main" id="{6F36CE69-DFBD-C91B-4776-4E16DFFF0CCD}"/>
                  </a:ext>
                </a:extLst>
              </p:cNvPr>
              <p:cNvSpPr/>
              <p:nvPr/>
            </p:nvSpPr>
            <p:spPr>
              <a:xfrm>
                <a:off x="6611919" y="1422333"/>
                <a:ext cx="1665050" cy="890791"/>
              </a:xfrm>
              <a:prstGeom prst="donut">
                <a:avLst>
                  <a:gd name="adj" fmla="val 255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lumMod val="75000"/>
                    </a:schemeClr>
                  </a:solidFill>
                  <a:latin typeface="Calibri" panose="020F0502020204030204" pitchFamily="34" charset="0"/>
                  <a:cs typeface="Calibri" panose="020F0502020204030204" pitchFamily="34" charset="0"/>
                </a:endParaRPr>
              </a:p>
            </p:txBody>
          </p:sp>
          <p:sp>
            <p:nvSpPr>
              <p:cNvPr id="18" name="Donut 17">
                <a:extLst>
                  <a:ext uri="{FF2B5EF4-FFF2-40B4-BE49-F238E27FC236}">
                    <a16:creationId xmlns:a16="http://schemas.microsoft.com/office/drawing/2014/main" id="{2CAE4051-2A00-2CFD-7A6F-013225FACE3F}"/>
                  </a:ext>
                </a:extLst>
              </p:cNvPr>
              <p:cNvSpPr/>
              <p:nvPr/>
            </p:nvSpPr>
            <p:spPr>
              <a:xfrm>
                <a:off x="8893589" y="1405035"/>
                <a:ext cx="552967" cy="812212"/>
              </a:xfrm>
              <a:prstGeom prst="donut">
                <a:avLst>
                  <a:gd name="adj" fmla="val 2554"/>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lumMod val="75000"/>
                    </a:schemeClr>
                  </a:solidFill>
                  <a:latin typeface="Calibri" panose="020F0502020204030204" pitchFamily="34" charset="0"/>
                  <a:cs typeface="Calibri" panose="020F0502020204030204" pitchFamily="34" charset="0"/>
                </a:endParaRPr>
              </a:p>
            </p:txBody>
          </p:sp>
          <p:pic>
            <p:nvPicPr>
              <p:cNvPr id="20" name="Picture 19" descr="A colorful sphere with grids&#10;&#10;Description automatically generated">
                <a:extLst>
                  <a:ext uri="{FF2B5EF4-FFF2-40B4-BE49-F238E27FC236}">
                    <a16:creationId xmlns:a16="http://schemas.microsoft.com/office/drawing/2014/main" id="{566B1594-4CAC-4AEA-55F4-DE2C0A6AB076}"/>
                  </a:ext>
                </a:extLst>
              </p:cNvPr>
              <p:cNvPicPr>
                <a:picLocks noChangeAspect="1"/>
              </p:cNvPicPr>
              <p:nvPr/>
            </p:nvPicPr>
            <p:blipFill>
              <a:blip r:embed="rId12"/>
              <a:stretch>
                <a:fillRect/>
              </a:stretch>
            </p:blipFill>
            <p:spPr>
              <a:xfrm>
                <a:off x="4360905" y="1529805"/>
                <a:ext cx="1477011" cy="1405345"/>
              </a:xfrm>
              <a:prstGeom prst="rect">
                <a:avLst/>
              </a:prstGeom>
            </p:spPr>
          </p:pic>
          <p:pic>
            <p:nvPicPr>
              <p:cNvPr id="4" name="Picture 3" descr="A red and blue spheres&#10;&#10;Description automatically generated">
                <a:extLst>
                  <a:ext uri="{FF2B5EF4-FFF2-40B4-BE49-F238E27FC236}">
                    <a16:creationId xmlns:a16="http://schemas.microsoft.com/office/drawing/2014/main" id="{4389C8A1-69AC-0EC4-F9D3-088986443E40}"/>
                  </a:ext>
                </a:extLst>
              </p:cNvPr>
              <p:cNvPicPr>
                <a:picLocks noChangeAspect="1"/>
              </p:cNvPicPr>
              <p:nvPr/>
            </p:nvPicPr>
            <p:blipFill>
              <a:blip r:embed="rId13"/>
              <a:stretch>
                <a:fillRect/>
              </a:stretch>
            </p:blipFill>
            <p:spPr>
              <a:xfrm>
                <a:off x="1660635" y="1989829"/>
                <a:ext cx="774843" cy="516562"/>
              </a:xfrm>
              <a:prstGeom prst="rect">
                <a:avLst/>
              </a:prstGeom>
            </p:spPr>
          </p:pic>
          <p:sp>
            <p:nvSpPr>
              <p:cNvPr id="9" name="TextBox 8">
                <a:extLst>
                  <a:ext uri="{FF2B5EF4-FFF2-40B4-BE49-F238E27FC236}">
                    <a16:creationId xmlns:a16="http://schemas.microsoft.com/office/drawing/2014/main" id="{BC8D509F-2342-78D1-632A-AD389C8788A2}"/>
                  </a:ext>
                </a:extLst>
              </p:cNvPr>
              <p:cNvSpPr txBox="1"/>
              <p:nvPr/>
            </p:nvSpPr>
            <p:spPr>
              <a:xfrm>
                <a:off x="1594945" y="761302"/>
                <a:ext cx="3224119" cy="369332"/>
              </a:xfrm>
              <a:prstGeom prst="rect">
                <a:avLst/>
              </a:prstGeom>
              <a:noFill/>
            </p:spPr>
            <p:txBody>
              <a:bodyPr wrap="square">
                <a:spAutoFit/>
              </a:bodyPr>
              <a:lstStyle/>
              <a:p>
                <a:pPr algn="ctr"/>
                <a:r>
                  <a:rPr lang="en-US" dirty="0">
                    <a:ln w="0"/>
                    <a:solidFill>
                      <a:srgbClr val="0F0C8F"/>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Example: Inelastic scattering</a:t>
                </a:r>
              </a:p>
            </p:txBody>
          </p:sp>
          <p:pic>
            <p:nvPicPr>
              <p:cNvPr id="19" name="Picture 18" descr="A diagram of a molecule&#10;&#10;Description automatically generated">
                <a:extLst>
                  <a:ext uri="{FF2B5EF4-FFF2-40B4-BE49-F238E27FC236}">
                    <a16:creationId xmlns:a16="http://schemas.microsoft.com/office/drawing/2014/main" id="{B5F1A609-E267-02AC-21B3-BDC9CDE4E570}"/>
                  </a:ext>
                </a:extLst>
              </p:cNvPr>
              <p:cNvPicPr>
                <a:picLocks noChangeAspect="1"/>
              </p:cNvPicPr>
              <p:nvPr/>
            </p:nvPicPr>
            <p:blipFill>
              <a:blip r:embed="rId14"/>
              <a:srcRect l="58068" t="1919" r="14578" b="41256"/>
              <a:stretch/>
            </p:blipFill>
            <p:spPr>
              <a:xfrm>
                <a:off x="5381429" y="1017775"/>
                <a:ext cx="597129" cy="588029"/>
              </a:xfrm>
              <a:prstGeom prst="rect">
                <a:avLst/>
              </a:prstGeom>
            </p:spPr>
          </p:pic>
          <p:pic>
            <p:nvPicPr>
              <p:cNvPr id="22" name="Picture 21" descr="A red and blue spheres&#10;&#10;Description automatically generated">
                <a:extLst>
                  <a:ext uri="{FF2B5EF4-FFF2-40B4-BE49-F238E27FC236}">
                    <a16:creationId xmlns:a16="http://schemas.microsoft.com/office/drawing/2014/main" id="{4CD82B9A-693A-02C9-A379-51CC4F1495C9}"/>
                  </a:ext>
                </a:extLst>
              </p:cNvPr>
              <p:cNvPicPr>
                <a:picLocks noChangeAspect="1"/>
              </p:cNvPicPr>
              <p:nvPr/>
            </p:nvPicPr>
            <p:blipFill>
              <a:blip r:embed="rId15"/>
              <a:srcRect l="51387" t="10109" r="20654" b="48071"/>
              <a:stretch/>
            </p:blipFill>
            <p:spPr>
              <a:xfrm>
                <a:off x="3628335" y="1199106"/>
                <a:ext cx="742316" cy="473185"/>
              </a:xfrm>
              <a:prstGeom prst="rect">
                <a:avLst/>
              </a:prstGeom>
            </p:spPr>
          </p:pic>
        </p:grpSp>
      </p:grpSp>
      <p:grpSp>
        <p:nvGrpSpPr>
          <p:cNvPr id="23" name="Group 22">
            <a:extLst>
              <a:ext uri="{FF2B5EF4-FFF2-40B4-BE49-F238E27FC236}">
                <a16:creationId xmlns:a16="http://schemas.microsoft.com/office/drawing/2014/main" id="{253D62C7-9A17-DA6C-8B98-C7D5B93FE38D}"/>
              </a:ext>
            </a:extLst>
          </p:cNvPr>
          <p:cNvGrpSpPr/>
          <p:nvPr/>
        </p:nvGrpSpPr>
        <p:grpSpPr>
          <a:xfrm>
            <a:off x="10093878" y="308767"/>
            <a:ext cx="2410710" cy="2179267"/>
            <a:chOff x="10093878" y="308767"/>
            <a:chExt cx="2410710" cy="2179267"/>
          </a:xfrm>
        </p:grpSpPr>
        <p:pic>
          <p:nvPicPr>
            <p:cNvPr id="3" name="Picture 2" descr="Manuel Catacora-Rios - Nuclear Theory ...">
              <a:extLst>
                <a:ext uri="{FF2B5EF4-FFF2-40B4-BE49-F238E27FC236}">
                  <a16:creationId xmlns:a16="http://schemas.microsoft.com/office/drawing/2014/main" id="{600E1DDB-32BF-5DBC-96D0-A7995CCA3B1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5902" t="11585" r="22342" b="27390"/>
            <a:stretch>
              <a:fillRect/>
            </a:stretch>
          </p:blipFill>
          <p:spPr bwMode="auto">
            <a:xfrm>
              <a:off x="10284516" y="308767"/>
              <a:ext cx="1388048" cy="1371600"/>
            </a:xfrm>
            <a:prstGeom prst="ellipse">
              <a:avLst/>
            </a:prstGeom>
            <a:noFill/>
            <a:ln w="50800">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D89404-9453-AB7D-F68D-FB7D3413D065}"/>
                </a:ext>
              </a:extLst>
            </p:cNvPr>
            <p:cNvSpPr txBox="1"/>
            <p:nvPr/>
          </p:nvSpPr>
          <p:spPr>
            <a:xfrm>
              <a:off x="10093878" y="1850557"/>
              <a:ext cx="2410710" cy="369332"/>
            </a:xfrm>
            <a:prstGeom prst="rect">
              <a:avLst/>
            </a:prstGeom>
            <a:noFill/>
          </p:spPr>
          <p:txBody>
            <a:bodyPr wrap="square">
              <a:spAutoFit/>
            </a:bodyPr>
            <a:lstStyle/>
            <a:p>
              <a:r>
                <a:rPr lang="en-US" dirty="0">
                  <a:hlinkClick r:id="rId17"/>
                </a:rPr>
                <a:t>M. Catacora-Rios</a:t>
              </a:r>
              <a:endParaRPr lang="en-US" dirty="0"/>
            </a:p>
          </p:txBody>
        </p:sp>
        <p:sp>
          <p:nvSpPr>
            <p:cNvPr id="16" name="TextBox 15">
              <a:extLst>
                <a:ext uri="{FF2B5EF4-FFF2-40B4-BE49-F238E27FC236}">
                  <a16:creationId xmlns:a16="http://schemas.microsoft.com/office/drawing/2014/main" id="{F0FBB36D-DA3F-D919-44F0-4B4FABE8AC73}"/>
                </a:ext>
              </a:extLst>
            </p:cNvPr>
            <p:cNvSpPr txBox="1"/>
            <p:nvPr/>
          </p:nvSpPr>
          <p:spPr>
            <a:xfrm>
              <a:off x="10309569" y="2118702"/>
              <a:ext cx="1530675" cy="369332"/>
            </a:xfrm>
            <a:prstGeom prst="rect">
              <a:avLst/>
            </a:prstGeom>
            <a:noFill/>
          </p:spPr>
          <p:txBody>
            <a:bodyPr wrap="none" rtlCol="0">
              <a:spAutoFit/>
            </a:bodyPr>
            <a:lstStyle/>
            <a:p>
              <a:r>
                <a:rPr lang="en-US" dirty="0"/>
                <a:t>et al., in prep.</a:t>
              </a:r>
            </a:p>
          </p:txBody>
        </p:sp>
      </p:grpSp>
    </p:spTree>
    <p:extLst>
      <p:ext uri="{BB962C8B-B14F-4D97-AF65-F5344CB8AC3E}">
        <p14:creationId xmlns:p14="http://schemas.microsoft.com/office/powerpoint/2010/main" val="2389969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C0264-FD26-C8F5-0018-6103E5A91269}"/>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B19469C0-9EED-A81B-76BC-73EE3E5CF0A2}"/>
              </a:ext>
            </a:extLst>
          </p:cNvPr>
          <p:cNvSpPr>
            <a:spLocks noGrp="1"/>
          </p:cNvSpPr>
          <p:nvPr>
            <p:ph type="title"/>
          </p:nvPr>
        </p:nvSpPr>
        <p:spPr>
          <a:xfrm>
            <a:off x="102720" y="308768"/>
            <a:ext cx="9200306" cy="485775"/>
          </a:xfrm>
        </p:spPr>
        <p:txBody>
          <a:bodyPr>
            <a:noAutofit/>
          </a:bodyPr>
          <a:lstStyle/>
          <a:p>
            <a:pPr algn="ctr"/>
            <a:r>
              <a:rPr lang="en-US" sz="3600" b="1" dirty="0">
                <a:solidFill>
                  <a:srgbClr val="FF0000"/>
                </a:solidFill>
                <a:latin typeface="Calibri" panose="020F0502020204030204" pitchFamily="34" charset="0"/>
                <a:cs typeface="Calibri" panose="020F0502020204030204" pitchFamily="34" charset="0"/>
              </a:rPr>
              <a:t>Coupled channel emulator: Fast &amp; Accurate</a:t>
            </a:r>
          </a:p>
        </p:txBody>
      </p:sp>
      <p:pic>
        <p:nvPicPr>
          <p:cNvPr id="21" name="Picture 20">
            <a:extLst>
              <a:ext uri="{FF2B5EF4-FFF2-40B4-BE49-F238E27FC236}">
                <a16:creationId xmlns:a16="http://schemas.microsoft.com/office/drawing/2014/main" id="{56BB173F-ACD7-4272-5389-B0BCB8E1B9C4}"/>
              </a:ext>
            </a:extLst>
          </p:cNvPr>
          <p:cNvPicPr>
            <a:picLocks noChangeAspect="1"/>
          </p:cNvPicPr>
          <p:nvPr/>
        </p:nvPicPr>
        <p:blipFill>
          <a:blip r:embed="rId2">
            <a:lum/>
            <a:alphaModFix/>
          </a:blip>
          <a:srcRect/>
          <a:stretch>
            <a:fillRect/>
          </a:stretch>
        </p:blipFill>
        <p:spPr>
          <a:xfrm>
            <a:off x="10783865" y="5273750"/>
            <a:ext cx="1030737" cy="1187618"/>
          </a:xfrm>
          <a:prstGeom prst="rect">
            <a:avLst/>
          </a:prstGeom>
          <a:noFill/>
          <a:ln>
            <a:noFill/>
          </a:ln>
        </p:spPr>
      </p:pic>
      <p:pic>
        <p:nvPicPr>
          <p:cNvPr id="5" name="Picture 4">
            <a:extLst>
              <a:ext uri="{FF2B5EF4-FFF2-40B4-BE49-F238E27FC236}">
                <a16:creationId xmlns:a16="http://schemas.microsoft.com/office/drawing/2014/main" id="{F21FABFE-1195-1A03-0037-B8092883D56A}"/>
              </a:ext>
            </a:extLst>
          </p:cNvPr>
          <p:cNvPicPr>
            <a:picLocks noChangeAspect="1"/>
          </p:cNvPicPr>
          <p:nvPr/>
        </p:nvPicPr>
        <p:blipFill>
          <a:blip r:embed="rId3"/>
          <a:stretch>
            <a:fillRect/>
          </a:stretch>
        </p:blipFill>
        <p:spPr>
          <a:xfrm>
            <a:off x="320486" y="994567"/>
            <a:ext cx="4835955" cy="5790207"/>
          </a:xfrm>
          <a:prstGeom prst="rect">
            <a:avLst/>
          </a:prstGeom>
        </p:spPr>
      </p:pic>
      <p:pic>
        <p:nvPicPr>
          <p:cNvPr id="23" name="Picture 22">
            <a:extLst>
              <a:ext uri="{FF2B5EF4-FFF2-40B4-BE49-F238E27FC236}">
                <a16:creationId xmlns:a16="http://schemas.microsoft.com/office/drawing/2014/main" id="{A9686B3E-3D5F-5939-0852-A8D4BF3D5955}"/>
              </a:ext>
            </a:extLst>
          </p:cNvPr>
          <p:cNvPicPr>
            <a:picLocks noChangeAspect="1"/>
          </p:cNvPicPr>
          <p:nvPr/>
        </p:nvPicPr>
        <p:blipFill>
          <a:blip r:embed="rId4"/>
          <a:stretch>
            <a:fillRect/>
          </a:stretch>
        </p:blipFill>
        <p:spPr>
          <a:xfrm>
            <a:off x="5156441" y="1297745"/>
            <a:ext cx="4981949" cy="5426766"/>
          </a:xfrm>
          <a:prstGeom prst="rect">
            <a:avLst/>
          </a:prstGeom>
        </p:spPr>
      </p:pic>
      <p:pic>
        <p:nvPicPr>
          <p:cNvPr id="6" name="Picture 5" descr="A logo with black letters and blue waves&#10;&#10;Description automatically generated">
            <a:extLst>
              <a:ext uri="{FF2B5EF4-FFF2-40B4-BE49-F238E27FC236}">
                <a16:creationId xmlns:a16="http://schemas.microsoft.com/office/drawing/2014/main" id="{A63A3AB3-CDDF-7442-D001-4F1A6754850C}"/>
              </a:ext>
            </a:extLst>
          </p:cNvPr>
          <p:cNvPicPr>
            <a:picLocks noChangeAspect="1"/>
          </p:cNvPicPr>
          <p:nvPr/>
        </p:nvPicPr>
        <p:blipFill>
          <a:blip r:embed="rId5"/>
          <a:stretch>
            <a:fillRect/>
          </a:stretch>
        </p:blipFill>
        <p:spPr>
          <a:xfrm>
            <a:off x="10485681" y="4192849"/>
            <a:ext cx="1603599" cy="760851"/>
          </a:xfrm>
          <a:prstGeom prst="rect">
            <a:avLst/>
          </a:prstGeom>
        </p:spPr>
      </p:pic>
      <p:grpSp>
        <p:nvGrpSpPr>
          <p:cNvPr id="26" name="Group 25">
            <a:extLst>
              <a:ext uri="{FF2B5EF4-FFF2-40B4-BE49-F238E27FC236}">
                <a16:creationId xmlns:a16="http://schemas.microsoft.com/office/drawing/2014/main" id="{899759FB-88BF-0E1F-9BDF-F9427E887527}"/>
              </a:ext>
            </a:extLst>
          </p:cNvPr>
          <p:cNvGrpSpPr/>
          <p:nvPr/>
        </p:nvGrpSpPr>
        <p:grpSpPr>
          <a:xfrm>
            <a:off x="10093878" y="308767"/>
            <a:ext cx="2410710" cy="2179267"/>
            <a:chOff x="10093878" y="308767"/>
            <a:chExt cx="2410710" cy="2179267"/>
          </a:xfrm>
        </p:grpSpPr>
        <p:pic>
          <p:nvPicPr>
            <p:cNvPr id="27" name="Picture 26" descr="Manuel Catacora-Rios - Nuclear Theory ...">
              <a:extLst>
                <a:ext uri="{FF2B5EF4-FFF2-40B4-BE49-F238E27FC236}">
                  <a16:creationId xmlns:a16="http://schemas.microsoft.com/office/drawing/2014/main" id="{37338753-E4DE-9B0A-E368-C0DAED4ACA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902" t="11585" r="22342" b="27390"/>
            <a:stretch>
              <a:fillRect/>
            </a:stretch>
          </p:blipFill>
          <p:spPr bwMode="auto">
            <a:xfrm>
              <a:off x="10284516" y="308767"/>
              <a:ext cx="1388048" cy="1371600"/>
            </a:xfrm>
            <a:prstGeom prst="ellipse">
              <a:avLst/>
            </a:prstGeom>
            <a:noFill/>
            <a:ln w="50800">
              <a:solidFill>
                <a:schemeClr val="tx1"/>
              </a:solidFill>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2A9264B-5291-921E-58F9-67CE060B3D3E}"/>
                </a:ext>
              </a:extLst>
            </p:cNvPr>
            <p:cNvSpPr txBox="1"/>
            <p:nvPr/>
          </p:nvSpPr>
          <p:spPr>
            <a:xfrm>
              <a:off x="10093878" y="1850557"/>
              <a:ext cx="2410710" cy="369332"/>
            </a:xfrm>
            <a:prstGeom prst="rect">
              <a:avLst/>
            </a:prstGeom>
            <a:noFill/>
          </p:spPr>
          <p:txBody>
            <a:bodyPr wrap="square">
              <a:spAutoFit/>
            </a:bodyPr>
            <a:lstStyle/>
            <a:p>
              <a:r>
                <a:rPr lang="en-US" dirty="0">
                  <a:hlinkClick r:id="rId7"/>
                </a:rPr>
                <a:t>M. Catacora-Rios</a:t>
              </a:r>
              <a:endParaRPr lang="en-US" dirty="0"/>
            </a:p>
          </p:txBody>
        </p:sp>
        <p:sp>
          <p:nvSpPr>
            <p:cNvPr id="29" name="TextBox 28">
              <a:extLst>
                <a:ext uri="{FF2B5EF4-FFF2-40B4-BE49-F238E27FC236}">
                  <a16:creationId xmlns:a16="http://schemas.microsoft.com/office/drawing/2014/main" id="{A08F9182-AEB1-F5CB-7D11-8022D51D8805}"/>
                </a:ext>
              </a:extLst>
            </p:cNvPr>
            <p:cNvSpPr txBox="1"/>
            <p:nvPr/>
          </p:nvSpPr>
          <p:spPr>
            <a:xfrm>
              <a:off x="10309569" y="2118702"/>
              <a:ext cx="1530675" cy="369332"/>
            </a:xfrm>
            <a:prstGeom prst="rect">
              <a:avLst/>
            </a:prstGeom>
            <a:noFill/>
          </p:spPr>
          <p:txBody>
            <a:bodyPr wrap="none" rtlCol="0">
              <a:spAutoFit/>
            </a:bodyPr>
            <a:lstStyle/>
            <a:p>
              <a:r>
                <a:rPr lang="en-US" dirty="0"/>
                <a:t>et al., in prep.</a:t>
              </a:r>
            </a:p>
          </p:txBody>
        </p:sp>
      </p:grpSp>
    </p:spTree>
    <p:extLst>
      <p:ext uri="{BB962C8B-B14F-4D97-AF65-F5344CB8AC3E}">
        <p14:creationId xmlns:p14="http://schemas.microsoft.com/office/powerpoint/2010/main" val="250263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C15FE-025E-F046-B7E7-40F6AE3442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9CF7F2-566F-362F-8519-2FFD5FE49198}"/>
              </a:ext>
            </a:extLst>
          </p:cNvPr>
          <p:cNvSpPr>
            <a:spLocks noGrp="1"/>
          </p:cNvSpPr>
          <p:nvPr>
            <p:ph type="title"/>
          </p:nvPr>
        </p:nvSpPr>
        <p:spPr>
          <a:xfrm>
            <a:off x="514773" y="274639"/>
            <a:ext cx="10972800" cy="1143000"/>
          </a:xfrm>
        </p:spPr>
        <p:txBody>
          <a:bodyPr>
            <a:normAutofit/>
          </a:bodyPr>
          <a:lstStyle/>
          <a:p>
            <a:r>
              <a:rPr lang="en-US" b="1" dirty="0">
                <a:solidFill>
                  <a:srgbClr val="FF0000"/>
                </a:solidFill>
                <a:latin typeface="+mn-lt"/>
              </a:rPr>
              <a:t>Outline</a:t>
            </a:r>
          </a:p>
        </p:txBody>
      </p:sp>
      <p:sp>
        <p:nvSpPr>
          <p:cNvPr id="3" name="Content Placeholder 2">
            <a:extLst>
              <a:ext uri="{FF2B5EF4-FFF2-40B4-BE49-F238E27FC236}">
                <a16:creationId xmlns:a16="http://schemas.microsoft.com/office/drawing/2014/main" id="{80C7CF35-E8F9-22EA-3982-173FE07A964B}"/>
              </a:ext>
            </a:extLst>
          </p:cNvPr>
          <p:cNvSpPr>
            <a:spLocks noGrp="1"/>
          </p:cNvSpPr>
          <p:nvPr>
            <p:ph idx="1"/>
          </p:nvPr>
        </p:nvSpPr>
        <p:spPr>
          <a:xfrm>
            <a:off x="320842" y="1643060"/>
            <a:ext cx="11550316" cy="4525963"/>
          </a:xfrm>
        </p:spPr>
        <p:txBody>
          <a:bodyPr>
            <a:normAutofit fontScale="77500" lnSpcReduction="20000"/>
          </a:bodyPr>
          <a:lstStyle/>
          <a:p>
            <a:pPr marL="213355">
              <a:lnSpc>
                <a:spcPct val="140000"/>
              </a:lnSpc>
              <a:spcAft>
                <a:spcPts val="2400"/>
              </a:spcAft>
            </a:pPr>
            <a:r>
              <a:rPr lang="en-US" sz="3600" dirty="0">
                <a:solidFill>
                  <a:schemeClr val="bg1">
                    <a:lumMod val="75000"/>
                  </a:schemeClr>
                </a:solidFill>
              </a:rPr>
              <a:t>Overview: RBM emulators for challenges in nuclear physics</a:t>
            </a:r>
          </a:p>
          <a:p>
            <a:pPr marL="213355">
              <a:lnSpc>
                <a:spcPct val="140000"/>
              </a:lnSpc>
              <a:spcAft>
                <a:spcPts val="2400"/>
              </a:spcAft>
            </a:pPr>
            <a:r>
              <a:rPr lang="en-US" sz="3600" dirty="0">
                <a:solidFill>
                  <a:schemeClr val="bg1">
                    <a:lumMod val="75000"/>
                  </a:schemeClr>
                </a:solidFill>
              </a:rPr>
              <a:t>More effective RBMs and offline training: 2N and 3N scattering</a:t>
            </a:r>
          </a:p>
          <a:p>
            <a:pPr marL="213355">
              <a:lnSpc>
                <a:spcPct val="140000"/>
              </a:lnSpc>
              <a:spcAft>
                <a:spcPts val="2400"/>
              </a:spcAft>
            </a:pPr>
            <a:r>
              <a:rPr lang="en-US" sz="3600" dirty="0">
                <a:solidFill>
                  <a:schemeClr val="bg1">
                    <a:lumMod val="75000"/>
                  </a:schemeClr>
                </a:solidFill>
              </a:rPr>
              <a:t>Non-affine models: optical potentials</a:t>
            </a:r>
          </a:p>
          <a:p>
            <a:pPr marL="213355">
              <a:lnSpc>
                <a:spcPct val="140000"/>
              </a:lnSpc>
              <a:spcAft>
                <a:spcPts val="2400"/>
              </a:spcAft>
            </a:pPr>
            <a:r>
              <a:rPr lang="en-US" sz="3600" dirty="0"/>
              <a:t>Complex energies: extracting and emulating continuum physics</a:t>
            </a:r>
          </a:p>
          <a:p>
            <a:pPr marL="213355">
              <a:lnSpc>
                <a:spcPct val="140000"/>
              </a:lnSpc>
              <a:spcAft>
                <a:spcPts val="2400"/>
              </a:spcAft>
            </a:pPr>
            <a:r>
              <a:rPr lang="en-US" sz="3600" dirty="0">
                <a:solidFill>
                  <a:schemeClr val="bg1">
                    <a:lumMod val="75000"/>
                  </a:schemeClr>
                </a:solidFill>
              </a:rPr>
              <a:t>Summary and outlook</a:t>
            </a:r>
          </a:p>
        </p:txBody>
      </p:sp>
    </p:spTree>
    <p:extLst>
      <p:ext uri="{BB962C8B-B14F-4D97-AF65-F5344CB8AC3E}">
        <p14:creationId xmlns:p14="http://schemas.microsoft.com/office/powerpoint/2010/main" val="4009719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431F348-F1AB-3F16-75FA-AB3E6077D31A}"/>
              </a:ext>
            </a:extLst>
          </p:cNvPr>
          <p:cNvSpPr txBox="1"/>
          <p:nvPr/>
        </p:nvSpPr>
        <p:spPr>
          <a:xfrm>
            <a:off x="838200" y="6090396"/>
            <a:ext cx="10899648"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t>
            </a:r>
            <a:r>
              <a:rPr lang="en-US" b="0" i="0" strike="noStrike" dirty="0">
                <a:effectLst/>
                <a:latin typeface="Calibri" panose="020F0502020204030204" pitchFamily="34" charset="0"/>
                <a:cs typeface="Calibri" panose="020F0502020204030204" pitchFamily="34" charset="0"/>
              </a:rPr>
              <a:t>A non-Hermitian quantum mechanics approach for extracting and emulating continuum physics based on bound-state-like calculations (: technical details)</a:t>
            </a:r>
            <a:r>
              <a:rPr lang="en-US" dirty="0">
                <a:latin typeface="Calibri" panose="020F0502020204030204" pitchFamily="34" charset="0"/>
                <a:cs typeface="Calibri" panose="020F0502020204030204" pitchFamily="34" charset="0"/>
              </a:rPr>
              <a:t>” </a:t>
            </a:r>
            <a:r>
              <a:rPr lang="en-US" dirty="0">
                <a:solidFill>
                  <a:srgbClr val="FF0000"/>
                </a:solidFill>
                <a:latin typeface="Calibri" panose="020F0502020204030204" pitchFamily="34" charset="0"/>
                <a:cs typeface="Calibri" panose="020F0502020204030204" pitchFamily="34" charset="0"/>
              </a:rPr>
              <a:t> Xilin Zhang</a:t>
            </a:r>
            <a:r>
              <a:rPr lang="en-US" dirty="0">
                <a:latin typeface="Calibri" panose="020F0502020204030204" pitchFamily="34" charset="0"/>
                <a:cs typeface="Calibri" panose="020F0502020204030204" pitchFamily="34" charset="0"/>
              </a:rPr>
              <a:t>, </a:t>
            </a:r>
            <a:r>
              <a:rPr lang="en-US" b="0" i="0" strike="noStrike" dirty="0">
                <a:solidFill>
                  <a:srgbClr val="40A9FF"/>
                </a:solidFill>
                <a:effectLst/>
                <a:latin typeface="Calibri" panose="020F0502020204030204" pitchFamily="34" charset="0"/>
                <a:cs typeface="Calibri" panose="020F0502020204030204" pitchFamily="34" charset="0"/>
                <a:hlinkClick r:id="rId4"/>
              </a:rPr>
              <a:t>2408.03309</a:t>
            </a:r>
            <a:r>
              <a:rPr lang="en-US" strike="noStrike" dirty="0">
                <a:solidFill>
                  <a:srgbClr val="40A9FF"/>
                </a:solidFill>
                <a:latin typeface="Calibri" panose="020F0502020204030204" pitchFamily="34" charset="0"/>
                <a:cs typeface="Calibri" panose="020F0502020204030204" pitchFamily="34" charset="0"/>
              </a:rPr>
              <a:t>, </a:t>
            </a:r>
            <a:r>
              <a:rPr lang="en-US" b="0" i="0" strike="noStrike" dirty="0">
                <a:solidFill>
                  <a:srgbClr val="0050B3"/>
                </a:solidFill>
                <a:effectLst/>
                <a:latin typeface="Calibri" panose="020F0502020204030204" pitchFamily="34" charset="0"/>
                <a:cs typeface="Calibri" panose="020F0502020204030204" pitchFamily="34" charset="0"/>
                <a:hlinkClick r:id="rId5"/>
              </a:rPr>
              <a:t>2411.06712</a:t>
            </a:r>
            <a:r>
              <a:rPr lang="en-US" b="0" i="0" dirty="0">
                <a:effectLst/>
                <a:latin typeface="Calibri" panose="020F0502020204030204" pitchFamily="34" charset="0"/>
                <a:cs typeface="Calibri" panose="020F0502020204030204" pitchFamily="34" charset="0"/>
              </a:rPr>
              <a:t> </a:t>
            </a:r>
            <a:r>
              <a:rPr lang="en-US" i="0" dirty="0">
                <a:solidFill>
                  <a:srgbClr val="FF0000"/>
                </a:solidFill>
                <a:effectLst/>
                <a:latin typeface="Calibri" panose="020F0502020204030204" pitchFamily="34" charset="0"/>
                <a:cs typeface="Calibri" panose="020F0502020204030204" pitchFamily="34" charset="0"/>
              </a:rPr>
              <a:t>(to appear in PRL and PRC)</a:t>
            </a:r>
            <a:endParaRPr lang="en-US" dirty="0">
              <a:solidFill>
                <a:srgbClr val="FF0000"/>
              </a:solidFill>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FFBDC15D-B61F-8F38-3EE4-2F7ACE5AD205}"/>
                  </a:ext>
                </a:extLst>
              </p:cNvPr>
              <p:cNvSpPr>
                <a:spLocks noGrp="1"/>
              </p:cNvSpPr>
              <p:nvPr>
                <p:ph type="title"/>
              </p:nvPr>
            </p:nvSpPr>
            <p:spPr>
              <a:xfrm>
                <a:off x="1378226" y="296658"/>
                <a:ext cx="8730265" cy="708763"/>
              </a:xfrm>
            </p:spPr>
            <p:txBody>
              <a:bodyPr>
                <a:normAutofit/>
              </a:bodyPr>
              <a:lstStyle/>
              <a:p>
                <a:r>
                  <a:rPr lang="en-US" sz="3600" b="1" dirty="0">
                    <a:solidFill>
                      <a:srgbClr val="FF0000"/>
                    </a:solidFill>
                    <a:latin typeface="Calibri" panose="020F0502020204030204" pitchFamily="34" charset="0"/>
                    <a:cs typeface="Calibri" panose="020F0502020204030204" pitchFamily="34" charset="0"/>
                  </a:rPr>
                  <a:t>Complex-</a:t>
                </a:r>
                <a14:m>
                  <m:oMath xmlns:m="http://schemas.openxmlformats.org/officeDocument/2006/math">
                    <m:r>
                      <a:rPr lang="en-US" sz="3600" b="1" i="1" smtClean="0">
                        <a:solidFill>
                          <a:srgbClr val="FF0000"/>
                        </a:solidFill>
                        <a:latin typeface="Cambria Math" panose="02040503050406030204" pitchFamily="18" charset="0"/>
                      </a:rPr>
                      <m:t>𝑬</m:t>
                    </m:r>
                  </m:oMath>
                </a14:m>
                <a:r>
                  <a:rPr lang="en-US" sz="3600" b="1" dirty="0">
                    <a:solidFill>
                      <a:srgbClr val="FF0000"/>
                    </a:solidFill>
                    <a:latin typeface="Calibri" panose="020F0502020204030204" pitchFamily="34" charset="0"/>
                    <a:cs typeface="Calibri" panose="020F0502020204030204" pitchFamily="34" charset="0"/>
                  </a:rPr>
                  <a:t> emulator for continuum physics</a:t>
                </a:r>
              </a:p>
            </p:txBody>
          </p:sp>
        </mc:Choice>
        <mc:Fallback>
          <p:sp>
            <p:nvSpPr>
              <p:cNvPr id="2" name="Title 1">
                <a:extLst>
                  <a:ext uri="{FF2B5EF4-FFF2-40B4-BE49-F238E27FC236}">
                    <a16:creationId xmlns:a16="http://schemas.microsoft.com/office/drawing/2014/main" id="{FFBDC15D-B61F-8F38-3EE4-2F7ACE5AD205}"/>
                  </a:ext>
                </a:extLst>
              </p:cNvPr>
              <p:cNvSpPr>
                <a:spLocks noGrp="1" noRot="1" noChangeAspect="1" noMove="1" noResize="1" noEditPoints="1" noAdjustHandles="1" noChangeArrowheads="1" noChangeShapeType="1" noTextEdit="1"/>
              </p:cNvSpPr>
              <p:nvPr>
                <p:ph type="title"/>
              </p:nvPr>
            </p:nvSpPr>
            <p:spPr>
              <a:xfrm>
                <a:off x="1378226" y="296658"/>
                <a:ext cx="8730265" cy="708763"/>
              </a:xfrm>
              <a:blipFill>
                <a:blip r:embed="rId6"/>
                <a:stretch>
                  <a:fillRect l="-2035" t="-14035" b="-210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0F6C70B-FAC9-9377-20FD-7B4E3CCC23C2}"/>
                  </a:ext>
                </a:extLst>
              </p:cNvPr>
              <p:cNvSpPr>
                <a:spLocks noGrp="1"/>
              </p:cNvSpPr>
              <p:nvPr>
                <p:ph idx="1"/>
              </p:nvPr>
            </p:nvSpPr>
            <p:spPr>
              <a:xfrm>
                <a:off x="222868" y="883448"/>
                <a:ext cx="7564397" cy="4975260"/>
              </a:xfrm>
            </p:spPr>
            <p:txBody>
              <a:bodyPr>
                <a:normAutofit lnSpcReduction="10000"/>
              </a:bodyPr>
              <a:lstStyle/>
              <a:p>
                <a:pPr marL="0" indent="0">
                  <a:lnSpc>
                    <a:spcPct val="120000"/>
                  </a:lnSpc>
                  <a:buNone/>
                </a:pPr>
                <a:endParaRPr lang="en-US" dirty="0">
                  <a:solidFill>
                    <a:srgbClr val="FF0000"/>
                  </a:solidFill>
                  <a:latin typeface="Cambria Math" panose="02040503050406030204" pitchFamily="18" charset="0"/>
                </a:endParaRPr>
              </a:p>
              <a:p>
                <a:pPr>
                  <a:lnSpc>
                    <a:spcPct val="120000"/>
                  </a:lnSpc>
                </a:pPr>
                <a14:m>
                  <m:oMath xmlns:m="http://schemas.openxmlformats.org/officeDocument/2006/math">
                    <m:r>
                      <m:rPr>
                        <m:nor/>
                      </m:rPr>
                      <a:rPr lang="en-US" sz="2400" b="0" i="0" dirty="0" smtClean="0">
                        <a:latin typeface="Calibri" panose="020F0502020204030204" pitchFamily="34" charset="0"/>
                        <a:cs typeface="Calibri" panose="020F0502020204030204" pitchFamily="34" charset="0"/>
                        <a:sym typeface="Wingdings" panose="05000000000000000000" pitchFamily="2" charset="2"/>
                      </a:rPr>
                      <m:t>E</m:t>
                    </m:r>
                    <m:r>
                      <m:rPr>
                        <m:nor/>
                      </m:rPr>
                      <a:rPr lang="en-US" sz="2400" dirty="0" smtClean="0">
                        <a:latin typeface="Calibri" panose="020F0502020204030204" pitchFamily="34" charset="0"/>
                        <a:cs typeface="Calibri" panose="020F0502020204030204" pitchFamily="34" charset="0"/>
                        <a:sym typeface="Wingdings" panose="05000000000000000000" pitchFamily="2" charset="2"/>
                      </a:rPr>
                      <m:t>xtract</m:t>
                    </m:r>
                    <m:r>
                      <m:rPr>
                        <m:nor/>
                      </m:rPr>
                      <a:rPr lang="en-US" sz="2400" dirty="0" smtClean="0">
                        <a:latin typeface="Calibri" panose="020F0502020204030204" pitchFamily="34" charset="0"/>
                        <a:cs typeface="Calibri" panose="020F0502020204030204" pitchFamily="34" charset="0"/>
                        <a:sym typeface="Wingdings" panose="05000000000000000000" pitchFamily="2" charset="2"/>
                      </a:rPr>
                      <m:t> </m:t>
                    </m:r>
                    <m:r>
                      <m:rPr>
                        <m:nor/>
                      </m:rPr>
                      <a:rPr lang="en-US" sz="2400" dirty="0" smtClean="0">
                        <a:latin typeface="Calibri" panose="020F0502020204030204" pitchFamily="34" charset="0"/>
                        <a:cs typeface="Calibri" panose="020F0502020204030204" pitchFamily="34" charset="0"/>
                      </a:rPr>
                      <m:t>continuum</m:t>
                    </m:r>
                    <m:r>
                      <m:rPr>
                        <m:nor/>
                      </m:rPr>
                      <a:rPr lang="en-US" sz="2400" dirty="0" smtClean="0">
                        <a:latin typeface="Calibri" panose="020F0502020204030204" pitchFamily="34" charset="0"/>
                        <a:cs typeface="Calibri" panose="020F0502020204030204" pitchFamily="34" charset="0"/>
                      </a:rPr>
                      <m:t> </m:t>
                    </m:r>
                    <m:r>
                      <m:rPr>
                        <m:nor/>
                      </m:rPr>
                      <a:rPr lang="en-US" sz="2400" dirty="0" smtClean="0">
                        <a:latin typeface="Calibri" panose="020F0502020204030204" pitchFamily="34" charset="0"/>
                        <a:cs typeface="Calibri" panose="020F0502020204030204" pitchFamily="34" charset="0"/>
                      </a:rPr>
                      <m:t>physics</m:t>
                    </m:r>
                    <m:r>
                      <m:rPr>
                        <m:nor/>
                      </m:rPr>
                      <a:rPr lang="en-US" sz="2400" dirty="0" smtClean="0">
                        <a:latin typeface="Calibri" panose="020F0502020204030204" pitchFamily="34" charset="0"/>
                        <a:cs typeface="Calibri" panose="020F0502020204030204" pitchFamily="34" charset="0"/>
                      </a:rPr>
                      <m:t> </m:t>
                    </m:r>
                    <m:r>
                      <m:rPr>
                        <m:nor/>
                      </m:rPr>
                      <a:rPr lang="en-US" sz="2400" dirty="0" smtClean="0">
                        <a:latin typeface="Calibri" panose="020F0502020204030204" pitchFamily="34" charset="0"/>
                        <a:cs typeface="Calibri" panose="020F0502020204030204" pitchFamily="34" charset="0"/>
                      </a:rPr>
                      <m:t>from</m:t>
                    </m:r>
                    <m:r>
                      <m:rPr>
                        <m:nor/>
                      </m:rPr>
                      <a:rPr lang="en-US" sz="2400" dirty="0" smtClean="0">
                        <a:latin typeface="Calibri" panose="020F0502020204030204" pitchFamily="34" charset="0"/>
                        <a:cs typeface="Calibri" panose="020F0502020204030204" pitchFamily="34" charset="0"/>
                      </a:rPr>
                      <m:t> </m:t>
                    </m:r>
                    <m:r>
                      <m:rPr>
                        <m:nor/>
                      </m:rPr>
                      <a:rPr lang="en-US" sz="2400" dirty="0" smtClean="0">
                        <a:latin typeface="Calibri" panose="020F0502020204030204" pitchFamily="34" charset="0"/>
                        <a:cs typeface="Calibri" panose="020F0502020204030204" pitchFamily="34" charset="0"/>
                      </a:rPr>
                      <m:t>bound</m:t>
                    </m:r>
                    <m:r>
                      <m:rPr>
                        <m:nor/>
                      </m:rPr>
                      <a:rPr lang="en-US" sz="2400" dirty="0" smtClean="0">
                        <a:latin typeface="Calibri" panose="020F0502020204030204" pitchFamily="34" charset="0"/>
                        <a:cs typeface="Calibri" panose="020F0502020204030204" pitchFamily="34" charset="0"/>
                      </a:rPr>
                      <m:t>−</m:t>
                    </m:r>
                    <m:r>
                      <m:rPr>
                        <m:nor/>
                      </m:rPr>
                      <a:rPr lang="en-US" sz="2400" dirty="0" smtClean="0">
                        <a:latin typeface="Calibri" panose="020F0502020204030204" pitchFamily="34" charset="0"/>
                        <a:cs typeface="Calibri" panose="020F0502020204030204" pitchFamily="34" charset="0"/>
                      </a:rPr>
                      <m:t>state</m:t>
                    </m:r>
                    <m:r>
                      <m:rPr>
                        <m:nor/>
                      </m:rPr>
                      <a:rPr lang="en-US" sz="2400" dirty="0" smtClean="0">
                        <a:latin typeface="Calibri" panose="020F0502020204030204" pitchFamily="34" charset="0"/>
                        <a:cs typeface="Calibri" panose="020F0502020204030204" pitchFamily="34" charset="0"/>
                      </a:rPr>
                      <m:t>−</m:t>
                    </m:r>
                    <m:r>
                      <m:rPr>
                        <m:nor/>
                      </m:rPr>
                      <a:rPr lang="en-US" sz="2400" dirty="0" smtClean="0">
                        <a:latin typeface="Calibri" panose="020F0502020204030204" pitchFamily="34" charset="0"/>
                        <a:cs typeface="Calibri" panose="020F0502020204030204" pitchFamily="34" charset="0"/>
                      </a:rPr>
                      <m:t>like</m:t>
                    </m:r>
                    <m:r>
                      <m:rPr>
                        <m:nor/>
                      </m:rPr>
                      <a:rPr lang="en-US" sz="2400" dirty="0" smtClean="0">
                        <a:latin typeface="Calibri" panose="020F0502020204030204" pitchFamily="34" charset="0"/>
                        <a:cs typeface="Calibri" panose="020F0502020204030204" pitchFamily="34" charset="0"/>
                      </a:rPr>
                      <m:t> </m:t>
                    </m:r>
                    <m:r>
                      <m:rPr>
                        <m:nor/>
                      </m:rPr>
                      <a:rPr lang="en-US" sz="2400" dirty="0" smtClean="0">
                        <a:latin typeface="Calibri" panose="020F0502020204030204" pitchFamily="34" charset="0"/>
                        <a:cs typeface="Calibri" panose="020F0502020204030204" pitchFamily="34" charset="0"/>
                      </a:rPr>
                      <m:t>calculations</m:t>
                    </m:r>
                    <m:r>
                      <m:rPr>
                        <m:nor/>
                      </m:rPr>
                      <a:rPr lang="en-US" sz="2400" b="0" i="0" dirty="0" smtClean="0">
                        <a:latin typeface="Calibri" panose="020F0502020204030204" pitchFamily="34" charset="0"/>
                        <a:cs typeface="Calibri" panose="020F0502020204030204" pitchFamily="34" charset="0"/>
                      </a:rPr>
                      <m:t> </m:t>
                    </m:r>
                    <m:r>
                      <a:rPr lang="en-US" sz="2400" b="0" i="1" dirty="0" smtClean="0">
                        <a:latin typeface="Cambria Math" panose="02040503050406030204" pitchFamily="18" charset="0"/>
                        <a:cs typeface="Calibri" panose="020F0502020204030204" pitchFamily="34" charset="0"/>
                        <a:sym typeface="Wingdings" panose="05000000000000000000" pitchFamily="2" charset="2"/>
                      </a:rPr>
                      <m:t> </m:t>
                    </m:r>
                    <m:r>
                      <m:rPr>
                        <m:nor/>
                      </m:rPr>
                      <a:rPr lang="en-US" sz="2400" dirty="0" smtClean="0">
                        <a:latin typeface="Calibri" panose="020F0502020204030204" pitchFamily="34" charset="0"/>
                        <a:cs typeface="Calibri" panose="020F0502020204030204" pitchFamily="34" charset="0"/>
                        <a:sym typeface="Wingdings" pitchFamily="2" charset="2"/>
                      </a:rPr>
                      <m:t>use</m:t>
                    </m:r>
                    <m:r>
                      <m:rPr>
                        <m:nor/>
                      </m:rPr>
                      <a:rPr lang="en-US" sz="2400" b="0" i="0" dirty="0" smtClean="0">
                        <a:latin typeface="Calibri" panose="020F0502020204030204" pitchFamily="34" charset="0"/>
                        <a:cs typeface="Calibri" panose="020F0502020204030204" pitchFamily="34" charset="0"/>
                        <a:sym typeface="Wingdings" pitchFamily="2" charset="2"/>
                      </a:rPr>
                      <m:t> </m:t>
                    </m:r>
                    <m:r>
                      <m:rPr>
                        <m:nor/>
                      </m:rPr>
                      <a:rPr lang="en-US" sz="2400" b="0" i="0" dirty="0" smtClean="0">
                        <a:latin typeface="Calibri" panose="020F0502020204030204" pitchFamily="34" charset="0"/>
                        <a:cs typeface="Calibri" panose="020F0502020204030204" pitchFamily="34" charset="0"/>
                        <a:sym typeface="Wingdings" pitchFamily="2" charset="2"/>
                      </a:rPr>
                      <m:t>complex</m:t>
                    </m:r>
                    <m:r>
                      <a:rPr lang="en-US" sz="2400" b="0" i="1" dirty="0" smtClean="0">
                        <a:latin typeface="Cambria Math" panose="02040503050406030204" pitchFamily="18" charset="0"/>
                        <a:cs typeface="Calibri" panose="020F0502020204030204" pitchFamily="34" charset="0"/>
                        <a:sym typeface="Wingdings" pitchFamily="2" charset="2"/>
                      </a:rPr>
                      <m:t> </m:t>
                    </m:r>
                    <m:r>
                      <a:rPr lang="en-US" sz="2400" i="1">
                        <a:latin typeface="Cambria Math" panose="02040503050406030204" pitchFamily="18" charset="0"/>
                      </a:rPr>
                      <m:t>𝐸</m:t>
                    </m:r>
                  </m:oMath>
                </a14:m>
                <a:r>
                  <a:rPr lang="en-US" sz="2400" dirty="0">
                    <a:latin typeface="Calibri" panose="020F0502020204030204" pitchFamily="34" charset="0"/>
                    <a:cs typeface="Calibri" panose="020F0502020204030204" pitchFamily="34" charset="0"/>
                  </a:rPr>
                  <a:t>    (Type-II methods)</a:t>
                </a:r>
              </a:p>
              <a:p>
                <a:pPr>
                  <a:lnSpc>
                    <a:spcPct val="120000"/>
                  </a:lnSpc>
                </a:pPr>
                <a14:m>
                  <m:oMath xmlns:m="http://schemas.openxmlformats.org/officeDocument/2006/math">
                    <m:r>
                      <a:rPr lang="en-US" sz="2400" smtClean="0">
                        <a:solidFill>
                          <a:srgbClr val="FF0000"/>
                        </a:solidFill>
                        <a:latin typeface="Cambria Math" panose="02040503050406030204" pitchFamily="18" charset="0"/>
                      </a:rPr>
                      <m:t>[</m:t>
                    </m:r>
                    <m:r>
                      <a:rPr lang="en-US" sz="2400" i="1">
                        <a:solidFill>
                          <a:srgbClr val="FF0000"/>
                        </a:solidFill>
                        <a:latin typeface="Cambria Math" panose="02040503050406030204" pitchFamily="18" charset="0"/>
                      </a:rPr>
                      <m:t>𝐸</m:t>
                    </m:r>
                    <m:r>
                      <a:rPr lang="en-US" sz="2400" i="1">
                        <a:solidFill>
                          <a:srgbClr val="FF0000"/>
                        </a:solidFill>
                        <a:latin typeface="Cambria Math" panose="02040503050406030204" pitchFamily="18" charset="0"/>
                      </a:rPr>
                      <m:t> </m:t>
                    </m:r>
                  </m:oMath>
                </a14:m>
                <a:r>
                  <a:rPr lang="en-US" sz="2400" dirty="0">
                    <a:solidFill>
                      <a:srgbClr val="FF0000"/>
                    </a:solidFill>
                    <a:latin typeface="Cambria Math" panose="02040503050406030204" pitchFamily="18" charset="0"/>
                    <a:ea typeface="Cambria Math" panose="02040503050406030204" pitchFamily="18" charset="0"/>
                    <a:cs typeface="Calibri" panose="020F0502020204030204" pitchFamily="34" charset="0"/>
                  </a:rPr>
                  <a:t>-</a:t>
                </a:r>
                <a:r>
                  <a:rPr lang="en-US" sz="2400" dirty="0">
                    <a:solidFill>
                      <a:srgbClr val="FF0000"/>
                    </a:solidFill>
                    <a:latin typeface="Calibri" panose="020F0502020204030204" pitchFamily="34" charset="0"/>
                    <a:cs typeface="Calibri" panose="020F0502020204030204" pitchFamily="34" charset="0"/>
                  </a:rPr>
                  <a:t> </a:t>
                </a:r>
                <a14:m>
                  <m:oMath xmlns:m="http://schemas.openxmlformats.org/officeDocument/2006/math">
                    <m:r>
                      <a:rPr lang="en-US" sz="2400" i="1">
                        <a:solidFill>
                          <a:srgbClr val="FF0000"/>
                        </a:solidFill>
                        <a:latin typeface="Cambria Math" panose="02040503050406030204" pitchFamily="18" charset="0"/>
                      </a:rPr>
                      <m:t>𝐻</m:t>
                    </m:r>
                    <m:d>
                      <m:dPr>
                        <m:ctrlPr>
                          <a:rPr lang="en-US" sz="2400" i="1">
                            <a:solidFill>
                              <a:srgbClr val="FF0000"/>
                            </a:solidFill>
                            <a:latin typeface="Cambria Math" panose="02040503050406030204" pitchFamily="18" charset="0"/>
                          </a:rPr>
                        </m:ctrlPr>
                      </m:dPr>
                      <m:e>
                        <m:r>
                          <a:rPr lang="en-US" sz="2400" b="1" i="1">
                            <a:solidFill>
                              <a:srgbClr val="FF0000"/>
                            </a:solidFill>
                            <a:latin typeface="Cambria Math" panose="02040503050406030204" pitchFamily="18" charset="0"/>
                          </a:rPr>
                          <m:t>𝜽</m:t>
                        </m:r>
                      </m:e>
                    </m:d>
                    <m:r>
                      <a:rPr lang="en-US" sz="2400" i="1">
                        <a:solidFill>
                          <a:srgbClr val="FF0000"/>
                        </a:solidFill>
                        <a:latin typeface="Cambria Math" panose="02040503050406030204" pitchFamily="18" charset="0"/>
                      </a:rPr>
                      <m:t>]</m:t>
                    </m:r>
                    <m:d>
                      <m:dPr>
                        <m:begChr m:val="|"/>
                        <m:endChr m:val="⟩"/>
                        <m:ctrlPr>
                          <a:rPr lang="en-US" sz="2400" i="1">
                            <a:solidFill>
                              <a:srgbClr val="FF0000"/>
                            </a:solidFill>
                            <a:latin typeface="Cambria Math" panose="02040503050406030204" pitchFamily="18" charset="0"/>
                          </a:rPr>
                        </m:ctrlPr>
                      </m:dPr>
                      <m:e>
                        <m:r>
                          <a:rPr lang="en-US" sz="2400" i="1">
                            <a:solidFill>
                              <a:srgbClr val="FF0000"/>
                            </a:solidFill>
                            <a:latin typeface="Cambria Math" panose="02040503050406030204" pitchFamily="18" charset="0"/>
                          </a:rPr>
                          <m:t>𝜓</m:t>
                        </m:r>
                        <m:d>
                          <m:dPr>
                            <m:ctrlPr>
                              <a:rPr lang="en-US" sz="2400" i="1">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𝐸</m:t>
                            </m:r>
                            <m:r>
                              <a:rPr lang="en-US" sz="2400" b="0" i="1" smtClean="0">
                                <a:solidFill>
                                  <a:srgbClr val="FF0000"/>
                                </a:solidFill>
                                <a:latin typeface="Cambria Math" panose="02040503050406030204" pitchFamily="18" charset="0"/>
                              </a:rPr>
                              <m:t>,</m:t>
                            </m:r>
                            <m:r>
                              <a:rPr lang="en-US" sz="2400" b="1" i="1">
                                <a:solidFill>
                                  <a:srgbClr val="FF0000"/>
                                </a:solidFill>
                                <a:latin typeface="Cambria Math" panose="02040503050406030204" pitchFamily="18" charset="0"/>
                              </a:rPr>
                              <m:t>𝜽</m:t>
                            </m:r>
                          </m:e>
                        </m:d>
                      </m:e>
                    </m:d>
                    <m:r>
                      <a:rPr lang="en-US" sz="2400" i="1">
                        <a:solidFill>
                          <a:srgbClr val="FF0000"/>
                        </a:solidFill>
                        <a:latin typeface="Cambria Math" panose="02040503050406030204" pitchFamily="18" charset="0"/>
                      </a:rPr>
                      <m:t>=</m:t>
                    </m:r>
                    <m:d>
                      <m:dPr>
                        <m:begChr m:val="|"/>
                        <m:endChr m:val="⟩"/>
                        <m:ctrlPr>
                          <a:rPr lang="en-US" sz="2400" i="1">
                            <a:solidFill>
                              <a:srgbClr val="FF0000"/>
                            </a:solidFill>
                            <a:latin typeface="Cambria Math" panose="02040503050406030204" pitchFamily="18" charset="0"/>
                          </a:rPr>
                        </m:ctrlPr>
                      </m:dPr>
                      <m:e>
                        <m:r>
                          <a:rPr lang="en-US" sz="2400" i="1" smtClean="0">
                            <a:solidFill>
                              <a:srgbClr val="FF0000"/>
                            </a:solidFill>
                            <a:latin typeface="Cambria Math" panose="02040503050406030204" pitchFamily="18" charset="0"/>
                          </a:rPr>
                          <m:t>𝑆</m:t>
                        </m:r>
                        <m:r>
                          <a:rPr lang="en-US" sz="2400" b="0" i="1" smtClean="0">
                            <a:solidFill>
                              <a:srgbClr val="FF0000"/>
                            </a:solidFill>
                            <a:latin typeface="Cambria Math" panose="02040503050406030204" pitchFamily="18" charset="0"/>
                          </a:rPr>
                          <m:t>(</m:t>
                        </m:r>
                        <m:r>
                          <a:rPr lang="en-US" sz="2400" b="1" i="1">
                            <a:solidFill>
                              <a:srgbClr val="FF0000"/>
                            </a:solidFill>
                            <a:latin typeface="Cambria Math" panose="02040503050406030204" pitchFamily="18" charset="0"/>
                          </a:rPr>
                          <m:t>𝜽</m:t>
                        </m:r>
                        <m:r>
                          <a:rPr lang="en-US" sz="2400" b="0" i="1" smtClean="0">
                            <a:solidFill>
                              <a:srgbClr val="FF0000"/>
                            </a:solidFill>
                            <a:latin typeface="Cambria Math" panose="02040503050406030204" pitchFamily="18" charset="0"/>
                          </a:rPr>
                          <m:t>)</m:t>
                        </m:r>
                      </m:e>
                    </m:d>
                  </m:oMath>
                </a14:m>
                <a:r>
                  <a:rPr lang="en-US" sz="2400" dirty="0">
                    <a:latin typeface="Calibri" panose="020F0502020204030204" pitchFamily="34" charset="0"/>
                    <a:cs typeface="Calibri" panose="020F0502020204030204" pitchFamily="34" charset="0"/>
                  </a:rPr>
                  <a:t> w/ complex </a:t>
                </a:r>
                <a14:m>
                  <m:oMath xmlns:m="http://schemas.openxmlformats.org/officeDocument/2006/math">
                    <m:r>
                      <a:rPr lang="en-US" sz="2400" b="0" i="1" smtClean="0">
                        <a:latin typeface="Cambria Math" panose="02040503050406030204" pitchFamily="18" charset="0"/>
                      </a:rPr>
                      <m:t>𝐸</m:t>
                    </m:r>
                  </m:oMath>
                </a14:m>
                <a:r>
                  <a:rPr lang="en-US" sz="2400" dirty="0">
                    <a:latin typeface="Calibri" panose="020F0502020204030204" pitchFamily="34" charset="0"/>
                    <a:cs typeface="Calibri" panose="020F0502020204030204" pitchFamily="34" charset="0"/>
                  </a:rPr>
                  <a:t>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sym typeface="Wingdings" pitchFamily="2" charset="2"/>
                  </a:rPr>
                  <a:t> </a:t>
                </a:r>
                <a14:m>
                  <m:oMath xmlns:m="http://schemas.openxmlformats.org/officeDocument/2006/math">
                    <m:d>
                      <m:dPr>
                        <m:begChr m:val="|"/>
                        <m:endChr m:val="⟩"/>
                        <m:ctrlPr>
                          <a:rPr lang="en-US" sz="2400" i="1">
                            <a:solidFill>
                              <a:srgbClr val="FF0000"/>
                            </a:solidFill>
                            <a:latin typeface="Cambria Math" panose="02040503050406030204" pitchFamily="18" charset="0"/>
                          </a:rPr>
                        </m:ctrlPr>
                      </m:dPr>
                      <m:e>
                        <m:r>
                          <a:rPr lang="en-US" sz="2400" i="1">
                            <a:solidFill>
                              <a:srgbClr val="FF0000"/>
                            </a:solidFill>
                            <a:latin typeface="Cambria Math" panose="02040503050406030204" pitchFamily="18" charset="0"/>
                          </a:rPr>
                          <m:t>𝜓</m:t>
                        </m:r>
                        <m:d>
                          <m:dPr>
                            <m:ctrlPr>
                              <a:rPr lang="en-US" sz="2400" i="1">
                                <a:solidFill>
                                  <a:srgbClr val="FF0000"/>
                                </a:solidFill>
                                <a:latin typeface="Cambria Math" panose="02040503050406030204" pitchFamily="18" charset="0"/>
                              </a:rPr>
                            </m:ctrlPr>
                          </m:dPr>
                          <m:e>
                            <m:r>
                              <a:rPr lang="en-US" sz="2400" i="1">
                                <a:solidFill>
                                  <a:srgbClr val="FF0000"/>
                                </a:solidFill>
                                <a:latin typeface="Cambria Math" panose="02040503050406030204" pitchFamily="18" charset="0"/>
                              </a:rPr>
                              <m:t>𝐸</m:t>
                            </m:r>
                            <m:r>
                              <a:rPr lang="en-US" sz="2400" i="1">
                                <a:solidFill>
                                  <a:srgbClr val="FF0000"/>
                                </a:solidFill>
                                <a:latin typeface="Cambria Math" panose="02040503050406030204" pitchFamily="18" charset="0"/>
                              </a:rPr>
                              <m:t>,</m:t>
                            </m:r>
                            <m:r>
                              <a:rPr lang="en-US" sz="2400" b="1" i="1">
                                <a:solidFill>
                                  <a:srgbClr val="FF0000"/>
                                </a:solidFill>
                                <a:latin typeface="Cambria Math" panose="02040503050406030204" pitchFamily="18" charset="0"/>
                              </a:rPr>
                              <m:t>𝜽</m:t>
                            </m:r>
                          </m:e>
                        </m:d>
                      </m:e>
                    </m:d>
                  </m:oMath>
                </a14:m>
                <a:r>
                  <a:rPr lang="en-US" sz="2400" dirty="0">
                    <a:latin typeface="Calibri" panose="020F0502020204030204" pitchFamily="34" charset="0"/>
                    <a:cs typeface="Calibri" panose="020F0502020204030204" pitchFamily="34" charset="0"/>
                  </a:rPr>
                  <a:t> is spatially localized</a:t>
                </a:r>
              </a:p>
              <a:p>
                <a:pPr>
                  <a:lnSpc>
                    <a:spcPct val="120000"/>
                  </a:lnSpc>
                </a:pPr>
                <a:r>
                  <a:rPr lang="en-US" sz="2400" dirty="0">
                    <a:latin typeface="Lucida Calligraphy" panose="03010101010101010101" pitchFamily="66" charset="77"/>
                    <a:ea typeface="Cambria Math" panose="02040503050406030204" pitchFamily="18" charset="0"/>
                    <a:cs typeface="Calibri" panose="020F0502020204030204" pitchFamily="34" charset="0"/>
                  </a:rPr>
                  <a:t>A</a:t>
                </a:r>
                <a:r>
                  <a:rPr lang="en-US"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sym typeface="Wingdings" pitchFamily="2" charset="2"/>
                  </a:rPr>
                  <a:t> response function; scattering amplitude; opt. </a:t>
                </a:r>
                <a:r>
                  <a:rPr lang="en-US" sz="2400" dirty="0" err="1">
                    <a:latin typeface="Calibri" panose="020F0502020204030204" pitchFamily="34" charset="0"/>
                    <a:cs typeface="Calibri" panose="020F0502020204030204" pitchFamily="34" charset="0"/>
                    <a:sym typeface="Wingdings" pitchFamily="2" charset="2"/>
                  </a:rPr>
                  <a:t>potl</a:t>
                </a:r>
                <a:r>
                  <a:rPr lang="en-US" sz="2400" dirty="0">
                    <a:latin typeface="Calibri" panose="020F0502020204030204" pitchFamily="34" charset="0"/>
                    <a:cs typeface="Calibri" panose="020F0502020204030204" pitchFamily="34" charset="0"/>
                    <a:sym typeface="Wingdings" pitchFamily="2" charset="2"/>
                  </a:rPr>
                  <a:t>.</a:t>
                </a:r>
                <a:endParaRPr lang="en-US" sz="2400" dirty="0">
                  <a:latin typeface="Calibri" panose="020F0502020204030204" pitchFamily="34" charset="0"/>
                  <a:cs typeface="Calibri" panose="020F0502020204030204" pitchFamily="34" charset="0"/>
                </a:endParaRPr>
              </a:p>
              <a:p>
                <a:pPr>
                  <a:lnSpc>
                    <a:spcPct val="120000"/>
                  </a:lnSpc>
                </a:pPr>
                <a:r>
                  <a:rPr lang="en-US" sz="2400" dirty="0">
                    <a:latin typeface="Calibri" panose="020F0502020204030204" pitchFamily="34" charset="0"/>
                    <a:cs typeface="Calibri" panose="020F0502020204030204" pitchFamily="34" charset="0"/>
                  </a:rPr>
                  <a:t>RBM complex-</a:t>
                </a:r>
                <a14:m>
                  <m:oMath xmlns:m="http://schemas.openxmlformats.org/officeDocument/2006/math">
                    <m:r>
                      <a:rPr lang="en-US" sz="2400" b="0" i="1" smtClean="0">
                        <a:latin typeface="Cambria Math" panose="02040503050406030204" pitchFamily="18" charset="0"/>
                      </a:rPr>
                      <m:t>𝐸</m:t>
                    </m:r>
                  </m:oMath>
                </a14:m>
                <a:r>
                  <a:rPr lang="en-US" sz="2400" dirty="0">
                    <a:latin typeface="Calibri" panose="020F0502020204030204" pitchFamily="34" charset="0"/>
                    <a:cs typeface="Calibri" panose="020F0502020204030204" pitchFamily="34" charset="0"/>
                  </a:rPr>
                  <a:t> emulator extrapolates the training results “downward” to the real axis </a:t>
                </a:r>
              </a:p>
              <a:p>
                <a:pPr>
                  <a:lnSpc>
                    <a:spcPct val="120000"/>
                  </a:lnSpc>
                </a:pPr>
                <a14:m>
                  <m:oMath xmlns:m="http://schemas.openxmlformats.org/officeDocument/2006/math">
                    <m:r>
                      <a:rPr lang="en-US" sz="2400" i="1">
                        <a:solidFill>
                          <a:srgbClr val="FF0000"/>
                        </a:solidFill>
                        <a:latin typeface="Cambria Math" panose="02040503050406030204" pitchFamily="18" charset="0"/>
                      </a:rPr>
                      <m:t>𝐻</m:t>
                    </m:r>
                  </m:oMath>
                </a14:m>
                <a:r>
                  <a:rPr lang="en-US" sz="2400" dirty="0">
                    <a:latin typeface="Calibri" panose="020F0502020204030204" pitchFamily="34" charset="0"/>
                    <a:cs typeface="Calibri" panose="020F0502020204030204" pitchFamily="34" charset="0"/>
                    <a:sym typeface="Wingdings" panose="05000000000000000000" pitchFamily="2" charset="2"/>
                  </a:rPr>
                  <a:t></a:t>
                </a:r>
                <a:r>
                  <a:rPr lang="en-US" sz="2400" dirty="0">
                    <a:solidFill>
                      <a:srgbClr val="FF0000"/>
                    </a:solidFill>
                    <a:latin typeface="Calibri" panose="020F0502020204030204" pitchFamily="34" charset="0"/>
                    <a:cs typeface="Calibri" panose="020F0502020204030204" pitchFamily="34" charset="0"/>
                  </a:rPr>
                  <a:t> </a:t>
                </a:r>
                <a14:m>
                  <m:oMath xmlns:m="http://schemas.openxmlformats.org/officeDocument/2006/math">
                    <m:sSub>
                      <m:sSubPr>
                        <m:ctrlPr>
                          <a:rPr lang="en-US" sz="2400" b="0" i="1" dirty="0" smtClean="0">
                            <a:solidFill>
                              <a:srgbClr val="FF0000"/>
                            </a:solidFill>
                            <a:latin typeface="Cambria Math" panose="02040503050406030204" pitchFamily="18" charset="0"/>
                          </a:rPr>
                        </m:ctrlPr>
                      </m:sSubPr>
                      <m:e>
                        <m:d>
                          <m:dPr>
                            <m:begChr m:val="["/>
                            <m:endChr m:val="]"/>
                            <m:ctrlPr>
                              <a:rPr lang="en-US" sz="2400" i="1" dirty="0">
                                <a:solidFill>
                                  <a:srgbClr val="FF0000"/>
                                </a:solidFill>
                                <a:latin typeface="Cambria Math" panose="02040503050406030204" pitchFamily="18" charset="0"/>
                              </a:rPr>
                            </m:ctrlPr>
                          </m:dPr>
                          <m:e>
                            <m:r>
                              <a:rPr lang="en-US" sz="2400" i="1">
                                <a:solidFill>
                                  <a:srgbClr val="FF0000"/>
                                </a:solidFill>
                                <a:latin typeface="Cambria Math" panose="02040503050406030204" pitchFamily="18" charset="0"/>
                              </a:rPr>
                              <m:t>𝐻</m:t>
                            </m:r>
                          </m:e>
                        </m:d>
                      </m:e>
                      <m:sub>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𝑛</m:t>
                            </m:r>
                          </m:e>
                          <m:sub>
                            <m:r>
                              <a:rPr lang="en-US" sz="2400" b="0" i="1" smtClean="0">
                                <a:solidFill>
                                  <a:srgbClr val="FF0000"/>
                                </a:solidFill>
                                <a:latin typeface="Cambria Math" panose="02040503050406030204" pitchFamily="18" charset="0"/>
                              </a:rPr>
                              <m:t>𝑏</m:t>
                            </m:r>
                          </m:sub>
                        </m:sSub>
                        <m:r>
                          <a:rPr lang="en-US" sz="2400" b="0" i="1" smtClean="0">
                            <a:solidFill>
                              <a:srgbClr val="FF0000"/>
                            </a:solidFill>
                            <a:latin typeface="Cambria Math" panose="02040503050406030204" pitchFamily="18" charset="0"/>
                          </a:rPr>
                          <m:t>×</m:t>
                        </m:r>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𝑛</m:t>
                            </m:r>
                          </m:e>
                          <m:sub>
                            <m:r>
                              <a:rPr lang="en-US" sz="2400" b="0" i="1" smtClean="0">
                                <a:solidFill>
                                  <a:srgbClr val="FF0000"/>
                                </a:solidFill>
                                <a:latin typeface="Cambria Math" panose="02040503050406030204" pitchFamily="18" charset="0"/>
                              </a:rPr>
                              <m:t>𝑏</m:t>
                            </m:r>
                          </m:sub>
                        </m:sSub>
                      </m:sub>
                    </m:sSub>
                  </m:oMath>
                </a14:m>
                <a:r>
                  <a:rPr lang="en-US" sz="2400" dirty="0">
                    <a:latin typeface="Calibri" panose="020F0502020204030204" pitchFamily="34" charset="0"/>
                    <a:cs typeface="Calibri" panose="020F0502020204030204" pitchFamily="34" charset="0"/>
                    <a:sym typeface="Wingdings" panose="05000000000000000000" pitchFamily="2" charset="2"/>
                  </a:rPr>
                  <a:t> spectrum</a:t>
                </a:r>
                <a:endParaRPr lang="en-US" sz="2400" dirty="0">
                  <a:latin typeface="Calibri" panose="020F0502020204030204" pitchFamily="34" charset="0"/>
                  <a:cs typeface="Calibri" panose="020F0502020204030204" pitchFamily="34" charset="0"/>
                </a:endParaRPr>
              </a:p>
              <a:p>
                <a:pPr>
                  <a:lnSpc>
                    <a:spcPct val="120000"/>
                  </a:lnSpc>
                </a:pPr>
                <a:r>
                  <a:rPr lang="en-US" sz="2400" dirty="0">
                    <a:latin typeface="Calibri" panose="020F0502020204030204" pitchFamily="34" charset="0"/>
                    <a:cs typeface="Calibri" panose="020F0502020204030204" pitchFamily="34" charset="0"/>
                  </a:rPr>
                  <a:t>Emulation for </a:t>
                </a:r>
                <a14:m>
                  <m:oMath xmlns:m="http://schemas.openxmlformats.org/officeDocument/2006/math">
                    <m:r>
                      <a:rPr lang="en-US" sz="2400" b="1" i="1" smtClean="0">
                        <a:latin typeface="Cambria Math" panose="02040503050406030204" pitchFamily="18" charset="0"/>
                      </a:rPr>
                      <m:t>𝜽</m:t>
                    </m:r>
                  </m:oMath>
                </a14:m>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can be done simultaneously</a:t>
                </a:r>
              </a:p>
            </p:txBody>
          </p:sp>
        </mc:Choice>
        <mc:Fallback>
          <p:sp>
            <p:nvSpPr>
              <p:cNvPr id="3" name="Content Placeholder 2">
                <a:extLst>
                  <a:ext uri="{FF2B5EF4-FFF2-40B4-BE49-F238E27FC236}">
                    <a16:creationId xmlns:a16="http://schemas.microsoft.com/office/drawing/2014/main" id="{50F6C70B-FAC9-9377-20FD-7B4E3CCC23C2}"/>
                  </a:ext>
                </a:extLst>
              </p:cNvPr>
              <p:cNvSpPr>
                <a:spLocks noGrp="1" noRot="1" noChangeAspect="1" noMove="1" noResize="1" noEditPoints="1" noAdjustHandles="1" noChangeArrowheads="1" noChangeShapeType="1" noTextEdit="1"/>
              </p:cNvSpPr>
              <p:nvPr>
                <p:ph idx="1"/>
              </p:nvPr>
            </p:nvSpPr>
            <p:spPr>
              <a:xfrm>
                <a:off x="222868" y="883448"/>
                <a:ext cx="7564397" cy="4975260"/>
              </a:xfrm>
              <a:blipFill>
                <a:blip r:embed="rId7"/>
                <a:stretch>
                  <a:fillRect l="-1007" b="-20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5E388467-BD74-0D89-572C-F9B83C3EFA72}"/>
                  </a:ext>
                </a:extLst>
              </p:cNvPr>
              <p:cNvSpPr txBox="1"/>
              <p:nvPr/>
            </p:nvSpPr>
            <p:spPr>
              <a:xfrm>
                <a:off x="7103165" y="1836781"/>
                <a:ext cx="4349423" cy="732060"/>
              </a:xfrm>
              <a:prstGeom prst="rect">
                <a:avLst/>
              </a:prstGeom>
              <a:noFill/>
              <a:ln>
                <a:solidFill>
                  <a:schemeClr val="tx1"/>
                </a:solidFill>
              </a:ln>
            </p:spPr>
            <p:txBody>
              <a:bodyPr wrap="square">
                <a:spAutoFit/>
              </a:bodyPr>
              <a:lstStyle/>
              <a:p>
                <a:r>
                  <a:rPr lang="en-US" sz="2400" dirty="0">
                    <a:solidFill>
                      <a:srgbClr val="FF0000"/>
                    </a:solidFill>
                    <a:latin typeface="Lucida Calligraphy" panose="03010101010101010101" pitchFamily="66" charset="77"/>
                    <a:ea typeface="Cambria Math" panose="02040503050406030204" pitchFamily="18" charset="0"/>
                    <a:cs typeface="Calibri" panose="020F0502020204030204" pitchFamily="34" charset="0"/>
                  </a:rPr>
                  <a:t>A</a:t>
                </a:r>
                <a14:m>
                  <m:oMath xmlns:m="http://schemas.openxmlformats.org/officeDocument/2006/math">
                    <m:d>
                      <m:dPr>
                        <m:ctrlPr>
                          <a:rPr lang="en-US" sz="2400" i="1">
                            <a:solidFill>
                              <a:srgbClr val="FF0000"/>
                            </a:solidFill>
                            <a:latin typeface="Cambria Math" panose="02040503050406030204" pitchFamily="18" charset="0"/>
                          </a:rPr>
                        </m:ctrlPr>
                      </m:dPr>
                      <m:e>
                        <m:r>
                          <a:rPr lang="en-US" sz="2400" i="1">
                            <a:solidFill>
                              <a:srgbClr val="FF0000"/>
                            </a:solidFill>
                            <a:latin typeface="Cambria Math" panose="02040503050406030204" pitchFamily="18" charset="0"/>
                          </a:rPr>
                          <m:t>𝐸</m:t>
                        </m:r>
                        <m:r>
                          <a:rPr lang="en-US" sz="2400" i="1">
                            <a:solidFill>
                              <a:srgbClr val="FF0000"/>
                            </a:solidFill>
                            <a:latin typeface="Cambria Math" panose="02040503050406030204" pitchFamily="18" charset="0"/>
                          </a:rPr>
                          <m:t>,</m:t>
                        </m:r>
                        <m:r>
                          <a:rPr lang="en-US" sz="2400" b="1" i="1">
                            <a:solidFill>
                              <a:srgbClr val="FF0000"/>
                            </a:solidFill>
                            <a:latin typeface="Cambria Math" panose="02040503050406030204" pitchFamily="18" charset="0"/>
                          </a:rPr>
                          <m:t>𝜽</m:t>
                        </m:r>
                      </m:e>
                    </m:d>
                  </m:oMath>
                </a14:m>
                <a:r>
                  <a:rPr lang="en-US" sz="2400" dirty="0">
                    <a:solidFill>
                      <a:srgbClr val="FF0000"/>
                    </a:solidFill>
                  </a:rPr>
                  <a:t> </a:t>
                </a:r>
                <a14:m>
                  <m:oMath xmlns:m="http://schemas.openxmlformats.org/officeDocument/2006/math">
                    <m:r>
                      <a:rPr lang="en-US" sz="2400" i="1" smtClean="0">
                        <a:solidFill>
                          <a:srgbClr val="FF0000"/>
                        </a:solidFill>
                        <a:latin typeface="Cambria Math" panose="02040503050406030204" pitchFamily="18" charset="0"/>
                        <a:ea typeface="Cambria Math" panose="02040503050406030204" pitchFamily="18" charset="0"/>
                      </a:rPr>
                      <m:t>≡</m:t>
                    </m:r>
                  </m:oMath>
                </a14:m>
                <a:r>
                  <a:rPr lang="en-US" sz="2400" dirty="0">
                    <a:solidFill>
                      <a:srgbClr val="FF0000"/>
                    </a:solidFill>
                  </a:rPr>
                  <a:t> </a:t>
                </a:r>
                <a14:m>
                  <m:oMath xmlns:m="http://schemas.openxmlformats.org/officeDocument/2006/math">
                    <m:d>
                      <m:dPr>
                        <m:begChr m:val="⟨"/>
                        <m:endChr m:val="⟩"/>
                        <m:ctrlPr>
                          <a:rPr lang="en-US" sz="2400" i="1" smtClean="0">
                            <a:solidFill>
                              <a:srgbClr val="FF0000"/>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𝑆</m:t>
                            </m:r>
                          </m:e>
                        </m:acc>
                      </m:e>
                      <m:e>
                        <m:f>
                          <m:fPr>
                            <m:ctrlPr>
                              <a:rPr lang="en-US" sz="2400" i="1">
                                <a:solidFill>
                                  <a:srgbClr val="FF0000"/>
                                </a:solidFill>
                                <a:latin typeface="Cambria Math" panose="02040503050406030204" pitchFamily="18" charset="0"/>
                              </a:rPr>
                            </m:ctrlPr>
                          </m:fPr>
                          <m:num>
                            <m:r>
                              <a:rPr lang="en-US" sz="2400" i="1">
                                <a:solidFill>
                                  <a:srgbClr val="FF0000"/>
                                </a:solidFill>
                                <a:latin typeface="Cambria Math" panose="02040503050406030204" pitchFamily="18" charset="0"/>
                              </a:rPr>
                              <m:t>1</m:t>
                            </m:r>
                          </m:num>
                          <m:den>
                            <m:r>
                              <a:rPr lang="en-US" sz="2400" i="1">
                                <a:solidFill>
                                  <a:srgbClr val="FF0000"/>
                                </a:solidFill>
                                <a:latin typeface="Cambria Math" panose="02040503050406030204" pitchFamily="18" charset="0"/>
                              </a:rPr>
                              <m:t>𝐸</m:t>
                            </m:r>
                            <m:r>
                              <a:rPr lang="en-US" sz="2400" i="1">
                                <a:solidFill>
                                  <a:srgbClr val="FF0000"/>
                                </a:solidFill>
                                <a:latin typeface="Cambria Math" panose="02040503050406030204" pitchFamily="18" charset="0"/>
                              </a:rPr>
                              <m:t>−</m:t>
                            </m:r>
                            <m:r>
                              <a:rPr lang="en-US" sz="2400" i="1">
                                <a:solidFill>
                                  <a:srgbClr val="FF0000"/>
                                </a:solidFill>
                                <a:latin typeface="Cambria Math" panose="02040503050406030204" pitchFamily="18" charset="0"/>
                              </a:rPr>
                              <m:t>𝐻</m:t>
                            </m:r>
                          </m:den>
                        </m:f>
                      </m:e>
                      <m:e>
                        <m:r>
                          <a:rPr lang="en-US" sz="2400" i="1" smtClean="0">
                            <a:solidFill>
                              <a:srgbClr val="FF0000"/>
                            </a:solidFill>
                            <a:latin typeface="Cambria Math" panose="02040503050406030204" pitchFamily="18" charset="0"/>
                          </a:rPr>
                          <m:t>𝑆</m:t>
                        </m:r>
                      </m:e>
                    </m:d>
                    <m:r>
                      <a:rPr lang="en-US" sz="2400" b="0" i="1" smtClean="0">
                        <a:solidFill>
                          <a:srgbClr val="FF0000"/>
                        </a:solidFill>
                        <a:latin typeface="Cambria Math" panose="02040503050406030204" pitchFamily="18" charset="0"/>
                      </a:rPr>
                      <m:t>=</m:t>
                    </m:r>
                    <m:d>
                      <m:dPr>
                        <m:begChr m:val="⟨"/>
                        <m:endChr m:val="⟩"/>
                        <m:ctrlPr>
                          <a:rPr lang="en-US" sz="2400" b="0" i="1" smtClean="0">
                            <a:solidFill>
                              <a:srgbClr val="FF0000"/>
                            </a:solidFill>
                            <a:latin typeface="Cambria Math" panose="02040503050406030204" pitchFamily="18" charset="0"/>
                          </a:rPr>
                        </m:ctrlPr>
                      </m:dPr>
                      <m:e>
                        <m:acc>
                          <m:accPr>
                            <m:chr m:val="̃"/>
                            <m:ctrlPr>
                              <a:rPr lang="en-US" sz="2400" b="0" i="1" smtClean="0">
                                <a:solidFill>
                                  <a:srgbClr val="FF0000"/>
                                </a:solidFill>
                                <a:latin typeface="Cambria Math" panose="02040503050406030204" pitchFamily="18" charset="0"/>
                              </a:rPr>
                            </m:ctrlPr>
                          </m:accPr>
                          <m:e>
                            <m:r>
                              <a:rPr lang="en-US" sz="2400" b="0" i="1" smtClean="0">
                                <a:solidFill>
                                  <a:srgbClr val="FF0000"/>
                                </a:solidFill>
                                <a:latin typeface="Cambria Math" panose="02040503050406030204" pitchFamily="18" charset="0"/>
                              </a:rPr>
                              <m:t>𝑆</m:t>
                            </m:r>
                          </m:e>
                        </m:acc>
                      </m:e>
                      <m:e>
                        <m:r>
                          <a:rPr lang="en-US" sz="2400" b="0" i="1" smtClean="0">
                            <a:solidFill>
                              <a:srgbClr val="FF0000"/>
                            </a:solidFill>
                            <a:latin typeface="Cambria Math" panose="02040503050406030204" pitchFamily="18" charset="0"/>
                          </a:rPr>
                          <m:t>𝜓</m:t>
                        </m:r>
                      </m:e>
                    </m:d>
                  </m:oMath>
                </a14:m>
                <a:endParaRPr lang="en-US" sz="2400" dirty="0">
                  <a:latin typeface="Calibri" panose="020F0502020204030204" pitchFamily="34" charset="0"/>
                  <a:cs typeface="Calibri" panose="020F0502020204030204" pitchFamily="34" charset="0"/>
                </a:endParaRPr>
              </a:p>
            </p:txBody>
          </p:sp>
        </mc:Choice>
        <mc:Fallback>
          <p:sp>
            <p:nvSpPr>
              <p:cNvPr id="15" name="TextBox 14">
                <a:extLst>
                  <a:ext uri="{FF2B5EF4-FFF2-40B4-BE49-F238E27FC236}">
                    <a16:creationId xmlns:a16="http://schemas.microsoft.com/office/drawing/2014/main" id="{5E388467-BD74-0D89-572C-F9B83C3EFA72}"/>
                  </a:ext>
                </a:extLst>
              </p:cNvPr>
              <p:cNvSpPr txBox="1">
                <a:spLocks noRot="1" noChangeAspect="1" noMove="1" noResize="1" noEditPoints="1" noAdjustHandles="1" noChangeArrowheads="1" noChangeShapeType="1" noTextEdit="1"/>
              </p:cNvSpPr>
              <p:nvPr/>
            </p:nvSpPr>
            <p:spPr>
              <a:xfrm>
                <a:off x="7103165" y="1836781"/>
                <a:ext cx="4349423" cy="732060"/>
              </a:xfrm>
              <a:prstGeom prst="rect">
                <a:avLst/>
              </a:prstGeom>
              <a:blipFill>
                <a:blip r:embed="rId8"/>
                <a:stretch>
                  <a:fillRect l="-1739" b="-3390"/>
                </a:stretch>
              </a:blipFill>
              <a:ln>
                <a:solidFill>
                  <a:schemeClr val="tx1"/>
                </a:solidFill>
              </a:ln>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B2892B0D-04AE-E7CA-10F4-F3C3351E8117}"/>
              </a:ext>
            </a:extLst>
          </p:cNvPr>
          <p:cNvGrpSpPr/>
          <p:nvPr/>
        </p:nvGrpSpPr>
        <p:grpSpPr>
          <a:xfrm>
            <a:off x="7588330" y="2782237"/>
            <a:ext cx="4618608" cy="2840338"/>
            <a:chOff x="7376460" y="2514613"/>
            <a:chExt cx="4618608" cy="2840338"/>
          </a:xfrm>
        </p:grpSpPr>
        <p:sp>
          <p:nvSpPr>
            <p:cNvPr id="9" name="Arrow: Down 8">
              <a:extLst>
                <a:ext uri="{FF2B5EF4-FFF2-40B4-BE49-F238E27FC236}">
                  <a16:creationId xmlns:a16="http://schemas.microsoft.com/office/drawing/2014/main" id="{BB4CAB34-32E6-0CBE-F776-636C95D31490}"/>
                </a:ext>
              </a:extLst>
            </p:cNvPr>
            <p:cNvSpPr/>
            <p:nvPr/>
          </p:nvSpPr>
          <p:spPr>
            <a:xfrm>
              <a:off x="9620295" y="3626029"/>
              <a:ext cx="213052" cy="3693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E6F404E0-4E97-AB20-3E6B-FCB7FF161208}"/>
                </a:ext>
              </a:extLst>
            </p:cNvPr>
            <p:cNvGrpSpPr/>
            <p:nvPr/>
          </p:nvGrpSpPr>
          <p:grpSpPr>
            <a:xfrm>
              <a:off x="7376460" y="2514613"/>
              <a:ext cx="4618608" cy="2840338"/>
              <a:chOff x="7376460" y="2514613"/>
              <a:chExt cx="4618608" cy="2840338"/>
            </a:xfrm>
          </p:grpSpPr>
          <p:sp>
            <p:nvSpPr>
              <p:cNvPr id="4" name="Oval 3">
                <a:extLst>
                  <a:ext uri="{FF2B5EF4-FFF2-40B4-BE49-F238E27FC236}">
                    <a16:creationId xmlns:a16="http://schemas.microsoft.com/office/drawing/2014/main" id="{0D359892-B383-B23A-92F9-97884BC4FEBD}"/>
                  </a:ext>
                </a:extLst>
              </p:cNvPr>
              <p:cNvSpPr/>
              <p:nvPr/>
            </p:nvSpPr>
            <p:spPr>
              <a:xfrm>
                <a:off x="8617123" y="3051169"/>
                <a:ext cx="2006345" cy="41827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5" name="Straight Arrow Connector 4">
                <a:extLst>
                  <a:ext uri="{FF2B5EF4-FFF2-40B4-BE49-F238E27FC236}">
                    <a16:creationId xmlns:a16="http://schemas.microsoft.com/office/drawing/2014/main" id="{5A51B67C-3153-D517-2DF7-C916441515B5}"/>
                  </a:ext>
                </a:extLst>
              </p:cNvPr>
              <p:cNvCxnSpPr/>
              <p:nvPr/>
            </p:nvCxnSpPr>
            <p:spPr>
              <a:xfrm>
                <a:off x="7376460" y="4301468"/>
                <a:ext cx="39505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6582720-68C8-1FE9-8326-77D22D818BA3}"/>
                  </a:ext>
                </a:extLst>
              </p:cNvPr>
              <p:cNvCxnSpPr>
                <a:cxnSpLocks/>
              </p:cNvCxnSpPr>
              <p:nvPr/>
            </p:nvCxnSpPr>
            <p:spPr>
              <a:xfrm flipV="1">
                <a:off x="9351742" y="2756753"/>
                <a:ext cx="0" cy="2504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39A9951-52B6-52D8-6B01-00C2BB800422}"/>
                      </a:ext>
                    </a:extLst>
                  </p:cNvPr>
                  <p:cNvSpPr txBox="1"/>
                  <p:nvPr/>
                </p:nvSpPr>
                <p:spPr>
                  <a:xfrm>
                    <a:off x="11179062" y="4487899"/>
                    <a:ext cx="81600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𝑅𝑒</m:t>
                          </m:r>
                          <m:r>
                            <a:rPr lang="en-US" i="1" dirty="0" smtClean="0">
                              <a:latin typeface="Cambria Math" panose="02040503050406030204" pitchFamily="18" charset="0"/>
                            </a:rPr>
                            <m:t>(</m:t>
                          </m:r>
                          <m:r>
                            <a:rPr lang="en-US" i="1" dirty="0" smtClean="0">
                              <a:latin typeface="Cambria Math" panose="02040503050406030204" pitchFamily="18" charset="0"/>
                            </a:rPr>
                            <m:t>𝐸</m:t>
                          </m:r>
                          <m:r>
                            <a:rPr lang="en-US" i="1" dirty="0" smtClean="0">
                              <a:latin typeface="Cambria Math" panose="02040503050406030204" pitchFamily="18" charset="0"/>
                            </a:rPr>
                            <m:t>)</m:t>
                          </m:r>
                        </m:oMath>
                      </m:oMathPara>
                    </a14:m>
                    <a:endParaRPr lang="en-US" dirty="0">
                      <a:latin typeface="Calibri" panose="020F0502020204030204" pitchFamily="34" charset="0"/>
                      <a:cs typeface="Calibri" panose="020F0502020204030204" pitchFamily="34" charset="0"/>
                    </a:endParaRPr>
                  </a:p>
                </p:txBody>
              </p:sp>
            </mc:Choice>
            <mc:Fallback xmlns="">
              <p:sp>
                <p:nvSpPr>
                  <p:cNvPr id="7" name="TextBox 6">
                    <a:extLst>
                      <a:ext uri="{FF2B5EF4-FFF2-40B4-BE49-F238E27FC236}">
                        <a16:creationId xmlns:a16="http://schemas.microsoft.com/office/drawing/2014/main" id="{139A9951-52B6-52D8-6B01-00C2BB800422}"/>
                      </a:ext>
                    </a:extLst>
                  </p:cNvPr>
                  <p:cNvSpPr txBox="1">
                    <a:spLocks noRot="1" noChangeAspect="1" noMove="1" noResize="1" noEditPoints="1" noAdjustHandles="1" noChangeArrowheads="1" noChangeShapeType="1" noTextEdit="1"/>
                  </p:cNvSpPr>
                  <p:nvPr/>
                </p:nvSpPr>
                <p:spPr>
                  <a:xfrm>
                    <a:off x="11179062" y="4487899"/>
                    <a:ext cx="816006" cy="369332"/>
                  </a:xfrm>
                  <a:prstGeom prst="rect">
                    <a:avLst/>
                  </a:prstGeom>
                  <a:blipFill>
                    <a:blip r:embed="rId9"/>
                    <a:stretch>
                      <a:fillRect r="-1563"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5D20C13-E4FC-8CEF-675E-4E96FEB6BAE8}"/>
                      </a:ext>
                    </a:extLst>
                  </p:cNvPr>
                  <p:cNvSpPr txBox="1"/>
                  <p:nvPr/>
                </p:nvSpPr>
                <p:spPr>
                  <a:xfrm>
                    <a:off x="9449396" y="2514613"/>
                    <a:ext cx="81600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𝐼𝑚</m:t>
                          </m:r>
                          <m:r>
                            <a:rPr lang="en-US" i="1" dirty="0" smtClean="0">
                              <a:latin typeface="Cambria Math" panose="02040503050406030204" pitchFamily="18" charset="0"/>
                            </a:rPr>
                            <m:t>(</m:t>
                          </m:r>
                          <m:r>
                            <a:rPr lang="en-US" i="1" dirty="0" smtClean="0">
                              <a:latin typeface="Cambria Math" panose="02040503050406030204" pitchFamily="18" charset="0"/>
                            </a:rPr>
                            <m:t>𝐸</m:t>
                          </m:r>
                          <m:r>
                            <a:rPr lang="en-US" i="1" dirty="0" smtClean="0">
                              <a:latin typeface="Cambria Math" panose="02040503050406030204" pitchFamily="18" charset="0"/>
                            </a:rPr>
                            <m:t>)</m:t>
                          </m:r>
                        </m:oMath>
                      </m:oMathPara>
                    </a14:m>
                    <a:endParaRPr lang="en-US" dirty="0">
                      <a:latin typeface="Calibri" panose="020F0502020204030204" pitchFamily="34" charset="0"/>
                      <a:cs typeface="Calibri" panose="020F0502020204030204" pitchFamily="34" charset="0"/>
                    </a:endParaRPr>
                  </a:p>
                </p:txBody>
              </p:sp>
            </mc:Choice>
            <mc:Fallback xmlns="">
              <p:sp>
                <p:nvSpPr>
                  <p:cNvPr id="8" name="TextBox 7">
                    <a:extLst>
                      <a:ext uri="{FF2B5EF4-FFF2-40B4-BE49-F238E27FC236}">
                        <a16:creationId xmlns:a16="http://schemas.microsoft.com/office/drawing/2014/main" id="{B5D20C13-E4FC-8CEF-675E-4E96FEB6BAE8}"/>
                      </a:ext>
                    </a:extLst>
                  </p:cNvPr>
                  <p:cNvSpPr txBox="1">
                    <a:spLocks noRot="1" noChangeAspect="1" noMove="1" noResize="1" noEditPoints="1" noAdjustHandles="1" noChangeArrowheads="1" noChangeShapeType="1" noTextEdit="1"/>
                  </p:cNvSpPr>
                  <p:nvPr/>
                </p:nvSpPr>
                <p:spPr>
                  <a:xfrm>
                    <a:off x="9449396" y="2514613"/>
                    <a:ext cx="816006" cy="369332"/>
                  </a:xfrm>
                  <a:prstGeom prst="rect">
                    <a:avLst/>
                  </a:prstGeom>
                  <a:blipFill>
                    <a:blip r:embed="rId10"/>
                    <a:stretch>
                      <a:fillRect r="-1515" b="-12903"/>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AC0D8519-AA99-F118-ABAC-23099946900C}"/>
                  </a:ext>
                </a:extLst>
              </p:cNvPr>
              <p:cNvCxnSpPr>
                <a:cxnSpLocks/>
              </p:cNvCxnSpPr>
              <p:nvPr/>
            </p:nvCxnSpPr>
            <p:spPr>
              <a:xfrm flipH="1">
                <a:off x="7965717" y="4310514"/>
                <a:ext cx="1347926" cy="983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DAF7444-6AFE-945B-5E00-0993E2E30208}"/>
                      </a:ext>
                    </a:extLst>
                  </p:cNvPr>
                  <p:cNvSpPr txBox="1"/>
                  <p:nvPr/>
                </p:nvSpPr>
                <p:spPr>
                  <a:xfrm>
                    <a:off x="8617123" y="4985619"/>
                    <a:ext cx="81600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𝜽</m:t>
                          </m:r>
                        </m:oMath>
                      </m:oMathPara>
                    </a14:m>
                    <a:endParaRPr lang="en-US" b="1" dirty="0">
                      <a:latin typeface="Calibri" panose="020F0502020204030204" pitchFamily="34" charset="0"/>
                      <a:cs typeface="Calibri" panose="020F0502020204030204" pitchFamily="34" charset="0"/>
                    </a:endParaRPr>
                  </a:p>
                </p:txBody>
              </p:sp>
            </mc:Choice>
            <mc:Fallback xmlns="">
              <p:sp>
                <p:nvSpPr>
                  <p:cNvPr id="11" name="TextBox 10">
                    <a:extLst>
                      <a:ext uri="{FF2B5EF4-FFF2-40B4-BE49-F238E27FC236}">
                        <a16:creationId xmlns:a16="http://schemas.microsoft.com/office/drawing/2014/main" id="{6DAF7444-6AFE-945B-5E00-0993E2E30208}"/>
                      </a:ext>
                    </a:extLst>
                  </p:cNvPr>
                  <p:cNvSpPr txBox="1">
                    <a:spLocks noRot="1" noChangeAspect="1" noMove="1" noResize="1" noEditPoints="1" noAdjustHandles="1" noChangeArrowheads="1" noChangeShapeType="1" noTextEdit="1"/>
                  </p:cNvSpPr>
                  <p:nvPr/>
                </p:nvSpPr>
                <p:spPr>
                  <a:xfrm>
                    <a:off x="8617123" y="4985619"/>
                    <a:ext cx="816006" cy="369332"/>
                  </a:xfrm>
                  <a:prstGeom prst="rect">
                    <a:avLst/>
                  </a:prstGeom>
                  <a:blipFill>
                    <a:blip r:embed="rId11"/>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2F98C91A-D378-9DD0-7B95-826CD0B7F50C}"/>
                  </a:ext>
                </a:extLst>
              </p:cNvPr>
              <p:cNvSpPr txBox="1"/>
              <p:nvPr/>
            </p:nvSpPr>
            <p:spPr>
              <a:xfrm>
                <a:off x="9043258" y="2733588"/>
                <a:ext cx="335348" cy="769441"/>
              </a:xfrm>
              <a:prstGeom prst="rect">
                <a:avLst/>
              </a:prstGeom>
              <a:noFill/>
            </p:spPr>
            <p:txBody>
              <a:bodyPr wrap="none" rtlCol="0">
                <a:spAutoFit/>
              </a:bodyPr>
              <a:lstStyle/>
              <a:p>
                <a:r>
                  <a:rPr lang="en-US" sz="4400" b="1" dirty="0">
                    <a:latin typeface="Calibri" panose="020F0502020204030204" pitchFamily="34" charset="0"/>
                    <a:cs typeface="Calibri" panose="020F0502020204030204" pitchFamily="34" charset="0"/>
                  </a:rPr>
                  <a:t>.</a:t>
                </a:r>
              </a:p>
            </p:txBody>
          </p:sp>
          <p:sp>
            <p:nvSpPr>
              <p:cNvPr id="17" name="TextBox 16">
                <a:extLst>
                  <a:ext uri="{FF2B5EF4-FFF2-40B4-BE49-F238E27FC236}">
                    <a16:creationId xmlns:a16="http://schemas.microsoft.com/office/drawing/2014/main" id="{93D1A991-6A40-6378-A142-3FEF95782281}"/>
                  </a:ext>
                </a:extLst>
              </p:cNvPr>
              <p:cNvSpPr txBox="1"/>
              <p:nvPr/>
            </p:nvSpPr>
            <p:spPr>
              <a:xfrm>
                <a:off x="9478291" y="2728629"/>
                <a:ext cx="335348" cy="769441"/>
              </a:xfrm>
              <a:prstGeom prst="rect">
                <a:avLst/>
              </a:prstGeom>
              <a:noFill/>
            </p:spPr>
            <p:txBody>
              <a:bodyPr wrap="none" rtlCol="0">
                <a:spAutoFit/>
              </a:bodyPr>
              <a:lstStyle/>
              <a:p>
                <a:r>
                  <a:rPr lang="en-US" sz="4400" b="1" dirty="0">
                    <a:latin typeface="Calibri" panose="020F0502020204030204" pitchFamily="34" charset="0"/>
                    <a:cs typeface="Calibri" panose="020F0502020204030204" pitchFamily="34" charset="0"/>
                  </a:rPr>
                  <a:t>.</a:t>
                </a:r>
              </a:p>
            </p:txBody>
          </p:sp>
          <p:sp>
            <p:nvSpPr>
              <p:cNvPr id="18" name="TextBox 17">
                <a:extLst>
                  <a:ext uri="{FF2B5EF4-FFF2-40B4-BE49-F238E27FC236}">
                    <a16:creationId xmlns:a16="http://schemas.microsoft.com/office/drawing/2014/main" id="{5D217FEA-AB40-C19E-0EBD-A13FC5CE9961}"/>
                  </a:ext>
                </a:extLst>
              </p:cNvPr>
              <p:cNvSpPr txBox="1"/>
              <p:nvPr/>
            </p:nvSpPr>
            <p:spPr>
              <a:xfrm>
                <a:off x="9896621" y="2728629"/>
                <a:ext cx="335348" cy="769441"/>
              </a:xfrm>
              <a:prstGeom prst="rect">
                <a:avLst/>
              </a:prstGeom>
              <a:noFill/>
            </p:spPr>
            <p:txBody>
              <a:bodyPr wrap="none" rtlCol="0">
                <a:spAutoFit/>
              </a:bodyPr>
              <a:lstStyle/>
              <a:p>
                <a:r>
                  <a:rPr lang="en-US" sz="4400" b="1" dirty="0">
                    <a:latin typeface="Calibri" panose="020F0502020204030204" pitchFamily="34" charset="0"/>
                    <a:cs typeface="Calibri" panose="020F0502020204030204" pitchFamily="34" charset="0"/>
                  </a:rPr>
                  <a:t>.</a:t>
                </a:r>
              </a:p>
            </p:txBody>
          </p:sp>
        </p:grpSp>
      </p:grpSp>
      <p:sp>
        <p:nvSpPr>
          <p:cNvPr id="20" name="TextBox 19">
            <a:extLst>
              <a:ext uri="{FF2B5EF4-FFF2-40B4-BE49-F238E27FC236}">
                <a16:creationId xmlns:a16="http://schemas.microsoft.com/office/drawing/2014/main" id="{5511203F-00B9-FD00-8EF4-4AC39D73305C}"/>
              </a:ext>
            </a:extLst>
          </p:cNvPr>
          <p:cNvSpPr txBox="1"/>
          <p:nvPr/>
        </p:nvSpPr>
        <p:spPr>
          <a:xfrm>
            <a:off x="202545" y="999292"/>
            <a:ext cx="10807126" cy="461665"/>
          </a:xfrm>
          <a:prstGeom prst="rect">
            <a:avLst/>
          </a:prstGeom>
          <a:solidFill>
            <a:schemeClr val="tx2">
              <a:lumMod val="10000"/>
              <a:lumOff val="90000"/>
            </a:schemeClr>
          </a:solidFill>
        </p:spPr>
        <p:txBody>
          <a:bodyPr wrap="none" rtlCol="0">
            <a:spAutoFit/>
          </a:bodyPr>
          <a:lstStyle/>
          <a:p>
            <a:r>
              <a:rPr lang="en-US" sz="2400" dirty="0"/>
              <a:t>Challenge: sampling over many parameters when continuum physics is involved </a:t>
            </a:r>
          </a:p>
        </p:txBody>
      </p:sp>
      <p:pic>
        <p:nvPicPr>
          <p:cNvPr id="19" name="Picture 18">
            <a:extLst>
              <a:ext uri="{FF2B5EF4-FFF2-40B4-BE49-F238E27FC236}">
                <a16:creationId xmlns:a16="http://schemas.microsoft.com/office/drawing/2014/main" id="{FB6D4DCD-45B4-7876-CB91-BF16A7E1381D}"/>
              </a:ext>
            </a:extLst>
          </p:cNvPr>
          <p:cNvPicPr>
            <a:picLocks noChangeAspect="1"/>
          </p:cNvPicPr>
          <p:nvPr/>
        </p:nvPicPr>
        <p:blipFill>
          <a:blip r:embed="rId12"/>
          <a:srcRect l="8027" t="6138" r="6503" b="25358"/>
          <a:stretch/>
        </p:blipFill>
        <p:spPr>
          <a:xfrm>
            <a:off x="10910256" y="162796"/>
            <a:ext cx="1100760" cy="1101713"/>
          </a:xfrm>
          <a:prstGeom prst="ellipse">
            <a:avLst/>
          </a:prstGeom>
          <a:ln w="57150">
            <a:solidFill>
              <a:srgbClr val="005AA9"/>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4F057F62-2F91-2AF8-5AC1-FE97FB97B420}"/>
              </a:ext>
            </a:extLst>
          </p:cNvPr>
          <p:cNvSpPr txBox="1"/>
          <p:nvPr/>
        </p:nvSpPr>
        <p:spPr>
          <a:xfrm>
            <a:off x="10994322" y="1299719"/>
            <a:ext cx="1032655" cy="369332"/>
          </a:xfrm>
          <a:prstGeom prst="rect">
            <a:avLst/>
          </a:prstGeom>
          <a:noFill/>
        </p:spPr>
        <p:txBody>
          <a:bodyPr wrap="none" rtlCol="0">
            <a:spAutoFit/>
          </a:bodyPr>
          <a:lstStyle/>
          <a:p>
            <a:r>
              <a:rPr lang="en-US" dirty="0"/>
              <a:t>X. Zhang</a:t>
            </a:r>
          </a:p>
        </p:txBody>
      </p:sp>
    </p:spTree>
    <p:custDataLst>
      <p:tags r:id="rId1"/>
    </p:custDataLst>
    <p:extLst>
      <p:ext uri="{BB962C8B-B14F-4D97-AF65-F5344CB8AC3E}">
        <p14:creationId xmlns:p14="http://schemas.microsoft.com/office/powerpoint/2010/main" val="225495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4D31B-556B-99AC-66DF-1A20589D4991}"/>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057CEED2-26D8-86C2-31BE-69B0165D9B77}"/>
              </a:ext>
            </a:extLst>
          </p:cNvPr>
          <p:cNvSpPr txBox="1"/>
          <p:nvPr/>
        </p:nvSpPr>
        <p:spPr>
          <a:xfrm>
            <a:off x="5637727" y="2971800"/>
            <a:ext cx="65" cy="276999"/>
          </a:xfrm>
          <a:prstGeom prst="rect">
            <a:avLst/>
          </a:prstGeom>
          <a:noFill/>
        </p:spPr>
        <p:txBody>
          <a:bodyPr wrap="none" lIns="0" tIns="0" rIns="0" bIns="0" rtlCol="0">
            <a:spAutoFit/>
          </a:bodyPr>
          <a:lstStyle/>
          <a:p>
            <a:endParaRPr lang="en-US" dirty="0">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19" name="Title 1">
                <a:extLst>
                  <a:ext uri="{FF2B5EF4-FFF2-40B4-BE49-F238E27FC236}">
                    <a16:creationId xmlns:a16="http://schemas.microsoft.com/office/drawing/2014/main" id="{B654DD58-E3F5-4C5E-1A1B-1ECF6D17BEBD}"/>
                  </a:ext>
                </a:extLst>
              </p:cNvPr>
              <p:cNvSpPr>
                <a:spLocks noGrp="1"/>
              </p:cNvSpPr>
              <p:nvPr>
                <p:ph type="title"/>
              </p:nvPr>
            </p:nvSpPr>
            <p:spPr>
              <a:xfrm>
                <a:off x="1378226" y="296658"/>
                <a:ext cx="8730265" cy="708763"/>
              </a:xfrm>
            </p:spPr>
            <p:txBody>
              <a:bodyPr>
                <a:normAutofit/>
              </a:bodyPr>
              <a:lstStyle/>
              <a:p>
                <a:r>
                  <a:rPr lang="en-US" sz="3600" b="1" dirty="0">
                    <a:solidFill>
                      <a:srgbClr val="FF0000"/>
                    </a:solidFill>
                    <a:latin typeface="Calibri" panose="020F0502020204030204" pitchFamily="34" charset="0"/>
                    <a:cs typeface="Calibri" panose="020F0502020204030204" pitchFamily="34" charset="0"/>
                  </a:rPr>
                  <a:t>Complex-</a:t>
                </a:r>
                <a14:m>
                  <m:oMath xmlns:m="http://schemas.openxmlformats.org/officeDocument/2006/math">
                    <m:r>
                      <a:rPr lang="en-US" sz="3600" b="1" i="1" smtClean="0">
                        <a:solidFill>
                          <a:srgbClr val="FF0000"/>
                        </a:solidFill>
                        <a:latin typeface="Cambria Math" panose="02040503050406030204" pitchFamily="18" charset="0"/>
                      </a:rPr>
                      <m:t>𝑬</m:t>
                    </m:r>
                  </m:oMath>
                </a14:m>
                <a:r>
                  <a:rPr lang="en-US" sz="3600" b="1" dirty="0">
                    <a:solidFill>
                      <a:srgbClr val="FF0000"/>
                    </a:solidFill>
                    <a:latin typeface="Calibri" panose="020F0502020204030204" pitchFamily="34" charset="0"/>
                    <a:cs typeface="Calibri" panose="020F0502020204030204" pitchFamily="34" charset="0"/>
                  </a:rPr>
                  <a:t> emulator for continuum physics</a:t>
                </a:r>
              </a:p>
            </p:txBody>
          </p:sp>
        </mc:Choice>
        <mc:Fallback>
          <p:sp>
            <p:nvSpPr>
              <p:cNvPr id="19" name="Title 1">
                <a:extLst>
                  <a:ext uri="{FF2B5EF4-FFF2-40B4-BE49-F238E27FC236}">
                    <a16:creationId xmlns:a16="http://schemas.microsoft.com/office/drawing/2014/main" id="{B654DD58-E3F5-4C5E-1A1B-1ECF6D17BEBD}"/>
                  </a:ext>
                </a:extLst>
              </p:cNvPr>
              <p:cNvSpPr>
                <a:spLocks noGrp="1" noRot="1" noChangeAspect="1" noMove="1" noResize="1" noEditPoints="1" noAdjustHandles="1" noChangeArrowheads="1" noChangeShapeType="1" noTextEdit="1"/>
              </p:cNvSpPr>
              <p:nvPr>
                <p:ph type="title"/>
              </p:nvPr>
            </p:nvSpPr>
            <p:spPr>
              <a:xfrm>
                <a:off x="1378226" y="296658"/>
                <a:ext cx="8730265" cy="708763"/>
              </a:xfrm>
              <a:blipFill>
                <a:blip r:embed="rId3"/>
                <a:stretch>
                  <a:fillRect l="-2035" t="-14035" b="-21053"/>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CFBEFC28-AA44-C271-BA2A-F1201598C625}"/>
              </a:ext>
            </a:extLst>
          </p:cNvPr>
          <p:cNvSpPr txBox="1"/>
          <p:nvPr/>
        </p:nvSpPr>
        <p:spPr>
          <a:xfrm>
            <a:off x="1378226" y="5786508"/>
            <a:ext cx="9064487" cy="830997"/>
          </a:xfrm>
          <a:prstGeom prst="rect">
            <a:avLst/>
          </a:prstGeom>
          <a:solidFill>
            <a:schemeClr val="tx2">
              <a:lumMod val="10000"/>
              <a:lumOff val="90000"/>
            </a:schemeClr>
          </a:solidFill>
        </p:spPr>
        <p:txBody>
          <a:bodyPr wrap="square" rtlCol="0">
            <a:spAutoFit/>
          </a:bodyPr>
          <a:lstStyle/>
          <a:p>
            <a:pPr algn="ctr"/>
            <a:r>
              <a:rPr lang="en-US" sz="2400" dirty="0">
                <a:latin typeface="Calibri" panose="020F0502020204030204" pitchFamily="34" charset="0"/>
                <a:cs typeface="Calibri" panose="020F0502020204030204" pitchFamily="34" charset="0"/>
              </a:rPr>
              <a:t>Relative errors of emulated resolvent matrix element when varying basis size and training point location in the complex </a:t>
            </a:r>
            <a:r>
              <a:rPr lang="en-US" sz="2400" i="1" dirty="0">
                <a:latin typeface="Calibri" panose="020F0502020204030204" pitchFamily="34" charset="0"/>
                <a:cs typeface="Calibri" panose="020F0502020204030204" pitchFamily="34" charset="0"/>
              </a:rPr>
              <a:t>E</a:t>
            </a:r>
            <a:r>
              <a:rPr lang="en-US" sz="2400" dirty="0">
                <a:latin typeface="Calibri" panose="020F0502020204030204" pitchFamily="34" charset="0"/>
                <a:cs typeface="Calibri" panose="020F0502020204030204" pitchFamily="34" charset="0"/>
              </a:rPr>
              <a:t> plane.</a:t>
            </a:r>
          </a:p>
        </p:txBody>
      </p:sp>
      <p:pic>
        <p:nvPicPr>
          <p:cNvPr id="30" name="Picture 29">
            <a:extLst>
              <a:ext uri="{FF2B5EF4-FFF2-40B4-BE49-F238E27FC236}">
                <a16:creationId xmlns:a16="http://schemas.microsoft.com/office/drawing/2014/main" id="{1081FB4F-20CD-79EA-4117-358EEF440734}"/>
              </a:ext>
            </a:extLst>
          </p:cNvPr>
          <p:cNvPicPr>
            <a:picLocks noChangeAspect="1"/>
          </p:cNvPicPr>
          <p:nvPr/>
        </p:nvPicPr>
        <p:blipFill>
          <a:blip r:embed="rId4"/>
          <a:stretch>
            <a:fillRect/>
          </a:stretch>
        </p:blipFill>
        <p:spPr>
          <a:xfrm>
            <a:off x="6596493" y="1080241"/>
            <a:ext cx="4889927" cy="4398971"/>
          </a:xfrm>
          <a:prstGeom prst="rect">
            <a:avLst/>
          </a:prstGeom>
        </p:spPr>
      </p:pic>
      <p:pic>
        <p:nvPicPr>
          <p:cNvPr id="31" name="Picture 30">
            <a:extLst>
              <a:ext uri="{FF2B5EF4-FFF2-40B4-BE49-F238E27FC236}">
                <a16:creationId xmlns:a16="http://schemas.microsoft.com/office/drawing/2014/main" id="{F609D98A-EE92-2088-A6F5-C1F97B8986CD}"/>
              </a:ext>
            </a:extLst>
          </p:cNvPr>
          <p:cNvPicPr>
            <a:picLocks noChangeAspect="1"/>
          </p:cNvPicPr>
          <p:nvPr/>
        </p:nvPicPr>
        <p:blipFill>
          <a:blip r:embed="rId5"/>
          <a:stretch>
            <a:fillRect/>
          </a:stretch>
        </p:blipFill>
        <p:spPr>
          <a:xfrm>
            <a:off x="594424" y="1005422"/>
            <a:ext cx="5231519" cy="4706266"/>
          </a:xfrm>
          <a:prstGeom prst="rect">
            <a:avLst/>
          </a:prstGeom>
        </p:spPr>
      </p:pic>
    </p:spTree>
    <p:custDataLst>
      <p:tags r:id="rId1"/>
    </p:custDataLst>
    <p:extLst>
      <p:ext uri="{BB962C8B-B14F-4D97-AF65-F5344CB8AC3E}">
        <p14:creationId xmlns:p14="http://schemas.microsoft.com/office/powerpoint/2010/main" val="1031585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91ED4-8F17-63D6-2C62-9E99A0F6BD3B}"/>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4B0A1728-EE29-6ACC-577C-01953F2A55C2}"/>
              </a:ext>
            </a:extLst>
          </p:cNvPr>
          <p:cNvSpPr txBox="1"/>
          <p:nvPr/>
        </p:nvSpPr>
        <p:spPr>
          <a:xfrm>
            <a:off x="5637727" y="2971800"/>
            <a:ext cx="65" cy="276999"/>
          </a:xfrm>
          <a:prstGeom prst="rect">
            <a:avLst/>
          </a:prstGeom>
          <a:noFill/>
        </p:spPr>
        <p:txBody>
          <a:bodyPr wrap="none" lIns="0" tIns="0" rIns="0" bIns="0" rtlCol="0">
            <a:spAutoFit/>
          </a:bodyPr>
          <a:lstStyle/>
          <a:p>
            <a:endParaRPr lang="en-US"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1C47F1A2-10D1-ED42-E163-6268F78152C1}"/>
              </a:ext>
            </a:extLst>
          </p:cNvPr>
          <p:cNvPicPr>
            <a:picLocks noChangeAspect="1"/>
          </p:cNvPicPr>
          <p:nvPr/>
        </p:nvPicPr>
        <p:blipFill>
          <a:blip r:embed="rId3"/>
          <a:stretch>
            <a:fillRect/>
          </a:stretch>
        </p:blipFill>
        <p:spPr>
          <a:xfrm>
            <a:off x="437842" y="1318960"/>
            <a:ext cx="5103700" cy="4932147"/>
          </a:xfrm>
          <a:prstGeom prst="rect">
            <a:avLst/>
          </a:prstGeom>
        </p:spPr>
      </p:pic>
      <p:pic>
        <p:nvPicPr>
          <p:cNvPr id="9" name="Picture 8">
            <a:extLst>
              <a:ext uri="{FF2B5EF4-FFF2-40B4-BE49-F238E27FC236}">
                <a16:creationId xmlns:a16="http://schemas.microsoft.com/office/drawing/2014/main" id="{13A29AAE-F305-8244-D13F-FD8EFBD52AAD}"/>
              </a:ext>
            </a:extLst>
          </p:cNvPr>
          <p:cNvPicPr>
            <a:picLocks noChangeAspect="1"/>
          </p:cNvPicPr>
          <p:nvPr/>
        </p:nvPicPr>
        <p:blipFill>
          <a:blip r:embed="rId4"/>
          <a:stretch>
            <a:fillRect/>
          </a:stretch>
        </p:blipFill>
        <p:spPr>
          <a:xfrm>
            <a:off x="6096000" y="1318961"/>
            <a:ext cx="5561754" cy="2687402"/>
          </a:xfrm>
          <a:prstGeom prst="rect">
            <a:avLst/>
          </a:prstGeom>
        </p:spPr>
      </p:pic>
      <mc:AlternateContent xmlns:mc="http://schemas.openxmlformats.org/markup-compatibility/2006">
        <mc:Choice xmlns:a14="http://schemas.microsoft.com/office/drawing/2010/main" Requires="a14">
          <p:sp>
            <p:nvSpPr>
              <p:cNvPr id="19" name="Title 1">
                <a:extLst>
                  <a:ext uri="{FF2B5EF4-FFF2-40B4-BE49-F238E27FC236}">
                    <a16:creationId xmlns:a16="http://schemas.microsoft.com/office/drawing/2014/main" id="{36673CBA-7F20-5288-D24C-6473A0650F24}"/>
                  </a:ext>
                </a:extLst>
              </p:cNvPr>
              <p:cNvSpPr>
                <a:spLocks noGrp="1"/>
              </p:cNvSpPr>
              <p:nvPr>
                <p:ph type="title"/>
              </p:nvPr>
            </p:nvSpPr>
            <p:spPr>
              <a:xfrm>
                <a:off x="1895061" y="349665"/>
                <a:ext cx="8730265" cy="708763"/>
              </a:xfrm>
            </p:spPr>
            <p:txBody>
              <a:bodyPr>
                <a:normAutofit/>
              </a:bodyPr>
              <a:lstStyle/>
              <a:p>
                <a:r>
                  <a:rPr lang="en-US" sz="3600" b="1" dirty="0">
                    <a:solidFill>
                      <a:srgbClr val="FF0000"/>
                    </a:solidFill>
                    <a:latin typeface="Calibri" panose="020F0502020204030204" pitchFamily="34" charset="0"/>
                    <a:cs typeface="Calibri" panose="020F0502020204030204" pitchFamily="34" charset="0"/>
                  </a:rPr>
                  <a:t>Complex-</a:t>
                </a:r>
                <a14:m>
                  <m:oMath xmlns:m="http://schemas.openxmlformats.org/officeDocument/2006/math">
                    <m:r>
                      <a:rPr lang="en-US" sz="3600" b="1" i="1" smtClean="0">
                        <a:solidFill>
                          <a:srgbClr val="FF0000"/>
                        </a:solidFill>
                        <a:latin typeface="Cambria Math" panose="02040503050406030204" pitchFamily="18" charset="0"/>
                      </a:rPr>
                      <m:t>𝑬</m:t>
                    </m:r>
                  </m:oMath>
                </a14:m>
                <a:r>
                  <a:rPr lang="en-US" sz="3600" b="1" dirty="0">
                    <a:solidFill>
                      <a:srgbClr val="FF0000"/>
                    </a:solidFill>
                    <a:latin typeface="Calibri" panose="020F0502020204030204" pitchFamily="34" charset="0"/>
                    <a:cs typeface="Calibri" panose="020F0502020204030204" pitchFamily="34" charset="0"/>
                  </a:rPr>
                  <a:t> emulator for continuum physics</a:t>
                </a:r>
              </a:p>
            </p:txBody>
          </p:sp>
        </mc:Choice>
        <mc:Fallback>
          <p:sp>
            <p:nvSpPr>
              <p:cNvPr id="19" name="Title 1">
                <a:extLst>
                  <a:ext uri="{FF2B5EF4-FFF2-40B4-BE49-F238E27FC236}">
                    <a16:creationId xmlns:a16="http://schemas.microsoft.com/office/drawing/2014/main" id="{36673CBA-7F20-5288-D24C-6473A0650F24}"/>
                  </a:ext>
                </a:extLst>
              </p:cNvPr>
              <p:cNvSpPr>
                <a:spLocks noGrp="1" noRot="1" noChangeAspect="1" noMove="1" noResize="1" noEditPoints="1" noAdjustHandles="1" noChangeArrowheads="1" noChangeShapeType="1" noTextEdit="1"/>
              </p:cNvSpPr>
              <p:nvPr>
                <p:ph type="title"/>
              </p:nvPr>
            </p:nvSpPr>
            <p:spPr>
              <a:xfrm>
                <a:off x="1895061" y="349665"/>
                <a:ext cx="8730265" cy="708763"/>
              </a:xfrm>
              <a:blipFill>
                <a:blip r:embed="rId5"/>
                <a:stretch>
                  <a:fillRect l="-2180" t="-12281" b="-210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87ACACAF-D3EA-139B-735B-B48ADEA8D6CB}"/>
                  </a:ext>
                </a:extLst>
              </p:cNvPr>
              <p:cNvSpPr txBox="1"/>
              <p:nvPr/>
            </p:nvSpPr>
            <p:spPr>
              <a:xfrm>
                <a:off x="5895138" y="4319903"/>
                <a:ext cx="5963477" cy="1323439"/>
              </a:xfrm>
              <a:prstGeom prst="rect">
                <a:avLst/>
              </a:prstGeom>
              <a:solidFill>
                <a:schemeClr val="accent2">
                  <a:lumMod val="20000"/>
                  <a:lumOff val="80000"/>
                </a:schemeClr>
              </a:solidFill>
            </p:spPr>
            <p:txBody>
              <a:bodyPr wrap="square" rtlCol="0">
                <a:spAutoFit/>
              </a:bodyPr>
              <a:lstStyle/>
              <a:p>
                <a:r>
                  <a:rPr lang="en-US" sz="2000" b="1" dirty="0">
                    <a:latin typeface="Calibri" panose="020F0502020204030204" pitchFamily="34" charset="0"/>
                    <a:cs typeface="Calibri" panose="020F0502020204030204" pitchFamily="34" charset="0"/>
                  </a:rPr>
                  <a:t>Left: </a:t>
                </a:r>
                <a:r>
                  <a:rPr lang="en-US" sz="2000" dirty="0">
                    <a:latin typeface="Calibri" panose="020F0502020204030204" pitchFamily="34" charset="0"/>
                    <a:cs typeface="Calibri" panose="020F0502020204030204" pitchFamily="34" charset="0"/>
                  </a:rPr>
                  <a:t>Successful emulation in </a:t>
                </a:r>
                <a14:m>
                  <m:oMath xmlns:m="http://schemas.openxmlformats.org/officeDocument/2006/math">
                    <m:r>
                      <a:rPr lang="en-US" sz="2000" i="1">
                        <a:solidFill>
                          <a:srgbClr val="FF0000"/>
                        </a:solidFill>
                        <a:latin typeface="Cambria Math" panose="02040503050406030204" pitchFamily="18" charset="0"/>
                      </a:rPr>
                      <m:t>𝐸</m:t>
                    </m:r>
                  </m:oMath>
                </a14:m>
                <a:r>
                  <a:rPr lang="en-US" sz="2000" dirty="0">
                    <a:latin typeface="Calibri" panose="020F0502020204030204" pitchFamily="34" charset="0"/>
                    <a:cs typeface="Calibri" panose="020F0502020204030204" pitchFamily="34" charset="0"/>
                  </a:rPr>
                  <a:t> at fixed </a:t>
                </a:r>
                <a14:m>
                  <m:oMath xmlns:m="http://schemas.openxmlformats.org/officeDocument/2006/math">
                    <m:r>
                      <a:rPr lang="en-US" sz="2000" b="1" i="1">
                        <a:solidFill>
                          <a:srgbClr val="FF0000"/>
                        </a:solidFill>
                        <a:latin typeface="Cambria Math" panose="02040503050406030204" pitchFamily="18" charset="0"/>
                      </a:rPr>
                      <m:t>𝜽</m:t>
                    </m:r>
                  </m:oMath>
                </a14:m>
                <a:r>
                  <a:rPr lang="en-US" sz="2000" dirty="0">
                    <a:latin typeface="Calibri" panose="020F0502020204030204" pitchFamily="34" charset="0"/>
                    <a:cs typeface="Calibri" panose="020F0502020204030204" pitchFamily="34" charset="0"/>
                  </a:rPr>
                  <a:t> for three-body system of </a:t>
                </a:r>
                <a:r>
                  <a:rPr lang="en-US" sz="2000" dirty="0">
                    <a:solidFill>
                      <a:srgbClr val="FF0000"/>
                    </a:solidFill>
                    <a:latin typeface="Lucida Calligraphy" panose="03010101010101010101" pitchFamily="66" charset="77"/>
                    <a:ea typeface="Cambria Math" panose="02040503050406030204" pitchFamily="18" charset="0"/>
                    <a:cs typeface="Calibri" panose="020F0502020204030204" pitchFamily="34" charset="0"/>
                  </a:rPr>
                  <a:t>A</a:t>
                </a:r>
                <a:r>
                  <a:rPr lang="en-US" sz="2000" dirty="0">
                    <a:latin typeface="Calibri" panose="020F0502020204030204" pitchFamily="34" charset="0"/>
                    <a:cs typeface="Calibri" panose="020F0502020204030204" pitchFamily="34" charset="0"/>
                  </a:rPr>
                  <a:t>’s eigenvalues and –</a:t>
                </a:r>
                <a:r>
                  <a:rPr lang="en-US" sz="2000" dirty="0" err="1">
                    <a:latin typeface="Calibri" panose="020F0502020204030204" pitchFamily="34" charset="0"/>
                    <a:cs typeface="Calibri" panose="020F0502020204030204" pitchFamily="34" charset="0"/>
                  </a:rPr>
                  <a:t>Im</a:t>
                </a:r>
                <a:r>
                  <a:rPr lang="en-US" sz="2000" dirty="0">
                    <a:latin typeface="Calibri" panose="020F0502020204030204" pitchFamily="34" charset="0"/>
                    <a:cs typeface="Calibri" panose="020F0502020204030204" pitchFamily="34" charset="0"/>
                  </a:rPr>
                  <a:t> </a:t>
                </a:r>
                <a:r>
                  <a:rPr lang="en-US" sz="2000" dirty="0">
                    <a:solidFill>
                      <a:srgbClr val="FF0000"/>
                    </a:solidFill>
                    <a:latin typeface="Lucida Calligraphy" panose="03010101010101010101" pitchFamily="66" charset="77"/>
                    <a:ea typeface="Cambria Math" panose="02040503050406030204" pitchFamily="18" charset="0"/>
                    <a:cs typeface="Calibri" panose="020F0502020204030204" pitchFamily="34" charset="0"/>
                  </a:rPr>
                  <a:t>A</a:t>
                </a:r>
                <a:r>
                  <a:rPr lang="en-US" sz="2000" dirty="0">
                    <a:latin typeface="Calibri" panose="020F0502020204030204" pitchFamily="34" charset="0"/>
                    <a:cs typeface="Calibri" panose="020F0502020204030204" pitchFamily="34" charset="0"/>
                  </a:rPr>
                  <a:t> at real energies.</a:t>
                </a:r>
              </a:p>
              <a:p>
                <a:pPr marL="182880" indent="-19431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Above:</a:t>
                </a:r>
                <a:r>
                  <a:rPr lang="en-US" sz="2000" dirty="0">
                    <a:latin typeface="Calibri" panose="020F0502020204030204" pitchFamily="34" charset="0"/>
                    <a:cs typeface="Calibri" panose="020F0502020204030204" pitchFamily="34" charset="0"/>
                  </a:rPr>
                  <a:t> Successful emulation of the spectra of </a:t>
                </a:r>
                <a:r>
                  <a:rPr lang="en-US" sz="2000" dirty="0">
                    <a:solidFill>
                      <a:srgbClr val="FF0000"/>
                    </a:solidFill>
                    <a:latin typeface="Lucida Calligraphy" panose="03010101010101010101" pitchFamily="66" charset="77"/>
                    <a:ea typeface="Cambria Math" panose="02040503050406030204" pitchFamily="18" charset="0"/>
                    <a:cs typeface="Calibri" panose="020F0502020204030204" pitchFamily="34" charset="0"/>
                  </a:rPr>
                  <a:t>A.</a:t>
                </a:r>
                <a:endParaRPr lang="en-US" sz="2000" dirty="0">
                  <a:latin typeface="Calibri" panose="020F0502020204030204" pitchFamily="34" charset="0"/>
                  <a:cs typeface="Calibri" panose="020F0502020204030204" pitchFamily="34" charset="0"/>
                </a:endParaRPr>
              </a:p>
            </p:txBody>
          </p:sp>
        </mc:Choice>
        <mc:Fallback>
          <p:sp>
            <p:nvSpPr>
              <p:cNvPr id="2" name="TextBox 1">
                <a:extLst>
                  <a:ext uri="{FF2B5EF4-FFF2-40B4-BE49-F238E27FC236}">
                    <a16:creationId xmlns:a16="http://schemas.microsoft.com/office/drawing/2014/main" id="{87ACACAF-D3EA-139B-735B-B48ADEA8D6CB}"/>
                  </a:ext>
                </a:extLst>
              </p:cNvPr>
              <p:cNvSpPr txBox="1">
                <a:spLocks noRot="1" noChangeAspect="1" noMove="1" noResize="1" noEditPoints="1" noAdjustHandles="1" noChangeArrowheads="1" noChangeShapeType="1" noTextEdit="1"/>
              </p:cNvSpPr>
              <p:nvPr/>
            </p:nvSpPr>
            <p:spPr>
              <a:xfrm>
                <a:off x="5895138" y="4319903"/>
                <a:ext cx="5963477" cy="1323439"/>
              </a:xfrm>
              <a:prstGeom prst="rect">
                <a:avLst/>
              </a:prstGeom>
              <a:blipFill>
                <a:blip r:embed="rId6"/>
                <a:stretch>
                  <a:fillRect l="-1064" t="-2857" r="-1915" b="-7619"/>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93745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287EF-828E-F046-0365-FE26E4C2ADA5}"/>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C23A7F1F-0EF7-36AF-B57C-B24A0E53CB8B}"/>
                  </a:ext>
                </a:extLst>
              </p:cNvPr>
              <p:cNvSpPr>
                <a:spLocks noGrp="1"/>
              </p:cNvSpPr>
              <p:nvPr>
                <p:ph type="title"/>
              </p:nvPr>
            </p:nvSpPr>
            <p:spPr>
              <a:xfrm>
                <a:off x="400495" y="53690"/>
                <a:ext cx="11619222" cy="1325563"/>
              </a:xfrm>
            </p:spPr>
            <p:txBody>
              <a:bodyPr>
                <a:normAutofit/>
              </a:bodyPr>
              <a:lstStyle/>
              <a:p>
                <a:r>
                  <a:rPr lang="en-US" sz="3600" b="1" dirty="0">
                    <a:solidFill>
                      <a:srgbClr val="FF0000"/>
                    </a:solidFill>
                    <a:latin typeface="Calibri" panose="020F0502020204030204" pitchFamily="34" charset="0"/>
                    <a:cs typeface="Calibri" panose="020F0502020204030204" pitchFamily="34" charset="0"/>
                  </a:rPr>
                  <a:t>Complex-</a:t>
                </a:r>
                <a14:m>
                  <m:oMath xmlns:m="http://schemas.openxmlformats.org/officeDocument/2006/math">
                    <m:r>
                      <a:rPr lang="en-US" sz="3600" b="1" i="1" smtClean="0">
                        <a:solidFill>
                          <a:srgbClr val="FF0000"/>
                        </a:solidFill>
                        <a:latin typeface="Cambria Math" panose="02040503050406030204" pitchFamily="18" charset="0"/>
                      </a:rPr>
                      <m:t>𝑬</m:t>
                    </m:r>
                  </m:oMath>
                </a14:m>
                <a:r>
                  <a:rPr lang="en-US" sz="3600" b="1" dirty="0">
                    <a:solidFill>
                      <a:srgbClr val="FF0000"/>
                    </a:solidFill>
                    <a:latin typeface="Calibri" panose="020F0502020204030204" pitchFamily="34" charset="0"/>
                    <a:cs typeface="Calibri" panose="020F0502020204030204" pitchFamily="34" charset="0"/>
                  </a:rPr>
                  <a:t> emulator for continuum: scattering amplitudes</a:t>
                </a:r>
              </a:p>
            </p:txBody>
          </p:sp>
        </mc:Choice>
        <mc:Fallback>
          <p:sp>
            <p:nvSpPr>
              <p:cNvPr id="2" name="Title 1">
                <a:extLst>
                  <a:ext uri="{FF2B5EF4-FFF2-40B4-BE49-F238E27FC236}">
                    <a16:creationId xmlns:a16="http://schemas.microsoft.com/office/drawing/2014/main" id="{C23A7F1F-0EF7-36AF-B57C-B24A0E53CB8B}"/>
                  </a:ext>
                </a:extLst>
              </p:cNvPr>
              <p:cNvSpPr>
                <a:spLocks noGrp="1" noRot="1" noChangeAspect="1" noMove="1" noResize="1" noEditPoints="1" noAdjustHandles="1" noChangeArrowheads="1" noChangeShapeType="1" noTextEdit="1"/>
              </p:cNvSpPr>
              <p:nvPr>
                <p:ph type="title"/>
              </p:nvPr>
            </p:nvSpPr>
            <p:spPr>
              <a:xfrm>
                <a:off x="400495" y="53690"/>
                <a:ext cx="11619222" cy="1325563"/>
              </a:xfrm>
              <a:blipFill>
                <a:blip r:embed="rId3"/>
                <a:stretch>
                  <a:fillRect l="-16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E68E7156-188E-C732-D033-6AEFDC6C8369}"/>
                  </a:ext>
                </a:extLst>
              </p:cNvPr>
              <p:cNvSpPr txBox="1"/>
              <p:nvPr/>
            </p:nvSpPr>
            <p:spPr>
              <a:xfrm>
                <a:off x="141923" y="2038027"/>
                <a:ext cx="5788614" cy="366254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latin typeface="Calibri" panose="020F0502020204030204" pitchFamily="34" charset="0"/>
                    <a:cs typeface="Calibri" panose="020F0502020204030204" pitchFamily="34" charset="0"/>
                    <a:sym typeface="Wingdings" panose="05000000000000000000" pitchFamily="2" charset="2"/>
                  </a:rPr>
                  <a:t>Beyond </a:t>
                </a:r>
                <a:r>
                  <a:rPr lang="en-US" sz="2400" dirty="0">
                    <a:latin typeface="Calibri" panose="020F0502020204030204" pitchFamily="34" charset="0"/>
                    <a:cs typeface="Calibri" panose="020F0502020204030204" pitchFamily="34" charset="0"/>
                  </a:rPr>
                  <a:t>response function extractions: compute </a:t>
                </a:r>
                <a:r>
                  <a:rPr lang="en-US" sz="2400" dirty="0">
                    <a:latin typeface="Calibri" panose="020F0502020204030204" pitchFamily="34" charset="0"/>
                    <a:cs typeface="Calibri" panose="020F0502020204030204" pitchFamily="34" charset="0"/>
                    <a:sym typeface="Wingdings" panose="05000000000000000000" pitchFamily="2" charset="2"/>
                  </a:rPr>
                  <a:t>scattering amplitudes!</a:t>
                </a:r>
                <a:endParaRPr lang="en-US" sz="2400" dirty="0">
                  <a:latin typeface="Calibri" panose="020F0502020204030204" pitchFamily="34" charset="0"/>
                  <a:cs typeface="Calibri" panose="020F0502020204030204" pitchFamily="34" charset="0"/>
                </a:endParaRPr>
              </a:p>
              <a:p>
                <a:pPr marL="285750" indent="-285750">
                  <a:spcAft>
                    <a:spcPts val="12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And emulate in</a:t>
                </a:r>
                <a:r>
                  <a:rPr lang="en-US" sz="2400" b="1" dirty="0">
                    <a:latin typeface="Calibri" panose="020F0502020204030204" pitchFamily="34" charset="0"/>
                    <a:cs typeface="Calibri" panose="020F0502020204030204" pitchFamily="34" charset="0"/>
                  </a:rPr>
                  <a:t> </a:t>
                </a:r>
                <a14:m>
                  <m:oMath xmlns:m="http://schemas.openxmlformats.org/officeDocument/2006/math">
                    <m:r>
                      <a:rPr lang="en-US" sz="2400" b="1" i="1" smtClean="0">
                        <a:solidFill>
                          <a:srgbClr val="FF0000"/>
                        </a:solidFill>
                        <a:latin typeface="Cambria Math" panose="02040503050406030204" pitchFamily="18" charset="0"/>
                      </a:rPr>
                      <m:t>𝜽</m:t>
                    </m:r>
                  </m:oMath>
                </a14:m>
                <a:r>
                  <a:rPr lang="en-US" sz="2400" dirty="0">
                    <a:latin typeface="Calibri" panose="020F0502020204030204" pitchFamily="34" charset="0"/>
                    <a:cs typeface="Calibri" panose="020F0502020204030204" pitchFamily="34" charset="0"/>
                  </a:rPr>
                  <a:t>!</a:t>
                </a:r>
              </a:p>
              <a:p>
                <a:pPr marL="285750" indent="-285750">
                  <a:spcAft>
                    <a:spcPts val="12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Figures: </a:t>
                </a:r>
                <a:r>
                  <a:rPr lang="en-US" sz="2400" dirty="0" err="1">
                    <a:latin typeface="Calibri" panose="020F0502020204030204" pitchFamily="34" charset="0"/>
                    <a:cs typeface="Calibri" panose="020F0502020204030204" pitchFamily="34" charset="0"/>
                  </a:rPr>
                  <a:t>λ</a:t>
                </a:r>
                <a:r>
                  <a:rPr lang="en-US" sz="2400" dirty="0">
                    <a:latin typeface="Calibri" panose="020F0502020204030204" pitchFamily="34" charset="0"/>
                    <a:cs typeface="Calibri" panose="020F0502020204030204" pitchFamily="34" charset="0"/>
                  </a:rPr>
                  <a:t> and </a:t>
                </a:r>
                <a:r>
                  <a:rPr lang="en-US" sz="2400" i="1" dirty="0">
                    <a:latin typeface="Calibri" panose="020F0502020204030204" pitchFamily="34" charset="0"/>
                    <a:cs typeface="Calibri" panose="020F0502020204030204" pitchFamily="34" charset="0"/>
                  </a:rPr>
                  <a:t>B</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 fixed; average over λ</a:t>
                </a:r>
                <a:r>
                  <a:rPr lang="en-US" sz="2400" baseline="-25000" dirty="0">
                    <a:latin typeface="Calibri" panose="020F0502020204030204" pitchFamily="34" charset="0"/>
                    <a:cs typeface="Calibri" panose="020F0502020204030204" pitchFamily="34" charset="0"/>
                  </a:rPr>
                  <a:t>4</a:t>
                </a:r>
                <a:r>
                  <a:rPr lang="en-US" sz="2400" dirty="0">
                    <a:latin typeface="Calibri" panose="020F0502020204030204" pitchFamily="34" charset="0"/>
                    <a:cs typeface="Calibri" panose="020F0502020204030204" pitchFamily="34" charset="0"/>
                  </a:rPr>
                  <a:t>’s</a:t>
                </a:r>
              </a:p>
              <a:p>
                <a:pPr marL="285750" indent="-285750">
                  <a:spcAft>
                    <a:spcPts val="12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Related methods: “Lorentz integral transform (LIT)” and “complex energy” </a:t>
                </a:r>
              </a:p>
              <a:p>
                <a:pPr marL="285750" indent="-285750">
                  <a:spcAft>
                    <a:spcPts val="12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Enables </a:t>
                </a:r>
                <a14:m>
                  <m:oMath xmlns:m="http://schemas.openxmlformats.org/officeDocument/2006/math">
                    <m:r>
                      <a:rPr lang="en-US" sz="2400" b="1" i="1" smtClean="0">
                        <a:solidFill>
                          <a:srgbClr val="FF0000"/>
                        </a:solidFill>
                        <a:latin typeface="Cambria Math" panose="02040503050406030204" pitchFamily="18" charset="0"/>
                      </a:rPr>
                      <m:t>𝜽</m:t>
                    </m:r>
                  </m:oMath>
                </a14:m>
                <a:r>
                  <a:rPr lang="en-US" sz="2400" dirty="0">
                    <a:latin typeface="Calibri" panose="020F0502020204030204" pitchFamily="34" charset="0"/>
                    <a:cs typeface="Calibri" panose="020F0502020204030204" pitchFamily="34" charset="0"/>
                  </a:rPr>
                  <a:t>-emulations for existing methods (and DFT linear-response calculations)</a:t>
                </a:r>
              </a:p>
            </p:txBody>
          </p:sp>
        </mc:Choice>
        <mc:Fallback>
          <p:sp>
            <p:nvSpPr>
              <p:cNvPr id="3" name="TextBox 2">
                <a:extLst>
                  <a:ext uri="{FF2B5EF4-FFF2-40B4-BE49-F238E27FC236}">
                    <a16:creationId xmlns:a16="http://schemas.microsoft.com/office/drawing/2014/main" id="{E68E7156-188E-C732-D033-6AEFDC6C8369}"/>
                  </a:ext>
                </a:extLst>
              </p:cNvPr>
              <p:cNvSpPr txBox="1">
                <a:spLocks noRot="1" noChangeAspect="1" noMove="1" noResize="1" noEditPoints="1" noAdjustHandles="1" noChangeArrowheads="1" noChangeShapeType="1" noTextEdit="1"/>
              </p:cNvSpPr>
              <p:nvPr/>
            </p:nvSpPr>
            <p:spPr>
              <a:xfrm>
                <a:off x="141923" y="2038027"/>
                <a:ext cx="5788614" cy="3662541"/>
              </a:xfrm>
              <a:prstGeom prst="rect">
                <a:avLst/>
              </a:prstGeom>
              <a:blipFill>
                <a:blip r:embed="rId4"/>
                <a:stretch>
                  <a:fillRect l="-1532" t="-1384" r="-2188" b="-2768"/>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F85F06BD-DD54-6CBD-2C78-142770E65FE1}"/>
              </a:ext>
            </a:extLst>
          </p:cNvPr>
          <p:cNvSpPr txBox="1"/>
          <p:nvPr/>
        </p:nvSpPr>
        <p:spPr>
          <a:xfrm>
            <a:off x="7681886" y="1180714"/>
            <a:ext cx="3645794"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Particle-dimer scattering</a:t>
            </a:r>
          </a:p>
        </p:txBody>
      </p:sp>
      <p:pic>
        <p:nvPicPr>
          <p:cNvPr id="5" name="Picture 4">
            <a:extLst>
              <a:ext uri="{FF2B5EF4-FFF2-40B4-BE49-F238E27FC236}">
                <a16:creationId xmlns:a16="http://schemas.microsoft.com/office/drawing/2014/main" id="{8267FAE9-C9EA-9542-FFB9-5ACB4F955FF2}"/>
              </a:ext>
            </a:extLst>
          </p:cNvPr>
          <p:cNvPicPr>
            <a:picLocks noChangeAspect="1"/>
          </p:cNvPicPr>
          <p:nvPr/>
        </p:nvPicPr>
        <p:blipFill>
          <a:blip r:embed="rId5"/>
          <a:stretch>
            <a:fillRect/>
          </a:stretch>
        </p:blipFill>
        <p:spPr>
          <a:xfrm>
            <a:off x="5985979" y="1748584"/>
            <a:ext cx="5765772" cy="4360668"/>
          </a:xfrm>
          <a:prstGeom prst="rect">
            <a:avLst/>
          </a:prstGeom>
        </p:spPr>
      </p:pic>
    </p:spTree>
    <p:custDataLst>
      <p:tags r:id="rId1"/>
    </p:custDataLst>
    <p:extLst>
      <p:ext uri="{BB962C8B-B14F-4D97-AF65-F5344CB8AC3E}">
        <p14:creationId xmlns:p14="http://schemas.microsoft.com/office/powerpoint/2010/main" val="2717196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E7682-3726-CD0A-4660-A92DBCF2A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99A01-56E7-244B-8991-7ADCF1815582}"/>
              </a:ext>
            </a:extLst>
          </p:cNvPr>
          <p:cNvSpPr>
            <a:spLocks noGrp="1"/>
          </p:cNvSpPr>
          <p:nvPr>
            <p:ph type="title"/>
          </p:nvPr>
        </p:nvSpPr>
        <p:spPr>
          <a:xfrm>
            <a:off x="514773" y="274639"/>
            <a:ext cx="10972800" cy="1143000"/>
          </a:xfrm>
        </p:spPr>
        <p:txBody>
          <a:bodyPr>
            <a:normAutofit/>
          </a:bodyPr>
          <a:lstStyle/>
          <a:p>
            <a:r>
              <a:rPr lang="en-US" b="1" dirty="0">
                <a:solidFill>
                  <a:srgbClr val="FF0000"/>
                </a:solidFill>
                <a:latin typeface="+mn-lt"/>
              </a:rPr>
              <a:t>Outline</a:t>
            </a:r>
          </a:p>
        </p:txBody>
      </p:sp>
      <p:sp>
        <p:nvSpPr>
          <p:cNvPr id="3" name="Content Placeholder 2">
            <a:extLst>
              <a:ext uri="{FF2B5EF4-FFF2-40B4-BE49-F238E27FC236}">
                <a16:creationId xmlns:a16="http://schemas.microsoft.com/office/drawing/2014/main" id="{023D3A85-A7CC-EFA8-9830-A34C00F42BC7}"/>
              </a:ext>
            </a:extLst>
          </p:cNvPr>
          <p:cNvSpPr>
            <a:spLocks noGrp="1"/>
          </p:cNvSpPr>
          <p:nvPr>
            <p:ph idx="1"/>
          </p:nvPr>
        </p:nvSpPr>
        <p:spPr>
          <a:xfrm>
            <a:off x="320842" y="1643060"/>
            <a:ext cx="11550316" cy="4525963"/>
          </a:xfrm>
        </p:spPr>
        <p:txBody>
          <a:bodyPr>
            <a:normAutofit fontScale="77500" lnSpcReduction="20000"/>
          </a:bodyPr>
          <a:lstStyle/>
          <a:p>
            <a:pPr marL="213355">
              <a:lnSpc>
                <a:spcPct val="140000"/>
              </a:lnSpc>
              <a:spcAft>
                <a:spcPts val="2400"/>
              </a:spcAft>
            </a:pPr>
            <a:r>
              <a:rPr lang="en-US" sz="3600" dirty="0">
                <a:solidFill>
                  <a:schemeClr val="bg1">
                    <a:lumMod val="75000"/>
                  </a:schemeClr>
                </a:solidFill>
              </a:rPr>
              <a:t>Overview: RBM emulators for challenges in nuclear physics</a:t>
            </a:r>
          </a:p>
          <a:p>
            <a:pPr marL="213355">
              <a:lnSpc>
                <a:spcPct val="140000"/>
              </a:lnSpc>
              <a:spcAft>
                <a:spcPts val="2400"/>
              </a:spcAft>
            </a:pPr>
            <a:r>
              <a:rPr lang="en-US" sz="3600" dirty="0">
                <a:solidFill>
                  <a:schemeClr val="bg1">
                    <a:lumMod val="75000"/>
                  </a:schemeClr>
                </a:solidFill>
              </a:rPr>
              <a:t>More effective RBMs and offline training: 2N and 3N scattering</a:t>
            </a:r>
          </a:p>
          <a:p>
            <a:pPr marL="213355">
              <a:lnSpc>
                <a:spcPct val="140000"/>
              </a:lnSpc>
              <a:spcAft>
                <a:spcPts val="2400"/>
              </a:spcAft>
            </a:pPr>
            <a:r>
              <a:rPr lang="en-US" sz="3600" dirty="0">
                <a:solidFill>
                  <a:schemeClr val="bg1">
                    <a:lumMod val="75000"/>
                  </a:schemeClr>
                </a:solidFill>
              </a:rPr>
              <a:t>Non-affine models: optical potentials</a:t>
            </a:r>
          </a:p>
          <a:p>
            <a:pPr marL="213355">
              <a:lnSpc>
                <a:spcPct val="140000"/>
              </a:lnSpc>
              <a:spcAft>
                <a:spcPts val="2400"/>
              </a:spcAft>
            </a:pPr>
            <a:r>
              <a:rPr lang="en-US" sz="3600" dirty="0">
                <a:solidFill>
                  <a:schemeClr val="bg1">
                    <a:lumMod val="75000"/>
                  </a:schemeClr>
                </a:solidFill>
              </a:rPr>
              <a:t>Complex energies: extracting and emulating continuum physics</a:t>
            </a:r>
          </a:p>
          <a:p>
            <a:pPr marL="213355">
              <a:lnSpc>
                <a:spcPct val="140000"/>
              </a:lnSpc>
              <a:spcAft>
                <a:spcPts val="2400"/>
              </a:spcAft>
            </a:pPr>
            <a:r>
              <a:rPr lang="en-US" sz="3600" dirty="0"/>
              <a:t>Summary and outlook</a:t>
            </a:r>
          </a:p>
        </p:txBody>
      </p:sp>
    </p:spTree>
    <p:extLst>
      <p:ext uri="{BB962C8B-B14F-4D97-AF65-F5344CB8AC3E}">
        <p14:creationId xmlns:p14="http://schemas.microsoft.com/office/powerpoint/2010/main" val="2239695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4E22-5CF8-89C2-87DB-71579DA5A8BD}"/>
              </a:ext>
            </a:extLst>
          </p:cNvPr>
          <p:cNvSpPr>
            <a:spLocks noGrp="1"/>
          </p:cNvSpPr>
          <p:nvPr>
            <p:ph type="title"/>
          </p:nvPr>
        </p:nvSpPr>
        <p:spPr>
          <a:xfrm>
            <a:off x="2146216" y="361792"/>
            <a:ext cx="7894419" cy="757823"/>
          </a:xfrm>
        </p:spPr>
        <p:txBody>
          <a:bodyPr>
            <a:normAutofit/>
          </a:bodyPr>
          <a:lstStyle/>
          <a:p>
            <a:pPr algn="ctr"/>
            <a:r>
              <a:rPr lang="en-US" sz="3200" b="1" dirty="0">
                <a:solidFill>
                  <a:srgbClr val="FF0000"/>
                </a:solidFill>
                <a:latin typeface="Calibri" panose="020F0502020204030204" pitchFamily="34" charset="0"/>
                <a:cs typeface="Calibri" panose="020F0502020204030204" pitchFamily="34" charset="0"/>
              </a:rPr>
              <a:t>Summary of RBM emulator extensions</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1B431D0D-B927-804E-DE2E-EE87BD57BEE7}"/>
                  </a:ext>
                </a:extLst>
              </p:cNvPr>
              <p:cNvSpPr txBox="1"/>
              <p:nvPr/>
            </p:nvSpPr>
            <p:spPr>
              <a:xfrm>
                <a:off x="608703" y="1093461"/>
                <a:ext cx="1061589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92024" indent="-192024">
                  <a:spcAft>
                    <a:spcPts val="1200"/>
                  </a:spcAft>
                  <a:buFont typeface="Arial"/>
                  <a:buChar char="•"/>
                </a:pPr>
                <a:r>
                  <a:rPr lang="en-US" sz="2400" dirty="0">
                    <a:latin typeface="Calibri" panose="020F0502020204030204" pitchFamily="34" charset="0"/>
                    <a:cs typeface="Calibri" panose="020F0502020204030204" pitchFamily="34" charset="0"/>
                  </a:rPr>
                  <a:t>Greedy algorithm / error estimates and multiple RBMs for 2N and 3N scattering</a:t>
                </a:r>
              </a:p>
              <a:p>
                <a:pPr marL="192024" indent="-192024">
                  <a:spcAft>
                    <a:spcPts val="1200"/>
                  </a:spcAft>
                  <a:buFont typeface="Arial"/>
                  <a:buChar char="•"/>
                </a:pPr>
                <a:r>
                  <a:rPr lang="en-US" sz="2400" dirty="0">
                    <a:latin typeface="Calibri" panose="020F0502020204030204" pitchFamily="34" charset="0"/>
                    <a:cs typeface="Calibri" panose="020F0502020204030204" pitchFamily="34" charset="0"/>
                  </a:rPr>
                  <a:t>EIM for non-affine optical potentials (including coupled channels)</a:t>
                </a:r>
              </a:p>
              <a:p>
                <a:pPr marL="192024" indent="-192024">
                  <a:spcAft>
                    <a:spcPts val="1200"/>
                  </a:spcAft>
                  <a:buFont typeface="Arial"/>
                  <a:buChar char="•"/>
                </a:pPr>
                <a:r>
                  <a:rPr lang="en-US" sz="2400" dirty="0">
                    <a:latin typeface="Calibri" panose="020F0502020204030204" pitchFamily="34" charset="0"/>
                    <a:cs typeface="Calibri" panose="020F0502020204030204" pitchFamily="34" charset="0"/>
                  </a:rPr>
                  <a:t>Joint emulation in complex energy </a:t>
                </a:r>
                <a14:m>
                  <m:oMath xmlns:m="http://schemas.openxmlformats.org/officeDocument/2006/math">
                    <m:r>
                      <a:rPr lang="en-US" sz="2400" i="1">
                        <a:solidFill>
                          <a:srgbClr val="FF0000"/>
                        </a:solidFill>
                        <a:latin typeface="Cambria Math" panose="02040503050406030204" pitchFamily="18" charset="0"/>
                      </a:rPr>
                      <m:t>𝐸</m:t>
                    </m:r>
                  </m:oMath>
                </a14:m>
                <a:r>
                  <a:rPr lang="en-US" sz="2400" dirty="0">
                    <a:latin typeface="Calibri" panose="020F0502020204030204" pitchFamily="34" charset="0"/>
                    <a:cs typeface="Calibri" panose="020F0502020204030204" pitchFamily="34" charset="0"/>
                  </a:rPr>
                  <a:t> and parameters </a:t>
                </a:r>
                <a14:m>
                  <m:oMath xmlns:m="http://schemas.openxmlformats.org/officeDocument/2006/math">
                    <m:r>
                      <a:rPr lang="en-US" sz="2400" b="1" i="1">
                        <a:solidFill>
                          <a:srgbClr val="FF0000"/>
                        </a:solidFill>
                        <a:latin typeface="Cambria Math" panose="02040503050406030204" pitchFamily="18" charset="0"/>
                      </a:rPr>
                      <m:t>𝜽</m:t>
                    </m:r>
                  </m:oMath>
                </a14:m>
                <a:r>
                  <a:rPr lang="en-US" sz="2400" dirty="0">
                    <a:latin typeface="Calibri" panose="020F0502020204030204" pitchFamily="34" charset="0"/>
                    <a:cs typeface="Calibri" panose="020F0502020204030204" pitchFamily="34" charset="0"/>
                  </a:rPr>
                  <a:t> </a:t>
                </a:r>
              </a:p>
            </p:txBody>
          </p:sp>
        </mc:Choice>
        <mc:Fallback>
          <p:sp>
            <p:nvSpPr>
              <p:cNvPr id="3" name="TextBox 2">
                <a:extLst>
                  <a:ext uri="{FF2B5EF4-FFF2-40B4-BE49-F238E27FC236}">
                    <a16:creationId xmlns:a16="http://schemas.microsoft.com/office/drawing/2014/main" id="{1B431D0D-B927-804E-DE2E-EE87BD57BEE7}"/>
                  </a:ext>
                </a:extLst>
              </p:cNvPr>
              <p:cNvSpPr txBox="1">
                <a:spLocks noRot="1" noChangeAspect="1" noMove="1" noResize="1" noEditPoints="1" noAdjustHandles="1" noChangeArrowheads="1" noChangeShapeType="1" noTextEdit="1"/>
              </p:cNvSpPr>
              <p:nvPr/>
            </p:nvSpPr>
            <p:spPr>
              <a:xfrm>
                <a:off x="608703" y="1093461"/>
                <a:ext cx="10615897" cy="1508105"/>
              </a:xfrm>
              <a:prstGeom prst="rect">
                <a:avLst/>
              </a:prstGeom>
              <a:blipFill>
                <a:blip r:embed="rId2"/>
                <a:stretch>
                  <a:fillRect l="-837" t="-2500" b="-8333"/>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EB212E87-0AC3-640B-F54C-93BFC857BAB1}"/>
              </a:ext>
            </a:extLst>
          </p:cNvPr>
          <p:cNvGrpSpPr/>
          <p:nvPr/>
        </p:nvGrpSpPr>
        <p:grpSpPr>
          <a:xfrm>
            <a:off x="608703" y="5280608"/>
            <a:ext cx="10615897" cy="1131487"/>
            <a:chOff x="608703" y="5458115"/>
            <a:chExt cx="10615897" cy="1131487"/>
          </a:xfrm>
        </p:grpSpPr>
        <p:sp>
          <p:nvSpPr>
            <p:cNvPr id="5" name="TextBox 4">
              <a:extLst>
                <a:ext uri="{FF2B5EF4-FFF2-40B4-BE49-F238E27FC236}">
                  <a16:creationId xmlns:a16="http://schemas.microsoft.com/office/drawing/2014/main" id="{C5A503A1-A16E-3B7C-E1E0-5E3940EFEA14}"/>
                </a:ext>
              </a:extLst>
            </p:cNvPr>
            <p:cNvSpPr txBox="1"/>
            <p:nvPr/>
          </p:nvSpPr>
          <p:spPr>
            <a:xfrm>
              <a:off x="608703" y="6127937"/>
              <a:ext cx="106158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92024" indent="-192024">
                <a:spcAft>
                  <a:spcPts val="1200"/>
                </a:spcAft>
                <a:buFont typeface="Arial,Sans-Serif"/>
                <a:buChar char="•"/>
              </a:pPr>
              <a:r>
                <a:rPr lang="en-US" sz="2400" dirty="0">
                  <a:latin typeface="Calibri" panose="020F0502020204030204" pitchFamily="34" charset="0"/>
                  <a:ea typeface="Calibri"/>
                  <a:cs typeface="Calibri" panose="020F0502020204030204" pitchFamily="34" charset="0"/>
                </a:rPr>
                <a:t>Parametric matrix models: impose matrix structure but learn from data</a:t>
              </a:r>
            </a:p>
          </p:txBody>
        </p:sp>
        <p:sp>
          <p:nvSpPr>
            <p:cNvPr id="6" name="TextBox 5">
              <a:extLst>
                <a:ext uri="{FF2B5EF4-FFF2-40B4-BE49-F238E27FC236}">
                  <a16:creationId xmlns:a16="http://schemas.microsoft.com/office/drawing/2014/main" id="{984E1154-D900-79E7-65DC-C0D1577EC47A}"/>
                </a:ext>
              </a:extLst>
            </p:cNvPr>
            <p:cNvSpPr txBox="1"/>
            <p:nvPr/>
          </p:nvSpPr>
          <p:spPr>
            <a:xfrm>
              <a:off x="2962494" y="5458115"/>
              <a:ext cx="52908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FF0000"/>
                  </a:solidFill>
                  <a:latin typeface="Calibri" panose="020F0502020204030204" pitchFamily="34" charset="0"/>
                  <a:cs typeface="Calibri" panose="020F0502020204030204" pitchFamily="34" charset="0"/>
                </a:rPr>
                <a:t>Alternative to RBM?</a:t>
              </a:r>
            </a:p>
          </p:txBody>
        </p:sp>
      </p:grpSp>
      <p:grpSp>
        <p:nvGrpSpPr>
          <p:cNvPr id="7" name="Group 6">
            <a:extLst>
              <a:ext uri="{FF2B5EF4-FFF2-40B4-BE49-F238E27FC236}">
                <a16:creationId xmlns:a16="http://schemas.microsoft.com/office/drawing/2014/main" id="{52798E59-D55D-F87B-80C8-6AABA899751F}"/>
              </a:ext>
            </a:extLst>
          </p:cNvPr>
          <p:cNvGrpSpPr/>
          <p:nvPr/>
        </p:nvGrpSpPr>
        <p:grpSpPr>
          <a:xfrm>
            <a:off x="788050" y="2870058"/>
            <a:ext cx="10615897" cy="2117469"/>
            <a:chOff x="611273" y="3730113"/>
            <a:chExt cx="10615897" cy="2117469"/>
          </a:xfrm>
        </p:grpSpPr>
        <p:sp>
          <p:nvSpPr>
            <p:cNvPr id="4" name="TextBox 3">
              <a:extLst>
                <a:ext uri="{FF2B5EF4-FFF2-40B4-BE49-F238E27FC236}">
                  <a16:creationId xmlns:a16="http://schemas.microsoft.com/office/drawing/2014/main" id="{F5BA194F-69BE-87AC-4850-9648500923F5}"/>
                </a:ext>
              </a:extLst>
            </p:cNvPr>
            <p:cNvSpPr txBox="1"/>
            <p:nvPr/>
          </p:nvSpPr>
          <p:spPr>
            <a:xfrm>
              <a:off x="1539260" y="3730113"/>
              <a:ext cx="77837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FF0000"/>
                  </a:solidFill>
                  <a:latin typeface="Calibri" panose="020F0502020204030204" pitchFamily="34" charset="0"/>
                  <a:cs typeface="Calibri" panose="020F0502020204030204" pitchFamily="34" charset="0"/>
                </a:rPr>
                <a:t>Many opportunities</a:t>
              </a:r>
            </a:p>
          </p:txBody>
        </p:sp>
        <p:sp>
          <p:nvSpPr>
            <p:cNvPr id="8" name="TextBox 7">
              <a:extLst>
                <a:ext uri="{FF2B5EF4-FFF2-40B4-BE49-F238E27FC236}">
                  <a16:creationId xmlns:a16="http://schemas.microsoft.com/office/drawing/2014/main" id="{4D0AC2F9-22D2-9960-AD4F-9C71DB278A81}"/>
                </a:ext>
              </a:extLst>
            </p:cNvPr>
            <p:cNvSpPr txBox="1"/>
            <p:nvPr/>
          </p:nvSpPr>
          <p:spPr>
            <a:xfrm>
              <a:off x="611273" y="4339477"/>
              <a:ext cx="1061589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92024" indent="-192024">
                <a:spcAft>
                  <a:spcPts val="1200"/>
                </a:spcAft>
                <a:buFont typeface="Arial,Sans-Serif"/>
                <a:buChar char="•"/>
              </a:pPr>
              <a:r>
                <a:rPr lang="en-US" sz="2400" dirty="0">
                  <a:latin typeface="Calibri" panose="020F0502020204030204" pitchFamily="34" charset="0"/>
                  <a:ea typeface="Calibri"/>
                  <a:cs typeface="Calibri" panose="020F0502020204030204" pitchFamily="34" charset="0"/>
                </a:rPr>
                <a:t>Extend 3N emulators to full Bayesian calibration and UQ for chiral EFT</a:t>
              </a:r>
            </a:p>
            <a:p>
              <a:pPr marL="192024" indent="-192024">
                <a:spcAft>
                  <a:spcPts val="1200"/>
                </a:spcAft>
                <a:buFont typeface="Arial,Sans-Serif"/>
                <a:buChar char="•"/>
              </a:pPr>
              <a:r>
                <a:rPr lang="en-US" sz="2400" dirty="0">
                  <a:latin typeface="Calibri" panose="020F0502020204030204" pitchFamily="34" charset="0"/>
                  <a:ea typeface="Calibri"/>
                  <a:cs typeface="Calibri" panose="020F0502020204030204" pitchFamily="34" charset="0"/>
                </a:rPr>
                <a:t>Efficient Bayesian calibration for optical potentials (and beyond) </a:t>
              </a:r>
              <a:r>
                <a:rPr lang="en-US" sz="2400" dirty="0">
                  <a:latin typeface="Calibri" panose="020F0502020204030204" pitchFamily="34" charset="0"/>
                  <a:cs typeface="Calibri" panose="020F0502020204030204" pitchFamily="34" charset="0"/>
                  <a:sym typeface="Wingdings" pitchFamily="2" charset="2"/>
                </a:rPr>
                <a:t> next steps?</a:t>
              </a:r>
              <a:endParaRPr lang="en-US" sz="2400" dirty="0">
                <a:latin typeface="Calibri" panose="020F0502020204030204" pitchFamily="34" charset="0"/>
                <a:ea typeface="Calibri"/>
                <a:cs typeface="Calibri" panose="020F0502020204030204" pitchFamily="34" charset="0"/>
              </a:endParaRPr>
            </a:p>
            <a:p>
              <a:pPr marL="192024" indent="-192024">
                <a:spcAft>
                  <a:spcPts val="1200"/>
                </a:spcAft>
                <a:buFont typeface="Arial,Sans-Serif"/>
                <a:buChar char="•"/>
              </a:pPr>
              <a:r>
                <a:rPr lang="en-US" sz="2400" dirty="0">
                  <a:latin typeface="Calibri" panose="020F0502020204030204" pitchFamily="34" charset="0"/>
                  <a:ea typeface="Calibri"/>
                  <a:cs typeface="Calibri" panose="020F0502020204030204" pitchFamily="34" charset="0"/>
                </a:rPr>
                <a:t>Many continuum applications are waiting!</a:t>
              </a:r>
            </a:p>
          </p:txBody>
        </p:sp>
      </p:grpSp>
    </p:spTree>
    <p:extLst>
      <p:ext uri="{BB962C8B-B14F-4D97-AF65-F5344CB8AC3E}">
        <p14:creationId xmlns:p14="http://schemas.microsoft.com/office/powerpoint/2010/main" val="3149439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FA46A7-996F-5F4B-AAA4-34D429F8EB49}"/>
              </a:ext>
            </a:extLst>
          </p:cNvPr>
          <p:cNvPicPr>
            <a:picLocks noChangeAspect="1"/>
          </p:cNvPicPr>
          <p:nvPr/>
        </p:nvPicPr>
        <p:blipFill>
          <a:blip r:embed="rId3"/>
          <a:stretch>
            <a:fillRect/>
          </a:stretch>
        </p:blipFill>
        <p:spPr>
          <a:xfrm>
            <a:off x="6096000" y="3429000"/>
            <a:ext cx="0" cy="0"/>
          </a:xfrm>
          <a:prstGeom prst="rect">
            <a:avLst/>
          </a:prstGeom>
        </p:spPr>
      </p:pic>
      <p:pic>
        <p:nvPicPr>
          <p:cNvPr id="10" name="Picture 9">
            <a:extLst>
              <a:ext uri="{FF2B5EF4-FFF2-40B4-BE49-F238E27FC236}">
                <a16:creationId xmlns:a16="http://schemas.microsoft.com/office/drawing/2014/main" id="{126C7A97-BB12-A543-AFEB-14D026D3C194}"/>
              </a:ext>
            </a:extLst>
          </p:cNvPr>
          <p:cNvPicPr>
            <a:picLocks noChangeAspect="1"/>
          </p:cNvPicPr>
          <p:nvPr/>
        </p:nvPicPr>
        <p:blipFill>
          <a:blip r:embed="rId3"/>
          <a:stretch>
            <a:fillRect/>
          </a:stretch>
        </p:blipFill>
        <p:spPr>
          <a:xfrm>
            <a:off x="6299200" y="3632200"/>
            <a:ext cx="0" cy="0"/>
          </a:xfrm>
          <a:prstGeom prst="rect">
            <a:avLst/>
          </a:prstGeom>
        </p:spPr>
      </p:pic>
      <p:pic>
        <p:nvPicPr>
          <p:cNvPr id="11" name="Picture 10">
            <a:extLst>
              <a:ext uri="{FF2B5EF4-FFF2-40B4-BE49-F238E27FC236}">
                <a16:creationId xmlns:a16="http://schemas.microsoft.com/office/drawing/2014/main" id="{FAFFCA0D-3D59-5840-A6CD-3E9CE3C98057}"/>
              </a:ext>
            </a:extLst>
          </p:cNvPr>
          <p:cNvPicPr>
            <a:picLocks noChangeAspect="1"/>
          </p:cNvPicPr>
          <p:nvPr/>
        </p:nvPicPr>
        <p:blipFill>
          <a:blip r:embed="rId3"/>
          <a:stretch>
            <a:fillRect/>
          </a:stretch>
        </p:blipFill>
        <p:spPr>
          <a:xfrm>
            <a:off x="6502400" y="3835400"/>
            <a:ext cx="0" cy="0"/>
          </a:xfrm>
          <a:prstGeom prst="rect">
            <a:avLst/>
          </a:prstGeom>
        </p:spPr>
      </p:pic>
      <p:sp>
        <p:nvSpPr>
          <p:cNvPr id="16" name="Rectangle 15">
            <a:extLst>
              <a:ext uri="{FF2B5EF4-FFF2-40B4-BE49-F238E27FC236}">
                <a16:creationId xmlns:a16="http://schemas.microsoft.com/office/drawing/2014/main" id="{26FDCAC0-8026-EF4D-9C54-50333142D375}"/>
              </a:ext>
            </a:extLst>
          </p:cNvPr>
          <p:cNvSpPr/>
          <p:nvPr/>
        </p:nvSpPr>
        <p:spPr>
          <a:xfrm>
            <a:off x="405805" y="282887"/>
            <a:ext cx="11335049" cy="646331"/>
          </a:xfrm>
          <a:prstGeom prst="rect">
            <a:avLst/>
          </a:prstGeom>
          <a:noFill/>
          <a:effectLst>
            <a:outerShdw blurRad="50800" dist="38100" dir="2700000" algn="tl" rotWithShape="0">
              <a:schemeClr val="accent2">
                <a:lumMod val="40000"/>
                <a:lumOff val="60000"/>
                <a:alpha val="43000"/>
              </a:schemeClr>
            </a:outerShdw>
            <a:softEdge rad="12700"/>
          </a:effectLst>
        </p:spPr>
        <p:txBody>
          <a:bodyPr wrap="square">
            <a:spAutoFit/>
          </a:bodyPr>
          <a:lstStyle/>
          <a:p>
            <a:pPr algn="ctr"/>
            <a:r>
              <a:rPr lang="en-US" sz="3600" b="1" dirty="0">
                <a:solidFill>
                  <a:srgbClr val="FF0000"/>
                </a:solidFill>
              </a:rPr>
              <a:t>Universe of model reduction methods</a:t>
            </a:r>
          </a:p>
        </p:txBody>
      </p:sp>
      <p:sp>
        <p:nvSpPr>
          <p:cNvPr id="25" name="TextBox 24">
            <a:extLst>
              <a:ext uri="{FF2B5EF4-FFF2-40B4-BE49-F238E27FC236}">
                <a16:creationId xmlns:a16="http://schemas.microsoft.com/office/drawing/2014/main" id="{C1ADAA8C-4978-234F-8420-C4877E2953A3}"/>
              </a:ext>
            </a:extLst>
          </p:cNvPr>
          <p:cNvSpPr txBox="1"/>
          <p:nvPr/>
        </p:nvSpPr>
        <p:spPr>
          <a:xfrm>
            <a:off x="234473" y="1255799"/>
            <a:ext cx="4837255" cy="2513509"/>
          </a:xfrm>
          <a:prstGeom prst="rect">
            <a:avLst/>
          </a:prstGeom>
          <a:solidFill>
            <a:schemeClr val="accent1">
              <a:lumMod val="20000"/>
              <a:lumOff val="80000"/>
            </a:schemeClr>
          </a:solidFill>
        </p:spPr>
        <p:txBody>
          <a:bodyPr wrap="square" rtlCol="0">
            <a:spAutoFit/>
          </a:bodyPr>
          <a:lstStyle/>
          <a:p>
            <a:pPr>
              <a:spcAft>
                <a:spcPts val="800"/>
              </a:spcAft>
            </a:pPr>
            <a:r>
              <a:rPr lang="en-US" sz="2400" b="1" dirty="0"/>
              <a:t>UQ need: </a:t>
            </a:r>
            <a:r>
              <a:rPr lang="en-US" sz="2400" dirty="0"/>
              <a:t>to vary parameters for calibration, sensitivity analyses, ... </a:t>
            </a:r>
          </a:p>
          <a:p>
            <a:pPr>
              <a:spcAft>
                <a:spcPts val="800"/>
              </a:spcAft>
            </a:pPr>
            <a:r>
              <a:rPr lang="en-US" sz="2400" b="1" dirty="0"/>
              <a:t>Exploit: </a:t>
            </a:r>
            <a:r>
              <a:rPr lang="en-US" sz="2400" dirty="0"/>
              <a:t>much information in high-fidelity models is superfluous.</a:t>
            </a:r>
            <a:endParaRPr lang="en-US" sz="2400" b="1" dirty="0"/>
          </a:p>
          <a:p>
            <a:pPr>
              <a:spcAft>
                <a:spcPts val="800"/>
              </a:spcAft>
            </a:pPr>
            <a:r>
              <a:rPr lang="en-US" sz="2400" b="1" dirty="0"/>
              <a:t>Solution: </a:t>
            </a:r>
            <a:r>
              <a:rPr lang="en-US" sz="2400" dirty="0"/>
              <a:t>reduced-order models </a:t>
            </a:r>
            <a:r>
              <a:rPr lang="en-US" sz="2400" dirty="0">
                <a:sym typeface="Wingdings" pitchFamily="2" charset="2"/>
              </a:rPr>
              <a:t></a:t>
            </a:r>
            <a:r>
              <a:rPr lang="en-US" sz="2400" dirty="0"/>
              <a:t> emulators </a:t>
            </a:r>
            <a:r>
              <a:rPr lang="en-US" sz="2133" dirty="0"/>
              <a:t>(fast &amp; accurate™).</a:t>
            </a:r>
          </a:p>
        </p:txBody>
      </p:sp>
      <p:sp>
        <p:nvSpPr>
          <p:cNvPr id="26" name="TextBox 25">
            <a:extLst>
              <a:ext uri="{FF2B5EF4-FFF2-40B4-BE49-F238E27FC236}">
                <a16:creationId xmlns:a16="http://schemas.microsoft.com/office/drawing/2014/main" id="{5BF5F341-68C4-1E48-86FB-D21E9046CAB2}"/>
              </a:ext>
            </a:extLst>
          </p:cNvPr>
          <p:cNvSpPr txBox="1"/>
          <p:nvPr/>
        </p:nvSpPr>
        <p:spPr>
          <a:xfrm>
            <a:off x="230636" y="4076780"/>
            <a:ext cx="11721638" cy="2144177"/>
          </a:xfrm>
          <a:prstGeom prst="rect">
            <a:avLst/>
          </a:prstGeom>
          <a:solidFill>
            <a:schemeClr val="bg1">
              <a:lumMod val="95000"/>
            </a:schemeClr>
          </a:solidFill>
        </p:spPr>
        <p:txBody>
          <a:bodyPr wrap="square" rtlCol="0">
            <a:spAutoFit/>
          </a:bodyPr>
          <a:lstStyle/>
          <a:p>
            <a:pPr>
              <a:spcAft>
                <a:spcPts val="800"/>
              </a:spcAft>
            </a:pPr>
            <a:r>
              <a:rPr lang="en-US" sz="2400" b="1" dirty="0"/>
              <a:t>Data driven: </a:t>
            </a:r>
            <a:r>
              <a:rPr lang="en-US" sz="2400" dirty="0"/>
              <a:t>interpolate output of high-fidelity model w/o understanding</a:t>
            </a:r>
            <a:br>
              <a:rPr lang="en-US" sz="2400" i="1" dirty="0">
                <a:sym typeface="Wingdings" pitchFamily="2" charset="2"/>
              </a:rPr>
            </a:br>
            <a:r>
              <a:rPr lang="en-US" sz="2400" i="1" dirty="0">
                <a:sym typeface="Wingdings" pitchFamily="2" charset="2"/>
              </a:rPr>
              <a:t>   </a:t>
            </a:r>
            <a:r>
              <a:rPr lang="en-US" sz="2133" dirty="0">
                <a:sym typeface="Wingdings" pitchFamily="2" charset="2"/>
              </a:rPr>
              <a:t>Examples: Gaussian processes; artificial neural networks; dynamic mode decomposition; …</a:t>
            </a:r>
          </a:p>
          <a:p>
            <a:pPr>
              <a:spcAft>
                <a:spcPts val="800"/>
              </a:spcAft>
            </a:pPr>
            <a:r>
              <a:rPr lang="en-US" sz="2400" b="1" dirty="0"/>
              <a:t>Model driven: </a:t>
            </a:r>
            <a:r>
              <a:rPr lang="en-US" sz="2400" dirty="0"/>
              <a:t>derive reduced-order equations from high-fidelity equations</a:t>
            </a:r>
            <a:br>
              <a:rPr lang="en-US" sz="2400" i="1" dirty="0">
                <a:sym typeface="Wingdings" pitchFamily="2" charset="2"/>
              </a:rPr>
            </a:br>
            <a:r>
              <a:rPr lang="en-US" sz="2400" i="1" dirty="0">
                <a:sym typeface="Wingdings" pitchFamily="2" charset="2"/>
              </a:rPr>
              <a:t>   </a:t>
            </a:r>
            <a:r>
              <a:rPr lang="en-US" sz="2133" dirty="0">
                <a:sym typeface="Wingdings" pitchFamily="2" charset="2"/>
              </a:rPr>
              <a:t>Features: physics-based, respects underlying structure  can extrapolate; often uses projection</a:t>
            </a:r>
          </a:p>
          <a:p>
            <a:pPr>
              <a:spcAft>
                <a:spcPts val="800"/>
              </a:spcAft>
            </a:pPr>
            <a:r>
              <a:rPr lang="en-US" sz="2400" b="1" dirty="0"/>
              <a:t>Hybrid: </a:t>
            </a:r>
            <a:r>
              <a:rPr lang="en-US" sz="2400" dirty="0"/>
              <a:t>learn from data but physics-informed. E.g., Parametric Matrix Models (PMMs).</a:t>
            </a:r>
            <a:endParaRPr lang="en-US" sz="2400" i="1" dirty="0"/>
          </a:p>
        </p:txBody>
      </p:sp>
      <p:sp>
        <p:nvSpPr>
          <p:cNvPr id="29" name="TextBox 28">
            <a:extLst>
              <a:ext uri="{FF2B5EF4-FFF2-40B4-BE49-F238E27FC236}">
                <a16:creationId xmlns:a16="http://schemas.microsoft.com/office/drawing/2014/main" id="{028F1706-74A4-1942-9530-9196DB959076}"/>
              </a:ext>
            </a:extLst>
          </p:cNvPr>
          <p:cNvSpPr txBox="1"/>
          <p:nvPr/>
        </p:nvSpPr>
        <p:spPr>
          <a:xfrm>
            <a:off x="9368585" y="1776744"/>
            <a:ext cx="184731" cy="420564"/>
          </a:xfrm>
          <a:prstGeom prst="rect">
            <a:avLst/>
          </a:prstGeom>
          <a:noFill/>
        </p:spPr>
        <p:txBody>
          <a:bodyPr wrap="none" rtlCol="0">
            <a:spAutoFit/>
          </a:bodyPr>
          <a:lstStyle/>
          <a:p>
            <a:endParaRPr lang="en-US" sz="2133" b="1" dirty="0">
              <a:solidFill>
                <a:srgbClr val="FF0000"/>
              </a:solidFill>
            </a:endParaRPr>
          </a:p>
        </p:txBody>
      </p:sp>
      <p:grpSp>
        <p:nvGrpSpPr>
          <p:cNvPr id="4" name="Group 3">
            <a:extLst>
              <a:ext uri="{FF2B5EF4-FFF2-40B4-BE49-F238E27FC236}">
                <a16:creationId xmlns:a16="http://schemas.microsoft.com/office/drawing/2014/main" id="{049C18C9-958F-3E82-FA82-FF480D71748C}"/>
              </a:ext>
            </a:extLst>
          </p:cNvPr>
          <p:cNvGrpSpPr/>
          <p:nvPr/>
        </p:nvGrpSpPr>
        <p:grpSpPr>
          <a:xfrm>
            <a:off x="5242427" y="929218"/>
            <a:ext cx="6830200" cy="3009919"/>
            <a:chOff x="5242427" y="929218"/>
            <a:chExt cx="6830200" cy="3009919"/>
          </a:xfrm>
        </p:grpSpPr>
        <p:pic>
          <p:nvPicPr>
            <p:cNvPr id="5" name="Picture 4" descr="A diagram of a hybrid model&#10;&#10;AI-generated content may be incorrect.">
              <a:extLst>
                <a:ext uri="{FF2B5EF4-FFF2-40B4-BE49-F238E27FC236}">
                  <a16:creationId xmlns:a16="http://schemas.microsoft.com/office/drawing/2014/main" id="{07619809-E602-E45E-B7F2-FA3A0D978C21}"/>
                </a:ext>
              </a:extLst>
            </p:cNvPr>
            <p:cNvPicPr>
              <a:picLocks noChangeAspect="1"/>
            </p:cNvPicPr>
            <p:nvPr/>
          </p:nvPicPr>
          <p:blipFill>
            <a:blip r:embed="rId4"/>
            <a:stretch>
              <a:fillRect/>
            </a:stretch>
          </p:blipFill>
          <p:spPr>
            <a:xfrm>
              <a:off x="5242427" y="929218"/>
              <a:ext cx="6830200" cy="3009919"/>
            </a:xfrm>
            <a:prstGeom prst="rect">
              <a:avLst/>
            </a:prstGeom>
          </p:spPr>
        </p:pic>
        <p:sp>
          <p:nvSpPr>
            <p:cNvPr id="2" name="TextBox 1">
              <a:extLst>
                <a:ext uri="{FF2B5EF4-FFF2-40B4-BE49-F238E27FC236}">
                  <a16:creationId xmlns:a16="http://schemas.microsoft.com/office/drawing/2014/main" id="{5490B0F4-6542-75F8-1BD4-6A6BB0957B23}"/>
                </a:ext>
              </a:extLst>
            </p:cNvPr>
            <p:cNvSpPr txBox="1"/>
            <p:nvPr/>
          </p:nvSpPr>
          <p:spPr>
            <a:xfrm>
              <a:off x="8296852" y="2860157"/>
              <a:ext cx="729687" cy="338554"/>
            </a:xfrm>
            <a:prstGeom prst="rect">
              <a:avLst/>
            </a:prstGeom>
            <a:noFill/>
          </p:spPr>
          <p:txBody>
            <a:bodyPr wrap="none" rtlCol="0">
              <a:spAutoFit/>
            </a:bodyPr>
            <a:lstStyle/>
            <a:p>
              <a:r>
                <a:rPr lang="en-US" sz="1600" i="1" dirty="0"/>
                <a:t>PMMs</a:t>
              </a:r>
            </a:p>
          </p:txBody>
        </p:sp>
      </p:grpSp>
      <p:sp>
        <p:nvSpPr>
          <p:cNvPr id="3" name="TextBox 2">
            <a:extLst>
              <a:ext uri="{FF2B5EF4-FFF2-40B4-BE49-F238E27FC236}">
                <a16:creationId xmlns:a16="http://schemas.microsoft.com/office/drawing/2014/main" id="{FAA47608-3F46-21EE-B6C7-931C097377FC}"/>
              </a:ext>
            </a:extLst>
          </p:cNvPr>
          <p:cNvSpPr txBox="1"/>
          <p:nvPr/>
        </p:nvSpPr>
        <p:spPr>
          <a:xfrm>
            <a:off x="2299776" y="6297596"/>
            <a:ext cx="7964103" cy="461665"/>
          </a:xfrm>
          <a:prstGeom prst="rect">
            <a:avLst/>
          </a:prstGeom>
          <a:noFill/>
        </p:spPr>
        <p:txBody>
          <a:bodyPr wrap="none" rtlCol="0">
            <a:spAutoFit/>
          </a:bodyPr>
          <a:lstStyle/>
          <a:p>
            <a:r>
              <a:rPr lang="en-US" sz="2400" b="1" dirty="0">
                <a:solidFill>
                  <a:srgbClr val="FF0000"/>
                </a:solidFill>
              </a:rPr>
              <a:t>Here: developments with Reduced Basis Models (RBMs)</a:t>
            </a:r>
          </a:p>
        </p:txBody>
      </p:sp>
    </p:spTree>
    <p:extLst>
      <p:ext uri="{BB962C8B-B14F-4D97-AF65-F5344CB8AC3E}">
        <p14:creationId xmlns:p14="http://schemas.microsoft.com/office/powerpoint/2010/main" val="312991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55E7BF-AEE9-4841-9364-B009BDC10FBC}"/>
              </a:ext>
            </a:extLst>
          </p:cNvPr>
          <p:cNvSpPr txBox="1"/>
          <p:nvPr/>
        </p:nvSpPr>
        <p:spPr>
          <a:xfrm>
            <a:off x="3686141" y="1199132"/>
            <a:ext cx="4819717" cy="1323439"/>
          </a:xfrm>
          <a:prstGeom prst="rect">
            <a:avLst/>
          </a:prstGeom>
          <a:solidFill>
            <a:schemeClr val="accent5">
              <a:lumMod val="20000"/>
              <a:lumOff val="80000"/>
            </a:schemeClr>
          </a:solidFill>
        </p:spPr>
        <p:txBody>
          <a:bodyPr wrap="none" rtlCol="0">
            <a:spAutoFit/>
          </a:bodyPr>
          <a:lstStyle/>
          <a:p>
            <a:r>
              <a:rPr lang="en-US" sz="8000" dirty="0"/>
              <a:t>Thank you!</a:t>
            </a:r>
          </a:p>
        </p:txBody>
      </p:sp>
      <p:grpSp>
        <p:nvGrpSpPr>
          <p:cNvPr id="7" name="Group 6">
            <a:extLst>
              <a:ext uri="{FF2B5EF4-FFF2-40B4-BE49-F238E27FC236}">
                <a16:creationId xmlns:a16="http://schemas.microsoft.com/office/drawing/2014/main" id="{A0AC2FCF-FAD3-43D9-AE35-AB7B93C72FEA}"/>
              </a:ext>
            </a:extLst>
          </p:cNvPr>
          <p:cNvGrpSpPr/>
          <p:nvPr/>
        </p:nvGrpSpPr>
        <p:grpSpPr>
          <a:xfrm>
            <a:off x="1379790" y="3429000"/>
            <a:ext cx="9432420" cy="1866085"/>
            <a:chOff x="534279" y="4845252"/>
            <a:chExt cx="9432420" cy="1866085"/>
          </a:xfrm>
        </p:grpSpPr>
        <p:sp>
          <p:nvSpPr>
            <p:cNvPr id="3" name="TextBox 2">
              <a:extLst>
                <a:ext uri="{FF2B5EF4-FFF2-40B4-BE49-F238E27FC236}">
                  <a16:creationId xmlns:a16="http://schemas.microsoft.com/office/drawing/2014/main" id="{B334AF4F-9720-FB19-FE6E-EA1EB5A5566C}"/>
                </a:ext>
              </a:extLst>
            </p:cNvPr>
            <p:cNvSpPr txBox="1"/>
            <p:nvPr/>
          </p:nvSpPr>
          <p:spPr>
            <a:xfrm>
              <a:off x="534279" y="4845252"/>
              <a:ext cx="3465564" cy="461665"/>
            </a:xfrm>
            <a:prstGeom prst="rect">
              <a:avLst/>
            </a:prstGeom>
            <a:noFill/>
          </p:spPr>
          <p:txBody>
            <a:bodyPr wrap="none" rtlCol="0">
              <a:spAutoFit/>
            </a:bodyPr>
            <a:lstStyle/>
            <a:p>
              <a:r>
                <a:rPr lang="en-US" sz="2400" b="1" dirty="0" err="1"/>
                <a:t>Jupyter</a:t>
              </a:r>
              <a:r>
                <a:rPr lang="en-US" sz="2400" b="1" dirty="0"/>
                <a:t> and Quora books:</a:t>
              </a:r>
            </a:p>
          </p:txBody>
        </p:sp>
        <p:sp>
          <p:nvSpPr>
            <p:cNvPr id="6" name="TextBox 5">
              <a:extLst>
                <a:ext uri="{FF2B5EF4-FFF2-40B4-BE49-F238E27FC236}">
                  <a16:creationId xmlns:a16="http://schemas.microsoft.com/office/drawing/2014/main" id="{C957E3BF-C4DA-C8DA-3785-5E7863FCA431}"/>
                </a:ext>
              </a:extLst>
            </p:cNvPr>
            <p:cNvSpPr txBox="1"/>
            <p:nvPr/>
          </p:nvSpPr>
          <p:spPr>
            <a:xfrm>
              <a:off x="1169932" y="5357120"/>
              <a:ext cx="8796767" cy="1354217"/>
            </a:xfrm>
            <a:prstGeom prst="rect">
              <a:avLst/>
            </a:prstGeom>
            <a:noFill/>
          </p:spPr>
          <p:txBody>
            <a:bodyPr wrap="none" rtlCol="0">
              <a:spAutoFit/>
            </a:bodyPr>
            <a:lstStyle/>
            <a:p>
              <a:pPr>
                <a:spcAft>
                  <a:spcPts val="600"/>
                </a:spcAft>
              </a:pPr>
              <a:r>
                <a:rPr lang="en-US" sz="2400" dirty="0">
                  <a:hlinkClick r:id="rId3"/>
                </a:rPr>
                <a:t>Learning from Data for Physicists (Forssén, rjf, Phillips)</a:t>
              </a:r>
              <a:endParaRPr lang="en-US" sz="2400" dirty="0">
                <a:hlinkClick r:id="" action="ppaction://noaction"/>
              </a:endParaRPr>
            </a:p>
            <a:p>
              <a:pPr>
                <a:spcAft>
                  <a:spcPts val="600"/>
                </a:spcAft>
              </a:pPr>
              <a:r>
                <a:rPr lang="en-US" sz="2400" dirty="0">
                  <a:hlinkClick r:id="rId4"/>
                </a:rPr>
                <a:t>BUQEYE Guide to Projection-Based Emulators in Nuclear Physics</a:t>
              </a:r>
              <a:endParaRPr lang="en-US" sz="2400" dirty="0"/>
            </a:p>
            <a:p>
              <a:pPr>
                <a:spcAft>
                  <a:spcPts val="600"/>
                </a:spcAft>
              </a:pPr>
              <a:r>
                <a:rPr lang="en-US" sz="2400" dirty="0">
                  <a:hlinkClick r:id="rId5"/>
                </a:rPr>
                <a:t>Reduced Basis Methods in Nuclear Physics</a:t>
              </a:r>
              <a:r>
                <a:rPr lang="en-US" sz="2400" dirty="0"/>
                <a:t> </a:t>
              </a:r>
            </a:p>
          </p:txBody>
        </p:sp>
      </p:grpSp>
      <p:sp>
        <p:nvSpPr>
          <p:cNvPr id="9" name="TextBox 8">
            <a:extLst>
              <a:ext uri="{FF2B5EF4-FFF2-40B4-BE49-F238E27FC236}">
                <a16:creationId xmlns:a16="http://schemas.microsoft.com/office/drawing/2014/main" id="{B53BF0CB-AFB3-F2B4-99EA-D26991DE0FC5}"/>
              </a:ext>
            </a:extLst>
          </p:cNvPr>
          <p:cNvSpPr txBox="1"/>
          <p:nvPr/>
        </p:nvSpPr>
        <p:spPr>
          <a:xfrm>
            <a:off x="1379790" y="5838853"/>
            <a:ext cx="8251874" cy="461665"/>
          </a:xfrm>
          <a:prstGeom prst="rect">
            <a:avLst/>
          </a:prstGeom>
          <a:noFill/>
        </p:spPr>
        <p:txBody>
          <a:bodyPr wrap="none" rtlCol="0">
            <a:spAutoFit/>
          </a:bodyPr>
          <a:lstStyle/>
          <a:p>
            <a:r>
              <a:rPr lang="en-US" sz="2400" u="none" strike="noStrike" dirty="0">
                <a:effectLst/>
                <a:highlight>
                  <a:srgbClr val="FFFFFF"/>
                </a:highlight>
                <a:hlinkClick r:id="rId6"/>
              </a:rPr>
              <a:t>See</a:t>
            </a:r>
            <a:r>
              <a:rPr lang="en-US" sz="2400" i="1" u="none" strike="noStrike" dirty="0">
                <a:effectLst/>
                <a:highlight>
                  <a:srgbClr val="FFFFFF"/>
                </a:highlight>
                <a:hlinkClick r:id="rId6"/>
              </a:rPr>
              <a:t> </a:t>
            </a:r>
            <a:r>
              <a:rPr lang="en-US" sz="2400" i="0" u="none" strike="noStrike" dirty="0">
                <a:effectLst/>
                <a:highlight>
                  <a:srgbClr val="FFFFFF"/>
                </a:highlight>
                <a:hlinkClick r:id="rId6"/>
              </a:rPr>
              <a:t>Duguet et al., RMP (2024)</a:t>
            </a:r>
            <a:r>
              <a:rPr lang="en-US" sz="2400" i="0" u="none" strike="noStrike" dirty="0">
                <a:effectLst/>
                <a:highlight>
                  <a:srgbClr val="FFFFFF"/>
                </a:highlight>
              </a:rPr>
              <a:t> for more on EC/RBM emulators</a:t>
            </a:r>
            <a:endParaRPr lang="en-US" sz="2400" dirty="0"/>
          </a:p>
        </p:txBody>
      </p:sp>
    </p:spTree>
    <p:extLst>
      <p:ext uri="{BB962C8B-B14F-4D97-AF65-F5344CB8AC3E}">
        <p14:creationId xmlns:p14="http://schemas.microsoft.com/office/powerpoint/2010/main" val="120185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6C53-D65A-5C9E-9C94-450496788D4B}"/>
              </a:ext>
            </a:extLst>
          </p:cNvPr>
          <p:cNvSpPr>
            <a:spLocks noGrp="1"/>
          </p:cNvSpPr>
          <p:nvPr>
            <p:ph type="title"/>
          </p:nvPr>
        </p:nvSpPr>
        <p:spPr/>
        <p:txBody>
          <a:bodyPr/>
          <a:lstStyle/>
          <a:p>
            <a:pPr algn="ctr"/>
            <a:r>
              <a:rPr lang="en-US" dirty="0"/>
              <a:t>Extra Slides</a:t>
            </a:r>
          </a:p>
        </p:txBody>
      </p:sp>
    </p:spTree>
    <p:extLst>
      <p:ext uri="{BB962C8B-B14F-4D97-AF65-F5344CB8AC3E}">
        <p14:creationId xmlns:p14="http://schemas.microsoft.com/office/powerpoint/2010/main" val="2411671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E6F0D0-9A49-C217-C044-94093889892F}"/>
              </a:ext>
            </a:extLst>
          </p:cNvPr>
          <p:cNvPicPr>
            <a:picLocks noChangeAspect="1"/>
          </p:cNvPicPr>
          <p:nvPr/>
        </p:nvPicPr>
        <p:blipFill>
          <a:blip r:embed="rId3"/>
          <a:stretch>
            <a:fillRect/>
          </a:stretch>
        </p:blipFill>
        <p:spPr>
          <a:xfrm>
            <a:off x="7002177" y="3364827"/>
            <a:ext cx="4759278" cy="3501781"/>
          </a:xfrm>
          <a:prstGeom prst="rect">
            <a:avLst/>
          </a:prstGeom>
        </p:spPr>
      </p:pic>
      <p:sp>
        <p:nvSpPr>
          <p:cNvPr id="5" name="Rectangle 4">
            <a:extLst>
              <a:ext uri="{FF2B5EF4-FFF2-40B4-BE49-F238E27FC236}">
                <a16:creationId xmlns:a16="http://schemas.microsoft.com/office/drawing/2014/main" id="{74AB31F1-C2D0-B025-CA25-15DB9599D0E8}"/>
              </a:ext>
            </a:extLst>
          </p:cNvPr>
          <p:cNvSpPr/>
          <p:nvPr/>
        </p:nvSpPr>
        <p:spPr>
          <a:xfrm>
            <a:off x="1255122" y="246859"/>
            <a:ext cx="10232096" cy="646331"/>
          </a:xfrm>
          <a:prstGeom prst="rect">
            <a:avLst/>
          </a:prstGeom>
        </p:spPr>
        <p:txBody>
          <a:bodyPr wrap="none">
            <a:spAutoFit/>
          </a:bodyPr>
          <a:lstStyle/>
          <a:p>
            <a:r>
              <a:rPr lang="en-US" sz="3600" b="1" i="0" dirty="0">
                <a:solidFill>
                  <a:srgbClr val="FF0000"/>
                </a:solidFill>
                <a:effectLst/>
                <a:latin typeface="Calibri" panose="020F0502020204030204" pitchFamily="34" charset="0"/>
                <a:cs typeface="Calibri" panose="020F0502020204030204" pitchFamily="34" charset="0"/>
              </a:rPr>
              <a:t>Hybrid approach: Parametric Matrix Models (PMMs)</a:t>
            </a:r>
            <a:endParaRPr lang="en-US" sz="3600" b="1" dirty="0">
              <a:solidFill>
                <a:srgbClr val="FF0000"/>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E0CA0BBB-1156-52C2-B4D6-F5B8DB15F476}"/>
              </a:ext>
            </a:extLst>
          </p:cNvPr>
          <p:cNvGrpSpPr>
            <a:grpSpLocks noChangeAspect="1"/>
          </p:cNvGrpSpPr>
          <p:nvPr/>
        </p:nvGrpSpPr>
        <p:grpSpPr>
          <a:xfrm>
            <a:off x="6321948" y="731865"/>
            <a:ext cx="5758460" cy="2286000"/>
            <a:chOff x="5802778" y="904142"/>
            <a:chExt cx="6057900" cy="2400300"/>
          </a:xfrm>
        </p:grpSpPr>
        <p:pic>
          <p:nvPicPr>
            <p:cNvPr id="3" name="Picture 2">
              <a:extLst>
                <a:ext uri="{FF2B5EF4-FFF2-40B4-BE49-F238E27FC236}">
                  <a16:creationId xmlns:a16="http://schemas.microsoft.com/office/drawing/2014/main" id="{CDBC0F53-CFF5-094C-52A8-35DACACDE6E0}"/>
                </a:ext>
              </a:extLst>
            </p:cNvPr>
            <p:cNvPicPr>
              <a:picLocks noChangeAspect="1"/>
            </p:cNvPicPr>
            <p:nvPr/>
          </p:nvPicPr>
          <p:blipFill>
            <a:blip r:embed="rId4"/>
            <a:stretch>
              <a:fillRect/>
            </a:stretch>
          </p:blipFill>
          <p:spPr>
            <a:xfrm>
              <a:off x="5802778" y="904142"/>
              <a:ext cx="6057900" cy="2400300"/>
            </a:xfrm>
            <a:prstGeom prst="rect">
              <a:avLst/>
            </a:prstGeom>
          </p:spPr>
        </p:pic>
        <p:sp>
          <p:nvSpPr>
            <p:cNvPr id="7" name="TextBox 6">
              <a:extLst>
                <a:ext uri="{FF2B5EF4-FFF2-40B4-BE49-F238E27FC236}">
                  <a16:creationId xmlns:a16="http://schemas.microsoft.com/office/drawing/2014/main" id="{C14AA607-027B-5887-46CF-43C33331FC92}"/>
                </a:ext>
              </a:extLst>
            </p:cNvPr>
            <p:cNvSpPr txBox="1"/>
            <p:nvPr/>
          </p:nvSpPr>
          <p:spPr>
            <a:xfrm>
              <a:off x="7530801" y="1170142"/>
              <a:ext cx="2674111" cy="678648"/>
            </a:xfrm>
            <a:prstGeom prst="rect">
              <a:avLst/>
            </a:prstGeom>
            <a:solidFill>
              <a:schemeClr val="accent4">
                <a:lumMod val="20000"/>
                <a:lumOff val="80000"/>
                <a:alpha val="74737"/>
              </a:schemeClr>
            </a:solidFill>
          </p:spPr>
          <p:txBody>
            <a:bodyPr wrap="square">
              <a:spAutoFit/>
            </a:bodyPr>
            <a:lstStyle/>
            <a:p>
              <a:pPr algn="ctr"/>
              <a:r>
                <a:rPr lang="en-US" dirty="0">
                  <a:latin typeface="Calibri" panose="020F0502020204030204" pitchFamily="34" charset="0"/>
                  <a:cs typeface="Calibri" panose="020F0502020204030204" pitchFamily="34" charset="0"/>
                </a:rPr>
                <a:t>R. Somasundaram et al.,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arXiv:2404.11566 (2024)</a:t>
              </a:r>
            </a:p>
          </p:txBody>
        </p:sp>
      </p:grpSp>
      <p:sp>
        <p:nvSpPr>
          <p:cNvPr id="8" name="TextBox 7">
            <a:extLst>
              <a:ext uri="{FF2B5EF4-FFF2-40B4-BE49-F238E27FC236}">
                <a16:creationId xmlns:a16="http://schemas.microsoft.com/office/drawing/2014/main" id="{5385AEBA-9715-24D1-B60F-A50B1B24F86C}"/>
              </a:ext>
            </a:extLst>
          </p:cNvPr>
          <p:cNvSpPr txBox="1"/>
          <p:nvPr/>
        </p:nvSpPr>
        <p:spPr>
          <a:xfrm>
            <a:off x="224736" y="3149751"/>
            <a:ext cx="5839306" cy="400110"/>
          </a:xfrm>
          <a:prstGeom prst="rect">
            <a:avLst/>
          </a:prstGeom>
          <a:solidFill>
            <a:schemeClr val="accent4">
              <a:lumMod val="20000"/>
              <a:lumOff val="80000"/>
            </a:schemeClr>
          </a:solidFill>
        </p:spPr>
        <p:txBody>
          <a:bodyPr wrap="square" rtlCol="0">
            <a:spAutoFit/>
          </a:bodyPr>
          <a:lstStyle/>
          <a:p>
            <a:r>
              <a:rPr lang="en-US" sz="2000" dirty="0">
                <a:latin typeface="Calibri" panose="020F0502020204030204" pitchFamily="34" charset="0"/>
                <a:cs typeface="Calibri" panose="020F0502020204030204" pitchFamily="34" charset="0"/>
              </a:rPr>
              <a:t>P. Cook, D. Jammooa et al., arXiv:2401.11694 (2025)</a:t>
            </a:r>
          </a:p>
        </p:txBody>
      </p:sp>
      <p:grpSp>
        <p:nvGrpSpPr>
          <p:cNvPr id="14" name="Group 13">
            <a:extLst>
              <a:ext uri="{FF2B5EF4-FFF2-40B4-BE49-F238E27FC236}">
                <a16:creationId xmlns:a16="http://schemas.microsoft.com/office/drawing/2014/main" id="{2E9BE1E2-B435-E286-EFC7-13DC8FBECD32}"/>
              </a:ext>
            </a:extLst>
          </p:cNvPr>
          <p:cNvGrpSpPr/>
          <p:nvPr/>
        </p:nvGrpSpPr>
        <p:grpSpPr>
          <a:xfrm>
            <a:off x="226095" y="931602"/>
            <a:ext cx="5998860" cy="1015663"/>
            <a:chOff x="226095" y="931602"/>
            <a:chExt cx="5998860" cy="1015663"/>
          </a:xfrm>
        </p:grpSpPr>
        <p:pic>
          <p:nvPicPr>
            <p:cNvPr id="11" name="Picture 10">
              <a:extLst>
                <a:ext uri="{FF2B5EF4-FFF2-40B4-BE49-F238E27FC236}">
                  <a16:creationId xmlns:a16="http://schemas.microsoft.com/office/drawing/2014/main" id="{040ADBD6-445E-BFFA-4E0C-CAFBFF2B2870}"/>
                </a:ext>
              </a:extLst>
            </p:cNvPr>
            <p:cNvPicPr>
              <a:picLocks noChangeAspect="1"/>
            </p:cNvPicPr>
            <p:nvPr/>
          </p:nvPicPr>
          <p:blipFill>
            <a:blip r:embed="rId5"/>
            <a:stretch>
              <a:fillRect/>
            </a:stretch>
          </p:blipFill>
          <p:spPr>
            <a:xfrm>
              <a:off x="226095" y="1167011"/>
              <a:ext cx="3017520" cy="640080"/>
            </a:xfrm>
            <a:prstGeom prst="rect">
              <a:avLst/>
            </a:prstGeom>
          </p:spPr>
        </p:pic>
        <p:sp>
          <p:nvSpPr>
            <p:cNvPr id="12" name="TextBox 11">
              <a:extLst>
                <a:ext uri="{FF2B5EF4-FFF2-40B4-BE49-F238E27FC236}">
                  <a16:creationId xmlns:a16="http://schemas.microsoft.com/office/drawing/2014/main" id="{D2D7DDC5-A9E0-D91D-4C9D-657AA0BE7161}"/>
                </a:ext>
              </a:extLst>
            </p:cNvPr>
            <p:cNvSpPr txBox="1"/>
            <p:nvPr/>
          </p:nvSpPr>
          <p:spPr>
            <a:xfrm>
              <a:off x="3351761" y="931602"/>
              <a:ext cx="2873194" cy="1015663"/>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RBM/EC: matrix elements of eigenvector snapshots </a:t>
              </a:r>
              <a:r>
                <a:rPr lang="en-US" sz="2000" dirty="0">
                  <a:latin typeface="Calibri" panose="020F0502020204030204" pitchFamily="34" charset="0"/>
                  <a:cs typeface="Calibri" panose="020F0502020204030204" pitchFamily="34" charset="0"/>
                  <a:sym typeface="Wingdings" pitchFamily="2" charset="2"/>
                </a:rPr>
                <a:t> model driven</a:t>
              </a:r>
              <a:endParaRPr lang="en-US" sz="2000" dirty="0">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7F9B05FB-B822-1D33-BB09-4C69EA2318DA}"/>
              </a:ext>
            </a:extLst>
          </p:cNvPr>
          <p:cNvGrpSpPr/>
          <p:nvPr/>
        </p:nvGrpSpPr>
        <p:grpSpPr>
          <a:xfrm>
            <a:off x="226762" y="2065619"/>
            <a:ext cx="6118779" cy="1015663"/>
            <a:chOff x="226762" y="2065619"/>
            <a:chExt cx="6118779" cy="1015663"/>
          </a:xfrm>
        </p:grpSpPr>
        <p:pic>
          <p:nvPicPr>
            <p:cNvPr id="10" name="Picture 9">
              <a:extLst>
                <a:ext uri="{FF2B5EF4-FFF2-40B4-BE49-F238E27FC236}">
                  <a16:creationId xmlns:a16="http://schemas.microsoft.com/office/drawing/2014/main" id="{B96C748A-0C39-99EE-1390-68824B939859}"/>
                </a:ext>
              </a:extLst>
            </p:cNvPr>
            <p:cNvPicPr>
              <a:picLocks noChangeAspect="1"/>
            </p:cNvPicPr>
            <p:nvPr/>
          </p:nvPicPr>
          <p:blipFill>
            <a:blip r:embed="rId6"/>
            <a:stretch>
              <a:fillRect/>
            </a:stretch>
          </p:blipFill>
          <p:spPr>
            <a:xfrm>
              <a:off x="226762" y="2297194"/>
              <a:ext cx="3110132" cy="640080"/>
            </a:xfrm>
            <a:prstGeom prst="rect">
              <a:avLst/>
            </a:prstGeom>
          </p:spPr>
        </p:pic>
        <p:sp>
          <p:nvSpPr>
            <p:cNvPr id="13" name="TextBox 12">
              <a:extLst>
                <a:ext uri="{FF2B5EF4-FFF2-40B4-BE49-F238E27FC236}">
                  <a16:creationId xmlns:a16="http://schemas.microsoft.com/office/drawing/2014/main" id="{550D8CE5-A623-A9AA-C969-2D4A11AAAB03}"/>
                </a:ext>
              </a:extLst>
            </p:cNvPr>
            <p:cNvSpPr txBox="1"/>
            <p:nvPr/>
          </p:nvSpPr>
          <p:spPr>
            <a:xfrm>
              <a:off x="3336894" y="2065619"/>
              <a:ext cx="3008647" cy="1015663"/>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PMM: </a:t>
              </a:r>
              <a:r>
                <a:rPr lang="en-US" sz="2000" i="1" dirty="0">
                  <a:latin typeface="Calibri" panose="020F0502020204030204" pitchFamily="34" charset="0"/>
                  <a:cs typeface="Calibri" panose="020F0502020204030204" pitchFamily="34" charset="0"/>
                </a:rPr>
                <a:t>learn</a:t>
              </a:r>
              <a:r>
                <a:rPr lang="en-US" sz="2000" dirty="0">
                  <a:latin typeface="Calibri" panose="020F0502020204030204" pitchFamily="34" charset="0"/>
                  <a:cs typeface="Calibri" panose="020F0502020204030204" pitchFamily="34" charset="0"/>
                </a:rPr>
                <a:t> matrix elem. from data (eigenvalues)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sym typeface="Wingdings" pitchFamily="2" charset="2"/>
                </a:rPr>
                <a:t> hybrid data driven</a:t>
              </a:r>
              <a:endParaRPr lang="en-US" sz="2000" dirty="0">
                <a:latin typeface="Calibri" panose="020F0502020204030204" pitchFamily="34" charset="0"/>
                <a:cs typeface="Calibri" panose="020F0502020204030204" pitchFamily="34" charset="0"/>
              </a:endParaRPr>
            </a:p>
          </p:txBody>
        </p:sp>
      </p:grpSp>
      <p:sp>
        <p:nvSpPr>
          <p:cNvPr id="17" name="TextBox 16">
            <a:extLst>
              <a:ext uri="{FF2B5EF4-FFF2-40B4-BE49-F238E27FC236}">
                <a16:creationId xmlns:a16="http://schemas.microsoft.com/office/drawing/2014/main" id="{05057904-F928-ADEC-ECAF-157825FCF371}"/>
              </a:ext>
            </a:extLst>
          </p:cNvPr>
          <p:cNvSpPr txBox="1"/>
          <p:nvPr/>
        </p:nvSpPr>
        <p:spPr>
          <a:xfrm>
            <a:off x="6796974" y="2979126"/>
            <a:ext cx="5283434" cy="400110"/>
          </a:xfrm>
          <a:prstGeom prst="rect">
            <a:avLst/>
          </a:prstGeom>
          <a:solidFill>
            <a:schemeClr val="tx2">
              <a:lumMod val="20000"/>
              <a:lumOff val="80000"/>
            </a:schemeClr>
          </a:solidFill>
        </p:spPr>
        <p:txBody>
          <a:bodyPr wrap="none" rtlCol="0">
            <a:spAutoFit/>
          </a:bodyPr>
          <a:lstStyle/>
          <a:p>
            <a:r>
              <a:rPr lang="en-US" sz="2000" dirty="0">
                <a:latin typeface="Calibri" panose="020F0502020204030204" pitchFamily="34" charset="0"/>
                <a:cs typeface="Calibri" panose="020F0502020204030204" pitchFamily="34" charset="0"/>
              </a:rPr>
              <a:t>Application to emulate noisy AFDMC calculations</a:t>
            </a:r>
          </a:p>
        </p:txBody>
      </p:sp>
      <p:pic>
        <p:nvPicPr>
          <p:cNvPr id="6" name="Picture 5" descr="A group of squares with numbers and equations&#10;&#10;AI-generated content may be incorrect.">
            <a:extLst>
              <a:ext uri="{FF2B5EF4-FFF2-40B4-BE49-F238E27FC236}">
                <a16:creationId xmlns:a16="http://schemas.microsoft.com/office/drawing/2014/main" id="{CB748F2F-A3D7-7A10-AA0D-ED1F0C565B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4736" y="3762338"/>
            <a:ext cx="5778586" cy="2023122"/>
          </a:xfrm>
          <a:prstGeom prst="rect">
            <a:avLst/>
          </a:prstGeom>
        </p:spPr>
      </p:pic>
      <p:sp>
        <p:nvSpPr>
          <p:cNvPr id="23" name="TextBox 22">
            <a:extLst>
              <a:ext uri="{FF2B5EF4-FFF2-40B4-BE49-F238E27FC236}">
                <a16:creationId xmlns:a16="http://schemas.microsoft.com/office/drawing/2014/main" id="{89E656A0-B40C-04F9-C816-6E91A3EDECA6}"/>
              </a:ext>
            </a:extLst>
          </p:cNvPr>
          <p:cNvSpPr txBox="1"/>
          <p:nvPr/>
        </p:nvSpPr>
        <p:spPr>
          <a:xfrm>
            <a:off x="173222" y="5997937"/>
            <a:ext cx="6218454" cy="707886"/>
          </a:xfrm>
          <a:prstGeom prst="rect">
            <a:avLst/>
          </a:prstGeom>
          <a:solidFill>
            <a:schemeClr val="accent2">
              <a:lumMod val="20000"/>
              <a:lumOff val="80000"/>
            </a:schemeClr>
          </a:solidFill>
        </p:spPr>
        <p:txBody>
          <a:bodyPr wrap="square" rtlCol="0">
            <a:spAutoFit/>
          </a:bodyPr>
          <a:lstStyle/>
          <a:p>
            <a:pPr algn="ctr"/>
            <a:r>
              <a:rPr lang="en-US" sz="2000" dirty="0"/>
              <a:t>PMMs capture </a:t>
            </a:r>
            <a:r>
              <a:rPr lang="en-US" sz="2000" dirty="0">
                <a:latin typeface="Calibri" panose="020F0502020204030204" pitchFamily="34" charset="0"/>
                <a:cs typeface="Calibri" panose="020F0502020204030204" pitchFamily="34" charset="0"/>
              </a:rPr>
              <a:t>essential</a:t>
            </a:r>
            <a:r>
              <a:rPr lang="en-US" sz="2000" dirty="0"/>
              <a:t> structures such as smooth analytic behavior, symmetries, and conservation laws. </a:t>
            </a:r>
          </a:p>
        </p:txBody>
      </p:sp>
    </p:spTree>
    <p:extLst>
      <p:ext uri="{BB962C8B-B14F-4D97-AF65-F5344CB8AC3E}">
        <p14:creationId xmlns:p14="http://schemas.microsoft.com/office/powerpoint/2010/main" val="219344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Line 1">
            <a:extLst>
              <a:ext uri="{FF2B5EF4-FFF2-40B4-BE49-F238E27FC236}">
                <a16:creationId xmlns:a16="http://schemas.microsoft.com/office/drawing/2014/main" id="{0C6EA56F-DFEF-415B-10CC-52E216DBC2C4}"/>
              </a:ext>
            </a:extLst>
          </p:cNvPr>
          <p:cNvSpPr>
            <a:spLocks noChangeShapeType="1"/>
          </p:cNvSpPr>
          <p:nvPr/>
        </p:nvSpPr>
        <p:spPr bwMode="auto">
          <a:xfrm flipV="1">
            <a:off x="6092652" y="868412"/>
            <a:ext cx="0" cy="5898059"/>
          </a:xfrm>
          <a:prstGeom prst="line">
            <a:avLst/>
          </a:prstGeom>
          <a:noFill/>
          <a:ln w="31750" cap="flat" cmpd="sng">
            <a:solidFill>
              <a:srgbClr val="FF93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p>
            <a:endParaRPr lang="en-US" altLang="en-US" sz="1687"/>
          </a:p>
        </p:txBody>
      </p:sp>
      <p:sp>
        <p:nvSpPr>
          <p:cNvPr id="3074" name="Text Box 2">
            <a:extLst>
              <a:ext uri="{FF2B5EF4-FFF2-40B4-BE49-F238E27FC236}">
                <a16:creationId xmlns:a16="http://schemas.microsoft.com/office/drawing/2014/main" id="{A27ED4B1-A789-A855-FE5A-5F6920129D53}"/>
              </a:ext>
            </a:extLst>
          </p:cNvPr>
          <p:cNvSpPr txBox="1">
            <a:spLocks/>
          </p:cNvSpPr>
          <p:nvPr/>
        </p:nvSpPr>
        <p:spPr bwMode="auto">
          <a:xfrm>
            <a:off x="3417094" y="66085"/>
            <a:ext cx="5891361" cy="678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p>
            <a:r>
              <a:rPr lang="en-US" altLang="en-US" sz="1969" dirty="0">
                <a:latin typeface="Calibri" panose="020F0502020204030204" pitchFamily="34" charset="0"/>
                <a:ea typeface="Lucida Handwriting" panose="03010101010101010101" pitchFamily="66" charset="77"/>
                <a:cs typeface="Calibri" panose="020F0502020204030204" pitchFamily="34" charset="0"/>
                <a:sym typeface="Lucida Handwriting" panose="03010101010101010101" pitchFamily="66" charset="77"/>
              </a:rPr>
              <a:t>Parametric matrix models bridge physics </a:t>
            </a:r>
            <a:br>
              <a:rPr lang="en-US" altLang="en-US" sz="1969" dirty="0">
                <a:latin typeface="Calibri" panose="020F0502020204030204" pitchFamily="34" charset="0"/>
                <a:ea typeface="Lucida Handwriting" panose="03010101010101010101" pitchFamily="66" charset="77"/>
                <a:cs typeface="Calibri" panose="020F0502020204030204" pitchFamily="34" charset="0"/>
                <a:sym typeface="Lucida Handwriting" panose="03010101010101010101" pitchFamily="66" charset="77"/>
              </a:rPr>
            </a:br>
            <a:r>
              <a:rPr lang="en-US" altLang="en-US" sz="1969" dirty="0">
                <a:latin typeface="Calibri" panose="020F0502020204030204" pitchFamily="34" charset="0"/>
                <a:ea typeface="Lucida Handwriting" panose="03010101010101010101" pitchFamily="66" charset="77"/>
                <a:cs typeface="Calibri" panose="020F0502020204030204" pitchFamily="34" charset="0"/>
                <a:sym typeface="Lucida Handwriting" panose="03010101010101010101" pitchFamily="66" charset="77"/>
              </a:rPr>
              <a:t>and machine learning</a:t>
            </a:r>
          </a:p>
        </p:txBody>
      </p:sp>
      <p:sp>
        <p:nvSpPr>
          <p:cNvPr id="3075" name="Line 3">
            <a:extLst>
              <a:ext uri="{FF2B5EF4-FFF2-40B4-BE49-F238E27FC236}">
                <a16:creationId xmlns:a16="http://schemas.microsoft.com/office/drawing/2014/main" id="{464B1EAB-3337-CC88-BDFE-E127E7539CA0}"/>
              </a:ext>
            </a:extLst>
          </p:cNvPr>
          <p:cNvSpPr>
            <a:spLocks noChangeShapeType="1"/>
          </p:cNvSpPr>
          <p:nvPr/>
        </p:nvSpPr>
        <p:spPr bwMode="auto">
          <a:xfrm>
            <a:off x="1614413" y="3951573"/>
            <a:ext cx="4481587" cy="0"/>
          </a:xfrm>
          <a:prstGeom prst="line">
            <a:avLst/>
          </a:prstGeom>
          <a:noFill/>
          <a:ln w="31750" cap="flat" cmpd="sng">
            <a:solidFill>
              <a:srgbClr val="FF93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p>
            <a:endParaRPr lang="en-US" altLang="en-US" sz="1687"/>
          </a:p>
        </p:txBody>
      </p:sp>
      <p:sp>
        <p:nvSpPr>
          <p:cNvPr id="3076" name="Text Box 4">
            <a:extLst>
              <a:ext uri="{FF2B5EF4-FFF2-40B4-BE49-F238E27FC236}">
                <a16:creationId xmlns:a16="http://schemas.microsoft.com/office/drawing/2014/main" id="{E1905827-C9F1-90D6-2A01-4AD38D00B239}"/>
              </a:ext>
            </a:extLst>
          </p:cNvPr>
          <p:cNvSpPr txBox="1">
            <a:spLocks/>
          </p:cNvSpPr>
          <p:nvPr/>
        </p:nvSpPr>
        <p:spPr bwMode="auto">
          <a:xfrm>
            <a:off x="6151146" y="1058963"/>
            <a:ext cx="4376663" cy="2463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lvl1pPr marL="142875" indent="-142875">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457200" indent="914400" algn="ctr" defTabSz="584200" fontAlgn="base" hangingPunct="0">
              <a:spcBef>
                <a:spcPct val="0"/>
              </a:spcBef>
              <a:spcAft>
                <a:spcPct val="0"/>
              </a:spcAf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indent="914400" algn="ctr" defTabSz="584200" fontAlgn="base" hangingPunct="0">
              <a:spcBef>
                <a:spcPct val="0"/>
              </a:spcBef>
              <a:spcAft>
                <a:spcPct val="0"/>
              </a:spcAf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indent="914400" algn="ctr" defTabSz="584200" fontAlgn="base" hangingPunct="0">
              <a:spcBef>
                <a:spcPct val="0"/>
              </a:spcBef>
              <a:spcAft>
                <a:spcPct val="0"/>
              </a:spcAf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indent="914400" algn="ctr" defTabSz="584200" fontAlgn="base" hangingPunct="0">
              <a:spcBef>
                <a:spcPct val="0"/>
              </a:spcBef>
              <a:spcAft>
                <a:spcPct val="0"/>
              </a:spcAf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just">
              <a:spcBef>
                <a:spcPts val="492"/>
              </a:spcBef>
            </a:pPr>
            <a:r>
              <a:rPr lang="en-US" altLang="en-US" sz="1547" dirty="0">
                <a:latin typeface="Calibri" panose="020F0502020204030204" pitchFamily="34" charset="0"/>
                <a:ea typeface="Lucida Handwriting" panose="03010101010101010101" pitchFamily="66" charset="77"/>
                <a:cs typeface="Calibri" panose="020F0502020204030204" pitchFamily="34" charset="0"/>
                <a:sym typeface="Lucida Handwriting" panose="03010101010101010101" pitchFamily="66" charset="77"/>
              </a:rPr>
              <a:t>Impact</a:t>
            </a:r>
            <a:endParaRPr lang="en-US" altLang="en-US" sz="1547" dirty="0">
              <a:solidFill>
                <a:srgbClr val="E36B00"/>
              </a:solidFill>
              <a:latin typeface="Calibri" panose="020F0502020204030204" pitchFamily="34" charset="0"/>
              <a:ea typeface="Lucida Handwriting" panose="03010101010101010101" pitchFamily="66" charset="77"/>
              <a:cs typeface="Calibri" panose="020F0502020204030204" pitchFamily="34" charset="0"/>
              <a:sym typeface="Lucida Handwriting" panose="03010101010101010101" pitchFamily="66" charset="77"/>
            </a:endParaRPr>
          </a:p>
          <a:p>
            <a:pPr algn="just">
              <a:spcBef>
                <a:spcPts val="352"/>
              </a:spcBef>
              <a:buSzPct val="75000"/>
              <a:buFontTx/>
              <a:buChar char="•"/>
            </a:pPr>
            <a:r>
              <a:rPr lang="en-US" sz="1266" dirty="0">
                <a:latin typeface="Calibri" panose="020F0502020204030204" pitchFamily="34" charset="0"/>
                <a:ea typeface="SimSun" panose="02010600030101010101" pitchFamily="2" charset="-122"/>
              </a:rPr>
              <a:t>Parametric matrix models represent a paradigm shift in scientific machine learning.  </a:t>
            </a:r>
          </a:p>
          <a:p>
            <a:pPr algn="just">
              <a:spcBef>
                <a:spcPts val="352"/>
              </a:spcBef>
              <a:buSzPct val="75000"/>
              <a:buFontTx/>
              <a:buChar char="•"/>
            </a:pPr>
            <a:r>
              <a:rPr lang="en-US" sz="1266" dirty="0">
                <a:latin typeface="Calibri" panose="020F0502020204030204" pitchFamily="34" charset="0"/>
                <a:ea typeface="SimSun" panose="02010600030101010101" pitchFamily="2" charset="-122"/>
              </a:rPr>
              <a:t>By embedding physical and mathematical structure directly into their design, PMMs produce interpretable results that adhere to known constraints, unlike many “black box” neural networks. </a:t>
            </a:r>
          </a:p>
          <a:p>
            <a:pPr algn="just">
              <a:spcBef>
                <a:spcPts val="352"/>
              </a:spcBef>
              <a:buSzPct val="75000"/>
              <a:buFontTx/>
              <a:buChar char="•"/>
            </a:pPr>
            <a:r>
              <a:rPr lang="en-US" sz="1266" dirty="0">
                <a:latin typeface="Calibri" panose="020F0502020204030204" pitchFamily="34" charset="0"/>
                <a:ea typeface="SimSun" panose="02010600030101010101" pitchFamily="2" charset="-122"/>
                <a:cs typeface="Calibri" panose="020F0502020204030204" pitchFamily="34" charset="0"/>
              </a:rPr>
              <a:t>This makes them especially powerful for scientific discovery, where extrapolation, efficiency, and interpretability are critical. </a:t>
            </a:r>
          </a:p>
          <a:p>
            <a:pPr algn="just">
              <a:spcBef>
                <a:spcPts val="352"/>
              </a:spcBef>
              <a:buSzPct val="75000"/>
              <a:buFontTx/>
              <a:buChar char="•"/>
            </a:pPr>
            <a:r>
              <a:rPr lang="en-US" sz="1266" dirty="0">
                <a:latin typeface="Calibri" panose="020F0502020204030204" pitchFamily="34" charset="0"/>
                <a:cs typeface="Calibri" panose="020F0502020204030204" pitchFamily="34" charset="0"/>
              </a:rPr>
              <a:t>PMMs can outperform state-of-the-art methods in scientific computing and compete strongly on broader machine learning tasks.</a:t>
            </a:r>
            <a:endParaRPr lang="en-US" sz="1266" dirty="0">
              <a:latin typeface="Calibri" panose="020F0502020204030204" pitchFamily="34" charset="0"/>
              <a:ea typeface="SimSun" panose="02010600030101010101" pitchFamily="2" charset="-122"/>
              <a:cs typeface="Calibri" panose="020F0502020204030204" pitchFamily="34" charset="0"/>
            </a:endParaRPr>
          </a:p>
        </p:txBody>
      </p:sp>
      <p:sp>
        <p:nvSpPr>
          <p:cNvPr id="3077" name="Text Box 5">
            <a:extLst>
              <a:ext uri="{FF2B5EF4-FFF2-40B4-BE49-F238E27FC236}">
                <a16:creationId xmlns:a16="http://schemas.microsoft.com/office/drawing/2014/main" id="{C66B5C06-C3AE-DEBA-E9E9-D3025E1234C6}"/>
              </a:ext>
            </a:extLst>
          </p:cNvPr>
          <p:cNvSpPr txBox="1">
            <a:spLocks/>
          </p:cNvSpPr>
          <p:nvPr/>
        </p:nvSpPr>
        <p:spPr bwMode="auto">
          <a:xfrm>
            <a:off x="6148685" y="4138172"/>
            <a:ext cx="4375547" cy="1191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lvl1pPr marL="127000" indent="-127000">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457200" indent="914400" algn="ctr" defTabSz="584200" fontAlgn="base" hangingPunct="0">
              <a:spcBef>
                <a:spcPct val="0"/>
              </a:spcBef>
              <a:spcAft>
                <a:spcPct val="0"/>
              </a:spcAf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indent="914400" algn="ctr" defTabSz="584200" fontAlgn="base" hangingPunct="0">
              <a:spcBef>
                <a:spcPct val="0"/>
              </a:spcBef>
              <a:spcAft>
                <a:spcPct val="0"/>
              </a:spcAf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indent="914400" algn="ctr" defTabSz="584200" fontAlgn="base" hangingPunct="0">
              <a:spcBef>
                <a:spcPct val="0"/>
              </a:spcBef>
              <a:spcAft>
                <a:spcPct val="0"/>
              </a:spcAf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indent="914400" algn="ctr" defTabSz="584200" fontAlgn="base" hangingPunct="0">
              <a:spcBef>
                <a:spcPct val="0"/>
              </a:spcBef>
              <a:spcAft>
                <a:spcPct val="0"/>
              </a:spcAf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just">
              <a:spcBef>
                <a:spcPts val="492"/>
              </a:spcBef>
            </a:pPr>
            <a:r>
              <a:rPr lang="en-US" altLang="en-US" sz="1547" dirty="0">
                <a:latin typeface="Calibri" panose="020F0502020204030204" pitchFamily="34" charset="0"/>
                <a:ea typeface="Lucida Handwriting" panose="03010101010101010101" pitchFamily="66" charset="77"/>
                <a:cs typeface="Calibri" panose="020F0502020204030204" pitchFamily="34" charset="0"/>
                <a:sym typeface="Lucida Handwriting" panose="03010101010101010101" pitchFamily="66" charset="77"/>
              </a:rPr>
              <a:t>Accomplishments</a:t>
            </a:r>
            <a:endParaRPr lang="en-US" altLang="en-US" sz="1547" dirty="0">
              <a:solidFill>
                <a:srgbClr val="C0C0C0"/>
              </a:solidFill>
              <a:latin typeface="Calibri" panose="020F0502020204030204" pitchFamily="34" charset="0"/>
              <a:ea typeface="Lucida Handwriting" panose="03010101010101010101" pitchFamily="66" charset="77"/>
              <a:cs typeface="Calibri" panose="020F0502020204030204" pitchFamily="34" charset="0"/>
              <a:sym typeface="Lucida Handwriting" panose="03010101010101010101" pitchFamily="66" charset="77"/>
            </a:endParaRPr>
          </a:p>
          <a:p>
            <a:pPr algn="just">
              <a:spcBef>
                <a:spcPts val="352"/>
              </a:spcBef>
              <a:buSzPct val="75000"/>
              <a:buFontTx/>
              <a:buChar char="•"/>
            </a:pPr>
            <a:r>
              <a:rPr lang="en-US" altLang="en-US" sz="1266"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hlinkClick r:id="rId2"/>
              </a:rPr>
              <a:t>“Parametric Matrix Models,” Cook, Jammooa, Hjorth-Jensen, Lee, Lee, Nat. Commun. 16, 5929 (2025).</a:t>
            </a:r>
            <a:endParaRPr lang="en-US" altLang="en-US" sz="1266"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just">
              <a:spcBef>
                <a:spcPts val="352"/>
              </a:spcBef>
              <a:buSzPct val="75000"/>
              <a:buFontTx/>
              <a:buChar char="•"/>
            </a:pPr>
            <a:r>
              <a:rPr lang="en-US" altLang="en-US" sz="1266"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hlinkClick r:id="rId3"/>
              </a:rPr>
              <a:t>https://</a:t>
            </a:r>
            <a:r>
              <a:rPr lang="en-US" altLang="en-US" sz="1266"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hlinkClick r:id="rId3"/>
              </a:rPr>
              <a:t>frib.msu.edu</a:t>
            </a:r>
            <a:r>
              <a:rPr lang="en-US" altLang="en-US" sz="1266"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hlinkClick r:id="rId3"/>
              </a:rPr>
              <a:t>/news-center/news/researchers-develop-new-machine-learning-method</a:t>
            </a:r>
            <a:endParaRPr lang="en-US" altLang="en-US" sz="1266"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078" name="Text Box 6">
            <a:extLst>
              <a:ext uri="{FF2B5EF4-FFF2-40B4-BE49-F238E27FC236}">
                <a16:creationId xmlns:a16="http://schemas.microsoft.com/office/drawing/2014/main" id="{F5459058-FB0E-F87B-2E5D-CE2AC8804EA7}"/>
              </a:ext>
            </a:extLst>
          </p:cNvPr>
          <p:cNvSpPr txBox="1">
            <a:spLocks/>
          </p:cNvSpPr>
          <p:nvPr/>
        </p:nvSpPr>
        <p:spPr bwMode="auto">
          <a:xfrm>
            <a:off x="1624683" y="1058946"/>
            <a:ext cx="4372198" cy="2658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lvl1pPr marL="127000" indent="-127000">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457200" indent="914400" algn="ctr" defTabSz="584200" fontAlgn="base" hangingPunct="0">
              <a:spcBef>
                <a:spcPct val="0"/>
              </a:spcBef>
              <a:spcAft>
                <a:spcPct val="0"/>
              </a:spcAf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indent="914400" algn="ctr" defTabSz="584200" fontAlgn="base" hangingPunct="0">
              <a:spcBef>
                <a:spcPct val="0"/>
              </a:spcBef>
              <a:spcAft>
                <a:spcPct val="0"/>
              </a:spcAf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indent="914400" algn="ctr" defTabSz="584200" fontAlgn="base" hangingPunct="0">
              <a:spcBef>
                <a:spcPct val="0"/>
              </a:spcBef>
              <a:spcAft>
                <a:spcPct val="0"/>
              </a:spcAf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indent="914400" algn="ctr" defTabSz="584200" fontAlgn="base" hangingPunct="0">
              <a:spcBef>
                <a:spcPct val="0"/>
              </a:spcBef>
              <a:spcAft>
                <a:spcPct val="0"/>
              </a:spcAf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just">
              <a:spcBef>
                <a:spcPts val="492"/>
              </a:spcBef>
            </a:pPr>
            <a:r>
              <a:rPr lang="en-US" altLang="en-US" sz="1547" dirty="0">
                <a:latin typeface="Calibri" panose="020F0502020204030204" pitchFamily="34" charset="0"/>
                <a:ea typeface="Lucida Handwriting" panose="03010101010101010101" pitchFamily="66" charset="77"/>
                <a:cs typeface="Calibri" panose="020F0502020204030204" pitchFamily="34" charset="0"/>
                <a:sym typeface="Lucida Handwriting" panose="03010101010101010101" pitchFamily="66" charset="77"/>
              </a:rPr>
              <a:t>Objectives</a:t>
            </a:r>
          </a:p>
          <a:p>
            <a:pPr algn="just">
              <a:spcBef>
                <a:spcPts val="352"/>
              </a:spcBef>
              <a:buSzPct val="75000"/>
              <a:buFontTx/>
              <a:buChar char="•"/>
            </a:pPr>
            <a:r>
              <a:rPr lang="en-US" altLang="en-US" sz="1266"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Researchers have introduced a new class of machine learning algorithms called parametric matrix models (PMMs).  </a:t>
            </a:r>
          </a:p>
          <a:p>
            <a:pPr algn="just">
              <a:spcBef>
                <a:spcPts val="352"/>
              </a:spcBef>
              <a:buSzPct val="75000"/>
              <a:buFontTx/>
              <a:buChar char="•"/>
            </a:pPr>
            <a:r>
              <a:rPr lang="en-US" altLang="en-US" sz="1266"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Unlike traditional approaches that mimic neurons or optimize generic functions, PMMs are built from matrix equations that resemble the governing equations of physical systems.  </a:t>
            </a:r>
          </a:p>
          <a:p>
            <a:pPr algn="just">
              <a:spcBef>
                <a:spcPts val="352"/>
              </a:spcBef>
              <a:buSzPct val="75000"/>
              <a:buFontTx/>
              <a:buChar char="•"/>
            </a:pPr>
            <a:r>
              <a:rPr lang="en-US" altLang="en-US" sz="1266"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By treating inputs as parameters for the matrix elements, PMMs capture essential structures such as smooth analytic behavior, symmetries, and conservation laws.  </a:t>
            </a:r>
          </a:p>
          <a:p>
            <a:pPr algn="just">
              <a:spcBef>
                <a:spcPts val="352"/>
              </a:spcBef>
              <a:buSzPct val="75000"/>
              <a:buFontTx/>
              <a:buChar char="•"/>
            </a:pPr>
            <a:r>
              <a:rPr lang="en-US" altLang="en-US" sz="1266"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PMMs are universal function approximators, able to solve general machine learning tasks while retaining strong interpretability. </a:t>
            </a:r>
          </a:p>
        </p:txBody>
      </p:sp>
      <p:pic>
        <p:nvPicPr>
          <p:cNvPr id="3081" name="Picture 9">
            <a:extLst>
              <a:ext uri="{FF2B5EF4-FFF2-40B4-BE49-F238E27FC236}">
                <a16:creationId xmlns:a16="http://schemas.microsoft.com/office/drawing/2014/main" id="{0AE48CE4-297C-9B96-1F2D-3072E0E762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2181" y="257845"/>
            <a:ext cx="1803797" cy="312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2" name="Picture 10">
            <a:extLst>
              <a:ext uri="{FF2B5EF4-FFF2-40B4-BE49-F238E27FC236}">
                <a16:creationId xmlns:a16="http://schemas.microsoft.com/office/drawing/2014/main" id="{DBA05F0B-F924-541E-2C58-48B07D4F093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66957" y="257845"/>
            <a:ext cx="1071563" cy="312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3" name="Line 11">
            <a:extLst>
              <a:ext uri="{FF2B5EF4-FFF2-40B4-BE49-F238E27FC236}">
                <a16:creationId xmlns:a16="http://schemas.microsoft.com/office/drawing/2014/main" id="{4658EE77-0026-65B5-49E9-22C8FCA294FF}"/>
              </a:ext>
            </a:extLst>
          </p:cNvPr>
          <p:cNvSpPr>
            <a:spLocks noChangeShapeType="1"/>
          </p:cNvSpPr>
          <p:nvPr/>
        </p:nvSpPr>
        <p:spPr bwMode="auto">
          <a:xfrm>
            <a:off x="1614414" y="859482"/>
            <a:ext cx="8962057" cy="0"/>
          </a:xfrm>
          <a:prstGeom prst="line">
            <a:avLst/>
          </a:prstGeom>
          <a:noFill/>
          <a:ln w="31750" cap="flat" cmpd="sng">
            <a:solidFill>
              <a:srgbClr val="3D9236"/>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p>
            <a:endParaRPr lang="en-US" altLang="en-US" sz="1687"/>
          </a:p>
        </p:txBody>
      </p:sp>
      <p:sp>
        <p:nvSpPr>
          <p:cNvPr id="3084" name="Line 12">
            <a:extLst>
              <a:ext uri="{FF2B5EF4-FFF2-40B4-BE49-F238E27FC236}">
                <a16:creationId xmlns:a16="http://schemas.microsoft.com/office/drawing/2014/main" id="{55542D19-8509-12E2-AA98-34FE12DE6CD2}"/>
              </a:ext>
            </a:extLst>
          </p:cNvPr>
          <p:cNvSpPr>
            <a:spLocks noChangeShapeType="1"/>
          </p:cNvSpPr>
          <p:nvPr/>
        </p:nvSpPr>
        <p:spPr bwMode="auto">
          <a:xfrm>
            <a:off x="1614414" y="823764"/>
            <a:ext cx="8962057" cy="0"/>
          </a:xfrm>
          <a:prstGeom prst="line">
            <a:avLst/>
          </a:prstGeom>
          <a:noFill/>
          <a:ln w="25400" cap="flat" cmpd="sng">
            <a:solidFill>
              <a:srgbClr val="3D9236"/>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p>
            <a:endParaRPr lang="en-US" altLang="en-US" sz="1687"/>
          </a:p>
        </p:txBody>
      </p:sp>
      <p:sp>
        <p:nvSpPr>
          <p:cNvPr id="3085" name="Line 13">
            <a:extLst>
              <a:ext uri="{FF2B5EF4-FFF2-40B4-BE49-F238E27FC236}">
                <a16:creationId xmlns:a16="http://schemas.microsoft.com/office/drawing/2014/main" id="{AB89324B-CC09-F31F-FB9D-CD2B94D26A51}"/>
              </a:ext>
            </a:extLst>
          </p:cNvPr>
          <p:cNvSpPr>
            <a:spLocks noChangeShapeType="1"/>
          </p:cNvSpPr>
          <p:nvPr/>
        </p:nvSpPr>
        <p:spPr bwMode="auto">
          <a:xfrm>
            <a:off x="6112743" y="3951573"/>
            <a:ext cx="4463728" cy="0"/>
          </a:xfrm>
          <a:prstGeom prst="line">
            <a:avLst/>
          </a:prstGeom>
          <a:noFill/>
          <a:ln w="31750" cap="flat" cmpd="sng">
            <a:solidFill>
              <a:srgbClr val="FF93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p>
            <a:endParaRPr lang="en-US" altLang="en-US" sz="1687"/>
          </a:p>
        </p:txBody>
      </p:sp>
      <p:sp>
        <p:nvSpPr>
          <p:cNvPr id="8" name="TextBox 7">
            <a:extLst>
              <a:ext uri="{FF2B5EF4-FFF2-40B4-BE49-F238E27FC236}">
                <a16:creationId xmlns:a16="http://schemas.microsoft.com/office/drawing/2014/main" id="{D623777A-7070-5C8F-5A75-7B82D460F865}"/>
              </a:ext>
            </a:extLst>
          </p:cNvPr>
          <p:cNvSpPr txBox="1"/>
          <p:nvPr/>
        </p:nvSpPr>
        <p:spPr>
          <a:xfrm>
            <a:off x="1696231" y="5893594"/>
            <a:ext cx="4197168" cy="611706"/>
          </a:xfrm>
          <a:prstGeom prst="rect">
            <a:avLst/>
          </a:prstGeom>
          <a:noFill/>
        </p:spPr>
        <p:txBody>
          <a:bodyPr wrap="square">
            <a:spAutoFit/>
          </a:bodyPr>
          <a:lstStyle/>
          <a:p>
            <a:pPr algn="just">
              <a:buNone/>
            </a:pPr>
            <a:r>
              <a:rPr lang="en-US" sz="1125" dirty="0">
                <a:solidFill>
                  <a:srgbClr val="231F20"/>
                </a:solidFill>
                <a:latin typeface="Calibri" panose="020F0502020204030204" pitchFamily="34" charset="0"/>
                <a:cs typeface="Calibri" panose="020F0502020204030204" pitchFamily="34" charset="0"/>
              </a:rPr>
              <a:t>Parametric matrix models emulate physical systems through matrix equations, enabling accurate and interpretable predictions with fewer parameters than conventional machine learning methods.</a:t>
            </a:r>
          </a:p>
        </p:txBody>
      </p:sp>
      <p:pic>
        <p:nvPicPr>
          <p:cNvPr id="3" name="Picture 2" descr="A group of squares with numbers and equations&#10;&#10;AI-generated content may be incorrect.">
            <a:extLst>
              <a:ext uri="{FF2B5EF4-FFF2-40B4-BE49-F238E27FC236}">
                <a16:creationId xmlns:a16="http://schemas.microsoft.com/office/drawing/2014/main" id="{6479C401-323B-1F0F-BE6B-BB06A7CECF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1233" y="4231904"/>
            <a:ext cx="4179094" cy="1463129"/>
          </a:xfrm>
          <a:prstGeom prst="rect">
            <a:avLst/>
          </a:prstGeom>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8A0FB2E-853B-CDD8-7035-00177D0135B1}"/>
              </a:ext>
            </a:extLst>
          </p:cNvPr>
          <p:cNvGrpSpPr/>
          <p:nvPr/>
        </p:nvGrpSpPr>
        <p:grpSpPr>
          <a:xfrm>
            <a:off x="1733986" y="4017429"/>
            <a:ext cx="7323357" cy="935905"/>
            <a:chOff x="2504296" y="4033590"/>
            <a:chExt cx="7323357" cy="935905"/>
          </a:xfrm>
        </p:grpSpPr>
        <p:sp>
          <p:nvSpPr>
            <p:cNvPr id="8" name="Rectangle 7">
              <a:extLst>
                <a:ext uri="{FF2B5EF4-FFF2-40B4-BE49-F238E27FC236}">
                  <a16:creationId xmlns:a16="http://schemas.microsoft.com/office/drawing/2014/main" id="{C891C719-1895-FF83-0E56-98F76136573E}"/>
                </a:ext>
              </a:extLst>
            </p:cNvPr>
            <p:cNvSpPr/>
            <p:nvPr/>
          </p:nvSpPr>
          <p:spPr>
            <a:xfrm>
              <a:off x="2504296" y="4033590"/>
              <a:ext cx="7323357" cy="646331"/>
            </a:xfrm>
            <a:prstGeom prst="rect">
              <a:avLst/>
            </a:prstGeom>
          </p:spPr>
          <p:txBody>
            <a:bodyPr wrap="square">
              <a:spAutoFit/>
            </a:bodyPr>
            <a:lstStyle/>
            <a:p>
              <a:r>
                <a:rPr lang="en-US" b="1" i="1" dirty="0">
                  <a:latin typeface="Calibri" panose="020F0502020204030204" pitchFamily="34" charset="0"/>
                  <a:cs typeface="Calibri" panose="020F0502020204030204" pitchFamily="34" charset="0"/>
                </a:rPr>
                <a:t>Fast &amp; accurate emulation of two-body scattering observables without wave functions </a:t>
              </a:r>
              <a:r>
                <a:rPr lang="en-US" b="1" dirty="0">
                  <a:solidFill>
                    <a:srgbClr val="005AA9"/>
                  </a:solidFill>
                  <a:latin typeface="Calibri" panose="020F0502020204030204" pitchFamily="34" charset="0"/>
                  <a:cs typeface="Calibri" panose="020F0502020204030204" pitchFamily="34" charset="0"/>
                </a:rPr>
                <a:t>(Newton Variational Principle)</a:t>
              </a:r>
            </a:p>
          </p:txBody>
        </p:sp>
        <p:sp>
          <p:nvSpPr>
            <p:cNvPr id="10" name="Rectangle 9">
              <a:extLst>
                <a:ext uri="{FF2B5EF4-FFF2-40B4-BE49-F238E27FC236}">
                  <a16:creationId xmlns:a16="http://schemas.microsoft.com/office/drawing/2014/main" id="{B2AB5360-28C4-C6DD-8CD0-425881887BDF}"/>
                </a:ext>
              </a:extLst>
            </p:cNvPr>
            <p:cNvSpPr/>
            <p:nvPr/>
          </p:nvSpPr>
          <p:spPr>
            <a:xfrm>
              <a:off x="2620441" y="4661718"/>
              <a:ext cx="6274542" cy="307777"/>
            </a:xfrm>
            <a:prstGeom prst="rect">
              <a:avLst/>
            </a:prstGeom>
          </p:spPr>
          <p:txBody>
            <a:bodyPr wrap="square">
              <a:spAutoFit/>
            </a:bodyPr>
            <a:lstStyle/>
            <a:p>
              <a:pPr algn="r"/>
              <a:r>
                <a:rPr lang="en-US" sz="1400" dirty="0">
                  <a:solidFill>
                    <a:srgbClr val="005AA9"/>
                  </a:solidFill>
                  <a:latin typeface="Calibri" panose="020F0502020204030204" pitchFamily="34" charset="0"/>
                  <a:cs typeface="Calibri" panose="020F0502020204030204" pitchFamily="34" charset="0"/>
                </a:rPr>
                <a:t>Melendez, CD, Garcia, </a:t>
              </a:r>
              <a:r>
                <a:rPr lang="en-US" sz="1400" dirty="0" err="1">
                  <a:solidFill>
                    <a:srgbClr val="005AA9"/>
                  </a:solidFill>
                  <a:latin typeface="Calibri" panose="020F0502020204030204" pitchFamily="34" charset="0"/>
                  <a:cs typeface="Calibri" panose="020F0502020204030204" pitchFamily="34" charset="0"/>
                </a:rPr>
                <a:t>Furnstahl</a:t>
              </a:r>
              <a:r>
                <a:rPr lang="en-US" sz="1400" dirty="0">
                  <a:solidFill>
                    <a:srgbClr val="005AA9"/>
                  </a:solidFill>
                  <a:latin typeface="Calibri" panose="020F0502020204030204" pitchFamily="34" charset="0"/>
                  <a:cs typeface="Calibri" panose="020F0502020204030204" pitchFamily="34" charset="0"/>
                </a:rPr>
                <a:t>, and Zhang, Phys. Lett. B </a:t>
              </a:r>
              <a:r>
                <a:rPr lang="en-US" sz="1400" b="1" dirty="0">
                  <a:solidFill>
                    <a:srgbClr val="005AA9"/>
                  </a:solidFill>
                  <a:latin typeface="Calibri" panose="020F0502020204030204" pitchFamily="34" charset="0"/>
                  <a:cs typeface="Calibri" panose="020F0502020204030204" pitchFamily="34" charset="0"/>
                </a:rPr>
                <a:t>821</a:t>
              </a:r>
              <a:r>
                <a:rPr lang="en-US" sz="1400" dirty="0">
                  <a:solidFill>
                    <a:srgbClr val="005AA9"/>
                  </a:solidFill>
                  <a:latin typeface="Calibri" panose="020F0502020204030204" pitchFamily="34" charset="0"/>
                  <a:cs typeface="Calibri" panose="020F0502020204030204" pitchFamily="34" charset="0"/>
                </a:rPr>
                <a:t>, 136608</a:t>
              </a:r>
            </a:p>
          </p:txBody>
        </p:sp>
      </p:grpSp>
      <p:grpSp>
        <p:nvGrpSpPr>
          <p:cNvPr id="37" name="Group 36">
            <a:extLst>
              <a:ext uri="{FF2B5EF4-FFF2-40B4-BE49-F238E27FC236}">
                <a16:creationId xmlns:a16="http://schemas.microsoft.com/office/drawing/2014/main" id="{E8B09D1F-078D-2515-8700-96299229D793}"/>
              </a:ext>
            </a:extLst>
          </p:cNvPr>
          <p:cNvGrpSpPr/>
          <p:nvPr/>
        </p:nvGrpSpPr>
        <p:grpSpPr>
          <a:xfrm>
            <a:off x="1807343" y="2714089"/>
            <a:ext cx="8593262" cy="899486"/>
            <a:chOff x="1680497" y="2846795"/>
            <a:chExt cx="8593262" cy="899486"/>
          </a:xfrm>
        </p:grpSpPr>
        <p:sp>
          <p:nvSpPr>
            <p:cNvPr id="7" name="Rectangle 6">
              <a:extLst>
                <a:ext uri="{FF2B5EF4-FFF2-40B4-BE49-F238E27FC236}">
                  <a16:creationId xmlns:a16="http://schemas.microsoft.com/office/drawing/2014/main" id="{457125B2-2313-934F-5B81-069E619E24E7}"/>
                </a:ext>
              </a:extLst>
            </p:cNvPr>
            <p:cNvSpPr/>
            <p:nvPr/>
          </p:nvSpPr>
          <p:spPr>
            <a:xfrm>
              <a:off x="2504295" y="2846795"/>
              <a:ext cx="7769464" cy="646331"/>
            </a:xfrm>
            <a:prstGeom prst="rect">
              <a:avLst/>
            </a:prstGeom>
          </p:spPr>
          <p:txBody>
            <a:bodyPr wrap="square">
              <a:spAutoFit/>
            </a:bodyPr>
            <a:lstStyle/>
            <a:p>
              <a:r>
                <a:rPr lang="en-US" b="1" i="1" dirty="0">
                  <a:solidFill>
                    <a:srgbClr val="DA2859"/>
                  </a:solidFill>
                  <a:latin typeface="Calibri" panose="020F0502020204030204" pitchFamily="34" charset="0"/>
                  <a:cs typeface="Calibri" panose="020F0502020204030204" pitchFamily="34" charset="0"/>
                </a:rPr>
                <a:t>Toward emulating nuclear reactions using eigenvector continuation</a:t>
              </a:r>
              <a:br>
                <a:rPr lang="en-US" b="1" i="1" dirty="0">
                  <a:solidFill>
                    <a:srgbClr val="DA2859"/>
                  </a:solidFill>
                  <a:latin typeface="Calibri" panose="020F0502020204030204" pitchFamily="34" charset="0"/>
                  <a:cs typeface="Calibri" panose="020F0502020204030204" pitchFamily="34" charset="0"/>
                </a:rPr>
              </a:br>
              <a:r>
                <a:rPr lang="en-US" b="1" i="1" dirty="0">
                  <a:solidFill>
                    <a:srgbClr val="DA2859"/>
                  </a:solidFill>
                  <a:latin typeface="Calibri" panose="020F0502020204030204" pitchFamily="34" charset="0"/>
                  <a:cs typeface="Calibri" panose="020F0502020204030204" pitchFamily="34" charset="0"/>
                </a:rPr>
                <a:t> </a:t>
              </a:r>
              <a:r>
                <a:rPr lang="en-US" b="1" dirty="0">
                  <a:solidFill>
                    <a:srgbClr val="005AA9"/>
                  </a:solidFill>
                  <a:latin typeface="Calibri" panose="020F0502020204030204" pitchFamily="34" charset="0"/>
                  <a:cs typeface="Calibri" panose="020F0502020204030204" pitchFamily="34" charset="0"/>
                </a:rPr>
                <a:t>(General Kohn Variational Principle)</a:t>
              </a:r>
              <a:endParaRPr lang="en-US" b="1"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0C6F135E-E004-8CCA-A9F0-0C7204B95785}"/>
                </a:ext>
              </a:extLst>
            </p:cNvPr>
            <p:cNvSpPr/>
            <p:nvPr/>
          </p:nvSpPr>
          <p:spPr>
            <a:xfrm>
              <a:off x="1680497" y="3438504"/>
              <a:ext cx="6976743" cy="307777"/>
            </a:xfrm>
            <a:prstGeom prst="rect">
              <a:avLst/>
            </a:prstGeom>
          </p:spPr>
          <p:txBody>
            <a:bodyPr wrap="square">
              <a:spAutoFit/>
            </a:bodyPr>
            <a:lstStyle/>
            <a:p>
              <a:pPr algn="r"/>
              <a:r>
                <a:rPr lang="en-US" sz="1400" dirty="0">
                  <a:solidFill>
                    <a:srgbClr val="005AA9"/>
                  </a:solidFill>
                  <a:latin typeface="Calibri" panose="020F0502020204030204" pitchFamily="34" charset="0"/>
                  <a:cs typeface="Calibri" panose="020F0502020204030204" pitchFamily="34" charset="0"/>
                </a:rPr>
                <a:t>CD, </a:t>
              </a:r>
              <a:r>
                <a:rPr lang="en-US" sz="1400" dirty="0" err="1">
                  <a:solidFill>
                    <a:srgbClr val="005AA9"/>
                  </a:solidFill>
                  <a:latin typeface="Calibri" panose="020F0502020204030204" pitchFamily="34" charset="0"/>
                  <a:cs typeface="Calibri" panose="020F0502020204030204" pitchFamily="34" charset="0"/>
                </a:rPr>
                <a:t>Quinonez</a:t>
              </a:r>
              <a:r>
                <a:rPr lang="en-US" sz="1400" dirty="0">
                  <a:solidFill>
                    <a:srgbClr val="005AA9"/>
                  </a:solidFill>
                  <a:latin typeface="Calibri" panose="020F0502020204030204" pitchFamily="34" charset="0"/>
                  <a:cs typeface="Calibri" panose="020F0502020204030204" pitchFamily="34" charset="0"/>
                </a:rPr>
                <a:t>, Giuliani, Lovell, and Nunes, Phys. Lett. B </a:t>
              </a:r>
              <a:r>
                <a:rPr lang="en-US" sz="1400" b="1" dirty="0">
                  <a:solidFill>
                    <a:srgbClr val="005AA9"/>
                  </a:solidFill>
                  <a:latin typeface="Calibri" panose="020F0502020204030204" pitchFamily="34" charset="0"/>
                  <a:cs typeface="Calibri" panose="020F0502020204030204" pitchFamily="34" charset="0"/>
                </a:rPr>
                <a:t>823,</a:t>
              </a:r>
              <a:r>
                <a:rPr lang="en-US" sz="1400" dirty="0">
                  <a:solidFill>
                    <a:srgbClr val="005AA9"/>
                  </a:solidFill>
                  <a:latin typeface="Calibri" panose="020F0502020204030204" pitchFamily="34" charset="0"/>
                  <a:cs typeface="Calibri" panose="020F0502020204030204" pitchFamily="34" charset="0"/>
                </a:rPr>
                <a:t> 136777</a:t>
              </a:r>
            </a:p>
          </p:txBody>
        </p:sp>
      </p:grpSp>
      <p:grpSp>
        <p:nvGrpSpPr>
          <p:cNvPr id="35" name="Group 34">
            <a:extLst>
              <a:ext uri="{FF2B5EF4-FFF2-40B4-BE49-F238E27FC236}">
                <a16:creationId xmlns:a16="http://schemas.microsoft.com/office/drawing/2014/main" id="{3F3F6F59-2D4B-50C3-E55D-C67E607AF16F}"/>
              </a:ext>
            </a:extLst>
          </p:cNvPr>
          <p:cNvGrpSpPr/>
          <p:nvPr/>
        </p:nvGrpSpPr>
        <p:grpSpPr>
          <a:xfrm>
            <a:off x="2045087" y="1381829"/>
            <a:ext cx="7855674" cy="928406"/>
            <a:chOff x="2504295" y="5205738"/>
            <a:chExt cx="7855674" cy="928406"/>
          </a:xfrm>
        </p:grpSpPr>
        <p:sp>
          <p:nvSpPr>
            <p:cNvPr id="12" name="Rectangle 11">
              <a:extLst>
                <a:ext uri="{FF2B5EF4-FFF2-40B4-BE49-F238E27FC236}">
                  <a16:creationId xmlns:a16="http://schemas.microsoft.com/office/drawing/2014/main" id="{DE3D49AD-3080-D6BA-D50A-746DA97542EE}"/>
                </a:ext>
              </a:extLst>
            </p:cNvPr>
            <p:cNvSpPr/>
            <p:nvPr/>
          </p:nvSpPr>
          <p:spPr>
            <a:xfrm>
              <a:off x="2504295" y="5205738"/>
              <a:ext cx="7855674" cy="646331"/>
            </a:xfrm>
            <a:prstGeom prst="rect">
              <a:avLst/>
            </a:prstGeom>
          </p:spPr>
          <p:txBody>
            <a:bodyPr wrap="square">
              <a:spAutoFit/>
            </a:bodyPr>
            <a:lstStyle/>
            <a:p>
              <a:r>
                <a:rPr lang="en-US" b="1" i="1" dirty="0">
                  <a:latin typeface="Calibri" panose="020F0502020204030204" pitchFamily="34" charset="0"/>
                  <a:cs typeface="Calibri" panose="020F0502020204030204" pitchFamily="34" charset="0"/>
                </a:rPr>
                <a:t>Wave-function-based emulation for nucleon-nucleon scattering in momentum space </a:t>
              </a:r>
              <a:r>
                <a:rPr lang="en-US" b="1" dirty="0">
                  <a:solidFill>
                    <a:srgbClr val="005AA9"/>
                  </a:solidFill>
                  <a:latin typeface="Calibri" panose="020F0502020204030204" pitchFamily="34" charset="0"/>
                  <a:cs typeface="Calibri" panose="020F0502020204030204" pitchFamily="34" charset="0"/>
                </a:rPr>
                <a:t>(General Kohn &amp; Newton Variational Principle)</a:t>
              </a:r>
            </a:p>
          </p:txBody>
        </p:sp>
        <p:sp>
          <p:nvSpPr>
            <p:cNvPr id="14" name="Rectangle 13">
              <a:extLst>
                <a:ext uri="{FF2B5EF4-FFF2-40B4-BE49-F238E27FC236}">
                  <a16:creationId xmlns:a16="http://schemas.microsoft.com/office/drawing/2014/main" id="{BD305A07-873F-57F8-CCF2-2C02AF773CF8}"/>
                </a:ext>
              </a:extLst>
            </p:cNvPr>
            <p:cNvSpPr/>
            <p:nvPr/>
          </p:nvSpPr>
          <p:spPr>
            <a:xfrm>
              <a:off x="2839589" y="5826367"/>
              <a:ext cx="6055394" cy="307777"/>
            </a:xfrm>
            <a:prstGeom prst="rect">
              <a:avLst/>
            </a:prstGeom>
          </p:spPr>
          <p:txBody>
            <a:bodyPr wrap="square">
              <a:spAutoFit/>
            </a:bodyPr>
            <a:lstStyle/>
            <a:p>
              <a:pPr algn="r"/>
              <a:r>
                <a:rPr lang="en-US" sz="1400" dirty="0">
                  <a:solidFill>
                    <a:srgbClr val="005AA9"/>
                  </a:solidFill>
                  <a:latin typeface="Calibri" panose="020F0502020204030204" pitchFamily="34" charset="0"/>
                  <a:cs typeface="Calibri" panose="020F0502020204030204" pitchFamily="34" charset="0"/>
                </a:rPr>
                <a:t>Garcia, CD, Furnstahl, Melendez, and Zhang, Phys. Rev. C </a:t>
              </a:r>
              <a:r>
                <a:rPr lang="en-US" sz="1400" b="1" dirty="0">
                  <a:solidFill>
                    <a:srgbClr val="005AA9"/>
                  </a:solidFill>
                  <a:latin typeface="Calibri" panose="020F0502020204030204" pitchFamily="34" charset="0"/>
                  <a:cs typeface="Calibri" panose="020F0502020204030204" pitchFamily="34" charset="0"/>
                </a:rPr>
                <a:t>107</a:t>
              </a:r>
              <a:r>
                <a:rPr lang="en-US" sz="1400" dirty="0">
                  <a:solidFill>
                    <a:srgbClr val="005AA9"/>
                  </a:solidFill>
                  <a:latin typeface="Calibri" panose="020F0502020204030204" pitchFamily="34" charset="0"/>
                  <a:cs typeface="Calibri" panose="020F0502020204030204" pitchFamily="34" charset="0"/>
                </a:rPr>
                <a:t>, 054001</a:t>
              </a:r>
            </a:p>
          </p:txBody>
        </p:sp>
      </p:grpSp>
      <p:grpSp>
        <p:nvGrpSpPr>
          <p:cNvPr id="38" name="Group 37">
            <a:extLst>
              <a:ext uri="{FF2B5EF4-FFF2-40B4-BE49-F238E27FC236}">
                <a16:creationId xmlns:a16="http://schemas.microsoft.com/office/drawing/2014/main" id="{E5358276-4C07-236A-0F21-26C5D817CCE1}"/>
              </a:ext>
            </a:extLst>
          </p:cNvPr>
          <p:cNvGrpSpPr/>
          <p:nvPr/>
        </p:nvGrpSpPr>
        <p:grpSpPr>
          <a:xfrm>
            <a:off x="1600814" y="5357187"/>
            <a:ext cx="7900801" cy="899486"/>
            <a:chOff x="1854446" y="1677214"/>
            <a:chExt cx="7900801" cy="899486"/>
          </a:xfrm>
        </p:grpSpPr>
        <p:sp>
          <p:nvSpPr>
            <p:cNvPr id="17" name="Rectangle 16">
              <a:extLst>
                <a:ext uri="{FF2B5EF4-FFF2-40B4-BE49-F238E27FC236}">
                  <a16:creationId xmlns:a16="http://schemas.microsoft.com/office/drawing/2014/main" id="{74BBD79E-A4DB-B2BA-C58E-2D6436242377}"/>
                </a:ext>
              </a:extLst>
            </p:cNvPr>
            <p:cNvSpPr/>
            <p:nvPr/>
          </p:nvSpPr>
          <p:spPr>
            <a:xfrm>
              <a:off x="2504294" y="1677214"/>
              <a:ext cx="7250953" cy="646331"/>
            </a:xfrm>
            <a:prstGeom prst="rect">
              <a:avLst/>
            </a:prstGeom>
          </p:spPr>
          <p:txBody>
            <a:bodyPr wrap="square">
              <a:spAutoFit/>
            </a:bodyPr>
            <a:lstStyle/>
            <a:p>
              <a:r>
                <a:rPr lang="en-US" b="1" i="1" dirty="0">
                  <a:latin typeface="Calibri" panose="020F0502020204030204" pitchFamily="34" charset="0"/>
                  <a:cs typeface="Calibri" panose="020F0502020204030204" pitchFamily="34" charset="0"/>
                </a:rPr>
                <a:t>Efficient emulators for scattering using eigenvector continuation </a:t>
              </a:r>
              <a:r>
                <a:rPr lang="en-US" b="1" dirty="0">
                  <a:solidFill>
                    <a:srgbClr val="005AA9"/>
                  </a:solidFill>
                  <a:latin typeface="Calibri" panose="020F0502020204030204" pitchFamily="34" charset="0"/>
                  <a:cs typeface="Calibri" panose="020F0502020204030204" pitchFamily="34" charset="0"/>
                </a:rPr>
                <a:t>(Kohn Variational Principle for the </a:t>
              </a:r>
              <a:r>
                <a:rPr lang="en-US" b="1" i="1" dirty="0">
                  <a:solidFill>
                    <a:srgbClr val="005AA9"/>
                  </a:solidFill>
                  <a:latin typeface="Calibri" panose="020F0502020204030204" pitchFamily="34" charset="0"/>
                  <a:cs typeface="Calibri" panose="020F0502020204030204" pitchFamily="34" charset="0"/>
                </a:rPr>
                <a:t>K</a:t>
              </a:r>
              <a:r>
                <a:rPr lang="en-US" b="1" dirty="0">
                  <a:solidFill>
                    <a:srgbClr val="005AA9"/>
                  </a:solidFill>
                  <a:latin typeface="Calibri" panose="020F0502020204030204" pitchFamily="34" charset="0"/>
                  <a:cs typeface="Calibri" panose="020F0502020204030204" pitchFamily="34" charset="0"/>
                </a:rPr>
                <a:t>-matrix)</a:t>
              </a:r>
              <a:endParaRPr lang="en-US" b="1" i="1" dirty="0">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2F9B0193-E3F9-837D-8829-287A4A1A3723}"/>
                </a:ext>
              </a:extLst>
            </p:cNvPr>
            <p:cNvSpPr/>
            <p:nvPr/>
          </p:nvSpPr>
          <p:spPr>
            <a:xfrm>
              <a:off x="1854446" y="2268923"/>
              <a:ext cx="6976743" cy="307777"/>
            </a:xfrm>
            <a:prstGeom prst="rect">
              <a:avLst/>
            </a:prstGeom>
          </p:spPr>
          <p:txBody>
            <a:bodyPr wrap="square">
              <a:spAutoFit/>
            </a:bodyPr>
            <a:lstStyle/>
            <a:p>
              <a:pPr algn="r"/>
              <a:r>
                <a:rPr lang="en-US" sz="1400" dirty="0" err="1">
                  <a:solidFill>
                    <a:srgbClr val="005AA9"/>
                  </a:solidFill>
                  <a:latin typeface="Calibri" panose="020F0502020204030204" pitchFamily="34" charset="0"/>
                  <a:cs typeface="Calibri" panose="020F0502020204030204" pitchFamily="34" charset="0"/>
                </a:rPr>
                <a:t>Furnstahl</a:t>
              </a:r>
              <a:r>
                <a:rPr lang="en-US" sz="1400" dirty="0">
                  <a:solidFill>
                    <a:srgbClr val="005AA9"/>
                  </a:solidFill>
                  <a:latin typeface="Calibri" panose="020F0502020204030204" pitchFamily="34" charset="0"/>
                  <a:cs typeface="Calibri" panose="020F0502020204030204" pitchFamily="34" charset="0"/>
                </a:rPr>
                <a:t>, Garcia, </a:t>
              </a:r>
              <a:r>
                <a:rPr lang="en-US" sz="1400" dirty="0" err="1">
                  <a:solidFill>
                    <a:srgbClr val="005AA9"/>
                  </a:solidFill>
                  <a:latin typeface="Calibri" panose="020F0502020204030204" pitchFamily="34" charset="0"/>
                  <a:cs typeface="Calibri" panose="020F0502020204030204" pitchFamily="34" charset="0"/>
                </a:rPr>
                <a:t>Millican</a:t>
              </a:r>
              <a:r>
                <a:rPr lang="en-US" sz="1400" dirty="0">
                  <a:solidFill>
                    <a:srgbClr val="005AA9"/>
                  </a:solidFill>
                  <a:latin typeface="Calibri" panose="020F0502020204030204" pitchFamily="34" charset="0"/>
                  <a:cs typeface="Calibri" panose="020F0502020204030204" pitchFamily="34" charset="0"/>
                </a:rPr>
                <a:t>, and Zhang, Phys. Lett. B </a:t>
              </a:r>
              <a:r>
                <a:rPr lang="en-US" sz="1400" b="1" dirty="0">
                  <a:solidFill>
                    <a:srgbClr val="005AA9"/>
                  </a:solidFill>
                  <a:latin typeface="Calibri" panose="020F0502020204030204" pitchFamily="34" charset="0"/>
                  <a:cs typeface="Calibri" panose="020F0502020204030204" pitchFamily="34" charset="0"/>
                </a:rPr>
                <a:t>809</a:t>
              </a:r>
              <a:r>
                <a:rPr lang="en-US" sz="1400" dirty="0">
                  <a:solidFill>
                    <a:srgbClr val="005AA9"/>
                  </a:solidFill>
                  <a:latin typeface="Calibri" panose="020F0502020204030204" pitchFamily="34" charset="0"/>
                  <a:cs typeface="Calibri" panose="020F0502020204030204" pitchFamily="34" charset="0"/>
                </a:rPr>
                <a:t>, 135719</a:t>
              </a:r>
            </a:p>
          </p:txBody>
        </p:sp>
      </p:grpSp>
      <p:sp>
        <p:nvSpPr>
          <p:cNvPr id="21" name="Rectangle 20">
            <a:extLst>
              <a:ext uri="{FF2B5EF4-FFF2-40B4-BE49-F238E27FC236}">
                <a16:creationId xmlns:a16="http://schemas.microsoft.com/office/drawing/2014/main" id="{2241FF83-3828-95B9-DCAB-F4A5C8F00AC4}"/>
              </a:ext>
            </a:extLst>
          </p:cNvPr>
          <p:cNvSpPr/>
          <p:nvPr/>
        </p:nvSpPr>
        <p:spPr>
          <a:xfrm>
            <a:off x="-278780" y="6570979"/>
            <a:ext cx="12192000" cy="523220"/>
          </a:xfrm>
          <a:prstGeom prst="rect">
            <a:avLst/>
          </a:prstGeom>
        </p:spPr>
        <p:txBody>
          <a:bodyPr wrap="square">
            <a:spAutoFit/>
          </a:bodyPr>
          <a:lstStyle/>
          <a:p>
            <a:pPr algn="ctr"/>
            <a:r>
              <a:rPr lang="en-US" sz="1400" dirty="0">
                <a:solidFill>
                  <a:srgbClr val="005AA9"/>
                </a:solidFill>
                <a:latin typeface="Calibri" panose="020F0502020204030204" pitchFamily="34" charset="0"/>
                <a:cs typeface="Calibri" panose="020F0502020204030204" pitchFamily="34" charset="0"/>
              </a:rPr>
              <a:t>See also: CD, Melendez, Garcia, </a:t>
            </a:r>
            <a:r>
              <a:rPr lang="en-US" sz="1400" dirty="0" err="1">
                <a:solidFill>
                  <a:srgbClr val="005AA9"/>
                </a:solidFill>
                <a:latin typeface="Calibri" panose="020F0502020204030204" pitchFamily="34" charset="0"/>
                <a:cs typeface="Calibri" panose="020F0502020204030204" pitchFamily="34" charset="0"/>
              </a:rPr>
              <a:t>Furnstahl</a:t>
            </a:r>
            <a:r>
              <a:rPr lang="en-US" sz="1400" dirty="0">
                <a:solidFill>
                  <a:srgbClr val="005AA9"/>
                </a:solidFill>
                <a:latin typeface="Calibri" panose="020F0502020204030204" pitchFamily="34" charset="0"/>
                <a:cs typeface="Calibri" panose="020F0502020204030204" pitchFamily="34" charset="0"/>
              </a:rPr>
              <a:t>, and Zhang, Front. Phys. </a:t>
            </a:r>
            <a:r>
              <a:rPr lang="en-US" sz="1400" b="1" dirty="0">
                <a:solidFill>
                  <a:srgbClr val="005AA9"/>
                </a:solidFill>
                <a:latin typeface="Calibri" panose="020F0502020204030204" pitchFamily="34" charset="0"/>
                <a:cs typeface="Calibri" panose="020F0502020204030204" pitchFamily="34" charset="0"/>
              </a:rPr>
              <a:t>10</a:t>
            </a:r>
            <a:r>
              <a:rPr lang="en-US" sz="1400" dirty="0">
                <a:solidFill>
                  <a:srgbClr val="005AA9"/>
                </a:solidFill>
                <a:latin typeface="Calibri" panose="020F0502020204030204" pitchFamily="34" charset="0"/>
                <a:cs typeface="Calibri" panose="020F0502020204030204" pitchFamily="34" charset="0"/>
              </a:rPr>
              <a:t>, 92931 | see also ROSE in Odell </a:t>
            </a:r>
            <a:r>
              <a:rPr lang="en-US" sz="1400" i="1" dirty="0">
                <a:solidFill>
                  <a:srgbClr val="005AA9"/>
                </a:solidFill>
                <a:latin typeface="Calibri" panose="020F0502020204030204" pitchFamily="34" charset="0"/>
                <a:cs typeface="Calibri" panose="020F0502020204030204" pitchFamily="34" charset="0"/>
              </a:rPr>
              <a:t>et al.</a:t>
            </a:r>
            <a:r>
              <a:rPr lang="en-US" sz="1400" dirty="0">
                <a:solidFill>
                  <a:srgbClr val="005AA9"/>
                </a:solidFill>
                <a:latin typeface="Calibri" panose="020F0502020204030204" pitchFamily="34" charset="0"/>
                <a:cs typeface="Calibri" panose="020F0502020204030204" pitchFamily="34" charset="0"/>
              </a:rPr>
              <a:t>, PRC </a:t>
            </a:r>
            <a:r>
              <a:rPr lang="en-US" sz="1400" b="1" dirty="0">
                <a:solidFill>
                  <a:srgbClr val="005AA9"/>
                </a:solidFill>
                <a:latin typeface="Calibri" panose="020F0502020204030204" pitchFamily="34" charset="0"/>
                <a:cs typeface="Calibri" panose="020F0502020204030204" pitchFamily="34" charset="0"/>
              </a:rPr>
              <a:t>109</a:t>
            </a:r>
            <a:r>
              <a:rPr lang="en-US" sz="1400" dirty="0">
                <a:solidFill>
                  <a:srgbClr val="005AA9"/>
                </a:solidFill>
                <a:latin typeface="Calibri" panose="020F0502020204030204" pitchFamily="34" charset="0"/>
                <a:cs typeface="Calibri" panose="020F0502020204030204" pitchFamily="34" charset="0"/>
              </a:rPr>
              <a:t>, 044612 </a:t>
            </a:r>
          </a:p>
          <a:p>
            <a:pPr algn="ctr"/>
            <a:endParaRPr lang="en-US" sz="1400" dirty="0">
              <a:solidFill>
                <a:srgbClr val="005AA9"/>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8DACDD9B-7F30-AA63-0E98-E4E5CB27E2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07" t="2791" r="11107" b="38769"/>
          <a:stretch/>
        </p:blipFill>
        <p:spPr bwMode="auto">
          <a:xfrm>
            <a:off x="10753141" y="2573189"/>
            <a:ext cx="1133569" cy="1135541"/>
          </a:xfrm>
          <a:prstGeom prst="ellipse">
            <a:avLst/>
          </a:prstGeom>
          <a:noFill/>
          <a:ln w="381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6" descr="Xilin Zhang">
            <a:extLst>
              <a:ext uri="{FF2B5EF4-FFF2-40B4-BE49-F238E27FC236}">
                <a16:creationId xmlns:a16="http://schemas.microsoft.com/office/drawing/2014/main" id="{8CBFF663-6E36-30BA-81E6-52A11C3198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55" t="8663" r="2840" b="20636"/>
          <a:stretch/>
        </p:blipFill>
        <p:spPr bwMode="auto">
          <a:xfrm>
            <a:off x="10753141" y="5404073"/>
            <a:ext cx="1133569" cy="1135541"/>
          </a:xfrm>
          <a:prstGeom prst="ellipse">
            <a:avLst/>
          </a:prstGeom>
          <a:noFill/>
          <a:ln w="381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46C2EB9C-0EFD-3A08-A4D4-E64ADE9A41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38" t="2937" r="1088" b="2504"/>
          <a:stretch/>
        </p:blipFill>
        <p:spPr bwMode="auto">
          <a:xfrm>
            <a:off x="308393" y="1170432"/>
            <a:ext cx="1133588" cy="1133856"/>
          </a:xfrm>
          <a:prstGeom prst="ellipse">
            <a:avLst/>
          </a:prstGeom>
          <a:noFill/>
          <a:ln w="38100">
            <a:solidFill>
              <a:srgbClr val="DA2859"/>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815F2A9E-3B35-2F5C-E895-A2C0207573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241"/>
          <a:stretch/>
        </p:blipFill>
        <p:spPr bwMode="auto">
          <a:xfrm>
            <a:off x="310094" y="2590432"/>
            <a:ext cx="1135016" cy="1133856"/>
          </a:xfrm>
          <a:prstGeom prst="ellipse">
            <a:avLst/>
          </a:prstGeom>
          <a:noFill/>
          <a:ln w="38100">
            <a:solidFill>
              <a:srgbClr val="DA2859"/>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62131E90-F0BA-5003-28BD-884008A4C72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62" b="17801"/>
          <a:stretch/>
        </p:blipFill>
        <p:spPr bwMode="auto">
          <a:xfrm>
            <a:off x="308393" y="5425894"/>
            <a:ext cx="1133856" cy="1133076"/>
          </a:xfrm>
          <a:prstGeom prst="ellipse">
            <a:avLst/>
          </a:prstGeom>
          <a:noFill/>
          <a:ln w="38100">
            <a:solidFill>
              <a:srgbClr val="DA2859"/>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ED9453A1-3D81-48A7-5E8E-F1F72803E9E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83" t="5892" r="6054" b="35571"/>
          <a:stretch/>
        </p:blipFill>
        <p:spPr bwMode="auto">
          <a:xfrm>
            <a:off x="310094" y="4010432"/>
            <a:ext cx="1135016" cy="1129317"/>
          </a:xfrm>
          <a:prstGeom prst="ellipse">
            <a:avLst/>
          </a:prstGeom>
          <a:noFill/>
          <a:ln w="38100">
            <a:solidFill>
              <a:srgbClr val="DA2859"/>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84FA670E-7B2D-C66D-114D-54C3462F2CD9}"/>
              </a:ext>
            </a:extLst>
          </p:cNvPr>
          <p:cNvPicPr>
            <a:picLocks noChangeAspect="1"/>
          </p:cNvPicPr>
          <p:nvPr/>
        </p:nvPicPr>
        <p:blipFill rotWithShape="1">
          <a:blip r:embed="rId9"/>
          <a:srcRect l="9449" t="5896" r="11980" b="18395"/>
          <a:stretch/>
        </p:blipFill>
        <p:spPr>
          <a:xfrm>
            <a:off x="10753141" y="3980329"/>
            <a:ext cx="1140089" cy="1152144"/>
          </a:xfrm>
          <a:prstGeom prst="ellipse">
            <a:avLst/>
          </a:prstGeom>
          <a:noFill/>
          <a:ln w="38100">
            <a:solidFill>
              <a:schemeClr val="tx1"/>
            </a:solidFill>
          </a:ln>
          <a:effectLst>
            <a:outerShdw blurRad="50800" dist="38100" dir="2700000" algn="tl" rotWithShape="0">
              <a:prstClr val="black">
                <a:alpha val="40000"/>
              </a:prstClr>
            </a:outerShdw>
          </a:effectLst>
        </p:spPr>
      </p:pic>
      <p:cxnSp>
        <p:nvCxnSpPr>
          <p:cNvPr id="33" name="Straight Connector 32">
            <a:extLst>
              <a:ext uri="{FF2B5EF4-FFF2-40B4-BE49-F238E27FC236}">
                <a16:creationId xmlns:a16="http://schemas.microsoft.com/office/drawing/2014/main" id="{6E98DD65-DC0C-BCE4-199D-DA3A5CF6FC95}"/>
              </a:ext>
            </a:extLst>
          </p:cNvPr>
          <p:cNvCxnSpPr>
            <a:cxnSpLocks/>
          </p:cNvCxnSpPr>
          <p:nvPr/>
        </p:nvCxnSpPr>
        <p:spPr>
          <a:xfrm>
            <a:off x="10327052" y="1207146"/>
            <a:ext cx="0" cy="5351824"/>
          </a:xfrm>
          <a:prstGeom prst="line">
            <a:avLst/>
          </a:prstGeom>
          <a:ln w="381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1065E12-5426-A781-AD72-D2BF4A7A4CA6}"/>
              </a:ext>
            </a:extLst>
          </p:cNvPr>
          <p:cNvSpPr txBox="1"/>
          <p:nvPr/>
        </p:nvSpPr>
        <p:spPr>
          <a:xfrm rot="16200000">
            <a:off x="9207065" y="5417021"/>
            <a:ext cx="1875855" cy="369332"/>
          </a:xfrm>
          <a:prstGeom prst="rect">
            <a:avLst/>
          </a:prstGeom>
          <a:noFill/>
        </p:spPr>
        <p:txBody>
          <a:bodyPr wrap="square">
            <a:spAutoFit/>
          </a:bodyPr>
          <a:lstStyle/>
          <a:p>
            <a:r>
              <a:rPr lang="en-US" b="1" dirty="0">
                <a:solidFill>
                  <a:schemeClr val="bg1">
                    <a:lumMod val="65000"/>
                  </a:schemeClr>
                </a:solidFill>
                <a:latin typeface="Calibri" panose="020F0502020204030204" pitchFamily="34" charset="0"/>
                <a:cs typeface="Calibri" panose="020F0502020204030204" pitchFamily="34" charset="0"/>
              </a:rPr>
              <a:t>progress</a:t>
            </a:r>
            <a:endParaRPr lang="en-US" dirty="0">
              <a:solidFill>
                <a:schemeClr val="bg1">
                  <a:lumMod val="65000"/>
                </a:schemeClr>
              </a:solidFill>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8EE25C74-6EC3-A984-2DAB-B0914E2D2A2E}"/>
              </a:ext>
            </a:extLst>
          </p:cNvPr>
          <p:cNvSpPr txBox="1"/>
          <p:nvPr/>
        </p:nvSpPr>
        <p:spPr>
          <a:xfrm>
            <a:off x="2286434" y="4883113"/>
            <a:ext cx="7865023" cy="307777"/>
          </a:xfrm>
          <a:prstGeom prst="rect">
            <a:avLst/>
          </a:prstGeom>
          <a:noFill/>
        </p:spPr>
        <p:txBody>
          <a:bodyPr wrap="square">
            <a:spAutoFit/>
          </a:bodyPr>
          <a:lstStyle/>
          <a:p>
            <a:r>
              <a:rPr lang="en-US" sz="1400" b="1" dirty="0">
                <a:solidFill>
                  <a:srgbClr val="00B050"/>
                </a:solidFill>
                <a:latin typeface="Calibri" panose="020F0502020204030204" pitchFamily="34" charset="0"/>
                <a:cs typeface="Calibri" panose="020F0502020204030204" pitchFamily="34" charset="0"/>
              </a:rPr>
              <a:t>Highlight: VP without (trial) wave functions  |  in </a:t>
            </a:r>
            <a:r>
              <a:rPr lang="en-US" sz="1400" b="1" u="sng" dirty="0">
                <a:solidFill>
                  <a:srgbClr val="00B050"/>
                </a:solidFill>
                <a:latin typeface="Calibri" panose="020F0502020204030204" pitchFamily="34" charset="0"/>
                <a:cs typeface="Calibri" panose="020F0502020204030204" pitchFamily="34" charset="0"/>
              </a:rPr>
              <a:t>momentum space</a:t>
            </a:r>
            <a:r>
              <a:rPr lang="en-US" sz="1400" b="1" dirty="0">
                <a:solidFill>
                  <a:srgbClr val="00B050"/>
                </a:solidFill>
                <a:latin typeface="Calibri" panose="020F0502020204030204" pitchFamily="34" charset="0"/>
                <a:cs typeface="Calibri" panose="020F0502020204030204" pitchFamily="34" charset="0"/>
              </a:rPr>
              <a:t>  |  coupled channels</a:t>
            </a:r>
            <a:endParaRPr lang="en-US" sz="1400" dirty="0">
              <a:solidFill>
                <a:srgbClr val="00B050"/>
              </a:solidFill>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D41300FD-8D2C-18D3-3354-81EA4A614835}"/>
              </a:ext>
            </a:extLst>
          </p:cNvPr>
          <p:cNvSpPr txBox="1"/>
          <p:nvPr/>
        </p:nvSpPr>
        <p:spPr>
          <a:xfrm>
            <a:off x="3273340" y="6198259"/>
            <a:ext cx="6149340" cy="307777"/>
          </a:xfrm>
          <a:prstGeom prst="rect">
            <a:avLst/>
          </a:prstGeom>
          <a:noFill/>
        </p:spPr>
        <p:txBody>
          <a:bodyPr wrap="square">
            <a:spAutoFit/>
          </a:bodyPr>
          <a:lstStyle/>
          <a:p>
            <a:r>
              <a:rPr lang="en-US" sz="1400" b="1" dirty="0">
                <a:solidFill>
                  <a:srgbClr val="00B050"/>
                </a:solidFill>
                <a:latin typeface="Calibri" panose="020F0502020204030204" pitchFamily="34" charset="0"/>
                <a:cs typeface="Calibri" panose="020F0502020204030204" pitchFamily="34" charset="0"/>
              </a:rPr>
              <a:t>Highlight: introduces </a:t>
            </a:r>
            <a:r>
              <a:rPr lang="en-US" sz="1400" b="1" u="sng" dirty="0">
                <a:solidFill>
                  <a:srgbClr val="00B050"/>
                </a:solidFill>
                <a:latin typeface="Calibri" panose="020F0502020204030204" pitchFamily="34" charset="0"/>
                <a:cs typeface="Calibri" panose="020F0502020204030204" pitchFamily="34" charset="0"/>
              </a:rPr>
              <a:t>snapshot-based trial wave functions </a:t>
            </a:r>
            <a:r>
              <a:rPr lang="en-US" sz="1400" b="1" dirty="0">
                <a:solidFill>
                  <a:srgbClr val="00B050"/>
                </a:solidFill>
                <a:latin typeface="Calibri" panose="020F0502020204030204" pitchFamily="34" charset="0"/>
                <a:cs typeface="Calibri" panose="020F0502020204030204" pitchFamily="34" charset="0"/>
              </a:rPr>
              <a:t>for ROMs</a:t>
            </a:r>
            <a:endParaRPr lang="en-US" sz="1400" dirty="0">
              <a:solidFill>
                <a:srgbClr val="00B050"/>
              </a:solidFill>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0701A0A3-959E-4F85-8DA8-0389F9A9BC5D}"/>
              </a:ext>
            </a:extLst>
          </p:cNvPr>
          <p:cNvSpPr txBox="1"/>
          <p:nvPr/>
        </p:nvSpPr>
        <p:spPr>
          <a:xfrm>
            <a:off x="3140439" y="3555760"/>
            <a:ext cx="7250953" cy="307777"/>
          </a:xfrm>
          <a:prstGeom prst="rect">
            <a:avLst/>
          </a:prstGeom>
          <a:noFill/>
        </p:spPr>
        <p:txBody>
          <a:bodyPr wrap="square">
            <a:spAutoFit/>
          </a:bodyPr>
          <a:lstStyle/>
          <a:p>
            <a:r>
              <a:rPr lang="en-US" sz="1400" b="1" dirty="0">
                <a:solidFill>
                  <a:srgbClr val="00B050"/>
                </a:solidFill>
                <a:latin typeface="Calibri" panose="020F0502020204030204" pitchFamily="34" charset="0"/>
                <a:cs typeface="Calibri" panose="020F0502020204030204" pitchFamily="34" charset="0"/>
              </a:rPr>
              <a:t>Highlight: Schwartz anomaly mitigation  |  proof of principle: </a:t>
            </a:r>
            <a:r>
              <a:rPr lang="en-US" sz="1400" b="1" u="sng" dirty="0">
                <a:solidFill>
                  <a:srgbClr val="00B050"/>
                </a:solidFill>
                <a:latin typeface="Calibri" panose="020F0502020204030204" pitchFamily="34" charset="0"/>
                <a:cs typeface="Calibri" panose="020F0502020204030204" pitchFamily="34" charset="0"/>
              </a:rPr>
              <a:t>parameter estimation</a:t>
            </a:r>
            <a:endParaRPr lang="en-US" sz="1400" u="sng" dirty="0">
              <a:solidFill>
                <a:srgbClr val="00B050"/>
              </a:solidFill>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5DA66F05-4C1A-F77F-689B-222597FAF184}"/>
              </a:ext>
            </a:extLst>
          </p:cNvPr>
          <p:cNvSpPr txBox="1"/>
          <p:nvPr/>
        </p:nvSpPr>
        <p:spPr>
          <a:xfrm>
            <a:off x="2605827" y="2238907"/>
            <a:ext cx="7130337" cy="307777"/>
          </a:xfrm>
          <a:prstGeom prst="rect">
            <a:avLst/>
          </a:prstGeom>
          <a:noFill/>
        </p:spPr>
        <p:txBody>
          <a:bodyPr wrap="square">
            <a:spAutoFit/>
          </a:bodyPr>
          <a:lstStyle/>
          <a:p>
            <a:r>
              <a:rPr lang="en-US" sz="1400" b="1" dirty="0">
                <a:solidFill>
                  <a:srgbClr val="00B050"/>
                </a:solidFill>
                <a:latin typeface="Calibri" panose="020F0502020204030204" pitchFamily="34" charset="0"/>
                <a:cs typeface="Calibri" panose="020F0502020204030204" pitchFamily="34" charset="0"/>
              </a:rPr>
              <a:t>Highlight: extends snapshot-based KVP to </a:t>
            </a:r>
            <a:r>
              <a:rPr lang="en-US" sz="1400" b="1" u="sng" dirty="0">
                <a:solidFill>
                  <a:srgbClr val="00B050"/>
                </a:solidFill>
                <a:latin typeface="Calibri" panose="020F0502020204030204" pitchFamily="34" charset="0"/>
                <a:cs typeface="Calibri" panose="020F0502020204030204" pitchFamily="34" charset="0"/>
              </a:rPr>
              <a:t>momentum space &amp; coupled channels</a:t>
            </a:r>
            <a:endParaRPr lang="en-US" sz="1400" u="sng" dirty="0">
              <a:solidFill>
                <a:srgbClr val="00B050"/>
              </a:solidFill>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B8FDB9B3-E908-9CF9-3D6E-4E6C2EF58DE5}"/>
              </a:ext>
            </a:extLst>
          </p:cNvPr>
          <p:cNvSpPr txBox="1"/>
          <p:nvPr/>
        </p:nvSpPr>
        <p:spPr>
          <a:xfrm>
            <a:off x="7989860" y="865016"/>
            <a:ext cx="2358330" cy="523220"/>
          </a:xfrm>
          <a:prstGeom prst="rect">
            <a:avLst/>
          </a:prstGeom>
          <a:noFill/>
        </p:spPr>
        <p:txBody>
          <a:bodyPr wrap="square">
            <a:spAutoFit/>
          </a:bodyPr>
          <a:lstStyle/>
          <a:p>
            <a:pPr algn="ctr"/>
            <a:r>
              <a:rPr lang="en-US" sz="1400" dirty="0">
                <a:solidFill>
                  <a:srgbClr val="FF0000"/>
                </a:solidFill>
                <a:latin typeface="Calibri" panose="020F0502020204030204" pitchFamily="34" charset="0"/>
                <a:cs typeface="Calibri" panose="020F0502020204030204" pitchFamily="34" charset="0"/>
              </a:rPr>
              <a:t>Codes (</a:t>
            </a:r>
            <a:r>
              <a:rPr lang="en-US" sz="1400" dirty="0" err="1">
                <a:solidFill>
                  <a:srgbClr val="FF0000"/>
                </a:solidFill>
                <a:latin typeface="Calibri" panose="020F0502020204030204" pitchFamily="34" charset="0"/>
                <a:cs typeface="Calibri" panose="020F0502020204030204" pitchFamily="34" charset="0"/>
              </a:rPr>
              <a:t>Jupyter</a:t>
            </a:r>
            <a:r>
              <a:rPr lang="en-US" sz="1400" dirty="0">
                <a:solidFill>
                  <a:srgbClr val="FF0000"/>
                </a:solidFill>
                <a:latin typeface="Calibri" panose="020F0502020204030204" pitchFamily="34" charset="0"/>
                <a:cs typeface="Calibri" panose="020F0502020204030204" pitchFamily="34" charset="0"/>
              </a:rPr>
              <a:t> notebooks) publicly available!</a:t>
            </a:r>
          </a:p>
        </p:txBody>
      </p:sp>
      <p:sp>
        <p:nvSpPr>
          <p:cNvPr id="5" name="TextBox 4">
            <a:extLst>
              <a:ext uri="{FF2B5EF4-FFF2-40B4-BE49-F238E27FC236}">
                <a16:creationId xmlns:a16="http://schemas.microsoft.com/office/drawing/2014/main" id="{0A788BF3-293C-01BE-2F6C-7E50A63E51C6}"/>
              </a:ext>
            </a:extLst>
          </p:cNvPr>
          <p:cNvSpPr txBox="1"/>
          <p:nvPr/>
        </p:nvSpPr>
        <p:spPr>
          <a:xfrm>
            <a:off x="2498792" y="6048617"/>
            <a:ext cx="834734" cy="338554"/>
          </a:xfrm>
          <a:prstGeom prst="rect">
            <a:avLst/>
          </a:prstGeom>
          <a:noFill/>
        </p:spPr>
        <p:txBody>
          <a:bodyPr wrap="square">
            <a:spAutoFit/>
          </a:bodyPr>
          <a:lstStyle/>
          <a:p>
            <a:r>
              <a:rPr lang="en-US" sz="1600" b="1" dirty="0">
                <a:solidFill>
                  <a:schemeClr val="bg1">
                    <a:lumMod val="50000"/>
                  </a:schemeClr>
                </a:solidFill>
                <a:latin typeface="Calibri" panose="020F0502020204030204" pitchFamily="34" charset="0"/>
                <a:cs typeface="Calibri" panose="020F0502020204030204" pitchFamily="34" charset="0"/>
              </a:rPr>
              <a:t>2020</a:t>
            </a:r>
            <a:endParaRPr lang="en-US" sz="1600" dirty="0">
              <a:solidFill>
                <a:schemeClr val="bg1">
                  <a:lumMod val="50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F980890-3DE9-86EE-4089-2CB25327AFBB}"/>
              </a:ext>
            </a:extLst>
          </p:cNvPr>
          <p:cNvSpPr txBox="1"/>
          <p:nvPr/>
        </p:nvSpPr>
        <p:spPr>
          <a:xfrm>
            <a:off x="1632396" y="4740127"/>
            <a:ext cx="6149340" cy="338554"/>
          </a:xfrm>
          <a:prstGeom prst="rect">
            <a:avLst/>
          </a:prstGeom>
          <a:noFill/>
        </p:spPr>
        <p:txBody>
          <a:bodyPr wrap="square">
            <a:spAutoFit/>
          </a:bodyPr>
          <a:lstStyle/>
          <a:p>
            <a:r>
              <a:rPr lang="en-US" sz="1600" b="1" dirty="0">
                <a:solidFill>
                  <a:schemeClr val="bg1">
                    <a:lumMod val="50000"/>
                  </a:schemeClr>
                </a:solidFill>
                <a:latin typeface="Calibri" panose="020F0502020204030204" pitchFamily="34" charset="0"/>
                <a:cs typeface="Calibri" panose="020F0502020204030204" pitchFamily="34" charset="0"/>
              </a:rPr>
              <a:t>2021</a:t>
            </a:r>
            <a:endParaRPr lang="en-US" sz="1600" dirty="0">
              <a:solidFill>
                <a:schemeClr val="bg1">
                  <a:lumMod val="50000"/>
                </a:scheme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A13AB59-21FB-34FC-8790-79116FBA57F9}"/>
              </a:ext>
            </a:extLst>
          </p:cNvPr>
          <p:cNvSpPr txBox="1"/>
          <p:nvPr/>
        </p:nvSpPr>
        <p:spPr>
          <a:xfrm>
            <a:off x="2476750" y="3419216"/>
            <a:ext cx="6149340" cy="338554"/>
          </a:xfrm>
          <a:prstGeom prst="rect">
            <a:avLst/>
          </a:prstGeom>
          <a:noFill/>
        </p:spPr>
        <p:txBody>
          <a:bodyPr wrap="square">
            <a:spAutoFit/>
          </a:bodyPr>
          <a:lstStyle/>
          <a:p>
            <a:r>
              <a:rPr lang="en-US" sz="1600" b="1" dirty="0">
                <a:solidFill>
                  <a:schemeClr val="bg1">
                    <a:lumMod val="50000"/>
                  </a:schemeClr>
                </a:solidFill>
                <a:latin typeface="Calibri" panose="020F0502020204030204" pitchFamily="34" charset="0"/>
                <a:cs typeface="Calibri" panose="020F0502020204030204" pitchFamily="34" charset="0"/>
              </a:rPr>
              <a:t>2021</a:t>
            </a:r>
            <a:endParaRPr lang="en-US" sz="1600" dirty="0">
              <a:solidFill>
                <a:schemeClr val="bg1">
                  <a:lumMod val="50000"/>
                </a:schemeClr>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AB2A1949-FF0A-9E77-41A6-A725BD0BFC45}"/>
              </a:ext>
            </a:extLst>
          </p:cNvPr>
          <p:cNvSpPr txBox="1"/>
          <p:nvPr/>
        </p:nvSpPr>
        <p:spPr>
          <a:xfrm>
            <a:off x="1912732" y="2132626"/>
            <a:ext cx="2583068" cy="338554"/>
          </a:xfrm>
          <a:prstGeom prst="rect">
            <a:avLst/>
          </a:prstGeom>
          <a:noFill/>
        </p:spPr>
        <p:txBody>
          <a:bodyPr wrap="square">
            <a:spAutoFit/>
          </a:bodyPr>
          <a:lstStyle/>
          <a:p>
            <a:r>
              <a:rPr lang="en-US" sz="1600" b="1" dirty="0">
                <a:solidFill>
                  <a:schemeClr val="bg1">
                    <a:lumMod val="50000"/>
                  </a:schemeClr>
                </a:solidFill>
                <a:latin typeface="Calibri" panose="020F0502020204030204" pitchFamily="34" charset="0"/>
                <a:cs typeface="Calibri" panose="020F0502020204030204" pitchFamily="34" charset="0"/>
              </a:rPr>
              <a:t>2023</a:t>
            </a:r>
            <a:endParaRPr lang="en-US" sz="1600" dirty="0">
              <a:solidFill>
                <a:schemeClr val="bg1">
                  <a:lumMod val="50000"/>
                </a:schemeClr>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202A7C04-B021-2C95-A702-DFE631B8A0E6}"/>
              </a:ext>
            </a:extLst>
          </p:cNvPr>
          <p:cNvPicPr>
            <a:picLocks noChangeAspect="1"/>
          </p:cNvPicPr>
          <p:nvPr/>
        </p:nvPicPr>
        <p:blipFill>
          <a:blip r:embed="rId10"/>
          <a:srcRect t="4428" b="19935"/>
          <a:stretch>
            <a:fillRect/>
          </a:stretch>
        </p:blipFill>
        <p:spPr>
          <a:xfrm>
            <a:off x="10774482" y="1149782"/>
            <a:ext cx="1143000" cy="1146010"/>
          </a:xfrm>
          <a:prstGeom prst="ellipse">
            <a:avLst/>
          </a:prstGeom>
          <a:noFill/>
          <a:ln w="41275">
            <a:solidFill>
              <a:schemeClr val="tx1"/>
            </a:solidFill>
          </a:ln>
        </p:spPr>
      </p:pic>
      <p:sp>
        <p:nvSpPr>
          <p:cNvPr id="24" name="Title 1">
            <a:extLst>
              <a:ext uri="{FF2B5EF4-FFF2-40B4-BE49-F238E27FC236}">
                <a16:creationId xmlns:a16="http://schemas.microsoft.com/office/drawing/2014/main" id="{8FD8BEC8-04D0-C6E8-B42E-A0CA8FAF190B}"/>
              </a:ext>
            </a:extLst>
          </p:cNvPr>
          <p:cNvSpPr txBox="1">
            <a:spLocks/>
          </p:cNvSpPr>
          <p:nvPr/>
        </p:nvSpPr>
        <p:spPr>
          <a:xfrm>
            <a:off x="380463" y="318233"/>
            <a:ext cx="11431073" cy="7598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Calibri" panose="020F0502020204030204" pitchFamily="34" charset="0"/>
                <a:cs typeface="Calibri" panose="020F0502020204030204" pitchFamily="34" charset="0"/>
              </a:rPr>
              <a:t>RBM implementation freedom: examples from scattering</a:t>
            </a:r>
          </a:p>
        </p:txBody>
      </p:sp>
    </p:spTree>
    <p:extLst>
      <p:ext uri="{BB962C8B-B14F-4D97-AF65-F5344CB8AC3E}">
        <p14:creationId xmlns:p14="http://schemas.microsoft.com/office/powerpoint/2010/main" val="518996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329AF-F341-41C5-F8D9-1D39DC4C92C1}"/>
              </a:ext>
            </a:extLst>
          </p:cNvPr>
          <p:cNvPicPr>
            <a:picLocks noChangeAspect="1"/>
          </p:cNvPicPr>
          <p:nvPr/>
        </p:nvPicPr>
        <p:blipFill>
          <a:blip r:embed="rId3"/>
          <a:stretch>
            <a:fillRect/>
          </a:stretch>
        </p:blipFill>
        <p:spPr>
          <a:xfrm>
            <a:off x="196416" y="1723446"/>
            <a:ext cx="8565322" cy="3922918"/>
          </a:xfrm>
          <a:prstGeom prst="rect">
            <a:avLst/>
          </a:prstGeom>
        </p:spPr>
      </p:pic>
      <p:sp>
        <p:nvSpPr>
          <p:cNvPr id="4" name="Title 1">
            <a:extLst>
              <a:ext uri="{FF2B5EF4-FFF2-40B4-BE49-F238E27FC236}">
                <a16:creationId xmlns:a16="http://schemas.microsoft.com/office/drawing/2014/main" id="{B1071D1D-6023-B756-239E-DD88BFC3159A}"/>
              </a:ext>
            </a:extLst>
          </p:cNvPr>
          <p:cNvSpPr txBox="1">
            <a:spLocks/>
          </p:cNvSpPr>
          <p:nvPr/>
        </p:nvSpPr>
        <p:spPr>
          <a:xfrm>
            <a:off x="380463" y="318233"/>
            <a:ext cx="11431073" cy="7598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Calibri" panose="020F0502020204030204" pitchFamily="34" charset="0"/>
                <a:cs typeface="Calibri" panose="020F0502020204030204" pitchFamily="34" charset="0"/>
              </a:rPr>
              <a:t>RBM implementation freedom: examples from scattering</a:t>
            </a:r>
          </a:p>
        </p:txBody>
      </p:sp>
      <p:sp>
        <p:nvSpPr>
          <p:cNvPr id="5" name="TextBox 4">
            <a:extLst>
              <a:ext uri="{FF2B5EF4-FFF2-40B4-BE49-F238E27FC236}">
                <a16:creationId xmlns:a16="http://schemas.microsoft.com/office/drawing/2014/main" id="{0A990EDB-4F47-4E4A-7429-7037691225BA}"/>
              </a:ext>
            </a:extLst>
          </p:cNvPr>
          <p:cNvSpPr txBox="1"/>
          <p:nvPr/>
        </p:nvSpPr>
        <p:spPr>
          <a:xfrm>
            <a:off x="232474" y="884341"/>
            <a:ext cx="11019295"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Quantum mechanical two-body scattering problem can be formulated in multiple ways: Schrödinger equation in coordinate or momentum space; variational methods; … </a:t>
            </a:r>
          </a:p>
        </p:txBody>
      </p:sp>
      <p:sp>
        <p:nvSpPr>
          <p:cNvPr id="6" name="TextBox 5">
            <a:extLst>
              <a:ext uri="{FF2B5EF4-FFF2-40B4-BE49-F238E27FC236}">
                <a16:creationId xmlns:a16="http://schemas.microsoft.com/office/drawing/2014/main" id="{ABD2CACA-27FC-6B8D-E11B-F16D4AEB024B}"/>
              </a:ext>
            </a:extLst>
          </p:cNvPr>
          <p:cNvSpPr txBox="1"/>
          <p:nvPr/>
        </p:nvSpPr>
        <p:spPr>
          <a:xfrm>
            <a:off x="9027259" y="1844111"/>
            <a:ext cx="2797841" cy="646331"/>
          </a:xfrm>
          <a:prstGeom prst="rect">
            <a:avLst/>
          </a:prstGeom>
          <a:solidFill>
            <a:schemeClr val="accent1">
              <a:lumMod val="20000"/>
              <a:lumOff val="80000"/>
            </a:schemeClr>
          </a:solidFill>
        </p:spPr>
        <p:txBody>
          <a:bodyPr wrap="square">
            <a:spAutoFit/>
          </a:bodyPr>
          <a:lstStyle/>
          <a:p>
            <a:pPr algn="ctr"/>
            <a:r>
              <a:rPr lang="en-US" b="1" dirty="0">
                <a:solidFill>
                  <a:srgbClr val="FF0000"/>
                </a:solidFill>
                <a:latin typeface="Calibri" panose="020F0502020204030204" pitchFamily="34" charset="0"/>
                <a:cs typeface="Calibri" panose="020F0502020204030204" pitchFamily="34" charset="0"/>
                <a:sym typeface="Wingdings" pitchFamily="2" charset="2"/>
              </a:rPr>
              <a:t>S</a:t>
            </a:r>
            <a:r>
              <a:rPr lang="en-US" sz="1800" b="1" dirty="0">
                <a:solidFill>
                  <a:srgbClr val="FF0000"/>
                </a:solidFill>
                <a:latin typeface="Calibri" panose="020F0502020204030204" pitchFamily="34" charset="0"/>
                <a:cs typeface="Calibri" panose="020F0502020204030204" pitchFamily="34" charset="0"/>
                <a:sym typeface="Wingdings" pitchFamily="2" charset="2"/>
              </a:rPr>
              <a:t>ee </a:t>
            </a:r>
            <a:r>
              <a:rPr lang="en-US" sz="1800" b="1" dirty="0">
                <a:solidFill>
                  <a:srgbClr val="FF0000"/>
                </a:solidFill>
                <a:latin typeface="Calibri" panose="020F0502020204030204" pitchFamily="34" charset="0"/>
                <a:cs typeface="Calibri" panose="020F0502020204030204" pitchFamily="34" charset="0"/>
                <a:sym typeface="Wingdings" pitchFamily="2" charset="2"/>
                <a:hlinkClick r:id="rId4">
                  <a:extLst>
                    <a:ext uri="{A12FA001-AC4F-418D-AE19-62706E023703}">
                      <ahyp:hlinkClr xmlns:ahyp="http://schemas.microsoft.com/office/drawing/2018/hyperlinkcolor" val="tx"/>
                    </a:ext>
                  </a:extLst>
                </a:hlinkClick>
              </a:rPr>
              <a:t>Drischler et al., (2022</a:t>
            </a:r>
            <a:r>
              <a:rPr lang="en-US" sz="1800" b="1" dirty="0">
                <a:solidFill>
                  <a:srgbClr val="FF0000"/>
                </a:solidFill>
                <a:latin typeface="Calibri" panose="020F0502020204030204" pitchFamily="34" charset="0"/>
                <a:cs typeface="Calibri" panose="020F0502020204030204" pitchFamily="34" charset="0"/>
                <a:sym typeface="Wingdings" pitchFamily="2" charset="2"/>
              </a:rPr>
              <a:t>) for details and references</a:t>
            </a:r>
            <a:endParaRPr lang="en-US"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6A861F1-347D-282F-5571-873FF88AF600}"/>
              </a:ext>
            </a:extLst>
          </p:cNvPr>
          <p:cNvSpPr txBox="1"/>
          <p:nvPr/>
        </p:nvSpPr>
        <p:spPr>
          <a:xfrm>
            <a:off x="380463" y="5584371"/>
            <a:ext cx="8174601" cy="1107996"/>
          </a:xfrm>
          <a:prstGeom prst="rect">
            <a:avLst/>
          </a:prstGeom>
          <a:solidFill>
            <a:schemeClr val="accent2">
              <a:lumMod val="20000"/>
              <a:lumOff val="80000"/>
            </a:schemeClr>
          </a:solidFill>
        </p:spPr>
        <p:txBody>
          <a:bodyPr wrap="square">
            <a:spAutoFit/>
          </a:bodyPr>
          <a:lstStyle/>
          <a:p>
            <a:r>
              <a:rPr lang="en-US" sz="2200" b="1" dirty="0">
                <a:latin typeface="Calibri" panose="020F0502020204030204" pitchFamily="34" charset="0"/>
                <a:cs typeface="Calibri" panose="020F0502020204030204" pitchFamily="34" charset="0"/>
              </a:rPr>
              <a:t>What is the best way to implement a 3-body scattering emulator?</a:t>
            </a:r>
          </a:p>
          <a:p>
            <a:pPr marL="251460" indent="-251460">
              <a:buFont typeface="Arial" panose="020B0604020202020204" pitchFamily="34" charset="0"/>
              <a:buChar char="•"/>
            </a:pPr>
            <a:r>
              <a:rPr lang="en-US" sz="2200" dirty="0" err="1">
                <a:latin typeface="Calibri" panose="020F0502020204030204" pitchFamily="34" charset="0"/>
                <a:cs typeface="Calibri" panose="020F0502020204030204" pitchFamily="34" charset="0"/>
              </a:rPr>
              <a:t>E.g</a:t>
            </a:r>
            <a:r>
              <a:rPr lang="en-US" sz="2200" dirty="0">
                <a:latin typeface="Calibri" panose="020F0502020204030204" pitchFamily="34" charset="0"/>
                <a:cs typeface="Calibri" panose="020F0502020204030204" pitchFamily="34" charset="0"/>
              </a:rPr>
              <a:t>, for Bayesian </a:t>
            </a:r>
            <a:r>
              <a:rPr lang="en-US" sz="2200" dirty="0" err="1">
                <a:latin typeface="Calibri" panose="020F0502020204030204" pitchFamily="34" charset="0"/>
                <a:cs typeface="Calibri" panose="020F0502020204030204" pitchFamily="34" charset="0"/>
              </a:rPr>
              <a:t>χEFT</a:t>
            </a:r>
            <a:r>
              <a:rPr lang="en-US" sz="2200" dirty="0">
                <a:latin typeface="Calibri" panose="020F0502020204030204" pitchFamily="34" charset="0"/>
                <a:cs typeface="Calibri" panose="020F0502020204030204" pitchFamily="34" charset="0"/>
              </a:rPr>
              <a:t> LEC estimation or nuclear reactions.</a:t>
            </a:r>
          </a:p>
          <a:p>
            <a:pPr marL="251460" indent="-251460">
              <a:buFont typeface="Arial" panose="020B0604020202020204" pitchFamily="34" charset="0"/>
              <a:buChar char="•"/>
            </a:pPr>
            <a:r>
              <a:rPr lang="en-US" sz="2200" dirty="0">
                <a:latin typeface="Calibri" panose="020F0502020204030204" pitchFamily="34" charset="0"/>
                <a:cs typeface="Calibri" panose="020F0502020204030204" pitchFamily="34" charset="0"/>
                <a:sym typeface="Wingdings" pitchFamily="2" charset="2"/>
              </a:rPr>
              <a:t>X. Zhang, </a:t>
            </a:r>
            <a:r>
              <a:rPr lang="en-US" sz="2200" dirty="0" err="1">
                <a:latin typeface="Calibri" panose="020F0502020204030204" pitchFamily="34" charset="0"/>
                <a:cs typeface="Calibri" panose="020F0502020204030204" pitchFamily="34" charset="0"/>
                <a:sym typeface="Wingdings" pitchFamily="2" charset="2"/>
              </a:rPr>
              <a:t>rjf</a:t>
            </a:r>
            <a:r>
              <a:rPr lang="en-US" sz="2200" dirty="0">
                <a:latin typeface="Calibri" panose="020F0502020204030204" pitchFamily="34" charset="0"/>
                <a:cs typeface="Calibri" panose="020F0502020204030204" pitchFamily="34" charset="0"/>
                <a:sym typeface="Wingdings" pitchFamily="2" charset="2"/>
              </a:rPr>
              <a:t>, </a:t>
            </a:r>
            <a:r>
              <a:rPr lang="en-US" sz="2200" dirty="0">
                <a:latin typeface="Calibri" panose="020F0502020204030204" pitchFamily="34" charset="0"/>
                <a:cs typeface="Calibri" panose="020F0502020204030204" pitchFamily="34" charset="0"/>
                <a:sym typeface="Wingdings" pitchFamily="2" charset="2"/>
                <a:hlinkClick r:id="rId5"/>
              </a:rPr>
              <a:t>PRC (2022)</a:t>
            </a:r>
            <a:r>
              <a:rPr lang="en-US" sz="2200" dirty="0">
                <a:latin typeface="Calibri" panose="020F0502020204030204" pitchFamily="34" charset="0"/>
                <a:cs typeface="Calibri" panose="020F0502020204030204" pitchFamily="34" charset="0"/>
                <a:sym typeface="Wingdings" pitchFamily="2" charset="2"/>
              </a:rPr>
              <a:t> gave proof of principle (bosons) using KVP.</a:t>
            </a:r>
          </a:p>
        </p:txBody>
      </p:sp>
      <p:grpSp>
        <p:nvGrpSpPr>
          <p:cNvPr id="11" name="Group 10">
            <a:extLst>
              <a:ext uri="{FF2B5EF4-FFF2-40B4-BE49-F238E27FC236}">
                <a16:creationId xmlns:a16="http://schemas.microsoft.com/office/drawing/2014/main" id="{2E3E1757-19F6-9626-8742-6875868A08D2}"/>
              </a:ext>
            </a:extLst>
          </p:cNvPr>
          <p:cNvGrpSpPr/>
          <p:nvPr/>
        </p:nvGrpSpPr>
        <p:grpSpPr>
          <a:xfrm>
            <a:off x="8945785" y="2805192"/>
            <a:ext cx="2987910" cy="3046988"/>
            <a:chOff x="8945785" y="2805192"/>
            <a:chExt cx="2987910" cy="3046988"/>
          </a:xfrm>
        </p:grpSpPr>
        <p:sp>
          <p:nvSpPr>
            <p:cNvPr id="8" name="TextBox 7">
              <a:extLst>
                <a:ext uri="{FF2B5EF4-FFF2-40B4-BE49-F238E27FC236}">
                  <a16:creationId xmlns:a16="http://schemas.microsoft.com/office/drawing/2014/main" id="{4A0DF8B5-C2AA-F1B9-7A90-821DEBDDB1DB}"/>
                </a:ext>
              </a:extLst>
            </p:cNvPr>
            <p:cNvSpPr txBox="1"/>
            <p:nvPr/>
          </p:nvSpPr>
          <p:spPr>
            <a:xfrm>
              <a:off x="8945785" y="2805192"/>
              <a:ext cx="2987910" cy="3046988"/>
            </a:xfrm>
            <a:prstGeom prst="rect">
              <a:avLst/>
            </a:prstGeom>
            <a:solidFill>
              <a:schemeClr val="bg1">
                <a:lumMod val="95000"/>
              </a:schemeClr>
            </a:solidFill>
          </p:spPr>
          <p:txBody>
            <a:bodyPr wrap="square" rtlCol="0">
              <a:spAutoFit/>
            </a:bodyPr>
            <a:lstStyle/>
            <a:p>
              <a:pPr algn="ctr"/>
              <a:r>
                <a:rPr lang="en-US" sz="2400" dirty="0">
                  <a:latin typeface="Calibri" panose="020F0502020204030204" pitchFamily="34" charset="0"/>
                  <a:cs typeface="Calibri" panose="020F0502020204030204" pitchFamily="34" charset="0"/>
                </a:rPr>
                <a:t>Every variational way for scattering has a </a:t>
              </a:r>
              <a:r>
                <a:rPr lang="en-US" sz="2400" dirty="0" err="1">
                  <a:latin typeface="Calibri" panose="020F0502020204030204" pitchFamily="34" charset="0"/>
                  <a:cs typeface="Calibri" panose="020F0502020204030204" pitchFamily="34" charset="0"/>
                </a:rPr>
                <a:t>Galerkin</a:t>
              </a:r>
              <a:r>
                <a:rPr lang="en-US" sz="2400" dirty="0">
                  <a:latin typeface="Calibri" panose="020F0502020204030204" pitchFamily="34" charset="0"/>
                  <a:cs typeface="Calibri" panose="020F0502020204030204" pitchFamily="34" charset="0"/>
                </a:rPr>
                <a:t> counterpart!</a:t>
              </a:r>
            </a:p>
            <a:p>
              <a:pPr algn="ctr"/>
              <a:endParaRPr lang="en-US" sz="2400" dirty="0">
                <a:latin typeface="Calibri" panose="020F0502020204030204" pitchFamily="34" charset="0"/>
                <a:cs typeface="Calibri" panose="020F0502020204030204" pitchFamily="34" charset="0"/>
              </a:endParaRPr>
            </a:p>
            <a:p>
              <a:pPr algn="ctr"/>
              <a:r>
                <a:rPr lang="en-US" sz="2400" dirty="0">
                  <a:latin typeface="Calibri" panose="020F0502020204030204" pitchFamily="34" charset="0"/>
                  <a:cs typeface="Calibri" panose="020F0502020204030204" pitchFamily="34" charset="0"/>
                </a:rPr>
                <a:t>Non-variational, also, e.g., “origin” emulator</a:t>
              </a:r>
              <a:br>
                <a:rPr lang="en-US" sz="2400" dirty="0">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FCCAC3E8-0CDE-6F18-3E99-CDD3D03F65B4}"/>
                </a:ext>
              </a:extLst>
            </p:cNvPr>
            <p:cNvPicPr>
              <a:picLocks noChangeAspect="1"/>
            </p:cNvPicPr>
            <p:nvPr/>
          </p:nvPicPr>
          <p:blipFill>
            <a:blip r:embed="rId6"/>
            <a:stretch>
              <a:fillRect/>
            </a:stretch>
          </p:blipFill>
          <p:spPr>
            <a:xfrm>
              <a:off x="9073753" y="5095962"/>
              <a:ext cx="2743200" cy="263897"/>
            </a:xfrm>
            <a:prstGeom prst="rect">
              <a:avLst/>
            </a:prstGeom>
          </p:spPr>
        </p:pic>
      </p:grpSp>
    </p:spTree>
    <p:extLst>
      <p:ext uri="{BB962C8B-B14F-4D97-AF65-F5344CB8AC3E}">
        <p14:creationId xmlns:p14="http://schemas.microsoft.com/office/powerpoint/2010/main" val="89952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iagram, line, parallel&#10;&#10;Description automatically generated">
            <a:extLst>
              <a:ext uri="{FF2B5EF4-FFF2-40B4-BE49-F238E27FC236}">
                <a16:creationId xmlns:a16="http://schemas.microsoft.com/office/drawing/2014/main" id="{1BA8130A-FAFA-42BF-D1A0-3D34C241D575}"/>
              </a:ext>
            </a:extLst>
          </p:cNvPr>
          <p:cNvPicPr>
            <a:picLocks noChangeAspect="1"/>
          </p:cNvPicPr>
          <p:nvPr/>
        </p:nvPicPr>
        <p:blipFill>
          <a:blip r:embed="rId3"/>
          <a:stretch>
            <a:fillRect/>
          </a:stretch>
        </p:blipFill>
        <p:spPr>
          <a:xfrm>
            <a:off x="133349" y="1861180"/>
            <a:ext cx="4879522" cy="4447159"/>
          </a:xfrm>
          <a:prstGeom prst="rect">
            <a:avLst/>
          </a:prstGeom>
        </p:spPr>
      </p:pic>
      <p:sp>
        <p:nvSpPr>
          <p:cNvPr id="6" name="TextBox 5">
            <a:extLst>
              <a:ext uri="{FF2B5EF4-FFF2-40B4-BE49-F238E27FC236}">
                <a16:creationId xmlns:a16="http://schemas.microsoft.com/office/drawing/2014/main" id="{791126D4-C145-CB40-0F82-AB3DA7F0CA6A}"/>
              </a:ext>
            </a:extLst>
          </p:cNvPr>
          <p:cNvSpPr txBox="1"/>
          <p:nvPr/>
        </p:nvSpPr>
        <p:spPr>
          <a:xfrm>
            <a:off x="737060" y="217046"/>
            <a:ext cx="10521022" cy="646331"/>
          </a:xfrm>
          <a:prstGeom prst="rect">
            <a:avLst/>
          </a:prstGeom>
          <a:noFill/>
        </p:spPr>
        <p:txBody>
          <a:bodyPr wrap="none" rtlCol="0">
            <a:spAutoFit/>
          </a:bodyPr>
          <a:lstStyle/>
          <a:p>
            <a:r>
              <a:rPr lang="en-US" sz="3600" b="1" dirty="0">
                <a:solidFill>
                  <a:srgbClr val="FF0000"/>
                </a:solidFill>
                <a:latin typeface="Calibri" panose="020F0502020204030204" pitchFamily="34" charset="0"/>
                <a:cs typeface="Calibri" panose="020F0502020204030204" pitchFamily="34" charset="0"/>
              </a:rPr>
              <a:t>Illustrative example: anharmonic oscillator  </a:t>
            </a:r>
            <a:r>
              <a:rPr lang="en-US" sz="2400" b="1" dirty="0">
                <a:solidFill>
                  <a:srgbClr val="0070C0"/>
                </a:solidFill>
                <a:latin typeface="Calibri" panose="020F0502020204030204" pitchFamily="34" charset="0"/>
                <a:cs typeface="Calibri" panose="020F0502020204030204" pitchFamily="34" charset="0"/>
              </a:rPr>
              <a:t>[</a:t>
            </a:r>
            <a:r>
              <a:rPr lang="en-US" sz="2400" b="1" dirty="0">
                <a:solidFill>
                  <a:srgbClr val="0070C0"/>
                </a:solidFill>
                <a:latin typeface="Calibri" panose="020F0502020204030204" pitchFamily="34" charset="0"/>
                <a:cs typeface="Calibri" panose="020F0502020204030204" pitchFamily="34" charset="0"/>
                <a:hlinkClick r:id="rId4"/>
              </a:rPr>
              <a:t>Try your own!</a:t>
            </a:r>
            <a:r>
              <a:rPr lang="en-US" sz="2400" b="1" dirty="0">
                <a:solidFill>
                  <a:srgbClr val="0070C0"/>
                </a:solidFill>
                <a:latin typeface="Calibri" panose="020F0502020204030204" pitchFamily="34" charset="0"/>
                <a:cs typeface="Calibri" panose="020F0502020204030204" pitchFamily="34" charset="0"/>
              </a:rPr>
              <a:t>]</a:t>
            </a:r>
          </a:p>
        </p:txBody>
      </p:sp>
      <p:grpSp>
        <p:nvGrpSpPr>
          <p:cNvPr id="20" name="Group 19">
            <a:extLst>
              <a:ext uri="{FF2B5EF4-FFF2-40B4-BE49-F238E27FC236}">
                <a16:creationId xmlns:a16="http://schemas.microsoft.com/office/drawing/2014/main" id="{574D9A93-E11E-A4AD-B32C-F378E5211754}"/>
              </a:ext>
            </a:extLst>
          </p:cNvPr>
          <p:cNvGrpSpPr/>
          <p:nvPr/>
        </p:nvGrpSpPr>
        <p:grpSpPr>
          <a:xfrm>
            <a:off x="5493888" y="802499"/>
            <a:ext cx="6434554" cy="914928"/>
            <a:chOff x="490835" y="848278"/>
            <a:chExt cx="6434554" cy="914928"/>
          </a:xfrm>
        </p:grpSpPr>
        <p:sp>
          <p:nvSpPr>
            <p:cNvPr id="10" name="TextBox 9">
              <a:extLst>
                <a:ext uri="{FF2B5EF4-FFF2-40B4-BE49-F238E27FC236}">
                  <a16:creationId xmlns:a16="http://schemas.microsoft.com/office/drawing/2014/main" id="{6DF2726D-23BC-EB80-1858-BBEACD155706}"/>
                </a:ext>
              </a:extLst>
            </p:cNvPr>
            <p:cNvSpPr txBox="1"/>
            <p:nvPr/>
          </p:nvSpPr>
          <p:spPr>
            <a:xfrm>
              <a:off x="5551295" y="1074078"/>
              <a:ext cx="1374094" cy="461665"/>
            </a:xfrm>
            <a:prstGeom prst="rect">
              <a:avLst/>
            </a:prstGeom>
            <a:solidFill>
              <a:schemeClr val="accent2">
                <a:lumMod val="20000"/>
                <a:lumOff val="80000"/>
              </a:schemeClr>
            </a:solidFill>
          </p:spPr>
          <p:txBody>
            <a:bodyPr wrap="none" rtlCol="0">
              <a:spAutoFit/>
            </a:bodyPr>
            <a:lstStyle/>
            <a:p>
              <a:r>
                <a:rPr lang="en-US" sz="2400" dirty="0">
                  <a:latin typeface="Calibri" panose="020F0502020204030204" pitchFamily="34" charset="0"/>
                  <a:cs typeface="Calibri" panose="020F0502020204030204" pitchFamily="34" charset="0"/>
                  <a:sym typeface="Wingdings" pitchFamily="2" charset="2"/>
                </a:rPr>
                <a:t> affine!</a:t>
              </a:r>
              <a:endParaRPr lang="en-US" sz="24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CB807D7-5FC1-03B6-F9AD-124D2BBF1A4C}"/>
                </a:ext>
              </a:extLst>
            </p:cNvPr>
            <p:cNvPicPr>
              <a:picLocks noChangeAspect="1"/>
            </p:cNvPicPr>
            <p:nvPr/>
          </p:nvPicPr>
          <p:blipFill>
            <a:blip r:embed="rId5"/>
            <a:stretch>
              <a:fillRect/>
            </a:stretch>
          </p:blipFill>
          <p:spPr>
            <a:xfrm>
              <a:off x="490835" y="848278"/>
              <a:ext cx="4873752" cy="914928"/>
            </a:xfrm>
            <a:prstGeom prst="rect">
              <a:avLst/>
            </a:prstGeom>
          </p:spPr>
        </p:pic>
      </p:grpSp>
      <p:sp>
        <p:nvSpPr>
          <p:cNvPr id="8" name="TextBox 7">
            <a:extLst>
              <a:ext uri="{FF2B5EF4-FFF2-40B4-BE49-F238E27FC236}">
                <a16:creationId xmlns:a16="http://schemas.microsoft.com/office/drawing/2014/main" id="{254CC116-7914-5691-2A5B-BCE16D972AB8}"/>
              </a:ext>
            </a:extLst>
          </p:cNvPr>
          <p:cNvSpPr txBox="1"/>
          <p:nvPr/>
        </p:nvSpPr>
        <p:spPr>
          <a:xfrm>
            <a:off x="1867034" y="4616801"/>
            <a:ext cx="1754135" cy="461665"/>
          </a:xfrm>
          <a:prstGeom prst="rect">
            <a:avLst/>
          </a:prstGeom>
          <a:solidFill>
            <a:schemeClr val="accent4">
              <a:lumMod val="20000"/>
              <a:lumOff val="80000"/>
            </a:schemeClr>
          </a:solidFill>
        </p:spPr>
        <p:txBody>
          <a:bodyPr wrap="none" rtlCol="0">
            <a:spAutoFit/>
          </a:bodyPr>
          <a:lstStyle/>
          <a:p>
            <a:r>
              <a:rPr lang="en-US" sz="2400" dirty="0">
                <a:latin typeface="Calibri" panose="020F0502020204030204" pitchFamily="34" charset="0"/>
                <a:cs typeface="Calibri" panose="020F0502020204030204" pitchFamily="34" charset="0"/>
              </a:rPr>
              <a:t>6 random </a:t>
            </a:r>
            <a:r>
              <a:rPr lang="en-US" sz="2400" b="1" dirty="0">
                <a:latin typeface="Calibri" panose="020F0502020204030204" pitchFamily="34" charset="0"/>
                <a:cs typeface="Calibri" panose="020F0502020204030204" pitchFamily="34" charset="0"/>
              </a:rPr>
              <a:t>𝜃s</a:t>
            </a:r>
          </a:p>
        </p:txBody>
      </p:sp>
      <p:grpSp>
        <p:nvGrpSpPr>
          <p:cNvPr id="12" name="Group 11">
            <a:extLst>
              <a:ext uri="{FF2B5EF4-FFF2-40B4-BE49-F238E27FC236}">
                <a16:creationId xmlns:a16="http://schemas.microsoft.com/office/drawing/2014/main" id="{8E132CB9-8940-51D6-7FCE-BA1D014E74E2}"/>
              </a:ext>
            </a:extLst>
          </p:cNvPr>
          <p:cNvGrpSpPr/>
          <p:nvPr/>
        </p:nvGrpSpPr>
        <p:grpSpPr>
          <a:xfrm>
            <a:off x="5954029" y="1747067"/>
            <a:ext cx="5073187" cy="4623665"/>
            <a:chOff x="6378559" y="1669577"/>
            <a:chExt cx="5073187" cy="4623665"/>
          </a:xfrm>
        </p:grpSpPr>
        <p:pic>
          <p:nvPicPr>
            <p:cNvPr id="7" name="Picture 6" descr="A picture containing line, diagram, plot, text&#10;&#10;Description automatically generated">
              <a:extLst>
                <a:ext uri="{FF2B5EF4-FFF2-40B4-BE49-F238E27FC236}">
                  <a16:creationId xmlns:a16="http://schemas.microsoft.com/office/drawing/2014/main" id="{397E9F77-53CD-99D3-4F24-149520D998DC}"/>
                </a:ext>
              </a:extLst>
            </p:cNvPr>
            <p:cNvPicPr>
              <a:picLocks noChangeAspect="1"/>
            </p:cNvPicPr>
            <p:nvPr/>
          </p:nvPicPr>
          <p:blipFill>
            <a:blip r:embed="rId6"/>
            <a:stretch>
              <a:fillRect/>
            </a:stretch>
          </p:blipFill>
          <p:spPr>
            <a:xfrm>
              <a:off x="6378559" y="1669577"/>
              <a:ext cx="5073187" cy="4623665"/>
            </a:xfrm>
            <a:prstGeom prst="rect">
              <a:avLst/>
            </a:prstGeom>
          </p:spPr>
        </p:pic>
        <p:sp>
          <p:nvSpPr>
            <p:cNvPr id="11" name="TextBox 10">
              <a:extLst>
                <a:ext uri="{FF2B5EF4-FFF2-40B4-BE49-F238E27FC236}">
                  <a16:creationId xmlns:a16="http://schemas.microsoft.com/office/drawing/2014/main" id="{1EB9373F-B53C-B9B2-2435-34611F6E3077}"/>
                </a:ext>
              </a:extLst>
            </p:cNvPr>
            <p:cNvSpPr txBox="1"/>
            <p:nvPr/>
          </p:nvSpPr>
          <p:spPr>
            <a:xfrm>
              <a:off x="7855218" y="3429000"/>
              <a:ext cx="1247073" cy="461665"/>
            </a:xfrm>
            <a:prstGeom prst="rect">
              <a:avLst/>
            </a:prstGeom>
            <a:solidFill>
              <a:schemeClr val="accent4">
                <a:lumMod val="20000"/>
                <a:lumOff val="80000"/>
              </a:schemeClr>
            </a:solidFill>
          </p:spPr>
          <p:txBody>
            <a:bodyPr wrap="none" rtlCol="0">
              <a:spAutoFit/>
            </a:bodyPr>
            <a:lstStyle/>
            <a:p>
              <a:r>
                <a:rPr lang="en-US" sz="2400" dirty="0">
                  <a:latin typeface="Calibri" panose="020F0502020204030204" pitchFamily="34" charset="0"/>
                  <a:cs typeface="Calibri" panose="020F0502020204030204" pitchFamily="34" charset="0"/>
                </a:rPr>
                <a:t>3 test </a:t>
              </a:r>
              <a:r>
                <a:rPr lang="en-US" sz="2400" b="1" dirty="0">
                  <a:latin typeface="Calibri" panose="020F0502020204030204" pitchFamily="34" charset="0"/>
                  <a:cs typeface="Calibri" panose="020F0502020204030204" pitchFamily="34" charset="0"/>
                </a:rPr>
                <a:t>𝜃s</a:t>
              </a:r>
            </a:p>
          </p:txBody>
        </p:sp>
      </p:grpSp>
      <p:pic>
        <p:nvPicPr>
          <p:cNvPr id="13" name="Picture 12">
            <a:extLst>
              <a:ext uri="{FF2B5EF4-FFF2-40B4-BE49-F238E27FC236}">
                <a16:creationId xmlns:a16="http://schemas.microsoft.com/office/drawing/2014/main" id="{339C28E5-37EE-CB66-FCEC-7A3ED06DF57F}"/>
              </a:ext>
            </a:extLst>
          </p:cNvPr>
          <p:cNvPicPr>
            <a:picLocks noChangeAspect="1"/>
          </p:cNvPicPr>
          <p:nvPr/>
        </p:nvPicPr>
        <p:blipFill>
          <a:blip r:embed="rId7"/>
          <a:stretch>
            <a:fillRect/>
          </a:stretch>
        </p:blipFill>
        <p:spPr>
          <a:xfrm>
            <a:off x="2811572" y="1942825"/>
            <a:ext cx="2586472" cy="248570"/>
          </a:xfrm>
          <a:prstGeom prst="rect">
            <a:avLst/>
          </a:prstGeom>
          <a:solidFill>
            <a:schemeClr val="accent4">
              <a:lumMod val="20000"/>
              <a:lumOff val="80000"/>
            </a:schemeClr>
          </a:solidFill>
        </p:spPr>
      </p:pic>
      <p:grpSp>
        <p:nvGrpSpPr>
          <p:cNvPr id="19" name="Group 18">
            <a:extLst>
              <a:ext uri="{FF2B5EF4-FFF2-40B4-BE49-F238E27FC236}">
                <a16:creationId xmlns:a16="http://schemas.microsoft.com/office/drawing/2014/main" id="{4D7E93D6-AFA2-8A5F-1339-AA7D3C339FC9}"/>
              </a:ext>
            </a:extLst>
          </p:cNvPr>
          <p:cNvGrpSpPr/>
          <p:nvPr/>
        </p:nvGrpSpPr>
        <p:grpSpPr>
          <a:xfrm>
            <a:off x="263558" y="1021581"/>
            <a:ext cx="5010218" cy="461665"/>
            <a:chOff x="7112097" y="1074909"/>
            <a:chExt cx="5010218" cy="461665"/>
          </a:xfrm>
        </p:grpSpPr>
        <p:sp>
          <p:nvSpPr>
            <p:cNvPr id="14" name="TextBox 13">
              <a:extLst>
                <a:ext uri="{FF2B5EF4-FFF2-40B4-BE49-F238E27FC236}">
                  <a16:creationId xmlns:a16="http://schemas.microsoft.com/office/drawing/2014/main" id="{8F0A8DC9-DFDE-6F1F-AA4E-D983A6399152}"/>
                </a:ext>
              </a:extLst>
            </p:cNvPr>
            <p:cNvSpPr txBox="1"/>
            <p:nvPr/>
          </p:nvSpPr>
          <p:spPr>
            <a:xfrm>
              <a:off x="7112097" y="1074909"/>
              <a:ext cx="5010218" cy="461665"/>
            </a:xfrm>
            <a:prstGeom prst="rect">
              <a:avLst/>
            </a:prstGeom>
            <a:solidFill>
              <a:schemeClr val="bg2"/>
            </a:solidFill>
          </p:spPr>
          <p:txBody>
            <a:bodyPr wrap="none" rtlCol="0">
              <a:spAutoFit/>
            </a:bodyPr>
            <a:lstStyle/>
            <a:p>
              <a:r>
                <a:rPr lang="en-US" sz="2400" dirty="0">
                  <a:latin typeface="Calibri" panose="020F0502020204030204" pitchFamily="34" charset="0"/>
                  <a:cs typeface="Calibri" panose="020F0502020204030204" pitchFamily="34" charset="0"/>
                </a:rPr>
                <a:t>Eigenvalue problem:                                 </a:t>
              </a:r>
            </a:p>
          </p:txBody>
        </p:sp>
        <p:pic>
          <p:nvPicPr>
            <p:cNvPr id="15" name="Picture 14">
              <a:extLst>
                <a:ext uri="{FF2B5EF4-FFF2-40B4-BE49-F238E27FC236}">
                  <a16:creationId xmlns:a16="http://schemas.microsoft.com/office/drawing/2014/main" id="{8C853CDA-80CF-5FA6-1ADF-C2248282756C}"/>
                </a:ext>
              </a:extLst>
            </p:cNvPr>
            <p:cNvPicPr>
              <a:picLocks noChangeAspect="1"/>
            </p:cNvPicPr>
            <p:nvPr/>
          </p:nvPicPr>
          <p:blipFill>
            <a:blip r:embed="rId8"/>
            <a:stretch>
              <a:fillRect/>
            </a:stretch>
          </p:blipFill>
          <p:spPr>
            <a:xfrm>
              <a:off x="9980309" y="1154795"/>
              <a:ext cx="2093813" cy="316992"/>
            </a:xfrm>
            <a:prstGeom prst="rect">
              <a:avLst/>
            </a:prstGeom>
          </p:spPr>
        </p:pic>
      </p:grpSp>
      <p:grpSp>
        <p:nvGrpSpPr>
          <p:cNvPr id="18" name="Group 17">
            <a:extLst>
              <a:ext uri="{FF2B5EF4-FFF2-40B4-BE49-F238E27FC236}">
                <a16:creationId xmlns:a16="http://schemas.microsoft.com/office/drawing/2014/main" id="{259A6F49-28DE-B975-6B6A-6A07B83BEEBC}"/>
              </a:ext>
            </a:extLst>
          </p:cNvPr>
          <p:cNvGrpSpPr/>
          <p:nvPr/>
        </p:nvGrpSpPr>
        <p:grpSpPr>
          <a:xfrm>
            <a:off x="640824" y="6338864"/>
            <a:ext cx="10736016" cy="461665"/>
            <a:chOff x="997285" y="6338864"/>
            <a:chExt cx="10736016" cy="461665"/>
          </a:xfrm>
        </p:grpSpPr>
        <p:sp>
          <p:nvSpPr>
            <p:cNvPr id="5" name="TextBox 4">
              <a:extLst>
                <a:ext uri="{FF2B5EF4-FFF2-40B4-BE49-F238E27FC236}">
                  <a16:creationId xmlns:a16="http://schemas.microsoft.com/office/drawing/2014/main" id="{4D2CD775-70D1-A9F0-7653-8AB2C0AAE7CB}"/>
                </a:ext>
              </a:extLst>
            </p:cNvPr>
            <p:cNvSpPr txBox="1"/>
            <p:nvPr/>
          </p:nvSpPr>
          <p:spPr>
            <a:xfrm>
              <a:off x="997285" y="6338864"/>
              <a:ext cx="10736016" cy="461665"/>
            </a:xfrm>
            <a:prstGeom prst="rect">
              <a:avLst/>
            </a:prstGeom>
            <a:solidFill>
              <a:schemeClr val="bg2"/>
            </a:solidFill>
          </p:spPr>
          <p:txBody>
            <a:bodyPr wrap="none" rtlCol="0">
              <a:spAutoFit/>
            </a:bodyPr>
            <a:lstStyle/>
            <a:p>
              <a:r>
                <a:rPr lang="en-US" sz="2400" dirty="0">
                  <a:latin typeface="Calibri" panose="020F0502020204030204" pitchFamily="34" charset="0"/>
                  <a:cs typeface="Calibri" panose="020F0502020204030204" pitchFamily="34" charset="0"/>
                </a:rPr>
                <a:t>Variational emulator </a:t>
              </a:r>
              <a:r>
                <a:rPr lang="en-US" sz="2400" dirty="0">
                  <a:latin typeface="Calibri" panose="020F0502020204030204" pitchFamily="34" charset="0"/>
                  <a:cs typeface="Calibri" panose="020F0502020204030204" pitchFamily="34" charset="0"/>
                  <a:sym typeface="Wingdings" pitchFamily="2" charset="2"/>
                </a:rPr>
                <a:t></a:t>
              </a:r>
              <a:r>
                <a:rPr lang="en-US" sz="2400" dirty="0">
                  <a:latin typeface="Calibri" panose="020F0502020204030204" pitchFamily="34" charset="0"/>
                  <a:cs typeface="Calibri" panose="020F0502020204030204" pitchFamily="34" charset="0"/>
                </a:rPr>
                <a:t> diagonalize the Hamiltonian       </a:t>
              </a:r>
              <a:r>
                <a:rPr lang="en-US" sz="2400" i="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 in a </a:t>
              </a:r>
              <a:r>
                <a:rPr lang="en-US" sz="2400" i="1" dirty="0">
                  <a:latin typeface="Calibri" panose="020F0502020204030204" pitchFamily="34" charset="0"/>
                  <a:cs typeface="Calibri" panose="020F0502020204030204" pitchFamily="34" charset="0"/>
                </a:rPr>
                <a:t>finite</a:t>
              </a:r>
              <a:r>
                <a:rPr lang="en-US" sz="2400" dirty="0">
                  <a:latin typeface="Calibri" panose="020F0502020204030204" pitchFamily="34" charset="0"/>
                  <a:cs typeface="Calibri" panose="020F0502020204030204" pitchFamily="34" charset="0"/>
                </a:rPr>
                <a:t> basis:                    </a:t>
              </a:r>
            </a:p>
          </p:txBody>
        </p:sp>
        <p:pic>
          <p:nvPicPr>
            <p:cNvPr id="16" name="Picture 15">
              <a:extLst>
                <a:ext uri="{FF2B5EF4-FFF2-40B4-BE49-F238E27FC236}">
                  <a16:creationId xmlns:a16="http://schemas.microsoft.com/office/drawing/2014/main" id="{6AA12BF4-D64E-5EAA-AE29-1EAA65B8F656}"/>
                </a:ext>
              </a:extLst>
            </p:cNvPr>
            <p:cNvPicPr>
              <a:picLocks noChangeAspect="1"/>
            </p:cNvPicPr>
            <p:nvPr/>
          </p:nvPicPr>
          <p:blipFill>
            <a:blip r:embed="rId9"/>
            <a:stretch>
              <a:fillRect/>
            </a:stretch>
          </p:blipFill>
          <p:spPr>
            <a:xfrm>
              <a:off x="10262073" y="6377996"/>
              <a:ext cx="1289304" cy="347120"/>
            </a:xfrm>
            <a:prstGeom prst="rect">
              <a:avLst/>
            </a:prstGeom>
          </p:spPr>
        </p:pic>
        <p:pic>
          <p:nvPicPr>
            <p:cNvPr id="17" name="Picture 16">
              <a:extLst>
                <a:ext uri="{FF2B5EF4-FFF2-40B4-BE49-F238E27FC236}">
                  <a16:creationId xmlns:a16="http://schemas.microsoft.com/office/drawing/2014/main" id="{51777B15-D990-B392-4838-06349B1154F9}"/>
                </a:ext>
              </a:extLst>
            </p:cNvPr>
            <p:cNvPicPr>
              <a:picLocks noChangeAspect="1"/>
            </p:cNvPicPr>
            <p:nvPr/>
          </p:nvPicPr>
          <p:blipFill>
            <a:blip r:embed="rId10"/>
            <a:stretch>
              <a:fillRect/>
            </a:stretch>
          </p:blipFill>
          <p:spPr>
            <a:xfrm>
              <a:off x="7559099" y="6435865"/>
              <a:ext cx="658368" cy="320743"/>
            </a:xfrm>
            <a:prstGeom prst="rect">
              <a:avLst/>
            </a:prstGeom>
          </p:spPr>
        </p:pic>
      </p:grpSp>
    </p:spTree>
    <p:extLst>
      <p:ext uri="{BB962C8B-B14F-4D97-AF65-F5344CB8AC3E}">
        <p14:creationId xmlns:p14="http://schemas.microsoft.com/office/powerpoint/2010/main" val="322831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1126D4-C145-CB40-0F82-AB3DA7F0CA6A}"/>
              </a:ext>
            </a:extLst>
          </p:cNvPr>
          <p:cNvSpPr txBox="1"/>
          <p:nvPr/>
        </p:nvSpPr>
        <p:spPr>
          <a:xfrm>
            <a:off x="737060" y="217046"/>
            <a:ext cx="10521022" cy="646331"/>
          </a:xfrm>
          <a:prstGeom prst="rect">
            <a:avLst/>
          </a:prstGeom>
          <a:noFill/>
        </p:spPr>
        <p:txBody>
          <a:bodyPr wrap="none" rtlCol="0">
            <a:spAutoFit/>
          </a:bodyPr>
          <a:lstStyle/>
          <a:p>
            <a:r>
              <a:rPr lang="en-US" sz="3600" b="1" dirty="0">
                <a:solidFill>
                  <a:srgbClr val="FF0000"/>
                </a:solidFill>
                <a:latin typeface="Calibri" panose="020F0502020204030204" pitchFamily="34" charset="0"/>
                <a:cs typeface="Calibri" panose="020F0502020204030204" pitchFamily="34" charset="0"/>
              </a:rPr>
              <a:t>Illustrative example: anharmonic oscillator  </a:t>
            </a:r>
            <a:r>
              <a:rPr lang="en-US" sz="2400" b="1" dirty="0">
                <a:solidFill>
                  <a:srgbClr val="0070C0"/>
                </a:solidFill>
                <a:latin typeface="Calibri" panose="020F0502020204030204" pitchFamily="34" charset="0"/>
                <a:cs typeface="Calibri" panose="020F0502020204030204" pitchFamily="34" charset="0"/>
              </a:rPr>
              <a:t>[</a:t>
            </a:r>
            <a:r>
              <a:rPr lang="en-US" sz="2400" b="1" dirty="0">
                <a:solidFill>
                  <a:srgbClr val="0070C0"/>
                </a:solidFill>
                <a:latin typeface="Calibri" panose="020F0502020204030204" pitchFamily="34" charset="0"/>
                <a:cs typeface="Calibri" panose="020F0502020204030204" pitchFamily="34" charset="0"/>
                <a:hlinkClick r:id="rId3"/>
              </a:rPr>
              <a:t>Try your own!</a:t>
            </a:r>
            <a:r>
              <a:rPr lang="en-US" sz="2400" b="1" dirty="0">
                <a:solidFill>
                  <a:srgbClr val="0070C0"/>
                </a:solidFill>
                <a:latin typeface="Calibri" panose="020F0502020204030204" pitchFamily="34" charset="0"/>
                <a:cs typeface="Calibri" panose="020F0502020204030204" pitchFamily="34" charset="0"/>
              </a:rPr>
              <a:t>]</a:t>
            </a:r>
          </a:p>
        </p:txBody>
      </p:sp>
      <p:grpSp>
        <p:nvGrpSpPr>
          <p:cNvPr id="20" name="Group 19">
            <a:extLst>
              <a:ext uri="{FF2B5EF4-FFF2-40B4-BE49-F238E27FC236}">
                <a16:creationId xmlns:a16="http://schemas.microsoft.com/office/drawing/2014/main" id="{574D9A93-E11E-A4AD-B32C-F378E5211754}"/>
              </a:ext>
            </a:extLst>
          </p:cNvPr>
          <p:cNvGrpSpPr/>
          <p:nvPr/>
        </p:nvGrpSpPr>
        <p:grpSpPr>
          <a:xfrm>
            <a:off x="5493888" y="802499"/>
            <a:ext cx="6434554" cy="914928"/>
            <a:chOff x="490835" y="848278"/>
            <a:chExt cx="6434554" cy="914928"/>
          </a:xfrm>
        </p:grpSpPr>
        <p:sp>
          <p:nvSpPr>
            <p:cNvPr id="10" name="TextBox 9">
              <a:extLst>
                <a:ext uri="{FF2B5EF4-FFF2-40B4-BE49-F238E27FC236}">
                  <a16:creationId xmlns:a16="http://schemas.microsoft.com/office/drawing/2014/main" id="{6DF2726D-23BC-EB80-1858-BBEACD155706}"/>
                </a:ext>
              </a:extLst>
            </p:cNvPr>
            <p:cNvSpPr txBox="1"/>
            <p:nvPr/>
          </p:nvSpPr>
          <p:spPr>
            <a:xfrm>
              <a:off x="5551295" y="1074078"/>
              <a:ext cx="1374094" cy="461665"/>
            </a:xfrm>
            <a:prstGeom prst="rect">
              <a:avLst/>
            </a:prstGeom>
            <a:solidFill>
              <a:schemeClr val="accent2">
                <a:lumMod val="20000"/>
                <a:lumOff val="80000"/>
              </a:schemeClr>
            </a:solidFill>
          </p:spPr>
          <p:txBody>
            <a:bodyPr wrap="none" rtlCol="0">
              <a:spAutoFit/>
            </a:bodyPr>
            <a:lstStyle/>
            <a:p>
              <a:r>
                <a:rPr lang="en-US" sz="2400" dirty="0">
                  <a:latin typeface="Calibri" panose="020F0502020204030204" pitchFamily="34" charset="0"/>
                  <a:cs typeface="Calibri" panose="020F0502020204030204" pitchFamily="34" charset="0"/>
                  <a:sym typeface="Wingdings" pitchFamily="2" charset="2"/>
                </a:rPr>
                <a:t> affine!</a:t>
              </a:r>
              <a:endParaRPr lang="en-US" sz="24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CB807D7-5FC1-03B6-F9AD-124D2BBF1A4C}"/>
                </a:ext>
              </a:extLst>
            </p:cNvPr>
            <p:cNvPicPr>
              <a:picLocks noChangeAspect="1"/>
            </p:cNvPicPr>
            <p:nvPr/>
          </p:nvPicPr>
          <p:blipFill>
            <a:blip r:embed="rId4"/>
            <a:stretch>
              <a:fillRect/>
            </a:stretch>
          </p:blipFill>
          <p:spPr>
            <a:xfrm>
              <a:off x="490835" y="848278"/>
              <a:ext cx="4873752" cy="914928"/>
            </a:xfrm>
            <a:prstGeom prst="rect">
              <a:avLst/>
            </a:prstGeom>
          </p:spPr>
        </p:pic>
      </p:grpSp>
      <p:grpSp>
        <p:nvGrpSpPr>
          <p:cNvPr id="12" name="Group 11">
            <a:extLst>
              <a:ext uri="{FF2B5EF4-FFF2-40B4-BE49-F238E27FC236}">
                <a16:creationId xmlns:a16="http://schemas.microsoft.com/office/drawing/2014/main" id="{8E132CB9-8940-51D6-7FCE-BA1D014E74E2}"/>
              </a:ext>
            </a:extLst>
          </p:cNvPr>
          <p:cNvGrpSpPr/>
          <p:nvPr/>
        </p:nvGrpSpPr>
        <p:grpSpPr>
          <a:xfrm>
            <a:off x="5954029" y="1747067"/>
            <a:ext cx="5073187" cy="4623665"/>
            <a:chOff x="6378559" y="1669577"/>
            <a:chExt cx="5073187" cy="4623665"/>
          </a:xfrm>
        </p:grpSpPr>
        <p:pic>
          <p:nvPicPr>
            <p:cNvPr id="7" name="Picture 6" descr="A picture containing line, diagram, plot, text&#10;&#10;Description automatically generated">
              <a:extLst>
                <a:ext uri="{FF2B5EF4-FFF2-40B4-BE49-F238E27FC236}">
                  <a16:creationId xmlns:a16="http://schemas.microsoft.com/office/drawing/2014/main" id="{397E9F77-53CD-99D3-4F24-149520D998DC}"/>
                </a:ext>
              </a:extLst>
            </p:cNvPr>
            <p:cNvPicPr>
              <a:picLocks noChangeAspect="1"/>
            </p:cNvPicPr>
            <p:nvPr/>
          </p:nvPicPr>
          <p:blipFill>
            <a:blip r:embed="rId5"/>
            <a:stretch>
              <a:fillRect/>
            </a:stretch>
          </p:blipFill>
          <p:spPr>
            <a:xfrm>
              <a:off x="6378559" y="1669577"/>
              <a:ext cx="5073187" cy="4623665"/>
            </a:xfrm>
            <a:prstGeom prst="rect">
              <a:avLst/>
            </a:prstGeom>
          </p:spPr>
        </p:pic>
        <p:sp>
          <p:nvSpPr>
            <p:cNvPr id="11" name="TextBox 10">
              <a:extLst>
                <a:ext uri="{FF2B5EF4-FFF2-40B4-BE49-F238E27FC236}">
                  <a16:creationId xmlns:a16="http://schemas.microsoft.com/office/drawing/2014/main" id="{1EB9373F-B53C-B9B2-2435-34611F6E3077}"/>
                </a:ext>
              </a:extLst>
            </p:cNvPr>
            <p:cNvSpPr txBox="1"/>
            <p:nvPr/>
          </p:nvSpPr>
          <p:spPr>
            <a:xfrm>
              <a:off x="7855218" y="3429000"/>
              <a:ext cx="1247073" cy="461665"/>
            </a:xfrm>
            <a:prstGeom prst="rect">
              <a:avLst/>
            </a:prstGeom>
            <a:solidFill>
              <a:schemeClr val="accent4">
                <a:lumMod val="20000"/>
                <a:lumOff val="80000"/>
              </a:schemeClr>
            </a:solidFill>
          </p:spPr>
          <p:txBody>
            <a:bodyPr wrap="none" rtlCol="0">
              <a:spAutoFit/>
            </a:bodyPr>
            <a:lstStyle/>
            <a:p>
              <a:r>
                <a:rPr lang="en-US" sz="2400" dirty="0">
                  <a:latin typeface="Calibri" panose="020F0502020204030204" pitchFamily="34" charset="0"/>
                  <a:cs typeface="Calibri" panose="020F0502020204030204" pitchFamily="34" charset="0"/>
                </a:rPr>
                <a:t>3 test </a:t>
              </a:r>
              <a:r>
                <a:rPr lang="en-US" sz="2400" b="1" dirty="0">
                  <a:latin typeface="Calibri" panose="020F0502020204030204" pitchFamily="34" charset="0"/>
                  <a:cs typeface="Calibri" panose="020F0502020204030204" pitchFamily="34" charset="0"/>
                </a:rPr>
                <a:t>𝜃s</a:t>
              </a:r>
            </a:p>
          </p:txBody>
        </p:sp>
      </p:grpSp>
      <p:grpSp>
        <p:nvGrpSpPr>
          <p:cNvPr id="19" name="Group 18">
            <a:extLst>
              <a:ext uri="{FF2B5EF4-FFF2-40B4-BE49-F238E27FC236}">
                <a16:creationId xmlns:a16="http://schemas.microsoft.com/office/drawing/2014/main" id="{4D7E93D6-AFA2-8A5F-1339-AA7D3C339FC9}"/>
              </a:ext>
            </a:extLst>
          </p:cNvPr>
          <p:cNvGrpSpPr/>
          <p:nvPr/>
        </p:nvGrpSpPr>
        <p:grpSpPr>
          <a:xfrm>
            <a:off x="263558" y="1021581"/>
            <a:ext cx="5010218" cy="461665"/>
            <a:chOff x="7112097" y="1074909"/>
            <a:chExt cx="5010218" cy="461665"/>
          </a:xfrm>
        </p:grpSpPr>
        <p:sp>
          <p:nvSpPr>
            <p:cNvPr id="14" name="TextBox 13">
              <a:extLst>
                <a:ext uri="{FF2B5EF4-FFF2-40B4-BE49-F238E27FC236}">
                  <a16:creationId xmlns:a16="http://schemas.microsoft.com/office/drawing/2014/main" id="{8F0A8DC9-DFDE-6F1F-AA4E-D983A6399152}"/>
                </a:ext>
              </a:extLst>
            </p:cNvPr>
            <p:cNvSpPr txBox="1"/>
            <p:nvPr/>
          </p:nvSpPr>
          <p:spPr>
            <a:xfrm>
              <a:off x="7112097" y="1074909"/>
              <a:ext cx="5010218" cy="461665"/>
            </a:xfrm>
            <a:prstGeom prst="rect">
              <a:avLst/>
            </a:prstGeom>
            <a:solidFill>
              <a:schemeClr val="bg2"/>
            </a:solidFill>
          </p:spPr>
          <p:txBody>
            <a:bodyPr wrap="none" rtlCol="0">
              <a:spAutoFit/>
            </a:bodyPr>
            <a:lstStyle/>
            <a:p>
              <a:r>
                <a:rPr lang="en-US" sz="2400" dirty="0">
                  <a:latin typeface="Calibri" panose="020F0502020204030204" pitchFamily="34" charset="0"/>
                  <a:cs typeface="Calibri" panose="020F0502020204030204" pitchFamily="34" charset="0"/>
                </a:rPr>
                <a:t>Eigenvalue problem:                                 </a:t>
              </a:r>
            </a:p>
          </p:txBody>
        </p:sp>
        <p:pic>
          <p:nvPicPr>
            <p:cNvPr id="15" name="Picture 14">
              <a:extLst>
                <a:ext uri="{FF2B5EF4-FFF2-40B4-BE49-F238E27FC236}">
                  <a16:creationId xmlns:a16="http://schemas.microsoft.com/office/drawing/2014/main" id="{8C853CDA-80CF-5FA6-1ADF-C2248282756C}"/>
                </a:ext>
              </a:extLst>
            </p:cNvPr>
            <p:cNvPicPr>
              <a:picLocks noChangeAspect="1"/>
            </p:cNvPicPr>
            <p:nvPr/>
          </p:nvPicPr>
          <p:blipFill>
            <a:blip r:embed="rId6"/>
            <a:stretch>
              <a:fillRect/>
            </a:stretch>
          </p:blipFill>
          <p:spPr>
            <a:xfrm>
              <a:off x="9980309" y="1154795"/>
              <a:ext cx="2093813" cy="316992"/>
            </a:xfrm>
            <a:prstGeom prst="rect">
              <a:avLst/>
            </a:prstGeom>
          </p:spPr>
        </p:pic>
      </p:grpSp>
      <p:grpSp>
        <p:nvGrpSpPr>
          <p:cNvPr id="18" name="Group 17">
            <a:extLst>
              <a:ext uri="{FF2B5EF4-FFF2-40B4-BE49-F238E27FC236}">
                <a16:creationId xmlns:a16="http://schemas.microsoft.com/office/drawing/2014/main" id="{259A6F49-28DE-B975-6B6A-6A07B83BEEBC}"/>
              </a:ext>
            </a:extLst>
          </p:cNvPr>
          <p:cNvGrpSpPr/>
          <p:nvPr/>
        </p:nvGrpSpPr>
        <p:grpSpPr>
          <a:xfrm>
            <a:off x="640824" y="6338864"/>
            <a:ext cx="10736016" cy="461665"/>
            <a:chOff x="997285" y="6338864"/>
            <a:chExt cx="10736016" cy="461665"/>
          </a:xfrm>
        </p:grpSpPr>
        <p:sp>
          <p:nvSpPr>
            <p:cNvPr id="5" name="TextBox 4">
              <a:extLst>
                <a:ext uri="{FF2B5EF4-FFF2-40B4-BE49-F238E27FC236}">
                  <a16:creationId xmlns:a16="http://schemas.microsoft.com/office/drawing/2014/main" id="{4D2CD775-70D1-A9F0-7653-8AB2C0AAE7CB}"/>
                </a:ext>
              </a:extLst>
            </p:cNvPr>
            <p:cNvSpPr txBox="1"/>
            <p:nvPr/>
          </p:nvSpPr>
          <p:spPr>
            <a:xfrm>
              <a:off x="997285" y="6338864"/>
              <a:ext cx="10736016" cy="461665"/>
            </a:xfrm>
            <a:prstGeom prst="rect">
              <a:avLst/>
            </a:prstGeom>
            <a:solidFill>
              <a:schemeClr val="bg2"/>
            </a:solidFill>
          </p:spPr>
          <p:txBody>
            <a:bodyPr wrap="none" rtlCol="0">
              <a:spAutoFit/>
            </a:bodyPr>
            <a:lstStyle/>
            <a:p>
              <a:r>
                <a:rPr lang="en-US" sz="2400" dirty="0">
                  <a:latin typeface="Calibri" panose="020F0502020204030204" pitchFamily="34" charset="0"/>
                  <a:cs typeface="Calibri" panose="020F0502020204030204" pitchFamily="34" charset="0"/>
                </a:rPr>
                <a:t>Variational emulator </a:t>
              </a:r>
              <a:r>
                <a:rPr lang="en-US" sz="2400" dirty="0">
                  <a:latin typeface="Calibri" panose="020F0502020204030204" pitchFamily="34" charset="0"/>
                  <a:cs typeface="Calibri" panose="020F0502020204030204" pitchFamily="34" charset="0"/>
                  <a:sym typeface="Wingdings" pitchFamily="2" charset="2"/>
                </a:rPr>
                <a:t></a:t>
              </a:r>
              <a:r>
                <a:rPr lang="en-US" sz="2400" dirty="0">
                  <a:latin typeface="Calibri" panose="020F0502020204030204" pitchFamily="34" charset="0"/>
                  <a:cs typeface="Calibri" panose="020F0502020204030204" pitchFamily="34" charset="0"/>
                </a:rPr>
                <a:t> diagonalize the Hamiltonian       </a:t>
              </a:r>
              <a:r>
                <a:rPr lang="en-US" sz="2400" i="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 in a </a:t>
              </a:r>
              <a:r>
                <a:rPr lang="en-US" sz="2400" i="1" dirty="0">
                  <a:latin typeface="Calibri" panose="020F0502020204030204" pitchFamily="34" charset="0"/>
                  <a:cs typeface="Calibri" panose="020F0502020204030204" pitchFamily="34" charset="0"/>
                </a:rPr>
                <a:t>finite</a:t>
              </a:r>
              <a:r>
                <a:rPr lang="en-US" sz="2400" dirty="0">
                  <a:latin typeface="Calibri" panose="020F0502020204030204" pitchFamily="34" charset="0"/>
                  <a:cs typeface="Calibri" panose="020F0502020204030204" pitchFamily="34" charset="0"/>
                </a:rPr>
                <a:t> basis:                    </a:t>
              </a:r>
            </a:p>
          </p:txBody>
        </p:sp>
        <p:pic>
          <p:nvPicPr>
            <p:cNvPr id="16" name="Picture 15">
              <a:extLst>
                <a:ext uri="{FF2B5EF4-FFF2-40B4-BE49-F238E27FC236}">
                  <a16:creationId xmlns:a16="http://schemas.microsoft.com/office/drawing/2014/main" id="{6AA12BF4-D64E-5EAA-AE29-1EAA65B8F656}"/>
                </a:ext>
              </a:extLst>
            </p:cNvPr>
            <p:cNvPicPr>
              <a:picLocks noChangeAspect="1"/>
            </p:cNvPicPr>
            <p:nvPr/>
          </p:nvPicPr>
          <p:blipFill>
            <a:blip r:embed="rId7"/>
            <a:stretch>
              <a:fillRect/>
            </a:stretch>
          </p:blipFill>
          <p:spPr>
            <a:xfrm>
              <a:off x="10262073" y="6377996"/>
              <a:ext cx="1289304" cy="347120"/>
            </a:xfrm>
            <a:prstGeom prst="rect">
              <a:avLst/>
            </a:prstGeom>
          </p:spPr>
        </p:pic>
        <p:pic>
          <p:nvPicPr>
            <p:cNvPr id="17" name="Picture 16">
              <a:extLst>
                <a:ext uri="{FF2B5EF4-FFF2-40B4-BE49-F238E27FC236}">
                  <a16:creationId xmlns:a16="http://schemas.microsoft.com/office/drawing/2014/main" id="{51777B15-D990-B392-4838-06349B1154F9}"/>
                </a:ext>
              </a:extLst>
            </p:cNvPr>
            <p:cNvPicPr>
              <a:picLocks noChangeAspect="1"/>
            </p:cNvPicPr>
            <p:nvPr/>
          </p:nvPicPr>
          <p:blipFill>
            <a:blip r:embed="rId8"/>
            <a:stretch>
              <a:fillRect/>
            </a:stretch>
          </p:blipFill>
          <p:spPr>
            <a:xfrm>
              <a:off x="7559099" y="6435865"/>
              <a:ext cx="658368" cy="320743"/>
            </a:xfrm>
            <a:prstGeom prst="rect">
              <a:avLst/>
            </a:prstGeom>
          </p:spPr>
        </p:pic>
      </p:grpSp>
      <p:grpSp>
        <p:nvGrpSpPr>
          <p:cNvPr id="9" name="Group 8">
            <a:extLst>
              <a:ext uri="{FF2B5EF4-FFF2-40B4-BE49-F238E27FC236}">
                <a16:creationId xmlns:a16="http://schemas.microsoft.com/office/drawing/2014/main" id="{F58DE343-F0A8-2B01-9F63-0A2F5F171971}"/>
              </a:ext>
            </a:extLst>
          </p:cNvPr>
          <p:cNvGrpSpPr/>
          <p:nvPr/>
        </p:nvGrpSpPr>
        <p:grpSpPr>
          <a:xfrm>
            <a:off x="94592" y="1958409"/>
            <a:ext cx="5536198" cy="4204708"/>
            <a:chOff x="94592" y="1958409"/>
            <a:chExt cx="5536198" cy="4204708"/>
          </a:xfrm>
        </p:grpSpPr>
        <p:pic>
          <p:nvPicPr>
            <p:cNvPr id="21" name="Picture 20" descr="A picture containing text, diagram, screenshot, line&#10;&#10;Description automatically generated">
              <a:extLst>
                <a:ext uri="{FF2B5EF4-FFF2-40B4-BE49-F238E27FC236}">
                  <a16:creationId xmlns:a16="http://schemas.microsoft.com/office/drawing/2014/main" id="{51E48639-322B-1830-FF28-5579810986E3}"/>
                </a:ext>
              </a:extLst>
            </p:cNvPr>
            <p:cNvPicPr>
              <a:picLocks noChangeAspect="1"/>
            </p:cNvPicPr>
            <p:nvPr/>
          </p:nvPicPr>
          <p:blipFill>
            <a:blip r:embed="rId9"/>
            <a:stretch>
              <a:fillRect/>
            </a:stretch>
          </p:blipFill>
          <p:spPr>
            <a:xfrm>
              <a:off x="94592" y="1958409"/>
              <a:ext cx="5536198" cy="4204708"/>
            </a:xfrm>
            <a:prstGeom prst="rect">
              <a:avLst/>
            </a:prstGeom>
          </p:spPr>
        </p:pic>
        <p:sp>
          <p:nvSpPr>
            <p:cNvPr id="22" name="TextBox 21">
              <a:extLst>
                <a:ext uri="{FF2B5EF4-FFF2-40B4-BE49-F238E27FC236}">
                  <a16:creationId xmlns:a16="http://schemas.microsoft.com/office/drawing/2014/main" id="{991EBD41-A7A5-A7EF-B71B-1EA46F0F8804}"/>
                </a:ext>
              </a:extLst>
            </p:cNvPr>
            <p:cNvSpPr txBox="1"/>
            <p:nvPr/>
          </p:nvSpPr>
          <p:spPr>
            <a:xfrm>
              <a:off x="2537559" y="4838700"/>
              <a:ext cx="1247073" cy="461665"/>
            </a:xfrm>
            <a:prstGeom prst="rect">
              <a:avLst/>
            </a:prstGeom>
            <a:solidFill>
              <a:schemeClr val="accent4">
                <a:lumMod val="20000"/>
                <a:lumOff val="80000"/>
              </a:schemeClr>
            </a:solidFill>
          </p:spPr>
          <p:txBody>
            <a:bodyPr wrap="none" rtlCol="0">
              <a:spAutoFit/>
            </a:bodyPr>
            <a:lstStyle/>
            <a:p>
              <a:r>
                <a:rPr lang="en-US" sz="2400" dirty="0">
                  <a:latin typeface="Calibri" panose="020F0502020204030204" pitchFamily="34" charset="0"/>
                  <a:cs typeface="Calibri" panose="020F0502020204030204" pitchFamily="34" charset="0"/>
                </a:rPr>
                <a:t>3 test </a:t>
              </a:r>
              <a:r>
                <a:rPr lang="en-US" sz="2400" b="1" dirty="0">
                  <a:latin typeface="Calibri" panose="020F0502020204030204" pitchFamily="34" charset="0"/>
                  <a:cs typeface="Calibri" panose="020F0502020204030204" pitchFamily="34" charset="0"/>
                </a:rPr>
                <a:t>𝜃s</a:t>
              </a:r>
            </a:p>
          </p:txBody>
        </p:sp>
      </p:grpSp>
    </p:spTree>
    <p:extLst>
      <p:ext uri="{BB962C8B-B14F-4D97-AF65-F5344CB8AC3E}">
        <p14:creationId xmlns:p14="http://schemas.microsoft.com/office/powerpoint/2010/main" val="317227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1126D4-C145-CB40-0F82-AB3DA7F0CA6A}"/>
              </a:ext>
            </a:extLst>
          </p:cNvPr>
          <p:cNvSpPr txBox="1"/>
          <p:nvPr/>
        </p:nvSpPr>
        <p:spPr>
          <a:xfrm>
            <a:off x="737060" y="217046"/>
            <a:ext cx="10521022" cy="646331"/>
          </a:xfrm>
          <a:prstGeom prst="rect">
            <a:avLst/>
          </a:prstGeom>
          <a:noFill/>
        </p:spPr>
        <p:txBody>
          <a:bodyPr wrap="none" rtlCol="0">
            <a:spAutoFit/>
          </a:bodyPr>
          <a:lstStyle/>
          <a:p>
            <a:r>
              <a:rPr lang="en-US" sz="3600" b="1" dirty="0">
                <a:solidFill>
                  <a:srgbClr val="FF0000"/>
                </a:solidFill>
                <a:latin typeface="Calibri" panose="020F0502020204030204" pitchFamily="34" charset="0"/>
                <a:cs typeface="Calibri" panose="020F0502020204030204" pitchFamily="34" charset="0"/>
              </a:rPr>
              <a:t>Illustrative example: anharmonic oscillator  </a:t>
            </a:r>
            <a:r>
              <a:rPr lang="en-US" sz="2400" b="1" dirty="0">
                <a:solidFill>
                  <a:srgbClr val="0070C0"/>
                </a:solidFill>
                <a:latin typeface="Calibri" panose="020F0502020204030204" pitchFamily="34" charset="0"/>
                <a:cs typeface="Calibri" panose="020F0502020204030204" pitchFamily="34" charset="0"/>
              </a:rPr>
              <a:t>[Try your own!]</a:t>
            </a:r>
          </a:p>
        </p:txBody>
      </p:sp>
      <p:sp>
        <p:nvSpPr>
          <p:cNvPr id="10" name="TextBox 9">
            <a:extLst>
              <a:ext uri="{FF2B5EF4-FFF2-40B4-BE49-F238E27FC236}">
                <a16:creationId xmlns:a16="http://schemas.microsoft.com/office/drawing/2014/main" id="{6DF2726D-23BC-EB80-1858-BBEACD155706}"/>
              </a:ext>
            </a:extLst>
          </p:cNvPr>
          <p:cNvSpPr txBox="1"/>
          <p:nvPr/>
        </p:nvSpPr>
        <p:spPr>
          <a:xfrm>
            <a:off x="5551295" y="1058580"/>
            <a:ext cx="1374094" cy="461665"/>
          </a:xfrm>
          <a:prstGeom prst="rect">
            <a:avLst/>
          </a:prstGeom>
          <a:solidFill>
            <a:schemeClr val="accent2">
              <a:lumMod val="20000"/>
              <a:lumOff val="80000"/>
            </a:schemeClr>
          </a:solidFill>
        </p:spPr>
        <p:txBody>
          <a:bodyPr wrap="none" rtlCol="0">
            <a:spAutoFit/>
          </a:bodyPr>
          <a:lstStyle/>
          <a:p>
            <a:r>
              <a:rPr lang="en-US" sz="2400" dirty="0">
                <a:latin typeface="Calibri" panose="020F0502020204030204" pitchFamily="34" charset="0"/>
                <a:cs typeface="Calibri" panose="020F0502020204030204" pitchFamily="34" charset="0"/>
                <a:sym typeface="Wingdings" pitchFamily="2" charset="2"/>
              </a:rPr>
              <a:t> affine!</a:t>
            </a:r>
            <a:endParaRPr lang="en-US" sz="24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CB807D7-5FC1-03B6-F9AD-124D2BBF1A4C}"/>
              </a:ext>
            </a:extLst>
          </p:cNvPr>
          <p:cNvPicPr>
            <a:picLocks noChangeAspect="1"/>
          </p:cNvPicPr>
          <p:nvPr/>
        </p:nvPicPr>
        <p:blipFill>
          <a:blip r:embed="rId3"/>
          <a:stretch>
            <a:fillRect/>
          </a:stretch>
        </p:blipFill>
        <p:spPr>
          <a:xfrm>
            <a:off x="490835" y="848278"/>
            <a:ext cx="4873752" cy="914928"/>
          </a:xfrm>
          <a:prstGeom prst="rect">
            <a:avLst/>
          </a:prstGeom>
        </p:spPr>
      </p:pic>
      <p:pic>
        <p:nvPicPr>
          <p:cNvPr id="3" name="Picture 2" descr="A picture containing text, font, line, diagram&#10;&#10;Description automatically generated">
            <a:extLst>
              <a:ext uri="{FF2B5EF4-FFF2-40B4-BE49-F238E27FC236}">
                <a16:creationId xmlns:a16="http://schemas.microsoft.com/office/drawing/2014/main" id="{925EE1C2-AC56-3DB3-F370-E788E896B227}"/>
              </a:ext>
            </a:extLst>
          </p:cNvPr>
          <p:cNvPicPr>
            <a:picLocks noChangeAspect="1"/>
          </p:cNvPicPr>
          <p:nvPr/>
        </p:nvPicPr>
        <p:blipFill>
          <a:blip r:embed="rId4"/>
          <a:stretch>
            <a:fillRect/>
          </a:stretch>
        </p:blipFill>
        <p:spPr>
          <a:xfrm>
            <a:off x="131921" y="1876763"/>
            <a:ext cx="5994605" cy="3642291"/>
          </a:xfrm>
          <a:prstGeom prst="rect">
            <a:avLst/>
          </a:prstGeom>
        </p:spPr>
      </p:pic>
      <p:pic>
        <p:nvPicPr>
          <p:cNvPr id="9" name="Picture 8" descr="A picture containing text, line, font, diagram&#10;&#10;Description automatically generated">
            <a:extLst>
              <a:ext uri="{FF2B5EF4-FFF2-40B4-BE49-F238E27FC236}">
                <a16:creationId xmlns:a16="http://schemas.microsoft.com/office/drawing/2014/main" id="{98539D00-4571-45A4-6289-948C4CA75379}"/>
              </a:ext>
            </a:extLst>
          </p:cNvPr>
          <p:cNvPicPr>
            <a:picLocks noChangeAspect="1"/>
          </p:cNvPicPr>
          <p:nvPr/>
        </p:nvPicPr>
        <p:blipFill>
          <a:blip r:embed="rId5"/>
          <a:stretch>
            <a:fillRect/>
          </a:stretch>
        </p:blipFill>
        <p:spPr>
          <a:xfrm>
            <a:off x="6151971" y="1958408"/>
            <a:ext cx="5994605" cy="3537799"/>
          </a:xfrm>
          <a:prstGeom prst="rect">
            <a:avLst/>
          </a:prstGeom>
        </p:spPr>
      </p:pic>
      <p:sp>
        <p:nvSpPr>
          <p:cNvPr id="11" name="TextBox 10">
            <a:extLst>
              <a:ext uri="{FF2B5EF4-FFF2-40B4-BE49-F238E27FC236}">
                <a16:creationId xmlns:a16="http://schemas.microsoft.com/office/drawing/2014/main" id="{DA6607E2-3D84-A1C2-3E8F-7A0914361000}"/>
              </a:ext>
            </a:extLst>
          </p:cNvPr>
          <p:cNvSpPr txBox="1"/>
          <p:nvPr/>
        </p:nvSpPr>
        <p:spPr>
          <a:xfrm>
            <a:off x="686780" y="5600694"/>
            <a:ext cx="10767247" cy="1200329"/>
          </a:xfrm>
          <a:prstGeom prst="rect">
            <a:avLst/>
          </a:prstGeom>
          <a:solidFill>
            <a:schemeClr val="accent2">
              <a:lumMod val="20000"/>
              <a:lumOff val="80000"/>
            </a:schemeClr>
          </a:solidFill>
        </p:spPr>
        <p:txBody>
          <a:bodyPr wrap="square" rtlCol="0">
            <a:spAutoFit/>
          </a:bodyPr>
          <a:lstStyle/>
          <a:p>
            <a:r>
              <a:rPr lang="en-US" sz="2400" dirty="0">
                <a:latin typeface="Calibri" panose="020F0502020204030204" pitchFamily="34" charset="0"/>
                <a:cs typeface="Calibri" panose="020F0502020204030204" pitchFamily="34" charset="0"/>
              </a:rPr>
              <a:t>Summary: GP doesn’t use the structure of the high-fidelity system to its advantage; HO emulator knows the problem to be solved is an eigenvalue problem; RBM (aka EC) training data are curves rather than scalars, takes advantage of system structure.</a:t>
            </a:r>
          </a:p>
        </p:txBody>
      </p:sp>
      <p:pic>
        <p:nvPicPr>
          <p:cNvPr id="16" name="Picture 15">
            <a:extLst>
              <a:ext uri="{FF2B5EF4-FFF2-40B4-BE49-F238E27FC236}">
                <a16:creationId xmlns:a16="http://schemas.microsoft.com/office/drawing/2014/main" id="{064651D6-5D3F-99A7-B834-B689EEA92F65}"/>
              </a:ext>
            </a:extLst>
          </p:cNvPr>
          <p:cNvPicPr>
            <a:picLocks noChangeAspect="1"/>
          </p:cNvPicPr>
          <p:nvPr/>
        </p:nvPicPr>
        <p:blipFill>
          <a:blip r:embed="rId6"/>
          <a:stretch>
            <a:fillRect/>
          </a:stretch>
        </p:blipFill>
        <p:spPr>
          <a:xfrm>
            <a:off x="7243328" y="1112825"/>
            <a:ext cx="3803904" cy="365570"/>
          </a:xfrm>
          <a:prstGeom prst="rect">
            <a:avLst/>
          </a:prstGeom>
        </p:spPr>
      </p:pic>
    </p:spTree>
    <p:extLst>
      <p:ext uri="{BB962C8B-B14F-4D97-AF65-F5344CB8AC3E}">
        <p14:creationId xmlns:p14="http://schemas.microsoft.com/office/powerpoint/2010/main" val="202152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B5EE03-C11A-45C6-776D-66BD1E95AFF3}"/>
              </a:ext>
            </a:extLst>
          </p:cNvPr>
          <p:cNvSpPr txBox="1"/>
          <p:nvPr/>
        </p:nvSpPr>
        <p:spPr>
          <a:xfrm>
            <a:off x="1143732" y="237414"/>
            <a:ext cx="10474342" cy="646331"/>
          </a:xfrm>
          <a:prstGeom prst="rect">
            <a:avLst/>
          </a:prstGeom>
          <a:noFill/>
        </p:spPr>
        <p:txBody>
          <a:bodyPr wrap="none" rtlCol="0">
            <a:spAutoFit/>
          </a:bodyPr>
          <a:lstStyle/>
          <a:p>
            <a:r>
              <a:rPr lang="en-US" sz="3600" b="1" dirty="0">
                <a:solidFill>
                  <a:srgbClr val="FF0000"/>
                </a:solidFill>
                <a:latin typeface="Calibri" panose="020F0502020204030204" pitchFamily="34" charset="0"/>
                <a:cs typeface="Calibri" panose="020F0502020204030204" pitchFamily="34" charset="0"/>
              </a:rPr>
              <a:t>Role of emulators: new workflows for NP applications</a:t>
            </a:r>
          </a:p>
        </p:txBody>
      </p:sp>
      <p:sp>
        <p:nvSpPr>
          <p:cNvPr id="4" name="TextBox 3">
            <a:extLst>
              <a:ext uri="{FF2B5EF4-FFF2-40B4-BE49-F238E27FC236}">
                <a16:creationId xmlns:a16="http://schemas.microsoft.com/office/drawing/2014/main" id="{29F1BBBF-D7D4-AC56-AD4A-30EAB99B60AF}"/>
              </a:ext>
            </a:extLst>
          </p:cNvPr>
          <p:cNvSpPr txBox="1"/>
          <p:nvPr/>
        </p:nvSpPr>
        <p:spPr>
          <a:xfrm>
            <a:off x="764397" y="902845"/>
            <a:ext cx="10969093"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From </a:t>
            </a:r>
            <a:r>
              <a:rPr lang="en-US" sz="2000" dirty="0" err="1">
                <a:solidFill>
                  <a:srgbClr val="FF0000"/>
                </a:solidFill>
                <a:latin typeface="Calibri" panose="020F0502020204030204" pitchFamily="34" charset="0"/>
                <a:cs typeface="Calibri" panose="020F0502020204030204" pitchFamily="34" charset="0"/>
              </a:rPr>
              <a:t>Xilin</a:t>
            </a:r>
            <a:r>
              <a:rPr lang="en-US" sz="2000" dirty="0">
                <a:solidFill>
                  <a:srgbClr val="FF0000"/>
                </a:solidFill>
                <a:latin typeface="Calibri" panose="020F0502020204030204" pitchFamily="34" charset="0"/>
                <a:cs typeface="Calibri" panose="020F0502020204030204" pitchFamily="34" charset="0"/>
              </a:rPr>
              <a:t> Zhang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rjf</a:t>
            </a:r>
            <a:r>
              <a:rPr lang="en-US" sz="2000"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Fast emulation of quantum three-body scattering</a:t>
            </a:r>
            <a:r>
              <a:rPr lang="en-US" sz="2000" dirty="0">
                <a:latin typeface="Calibri" panose="020F0502020204030204" pitchFamily="34" charset="0"/>
                <a:cs typeface="Calibri" panose="020F0502020204030204" pitchFamily="34" charset="0"/>
              </a:rPr>
              <a:t>, Phys. Rev. C </a:t>
            </a:r>
            <a:r>
              <a:rPr lang="en-US" sz="2000" b="1" dirty="0">
                <a:latin typeface="Calibri" panose="020F0502020204030204" pitchFamily="34" charset="0"/>
                <a:cs typeface="Calibri" panose="020F0502020204030204" pitchFamily="34" charset="0"/>
              </a:rPr>
              <a:t>105</a:t>
            </a:r>
            <a:r>
              <a:rPr lang="en-US" sz="2000" dirty="0">
                <a:latin typeface="Calibri" panose="020F0502020204030204" pitchFamily="34" charset="0"/>
                <a:cs typeface="Calibri" panose="020F0502020204030204" pitchFamily="34" charset="0"/>
              </a:rPr>
              <a:t>, 064004 (2022).</a:t>
            </a:r>
            <a:endParaRPr lang="en-US" sz="2000" i="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49181DE-E8B0-8E61-96CE-1AC3B010C473}"/>
              </a:ext>
            </a:extLst>
          </p:cNvPr>
          <p:cNvPicPr>
            <a:picLocks noChangeAspect="1"/>
          </p:cNvPicPr>
          <p:nvPr/>
        </p:nvPicPr>
        <p:blipFill>
          <a:blip r:embed="rId3"/>
          <a:stretch>
            <a:fillRect/>
          </a:stretch>
        </p:blipFill>
        <p:spPr>
          <a:xfrm>
            <a:off x="2815020" y="1436675"/>
            <a:ext cx="5312980" cy="4243370"/>
          </a:xfrm>
          <a:prstGeom prst="rect">
            <a:avLst/>
          </a:prstGeom>
        </p:spPr>
      </p:pic>
      <p:sp>
        <p:nvSpPr>
          <p:cNvPr id="6" name="TextBox 5">
            <a:extLst>
              <a:ext uri="{FF2B5EF4-FFF2-40B4-BE49-F238E27FC236}">
                <a16:creationId xmlns:a16="http://schemas.microsoft.com/office/drawing/2014/main" id="{E08C4EF7-C178-26D8-F32E-E65943497A9C}"/>
              </a:ext>
            </a:extLst>
          </p:cNvPr>
          <p:cNvSpPr txBox="1"/>
          <p:nvPr/>
        </p:nvSpPr>
        <p:spPr>
          <a:xfrm>
            <a:off x="533401" y="5820482"/>
            <a:ext cx="10796498" cy="954107"/>
          </a:xfrm>
          <a:prstGeom prst="rect">
            <a:avLst/>
          </a:prstGeom>
          <a:noFill/>
        </p:spPr>
        <p:txBody>
          <a:bodyPr wrap="square" rtlCol="0">
            <a:spAutoFit/>
          </a:bodyPr>
          <a:lstStyle/>
          <a:p>
            <a:pPr algn="ctr"/>
            <a:r>
              <a:rPr lang="en-US" sz="2800" dirty="0">
                <a:solidFill>
                  <a:srgbClr val="FF0000"/>
                </a:solidFill>
                <a:latin typeface="Calibri" panose="020F0502020204030204" pitchFamily="34" charset="0"/>
                <a:cs typeface="Calibri" panose="020F0502020204030204" pitchFamily="34" charset="0"/>
              </a:rPr>
              <a:t>If you can create fast &amp; accurate™ emulators for observables, you can do calculations without specialized expertise and expensive resources!</a:t>
            </a:r>
          </a:p>
        </p:txBody>
      </p:sp>
      <p:sp>
        <p:nvSpPr>
          <p:cNvPr id="7" name="TextBox 6">
            <a:extLst>
              <a:ext uri="{FF2B5EF4-FFF2-40B4-BE49-F238E27FC236}">
                <a16:creationId xmlns:a16="http://schemas.microsoft.com/office/drawing/2014/main" id="{339DC4E4-B43B-CD20-E4F9-6242686BBF30}"/>
              </a:ext>
            </a:extLst>
          </p:cNvPr>
          <p:cNvSpPr txBox="1"/>
          <p:nvPr/>
        </p:nvSpPr>
        <p:spPr>
          <a:xfrm>
            <a:off x="8544929" y="2459507"/>
            <a:ext cx="3086041" cy="1815882"/>
          </a:xfrm>
          <a:prstGeom prst="rect">
            <a:avLst/>
          </a:prstGeom>
          <a:solidFill>
            <a:schemeClr val="accent2">
              <a:lumMod val="20000"/>
              <a:lumOff val="80000"/>
            </a:schemeClr>
          </a:solidFill>
        </p:spPr>
        <p:txBody>
          <a:bodyPr wrap="square" rtlCol="0">
            <a:spAutoFit/>
          </a:bodyPr>
          <a:lstStyle/>
          <a:p>
            <a:pPr algn="ctr"/>
            <a:r>
              <a:rPr lang="en-US" sz="2800" dirty="0">
                <a:latin typeface="Calibri" panose="020F0502020204030204" pitchFamily="34" charset="0"/>
                <a:cs typeface="Calibri" panose="020F0502020204030204" pitchFamily="34" charset="0"/>
              </a:rPr>
              <a:t>How can ISNET facilitate these new workflows based on shared emulators?</a:t>
            </a:r>
          </a:p>
        </p:txBody>
      </p:sp>
    </p:spTree>
    <p:extLst>
      <p:ext uri="{BB962C8B-B14F-4D97-AF65-F5344CB8AC3E}">
        <p14:creationId xmlns:p14="http://schemas.microsoft.com/office/powerpoint/2010/main" val="2650554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B6C434-B0DE-E999-49B0-310F10FA5589}"/>
              </a:ext>
            </a:extLst>
          </p:cNvPr>
          <p:cNvGrpSpPr/>
          <p:nvPr/>
        </p:nvGrpSpPr>
        <p:grpSpPr>
          <a:xfrm>
            <a:off x="6504659" y="1103445"/>
            <a:ext cx="5583482" cy="2693045"/>
            <a:chOff x="6504659" y="1103445"/>
            <a:chExt cx="5583482" cy="2693045"/>
          </a:xfrm>
        </p:grpSpPr>
        <p:sp>
          <p:nvSpPr>
            <p:cNvPr id="3" name="TextBox 2">
              <a:extLst>
                <a:ext uri="{FF2B5EF4-FFF2-40B4-BE49-F238E27FC236}">
                  <a16:creationId xmlns:a16="http://schemas.microsoft.com/office/drawing/2014/main" id="{071FF2F4-3777-C046-C167-8A43660338E2}"/>
                </a:ext>
              </a:extLst>
            </p:cNvPr>
            <p:cNvSpPr txBox="1"/>
            <p:nvPr/>
          </p:nvSpPr>
          <p:spPr>
            <a:xfrm>
              <a:off x="6504659" y="1103445"/>
              <a:ext cx="5583482" cy="2693045"/>
            </a:xfrm>
            <a:prstGeom prst="rect">
              <a:avLst/>
            </a:prstGeom>
            <a:solidFill>
              <a:schemeClr val="accent4">
                <a:lumMod val="20000"/>
                <a:lumOff val="80000"/>
              </a:schemeClr>
            </a:solidFill>
          </p:spPr>
          <p:txBody>
            <a:bodyPr wrap="square" rtlCol="0">
              <a:spAutoFit/>
            </a:bodyPr>
            <a:lstStyle/>
            <a:p>
              <a:pPr algn="ctr">
                <a:spcAft>
                  <a:spcPts val="600"/>
                </a:spcAft>
              </a:pPr>
              <a:r>
                <a:rPr lang="en-US" sz="2400" b="1" dirty="0">
                  <a:latin typeface="Calibri" panose="020F0502020204030204" pitchFamily="34" charset="0"/>
                  <a:cs typeface="Calibri" panose="020F0502020204030204" pitchFamily="34" charset="0"/>
                </a:rPr>
                <a:t>Variational </a:t>
              </a:r>
              <a:r>
                <a:rPr lang="en-US" sz="2400" b="1" dirty="0">
                  <a:latin typeface="Calibri" panose="020F0502020204030204" pitchFamily="34" charset="0"/>
                  <a:cs typeface="Calibri" panose="020F0502020204030204" pitchFamily="34" charset="0"/>
                  <a:sym typeface="Wingdings" pitchFamily="2" charset="2"/>
                </a:rPr>
                <a:t> stationary functional</a:t>
              </a:r>
            </a:p>
            <a:p>
              <a:pPr algn="ctr">
                <a:spcAft>
                  <a:spcPts val="600"/>
                </a:spcAft>
              </a:pPr>
              <a:endParaRPr lang="en-US" sz="2400" b="1" dirty="0">
                <a:latin typeface="Calibri" panose="020F0502020204030204" pitchFamily="34" charset="0"/>
                <a:cs typeface="Calibri" panose="020F0502020204030204" pitchFamily="34" charset="0"/>
                <a:sym typeface="Wingdings" pitchFamily="2" charset="2"/>
              </a:endParaRPr>
            </a:p>
            <a:p>
              <a:pPr algn="ctr">
                <a:spcAft>
                  <a:spcPts val="600"/>
                </a:spcAft>
              </a:pPr>
              <a:r>
                <a:rPr lang="en-US" sz="2400" dirty="0">
                  <a:latin typeface="Calibri" panose="020F0502020204030204" pitchFamily="34" charset="0"/>
                  <a:cs typeface="Calibri" panose="020F0502020204030204" pitchFamily="34" charset="0"/>
                  <a:sym typeface="Wingdings" pitchFamily="2" charset="2"/>
                </a:rPr>
                <a:t>Use trial                                 and  </a:t>
              </a:r>
            </a:p>
            <a:p>
              <a:pPr algn="ctr">
                <a:spcAft>
                  <a:spcPts val="600"/>
                </a:spcAft>
              </a:pPr>
              <a:r>
                <a:rPr lang="en-US" sz="2400" dirty="0">
                  <a:latin typeface="Calibri" panose="020F0502020204030204" pitchFamily="34" charset="0"/>
                  <a:cs typeface="Calibri" panose="020F0502020204030204" pitchFamily="34" charset="0"/>
                  <a:sym typeface="Wingdings" pitchFamily="2" charset="2"/>
                </a:rPr>
                <a:t>Solve generalized eigenvalue problem:</a:t>
              </a:r>
            </a:p>
            <a:p>
              <a:pPr algn="ctr">
                <a:spcAft>
                  <a:spcPts val="600"/>
                </a:spcAft>
              </a:pPr>
              <a:endParaRPr lang="en-US" sz="2400" dirty="0">
                <a:latin typeface="Calibri" panose="020F0502020204030204" pitchFamily="34" charset="0"/>
                <a:cs typeface="Calibri" panose="020F0502020204030204" pitchFamily="34" charset="0"/>
                <a:sym typeface="Wingdings" pitchFamily="2" charset="2"/>
              </a:endParaRPr>
            </a:p>
            <a:p>
              <a:pPr algn="ctr">
                <a:spcAft>
                  <a:spcPts val="600"/>
                </a:spcAft>
              </a:pPr>
              <a:endParaRPr lang="en-US" sz="24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EA1C6FF9-0824-9841-9595-527FDE81F4AB}"/>
                </a:ext>
              </a:extLst>
            </p:cNvPr>
            <p:cNvPicPr>
              <a:picLocks noChangeAspect="1"/>
            </p:cNvPicPr>
            <p:nvPr/>
          </p:nvPicPr>
          <p:blipFill>
            <a:blip r:embed="rId3"/>
            <a:stretch>
              <a:fillRect/>
            </a:stretch>
          </p:blipFill>
          <p:spPr>
            <a:xfrm>
              <a:off x="8507274" y="2035442"/>
              <a:ext cx="2072641" cy="365760"/>
            </a:xfrm>
            <a:prstGeom prst="rect">
              <a:avLst/>
            </a:prstGeom>
          </p:spPr>
        </p:pic>
        <p:pic>
          <p:nvPicPr>
            <p:cNvPr id="10" name="Picture 9">
              <a:extLst>
                <a:ext uri="{FF2B5EF4-FFF2-40B4-BE49-F238E27FC236}">
                  <a16:creationId xmlns:a16="http://schemas.microsoft.com/office/drawing/2014/main" id="{05941F5F-197A-D560-914B-DA457D039F2C}"/>
                </a:ext>
              </a:extLst>
            </p:cNvPr>
            <p:cNvPicPr>
              <a:picLocks noChangeAspect="1"/>
            </p:cNvPicPr>
            <p:nvPr/>
          </p:nvPicPr>
          <p:blipFill>
            <a:blip r:embed="rId4"/>
            <a:stretch>
              <a:fillRect/>
            </a:stretch>
          </p:blipFill>
          <p:spPr>
            <a:xfrm>
              <a:off x="11206592" y="2042346"/>
              <a:ext cx="384048" cy="366618"/>
            </a:xfrm>
            <a:prstGeom prst="rect">
              <a:avLst/>
            </a:prstGeom>
          </p:spPr>
        </p:pic>
        <p:pic>
          <p:nvPicPr>
            <p:cNvPr id="11" name="Picture 10">
              <a:extLst>
                <a:ext uri="{FF2B5EF4-FFF2-40B4-BE49-F238E27FC236}">
                  <a16:creationId xmlns:a16="http://schemas.microsoft.com/office/drawing/2014/main" id="{2128D318-E58A-24BD-092E-CB98104AB388}"/>
                </a:ext>
              </a:extLst>
            </p:cNvPr>
            <p:cNvPicPr>
              <a:picLocks noChangeAspect="1"/>
            </p:cNvPicPr>
            <p:nvPr/>
          </p:nvPicPr>
          <p:blipFill>
            <a:blip r:embed="rId5"/>
            <a:stretch>
              <a:fillRect/>
            </a:stretch>
          </p:blipFill>
          <p:spPr>
            <a:xfrm>
              <a:off x="7084211" y="1570703"/>
              <a:ext cx="4800600" cy="365528"/>
            </a:xfrm>
            <a:prstGeom prst="rect">
              <a:avLst/>
            </a:prstGeom>
          </p:spPr>
        </p:pic>
        <p:pic>
          <p:nvPicPr>
            <p:cNvPr id="12" name="Picture 11">
              <a:extLst>
                <a:ext uri="{FF2B5EF4-FFF2-40B4-BE49-F238E27FC236}">
                  <a16:creationId xmlns:a16="http://schemas.microsoft.com/office/drawing/2014/main" id="{923C583A-E087-1584-DA82-7DC8DDC56640}"/>
                </a:ext>
              </a:extLst>
            </p:cNvPr>
            <p:cNvPicPr>
              <a:picLocks noChangeAspect="1"/>
            </p:cNvPicPr>
            <p:nvPr/>
          </p:nvPicPr>
          <p:blipFill>
            <a:blip r:embed="rId6"/>
            <a:stretch>
              <a:fillRect/>
            </a:stretch>
          </p:blipFill>
          <p:spPr>
            <a:xfrm>
              <a:off x="7865389" y="2913311"/>
              <a:ext cx="3017520" cy="366243"/>
            </a:xfrm>
            <a:prstGeom prst="rect">
              <a:avLst/>
            </a:prstGeom>
          </p:spPr>
        </p:pic>
        <p:pic>
          <p:nvPicPr>
            <p:cNvPr id="14" name="Picture 13">
              <a:extLst>
                <a:ext uri="{FF2B5EF4-FFF2-40B4-BE49-F238E27FC236}">
                  <a16:creationId xmlns:a16="http://schemas.microsoft.com/office/drawing/2014/main" id="{172ACFEC-01A6-32FC-2C56-345D497D05DF}"/>
                </a:ext>
              </a:extLst>
            </p:cNvPr>
            <p:cNvPicPr>
              <a:picLocks noChangeAspect="1"/>
            </p:cNvPicPr>
            <p:nvPr/>
          </p:nvPicPr>
          <p:blipFill>
            <a:blip r:embed="rId7"/>
            <a:stretch>
              <a:fillRect/>
            </a:stretch>
          </p:blipFill>
          <p:spPr>
            <a:xfrm>
              <a:off x="6678359" y="3367631"/>
              <a:ext cx="5330952" cy="365773"/>
            </a:xfrm>
            <a:prstGeom prst="rect">
              <a:avLst/>
            </a:prstGeom>
          </p:spPr>
        </p:pic>
      </p:grpSp>
      <p:sp>
        <p:nvSpPr>
          <p:cNvPr id="5" name="Title 1">
            <a:extLst>
              <a:ext uri="{FF2B5EF4-FFF2-40B4-BE49-F238E27FC236}">
                <a16:creationId xmlns:a16="http://schemas.microsoft.com/office/drawing/2014/main" id="{2BF35852-927C-7C7B-3B28-21B0E8B12774}"/>
              </a:ext>
            </a:extLst>
          </p:cNvPr>
          <p:cNvSpPr txBox="1">
            <a:spLocks/>
          </p:cNvSpPr>
          <p:nvPr/>
        </p:nvSpPr>
        <p:spPr>
          <a:xfrm>
            <a:off x="619413" y="318233"/>
            <a:ext cx="10953173" cy="7598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Calibri" panose="020F0502020204030204" pitchFamily="34" charset="0"/>
                <a:cs typeface="Calibri" panose="020F0502020204030204" pitchFamily="34" charset="0"/>
              </a:rPr>
              <a:t>Schematic picture of projection-based emulators</a:t>
            </a:r>
          </a:p>
        </p:txBody>
      </p:sp>
      <p:pic>
        <p:nvPicPr>
          <p:cNvPr id="38" name="Picture 37" descr="A picture containing text, businesscard, font, screenshot&#10;&#10;Description automatically generated">
            <a:extLst>
              <a:ext uri="{FF2B5EF4-FFF2-40B4-BE49-F238E27FC236}">
                <a16:creationId xmlns:a16="http://schemas.microsoft.com/office/drawing/2014/main" id="{D015C21D-82C8-10ED-4B29-94D7D51CCE02}"/>
              </a:ext>
            </a:extLst>
          </p:cNvPr>
          <p:cNvPicPr>
            <a:picLocks noChangeAspect="1"/>
          </p:cNvPicPr>
          <p:nvPr/>
        </p:nvPicPr>
        <p:blipFill>
          <a:blip r:embed="rId8"/>
          <a:stretch>
            <a:fillRect/>
          </a:stretch>
        </p:blipFill>
        <p:spPr>
          <a:xfrm>
            <a:off x="164592" y="1106424"/>
            <a:ext cx="6522101" cy="3493008"/>
          </a:xfrm>
          <a:prstGeom prst="rect">
            <a:avLst/>
          </a:prstGeom>
        </p:spPr>
      </p:pic>
      <p:pic>
        <p:nvPicPr>
          <p:cNvPr id="36" name="Picture 35" descr="A picture containing text, businesscard, font, handwriting&#10;&#10;Description automatically generated">
            <a:extLst>
              <a:ext uri="{FF2B5EF4-FFF2-40B4-BE49-F238E27FC236}">
                <a16:creationId xmlns:a16="http://schemas.microsoft.com/office/drawing/2014/main" id="{D9E4CEEF-5EB2-B589-785C-786AB9644D6C}"/>
              </a:ext>
            </a:extLst>
          </p:cNvPr>
          <p:cNvPicPr>
            <a:picLocks noChangeAspect="1"/>
          </p:cNvPicPr>
          <p:nvPr/>
        </p:nvPicPr>
        <p:blipFill>
          <a:blip r:embed="rId9"/>
          <a:stretch>
            <a:fillRect/>
          </a:stretch>
        </p:blipFill>
        <p:spPr>
          <a:xfrm>
            <a:off x="164592" y="1106424"/>
            <a:ext cx="6522101" cy="3493008"/>
          </a:xfrm>
          <a:prstGeom prst="rect">
            <a:avLst/>
          </a:prstGeom>
        </p:spPr>
      </p:pic>
      <p:pic>
        <p:nvPicPr>
          <p:cNvPr id="32" name="Picture 31" descr="A picture containing line, art, light&#10;&#10;Description automatically generated with medium confidence">
            <a:extLst>
              <a:ext uri="{FF2B5EF4-FFF2-40B4-BE49-F238E27FC236}">
                <a16:creationId xmlns:a16="http://schemas.microsoft.com/office/drawing/2014/main" id="{E85E525A-1A3E-7E2C-3DAF-8DA4BA856522}"/>
              </a:ext>
            </a:extLst>
          </p:cNvPr>
          <p:cNvPicPr>
            <a:picLocks noChangeAspect="1"/>
          </p:cNvPicPr>
          <p:nvPr/>
        </p:nvPicPr>
        <p:blipFill>
          <a:blip r:embed="rId10"/>
          <a:stretch>
            <a:fillRect/>
          </a:stretch>
        </p:blipFill>
        <p:spPr>
          <a:xfrm>
            <a:off x="164592" y="1106424"/>
            <a:ext cx="6522101" cy="3493008"/>
          </a:xfrm>
          <a:prstGeom prst="rect">
            <a:avLst/>
          </a:prstGeom>
        </p:spPr>
      </p:pic>
      <p:pic>
        <p:nvPicPr>
          <p:cNvPr id="30" name="Picture 29" descr="A blue line with a yellow dot&#10;&#10;Description automatically generated with low confidence">
            <a:extLst>
              <a:ext uri="{FF2B5EF4-FFF2-40B4-BE49-F238E27FC236}">
                <a16:creationId xmlns:a16="http://schemas.microsoft.com/office/drawing/2014/main" id="{3839913A-9812-6D44-8786-22C285FEDD26}"/>
              </a:ext>
            </a:extLst>
          </p:cNvPr>
          <p:cNvPicPr>
            <a:picLocks noChangeAspect="1"/>
          </p:cNvPicPr>
          <p:nvPr/>
        </p:nvPicPr>
        <p:blipFill>
          <a:blip r:embed="rId11"/>
          <a:stretch>
            <a:fillRect/>
          </a:stretch>
        </p:blipFill>
        <p:spPr>
          <a:xfrm>
            <a:off x="246888" y="1106423"/>
            <a:ext cx="6303787" cy="3493008"/>
          </a:xfrm>
          <a:prstGeom prst="rect">
            <a:avLst/>
          </a:prstGeom>
        </p:spPr>
      </p:pic>
      <p:pic>
        <p:nvPicPr>
          <p:cNvPr id="15" name="Picture 14" descr="A blue line with a yellow dot&#10;&#10;Description automatically generated with low confidence">
            <a:extLst>
              <a:ext uri="{FF2B5EF4-FFF2-40B4-BE49-F238E27FC236}">
                <a16:creationId xmlns:a16="http://schemas.microsoft.com/office/drawing/2014/main" id="{DC1E0A68-7C25-6D31-D45C-FA8A74A19B28}"/>
              </a:ext>
            </a:extLst>
          </p:cNvPr>
          <p:cNvPicPr>
            <a:picLocks noChangeAspect="1"/>
          </p:cNvPicPr>
          <p:nvPr/>
        </p:nvPicPr>
        <p:blipFill>
          <a:blip r:embed="rId12"/>
          <a:stretch>
            <a:fillRect/>
          </a:stretch>
        </p:blipFill>
        <p:spPr>
          <a:xfrm>
            <a:off x="246888" y="1106424"/>
            <a:ext cx="6085475" cy="3493008"/>
          </a:xfrm>
          <a:prstGeom prst="rect">
            <a:avLst/>
          </a:prstGeom>
        </p:spPr>
      </p:pic>
      <p:pic>
        <p:nvPicPr>
          <p:cNvPr id="13" name="Picture 12" descr="A blue line with a yellow dot&#10;&#10;Description automatically generated with low confidence">
            <a:extLst>
              <a:ext uri="{FF2B5EF4-FFF2-40B4-BE49-F238E27FC236}">
                <a16:creationId xmlns:a16="http://schemas.microsoft.com/office/drawing/2014/main" id="{1C80944C-E9A0-9FBF-26A1-93500DAE1A55}"/>
              </a:ext>
            </a:extLst>
          </p:cNvPr>
          <p:cNvPicPr>
            <a:picLocks noChangeAspect="1"/>
          </p:cNvPicPr>
          <p:nvPr/>
        </p:nvPicPr>
        <p:blipFill>
          <a:blip r:embed="rId13"/>
          <a:stretch>
            <a:fillRect/>
          </a:stretch>
        </p:blipFill>
        <p:spPr>
          <a:xfrm>
            <a:off x="365760" y="1106424"/>
            <a:ext cx="5952744" cy="3495189"/>
          </a:xfrm>
          <a:prstGeom prst="rect">
            <a:avLst/>
          </a:prstGeom>
        </p:spPr>
      </p:pic>
      <p:grpSp>
        <p:nvGrpSpPr>
          <p:cNvPr id="8" name="Group 7">
            <a:extLst>
              <a:ext uri="{FF2B5EF4-FFF2-40B4-BE49-F238E27FC236}">
                <a16:creationId xmlns:a16="http://schemas.microsoft.com/office/drawing/2014/main" id="{4DFF11F3-5939-AB76-2B63-3E7291475CDD}"/>
              </a:ext>
            </a:extLst>
          </p:cNvPr>
          <p:cNvGrpSpPr/>
          <p:nvPr/>
        </p:nvGrpSpPr>
        <p:grpSpPr>
          <a:xfrm>
            <a:off x="619414" y="4914460"/>
            <a:ext cx="5099462" cy="1569660"/>
            <a:chOff x="619414" y="4914460"/>
            <a:chExt cx="5099462" cy="156966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FE0D1C2-B2A3-ED1B-3504-89F8ED5BBFB6}"/>
                    </a:ext>
                  </a:extLst>
                </p:cNvPr>
                <p:cNvSpPr txBox="1"/>
                <p:nvPr/>
              </p:nvSpPr>
              <p:spPr>
                <a:xfrm>
                  <a:off x="619414" y="4914460"/>
                  <a:ext cx="5099462" cy="1569660"/>
                </a:xfrm>
                <a:prstGeom prst="rect">
                  <a:avLst/>
                </a:prstGeom>
                <a:solidFill>
                  <a:schemeClr val="accent2">
                    <a:lumMod val="20000"/>
                    <a:lumOff val="80000"/>
                  </a:schemeClr>
                </a:solidFill>
              </p:spPr>
              <p:txBody>
                <a:bodyPr wrap="square" rtlCol="0">
                  <a:spAutoFit/>
                </a:bodyPr>
                <a:lstStyle/>
                <a:p>
                  <a:pPr marL="192024" indent="-192024">
                    <a:buFont typeface="Arial" panose="020B0604020202020204" pitchFamily="34" charset="0"/>
                    <a:buChar char="•"/>
                  </a:pPr>
                  <a:r>
                    <a:rPr lang="en-US" sz="2400" dirty="0">
                      <a:latin typeface="Calibri" panose="020F0502020204030204" pitchFamily="34" charset="0"/>
                      <a:cs typeface="Calibri" panose="020F0502020204030204" pitchFamily="34" charset="0"/>
                    </a:rPr>
                    <a:t>High-fidelity trajectory is in blue. </a:t>
                  </a:r>
                </a:p>
                <a:p>
                  <a:pPr marL="192024" indent="-192024">
                    <a:buFont typeface="Arial" panose="020B0604020202020204" pitchFamily="34" charset="0"/>
                    <a:buChar char="•"/>
                  </a:pPr>
                  <a:r>
                    <a:rPr lang="en-US" sz="2400" dirty="0">
                      <a:latin typeface="Calibri" panose="020F0502020204030204" pitchFamily="34" charset="0"/>
                      <a:cs typeface="Calibri" panose="020F0502020204030204" pitchFamily="34" charset="0"/>
                    </a:rPr>
                    <a:t>Two high-fidelity snapshots (</a:t>
                  </a:r>
                  <a14:m>
                    <m:oMath xmlns:m="http://schemas.openxmlformats.org/officeDocument/2006/math">
                      <m:r>
                        <m:rPr>
                          <m:nor/>
                        </m:rPr>
                        <a:rPr lang="en-US" sz="2400" b="1" dirty="0" smtClean="0">
                          <a:latin typeface="Calibri" panose="020F0502020204030204" pitchFamily="34" charset="0"/>
                          <a:cs typeface="Calibri" panose="020F0502020204030204" pitchFamily="34" charset="0"/>
                        </a:rPr>
                        <m:t>θ</m:t>
                      </m:r>
                    </m:oMath>
                  </a14:m>
                  <a:r>
                    <a:rPr lang="en-US" sz="2400" baseline="-25000" dirty="0">
                      <a:latin typeface="Calibri" panose="020F0502020204030204" pitchFamily="34" charset="0"/>
                      <a:cs typeface="Calibri" panose="020F0502020204030204" pitchFamily="34" charset="0"/>
                    </a:rPr>
                    <a:t>1 </a:t>
                  </a:r>
                  <a:r>
                    <a:rPr lang="en-US" sz="2400" dirty="0">
                      <a:latin typeface="Calibri" panose="020F0502020204030204" pitchFamily="34" charset="0"/>
                      <a:cs typeface="Calibri" panose="020F0502020204030204" pitchFamily="34" charset="0"/>
                    </a:rPr>
                    <a:t>,</a:t>
                  </a:r>
                  <a:r>
                    <a:rPr lang="en-US" sz="2400" b="1" dirty="0">
                      <a:latin typeface="Calibri" panose="020F0502020204030204" pitchFamily="34" charset="0"/>
                      <a:cs typeface="Calibri" panose="020F0502020204030204" pitchFamily="34" charset="0"/>
                    </a:rPr>
                    <a:t> </a:t>
                  </a:r>
                  <a14:m>
                    <m:oMath xmlns:m="http://schemas.openxmlformats.org/officeDocument/2006/math">
                      <m:r>
                        <m:rPr>
                          <m:nor/>
                        </m:rPr>
                        <a:rPr lang="en-US" sz="2400" b="1" dirty="0">
                          <a:latin typeface="Calibri" panose="020F0502020204030204" pitchFamily="34" charset="0"/>
                          <a:cs typeface="Calibri" panose="020F0502020204030204" pitchFamily="34" charset="0"/>
                        </a:rPr>
                        <m:t>θ</m:t>
                      </m:r>
                    </m:oMath>
                  </a14:m>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a:t>
                  </a:r>
                </a:p>
                <a:p>
                  <a:pPr marL="192024" indent="-192024">
                    <a:buFont typeface="Arial" panose="020B0604020202020204" pitchFamily="34" charset="0"/>
                    <a:buChar char="•"/>
                  </a:pPr>
                  <a:r>
                    <a:rPr lang="en-US" sz="2400" dirty="0">
                      <a:latin typeface="Calibri" panose="020F0502020204030204" pitchFamily="34" charset="0"/>
                      <a:cs typeface="Calibri" panose="020F0502020204030204" pitchFamily="34" charset="0"/>
                    </a:rPr>
                    <a:t>They span the ROM subspace (grey) </a:t>
                  </a:r>
                </a:p>
                <a:p>
                  <a:pPr marL="192024" indent="-192024">
                    <a:buFont typeface="Arial" panose="020B0604020202020204" pitchFamily="34" charset="0"/>
                    <a:buChar char="•"/>
                  </a:pPr>
                  <a:r>
                    <a:rPr lang="en-US" sz="2400" dirty="0">
                      <a:latin typeface="Calibri" panose="020F0502020204030204" pitchFamily="34" charset="0"/>
                      <a:cs typeface="Calibri" panose="020F0502020204030204" pitchFamily="34" charset="0"/>
                    </a:rPr>
                    <a:t>Subspace projection shown for </a:t>
                  </a:r>
                </a:p>
              </p:txBody>
            </p:sp>
          </mc:Choice>
          <mc:Fallback xmlns="">
            <p:sp>
              <p:nvSpPr>
                <p:cNvPr id="6" name="TextBox 5">
                  <a:extLst>
                    <a:ext uri="{FF2B5EF4-FFF2-40B4-BE49-F238E27FC236}">
                      <a16:creationId xmlns:a16="http://schemas.microsoft.com/office/drawing/2014/main" id="{1FE0D1C2-B2A3-ED1B-3504-89F8ED5BBFB6}"/>
                    </a:ext>
                  </a:extLst>
                </p:cNvPr>
                <p:cNvSpPr txBox="1">
                  <a:spLocks noRot="1" noChangeAspect="1" noMove="1" noResize="1" noEditPoints="1" noAdjustHandles="1" noChangeArrowheads="1" noChangeShapeType="1" noTextEdit="1"/>
                </p:cNvSpPr>
                <p:nvPr/>
              </p:nvSpPr>
              <p:spPr>
                <a:xfrm>
                  <a:off x="619414" y="4914460"/>
                  <a:ext cx="5099462" cy="1569660"/>
                </a:xfrm>
                <a:prstGeom prst="rect">
                  <a:avLst/>
                </a:prstGeom>
                <a:blipFill>
                  <a:blip r:embed="rId14"/>
                  <a:stretch>
                    <a:fillRect l="-1489" t="-2400" b="-80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FE78CD8F-B002-F276-3BD6-F53E65C7FEDC}"/>
                </a:ext>
              </a:extLst>
            </p:cNvPr>
            <p:cNvPicPr>
              <a:picLocks noChangeAspect="1"/>
            </p:cNvPicPr>
            <p:nvPr/>
          </p:nvPicPr>
          <p:blipFill>
            <a:blip r:embed="rId15"/>
            <a:stretch>
              <a:fillRect/>
            </a:stretch>
          </p:blipFill>
          <p:spPr>
            <a:xfrm>
              <a:off x="4780581" y="6070383"/>
              <a:ext cx="804672" cy="339750"/>
            </a:xfrm>
            <a:prstGeom prst="rect">
              <a:avLst/>
            </a:prstGeom>
          </p:spPr>
        </p:pic>
      </p:grpSp>
      <p:grpSp>
        <p:nvGrpSpPr>
          <p:cNvPr id="16" name="Group 15">
            <a:extLst>
              <a:ext uri="{FF2B5EF4-FFF2-40B4-BE49-F238E27FC236}">
                <a16:creationId xmlns:a16="http://schemas.microsoft.com/office/drawing/2014/main" id="{2D16383F-4899-7DD1-7638-344F3746700C}"/>
              </a:ext>
            </a:extLst>
          </p:cNvPr>
          <p:cNvGrpSpPr/>
          <p:nvPr/>
        </p:nvGrpSpPr>
        <p:grpSpPr>
          <a:xfrm>
            <a:off x="6504658" y="4068919"/>
            <a:ext cx="5583483" cy="2693045"/>
            <a:chOff x="6504658" y="4068919"/>
            <a:chExt cx="5583483" cy="2693045"/>
          </a:xfrm>
        </p:grpSpPr>
        <p:grpSp>
          <p:nvGrpSpPr>
            <p:cNvPr id="17" name="Group 16">
              <a:extLst>
                <a:ext uri="{FF2B5EF4-FFF2-40B4-BE49-F238E27FC236}">
                  <a16:creationId xmlns:a16="http://schemas.microsoft.com/office/drawing/2014/main" id="{DC56B0D0-DECE-74F1-F7FB-06C18667F5A8}"/>
                </a:ext>
              </a:extLst>
            </p:cNvPr>
            <p:cNvGrpSpPr/>
            <p:nvPr/>
          </p:nvGrpSpPr>
          <p:grpSpPr>
            <a:xfrm>
              <a:off x="6504658" y="4068919"/>
              <a:ext cx="5583483" cy="2693045"/>
              <a:chOff x="6473126" y="4005855"/>
              <a:chExt cx="5583483" cy="2693045"/>
            </a:xfrm>
          </p:grpSpPr>
          <p:grpSp>
            <p:nvGrpSpPr>
              <p:cNvPr id="19" name="Group 18">
                <a:extLst>
                  <a:ext uri="{FF2B5EF4-FFF2-40B4-BE49-F238E27FC236}">
                    <a16:creationId xmlns:a16="http://schemas.microsoft.com/office/drawing/2014/main" id="{15B821CF-7117-911D-55B1-99EAB3183224}"/>
                  </a:ext>
                </a:extLst>
              </p:cNvPr>
              <p:cNvGrpSpPr/>
              <p:nvPr/>
            </p:nvGrpSpPr>
            <p:grpSpPr>
              <a:xfrm>
                <a:off x="6473126" y="4005855"/>
                <a:ext cx="5583483" cy="2693045"/>
                <a:chOff x="6531027" y="3706310"/>
                <a:chExt cx="5583483" cy="2693045"/>
              </a:xfrm>
              <a:solidFill>
                <a:schemeClr val="accent1">
                  <a:lumMod val="20000"/>
                  <a:lumOff val="80000"/>
                </a:schemeClr>
              </a:solidFill>
            </p:grpSpPr>
            <p:sp>
              <p:nvSpPr>
                <p:cNvPr id="21" name="TextBox 20">
                  <a:extLst>
                    <a:ext uri="{FF2B5EF4-FFF2-40B4-BE49-F238E27FC236}">
                      <a16:creationId xmlns:a16="http://schemas.microsoft.com/office/drawing/2014/main" id="{40ED7853-7220-E63E-212E-DF0BB51EC0C5}"/>
                    </a:ext>
                  </a:extLst>
                </p:cNvPr>
                <p:cNvSpPr txBox="1"/>
                <p:nvPr/>
              </p:nvSpPr>
              <p:spPr>
                <a:xfrm>
                  <a:off x="6531027" y="3706310"/>
                  <a:ext cx="5583483" cy="2693045"/>
                </a:xfrm>
                <a:prstGeom prst="rect">
                  <a:avLst/>
                </a:prstGeom>
                <a:grpFill/>
              </p:spPr>
              <p:txBody>
                <a:bodyPr wrap="square" rtlCol="0">
                  <a:spAutoFit/>
                </a:bodyPr>
                <a:lstStyle/>
                <a:p>
                  <a:pPr algn="ctr">
                    <a:spcAft>
                      <a:spcPts val="600"/>
                    </a:spcAft>
                  </a:pPr>
                  <a:r>
                    <a:rPr lang="en-US" sz="2400" b="1" dirty="0" err="1">
                      <a:latin typeface="Calibri" panose="020F0502020204030204" pitchFamily="34" charset="0"/>
                      <a:cs typeface="Calibri" panose="020F0502020204030204" pitchFamily="34" charset="0"/>
                    </a:rPr>
                    <a:t>Galerkin</a:t>
                  </a:r>
                  <a:r>
                    <a:rPr lang="en-US" sz="2400" b="1" dirty="0">
                      <a:latin typeface="Calibri" panose="020F0502020204030204" pitchFamily="34" charset="0"/>
                      <a:cs typeface="Calibri" panose="020F0502020204030204" pitchFamily="34" charset="0"/>
                    </a:rPr>
                    <a:t> projection </a:t>
                  </a:r>
                  <a:r>
                    <a:rPr lang="en-US" sz="2400" b="1" dirty="0">
                      <a:latin typeface="Calibri" panose="020F0502020204030204" pitchFamily="34" charset="0"/>
                      <a:cs typeface="Calibri" panose="020F0502020204030204" pitchFamily="34" charset="0"/>
                      <a:sym typeface="Wingdings" pitchFamily="2" charset="2"/>
                    </a:rPr>
                    <a:t> use weak form</a:t>
                  </a:r>
                </a:p>
                <a:p>
                  <a:pPr>
                    <a:spcAft>
                      <a:spcPts val="600"/>
                    </a:spcAft>
                  </a:pPr>
                  <a:endParaRPr lang="en-US" sz="2400" b="1" dirty="0">
                    <a:latin typeface="Calibri" panose="020F0502020204030204" pitchFamily="34" charset="0"/>
                    <a:cs typeface="Calibri" panose="020F0502020204030204" pitchFamily="34" charset="0"/>
                    <a:sym typeface="Wingdings" pitchFamily="2" charset="2"/>
                  </a:endParaRPr>
                </a:p>
                <a:p>
                  <a:pPr>
                    <a:spcAft>
                      <a:spcPts val="600"/>
                    </a:spcAft>
                  </a:pPr>
                  <a:r>
                    <a:rPr lang="en-US" sz="2400" dirty="0">
                      <a:latin typeface="Calibri" panose="020F0502020204030204" pitchFamily="34" charset="0"/>
                      <a:cs typeface="Calibri" panose="020F0502020204030204" pitchFamily="34" charset="0"/>
                      <a:sym typeface="Wingdings" pitchFamily="2" charset="2"/>
                    </a:rPr>
                    <a:t>Reduce dimension:</a:t>
                  </a:r>
                </a:p>
                <a:p>
                  <a:pPr>
                    <a:spcAft>
                      <a:spcPts val="600"/>
                    </a:spcAft>
                  </a:pPr>
                  <a:r>
                    <a:rPr lang="en-US" sz="2400" dirty="0">
                      <a:latin typeface="Calibri" panose="020F0502020204030204" pitchFamily="34" charset="0"/>
                      <a:cs typeface="Calibri" panose="020F0502020204030204" pitchFamily="34" charset="0"/>
                      <a:sym typeface="Wingdings" pitchFamily="2" charset="2"/>
                    </a:rPr>
                    <a:t>Limit orthogonality: </a:t>
                  </a:r>
                </a:p>
                <a:p>
                  <a:pPr>
                    <a:spcAft>
                      <a:spcPts val="600"/>
                    </a:spcAft>
                  </a:pPr>
                  <a:r>
                    <a:rPr lang="en-US" sz="2400" dirty="0">
                      <a:latin typeface="Calibri" panose="020F0502020204030204" pitchFamily="34" charset="0"/>
                      <a:cs typeface="Calibri" panose="020F0502020204030204" pitchFamily="34" charset="0"/>
                      <a:sym typeface="Wingdings" pitchFamily="2" charset="2"/>
                    </a:rPr>
                    <a:t>Choose                      (Ritz)  ≡ variational</a:t>
                  </a:r>
                </a:p>
                <a:p>
                  <a:pPr>
                    <a:spcAft>
                      <a:spcPts val="600"/>
                    </a:spcAft>
                  </a:pPr>
                  <a:r>
                    <a:rPr lang="en-US" sz="2400" dirty="0">
                      <a:latin typeface="Calibri" panose="020F0502020204030204" pitchFamily="34" charset="0"/>
                      <a:cs typeface="Calibri" panose="020F0502020204030204" pitchFamily="34" charset="0"/>
                      <a:sym typeface="Wingdings" pitchFamily="2" charset="2"/>
                    </a:rPr>
                    <a:t>More general:                     (Petrov-</a:t>
                  </a:r>
                  <a:r>
                    <a:rPr lang="en-US" sz="2400" dirty="0" err="1">
                      <a:latin typeface="Calibri" panose="020F0502020204030204" pitchFamily="34" charset="0"/>
                      <a:cs typeface="Calibri" panose="020F0502020204030204" pitchFamily="34" charset="0"/>
                      <a:sym typeface="Wingdings" pitchFamily="2" charset="2"/>
                    </a:rPr>
                    <a:t>Galerkin</a:t>
                  </a:r>
                  <a:r>
                    <a:rPr lang="en-US" sz="2400" dirty="0">
                      <a:latin typeface="Calibri" panose="020F0502020204030204" pitchFamily="34" charset="0"/>
                      <a:cs typeface="Calibri" panose="020F0502020204030204" pitchFamily="34" charset="0"/>
                      <a:sym typeface="Wingdings" pitchFamily="2" charset="2"/>
                    </a:rPr>
                    <a:t>) </a:t>
                  </a:r>
                  <a:endParaRPr lang="en-US" sz="24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093D445D-3054-B7C4-C7BE-C43F79FAEDAD}"/>
                    </a:ext>
                  </a:extLst>
                </p:cNvPr>
                <p:cNvPicPr>
                  <a:picLocks noChangeAspect="1"/>
                </p:cNvPicPr>
                <p:nvPr/>
              </p:nvPicPr>
              <p:blipFill>
                <a:blip r:embed="rId16"/>
                <a:stretch>
                  <a:fillRect/>
                </a:stretch>
              </p:blipFill>
              <p:spPr>
                <a:xfrm>
                  <a:off x="9049804" y="4632151"/>
                  <a:ext cx="2871216" cy="365566"/>
                </a:xfrm>
                <a:prstGeom prst="rect">
                  <a:avLst/>
                </a:prstGeom>
                <a:grpFill/>
              </p:spPr>
            </p:pic>
            <p:pic>
              <p:nvPicPr>
                <p:cNvPr id="23" name="Picture 22">
                  <a:extLst>
                    <a:ext uri="{FF2B5EF4-FFF2-40B4-BE49-F238E27FC236}">
                      <a16:creationId xmlns:a16="http://schemas.microsoft.com/office/drawing/2014/main" id="{07FD7826-4974-F99D-EF7A-6988A1C280EE}"/>
                    </a:ext>
                  </a:extLst>
                </p:cNvPr>
                <p:cNvPicPr>
                  <a:picLocks noChangeAspect="1"/>
                </p:cNvPicPr>
                <p:nvPr/>
              </p:nvPicPr>
              <p:blipFill>
                <a:blip r:embed="rId17"/>
                <a:stretch>
                  <a:fillRect/>
                </a:stretch>
              </p:blipFill>
              <p:spPr>
                <a:xfrm>
                  <a:off x="8440722" y="5970203"/>
                  <a:ext cx="1280160" cy="347472"/>
                </a:xfrm>
                <a:prstGeom prst="rect">
                  <a:avLst/>
                </a:prstGeom>
                <a:grpFill/>
              </p:spPr>
            </p:pic>
            <p:pic>
              <p:nvPicPr>
                <p:cNvPr id="24" name="Picture 23">
                  <a:extLst>
                    <a:ext uri="{FF2B5EF4-FFF2-40B4-BE49-F238E27FC236}">
                      <a16:creationId xmlns:a16="http://schemas.microsoft.com/office/drawing/2014/main" id="{E37F95C3-DAFE-F355-54F1-34E127752A20}"/>
                    </a:ext>
                  </a:extLst>
                </p:cNvPr>
                <p:cNvPicPr>
                  <a:picLocks noChangeAspect="1"/>
                </p:cNvPicPr>
                <p:nvPr/>
              </p:nvPicPr>
              <p:blipFill>
                <a:blip r:embed="rId18"/>
                <a:stretch>
                  <a:fillRect/>
                </a:stretch>
              </p:blipFill>
              <p:spPr>
                <a:xfrm>
                  <a:off x="7650656" y="5541051"/>
                  <a:ext cx="1280160" cy="347472"/>
                </a:xfrm>
                <a:prstGeom prst="rect">
                  <a:avLst/>
                </a:prstGeom>
                <a:grpFill/>
              </p:spPr>
            </p:pic>
          </p:grpSp>
          <p:pic>
            <p:nvPicPr>
              <p:cNvPr id="20" name="Picture 19">
                <a:extLst>
                  <a:ext uri="{FF2B5EF4-FFF2-40B4-BE49-F238E27FC236}">
                    <a16:creationId xmlns:a16="http://schemas.microsoft.com/office/drawing/2014/main" id="{975BF2FC-61F9-C44D-85EF-E1727A2BC86B}"/>
                  </a:ext>
                </a:extLst>
              </p:cNvPr>
              <p:cNvPicPr>
                <a:picLocks noChangeAspect="1"/>
              </p:cNvPicPr>
              <p:nvPr/>
            </p:nvPicPr>
            <p:blipFill>
              <a:blip r:embed="rId19"/>
              <a:stretch>
                <a:fillRect/>
              </a:stretch>
            </p:blipFill>
            <p:spPr>
              <a:xfrm>
                <a:off x="9127272" y="5382412"/>
                <a:ext cx="2816352" cy="347221"/>
              </a:xfrm>
              <a:prstGeom prst="rect">
                <a:avLst/>
              </a:prstGeom>
            </p:spPr>
          </p:pic>
        </p:grpSp>
        <p:pic>
          <p:nvPicPr>
            <p:cNvPr id="18" name="Picture 17">
              <a:extLst>
                <a:ext uri="{FF2B5EF4-FFF2-40B4-BE49-F238E27FC236}">
                  <a16:creationId xmlns:a16="http://schemas.microsoft.com/office/drawing/2014/main" id="{2CD5D3F7-6FD7-1177-FED2-359EF45A3A81}"/>
                </a:ext>
              </a:extLst>
            </p:cNvPr>
            <p:cNvPicPr>
              <a:picLocks noChangeAspect="1"/>
            </p:cNvPicPr>
            <p:nvPr/>
          </p:nvPicPr>
          <p:blipFill>
            <a:blip r:embed="rId20"/>
            <a:stretch>
              <a:fillRect/>
            </a:stretch>
          </p:blipFill>
          <p:spPr>
            <a:xfrm>
              <a:off x="7533323" y="4567027"/>
              <a:ext cx="3621024" cy="310607"/>
            </a:xfrm>
            <a:prstGeom prst="rect">
              <a:avLst/>
            </a:prstGeom>
          </p:spPr>
        </p:pic>
      </p:grpSp>
    </p:spTree>
    <p:extLst>
      <p:ext uri="{BB962C8B-B14F-4D97-AF65-F5344CB8AC3E}">
        <p14:creationId xmlns:p14="http://schemas.microsoft.com/office/powerpoint/2010/main" val="351450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with black letters and blue waves&#10;&#10;Description automatically generated">
            <a:extLst>
              <a:ext uri="{FF2B5EF4-FFF2-40B4-BE49-F238E27FC236}">
                <a16:creationId xmlns:a16="http://schemas.microsoft.com/office/drawing/2014/main" id="{6893561B-0B61-A748-114C-15FF5AA601D6}"/>
              </a:ext>
            </a:extLst>
          </p:cNvPr>
          <p:cNvPicPr>
            <a:picLocks noChangeAspect="1"/>
          </p:cNvPicPr>
          <p:nvPr/>
        </p:nvPicPr>
        <p:blipFill>
          <a:blip r:embed="rId2"/>
          <a:stretch>
            <a:fillRect/>
          </a:stretch>
        </p:blipFill>
        <p:spPr>
          <a:xfrm>
            <a:off x="1660634" y="6203546"/>
            <a:ext cx="1218822" cy="578288"/>
          </a:xfrm>
          <a:prstGeom prst="rect">
            <a:avLst/>
          </a:prstGeom>
        </p:spPr>
      </p:pic>
      <p:sp>
        <p:nvSpPr>
          <p:cNvPr id="8" name="Title 2">
            <a:extLst>
              <a:ext uri="{FF2B5EF4-FFF2-40B4-BE49-F238E27FC236}">
                <a16:creationId xmlns:a16="http://schemas.microsoft.com/office/drawing/2014/main" id="{B1AB42D4-64DD-9929-CB1E-50F2A4872FA8}"/>
              </a:ext>
            </a:extLst>
          </p:cNvPr>
          <p:cNvSpPr txBox="1">
            <a:spLocks/>
          </p:cNvSpPr>
          <p:nvPr/>
        </p:nvSpPr>
        <p:spPr>
          <a:xfrm>
            <a:off x="1600200" y="109911"/>
            <a:ext cx="8991600" cy="4857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Calibri" panose="020F0502020204030204" pitchFamily="34" charset="0"/>
                <a:cs typeface="Calibri" panose="020F0502020204030204" pitchFamily="34" charset="0"/>
              </a:rPr>
              <a:t>CC-Emulator Workflow Chart</a:t>
            </a:r>
          </a:p>
        </p:txBody>
      </p:sp>
      <p:sp>
        <p:nvSpPr>
          <p:cNvPr id="2" name="Rounded Rectangle 1">
            <a:extLst>
              <a:ext uri="{FF2B5EF4-FFF2-40B4-BE49-F238E27FC236}">
                <a16:creationId xmlns:a16="http://schemas.microsoft.com/office/drawing/2014/main" id="{4048F916-C94A-97A9-F038-97BE36CC7BDA}"/>
              </a:ext>
            </a:extLst>
          </p:cNvPr>
          <p:cNvSpPr/>
          <p:nvPr/>
        </p:nvSpPr>
        <p:spPr>
          <a:xfrm>
            <a:off x="1550921" y="1485256"/>
            <a:ext cx="5204992" cy="4749241"/>
          </a:xfrm>
          <a:prstGeom prst="roundRect">
            <a:avLst/>
          </a:prstGeom>
          <a:solidFill>
            <a:schemeClr val="accent1">
              <a:alpha val="48409"/>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latin typeface="Calibri" panose="020F0502020204030204" pitchFamily="34" charset="0"/>
              <a:ea typeface="Cambria Math"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620FC3C8-D0DD-CF84-E318-4F0DD6B72336}"/>
              </a:ext>
            </a:extLst>
          </p:cNvPr>
          <p:cNvSpPr txBox="1"/>
          <p:nvPr/>
        </p:nvSpPr>
        <p:spPr>
          <a:xfrm>
            <a:off x="1780287" y="623552"/>
            <a:ext cx="3902697" cy="307777"/>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rPr>
              <a:t>User inputs:</a:t>
            </a:r>
          </a:p>
        </p:txBody>
      </p:sp>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DCCEE4D7-B827-8E7E-FF24-AB178E765790}"/>
                  </a:ext>
                </a:extLst>
              </p:cNvPr>
              <p:cNvSpPr/>
              <p:nvPr/>
            </p:nvSpPr>
            <p:spPr>
              <a:xfrm>
                <a:off x="7268778" y="1485256"/>
                <a:ext cx="3227773" cy="4718291"/>
              </a:xfrm>
              <a:prstGeom prst="roundRect">
                <a:avLst/>
              </a:prstGeom>
              <a:solidFill>
                <a:schemeClr val="bg1">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p>
                        <m:sSupPr>
                          <m:ctrlPr>
                            <a:rPr lang="en-US" b="1" i="1">
                              <a:latin typeface="Cambria Math" panose="02040503050406030204" pitchFamily="18" charset="0"/>
                            </a:rPr>
                          </m:ctrlPr>
                        </m:sSupPr>
                        <m:e>
                          <m:r>
                            <a:rPr lang="en-US" b="1" i="1">
                              <a:latin typeface="Cambria Math" panose="02040503050406030204" pitchFamily="18" charset="0"/>
                            </a:rPr>
                            <m:t>)</m:t>
                          </m:r>
                        </m:e>
                        <m:sup>
                          <m:r>
                            <a:rPr lang="en-US" b="1" i="1">
                              <a:latin typeface="Cambria Math" panose="02040503050406030204" pitchFamily="18" charset="0"/>
                            </a:rPr>
                            <m:t>−</m:t>
                          </m:r>
                          <m:r>
                            <a:rPr lang="en-US" b="1" i="1">
                              <a:latin typeface="Cambria Math" panose="02040503050406030204" pitchFamily="18" charset="0"/>
                            </a:rPr>
                            <m:t>𝟏</m:t>
                          </m:r>
                        </m:sup>
                      </m:sSup>
                      <m:sSubSup>
                        <m:sSubSupPr>
                          <m:ctrlPr>
                            <a:rPr lang="en-US" b="1" i="1" dirty="0">
                              <a:latin typeface="Cambria Math" panose="02040503050406030204" pitchFamily="18" charset="0"/>
                            </a:rPr>
                          </m:ctrlPr>
                        </m:sSubSupPr>
                        <m:e>
                          <m:r>
                            <a:rPr lang="en-US" b="1" i="1" dirty="0">
                              <a:latin typeface="Cambria Math" panose="02040503050406030204" pitchFamily="18" charset="0"/>
                            </a:rPr>
                            <m:t>𝒄</m:t>
                          </m:r>
                        </m:e>
                        <m:sub>
                          <m:r>
                            <a:rPr lang="en-US" b="1" i="1" dirty="0">
                              <a:latin typeface="Cambria Math" panose="02040503050406030204" pitchFamily="18" charset="0"/>
                            </a:rPr>
                            <m:t>𝒋</m:t>
                          </m:r>
                        </m:sub>
                        <m:sup>
                          <m:r>
                            <a:rPr lang="en-US" b="1" i="1" dirty="0">
                              <a:latin typeface="Cambria Math" panose="02040503050406030204" pitchFamily="18" charset="0"/>
                            </a:rPr>
                            <m:t>𝒔𝒑𝒉</m:t>
                          </m:r>
                        </m:sup>
                      </m:sSubSup>
                    </m:oMath>
                  </m:oMathPara>
                </a14:m>
                <a:endParaRPr lang="en-US" b="1" dirty="0">
                  <a:latin typeface="Calibri" panose="020F0502020204030204" pitchFamily="34" charset="0"/>
                  <a:cs typeface="Calibri" panose="020F0502020204030204" pitchFamily="34" charset="0"/>
                </a:endParaRPr>
              </a:p>
            </p:txBody>
          </p:sp>
        </mc:Choice>
        <mc:Fallback xmlns="">
          <p:sp>
            <p:nvSpPr>
              <p:cNvPr id="10" name="Rounded Rectangle 9">
                <a:extLst>
                  <a:ext uri="{FF2B5EF4-FFF2-40B4-BE49-F238E27FC236}">
                    <a16:creationId xmlns:a16="http://schemas.microsoft.com/office/drawing/2014/main" id="{DCCEE4D7-B827-8E7E-FF24-AB178E765790}"/>
                  </a:ext>
                </a:extLst>
              </p:cNvPr>
              <p:cNvSpPr>
                <a:spLocks noRot="1" noChangeAspect="1" noMove="1" noResize="1" noEditPoints="1" noAdjustHandles="1" noChangeArrowheads="1" noChangeShapeType="1" noTextEdit="1"/>
              </p:cNvSpPr>
              <p:nvPr/>
            </p:nvSpPr>
            <p:spPr>
              <a:xfrm>
                <a:off x="7268778" y="1485256"/>
                <a:ext cx="3227773" cy="4718291"/>
              </a:xfrm>
              <a:prstGeom prst="roundRect">
                <a:avLst/>
              </a:prstGeom>
              <a:blipFill>
                <a:blip r:embed="rId3"/>
                <a:stretch>
                  <a:fillRect/>
                </a:stretch>
              </a:blipFill>
            </p:spPr>
            <p:txBody>
              <a:bodyPr/>
              <a:lstStyle/>
              <a:p>
                <a:r>
                  <a:rPr lang="en-US">
                    <a:noFill/>
                  </a:rPr>
                  <a:t> </a:t>
                </a:r>
              </a:p>
            </p:txBody>
          </p:sp>
        </mc:Fallback>
      </mc:AlternateContent>
      <p:sp>
        <p:nvSpPr>
          <p:cNvPr id="11" name="Rounded Rectangle 10">
            <a:extLst>
              <a:ext uri="{FF2B5EF4-FFF2-40B4-BE49-F238E27FC236}">
                <a16:creationId xmlns:a16="http://schemas.microsoft.com/office/drawing/2014/main" id="{8291CCB4-732C-B1AF-481D-521B6D2043EA}"/>
              </a:ext>
            </a:extLst>
          </p:cNvPr>
          <p:cNvSpPr/>
          <p:nvPr/>
        </p:nvSpPr>
        <p:spPr>
          <a:xfrm>
            <a:off x="1695451" y="3085441"/>
            <a:ext cx="1589289" cy="705938"/>
          </a:xfrm>
          <a:prstGeom prst="roundRect">
            <a:avLst>
              <a:gd name="adj" fmla="val 13546"/>
            </a:avLst>
          </a:prstGeom>
          <a:solidFill>
            <a:schemeClr val="tx1">
              <a:lumMod val="95000"/>
              <a:lumOff val="5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2" name="Title 2">
            <a:extLst>
              <a:ext uri="{FF2B5EF4-FFF2-40B4-BE49-F238E27FC236}">
                <a16:creationId xmlns:a16="http://schemas.microsoft.com/office/drawing/2014/main" id="{8B34FE02-119D-3888-3290-D26CD44FD1F2}"/>
              </a:ext>
            </a:extLst>
          </p:cNvPr>
          <p:cNvSpPr txBox="1">
            <a:spLocks/>
          </p:cNvSpPr>
          <p:nvPr/>
        </p:nvSpPr>
        <p:spPr>
          <a:xfrm>
            <a:off x="1348593" y="3269895"/>
            <a:ext cx="2232660" cy="4857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err="1">
                <a:solidFill>
                  <a:schemeClr val="bg1"/>
                </a:solidFill>
                <a:latin typeface="Calibri" panose="020F0502020204030204" pitchFamily="34" charset="0"/>
                <a:cs typeface="Calibri" panose="020F0502020204030204" pitchFamily="34" charset="0"/>
              </a:rPr>
              <a:t>Frescox</a:t>
            </a:r>
            <a:endParaRPr lang="en-US" sz="1600" b="1" dirty="0">
              <a:solidFill>
                <a:schemeClr val="bg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FFC3563-DB6F-6DD7-176F-4F54141D9BCB}"/>
                  </a:ext>
                </a:extLst>
              </p:cNvPr>
              <p:cNvSpPr txBox="1"/>
              <p:nvPr/>
            </p:nvSpPr>
            <p:spPr>
              <a:xfrm>
                <a:off x="2834063" y="628834"/>
                <a:ext cx="754694" cy="2597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i="1" dirty="0">
                              <a:solidFill>
                                <a:srgbClr val="760003"/>
                              </a:solidFill>
                              <a:latin typeface="Cambria Math" panose="02040503050406030204" pitchFamily="18" charset="0"/>
                            </a:rPr>
                          </m:ctrlPr>
                        </m:sSubSupPr>
                        <m:e>
                          <m:d>
                            <m:dPr>
                              <m:begChr m:val="{"/>
                              <m:endChr m:val="}"/>
                              <m:ctrlPr>
                                <a:rPr lang="en-US" sz="1400" i="1" dirty="0">
                                  <a:solidFill>
                                    <a:srgbClr val="760003"/>
                                  </a:solidFill>
                                  <a:latin typeface="Cambria Math" panose="02040503050406030204" pitchFamily="18" charset="0"/>
                                </a:rPr>
                              </m:ctrlPr>
                            </m:dPr>
                            <m:e>
                              <m:sSub>
                                <m:sSubPr>
                                  <m:ctrlPr>
                                    <a:rPr lang="en-US" sz="1400" i="1" dirty="0">
                                      <a:solidFill>
                                        <a:srgbClr val="760003"/>
                                      </a:solidFill>
                                      <a:latin typeface="Cambria Math" panose="02040503050406030204" pitchFamily="18" charset="0"/>
                                    </a:rPr>
                                  </m:ctrlPr>
                                </m:sSubPr>
                                <m:e>
                                  <m:r>
                                    <a:rPr lang="en-US" sz="1400" i="1" dirty="0">
                                      <a:solidFill>
                                        <a:srgbClr val="760003"/>
                                      </a:solidFill>
                                      <a:latin typeface="Cambria Math" panose="02040503050406030204" pitchFamily="18" charset="0"/>
                                    </a:rPr>
                                    <m:t>𝛼</m:t>
                                  </m:r>
                                </m:e>
                                <m:sub>
                                  <m:r>
                                    <a:rPr lang="en-US" sz="1400" i="1" dirty="0">
                                      <a:solidFill>
                                        <a:srgbClr val="760003"/>
                                      </a:solidFill>
                                      <a:latin typeface="Cambria Math" panose="02040503050406030204" pitchFamily="18" charset="0"/>
                                    </a:rPr>
                                    <m:t>𝑘</m:t>
                                  </m:r>
                                </m:sub>
                              </m:sSub>
                            </m:e>
                          </m:d>
                        </m:e>
                        <m:sub>
                          <m:r>
                            <a:rPr lang="en-US" sz="1400" i="1" dirty="0">
                              <a:solidFill>
                                <a:srgbClr val="760003"/>
                              </a:solidFill>
                              <a:latin typeface="Cambria Math" panose="02040503050406030204" pitchFamily="18" charset="0"/>
                            </a:rPr>
                            <m:t>𝑘</m:t>
                          </m:r>
                          <m:r>
                            <a:rPr lang="en-US" sz="1400" i="1" dirty="0">
                              <a:solidFill>
                                <a:srgbClr val="760003"/>
                              </a:solidFill>
                              <a:latin typeface="Cambria Math" panose="02040503050406030204" pitchFamily="18" charset="0"/>
                            </a:rPr>
                            <m:t>=1</m:t>
                          </m:r>
                        </m:sub>
                        <m:sup>
                          <m:sSub>
                            <m:sSubPr>
                              <m:ctrlPr>
                                <a:rPr lang="en-US" sz="1400" i="1" dirty="0">
                                  <a:solidFill>
                                    <a:srgbClr val="760003"/>
                                  </a:solidFill>
                                  <a:latin typeface="Cambria Math" panose="02040503050406030204" pitchFamily="18" charset="0"/>
                                </a:rPr>
                              </m:ctrlPr>
                            </m:sSubPr>
                            <m:e>
                              <m:r>
                                <a:rPr lang="en-US" sz="1400" i="1" dirty="0">
                                  <a:solidFill>
                                    <a:srgbClr val="760003"/>
                                  </a:solidFill>
                                  <a:latin typeface="Cambria Math" panose="02040503050406030204" pitchFamily="18" charset="0"/>
                                </a:rPr>
                                <m:t>𝑁</m:t>
                              </m:r>
                            </m:e>
                            <m:sub>
                              <m:r>
                                <a:rPr lang="en-US" sz="1400" i="1" dirty="0">
                                  <a:solidFill>
                                    <a:srgbClr val="760003"/>
                                  </a:solidFill>
                                  <a:latin typeface="Cambria Math" panose="02040503050406030204" pitchFamily="18" charset="0"/>
                                </a:rPr>
                                <m:t>𝑅𝐵𝑀</m:t>
                              </m:r>
                            </m:sub>
                          </m:sSub>
                        </m:sup>
                      </m:sSubSup>
                    </m:oMath>
                  </m:oMathPara>
                </a14:m>
                <a:endParaRPr lang="en-US" sz="1400" dirty="0">
                  <a:solidFill>
                    <a:srgbClr val="760003"/>
                  </a:solidFill>
                  <a:latin typeface="Calibri" panose="020F0502020204030204" pitchFamily="34" charset="0"/>
                  <a:cs typeface="Calibri" panose="020F0502020204030204" pitchFamily="34" charset="0"/>
                </a:endParaRPr>
              </a:p>
            </p:txBody>
          </p:sp>
        </mc:Choice>
        <mc:Fallback xmlns="">
          <p:sp>
            <p:nvSpPr>
              <p:cNvPr id="16" name="TextBox 15">
                <a:extLst>
                  <a:ext uri="{FF2B5EF4-FFF2-40B4-BE49-F238E27FC236}">
                    <a16:creationId xmlns:a16="http://schemas.microsoft.com/office/drawing/2014/main" id="{CFFC3563-DB6F-6DD7-176F-4F54141D9BCB}"/>
                  </a:ext>
                </a:extLst>
              </p:cNvPr>
              <p:cNvSpPr txBox="1">
                <a:spLocks noRot="1" noChangeAspect="1" noMove="1" noResize="1" noEditPoints="1" noAdjustHandles="1" noChangeArrowheads="1" noChangeShapeType="1" noTextEdit="1"/>
              </p:cNvSpPr>
              <p:nvPr/>
            </p:nvSpPr>
            <p:spPr>
              <a:xfrm>
                <a:off x="2834063" y="628834"/>
                <a:ext cx="754694" cy="259751"/>
              </a:xfrm>
              <a:prstGeom prst="rect">
                <a:avLst/>
              </a:prstGeom>
              <a:blipFill>
                <a:blip r:embed="rId4"/>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BDA0772-1E9E-5F35-6DBD-AE47E2B353C6}"/>
                  </a:ext>
                </a:extLst>
              </p:cNvPr>
              <p:cNvSpPr txBox="1"/>
              <p:nvPr/>
            </p:nvSpPr>
            <p:spPr>
              <a:xfrm>
                <a:off x="3731635" y="621524"/>
                <a:ext cx="716222" cy="2597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i="1" dirty="0">
                              <a:solidFill>
                                <a:srgbClr val="760003"/>
                              </a:solidFill>
                              <a:latin typeface="Cambria Math" panose="02040503050406030204" pitchFamily="18" charset="0"/>
                            </a:rPr>
                          </m:ctrlPr>
                        </m:sSubSupPr>
                        <m:e>
                          <m:d>
                            <m:dPr>
                              <m:begChr m:val="{"/>
                              <m:endChr m:val="}"/>
                              <m:ctrlPr>
                                <a:rPr lang="en-US" sz="1400" i="1" dirty="0">
                                  <a:solidFill>
                                    <a:srgbClr val="760003"/>
                                  </a:solidFill>
                                  <a:latin typeface="Cambria Math" panose="02040503050406030204" pitchFamily="18" charset="0"/>
                                </a:rPr>
                              </m:ctrlPr>
                            </m:dPr>
                            <m:e>
                              <m:sSub>
                                <m:sSubPr>
                                  <m:ctrlPr>
                                    <a:rPr lang="en-US" sz="1400" i="1" dirty="0">
                                      <a:solidFill>
                                        <a:srgbClr val="760003"/>
                                      </a:solidFill>
                                      <a:latin typeface="Cambria Math" panose="02040503050406030204" pitchFamily="18" charset="0"/>
                                    </a:rPr>
                                  </m:ctrlPr>
                                </m:sSubPr>
                                <m:e>
                                  <m:r>
                                    <a:rPr lang="en-US" sz="1400" i="1" dirty="0">
                                      <a:solidFill>
                                        <a:srgbClr val="760003"/>
                                      </a:solidFill>
                                      <a:latin typeface="Cambria Math" panose="02040503050406030204" pitchFamily="18" charset="0"/>
                                    </a:rPr>
                                    <m:t>𝛼</m:t>
                                  </m:r>
                                </m:e>
                                <m:sub>
                                  <m:r>
                                    <a:rPr lang="en-US" sz="1400" i="1" dirty="0">
                                      <a:solidFill>
                                        <a:srgbClr val="760003"/>
                                      </a:solidFill>
                                      <a:latin typeface="Cambria Math" panose="02040503050406030204" pitchFamily="18" charset="0"/>
                                    </a:rPr>
                                    <m:t>𝑘</m:t>
                                  </m:r>
                                </m:sub>
                              </m:sSub>
                            </m:e>
                          </m:d>
                        </m:e>
                        <m:sub>
                          <m:r>
                            <a:rPr lang="en-US" sz="1400" i="1" dirty="0">
                              <a:solidFill>
                                <a:srgbClr val="760003"/>
                              </a:solidFill>
                              <a:latin typeface="Cambria Math" panose="02040503050406030204" pitchFamily="18" charset="0"/>
                            </a:rPr>
                            <m:t>𝑘</m:t>
                          </m:r>
                          <m:r>
                            <a:rPr lang="en-US" sz="1400" i="1" dirty="0">
                              <a:solidFill>
                                <a:srgbClr val="760003"/>
                              </a:solidFill>
                              <a:latin typeface="Cambria Math" panose="02040503050406030204" pitchFamily="18" charset="0"/>
                            </a:rPr>
                            <m:t>=1</m:t>
                          </m:r>
                        </m:sub>
                        <m:sup>
                          <m:sSub>
                            <m:sSubPr>
                              <m:ctrlPr>
                                <a:rPr lang="en-US" sz="1400" i="1" dirty="0">
                                  <a:solidFill>
                                    <a:srgbClr val="760003"/>
                                  </a:solidFill>
                                  <a:latin typeface="Cambria Math" panose="02040503050406030204" pitchFamily="18" charset="0"/>
                                </a:rPr>
                              </m:ctrlPr>
                            </m:sSubPr>
                            <m:e>
                              <m:r>
                                <a:rPr lang="en-US" sz="1400" i="1" dirty="0">
                                  <a:solidFill>
                                    <a:srgbClr val="760003"/>
                                  </a:solidFill>
                                  <a:latin typeface="Cambria Math" panose="02040503050406030204" pitchFamily="18" charset="0"/>
                                </a:rPr>
                                <m:t>𝑁</m:t>
                              </m:r>
                            </m:e>
                            <m:sub>
                              <m:r>
                                <a:rPr lang="en-US" sz="1400" i="1" dirty="0">
                                  <a:solidFill>
                                    <a:srgbClr val="760003"/>
                                  </a:solidFill>
                                  <a:latin typeface="Cambria Math" panose="02040503050406030204" pitchFamily="18" charset="0"/>
                                </a:rPr>
                                <m:t>𝐸𝐼𝑀</m:t>
                              </m:r>
                            </m:sub>
                          </m:sSub>
                        </m:sup>
                      </m:sSubSup>
                    </m:oMath>
                  </m:oMathPara>
                </a14:m>
                <a:endParaRPr lang="en-US" sz="1400" dirty="0">
                  <a:solidFill>
                    <a:srgbClr val="760003"/>
                  </a:solidFill>
                  <a:latin typeface="Calibri" panose="020F0502020204030204" pitchFamily="34" charset="0"/>
                  <a:cs typeface="Calibri" panose="020F0502020204030204" pitchFamily="34" charset="0"/>
                </a:endParaRPr>
              </a:p>
            </p:txBody>
          </p:sp>
        </mc:Choice>
        <mc:Fallback xmlns="">
          <p:sp>
            <p:nvSpPr>
              <p:cNvPr id="17" name="TextBox 16">
                <a:extLst>
                  <a:ext uri="{FF2B5EF4-FFF2-40B4-BE49-F238E27FC236}">
                    <a16:creationId xmlns:a16="http://schemas.microsoft.com/office/drawing/2014/main" id="{2BDA0772-1E9E-5F35-6DBD-AE47E2B353C6}"/>
                  </a:ext>
                </a:extLst>
              </p:cNvPr>
              <p:cNvSpPr txBox="1">
                <a:spLocks noRot="1" noChangeAspect="1" noMove="1" noResize="1" noEditPoints="1" noAdjustHandles="1" noChangeArrowheads="1" noChangeShapeType="1" noTextEdit="1"/>
              </p:cNvSpPr>
              <p:nvPr/>
            </p:nvSpPr>
            <p:spPr>
              <a:xfrm>
                <a:off x="3731635" y="621524"/>
                <a:ext cx="716222" cy="259751"/>
              </a:xfrm>
              <a:prstGeom prst="rect">
                <a:avLst/>
              </a:prstGeom>
              <a:blipFill>
                <a:blip r:embed="rId5"/>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69950D6-7484-D97B-FB57-116CA2C13D28}"/>
                  </a:ext>
                </a:extLst>
              </p:cNvPr>
              <p:cNvSpPr txBox="1"/>
              <p:nvPr/>
            </p:nvSpPr>
            <p:spPr>
              <a:xfrm>
                <a:off x="4543961" y="664489"/>
                <a:ext cx="276998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1400" dirty="0">
                          <a:solidFill>
                            <a:srgbClr val="760003"/>
                          </a:solidFill>
                          <a:latin typeface="Calibri" panose="020F0502020204030204" pitchFamily="34" charset="0"/>
                          <a:cs typeface="Calibri" panose="020F0502020204030204" pitchFamily="34" charset="0"/>
                        </a:rPr>
                        <m:t>P</m:t>
                      </m:r>
                      <m:r>
                        <m:rPr>
                          <m:nor/>
                        </m:rPr>
                        <a:rPr lang="en-US" sz="1400" dirty="0">
                          <a:solidFill>
                            <a:srgbClr val="760003"/>
                          </a:solidFill>
                          <a:latin typeface="Calibri" panose="020F0502020204030204" pitchFamily="34" charset="0"/>
                          <a:cs typeface="Calibri" panose="020F0502020204030204" pitchFamily="34" charset="0"/>
                        </a:rPr>
                        <m:t>−</m:t>
                      </m:r>
                      <m:r>
                        <m:rPr>
                          <m:nor/>
                        </m:rPr>
                        <a:rPr lang="en-US" sz="1400" dirty="0">
                          <a:solidFill>
                            <a:srgbClr val="760003"/>
                          </a:solidFill>
                          <a:latin typeface="Calibri" panose="020F0502020204030204" pitchFamily="34" charset="0"/>
                          <a:cs typeface="Calibri" panose="020F0502020204030204" pitchFamily="34" charset="0"/>
                        </a:rPr>
                        <m:t>T</m:t>
                      </m:r>
                      <m:r>
                        <m:rPr>
                          <m:nor/>
                        </m:rPr>
                        <a:rPr lang="en-US" sz="1400" dirty="0">
                          <a:solidFill>
                            <a:srgbClr val="760003"/>
                          </a:solidFill>
                          <a:latin typeface="Calibri" panose="020F0502020204030204" pitchFamily="34" charset="0"/>
                          <a:cs typeface="Calibri" panose="020F0502020204030204" pitchFamily="34" charset="0"/>
                        </a:rPr>
                        <m:t> </m:t>
                      </m:r>
                      <m:r>
                        <m:rPr>
                          <m:nor/>
                        </m:rPr>
                        <a:rPr lang="en-US" sz="1400" dirty="0">
                          <a:solidFill>
                            <a:srgbClr val="760003"/>
                          </a:solidFill>
                          <a:latin typeface="Calibri" panose="020F0502020204030204" pitchFamily="34" charset="0"/>
                          <a:cs typeface="Calibri" panose="020F0502020204030204" pitchFamily="34" charset="0"/>
                        </a:rPr>
                        <m:t>system</m:t>
                      </m:r>
                      <m:r>
                        <m:rPr>
                          <m:nor/>
                        </m:rPr>
                        <a:rPr lang="en-US" sz="1400" dirty="0">
                          <a:solidFill>
                            <a:srgbClr val="760003"/>
                          </a:solidFill>
                          <a:latin typeface="Calibri" panose="020F0502020204030204" pitchFamily="34" charset="0"/>
                          <a:cs typeface="Calibri" panose="020F0502020204030204" pitchFamily="34" charset="0"/>
                        </a:rPr>
                        <m:t> (</m:t>
                      </m:r>
                      <m:r>
                        <m:rPr>
                          <m:nor/>
                        </m:rPr>
                        <a:rPr lang="en-US" sz="1400" dirty="0">
                          <a:solidFill>
                            <a:srgbClr val="760003"/>
                          </a:solidFill>
                          <a:latin typeface="Calibri" panose="020F0502020204030204" pitchFamily="34" charset="0"/>
                          <a:cs typeface="Calibri" panose="020F0502020204030204" pitchFamily="34" charset="0"/>
                        </a:rPr>
                        <m:t>states</m:t>
                      </m:r>
                      <m:r>
                        <m:rPr>
                          <m:nor/>
                        </m:rPr>
                        <a:rPr lang="en-US" sz="1400" dirty="0">
                          <a:solidFill>
                            <a:srgbClr val="760003"/>
                          </a:solidFill>
                          <a:latin typeface="Calibri" panose="020F0502020204030204" pitchFamily="34" charset="0"/>
                          <a:cs typeface="Calibri" panose="020F0502020204030204" pitchFamily="34" charset="0"/>
                        </a:rPr>
                        <m:t>, </m:t>
                      </m:r>
                      <m:r>
                        <m:rPr>
                          <m:nor/>
                        </m:rPr>
                        <a:rPr lang="en-US" sz="1400" dirty="0">
                          <a:solidFill>
                            <a:srgbClr val="760003"/>
                          </a:solidFill>
                          <a:latin typeface="Calibri" panose="020F0502020204030204" pitchFamily="34" charset="0"/>
                          <a:cs typeface="Calibri" panose="020F0502020204030204" pitchFamily="34" charset="0"/>
                        </a:rPr>
                        <m:t>numerical</m:t>
                      </m:r>
                      <m:r>
                        <m:rPr>
                          <m:nor/>
                        </m:rPr>
                        <a:rPr lang="en-US" sz="1400" dirty="0">
                          <a:solidFill>
                            <a:srgbClr val="760003"/>
                          </a:solidFill>
                          <a:latin typeface="Calibri" panose="020F0502020204030204" pitchFamily="34" charset="0"/>
                          <a:cs typeface="Calibri" panose="020F0502020204030204" pitchFamily="34" charset="0"/>
                        </a:rPr>
                        <m:t> </m:t>
                      </m:r>
                      <m:r>
                        <m:rPr>
                          <m:nor/>
                        </m:rPr>
                        <a:rPr lang="en-US" sz="1400" dirty="0">
                          <a:solidFill>
                            <a:srgbClr val="760003"/>
                          </a:solidFill>
                          <a:latin typeface="Calibri" panose="020F0502020204030204" pitchFamily="34" charset="0"/>
                          <a:cs typeface="Calibri" panose="020F0502020204030204" pitchFamily="34" charset="0"/>
                        </a:rPr>
                        <m:t>details</m:t>
                      </m:r>
                      <m:r>
                        <m:rPr>
                          <m:nor/>
                        </m:rPr>
                        <a:rPr lang="en-US" sz="1400" dirty="0">
                          <a:solidFill>
                            <a:srgbClr val="760003"/>
                          </a:solidFill>
                          <a:latin typeface="Calibri" panose="020F0502020204030204" pitchFamily="34" charset="0"/>
                          <a:cs typeface="Calibri" panose="020F0502020204030204" pitchFamily="34" charset="0"/>
                        </a:rPr>
                        <m:t>)</m:t>
                      </m:r>
                    </m:oMath>
                  </m:oMathPara>
                </a14:m>
                <a:endParaRPr lang="en-US" sz="1400" dirty="0">
                  <a:solidFill>
                    <a:srgbClr val="760003"/>
                  </a:solidFill>
                  <a:latin typeface="Calibri" panose="020F0502020204030204" pitchFamily="34" charset="0"/>
                  <a:cs typeface="Calibri" panose="020F0502020204030204" pitchFamily="34" charset="0"/>
                </a:endParaRPr>
              </a:p>
            </p:txBody>
          </p:sp>
        </mc:Choice>
        <mc:Fallback xmlns="">
          <p:sp>
            <p:nvSpPr>
              <p:cNvPr id="18" name="TextBox 17">
                <a:extLst>
                  <a:ext uri="{FF2B5EF4-FFF2-40B4-BE49-F238E27FC236}">
                    <a16:creationId xmlns:a16="http://schemas.microsoft.com/office/drawing/2014/main" id="{B69950D6-7484-D97B-FB57-116CA2C13D28}"/>
                  </a:ext>
                </a:extLst>
              </p:cNvPr>
              <p:cNvSpPr txBox="1">
                <a:spLocks noRot="1" noChangeAspect="1" noMove="1" noResize="1" noEditPoints="1" noAdjustHandles="1" noChangeArrowheads="1" noChangeShapeType="1" noTextEdit="1"/>
              </p:cNvSpPr>
              <p:nvPr/>
            </p:nvSpPr>
            <p:spPr>
              <a:xfrm>
                <a:off x="4543961" y="664489"/>
                <a:ext cx="2769989" cy="215444"/>
              </a:xfrm>
              <a:prstGeom prst="rect">
                <a:avLst/>
              </a:prstGeom>
              <a:blipFill>
                <a:blip r:embed="rId6"/>
                <a:stretch>
                  <a:fillRect l="-913" t="-22222" r="-1826" b="-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8BBAE1D-D740-E9DA-DD64-C022B27A450E}"/>
                  </a:ext>
                </a:extLst>
              </p:cNvPr>
              <p:cNvSpPr txBox="1"/>
              <p:nvPr/>
            </p:nvSpPr>
            <p:spPr>
              <a:xfrm>
                <a:off x="2937366" y="928709"/>
                <a:ext cx="44345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760003"/>
                              </a:solidFill>
                              <a:latin typeface="Cambria Math" panose="02040503050406030204" pitchFamily="18" charset="0"/>
                            </a:rPr>
                          </m:ctrlPr>
                        </m:sSubPr>
                        <m:e>
                          <m:r>
                            <a:rPr lang="en-US" sz="1400" i="1">
                              <a:solidFill>
                                <a:srgbClr val="760003"/>
                              </a:solidFill>
                              <a:latin typeface="Cambria Math" panose="02040503050406030204" pitchFamily="18" charset="0"/>
                            </a:rPr>
                            <m:t>𝑛</m:t>
                          </m:r>
                        </m:e>
                        <m:sub>
                          <m:r>
                            <a:rPr lang="en-US" sz="1400" i="1">
                              <a:solidFill>
                                <a:srgbClr val="760003"/>
                              </a:solidFill>
                              <a:latin typeface="Cambria Math" panose="02040503050406030204" pitchFamily="18" charset="0"/>
                            </a:rPr>
                            <m:t>𝑅𝐵𝑀</m:t>
                          </m:r>
                        </m:sub>
                      </m:sSub>
                    </m:oMath>
                  </m:oMathPara>
                </a14:m>
                <a:endParaRPr lang="en-US" sz="1400" dirty="0">
                  <a:solidFill>
                    <a:srgbClr val="760003"/>
                  </a:solidFill>
                  <a:latin typeface="Calibri" panose="020F0502020204030204" pitchFamily="34" charset="0"/>
                  <a:cs typeface="Calibri" panose="020F0502020204030204" pitchFamily="34" charset="0"/>
                </a:endParaRPr>
              </a:p>
            </p:txBody>
          </p:sp>
        </mc:Choice>
        <mc:Fallback xmlns="">
          <p:sp>
            <p:nvSpPr>
              <p:cNvPr id="19" name="TextBox 18">
                <a:extLst>
                  <a:ext uri="{FF2B5EF4-FFF2-40B4-BE49-F238E27FC236}">
                    <a16:creationId xmlns:a16="http://schemas.microsoft.com/office/drawing/2014/main" id="{88BBAE1D-D740-E9DA-DD64-C022B27A450E}"/>
                  </a:ext>
                </a:extLst>
              </p:cNvPr>
              <p:cNvSpPr txBox="1">
                <a:spLocks noRot="1" noChangeAspect="1" noMove="1" noResize="1" noEditPoints="1" noAdjustHandles="1" noChangeArrowheads="1" noChangeShapeType="1" noTextEdit="1"/>
              </p:cNvSpPr>
              <p:nvPr/>
            </p:nvSpPr>
            <p:spPr>
              <a:xfrm>
                <a:off x="2937366" y="928709"/>
                <a:ext cx="443455" cy="215444"/>
              </a:xfrm>
              <a:prstGeom prst="rect">
                <a:avLst/>
              </a:prstGeom>
              <a:blipFill>
                <a:blip r:embed="rId7"/>
                <a:stretch>
                  <a:fillRect l="-5556"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46D5C2B-A486-3376-6E71-05613A7C948B}"/>
                  </a:ext>
                </a:extLst>
              </p:cNvPr>
              <p:cNvSpPr txBox="1"/>
              <p:nvPr/>
            </p:nvSpPr>
            <p:spPr>
              <a:xfrm>
                <a:off x="3514513" y="888791"/>
                <a:ext cx="403380" cy="258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i="1">
                              <a:solidFill>
                                <a:srgbClr val="760003"/>
                              </a:solidFill>
                              <a:latin typeface="Cambria Math" panose="02040503050406030204" pitchFamily="18" charset="0"/>
                            </a:rPr>
                          </m:ctrlPr>
                        </m:sSubSupPr>
                        <m:e>
                          <m:r>
                            <a:rPr lang="en-US" sz="1400" i="1">
                              <a:solidFill>
                                <a:srgbClr val="760003"/>
                              </a:solidFill>
                              <a:latin typeface="Cambria Math" panose="02040503050406030204" pitchFamily="18" charset="0"/>
                            </a:rPr>
                            <m:t>𝑛</m:t>
                          </m:r>
                        </m:e>
                        <m:sub>
                          <m:r>
                            <a:rPr lang="en-US" sz="1400" i="1">
                              <a:solidFill>
                                <a:srgbClr val="760003"/>
                              </a:solidFill>
                              <a:latin typeface="Cambria Math" panose="02040503050406030204" pitchFamily="18" charset="0"/>
                            </a:rPr>
                            <m:t>𝐸𝐼𝑀</m:t>
                          </m:r>
                        </m:sub>
                        <m:sup>
                          <m:r>
                            <a:rPr lang="en-US" sz="1400" i="1">
                              <a:solidFill>
                                <a:srgbClr val="760003"/>
                              </a:solidFill>
                              <a:latin typeface="Cambria Math" panose="02040503050406030204" pitchFamily="18" charset="0"/>
                            </a:rPr>
                            <m:t>𝑠𝑝h</m:t>
                          </m:r>
                        </m:sup>
                      </m:sSubSup>
                    </m:oMath>
                  </m:oMathPara>
                </a14:m>
                <a:endParaRPr lang="en-US" sz="1400" dirty="0">
                  <a:solidFill>
                    <a:srgbClr val="760003"/>
                  </a:solidFill>
                  <a:latin typeface="Calibri" panose="020F0502020204030204" pitchFamily="34" charset="0"/>
                  <a:cs typeface="Calibri" panose="020F0502020204030204" pitchFamily="34" charset="0"/>
                </a:endParaRPr>
              </a:p>
            </p:txBody>
          </p:sp>
        </mc:Choice>
        <mc:Fallback xmlns="">
          <p:sp>
            <p:nvSpPr>
              <p:cNvPr id="23" name="TextBox 22">
                <a:extLst>
                  <a:ext uri="{FF2B5EF4-FFF2-40B4-BE49-F238E27FC236}">
                    <a16:creationId xmlns:a16="http://schemas.microsoft.com/office/drawing/2014/main" id="{646D5C2B-A486-3376-6E71-05613A7C948B}"/>
                  </a:ext>
                </a:extLst>
              </p:cNvPr>
              <p:cNvSpPr txBox="1">
                <a:spLocks noRot="1" noChangeAspect="1" noMove="1" noResize="1" noEditPoints="1" noAdjustHandles="1" noChangeArrowheads="1" noChangeShapeType="1" noTextEdit="1"/>
              </p:cNvSpPr>
              <p:nvPr/>
            </p:nvSpPr>
            <p:spPr>
              <a:xfrm>
                <a:off x="3514513" y="888791"/>
                <a:ext cx="403380" cy="258019"/>
              </a:xfrm>
              <a:prstGeom prst="rect">
                <a:avLst/>
              </a:prstGeom>
              <a:blipFill>
                <a:blip r:embed="rId8"/>
                <a:stretch>
                  <a:fillRect l="-6061" t="-4762" r="-3030"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95C158C-F428-7687-AF3A-970D8EC99D96}"/>
                  </a:ext>
                </a:extLst>
              </p:cNvPr>
              <p:cNvSpPr txBox="1"/>
              <p:nvPr/>
            </p:nvSpPr>
            <p:spPr>
              <a:xfrm>
                <a:off x="4108043" y="897348"/>
                <a:ext cx="403380" cy="2610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i="1">
                              <a:solidFill>
                                <a:srgbClr val="760003"/>
                              </a:solidFill>
                              <a:latin typeface="Cambria Math" panose="02040503050406030204" pitchFamily="18" charset="0"/>
                            </a:rPr>
                          </m:ctrlPr>
                        </m:sSubSupPr>
                        <m:e>
                          <m:r>
                            <a:rPr lang="en-US" sz="1400" i="1">
                              <a:solidFill>
                                <a:srgbClr val="760003"/>
                              </a:solidFill>
                              <a:latin typeface="Cambria Math" panose="02040503050406030204" pitchFamily="18" charset="0"/>
                            </a:rPr>
                            <m:t>𝑛</m:t>
                          </m:r>
                        </m:e>
                        <m:sub>
                          <m:r>
                            <a:rPr lang="en-US" sz="1400" i="1">
                              <a:solidFill>
                                <a:srgbClr val="760003"/>
                              </a:solidFill>
                              <a:latin typeface="Cambria Math" panose="02040503050406030204" pitchFamily="18" charset="0"/>
                            </a:rPr>
                            <m:t>𝐸𝐼𝑀</m:t>
                          </m:r>
                        </m:sub>
                        <m:sup>
                          <m:r>
                            <a:rPr lang="en-US" sz="1400" i="1">
                              <a:solidFill>
                                <a:srgbClr val="760003"/>
                              </a:solidFill>
                              <a:latin typeface="Cambria Math" panose="02040503050406030204" pitchFamily="18" charset="0"/>
                            </a:rPr>
                            <m:t>𝑑𝑒𝑓</m:t>
                          </m:r>
                        </m:sup>
                      </m:sSubSup>
                    </m:oMath>
                  </m:oMathPara>
                </a14:m>
                <a:endParaRPr lang="en-US" sz="1400" dirty="0">
                  <a:solidFill>
                    <a:srgbClr val="760003"/>
                  </a:solidFill>
                  <a:latin typeface="Calibri" panose="020F0502020204030204" pitchFamily="34" charset="0"/>
                  <a:cs typeface="Calibri" panose="020F0502020204030204" pitchFamily="34" charset="0"/>
                </a:endParaRPr>
              </a:p>
            </p:txBody>
          </p:sp>
        </mc:Choice>
        <mc:Fallback xmlns="">
          <p:sp>
            <p:nvSpPr>
              <p:cNvPr id="24" name="TextBox 23">
                <a:extLst>
                  <a:ext uri="{FF2B5EF4-FFF2-40B4-BE49-F238E27FC236}">
                    <a16:creationId xmlns:a16="http://schemas.microsoft.com/office/drawing/2014/main" id="{C95C158C-F428-7687-AF3A-970D8EC99D96}"/>
                  </a:ext>
                </a:extLst>
              </p:cNvPr>
              <p:cNvSpPr txBox="1">
                <a:spLocks noRot="1" noChangeAspect="1" noMove="1" noResize="1" noEditPoints="1" noAdjustHandles="1" noChangeArrowheads="1" noChangeShapeType="1" noTextEdit="1"/>
              </p:cNvSpPr>
              <p:nvPr/>
            </p:nvSpPr>
            <p:spPr>
              <a:xfrm>
                <a:off x="4108043" y="897348"/>
                <a:ext cx="403380" cy="261097"/>
              </a:xfrm>
              <a:prstGeom prst="rect">
                <a:avLst/>
              </a:prstGeom>
              <a:blipFill>
                <a:blip r:embed="rId9"/>
                <a:stretch>
                  <a:fillRect l="-6061" r="-3030"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A90E9F8-C508-B6F2-13D2-EA6979DBA868}"/>
                  </a:ext>
                </a:extLst>
              </p:cNvPr>
              <p:cNvSpPr txBox="1"/>
              <p:nvPr/>
            </p:nvSpPr>
            <p:spPr>
              <a:xfrm>
                <a:off x="4727869" y="910141"/>
                <a:ext cx="8383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a:solidFill>
                            <a:srgbClr val="760003"/>
                          </a:solidFill>
                          <a:latin typeface="Cambria Math" panose="02040503050406030204" pitchFamily="18" charset="0"/>
                        </a:rPr>
                        <m:t>𝛿</m:t>
                      </m:r>
                      <m:r>
                        <m:rPr>
                          <m:nor/>
                        </m:rPr>
                        <a:rPr lang="en-US" sz="1400">
                          <a:solidFill>
                            <a:srgbClr val="760003"/>
                          </a:solidFill>
                          <a:latin typeface="Calibri" panose="020F0502020204030204" pitchFamily="34" charset="0"/>
                          <a:cs typeface="Calibri" panose="020F0502020204030204" pitchFamily="34" charset="0"/>
                        </a:rPr>
                        <m:t>−</m:t>
                      </m:r>
                      <m:r>
                        <m:rPr>
                          <m:nor/>
                        </m:rPr>
                        <a:rPr lang="en-US" sz="1400">
                          <a:solidFill>
                            <a:srgbClr val="760003"/>
                          </a:solidFill>
                          <a:latin typeface="Calibri" panose="020F0502020204030204" pitchFamily="34" charset="0"/>
                          <a:cs typeface="Calibri" panose="020F0502020204030204" pitchFamily="34" charset="0"/>
                        </a:rPr>
                        <m:t>strength</m:t>
                      </m:r>
                    </m:oMath>
                  </m:oMathPara>
                </a14:m>
                <a:endParaRPr lang="en-US" sz="1400" dirty="0">
                  <a:solidFill>
                    <a:srgbClr val="760003"/>
                  </a:solidFill>
                  <a:latin typeface="Calibri" panose="020F0502020204030204" pitchFamily="34" charset="0"/>
                  <a:cs typeface="Calibri" panose="020F0502020204030204" pitchFamily="34" charset="0"/>
                </a:endParaRPr>
              </a:p>
            </p:txBody>
          </p:sp>
        </mc:Choice>
        <mc:Fallback xmlns="">
          <p:sp>
            <p:nvSpPr>
              <p:cNvPr id="25" name="TextBox 24">
                <a:extLst>
                  <a:ext uri="{FF2B5EF4-FFF2-40B4-BE49-F238E27FC236}">
                    <a16:creationId xmlns:a16="http://schemas.microsoft.com/office/drawing/2014/main" id="{EA90E9F8-C508-B6F2-13D2-EA6979DBA868}"/>
                  </a:ext>
                </a:extLst>
              </p:cNvPr>
              <p:cNvSpPr txBox="1">
                <a:spLocks noRot="1" noChangeAspect="1" noMove="1" noResize="1" noEditPoints="1" noAdjustHandles="1" noChangeArrowheads="1" noChangeShapeType="1" noTextEdit="1"/>
              </p:cNvSpPr>
              <p:nvPr/>
            </p:nvSpPr>
            <p:spPr>
              <a:xfrm>
                <a:off x="4727869" y="910141"/>
                <a:ext cx="838370" cy="215444"/>
              </a:xfrm>
              <a:prstGeom prst="rect">
                <a:avLst/>
              </a:prstGeom>
              <a:blipFill>
                <a:blip r:embed="rId10"/>
                <a:stretch>
                  <a:fillRect l="-4478" r="-5970"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1DE488E-1610-D058-A75E-D2AC6CB365C2}"/>
                  </a:ext>
                </a:extLst>
              </p:cNvPr>
              <p:cNvSpPr txBox="1"/>
              <p:nvPr/>
            </p:nvSpPr>
            <p:spPr>
              <a:xfrm>
                <a:off x="1576302" y="1959613"/>
                <a:ext cx="750847" cy="266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b="1" i="1" dirty="0">
                              <a:solidFill>
                                <a:srgbClr val="760003"/>
                              </a:solidFill>
                              <a:latin typeface="Cambria Math" panose="02040503050406030204" pitchFamily="18" charset="0"/>
                            </a:rPr>
                          </m:ctrlPr>
                        </m:sSubSupPr>
                        <m:e>
                          <m:d>
                            <m:dPr>
                              <m:begChr m:val="{"/>
                              <m:endChr m:val="}"/>
                              <m:ctrlPr>
                                <a:rPr lang="en-US" sz="1400" b="1" i="1" dirty="0">
                                  <a:solidFill>
                                    <a:srgbClr val="760003"/>
                                  </a:solidFill>
                                  <a:latin typeface="Cambria Math" panose="02040503050406030204" pitchFamily="18" charset="0"/>
                                </a:rPr>
                              </m:ctrlPr>
                            </m:dPr>
                            <m:e>
                              <m:sSub>
                                <m:sSubPr>
                                  <m:ctrlPr>
                                    <a:rPr lang="en-US" sz="1400" b="1" i="1" dirty="0">
                                      <a:solidFill>
                                        <a:srgbClr val="760003"/>
                                      </a:solidFill>
                                      <a:latin typeface="Cambria Math" panose="02040503050406030204" pitchFamily="18" charset="0"/>
                                    </a:rPr>
                                  </m:ctrlPr>
                                </m:sSubPr>
                                <m:e>
                                  <m:r>
                                    <a:rPr lang="en-US" sz="1400" b="1" i="1" dirty="0">
                                      <a:solidFill>
                                        <a:srgbClr val="760003"/>
                                      </a:solidFill>
                                      <a:latin typeface="Cambria Math" panose="02040503050406030204" pitchFamily="18" charset="0"/>
                                    </a:rPr>
                                    <m:t>𝜶</m:t>
                                  </m:r>
                                </m:e>
                                <m:sub>
                                  <m:r>
                                    <a:rPr lang="en-US" sz="1400" b="1" i="1" dirty="0">
                                      <a:solidFill>
                                        <a:srgbClr val="760003"/>
                                      </a:solidFill>
                                      <a:latin typeface="Cambria Math" panose="02040503050406030204" pitchFamily="18" charset="0"/>
                                    </a:rPr>
                                    <m:t>𝒌</m:t>
                                  </m:r>
                                </m:sub>
                              </m:sSub>
                            </m:e>
                          </m:d>
                        </m:e>
                        <m:sub>
                          <m:r>
                            <a:rPr lang="en-US" sz="1400" b="1" i="1" dirty="0">
                              <a:solidFill>
                                <a:srgbClr val="760003"/>
                              </a:solidFill>
                              <a:latin typeface="Cambria Math" panose="02040503050406030204" pitchFamily="18" charset="0"/>
                            </a:rPr>
                            <m:t>𝒌</m:t>
                          </m:r>
                          <m:r>
                            <a:rPr lang="en-US" sz="1400" b="1" i="1" dirty="0">
                              <a:solidFill>
                                <a:srgbClr val="760003"/>
                              </a:solidFill>
                              <a:latin typeface="Cambria Math" panose="02040503050406030204" pitchFamily="18" charset="0"/>
                            </a:rPr>
                            <m:t>=</m:t>
                          </m:r>
                          <m:r>
                            <a:rPr lang="en-US" sz="1400" b="1" i="1" dirty="0">
                              <a:solidFill>
                                <a:srgbClr val="760003"/>
                              </a:solidFill>
                              <a:latin typeface="Cambria Math" panose="02040503050406030204" pitchFamily="18" charset="0"/>
                            </a:rPr>
                            <m:t>𝟏</m:t>
                          </m:r>
                        </m:sub>
                        <m:sup>
                          <m:sSub>
                            <m:sSubPr>
                              <m:ctrlPr>
                                <a:rPr lang="en-US" sz="1400" b="1" i="1" dirty="0">
                                  <a:solidFill>
                                    <a:srgbClr val="760003"/>
                                  </a:solidFill>
                                  <a:latin typeface="Cambria Math" panose="02040503050406030204" pitchFamily="18" charset="0"/>
                                </a:rPr>
                              </m:ctrlPr>
                            </m:sSubPr>
                            <m:e>
                              <m:r>
                                <a:rPr lang="en-US" sz="1400" b="1" i="1" dirty="0">
                                  <a:solidFill>
                                    <a:srgbClr val="760003"/>
                                  </a:solidFill>
                                  <a:latin typeface="Cambria Math" panose="02040503050406030204" pitchFamily="18" charset="0"/>
                                </a:rPr>
                                <m:t>𝑵</m:t>
                              </m:r>
                            </m:e>
                            <m:sub>
                              <m:r>
                                <a:rPr lang="en-US" sz="1400" b="1" i="1" dirty="0">
                                  <a:solidFill>
                                    <a:srgbClr val="760003"/>
                                  </a:solidFill>
                                  <a:latin typeface="Cambria Math" panose="02040503050406030204" pitchFamily="18" charset="0"/>
                                </a:rPr>
                                <m:t>𝑹𝑩𝑴</m:t>
                              </m:r>
                            </m:sub>
                          </m:sSub>
                        </m:sup>
                      </m:sSubSup>
                    </m:oMath>
                  </m:oMathPara>
                </a14:m>
                <a:endParaRPr lang="en-US" sz="1400" b="1" dirty="0">
                  <a:solidFill>
                    <a:srgbClr val="760003"/>
                  </a:solidFill>
                  <a:latin typeface="Calibri" panose="020F0502020204030204" pitchFamily="34" charset="0"/>
                  <a:cs typeface="Calibri" panose="020F0502020204030204" pitchFamily="34" charset="0"/>
                </a:endParaRPr>
              </a:p>
            </p:txBody>
          </p:sp>
        </mc:Choice>
        <mc:Fallback xmlns="">
          <p:sp>
            <p:nvSpPr>
              <p:cNvPr id="26" name="TextBox 25">
                <a:extLst>
                  <a:ext uri="{FF2B5EF4-FFF2-40B4-BE49-F238E27FC236}">
                    <a16:creationId xmlns:a16="http://schemas.microsoft.com/office/drawing/2014/main" id="{61DE488E-1610-D058-A75E-D2AC6CB365C2}"/>
                  </a:ext>
                </a:extLst>
              </p:cNvPr>
              <p:cNvSpPr txBox="1">
                <a:spLocks noRot="1" noChangeAspect="1" noMove="1" noResize="1" noEditPoints="1" noAdjustHandles="1" noChangeArrowheads="1" noChangeShapeType="1" noTextEdit="1"/>
              </p:cNvSpPr>
              <p:nvPr/>
            </p:nvSpPr>
            <p:spPr>
              <a:xfrm>
                <a:off x="1576302" y="1959613"/>
                <a:ext cx="750847" cy="266163"/>
              </a:xfrm>
              <a:prstGeom prst="rect">
                <a:avLst/>
              </a:prstGeom>
              <a:blipFill>
                <a:blip r:embed="rId11"/>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DDC76F7-2883-84C1-E858-750166F9636E}"/>
                  </a:ext>
                </a:extLst>
              </p:cNvPr>
              <p:cNvSpPr txBox="1"/>
              <p:nvPr/>
            </p:nvSpPr>
            <p:spPr>
              <a:xfrm>
                <a:off x="2316445" y="2006020"/>
                <a:ext cx="87043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1400" b="1" dirty="0">
                          <a:solidFill>
                            <a:srgbClr val="760003"/>
                          </a:solidFill>
                          <a:latin typeface="Calibri" panose="020F0502020204030204" pitchFamily="34" charset="0"/>
                          <a:cs typeface="Calibri" panose="020F0502020204030204" pitchFamily="34" charset="0"/>
                        </a:rPr>
                        <m:t>P</m:t>
                      </m:r>
                      <m:r>
                        <m:rPr>
                          <m:nor/>
                        </m:rPr>
                        <a:rPr lang="en-US" sz="1400" b="1" dirty="0">
                          <a:solidFill>
                            <a:srgbClr val="760003"/>
                          </a:solidFill>
                          <a:latin typeface="Calibri" panose="020F0502020204030204" pitchFamily="34" charset="0"/>
                          <a:cs typeface="Calibri" panose="020F0502020204030204" pitchFamily="34" charset="0"/>
                        </a:rPr>
                        <m:t>−</m:t>
                      </m:r>
                      <m:r>
                        <m:rPr>
                          <m:nor/>
                        </m:rPr>
                        <a:rPr lang="en-US" sz="1400" b="1" dirty="0">
                          <a:solidFill>
                            <a:srgbClr val="760003"/>
                          </a:solidFill>
                          <a:latin typeface="Calibri" panose="020F0502020204030204" pitchFamily="34" charset="0"/>
                          <a:cs typeface="Calibri" panose="020F0502020204030204" pitchFamily="34" charset="0"/>
                        </a:rPr>
                        <m:t>T</m:t>
                      </m:r>
                      <m:r>
                        <m:rPr>
                          <m:nor/>
                        </m:rPr>
                        <a:rPr lang="en-US" sz="1400" b="1" dirty="0">
                          <a:solidFill>
                            <a:srgbClr val="760003"/>
                          </a:solidFill>
                          <a:latin typeface="Calibri" panose="020F0502020204030204" pitchFamily="34" charset="0"/>
                          <a:cs typeface="Calibri" panose="020F0502020204030204" pitchFamily="34" charset="0"/>
                        </a:rPr>
                        <m:t> </m:t>
                      </m:r>
                      <m:r>
                        <m:rPr>
                          <m:nor/>
                        </m:rPr>
                        <a:rPr lang="en-US" sz="1400" b="1" dirty="0">
                          <a:solidFill>
                            <a:srgbClr val="760003"/>
                          </a:solidFill>
                          <a:latin typeface="Calibri" panose="020F0502020204030204" pitchFamily="34" charset="0"/>
                          <a:cs typeface="Calibri" panose="020F0502020204030204" pitchFamily="34" charset="0"/>
                        </a:rPr>
                        <m:t>system</m:t>
                      </m:r>
                    </m:oMath>
                  </m:oMathPara>
                </a14:m>
                <a:endParaRPr lang="en-US" sz="1400" b="1" dirty="0">
                  <a:solidFill>
                    <a:srgbClr val="760003"/>
                  </a:solidFill>
                  <a:latin typeface="Calibri" panose="020F0502020204030204" pitchFamily="34" charset="0"/>
                  <a:cs typeface="Calibri" panose="020F0502020204030204" pitchFamily="34" charset="0"/>
                </a:endParaRPr>
              </a:p>
            </p:txBody>
          </p:sp>
        </mc:Choice>
        <mc:Fallback xmlns="">
          <p:sp>
            <p:nvSpPr>
              <p:cNvPr id="27" name="TextBox 26">
                <a:extLst>
                  <a:ext uri="{FF2B5EF4-FFF2-40B4-BE49-F238E27FC236}">
                    <a16:creationId xmlns:a16="http://schemas.microsoft.com/office/drawing/2014/main" id="{5DDC76F7-2883-84C1-E858-750166F9636E}"/>
                  </a:ext>
                </a:extLst>
              </p:cNvPr>
              <p:cNvSpPr txBox="1">
                <a:spLocks noRot="1" noChangeAspect="1" noMove="1" noResize="1" noEditPoints="1" noAdjustHandles="1" noChangeArrowheads="1" noChangeShapeType="1" noTextEdit="1"/>
              </p:cNvSpPr>
              <p:nvPr/>
            </p:nvSpPr>
            <p:spPr>
              <a:xfrm>
                <a:off x="2316445" y="2006020"/>
                <a:ext cx="870431" cy="215444"/>
              </a:xfrm>
              <a:prstGeom prst="rect">
                <a:avLst/>
              </a:prstGeom>
              <a:blipFill>
                <a:blip r:embed="rId12"/>
                <a:stretch>
                  <a:fillRect l="-4286" t="-16667" r="-4286" b="-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8DF6095-62D1-4171-AAC0-67ACC3BD9D1F}"/>
                  </a:ext>
                </a:extLst>
              </p:cNvPr>
              <p:cNvSpPr txBox="1"/>
              <p:nvPr/>
            </p:nvSpPr>
            <p:spPr>
              <a:xfrm>
                <a:off x="2143788" y="2409555"/>
                <a:ext cx="1204271" cy="369332"/>
              </a:xfrm>
              <a:prstGeom prst="rect">
                <a:avLst/>
              </a:prstGeom>
              <a:noFill/>
            </p:spPr>
            <p:txBody>
              <a:bodyPr wrap="square" lIns="0" tIns="0" rIns="0" bIns="0" rtlCol="0">
                <a:spAutoFit/>
              </a:bodyPr>
              <a:lstStyle/>
              <a:p>
                <a:pPr algn="ctr"/>
                <a14:m>
                  <m:oMath xmlns:m="http://schemas.openxmlformats.org/officeDocument/2006/math">
                    <m:r>
                      <m:rPr>
                        <m:nor/>
                      </m:rPr>
                      <a:rPr lang="en-US" sz="1200" dirty="0">
                        <a:latin typeface="Calibri" panose="020F0502020204030204" pitchFamily="34" charset="0"/>
                        <a:cs typeface="Calibri" panose="020F0502020204030204" pitchFamily="34" charset="0"/>
                      </a:rPr>
                      <m:t>Generate</m:t>
                    </m:r>
                    <m:r>
                      <m:rPr>
                        <m:nor/>
                      </m:rPr>
                      <a:rPr lang="en-US" sz="1200" dirty="0">
                        <a:latin typeface="Calibri" panose="020F0502020204030204" pitchFamily="34" charset="0"/>
                        <a:cs typeface="Calibri" panose="020F0502020204030204" pitchFamily="34" charset="0"/>
                      </a:rPr>
                      <m:t> </m:t>
                    </m:r>
                    <m:r>
                      <m:rPr>
                        <m:nor/>
                      </m:rPr>
                      <a:rPr lang="en-US" sz="1200" dirty="0">
                        <a:latin typeface="Calibri" panose="020F0502020204030204" pitchFamily="34" charset="0"/>
                        <a:cs typeface="Calibri" panose="020F0502020204030204" pitchFamily="34" charset="0"/>
                      </a:rPr>
                      <m:t>Frescox</m:t>
                    </m:r>
                  </m:oMath>
                </a14:m>
                <a:r>
                  <a:rPr lang="en-US" sz="1200" dirty="0">
                    <a:latin typeface="Calibri" panose="020F0502020204030204" pitchFamily="34" charset="0"/>
                    <a:cs typeface="Calibri" panose="020F0502020204030204" pitchFamily="34" charset="0"/>
                  </a:rPr>
                  <a:t> input file</a:t>
                </a:r>
              </a:p>
            </p:txBody>
          </p:sp>
        </mc:Choice>
        <mc:Fallback xmlns="">
          <p:sp>
            <p:nvSpPr>
              <p:cNvPr id="28" name="TextBox 27">
                <a:extLst>
                  <a:ext uri="{FF2B5EF4-FFF2-40B4-BE49-F238E27FC236}">
                    <a16:creationId xmlns:a16="http://schemas.microsoft.com/office/drawing/2014/main" id="{A8DF6095-62D1-4171-AAC0-67ACC3BD9D1F}"/>
                  </a:ext>
                </a:extLst>
              </p:cNvPr>
              <p:cNvSpPr txBox="1">
                <a:spLocks noRot="1" noChangeAspect="1" noMove="1" noResize="1" noEditPoints="1" noAdjustHandles="1" noChangeArrowheads="1" noChangeShapeType="1" noTextEdit="1"/>
              </p:cNvSpPr>
              <p:nvPr/>
            </p:nvSpPr>
            <p:spPr>
              <a:xfrm>
                <a:off x="2143788" y="2409555"/>
                <a:ext cx="1204271" cy="369332"/>
              </a:xfrm>
              <a:prstGeom prst="rect">
                <a:avLst/>
              </a:prstGeom>
              <a:blipFill>
                <a:blip r:embed="rId13"/>
                <a:stretch>
                  <a:fillRect t="-10000" b="-26667"/>
                </a:stretch>
              </a:blipFill>
            </p:spPr>
            <p:txBody>
              <a:bodyPr/>
              <a:lstStyle/>
              <a:p>
                <a:r>
                  <a:rPr lang="en-US">
                    <a:noFill/>
                  </a:rPr>
                  <a:t> </a:t>
                </a:r>
              </a:p>
            </p:txBody>
          </p:sp>
        </mc:Fallback>
      </mc:AlternateContent>
      <p:sp>
        <p:nvSpPr>
          <p:cNvPr id="29" name="Rounded Rectangle 28">
            <a:extLst>
              <a:ext uri="{FF2B5EF4-FFF2-40B4-BE49-F238E27FC236}">
                <a16:creationId xmlns:a16="http://schemas.microsoft.com/office/drawing/2014/main" id="{8ACDB359-84AE-9914-90A0-00878A73F06B}"/>
              </a:ext>
            </a:extLst>
          </p:cNvPr>
          <p:cNvSpPr/>
          <p:nvPr/>
        </p:nvSpPr>
        <p:spPr>
          <a:xfrm>
            <a:off x="3785960" y="1557532"/>
            <a:ext cx="2056535" cy="1079700"/>
          </a:xfrm>
          <a:prstGeom prst="roundRect">
            <a:avLst/>
          </a:prstGeom>
          <a:solidFill>
            <a:schemeClr val="accent4">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0BD5D13-1B94-1945-28B6-4153F5E8DE75}"/>
                  </a:ext>
                </a:extLst>
              </p:cNvPr>
              <p:cNvSpPr txBox="1"/>
              <p:nvPr/>
            </p:nvSpPr>
            <p:spPr>
              <a:xfrm>
                <a:off x="5833373" y="1645366"/>
                <a:ext cx="713978" cy="266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b="1" i="1" dirty="0">
                              <a:solidFill>
                                <a:srgbClr val="760003"/>
                              </a:solidFill>
                              <a:latin typeface="Cambria Math" panose="02040503050406030204" pitchFamily="18" charset="0"/>
                            </a:rPr>
                          </m:ctrlPr>
                        </m:sSubSupPr>
                        <m:e>
                          <m:d>
                            <m:dPr>
                              <m:begChr m:val="{"/>
                              <m:endChr m:val="}"/>
                              <m:ctrlPr>
                                <a:rPr lang="en-US" sz="1400" b="1" i="1" dirty="0">
                                  <a:solidFill>
                                    <a:srgbClr val="760003"/>
                                  </a:solidFill>
                                  <a:latin typeface="Cambria Math" panose="02040503050406030204" pitchFamily="18" charset="0"/>
                                </a:rPr>
                              </m:ctrlPr>
                            </m:dPr>
                            <m:e>
                              <m:sSub>
                                <m:sSubPr>
                                  <m:ctrlPr>
                                    <a:rPr lang="en-US" sz="1400" b="1" i="1" dirty="0">
                                      <a:solidFill>
                                        <a:srgbClr val="760003"/>
                                      </a:solidFill>
                                      <a:latin typeface="Cambria Math" panose="02040503050406030204" pitchFamily="18" charset="0"/>
                                    </a:rPr>
                                  </m:ctrlPr>
                                </m:sSubPr>
                                <m:e>
                                  <m:r>
                                    <a:rPr lang="en-US" sz="1400" b="1" i="1" dirty="0">
                                      <a:solidFill>
                                        <a:srgbClr val="760003"/>
                                      </a:solidFill>
                                      <a:latin typeface="Cambria Math" panose="02040503050406030204" pitchFamily="18" charset="0"/>
                                    </a:rPr>
                                    <m:t>𝜶</m:t>
                                  </m:r>
                                </m:e>
                                <m:sub>
                                  <m:r>
                                    <a:rPr lang="en-US" sz="1400" b="1" i="1" dirty="0">
                                      <a:solidFill>
                                        <a:srgbClr val="760003"/>
                                      </a:solidFill>
                                      <a:latin typeface="Cambria Math" panose="02040503050406030204" pitchFamily="18" charset="0"/>
                                    </a:rPr>
                                    <m:t>𝒌</m:t>
                                  </m:r>
                                </m:sub>
                              </m:sSub>
                            </m:e>
                          </m:d>
                        </m:e>
                        <m:sub>
                          <m:r>
                            <a:rPr lang="en-US" sz="1400" b="1" i="1" dirty="0">
                              <a:solidFill>
                                <a:srgbClr val="760003"/>
                              </a:solidFill>
                              <a:latin typeface="Cambria Math" panose="02040503050406030204" pitchFamily="18" charset="0"/>
                            </a:rPr>
                            <m:t>𝒌</m:t>
                          </m:r>
                          <m:r>
                            <a:rPr lang="en-US" sz="1400" b="1" i="1" dirty="0">
                              <a:solidFill>
                                <a:srgbClr val="760003"/>
                              </a:solidFill>
                              <a:latin typeface="Cambria Math" panose="02040503050406030204" pitchFamily="18" charset="0"/>
                            </a:rPr>
                            <m:t>=</m:t>
                          </m:r>
                          <m:r>
                            <a:rPr lang="en-US" sz="1400" b="1" i="1" dirty="0">
                              <a:solidFill>
                                <a:srgbClr val="760003"/>
                              </a:solidFill>
                              <a:latin typeface="Cambria Math" panose="02040503050406030204" pitchFamily="18" charset="0"/>
                            </a:rPr>
                            <m:t>𝟏</m:t>
                          </m:r>
                        </m:sub>
                        <m:sup>
                          <m:sSub>
                            <m:sSubPr>
                              <m:ctrlPr>
                                <a:rPr lang="en-US" sz="1400" b="1" i="1" dirty="0">
                                  <a:solidFill>
                                    <a:srgbClr val="760003"/>
                                  </a:solidFill>
                                  <a:latin typeface="Cambria Math" panose="02040503050406030204" pitchFamily="18" charset="0"/>
                                </a:rPr>
                              </m:ctrlPr>
                            </m:sSubPr>
                            <m:e>
                              <m:r>
                                <a:rPr lang="en-US" sz="1400" b="1" i="1" dirty="0">
                                  <a:solidFill>
                                    <a:srgbClr val="760003"/>
                                  </a:solidFill>
                                  <a:latin typeface="Cambria Math" panose="02040503050406030204" pitchFamily="18" charset="0"/>
                                </a:rPr>
                                <m:t>𝑵</m:t>
                              </m:r>
                            </m:e>
                            <m:sub>
                              <m:r>
                                <a:rPr lang="en-US" sz="1400" b="1" i="1" dirty="0">
                                  <a:solidFill>
                                    <a:srgbClr val="760003"/>
                                  </a:solidFill>
                                  <a:latin typeface="Cambria Math" panose="02040503050406030204" pitchFamily="18" charset="0"/>
                                </a:rPr>
                                <m:t>𝑬𝑰𝑴</m:t>
                              </m:r>
                            </m:sub>
                          </m:sSub>
                        </m:sup>
                      </m:sSubSup>
                    </m:oMath>
                  </m:oMathPara>
                </a14:m>
                <a:endParaRPr lang="en-US" sz="1400" b="1" dirty="0">
                  <a:solidFill>
                    <a:srgbClr val="760003"/>
                  </a:solidFill>
                  <a:latin typeface="Calibri" panose="020F0502020204030204" pitchFamily="34" charset="0"/>
                  <a:cs typeface="Calibri" panose="020F0502020204030204" pitchFamily="34" charset="0"/>
                </a:endParaRPr>
              </a:p>
            </p:txBody>
          </p:sp>
        </mc:Choice>
        <mc:Fallback xmlns="">
          <p:sp>
            <p:nvSpPr>
              <p:cNvPr id="31" name="TextBox 30">
                <a:extLst>
                  <a:ext uri="{FF2B5EF4-FFF2-40B4-BE49-F238E27FC236}">
                    <a16:creationId xmlns:a16="http://schemas.microsoft.com/office/drawing/2014/main" id="{D0BD5D13-1B94-1945-28B6-4153F5E8DE75}"/>
                  </a:ext>
                </a:extLst>
              </p:cNvPr>
              <p:cNvSpPr txBox="1">
                <a:spLocks noRot="1" noChangeAspect="1" noMove="1" noResize="1" noEditPoints="1" noAdjustHandles="1" noChangeArrowheads="1" noChangeShapeType="1" noTextEdit="1"/>
              </p:cNvSpPr>
              <p:nvPr/>
            </p:nvSpPr>
            <p:spPr>
              <a:xfrm>
                <a:off x="5833373" y="1645366"/>
                <a:ext cx="713978" cy="266163"/>
              </a:xfrm>
              <a:prstGeom prst="rect">
                <a:avLst/>
              </a:prstGeom>
              <a:blipFill>
                <a:blip r:embed="rId14"/>
                <a:stretch>
                  <a:fillRect b="-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CDB544A-93FF-97A2-E230-5707F1D7102B}"/>
                  </a:ext>
                </a:extLst>
              </p:cNvPr>
              <p:cNvSpPr txBox="1"/>
              <p:nvPr/>
            </p:nvSpPr>
            <p:spPr>
              <a:xfrm>
                <a:off x="5991479" y="1966387"/>
                <a:ext cx="427425" cy="2685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b="1" i="1">
                              <a:solidFill>
                                <a:srgbClr val="760003"/>
                              </a:solidFill>
                              <a:latin typeface="Cambria Math" panose="02040503050406030204" pitchFamily="18" charset="0"/>
                            </a:rPr>
                          </m:ctrlPr>
                        </m:sSubSupPr>
                        <m:e>
                          <m:r>
                            <a:rPr lang="en-US" sz="1400" b="1" i="1">
                              <a:solidFill>
                                <a:srgbClr val="760003"/>
                              </a:solidFill>
                              <a:latin typeface="Cambria Math" panose="02040503050406030204" pitchFamily="18" charset="0"/>
                            </a:rPr>
                            <m:t>𝒏</m:t>
                          </m:r>
                        </m:e>
                        <m:sub>
                          <m:r>
                            <a:rPr lang="en-US" sz="1400" b="1" i="1">
                              <a:solidFill>
                                <a:srgbClr val="760003"/>
                              </a:solidFill>
                              <a:latin typeface="Cambria Math" panose="02040503050406030204" pitchFamily="18" charset="0"/>
                            </a:rPr>
                            <m:t>𝑬𝑰𝑴</m:t>
                          </m:r>
                        </m:sub>
                        <m:sup>
                          <m:r>
                            <a:rPr lang="en-US" sz="1400" b="1" i="1">
                              <a:solidFill>
                                <a:srgbClr val="760003"/>
                              </a:solidFill>
                              <a:latin typeface="Cambria Math" panose="02040503050406030204" pitchFamily="18" charset="0"/>
                            </a:rPr>
                            <m:t>𝒔𝒑𝒉</m:t>
                          </m:r>
                        </m:sup>
                      </m:sSubSup>
                    </m:oMath>
                  </m:oMathPara>
                </a14:m>
                <a:endParaRPr lang="en-US" sz="1400" b="1" dirty="0">
                  <a:solidFill>
                    <a:srgbClr val="760003"/>
                  </a:solidFill>
                  <a:latin typeface="Calibri" panose="020F0502020204030204" pitchFamily="34" charset="0"/>
                  <a:cs typeface="Calibri" panose="020F0502020204030204" pitchFamily="34" charset="0"/>
                </a:endParaRPr>
              </a:p>
            </p:txBody>
          </p:sp>
        </mc:Choice>
        <mc:Fallback xmlns="">
          <p:sp>
            <p:nvSpPr>
              <p:cNvPr id="32" name="TextBox 31">
                <a:extLst>
                  <a:ext uri="{FF2B5EF4-FFF2-40B4-BE49-F238E27FC236}">
                    <a16:creationId xmlns:a16="http://schemas.microsoft.com/office/drawing/2014/main" id="{FCDB544A-93FF-97A2-E230-5707F1D7102B}"/>
                  </a:ext>
                </a:extLst>
              </p:cNvPr>
              <p:cNvSpPr txBox="1">
                <a:spLocks noRot="1" noChangeAspect="1" noMove="1" noResize="1" noEditPoints="1" noAdjustHandles="1" noChangeArrowheads="1" noChangeShapeType="1" noTextEdit="1"/>
              </p:cNvSpPr>
              <p:nvPr/>
            </p:nvSpPr>
            <p:spPr>
              <a:xfrm>
                <a:off x="5991479" y="1966387"/>
                <a:ext cx="427425" cy="268535"/>
              </a:xfrm>
              <a:prstGeom prst="rect">
                <a:avLst/>
              </a:prstGeom>
              <a:blipFill>
                <a:blip r:embed="rId15"/>
                <a:stretch>
                  <a:fillRect l="-5714" t="-4545" r="-285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09559B6-E02E-84C8-21B1-952D4DA7BE6F}"/>
                  </a:ext>
                </a:extLst>
              </p:cNvPr>
              <p:cNvSpPr txBox="1"/>
              <p:nvPr/>
            </p:nvSpPr>
            <p:spPr>
              <a:xfrm>
                <a:off x="6023147" y="2315798"/>
                <a:ext cx="427425" cy="2703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b="1" i="1">
                              <a:solidFill>
                                <a:srgbClr val="760003"/>
                              </a:solidFill>
                              <a:latin typeface="Cambria Math" panose="02040503050406030204" pitchFamily="18" charset="0"/>
                            </a:rPr>
                          </m:ctrlPr>
                        </m:sSubSupPr>
                        <m:e>
                          <m:r>
                            <a:rPr lang="en-US" sz="1400" b="1" i="1">
                              <a:solidFill>
                                <a:srgbClr val="760003"/>
                              </a:solidFill>
                              <a:latin typeface="Cambria Math" panose="02040503050406030204" pitchFamily="18" charset="0"/>
                            </a:rPr>
                            <m:t>𝒏</m:t>
                          </m:r>
                        </m:e>
                        <m:sub>
                          <m:r>
                            <a:rPr lang="en-US" sz="1400" b="1" i="1">
                              <a:solidFill>
                                <a:srgbClr val="760003"/>
                              </a:solidFill>
                              <a:latin typeface="Cambria Math" panose="02040503050406030204" pitchFamily="18" charset="0"/>
                            </a:rPr>
                            <m:t>𝑬𝑰𝑴</m:t>
                          </m:r>
                        </m:sub>
                        <m:sup>
                          <m:r>
                            <a:rPr lang="en-US" sz="1400" b="1" i="1">
                              <a:solidFill>
                                <a:srgbClr val="760003"/>
                              </a:solidFill>
                              <a:latin typeface="Cambria Math" panose="02040503050406030204" pitchFamily="18" charset="0"/>
                            </a:rPr>
                            <m:t>𝒅𝒆𝒇</m:t>
                          </m:r>
                        </m:sup>
                      </m:sSubSup>
                    </m:oMath>
                  </m:oMathPara>
                </a14:m>
                <a:endParaRPr lang="en-US" sz="1400" b="1" dirty="0">
                  <a:solidFill>
                    <a:srgbClr val="760003"/>
                  </a:solidFill>
                  <a:latin typeface="Calibri" panose="020F0502020204030204" pitchFamily="34" charset="0"/>
                  <a:cs typeface="Calibri" panose="020F0502020204030204" pitchFamily="34" charset="0"/>
                </a:endParaRPr>
              </a:p>
            </p:txBody>
          </p:sp>
        </mc:Choice>
        <mc:Fallback xmlns="">
          <p:sp>
            <p:nvSpPr>
              <p:cNvPr id="33" name="TextBox 32">
                <a:extLst>
                  <a:ext uri="{FF2B5EF4-FFF2-40B4-BE49-F238E27FC236}">
                    <a16:creationId xmlns:a16="http://schemas.microsoft.com/office/drawing/2014/main" id="{309559B6-E02E-84C8-21B1-952D4DA7BE6F}"/>
                  </a:ext>
                </a:extLst>
              </p:cNvPr>
              <p:cNvSpPr txBox="1">
                <a:spLocks noRot="1" noChangeAspect="1" noMove="1" noResize="1" noEditPoints="1" noAdjustHandles="1" noChangeArrowheads="1" noChangeShapeType="1" noTextEdit="1"/>
              </p:cNvSpPr>
              <p:nvPr/>
            </p:nvSpPr>
            <p:spPr>
              <a:xfrm>
                <a:off x="6023147" y="2315798"/>
                <a:ext cx="427425" cy="270395"/>
              </a:xfrm>
              <a:prstGeom prst="rect">
                <a:avLst/>
              </a:prstGeom>
              <a:blipFill>
                <a:blip r:embed="rId16"/>
                <a:stretch>
                  <a:fillRect l="-5882" t="-4545" r="-5882" b="-18182"/>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4703EF14-8A2C-88DA-148A-F3A9EFA53ED2}"/>
              </a:ext>
            </a:extLst>
          </p:cNvPr>
          <p:cNvSpPr txBox="1"/>
          <p:nvPr/>
        </p:nvSpPr>
        <p:spPr>
          <a:xfrm>
            <a:off x="3815619" y="1878646"/>
            <a:ext cx="1474647" cy="461665"/>
          </a:xfrm>
          <a:prstGeom prst="rect">
            <a:avLst/>
          </a:prstGeom>
          <a:noFill/>
        </p:spPr>
        <p:txBody>
          <a:bodyPr wrap="square">
            <a:spAutoFit/>
          </a:bodyPr>
          <a:lstStyle/>
          <a:p>
            <a:r>
              <a:rPr lang="en-US" sz="1200" dirty="0">
                <a:latin typeface="Calibri" panose="020F0502020204030204" pitchFamily="34" charset="0"/>
                <a:ea typeface="Cambria Math" panose="02040503050406030204" pitchFamily="18" charset="0"/>
                <a:cs typeface="Calibri" panose="020F0502020204030204" pitchFamily="34" charset="0"/>
              </a:rPr>
              <a:t>Coupling matrix elements:</a:t>
            </a:r>
          </a:p>
        </p:txBody>
      </p:sp>
      <p:sp>
        <p:nvSpPr>
          <p:cNvPr id="36" name="TextBox 35">
            <a:extLst>
              <a:ext uri="{FF2B5EF4-FFF2-40B4-BE49-F238E27FC236}">
                <a16:creationId xmlns:a16="http://schemas.microsoft.com/office/drawing/2014/main" id="{28B6E4F3-FA75-92F7-C422-32494A6CC7FB}"/>
              </a:ext>
            </a:extLst>
          </p:cNvPr>
          <p:cNvSpPr txBox="1"/>
          <p:nvPr/>
        </p:nvSpPr>
        <p:spPr>
          <a:xfrm>
            <a:off x="3842696" y="2300532"/>
            <a:ext cx="1474646" cy="276999"/>
          </a:xfrm>
          <a:prstGeom prst="rect">
            <a:avLst/>
          </a:prstGeom>
          <a:noFill/>
        </p:spPr>
        <p:txBody>
          <a:bodyPr wrap="square">
            <a:spAutoFit/>
          </a:bodyPr>
          <a:lstStyle/>
          <a:p>
            <a:r>
              <a:rPr lang="en-US" sz="1200" dirty="0">
                <a:latin typeface="Calibri" panose="020F0502020204030204" pitchFamily="34" charset="0"/>
                <a:ea typeface="Cambria Math" panose="02040503050406030204" pitchFamily="18" charset="0"/>
                <a:cs typeface="Calibri" panose="020F0502020204030204" pitchFamily="34" charset="0"/>
              </a:rPr>
              <a:t>Free waves:</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038CF8D-057C-A294-649F-CE57F01D1B2E}"/>
                  </a:ext>
                </a:extLst>
              </p:cNvPr>
              <p:cNvSpPr txBox="1"/>
              <p:nvPr/>
            </p:nvSpPr>
            <p:spPr>
              <a:xfrm>
                <a:off x="5212246" y="1901358"/>
                <a:ext cx="267701" cy="2021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1" i="1" dirty="0">
                              <a:latin typeface="Cambria Math" panose="02040503050406030204" pitchFamily="18" charset="0"/>
                            </a:rPr>
                          </m:ctrlPr>
                        </m:sSubPr>
                        <m:e>
                          <m:r>
                            <a:rPr lang="en-US" sz="1200" b="1" i="1" dirty="0">
                              <a:latin typeface="Cambria Math" panose="02040503050406030204" pitchFamily="18" charset="0"/>
                            </a:rPr>
                            <m:t>𝑴</m:t>
                          </m:r>
                        </m:e>
                        <m:sub>
                          <m:r>
                            <a:rPr lang="en-US" sz="1200" b="1" i="1" dirty="0">
                              <a:latin typeface="Cambria Math" panose="02040503050406030204" pitchFamily="18" charset="0"/>
                            </a:rPr>
                            <m:t>𝒊𝒋</m:t>
                          </m:r>
                        </m:sub>
                      </m:sSub>
                    </m:oMath>
                  </m:oMathPara>
                </a14:m>
                <a:endParaRPr lang="en-US" sz="1200" b="1" dirty="0">
                  <a:latin typeface="Calibri" panose="020F0502020204030204" pitchFamily="34" charset="0"/>
                  <a:cs typeface="Calibri" panose="020F0502020204030204" pitchFamily="34" charset="0"/>
                </a:endParaRPr>
              </a:p>
            </p:txBody>
          </p:sp>
        </mc:Choice>
        <mc:Fallback xmlns="">
          <p:sp>
            <p:nvSpPr>
              <p:cNvPr id="37" name="TextBox 36">
                <a:extLst>
                  <a:ext uri="{FF2B5EF4-FFF2-40B4-BE49-F238E27FC236}">
                    <a16:creationId xmlns:a16="http://schemas.microsoft.com/office/drawing/2014/main" id="{7038CF8D-057C-A294-649F-CE57F01D1B2E}"/>
                  </a:ext>
                </a:extLst>
              </p:cNvPr>
              <p:cNvSpPr txBox="1">
                <a:spLocks noRot="1" noChangeAspect="1" noMove="1" noResize="1" noEditPoints="1" noAdjustHandles="1" noChangeArrowheads="1" noChangeShapeType="1" noTextEdit="1"/>
              </p:cNvSpPr>
              <p:nvPr/>
            </p:nvSpPr>
            <p:spPr>
              <a:xfrm>
                <a:off x="5212246" y="1901358"/>
                <a:ext cx="267701" cy="202171"/>
              </a:xfrm>
              <a:prstGeom prst="rect">
                <a:avLst/>
              </a:prstGeom>
              <a:blipFill>
                <a:blip r:embed="rId17"/>
                <a:stretch>
                  <a:fillRect l="-13636" r="-9091" b="-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43FF419-BAB8-E462-EF6E-50761AC49FB5}"/>
                  </a:ext>
                </a:extLst>
              </p:cNvPr>
              <p:cNvSpPr txBox="1"/>
              <p:nvPr/>
            </p:nvSpPr>
            <p:spPr>
              <a:xfrm>
                <a:off x="5220244" y="2198220"/>
                <a:ext cx="405559" cy="2334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200" b="1" i="1" dirty="0">
                              <a:latin typeface="Cambria Math" panose="02040503050406030204" pitchFamily="18" charset="0"/>
                            </a:rPr>
                          </m:ctrlPr>
                        </m:sSubSupPr>
                        <m:e>
                          <m:r>
                            <a:rPr lang="en-US" sz="1200" b="1" i="1" dirty="0">
                              <a:latin typeface="Cambria Math" panose="02040503050406030204" pitchFamily="18" charset="0"/>
                            </a:rPr>
                            <m:t>𝝓</m:t>
                          </m:r>
                        </m:e>
                        <m:sub>
                          <m:r>
                            <a:rPr lang="en-US" sz="1200" b="1" i="1" dirty="0">
                              <a:latin typeface="Cambria Math" panose="02040503050406030204" pitchFamily="18" charset="0"/>
                            </a:rPr>
                            <m:t>𝒊</m:t>
                          </m:r>
                        </m:sub>
                        <m:sup>
                          <m:r>
                            <a:rPr lang="en-US" sz="1200" b="1" i="1" dirty="0">
                              <a:latin typeface="Cambria Math" panose="02040503050406030204" pitchFamily="18" charset="0"/>
                            </a:rPr>
                            <m:t>𝒇𝒓𝒆𝒆</m:t>
                          </m:r>
                        </m:sup>
                      </m:sSubSup>
                    </m:oMath>
                  </m:oMathPara>
                </a14:m>
                <a:endParaRPr lang="en-US" sz="1200" b="1" dirty="0">
                  <a:latin typeface="Calibri" panose="020F0502020204030204" pitchFamily="34" charset="0"/>
                  <a:cs typeface="Calibri" panose="020F0502020204030204" pitchFamily="34" charset="0"/>
                </a:endParaRPr>
              </a:p>
            </p:txBody>
          </p:sp>
        </mc:Choice>
        <mc:Fallback xmlns="">
          <p:sp>
            <p:nvSpPr>
              <p:cNvPr id="38" name="TextBox 37">
                <a:extLst>
                  <a:ext uri="{FF2B5EF4-FFF2-40B4-BE49-F238E27FC236}">
                    <a16:creationId xmlns:a16="http://schemas.microsoft.com/office/drawing/2014/main" id="{643FF419-BAB8-E462-EF6E-50761AC49FB5}"/>
                  </a:ext>
                </a:extLst>
              </p:cNvPr>
              <p:cNvSpPr txBox="1">
                <a:spLocks noRot="1" noChangeAspect="1" noMove="1" noResize="1" noEditPoints="1" noAdjustHandles="1" noChangeArrowheads="1" noChangeShapeType="1" noTextEdit="1"/>
              </p:cNvSpPr>
              <p:nvPr/>
            </p:nvSpPr>
            <p:spPr>
              <a:xfrm>
                <a:off x="5220244" y="2198220"/>
                <a:ext cx="405559" cy="233462"/>
              </a:xfrm>
              <a:prstGeom prst="rect">
                <a:avLst/>
              </a:prstGeom>
              <a:blipFill>
                <a:blip r:embed="rId18"/>
                <a:stretch>
                  <a:fillRect l="-8824" t="-5263" r="-2941" b="-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1FA01025-48E6-2F22-7ED5-F886CA607540}"/>
                  </a:ext>
                </a:extLst>
              </p:cNvPr>
              <p:cNvSpPr txBox="1"/>
              <p:nvPr/>
            </p:nvSpPr>
            <p:spPr>
              <a:xfrm>
                <a:off x="5817239" y="2669575"/>
                <a:ext cx="85600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1" i="1">
                          <a:solidFill>
                            <a:srgbClr val="760003"/>
                          </a:solidFill>
                          <a:latin typeface="Cambria Math" panose="02040503050406030204" pitchFamily="18" charset="0"/>
                        </a:rPr>
                        <m:t>𝜹</m:t>
                      </m:r>
                      <m:r>
                        <m:rPr>
                          <m:nor/>
                        </m:rPr>
                        <a:rPr lang="en-US" sz="1400" b="1">
                          <a:solidFill>
                            <a:srgbClr val="760003"/>
                          </a:solidFill>
                          <a:latin typeface="Calibri" panose="020F0502020204030204" pitchFamily="34" charset="0"/>
                          <a:cs typeface="Calibri" panose="020F0502020204030204" pitchFamily="34" charset="0"/>
                        </a:rPr>
                        <m:t>−</m:t>
                      </m:r>
                      <m:r>
                        <m:rPr>
                          <m:nor/>
                        </m:rPr>
                        <a:rPr lang="en-US" sz="1400" b="1">
                          <a:solidFill>
                            <a:srgbClr val="760003"/>
                          </a:solidFill>
                          <a:latin typeface="Calibri" panose="020F0502020204030204" pitchFamily="34" charset="0"/>
                          <a:cs typeface="Calibri" panose="020F0502020204030204" pitchFamily="34" charset="0"/>
                        </a:rPr>
                        <m:t>strength</m:t>
                      </m:r>
                    </m:oMath>
                  </m:oMathPara>
                </a14:m>
                <a:endParaRPr lang="en-US" sz="1400" b="1" dirty="0">
                  <a:solidFill>
                    <a:srgbClr val="760003"/>
                  </a:solidFill>
                  <a:latin typeface="Calibri" panose="020F0502020204030204" pitchFamily="34" charset="0"/>
                  <a:cs typeface="Calibri" panose="020F0502020204030204" pitchFamily="34" charset="0"/>
                </a:endParaRPr>
              </a:p>
            </p:txBody>
          </p:sp>
        </mc:Choice>
        <mc:Fallback xmlns="">
          <p:sp>
            <p:nvSpPr>
              <p:cNvPr id="39" name="TextBox 38">
                <a:extLst>
                  <a:ext uri="{FF2B5EF4-FFF2-40B4-BE49-F238E27FC236}">
                    <a16:creationId xmlns:a16="http://schemas.microsoft.com/office/drawing/2014/main" id="{1FA01025-48E6-2F22-7ED5-F886CA607540}"/>
                  </a:ext>
                </a:extLst>
              </p:cNvPr>
              <p:cNvSpPr txBox="1">
                <a:spLocks noRot="1" noChangeAspect="1" noMove="1" noResize="1" noEditPoints="1" noAdjustHandles="1" noChangeArrowheads="1" noChangeShapeType="1" noTextEdit="1"/>
              </p:cNvSpPr>
              <p:nvPr/>
            </p:nvSpPr>
            <p:spPr>
              <a:xfrm>
                <a:off x="5817239" y="2669575"/>
                <a:ext cx="856004" cy="215444"/>
              </a:xfrm>
              <a:prstGeom prst="rect">
                <a:avLst/>
              </a:prstGeom>
              <a:blipFill>
                <a:blip r:embed="rId19"/>
                <a:stretch>
                  <a:fillRect l="-4348" t="-5556" r="-5797"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9CAC00E9-1CC8-A342-4E01-026F599A6A5B}"/>
                  </a:ext>
                </a:extLst>
              </p:cNvPr>
              <p:cNvSpPr txBox="1"/>
              <p:nvPr/>
            </p:nvSpPr>
            <p:spPr>
              <a:xfrm>
                <a:off x="3230163" y="1754124"/>
                <a:ext cx="46910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1" i="1">
                              <a:solidFill>
                                <a:srgbClr val="760003"/>
                              </a:solidFill>
                              <a:latin typeface="Cambria Math" panose="02040503050406030204" pitchFamily="18" charset="0"/>
                            </a:rPr>
                          </m:ctrlPr>
                        </m:sSubPr>
                        <m:e>
                          <m:r>
                            <a:rPr lang="en-US" sz="1400" b="1" i="1">
                              <a:solidFill>
                                <a:srgbClr val="760003"/>
                              </a:solidFill>
                              <a:latin typeface="Cambria Math" panose="02040503050406030204" pitchFamily="18" charset="0"/>
                            </a:rPr>
                            <m:t>𝒏</m:t>
                          </m:r>
                        </m:e>
                        <m:sub>
                          <m:r>
                            <a:rPr lang="en-US" sz="1400" b="1" i="1">
                              <a:solidFill>
                                <a:srgbClr val="760003"/>
                              </a:solidFill>
                              <a:latin typeface="Cambria Math" panose="02040503050406030204" pitchFamily="18" charset="0"/>
                            </a:rPr>
                            <m:t>𝑹𝑩𝑴</m:t>
                          </m:r>
                        </m:sub>
                      </m:sSub>
                    </m:oMath>
                  </m:oMathPara>
                </a14:m>
                <a:endParaRPr lang="en-US" sz="1400" b="1" dirty="0">
                  <a:solidFill>
                    <a:srgbClr val="760003"/>
                  </a:solidFill>
                  <a:latin typeface="Calibri" panose="020F0502020204030204" pitchFamily="34" charset="0"/>
                  <a:cs typeface="Calibri" panose="020F0502020204030204" pitchFamily="34" charset="0"/>
                </a:endParaRPr>
              </a:p>
            </p:txBody>
          </p:sp>
        </mc:Choice>
        <mc:Fallback xmlns="">
          <p:sp>
            <p:nvSpPr>
              <p:cNvPr id="40" name="TextBox 39">
                <a:extLst>
                  <a:ext uri="{FF2B5EF4-FFF2-40B4-BE49-F238E27FC236}">
                    <a16:creationId xmlns:a16="http://schemas.microsoft.com/office/drawing/2014/main" id="{9CAC00E9-1CC8-A342-4E01-026F599A6A5B}"/>
                  </a:ext>
                </a:extLst>
              </p:cNvPr>
              <p:cNvSpPr txBox="1">
                <a:spLocks noRot="1" noChangeAspect="1" noMove="1" noResize="1" noEditPoints="1" noAdjustHandles="1" noChangeArrowheads="1" noChangeShapeType="1" noTextEdit="1"/>
              </p:cNvSpPr>
              <p:nvPr/>
            </p:nvSpPr>
            <p:spPr>
              <a:xfrm>
                <a:off x="3230163" y="1754124"/>
                <a:ext cx="469103" cy="215444"/>
              </a:xfrm>
              <a:prstGeom prst="rect">
                <a:avLst/>
              </a:prstGeom>
              <a:blipFill>
                <a:blip r:embed="rId20"/>
                <a:stretch>
                  <a:fillRect l="-5263" r="-2632" b="-11111"/>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BADB564F-04D9-24D6-7B48-53091086B6C7}"/>
              </a:ext>
            </a:extLst>
          </p:cNvPr>
          <p:cNvSpPr txBox="1"/>
          <p:nvPr/>
        </p:nvSpPr>
        <p:spPr>
          <a:xfrm>
            <a:off x="3785959" y="1536378"/>
            <a:ext cx="2091414" cy="307777"/>
          </a:xfrm>
          <a:prstGeom prst="rect">
            <a:avLst/>
          </a:prstGeom>
          <a:noFill/>
        </p:spPr>
        <p:txBody>
          <a:bodyPr wrap="square">
            <a:spAutoFit/>
          </a:bodyPr>
          <a:lstStyle/>
          <a:p>
            <a:r>
              <a:rPr lang="en-US" sz="1400" dirty="0">
                <a:solidFill>
                  <a:schemeClr val="bg1"/>
                </a:solidFill>
                <a:latin typeface="Calibri" panose="020F0502020204030204" pitchFamily="34" charset="0"/>
                <a:ea typeface="Cambria Math" panose="02040503050406030204" pitchFamily="18" charset="0"/>
                <a:cs typeface="Calibri" panose="020F0502020204030204" pitchFamily="34" charset="0"/>
              </a:rPr>
              <a:t>Coupling and Free Waves</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E847B34-F257-A17A-6E02-2A1E3B151C91}"/>
                  </a:ext>
                </a:extLst>
              </p:cNvPr>
              <p:cNvSpPr txBox="1"/>
              <p:nvPr/>
            </p:nvSpPr>
            <p:spPr>
              <a:xfrm>
                <a:off x="1000739" y="4079214"/>
                <a:ext cx="2928368" cy="3206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200" b="1" i="1" dirty="0">
                              <a:latin typeface="Cambria Math" panose="02040503050406030204" pitchFamily="18" charset="0"/>
                            </a:rPr>
                          </m:ctrlPr>
                        </m:sSubSupPr>
                        <m:e>
                          <m:d>
                            <m:dPr>
                              <m:begChr m:val="{"/>
                              <m:endChr m:val="}"/>
                              <m:ctrlPr>
                                <a:rPr lang="en-US" sz="1200" b="1" i="1" dirty="0">
                                  <a:latin typeface="Cambria Math" panose="02040503050406030204" pitchFamily="18" charset="0"/>
                                </a:rPr>
                              </m:ctrlPr>
                            </m:dPr>
                            <m:e>
                              <m:sSubSup>
                                <m:sSubSupPr>
                                  <m:ctrlPr>
                                    <a:rPr lang="en-US" sz="1200" b="1" i="1" dirty="0">
                                      <a:latin typeface="Cambria Math" panose="02040503050406030204" pitchFamily="18" charset="0"/>
                                    </a:rPr>
                                  </m:ctrlPr>
                                </m:sSubSupPr>
                                <m:e>
                                  <m:r>
                                    <a:rPr lang="en-US" sz="1200" b="1" i="1" dirty="0">
                                      <a:latin typeface="Cambria Math" panose="02040503050406030204" pitchFamily="18" charset="0"/>
                                      <a:ea typeface="Cambria Math" panose="02040503050406030204" pitchFamily="18" charset="0"/>
                                    </a:rPr>
                                    <m:t>𝝍</m:t>
                                  </m:r>
                                </m:e>
                                <m:sub>
                                  <m:r>
                                    <a:rPr lang="en-US" sz="1200" b="1" i="1" dirty="0">
                                      <a:latin typeface="Cambria Math" panose="02040503050406030204" pitchFamily="18" charset="0"/>
                                    </a:rPr>
                                    <m:t>𝒊</m:t>
                                  </m:r>
                                </m:sub>
                                <m:sup>
                                  <m:r>
                                    <a:rPr lang="en-US" sz="1200" b="1" i="1" dirty="0">
                                      <a:latin typeface="Cambria Math" panose="02040503050406030204" pitchFamily="18" charset="0"/>
                                    </a:rPr>
                                    <m:t>𝒆𝒙</m:t>
                                  </m:r>
                                </m:sup>
                              </m:sSubSup>
                              <m:r>
                                <a:rPr lang="en-US" sz="1200" b="1" i="1" dirty="0">
                                  <a:latin typeface="Cambria Math" panose="02040503050406030204" pitchFamily="18" charset="0"/>
                                </a:rPr>
                                <m:t> (</m:t>
                              </m:r>
                              <m:r>
                                <a:rPr lang="en-US" sz="1200" b="1" i="1" dirty="0">
                                  <a:latin typeface="Cambria Math" panose="02040503050406030204" pitchFamily="18" charset="0"/>
                                </a:rPr>
                                <m:t>𝑹</m:t>
                              </m:r>
                              <m:r>
                                <a:rPr lang="en-US" sz="1200" b="1" i="1" dirty="0">
                                  <a:latin typeface="Cambria Math" panose="02040503050406030204" pitchFamily="18" charset="0"/>
                                </a:rPr>
                                <m:t>,</m:t>
                              </m:r>
                              <m:sSub>
                                <m:sSubPr>
                                  <m:ctrlPr>
                                    <a:rPr lang="en-US" sz="1200" b="1" i="1" dirty="0">
                                      <a:latin typeface="Cambria Math" panose="02040503050406030204" pitchFamily="18" charset="0"/>
                                    </a:rPr>
                                  </m:ctrlPr>
                                </m:sSubPr>
                                <m:e>
                                  <m:r>
                                    <a:rPr lang="en-US" sz="1200" b="1" i="1" dirty="0">
                                      <a:latin typeface="Cambria Math" panose="02040503050406030204" pitchFamily="18" charset="0"/>
                                      <a:ea typeface="Cambria Math" panose="02040503050406030204" pitchFamily="18" charset="0"/>
                                    </a:rPr>
                                    <m:t>𝜶</m:t>
                                  </m:r>
                                </m:e>
                                <m:sub>
                                  <m:r>
                                    <a:rPr lang="en-US" sz="1200" b="1" i="1" dirty="0">
                                      <a:latin typeface="Cambria Math" panose="02040503050406030204" pitchFamily="18" charset="0"/>
                                    </a:rPr>
                                    <m:t>𝒌</m:t>
                                  </m:r>
                                </m:sub>
                              </m:sSub>
                              <m:r>
                                <a:rPr lang="en-US" sz="1200" b="1" i="1" dirty="0">
                                  <a:latin typeface="Cambria Math" panose="02040503050406030204" pitchFamily="18" charset="0"/>
                                </a:rPr>
                                <m:t>)</m:t>
                              </m:r>
                            </m:e>
                          </m:d>
                        </m:e>
                        <m:sub>
                          <m:r>
                            <a:rPr lang="en-US" sz="1200" b="1" i="1" dirty="0">
                              <a:latin typeface="Cambria Math" panose="02040503050406030204" pitchFamily="18" charset="0"/>
                            </a:rPr>
                            <m:t>𝒌</m:t>
                          </m:r>
                          <m:r>
                            <a:rPr lang="en-US" sz="1200" b="1" i="1" dirty="0">
                              <a:latin typeface="Cambria Math" panose="02040503050406030204" pitchFamily="18" charset="0"/>
                            </a:rPr>
                            <m:t>=</m:t>
                          </m:r>
                          <m:r>
                            <a:rPr lang="en-US" sz="1200" b="1" i="1" dirty="0">
                              <a:latin typeface="Cambria Math" panose="02040503050406030204" pitchFamily="18" charset="0"/>
                            </a:rPr>
                            <m:t>𝟏</m:t>
                          </m:r>
                        </m:sub>
                        <m:sup>
                          <m:sSub>
                            <m:sSubPr>
                              <m:ctrlPr>
                                <a:rPr lang="en-US" sz="1200" b="1" i="1" dirty="0">
                                  <a:latin typeface="Cambria Math" panose="02040503050406030204" pitchFamily="18" charset="0"/>
                                </a:rPr>
                              </m:ctrlPr>
                            </m:sSubPr>
                            <m:e>
                              <m:r>
                                <a:rPr lang="en-US" sz="1200" b="1" i="1" dirty="0">
                                  <a:latin typeface="Cambria Math" panose="02040503050406030204" pitchFamily="18" charset="0"/>
                                </a:rPr>
                                <m:t>𝑵</m:t>
                              </m:r>
                            </m:e>
                            <m:sub>
                              <m:r>
                                <a:rPr lang="en-US" sz="1200" b="1" i="1" dirty="0">
                                  <a:latin typeface="Cambria Math" panose="02040503050406030204" pitchFamily="18" charset="0"/>
                                </a:rPr>
                                <m:t>𝑹𝑩𝑴</m:t>
                              </m:r>
                            </m:sub>
                          </m:sSub>
                        </m:sup>
                      </m:sSubSup>
                    </m:oMath>
                  </m:oMathPara>
                </a14:m>
                <a:endParaRPr lang="en-US" sz="1200" b="1" i="1" dirty="0">
                  <a:latin typeface="Calibri" panose="020F0502020204030204" pitchFamily="34" charset="0"/>
                  <a:cs typeface="Calibri" panose="020F0502020204030204" pitchFamily="34" charset="0"/>
                </a:endParaRPr>
              </a:p>
            </p:txBody>
          </p:sp>
        </mc:Choice>
        <mc:Fallback xmlns="">
          <p:sp>
            <p:nvSpPr>
              <p:cNvPr id="44" name="TextBox 43">
                <a:extLst>
                  <a:ext uri="{FF2B5EF4-FFF2-40B4-BE49-F238E27FC236}">
                    <a16:creationId xmlns:a16="http://schemas.microsoft.com/office/drawing/2014/main" id="{AE847B34-F257-A17A-6E02-2A1E3B151C91}"/>
                  </a:ext>
                </a:extLst>
              </p:cNvPr>
              <p:cNvSpPr txBox="1">
                <a:spLocks noRot="1" noChangeAspect="1" noMove="1" noResize="1" noEditPoints="1" noAdjustHandles="1" noChangeArrowheads="1" noChangeShapeType="1" noTextEdit="1"/>
              </p:cNvSpPr>
              <p:nvPr/>
            </p:nvSpPr>
            <p:spPr>
              <a:xfrm>
                <a:off x="1000739" y="4079214"/>
                <a:ext cx="2928368" cy="320601"/>
              </a:xfrm>
              <a:prstGeom prst="rect">
                <a:avLst/>
              </a:prstGeom>
              <a:blipFill>
                <a:blip r:embed="rId21"/>
                <a:stretch>
                  <a:fillRect b="-3846"/>
                </a:stretch>
              </a:blipFill>
            </p:spPr>
            <p:txBody>
              <a:bodyPr/>
              <a:lstStyle/>
              <a:p>
                <a:r>
                  <a:rPr lang="en-US">
                    <a:noFill/>
                  </a:rPr>
                  <a:t> </a:t>
                </a:r>
              </a:p>
            </p:txBody>
          </p:sp>
        </mc:Fallback>
      </mc:AlternateContent>
      <p:sp>
        <p:nvSpPr>
          <p:cNvPr id="45" name="Rounded Rectangle 44">
            <a:extLst>
              <a:ext uri="{FF2B5EF4-FFF2-40B4-BE49-F238E27FC236}">
                <a16:creationId xmlns:a16="http://schemas.microsoft.com/office/drawing/2014/main" id="{8A905246-059A-D2E3-22A9-A906C2A7EAB7}"/>
              </a:ext>
            </a:extLst>
          </p:cNvPr>
          <p:cNvSpPr/>
          <p:nvPr/>
        </p:nvSpPr>
        <p:spPr>
          <a:xfrm>
            <a:off x="1675058" y="4966664"/>
            <a:ext cx="2561234" cy="879410"/>
          </a:xfrm>
          <a:prstGeom prst="roundRect">
            <a:avLst/>
          </a:prstGeom>
          <a:solidFill>
            <a:schemeClr val="accent2">
              <a:lumMod val="75000"/>
              <a:alpha val="55988"/>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65F1FE01-ED84-08F1-6D7B-562F9A17BE74}"/>
                  </a:ext>
                </a:extLst>
              </p:cNvPr>
              <p:cNvSpPr txBox="1"/>
              <p:nvPr/>
            </p:nvSpPr>
            <p:spPr>
              <a:xfrm>
                <a:off x="1650159" y="5441576"/>
                <a:ext cx="2928368" cy="320601"/>
              </a:xfrm>
              <a:prstGeom prst="rect">
                <a:avLst/>
              </a:prstGeom>
              <a:noFill/>
            </p:spPr>
            <p:txBody>
              <a:bodyPr wrap="square">
                <a:spAutoFit/>
              </a:bodyPr>
              <a:lstStyle/>
              <a:p>
                <a14:m>
                  <m:oMath xmlns:m="http://schemas.openxmlformats.org/officeDocument/2006/math">
                    <m:sSubSup>
                      <m:sSubSupPr>
                        <m:ctrlPr>
                          <a:rPr lang="en-US" sz="1200" b="1" i="1">
                            <a:latin typeface="Cambria Math" panose="02040503050406030204" pitchFamily="18" charset="0"/>
                          </a:rPr>
                        </m:ctrlPr>
                      </m:sSubSupPr>
                      <m:e>
                        <m:sSubSup>
                          <m:sSubSupPr>
                            <m:ctrlPr>
                              <a:rPr lang="en-US" sz="1200" b="1" i="1">
                                <a:latin typeface="Cambria Math" panose="02040503050406030204" pitchFamily="18" charset="0"/>
                              </a:rPr>
                            </m:ctrlPr>
                          </m:sSubSupPr>
                          <m:e>
                            <m:r>
                              <a:rPr lang="en-US" sz="1200" b="1" i="1">
                                <a:latin typeface="Cambria Math" panose="02040503050406030204" pitchFamily="18" charset="0"/>
                              </a:rPr>
                              <m:t>{</m:t>
                            </m:r>
                            <m:r>
                              <a:rPr lang="en-US" sz="1200" b="1" i="1">
                                <a:latin typeface="Cambria Math" panose="02040503050406030204" pitchFamily="18" charset="0"/>
                                <a:ea typeface="Cambria Math" panose="02040503050406030204" pitchFamily="18" charset="0"/>
                              </a:rPr>
                              <m:t>𝝍</m:t>
                            </m:r>
                          </m:e>
                          <m:sub>
                            <m:r>
                              <a:rPr lang="en-US" sz="1200" b="1" i="1">
                                <a:latin typeface="Cambria Math" panose="02040503050406030204" pitchFamily="18" charset="0"/>
                              </a:rPr>
                              <m:t>𝒊</m:t>
                            </m:r>
                            <m:r>
                              <a:rPr lang="en-US" sz="1200" b="1" i="1">
                                <a:latin typeface="Cambria Math" panose="02040503050406030204" pitchFamily="18" charset="0"/>
                              </a:rPr>
                              <m:t>;</m:t>
                            </m:r>
                            <m:r>
                              <a:rPr lang="en-US" sz="1200" b="1" i="1">
                                <a:latin typeface="Cambria Math" panose="02040503050406030204" pitchFamily="18" charset="0"/>
                              </a:rPr>
                              <m:t>𝒌</m:t>
                            </m:r>
                          </m:sub>
                          <m:sup>
                            <m:r>
                              <a:rPr lang="en-US" sz="1200" b="1" i="1">
                                <a:latin typeface="Cambria Math" panose="02040503050406030204" pitchFamily="18" charset="0"/>
                              </a:rPr>
                              <m:t>𝑺𝑽𝑫</m:t>
                            </m:r>
                          </m:sup>
                        </m:sSubSup>
                        <m:r>
                          <a:rPr lang="en-US" sz="1200" b="1" i="1">
                            <a:latin typeface="Cambria Math" panose="02040503050406030204" pitchFamily="18" charset="0"/>
                          </a:rPr>
                          <m:t>}</m:t>
                        </m:r>
                      </m:e>
                      <m:sub>
                        <m:r>
                          <a:rPr lang="en-US" sz="1200" b="1" i="1">
                            <a:latin typeface="Cambria Math" panose="02040503050406030204" pitchFamily="18" charset="0"/>
                          </a:rPr>
                          <m:t>𝒌</m:t>
                        </m:r>
                        <m:r>
                          <a:rPr lang="en-US" sz="1200" b="1" i="1">
                            <a:latin typeface="Cambria Math" panose="02040503050406030204" pitchFamily="18" charset="0"/>
                          </a:rPr>
                          <m:t>=</m:t>
                        </m:r>
                        <m:r>
                          <a:rPr lang="en-US" sz="1200" b="1" i="1">
                            <a:latin typeface="Cambria Math" panose="02040503050406030204" pitchFamily="18" charset="0"/>
                          </a:rPr>
                          <m:t>𝟏</m:t>
                        </m:r>
                      </m:sub>
                      <m:sup>
                        <m:sSub>
                          <m:sSubPr>
                            <m:ctrlPr>
                              <a:rPr lang="en-US" sz="1200" b="1" i="1">
                                <a:latin typeface="Cambria Math" panose="02040503050406030204" pitchFamily="18" charset="0"/>
                              </a:rPr>
                            </m:ctrlPr>
                          </m:sSubPr>
                          <m:e>
                            <m:r>
                              <a:rPr lang="en-US" sz="1200" b="1" i="1">
                                <a:latin typeface="Cambria Math" panose="02040503050406030204" pitchFamily="18" charset="0"/>
                              </a:rPr>
                              <m:t>𝒏</m:t>
                            </m:r>
                          </m:e>
                          <m:sub>
                            <m:r>
                              <a:rPr lang="en-US" sz="1200" b="1" i="1">
                                <a:latin typeface="Cambria Math" panose="02040503050406030204" pitchFamily="18" charset="0"/>
                              </a:rPr>
                              <m:t>𝑹𝑩𝑴</m:t>
                            </m:r>
                          </m:sub>
                        </m:sSub>
                      </m:sup>
                    </m:sSubSup>
                    <m:r>
                      <a:rPr lang="en-US" sz="1200" b="1">
                        <a:latin typeface="Cambria Math" panose="02040503050406030204" pitchFamily="18" charset="0"/>
                      </a:rPr>
                      <m:t> </m:t>
                    </m:r>
                  </m:oMath>
                </a14:m>
                <a:r>
                  <a:rPr lang="en-US" sz="1200" b="1" dirty="0">
                    <a:latin typeface="Calibri" panose="020F0502020204030204" pitchFamily="34" charset="0"/>
                    <a:cs typeface="Calibri" panose="020F0502020204030204" pitchFamily="34" charset="0"/>
                  </a:rPr>
                  <a:t>= SVD[</a:t>
                </a:r>
                <a14:m>
                  <m:oMath xmlns:m="http://schemas.openxmlformats.org/officeDocument/2006/math">
                    <m:sSubSup>
                      <m:sSubSupPr>
                        <m:ctrlPr>
                          <a:rPr lang="en-US" sz="1200" b="1" i="1" dirty="0">
                            <a:latin typeface="Cambria Math" panose="02040503050406030204" pitchFamily="18" charset="0"/>
                          </a:rPr>
                        </m:ctrlPr>
                      </m:sSubSupPr>
                      <m:e>
                        <m:d>
                          <m:dPr>
                            <m:begChr m:val="{"/>
                            <m:endChr m:val="}"/>
                            <m:ctrlPr>
                              <a:rPr lang="en-US" sz="1200" b="1" i="1" dirty="0">
                                <a:latin typeface="Cambria Math" panose="02040503050406030204" pitchFamily="18" charset="0"/>
                              </a:rPr>
                            </m:ctrlPr>
                          </m:dPr>
                          <m:e>
                            <m:sSubSup>
                              <m:sSubSupPr>
                                <m:ctrlPr>
                                  <a:rPr lang="en-US" sz="1200" b="1" i="1" dirty="0">
                                    <a:latin typeface="Cambria Math" panose="02040503050406030204" pitchFamily="18" charset="0"/>
                                  </a:rPr>
                                </m:ctrlPr>
                              </m:sSubSupPr>
                              <m:e>
                                <m:r>
                                  <a:rPr lang="en-US" sz="1200" b="1" i="1" dirty="0">
                                    <a:latin typeface="Cambria Math" panose="02040503050406030204" pitchFamily="18" charset="0"/>
                                    <a:ea typeface="Cambria Math" panose="02040503050406030204" pitchFamily="18" charset="0"/>
                                  </a:rPr>
                                  <m:t>𝝍</m:t>
                                </m:r>
                              </m:e>
                              <m:sub>
                                <m:r>
                                  <a:rPr lang="en-US" sz="1200" b="1" i="1" dirty="0">
                                    <a:latin typeface="Cambria Math" panose="02040503050406030204" pitchFamily="18" charset="0"/>
                                  </a:rPr>
                                  <m:t>𝒊</m:t>
                                </m:r>
                              </m:sub>
                              <m:sup>
                                <m:r>
                                  <a:rPr lang="en-US" sz="1200" b="1" i="1" dirty="0">
                                    <a:latin typeface="Cambria Math" panose="02040503050406030204" pitchFamily="18" charset="0"/>
                                  </a:rPr>
                                  <m:t>𝒆𝒙</m:t>
                                </m:r>
                              </m:sup>
                            </m:sSubSup>
                            <m:r>
                              <a:rPr lang="en-US" sz="1200" b="1" i="1" dirty="0">
                                <a:latin typeface="Cambria Math" panose="02040503050406030204" pitchFamily="18" charset="0"/>
                              </a:rPr>
                              <m:t> (</m:t>
                            </m:r>
                            <m:r>
                              <a:rPr lang="en-US" sz="1200" b="1" i="1" dirty="0">
                                <a:latin typeface="Cambria Math" panose="02040503050406030204" pitchFamily="18" charset="0"/>
                              </a:rPr>
                              <m:t>𝑹</m:t>
                            </m:r>
                            <m:r>
                              <a:rPr lang="en-US" sz="1200" b="1" i="1" dirty="0">
                                <a:latin typeface="Cambria Math" panose="02040503050406030204" pitchFamily="18" charset="0"/>
                              </a:rPr>
                              <m:t>,</m:t>
                            </m:r>
                            <m:sSub>
                              <m:sSubPr>
                                <m:ctrlPr>
                                  <a:rPr lang="en-US" sz="1200" b="1" i="1" dirty="0">
                                    <a:latin typeface="Cambria Math" panose="02040503050406030204" pitchFamily="18" charset="0"/>
                                  </a:rPr>
                                </m:ctrlPr>
                              </m:sSubPr>
                              <m:e>
                                <m:r>
                                  <a:rPr lang="en-US" sz="1200" b="1" i="1" dirty="0">
                                    <a:latin typeface="Cambria Math" panose="02040503050406030204" pitchFamily="18" charset="0"/>
                                    <a:ea typeface="Cambria Math" panose="02040503050406030204" pitchFamily="18" charset="0"/>
                                  </a:rPr>
                                  <m:t>𝜶</m:t>
                                </m:r>
                              </m:e>
                              <m:sub>
                                <m:r>
                                  <a:rPr lang="en-US" sz="1200" b="1" i="1" dirty="0">
                                    <a:latin typeface="Cambria Math" panose="02040503050406030204" pitchFamily="18" charset="0"/>
                                  </a:rPr>
                                  <m:t>𝒌</m:t>
                                </m:r>
                              </m:sub>
                            </m:sSub>
                            <m:r>
                              <a:rPr lang="en-US" sz="1200" b="1" i="1" dirty="0">
                                <a:latin typeface="Cambria Math" panose="02040503050406030204" pitchFamily="18" charset="0"/>
                              </a:rPr>
                              <m:t>)</m:t>
                            </m:r>
                          </m:e>
                        </m:d>
                      </m:e>
                      <m:sub>
                        <m:r>
                          <a:rPr lang="en-US" sz="1200" b="1" i="1" dirty="0">
                            <a:latin typeface="Cambria Math" panose="02040503050406030204" pitchFamily="18" charset="0"/>
                          </a:rPr>
                          <m:t>𝒌</m:t>
                        </m:r>
                        <m:r>
                          <a:rPr lang="en-US" sz="1200" b="1" i="1" dirty="0">
                            <a:latin typeface="Cambria Math" panose="02040503050406030204" pitchFamily="18" charset="0"/>
                          </a:rPr>
                          <m:t>=</m:t>
                        </m:r>
                        <m:r>
                          <a:rPr lang="en-US" sz="1200" b="1" i="1" dirty="0">
                            <a:latin typeface="Cambria Math" panose="02040503050406030204" pitchFamily="18" charset="0"/>
                          </a:rPr>
                          <m:t>𝟏</m:t>
                        </m:r>
                      </m:sub>
                      <m:sup>
                        <m:sSub>
                          <m:sSubPr>
                            <m:ctrlPr>
                              <a:rPr lang="en-US" sz="1200" b="1" i="1" dirty="0">
                                <a:latin typeface="Cambria Math" panose="02040503050406030204" pitchFamily="18" charset="0"/>
                              </a:rPr>
                            </m:ctrlPr>
                          </m:sSubPr>
                          <m:e>
                            <m:r>
                              <a:rPr lang="en-US" sz="1200" b="1" i="1" dirty="0">
                                <a:latin typeface="Cambria Math" panose="02040503050406030204" pitchFamily="18" charset="0"/>
                              </a:rPr>
                              <m:t>𝑵</m:t>
                            </m:r>
                          </m:e>
                          <m:sub>
                            <m:r>
                              <a:rPr lang="en-US" sz="1200" b="1" i="1" dirty="0">
                                <a:latin typeface="Cambria Math" panose="02040503050406030204" pitchFamily="18" charset="0"/>
                              </a:rPr>
                              <m:t>𝑹𝑩𝑴</m:t>
                            </m:r>
                          </m:sub>
                        </m:sSub>
                      </m:sup>
                    </m:sSubSup>
                    <m:r>
                      <a:rPr lang="en-US" sz="1200" b="1" i="1" dirty="0">
                        <a:latin typeface="Cambria Math" panose="02040503050406030204" pitchFamily="18" charset="0"/>
                      </a:rPr>
                      <m:t>]</m:t>
                    </m:r>
                  </m:oMath>
                </a14:m>
                <a:endParaRPr lang="en-US" sz="1200" b="1" i="1" dirty="0">
                  <a:latin typeface="Calibri" panose="020F0502020204030204" pitchFamily="34" charset="0"/>
                  <a:cs typeface="Calibri" panose="020F0502020204030204" pitchFamily="34" charset="0"/>
                </a:endParaRPr>
              </a:p>
            </p:txBody>
          </p:sp>
        </mc:Choice>
        <mc:Fallback xmlns="">
          <p:sp>
            <p:nvSpPr>
              <p:cNvPr id="46" name="TextBox 45">
                <a:extLst>
                  <a:ext uri="{FF2B5EF4-FFF2-40B4-BE49-F238E27FC236}">
                    <a16:creationId xmlns:a16="http://schemas.microsoft.com/office/drawing/2014/main" id="{65F1FE01-ED84-08F1-6D7B-562F9A17BE74}"/>
                  </a:ext>
                </a:extLst>
              </p:cNvPr>
              <p:cNvSpPr txBox="1">
                <a:spLocks noRot="1" noChangeAspect="1" noMove="1" noResize="1" noEditPoints="1" noAdjustHandles="1" noChangeArrowheads="1" noChangeShapeType="1" noTextEdit="1"/>
              </p:cNvSpPr>
              <p:nvPr/>
            </p:nvSpPr>
            <p:spPr>
              <a:xfrm>
                <a:off x="1650159" y="5441576"/>
                <a:ext cx="2928368" cy="320601"/>
              </a:xfrm>
              <a:prstGeom prst="rect">
                <a:avLst/>
              </a:prstGeom>
              <a:blipFill>
                <a:blip r:embed="rId22"/>
                <a:stretch>
                  <a:fillRect b="-11538"/>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5005A135-A6C7-1990-2860-2FF85FD3D045}"/>
              </a:ext>
            </a:extLst>
          </p:cNvPr>
          <p:cNvSpPr txBox="1"/>
          <p:nvPr/>
        </p:nvSpPr>
        <p:spPr>
          <a:xfrm>
            <a:off x="1663009" y="4954431"/>
            <a:ext cx="1627897" cy="307777"/>
          </a:xfrm>
          <a:prstGeom prst="rect">
            <a:avLst/>
          </a:prstGeom>
          <a:noFill/>
        </p:spPr>
        <p:txBody>
          <a:bodyPr wrap="square">
            <a:spAutoFit/>
          </a:bodyPr>
          <a:lstStyle/>
          <a:p>
            <a:r>
              <a:rPr lang="en-US" sz="1400" dirty="0">
                <a:solidFill>
                  <a:schemeClr val="bg1"/>
                </a:solidFill>
                <a:latin typeface="Calibri" panose="020F0502020204030204" pitchFamily="34" charset="0"/>
                <a:ea typeface="Cambria Math" panose="02040503050406030204" pitchFamily="18" charset="0"/>
                <a:cs typeface="Calibri" panose="020F0502020204030204" pitchFamily="34" charset="0"/>
              </a:rPr>
              <a:t>SVD Basis</a:t>
            </a:r>
          </a:p>
        </p:txBody>
      </p:sp>
      <p:sp>
        <p:nvSpPr>
          <p:cNvPr id="48" name="TextBox 47">
            <a:extLst>
              <a:ext uri="{FF2B5EF4-FFF2-40B4-BE49-F238E27FC236}">
                <a16:creationId xmlns:a16="http://schemas.microsoft.com/office/drawing/2014/main" id="{626A1D2B-187C-C722-B6D8-1574F6890D59}"/>
              </a:ext>
            </a:extLst>
          </p:cNvPr>
          <p:cNvSpPr txBox="1"/>
          <p:nvPr/>
        </p:nvSpPr>
        <p:spPr>
          <a:xfrm>
            <a:off x="1660202" y="5219178"/>
            <a:ext cx="2234535" cy="276999"/>
          </a:xfrm>
          <a:prstGeom prst="rect">
            <a:avLst/>
          </a:prstGeom>
          <a:noFill/>
        </p:spPr>
        <p:txBody>
          <a:bodyPr wrap="square">
            <a:spAutoFit/>
          </a:bodyPr>
          <a:lstStyle/>
          <a:p>
            <a:r>
              <a:rPr lang="en-US" sz="1200" dirty="0">
                <a:latin typeface="Calibri" panose="020F0502020204030204" pitchFamily="34" charset="0"/>
                <a:ea typeface="Cambria Math" panose="02040503050406030204" pitchFamily="18" charset="0"/>
                <a:cs typeface="Calibri" panose="020F0502020204030204" pitchFamily="34" charset="0"/>
              </a:rPr>
              <a:t>SVD basis elements:</a:t>
            </a:r>
          </a:p>
        </p:txBody>
      </p:sp>
      <p:sp>
        <p:nvSpPr>
          <p:cNvPr id="49" name="Rounded Rectangle 48">
            <a:extLst>
              <a:ext uri="{FF2B5EF4-FFF2-40B4-BE49-F238E27FC236}">
                <a16:creationId xmlns:a16="http://schemas.microsoft.com/office/drawing/2014/main" id="{885CFDC9-123D-064F-0482-D9645CC69D3A}"/>
              </a:ext>
            </a:extLst>
          </p:cNvPr>
          <p:cNvSpPr/>
          <p:nvPr/>
        </p:nvSpPr>
        <p:spPr>
          <a:xfrm>
            <a:off x="3731636" y="2978015"/>
            <a:ext cx="2718935" cy="1572776"/>
          </a:xfrm>
          <a:prstGeom prst="roundRect">
            <a:avLst/>
          </a:prstGeom>
          <a:solidFill>
            <a:schemeClr val="accent6">
              <a:lumMod val="75000"/>
              <a:alpha val="65087"/>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0" name="Rounded Rectangle 49">
            <a:extLst>
              <a:ext uri="{FF2B5EF4-FFF2-40B4-BE49-F238E27FC236}">
                <a16:creationId xmlns:a16="http://schemas.microsoft.com/office/drawing/2014/main" id="{42A480A4-7B7D-2536-F1D4-6EB224DA0397}"/>
              </a:ext>
            </a:extLst>
          </p:cNvPr>
          <p:cNvSpPr/>
          <p:nvPr/>
        </p:nvSpPr>
        <p:spPr>
          <a:xfrm>
            <a:off x="4541205" y="4870770"/>
            <a:ext cx="1998646" cy="1157473"/>
          </a:xfrm>
          <a:prstGeom prst="roundRect">
            <a:avLst/>
          </a:prstGeom>
          <a:solidFill>
            <a:srgbClr val="7030A0">
              <a:alpha val="42850"/>
            </a:srgb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67BF639B-1681-AD5E-84A8-BEA50445CC67}"/>
              </a:ext>
            </a:extLst>
          </p:cNvPr>
          <p:cNvSpPr txBox="1"/>
          <p:nvPr/>
        </p:nvSpPr>
        <p:spPr>
          <a:xfrm>
            <a:off x="4592395" y="4848089"/>
            <a:ext cx="1627897" cy="307777"/>
          </a:xfrm>
          <a:prstGeom prst="rect">
            <a:avLst/>
          </a:prstGeom>
          <a:noFill/>
        </p:spPr>
        <p:txBody>
          <a:bodyPr wrap="square">
            <a:spAutoFit/>
          </a:bodyPr>
          <a:lstStyle/>
          <a:p>
            <a:r>
              <a:rPr lang="en-US" sz="1400" dirty="0">
                <a:solidFill>
                  <a:schemeClr val="bg1"/>
                </a:solidFill>
                <a:latin typeface="Calibri" panose="020F0502020204030204" pitchFamily="34" charset="0"/>
                <a:ea typeface="Cambria Math" panose="02040503050406030204" pitchFamily="18" charset="0"/>
                <a:cs typeface="Calibri" panose="020F0502020204030204" pitchFamily="34" charset="0"/>
              </a:rPr>
              <a:t>Integrals</a:t>
            </a: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93E78E8B-A93B-9645-1476-545499574173}"/>
                  </a:ext>
                </a:extLst>
              </p:cNvPr>
              <p:cNvSpPr txBox="1"/>
              <p:nvPr/>
            </p:nvSpPr>
            <p:spPr>
              <a:xfrm>
                <a:off x="2644853" y="5409414"/>
                <a:ext cx="4836404" cy="6165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1" i="1">
                              <a:latin typeface="Cambria Math" panose="02040503050406030204" pitchFamily="18" charset="0"/>
                            </a:rPr>
                          </m:ctrlPr>
                        </m:sSubPr>
                        <m:e>
                          <m:acc>
                            <m:accPr>
                              <m:chr m:val="̂"/>
                              <m:ctrlPr>
                                <a:rPr lang="en-US" sz="1400" b="1" i="1">
                                  <a:latin typeface="Cambria Math" panose="02040503050406030204" pitchFamily="18" charset="0"/>
                                </a:rPr>
                              </m:ctrlPr>
                            </m:accPr>
                            <m:e>
                              <m:r>
                                <a:rPr lang="en-US" sz="1400" b="1" i="1">
                                  <a:latin typeface="Cambria Math" panose="02040503050406030204" pitchFamily="18" charset="0"/>
                                </a:rPr>
                                <m:t>𝑨</m:t>
                              </m:r>
                            </m:e>
                          </m:acc>
                        </m:e>
                        <m:sub>
                          <m:r>
                            <a:rPr lang="en-US" sz="1400" b="1" i="1">
                              <a:latin typeface="Cambria Math" panose="02040503050406030204" pitchFamily="18" charset="0"/>
                            </a:rPr>
                            <m:t>𝒊𝒋𝒌</m:t>
                          </m:r>
                        </m:sub>
                      </m:sSub>
                      <m:r>
                        <a:rPr lang="en-US" sz="1400" b="1" i="1">
                          <a:latin typeface="Cambria Math" panose="02040503050406030204" pitchFamily="18" charset="0"/>
                        </a:rPr>
                        <m:t>,</m:t>
                      </m:r>
                      <m:sSub>
                        <m:sSubPr>
                          <m:ctrlPr>
                            <a:rPr lang="en-US" sz="1400" b="1" i="1">
                              <a:latin typeface="Cambria Math" panose="02040503050406030204" pitchFamily="18" charset="0"/>
                            </a:rPr>
                          </m:ctrlPr>
                        </m:sSubPr>
                        <m:e>
                          <m:acc>
                            <m:accPr>
                              <m:chr m:val="̂"/>
                              <m:ctrlPr>
                                <a:rPr lang="en-US" sz="1400" b="1" i="1">
                                  <a:latin typeface="Cambria Math" panose="02040503050406030204" pitchFamily="18" charset="0"/>
                                </a:rPr>
                              </m:ctrlPr>
                            </m:accPr>
                            <m:e>
                              <m:r>
                                <a:rPr lang="en-US" sz="1400" b="1" i="1">
                                  <a:latin typeface="Cambria Math" panose="02040503050406030204" pitchFamily="18" charset="0"/>
                                </a:rPr>
                                <m:t>𝑩</m:t>
                              </m:r>
                            </m:e>
                          </m:acc>
                        </m:e>
                        <m:sub>
                          <m:r>
                            <a:rPr lang="en-US" sz="1400" b="1" i="1">
                              <a:latin typeface="Cambria Math" panose="02040503050406030204" pitchFamily="18" charset="0"/>
                            </a:rPr>
                            <m:t>𝒊𝒋𝒌</m:t>
                          </m:r>
                        </m:sub>
                      </m:sSub>
                      <m:r>
                        <a:rPr lang="en-US" sz="1400" b="1" i="1">
                          <a:latin typeface="Cambria Math" panose="02040503050406030204" pitchFamily="18" charset="0"/>
                        </a:rPr>
                        <m:t>, </m:t>
                      </m:r>
                      <m:sSub>
                        <m:sSubPr>
                          <m:ctrlPr>
                            <a:rPr lang="en-US" sz="1400" b="1" i="1">
                              <a:latin typeface="Cambria Math" panose="02040503050406030204" pitchFamily="18" charset="0"/>
                            </a:rPr>
                          </m:ctrlPr>
                        </m:sSubPr>
                        <m:e>
                          <m:r>
                            <a:rPr lang="en-US" sz="1400" b="1" i="1">
                              <a:latin typeface="Cambria Math" panose="02040503050406030204" pitchFamily="18" charset="0"/>
                            </a:rPr>
                            <m:t>𝒄</m:t>
                          </m:r>
                        </m:e>
                        <m:sub>
                          <m:r>
                            <a:rPr lang="en-US" sz="1400" b="1" i="1">
                              <a:latin typeface="Cambria Math" panose="02040503050406030204" pitchFamily="18" charset="0"/>
                            </a:rPr>
                            <m:t>𝒊</m:t>
                          </m:r>
                        </m:sub>
                      </m:sSub>
                    </m:oMath>
                  </m:oMathPara>
                </a14:m>
                <a:endParaRPr lang="en-US" sz="1400" b="1" dirty="0">
                  <a:latin typeface="Calibri" panose="020F0502020204030204" pitchFamily="34" charset="0"/>
                  <a:cs typeface="Calibri" panose="020F0502020204030204" pitchFamily="34" charset="0"/>
                </a:endParaRPr>
              </a:p>
              <a:p>
                <a:endParaRPr lang="en-US" b="1" dirty="0">
                  <a:solidFill>
                    <a:srgbClr val="760003"/>
                  </a:solidFill>
                  <a:latin typeface="Calibri" panose="020F0502020204030204" pitchFamily="34" charset="0"/>
                  <a:cs typeface="Calibri" panose="020F0502020204030204" pitchFamily="34" charset="0"/>
                </a:endParaRPr>
              </a:p>
            </p:txBody>
          </p:sp>
        </mc:Choice>
        <mc:Fallback xmlns="">
          <p:sp>
            <p:nvSpPr>
              <p:cNvPr id="53" name="TextBox 52">
                <a:extLst>
                  <a:ext uri="{FF2B5EF4-FFF2-40B4-BE49-F238E27FC236}">
                    <a16:creationId xmlns:a16="http://schemas.microsoft.com/office/drawing/2014/main" id="{93E78E8B-A93B-9645-1476-545499574173}"/>
                  </a:ext>
                </a:extLst>
              </p:cNvPr>
              <p:cNvSpPr txBox="1">
                <a:spLocks noRot="1" noChangeAspect="1" noMove="1" noResize="1" noEditPoints="1" noAdjustHandles="1" noChangeArrowheads="1" noChangeShapeType="1" noTextEdit="1"/>
              </p:cNvSpPr>
              <p:nvPr/>
            </p:nvSpPr>
            <p:spPr>
              <a:xfrm>
                <a:off x="2644853" y="5409414"/>
                <a:ext cx="4836404" cy="616579"/>
              </a:xfrm>
              <a:prstGeom prst="rect">
                <a:avLst/>
              </a:prstGeom>
              <a:blipFill>
                <a:blip r:embed="rId23"/>
                <a:stretch>
                  <a:fillRect/>
                </a:stretch>
              </a:blipFill>
            </p:spPr>
            <p:txBody>
              <a:bodyPr/>
              <a:lstStyle/>
              <a:p>
                <a:r>
                  <a:rPr lang="en-US">
                    <a:noFill/>
                  </a:rPr>
                  <a:t> </a:t>
                </a:r>
              </a:p>
            </p:txBody>
          </p:sp>
        </mc:Fallback>
      </mc:AlternateContent>
      <p:sp>
        <p:nvSpPr>
          <p:cNvPr id="56" name="TextBox 55">
            <a:extLst>
              <a:ext uri="{FF2B5EF4-FFF2-40B4-BE49-F238E27FC236}">
                <a16:creationId xmlns:a16="http://schemas.microsoft.com/office/drawing/2014/main" id="{000BC17B-5558-568D-B063-E4175D04F27F}"/>
              </a:ext>
            </a:extLst>
          </p:cNvPr>
          <p:cNvSpPr txBox="1"/>
          <p:nvPr/>
        </p:nvSpPr>
        <p:spPr>
          <a:xfrm>
            <a:off x="4515931" y="5055995"/>
            <a:ext cx="1933301" cy="461665"/>
          </a:xfrm>
          <a:prstGeom prst="rect">
            <a:avLst/>
          </a:prstGeom>
          <a:noFill/>
        </p:spPr>
        <p:txBody>
          <a:bodyPr wrap="square">
            <a:spAutoFit/>
          </a:bodyPr>
          <a:lstStyle/>
          <a:p>
            <a:r>
              <a:rPr lang="en-US" sz="1200" dirty="0">
                <a:latin typeface="Calibri" panose="020F0502020204030204" pitchFamily="34" charset="0"/>
                <a:ea typeface="Cambria Math" panose="02040503050406030204" pitchFamily="18" charset="0"/>
                <a:cs typeface="Calibri" panose="020F0502020204030204" pitchFamily="34" charset="0"/>
              </a:rPr>
              <a:t>Precompute all integrals with affine EIM basis:</a:t>
            </a:r>
          </a:p>
        </p:txBody>
      </p:sp>
      <p:sp>
        <p:nvSpPr>
          <p:cNvPr id="57" name="TextBox 56">
            <a:extLst>
              <a:ext uri="{FF2B5EF4-FFF2-40B4-BE49-F238E27FC236}">
                <a16:creationId xmlns:a16="http://schemas.microsoft.com/office/drawing/2014/main" id="{757A5A22-2679-DCD0-7934-839CA8884F20}"/>
              </a:ext>
            </a:extLst>
          </p:cNvPr>
          <p:cNvSpPr txBox="1"/>
          <p:nvPr/>
        </p:nvSpPr>
        <p:spPr>
          <a:xfrm>
            <a:off x="3807618" y="2956484"/>
            <a:ext cx="2056535" cy="307777"/>
          </a:xfrm>
          <a:prstGeom prst="rect">
            <a:avLst/>
          </a:prstGeom>
          <a:noFill/>
        </p:spPr>
        <p:txBody>
          <a:bodyPr wrap="square">
            <a:spAutoFit/>
          </a:bodyPr>
          <a:lstStyle/>
          <a:p>
            <a:r>
              <a:rPr lang="en-US" sz="1400" dirty="0">
                <a:solidFill>
                  <a:schemeClr val="bg1"/>
                </a:solidFill>
                <a:latin typeface="Calibri" panose="020F0502020204030204" pitchFamily="34" charset="0"/>
                <a:ea typeface="Cambria Math" panose="02040503050406030204" pitchFamily="18" charset="0"/>
                <a:cs typeface="Calibri" panose="020F0502020204030204" pitchFamily="34" charset="0"/>
              </a:rPr>
              <a:t>Empirical Interpolation</a:t>
            </a:r>
          </a:p>
        </p:txBody>
      </p:sp>
      <p:sp>
        <p:nvSpPr>
          <p:cNvPr id="58" name="Rounded Rectangle 57">
            <a:extLst>
              <a:ext uri="{FF2B5EF4-FFF2-40B4-BE49-F238E27FC236}">
                <a16:creationId xmlns:a16="http://schemas.microsoft.com/office/drawing/2014/main" id="{2C93A6D2-3503-286F-5C09-6F44FC3BC8E7}"/>
              </a:ext>
            </a:extLst>
          </p:cNvPr>
          <p:cNvSpPr/>
          <p:nvPr/>
        </p:nvSpPr>
        <p:spPr>
          <a:xfrm>
            <a:off x="7580455" y="1787633"/>
            <a:ext cx="2802793" cy="1903787"/>
          </a:xfrm>
          <a:prstGeom prst="roundRect">
            <a:avLst/>
          </a:prstGeom>
          <a:solidFill>
            <a:schemeClr val="accent1">
              <a:alpha val="66135"/>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59" name="TextBox 58">
            <a:extLst>
              <a:ext uri="{FF2B5EF4-FFF2-40B4-BE49-F238E27FC236}">
                <a16:creationId xmlns:a16="http://schemas.microsoft.com/office/drawing/2014/main" id="{51795F15-6478-B928-9832-DBA802B20FB9}"/>
              </a:ext>
            </a:extLst>
          </p:cNvPr>
          <p:cNvSpPr txBox="1"/>
          <p:nvPr/>
        </p:nvSpPr>
        <p:spPr>
          <a:xfrm>
            <a:off x="7809541" y="1876863"/>
            <a:ext cx="2195740" cy="307777"/>
          </a:xfrm>
          <a:prstGeom prst="rect">
            <a:avLst/>
          </a:prstGeom>
          <a:noFill/>
        </p:spPr>
        <p:txBody>
          <a:bodyPr wrap="square">
            <a:spAutoFit/>
          </a:bodyPr>
          <a:lstStyle/>
          <a:p>
            <a:r>
              <a:rPr lang="en-US" sz="1400" dirty="0">
                <a:solidFill>
                  <a:schemeClr val="bg1"/>
                </a:solidFill>
                <a:latin typeface="Calibri" panose="020F0502020204030204" pitchFamily="34" charset="0"/>
                <a:ea typeface="Cambria Math" panose="02040503050406030204" pitchFamily="18" charset="0"/>
                <a:cs typeface="Calibri" panose="020F0502020204030204" pitchFamily="34" charset="0"/>
              </a:rPr>
              <a:t>Compute EIM coefficients</a:t>
            </a:r>
          </a:p>
        </p:txBody>
      </p:sp>
      <p:sp>
        <p:nvSpPr>
          <p:cNvPr id="60" name="Right Arrow 59">
            <a:extLst>
              <a:ext uri="{FF2B5EF4-FFF2-40B4-BE49-F238E27FC236}">
                <a16:creationId xmlns:a16="http://schemas.microsoft.com/office/drawing/2014/main" id="{062F2195-810B-3A24-25EA-8F8B43E3DFF5}"/>
              </a:ext>
            </a:extLst>
          </p:cNvPr>
          <p:cNvSpPr/>
          <p:nvPr/>
        </p:nvSpPr>
        <p:spPr bwMode="auto">
          <a:xfrm>
            <a:off x="6757250" y="3670435"/>
            <a:ext cx="527487" cy="464311"/>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000" b="1" dirty="0">
              <a:latin typeface="Calibri" panose="020F0502020204030204" pitchFamily="34" charset="0"/>
              <a:cs typeface="Calibri" panose="020F0502020204030204" pitchFamily="34" charset="0"/>
            </a:endParaRPr>
          </a:p>
        </p:txBody>
      </p:sp>
      <p:cxnSp>
        <p:nvCxnSpPr>
          <p:cNvPr id="76" name="Straight Connector 75">
            <a:extLst>
              <a:ext uri="{FF2B5EF4-FFF2-40B4-BE49-F238E27FC236}">
                <a16:creationId xmlns:a16="http://schemas.microsoft.com/office/drawing/2014/main" id="{78799DE3-FBE7-EF7D-F422-3F9C67E4812A}"/>
              </a:ext>
            </a:extLst>
          </p:cNvPr>
          <p:cNvCxnSpPr>
            <a:cxnSpLocks/>
          </p:cNvCxnSpPr>
          <p:nvPr/>
        </p:nvCxnSpPr>
        <p:spPr>
          <a:xfrm flipH="1">
            <a:off x="3606245" y="2778887"/>
            <a:ext cx="173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27F6535-A779-3163-B661-E6BE33DEA1AC}"/>
              </a:ext>
            </a:extLst>
          </p:cNvPr>
          <p:cNvCxnSpPr/>
          <p:nvPr/>
        </p:nvCxnSpPr>
        <p:spPr>
          <a:xfrm>
            <a:off x="3606244" y="2778887"/>
            <a:ext cx="0" cy="21472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7C9A723-D38A-4BD0-F443-B24CE12B9FBB}"/>
              </a:ext>
            </a:extLst>
          </p:cNvPr>
          <p:cNvCxnSpPr>
            <a:cxnSpLocks/>
            <a:stCxn id="40" idx="2"/>
          </p:cNvCxnSpPr>
          <p:nvPr/>
        </p:nvCxnSpPr>
        <p:spPr>
          <a:xfrm flipH="1">
            <a:off x="3449674" y="1969568"/>
            <a:ext cx="15040" cy="29473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2529AAE4-48C0-A0DD-464D-F18DEC5AF202}"/>
              </a:ext>
            </a:extLst>
          </p:cNvPr>
          <p:cNvCxnSpPr>
            <a:cxnSpLocks/>
          </p:cNvCxnSpPr>
          <p:nvPr/>
        </p:nvCxnSpPr>
        <p:spPr>
          <a:xfrm>
            <a:off x="2381087" y="4399814"/>
            <a:ext cx="0" cy="5101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1D24150-1C5F-D541-C76E-22C9DD4AA802}"/>
              </a:ext>
            </a:extLst>
          </p:cNvPr>
          <p:cNvCxnSpPr/>
          <p:nvPr/>
        </p:nvCxnSpPr>
        <p:spPr>
          <a:xfrm>
            <a:off x="2381087" y="3852517"/>
            <a:ext cx="0" cy="2822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5EA124A-91E4-C3E6-42D6-8E50DAC7CB1C}"/>
              </a:ext>
            </a:extLst>
          </p:cNvPr>
          <p:cNvCxnSpPr>
            <a:cxnSpLocks/>
          </p:cNvCxnSpPr>
          <p:nvPr/>
        </p:nvCxnSpPr>
        <p:spPr>
          <a:xfrm>
            <a:off x="2786879" y="2257431"/>
            <a:ext cx="0" cy="1264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F0598205-CCDB-65E7-EDE2-F9675B81188B}"/>
              </a:ext>
            </a:extLst>
          </p:cNvPr>
          <p:cNvCxnSpPr>
            <a:cxnSpLocks/>
          </p:cNvCxnSpPr>
          <p:nvPr/>
        </p:nvCxnSpPr>
        <p:spPr>
          <a:xfrm>
            <a:off x="2786879" y="2765231"/>
            <a:ext cx="1" cy="2127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9E420E04-8B27-2867-628A-B14EAEBE84EA}"/>
              </a:ext>
            </a:extLst>
          </p:cNvPr>
          <p:cNvCxnSpPr>
            <a:cxnSpLocks/>
          </p:cNvCxnSpPr>
          <p:nvPr/>
        </p:nvCxnSpPr>
        <p:spPr>
          <a:xfrm>
            <a:off x="1927559" y="2282739"/>
            <a:ext cx="0" cy="6952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E67D828-1F87-99CE-E1F0-1589D6B3AB4F}"/>
              </a:ext>
            </a:extLst>
          </p:cNvPr>
          <p:cNvCxnSpPr>
            <a:cxnSpLocks/>
          </p:cNvCxnSpPr>
          <p:nvPr/>
        </p:nvCxnSpPr>
        <p:spPr>
          <a:xfrm>
            <a:off x="5346095" y="2439031"/>
            <a:ext cx="0" cy="3398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B98D994-1993-8492-9482-469653E5E4AC}"/>
              </a:ext>
            </a:extLst>
          </p:cNvPr>
          <p:cNvCxnSpPr>
            <a:cxnSpLocks/>
            <a:stCxn id="37" idx="3"/>
          </p:cNvCxnSpPr>
          <p:nvPr/>
        </p:nvCxnSpPr>
        <p:spPr>
          <a:xfrm>
            <a:off x="5479946" y="2002443"/>
            <a:ext cx="219806" cy="51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330ABFB-79D2-6631-5FBC-4095A7EC9DE0}"/>
              </a:ext>
            </a:extLst>
          </p:cNvPr>
          <p:cNvCxnSpPr/>
          <p:nvPr/>
        </p:nvCxnSpPr>
        <p:spPr>
          <a:xfrm>
            <a:off x="5699752" y="2002443"/>
            <a:ext cx="0" cy="7763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9C3F35B-C64E-2BE9-7991-E33F971D341F}"/>
              </a:ext>
            </a:extLst>
          </p:cNvPr>
          <p:cNvCxnSpPr/>
          <p:nvPr/>
        </p:nvCxnSpPr>
        <p:spPr>
          <a:xfrm flipH="1">
            <a:off x="5489356" y="2778787"/>
            <a:ext cx="2103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E88AA5FC-21B8-C321-DD7E-CE6118133EE7}"/>
              </a:ext>
            </a:extLst>
          </p:cNvPr>
          <p:cNvCxnSpPr/>
          <p:nvPr/>
        </p:nvCxnSpPr>
        <p:spPr>
          <a:xfrm>
            <a:off x="5488429" y="2768333"/>
            <a:ext cx="9409" cy="1992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19AB267-D048-36B2-115A-38DEC3974485}"/>
              </a:ext>
            </a:extLst>
          </p:cNvPr>
          <p:cNvCxnSpPr>
            <a:cxnSpLocks/>
          </p:cNvCxnSpPr>
          <p:nvPr/>
        </p:nvCxnSpPr>
        <p:spPr>
          <a:xfrm>
            <a:off x="6064765" y="1915009"/>
            <a:ext cx="0" cy="107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45844DA-C39F-51FC-B713-FF3D65F4C19E}"/>
              </a:ext>
            </a:extLst>
          </p:cNvPr>
          <p:cNvCxnSpPr/>
          <p:nvPr/>
        </p:nvCxnSpPr>
        <p:spPr>
          <a:xfrm>
            <a:off x="6072202" y="2223522"/>
            <a:ext cx="0" cy="1439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CEEBFA7-9F06-FFC0-2C6E-76C0FD65899D}"/>
              </a:ext>
            </a:extLst>
          </p:cNvPr>
          <p:cNvCxnSpPr/>
          <p:nvPr/>
        </p:nvCxnSpPr>
        <p:spPr>
          <a:xfrm>
            <a:off x="6090790" y="2554339"/>
            <a:ext cx="0" cy="1439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0438EC94-AF4C-4D6F-D652-63EE8FA5F7A1}"/>
                  </a:ext>
                </a:extLst>
              </p:cNvPr>
              <p:cNvSpPr txBox="1"/>
              <p:nvPr/>
            </p:nvSpPr>
            <p:spPr>
              <a:xfrm>
                <a:off x="2334347" y="1706853"/>
                <a:ext cx="85600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1" i="1">
                          <a:solidFill>
                            <a:srgbClr val="760003"/>
                          </a:solidFill>
                          <a:latin typeface="Cambria Math" panose="02040503050406030204" pitchFamily="18" charset="0"/>
                        </a:rPr>
                        <m:t>𝜹</m:t>
                      </m:r>
                      <m:r>
                        <m:rPr>
                          <m:nor/>
                        </m:rPr>
                        <a:rPr lang="en-US" sz="1400" b="1">
                          <a:solidFill>
                            <a:srgbClr val="760003"/>
                          </a:solidFill>
                          <a:latin typeface="Calibri" panose="020F0502020204030204" pitchFamily="34" charset="0"/>
                          <a:cs typeface="Calibri" panose="020F0502020204030204" pitchFamily="34" charset="0"/>
                        </a:rPr>
                        <m:t>−</m:t>
                      </m:r>
                      <m:r>
                        <m:rPr>
                          <m:nor/>
                        </m:rPr>
                        <a:rPr lang="en-US" sz="1400" b="1">
                          <a:solidFill>
                            <a:srgbClr val="760003"/>
                          </a:solidFill>
                          <a:latin typeface="Calibri" panose="020F0502020204030204" pitchFamily="34" charset="0"/>
                          <a:cs typeface="Calibri" panose="020F0502020204030204" pitchFamily="34" charset="0"/>
                        </a:rPr>
                        <m:t>strength</m:t>
                      </m:r>
                    </m:oMath>
                  </m:oMathPara>
                </a14:m>
                <a:endParaRPr lang="en-US" sz="1400" b="1" dirty="0">
                  <a:solidFill>
                    <a:srgbClr val="760003"/>
                  </a:solidFill>
                  <a:latin typeface="Calibri" panose="020F0502020204030204" pitchFamily="34" charset="0"/>
                  <a:cs typeface="Calibri" panose="020F0502020204030204" pitchFamily="34" charset="0"/>
                </a:endParaRPr>
              </a:p>
            </p:txBody>
          </p:sp>
        </mc:Choice>
        <mc:Fallback xmlns="">
          <p:sp>
            <p:nvSpPr>
              <p:cNvPr id="128" name="TextBox 127">
                <a:extLst>
                  <a:ext uri="{FF2B5EF4-FFF2-40B4-BE49-F238E27FC236}">
                    <a16:creationId xmlns:a16="http://schemas.microsoft.com/office/drawing/2014/main" id="{0438EC94-AF4C-4D6F-D652-63EE8FA5F7A1}"/>
                  </a:ext>
                </a:extLst>
              </p:cNvPr>
              <p:cNvSpPr txBox="1">
                <a:spLocks noRot="1" noChangeAspect="1" noMove="1" noResize="1" noEditPoints="1" noAdjustHandles="1" noChangeArrowheads="1" noChangeShapeType="1" noTextEdit="1"/>
              </p:cNvSpPr>
              <p:nvPr/>
            </p:nvSpPr>
            <p:spPr>
              <a:xfrm>
                <a:off x="2334347" y="1706853"/>
                <a:ext cx="856004" cy="215444"/>
              </a:xfrm>
              <a:prstGeom prst="rect">
                <a:avLst/>
              </a:prstGeom>
              <a:blipFill>
                <a:blip r:embed="rId24"/>
                <a:stretch>
                  <a:fillRect l="-4348" t="-5556" r="-5797" b="-22222"/>
                </a:stretch>
              </a:blipFill>
            </p:spPr>
            <p:txBody>
              <a:bodyPr/>
              <a:lstStyle/>
              <a:p>
                <a:r>
                  <a:rPr lang="en-US">
                    <a:noFill/>
                  </a:rPr>
                  <a:t> </a:t>
                </a:r>
              </a:p>
            </p:txBody>
          </p:sp>
        </mc:Fallback>
      </mc:AlternateContent>
      <p:cxnSp>
        <p:nvCxnSpPr>
          <p:cNvPr id="140" name="Straight Connector 139">
            <a:extLst>
              <a:ext uri="{FF2B5EF4-FFF2-40B4-BE49-F238E27FC236}">
                <a16:creationId xmlns:a16="http://schemas.microsoft.com/office/drawing/2014/main" id="{13C93489-27AF-D609-6762-CB3701E6F556}"/>
              </a:ext>
            </a:extLst>
          </p:cNvPr>
          <p:cNvCxnSpPr>
            <a:cxnSpLocks/>
          </p:cNvCxnSpPr>
          <p:nvPr/>
        </p:nvCxnSpPr>
        <p:spPr>
          <a:xfrm>
            <a:off x="3333928" y="2136982"/>
            <a:ext cx="0" cy="25242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4D84B473-A6C5-A26B-1D9C-928C449F7E55}"/>
              </a:ext>
            </a:extLst>
          </p:cNvPr>
          <p:cNvCxnSpPr/>
          <p:nvPr/>
        </p:nvCxnSpPr>
        <p:spPr>
          <a:xfrm>
            <a:off x="3348058" y="4661210"/>
            <a:ext cx="13798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005AC1B9-10DC-E2B4-027B-1E53720A655E}"/>
              </a:ext>
            </a:extLst>
          </p:cNvPr>
          <p:cNvCxnSpPr/>
          <p:nvPr/>
        </p:nvCxnSpPr>
        <p:spPr>
          <a:xfrm>
            <a:off x="4727868" y="4661211"/>
            <a:ext cx="0" cy="2095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88AA04B6-4ECE-1EE8-E949-12BE5F3C1EF5}"/>
              </a:ext>
            </a:extLst>
          </p:cNvPr>
          <p:cNvCxnSpPr/>
          <p:nvPr/>
        </p:nvCxnSpPr>
        <p:spPr>
          <a:xfrm>
            <a:off x="5212245" y="4550791"/>
            <a:ext cx="0" cy="3199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DD52E0D4-6152-9189-0EA9-192093B9E250}"/>
                  </a:ext>
                </a:extLst>
              </p:cNvPr>
              <p:cNvSpPr txBox="1"/>
              <p:nvPr/>
            </p:nvSpPr>
            <p:spPr>
              <a:xfrm>
                <a:off x="4592997" y="3214067"/>
                <a:ext cx="922945" cy="2090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100" b="1" i="1" dirty="0">
                              <a:latin typeface="Cambria Math" panose="02040503050406030204" pitchFamily="18" charset="0"/>
                            </a:rPr>
                          </m:ctrlPr>
                        </m:sSubSupPr>
                        <m:e>
                          <m:d>
                            <m:dPr>
                              <m:begChr m:val="{"/>
                              <m:endChr m:val="}"/>
                              <m:ctrlPr>
                                <a:rPr lang="en-US" sz="1100" b="1" i="1" dirty="0">
                                  <a:latin typeface="Cambria Math" panose="02040503050406030204" pitchFamily="18" charset="0"/>
                                </a:rPr>
                              </m:ctrlPr>
                            </m:dPr>
                            <m:e>
                              <m:sSub>
                                <m:sSubPr>
                                  <m:ctrlPr>
                                    <a:rPr lang="en-US" sz="1100" b="1" i="1" dirty="0">
                                      <a:latin typeface="Cambria Math" panose="02040503050406030204" pitchFamily="18" charset="0"/>
                                    </a:rPr>
                                  </m:ctrlPr>
                                </m:sSubPr>
                                <m:e>
                                  <m:r>
                                    <a:rPr lang="en-US" sz="1100" b="1" i="1" dirty="0">
                                      <a:latin typeface="Cambria Math" panose="02040503050406030204" pitchFamily="18" charset="0"/>
                                    </a:rPr>
                                    <m:t>𝑽</m:t>
                                  </m:r>
                                  <m:r>
                                    <a:rPr lang="en-US" sz="1100" b="1" i="1" dirty="0">
                                      <a:latin typeface="Cambria Math" panose="02040503050406030204" pitchFamily="18" charset="0"/>
                                    </a:rPr>
                                    <m:t>(</m:t>
                                  </m:r>
                                  <m:r>
                                    <a:rPr lang="en-US" sz="1100" b="1" i="1" dirty="0">
                                      <a:latin typeface="Cambria Math" panose="02040503050406030204" pitchFamily="18" charset="0"/>
                                    </a:rPr>
                                    <m:t>𝑹</m:t>
                                  </m:r>
                                  <m:r>
                                    <a:rPr lang="en-US" sz="1100" b="1" i="1" dirty="0">
                                      <a:latin typeface="Cambria Math" panose="02040503050406030204" pitchFamily="18" charset="0"/>
                                    </a:rPr>
                                    <m:t>,</m:t>
                                  </m:r>
                                  <m:r>
                                    <a:rPr lang="en-US" sz="1100" b="1" i="1" dirty="0">
                                      <a:latin typeface="Cambria Math" panose="02040503050406030204" pitchFamily="18" charset="0"/>
                                    </a:rPr>
                                    <m:t>𝜶</m:t>
                                  </m:r>
                                </m:e>
                                <m:sub>
                                  <m:r>
                                    <a:rPr lang="en-US" sz="1100" b="1" i="1" dirty="0">
                                      <a:latin typeface="Cambria Math" panose="02040503050406030204" pitchFamily="18" charset="0"/>
                                    </a:rPr>
                                    <m:t>𝒌</m:t>
                                  </m:r>
                                </m:sub>
                              </m:sSub>
                              <m:r>
                                <a:rPr lang="en-US" sz="1100" b="1" i="1" dirty="0">
                                  <a:latin typeface="Cambria Math" panose="02040503050406030204" pitchFamily="18" charset="0"/>
                                </a:rPr>
                                <m:t>)</m:t>
                              </m:r>
                            </m:e>
                          </m:d>
                        </m:e>
                        <m:sub>
                          <m:r>
                            <a:rPr lang="en-US" sz="1100" b="1" i="1" dirty="0">
                              <a:latin typeface="Cambria Math" panose="02040503050406030204" pitchFamily="18" charset="0"/>
                            </a:rPr>
                            <m:t>𝒌</m:t>
                          </m:r>
                          <m:r>
                            <a:rPr lang="en-US" sz="1100" b="1" i="1" dirty="0">
                              <a:latin typeface="Cambria Math" panose="02040503050406030204" pitchFamily="18" charset="0"/>
                            </a:rPr>
                            <m:t>=</m:t>
                          </m:r>
                          <m:r>
                            <a:rPr lang="en-US" sz="1100" b="1" i="1" dirty="0">
                              <a:latin typeface="Cambria Math" panose="02040503050406030204" pitchFamily="18" charset="0"/>
                            </a:rPr>
                            <m:t>𝟏</m:t>
                          </m:r>
                        </m:sub>
                        <m:sup>
                          <m:sSub>
                            <m:sSubPr>
                              <m:ctrlPr>
                                <a:rPr lang="en-US" sz="1100" b="1" i="1" dirty="0">
                                  <a:latin typeface="Cambria Math" panose="02040503050406030204" pitchFamily="18" charset="0"/>
                                </a:rPr>
                              </m:ctrlPr>
                            </m:sSubPr>
                            <m:e>
                              <m:r>
                                <a:rPr lang="en-US" sz="1100" b="1" i="1" dirty="0">
                                  <a:latin typeface="Cambria Math" panose="02040503050406030204" pitchFamily="18" charset="0"/>
                                </a:rPr>
                                <m:t>𝑵</m:t>
                              </m:r>
                            </m:e>
                            <m:sub>
                              <m:r>
                                <a:rPr lang="en-US" sz="1100" b="1" i="1" dirty="0">
                                  <a:latin typeface="Cambria Math" panose="02040503050406030204" pitchFamily="18" charset="0"/>
                                </a:rPr>
                                <m:t>𝑬𝑰𝑴</m:t>
                              </m:r>
                            </m:sub>
                          </m:sSub>
                        </m:sup>
                      </m:sSubSup>
                    </m:oMath>
                  </m:oMathPara>
                </a14:m>
                <a:endParaRPr lang="en-US" sz="1100" b="1" dirty="0">
                  <a:latin typeface="Calibri" panose="020F0502020204030204" pitchFamily="34" charset="0"/>
                  <a:cs typeface="Calibri" panose="020F0502020204030204" pitchFamily="34" charset="0"/>
                </a:endParaRPr>
              </a:p>
            </p:txBody>
          </p:sp>
        </mc:Choice>
        <mc:Fallback xmlns="">
          <p:sp>
            <p:nvSpPr>
              <p:cNvPr id="149" name="TextBox 148">
                <a:extLst>
                  <a:ext uri="{FF2B5EF4-FFF2-40B4-BE49-F238E27FC236}">
                    <a16:creationId xmlns:a16="http://schemas.microsoft.com/office/drawing/2014/main" id="{DD52E0D4-6152-9189-0EA9-192093B9E250}"/>
                  </a:ext>
                </a:extLst>
              </p:cNvPr>
              <p:cNvSpPr txBox="1">
                <a:spLocks noRot="1" noChangeAspect="1" noMove="1" noResize="1" noEditPoints="1" noAdjustHandles="1" noChangeArrowheads="1" noChangeShapeType="1" noTextEdit="1"/>
              </p:cNvSpPr>
              <p:nvPr/>
            </p:nvSpPr>
            <p:spPr>
              <a:xfrm>
                <a:off x="4592997" y="3214067"/>
                <a:ext cx="922945" cy="209096"/>
              </a:xfrm>
              <a:prstGeom prst="rect">
                <a:avLst/>
              </a:prstGeom>
              <a:blipFill>
                <a:blip r:embed="rId25"/>
                <a:stretch>
                  <a:fillRect b="-27778"/>
                </a:stretch>
              </a:blipFill>
            </p:spPr>
            <p:txBody>
              <a:bodyPr/>
              <a:lstStyle/>
              <a:p>
                <a:r>
                  <a:rPr lang="en-US">
                    <a:noFill/>
                  </a:rPr>
                  <a:t> </a:t>
                </a:r>
              </a:p>
            </p:txBody>
          </p:sp>
        </mc:Fallback>
      </mc:AlternateContent>
      <p:cxnSp>
        <p:nvCxnSpPr>
          <p:cNvPr id="151" name="Straight Arrow Connector 150">
            <a:extLst>
              <a:ext uri="{FF2B5EF4-FFF2-40B4-BE49-F238E27FC236}">
                <a16:creationId xmlns:a16="http://schemas.microsoft.com/office/drawing/2014/main" id="{D8423F82-8E56-7947-309E-532CFF1918D0}"/>
              </a:ext>
            </a:extLst>
          </p:cNvPr>
          <p:cNvCxnSpPr/>
          <p:nvPr/>
        </p:nvCxnSpPr>
        <p:spPr>
          <a:xfrm>
            <a:off x="6090790" y="2885019"/>
            <a:ext cx="0" cy="929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865446C4-0094-6AC2-0B9D-95F615B72555}"/>
                  </a:ext>
                </a:extLst>
              </p:cNvPr>
              <p:cNvSpPr txBox="1"/>
              <p:nvPr/>
            </p:nvSpPr>
            <p:spPr>
              <a:xfrm>
                <a:off x="5511756" y="3235212"/>
                <a:ext cx="934166" cy="2090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100" b="1" i="1" dirty="0">
                              <a:latin typeface="Cambria Math" panose="02040503050406030204" pitchFamily="18" charset="0"/>
                            </a:rPr>
                          </m:ctrlPr>
                        </m:sSubSupPr>
                        <m:e>
                          <m:d>
                            <m:dPr>
                              <m:begChr m:val="{"/>
                              <m:endChr m:val="}"/>
                              <m:ctrlPr>
                                <a:rPr lang="en-US" sz="1100" b="1" i="1" dirty="0">
                                  <a:latin typeface="Cambria Math" panose="02040503050406030204" pitchFamily="18" charset="0"/>
                                </a:rPr>
                              </m:ctrlPr>
                            </m:dPr>
                            <m:e>
                              <m:sSub>
                                <m:sSubPr>
                                  <m:ctrlPr>
                                    <a:rPr lang="en-US" sz="1100" b="1" i="1" dirty="0">
                                      <a:latin typeface="Cambria Math" panose="02040503050406030204" pitchFamily="18" charset="0"/>
                                    </a:rPr>
                                  </m:ctrlPr>
                                </m:sSubPr>
                                <m:e>
                                  <m:r>
                                    <a:rPr lang="en-US" sz="1100" b="1" i="1" dirty="0">
                                      <a:latin typeface="Cambria Math" panose="02040503050406030204" pitchFamily="18" charset="0"/>
                                    </a:rPr>
                                    <m:t>𝑼</m:t>
                                  </m:r>
                                  <m:r>
                                    <a:rPr lang="en-US" sz="1100" b="1" i="1" dirty="0">
                                      <a:latin typeface="Cambria Math" panose="02040503050406030204" pitchFamily="18" charset="0"/>
                                    </a:rPr>
                                    <m:t>(</m:t>
                                  </m:r>
                                  <m:r>
                                    <a:rPr lang="en-US" sz="1100" b="1" i="1" dirty="0">
                                      <a:latin typeface="Cambria Math" panose="02040503050406030204" pitchFamily="18" charset="0"/>
                                    </a:rPr>
                                    <m:t>𝑹</m:t>
                                  </m:r>
                                  <m:r>
                                    <a:rPr lang="en-US" sz="1100" b="1" i="1" dirty="0">
                                      <a:latin typeface="Cambria Math" panose="02040503050406030204" pitchFamily="18" charset="0"/>
                                    </a:rPr>
                                    <m:t>,</m:t>
                                  </m:r>
                                  <m:r>
                                    <a:rPr lang="en-US" sz="1100" b="1" i="1" dirty="0">
                                      <a:latin typeface="Cambria Math" panose="02040503050406030204" pitchFamily="18" charset="0"/>
                                    </a:rPr>
                                    <m:t>𝜶</m:t>
                                  </m:r>
                                </m:e>
                                <m:sub>
                                  <m:r>
                                    <a:rPr lang="en-US" sz="1100" b="1" i="1" dirty="0">
                                      <a:latin typeface="Cambria Math" panose="02040503050406030204" pitchFamily="18" charset="0"/>
                                    </a:rPr>
                                    <m:t>𝒌</m:t>
                                  </m:r>
                                </m:sub>
                              </m:sSub>
                              <m:r>
                                <a:rPr lang="en-US" sz="1100" b="1" i="1" dirty="0">
                                  <a:latin typeface="Cambria Math" panose="02040503050406030204" pitchFamily="18" charset="0"/>
                                </a:rPr>
                                <m:t>)</m:t>
                              </m:r>
                            </m:e>
                          </m:d>
                        </m:e>
                        <m:sub>
                          <m:r>
                            <a:rPr lang="en-US" sz="1100" b="1" i="1" dirty="0">
                              <a:latin typeface="Cambria Math" panose="02040503050406030204" pitchFamily="18" charset="0"/>
                            </a:rPr>
                            <m:t>𝒌</m:t>
                          </m:r>
                          <m:r>
                            <a:rPr lang="en-US" sz="1100" b="1" i="1" dirty="0">
                              <a:latin typeface="Cambria Math" panose="02040503050406030204" pitchFamily="18" charset="0"/>
                            </a:rPr>
                            <m:t>=</m:t>
                          </m:r>
                          <m:r>
                            <a:rPr lang="en-US" sz="1100" b="1" i="1" dirty="0">
                              <a:latin typeface="Cambria Math" panose="02040503050406030204" pitchFamily="18" charset="0"/>
                            </a:rPr>
                            <m:t>𝟏</m:t>
                          </m:r>
                        </m:sub>
                        <m:sup>
                          <m:sSub>
                            <m:sSubPr>
                              <m:ctrlPr>
                                <a:rPr lang="en-US" sz="1100" b="1" i="1" dirty="0">
                                  <a:latin typeface="Cambria Math" panose="02040503050406030204" pitchFamily="18" charset="0"/>
                                </a:rPr>
                              </m:ctrlPr>
                            </m:sSubPr>
                            <m:e>
                              <m:r>
                                <a:rPr lang="en-US" sz="1100" b="1" i="1" dirty="0">
                                  <a:latin typeface="Cambria Math" panose="02040503050406030204" pitchFamily="18" charset="0"/>
                                </a:rPr>
                                <m:t>𝑵</m:t>
                              </m:r>
                            </m:e>
                            <m:sub>
                              <m:r>
                                <a:rPr lang="en-US" sz="1100" b="1" i="1" dirty="0">
                                  <a:latin typeface="Cambria Math" panose="02040503050406030204" pitchFamily="18" charset="0"/>
                                </a:rPr>
                                <m:t>𝑬𝑰𝑴</m:t>
                              </m:r>
                            </m:sub>
                          </m:sSub>
                        </m:sup>
                      </m:sSubSup>
                    </m:oMath>
                  </m:oMathPara>
                </a14:m>
                <a:endParaRPr lang="en-US" sz="1100" b="1" dirty="0">
                  <a:latin typeface="Calibri" panose="020F0502020204030204" pitchFamily="34" charset="0"/>
                  <a:cs typeface="Calibri" panose="020F0502020204030204" pitchFamily="34" charset="0"/>
                </a:endParaRPr>
              </a:p>
            </p:txBody>
          </p:sp>
        </mc:Choice>
        <mc:Fallback xmlns="">
          <p:sp>
            <p:nvSpPr>
              <p:cNvPr id="152" name="TextBox 151">
                <a:extLst>
                  <a:ext uri="{FF2B5EF4-FFF2-40B4-BE49-F238E27FC236}">
                    <a16:creationId xmlns:a16="http://schemas.microsoft.com/office/drawing/2014/main" id="{865446C4-0094-6AC2-0B9D-95F615B72555}"/>
                  </a:ext>
                </a:extLst>
              </p:cNvPr>
              <p:cNvSpPr txBox="1">
                <a:spLocks noRot="1" noChangeAspect="1" noMove="1" noResize="1" noEditPoints="1" noAdjustHandles="1" noChangeArrowheads="1" noChangeShapeType="1" noTextEdit="1"/>
              </p:cNvSpPr>
              <p:nvPr/>
            </p:nvSpPr>
            <p:spPr>
              <a:xfrm>
                <a:off x="5511756" y="3235212"/>
                <a:ext cx="934166" cy="209096"/>
              </a:xfrm>
              <a:prstGeom prst="rect">
                <a:avLst/>
              </a:prstGeom>
              <a:blipFill>
                <a:blip r:embed="rId26"/>
                <a:stretch>
                  <a:fillRect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627FCF2C-057B-F22D-76F8-1CC5C6138630}"/>
                  </a:ext>
                </a:extLst>
              </p:cNvPr>
              <p:cNvSpPr txBox="1"/>
              <p:nvPr/>
            </p:nvSpPr>
            <p:spPr>
              <a:xfrm>
                <a:off x="4604460" y="3522358"/>
                <a:ext cx="893643" cy="3582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100" b="1" i="1" dirty="0">
                              <a:latin typeface="Cambria Math" panose="02040503050406030204" pitchFamily="18" charset="0"/>
                            </a:rPr>
                          </m:ctrlPr>
                        </m:sSubSupPr>
                        <m:e>
                          <m:d>
                            <m:dPr>
                              <m:begChr m:val="{"/>
                              <m:endChr m:val="}"/>
                              <m:ctrlPr>
                                <a:rPr lang="en-US" sz="1100" b="1" i="1" dirty="0">
                                  <a:latin typeface="Cambria Math" panose="02040503050406030204" pitchFamily="18" charset="0"/>
                                </a:rPr>
                              </m:ctrlPr>
                            </m:dPr>
                            <m:e>
                              <m:sSubSup>
                                <m:sSubSupPr>
                                  <m:ctrlPr>
                                    <a:rPr lang="en-US" sz="1100" b="1" i="1" dirty="0">
                                      <a:latin typeface="Cambria Math" panose="02040503050406030204" pitchFamily="18" charset="0"/>
                                    </a:rPr>
                                  </m:ctrlPr>
                                </m:sSubSupPr>
                                <m:e>
                                  <m:r>
                                    <a:rPr lang="en-US" sz="1100" b="1" i="1" dirty="0">
                                      <a:latin typeface="Cambria Math" panose="02040503050406030204" pitchFamily="18" charset="0"/>
                                    </a:rPr>
                                    <m:t>𝒖</m:t>
                                  </m:r>
                                </m:e>
                                <m:sub>
                                  <m:r>
                                    <a:rPr lang="en-US" sz="1100" b="1" i="1" dirty="0">
                                      <a:latin typeface="Cambria Math" panose="02040503050406030204" pitchFamily="18" charset="0"/>
                                    </a:rPr>
                                    <m:t>𝒊</m:t>
                                  </m:r>
                                </m:sub>
                                <m:sup>
                                  <m:r>
                                    <a:rPr lang="en-US" sz="1100" b="1" i="1" dirty="0">
                                      <a:latin typeface="Cambria Math" panose="02040503050406030204" pitchFamily="18" charset="0"/>
                                    </a:rPr>
                                    <m:t>𝒔𝒑𝒉</m:t>
                                  </m:r>
                                </m:sup>
                              </m:sSubSup>
                              <m:r>
                                <a:rPr lang="en-US" sz="1100" b="1" i="1" dirty="0">
                                  <a:latin typeface="Cambria Math" panose="02040503050406030204" pitchFamily="18" charset="0"/>
                                </a:rPr>
                                <m:t>(</m:t>
                              </m:r>
                              <m:r>
                                <a:rPr lang="en-US" sz="1100" b="1" i="1" dirty="0">
                                  <a:latin typeface="Cambria Math" panose="02040503050406030204" pitchFamily="18" charset="0"/>
                                </a:rPr>
                                <m:t>𝑹</m:t>
                              </m:r>
                              <m:r>
                                <a:rPr lang="en-US" sz="1100" b="1" i="1" dirty="0">
                                  <a:latin typeface="Cambria Math" panose="02040503050406030204" pitchFamily="18" charset="0"/>
                                </a:rPr>
                                <m:t>)</m:t>
                              </m:r>
                            </m:e>
                          </m:d>
                        </m:e>
                        <m:sub>
                          <m:r>
                            <a:rPr lang="en-US" sz="1100" b="1" i="1" dirty="0">
                              <a:latin typeface="Cambria Math" panose="02040503050406030204" pitchFamily="18" charset="0"/>
                            </a:rPr>
                            <m:t>𝒊</m:t>
                          </m:r>
                          <m:r>
                            <a:rPr lang="en-US" sz="1100" b="1" i="1" dirty="0">
                              <a:latin typeface="Cambria Math" panose="02040503050406030204" pitchFamily="18" charset="0"/>
                            </a:rPr>
                            <m:t>=</m:t>
                          </m:r>
                          <m:r>
                            <a:rPr lang="en-US" sz="1100" b="1" i="1" dirty="0">
                              <a:latin typeface="Cambria Math" panose="02040503050406030204" pitchFamily="18" charset="0"/>
                            </a:rPr>
                            <m:t>𝟏</m:t>
                          </m:r>
                        </m:sub>
                        <m:sup>
                          <m:sSubSup>
                            <m:sSubSupPr>
                              <m:ctrlPr>
                                <a:rPr lang="en-US" sz="1100" b="1" i="1" dirty="0">
                                  <a:latin typeface="Cambria Math" panose="02040503050406030204" pitchFamily="18" charset="0"/>
                                </a:rPr>
                              </m:ctrlPr>
                            </m:sSubSupPr>
                            <m:e>
                              <m:r>
                                <a:rPr lang="en-US" sz="1100" b="1" i="1" dirty="0">
                                  <a:latin typeface="Cambria Math" panose="02040503050406030204" pitchFamily="18" charset="0"/>
                                </a:rPr>
                                <m:t>𝒏</m:t>
                              </m:r>
                            </m:e>
                            <m:sub>
                              <m:r>
                                <a:rPr lang="en-US" sz="1100" b="1" i="1" dirty="0">
                                  <a:latin typeface="Cambria Math" panose="02040503050406030204" pitchFamily="18" charset="0"/>
                                </a:rPr>
                                <m:t>𝑬𝑰𝑴</m:t>
                              </m:r>
                            </m:sub>
                            <m:sup>
                              <m:r>
                                <a:rPr lang="en-US" sz="1100" b="1" i="1" dirty="0">
                                  <a:latin typeface="Cambria Math" panose="02040503050406030204" pitchFamily="18" charset="0"/>
                                </a:rPr>
                                <m:t>𝒔𝒑𝒉</m:t>
                              </m:r>
                            </m:sup>
                          </m:sSubSup>
                        </m:sup>
                      </m:sSubSup>
                    </m:oMath>
                  </m:oMathPara>
                </a14:m>
                <a:endParaRPr lang="en-US" sz="1100" b="1" dirty="0">
                  <a:latin typeface="Calibri" panose="020F0502020204030204" pitchFamily="34" charset="0"/>
                  <a:cs typeface="Calibri" panose="020F0502020204030204" pitchFamily="34" charset="0"/>
                </a:endParaRPr>
              </a:p>
            </p:txBody>
          </p:sp>
        </mc:Choice>
        <mc:Fallback xmlns="">
          <p:sp>
            <p:nvSpPr>
              <p:cNvPr id="153" name="TextBox 152">
                <a:extLst>
                  <a:ext uri="{FF2B5EF4-FFF2-40B4-BE49-F238E27FC236}">
                    <a16:creationId xmlns:a16="http://schemas.microsoft.com/office/drawing/2014/main" id="{627FCF2C-057B-F22D-76F8-1CC5C6138630}"/>
                  </a:ext>
                </a:extLst>
              </p:cNvPr>
              <p:cNvSpPr txBox="1">
                <a:spLocks noRot="1" noChangeAspect="1" noMove="1" noResize="1" noEditPoints="1" noAdjustHandles="1" noChangeArrowheads="1" noChangeShapeType="1" noTextEdit="1"/>
              </p:cNvSpPr>
              <p:nvPr/>
            </p:nvSpPr>
            <p:spPr>
              <a:xfrm>
                <a:off x="4604460" y="3522358"/>
                <a:ext cx="893643" cy="358240"/>
              </a:xfrm>
              <a:prstGeom prst="rect">
                <a:avLst/>
              </a:prstGeom>
              <a:blipFill>
                <a:blip r:embed="rId27"/>
                <a:stretch>
                  <a:fillRect t="-3448" r="-1408"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CBC851C7-2CDB-2D54-D3A9-32D7932D1145}"/>
                  </a:ext>
                </a:extLst>
              </p:cNvPr>
              <p:cNvSpPr txBox="1"/>
              <p:nvPr/>
            </p:nvSpPr>
            <p:spPr>
              <a:xfrm>
                <a:off x="5562980" y="3527551"/>
                <a:ext cx="892039" cy="3591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100" b="1" i="1" dirty="0">
                              <a:latin typeface="Cambria Math" panose="02040503050406030204" pitchFamily="18" charset="0"/>
                            </a:rPr>
                          </m:ctrlPr>
                        </m:sSubSupPr>
                        <m:e>
                          <m:d>
                            <m:dPr>
                              <m:begChr m:val="{"/>
                              <m:endChr m:val="}"/>
                              <m:ctrlPr>
                                <a:rPr lang="en-US" sz="1100" b="1" i="1" dirty="0">
                                  <a:latin typeface="Cambria Math" panose="02040503050406030204" pitchFamily="18" charset="0"/>
                                </a:rPr>
                              </m:ctrlPr>
                            </m:dPr>
                            <m:e>
                              <m:sSubSup>
                                <m:sSubSupPr>
                                  <m:ctrlPr>
                                    <a:rPr lang="en-US" sz="1100" b="1" i="1" dirty="0">
                                      <a:latin typeface="Cambria Math" panose="02040503050406030204" pitchFamily="18" charset="0"/>
                                    </a:rPr>
                                  </m:ctrlPr>
                                </m:sSubSupPr>
                                <m:e>
                                  <m:r>
                                    <a:rPr lang="en-US" sz="1100" b="1" i="1" dirty="0">
                                      <a:latin typeface="Cambria Math" panose="02040503050406030204" pitchFamily="18" charset="0"/>
                                    </a:rPr>
                                    <m:t>𝒖</m:t>
                                  </m:r>
                                </m:e>
                                <m:sub>
                                  <m:r>
                                    <a:rPr lang="en-US" sz="1100" b="1" i="1" dirty="0">
                                      <a:latin typeface="Cambria Math" panose="02040503050406030204" pitchFamily="18" charset="0"/>
                                    </a:rPr>
                                    <m:t>𝒊</m:t>
                                  </m:r>
                                </m:sub>
                                <m:sup>
                                  <m:r>
                                    <a:rPr lang="en-US" sz="1100" b="1" i="1" dirty="0">
                                      <a:latin typeface="Cambria Math" panose="02040503050406030204" pitchFamily="18" charset="0"/>
                                    </a:rPr>
                                    <m:t>𝒅𝒆𝒇</m:t>
                                  </m:r>
                                </m:sup>
                              </m:sSubSup>
                              <m:r>
                                <a:rPr lang="en-US" sz="1100" b="1" i="1" dirty="0">
                                  <a:latin typeface="Cambria Math" panose="02040503050406030204" pitchFamily="18" charset="0"/>
                                </a:rPr>
                                <m:t>(</m:t>
                              </m:r>
                              <m:r>
                                <a:rPr lang="en-US" sz="1100" b="1" i="1" dirty="0">
                                  <a:latin typeface="Cambria Math" panose="02040503050406030204" pitchFamily="18" charset="0"/>
                                </a:rPr>
                                <m:t>𝑹</m:t>
                              </m:r>
                              <m:r>
                                <a:rPr lang="en-US" sz="1100" b="1" i="1" dirty="0">
                                  <a:latin typeface="Cambria Math" panose="02040503050406030204" pitchFamily="18" charset="0"/>
                                </a:rPr>
                                <m:t>)</m:t>
                              </m:r>
                            </m:e>
                          </m:d>
                        </m:e>
                        <m:sub>
                          <m:r>
                            <a:rPr lang="en-US" sz="1100" b="1" i="1" dirty="0">
                              <a:latin typeface="Cambria Math" panose="02040503050406030204" pitchFamily="18" charset="0"/>
                            </a:rPr>
                            <m:t>𝒊</m:t>
                          </m:r>
                          <m:r>
                            <a:rPr lang="en-US" sz="1100" b="1" i="1" dirty="0">
                              <a:latin typeface="Cambria Math" panose="02040503050406030204" pitchFamily="18" charset="0"/>
                            </a:rPr>
                            <m:t>=</m:t>
                          </m:r>
                          <m:r>
                            <a:rPr lang="en-US" sz="1100" b="1" i="1" dirty="0">
                              <a:latin typeface="Cambria Math" panose="02040503050406030204" pitchFamily="18" charset="0"/>
                            </a:rPr>
                            <m:t>𝟏</m:t>
                          </m:r>
                        </m:sub>
                        <m:sup>
                          <m:sSubSup>
                            <m:sSubSupPr>
                              <m:ctrlPr>
                                <a:rPr lang="en-US" sz="1100" b="1" i="1" dirty="0">
                                  <a:latin typeface="Cambria Math" panose="02040503050406030204" pitchFamily="18" charset="0"/>
                                </a:rPr>
                              </m:ctrlPr>
                            </m:sSubSupPr>
                            <m:e>
                              <m:r>
                                <a:rPr lang="en-US" sz="1100" b="1" i="1" dirty="0">
                                  <a:latin typeface="Cambria Math" panose="02040503050406030204" pitchFamily="18" charset="0"/>
                                </a:rPr>
                                <m:t>𝒏</m:t>
                              </m:r>
                            </m:e>
                            <m:sub>
                              <m:r>
                                <a:rPr lang="en-US" sz="1100" b="1" i="1" dirty="0">
                                  <a:latin typeface="Cambria Math" panose="02040503050406030204" pitchFamily="18" charset="0"/>
                                </a:rPr>
                                <m:t>𝑬𝑰𝑴</m:t>
                              </m:r>
                            </m:sub>
                            <m:sup>
                              <m:r>
                                <a:rPr lang="en-US" sz="1100" b="1" i="1" dirty="0">
                                  <a:latin typeface="Cambria Math" panose="02040503050406030204" pitchFamily="18" charset="0"/>
                                </a:rPr>
                                <m:t>𝒅𝒆𝒇</m:t>
                              </m:r>
                            </m:sup>
                          </m:sSubSup>
                        </m:sup>
                      </m:sSubSup>
                    </m:oMath>
                  </m:oMathPara>
                </a14:m>
                <a:endParaRPr lang="en-US" sz="1100" b="1" dirty="0">
                  <a:latin typeface="Calibri" panose="020F0502020204030204" pitchFamily="34" charset="0"/>
                  <a:cs typeface="Calibri" panose="020F0502020204030204" pitchFamily="34" charset="0"/>
                </a:endParaRPr>
              </a:p>
            </p:txBody>
          </p:sp>
        </mc:Choice>
        <mc:Fallback xmlns="">
          <p:sp>
            <p:nvSpPr>
              <p:cNvPr id="154" name="TextBox 153">
                <a:extLst>
                  <a:ext uri="{FF2B5EF4-FFF2-40B4-BE49-F238E27FC236}">
                    <a16:creationId xmlns:a16="http://schemas.microsoft.com/office/drawing/2014/main" id="{CBC851C7-2CDB-2D54-D3A9-32D7932D1145}"/>
                  </a:ext>
                </a:extLst>
              </p:cNvPr>
              <p:cNvSpPr txBox="1">
                <a:spLocks noRot="1" noChangeAspect="1" noMove="1" noResize="1" noEditPoints="1" noAdjustHandles="1" noChangeArrowheads="1" noChangeShapeType="1" noTextEdit="1"/>
              </p:cNvSpPr>
              <p:nvPr/>
            </p:nvSpPr>
            <p:spPr>
              <a:xfrm>
                <a:off x="5562980" y="3527551"/>
                <a:ext cx="892039" cy="359137"/>
              </a:xfrm>
              <a:prstGeom prst="rect">
                <a:avLst/>
              </a:prstGeom>
              <a:blipFill>
                <a:blip r:embed="rId28"/>
                <a:stretch>
                  <a:fillRect t="-3333" b="-6667"/>
                </a:stretch>
              </a:blipFill>
            </p:spPr>
            <p:txBody>
              <a:bodyPr/>
              <a:lstStyle/>
              <a:p>
                <a:r>
                  <a:rPr lang="en-US">
                    <a:noFill/>
                  </a:rPr>
                  <a:t> </a:t>
                </a:r>
              </a:p>
            </p:txBody>
          </p:sp>
        </mc:Fallback>
      </mc:AlternateContent>
      <p:cxnSp>
        <p:nvCxnSpPr>
          <p:cNvPr id="156" name="Straight Arrow Connector 155">
            <a:extLst>
              <a:ext uri="{FF2B5EF4-FFF2-40B4-BE49-F238E27FC236}">
                <a16:creationId xmlns:a16="http://schemas.microsoft.com/office/drawing/2014/main" id="{F0012DCF-2660-5403-73D3-F53C5F87A4BF}"/>
              </a:ext>
            </a:extLst>
          </p:cNvPr>
          <p:cNvCxnSpPr>
            <a:cxnSpLocks/>
          </p:cNvCxnSpPr>
          <p:nvPr/>
        </p:nvCxnSpPr>
        <p:spPr>
          <a:xfrm flipH="1">
            <a:off x="4887614" y="3444143"/>
            <a:ext cx="8750" cy="1550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A4D3C844-CA2F-D712-0295-E2AF31C6D96D}"/>
              </a:ext>
            </a:extLst>
          </p:cNvPr>
          <p:cNvCxnSpPr>
            <a:cxnSpLocks/>
          </p:cNvCxnSpPr>
          <p:nvPr/>
        </p:nvCxnSpPr>
        <p:spPr>
          <a:xfrm>
            <a:off x="5918558" y="3434724"/>
            <a:ext cx="0" cy="1858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E7D4E885-4069-A7CE-A943-46B5A9A4C0D4}"/>
              </a:ext>
            </a:extLst>
          </p:cNvPr>
          <p:cNvSpPr txBox="1"/>
          <p:nvPr/>
        </p:nvSpPr>
        <p:spPr>
          <a:xfrm>
            <a:off x="3740877" y="3227887"/>
            <a:ext cx="907517" cy="600164"/>
          </a:xfrm>
          <a:prstGeom prst="rect">
            <a:avLst/>
          </a:prstGeom>
          <a:noFill/>
        </p:spPr>
        <p:txBody>
          <a:bodyPr wrap="square">
            <a:spAutoFit/>
          </a:bodyPr>
          <a:lstStyle/>
          <a:p>
            <a:r>
              <a:rPr lang="en-US" sz="1100" dirty="0">
                <a:latin typeface="Calibri" panose="020F0502020204030204" pitchFamily="34" charset="0"/>
                <a:ea typeface="Cambria Math" panose="02040503050406030204" pitchFamily="18" charset="0"/>
                <a:cs typeface="Calibri" panose="020F0502020204030204" pitchFamily="34" charset="0"/>
              </a:rPr>
              <a:t>Obtain SVD basis functions</a:t>
            </a:r>
          </a:p>
        </p:txBody>
      </p:sp>
      <p:sp>
        <p:nvSpPr>
          <p:cNvPr id="164" name="TextBox 163">
            <a:extLst>
              <a:ext uri="{FF2B5EF4-FFF2-40B4-BE49-F238E27FC236}">
                <a16:creationId xmlns:a16="http://schemas.microsoft.com/office/drawing/2014/main" id="{75F2465E-47F4-5BD9-8C27-7D4FC3C2A32F}"/>
              </a:ext>
            </a:extLst>
          </p:cNvPr>
          <p:cNvSpPr txBox="1"/>
          <p:nvPr/>
        </p:nvSpPr>
        <p:spPr>
          <a:xfrm>
            <a:off x="3722797" y="3846290"/>
            <a:ext cx="2032744" cy="261610"/>
          </a:xfrm>
          <a:prstGeom prst="rect">
            <a:avLst/>
          </a:prstGeom>
          <a:noFill/>
        </p:spPr>
        <p:txBody>
          <a:bodyPr wrap="square">
            <a:spAutoFit/>
          </a:bodyPr>
          <a:lstStyle/>
          <a:p>
            <a:r>
              <a:rPr lang="en-US" sz="1100" dirty="0">
                <a:latin typeface="Calibri" panose="020F0502020204030204" pitchFamily="34" charset="0"/>
                <a:ea typeface="Cambria Math" panose="02040503050406030204" pitchFamily="18" charset="0"/>
                <a:cs typeface="Calibri" panose="020F0502020204030204" pitchFamily="34" charset="0"/>
              </a:rPr>
              <a:t>Select interpolation locations</a:t>
            </a:r>
          </a:p>
        </p:txBody>
      </p:sp>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47957D86-0637-1A09-0B3F-7CA63695CAB7}"/>
                  </a:ext>
                </a:extLst>
              </p:cNvPr>
              <p:cNvSpPr txBox="1"/>
              <p:nvPr/>
            </p:nvSpPr>
            <p:spPr>
              <a:xfrm>
                <a:off x="4065400" y="4050747"/>
                <a:ext cx="872803" cy="3582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100" b="1" i="1" dirty="0">
                              <a:latin typeface="Cambria Math" panose="02040503050406030204" pitchFamily="18" charset="0"/>
                            </a:rPr>
                          </m:ctrlPr>
                        </m:sSubSupPr>
                        <m:e>
                          <m:d>
                            <m:dPr>
                              <m:begChr m:val="{"/>
                              <m:endChr m:val="}"/>
                              <m:ctrlPr>
                                <a:rPr lang="en-US" sz="1100" b="1" i="1" dirty="0">
                                  <a:latin typeface="Cambria Math" panose="02040503050406030204" pitchFamily="18" charset="0"/>
                                </a:rPr>
                              </m:ctrlPr>
                            </m:dPr>
                            <m:e>
                              <m:sSubSup>
                                <m:sSubSupPr>
                                  <m:ctrlPr>
                                    <a:rPr lang="en-US" sz="1100" b="1" i="1" dirty="0">
                                      <a:latin typeface="Cambria Math" panose="02040503050406030204" pitchFamily="18" charset="0"/>
                                    </a:rPr>
                                  </m:ctrlPr>
                                </m:sSubSupPr>
                                <m:e>
                                  <m:r>
                                    <a:rPr lang="en-US" sz="1100" b="1" i="1" dirty="0">
                                      <a:latin typeface="Cambria Math" panose="02040503050406030204" pitchFamily="18" charset="0"/>
                                    </a:rPr>
                                    <m:t>𝒔</m:t>
                                  </m:r>
                                </m:e>
                                <m:sub>
                                  <m:r>
                                    <a:rPr lang="en-US" sz="1100" b="1" i="1" dirty="0">
                                      <a:latin typeface="Cambria Math" panose="02040503050406030204" pitchFamily="18" charset="0"/>
                                    </a:rPr>
                                    <m:t>𝒊</m:t>
                                  </m:r>
                                </m:sub>
                                <m:sup>
                                  <m:r>
                                    <a:rPr lang="en-US" sz="1100" b="1" i="1" dirty="0">
                                      <a:latin typeface="Cambria Math" panose="02040503050406030204" pitchFamily="18" charset="0"/>
                                    </a:rPr>
                                    <m:t>𝒔𝒑𝒉</m:t>
                                  </m:r>
                                </m:sup>
                              </m:sSubSup>
                              <m:r>
                                <a:rPr lang="en-US" sz="1100" b="1" i="1" dirty="0">
                                  <a:latin typeface="Cambria Math" panose="02040503050406030204" pitchFamily="18" charset="0"/>
                                </a:rPr>
                                <m:t>(</m:t>
                              </m:r>
                              <m:r>
                                <a:rPr lang="en-US" sz="1100" b="1" i="1" dirty="0">
                                  <a:latin typeface="Cambria Math" panose="02040503050406030204" pitchFamily="18" charset="0"/>
                                </a:rPr>
                                <m:t>𝑹</m:t>
                              </m:r>
                              <m:r>
                                <a:rPr lang="en-US" sz="1100" b="1" i="1" dirty="0">
                                  <a:latin typeface="Cambria Math" panose="02040503050406030204" pitchFamily="18" charset="0"/>
                                </a:rPr>
                                <m:t>)</m:t>
                              </m:r>
                            </m:e>
                          </m:d>
                        </m:e>
                        <m:sub>
                          <m:r>
                            <a:rPr lang="en-US" sz="1100" b="1" i="1" dirty="0">
                              <a:latin typeface="Cambria Math" panose="02040503050406030204" pitchFamily="18" charset="0"/>
                            </a:rPr>
                            <m:t>𝒊</m:t>
                          </m:r>
                          <m:r>
                            <a:rPr lang="en-US" sz="1100" b="1" i="1" dirty="0">
                              <a:latin typeface="Cambria Math" panose="02040503050406030204" pitchFamily="18" charset="0"/>
                            </a:rPr>
                            <m:t>=</m:t>
                          </m:r>
                          <m:r>
                            <a:rPr lang="en-US" sz="1100" b="1" i="1" dirty="0">
                              <a:latin typeface="Cambria Math" panose="02040503050406030204" pitchFamily="18" charset="0"/>
                            </a:rPr>
                            <m:t>𝟏</m:t>
                          </m:r>
                        </m:sub>
                        <m:sup>
                          <m:sSubSup>
                            <m:sSubSupPr>
                              <m:ctrlPr>
                                <a:rPr lang="en-US" sz="1100" b="1" i="1" dirty="0">
                                  <a:latin typeface="Cambria Math" panose="02040503050406030204" pitchFamily="18" charset="0"/>
                                </a:rPr>
                              </m:ctrlPr>
                            </m:sSubSupPr>
                            <m:e>
                              <m:r>
                                <a:rPr lang="en-US" sz="1100" b="1" i="1" dirty="0">
                                  <a:latin typeface="Cambria Math" panose="02040503050406030204" pitchFamily="18" charset="0"/>
                                </a:rPr>
                                <m:t>𝒏</m:t>
                              </m:r>
                            </m:e>
                            <m:sub>
                              <m:r>
                                <a:rPr lang="en-US" sz="1100" b="1" i="1" dirty="0">
                                  <a:latin typeface="Cambria Math" panose="02040503050406030204" pitchFamily="18" charset="0"/>
                                </a:rPr>
                                <m:t>𝑬𝑰𝑴</m:t>
                              </m:r>
                            </m:sub>
                            <m:sup>
                              <m:r>
                                <a:rPr lang="en-US" sz="1100" b="1" i="1" dirty="0">
                                  <a:latin typeface="Cambria Math" panose="02040503050406030204" pitchFamily="18" charset="0"/>
                                </a:rPr>
                                <m:t>𝒔𝒑𝒉</m:t>
                              </m:r>
                            </m:sup>
                          </m:sSubSup>
                        </m:sup>
                      </m:sSubSup>
                    </m:oMath>
                  </m:oMathPara>
                </a14:m>
                <a:endParaRPr lang="en-US" sz="1100" b="1" dirty="0">
                  <a:latin typeface="Calibri" panose="020F0502020204030204" pitchFamily="34" charset="0"/>
                  <a:cs typeface="Calibri" panose="020F0502020204030204" pitchFamily="34" charset="0"/>
                </a:endParaRPr>
              </a:p>
            </p:txBody>
          </p:sp>
        </mc:Choice>
        <mc:Fallback xmlns="">
          <p:sp>
            <p:nvSpPr>
              <p:cNvPr id="167" name="TextBox 166">
                <a:extLst>
                  <a:ext uri="{FF2B5EF4-FFF2-40B4-BE49-F238E27FC236}">
                    <a16:creationId xmlns:a16="http://schemas.microsoft.com/office/drawing/2014/main" id="{47957D86-0637-1A09-0B3F-7CA63695CAB7}"/>
                  </a:ext>
                </a:extLst>
              </p:cNvPr>
              <p:cNvSpPr txBox="1">
                <a:spLocks noRot="1" noChangeAspect="1" noMove="1" noResize="1" noEditPoints="1" noAdjustHandles="1" noChangeArrowheads="1" noChangeShapeType="1" noTextEdit="1"/>
              </p:cNvSpPr>
              <p:nvPr/>
            </p:nvSpPr>
            <p:spPr>
              <a:xfrm>
                <a:off x="4065400" y="4050747"/>
                <a:ext cx="872803" cy="358240"/>
              </a:xfrm>
              <a:prstGeom prst="rect">
                <a:avLst/>
              </a:prstGeom>
              <a:blipFill>
                <a:blip r:embed="rId29"/>
                <a:stretch>
                  <a:fillRect r="-1449"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26893BCE-58E3-8C84-BB8B-D2202894AC9F}"/>
                  </a:ext>
                </a:extLst>
              </p:cNvPr>
              <p:cNvSpPr txBox="1"/>
              <p:nvPr/>
            </p:nvSpPr>
            <p:spPr>
              <a:xfrm>
                <a:off x="5078543" y="4036406"/>
                <a:ext cx="871201" cy="3591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100" b="1" i="1" dirty="0">
                              <a:latin typeface="Cambria Math" panose="02040503050406030204" pitchFamily="18" charset="0"/>
                            </a:rPr>
                          </m:ctrlPr>
                        </m:sSubSupPr>
                        <m:e>
                          <m:d>
                            <m:dPr>
                              <m:begChr m:val="{"/>
                              <m:endChr m:val="}"/>
                              <m:ctrlPr>
                                <a:rPr lang="en-US" sz="1100" b="1" i="1" dirty="0">
                                  <a:latin typeface="Cambria Math" panose="02040503050406030204" pitchFamily="18" charset="0"/>
                                </a:rPr>
                              </m:ctrlPr>
                            </m:dPr>
                            <m:e>
                              <m:sSubSup>
                                <m:sSubSupPr>
                                  <m:ctrlPr>
                                    <a:rPr lang="en-US" sz="1100" b="1" i="1" dirty="0">
                                      <a:latin typeface="Cambria Math" panose="02040503050406030204" pitchFamily="18" charset="0"/>
                                    </a:rPr>
                                  </m:ctrlPr>
                                </m:sSubSupPr>
                                <m:e>
                                  <m:r>
                                    <a:rPr lang="en-US" sz="1100" b="1" i="1" dirty="0">
                                      <a:latin typeface="Cambria Math" panose="02040503050406030204" pitchFamily="18" charset="0"/>
                                    </a:rPr>
                                    <m:t>𝒔</m:t>
                                  </m:r>
                                </m:e>
                                <m:sub>
                                  <m:r>
                                    <a:rPr lang="en-US" sz="1100" b="1" i="1" dirty="0">
                                      <a:latin typeface="Cambria Math" panose="02040503050406030204" pitchFamily="18" charset="0"/>
                                    </a:rPr>
                                    <m:t>𝒊</m:t>
                                  </m:r>
                                </m:sub>
                                <m:sup>
                                  <m:r>
                                    <a:rPr lang="en-US" sz="1100" b="1" i="1" dirty="0">
                                      <a:latin typeface="Cambria Math" panose="02040503050406030204" pitchFamily="18" charset="0"/>
                                    </a:rPr>
                                    <m:t>𝒅𝒆𝒇</m:t>
                                  </m:r>
                                </m:sup>
                              </m:sSubSup>
                              <m:r>
                                <a:rPr lang="en-US" sz="1100" b="1" i="1" dirty="0">
                                  <a:latin typeface="Cambria Math" panose="02040503050406030204" pitchFamily="18" charset="0"/>
                                </a:rPr>
                                <m:t>(</m:t>
                              </m:r>
                              <m:r>
                                <a:rPr lang="en-US" sz="1100" b="1" i="1" dirty="0">
                                  <a:latin typeface="Cambria Math" panose="02040503050406030204" pitchFamily="18" charset="0"/>
                                </a:rPr>
                                <m:t>𝑹</m:t>
                              </m:r>
                              <m:r>
                                <a:rPr lang="en-US" sz="1100" b="1" i="1" dirty="0">
                                  <a:latin typeface="Cambria Math" panose="02040503050406030204" pitchFamily="18" charset="0"/>
                                </a:rPr>
                                <m:t>)</m:t>
                              </m:r>
                            </m:e>
                          </m:d>
                        </m:e>
                        <m:sub>
                          <m:r>
                            <a:rPr lang="en-US" sz="1100" b="1" i="1" dirty="0">
                              <a:latin typeface="Cambria Math" panose="02040503050406030204" pitchFamily="18" charset="0"/>
                            </a:rPr>
                            <m:t>𝒊</m:t>
                          </m:r>
                          <m:r>
                            <a:rPr lang="en-US" sz="1100" b="1" i="1" dirty="0">
                              <a:latin typeface="Cambria Math" panose="02040503050406030204" pitchFamily="18" charset="0"/>
                            </a:rPr>
                            <m:t>=</m:t>
                          </m:r>
                          <m:r>
                            <a:rPr lang="en-US" sz="1100" b="1" i="1" dirty="0">
                              <a:latin typeface="Cambria Math" panose="02040503050406030204" pitchFamily="18" charset="0"/>
                            </a:rPr>
                            <m:t>𝟏</m:t>
                          </m:r>
                        </m:sub>
                        <m:sup>
                          <m:sSubSup>
                            <m:sSubSupPr>
                              <m:ctrlPr>
                                <a:rPr lang="en-US" sz="1100" b="1" i="1" dirty="0">
                                  <a:latin typeface="Cambria Math" panose="02040503050406030204" pitchFamily="18" charset="0"/>
                                </a:rPr>
                              </m:ctrlPr>
                            </m:sSubSupPr>
                            <m:e>
                              <m:r>
                                <a:rPr lang="en-US" sz="1100" b="1" i="1" dirty="0">
                                  <a:latin typeface="Cambria Math" panose="02040503050406030204" pitchFamily="18" charset="0"/>
                                </a:rPr>
                                <m:t>𝒏</m:t>
                              </m:r>
                            </m:e>
                            <m:sub>
                              <m:r>
                                <a:rPr lang="en-US" sz="1100" b="1" i="1" dirty="0">
                                  <a:latin typeface="Cambria Math" panose="02040503050406030204" pitchFamily="18" charset="0"/>
                                </a:rPr>
                                <m:t>𝑬𝑰𝑴</m:t>
                              </m:r>
                            </m:sub>
                            <m:sup>
                              <m:r>
                                <a:rPr lang="en-US" sz="1100" b="1" i="1" dirty="0">
                                  <a:latin typeface="Cambria Math" panose="02040503050406030204" pitchFamily="18" charset="0"/>
                                </a:rPr>
                                <m:t>𝒅𝒆𝒇</m:t>
                              </m:r>
                            </m:sup>
                          </m:sSubSup>
                        </m:sup>
                      </m:sSubSup>
                    </m:oMath>
                  </m:oMathPara>
                </a14:m>
                <a:endParaRPr lang="en-US" sz="1100" b="1" dirty="0">
                  <a:latin typeface="Calibri" panose="020F0502020204030204" pitchFamily="34" charset="0"/>
                  <a:cs typeface="Calibri" panose="020F0502020204030204" pitchFamily="34" charset="0"/>
                </a:endParaRPr>
              </a:p>
            </p:txBody>
          </p:sp>
        </mc:Choice>
        <mc:Fallback xmlns="">
          <p:sp>
            <p:nvSpPr>
              <p:cNvPr id="168" name="TextBox 167">
                <a:extLst>
                  <a:ext uri="{FF2B5EF4-FFF2-40B4-BE49-F238E27FC236}">
                    <a16:creationId xmlns:a16="http://schemas.microsoft.com/office/drawing/2014/main" id="{26893BCE-58E3-8C84-BB8B-D2202894AC9F}"/>
                  </a:ext>
                </a:extLst>
              </p:cNvPr>
              <p:cNvSpPr txBox="1">
                <a:spLocks noRot="1" noChangeAspect="1" noMove="1" noResize="1" noEditPoints="1" noAdjustHandles="1" noChangeArrowheads="1" noChangeShapeType="1" noTextEdit="1"/>
              </p:cNvSpPr>
              <p:nvPr/>
            </p:nvSpPr>
            <p:spPr>
              <a:xfrm>
                <a:off x="5078543" y="4036406"/>
                <a:ext cx="871201" cy="359137"/>
              </a:xfrm>
              <a:prstGeom prst="rect">
                <a:avLst/>
              </a:prstGeom>
              <a:blipFill>
                <a:blip r:embed="rId30"/>
                <a:stretch>
                  <a:fillRect t="-3333" b="-3333"/>
                </a:stretch>
              </a:blipFill>
            </p:spPr>
            <p:txBody>
              <a:bodyPr/>
              <a:lstStyle/>
              <a:p>
                <a:r>
                  <a:rPr lang="en-US">
                    <a:noFill/>
                  </a:rPr>
                  <a:t> </a:t>
                </a:r>
              </a:p>
            </p:txBody>
          </p:sp>
        </mc:Fallback>
      </mc:AlternateContent>
      <p:cxnSp>
        <p:nvCxnSpPr>
          <p:cNvPr id="175" name="Straight Connector 174">
            <a:extLst>
              <a:ext uri="{FF2B5EF4-FFF2-40B4-BE49-F238E27FC236}">
                <a16:creationId xmlns:a16="http://schemas.microsoft.com/office/drawing/2014/main" id="{B7C56E18-9115-3D08-E95E-4FBA89F51A37}"/>
              </a:ext>
            </a:extLst>
          </p:cNvPr>
          <p:cNvCxnSpPr>
            <a:cxnSpLocks/>
          </p:cNvCxnSpPr>
          <p:nvPr/>
        </p:nvCxnSpPr>
        <p:spPr>
          <a:xfrm>
            <a:off x="6237254" y="3751531"/>
            <a:ext cx="338706" cy="41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5CDF8A14-6933-6227-2F88-747107D7BE71}"/>
              </a:ext>
            </a:extLst>
          </p:cNvPr>
          <p:cNvCxnSpPr/>
          <p:nvPr/>
        </p:nvCxnSpPr>
        <p:spPr>
          <a:xfrm>
            <a:off x="6575960" y="3751532"/>
            <a:ext cx="0" cy="90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9B81413-D679-7A17-CB11-DDAB7AB1B153}"/>
              </a:ext>
            </a:extLst>
          </p:cNvPr>
          <p:cNvCxnSpPr/>
          <p:nvPr/>
        </p:nvCxnSpPr>
        <p:spPr>
          <a:xfrm flipH="1">
            <a:off x="6220292" y="4661210"/>
            <a:ext cx="3556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73E9A861-65FF-0DB4-2523-AB9D0D70E101}"/>
              </a:ext>
            </a:extLst>
          </p:cNvPr>
          <p:cNvCxnSpPr/>
          <p:nvPr/>
        </p:nvCxnSpPr>
        <p:spPr>
          <a:xfrm>
            <a:off x="6237254" y="4661210"/>
            <a:ext cx="0" cy="2314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11D7D6EB-9E56-A600-6AE6-1A84147AE1C8}"/>
              </a:ext>
            </a:extLst>
          </p:cNvPr>
          <p:cNvSpPr txBox="1"/>
          <p:nvPr/>
        </p:nvSpPr>
        <p:spPr>
          <a:xfrm>
            <a:off x="4499357" y="5684605"/>
            <a:ext cx="1933301" cy="276999"/>
          </a:xfrm>
          <a:prstGeom prst="rect">
            <a:avLst/>
          </a:prstGeom>
          <a:noFill/>
        </p:spPr>
        <p:txBody>
          <a:bodyPr wrap="square">
            <a:spAutoFit/>
          </a:bodyPr>
          <a:lstStyle/>
          <a:p>
            <a:r>
              <a:rPr lang="en-US" sz="1200" dirty="0">
                <a:latin typeface="Calibri" panose="020F0502020204030204" pitchFamily="34" charset="0"/>
                <a:ea typeface="Cambria Math" panose="02040503050406030204" pitchFamily="18" charset="0"/>
                <a:cs typeface="Calibri" panose="020F0502020204030204" pitchFamily="34" charset="0"/>
              </a:rPr>
              <a:t>Invert EIM matrix:</a:t>
            </a:r>
          </a:p>
        </p:txBody>
      </p:sp>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0D0B521A-64BF-1931-9D8D-EB1CD08595CB}"/>
                  </a:ext>
                </a:extLst>
              </p:cNvPr>
              <p:cNvSpPr txBox="1"/>
              <p:nvPr/>
            </p:nvSpPr>
            <p:spPr>
              <a:xfrm>
                <a:off x="3751034" y="5595284"/>
                <a:ext cx="4834052" cy="3498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b="1" i="1">
                              <a:latin typeface="Cambria Math" panose="02040503050406030204" pitchFamily="18" charset="0"/>
                            </a:rPr>
                          </m:ctrlPr>
                        </m:sSubSupPr>
                        <m:e>
                          <m:r>
                            <a:rPr lang="en-US" sz="1400" b="1" i="1">
                              <a:latin typeface="Cambria Math" panose="02040503050406030204" pitchFamily="18" charset="0"/>
                            </a:rPr>
                            <m:t>(</m:t>
                          </m:r>
                          <m:r>
                            <a:rPr lang="en-US" sz="1400" b="1" i="1">
                              <a:latin typeface="Cambria Math" panose="02040503050406030204" pitchFamily="18" charset="0"/>
                            </a:rPr>
                            <m:t>𝑼</m:t>
                          </m:r>
                        </m:e>
                        <m:sub>
                          <m:r>
                            <a:rPr lang="en-US" sz="1400" b="1" i="1">
                              <a:latin typeface="Cambria Math" panose="02040503050406030204" pitchFamily="18" charset="0"/>
                            </a:rPr>
                            <m:t>𝒊𝒋</m:t>
                          </m:r>
                        </m:sub>
                        <m:sup>
                          <m:r>
                            <a:rPr lang="en-US" sz="1400" b="1" i="1">
                              <a:latin typeface="Cambria Math" panose="02040503050406030204" pitchFamily="18" charset="0"/>
                            </a:rPr>
                            <m:t>𝑬𝑰𝑴</m:t>
                          </m:r>
                        </m:sup>
                      </m:sSubSup>
                      <m:sSup>
                        <m:sSupPr>
                          <m:ctrlPr>
                            <a:rPr lang="en-US" sz="1400" b="1" i="1">
                              <a:latin typeface="Cambria Math" panose="02040503050406030204" pitchFamily="18" charset="0"/>
                            </a:rPr>
                          </m:ctrlPr>
                        </m:sSupPr>
                        <m:e>
                          <m:r>
                            <a:rPr lang="en-US" sz="1400" b="1" i="1">
                              <a:latin typeface="Cambria Math" panose="02040503050406030204" pitchFamily="18" charset="0"/>
                            </a:rPr>
                            <m:t>)</m:t>
                          </m:r>
                        </m:e>
                        <m:sup>
                          <m:r>
                            <a:rPr lang="en-US" sz="1400" b="1" i="1">
                              <a:latin typeface="Cambria Math" panose="02040503050406030204" pitchFamily="18" charset="0"/>
                            </a:rPr>
                            <m:t>−</m:t>
                          </m:r>
                          <m:r>
                            <a:rPr lang="en-US" sz="1400" b="1" i="1">
                              <a:latin typeface="Cambria Math" panose="02040503050406030204" pitchFamily="18" charset="0"/>
                            </a:rPr>
                            <m:t>𝟏</m:t>
                          </m:r>
                        </m:sup>
                      </m:sSup>
                    </m:oMath>
                  </m:oMathPara>
                </a14:m>
                <a:endParaRPr lang="en-US" sz="1400" b="1" dirty="0">
                  <a:latin typeface="Calibri" panose="020F0502020204030204" pitchFamily="34" charset="0"/>
                  <a:cs typeface="Calibri" panose="020F0502020204030204" pitchFamily="34" charset="0"/>
                </a:endParaRPr>
              </a:p>
            </p:txBody>
          </p:sp>
        </mc:Choice>
        <mc:Fallback xmlns="">
          <p:sp>
            <p:nvSpPr>
              <p:cNvPr id="187" name="TextBox 186">
                <a:extLst>
                  <a:ext uri="{FF2B5EF4-FFF2-40B4-BE49-F238E27FC236}">
                    <a16:creationId xmlns:a16="http://schemas.microsoft.com/office/drawing/2014/main" id="{0D0B521A-64BF-1931-9D8D-EB1CD08595CB}"/>
                  </a:ext>
                </a:extLst>
              </p:cNvPr>
              <p:cNvSpPr txBox="1">
                <a:spLocks noRot="1" noChangeAspect="1" noMove="1" noResize="1" noEditPoints="1" noAdjustHandles="1" noChangeArrowheads="1" noChangeShapeType="1" noTextEdit="1"/>
              </p:cNvSpPr>
              <p:nvPr/>
            </p:nvSpPr>
            <p:spPr>
              <a:xfrm>
                <a:off x="3751034" y="5595284"/>
                <a:ext cx="4834052" cy="349839"/>
              </a:xfrm>
              <a:prstGeom prst="rect">
                <a:avLst/>
              </a:prstGeom>
              <a:blipFill>
                <a:blip r:embed="rId31"/>
                <a:stretch>
                  <a:fillRect/>
                </a:stretch>
              </a:blipFill>
            </p:spPr>
            <p:txBody>
              <a:bodyPr/>
              <a:lstStyle/>
              <a:p>
                <a:r>
                  <a:rPr lang="en-US">
                    <a:noFill/>
                  </a:rPr>
                  <a:t> </a:t>
                </a:r>
              </a:p>
            </p:txBody>
          </p:sp>
        </mc:Fallback>
      </mc:AlternateContent>
      <p:cxnSp>
        <p:nvCxnSpPr>
          <p:cNvPr id="194" name="Straight Connector 193">
            <a:extLst>
              <a:ext uri="{FF2B5EF4-FFF2-40B4-BE49-F238E27FC236}">
                <a16:creationId xmlns:a16="http://schemas.microsoft.com/office/drawing/2014/main" id="{A790D81E-C1E0-9EFC-EE74-5B195DF3624A}"/>
              </a:ext>
            </a:extLst>
          </p:cNvPr>
          <p:cNvCxnSpPr>
            <a:cxnSpLocks/>
          </p:cNvCxnSpPr>
          <p:nvPr/>
        </p:nvCxnSpPr>
        <p:spPr>
          <a:xfrm>
            <a:off x="5699786" y="4275634"/>
            <a:ext cx="16984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8D487B3F-F7D6-2CA2-C727-7C41ECD07076}"/>
              </a:ext>
            </a:extLst>
          </p:cNvPr>
          <p:cNvCxnSpPr/>
          <p:nvPr/>
        </p:nvCxnSpPr>
        <p:spPr>
          <a:xfrm flipH="1" flipV="1">
            <a:off x="7387062" y="2409556"/>
            <a:ext cx="16185" cy="18660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3EFE2A5A-C4ED-77F5-4E0C-3317B9B48E8A}"/>
              </a:ext>
            </a:extLst>
          </p:cNvPr>
          <p:cNvCxnSpPr>
            <a:cxnSpLocks/>
          </p:cNvCxnSpPr>
          <p:nvPr/>
        </p:nvCxnSpPr>
        <p:spPr>
          <a:xfrm flipV="1">
            <a:off x="3112200" y="6097120"/>
            <a:ext cx="5503330" cy="67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0B69AEA7-12F1-0519-14D1-AFB298BFCECE}"/>
              </a:ext>
            </a:extLst>
          </p:cNvPr>
          <p:cNvCxnSpPr/>
          <p:nvPr/>
        </p:nvCxnSpPr>
        <p:spPr>
          <a:xfrm>
            <a:off x="6447863" y="5846074"/>
            <a:ext cx="11109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A2D88B1C-5B58-B503-2F6E-658A0B4ED95A}"/>
              </a:ext>
            </a:extLst>
          </p:cNvPr>
          <p:cNvCxnSpPr>
            <a:cxnSpLocks/>
          </p:cNvCxnSpPr>
          <p:nvPr/>
        </p:nvCxnSpPr>
        <p:spPr>
          <a:xfrm flipV="1">
            <a:off x="7545904" y="3915158"/>
            <a:ext cx="23582" cy="19309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96551D84-AF0F-039B-991C-15B64172A0A2}"/>
              </a:ext>
            </a:extLst>
          </p:cNvPr>
          <p:cNvCxnSpPr/>
          <p:nvPr/>
        </p:nvCxnSpPr>
        <p:spPr>
          <a:xfrm>
            <a:off x="7403246" y="2409555"/>
            <a:ext cx="17720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B0EBF944-3597-CF41-4A3B-9C60A7051A71}"/>
              </a:ext>
            </a:extLst>
          </p:cNvPr>
          <p:cNvCxnSpPr/>
          <p:nvPr/>
        </p:nvCxnSpPr>
        <p:spPr>
          <a:xfrm>
            <a:off x="4232614" y="5632698"/>
            <a:ext cx="3033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E2A2798A-A3FA-A0B4-DBC2-AD2E637F664E}"/>
              </a:ext>
            </a:extLst>
          </p:cNvPr>
          <p:cNvCxnSpPr/>
          <p:nvPr/>
        </p:nvCxnSpPr>
        <p:spPr>
          <a:xfrm>
            <a:off x="7570198" y="3912447"/>
            <a:ext cx="4180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6DBBB48C-8BDB-0D5F-D586-833CA320C787}"/>
              </a:ext>
            </a:extLst>
          </p:cNvPr>
          <p:cNvCxnSpPr/>
          <p:nvPr/>
        </p:nvCxnSpPr>
        <p:spPr>
          <a:xfrm flipV="1">
            <a:off x="7983911" y="3670435"/>
            <a:ext cx="0" cy="2420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0" name="TextBox 229">
            <a:extLst>
              <a:ext uri="{FF2B5EF4-FFF2-40B4-BE49-F238E27FC236}">
                <a16:creationId xmlns:a16="http://schemas.microsoft.com/office/drawing/2014/main" id="{FC37D2C3-6EB4-D17F-C96D-68F65332BA07}"/>
              </a:ext>
            </a:extLst>
          </p:cNvPr>
          <p:cNvSpPr txBox="1"/>
          <p:nvPr/>
        </p:nvSpPr>
        <p:spPr>
          <a:xfrm>
            <a:off x="7526938" y="644015"/>
            <a:ext cx="3902697" cy="307777"/>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rPr>
              <a:t>After off-line: </a:t>
            </a:r>
          </a:p>
        </p:txBody>
      </p:sp>
      <mc:AlternateContent xmlns:mc="http://schemas.openxmlformats.org/markup-compatibility/2006" xmlns:a14="http://schemas.microsoft.com/office/drawing/2010/main">
        <mc:Choice Requires="a14">
          <p:sp>
            <p:nvSpPr>
              <p:cNvPr id="232" name="TextBox 231">
                <a:extLst>
                  <a:ext uri="{FF2B5EF4-FFF2-40B4-BE49-F238E27FC236}">
                    <a16:creationId xmlns:a16="http://schemas.microsoft.com/office/drawing/2014/main" id="{A978EC65-7DB8-4107-F798-A09385BB7346}"/>
                  </a:ext>
                </a:extLst>
              </p:cNvPr>
              <p:cNvSpPr txBox="1"/>
              <p:nvPr/>
            </p:nvSpPr>
            <p:spPr>
              <a:xfrm>
                <a:off x="8651400" y="649980"/>
                <a:ext cx="775533" cy="2623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i="1" dirty="0">
                              <a:solidFill>
                                <a:srgbClr val="760003"/>
                              </a:solidFill>
                              <a:latin typeface="Cambria Math" panose="02040503050406030204" pitchFamily="18" charset="0"/>
                            </a:rPr>
                          </m:ctrlPr>
                        </m:sSubSupPr>
                        <m:e>
                          <m:d>
                            <m:dPr>
                              <m:begChr m:val="{"/>
                              <m:endChr m:val="}"/>
                              <m:ctrlPr>
                                <a:rPr lang="en-US" sz="1400" i="1" dirty="0">
                                  <a:solidFill>
                                    <a:srgbClr val="760003"/>
                                  </a:solidFill>
                                  <a:latin typeface="Cambria Math" panose="02040503050406030204" pitchFamily="18" charset="0"/>
                                </a:rPr>
                              </m:ctrlPr>
                            </m:dPr>
                            <m:e>
                              <m:sSub>
                                <m:sSubPr>
                                  <m:ctrlPr>
                                    <a:rPr lang="en-US" sz="1400" i="1" dirty="0">
                                      <a:solidFill>
                                        <a:srgbClr val="760003"/>
                                      </a:solidFill>
                                      <a:latin typeface="Cambria Math" panose="02040503050406030204" pitchFamily="18" charset="0"/>
                                    </a:rPr>
                                  </m:ctrlPr>
                                </m:sSubPr>
                                <m:e>
                                  <m:r>
                                    <a:rPr lang="en-US" sz="1400" i="1" dirty="0">
                                      <a:solidFill>
                                        <a:srgbClr val="760003"/>
                                      </a:solidFill>
                                      <a:latin typeface="Cambria Math" panose="02040503050406030204" pitchFamily="18" charset="0"/>
                                    </a:rPr>
                                    <m:t>𝛼</m:t>
                                  </m:r>
                                </m:e>
                                <m:sub>
                                  <m:r>
                                    <a:rPr lang="en-US" sz="1400" i="1" dirty="0">
                                      <a:solidFill>
                                        <a:srgbClr val="760003"/>
                                      </a:solidFill>
                                      <a:latin typeface="Cambria Math" panose="02040503050406030204" pitchFamily="18" charset="0"/>
                                    </a:rPr>
                                    <m:t>𝑘</m:t>
                                  </m:r>
                                </m:sub>
                              </m:sSub>
                            </m:e>
                          </m:d>
                        </m:e>
                        <m:sub>
                          <m:r>
                            <a:rPr lang="en-US" sz="1400" i="1" dirty="0">
                              <a:solidFill>
                                <a:srgbClr val="760003"/>
                              </a:solidFill>
                              <a:latin typeface="Cambria Math" panose="02040503050406030204" pitchFamily="18" charset="0"/>
                            </a:rPr>
                            <m:t>𝑘</m:t>
                          </m:r>
                          <m:r>
                            <a:rPr lang="en-US" sz="1400" i="1" dirty="0">
                              <a:solidFill>
                                <a:srgbClr val="760003"/>
                              </a:solidFill>
                              <a:latin typeface="Cambria Math" panose="02040503050406030204" pitchFamily="18" charset="0"/>
                            </a:rPr>
                            <m:t>=1</m:t>
                          </m:r>
                        </m:sub>
                        <m:sup>
                          <m:sSub>
                            <m:sSubPr>
                              <m:ctrlPr>
                                <a:rPr lang="en-US" sz="1400" i="1" dirty="0">
                                  <a:solidFill>
                                    <a:srgbClr val="760003"/>
                                  </a:solidFill>
                                  <a:latin typeface="Cambria Math" panose="02040503050406030204" pitchFamily="18" charset="0"/>
                                </a:rPr>
                              </m:ctrlPr>
                            </m:sSubPr>
                            <m:e>
                              <m:r>
                                <a:rPr lang="en-US" sz="1400" i="1" dirty="0">
                                  <a:solidFill>
                                    <a:srgbClr val="760003"/>
                                  </a:solidFill>
                                  <a:latin typeface="Cambria Math" panose="02040503050406030204" pitchFamily="18" charset="0"/>
                                </a:rPr>
                                <m:t>𝑁</m:t>
                              </m:r>
                            </m:e>
                            <m:sub>
                              <m:r>
                                <a:rPr lang="en-US" sz="1400" i="1" dirty="0">
                                  <a:solidFill>
                                    <a:srgbClr val="760003"/>
                                  </a:solidFill>
                                  <a:latin typeface="Cambria Math" panose="02040503050406030204" pitchFamily="18" charset="0"/>
                                </a:rPr>
                                <m:t>𝑠𝑜𝑙𝑣𝑒</m:t>
                              </m:r>
                            </m:sub>
                          </m:sSub>
                        </m:sup>
                      </m:sSubSup>
                    </m:oMath>
                  </m:oMathPara>
                </a14:m>
                <a:endParaRPr lang="en-US" sz="1400" dirty="0">
                  <a:solidFill>
                    <a:srgbClr val="760003"/>
                  </a:solidFill>
                  <a:latin typeface="Calibri" panose="020F0502020204030204" pitchFamily="34" charset="0"/>
                  <a:cs typeface="Calibri" panose="020F0502020204030204" pitchFamily="34" charset="0"/>
                </a:endParaRPr>
              </a:p>
            </p:txBody>
          </p:sp>
        </mc:Choice>
        <mc:Fallback xmlns="">
          <p:sp>
            <p:nvSpPr>
              <p:cNvPr id="232" name="TextBox 231">
                <a:extLst>
                  <a:ext uri="{FF2B5EF4-FFF2-40B4-BE49-F238E27FC236}">
                    <a16:creationId xmlns:a16="http://schemas.microsoft.com/office/drawing/2014/main" id="{A978EC65-7DB8-4107-F798-A09385BB7346}"/>
                  </a:ext>
                </a:extLst>
              </p:cNvPr>
              <p:cNvSpPr txBox="1">
                <a:spLocks noRot="1" noChangeAspect="1" noMove="1" noResize="1" noEditPoints="1" noAdjustHandles="1" noChangeArrowheads="1" noChangeShapeType="1" noTextEdit="1"/>
              </p:cNvSpPr>
              <p:nvPr/>
            </p:nvSpPr>
            <p:spPr>
              <a:xfrm>
                <a:off x="8651400" y="649980"/>
                <a:ext cx="775533" cy="262380"/>
              </a:xfrm>
              <a:prstGeom prst="rect">
                <a:avLst/>
              </a:prstGeom>
              <a:blipFill>
                <a:blip r:embed="rId32"/>
                <a:stretch>
                  <a:fillRect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4" name="TextBox 233">
                <a:extLst>
                  <a:ext uri="{FF2B5EF4-FFF2-40B4-BE49-F238E27FC236}">
                    <a16:creationId xmlns:a16="http://schemas.microsoft.com/office/drawing/2014/main" id="{C086A9E8-4F0F-8709-5CC7-CB689EB5984A}"/>
                  </a:ext>
                </a:extLst>
              </p:cNvPr>
              <p:cNvSpPr txBox="1"/>
              <p:nvPr/>
            </p:nvSpPr>
            <p:spPr>
              <a:xfrm>
                <a:off x="7758342" y="2144080"/>
                <a:ext cx="2379667" cy="276999"/>
              </a:xfrm>
              <a:prstGeom prst="rect">
                <a:avLst/>
              </a:prstGeom>
              <a:noFill/>
            </p:spPr>
            <p:txBody>
              <a:bodyPr wrap="square">
                <a:spAutoFit/>
              </a:bodyPr>
              <a:lstStyle/>
              <a:p>
                <a:r>
                  <a:rPr lang="en-US" sz="1200" dirty="0">
                    <a:latin typeface="Calibri" panose="020F0502020204030204" pitchFamily="34" charset="0"/>
                    <a:ea typeface="Cambria Math" panose="02040503050406030204" pitchFamily="18" charset="0"/>
                    <a:cs typeface="Calibri" panose="020F0502020204030204" pitchFamily="34" charset="0"/>
                  </a:rPr>
                  <a:t>For each </a:t>
                </a:r>
                <a14:m>
                  <m:oMath xmlns:m="http://schemas.openxmlformats.org/officeDocument/2006/math">
                    <m:r>
                      <a:rPr lang="en-US" sz="1200" i="1">
                        <a:latin typeface="Cambria Math" panose="02040503050406030204" pitchFamily="18" charset="0"/>
                        <a:ea typeface="Cambria Math" panose="02040503050406030204" pitchFamily="18" charset="0"/>
                      </a:rPr>
                      <m:t>𝛼</m:t>
                    </m:r>
                  </m:oMath>
                </a14:m>
                <a:r>
                  <a:rPr lang="en-US" sz="1200" dirty="0">
                    <a:latin typeface="Calibri" panose="020F0502020204030204" pitchFamily="34" charset="0"/>
                    <a:ea typeface="Cambria Math" panose="02040503050406030204" pitchFamily="18" charset="0"/>
                    <a:cs typeface="Calibri" panose="020F0502020204030204" pitchFamily="34" charset="0"/>
                  </a:rPr>
                  <a:t>  in the set </a:t>
                </a:r>
              </a:p>
            </p:txBody>
          </p:sp>
        </mc:Choice>
        <mc:Fallback xmlns="">
          <p:sp>
            <p:nvSpPr>
              <p:cNvPr id="234" name="TextBox 233">
                <a:extLst>
                  <a:ext uri="{FF2B5EF4-FFF2-40B4-BE49-F238E27FC236}">
                    <a16:creationId xmlns:a16="http://schemas.microsoft.com/office/drawing/2014/main" id="{C086A9E8-4F0F-8709-5CC7-CB689EB5984A}"/>
                  </a:ext>
                </a:extLst>
              </p:cNvPr>
              <p:cNvSpPr txBox="1">
                <a:spLocks noRot="1" noChangeAspect="1" noMove="1" noResize="1" noEditPoints="1" noAdjustHandles="1" noChangeArrowheads="1" noChangeShapeType="1" noTextEdit="1"/>
              </p:cNvSpPr>
              <p:nvPr/>
            </p:nvSpPr>
            <p:spPr>
              <a:xfrm>
                <a:off x="7758342" y="2144080"/>
                <a:ext cx="2379667" cy="276999"/>
              </a:xfrm>
              <a:prstGeom prst="rect">
                <a:avLst/>
              </a:prstGeom>
              <a:blipFill>
                <a:blip r:embed="rId33"/>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5" name="TextBox 234">
                <a:extLst>
                  <a:ext uri="{FF2B5EF4-FFF2-40B4-BE49-F238E27FC236}">
                    <a16:creationId xmlns:a16="http://schemas.microsoft.com/office/drawing/2014/main" id="{374CE6AA-7690-4852-DC78-424922EDA1FE}"/>
                  </a:ext>
                </a:extLst>
              </p:cNvPr>
              <p:cNvSpPr txBox="1"/>
              <p:nvPr/>
            </p:nvSpPr>
            <p:spPr>
              <a:xfrm>
                <a:off x="9229749" y="2126241"/>
                <a:ext cx="779701" cy="2675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b="1" i="1" dirty="0">
                              <a:solidFill>
                                <a:srgbClr val="760003"/>
                              </a:solidFill>
                              <a:latin typeface="Cambria Math" panose="02040503050406030204" pitchFamily="18" charset="0"/>
                            </a:rPr>
                          </m:ctrlPr>
                        </m:sSubSupPr>
                        <m:e>
                          <m:d>
                            <m:dPr>
                              <m:begChr m:val="{"/>
                              <m:endChr m:val="}"/>
                              <m:ctrlPr>
                                <a:rPr lang="en-US" sz="1400" b="1" i="1" dirty="0">
                                  <a:solidFill>
                                    <a:srgbClr val="760003"/>
                                  </a:solidFill>
                                  <a:latin typeface="Cambria Math" panose="02040503050406030204" pitchFamily="18" charset="0"/>
                                </a:rPr>
                              </m:ctrlPr>
                            </m:dPr>
                            <m:e>
                              <m:sSub>
                                <m:sSubPr>
                                  <m:ctrlPr>
                                    <a:rPr lang="en-US" sz="1400" b="1" i="1" dirty="0">
                                      <a:solidFill>
                                        <a:srgbClr val="760003"/>
                                      </a:solidFill>
                                      <a:latin typeface="Cambria Math" panose="02040503050406030204" pitchFamily="18" charset="0"/>
                                    </a:rPr>
                                  </m:ctrlPr>
                                </m:sSubPr>
                                <m:e>
                                  <m:r>
                                    <a:rPr lang="en-US" sz="1400" b="1" i="1" dirty="0">
                                      <a:solidFill>
                                        <a:srgbClr val="760003"/>
                                      </a:solidFill>
                                      <a:latin typeface="Cambria Math" panose="02040503050406030204" pitchFamily="18" charset="0"/>
                                    </a:rPr>
                                    <m:t>𝜶</m:t>
                                  </m:r>
                                </m:e>
                                <m:sub>
                                  <m:r>
                                    <a:rPr lang="en-US" sz="1400" b="1" i="1" dirty="0">
                                      <a:solidFill>
                                        <a:srgbClr val="760003"/>
                                      </a:solidFill>
                                      <a:latin typeface="Cambria Math" panose="02040503050406030204" pitchFamily="18" charset="0"/>
                                    </a:rPr>
                                    <m:t>𝒌</m:t>
                                  </m:r>
                                </m:sub>
                              </m:sSub>
                            </m:e>
                          </m:d>
                        </m:e>
                        <m:sub>
                          <m:r>
                            <a:rPr lang="en-US" sz="1400" b="1" i="1" dirty="0">
                              <a:solidFill>
                                <a:srgbClr val="760003"/>
                              </a:solidFill>
                              <a:latin typeface="Cambria Math" panose="02040503050406030204" pitchFamily="18" charset="0"/>
                            </a:rPr>
                            <m:t>𝒌</m:t>
                          </m:r>
                          <m:r>
                            <a:rPr lang="en-US" sz="1400" b="1" i="1" dirty="0">
                              <a:solidFill>
                                <a:srgbClr val="760003"/>
                              </a:solidFill>
                              <a:latin typeface="Cambria Math" panose="02040503050406030204" pitchFamily="18" charset="0"/>
                            </a:rPr>
                            <m:t>=</m:t>
                          </m:r>
                          <m:r>
                            <a:rPr lang="en-US" sz="1400" b="1" i="1" dirty="0">
                              <a:solidFill>
                                <a:srgbClr val="760003"/>
                              </a:solidFill>
                              <a:latin typeface="Cambria Math" panose="02040503050406030204" pitchFamily="18" charset="0"/>
                            </a:rPr>
                            <m:t>𝟏</m:t>
                          </m:r>
                        </m:sub>
                        <m:sup>
                          <m:sSub>
                            <m:sSubPr>
                              <m:ctrlPr>
                                <a:rPr lang="en-US" sz="1400" b="1" i="1" dirty="0">
                                  <a:solidFill>
                                    <a:srgbClr val="760003"/>
                                  </a:solidFill>
                                  <a:latin typeface="Cambria Math" panose="02040503050406030204" pitchFamily="18" charset="0"/>
                                </a:rPr>
                              </m:ctrlPr>
                            </m:sSubPr>
                            <m:e>
                              <m:r>
                                <a:rPr lang="en-US" sz="1400" b="1" i="1" dirty="0">
                                  <a:solidFill>
                                    <a:srgbClr val="760003"/>
                                  </a:solidFill>
                                  <a:latin typeface="Cambria Math" panose="02040503050406030204" pitchFamily="18" charset="0"/>
                                </a:rPr>
                                <m:t>𝑵</m:t>
                              </m:r>
                            </m:e>
                            <m:sub>
                              <m:r>
                                <a:rPr lang="en-US" sz="1400" b="1" i="1" dirty="0">
                                  <a:solidFill>
                                    <a:srgbClr val="760003"/>
                                  </a:solidFill>
                                  <a:latin typeface="Cambria Math" panose="02040503050406030204" pitchFamily="18" charset="0"/>
                                </a:rPr>
                                <m:t>𝒔𝒐𝒍𝒗𝒆</m:t>
                              </m:r>
                            </m:sub>
                          </m:sSub>
                        </m:sup>
                      </m:sSubSup>
                    </m:oMath>
                  </m:oMathPara>
                </a14:m>
                <a:endParaRPr lang="en-US" sz="1400" b="1" dirty="0">
                  <a:solidFill>
                    <a:srgbClr val="760003"/>
                  </a:solidFill>
                  <a:latin typeface="Calibri" panose="020F0502020204030204" pitchFamily="34" charset="0"/>
                  <a:cs typeface="Calibri" panose="020F0502020204030204" pitchFamily="34" charset="0"/>
                </a:endParaRPr>
              </a:p>
            </p:txBody>
          </p:sp>
        </mc:Choice>
        <mc:Fallback xmlns="">
          <p:sp>
            <p:nvSpPr>
              <p:cNvPr id="235" name="TextBox 234">
                <a:extLst>
                  <a:ext uri="{FF2B5EF4-FFF2-40B4-BE49-F238E27FC236}">
                    <a16:creationId xmlns:a16="http://schemas.microsoft.com/office/drawing/2014/main" id="{374CE6AA-7690-4852-DC78-424922EDA1FE}"/>
                  </a:ext>
                </a:extLst>
              </p:cNvPr>
              <p:cNvSpPr txBox="1">
                <a:spLocks noRot="1" noChangeAspect="1" noMove="1" noResize="1" noEditPoints="1" noAdjustHandles="1" noChangeArrowheads="1" noChangeShapeType="1" noTextEdit="1"/>
              </p:cNvSpPr>
              <p:nvPr/>
            </p:nvSpPr>
            <p:spPr>
              <a:xfrm>
                <a:off x="9229749" y="2126241"/>
                <a:ext cx="779701" cy="267574"/>
              </a:xfrm>
              <a:prstGeom prst="rect">
                <a:avLst/>
              </a:prstGeom>
              <a:blipFill>
                <a:blip r:embed="rId34"/>
                <a:stretch>
                  <a:fillRect b="-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0" name="TextBox 239">
                <a:extLst>
                  <a:ext uri="{FF2B5EF4-FFF2-40B4-BE49-F238E27FC236}">
                    <a16:creationId xmlns:a16="http://schemas.microsoft.com/office/drawing/2014/main" id="{27E2EEF3-9377-D3DC-1F18-770C89055623}"/>
                  </a:ext>
                </a:extLst>
              </p:cNvPr>
              <p:cNvSpPr txBox="1"/>
              <p:nvPr/>
            </p:nvSpPr>
            <p:spPr>
              <a:xfrm>
                <a:off x="7709852" y="2397153"/>
                <a:ext cx="1392378" cy="326500"/>
              </a:xfrm>
              <a:prstGeom prst="rect">
                <a:avLst/>
              </a:prstGeom>
              <a:noFill/>
            </p:spPr>
            <p:txBody>
              <a:bodyPr wrap="square">
                <a:spAutoFit/>
              </a:bodyPr>
              <a:lstStyle/>
              <a:p>
                <a14:m>
                  <m:oMath xmlns:m="http://schemas.openxmlformats.org/officeDocument/2006/math">
                    <m:sSubSup>
                      <m:sSubSupPr>
                        <m:ctrlPr>
                          <a:rPr lang="en-US" sz="1100" b="1" i="1" dirty="0">
                            <a:latin typeface="Cambria Math" panose="02040503050406030204" pitchFamily="18" charset="0"/>
                          </a:rPr>
                        </m:ctrlPr>
                      </m:sSubSupPr>
                      <m:e>
                        <m:r>
                          <a:rPr lang="en-US" sz="1100" b="1" i="1" dirty="0">
                            <a:latin typeface="Cambria Math" panose="02040503050406030204" pitchFamily="18" charset="0"/>
                          </a:rPr>
                          <m:t>𝒄</m:t>
                        </m:r>
                      </m:e>
                      <m:sub>
                        <m:r>
                          <a:rPr lang="en-US" sz="1100" b="1" i="1" dirty="0">
                            <a:latin typeface="Cambria Math" panose="02040503050406030204" pitchFamily="18" charset="0"/>
                          </a:rPr>
                          <m:t>𝒋</m:t>
                        </m:r>
                      </m:sub>
                      <m:sup>
                        <m:r>
                          <a:rPr lang="en-US" sz="1100" b="1" i="1" dirty="0">
                            <a:latin typeface="Cambria Math" panose="02040503050406030204" pitchFamily="18" charset="0"/>
                          </a:rPr>
                          <m:t>𝒔𝒑𝒉</m:t>
                        </m:r>
                      </m:sup>
                    </m:sSubSup>
                    <m:r>
                      <a:rPr lang="en-US" sz="1100" b="1" i="1" dirty="0">
                        <a:latin typeface="Cambria Math" panose="02040503050406030204" pitchFamily="18" charset="0"/>
                      </a:rPr>
                      <m:t>=</m:t>
                    </m:r>
                    <m:sSup>
                      <m:sSupPr>
                        <m:ctrlPr>
                          <a:rPr lang="en-US" sz="1100" b="1" i="1" dirty="0">
                            <a:latin typeface="Cambria Math" panose="02040503050406030204" pitchFamily="18" charset="0"/>
                          </a:rPr>
                        </m:ctrlPr>
                      </m:sSupPr>
                      <m:e>
                        <m:r>
                          <a:rPr lang="en-US" sz="1100" b="1" i="1" dirty="0">
                            <a:latin typeface="Cambria Math" panose="02040503050406030204" pitchFamily="18" charset="0"/>
                          </a:rPr>
                          <m:t>𝑽</m:t>
                        </m:r>
                      </m:e>
                      <m:sup>
                        <m:r>
                          <a:rPr lang="en-US" sz="1100" b="1" i="1" dirty="0">
                            <a:latin typeface="Cambria Math" panose="02040503050406030204" pitchFamily="18" charset="0"/>
                          </a:rPr>
                          <m:t>𝒔𝒑𝒉</m:t>
                        </m:r>
                      </m:sup>
                    </m:sSup>
                    <m:r>
                      <a:rPr lang="en-US" sz="1100" b="1" i="1" dirty="0">
                        <a:latin typeface="Cambria Math" panose="02040503050406030204" pitchFamily="18" charset="0"/>
                      </a:rPr>
                      <m:t>(</m:t>
                    </m:r>
                    <m:sSub>
                      <m:sSubPr>
                        <m:ctrlPr>
                          <a:rPr lang="en-US" sz="1100" b="1" i="1" dirty="0">
                            <a:latin typeface="Cambria Math" panose="02040503050406030204" pitchFamily="18" charset="0"/>
                          </a:rPr>
                        </m:ctrlPr>
                      </m:sSubPr>
                      <m:e>
                        <m:r>
                          <a:rPr lang="en-US" sz="1100" b="1" i="1" dirty="0">
                            <a:latin typeface="Cambria Math" panose="02040503050406030204" pitchFamily="18" charset="0"/>
                          </a:rPr>
                          <m:t>𝒔</m:t>
                        </m:r>
                      </m:e>
                      <m:sub>
                        <m:r>
                          <a:rPr lang="en-US" sz="1100" b="1" i="1" dirty="0">
                            <a:latin typeface="Cambria Math" panose="02040503050406030204" pitchFamily="18" charset="0"/>
                          </a:rPr>
                          <m:t>𝒋</m:t>
                        </m:r>
                      </m:sub>
                    </m:sSub>
                    <m:r>
                      <a:rPr lang="en-US" sz="1100" b="1" i="1" dirty="0">
                        <a:latin typeface="Cambria Math" panose="02040503050406030204" pitchFamily="18" charset="0"/>
                      </a:rPr>
                      <m:t>,</m:t>
                    </m:r>
                    <m:r>
                      <a:rPr lang="en-US" sz="1100" b="1" i="1" dirty="0">
                        <a:latin typeface="Cambria Math" panose="02040503050406030204" pitchFamily="18" charset="0"/>
                        <a:ea typeface="Cambria Math" panose="02040503050406030204" pitchFamily="18" charset="0"/>
                      </a:rPr>
                      <m:t>𝜶</m:t>
                    </m:r>
                    <m:r>
                      <a:rPr lang="en-US" sz="1100" b="1" i="1" dirty="0">
                        <a:latin typeface="Cambria Math" panose="02040503050406030204" pitchFamily="18" charset="0"/>
                        <a:ea typeface="Cambria Math" panose="02040503050406030204" pitchFamily="18" charset="0"/>
                      </a:rPr>
                      <m:t>)</m:t>
                    </m:r>
                  </m:oMath>
                </a14:m>
                <a:r>
                  <a:rPr lang="en-US" sz="1100" dirty="0">
                    <a:latin typeface="Calibri" panose="020F0502020204030204" pitchFamily="34" charset="0"/>
                    <a:cs typeface="Calibri" panose="020F0502020204030204" pitchFamily="34" charset="0"/>
                  </a:rPr>
                  <a:t>, </a:t>
                </a:r>
              </a:p>
            </p:txBody>
          </p:sp>
        </mc:Choice>
        <mc:Fallback xmlns="">
          <p:sp>
            <p:nvSpPr>
              <p:cNvPr id="240" name="TextBox 239">
                <a:extLst>
                  <a:ext uri="{FF2B5EF4-FFF2-40B4-BE49-F238E27FC236}">
                    <a16:creationId xmlns:a16="http://schemas.microsoft.com/office/drawing/2014/main" id="{27E2EEF3-9377-D3DC-1F18-770C89055623}"/>
                  </a:ext>
                </a:extLst>
              </p:cNvPr>
              <p:cNvSpPr txBox="1">
                <a:spLocks noRot="1" noChangeAspect="1" noMove="1" noResize="1" noEditPoints="1" noAdjustHandles="1" noChangeArrowheads="1" noChangeShapeType="1" noTextEdit="1"/>
              </p:cNvSpPr>
              <p:nvPr/>
            </p:nvSpPr>
            <p:spPr>
              <a:xfrm>
                <a:off x="7709852" y="2397153"/>
                <a:ext cx="1392378" cy="326500"/>
              </a:xfrm>
              <a:prstGeom prst="rect">
                <a:avLst/>
              </a:prstGeom>
              <a:blipFill>
                <a:blip r:embed="rId35"/>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1" name="TextBox 240">
                <a:extLst>
                  <a:ext uri="{FF2B5EF4-FFF2-40B4-BE49-F238E27FC236}">
                    <a16:creationId xmlns:a16="http://schemas.microsoft.com/office/drawing/2014/main" id="{F04A7157-D286-ED78-0404-B91AE171C070}"/>
                  </a:ext>
                </a:extLst>
              </p:cNvPr>
              <p:cNvSpPr txBox="1"/>
              <p:nvPr/>
            </p:nvSpPr>
            <p:spPr>
              <a:xfrm>
                <a:off x="9021087" y="2381685"/>
                <a:ext cx="1685345" cy="327975"/>
              </a:xfrm>
              <a:prstGeom prst="rect">
                <a:avLst/>
              </a:prstGeom>
              <a:noFill/>
            </p:spPr>
            <p:txBody>
              <a:bodyPr wrap="square">
                <a:spAutoFit/>
              </a:bodyPr>
              <a:lstStyle/>
              <a:p>
                <a14:m>
                  <m:oMath xmlns:m="http://schemas.openxmlformats.org/officeDocument/2006/math">
                    <m:sSubSup>
                      <m:sSubSupPr>
                        <m:ctrlPr>
                          <a:rPr lang="en-US" sz="1100" b="1" i="1" dirty="0">
                            <a:latin typeface="Cambria Math" panose="02040503050406030204" pitchFamily="18" charset="0"/>
                          </a:rPr>
                        </m:ctrlPr>
                      </m:sSubSupPr>
                      <m:e>
                        <m:r>
                          <a:rPr lang="en-US" sz="1100" b="1" i="1" dirty="0">
                            <a:latin typeface="Cambria Math" panose="02040503050406030204" pitchFamily="18" charset="0"/>
                          </a:rPr>
                          <m:t>𝒄</m:t>
                        </m:r>
                      </m:e>
                      <m:sub>
                        <m:r>
                          <a:rPr lang="en-US" sz="1100" b="1" i="1" dirty="0">
                            <a:latin typeface="Cambria Math" panose="02040503050406030204" pitchFamily="18" charset="0"/>
                          </a:rPr>
                          <m:t>𝒋</m:t>
                        </m:r>
                      </m:sub>
                      <m:sup>
                        <m:r>
                          <a:rPr lang="en-US" sz="1100" b="1" i="1" dirty="0">
                            <a:latin typeface="Cambria Math" panose="02040503050406030204" pitchFamily="18" charset="0"/>
                          </a:rPr>
                          <m:t>𝒅𝒆𝒇</m:t>
                        </m:r>
                      </m:sup>
                    </m:sSubSup>
                    <m:r>
                      <a:rPr lang="en-US" sz="1100" b="1" i="1" dirty="0">
                        <a:latin typeface="Cambria Math" panose="02040503050406030204" pitchFamily="18" charset="0"/>
                      </a:rPr>
                      <m:t>=</m:t>
                    </m:r>
                    <m:sSup>
                      <m:sSupPr>
                        <m:ctrlPr>
                          <a:rPr lang="en-US" sz="1100" b="1" i="1" dirty="0">
                            <a:latin typeface="Cambria Math" panose="02040503050406030204" pitchFamily="18" charset="0"/>
                          </a:rPr>
                        </m:ctrlPr>
                      </m:sSupPr>
                      <m:e>
                        <m:r>
                          <a:rPr lang="en-US" sz="1100" b="1" i="1" dirty="0">
                            <a:latin typeface="Cambria Math" panose="02040503050406030204" pitchFamily="18" charset="0"/>
                          </a:rPr>
                          <m:t>𝑽</m:t>
                        </m:r>
                      </m:e>
                      <m:sup>
                        <m:r>
                          <a:rPr lang="en-US" sz="1100" b="1" i="1" dirty="0">
                            <a:latin typeface="Cambria Math" panose="02040503050406030204" pitchFamily="18" charset="0"/>
                          </a:rPr>
                          <m:t>𝒅𝒆𝒇</m:t>
                        </m:r>
                      </m:sup>
                    </m:sSup>
                    <m:r>
                      <a:rPr lang="en-US" sz="1100" b="1" i="1" dirty="0">
                        <a:latin typeface="Cambria Math" panose="02040503050406030204" pitchFamily="18" charset="0"/>
                      </a:rPr>
                      <m:t>(</m:t>
                    </m:r>
                    <m:sSub>
                      <m:sSubPr>
                        <m:ctrlPr>
                          <a:rPr lang="en-US" sz="1100" b="1" i="1" dirty="0">
                            <a:latin typeface="Cambria Math" panose="02040503050406030204" pitchFamily="18" charset="0"/>
                          </a:rPr>
                        </m:ctrlPr>
                      </m:sSubPr>
                      <m:e>
                        <m:r>
                          <a:rPr lang="en-US" sz="1100" b="1" i="1" dirty="0">
                            <a:latin typeface="Cambria Math" panose="02040503050406030204" pitchFamily="18" charset="0"/>
                          </a:rPr>
                          <m:t>𝒔</m:t>
                        </m:r>
                      </m:e>
                      <m:sub>
                        <m:r>
                          <a:rPr lang="en-US" sz="1100" b="1" i="1" dirty="0">
                            <a:latin typeface="Cambria Math" panose="02040503050406030204" pitchFamily="18" charset="0"/>
                          </a:rPr>
                          <m:t>𝒋</m:t>
                        </m:r>
                      </m:sub>
                    </m:sSub>
                    <m:r>
                      <a:rPr lang="en-US" sz="1100" b="1" i="1" dirty="0">
                        <a:latin typeface="Cambria Math" panose="02040503050406030204" pitchFamily="18" charset="0"/>
                      </a:rPr>
                      <m:t>,</m:t>
                    </m:r>
                    <m:r>
                      <a:rPr lang="en-US" sz="1100" b="1" i="1" dirty="0">
                        <a:latin typeface="Cambria Math" panose="02040503050406030204" pitchFamily="18" charset="0"/>
                        <a:ea typeface="Cambria Math" panose="02040503050406030204" pitchFamily="18" charset="0"/>
                      </a:rPr>
                      <m:t>𝜶</m:t>
                    </m:r>
                    <m:r>
                      <a:rPr lang="en-US" sz="1100" b="1" i="1" dirty="0">
                        <a:latin typeface="Cambria Math" panose="02040503050406030204" pitchFamily="18" charset="0"/>
                        <a:ea typeface="Cambria Math" panose="02040503050406030204" pitchFamily="18" charset="0"/>
                      </a:rPr>
                      <m:t>)</m:t>
                    </m:r>
                  </m:oMath>
                </a14:m>
                <a:r>
                  <a:rPr lang="en-US" sz="1100" dirty="0">
                    <a:latin typeface="Calibri" panose="020F0502020204030204" pitchFamily="34" charset="0"/>
                    <a:cs typeface="Calibri" panose="020F0502020204030204" pitchFamily="34" charset="0"/>
                  </a:rPr>
                  <a:t> </a:t>
                </a:r>
              </a:p>
            </p:txBody>
          </p:sp>
        </mc:Choice>
        <mc:Fallback xmlns="">
          <p:sp>
            <p:nvSpPr>
              <p:cNvPr id="241" name="TextBox 240">
                <a:extLst>
                  <a:ext uri="{FF2B5EF4-FFF2-40B4-BE49-F238E27FC236}">
                    <a16:creationId xmlns:a16="http://schemas.microsoft.com/office/drawing/2014/main" id="{F04A7157-D286-ED78-0404-B91AE171C070}"/>
                  </a:ext>
                </a:extLst>
              </p:cNvPr>
              <p:cNvSpPr txBox="1">
                <a:spLocks noRot="1" noChangeAspect="1" noMove="1" noResize="1" noEditPoints="1" noAdjustHandles="1" noChangeArrowheads="1" noChangeShapeType="1" noTextEdit="1"/>
              </p:cNvSpPr>
              <p:nvPr/>
            </p:nvSpPr>
            <p:spPr>
              <a:xfrm>
                <a:off x="9021087" y="2381685"/>
                <a:ext cx="1685345" cy="327975"/>
              </a:xfrm>
              <a:prstGeom prst="rect">
                <a:avLst/>
              </a:prstGeom>
              <a:blipFill>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C8579E17-0D24-D71B-7A9D-3A06E224530D}"/>
                  </a:ext>
                </a:extLst>
              </p:cNvPr>
              <p:cNvSpPr txBox="1"/>
              <p:nvPr/>
            </p:nvSpPr>
            <p:spPr>
              <a:xfrm>
                <a:off x="7580454" y="2847365"/>
                <a:ext cx="5190892" cy="326500"/>
              </a:xfrm>
              <a:prstGeom prst="rect">
                <a:avLst/>
              </a:prstGeom>
              <a:noFill/>
            </p:spPr>
            <p:txBody>
              <a:bodyPr wrap="square">
                <a:spAutoFit/>
              </a:bodyPr>
              <a:lstStyle/>
              <a:p>
                <a14:m>
                  <m:oMath xmlns:m="http://schemas.openxmlformats.org/officeDocument/2006/math">
                    <m:sSubSup>
                      <m:sSubSupPr>
                        <m:ctrlPr>
                          <a:rPr lang="en-US" sz="1100" b="1" i="1">
                            <a:latin typeface="Cambria Math" panose="02040503050406030204" pitchFamily="18" charset="0"/>
                          </a:rPr>
                        </m:ctrlPr>
                      </m:sSubSupPr>
                      <m:e>
                        <m:sSubSup>
                          <m:sSubSupPr>
                            <m:ctrlPr>
                              <a:rPr lang="en-US" sz="1100" b="1" i="1">
                                <a:latin typeface="Cambria Math" panose="02040503050406030204" pitchFamily="18" charset="0"/>
                              </a:rPr>
                            </m:ctrlPr>
                          </m:sSubSupPr>
                          <m:e>
                            <m:r>
                              <a:rPr lang="en-US" sz="1100" b="1" i="1">
                                <a:latin typeface="Cambria Math" panose="02040503050406030204" pitchFamily="18" charset="0"/>
                              </a:rPr>
                              <m:t>𝒃</m:t>
                            </m:r>
                          </m:e>
                          <m:sub>
                            <m:r>
                              <a:rPr lang="en-US" sz="1100" b="1" i="1">
                                <a:latin typeface="Cambria Math" panose="02040503050406030204" pitchFamily="18" charset="0"/>
                              </a:rPr>
                              <m:t>𝒌</m:t>
                            </m:r>
                          </m:sub>
                          <m:sup>
                            <m:r>
                              <a:rPr lang="en-US" sz="1100" b="1" i="1">
                                <a:latin typeface="Cambria Math" panose="02040503050406030204" pitchFamily="18" charset="0"/>
                              </a:rPr>
                              <m:t>𝒔𝒑𝒉</m:t>
                            </m:r>
                          </m:sup>
                        </m:sSubSup>
                        <m:r>
                          <a:rPr lang="en-US" sz="1100" b="1" i="1">
                            <a:latin typeface="Cambria Math" panose="02040503050406030204" pitchFamily="18" charset="0"/>
                          </a:rPr>
                          <m:t>=(</m:t>
                        </m:r>
                        <m:r>
                          <a:rPr lang="en-US" sz="1100" b="1" i="1">
                            <a:latin typeface="Cambria Math" panose="02040503050406030204" pitchFamily="18" charset="0"/>
                          </a:rPr>
                          <m:t>𝑼</m:t>
                        </m:r>
                      </m:e>
                      <m:sub>
                        <m:r>
                          <a:rPr lang="en-US" sz="1100" b="1" i="1">
                            <a:latin typeface="Cambria Math" panose="02040503050406030204" pitchFamily="18" charset="0"/>
                          </a:rPr>
                          <m:t>𝒌𝒋</m:t>
                        </m:r>
                      </m:sub>
                      <m:sup>
                        <m:r>
                          <a:rPr lang="en-US" sz="1100" b="1" i="1">
                            <a:latin typeface="Cambria Math" panose="02040503050406030204" pitchFamily="18" charset="0"/>
                          </a:rPr>
                          <m:t>𝑬𝑰𝑴</m:t>
                        </m:r>
                      </m:sup>
                    </m:sSubSup>
                    <m:sSup>
                      <m:sSupPr>
                        <m:ctrlPr>
                          <a:rPr lang="en-US" sz="1100" b="1" i="1">
                            <a:latin typeface="Cambria Math" panose="02040503050406030204" pitchFamily="18" charset="0"/>
                          </a:rPr>
                        </m:ctrlPr>
                      </m:sSupPr>
                      <m:e>
                        <m:r>
                          <a:rPr lang="en-US" sz="1100" b="1" i="1">
                            <a:latin typeface="Cambria Math" panose="02040503050406030204" pitchFamily="18" charset="0"/>
                          </a:rPr>
                          <m:t>)</m:t>
                        </m:r>
                      </m:e>
                      <m:sup>
                        <m:r>
                          <a:rPr lang="en-US" sz="1100" b="1" i="1">
                            <a:latin typeface="Cambria Math" panose="02040503050406030204" pitchFamily="18" charset="0"/>
                          </a:rPr>
                          <m:t>−</m:t>
                        </m:r>
                        <m:r>
                          <a:rPr lang="en-US" sz="1100" b="1" i="1">
                            <a:latin typeface="Cambria Math" panose="02040503050406030204" pitchFamily="18" charset="0"/>
                          </a:rPr>
                          <m:t>𝟏</m:t>
                        </m:r>
                      </m:sup>
                    </m:sSup>
                    <m:sSubSup>
                      <m:sSubSupPr>
                        <m:ctrlPr>
                          <a:rPr lang="en-US" sz="1100" b="1" i="1" dirty="0">
                            <a:latin typeface="Cambria Math" panose="02040503050406030204" pitchFamily="18" charset="0"/>
                          </a:rPr>
                        </m:ctrlPr>
                      </m:sSubSupPr>
                      <m:e>
                        <m:r>
                          <a:rPr lang="en-US" sz="1100" b="1" i="1" dirty="0">
                            <a:latin typeface="Cambria Math" panose="02040503050406030204" pitchFamily="18" charset="0"/>
                          </a:rPr>
                          <m:t>𝒄</m:t>
                        </m:r>
                      </m:e>
                      <m:sub>
                        <m:r>
                          <a:rPr lang="en-US" sz="1100" b="1" i="1" dirty="0">
                            <a:latin typeface="Cambria Math" panose="02040503050406030204" pitchFamily="18" charset="0"/>
                          </a:rPr>
                          <m:t>𝒋</m:t>
                        </m:r>
                      </m:sub>
                      <m:sup>
                        <m:r>
                          <a:rPr lang="en-US" sz="1100" b="1" i="1" dirty="0">
                            <a:latin typeface="Cambria Math" panose="02040503050406030204" pitchFamily="18" charset="0"/>
                          </a:rPr>
                          <m:t>𝒔𝒑𝒉</m:t>
                        </m:r>
                      </m:sup>
                    </m:sSubSup>
                  </m:oMath>
                </a14:m>
                <a:r>
                  <a:rPr lang="en-US" sz="1100" b="1" dirty="0">
                    <a:latin typeface="Calibri" panose="020F0502020204030204" pitchFamily="34" charset="0"/>
                    <a:cs typeface="Calibri" panose="020F0502020204030204" pitchFamily="34" charset="0"/>
                  </a:rPr>
                  <a:t>,</a:t>
                </a:r>
              </a:p>
            </p:txBody>
          </p:sp>
        </mc:Choice>
        <mc:Fallback xmlns="">
          <p:sp>
            <p:nvSpPr>
              <p:cNvPr id="243" name="TextBox 242">
                <a:extLst>
                  <a:ext uri="{FF2B5EF4-FFF2-40B4-BE49-F238E27FC236}">
                    <a16:creationId xmlns:a16="http://schemas.microsoft.com/office/drawing/2014/main" id="{C8579E17-0D24-D71B-7A9D-3A06E224530D}"/>
                  </a:ext>
                </a:extLst>
              </p:cNvPr>
              <p:cNvSpPr txBox="1">
                <a:spLocks noRot="1" noChangeAspect="1" noMove="1" noResize="1" noEditPoints="1" noAdjustHandles="1" noChangeArrowheads="1" noChangeShapeType="1" noTextEdit="1"/>
              </p:cNvSpPr>
              <p:nvPr/>
            </p:nvSpPr>
            <p:spPr>
              <a:xfrm>
                <a:off x="7580454" y="2847365"/>
                <a:ext cx="5190892" cy="326500"/>
              </a:xfrm>
              <a:prstGeom prst="rect">
                <a:avLst/>
              </a:prstGeom>
              <a:blipFill>
                <a:blip r:embed="rId3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493443A9-6794-56A3-0C99-4C82A5BEA04E}"/>
                  </a:ext>
                </a:extLst>
              </p:cNvPr>
              <p:cNvSpPr txBox="1"/>
              <p:nvPr/>
            </p:nvSpPr>
            <p:spPr>
              <a:xfrm>
                <a:off x="7235336" y="2825459"/>
                <a:ext cx="5190892" cy="3279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100" b="1" i="1">
                              <a:latin typeface="Cambria Math" panose="02040503050406030204" pitchFamily="18" charset="0"/>
                            </a:rPr>
                          </m:ctrlPr>
                        </m:sSubSupPr>
                        <m:e>
                          <m:sSubSup>
                            <m:sSubSupPr>
                              <m:ctrlPr>
                                <a:rPr lang="en-US" sz="1100" b="1" i="1">
                                  <a:latin typeface="Cambria Math" panose="02040503050406030204" pitchFamily="18" charset="0"/>
                                </a:rPr>
                              </m:ctrlPr>
                            </m:sSubSupPr>
                            <m:e>
                              <m:r>
                                <a:rPr lang="en-US" sz="1100" b="1" i="1">
                                  <a:latin typeface="Cambria Math" panose="02040503050406030204" pitchFamily="18" charset="0"/>
                                </a:rPr>
                                <m:t>𝒃</m:t>
                              </m:r>
                            </m:e>
                            <m:sub>
                              <m:r>
                                <a:rPr lang="en-US" sz="1100" b="1" i="1">
                                  <a:latin typeface="Cambria Math" panose="02040503050406030204" pitchFamily="18" charset="0"/>
                                </a:rPr>
                                <m:t>𝒌</m:t>
                              </m:r>
                            </m:sub>
                            <m:sup>
                              <m:r>
                                <a:rPr lang="en-US" sz="1100" b="1" i="1">
                                  <a:latin typeface="Cambria Math" panose="02040503050406030204" pitchFamily="18" charset="0"/>
                                </a:rPr>
                                <m:t>𝒅𝒆𝒇</m:t>
                              </m:r>
                            </m:sup>
                          </m:sSubSup>
                          <m:r>
                            <a:rPr lang="en-US" sz="1100" b="1" i="1">
                              <a:latin typeface="Cambria Math" panose="02040503050406030204" pitchFamily="18" charset="0"/>
                            </a:rPr>
                            <m:t>=(</m:t>
                          </m:r>
                          <m:r>
                            <a:rPr lang="en-US" sz="1100" b="1" i="1">
                              <a:latin typeface="Cambria Math" panose="02040503050406030204" pitchFamily="18" charset="0"/>
                            </a:rPr>
                            <m:t>𝑼</m:t>
                          </m:r>
                        </m:e>
                        <m:sub>
                          <m:r>
                            <a:rPr lang="en-US" sz="1100" b="1" i="1">
                              <a:latin typeface="Cambria Math" panose="02040503050406030204" pitchFamily="18" charset="0"/>
                            </a:rPr>
                            <m:t>𝒌𝒋</m:t>
                          </m:r>
                        </m:sub>
                        <m:sup>
                          <m:r>
                            <a:rPr lang="en-US" sz="1100" b="1" i="1">
                              <a:latin typeface="Cambria Math" panose="02040503050406030204" pitchFamily="18" charset="0"/>
                            </a:rPr>
                            <m:t>𝑬𝑰𝑴</m:t>
                          </m:r>
                        </m:sup>
                      </m:sSubSup>
                      <m:sSup>
                        <m:sSupPr>
                          <m:ctrlPr>
                            <a:rPr lang="en-US" sz="1100" b="1" i="1">
                              <a:latin typeface="Cambria Math" panose="02040503050406030204" pitchFamily="18" charset="0"/>
                            </a:rPr>
                          </m:ctrlPr>
                        </m:sSupPr>
                        <m:e>
                          <m:r>
                            <a:rPr lang="en-US" sz="1100" b="1" i="1">
                              <a:latin typeface="Cambria Math" panose="02040503050406030204" pitchFamily="18" charset="0"/>
                            </a:rPr>
                            <m:t>)</m:t>
                          </m:r>
                        </m:e>
                        <m:sup>
                          <m:r>
                            <a:rPr lang="en-US" sz="1100" b="1" i="1">
                              <a:latin typeface="Cambria Math" panose="02040503050406030204" pitchFamily="18" charset="0"/>
                            </a:rPr>
                            <m:t>−</m:t>
                          </m:r>
                          <m:r>
                            <a:rPr lang="en-US" sz="1100" b="1" i="1">
                              <a:latin typeface="Cambria Math" panose="02040503050406030204" pitchFamily="18" charset="0"/>
                            </a:rPr>
                            <m:t>𝟏</m:t>
                          </m:r>
                        </m:sup>
                      </m:sSup>
                      <m:sSubSup>
                        <m:sSubSupPr>
                          <m:ctrlPr>
                            <a:rPr lang="en-US" sz="1100" b="1" i="1" dirty="0">
                              <a:latin typeface="Cambria Math" panose="02040503050406030204" pitchFamily="18" charset="0"/>
                            </a:rPr>
                          </m:ctrlPr>
                        </m:sSubSupPr>
                        <m:e>
                          <m:r>
                            <a:rPr lang="en-US" sz="1100" b="1" i="1" dirty="0">
                              <a:latin typeface="Cambria Math" panose="02040503050406030204" pitchFamily="18" charset="0"/>
                            </a:rPr>
                            <m:t>𝒄</m:t>
                          </m:r>
                        </m:e>
                        <m:sub>
                          <m:r>
                            <a:rPr lang="en-US" sz="1100" b="1" i="1" dirty="0">
                              <a:latin typeface="Cambria Math" panose="02040503050406030204" pitchFamily="18" charset="0"/>
                            </a:rPr>
                            <m:t>𝒋</m:t>
                          </m:r>
                        </m:sub>
                        <m:sup>
                          <m:r>
                            <a:rPr lang="en-US" sz="1100" b="1" i="1" dirty="0">
                              <a:latin typeface="Cambria Math" panose="02040503050406030204" pitchFamily="18" charset="0"/>
                            </a:rPr>
                            <m:t>𝒅𝒆𝒇</m:t>
                          </m:r>
                        </m:sup>
                      </m:sSubSup>
                    </m:oMath>
                  </m:oMathPara>
                </a14:m>
                <a:endParaRPr lang="en-US" sz="1100" b="1" dirty="0">
                  <a:latin typeface="Calibri" panose="020F0502020204030204" pitchFamily="34" charset="0"/>
                  <a:cs typeface="Calibri" panose="020F0502020204030204" pitchFamily="34" charset="0"/>
                </a:endParaRPr>
              </a:p>
            </p:txBody>
          </p:sp>
        </mc:Choice>
        <mc:Fallback xmlns="">
          <p:sp>
            <p:nvSpPr>
              <p:cNvPr id="244" name="TextBox 243">
                <a:extLst>
                  <a:ext uri="{FF2B5EF4-FFF2-40B4-BE49-F238E27FC236}">
                    <a16:creationId xmlns:a16="http://schemas.microsoft.com/office/drawing/2014/main" id="{493443A9-6794-56A3-0C99-4C82A5BEA04E}"/>
                  </a:ext>
                </a:extLst>
              </p:cNvPr>
              <p:cNvSpPr txBox="1">
                <a:spLocks noRot="1" noChangeAspect="1" noMove="1" noResize="1" noEditPoints="1" noAdjustHandles="1" noChangeArrowheads="1" noChangeShapeType="1" noTextEdit="1"/>
              </p:cNvSpPr>
              <p:nvPr/>
            </p:nvSpPr>
            <p:spPr>
              <a:xfrm>
                <a:off x="7235336" y="2825459"/>
                <a:ext cx="5190892" cy="327975"/>
              </a:xfrm>
              <a:prstGeom prst="rect">
                <a:avLst/>
              </a:prstGeom>
              <a:blipFill>
                <a:blip r:embed="rId38"/>
                <a:stretch>
                  <a:fillRect/>
                </a:stretch>
              </a:blipFill>
            </p:spPr>
            <p:txBody>
              <a:bodyPr/>
              <a:lstStyle/>
              <a:p>
                <a:r>
                  <a:rPr lang="en-US">
                    <a:noFill/>
                  </a:rPr>
                  <a:t> </a:t>
                </a:r>
              </a:p>
            </p:txBody>
          </p:sp>
        </mc:Fallback>
      </mc:AlternateContent>
      <p:cxnSp>
        <p:nvCxnSpPr>
          <p:cNvPr id="245" name="Straight Arrow Connector 244">
            <a:extLst>
              <a:ext uri="{FF2B5EF4-FFF2-40B4-BE49-F238E27FC236}">
                <a16:creationId xmlns:a16="http://schemas.microsoft.com/office/drawing/2014/main" id="{31C363EF-7D7E-DF44-7326-51F7C177304E}"/>
              </a:ext>
            </a:extLst>
          </p:cNvPr>
          <p:cNvCxnSpPr>
            <a:cxnSpLocks/>
          </p:cNvCxnSpPr>
          <p:nvPr/>
        </p:nvCxnSpPr>
        <p:spPr>
          <a:xfrm>
            <a:off x="8417089" y="2655161"/>
            <a:ext cx="0" cy="1858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42108D8D-7093-2012-F0A9-841A80AEF0A7}"/>
              </a:ext>
            </a:extLst>
          </p:cNvPr>
          <p:cNvCxnSpPr>
            <a:cxnSpLocks/>
          </p:cNvCxnSpPr>
          <p:nvPr/>
        </p:nvCxnSpPr>
        <p:spPr>
          <a:xfrm>
            <a:off x="9481805" y="2679987"/>
            <a:ext cx="0" cy="1858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4" name="Picture 253" descr="A close-up of a number of letters&#10;&#10;Description automatically generated with medium confidence">
            <a:extLst>
              <a:ext uri="{FF2B5EF4-FFF2-40B4-BE49-F238E27FC236}">
                <a16:creationId xmlns:a16="http://schemas.microsoft.com/office/drawing/2014/main" id="{2B968FDA-BCC6-3411-9A06-5ABBB95D19BB}"/>
              </a:ext>
            </a:extLst>
          </p:cNvPr>
          <p:cNvPicPr>
            <a:picLocks noChangeAspect="1"/>
          </p:cNvPicPr>
          <p:nvPr/>
        </p:nvPicPr>
        <p:blipFill>
          <a:blip r:embed="rId39"/>
          <a:stretch>
            <a:fillRect/>
          </a:stretch>
        </p:blipFill>
        <p:spPr>
          <a:xfrm>
            <a:off x="7585010" y="4017922"/>
            <a:ext cx="2799753" cy="885834"/>
          </a:xfrm>
          <a:prstGeom prst="rect">
            <a:avLst/>
          </a:prstGeom>
        </p:spPr>
      </p:pic>
      <p:cxnSp>
        <p:nvCxnSpPr>
          <p:cNvPr id="265" name="Straight Connector 264">
            <a:extLst>
              <a:ext uri="{FF2B5EF4-FFF2-40B4-BE49-F238E27FC236}">
                <a16:creationId xmlns:a16="http://schemas.microsoft.com/office/drawing/2014/main" id="{6C8F233F-A957-1A40-33A5-1752AC43BCC3}"/>
              </a:ext>
            </a:extLst>
          </p:cNvPr>
          <p:cNvCxnSpPr>
            <a:cxnSpLocks/>
          </p:cNvCxnSpPr>
          <p:nvPr/>
        </p:nvCxnSpPr>
        <p:spPr>
          <a:xfrm flipV="1">
            <a:off x="7749892" y="4904540"/>
            <a:ext cx="1046" cy="7079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BC5ABA5F-5FF7-E892-0CCC-CF642BDD12E9}"/>
              </a:ext>
            </a:extLst>
          </p:cNvPr>
          <p:cNvCxnSpPr>
            <a:cxnSpLocks/>
          </p:cNvCxnSpPr>
          <p:nvPr/>
        </p:nvCxnSpPr>
        <p:spPr>
          <a:xfrm>
            <a:off x="7754100" y="4902346"/>
            <a:ext cx="2383909" cy="145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79E60E02-9223-ED0C-C16D-2607F66913ED}"/>
              </a:ext>
            </a:extLst>
          </p:cNvPr>
          <p:cNvCxnSpPr>
            <a:cxnSpLocks/>
          </p:cNvCxnSpPr>
          <p:nvPr/>
        </p:nvCxnSpPr>
        <p:spPr>
          <a:xfrm flipV="1">
            <a:off x="8445233" y="4765990"/>
            <a:ext cx="0" cy="126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8D5C22F1-6C10-451A-5F82-5CA2EDBE1E04}"/>
              </a:ext>
            </a:extLst>
          </p:cNvPr>
          <p:cNvCxnSpPr>
            <a:cxnSpLocks/>
          </p:cNvCxnSpPr>
          <p:nvPr/>
        </p:nvCxnSpPr>
        <p:spPr>
          <a:xfrm flipV="1">
            <a:off x="10129873" y="4794820"/>
            <a:ext cx="0" cy="126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3" name="Picture 272" descr="A black text on a white background&#10;&#10;Description automatically generated">
            <a:extLst>
              <a:ext uri="{FF2B5EF4-FFF2-40B4-BE49-F238E27FC236}">
                <a16:creationId xmlns:a16="http://schemas.microsoft.com/office/drawing/2014/main" id="{DDC3FE5F-AFD0-E3D2-6EA4-BE687C7F52EF}"/>
              </a:ext>
            </a:extLst>
          </p:cNvPr>
          <p:cNvPicPr>
            <a:picLocks noChangeAspect="1"/>
          </p:cNvPicPr>
          <p:nvPr/>
        </p:nvPicPr>
        <p:blipFill rotWithShape="1">
          <a:blip r:embed="rId40"/>
          <a:srcRect l="22033" b="5278"/>
          <a:stretch/>
        </p:blipFill>
        <p:spPr>
          <a:xfrm>
            <a:off x="7020731" y="5521657"/>
            <a:ext cx="480287" cy="383642"/>
          </a:xfrm>
          <a:prstGeom prst="rect">
            <a:avLst/>
          </a:prstGeom>
        </p:spPr>
      </p:pic>
      <p:pic>
        <p:nvPicPr>
          <p:cNvPr id="274" name="Picture 273" descr="A black math symbols with a white background&#10;&#10;Description automatically generated with medium confidence">
            <a:extLst>
              <a:ext uri="{FF2B5EF4-FFF2-40B4-BE49-F238E27FC236}">
                <a16:creationId xmlns:a16="http://schemas.microsoft.com/office/drawing/2014/main" id="{A119D7D6-0BE5-FB46-2B2B-03A6D3E5B4B3}"/>
              </a:ext>
            </a:extLst>
          </p:cNvPr>
          <p:cNvPicPr>
            <a:picLocks noChangeAspect="1"/>
          </p:cNvPicPr>
          <p:nvPr/>
        </p:nvPicPr>
        <p:blipFill rotWithShape="1">
          <a:blip r:embed="rId41"/>
          <a:srcRect l="28314" t="766" b="6086"/>
          <a:stretch/>
        </p:blipFill>
        <p:spPr>
          <a:xfrm>
            <a:off x="7965716" y="5260774"/>
            <a:ext cx="2051106" cy="452705"/>
          </a:xfrm>
          <a:prstGeom prst="rect">
            <a:avLst/>
          </a:prstGeom>
        </p:spPr>
      </p:pic>
      <p:cxnSp>
        <p:nvCxnSpPr>
          <p:cNvPr id="277" name="Straight Arrow Connector 276">
            <a:extLst>
              <a:ext uri="{FF2B5EF4-FFF2-40B4-BE49-F238E27FC236}">
                <a16:creationId xmlns:a16="http://schemas.microsoft.com/office/drawing/2014/main" id="{79A8C23F-5CDF-0471-BC7C-46EDED58497D}"/>
              </a:ext>
            </a:extLst>
          </p:cNvPr>
          <p:cNvCxnSpPr>
            <a:cxnSpLocks/>
          </p:cNvCxnSpPr>
          <p:nvPr/>
        </p:nvCxnSpPr>
        <p:spPr>
          <a:xfrm flipV="1">
            <a:off x="8621079" y="5973463"/>
            <a:ext cx="0" cy="126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E622AEE-1973-C797-CAC2-6092B72A457A}"/>
              </a:ext>
            </a:extLst>
          </p:cNvPr>
          <p:cNvCxnSpPr/>
          <p:nvPr/>
        </p:nvCxnSpPr>
        <p:spPr>
          <a:xfrm>
            <a:off x="3119637" y="5833715"/>
            <a:ext cx="0" cy="2822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503C7555-FEE8-00CC-5138-CC4B9363BBE5}"/>
              </a:ext>
            </a:extLst>
          </p:cNvPr>
          <p:cNvCxnSpPr>
            <a:cxnSpLocks/>
          </p:cNvCxnSpPr>
          <p:nvPr/>
        </p:nvCxnSpPr>
        <p:spPr>
          <a:xfrm>
            <a:off x="8585086" y="3692817"/>
            <a:ext cx="0" cy="4466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2" name="TextBox 281">
            <a:extLst>
              <a:ext uri="{FF2B5EF4-FFF2-40B4-BE49-F238E27FC236}">
                <a16:creationId xmlns:a16="http://schemas.microsoft.com/office/drawing/2014/main" id="{97AFDEC9-B25A-9C84-82C3-07247DBD4472}"/>
              </a:ext>
            </a:extLst>
          </p:cNvPr>
          <p:cNvSpPr txBox="1"/>
          <p:nvPr/>
        </p:nvSpPr>
        <p:spPr>
          <a:xfrm>
            <a:off x="3657129" y="1146139"/>
            <a:ext cx="947330" cy="369332"/>
          </a:xfrm>
          <a:prstGeom prst="rect">
            <a:avLst/>
          </a:prstGeom>
          <a:noFill/>
        </p:spPr>
        <p:txBody>
          <a:bodyPr wrap="square">
            <a:spAutoFit/>
          </a:bodyPr>
          <a:lstStyle/>
          <a:p>
            <a:r>
              <a:rPr lang="en-US" b="1" dirty="0">
                <a:latin typeface="Calibri" panose="020F0502020204030204" pitchFamily="34" charset="0"/>
                <a:ea typeface="Cambria Math" panose="02040503050406030204" pitchFamily="18" charset="0"/>
                <a:cs typeface="Calibri" panose="020F0502020204030204" pitchFamily="34" charset="0"/>
              </a:rPr>
              <a:t>Offline</a:t>
            </a:r>
          </a:p>
        </p:txBody>
      </p:sp>
      <p:sp>
        <p:nvSpPr>
          <p:cNvPr id="283" name="TextBox 282">
            <a:extLst>
              <a:ext uri="{FF2B5EF4-FFF2-40B4-BE49-F238E27FC236}">
                <a16:creationId xmlns:a16="http://schemas.microsoft.com/office/drawing/2014/main" id="{23221C84-25DC-6CC8-D8ED-181CCA7EC394}"/>
              </a:ext>
            </a:extLst>
          </p:cNvPr>
          <p:cNvSpPr txBox="1"/>
          <p:nvPr/>
        </p:nvSpPr>
        <p:spPr>
          <a:xfrm>
            <a:off x="8320663" y="1170473"/>
            <a:ext cx="947330" cy="369332"/>
          </a:xfrm>
          <a:prstGeom prst="rect">
            <a:avLst/>
          </a:prstGeom>
          <a:noFill/>
        </p:spPr>
        <p:txBody>
          <a:bodyPr wrap="square">
            <a:spAutoFit/>
          </a:bodyPr>
          <a:lstStyle/>
          <a:p>
            <a:r>
              <a:rPr lang="en-US" b="1" dirty="0">
                <a:latin typeface="Calibri" panose="020F0502020204030204" pitchFamily="34" charset="0"/>
                <a:ea typeface="Cambria Math" panose="02040503050406030204" pitchFamily="18" charset="0"/>
                <a:cs typeface="Calibri" panose="020F0502020204030204" pitchFamily="34" charset="0"/>
              </a:rPr>
              <a:t>Online</a:t>
            </a:r>
          </a:p>
        </p:txBody>
      </p:sp>
      <p:cxnSp>
        <p:nvCxnSpPr>
          <p:cNvPr id="284" name="Straight Connector 283">
            <a:extLst>
              <a:ext uri="{FF2B5EF4-FFF2-40B4-BE49-F238E27FC236}">
                <a16:creationId xmlns:a16="http://schemas.microsoft.com/office/drawing/2014/main" id="{53D15D1B-F701-E72A-F34F-1C839F7A9775}"/>
              </a:ext>
            </a:extLst>
          </p:cNvPr>
          <p:cNvCxnSpPr>
            <a:cxnSpLocks/>
          </p:cNvCxnSpPr>
          <p:nvPr/>
        </p:nvCxnSpPr>
        <p:spPr>
          <a:xfrm>
            <a:off x="5601738" y="5612474"/>
            <a:ext cx="21448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78FF6AC-845E-9711-2377-5B75F1069934}"/>
              </a:ext>
            </a:extLst>
          </p:cNvPr>
          <p:cNvCxnSpPr>
            <a:cxnSpLocks/>
          </p:cNvCxnSpPr>
          <p:nvPr/>
        </p:nvCxnSpPr>
        <p:spPr>
          <a:xfrm flipV="1">
            <a:off x="3252490" y="2127695"/>
            <a:ext cx="496978" cy="9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E41A7C86-A6A9-B623-9FE0-DDAEF85AE8C8}"/>
              </a:ext>
            </a:extLst>
          </p:cNvPr>
          <p:cNvCxnSpPr>
            <a:cxnSpLocks/>
          </p:cNvCxnSpPr>
          <p:nvPr/>
        </p:nvCxnSpPr>
        <p:spPr>
          <a:xfrm>
            <a:off x="9505692" y="4811513"/>
            <a:ext cx="0" cy="4466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9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9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0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76"/>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7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8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8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8"/>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46"/>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123"/>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24"/>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25"/>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5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109"/>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15"/>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17"/>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19"/>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57"/>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49"/>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162"/>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49"/>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52"/>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156"/>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57"/>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5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53"/>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167"/>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168"/>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164"/>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175"/>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179"/>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181"/>
                                        </p:tgtEl>
                                        <p:attrNameLst>
                                          <p:attrName>style.visibility</p:attrName>
                                        </p:attrNameLst>
                                      </p:cBhvr>
                                      <p:to>
                                        <p:strVal val="visible"/>
                                      </p:to>
                                    </p:set>
                                  </p:childTnLst>
                                </p:cTn>
                              </p:par>
                              <p:par>
                                <p:cTn id="191" presetID="1" presetClass="entr" presetSubtype="0" fill="hold" grpId="1" nodeType="withEffect">
                                  <p:stCondLst>
                                    <p:cond delay="0"/>
                                  </p:stCondLst>
                                  <p:childTnLst>
                                    <p:set>
                                      <p:cBhvr>
                                        <p:cTn id="192" dur="1" fill="hold">
                                          <p:stCondLst>
                                            <p:cond delay="0"/>
                                          </p:stCondLst>
                                        </p:cTn>
                                        <p:tgtEl>
                                          <p:spTgt spid="2"/>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0"/>
                                          </p:stCondLst>
                                        </p:cTn>
                                        <p:tgtEl>
                                          <p:spTgt spid="183"/>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147"/>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nodeType="clickEffect">
                                  <p:stCondLst>
                                    <p:cond delay="0"/>
                                  </p:stCondLst>
                                  <p:childTnLst>
                                    <p:set>
                                      <p:cBhvr>
                                        <p:cTn id="200" dur="1" fill="hold">
                                          <p:stCondLst>
                                            <p:cond delay="0"/>
                                          </p:stCondLst>
                                        </p:cTn>
                                        <p:tgtEl>
                                          <p:spTgt spid="140"/>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143"/>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0"/>
                                          </p:stCondLst>
                                        </p:cTn>
                                        <p:tgtEl>
                                          <p:spTgt spid="145"/>
                                        </p:tgtEl>
                                        <p:attrNameLst>
                                          <p:attrName>style.visibility</p:attrName>
                                        </p:attrNameLst>
                                      </p:cBhvr>
                                      <p:to>
                                        <p:strVal val="visible"/>
                                      </p:to>
                                    </p:se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nodeType="clickEffect">
                                  <p:stCondLst>
                                    <p:cond delay="0"/>
                                  </p:stCondLst>
                                  <p:childTnLst>
                                    <p:set>
                                      <p:cBhvr>
                                        <p:cTn id="208" dur="1" fill="hold">
                                          <p:stCondLst>
                                            <p:cond delay="0"/>
                                          </p:stCondLst>
                                        </p:cTn>
                                        <p:tgtEl>
                                          <p:spTgt spid="220"/>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grpId="0" nodeType="clickEffect">
                                  <p:stCondLst>
                                    <p:cond delay="0"/>
                                  </p:stCondLst>
                                  <p:childTnLst>
                                    <p:set>
                                      <p:cBhvr>
                                        <p:cTn id="212" dur="1" fill="hold">
                                          <p:stCondLst>
                                            <p:cond delay="0"/>
                                          </p:stCondLst>
                                        </p:cTn>
                                        <p:tgtEl>
                                          <p:spTgt spid="51"/>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50"/>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56"/>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53"/>
                                        </p:tgtEl>
                                        <p:attrNameLst>
                                          <p:attrName>style.visibility</p:attrName>
                                        </p:attrNameLst>
                                      </p:cBhvr>
                                      <p:to>
                                        <p:strVal val="visible"/>
                                      </p:to>
                                    </p:set>
                                  </p:childTnLst>
                                </p:cTn>
                              </p:par>
                            </p:childTnLst>
                          </p:cTn>
                        </p:par>
                      </p:childTnLst>
                    </p:cTn>
                  </p:par>
                  <p:par>
                    <p:cTn id="221" fill="hold">
                      <p:stCondLst>
                        <p:cond delay="indefinite"/>
                      </p:stCondLst>
                      <p:childTnLst>
                        <p:par>
                          <p:cTn id="222" fill="hold">
                            <p:stCondLst>
                              <p:cond delay="0"/>
                            </p:stCondLst>
                            <p:childTnLst>
                              <p:par>
                                <p:cTn id="223" presetID="1" presetClass="entr" presetSubtype="0" fill="hold" grpId="0" nodeType="clickEffect">
                                  <p:stCondLst>
                                    <p:cond delay="0"/>
                                  </p:stCondLst>
                                  <p:childTnLst>
                                    <p:set>
                                      <p:cBhvr>
                                        <p:cTn id="224" dur="1" fill="hold">
                                          <p:stCondLst>
                                            <p:cond delay="0"/>
                                          </p:stCondLst>
                                        </p:cTn>
                                        <p:tgtEl>
                                          <p:spTgt spid="184"/>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187"/>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230"/>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232"/>
                                        </p:tgtEl>
                                        <p:attrNameLst>
                                          <p:attrName>style.visibility</p:attrName>
                                        </p:attrNameLst>
                                      </p:cBhvr>
                                      <p:to>
                                        <p:strVal val="visible"/>
                                      </p:to>
                                    </p:set>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60"/>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ntr" presetSubtype="0" fill="hold" grpId="0" nodeType="clickEffect">
                                  <p:stCondLst>
                                    <p:cond delay="0"/>
                                  </p:stCondLst>
                                  <p:childTnLst>
                                    <p:set>
                                      <p:cBhvr>
                                        <p:cTn id="240" dur="1" fill="hold">
                                          <p:stCondLst>
                                            <p:cond delay="0"/>
                                          </p:stCondLst>
                                        </p:cTn>
                                        <p:tgtEl>
                                          <p:spTgt spid="283"/>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10"/>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nodeType="clickEffect">
                                  <p:stCondLst>
                                    <p:cond delay="0"/>
                                  </p:stCondLst>
                                  <p:childTnLst>
                                    <p:set>
                                      <p:cBhvr>
                                        <p:cTn id="246" dur="1" fill="hold">
                                          <p:stCondLst>
                                            <p:cond delay="0"/>
                                          </p:stCondLst>
                                        </p:cTn>
                                        <p:tgtEl>
                                          <p:spTgt spid="194"/>
                                        </p:tgtEl>
                                        <p:attrNameLst>
                                          <p:attrName>style.visibility</p:attrName>
                                        </p:attrNameLst>
                                      </p:cBhvr>
                                      <p:to>
                                        <p:strVal val="visible"/>
                                      </p:to>
                                    </p:set>
                                  </p:childTnLst>
                                </p:cTn>
                              </p:par>
                              <p:par>
                                <p:cTn id="247" presetID="1" presetClass="entr" presetSubtype="0" fill="hold" nodeType="withEffect">
                                  <p:stCondLst>
                                    <p:cond delay="0"/>
                                  </p:stCondLst>
                                  <p:childTnLst>
                                    <p:set>
                                      <p:cBhvr>
                                        <p:cTn id="248" dur="1" fill="hold">
                                          <p:stCondLst>
                                            <p:cond delay="0"/>
                                          </p:stCondLst>
                                        </p:cTn>
                                        <p:tgtEl>
                                          <p:spTgt spid="201"/>
                                        </p:tgtEl>
                                        <p:attrNameLst>
                                          <p:attrName>style.visibility</p:attrName>
                                        </p:attrNameLst>
                                      </p:cBhvr>
                                      <p:to>
                                        <p:strVal val="visible"/>
                                      </p:to>
                                    </p:set>
                                  </p:childTnLst>
                                </p:cTn>
                              </p:par>
                              <p:par>
                                <p:cTn id="249" presetID="1" presetClass="entr" presetSubtype="0" fill="hold" nodeType="withEffect">
                                  <p:stCondLst>
                                    <p:cond delay="0"/>
                                  </p:stCondLst>
                                  <p:childTnLst>
                                    <p:set>
                                      <p:cBhvr>
                                        <p:cTn id="250" dur="1" fill="hold">
                                          <p:stCondLst>
                                            <p:cond delay="0"/>
                                          </p:stCondLst>
                                        </p:cTn>
                                        <p:tgtEl>
                                          <p:spTgt spid="218"/>
                                        </p:tgtEl>
                                        <p:attrNameLst>
                                          <p:attrName>style.visibility</p:attrName>
                                        </p:attrNameLst>
                                      </p:cBhvr>
                                      <p:to>
                                        <p:strVal val="visible"/>
                                      </p:to>
                                    </p:set>
                                  </p:childTnLst>
                                </p:cTn>
                              </p:par>
                            </p:childTnLst>
                          </p:cTn>
                        </p:par>
                      </p:childTnLst>
                    </p:cTn>
                  </p:par>
                  <p:par>
                    <p:cTn id="251" fill="hold">
                      <p:stCondLst>
                        <p:cond delay="indefinite"/>
                      </p:stCondLst>
                      <p:childTnLst>
                        <p:par>
                          <p:cTn id="252" fill="hold">
                            <p:stCondLst>
                              <p:cond delay="0"/>
                            </p:stCondLst>
                            <p:childTnLst>
                              <p:par>
                                <p:cTn id="253" presetID="1" presetClass="entr" presetSubtype="0" fill="hold" nodeType="clickEffect">
                                  <p:stCondLst>
                                    <p:cond delay="0"/>
                                  </p:stCondLst>
                                  <p:childTnLst>
                                    <p:set>
                                      <p:cBhvr>
                                        <p:cTn id="254" dur="1" fill="hold">
                                          <p:stCondLst>
                                            <p:cond delay="0"/>
                                          </p:stCondLst>
                                        </p:cTn>
                                        <p:tgtEl>
                                          <p:spTgt spid="213"/>
                                        </p:tgtEl>
                                        <p:attrNameLst>
                                          <p:attrName>style.visibility</p:attrName>
                                        </p:attrNameLst>
                                      </p:cBhvr>
                                      <p:to>
                                        <p:strVal val="visible"/>
                                      </p:to>
                                    </p:set>
                                  </p:childTnLst>
                                </p:cTn>
                              </p:par>
                              <p:par>
                                <p:cTn id="255" presetID="1" presetClass="entr" presetSubtype="0" fill="hold" nodeType="withEffect">
                                  <p:stCondLst>
                                    <p:cond delay="0"/>
                                  </p:stCondLst>
                                  <p:childTnLst>
                                    <p:set>
                                      <p:cBhvr>
                                        <p:cTn id="256" dur="1" fill="hold">
                                          <p:stCondLst>
                                            <p:cond delay="0"/>
                                          </p:stCondLst>
                                        </p:cTn>
                                        <p:tgtEl>
                                          <p:spTgt spid="215"/>
                                        </p:tgtEl>
                                        <p:attrNameLst>
                                          <p:attrName>style.visibility</p:attrName>
                                        </p:attrNameLst>
                                      </p:cBhvr>
                                      <p:to>
                                        <p:strVal val="visible"/>
                                      </p:to>
                                    </p:set>
                                  </p:childTnLst>
                                </p:cTn>
                              </p:par>
                              <p:par>
                                <p:cTn id="257" presetID="1" presetClass="entr" presetSubtype="0" fill="hold" nodeType="withEffect">
                                  <p:stCondLst>
                                    <p:cond delay="0"/>
                                  </p:stCondLst>
                                  <p:childTnLst>
                                    <p:set>
                                      <p:cBhvr>
                                        <p:cTn id="258" dur="1" fill="hold">
                                          <p:stCondLst>
                                            <p:cond delay="0"/>
                                          </p:stCondLst>
                                        </p:cTn>
                                        <p:tgtEl>
                                          <p:spTgt spid="223"/>
                                        </p:tgtEl>
                                        <p:attrNameLst>
                                          <p:attrName>style.visibility</p:attrName>
                                        </p:attrNameLst>
                                      </p:cBhvr>
                                      <p:to>
                                        <p:strVal val="visible"/>
                                      </p:to>
                                    </p:set>
                                  </p:childTnLst>
                                </p:cTn>
                              </p:par>
                              <p:par>
                                <p:cTn id="259" presetID="1" presetClass="entr" presetSubtype="0" fill="hold" nodeType="withEffect">
                                  <p:stCondLst>
                                    <p:cond delay="0"/>
                                  </p:stCondLst>
                                  <p:childTnLst>
                                    <p:set>
                                      <p:cBhvr>
                                        <p:cTn id="260" dur="1" fill="hold">
                                          <p:stCondLst>
                                            <p:cond delay="0"/>
                                          </p:stCondLst>
                                        </p:cTn>
                                        <p:tgtEl>
                                          <p:spTgt spid="228"/>
                                        </p:tgtEl>
                                        <p:attrNameLst>
                                          <p:attrName>style.visibility</p:attrName>
                                        </p:attrNameLst>
                                      </p:cBhvr>
                                      <p:to>
                                        <p:strVal val="visible"/>
                                      </p:to>
                                    </p:set>
                                  </p:childTnLst>
                                </p:cTn>
                              </p:par>
                            </p:childTnLst>
                          </p:cTn>
                        </p:par>
                      </p:childTnLst>
                    </p:cTn>
                  </p:par>
                  <p:par>
                    <p:cTn id="261" fill="hold">
                      <p:stCondLst>
                        <p:cond delay="indefinite"/>
                      </p:stCondLst>
                      <p:childTnLst>
                        <p:par>
                          <p:cTn id="262" fill="hold">
                            <p:stCondLst>
                              <p:cond delay="0"/>
                            </p:stCondLst>
                            <p:childTnLst>
                              <p:par>
                                <p:cTn id="263" presetID="1" presetClass="entr" presetSubtype="0" fill="hold" grpId="0" nodeType="clickEffect">
                                  <p:stCondLst>
                                    <p:cond delay="0"/>
                                  </p:stCondLst>
                                  <p:childTnLst>
                                    <p:set>
                                      <p:cBhvr>
                                        <p:cTn id="264" dur="1" fill="hold">
                                          <p:stCondLst>
                                            <p:cond delay="0"/>
                                          </p:stCondLst>
                                        </p:cTn>
                                        <p:tgtEl>
                                          <p:spTgt spid="58"/>
                                        </p:tgtEl>
                                        <p:attrNameLst>
                                          <p:attrName>style.visibility</p:attrName>
                                        </p:attrNameLst>
                                      </p:cBhvr>
                                      <p:to>
                                        <p:strVal val="visible"/>
                                      </p:to>
                                    </p:set>
                                  </p:childTnLst>
                                </p:cTn>
                              </p:par>
                              <p:par>
                                <p:cTn id="265" presetID="1" presetClass="entr" presetSubtype="0" fill="hold" grpId="0" nodeType="withEffect">
                                  <p:stCondLst>
                                    <p:cond delay="0"/>
                                  </p:stCondLst>
                                  <p:childTnLst>
                                    <p:set>
                                      <p:cBhvr>
                                        <p:cTn id="266" dur="1" fill="hold">
                                          <p:stCondLst>
                                            <p:cond delay="0"/>
                                          </p:stCondLst>
                                        </p:cTn>
                                        <p:tgtEl>
                                          <p:spTgt spid="59"/>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235"/>
                                        </p:tgtEl>
                                        <p:attrNameLst>
                                          <p:attrName>style.visibility</p:attrName>
                                        </p:attrNameLst>
                                      </p:cBhvr>
                                      <p:to>
                                        <p:strVal val="visible"/>
                                      </p:to>
                                    </p:set>
                                  </p:childTnLst>
                                </p:cTn>
                              </p:par>
                              <p:par>
                                <p:cTn id="271" presetID="1" presetClass="entr" presetSubtype="0" fill="hold" grpId="0" nodeType="withEffect">
                                  <p:stCondLst>
                                    <p:cond delay="0"/>
                                  </p:stCondLst>
                                  <p:childTnLst>
                                    <p:set>
                                      <p:cBhvr>
                                        <p:cTn id="272" dur="1" fill="hold">
                                          <p:stCondLst>
                                            <p:cond delay="0"/>
                                          </p:stCondLst>
                                        </p:cTn>
                                        <p:tgtEl>
                                          <p:spTgt spid="234"/>
                                        </p:tgtEl>
                                        <p:attrNameLst>
                                          <p:attrName>style.visibility</p:attrName>
                                        </p:attrNameLst>
                                      </p:cBhvr>
                                      <p:to>
                                        <p:strVal val="visible"/>
                                      </p:to>
                                    </p:set>
                                  </p:childTnLst>
                                </p:cTn>
                              </p:par>
                              <p:par>
                                <p:cTn id="273" presetID="1" presetClass="entr" presetSubtype="0" fill="hold" grpId="0" nodeType="withEffect">
                                  <p:stCondLst>
                                    <p:cond delay="0"/>
                                  </p:stCondLst>
                                  <p:childTnLst>
                                    <p:set>
                                      <p:cBhvr>
                                        <p:cTn id="274" dur="1" fill="hold">
                                          <p:stCondLst>
                                            <p:cond delay="0"/>
                                          </p:stCondLst>
                                        </p:cTn>
                                        <p:tgtEl>
                                          <p:spTgt spid="240"/>
                                        </p:tgtEl>
                                        <p:attrNameLst>
                                          <p:attrName>style.visibility</p:attrName>
                                        </p:attrNameLst>
                                      </p:cBhvr>
                                      <p:to>
                                        <p:strVal val="visible"/>
                                      </p:to>
                                    </p:set>
                                  </p:childTnLst>
                                </p:cTn>
                              </p:par>
                              <p:par>
                                <p:cTn id="275" presetID="1" presetClass="entr" presetSubtype="0" fill="hold" grpId="0" nodeType="withEffect">
                                  <p:stCondLst>
                                    <p:cond delay="0"/>
                                  </p:stCondLst>
                                  <p:childTnLst>
                                    <p:set>
                                      <p:cBhvr>
                                        <p:cTn id="276" dur="1" fill="hold">
                                          <p:stCondLst>
                                            <p:cond delay="0"/>
                                          </p:stCondLst>
                                        </p:cTn>
                                        <p:tgtEl>
                                          <p:spTgt spid="241"/>
                                        </p:tgtEl>
                                        <p:attrNameLst>
                                          <p:attrName>style.visibility</p:attrName>
                                        </p:attrNameLst>
                                      </p:cBhvr>
                                      <p:to>
                                        <p:strVal val="visible"/>
                                      </p:to>
                                    </p:set>
                                  </p:childTnLst>
                                </p:cTn>
                              </p:par>
                            </p:childTnLst>
                          </p:cTn>
                        </p:par>
                      </p:childTnLst>
                    </p:cTn>
                  </p:par>
                  <p:par>
                    <p:cTn id="277" fill="hold">
                      <p:stCondLst>
                        <p:cond delay="indefinite"/>
                      </p:stCondLst>
                      <p:childTnLst>
                        <p:par>
                          <p:cTn id="278" fill="hold">
                            <p:stCondLst>
                              <p:cond delay="0"/>
                            </p:stCondLst>
                            <p:childTnLst>
                              <p:par>
                                <p:cTn id="279" presetID="1" presetClass="entr" presetSubtype="0" fill="hold" nodeType="clickEffect">
                                  <p:stCondLst>
                                    <p:cond delay="0"/>
                                  </p:stCondLst>
                                  <p:childTnLst>
                                    <p:set>
                                      <p:cBhvr>
                                        <p:cTn id="280" dur="1" fill="hold">
                                          <p:stCondLst>
                                            <p:cond delay="0"/>
                                          </p:stCondLst>
                                        </p:cTn>
                                        <p:tgtEl>
                                          <p:spTgt spid="245"/>
                                        </p:tgtEl>
                                        <p:attrNameLst>
                                          <p:attrName>style.visibility</p:attrName>
                                        </p:attrNameLst>
                                      </p:cBhvr>
                                      <p:to>
                                        <p:strVal val="visible"/>
                                      </p:to>
                                    </p:set>
                                  </p:childTnLst>
                                </p:cTn>
                              </p:par>
                              <p:par>
                                <p:cTn id="281" presetID="1" presetClass="entr" presetSubtype="0" fill="hold" grpId="0" nodeType="withEffect">
                                  <p:stCondLst>
                                    <p:cond delay="0"/>
                                  </p:stCondLst>
                                  <p:childTnLst>
                                    <p:set>
                                      <p:cBhvr>
                                        <p:cTn id="282" dur="1" fill="hold">
                                          <p:stCondLst>
                                            <p:cond delay="0"/>
                                          </p:stCondLst>
                                        </p:cTn>
                                        <p:tgtEl>
                                          <p:spTgt spid="244"/>
                                        </p:tgtEl>
                                        <p:attrNameLst>
                                          <p:attrName>style.visibility</p:attrName>
                                        </p:attrNameLst>
                                      </p:cBhvr>
                                      <p:to>
                                        <p:strVal val="visible"/>
                                      </p:to>
                                    </p:set>
                                  </p:childTnLst>
                                </p:cTn>
                              </p:par>
                              <p:par>
                                <p:cTn id="283" presetID="1" presetClass="entr" presetSubtype="0" fill="hold" grpId="0" nodeType="withEffect">
                                  <p:stCondLst>
                                    <p:cond delay="0"/>
                                  </p:stCondLst>
                                  <p:childTnLst>
                                    <p:set>
                                      <p:cBhvr>
                                        <p:cTn id="284" dur="1" fill="hold">
                                          <p:stCondLst>
                                            <p:cond delay="0"/>
                                          </p:stCondLst>
                                        </p:cTn>
                                        <p:tgtEl>
                                          <p:spTgt spid="243"/>
                                        </p:tgtEl>
                                        <p:attrNameLst>
                                          <p:attrName>style.visibility</p:attrName>
                                        </p:attrNameLst>
                                      </p:cBhvr>
                                      <p:to>
                                        <p:strVal val="visible"/>
                                      </p:to>
                                    </p:set>
                                  </p:childTnLst>
                                </p:cTn>
                              </p:par>
                              <p:par>
                                <p:cTn id="285" presetID="1" presetClass="entr" presetSubtype="0" fill="hold" nodeType="withEffect">
                                  <p:stCondLst>
                                    <p:cond delay="0"/>
                                  </p:stCondLst>
                                  <p:childTnLst>
                                    <p:set>
                                      <p:cBhvr>
                                        <p:cTn id="286" dur="1" fill="hold">
                                          <p:stCondLst>
                                            <p:cond delay="0"/>
                                          </p:stCondLst>
                                        </p:cTn>
                                        <p:tgtEl>
                                          <p:spTgt spid="246"/>
                                        </p:tgtEl>
                                        <p:attrNameLst>
                                          <p:attrName>style.visibility</p:attrName>
                                        </p:attrNameLst>
                                      </p:cBhvr>
                                      <p:to>
                                        <p:strVal val="visible"/>
                                      </p:to>
                                    </p:set>
                                  </p:childTnLst>
                                </p:cTn>
                              </p:par>
                            </p:childTnLst>
                          </p:cTn>
                        </p:par>
                      </p:childTnLst>
                    </p:cTn>
                  </p:par>
                  <p:par>
                    <p:cTn id="287" fill="hold">
                      <p:stCondLst>
                        <p:cond delay="indefinite"/>
                      </p:stCondLst>
                      <p:childTnLst>
                        <p:par>
                          <p:cTn id="288" fill="hold">
                            <p:stCondLst>
                              <p:cond delay="0"/>
                            </p:stCondLst>
                            <p:childTnLst>
                              <p:par>
                                <p:cTn id="289" presetID="1" presetClass="entr" presetSubtype="0" fill="hold" nodeType="clickEffect">
                                  <p:stCondLst>
                                    <p:cond delay="0"/>
                                  </p:stCondLst>
                                  <p:childTnLst>
                                    <p:set>
                                      <p:cBhvr>
                                        <p:cTn id="290" dur="1" fill="hold">
                                          <p:stCondLst>
                                            <p:cond delay="0"/>
                                          </p:stCondLst>
                                        </p:cTn>
                                        <p:tgtEl>
                                          <p:spTgt spid="279"/>
                                        </p:tgtEl>
                                        <p:attrNameLst>
                                          <p:attrName>style.visibility</p:attrName>
                                        </p:attrNameLst>
                                      </p:cBhvr>
                                      <p:to>
                                        <p:strVal val="visible"/>
                                      </p:to>
                                    </p:set>
                                  </p:childTnLst>
                                </p:cTn>
                              </p:par>
                            </p:childTnLst>
                          </p:cTn>
                        </p:par>
                      </p:childTnLst>
                    </p:cTn>
                  </p:par>
                  <p:par>
                    <p:cTn id="291" fill="hold">
                      <p:stCondLst>
                        <p:cond delay="indefinite"/>
                      </p:stCondLst>
                      <p:childTnLst>
                        <p:par>
                          <p:cTn id="292" fill="hold">
                            <p:stCondLst>
                              <p:cond delay="0"/>
                            </p:stCondLst>
                            <p:childTnLst>
                              <p:par>
                                <p:cTn id="293" presetID="1" presetClass="entr" presetSubtype="0" fill="hold" nodeType="clickEffect">
                                  <p:stCondLst>
                                    <p:cond delay="0"/>
                                  </p:stCondLst>
                                  <p:childTnLst>
                                    <p:set>
                                      <p:cBhvr>
                                        <p:cTn id="294" dur="1" fill="hold">
                                          <p:stCondLst>
                                            <p:cond delay="0"/>
                                          </p:stCondLst>
                                        </p:cTn>
                                        <p:tgtEl>
                                          <p:spTgt spid="284"/>
                                        </p:tgtEl>
                                        <p:attrNameLst>
                                          <p:attrName>style.visibility</p:attrName>
                                        </p:attrNameLst>
                                      </p:cBhvr>
                                      <p:to>
                                        <p:strVal val="visible"/>
                                      </p:to>
                                    </p:set>
                                  </p:childTnLst>
                                </p:cTn>
                              </p:par>
                              <p:par>
                                <p:cTn id="295" presetID="1" presetClass="entr" presetSubtype="0" fill="hold" nodeType="withEffect">
                                  <p:stCondLst>
                                    <p:cond delay="0"/>
                                  </p:stCondLst>
                                  <p:childTnLst>
                                    <p:set>
                                      <p:cBhvr>
                                        <p:cTn id="296" dur="1" fill="hold">
                                          <p:stCondLst>
                                            <p:cond delay="0"/>
                                          </p:stCondLst>
                                        </p:cTn>
                                        <p:tgtEl>
                                          <p:spTgt spid="265"/>
                                        </p:tgtEl>
                                        <p:attrNameLst>
                                          <p:attrName>style.visibility</p:attrName>
                                        </p:attrNameLst>
                                      </p:cBhvr>
                                      <p:to>
                                        <p:strVal val="visible"/>
                                      </p:to>
                                    </p:set>
                                  </p:childTnLst>
                                </p:cTn>
                              </p:par>
                              <p:par>
                                <p:cTn id="297" presetID="1" presetClass="entr" presetSubtype="0" fill="hold" nodeType="withEffect">
                                  <p:stCondLst>
                                    <p:cond delay="0"/>
                                  </p:stCondLst>
                                  <p:childTnLst>
                                    <p:set>
                                      <p:cBhvr>
                                        <p:cTn id="298" dur="1" fill="hold">
                                          <p:stCondLst>
                                            <p:cond delay="0"/>
                                          </p:stCondLst>
                                        </p:cTn>
                                        <p:tgtEl>
                                          <p:spTgt spid="272"/>
                                        </p:tgtEl>
                                        <p:attrNameLst>
                                          <p:attrName>style.visibility</p:attrName>
                                        </p:attrNameLst>
                                      </p:cBhvr>
                                      <p:to>
                                        <p:strVal val="visible"/>
                                      </p:to>
                                    </p:set>
                                  </p:childTnLst>
                                </p:cTn>
                              </p:par>
                              <p:par>
                                <p:cTn id="299" presetID="1" presetClass="entr" presetSubtype="0" fill="hold" nodeType="withEffect">
                                  <p:stCondLst>
                                    <p:cond delay="0"/>
                                  </p:stCondLst>
                                  <p:childTnLst>
                                    <p:set>
                                      <p:cBhvr>
                                        <p:cTn id="300" dur="1" fill="hold">
                                          <p:stCondLst>
                                            <p:cond delay="0"/>
                                          </p:stCondLst>
                                        </p:cTn>
                                        <p:tgtEl>
                                          <p:spTgt spid="268"/>
                                        </p:tgtEl>
                                        <p:attrNameLst>
                                          <p:attrName>style.visibility</p:attrName>
                                        </p:attrNameLst>
                                      </p:cBhvr>
                                      <p:to>
                                        <p:strVal val="visible"/>
                                      </p:to>
                                    </p:set>
                                  </p:childTnLst>
                                </p:cTn>
                              </p:par>
                              <p:par>
                                <p:cTn id="301" presetID="1" presetClass="entr" presetSubtype="0" fill="hold" nodeType="withEffect">
                                  <p:stCondLst>
                                    <p:cond delay="0"/>
                                  </p:stCondLst>
                                  <p:childTnLst>
                                    <p:set>
                                      <p:cBhvr>
                                        <p:cTn id="302" dur="1" fill="hold">
                                          <p:stCondLst>
                                            <p:cond delay="0"/>
                                          </p:stCondLst>
                                        </p:cTn>
                                        <p:tgtEl>
                                          <p:spTgt spid="270"/>
                                        </p:tgtEl>
                                        <p:attrNameLst>
                                          <p:attrName>style.visibility</p:attrName>
                                        </p:attrNameLst>
                                      </p:cBhvr>
                                      <p:to>
                                        <p:strVal val="visible"/>
                                      </p:to>
                                    </p:set>
                                  </p:childTnLst>
                                </p:cTn>
                              </p:par>
                            </p:childTnLst>
                          </p:cTn>
                        </p:par>
                      </p:childTnLst>
                    </p:cTn>
                  </p:par>
                  <p:par>
                    <p:cTn id="303" fill="hold">
                      <p:stCondLst>
                        <p:cond delay="indefinite"/>
                      </p:stCondLst>
                      <p:childTnLst>
                        <p:par>
                          <p:cTn id="304" fill="hold">
                            <p:stCondLst>
                              <p:cond delay="0"/>
                            </p:stCondLst>
                            <p:childTnLst>
                              <p:par>
                                <p:cTn id="305" presetID="1" presetClass="entr" presetSubtype="0" fill="hold" nodeType="clickEffect">
                                  <p:stCondLst>
                                    <p:cond delay="0"/>
                                  </p:stCondLst>
                                  <p:childTnLst>
                                    <p:set>
                                      <p:cBhvr>
                                        <p:cTn id="306" dur="1" fill="hold">
                                          <p:stCondLst>
                                            <p:cond delay="0"/>
                                          </p:stCondLst>
                                        </p:cTn>
                                        <p:tgtEl>
                                          <p:spTgt spid="254"/>
                                        </p:tgtEl>
                                        <p:attrNameLst>
                                          <p:attrName>style.visibility</p:attrName>
                                        </p:attrNameLst>
                                      </p:cBhvr>
                                      <p:to>
                                        <p:strVal val="visible"/>
                                      </p:to>
                                    </p:set>
                                  </p:childTnLst>
                                </p:cTn>
                              </p:par>
                            </p:childTnLst>
                          </p:cTn>
                        </p:par>
                      </p:childTnLst>
                    </p:cTn>
                  </p:par>
                  <p:par>
                    <p:cTn id="307" fill="hold">
                      <p:stCondLst>
                        <p:cond delay="indefinite"/>
                      </p:stCondLst>
                      <p:childTnLst>
                        <p:par>
                          <p:cTn id="308" fill="hold">
                            <p:stCondLst>
                              <p:cond delay="0"/>
                            </p:stCondLst>
                            <p:childTnLst>
                              <p:par>
                                <p:cTn id="309" presetID="1" presetClass="entr" presetSubtype="0" fill="hold" nodeType="clickEffect">
                                  <p:stCondLst>
                                    <p:cond delay="0"/>
                                  </p:stCondLst>
                                  <p:childTnLst>
                                    <p:set>
                                      <p:cBhvr>
                                        <p:cTn id="310" dur="1" fill="hold">
                                          <p:stCondLst>
                                            <p:cond delay="0"/>
                                          </p:stCondLst>
                                        </p:cTn>
                                        <p:tgtEl>
                                          <p:spTgt spid="5"/>
                                        </p:tgtEl>
                                        <p:attrNameLst>
                                          <p:attrName>style.visibility</p:attrName>
                                        </p:attrNameLst>
                                      </p:cBhvr>
                                      <p:to>
                                        <p:strVal val="visible"/>
                                      </p:to>
                                    </p:set>
                                  </p:childTnLst>
                                </p:cTn>
                              </p:par>
                              <p:par>
                                <p:cTn id="311" presetID="1" presetClass="entr" presetSubtype="0" fill="hold" nodeType="withEffect">
                                  <p:stCondLst>
                                    <p:cond delay="0"/>
                                  </p:stCondLst>
                                  <p:childTnLst>
                                    <p:set>
                                      <p:cBhvr>
                                        <p:cTn id="312" dur="1" fill="hold">
                                          <p:stCondLst>
                                            <p:cond delay="0"/>
                                          </p:stCondLst>
                                        </p:cTn>
                                        <p:tgtEl>
                                          <p:spTgt spid="277"/>
                                        </p:tgtEl>
                                        <p:attrNameLst>
                                          <p:attrName>style.visibility</p:attrName>
                                        </p:attrNameLst>
                                      </p:cBhvr>
                                      <p:to>
                                        <p:strVal val="visible"/>
                                      </p:to>
                                    </p:set>
                                  </p:childTnLst>
                                </p:cTn>
                              </p:par>
                              <p:par>
                                <p:cTn id="313" presetID="1" presetClass="entr" presetSubtype="0" fill="hold" nodeType="withEffect">
                                  <p:stCondLst>
                                    <p:cond delay="0"/>
                                  </p:stCondLst>
                                  <p:childTnLst>
                                    <p:set>
                                      <p:cBhvr>
                                        <p:cTn id="314" dur="1" fill="hold">
                                          <p:stCondLst>
                                            <p:cond delay="0"/>
                                          </p:stCondLst>
                                        </p:cTn>
                                        <p:tgtEl>
                                          <p:spTgt spid="211"/>
                                        </p:tgtEl>
                                        <p:attrNameLst>
                                          <p:attrName>style.visibility</p:attrName>
                                        </p:attrNameLst>
                                      </p:cBhvr>
                                      <p:to>
                                        <p:strVal val="visible"/>
                                      </p:to>
                                    </p:set>
                                  </p:childTnLst>
                                </p:cTn>
                              </p:par>
                              <p:par>
                                <p:cTn id="315" presetID="1" presetClass="entr" presetSubtype="0" fill="hold" nodeType="withEffect">
                                  <p:stCondLst>
                                    <p:cond delay="0"/>
                                  </p:stCondLst>
                                  <p:childTnLst>
                                    <p:set>
                                      <p:cBhvr>
                                        <p:cTn id="316" dur="1" fill="hold">
                                          <p:stCondLst>
                                            <p:cond delay="0"/>
                                          </p:stCondLst>
                                        </p:cTn>
                                        <p:tgtEl>
                                          <p:spTgt spid="278"/>
                                        </p:tgtEl>
                                        <p:attrNameLst>
                                          <p:attrName>style.visibility</p:attrName>
                                        </p:attrNameLst>
                                      </p:cBhvr>
                                      <p:to>
                                        <p:strVal val="visible"/>
                                      </p:to>
                                    </p:set>
                                  </p:childTnLst>
                                </p:cTn>
                              </p:par>
                            </p:childTnLst>
                          </p:cTn>
                        </p:par>
                      </p:childTnLst>
                    </p:cTn>
                  </p:par>
                  <p:par>
                    <p:cTn id="317" fill="hold">
                      <p:stCondLst>
                        <p:cond delay="indefinite"/>
                      </p:stCondLst>
                      <p:childTnLst>
                        <p:par>
                          <p:cTn id="318" fill="hold">
                            <p:stCondLst>
                              <p:cond delay="0"/>
                            </p:stCondLst>
                            <p:childTnLst>
                              <p:par>
                                <p:cTn id="319" presetID="1" presetClass="entr" presetSubtype="0" fill="hold" nodeType="clickEffect">
                                  <p:stCondLst>
                                    <p:cond delay="0"/>
                                  </p:stCondLst>
                                  <p:childTnLst>
                                    <p:set>
                                      <p:cBhvr>
                                        <p:cTn id="320" dur="1" fill="hold">
                                          <p:stCondLst>
                                            <p:cond delay="0"/>
                                          </p:stCondLst>
                                        </p:cTn>
                                        <p:tgtEl>
                                          <p:spTgt spid="274"/>
                                        </p:tgtEl>
                                        <p:attrNameLst>
                                          <p:attrName>style.visibility</p:attrName>
                                        </p:attrNameLst>
                                      </p:cBhvr>
                                      <p:to>
                                        <p:strVal val="visible"/>
                                      </p:to>
                                    </p:set>
                                  </p:childTnLst>
                                </p:cTn>
                              </p:par>
                              <p:par>
                                <p:cTn id="321" presetID="1" presetClass="entr" presetSubtype="0" fill="hold" nodeType="withEffect">
                                  <p:stCondLst>
                                    <p:cond delay="0"/>
                                  </p:stCondLst>
                                  <p:childTnLst>
                                    <p:set>
                                      <p:cBhvr>
                                        <p:cTn id="322" dur="1" fill="hold">
                                          <p:stCondLst>
                                            <p:cond delay="0"/>
                                          </p:stCondLst>
                                        </p:cTn>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p:bldP spid="10" grpId="0" animBg="1"/>
      <p:bldP spid="11" grpId="0" animBg="1"/>
      <p:bldP spid="12" grpId="0"/>
      <p:bldP spid="16" grpId="0"/>
      <p:bldP spid="17" grpId="0"/>
      <p:bldP spid="18" grpId="0"/>
      <p:bldP spid="19" grpId="0"/>
      <p:bldP spid="23" grpId="0"/>
      <p:bldP spid="24" grpId="0"/>
      <p:bldP spid="25" grpId="0"/>
      <p:bldP spid="26" grpId="0"/>
      <p:bldP spid="27" grpId="0"/>
      <p:bldP spid="28" grpId="0"/>
      <p:bldP spid="29" grpId="0" animBg="1"/>
      <p:bldP spid="31" grpId="0"/>
      <p:bldP spid="32" grpId="0"/>
      <p:bldP spid="33" grpId="0"/>
      <p:bldP spid="35" grpId="0"/>
      <p:bldP spid="36" grpId="0"/>
      <p:bldP spid="37" grpId="0"/>
      <p:bldP spid="38" grpId="0"/>
      <p:bldP spid="39" grpId="0"/>
      <p:bldP spid="40" grpId="0"/>
      <p:bldP spid="41" grpId="0"/>
      <p:bldP spid="44" grpId="0"/>
      <p:bldP spid="45" grpId="0" animBg="1"/>
      <p:bldP spid="46" grpId="0"/>
      <p:bldP spid="47" grpId="0"/>
      <p:bldP spid="48" grpId="0"/>
      <p:bldP spid="49" grpId="0" animBg="1"/>
      <p:bldP spid="50" grpId="0" animBg="1"/>
      <p:bldP spid="51" grpId="0"/>
      <p:bldP spid="53" grpId="0"/>
      <p:bldP spid="56" grpId="0"/>
      <p:bldP spid="57" grpId="0"/>
      <p:bldP spid="58" grpId="0" animBg="1"/>
      <p:bldP spid="59" grpId="0"/>
      <p:bldP spid="60" grpId="0" animBg="1"/>
      <p:bldP spid="128" grpId="0"/>
      <p:bldP spid="149" grpId="0"/>
      <p:bldP spid="152" grpId="0"/>
      <p:bldP spid="153" grpId="0"/>
      <p:bldP spid="154" grpId="0"/>
      <p:bldP spid="162" grpId="0"/>
      <p:bldP spid="164" grpId="0"/>
      <p:bldP spid="167" grpId="0"/>
      <p:bldP spid="168" grpId="0"/>
      <p:bldP spid="184" grpId="0"/>
      <p:bldP spid="187" grpId="0"/>
      <p:bldP spid="230" grpId="0"/>
      <p:bldP spid="232" grpId="0"/>
      <p:bldP spid="234" grpId="0"/>
      <p:bldP spid="235" grpId="0"/>
      <p:bldP spid="240" grpId="0"/>
      <p:bldP spid="241" grpId="0"/>
      <p:bldP spid="243" grpId="0"/>
      <p:bldP spid="244" grpId="0"/>
      <p:bldP spid="282" grpId="0"/>
      <p:bldP spid="28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28501-BE04-BDE1-0773-A9FD83CA75E8}"/>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77FE5D19-F6B2-39F3-EE5F-DB52ADF737C9}"/>
              </a:ext>
            </a:extLst>
          </p:cNvPr>
          <p:cNvGrpSpPr/>
          <p:nvPr/>
        </p:nvGrpSpPr>
        <p:grpSpPr>
          <a:xfrm>
            <a:off x="6504659" y="874846"/>
            <a:ext cx="5583482" cy="5940088"/>
            <a:chOff x="6504659" y="874846"/>
            <a:chExt cx="5583482" cy="5940088"/>
          </a:xfrm>
        </p:grpSpPr>
        <p:sp>
          <p:nvSpPr>
            <p:cNvPr id="4" name="TextBox 3">
              <a:extLst>
                <a:ext uri="{FF2B5EF4-FFF2-40B4-BE49-F238E27FC236}">
                  <a16:creationId xmlns:a16="http://schemas.microsoft.com/office/drawing/2014/main" id="{31464E98-3413-901E-5162-D6E280CBC702}"/>
                </a:ext>
              </a:extLst>
            </p:cNvPr>
            <p:cNvSpPr txBox="1">
              <a:spLocks/>
            </p:cNvSpPr>
            <p:nvPr/>
          </p:nvSpPr>
          <p:spPr>
            <a:xfrm>
              <a:off x="6504659" y="874846"/>
              <a:ext cx="5583482" cy="5940088"/>
            </a:xfrm>
            <a:prstGeom prst="rect">
              <a:avLst/>
            </a:prstGeom>
            <a:solidFill>
              <a:schemeClr val="accent6">
                <a:lumMod val="20000"/>
                <a:lumOff val="80000"/>
              </a:schemeClr>
            </a:solidFill>
          </p:spPr>
          <p:txBody>
            <a:bodyPr wrap="square" rtlCol="0">
              <a:spAutoFit/>
            </a:bodyPr>
            <a:lstStyle/>
            <a:p>
              <a:pPr algn="ctr">
                <a:spcAft>
                  <a:spcPts val="600"/>
                </a:spcAft>
              </a:pPr>
              <a:r>
                <a:rPr lang="en-US" sz="2400" b="1" dirty="0">
                  <a:latin typeface="Calibri" panose="020F0502020204030204" pitchFamily="34" charset="0"/>
                  <a:cs typeface="Calibri" panose="020F0502020204030204" pitchFamily="34" charset="0"/>
                </a:rPr>
                <a:t>How to choose the snapshot basis?</a:t>
              </a:r>
            </a:p>
            <a:p>
              <a:pPr marL="514350" indent="-514350">
                <a:spcAft>
                  <a:spcPts val="600"/>
                </a:spcAft>
                <a:buAutoNum type="romanLcParenR"/>
              </a:pPr>
              <a:r>
                <a:rPr lang="en-US" sz="2400" b="1" dirty="0">
                  <a:latin typeface="Calibri" panose="020F0502020204030204" pitchFamily="34" charset="0"/>
                  <a:cs typeface="Calibri" panose="020F0502020204030204" pitchFamily="34" charset="0"/>
                  <a:sym typeface="Wingdings" pitchFamily="2" charset="2"/>
                </a:rPr>
                <a:t>Space-filling sampling </a:t>
              </a:r>
              <a:r>
                <a:rPr lang="en-US" sz="2400" dirty="0">
                  <a:latin typeface="Calibri" panose="020F0502020204030204" pitchFamily="34" charset="0"/>
                  <a:cs typeface="Calibri" panose="020F0502020204030204" pitchFamily="34" charset="0"/>
                  <a:sym typeface="Wingdings" pitchFamily="2" charset="2"/>
                </a:rPr>
                <a:t>(e.g., LHC) then singular value decomposition (POD)</a:t>
              </a:r>
            </a:p>
            <a:p>
              <a:pPr marL="514350" indent="-514350">
                <a:spcAft>
                  <a:spcPts val="600"/>
                </a:spcAft>
                <a:buAutoNum type="romanLcParenR"/>
              </a:pPr>
              <a:endParaRPr lang="en-US" sz="2400" b="1" dirty="0">
                <a:latin typeface="Calibri" panose="020F0502020204030204" pitchFamily="34" charset="0"/>
                <a:cs typeface="Calibri" panose="020F0502020204030204" pitchFamily="34" charset="0"/>
                <a:sym typeface="Wingdings" pitchFamily="2" charset="2"/>
              </a:endParaRPr>
            </a:p>
            <a:p>
              <a:pPr marL="514350" indent="-514350">
                <a:spcAft>
                  <a:spcPts val="600"/>
                </a:spcAft>
                <a:buAutoNum type="romanLcParenR"/>
              </a:pPr>
              <a:endParaRPr lang="en-US" sz="2400" b="1" dirty="0">
                <a:latin typeface="Calibri" panose="020F0502020204030204" pitchFamily="34" charset="0"/>
                <a:cs typeface="Calibri" panose="020F0502020204030204" pitchFamily="34" charset="0"/>
                <a:sym typeface="Wingdings" pitchFamily="2" charset="2"/>
              </a:endParaRPr>
            </a:p>
            <a:p>
              <a:pPr marL="514350" indent="-514350">
                <a:spcAft>
                  <a:spcPts val="600"/>
                </a:spcAft>
                <a:buAutoNum type="romanLcParenR"/>
              </a:pPr>
              <a:endParaRPr lang="en-US" sz="2400" b="1" dirty="0">
                <a:latin typeface="Calibri" panose="020F0502020204030204" pitchFamily="34" charset="0"/>
                <a:cs typeface="Calibri" panose="020F0502020204030204" pitchFamily="34" charset="0"/>
                <a:sym typeface="Wingdings" pitchFamily="2" charset="2"/>
              </a:endParaRPr>
            </a:p>
            <a:p>
              <a:pPr marL="514350" indent="-514350">
                <a:spcAft>
                  <a:spcPts val="600"/>
                </a:spcAft>
                <a:buAutoNum type="romanLcParenR"/>
              </a:pPr>
              <a:endParaRPr lang="en-US" sz="2400" b="1" dirty="0">
                <a:latin typeface="Calibri" panose="020F0502020204030204" pitchFamily="34" charset="0"/>
                <a:cs typeface="Calibri" panose="020F0502020204030204" pitchFamily="34" charset="0"/>
                <a:sym typeface="Wingdings" pitchFamily="2" charset="2"/>
              </a:endParaRPr>
            </a:p>
            <a:p>
              <a:pPr marL="514350" indent="-514350">
                <a:spcAft>
                  <a:spcPts val="600"/>
                </a:spcAft>
                <a:buAutoNum type="romanLcParenR"/>
              </a:pPr>
              <a:endParaRPr lang="en-US" sz="2400" b="1" dirty="0">
                <a:latin typeface="Calibri" panose="020F0502020204030204" pitchFamily="34" charset="0"/>
                <a:cs typeface="Calibri" panose="020F0502020204030204" pitchFamily="34" charset="0"/>
                <a:sym typeface="Wingdings" pitchFamily="2" charset="2"/>
              </a:endParaRPr>
            </a:p>
            <a:p>
              <a:pPr marL="514350" indent="-514350">
                <a:spcAft>
                  <a:spcPts val="600"/>
                </a:spcAft>
                <a:buAutoNum type="romanLcParenR"/>
              </a:pPr>
              <a:endParaRPr lang="en-US" sz="2400" b="1" dirty="0">
                <a:latin typeface="Calibri" panose="020F0502020204030204" pitchFamily="34" charset="0"/>
                <a:cs typeface="Calibri" panose="020F0502020204030204" pitchFamily="34" charset="0"/>
                <a:sym typeface="Wingdings" pitchFamily="2" charset="2"/>
              </a:endParaRPr>
            </a:p>
            <a:p>
              <a:pPr marL="514350" indent="-514350">
                <a:spcAft>
                  <a:spcPts val="600"/>
                </a:spcAft>
                <a:buAutoNum type="romanLcParenR"/>
              </a:pPr>
              <a:endParaRPr lang="en-US" sz="2400" b="1" dirty="0">
                <a:latin typeface="Calibri" panose="020F0502020204030204" pitchFamily="34" charset="0"/>
                <a:cs typeface="Calibri" panose="020F0502020204030204" pitchFamily="34" charset="0"/>
                <a:sym typeface="Wingdings" pitchFamily="2" charset="2"/>
              </a:endParaRPr>
            </a:p>
            <a:p>
              <a:pPr marL="514350" indent="-514350">
                <a:spcAft>
                  <a:spcPts val="600"/>
                </a:spcAft>
                <a:buAutoNum type="romanLcParenR"/>
              </a:pPr>
              <a:endParaRPr lang="en-US" sz="2400" b="1" dirty="0">
                <a:latin typeface="Calibri" panose="020F0502020204030204" pitchFamily="34" charset="0"/>
                <a:cs typeface="Calibri" panose="020F0502020204030204" pitchFamily="34" charset="0"/>
                <a:sym typeface="Wingdings" pitchFamily="2" charset="2"/>
              </a:endParaRPr>
            </a:p>
            <a:p>
              <a:pPr marL="514350" indent="-514350">
                <a:spcAft>
                  <a:spcPts val="600"/>
                </a:spcAft>
                <a:buAutoNum type="romanLcParenR"/>
              </a:pPr>
              <a:r>
                <a:rPr lang="en-US" sz="2400" b="1" dirty="0">
                  <a:latin typeface="Calibri" panose="020F0502020204030204" pitchFamily="34" charset="0"/>
                  <a:cs typeface="Calibri" panose="020F0502020204030204" pitchFamily="34" charset="0"/>
                  <a:sym typeface="Wingdings" pitchFamily="2" charset="2"/>
                </a:rPr>
                <a:t>Develop error estimator and </a:t>
              </a:r>
              <a:r>
                <a:rPr lang="en-US" sz="2400" b="1" i="1" dirty="0">
                  <a:latin typeface="Calibri" panose="020F0502020204030204" pitchFamily="34" charset="0"/>
                  <a:cs typeface="Calibri" panose="020F0502020204030204" pitchFamily="34" charset="0"/>
                  <a:sym typeface="Wingdings" pitchFamily="2" charset="2"/>
                </a:rPr>
                <a:t>greedy algorithm </a:t>
              </a:r>
              <a:r>
                <a:rPr lang="en-US" dirty="0">
                  <a:latin typeface="Calibri" panose="020F0502020204030204" pitchFamily="34" charset="0"/>
                  <a:cs typeface="Calibri" panose="020F0502020204030204" pitchFamily="34" charset="0"/>
                  <a:sym typeface="Wingdings" pitchFamily="2" charset="2"/>
                </a:rPr>
                <a:t>[</a:t>
              </a:r>
              <a:r>
                <a:rPr lang="en-US" dirty="0">
                  <a:latin typeface="Calibri" panose="020F0502020204030204" pitchFamily="34" charset="0"/>
                  <a:cs typeface="Calibri" panose="020F0502020204030204" pitchFamily="34" charset="0"/>
                  <a:sym typeface="Wingdings" pitchFamily="2" charset="2"/>
                  <a:hlinkClick r:id="rId3"/>
                </a:rPr>
                <a:t>E. Bonilla et al. (2022)</a:t>
              </a:r>
              <a:r>
                <a:rPr lang="en-US" dirty="0">
                  <a:latin typeface="Calibri" panose="020F0502020204030204" pitchFamily="34" charset="0"/>
                  <a:cs typeface="Calibri" panose="020F0502020204030204" pitchFamily="34" charset="0"/>
                  <a:sym typeface="Wingdings" pitchFamily="2" charset="2"/>
                </a:rPr>
                <a:t>; </a:t>
              </a:r>
              <a:r>
                <a:rPr lang="en-US" dirty="0">
                  <a:latin typeface="Calibri" panose="020F0502020204030204" pitchFamily="34" charset="0"/>
                  <a:cs typeface="Calibri" panose="020F0502020204030204" pitchFamily="34" charset="0"/>
                  <a:sym typeface="Wingdings" pitchFamily="2" charset="2"/>
                  <a:hlinkClick r:id="rId4"/>
                </a:rPr>
                <a:t>A. Sarkar et al. (2022)</a:t>
              </a:r>
              <a:r>
                <a:rPr lang="en-US"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sym typeface="Wingdings" pitchFamily="2" charset="2"/>
              </a:endParaRPr>
            </a:p>
          </p:txBody>
        </p:sp>
        <p:pic>
          <p:nvPicPr>
            <p:cNvPr id="34" name="Picture 33">
              <a:extLst>
                <a:ext uri="{FF2B5EF4-FFF2-40B4-BE49-F238E27FC236}">
                  <a16:creationId xmlns:a16="http://schemas.microsoft.com/office/drawing/2014/main" id="{6772D06F-52A7-877F-A3F7-65C8553F3762}"/>
                </a:ext>
              </a:extLst>
            </p:cNvPr>
            <p:cNvPicPr>
              <a:picLocks noChangeAspect="1"/>
            </p:cNvPicPr>
            <p:nvPr/>
          </p:nvPicPr>
          <p:blipFill>
            <a:blip r:embed="rId5"/>
            <a:stretch>
              <a:fillRect/>
            </a:stretch>
          </p:blipFill>
          <p:spPr>
            <a:xfrm>
              <a:off x="7398282" y="2173154"/>
              <a:ext cx="3796235" cy="3291840"/>
            </a:xfrm>
            <a:prstGeom prst="rect">
              <a:avLst/>
            </a:prstGeom>
          </p:spPr>
        </p:pic>
      </p:grpSp>
      <p:sp>
        <p:nvSpPr>
          <p:cNvPr id="5" name="Title 1">
            <a:extLst>
              <a:ext uri="{FF2B5EF4-FFF2-40B4-BE49-F238E27FC236}">
                <a16:creationId xmlns:a16="http://schemas.microsoft.com/office/drawing/2014/main" id="{0B663894-E386-4A20-7378-7C3D99576D06}"/>
              </a:ext>
            </a:extLst>
          </p:cNvPr>
          <p:cNvSpPr txBox="1">
            <a:spLocks/>
          </p:cNvSpPr>
          <p:nvPr/>
        </p:nvSpPr>
        <p:spPr>
          <a:xfrm>
            <a:off x="619413" y="318233"/>
            <a:ext cx="10953173" cy="7598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Calibri" panose="020F0502020204030204" pitchFamily="34" charset="0"/>
                <a:cs typeface="Calibri" panose="020F0502020204030204" pitchFamily="34" charset="0"/>
              </a:rPr>
              <a:t>Schematic picture of projection-based emulators</a:t>
            </a:r>
          </a:p>
        </p:txBody>
      </p:sp>
      <p:pic>
        <p:nvPicPr>
          <p:cNvPr id="38" name="Picture 37" descr="A picture containing text, businesscard, font, screenshot&#10;&#10;Description automatically generated">
            <a:extLst>
              <a:ext uri="{FF2B5EF4-FFF2-40B4-BE49-F238E27FC236}">
                <a16:creationId xmlns:a16="http://schemas.microsoft.com/office/drawing/2014/main" id="{51FAB600-E177-4203-3865-5CD750AE928A}"/>
              </a:ext>
            </a:extLst>
          </p:cNvPr>
          <p:cNvPicPr>
            <a:picLocks noChangeAspect="1"/>
          </p:cNvPicPr>
          <p:nvPr/>
        </p:nvPicPr>
        <p:blipFill>
          <a:blip r:embed="rId6"/>
          <a:stretch>
            <a:fillRect/>
          </a:stretch>
        </p:blipFill>
        <p:spPr>
          <a:xfrm>
            <a:off x="164592" y="1106424"/>
            <a:ext cx="6522101" cy="3493008"/>
          </a:xfrm>
          <a:prstGeom prst="rect">
            <a:avLst/>
          </a:prstGeom>
        </p:spPr>
      </p:pic>
      <p:grpSp>
        <p:nvGrpSpPr>
          <p:cNvPr id="8" name="Group 7">
            <a:extLst>
              <a:ext uri="{FF2B5EF4-FFF2-40B4-BE49-F238E27FC236}">
                <a16:creationId xmlns:a16="http://schemas.microsoft.com/office/drawing/2014/main" id="{7827BD7C-CA45-F82E-F406-2482A7B808E7}"/>
              </a:ext>
            </a:extLst>
          </p:cNvPr>
          <p:cNvGrpSpPr/>
          <p:nvPr/>
        </p:nvGrpSpPr>
        <p:grpSpPr>
          <a:xfrm>
            <a:off x="619414" y="4914460"/>
            <a:ext cx="5099462" cy="1569660"/>
            <a:chOff x="619414" y="4914460"/>
            <a:chExt cx="5099462" cy="156966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7A2F241-9DCC-4030-1485-69762AD27A4F}"/>
                    </a:ext>
                  </a:extLst>
                </p:cNvPr>
                <p:cNvSpPr txBox="1"/>
                <p:nvPr/>
              </p:nvSpPr>
              <p:spPr>
                <a:xfrm>
                  <a:off x="619414" y="4914460"/>
                  <a:ext cx="5099462" cy="1569660"/>
                </a:xfrm>
                <a:prstGeom prst="rect">
                  <a:avLst/>
                </a:prstGeom>
                <a:solidFill>
                  <a:schemeClr val="accent2">
                    <a:lumMod val="20000"/>
                    <a:lumOff val="80000"/>
                  </a:schemeClr>
                </a:solidFill>
              </p:spPr>
              <p:txBody>
                <a:bodyPr wrap="square" rtlCol="0">
                  <a:spAutoFit/>
                </a:bodyPr>
                <a:lstStyle/>
                <a:p>
                  <a:pPr marL="192024" indent="-192024">
                    <a:buFont typeface="Arial" panose="020B0604020202020204" pitchFamily="34" charset="0"/>
                    <a:buChar char="•"/>
                  </a:pPr>
                  <a:r>
                    <a:rPr lang="en-US" sz="2400" dirty="0">
                      <a:latin typeface="Calibri" panose="020F0502020204030204" pitchFamily="34" charset="0"/>
                      <a:cs typeface="Calibri" panose="020F0502020204030204" pitchFamily="34" charset="0"/>
                    </a:rPr>
                    <a:t>High-fidelity trajectory is in blue. </a:t>
                  </a:r>
                </a:p>
                <a:p>
                  <a:pPr marL="192024" indent="-192024">
                    <a:buFont typeface="Arial" panose="020B0604020202020204" pitchFamily="34" charset="0"/>
                    <a:buChar char="•"/>
                  </a:pPr>
                  <a:r>
                    <a:rPr lang="en-US" sz="2400" dirty="0">
                      <a:latin typeface="Calibri" panose="020F0502020204030204" pitchFamily="34" charset="0"/>
                      <a:cs typeface="Calibri" panose="020F0502020204030204" pitchFamily="34" charset="0"/>
                    </a:rPr>
                    <a:t>Two high-fidelity snapshots (</a:t>
                  </a:r>
                  <a14:m>
                    <m:oMath xmlns:m="http://schemas.openxmlformats.org/officeDocument/2006/math">
                      <m:r>
                        <m:rPr>
                          <m:nor/>
                        </m:rPr>
                        <a:rPr lang="en-US" sz="2400" b="1" dirty="0" smtClean="0">
                          <a:latin typeface="Calibri" panose="020F0502020204030204" pitchFamily="34" charset="0"/>
                          <a:cs typeface="Calibri" panose="020F0502020204030204" pitchFamily="34" charset="0"/>
                        </a:rPr>
                        <m:t>θ</m:t>
                      </m:r>
                    </m:oMath>
                  </a14:m>
                  <a:r>
                    <a:rPr lang="en-US" sz="2400" baseline="-25000" dirty="0">
                      <a:latin typeface="Calibri" panose="020F0502020204030204" pitchFamily="34" charset="0"/>
                      <a:cs typeface="Calibri" panose="020F0502020204030204" pitchFamily="34" charset="0"/>
                    </a:rPr>
                    <a:t>1 </a:t>
                  </a:r>
                  <a:r>
                    <a:rPr lang="en-US" sz="2400" dirty="0">
                      <a:latin typeface="Calibri" panose="020F0502020204030204" pitchFamily="34" charset="0"/>
                      <a:cs typeface="Calibri" panose="020F0502020204030204" pitchFamily="34" charset="0"/>
                    </a:rPr>
                    <a:t>,</a:t>
                  </a:r>
                  <a:r>
                    <a:rPr lang="en-US" sz="2400" b="1" dirty="0">
                      <a:latin typeface="Calibri" panose="020F0502020204030204" pitchFamily="34" charset="0"/>
                      <a:cs typeface="Calibri" panose="020F0502020204030204" pitchFamily="34" charset="0"/>
                    </a:rPr>
                    <a:t> </a:t>
                  </a:r>
                  <a14:m>
                    <m:oMath xmlns:m="http://schemas.openxmlformats.org/officeDocument/2006/math">
                      <m:r>
                        <m:rPr>
                          <m:nor/>
                        </m:rPr>
                        <a:rPr lang="en-US" sz="2400" b="1" dirty="0">
                          <a:latin typeface="Calibri" panose="020F0502020204030204" pitchFamily="34" charset="0"/>
                          <a:cs typeface="Calibri" panose="020F0502020204030204" pitchFamily="34" charset="0"/>
                        </a:rPr>
                        <m:t>θ</m:t>
                      </m:r>
                    </m:oMath>
                  </a14:m>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a:t>
                  </a:r>
                </a:p>
                <a:p>
                  <a:pPr marL="192024" indent="-192024">
                    <a:buFont typeface="Arial" panose="020B0604020202020204" pitchFamily="34" charset="0"/>
                    <a:buChar char="•"/>
                  </a:pPr>
                  <a:r>
                    <a:rPr lang="en-US" sz="2400" dirty="0">
                      <a:latin typeface="Calibri" panose="020F0502020204030204" pitchFamily="34" charset="0"/>
                      <a:cs typeface="Calibri" panose="020F0502020204030204" pitchFamily="34" charset="0"/>
                    </a:rPr>
                    <a:t>They span the ROM subspace (grey) </a:t>
                  </a:r>
                </a:p>
                <a:p>
                  <a:pPr marL="192024" indent="-192024">
                    <a:buFont typeface="Arial" panose="020B0604020202020204" pitchFamily="34" charset="0"/>
                    <a:buChar char="•"/>
                  </a:pPr>
                  <a:r>
                    <a:rPr lang="en-US" sz="2400" dirty="0">
                      <a:latin typeface="Calibri" panose="020F0502020204030204" pitchFamily="34" charset="0"/>
                      <a:cs typeface="Calibri" panose="020F0502020204030204" pitchFamily="34" charset="0"/>
                    </a:rPr>
                    <a:t>Subspace projection shown for </a:t>
                  </a:r>
                </a:p>
              </p:txBody>
            </p:sp>
          </mc:Choice>
          <mc:Fallback xmlns="">
            <p:sp>
              <p:nvSpPr>
                <p:cNvPr id="6" name="TextBox 5">
                  <a:extLst>
                    <a:ext uri="{FF2B5EF4-FFF2-40B4-BE49-F238E27FC236}">
                      <a16:creationId xmlns:a16="http://schemas.microsoft.com/office/drawing/2014/main" id="{97A2F241-9DCC-4030-1485-69762AD27A4F}"/>
                    </a:ext>
                  </a:extLst>
                </p:cNvPr>
                <p:cNvSpPr txBox="1">
                  <a:spLocks noRot="1" noChangeAspect="1" noMove="1" noResize="1" noEditPoints="1" noAdjustHandles="1" noChangeArrowheads="1" noChangeShapeType="1" noTextEdit="1"/>
                </p:cNvSpPr>
                <p:nvPr/>
              </p:nvSpPr>
              <p:spPr>
                <a:xfrm>
                  <a:off x="619414" y="4914460"/>
                  <a:ext cx="5099462" cy="1569660"/>
                </a:xfrm>
                <a:prstGeom prst="rect">
                  <a:avLst/>
                </a:prstGeom>
                <a:blipFill>
                  <a:blip r:embed="rId7"/>
                  <a:stretch>
                    <a:fillRect l="-1489" t="-2400" b="-80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D1D071CB-5FF5-73A9-60D9-FDEAA29FB5C5}"/>
                </a:ext>
              </a:extLst>
            </p:cNvPr>
            <p:cNvPicPr>
              <a:picLocks noChangeAspect="1"/>
            </p:cNvPicPr>
            <p:nvPr/>
          </p:nvPicPr>
          <p:blipFill>
            <a:blip r:embed="rId8"/>
            <a:stretch>
              <a:fillRect/>
            </a:stretch>
          </p:blipFill>
          <p:spPr>
            <a:xfrm>
              <a:off x="4780581" y="6070383"/>
              <a:ext cx="804672" cy="339750"/>
            </a:xfrm>
            <a:prstGeom prst="rect">
              <a:avLst/>
            </a:prstGeom>
          </p:spPr>
        </p:pic>
      </p:grpSp>
    </p:spTree>
    <p:extLst>
      <p:ext uri="{BB962C8B-B14F-4D97-AF65-F5344CB8AC3E}">
        <p14:creationId xmlns:p14="http://schemas.microsoft.com/office/powerpoint/2010/main" val="61039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8A9E669-8762-B442-BEEE-48440D8DD6DB}"/>
              </a:ext>
            </a:extLst>
          </p:cNvPr>
          <p:cNvSpPr txBox="1"/>
          <p:nvPr/>
        </p:nvSpPr>
        <p:spPr>
          <a:xfrm>
            <a:off x="127355" y="932829"/>
            <a:ext cx="5816245" cy="1569660"/>
          </a:xfrm>
          <a:prstGeom prst="rect">
            <a:avLst/>
          </a:prstGeom>
          <a:solidFill>
            <a:schemeClr val="accent1">
              <a:lumMod val="20000"/>
              <a:lumOff val="80000"/>
            </a:schemeClr>
          </a:solidFill>
        </p:spPr>
        <p:txBody>
          <a:bodyPr wrap="square" rtlCol="0">
            <a:spAutoFit/>
          </a:bodyPr>
          <a:lstStyle/>
          <a:p>
            <a:r>
              <a:rPr lang="en-US" sz="2400" dirty="0">
                <a:latin typeface="Calibri" panose="020F0502020204030204" pitchFamily="34" charset="0"/>
                <a:cs typeface="Calibri" panose="020F0502020204030204" pitchFamily="34" charset="0"/>
              </a:rPr>
              <a:t>Ground-state eigenvectors from a selection of  parameter sets is an extremely effective variational basis for other parameter sets.</a:t>
            </a:r>
            <a:br>
              <a:rPr lang="en-US" sz="2400"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Characteristics: </a:t>
            </a:r>
            <a:r>
              <a:rPr lang="en-US" sz="2400" dirty="0">
                <a:latin typeface="Calibri" panose="020F0502020204030204" pitchFamily="34" charset="0"/>
                <a:cs typeface="Calibri" panose="020F0502020204030204" pitchFamily="34" charset="0"/>
              </a:rPr>
              <a:t>fast &amp; accurate! Scales!</a:t>
            </a:r>
            <a:endParaRPr lang="en-US" sz="24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B1957F2-9B06-88EE-B82C-89458A4DAA4E}"/>
              </a:ext>
            </a:extLst>
          </p:cNvPr>
          <p:cNvSpPr txBox="1"/>
          <p:nvPr/>
        </p:nvSpPr>
        <p:spPr>
          <a:xfrm>
            <a:off x="6134402" y="932829"/>
            <a:ext cx="5646463" cy="5355312"/>
          </a:xfrm>
          <a:prstGeom prst="rect">
            <a:avLst/>
          </a:prstGeom>
          <a:solidFill>
            <a:schemeClr val="accent6">
              <a:lumMod val="20000"/>
              <a:lumOff val="80000"/>
            </a:schemeClr>
          </a:solidFill>
        </p:spPr>
        <p:txBody>
          <a:bodyPr wrap="square" rtlCol="0">
            <a:spAutoFit/>
          </a:bodyPr>
          <a:lstStyle/>
          <a:p>
            <a:r>
              <a:rPr lang="en-US" sz="2400" b="1" dirty="0">
                <a:latin typeface="Calibri" panose="020F0502020204030204" pitchFamily="34" charset="0"/>
                <a:cs typeface="Calibri" panose="020F0502020204030204" pitchFamily="34" charset="0"/>
              </a:rPr>
              <a:t>Applied to many different observables:</a:t>
            </a:r>
          </a:p>
          <a:p>
            <a:pPr marL="46863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Ground-state properties (energies, radii)</a:t>
            </a:r>
          </a:p>
          <a:p>
            <a:pPr marL="46863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Transition matrix elements</a:t>
            </a:r>
          </a:p>
          <a:p>
            <a:pPr marL="46863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Excited states</a:t>
            </a:r>
          </a:p>
          <a:p>
            <a:pPr marL="468630" indent="-285750">
              <a:spcAft>
                <a:spcPts val="18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Resonances</a:t>
            </a:r>
          </a:p>
          <a:p>
            <a:r>
              <a:rPr lang="en-US" sz="2400" b="1" dirty="0">
                <a:latin typeface="Calibri" panose="020F0502020204030204" pitchFamily="34" charset="0"/>
                <a:cs typeface="Calibri" panose="020F0502020204030204" pitchFamily="34" charset="0"/>
              </a:rPr>
              <a:t>Adapted to special situations and methods</a:t>
            </a:r>
          </a:p>
          <a:p>
            <a:pPr marL="466344"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Pairing; shell model</a:t>
            </a:r>
          </a:p>
          <a:p>
            <a:pPr marL="466344"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Coupled cluster approach; MBPT</a:t>
            </a:r>
          </a:p>
          <a:p>
            <a:pPr marL="466344"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Systems in a finite box</a:t>
            </a:r>
          </a:p>
          <a:p>
            <a:pPr marL="466344" indent="-285750">
              <a:spcAft>
                <a:spcPts val="18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Subspace diag. on quantum computers</a:t>
            </a:r>
          </a:p>
          <a:p>
            <a:r>
              <a:rPr lang="en-US" sz="2400" b="1" dirty="0">
                <a:latin typeface="Calibri" panose="020F0502020204030204" pitchFamily="34" charset="0"/>
                <a:cs typeface="Calibri" panose="020F0502020204030204" pitchFamily="34" charset="0"/>
              </a:rPr>
              <a:t>Extended to non-eigenvalue problems</a:t>
            </a:r>
          </a:p>
          <a:p>
            <a:pPr marL="46863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Reactions and scattering; fission</a:t>
            </a:r>
          </a:p>
          <a:p>
            <a:pPr marL="46863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Quantum spin system phase diagrams </a:t>
            </a:r>
          </a:p>
        </p:txBody>
      </p:sp>
      <p:sp>
        <p:nvSpPr>
          <p:cNvPr id="2" name="Rectangle 1">
            <a:extLst>
              <a:ext uri="{FF2B5EF4-FFF2-40B4-BE49-F238E27FC236}">
                <a16:creationId xmlns:a16="http://schemas.microsoft.com/office/drawing/2014/main" id="{3529A329-CEA9-8A3F-FA45-B6005467EF35}"/>
              </a:ext>
            </a:extLst>
          </p:cNvPr>
          <p:cNvSpPr/>
          <p:nvPr/>
        </p:nvSpPr>
        <p:spPr>
          <a:xfrm>
            <a:off x="1623525" y="153405"/>
            <a:ext cx="9625007" cy="646331"/>
          </a:xfrm>
          <a:prstGeom prst="rect">
            <a:avLst/>
          </a:prstGeom>
        </p:spPr>
        <p:txBody>
          <a:bodyPr wrap="none">
            <a:spAutoFit/>
          </a:bodyPr>
          <a:lstStyle/>
          <a:p>
            <a:r>
              <a:rPr lang="en-US" sz="3600" b="1" i="0" dirty="0">
                <a:solidFill>
                  <a:srgbClr val="FF0000"/>
                </a:solidFill>
                <a:effectLst/>
                <a:latin typeface="Calibri" panose="020F0502020204030204" pitchFamily="34" charset="0"/>
                <a:cs typeface="Calibri" panose="020F0502020204030204" pitchFamily="34" charset="0"/>
              </a:rPr>
              <a:t>Snapshot RBM emulators for nuclear observables</a:t>
            </a:r>
            <a:endParaRPr lang="en-US" sz="3600" b="1" dirty="0">
              <a:solidFill>
                <a:srgbClr val="FF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0FC256B-08F9-FAEC-23B1-CFB8264423F9}"/>
              </a:ext>
            </a:extLst>
          </p:cNvPr>
          <p:cNvSpPr txBox="1"/>
          <p:nvPr/>
        </p:nvSpPr>
        <p:spPr>
          <a:xfrm>
            <a:off x="6288814" y="6381429"/>
            <a:ext cx="5491888" cy="646331"/>
          </a:xfrm>
          <a:prstGeom prst="rect">
            <a:avLst/>
          </a:prstGeom>
          <a:noFill/>
        </p:spPr>
        <p:txBody>
          <a:bodyPr wrap="none" rtlCol="0">
            <a:spAutoFit/>
          </a:bodyPr>
          <a:lstStyle/>
          <a:p>
            <a:r>
              <a:rPr lang="en-US" sz="1800" b="1" u="none" strike="noStrike" dirty="0">
                <a:effectLst/>
                <a:highlight>
                  <a:srgbClr val="FFFFFF"/>
                </a:highlight>
                <a:latin typeface="Calibri" panose="020F0502020204030204" pitchFamily="34" charset="0"/>
                <a:cs typeface="Calibri" panose="020F0502020204030204" pitchFamily="34" charset="0"/>
                <a:hlinkClick r:id="rId3"/>
              </a:rPr>
              <a:t>See</a:t>
            </a:r>
            <a:r>
              <a:rPr lang="en-US" sz="1800" b="1" i="1" u="none" strike="noStrike" dirty="0">
                <a:effectLst/>
                <a:highlight>
                  <a:srgbClr val="FFFFFF"/>
                </a:highlight>
                <a:latin typeface="Calibri" panose="020F0502020204030204" pitchFamily="34" charset="0"/>
                <a:cs typeface="Calibri" panose="020F0502020204030204" pitchFamily="34" charset="0"/>
                <a:hlinkClick r:id="rId3"/>
              </a:rPr>
              <a:t> </a:t>
            </a:r>
            <a:r>
              <a:rPr lang="en-US" sz="1800" b="1" i="0" u="none" strike="noStrike" dirty="0">
                <a:effectLst/>
                <a:highlight>
                  <a:srgbClr val="FFFFFF"/>
                </a:highlight>
                <a:latin typeface="Calibri" panose="020F0502020204030204" pitchFamily="34" charset="0"/>
                <a:cs typeface="Calibri" panose="020F0502020204030204" pitchFamily="34" charset="0"/>
                <a:hlinkClick r:id="rId3"/>
              </a:rPr>
              <a:t>Duguet et al., RMP (2024)</a:t>
            </a:r>
            <a:r>
              <a:rPr lang="en-US" sz="1800" b="1" i="0" u="none" strike="noStrike" dirty="0">
                <a:effectLst/>
                <a:highlight>
                  <a:srgbClr val="FFFFFF"/>
                </a:highlight>
                <a:latin typeface="Calibri" panose="020F0502020204030204" pitchFamily="34" charset="0"/>
                <a:cs typeface="Calibri" panose="020F0502020204030204" pitchFamily="34" charset="0"/>
              </a:rPr>
              <a:t> for more details and refs.</a:t>
            </a:r>
            <a:endParaRPr lang="en-US" sz="1800" b="1" i="1" dirty="0">
              <a:solidFill>
                <a:srgbClr val="0070C0"/>
              </a:solidFill>
              <a:latin typeface="Calibri" panose="020F0502020204030204" pitchFamily="34" charset="0"/>
              <a:cs typeface="Calibri" panose="020F0502020204030204" pitchFamily="34" charset="0"/>
              <a:sym typeface="Wingdings" pitchFamily="2" charset="2"/>
              <a:hlinkClick r:id="rId4">
                <a:extLst>
                  <a:ext uri="{A12FA001-AC4F-418D-AE19-62706E023703}">
                    <ahyp:hlinkClr xmlns:ahyp="http://schemas.microsoft.com/office/drawing/2018/hyperlinkcolor" val="tx"/>
                  </a:ext>
                </a:extLst>
              </a:hlinkClick>
            </a:endParaRPr>
          </a:p>
          <a:p>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A5905A35-AB89-4A7C-DF6B-F70056D4EADD}"/>
              </a:ext>
            </a:extLst>
          </p:cNvPr>
          <p:cNvGrpSpPr/>
          <p:nvPr/>
        </p:nvGrpSpPr>
        <p:grpSpPr>
          <a:xfrm>
            <a:off x="256725" y="2610203"/>
            <a:ext cx="5646463" cy="4247797"/>
            <a:chOff x="86410" y="2610203"/>
            <a:chExt cx="5646463" cy="4247797"/>
          </a:xfrm>
        </p:grpSpPr>
        <p:pic>
          <p:nvPicPr>
            <p:cNvPr id="5" name="Picture 4">
              <a:extLst>
                <a:ext uri="{FF2B5EF4-FFF2-40B4-BE49-F238E27FC236}">
                  <a16:creationId xmlns:a16="http://schemas.microsoft.com/office/drawing/2014/main" id="{D1281DD9-B8BF-44D9-8E24-552A6DAF6BD6}"/>
                </a:ext>
              </a:extLst>
            </p:cNvPr>
            <p:cNvPicPr>
              <a:picLocks noChangeAspect="1"/>
            </p:cNvPicPr>
            <p:nvPr/>
          </p:nvPicPr>
          <p:blipFill>
            <a:blip r:embed="rId5"/>
            <a:stretch>
              <a:fillRect/>
            </a:stretch>
          </p:blipFill>
          <p:spPr>
            <a:xfrm>
              <a:off x="86410" y="2610203"/>
              <a:ext cx="5646463" cy="4247797"/>
            </a:xfrm>
            <a:prstGeom prst="rect">
              <a:avLst/>
            </a:prstGeom>
          </p:spPr>
        </p:pic>
        <p:sp>
          <p:nvSpPr>
            <p:cNvPr id="7" name="TextBox 6">
              <a:extLst>
                <a:ext uri="{FF2B5EF4-FFF2-40B4-BE49-F238E27FC236}">
                  <a16:creationId xmlns:a16="http://schemas.microsoft.com/office/drawing/2014/main" id="{8C8557E1-B651-C844-25EE-A271E48AD58C}"/>
                </a:ext>
              </a:extLst>
            </p:cNvPr>
            <p:cNvSpPr txBox="1"/>
            <p:nvPr/>
          </p:nvSpPr>
          <p:spPr>
            <a:xfrm>
              <a:off x="2199876" y="5571288"/>
              <a:ext cx="3413137" cy="369332"/>
            </a:xfrm>
            <a:prstGeom prst="rect">
              <a:avLst/>
            </a:prstGeom>
            <a:solidFill>
              <a:schemeClr val="accent5">
                <a:lumMod val="20000"/>
                <a:lumOff val="80000"/>
              </a:schemeClr>
            </a:solidFill>
          </p:spPr>
          <p:txBody>
            <a:bodyPr wrap="square">
              <a:spAutoFit/>
            </a:bodyPr>
            <a:lstStyle/>
            <a:p>
              <a:r>
                <a:rPr lang="en-US" dirty="0">
                  <a:solidFill>
                    <a:srgbClr val="FF0000"/>
                  </a:solidFill>
                  <a:latin typeface="Calibri" panose="020F0502020204030204" pitchFamily="34" charset="0"/>
                  <a:cs typeface="Calibri" panose="020F0502020204030204" pitchFamily="34" charset="0"/>
                </a:rPr>
                <a:t>EC as emulator: </a:t>
              </a:r>
              <a:r>
                <a:rPr lang="en-US" dirty="0">
                  <a:solidFill>
                    <a:srgbClr val="FF000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König et al. (2020)</a:t>
              </a:r>
              <a:endParaRPr lang="en-US"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B981FD7-0113-72BF-0E4A-2534714C23EF}"/>
                </a:ext>
              </a:extLst>
            </p:cNvPr>
            <p:cNvSpPr txBox="1"/>
            <p:nvPr/>
          </p:nvSpPr>
          <p:spPr>
            <a:xfrm>
              <a:off x="1025792" y="4138455"/>
              <a:ext cx="1580497" cy="461665"/>
            </a:xfrm>
            <a:prstGeom prst="rect">
              <a:avLst/>
            </a:prstGeom>
            <a:solidFill>
              <a:schemeClr val="bg1">
                <a:lumMod val="85000"/>
              </a:schemeClr>
            </a:solidFill>
          </p:spPr>
          <p:txBody>
            <a:bodyPr wrap="none" rtlCol="0">
              <a:spAutoFit/>
            </a:bodyPr>
            <a:lstStyle/>
            <a:p>
              <a:r>
                <a:rPr lang="en-US" sz="2400" b="1" baseline="30000" dirty="0">
                  <a:solidFill>
                    <a:srgbClr val="FF0000"/>
                  </a:solidFill>
                  <a:latin typeface="Calibri" panose="020F0502020204030204" pitchFamily="34" charset="0"/>
                  <a:cs typeface="Calibri" panose="020F0502020204030204" pitchFamily="34" charset="0"/>
                </a:rPr>
                <a:t>4</a:t>
              </a:r>
              <a:r>
                <a:rPr lang="en-US" sz="2400" b="1" dirty="0">
                  <a:solidFill>
                    <a:srgbClr val="FF0000"/>
                  </a:solidFill>
                  <a:latin typeface="Calibri" panose="020F0502020204030204" pitchFamily="34" charset="0"/>
                  <a:cs typeface="Calibri" panose="020F0502020204030204" pitchFamily="34" charset="0"/>
                </a:rPr>
                <a:t>He energy</a:t>
              </a:r>
              <a:endParaRPr lang="en-US" sz="2400" b="1" baseline="30000"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9F991EE-5C0B-C06F-9A06-3054CB4FAFF1}"/>
                </a:ext>
              </a:extLst>
            </p:cNvPr>
            <p:cNvSpPr txBox="1"/>
            <p:nvPr/>
          </p:nvSpPr>
          <p:spPr>
            <a:xfrm>
              <a:off x="2606289" y="5121205"/>
              <a:ext cx="3001980" cy="369332"/>
            </a:xfrm>
            <a:prstGeom prst="rect">
              <a:avLst/>
            </a:prstGeom>
            <a:solidFill>
              <a:schemeClr val="accent5">
                <a:lumMod val="20000"/>
                <a:lumOff val="80000"/>
              </a:schemeClr>
            </a:solidFill>
          </p:spPr>
          <p:txBody>
            <a:bodyPr wrap="square">
              <a:spAutoFit/>
            </a:bodyPr>
            <a:lstStyle/>
            <a:p>
              <a:r>
                <a:rPr lang="en-US" dirty="0">
                  <a:solidFill>
                    <a:srgbClr val="FF0000"/>
                  </a:solidFill>
                  <a:latin typeface="Calibri" panose="020F0502020204030204" pitchFamily="34" charset="0"/>
                  <a:cs typeface="Calibri" panose="020F0502020204030204" pitchFamily="34" charset="0"/>
                </a:rPr>
                <a:t>EC from </a:t>
              </a:r>
              <a:r>
                <a:rPr lang="en-US" dirty="0">
                  <a:solidFill>
                    <a:srgbClr val="FF0000"/>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Frame et al., (2018)</a:t>
              </a:r>
              <a:endParaRPr lang="en-US"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4064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497A5-A240-778A-09EB-0054124C7659}"/>
              </a:ext>
            </a:extLst>
          </p:cNvPr>
          <p:cNvPicPr>
            <a:picLocks noChangeAspect="1"/>
          </p:cNvPicPr>
          <p:nvPr/>
        </p:nvPicPr>
        <p:blipFill>
          <a:blip r:embed="rId3"/>
          <a:stretch>
            <a:fillRect/>
          </a:stretch>
        </p:blipFill>
        <p:spPr>
          <a:xfrm>
            <a:off x="107533" y="900574"/>
            <a:ext cx="11976931" cy="3601371"/>
          </a:xfrm>
          <a:prstGeom prst="rect">
            <a:avLst/>
          </a:prstGeom>
        </p:spPr>
      </p:pic>
      <p:sp>
        <p:nvSpPr>
          <p:cNvPr id="3" name="Title 1">
            <a:extLst>
              <a:ext uri="{FF2B5EF4-FFF2-40B4-BE49-F238E27FC236}">
                <a16:creationId xmlns:a16="http://schemas.microsoft.com/office/drawing/2014/main" id="{85E402A8-315A-4C46-B2B2-1028D1910C07}"/>
              </a:ext>
            </a:extLst>
          </p:cNvPr>
          <p:cNvSpPr txBox="1">
            <a:spLocks/>
          </p:cNvSpPr>
          <p:nvPr/>
        </p:nvSpPr>
        <p:spPr>
          <a:xfrm>
            <a:off x="619413" y="318233"/>
            <a:ext cx="10953173" cy="7598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Calibri" panose="020F0502020204030204" pitchFamily="34" charset="0"/>
                <a:cs typeface="Calibri" panose="020F0502020204030204" pitchFamily="34" charset="0"/>
              </a:rPr>
              <a:t>Constructing a reduced-basis model (aka emulator)</a:t>
            </a:r>
          </a:p>
        </p:txBody>
      </p:sp>
      <p:sp>
        <p:nvSpPr>
          <p:cNvPr id="4" name="TextBox 3">
            <a:extLst>
              <a:ext uri="{FF2B5EF4-FFF2-40B4-BE49-F238E27FC236}">
                <a16:creationId xmlns:a16="http://schemas.microsoft.com/office/drawing/2014/main" id="{4B0B0366-46E2-7A80-46D8-A2CC6FFD4996}"/>
              </a:ext>
            </a:extLst>
          </p:cNvPr>
          <p:cNvSpPr txBox="1"/>
          <p:nvPr/>
        </p:nvSpPr>
        <p:spPr>
          <a:xfrm>
            <a:off x="9126071" y="4519874"/>
            <a:ext cx="3065929"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94310" indent="-194310">
              <a:spcAft>
                <a:spcPts val="600"/>
              </a:spcAft>
              <a:buFont typeface="Arial" panose="020B0604020202020204" pitchFamily="34" charset="0"/>
              <a:buChar char="•"/>
            </a:pPr>
            <a:r>
              <a:rPr lang="en-US" sz="1600" i="1" dirty="0">
                <a:solidFill>
                  <a:srgbClr val="FF0000"/>
                </a:solidFill>
                <a:latin typeface="Calibri" panose="020F0502020204030204" pitchFamily="34" charset="0"/>
                <a:ea typeface="+mn-lt"/>
                <a:cs typeface="Calibri" panose="020F0502020204030204" pitchFamily="34" charset="0"/>
                <a:hlinkClick r:id="rId4">
                  <a:extLst>
                    <a:ext uri="{A12FA001-AC4F-418D-AE19-62706E023703}">
                      <ahyp:hlinkClr xmlns:ahyp="http://schemas.microsoft.com/office/drawing/2018/hyperlinkcolor" val="tx"/>
                    </a:ext>
                  </a:extLst>
                </a:hlinkClick>
              </a:rPr>
              <a:t>J. A. Melendez</a:t>
            </a:r>
            <a:r>
              <a:rPr lang="en-US" sz="1600" i="1" dirty="0">
                <a:solidFill>
                  <a:srgbClr val="FF000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et al., J. Phys. G 49, 102001 (2022)</a:t>
            </a:r>
            <a:endParaRPr lang="en-US" sz="1200" i="1" dirty="0">
              <a:solidFill>
                <a:srgbClr val="FF0000"/>
              </a:solidFill>
              <a:latin typeface="Calibri" panose="020F0502020204030204" pitchFamily="34" charset="0"/>
              <a:cs typeface="Calibri" panose="020F0502020204030204" pitchFamily="34" charset="0"/>
            </a:endParaRPr>
          </a:p>
          <a:p>
            <a:pPr marL="194310" indent="-194310">
              <a:spcAft>
                <a:spcPts val="600"/>
              </a:spcAft>
              <a:buFont typeface="Arial" panose="020B0604020202020204" pitchFamily="34" charset="0"/>
              <a:buChar char="•"/>
            </a:pPr>
            <a:r>
              <a:rPr lang="en-US" sz="1600" i="1" dirty="0">
                <a:solidFill>
                  <a:srgbClr val="FF0000"/>
                </a:solidFill>
                <a:latin typeface="Calibri" panose="020F0502020204030204" pitchFamily="34" charset="0"/>
                <a:ea typeface="+mn-lt"/>
                <a:cs typeface="Calibri" panose="020F0502020204030204" pitchFamily="34" charset="0"/>
                <a:hlinkClick r:id="rId5">
                  <a:extLst>
                    <a:ext uri="{A12FA001-AC4F-418D-AE19-62706E023703}">
                      <ahyp:hlinkClr xmlns:ahyp="http://schemas.microsoft.com/office/drawing/2018/hyperlinkcolor" val="tx"/>
                    </a:ext>
                  </a:extLst>
                </a:hlinkClick>
              </a:rPr>
              <a:t>E. Bonilla, P. Giuliani et al., </a:t>
            </a:r>
            <a:br>
              <a:rPr lang="en-US" sz="1600" i="1" dirty="0">
                <a:solidFill>
                  <a:srgbClr val="FF0000"/>
                </a:solidFill>
                <a:latin typeface="Calibri" panose="020F0502020204030204" pitchFamily="34" charset="0"/>
                <a:ea typeface="+mn-lt"/>
                <a:cs typeface="Calibri" panose="020F0502020204030204" pitchFamily="34" charset="0"/>
                <a:hlinkClick r:id="rId5">
                  <a:extLst>
                    <a:ext uri="{A12FA001-AC4F-418D-AE19-62706E023703}">
                      <ahyp:hlinkClr xmlns:ahyp="http://schemas.microsoft.com/office/drawing/2018/hyperlinkcolor" val="tx"/>
                    </a:ext>
                  </a:extLst>
                </a:hlinkClick>
              </a:rPr>
            </a:br>
            <a:r>
              <a:rPr lang="en-US" sz="1600" i="1" dirty="0">
                <a:solidFill>
                  <a:srgbClr val="FF0000"/>
                </a:solidFill>
                <a:latin typeface="Calibri" panose="020F0502020204030204" pitchFamily="34" charset="0"/>
                <a:ea typeface="+mn-lt"/>
                <a:cs typeface="Calibri" panose="020F0502020204030204" pitchFamily="34" charset="0"/>
                <a:hlinkClick r:id="rId5">
                  <a:extLst>
                    <a:ext uri="{A12FA001-AC4F-418D-AE19-62706E023703}">
                      <ahyp:hlinkClr xmlns:ahyp="http://schemas.microsoft.com/office/drawing/2018/hyperlinkcolor" val="tx"/>
                    </a:ext>
                  </a:extLst>
                </a:hlinkClick>
              </a:rPr>
              <a:t>Phys. Rev. C 106, 054322 (2022)</a:t>
            </a:r>
            <a:endParaRPr lang="en-US" sz="1600" i="1" dirty="0">
              <a:solidFill>
                <a:srgbClr val="FF0000"/>
              </a:solidFill>
              <a:latin typeface="Calibri" panose="020F0502020204030204" pitchFamily="34" charset="0"/>
              <a:ea typeface="+mn-lt"/>
              <a:cs typeface="Calibri" panose="020F0502020204030204" pitchFamily="34" charset="0"/>
            </a:endParaRPr>
          </a:p>
          <a:p>
            <a:pPr marL="194310" indent="-194310">
              <a:spcAft>
                <a:spcPts val="600"/>
              </a:spcAft>
              <a:buFont typeface="Arial" panose="020B0604020202020204" pitchFamily="34" charset="0"/>
              <a:buChar char="•"/>
            </a:pPr>
            <a:r>
              <a:rPr lang="en-US" sz="1600" i="1" dirty="0">
                <a:solidFill>
                  <a:srgbClr val="FF0000"/>
                </a:solidFill>
                <a:latin typeface="Calibri" panose="020F0502020204030204" pitchFamily="34" charset="0"/>
                <a:ea typeface="+mn-lt"/>
                <a:cs typeface="Calibri" panose="020F0502020204030204" pitchFamily="34" charset="0"/>
                <a:hlinkClick r:id="rId6">
                  <a:extLst>
                    <a:ext uri="{A12FA001-AC4F-418D-AE19-62706E023703}">
                      <ahyp:hlinkClr xmlns:ahyp="http://schemas.microsoft.com/office/drawing/2018/hyperlinkcolor" val="tx"/>
                    </a:ext>
                  </a:extLst>
                </a:hlinkClick>
              </a:rPr>
              <a:t>P. Giuliani, K. Godbey et al., Front. Phys. 10, 1212 (2022)</a:t>
            </a:r>
            <a:endParaRPr lang="en-US" sz="1600" i="1" dirty="0">
              <a:solidFill>
                <a:srgbClr val="FF0000"/>
              </a:solidFill>
              <a:latin typeface="Calibri" panose="020F0502020204030204" pitchFamily="34" charset="0"/>
              <a:ea typeface="+mn-lt"/>
              <a:cs typeface="Calibri" panose="020F0502020204030204" pitchFamily="34" charset="0"/>
            </a:endParaRPr>
          </a:p>
          <a:p>
            <a:pPr marL="194310" indent="-194310">
              <a:spcAft>
                <a:spcPts val="600"/>
              </a:spcAft>
              <a:buFont typeface="Arial" panose="020B0604020202020204" pitchFamily="34" charset="0"/>
              <a:buChar char="•"/>
            </a:pPr>
            <a:r>
              <a:rPr lang="en-US" sz="1600" i="1" dirty="0">
                <a:solidFill>
                  <a:srgbClr val="FF0000"/>
                </a:solidFill>
                <a:latin typeface="Calibri" panose="020F0502020204030204" pitchFamily="34" charset="0"/>
                <a:ea typeface="+mn-lt"/>
                <a:cs typeface="Calibri" panose="020F0502020204030204" pitchFamily="34" charset="0"/>
                <a:hlinkClick r:id="rId7">
                  <a:extLst>
                    <a:ext uri="{A12FA001-AC4F-418D-AE19-62706E023703}">
                      <ahyp:hlinkClr xmlns:ahyp="http://schemas.microsoft.com/office/drawing/2018/hyperlinkcolor" val="tx"/>
                    </a:ext>
                  </a:extLst>
                </a:hlinkClick>
              </a:rPr>
              <a:t>C. </a:t>
            </a:r>
            <a:r>
              <a:rPr lang="en-US" sz="1600" i="1" dirty="0" err="1">
                <a:solidFill>
                  <a:srgbClr val="FF0000"/>
                </a:solidFill>
                <a:latin typeface="Calibri" panose="020F0502020204030204" pitchFamily="34" charset="0"/>
                <a:ea typeface="+mn-lt"/>
                <a:cs typeface="Calibri" panose="020F0502020204030204" pitchFamily="34" charset="0"/>
                <a:hlinkClick r:id="rId7">
                  <a:extLst>
                    <a:ext uri="{A12FA001-AC4F-418D-AE19-62706E023703}">
                      <ahyp:hlinkClr xmlns:ahyp="http://schemas.microsoft.com/office/drawing/2018/hyperlinkcolor" val="tx"/>
                    </a:ext>
                  </a:extLst>
                </a:hlinkClick>
              </a:rPr>
              <a:t>Drischler</a:t>
            </a:r>
            <a:r>
              <a:rPr lang="en-US" sz="1600" i="1" dirty="0">
                <a:solidFill>
                  <a:srgbClr val="FF0000"/>
                </a:solidFill>
                <a:latin typeface="Calibri" panose="020F0502020204030204" pitchFamily="34" charset="0"/>
                <a:ea typeface="+mn-lt"/>
                <a:cs typeface="Calibri" panose="020F0502020204030204" pitchFamily="34" charset="0"/>
                <a:hlinkClick r:id="rId7">
                  <a:extLst>
                    <a:ext uri="{A12FA001-AC4F-418D-AE19-62706E023703}">
                      <ahyp:hlinkClr xmlns:ahyp="http://schemas.microsoft.com/office/drawing/2018/hyperlinkcolor" val="tx"/>
                    </a:ext>
                  </a:extLst>
                </a:hlinkClick>
              </a:rPr>
              <a:t> et al., Quarto + Front. Phys. 10, 1365 (2022)</a:t>
            </a:r>
            <a:endParaRPr lang="en-US" sz="1600" i="1" dirty="0">
              <a:solidFill>
                <a:srgbClr val="FF0000"/>
              </a:solidFill>
              <a:latin typeface="Calibri" panose="020F0502020204030204" pitchFamily="34" charset="0"/>
              <a:ea typeface="+mn-lt"/>
              <a:cs typeface="Calibri" panose="020F0502020204030204" pitchFamily="34" charset="0"/>
            </a:endParaRPr>
          </a:p>
        </p:txBody>
      </p:sp>
      <p:sp>
        <p:nvSpPr>
          <p:cNvPr id="2" name="Rectangle 1">
            <a:extLst>
              <a:ext uri="{FF2B5EF4-FFF2-40B4-BE49-F238E27FC236}">
                <a16:creationId xmlns:a16="http://schemas.microsoft.com/office/drawing/2014/main" id="{0D7C0729-4690-A0D8-C4FC-675C40EC1F5C}"/>
              </a:ext>
            </a:extLst>
          </p:cNvPr>
          <p:cNvSpPr/>
          <p:nvPr/>
        </p:nvSpPr>
        <p:spPr>
          <a:xfrm>
            <a:off x="3543300" y="900574"/>
            <a:ext cx="8553864" cy="3252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518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497A5-A240-778A-09EB-0054124C7659}"/>
              </a:ext>
            </a:extLst>
          </p:cNvPr>
          <p:cNvPicPr>
            <a:picLocks noChangeAspect="1"/>
          </p:cNvPicPr>
          <p:nvPr/>
        </p:nvPicPr>
        <p:blipFill>
          <a:blip r:embed="rId3"/>
          <a:stretch>
            <a:fillRect/>
          </a:stretch>
        </p:blipFill>
        <p:spPr>
          <a:xfrm>
            <a:off x="107533" y="900574"/>
            <a:ext cx="11976931" cy="3601371"/>
          </a:xfrm>
          <a:prstGeom prst="rect">
            <a:avLst/>
          </a:prstGeom>
        </p:spPr>
      </p:pic>
      <p:sp>
        <p:nvSpPr>
          <p:cNvPr id="7" name="TextBox 6">
            <a:extLst>
              <a:ext uri="{FF2B5EF4-FFF2-40B4-BE49-F238E27FC236}">
                <a16:creationId xmlns:a16="http://schemas.microsoft.com/office/drawing/2014/main" id="{CB7ECAFF-2A66-B54F-9909-471CEE40FAD7}"/>
              </a:ext>
            </a:extLst>
          </p:cNvPr>
          <p:cNvSpPr txBox="1"/>
          <p:nvPr/>
        </p:nvSpPr>
        <p:spPr>
          <a:xfrm>
            <a:off x="257732" y="4569997"/>
            <a:ext cx="11016931"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dirty="0">
                <a:latin typeface="Calibri" panose="020F0502020204030204" pitchFamily="34" charset="0"/>
                <a:cs typeface="Calibri" panose="020F0502020204030204" pitchFamily="34" charset="0"/>
              </a:rPr>
              <a:t>Offline stage (pre-calculations of size </a:t>
            </a:r>
            <a:r>
              <a:rPr lang="en-US" sz="2200" i="1" dirty="0">
                <a:latin typeface="Calibri" panose="020F0502020204030204" pitchFamily="34" charset="0"/>
                <a:cs typeface="Calibri" panose="020F0502020204030204" pitchFamily="34" charset="0"/>
              </a:rPr>
              <a:t>N</a:t>
            </a:r>
            <a:r>
              <a:rPr lang="en-US" sz="2200" i="1" baseline="-25000" dirty="0">
                <a:latin typeface="Calibri" panose="020F0502020204030204" pitchFamily="34" charset="0"/>
                <a:cs typeface="Calibri" panose="020F0502020204030204" pitchFamily="34" charset="0"/>
              </a:rPr>
              <a:t>h</a:t>
            </a:r>
            <a:r>
              <a:rPr lang="en-US" sz="2200" dirty="0">
                <a:latin typeface="Calibri" panose="020F0502020204030204" pitchFamily="34" charset="0"/>
                <a:cs typeface="Calibri" panose="020F0502020204030204" pitchFamily="34" charset="0"/>
              </a:rPr>
              <a:t>):</a:t>
            </a:r>
          </a:p>
          <a:p>
            <a:pPr marL="742950" lvl="1" indent="-285750">
              <a:buFont typeface="Arial"/>
              <a:buChar char="•"/>
            </a:pPr>
            <a:r>
              <a:rPr lang="en-US" sz="2200" dirty="0">
                <a:latin typeface="Calibri" panose="020F0502020204030204" pitchFamily="34" charset="0"/>
                <a:cs typeface="Calibri" panose="020F0502020204030204" pitchFamily="34" charset="0"/>
              </a:rPr>
              <a:t>Construct basis using snapshots from high-fidelity system (simulator)</a:t>
            </a:r>
          </a:p>
          <a:p>
            <a:pPr marL="742950" lvl="1" indent="-285750">
              <a:buFont typeface="Arial"/>
              <a:buChar char="•"/>
            </a:pPr>
            <a:r>
              <a:rPr lang="en-US" sz="2200" dirty="0">
                <a:latin typeface="Calibri" panose="020F0502020204030204" pitchFamily="34" charset="0"/>
                <a:cs typeface="Calibri" panose="020F0502020204030204" pitchFamily="34" charset="0"/>
              </a:rPr>
              <a:t>Project high-fidelity system to small-space using snapshots</a:t>
            </a:r>
            <a:endParaRPr lang="en-US" sz="1200" dirty="0">
              <a:latin typeface="Calibri" panose="020F0502020204030204" pitchFamily="34" charset="0"/>
              <a:cs typeface="Calibri" panose="020F0502020204030204" pitchFamily="34" charset="0"/>
            </a:endParaRPr>
          </a:p>
          <a:p>
            <a:pPr lvl="1"/>
            <a:endParaRPr lang="en-US" sz="1200" dirty="0">
              <a:latin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85E402A8-315A-4C46-B2B2-1028D1910C07}"/>
              </a:ext>
            </a:extLst>
          </p:cNvPr>
          <p:cNvSpPr txBox="1">
            <a:spLocks/>
          </p:cNvSpPr>
          <p:nvPr/>
        </p:nvSpPr>
        <p:spPr>
          <a:xfrm>
            <a:off x="619413" y="318233"/>
            <a:ext cx="10953173" cy="7598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Calibri" panose="020F0502020204030204" pitchFamily="34" charset="0"/>
                <a:cs typeface="Calibri" panose="020F0502020204030204" pitchFamily="34" charset="0"/>
              </a:rPr>
              <a:t>Constructing a reduced-basis model (aka emulator)</a:t>
            </a:r>
          </a:p>
        </p:txBody>
      </p:sp>
      <p:sp>
        <p:nvSpPr>
          <p:cNvPr id="2" name="Rectangle 1">
            <a:extLst>
              <a:ext uri="{FF2B5EF4-FFF2-40B4-BE49-F238E27FC236}">
                <a16:creationId xmlns:a16="http://schemas.microsoft.com/office/drawing/2014/main" id="{ED5359D0-9DAC-6A19-CF92-F127CF778C68}"/>
              </a:ext>
            </a:extLst>
          </p:cNvPr>
          <p:cNvSpPr/>
          <p:nvPr/>
        </p:nvSpPr>
        <p:spPr>
          <a:xfrm>
            <a:off x="9944100" y="900574"/>
            <a:ext cx="2140364" cy="3264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30880B9D-9873-EC47-90AF-A46C3D32E1F2}"/>
              </a:ext>
            </a:extLst>
          </p:cNvPr>
          <p:cNvSpPr txBox="1"/>
          <p:nvPr/>
        </p:nvSpPr>
        <p:spPr>
          <a:xfrm>
            <a:off x="9126071" y="4519874"/>
            <a:ext cx="3065929"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94310" indent="-194310">
              <a:spcAft>
                <a:spcPts val="600"/>
              </a:spcAft>
              <a:buFont typeface="Arial" panose="020B0604020202020204" pitchFamily="34" charset="0"/>
              <a:buChar char="•"/>
            </a:pPr>
            <a:r>
              <a:rPr lang="en-US" sz="1600" i="1" dirty="0">
                <a:solidFill>
                  <a:srgbClr val="FF0000"/>
                </a:solidFill>
                <a:latin typeface="Calibri" panose="020F0502020204030204" pitchFamily="34" charset="0"/>
                <a:ea typeface="+mn-lt"/>
                <a:cs typeface="Calibri" panose="020F0502020204030204" pitchFamily="34" charset="0"/>
                <a:hlinkClick r:id="rId4">
                  <a:extLst>
                    <a:ext uri="{A12FA001-AC4F-418D-AE19-62706E023703}">
                      <ahyp:hlinkClr xmlns:ahyp="http://schemas.microsoft.com/office/drawing/2018/hyperlinkcolor" val="tx"/>
                    </a:ext>
                  </a:extLst>
                </a:hlinkClick>
              </a:rPr>
              <a:t>J. A. Melendez</a:t>
            </a:r>
            <a:r>
              <a:rPr lang="en-US" sz="1600" i="1" dirty="0">
                <a:solidFill>
                  <a:srgbClr val="FF000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et al., J. Phys. G 49, 102001 (2022)</a:t>
            </a:r>
            <a:endParaRPr lang="en-US" sz="1200" i="1" dirty="0">
              <a:solidFill>
                <a:srgbClr val="FF0000"/>
              </a:solidFill>
              <a:latin typeface="Calibri" panose="020F0502020204030204" pitchFamily="34" charset="0"/>
              <a:cs typeface="Calibri" panose="020F0502020204030204" pitchFamily="34" charset="0"/>
            </a:endParaRPr>
          </a:p>
          <a:p>
            <a:pPr marL="194310" indent="-194310">
              <a:spcAft>
                <a:spcPts val="600"/>
              </a:spcAft>
              <a:buFont typeface="Arial" panose="020B0604020202020204" pitchFamily="34" charset="0"/>
              <a:buChar char="•"/>
            </a:pPr>
            <a:r>
              <a:rPr lang="en-US" sz="1600" i="1" dirty="0">
                <a:solidFill>
                  <a:srgbClr val="FF0000"/>
                </a:solidFill>
                <a:latin typeface="Calibri" panose="020F0502020204030204" pitchFamily="34" charset="0"/>
                <a:ea typeface="+mn-lt"/>
                <a:cs typeface="Calibri" panose="020F0502020204030204" pitchFamily="34" charset="0"/>
                <a:hlinkClick r:id="rId5">
                  <a:extLst>
                    <a:ext uri="{A12FA001-AC4F-418D-AE19-62706E023703}">
                      <ahyp:hlinkClr xmlns:ahyp="http://schemas.microsoft.com/office/drawing/2018/hyperlinkcolor" val="tx"/>
                    </a:ext>
                  </a:extLst>
                </a:hlinkClick>
              </a:rPr>
              <a:t>E. Bonilla, P. Giuliani et al., </a:t>
            </a:r>
            <a:br>
              <a:rPr lang="en-US" sz="1600" i="1" dirty="0">
                <a:solidFill>
                  <a:srgbClr val="FF0000"/>
                </a:solidFill>
                <a:latin typeface="Calibri" panose="020F0502020204030204" pitchFamily="34" charset="0"/>
                <a:ea typeface="+mn-lt"/>
                <a:cs typeface="Calibri" panose="020F0502020204030204" pitchFamily="34" charset="0"/>
                <a:hlinkClick r:id="rId5">
                  <a:extLst>
                    <a:ext uri="{A12FA001-AC4F-418D-AE19-62706E023703}">
                      <ahyp:hlinkClr xmlns:ahyp="http://schemas.microsoft.com/office/drawing/2018/hyperlinkcolor" val="tx"/>
                    </a:ext>
                  </a:extLst>
                </a:hlinkClick>
              </a:rPr>
            </a:br>
            <a:r>
              <a:rPr lang="en-US" sz="1600" i="1" dirty="0">
                <a:solidFill>
                  <a:srgbClr val="FF0000"/>
                </a:solidFill>
                <a:latin typeface="Calibri" panose="020F0502020204030204" pitchFamily="34" charset="0"/>
                <a:ea typeface="+mn-lt"/>
                <a:cs typeface="Calibri" panose="020F0502020204030204" pitchFamily="34" charset="0"/>
                <a:hlinkClick r:id="rId5">
                  <a:extLst>
                    <a:ext uri="{A12FA001-AC4F-418D-AE19-62706E023703}">
                      <ahyp:hlinkClr xmlns:ahyp="http://schemas.microsoft.com/office/drawing/2018/hyperlinkcolor" val="tx"/>
                    </a:ext>
                  </a:extLst>
                </a:hlinkClick>
              </a:rPr>
              <a:t>Phys. Rev. C 106, 054322 (2022)</a:t>
            </a:r>
            <a:endParaRPr lang="en-US" sz="1600" i="1" dirty="0">
              <a:solidFill>
                <a:srgbClr val="FF0000"/>
              </a:solidFill>
              <a:latin typeface="Calibri" panose="020F0502020204030204" pitchFamily="34" charset="0"/>
              <a:ea typeface="+mn-lt"/>
              <a:cs typeface="Calibri" panose="020F0502020204030204" pitchFamily="34" charset="0"/>
            </a:endParaRPr>
          </a:p>
          <a:p>
            <a:pPr marL="194310" indent="-194310">
              <a:spcAft>
                <a:spcPts val="600"/>
              </a:spcAft>
              <a:buFont typeface="Arial" panose="020B0604020202020204" pitchFamily="34" charset="0"/>
              <a:buChar char="•"/>
            </a:pPr>
            <a:r>
              <a:rPr lang="en-US" sz="1600" i="1" dirty="0">
                <a:solidFill>
                  <a:srgbClr val="FF0000"/>
                </a:solidFill>
                <a:latin typeface="Calibri" panose="020F0502020204030204" pitchFamily="34" charset="0"/>
                <a:ea typeface="+mn-lt"/>
                <a:cs typeface="Calibri" panose="020F0502020204030204" pitchFamily="34" charset="0"/>
                <a:hlinkClick r:id="rId6">
                  <a:extLst>
                    <a:ext uri="{A12FA001-AC4F-418D-AE19-62706E023703}">
                      <ahyp:hlinkClr xmlns:ahyp="http://schemas.microsoft.com/office/drawing/2018/hyperlinkcolor" val="tx"/>
                    </a:ext>
                  </a:extLst>
                </a:hlinkClick>
              </a:rPr>
              <a:t>P. Giuliani, K. Godbey et al., Front. Phys. 10, 1212 (2022)</a:t>
            </a:r>
            <a:endParaRPr lang="en-US" sz="1600" i="1" dirty="0">
              <a:solidFill>
                <a:srgbClr val="FF0000"/>
              </a:solidFill>
              <a:latin typeface="Calibri" panose="020F0502020204030204" pitchFamily="34" charset="0"/>
              <a:ea typeface="+mn-lt"/>
              <a:cs typeface="Calibri" panose="020F0502020204030204" pitchFamily="34" charset="0"/>
            </a:endParaRPr>
          </a:p>
          <a:p>
            <a:pPr marL="194310" indent="-194310">
              <a:spcAft>
                <a:spcPts val="600"/>
              </a:spcAft>
              <a:buFont typeface="Arial" panose="020B0604020202020204" pitchFamily="34" charset="0"/>
              <a:buChar char="•"/>
            </a:pPr>
            <a:r>
              <a:rPr lang="en-US" sz="1600" i="1" dirty="0">
                <a:solidFill>
                  <a:srgbClr val="FF0000"/>
                </a:solidFill>
                <a:latin typeface="Calibri" panose="020F0502020204030204" pitchFamily="34" charset="0"/>
                <a:ea typeface="+mn-lt"/>
                <a:cs typeface="Calibri" panose="020F0502020204030204" pitchFamily="34" charset="0"/>
                <a:hlinkClick r:id="rId7">
                  <a:extLst>
                    <a:ext uri="{A12FA001-AC4F-418D-AE19-62706E023703}">
                      <ahyp:hlinkClr xmlns:ahyp="http://schemas.microsoft.com/office/drawing/2018/hyperlinkcolor" val="tx"/>
                    </a:ext>
                  </a:extLst>
                </a:hlinkClick>
              </a:rPr>
              <a:t>C. </a:t>
            </a:r>
            <a:r>
              <a:rPr lang="en-US" sz="1600" i="1" dirty="0" err="1">
                <a:solidFill>
                  <a:srgbClr val="FF0000"/>
                </a:solidFill>
                <a:latin typeface="Calibri" panose="020F0502020204030204" pitchFamily="34" charset="0"/>
                <a:ea typeface="+mn-lt"/>
                <a:cs typeface="Calibri" panose="020F0502020204030204" pitchFamily="34" charset="0"/>
                <a:hlinkClick r:id="rId7">
                  <a:extLst>
                    <a:ext uri="{A12FA001-AC4F-418D-AE19-62706E023703}">
                      <ahyp:hlinkClr xmlns:ahyp="http://schemas.microsoft.com/office/drawing/2018/hyperlinkcolor" val="tx"/>
                    </a:ext>
                  </a:extLst>
                </a:hlinkClick>
              </a:rPr>
              <a:t>Drischler</a:t>
            </a:r>
            <a:r>
              <a:rPr lang="en-US" sz="1600" i="1" dirty="0">
                <a:solidFill>
                  <a:srgbClr val="FF0000"/>
                </a:solidFill>
                <a:latin typeface="Calibri" panose="020F0502020204030204" pitchFamily="34" charset="0"/>
                <a:ea typeface="+mn-lt"/>
                <a:cs typeface="Calibri" panose="020F0502020204030204" pitchFamily="34" charset="0"/>
                <a:hlinkClick r:id="rId7">
                  <a:extLst>
                    <a:ext uri="{A12FA001-AC4F-418D-AE19-62706E023703}">
                      <ahyp:hlinkClr xmlns:ahyp="http://schemas.microsoft.com/office/drawing/2018/hyperlinkcolor" val="tx"/>
                    </a:ext>
                  </a:extLst>
                </a:hlinkClick>
              </a:rPr>
              <a:t> et al., Quarto + Front. Phys. 10, 1365 (2022)</a:t>
            </a:r>
            <a:endParaRPr lang="en-US" sz="1600" i="1" dirty="0">
              <a:solidFill>
                <a:srgbClr val="FF0000"/>
              </a:solidFill>
              <a:latin typeface="Calibri" panose="020F0502020204030204" pitchFamily="34" charset="0"/>
              <a:ea typeface="+mn-lt"/>
              <a:cs typeface="Calibri" panose="020F0502020204030204" pitchFamily="34" charset="0"/>
            </a:endParaRPr>
          </a:p>
        </p:txBody>
      </p:sp>
      <p:sp>
        <p:nvSpPr>
          <p:cNvPr id="4" name="Oval 3">
            <a:extLst>
              <a:ext uri="{FF2B5EF4-FFF2-40B4-BE49-F238E27FC236}">
                <a16:creationId xmlns:a16="http://schemas.microsoft.com/office/drawing/2014/main" id="{E2FC7AE1-1D66-54F9-8A77-75B961AC7349}"/>
              </a:ext>
            </a:extLst>
          </p:cNvPr>
          <p:cNvSpPr/>
          <p:nvPr/>
        </p:nvSpPr>
        <p:spPr>
          <a:xfrm>
            <a:off x="6381750" y="1622310"/>
            <a:ext cx="2952750" cy="4541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2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8.2|32.7|35.7"/>
</p:tagLst>
</file>

<file path=ppt/tags/tag2.xml><?xml version="1.0" encoding="utf-8"?>
<p:tagLst xmlns:a="http://schemas.openxmlformats.org/drawingml/2006/main" xmlns:r="http://schemas.openxmlformats.org/officeDocument/2006/relationships" xmlns:p="http://schemas.openxmlformats.org/presentationml/2006/main">
  <p:tag name="TIMING" val="|0.2|0.2|0.4"/>
</p:tagLst>
</file>

<file path=ppt/tags/tag3.xml><?xml version="1.0" encoding="utf-8"?>
<p:tagLst xmlns:a="http://schemas.openxmlformats.org/drawingml/2006/main" xmlns:r="http://schemas.openxmlformats.org/officeDocument/2006/relationships" xmlns:p="http://schemas.openxmlformats.org/presentationml/2006/main">
  <p:tag name="TIMING" val="|0.2|0.2|0.4"/>
</p:tagLst>
</file>

<file path=ppt/tags/tag4.xml><?xml version="1.0" encoding="utf-8"?>
<p:tagLst xmlns:a="http://schemas.openxmlformats.org/drawingml/2006/main" xmlns:r="http://schemas.openxmlformats.org/officeDocument/2006/relationships" xmlns:p="http://schemas.openxmlformats.org/presentationml/2006/main">
  <p:tag name="TIMING" val="|20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13288</TotalTime>
  <Words>5877</Words>
  <Application>Microsoft Macintosh PowerPoint</Application>
  <PresentationFormat>Widescreen</PresentationFormat>
  <Paragraphs>612</Paragraphs>
  <Slides>50</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Aptos</vt:lpstr>
      <vt:lpstr>Aptos Display</vt:lpstr>
      <vt:lpstr>Arial</vt:lpstr>
      <vt:lpstr>Arial,Sans-Serif</vt:lpstr>
      <vt:lpstr>Calibri</vt:lpstr>
      <vt:lpstr>Cambria Math</vt:lpstr>
      <vt:lpstr>Lucida Calligraphy</vt:lpstr>
      <vt:lpstr>Monaco</vt:lpstr>
      <vt:lpstr>System Font Regular</vt:lpstr>
      <vt:lpstr>Wingdings</vt:lpstr>
      <vt:lpstr>Office Theme</vt:lpstr>
      <vt:lpstr>PowerPoint Presentation</vt:lpstr>
      <vt:lpstr>Outline</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Reduced order models: (Petrov-)Galerkin projections</vt:lpstr>
      <vt:lpstr>Emulator basis construction</vt:lpstr>
      <vt:lpstr>Proper Orthogonal Decomposition (POD)</vt:lpstr>
      <vt:lpstr>Greedy Algorithm in Action (preview)</vt:lpstr>
      <vt:lpstr>Emulator error estimation for greedy algorithm</vt:lpstr>
      <vt:lpstr>POD vs greedy algorithm</vt:lpstr>
      <vt:lpstr>Extension to coupled channels &amp; momentum space</vt:lpstr>
      <vt:lpstr>Extension to coupled channels &amp; momentum space</vt:lpstr>
      <vt:lpstr>N-d scattering emulator</vt:lpstr>
      <vt:lpstr>Emulation errors at first and second order</vt:lpstr>
      <vt:lpstr>Summary points</vt:lpstr>
      <vt:lpstr>Outline</vt:lpstr>
      <vt:lpstr>PowerPoint Presentation</vt:lpstr>
      <vt:lpstr>PowerPoint Presentation</vt:lpstr>
      <vt:lpstr>PowerPoint Presentation</vt:lpstr>
      <vt:lpstr>PowerPoint Presentation</vt:lpstr>
      <vt:lpstr>PowerPoint Presentation</vt:lpstr>
      <vt:lpstr>PowerPoint Presentation</vt:lpstr>
      <vt:lpstr>RBM emulator for coupled channels</vt:lpstr>
      <vt:lpstr>Coupled channel emulator: Fast &amp; Accurate</vt:lpstr>
      <vt:lpstr>Outline</vt:lpstr>
      <vt:lpstr>Complex-E emulator for continuum physics</vt:lpstr>
      <vt:lpstr>Complex-E emulator for continuum physics</vt:lpstr>
      <vt:lpstr>Complex-E emulator for continuum physics</vt:lpstr>
      <vt:lpstr>Complex-E emulator for continuum: scattering amplitudes</vt:lpstr>
      <vt:lpstr>Outline</vt:lpstr>
      <vt:lpstr>Summary of RBM emulator extensions</vt:lpstr>
      <vt:lpstr>PowerPoint Presentation</vt:lpstr>
      <vt:lpstr>Extra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Furnstahl, Dick</dc:creator>
  <cp:lastModifiedBy>Furnstahl, Dick</cp:lastModifiedBy>
  <cp:revision>47</cp:revision>
  <dcterms:created xsi:type="dcterms:W3CDTF">2025-10-25T13:33:50Z</dcterms:created>
  <dcterms:modified xsi:type="dcterms:W3CDTF">2025-11-17T07:25:00Z</dcterms:modified>
</cp:coreProperties>
</file>