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66"/>
  </p:notesMasterIdLst>
  <p:sldIdLst>
    <p:sldId id="313" r:id="rId3"/>
    <p:sldId id="258" r:id="rId4"/>
    <p:sldId id="259" r:id="rId5"/>
    <p:sldId id="260" r:id="rId6"/>
    <p:sldId id="335" r:id="rId7"/>
    <p:sldId id="336" r:id="rId8"/>
    <p:sldId id="301" r:id="rId9"/>
    <p:sldId id="374" r:id="rId10"/>
    <p:sldId id="359" r:id="rId11"/>
    <p:sldId id="337" r:id="rId12"/>
    <p:sldId id="361" r:id="rId13"/>
    <p:sldId id="362" r:id="rId14"/>
    <p:sldId id="363" r:id="rId15"/>
    <p:sldId id="365" r:id="rId16"/>
    <p:sldId id="366" r:id="rId17"/>
    <p:sldId id="367" r:id="rId18"/>
    <p:sldId id="368" r:id="rId19"/>
    <p:sldId id="265" r:id="rId20"/>
    <p:sldId id="267" r:id="rId21"/>
    <p:sldId id="264" r:id="rId22"/>
    <p:sldId id="271" r:id="rId23"/>
    <p:sldId id="273" r:id="rId24"/>
    <p:sldId id="302" r:id="rId25"/>
    <p:sldId id="347" r:id="rId26"/>
    <p:sldId id="278" r:id="rId27"/>
    <p:sldId id="279" r:id="rId28"/>
    <p:sldId id="284" r:id="rId29"/>
    <p:sldId id="285" r:id="rId30"/>
    <p:sldId id="364" r:id="rId31"/>
    <p:sldId id="343" r:id="rId32"/>
    <p:sldId id="344" r:id="rId33"/>
    <p:sldId id="345" r:id="rId34"/>
    <p:sldId id="346" r:id="rId35"/>
    <p:sldId id="357" r:id="rId36"/>
    <p:sldId id="360" r:id="rId37"/>
    <p:sldId id="326" r:id="rId38"/>
    <p:sldId id="309" r:id="rId39"/>
    <p:sldId id="327" r:id="rId40"/>
    <p:sldId id="314" r:id="rId41"/>
    <p:sldId id="323" r:id="rId42"/>
    <p:sldId id="375" r:id="rId43"/>
    <p:sldId id="371" r:id="rId44"/>
    <p:sldId id="372" r:id="rId45"/>
    <p:sldId id="268" r:id="rId46"/>
    <p:sldId id="269" r:id="rId47"/>
    <p:sldId id="272" r:id="rId48"/>
    <p:sldId id="276" r:id="rId49"/>
    <p:sldId id="277" r:id="rId50"/>
    <p:sldId id="274" r:id="rId51"/>
    <p:sldId id="318" r:id="rId52"/>
    <p:sldId id="319" r:id="rId53"/>
    <p:sldId id="261" r:id="rId54"/>
    <p:sldId id="262" r:id="rId55"/>
    <p:sldId id="351" r:id="rId56"/>
    <p:sldId id="266" r:id="rId57"/>
    <p:sldId id="352" r:id="rId58"/>
    <p:sldId id="358" r:id="rId59"/>
    <p:sldId id="263" r:id="rId60"/>
    <p:sldId id="329" r:id="rId61"/>
    <p:sldId id="330" r:id="rId62"/>
    <p:sldId id="331" r:id="rId63"/>
    <p:sldId id="332" r:id="rId64"/>
    <p:sldId id="33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E86A3E3-DC0F-4A36-BDFD-E2F2ADB86344}">
          <p14:sldIdLst>
            <p14:sldId id="313"/>
          </p14:sldIdLst>
        </p14:section>
        <p14:section name="Why?" id="{48762163-2EC6-41E2-AEEC-16F3A602BC70}">
          <p14:sldIdLst>
            <p14:sldId id="258"/>
            <p14:sldId id="259"/>
            <p14:sldId id="260"/>
          </p14:sldIdLst>
        </p14:section>
        <p14:section name="GP Specifics" id="{E2FA4563-7191-43AB-AC68-5B7774324663}">
          <p14:sldIdLst>
            <p14:sldId id="335"/>
            <p14:sldId id="336"/>
            <p14:sldId id="301"/>
            <p14:sldId id="374"/>
            <p14:sldId id="359"/>
            <p14:sldId id="337"/>
            <p14:sldId id="361"/>
            <p14:sldId id="362"/>
            <p14:sldId id="363"/>
            <p14:sldId id="365"/>
            <p14:sldId id="366"/>
            <p14:sldId id="367"/>
            <p14:sldId id="368"/>
          </p14:sldIdLst>
        </p14:section>
        <p14:section name="How do we know it works?" id="{0E7F71B8-188D-40D9-9433-F39629C636DA}">
          <p14:sldIdLst>
            <p14:sldId id="265"/>
            <p14:sldId id="267"/>
            <p14:sldId id="264"/>
            <p14:sldId id="271"/>
            <p14:sldId id="273"/>
            <p14:sldId id="302"/>
            <p14:sldId id="347"/>
          </p14:sldIdLst>
        </p14:section>
        <p14:section name="Real world data" id="{3C5A935C-D989-4DE3-9E0E-E79A8E432FB6}">
          <p14:sldIdLst>
            <p14:sldId id="278"/>
            <p14:sldId id="279"/>
            <p14:sldId id="284"/>
            <p14:sldId id="285"/>
          </p14:sldIdLst>
        </p14:section>
        <p14:section name="Probability Surface" id="{27854ACC-D93E-4291-B9B2-1162386FD6BA}">
          <p14:sldIdLst>
            <p14:sldId id="364"/>
            <p14:sldId id="343"/>
            <p14:sldId id="344"/>
            <p14:sldId id="345"/>
            <p14:sldId id="346"/>
            <p14:sldId id="357"/>
            <p14:sldId id="360"/>
          </p14:sldIdLst>
        </p14:section>
        <p14:section name="Future Work" id="{0EB75B6B-D195-4275-B3AE-7152026FC476}">
          <p14:sldIdLst>
            <p14:sldId id="326"/>
            <p14:sldId id="309"/>
            <p14:sldId id="327"/>
          </p14:sldIdLst>
        </p14:section>
        <p14:section name="Backup" id="{03AB1EF1-01D6-49AC-91D2-8A6124AACEE1}">
          <p14:sldIdLst>
            <p14:sldId id="314"/>
            <p14:sldId id="323"/>
            <p14:sldId id="375"/>
            <p14:sldId id="371"/>
            <p14:sldId id="372"/>
            <p14:sldId id="268"/>
            <p14:sldId id="269"/>
            <p14:sldId id="272"/>
            <p14:sldId id="276"/>
            <p14:sldId id="277"/>
            <p14:sldId id="274"/>
            <p14:sldId id="318"/>
            <p14:sldId id="319"/>
          </p14:sldIdLst>
        </p14:section>
        <p14:section name="How does it work?" id="{398633D9-2F32-4755-A124-81DE568B227A}">
          <p14:sldIdLst>
            <p14:sldId id="261"/>
            <p14:sldId id="262"/>
            <p14:sldId id="351"/>
            <p14:sldId id="266"/>
            <p14:sldId id="352"/>
            <p14:sldId id="358"/>
            <p14:sldId id="263"/>
            <p14:sldId id="329"/>
            <p14:sldId id="330"/>
            <p14:sldId id="331"/>
            <p14:sldId id="332"/>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33DC2-A264-406A-A978-03A98869D022}" type="datetimeFigureOut">
              <a:rPr lang="en-GB" smtClean="0"/>
              <a:t>16/11/2025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D18AF-B861-4281-806E-25FDBA4E13D8}" type="slidenum">
              <a:rPr lang="en-GB" smtClean="0"/>
              <a:t>‹#›</a:t>
            </a:fld>
            <a:endParaRPr lang="en-GB" dirty="0"/>
          </a:p>
        </p:txBody>
      </p:sp>
    </p:spTree>
    <p:extLst>
      <p:ext uri="{BB962C8B-B14F-4D97-AF65-F5344CB8AC3E}">
        <p14:creationId xmlns:p14="http://schemas.microsoft.com/office/powerpoint/2010/main" val="338087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Incomplete, inaccurate datasets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Sparsely populated in kinematic regions of interest and extracting useful information challenging. </a:t>
            </a:r>
          </a:p>
          <a:p>
            <a:endParaRPr lang="en-GB" dirty="0"/>
          </a:p>
        </p:txBody>
      </p:sp>
      <p:sp>
        <p:nvSpPr>
          <p:cNvPr id="4" name="Slide Number Placeholder 3"/>
          <p:cNvSpPr>
            <a:spLocks noGrp="1"/>
          </p:cNvSpPr>
          <p:nvPr>
            <p:ph type="sldNum" sz="quarter" idx="5"/>
          </p:nvPr>
        </p:nvSpPr>
        <p:spPr/>
        <p:txBody>
          <a:bodyPr/>
          <a:lstStyle/>
          <a:p>
            <a:fld id="{E2DD18AF-B861-4281-806E-25FDBA4E13D8}" type="slidenum">
              <a:rPr lang="en-GB" smtClean="0"/>
              <a:t>3</a:t>
            </a:fld>
            <a:endParaRPr lang="en-GB" dirty="0"/>
          </a:p>
        </p:txBody>
      </p:sp>
    </p:spTree>
    <p:extLst>
      <p:ext uri="{BB962C8B-B14F-4D97-AF65-F5344CB8AC3E}">
        <p14:creationId xmlns:p14="http://schemas.microsoft.com/office/powerpoint/2010/main" val="426714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other datasets. </a:t>
            </a:r>
          </a:p>
          <a:p>
            <a:r>
              <a:rPr lang="en-GB" dirty="0"/>
              <a:t>Improve datasets to help theorists, check for areas of divergence. </a:t>
            </a:r>
          </a:p>
        </p:txBody>
      </p:sp>
      <p:sp>
        <p:nvSpPr>
          <p:cNvPr id="4" name="Slide Number Placeholder 3"/>
          <p:cNvSpPr>
            <a:spLocks noGrp="1"/>
          </p:cNvSpPr>
          <p:nvPr>
            <p:ph type="sldNum" sz="quarter" idx="5"/>
          </p:nvPr>
        </p:nvSpPr>
        <p:spPr/>
        <p:txBody>
          <a:bodyPr/>
          <a:lstStyle/>
          <a:p>
            <a:fld id="{E2DD18AF-B861-4281-806E-25FDBA4E13D8}" type="slidenum">
              <a:rPr lang="en-GB" smtClean="0"/>
              <a:t>4</a:t>
            </a:fld>
            <a:endParaRPr lang="en-GB" dirty="0"/>
          </a:p>
        </p:txBody>
      </p:sp>
    </p:spTree>
    <p:extLst>
      <p:ext uri="{BB962C8B-B14F-4D97-AF65-F5344CB8AC3E}">
        <p14:creationId xmlns:p14="http://schemas.microsoft.com/office/powerpoint/2010/main" val="181628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 convex hull is the minimal convex polygon that encloses all points in the set of known points.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D18AF-B861-4281-806E-25FDBA4E13D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63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DD18AF-B861-4281-806E-25FDBA4E13D8}" type="slidenum">
              <a:rPr lang="en-GB" smtClean="0"/>
              <a:t>10</a:t>
            </a:fld>
            <a:endParaRPr lang="en-GB" dirty="0"/>
          </a:p>
        </p:txBody>
      </p:sp>
    </p:spTree>
    <p:extLst>
      <p:ext uri="{BB962C8B-B14F-4D97-AF65-F5344CB8AC3E}">
        <p14:creationId xmlns:p14="http://schemas.microsoft.com/office/powerpoint/2010/main" val="3157146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stated previously, most of the information of hadron resonances is obtained from the fitting the theoretical functional form to data. As such is important to check that fits to GP data are appropriate. </a:t>
            </a:r>
            <a:endParaRPr lang="en-GB" dirty="0"/>
          </a:p>
        </p:txBody>
      </p:sp>
      <p:sp>
        <p:nvSpPr>
          <p:cNvPr id="4" name="Slide Number Placeholder 3"/>
          <p:cNvSpPr>
            <a:spLocks noGrp="1"/>
          </p:cNvSpPr>
          <p:nvPr>
            <p:ph type="sldNum" sz="quarter" idx="5"/>
          </p:nvPr>
        </p:nvSpPr>
        <p:spPr/>
        <p:txBody>
          <a:bodyPr/>
          <a:lstStyle/>
          <a:p>
            <a:fld id="{E2DD18AF-B861-4281-806E-25FDBA4E13D8}" type="slidenum">
              <a:rPr lang="en-GB" smtClean="0"/>
              <a:t>23</a:t>
            </a:fld>
            <a:endParaRPr lang="en-GB" dirty="0"/>
          </a:p>
        </p:txBody>
      </p:sp>
    </p:spTree>
    <p:extLst>
      <p:ext uri="{BB962C8B-B14F-4D97-AF65-F5344CB8AC3E}">
        <p14:creationId xmlns:p14="http://schemas.microsoft.com/office/powerpoint/2010/main" val="314406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FD25-E5B1-D714-9321-45D9397176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91027D-A694-52F6-48E5-0BC0117D3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AF3C79-B203-E3C3-A2C4-F410DCABE1CF}"/>
              </a:ext>
            </a:extLst>
          </p:cNvPr>
          <p:cNvSpPr>
            <a:spLocks noGrp="1"/>
          </p:cNvSpPr>
          <p:nvPr>
            <p:ph type="dt" sz="half" idx="10"/>
          </p:nvPr>
        </p:nvSpPr>
        <p:spPr/>
        <p:txBody>
          <a:bodyPr/>
          <a:lstStyle/>
          <a:p>
            <a:fld id="{AC425DD5-462B-40B1-8D93-5F67DF483985}" type="datetime1">
              <a:rPr lang="en-GB" smtClean="0"/>
              <a:t>16/11/2025</a:t>
            </a:fld>
            <a:endParaRPr lang="en-GB" dirty="0"/>
          </a:p>
        </p:txBody>
      </p:sp>
      <p:sp>
        <p:nvSpPr>
          <p:cNvPr id="5" name="Footer Placeholder 4">
            <a:extLst>
              <a:ext uri="{FF2B5EF4-FFF2-40B4-BE49-F238E27FC236}">
                <a16:creationId xmlns:a16="http://schemas.microsoft.com/office/drawing/2014/main" id="{7F41C915-EC6B-F827-0A41-4667078DB6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7ADA06F-0228-E864-856C-A4CCB089A239}"/>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412282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C6E9-749E-03B8-6497-1176F75337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5F4FDF-A332-5054-DE93-500DDD47D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82CFFE-BC0A-5B97-694D-8D5355EA1E62}"/>
              </a:ext>
            </a:extLst>
          </p:cNvPr>
          <p:cNvSpPr>
            <a:spLocks noGrp="1"/>
          </p:cNvSpPr>
          <p:nvPr>
            <p:ph type="dt" sz="half" idx="10"/>
          </p:nvPr>
        </p:nvSpPr>
        <p:spPr/>
        <p:txBody>
          <a:bodyPr/>
          <a:lstStyle/>
          <a:p>
            <a:fld id="{BA5EC949-C5CB-4673-AC13-059C9B6AF8BF}" type="datetime1">
              <a:rPr lang="en-GB" smtClean="0"/>
              <a:t>16/11/2025</a:t>
            </a:fld>
            <a:endParaRPr lang="en-GB" dirty="0"/>
          </a:p>
        </p:txBody>
      </p:sp>
      <p:sp>
        <p:nvSpPr>
          <p:cNvPr id="5" name="Footer Placeholder 4">
            <a:extLst>
              <a:ext uri="{FF2B5EF4-FFF2-40B4-BE49-F238E27FC236}">
                <a16:creationId xmlns:a16="http://schemas.microsoft.com/office/drawing/2014/main" id="{EF728D2E-CAC5-8629-635D-F9BF295804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47B8555-EED5-2CB9-C7F0-1A4C7F78D942}"/>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39717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D230B6-C8EE-C59D-8091-1AD022823E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A1DF16-D95C-1FD1-3D73-B7561CC18B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426F84-0B89-9FA1-6E24-76A7E7609ABB}"/>
              </a:ext>
            </a:extLst>
          </p:cNvPr>
          <p:cNvSpPr>
            <a:spLocks noGrp="1"/>
          </p:cNvSpPr>
          <p:nvPr>
            <p:ph type="dt" sz="half" idx="10"/>
          </p:nvPr>
        </p:nvSpPr>
        <p:spPr/>
        <p:txBody>
          <a:bodyPr/>
          <a:lstStyle/>
          <a:p>
            <a:fld id="{7DBC2B47-47EE-4495-8035-C00117BB8CC5}" type="datetime1">
              <a:rPr lang="en-GB" smtClean="0"/>
              <a:t>16/11/2025</a:t>
            </a:fld>
            <a:endParaRPr lang="en-GB" dirty="0"/>
          </a:p>
        </p:txBody>
      </p:sp>
      <p:sp>
        <p:nvSpPr>
          <p:cNvPr id="5" name="Footer Placeholder 4">
            <a:extLst>
              <a:ext uri="{FF2B5EF4-FFF2-40B4-BE49-F238E27FC236}">
                <a16:creationId xmlns:a16="http://schemas.microsoft.com/office/drawing/2014/main" id="{0DC20978-177A-6869-6666-6869D1DDC2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7E53086-A077-1E01-AAB4-72845355BD81}"/>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804420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3364-85F8-A24C-577B-CDCB43BE0A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D7E6D2-A918-1AD2-3A2B-8693B3DD1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8E57DD-DC76-F7BB-E729-E2098E5719A6}"/>
              </a:ext>
            </a:extLst>
          </p:cNvPr>
          <p:cNvSpPr>
            <a:spLocks noGrp="1"/>
          </p:cNvSpPr>
          <p:nvPr>
            <p:ph type="dt" sz="half" idx="10"/>
          </p:nvPr>
        </p:nvSpPr>
        <p:spPr/>
        <p:txBody>
          <a:bodyPr/>
          <a:lstStyle/>
          <a:p>
            <a:fld id="{5046244D-BBB7-4420-ADAD-C24DEED8C0DD}" type="datetimeFigureOut">
              <a:rPr lang="en-GB" smtClean="0"/>
              <a:t>16/11/2025</a:t>
            </a:fld>
            <a:endParaRPr lang="en-GB"/>
          </a:p>
        </p:txBody>
      </p:sp>
      <p:sp>
        <p:nvSpPr>
          <p:cNvPr id="5" name="Footer Placeholder 4">
            <a:extLst>
              <a:ext uri="{FF2B5EF4-FFF2-40B4-BE49-F238E27FC236}">
                <a16:creationId xmlns:a16="http://schemas.microsoft.com/office/drawing/2014/main" id="{9CEC16D9-863F-23B2-F80B-439FBBE1FC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0A6DB-CEA6-A159-CBAD-6098A7A994C8}"/>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2740439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CDF9-C80E-3E14-974A-C29AF097D0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2D8B84-F861-2A8B-6AB3-816993EA6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C87BC7-7E36-2D0A-47C7-933C75C08800}"/>
              </a:ext>
            </a:extLst>
          </p:cNvPr>
          <p:cNvSpPr>
            <a:spLocks noGrp="1"/>
          </p:cNvSpPr>
          <p:nvPr>
            <p:ph type="dt" sz="half" idx="10"/>
          </p:nvPr>
        </p:nvSpPr>
        <p:spPr/>
        <p:txBody>
          <a:bodyPr/>
          <a:lstStyle/>
          <a:p>
            <a:fld id="{5046244D-BBB7-4420-ADAD-C24DEED8C0DD}" type="datetimeFigureOut">
              <a:rPr lang="en-GB" smtClean="0"/>
              <a:t>16/11/2025</a:t>
            </a:fld>
            <a:endParaRPr lang="en-GB"/>
          </a:p>
        </p:txBody>
      </p:sp>
      <p:sp>
        <p:nvSpPr>
          <p:cNvPr id="5" name="Footer Placeholder 4">
            <a:extLst>
              <a:ext uri="{FF2B5EF4-FFF2-40B4-BE49-F238E27FC236}">
                <a16:creationId xmlns:a16="http://schemas.microsoft.com/office/drawing/2014/main" id="{9064C064-7545-2BC6-7ECE-862525AD97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B27750-DA8E-79CB-35FA-1512C02E1457}"/>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1872972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5C5E-10EA-6D63-11CA-AC19D96910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1BF7B5-9BD2-D3B7-9064-852DDD3643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B9E7C-3367-B2B1-EE06-44CB5807742F}"/>
              </a:ext>
            </a:extLst>
          </p:cNvPr>
          <p:cNvSpPr>
            <a:spLocks noGrp="1"/>
          </p:cNvSpPr>
          <p:nvPr>
            <p:ph type="dt" sz="half" idx="10"/>
          </p:nvPr>
        </p:nvSpPr>
        <p:spPr/>
        <p:txBody>
          <a:bodyPr/>
          <a:lstStyle/>
          <a:p>
            <a:fld id="{5046244D-BBB7-4420-ADAD-C24DEED8C0DD}" type="datetimeFigureOut">
              <a:rPr lang="en-GB" smtClean="0"/>
              <a:t>16/11/2025</a:t>
            </a:fld>
            <a:endParaRPr lang="en-GB"/>
          </a:p>
        </p:txBody>
      </p:sp>
      <p:sp>
        <p:nvSpPr>
          <p:cNvPr id="5" name="Footer Placeholder 4">
            <a:extLst>
              <a:ext uri="{FF2B5EF4-FFF2-40B4-BE49-F238E27FC236}">
                <a16:creationId xmlns:a16="http://schemas.microsoft.com/office/drawing/2014/main" id="{3B2C2010-3D58-C254-BF47-20B892DBFB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C1F6A8-6D2B-F8B3-980D-F9187D50A064}"/>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2567474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24BE-47FB-433A-8AD8-A5F7B2AA40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CD0811-1842-22B8-52C6-0B76A03D42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EF7FDD-C342-6D3F-3DA5-AB50D4580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01A6D2-2A40-2AA0-E2AD-AA58D2E99207}"/>
              </a:ext>
            </a:extLst>
          </p:cNvPr>
          <p:cNvSpPr>
            <a:spLocks noGrp="1"/>
          </p:cNvSpPr>
          <p:nvPr>
            <p:ph type="dt" sz="half" idx="10"/>
          </p:nvPr>
        </p:nvSpPr>
        <p:spPr/>
        <p:txBody>
          <a:bodyPr/>
          <a:lstStyle/>
          <a:p>
            <a:fld id="{5046244D-BBB7-4420-ADAD-C24DEED8C0DD}" type="datetimeFigureOut">
              <a:rPr lang="en-GB" smtClean="0"/>
              <a:t>16/11/2025</a:t>
            </a:fld>
            <a:endParaRPr lang="en-GB"/>
          </a:p>
        </p:txBody>
      </p:sp>
      <p:sp>
        <p:nvSpPr>
          <p:cNvPr id="6" name="Footer Placeholder 5">
            <a:extLst>
              <a:ext uri="{FF2B5EF4-FFF2-40B4-BE49-F238E27FC236}">
                <a16:creationId xmlns:a16="http://schemas.microsoft.com/office/drawing/2014/main" id="{42087158-771E-0A32-48C1-1A9A29A761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5077BA-A1E1-6083-289F-C23DEE225948}"/>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182111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2B8C-B3E4-D955-9D45-2C84122DC9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BA3B90-7B58-7397-1FCB-8B2C9C507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99ADCE-C7F7-23BD-122A-537D63217F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D6AA4A-CE4C-3F51-7F05-BA3A7F03C5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E3E0B-E867-3418-64A5-7ED795E530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C53928-CA09-0816-E466-1FD02A8A2B5A}"/>
              </a:ext>
            </a:extLst>
          </p:cNvPr>
          <p:cNvSpPr>
            <a:spLocks noGrp="1"/>
          </p:cNvSpPr>
          <p:nvPr>
            <p:ph type="dt" sz="half" idx="10"/>
          </p:nvPr>
        </p:nvSpPr>
        <p:spPr/>
        <p:txBody>
          <a:bodyPr/>
          <a:lstStyle/>
          <a:p>
            <a:fld id="{5046244D-BBB7-4420-ADAD-C24DEED8C0DD}" type="datetimeFigureOut">
              <a:rPr lang="en-GB" smtClean="0"/>
              <a:t>16/11/2025</a:t>
            </a:fld>
            <a:endParaRPr lang="en-GB"/>
          </a:p>
        </p:txBody>
      </p:sp>
      <p:sp>
        <p:nvSpPr>
          <p:cNvPr id="8" name="Footer Placeholder 7">
            <a:extLst>
              <a:ext uri="{FF2B5EF4-FFF2-40B4-BE49-F238E27FC236}">
                <a16:creationId xmlns:a16="http://schemas.microsoft.com/office/drawing/2014/main" id="{36402D37-0E0C-AAF2-C82C-B5872D7395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7D2450-6DD8-0E44-0204-0017DB271E9F}"/>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2773246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A62F-D084-C8DC-3623-42CF6266B5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707C28-3979-9B87-179C-B01DF4553DCE}"/>
              </a:ext>
            </a:extLst>
          </p:cNvPr>
          <p:cNvSpPr>
            <a:spLocks noGrp="1"/>
          </p:cNvSpPr>
          <p:nvPr>
            <p:ph type="dt" sz="half" idx="10"/>
          </p:nvPr>
        </p:nvSpPr>
        <p:spPr/>
        <p:txBody>
          <a:bodyPr/>
          <a:lstStyle/>
          <a:p>
            <a:fld id="{5046244D-BBB7-4420-ADAD-C24DEED8C0DD}" type="datetimeFigureOut">
              <a:rPr lang="en-GB" smtClean="0"/>
              <a:t>16/11/2025</a:t>
            </a:fld>
            <a:endParaRPr lang="en-GB"/>
          </a:p>
        </p:txBody>
      </p:sp>
      <p:sp>
        <p:nvSpPr>
          <p:cNvPr id="4" name="Footer Placeholder 3">
            <a:extLst>
              <a:ext uri="{FF2B5EF4-FFF2-40B4-BE49-F238E27FC236}">
                <a16:creationId xmlns:a16="http://schemas.microsoft.com/office/drawing/2014/main" id="{CAF81B62-3E85-89ED-9733-C9114DCA74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511417-DC53-9930-8391-73BB3B10B6A9}"/>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4143964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EA35BC-AFDE-22AD-FA93-C5BF49A9EB9E}"/>
              </a:ext>
            </a:extLst>
          </p:cNvPr>
          <p:cNvSpPr>
            <a:spLocks noGrp="1"/>
          </p:cNvSpPr>
          <p:nvPr>
            <p:ph type="dt" sz="half" idx="10"/>
          </p:nvPr>
        </p:nvSpPr>
        <p:spPr/>
        <p:txBody>
          <a:bodyPr/>
          <a:lstStyle/>
          <a:p>
            <a:fld id="{5046244D-BBB7-4420-ADAD-C24DEED8C0DD}" type="datetimeFigureOut">
              <a:rPr lang="en-GB" smtClean="0"/>
              <a:t>16/11/2025</a:t>
            </a:fld>
            <a:endParaRPr lang="en-GB"/>
          </a:p>
        </p:txBody>
      </p:sp>
      <p:sp>
        <p:nvSpPr>
          <p:cNvPr id="3" name="Footer Placeholder 2">
            <a:extLst>
              <a:ext uri="{FF2B5EF4-FFF2-40B4-BE49-F238E27FC236}">
                <a16:creationId xmlns:a16="http://schemas.microsoft.com/office/drawing/2014/main" id="{A4418F1B-8FE0-6481-2B60-23B897FA33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39D8CE-9D3A-89D4-EE50-8D1284CBB561}"/>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1133267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3C08-202B-D2D4-C04F-91A86EA3D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B67273-06A5-993C-6DF0-8F0368601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7098CA-40BD-6F2C-A31B-D7E10D90E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E217D-3BF8-8783-49BC-56BA2E7B4DDA}"/>
              </a:ext>
            </a:extLst>
          </p:cNvPr>
          <p:cNvSpPr>
            <a:spLocks noGrp="1"/>
          </p:cNvSpPr>
          <p:nvPr>
            <p:ph type="dt" sz="half" idx="10"/>
          </p:nvPr>
        </p:nvSpPr>
        <p:spPr/>
        <p:txBody>
          <a:bodyPr/>
          <a:lstStyle/>
          <a:p>
            <a:fld id="{5046244D-BBB7-4420-ADAD-C24DEED8C0DD}" type="datetimeFigureOut">
              <a:rPr lang="en-GB" smtClean="0"/>
              <a:t>16/11/2025</a:t>
            </a:fld>
            <a:endParaRPr lang="en-GB"/>
          </a:p>
        </p:txBody>
      </p:sp>
      <p:sp>
        <p:nvSpPr>
          <p:cNvPr id="6" name="Footer Placeholder 5">
            <a:extLst>
              <a:ext uri="{FF2B5EF4-FFF2-40B4-BE49-F238E27FC236}">
                <a16:creationId xmlns:a16="http://schemas.microsoft.com/office/drawing/2014/main" id="{381475A7-79E9-A9F1-6D0F-32F53E9B30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E3D902-0A17-2236-4D3A-C0F7CEE6457E}"/>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220105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0559-092E-F1EA-4405-40E4D97488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B18885-7902-302D-7DAA-7917E0ED54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584F8D-7655-2222-F7CA-A180404824B0}"/>
              </a:ext>
            </a:extLst>
          </p:cNvPr>
          <p:cNvSpPr>
            <a:spLocks noGrp="1"/>
          </p:cNvSpPr>
          <p:nvPr>
            <p:ph type="dt" sz="half" idx="10"/>
          </p:nvPr>
        </p:nvSpPr>
        <p:spPr/>
        <p:txBody>
          <a:bodyPr/>
          <a:lstStyle/>
          <a:p>
            <a:fld id="{B38F1A53-8E46-4980-8944-2D1F637D0BBC}" type="datetime1">
              <a:rPr lang="en-GB" smtClean="0"/>
              <a:t>16/11/2025</a:t>
            </a:fld>
            <a:endParaRPr lang="en-GB" dirty="0"/>
          </a:p>
        </p:txBody>
      </p:sp>
      <p:sp>
        <p:nvSpPr>
          <p:cNvPr id="5" name="Footer Placeholder 4">
            <a:extLst>
              <a:ext uri="{FF2B5EF4-FFF2-40B4-BE49-F238E27FC236}">
                <a16:creationId xmlns:a16="http://schemas.microsoft.com/office/drawing/2014/main" id="{BC65E056-2CF0-41F5-95E2-D290C1CD1F9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E8C2B4-5D8A-06E5-C0B8-7BC099B01E58}"/>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1073020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493F-8176-AC81-8862-59936F623C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6717A8-56CC-FCE3-F6C4-0849B65AF0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511B3B-22D5-72C9-C40F-734124737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823E07-EE1B-E7CE-3517-AD03454C6732}"/>
              </a:ext>
            </a:extLst>
          </p:cNvPr>
          <p:cNvSpPr>
            <a:spLocks noGrp="1"/>
          </p:cNvSpPr>
          <p:nvPr>
            <p:ph type="dt" sz="half" idx="10"/>
          </p:nvPr>
        </p:nvSpPr>
        <p:spPr/>
        <p:txBody>
          <a:bodyPr/>
          <a:lstStyle/>
          <a:p>
            <a:fld id="{5046244D-BBB7-4420-ADAD-C24DEED8C0DD}" type="datetimeFigureOut">
              <a:rPr lang="en-GB" smtClean="0"/>
              <a:t>16/11/2025</a:t>
            </a:fld>
            <a:endParaRPr lang="en-GB"/>
          </a:p>
        </p:txBody>
      </p:sp>
      <p:sp>
        <p:nvSpPr>
          <p:cNvPr id="6" name="Footer Placeholder 5">
            <a:extLst>
              <a:ext uri="{FF2B5EF4-FFF2-40B4-BE49-F238E27FC236}">
                <a16:creationId xmlns:a16="http://schemas.microsoft.com/office/drawing/2014/main" id="{3F0BEC90-6058-686D-FE55-A87BBB3B84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A018CE-3676-9A78-C9FD-8AE9BCC6D16E}"/>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250312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D67D-37AB-BFB8-4ED6-210F3BD92F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1B544-6A2B-3EBC-EF99-CC3156097F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2F7A4C-B81C-E8B0-D45C-25F21B26D7D0}"/>
              </a:ext>
            </a:extLst>
          </p:cNvPr>
          <p:cNvSpPr>
            <a:spLocks noGrp="1"/>
          </p:cNvSpPr>
          <p:nvPr>
            <p:ph type="dt" sz="half" idx="10"/>
          </p:nvPr>
        </p:nvSpPr>
        <p:spPr/>
        <p:txBody>
          <a:bodyPr/>
          <a:lstStyle/>
          <a:p>
            <a:fld id="{5046244D-BBB7-4420-ADAD-C24DEED8C0DD}" type="datetimeFigureOut">
              <a:rPr lang="en-GB" smtClean="0"/>
              <a:t>16/11/2025</a:t>
            </a:fld>
            <a:endParaRPr lang="en-GB"/>
          </a:p>
        </p:txBody>
      </p:sp>
      <p:sp>
        <p:nvSpPr>
          <p:cNvPr id="5" name="Footer Placeholder 4">
            <a:extLst>
              <a:ext uri="{FF2B5EF4-FFF2-40B4-BE49-F238E27FC236}">
                <a16:creationId xmlns:a16="http://schemas.microsoft.com/office/drawing/2014/main" id="{092FBE04-8430-569A-B66C-409833091B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C762CA-C089-BF4C-E802-8080597911BB}"/>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2425380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3D5C5-EF5F-E59C-348B-EB60301D13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27FEED-9073-C796-93AB-B70A8467D3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764014-62F2-181A-C1C1-33FAB74427A2}"/>
              </a:ext>
            </a:extLst>
          </p:cNvPr>
          <p:cNvSpPr>
            <a:spLocks noGrp="1"/>
          </p:cNvSpPr>
          <p:nvPr>
            <p:ph type="dt" sz="half" idx="10"/>
          </p:nvPr>
        </p:nvSpPr>
        <p:spPr/>
        <p:txBody>
          <a:bodyPr/>
          <a:lstStyle/>
          <a:p>
            <a:fld id="{5046244D-BBB7-4420-ADAD-C24DEED8C0DD}" type="datetimeFigureOut">
              <a:rPr lang="en-GB" smtClean="0"/>
              <a:t>16/11/2025</a:t>
            </a:fld>
            <a:endParaRPr lang="en-GB"/>
          </a:p>
        </p:txBody>
      </p:sp>
      <p:sp>
        <p:nvSpPr>
          <p:cNvPr id="5" name="Footer Placeholder 4">
            <a:extLst>
              <a:ext uri="{FF2B5EF4-FFF2-40B4-BE49-F238E27FC236}">
                <a16:creationId xmlns:a16="http://schemas.microsoft.com/office/drawing/2014/main" id="{6DAB855A-6B7B-1062-8192-BB1A24AE99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C52741-55EF-A418-4530-429367E99409}"/>
              </a:ext>
            </a:extLst>
          </p:cNvPr>
          <p:cNvSpPr>
            <a:spLocks noGrp="1"/>
          </p:cNvSpPr>
          <p:nvPr>
            <p:ph type="sldNum" sz="quarter" idx="12"/>
          </p:nvPr>
        </p:nvSpPr>
        <p:spPr/>
        <p:txBody>
          <a:bodyPr/>
          <a:lstStyle/>
          <a:p>
            <a:fld id="{80DB66AC-49C5-4D71-B183-CE52CB7F4862}" type="slidenum">
              <a:rPr lang="en-GB" smtClean="0"/>
              <a:t>‹#›</a:t>
            </a:fld>
            <a:endParaRPr lang="en-GB"/>
          </a:p>
        </p:txBody>
      </p:sp>
    </p:spTree>
    <p:extLst>
      <p:ext uri="{BB962C8B-B14F-4D97-AF65-F5344CB8AC3E}">
        <p14:creationId xmlns:p14="http://schemas.microsoft.com/office/powerpoint/2010/main" val="346405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49C5-0E0F-8907-2E88-94A0CBE5C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E43475-1DD1-0C4C-B7A1-88E9DF529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0C862-D924-3741-32D2-AA220B276D64}"/>
              </a:ext>
            </a:extLst>
          </p:cNvPr>
          <p:cNvSpPr>
            <a:spLocks noGrp="1"/>
          </p:cNvSpPr>
          <p:nvPr>
            <p:ph type="dt" sz="half" idx="10"/>
          </p:nvPr>
        </p:nvSpPr>
        <p:spPr/>
        <p:txBody>
          <a:bodyPr/>
          <a:lstStyle/>
          <a:p>
            <a:fld id="{7ED6AC4C-ECED-45B8-8856-FCFF110042AE}" type="datetime1">
              <a:rPr lang="en-GB" smtClean="0"/>
              <a:t>16/11/2025</a:t>
            </a:fld>
            <a:endParaRPr lang="en-GB" dirty="0"/>
          </a:p>
        </p:txBody>
      </p:sp>
      <p:sp>
        <p:nvSpPr>
          <p:cNvPr id="5" name="Footer Placeholder 4">
            <a:extLst>
              <a:ext uri="{FF2B5EF4-FFF2-40B4-BE49-F238E27FC236}">
                <a16:creationId xmlns:a16="http://schemas.microsoft.com/office/drawing/2014/main" id="{0D2F817B-BC29-4EA4-0ADF-564F39763D0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113E31-2E91-D710-2AC1-CCFD64F36AF2}"/>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403723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79B5-4C8F-E600-F4E0-5282176E75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FA836C-13F1-6CA2-D522-D67FC3AC4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0C3514-4787-0F0C-BC99-C55F0A3941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8B1806-3EA8-5BDC-FED1-072DA6AF4736}"/>
              </a:ext>
            </a:extLst>
          </p:cNvPr>
          <p:cNvSpPr>
            <a:spLocks noGrp="1"/>
          </p:cNvSpPr>
          <p:nvPr>
            <p:ph type="dt" sz="half" idx="10"/>
          </p:nvPr>
        </p:nvSpPr>
        <p:spPr/>
        <p:txBody>
          <a:bodyPr/>
          <a:lstStyle/>
          <a:p>
            <a:fld id="{8D008D0C-1DBC-4371-9B98-B4F74C9B5C08}" type="datetime1">
              <a:rPr lang="en-GB" smtClean="0"/>
              <a:t>16/11/2025</a:t>
            </a:fld>
            <a:endParaRPr lang="en-GB" dirty="0"/>
          </a:p>
        </p:txBody>
      </p:sp>
      <p:sp>
        <p:nvSpPr>
          <p:cNvPr id="6" name="Footer Placeholder 5">
            <a:extLst>
              <a:ext uri="{FF2B5EF4-FFF2-40B4-BE49-F238E27FC236}">
                <a16:creationId xmlns:a16="http://schemas.microsoft.com/office/drawing/2014/main" id="{A1A6A161-14AF-EA53-5456-C872CED640E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74D4C42-DBAA-8FDE-4765-4DA8F1DD633D}"/>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144345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CDA8-16DC-FCC6-A5AC-D8DE828D79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C31A8E-4295-E865-D8F3-656C93D6BB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8504C-2FB9-7179-2402-2CDF51E0BA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9CAC0E-17F2-0A53-208C-694B7F2197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B27800-3856-0C07-91E0-5568997EE4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ED3A95-4D71-22B9-5EAC-15EC0B0D5C1A}"/>
              </a:ext>
            </a:extLst>
          </p:cNvPr>
          <p:cNvSpPr>
            <a:spLocks noGrp="1"/>
          </p:cNvSpPr>
          <p:nvPr>
            <p:ph type="dt" sz="half" idx="10"/>
          </p:nvPr>
        </p:nvSpPr>
        <p:spPr/>
        <p:txBody>
          <a:bodyPr/>
          <a:lstStyle/>
          <a:p>
            <a:fld id="{F9D4D682-2BA4-4157-A207-CC400CD6E0C4}" type="datetime1">
              <a:rPr lang="en-GB" smtClean="0"/>
              <a:t>16/11/2025</a:t>
            </a:fld>
            <a:endParaRPr lang="en-GB" dirty="0"/>
          </a:p>
        </p:txBody>
      </p:sp>
      <p:sp>
        <p:nvSpPr>
          <p:cNvPr id="8" name="Footer Placeholder 7">
            <a:extLst>
              <a:ext uri="{FF2B5EF4-FFF2-40B4-BE49-F238E27FC236}">
                <a16:creationId xmlns:a16="http://schemas.microsoft.com/office/drawing/2014/main" id="{81B5C9C4-7614-63EC-3077-FE0AF2F365C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269CB61-CF56-C000-C40E-78F8AB0DC370}"/>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350917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DB65-B634-0B1E-A7D8-6E05CD2014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143C31-7690-5527-1A51-FE07F10B3C36}"/>
              </a:ext>
            </a:extLst>
          </p:cNvPr>
          <p:cNvSpPr>
            <a:spLocks noGrp="1"/>
          </p:cNvSpPr>
          <p:nvPr>
            <p:ph type="dt" sz="half" idx="10"/>
          </p:nvPr>
        </p:nvSpPr>
        <p:spPr/>
        <p:txBody>
          <a:bodyPr/>
          <a:lstStyle/>
          <a:p>
            <a:fld id="{0C9261E7-3756-4976-85F2-6C6D5D92BECE}" type="datetime1">
              <a:rPr lang="en-GB" smtClean="0"/>
              <a:t>16/11/2025</a:t>
            </a:fld>
            <a:endParaRPr lang="en-GB" dirty="0"/>
          </a:p>
        </p:txBody>
      </p:sp>
      <p:sp>
        <p:nvSpPr>
          <p:cNvPr id="4" name="Footer Placeholder 3">
            <a:extLst>
              <a:ext uri="{FF2B5EF4-FFF2-40B4-BE49-F238E27FC236}">
                <a16:creationId xmlns:a16="http://schemas.microsoft.com/office/drawing/2014/main" id="{9526467C-1963-77DD-2329-C7DBC99ADE6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680FDF6-CB08-87E8-3339-D537D91DC7B2}"/>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116359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2D3EF-C203-7FE5-DEF5-64D7CD482A92}"/>
              </a:ext>
            </a:extLst>
          </p:cNvPr>
          <p:cNvSpPr>
            <a:spLocks noGrp="1"/>
          </p:cNvSpPr>
          <p:nvPr>
            <p:ph type="dt" sz="half" idx="10"/>
          </p:nvPr>
        </p:nvSpPr>
        <p:spPr/>
        <p:txBody>
          <a:bodyPr/>
          <a:lstStyle/>
          <a:p>
            <a:fld id="{91161A2A-1AD6-4FD3-BDF6-B019D3F6F68A}" type="datetime1">
              <a:rPr lang="en-GB" smtClean="0"/>
              <a:t>16/11/2025</a:t>
            </a:fld>
            <a:endParaRPr lang="en-GB" dirty="0"/>
          </a:p>
        </p:txBody>
      </p:sp>
      <p:sp>
        <p:nvSpPr>
          <p:cNvPr id="3" name="Footer Placeholder 2">
            <a:extLst>
              <a:ext uri="{FF2B5EF4-FFF2-40B4-BE49-F238E27FC236}">
                <a16:creationId xmlns:a16="http://schemas.microsoft.com/office/drawing/2014/main" id="{5A862B2A-40AB-91AB-6D60-5F4FAF6621F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4CA1838-730D-40ED-F222-67A7F7F09BDD}"/>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154966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B3FF-DCC2-EBA6-28F2-DD7A19342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AD49E2-2978-E65E-46F6-4B2DB65165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45F82B-C61B-9A6E-FBF2-C046A80A3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C2ACA-B154-2CE4-B5CB-E7E3BB0D14ED}"/>
              </a:ext>
            </a:extLst>
          </p:cNvPr>
          <p:cNvSpPr>
            <a:spLocks noGrp="1"/>
          </p:cNvSpPr>
          <p:nvPr>
            <p:ph type="dt" sz="half" idx="10"/>
          </p:nvPr>
        </p:nvSpPr>
        <p:spPr/>
        <p:txBody>
          <a:bodyPr/>
          <a:lstStyle/>
          <a:p>
            <a:fld id="{A5875CCD-737C-400E-9872-2B580D151F1D}" type="datetime1">
              <a:rPr lang="en-GB" smtClean="0"/>
              <a:t>16/11/2025</a:t>
            </a:fld>
            <a:endParaRPr lang="en-GB" dirty="0"/>
          </a:p>
        </p:txBody>
      </p:sp>
      <p:sp>
        <p:nvSpPr>
          <p:cNvPr id="6" name="Footer Placeholder 5">
            <a:extLst>
              <a:ext uri="{FF2B5EF4-FFF2-40B4-BE49-F238E27FC236}">
                <a16:creationId xmlns:a16="http://schemas.microsoft.com/office/drawing/2014/main" id="{15F859F6-6415-E658-AF94-CB2B27D6E22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1034CF1-DE8C-8FB1-AF4D-CDD109B4B654}"/>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395250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E95C-DE01-2F56-CD78-2686B995D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B84F81-582A-8BD0-6243-34D4A56A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BC95BA4-1B7D-D356-3696-DBB9009AF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835DD-76D2-AFEA-2046-B249058B171E}"/>
              </a:ext>
            </a:extLst>
          </p:cNvPr>
          <p:cNvSpPr>
            <a:spLocks noGrp="1"/>
          </p:cNvSpPr>
          <p:nvPr>
            <p:ph type="dt" sz="half" idx="10"/>
          </p:nvPr>
        </p:nvSpPr>
        <p:spPr/>
        <p:txBody>
          <a:bodyPr/>
          <a:lstStyle/>
          <a:p>
            <a:fld id="{92B7BA54-C0CF-4E50-8FB9-BD77AF623EA3}" type="datetime1">
              <a:rPr lang="en-GB" smtClean="0"/>
              <a:t>16/11/2025</a:t>
            </a:fld>
            <a:endParaRPr lang="en-GB" dirty="0"/>
          </a:p>
        </p:txBody>
      </p:sp>
      <p:sp>
        <p:nvSpPr>
          <p:cNvPr id="6" name="Footer Placeholder 5">
            <a:extLst>
              <a:ext uri="{FF2B5EF4-FFF2-40B4-BE49-F238E27FC236}">
                <a16:creationId xmlns:a16="http://schemas.microsoft.com/office/drawing/2014/main" id="{26710EF8-D65B-E62C-F4DB-3FAB3DA9C7E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072ADB9-0ADE-B49E-D32E-41B935968DDC}"/>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418629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A949D5-9618-7DDD-0404-31556A1BA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67D4CB-6F5F-3E24-A9D1-5D7841E968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3215C3-2771-1061-44D4-017E27606A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58A81-7D57-42F9-8136-B44992D893FA}" type="datetime1">
              <a:rPr lang="en-GB" smtClean="0"/>
              <a:t>16/11/2025</a:t>
            </a:fld>
            <a:endParaRPr lang="en-GB" dirty="0"/>
          </a:p>
        </p:txBody>
      </p:sp>
      <p:sp>
        <p:nvSpPr>
          <p:cNvPr id="5" name="Footer Placeholder 4">
            <a:extLst>
              <a:ext uri="{FF2B5EF4-FFF2-40B4-BE49-F238E27FC236}">
                <a16:creationId xmlns:a16="http://schemas.microsoft.com/office/drawing/2014/main" id="{772CDCB6-A3A3-5E60-CE91-99CFEE1B13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5C72794-F417-07B5-7D64-60FC80829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A2C0D-9D1B-4B18-B949-92D35CA27DEA}" type="slidenum">
              <a:rPr lang="en-GB" smtClean="0"/>
              <a:t>‹#›</a:t>
            </a:fld>
            <a:endParaRPr lang="en-GB" dirty="0"/>
          </a:p>
        </p:txBody>
      </p:sp>
    </p:spTree>
    <p:extLst>
      <p:ext uri="{BB962C8B-B14F-4D97-AF65-F5344CB8AC3E}">
        <p14:creationId xmlns:p14="http://schemas.microsoft.com/office/powerpoint/2010/main" val="3220762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C5C3E-01F0-2984-3E1E-DB5F3DFAF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388BB0-53EE-DEA4-58A2-F5AC484CF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9AA5D-0313-5EBC-0D04-BF1DFD74A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46244D-BBB7-4420-ADAD-C24DEED8C0DD}" type="datetimeFigureOut">
              <a:rPr lang="en-GB" smtClean="0"/>
              <a:t>16/11/2025</a:t>
            </a:fld>
            <a:endParaRPr lang="en-GB"/>
          </a:p>
        </p:txBody>
      </p:sp>
      <p:sp>
        <p:nvSpPr>
          <p:cNvPr id="5" name="Footer Placeholder 4">
            <a:extLst>
              <a:ext uri="{FF2B5EF4-FFF2-40B4-BE49-F238E27FC236}">
                <a16:creationId xmlns:a16="http://schemas.microsoft.com/office/drawing/2014/main" id="{402DFC97-03A8-0CC7-06B5-94C66AE7E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34539AB-65B2-D3AB-F2CD-D3356CE81A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DB66AC-49C5-4D71-B183-CE52CB7F4862}" type="slidenum">
              <a:rPr lang="en-GB" smtClean="0"/>
              <a:t>‹#›</a:t>
            </a:fld>
            <a:endParaRPr lang="en-GB"/>
          </a:p>
        </p:txBody>
      </p:sp>
    </p:spTree>
    <p:extLst>
      <p:ext uri="{BB962C8B-B14F-4D97-AF65-F5344CB8AC3E}">
        <p14:creationId xmlns:p14="http://schemas.microsoft.com/office/powerpoint/2010/main" val="3051603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github.com/rferguson22/Gaussian-Proces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arxiv.org/abs/2404.19404" TargetMode="External"/><Relationship Id="rId2" Type="http://schemas.openxmlformats.org/officeDocument/2006/relationships/hyperlink" Target="http://www.sciencedirect.com/topics/earth-and-planetary-sciences/convex-hull" TargetMode="External"/><Relationship Id="rId1" Type="http://schemas.openxmlformats.org/officeDocument/2006/relationships/slideLayout" Target="../slideLayouts/slideLayout2.xml"/><Relationship Id="rId6" Type="http://schemas.openxmlformats.org/officeDocument/2006/relationships/hyperlink" Target="http://krasserm.github.io/2018/03/19/gaussian-processes/" TargetMode="External"/><Relationship Id="rId5" Type="http://schemas.openxmlformats.org/officeDocument/2006/relationships/hyperlink" Target="https://www.researchgate.net/publication/46776238_Kinematically_complete_analysis_of_the_CLAS_data_on_the_proton_structure_Function_F2_in_a_Regge-Dual_model?_tp=eyJjb250ZXh0Ijp7ImZpcnN0UGFnZSI6Il9kaXJlY3QiLCJwYWdlIjoiX2RpcmVjdCJ9fQ" TargetMode="External"/><Relationship Id="rId4" Type="http://schemas.openxmlformats.org/officeDocument/2006/relationships/hyperlink" Target="http://www.mpi-hd.mpg.de/personalhomes/frieger/HEA9.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2C90-E06B-A219-9879-A4E82618D083}"/>
              </a:ext>
            </a:extLst>
          </p:cNvPr>
          <p:cNvSpPr>
            <a:spLocks noGrp="1"/>
          </p:cNvSpPr>
          <p:nvPr>
            <p:ph type="ctrTitle"/>
          </p:nvPr>
        </p:nvSpPr>
        <p:spPr>
          <a:xfrm>
            <a:off x="845574" y="2021784"/>
            <a:ext cx="10500852" cy="2387600"/>
          </a:xfrm>
        </p:spPr>
        <p:txBody>
          <a:bodyPr/>
          <a:lstStyle/>
          <a:p>
            <a:r>
              <a:rPr lang="en-GB" noProof="0" dirty="0">
                <a:latin typeface="Aptos Display" panose="020B0004020202020204" pitchFamily="34" charset="0"/>
              </a:rPr>
              <a:t>Gaussian Processes of Sparse Datasets</a:t>
            </a:r>
          </a:p>
        </p:txBody>
      </p:sp>
      <p:sp>
        <p:nvSpPr>
          <p:cNvPr id="3" name="Subtitle 2">
            <a:extLst>
              <a:ext uri="{FF2B5EF4-FFF2-40B4-BE49-F238E27FC236}">
                <a16:creationId xmlns:a16="http://schemas.microsoft.com/office/drawing/2014/main" id="{4CA072EB-1C9E-6D25-ED18-DC4EC5B07014}"/>
              </a:ext>
            </a:extLst>
          </p:cNvPr>
          <p:cNvSpPr>
            <a:spLocks noGrp="1"/>
          </p:cNvSpPr>
          <p:nvPr>
            <p:ph type="subTitle" idx="1"/>
          </p:nvPr>
        </p:nvSpPr>
        <p:spPr>
          <a:xfrm>
            <a:off x="1524000" y="4515056"/>
            <a:ext cx="9144000" cy="1655762"/>
          </a:xfrm>
        </p:spPr>
        <p:txBody>
          <a:bodyPr>
            <a:normAutofit/>
          </a:bodyPr>
          <a:lstStyle/>
          <a:p>
            <a:r>
              <a:rPr lang="en-GB" sz="2800" noProof="0" dirty="0">
                <a:latin typeface="Aptos" panose="020B0004020202020204" pitchFamily="34" charset="0"/>
              </a:rPr>
              <a:t>Ryan Ferguson</a:t>
            </a:r>
          </a:p>
          <a:p>
            <a:r>
              <a:rPr lang="en-GB" sz="2200" dirty="0">
                <a:latin typeface="Aptos" panose="020B0004020202020204" pitchFamily="34" charset="0"/>
              </a:rPr>
              <a:t>Supervisors: Dave Ireland and Bryan McKinnon</a:t>
            </a:r>
            <a:endParaRPr lang="en-GB" sz="2200" noProof="0" dirty="0">
              <a:latin typeface="Aptos" panose="020B0004020202020204" pitchFamily="34" charset="0"/>
            </a:endParaRPr>
          </a:p>
          <a:p>
            <a:r>
              <a:rPr lang="en-GB" sz="1700" noProof="0" dirty="0">
                <a:latin typeface="Aptos" panose="020B0004020202020204" pitchFamily="34" charset="0"/>
              </a:rPr>
              <a:t>r.ferguson.3@research.gla.ac.uk</a:t>
            </a:r>
          </a:p>
          <a:p>
            <a:endParaRPr lang="en-GB" sz="2800" noProof="0" dirty="0"/>
          </a:p>
        </p:txBody>
      </p:sp>
      <p:pic>
        <p:nvPicPr>
          <p:cNvPr id="4" name="Picture 3" descr="Blue text on a black background&#10;&#10;Description automatically generated">
            <a:extLst>
              <a:ext uri="{FF2B5EF4-FFF2-40B4-BE49-F238E27FC236}">
                <a16:creationId xmlns:a16="http://schemas.microsoft.com/office/drawing/2014/main" id="{6145BDFF-7E09-23B2-2FD0-8C25AAA87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32" y="647700"/>
            <a:ext cx="4091655" cy="1268413"/>
          </a:xfrm>
          <a:prstGeom prst="rect">
            <a:avLst/>
          </a:prstGeom>
        </p:spPr>
      </p:pic>
    </p:spTree>
    <p:extLst>
      <p:ext uri="{BB962C8B-B14F-4D97-AF65-F5344CB8AC3E}">
        <p14:creationId xmlns:p14="http://schemas.microsoft.com/office/powerpoint/2010/main" val="330598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404E-F7BE-4F21-F2CA-A9A88BF9BBDB}"/>
              </a:ext>
            </a:extLst>
          </p:cNvPr>
          <p:cNvSpPr>
            <a:spLocks noGrp="1"/>
          </p:cNvSpPr>
          <p:nvPr>
            <p:ph type="title"/>
          </p:nvPr>
        </p:nvSpPr>
        <p:spPr/>
        <p:txBody>
          <a:bodyPr/>
          <a:lstStyle/>
          <a:p>
            <a:r>
              <a:rPr lang="en-GB" noProof="0" dirty="0"/>
              <a:t>Hyperparameter Search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F305EBA-A237-E6AE-4534-097F44C881C0}"/>
                  </a:ext>
                </a:extLst>
              </p:cNvPr>
              <p:cNvSpPr>
                <a:spLocks noGrp="1"/>
              </p:cNvSpPr>
              <p:nvPr>
                <p:ph idx="1"/>
              </p:nvPr>
            </p:nvSpPr>
            <p:spPr/>
            <p:txBody>
              <a:bodyPr>
                <a:normAutofit/>
              </a:bodyPr>
              <a:lstStyle/>
              <a:p>
                <a:r>
                  <a:rPr lang="en-GB" sz="2200" noProof="0" dirty="0"/>
                  <a:t>The hyperparameters are measured in the same quantities as our kinematic dimensions (in this case energy and scattering angle (</a:t>
                </a:r>
                <a14:m>
                  <m:oMath xmlns:m="http://schemas.openxmlformats.org/officeDocument/2006/math">
                    <m:func>
                      <m:funcPr>
                        <m:ctrlPr>
                          <a:rPr lang="en-GB" sz="2200" i="1" noProof="0" smtClean="0"/>
                        </m:ctrlPr>
                      </m:funcPr>
                      <m:fName>
                        <m:r>
                          <m:rPr>
                            <m:sty m:val="p"/>
                          </m:rPr>
                          <a:rPr lang="en-GB" sz="2200" i="0" noProof="0" smtClean="0"/>
                          <m:t>cos</m:t>
                        </m:r>
                      </m:fName>
                      <m:e>
                        <m:r>
                          <a:rPr lang="en-GB" sz="2200" i="1" noProof="0" smtClean="0">
                            <a:ea typeface="Cambria Math" panose="02040503050406030204" pitchFamily="18" charset="0"/>
                          </a:rPr>
                          <m:t>𝜃</m:t>
                        </m:r>
                      </m:e>
                    </m:func>
                    <m:r>
                      <a:rPr lang="en-GB" sz="2200" b="0" i="1" noProof="0" smtClean="0"/>
                      <m:t>)</m:t>
                    </m:r>
                  </m:oMath>
                </a14:m>
                <a:r>
                  <a:rPr lang="en-GB" sz="2200" noProof="0" dirty="0"/>
                  <a:t>.</a:t>
                </a:r>
              </a:p>
              <a:p>
                <a:pPr marL="0" indent="0">
                  <a:buNone/>
                </a:pPr>
                <a:endParaRPr lang="en-GB" sz="2200" noProof="0" dirty="0"/>
              </a:p>
              <a:p>
                <a:r>
                  <a:rPr lang="en-GB" sz="2200" noProof="0" dirty="0"/>
                  <a:t>We know from standard statistics the percentage of datapoints that we expect with different multiples of the standard deviation (e.g. 50% in 0.67σ, 68.3% in 1σ, etc.). </a:t>
                </a:r>
              </a:p>
              <a:p>
                <a:r>
                  <a:rPr lang="en-GB" sz="2200" noProof="0" dirty="0"/>
                  <a:t>For a given set of hyperparameters, the percentage of points within different multiples of the GP error (up to 3</a:t>
                </a:r>
                <a:r>
                  <a:rPr lang="el-GR" sz="2200" noProof="0" dirty="0"/>
                  <a:t>σ</a:t>
                </a:r>
                <a:r>
                  <a:rPr lang="en-GB" sz="2200" noProof="0" dirty="0"/>
                  <a:t>) from the GP mean can also be measured. </a:t>
                </a:r>
              </a:p>
              <a:p>
                <a:r>
                  <a:rPr lang="en-GB" sz="2200" dirty="0"/>
                  <a:t>The Wasserstein distance can be used as a measure of the similarity between the 2 CDFs. </a:t>
                </a:r>
                <a:endParaRPr lang="en-GB" sz="2200" noProof="0" dirty="0"/>
              </a:p>
              <a:p>
                <a:endParaRPr lang="en-GB" sz="2200" noProof="0" dirty="0"/>
              </a:p>
            </p:txBody>
          </p:sp>
        </mc:Choice>
        <mc:Fallback>
          <p:sp>
            <p:nvSpPr>
              <p:cNvPr id="3" name="Content Placeholder 2">
                <a:extLst>
                  <a:ext uri="{FF2B5EF4-FFF2-40B4-BE49-F238E27FC236}">
                    <a16:creationId xmlns:a16="http://schemas.microsoft.com/office/drawing/2014/main" id="{CF305EBA-A237-E6AE-4534-097F44C881C0}"/>
                  </a:ext>
                </a:extLst>
              </p:cNvPr>
              <p:cNvSpPr>
                <a:spLocks noGrp="1" noRot="1" noChangeAspect="1" noMove="1" noResize="1" noEditPoints="1" noAdjustHandles="1" noChangeArrowheads="1" noChangeShapeType="1" noTextEdit="1"/>
              </p:cNvSpPr>
              <p:nvPr>
                <p:ph idx="1"/>
              </p:nvPr>
            </p:nvSpPr>
            <p:spPr>
              <a:blipFill>
                <a:blip r:embed="rId3"/>
                <a:stretch>
                  <a:fillRect l="-696" t="-1541"/>
                </a:stretch>
              </a:blipFill>
            </p:spPr>
            <p:txBody>
              <a:bodyPr/>
              <a:lstStyle/>
              <a:p>
                <a:r>
                  <a:rPr lang="en-GB">
                    <a:noFill/>
                  </a:rPr>
                  <a:t> </a:t>
                </a:r>
              </a:p>
            </p:txBody>
          </p:sp>
        </mc:Fallback>
      </mc:AlternateContent>
    </p:spTree>
    <p:extLst>
      <p:ext uri="{BB962C8B-B14F-4D97-AF65-F5344CB8AC3E}">
        <p14:creationId xmlns:p14="http://schemas.microsoft.com/office/powerpoint/2010/main" val="254929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B2148-81A7-E678-B766-500FC8E58A60}"/>
              </a:ext>
            </a:extLst>
          </p:cNvPr>
          <p:cNvSpPr>
            <a:spLocks noGrp="1"/>
          </p:cNvSpPr>
          <p:nvPr>
            <p:ph type="title"/>
          </p:nvPr>
        </p:nvSpPr>
        <p:spPr/>
        <p:txBody>
          <a:bodyPr/>
          <a:lstStyle/>
          <a:p>
            <a:r>
              <a:rPr lang="en-GB" dirty="0"/>
              <a:t>Expected vs Measured Percents</a:t>
            </a:r>
          </a:p>
        </p:txBody>
      </p:sp>
      <p:pic>
        <p:nvPicPr>
          <p:cNvPr id="4" name="Content Placeholder 4" descr="A graph with a blue line&#10;&#10;AI-generated content may be incorrect.">
            <a:extLst>
              <a:ext uri="{FF2B5EF4-FFF2-40B4-BE49-F238E27FC236}">
                <a16:creationId xmlns:a16="http://schemas.microsoft.com/office/drawing/2014/main" id="{7D5107D7-DFC2-E394-BF40-41DADEF450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1897" y="1694974"/>
            <a:ext cx="5964451" cy="4473338"/>
          </a:xfrm>
        </p:spPr>
      </p:pic>
    </p:spTree>
    <p:extLst>
      <p:ext uri="{BB962C8B-B14F-4D97-AF65-F5344CB8AC3E}">
        <p14:creationId xmlns:p14="http://schemas.microsoft.com/office/powerpoint/2010/main" val="2190035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2C5F-AD7F-EA70-75F7-EFAFC204E55F}"/>
              </a:ext>
            </a:extLst>
          </p:cNvPr>
          <p:cNvSpPr>
            <a:spLocks noGrp="1"/>
          </p:cNvSpPr>
          <p:nvPr>
            <p:ph type="title"/>
          </p:nvPr>
        </p:nvSpPr>
        <p:spPr/>
        <p:txBody>
          <a:bodyPr/>
          <a:lstStyle/>
          <a:p>
            <a:r>
              <a:rPr lang="en-GB" dirty="0"/>
              <a:t>Bounds for Hyperparameter Search</a:t>
            </a:r>
          </a:p>
        </p:txBody>
      </p:sp>
      <p:sp>
        <p:nvSpPr>
          <p:cNvPr id="3" name="Content Placeholder 2">
            <a:extLst>
              <a:ext uri="{FF2B5EF4-FFF2-40B4-BE49-F238E27FC236}">
                <a16:creationId xmlns:a16="http://schemas.microsoft.com/office/drawing/2014/main" id="{E3EF20B8-F375-D349-CFAF-5DAEF06FB8C1}"/>
              </a:ext>
            </a:extLst>
          </p:cNvPr>
          <p:cNvSpPr>
            <a:spLocks noGrp="1"/>
          </p:cNvSpPr>
          <p:nvPr>
            <p:ph idx="1"/>
          </p:nvPr>
        </p:nvSpPr>
        <p:spPr/>
        <p:txBody>
          <a:bodyPr>
            <a:normAutofit/>
          </a:bodyPr>
          <a:lstStyle/>
          <a:p>
            <a:r>
              <a:rPr lang="en-GB" sz="2200" dirty="0"/>
              <a:t>Upper – Full range (per kinematic dimension)</a:t>
            </a:r>
          </a:p>
          <a:p>
            <a:pPr lvl="1"/>
            <a:r>
              <a:rPr lang="en-GB" sz="1800" dirty="0"/>
              <a:t>We know that the GP fails at extrapolation so want to keep within interpolating range</a:t>
            </a:r>
          </a:p>
          <a:p>
            <a:r>
              <a:rPr lang="en-GB" sz="2200" dirty="0"/>
              <a:t>Lower – </a:t>
            </a:r>
            <a:r>
              <a:rPr lang="en-US" sz="2200" dirty="0"/>
              <a:t>Minimum distance between (sorted) adjacent datapoints.</a:t>
            </a:r>
          </a:p>
          <a:p>
            <a:pPr lvl="1"/>
            <a:r>
              <a:rPr lang="en-US" sz="1800" dirty="0"/>
              <a:t>Take for instance the energy hyperparameter</a:t>
            </a:r>
          </a:p>
          <a:p>
            <a:pPr lvl="1"/>
            <a:r>
              <a:rPr lang="en-US" sz="1800" dirty="0"/>
              <a:t>We know that we cannot infer anything smaller than the smallest distance between adjacent energy levels, (think resolution)</a:t>
            </a:r>
          </a:p>
          <a:p>
            <a:pPr lvl="1"/>
            <a:endParaRPr lang="en-GB" sz="1800" dirty="0"/>
          </a:p>
        </p:txBody>
      </p:sp>
    </p:spTree>
    <p:extLst>
      <p:ext uri="{BB962C8B-B14F-4D97-AF65-F5344CB8AC3E}">
        <p14:creationId xmlns:p14="http://schemas.microsoft.com/office/powerpoint/2010/main" val="347667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4905-EEFF-F7D0-53D3-F6BD3FB72965}"/>
              </a:ext>
            </a:extLst>
          </p:cNvPr>
          <p:cNvSpPr>
            <a:spLocks noGrp="1"/>
          </p:cNvSpPr>
          <p:nvPr>
            <p:ph type="title"/>
          </p:nvPr>
        </p:nvSpPr>
        <p:spPr/>
        <p:txBody>
          <a:bodyPr/>
          <a:lstStyle/>
          <a:p>
            <a:r>
              <a:rPr lang="en-GB" dirty="0"/>
              <a:t>Hyperparameters on boundary</a:t>
            </a:r>
          </a:p>
        </p:txBody>
      </p:sp>
      <p:sp>
        <p:nvSpPr>
          <p:cNvPr id="3" name="Content Placeholder 2">
            <a:extLst>
              <a:ext uri="{FF2B5EF4-FFF2-40B4-BE49-F238E27FC236}">
                <a16:creationId xmlns:a16="http://schemas.microsoft.com/office/drawing/2014/main" id="{0211E6A6-ECC3-0298-7D36-F8CA893C2E91}"/>
              </a:ext>
            </a:extLst>
          </p:cNvPr>
          <p:cNvSpPr>
            <a:spLocks noGrp="1"/>
          </p:cNvSpPr>
          <p:nvPr>
            <p:ph idx="1"/>
          </p:nvPr>
        </p:nvSpPr>
        <p:spPr/>
        <p:txBody>
          <a:bodyPr>
            <a:normAutofit/>
          </a:bodyPr>
          <a:lstStyle/>
          <a:p>
            <a:r>
              <a:rPr lang="en-GB" sz="2200" dirty="0"/>
              <a:t>In certain cases, the returned optimal hyperparameters sit on or close to the boundary.</a:t>
            </a:r>
          </a:p>
          <a:p>
            <a:r>
              <a:rPr lang="en-GB" sz="2200" dirty="0"/>
              <a:t>Often these still give good physical results but sometimes can return GP fits showing unphysical behaviour. </a:t>
            </a:r>
          </a:p>
          <a:p>
            <a:r>
              <a:rPr lang="en-GB" sz="2200" dirty="0"/>
              <a:t>The Wasserstein distance (or the Kolmogorov-Smirnov statistic) alone cannot be used as a suitable loss function</a:t>
            </a:r>
          </a:p>
        </p:txBody>
      </p:sp>
    </p:spTree>
    <p:extLst>
      <p:ext uri="{BB962C8B-B14F-4D97-AF65-F5344CB8AC3E}">
        <p14:creationId xmlns:p14="http://schemas.microsoft.com/office/powerpoint/2010/main" val="83033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6F24-084B-A4C1-A82E-5BBACDFBCE72}"/>
              </a:ext>
            </a:extLst>
          </p:cNvPr>
          <p:cNvSpPr>
            <a:spLocks noGrp="1"/>
          </p:cNvSpPr>
          <p:nvPr>
            <p:ph type="title"/>
          </p:nvPr>
        </p:nvSpPr>
        <p:spPr/>
        <p:txBody>
          <a:bodyPr/>
          <a:lstStyle/>
          <a:p>
            <a:r>
              <a:rPr lang="en-GB" dirty="0"/>
              <a:t>Loss surface – optimum close to boundary</a:t>
            </a:r>
          </a:p>
        </p:txBody>
      </p:sp>
      <p:pic>
        <p:nvPicPr>
          <p:cNvPr id="5" name="Picture 4" descr="A screenshot of a computer generated image&#10;&#10;AI-generated content may be incorrect.">
            <a:extLst>
              <a:ext uri="{FF2B5EF4-FFF2-40B4-BE49-F238E27FC236}">
                <a16:creationId xmlns:a16="http://schemas.microsoft.com/office/drawing/2014/main" id="{EFBAF621-F372-C82D-7CD5-EEDDA1F84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083" y="2019719"/>
            <a:ext cx="5590240" cy="4192680"/>
          </a:xfrm>
          <a:prstGeom prst="rect">
            <a:avLst/>
          </a:prstGeom>
        </p:spPr>
      </p:pic>
    </p:spTree>
    <p:extLst>
      <p:ext uri="{BB962C8B-B14F-4D97-AF65-F5344CB8AC3E}">
        <p14:creationId xmlns:p14="http://schemas.microsoft.com/office/powerpoint/2010/main" val="188400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67C3-C79E-54AB-3296-9C83C63B7FE3}"/>
              </a:ext>
            </a:extLst>
          </p:cNvPr>
          <p:cNvSpPr>
            <a:spLocks noGrp="1"/>
          </p:cNvSpPr>
          <p:nvPr>
            <p:ph type="title"/>
          </p:nvPr>
        </p:nvSpPr>
        <p:spPr/>
        <p:txBody>
          <a:bodyPr/>
          <a:lstStyle/>
          <a:p>
            <a:r>
              <a:rPr lang="en-GB" dirty="0"/>
              <a:t>Results not totally physical</a:t>
            </a:r>
          </a:p>
        </p:txBody>
      </p:sp>
      <p:pic>
        <p:nvPicPr>
          <p:cNvPr id="5" name="Picture 4" descr="A chart of a number of colored squares&#10;&#10;AI-generated content may be incorrect.">
            <a:extLst>
              <a:ext uri="{FF2B5EF4-FFF2-40B4-BE49-F238E27FC236}">
                <a16:creationId xmlns:a16="http://schemas.microsoft.com/office/drawing/2014/main" id="{619DBB98-C969-2CE8-84A2-029FB6D35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706" y="1910264"/>
            <a:ext cx="4901926" cy="4201651"/>
          </a:xfrm>
          <a:prstGeom prst="rect">
            <a:avLst/>
          </a:prstGeom>
        </p:spPr>
      </p:pic>
    </p:spTree>
    <p:extLst>
      <p:ext uri="{BB962C8B-B14F-4D97-AF65-F5344CB8AC3E}">
        <p14:creationId xmlns:p14="http://schemas.microsoft.com/office/powerpoint/2010/main" val="522661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859C-BBD8-91BF-151F-AE8863D4CCF0}"/>
              </a:ext>
            </a:extLst>
          </p:cNvPr>
          <p:cNvSpPr>
            <a:spLocks noGrp="1"/>
          </p:cNvSpPr>
          <p:nvPr>
            <p:ph type="title"/>
          </p:nvPr>
        </p:nvSpPr>
        <p:spPr/>
        <p:txBody>
          <a:bodyPr/>
          <a:lstStyle/>
          <a:p>
            <a:r>
              <a:rPr lang="en-GB" dirty="0"/>
              <a:t>Projection at E=1.6 (no measured data)</a:t>
            </a:r>
          </a:p>
        </p:txBody>
      </p:sp>
      <p:pic>
        <p:nvPicPr>
          <p:cNvPr id="5" name="Picture 4" descr="A graph of a function&#10;&#10;AI-generated content may be incorrect.">
            <a:extLst>
              <a:ext uri="{FF2B5EF4-FFF2-40B4-BE49-F238E27FC236}">
                <a16:creationId xmlns:a16="http://schemas.microsoft.com/office/drawing/2014/main" id="{633A921A-7C66-8E20-E406-296108C87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3" y="1690688"/>
            <a:ext cx="6400813" cy="4572009"/>
          </a:xfrm>
          <a:prstGeom prst="rect">
            <a:avLst/>
          </a:prstGeom>
        </p:spPr>
      </p:pic>
    </p:spTree>
    <p:extLst>
      <p:ext uri="{BB962C8B-B14F-4D97-AF65-F5344CB8AC3E}">
        <p14:creationId xmlns:p14="http://schemas.microsoft.com/office/powerpoint/2010/main" val="2223733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AE27-1F3E-CC44-CA7A-17C65915AD7B}"/>
              </a:ext>
            </a:extLst>
          </p:cNvPr>
          <p:cNvSpPr>
            <a:spLocks noGrp="1"/>
          </p:cNvSpPr>
          <p:nvPr>
            <p:ph type="title"/>
          </p:nvPr>
        </p:nvSpPr>
        <p:spPr/>
        <p:txBody>
          <a:bodyPr/>
          <a:lstStyle/>
          <a:p>
            <a:r>
              <a:rPr lang="en-GB" dirty="0"/>
              <a:t>Boundary Penalty Term</a:t>
            </a:r>
          </a:p>
        </p:txBody>
      </p:sp>
      <p:sp>
        <p:nvSpPr>
          <p:cNvPr id="3" name="Content Placeholder 2">
            <a:extLst>
              <a:ext uri="{FF2B5EF4-FFF2-40B4-BE49-F238E27FC236}">
                <a16:creationId xmlns:a16="http://schemas.microsoft.com/office/drawing/2014/main" id="{FCD517B0-52E8-7945-21CE-6F0C78503A3E}"/>
              </a:ext>
            </a:extLst>
          </p:cNvPr>
          <p:cNvSpPr>
            <a:spLocks noGrp="1"/>
          </p:cNvSpPr>
          <p:nvPr>
            <p:ph idx="1"/>
          </p:nvPr>
        </p:nvSpPr>
        <p:spPr/>
        <p:txBody>
          <a:bodyPr>
            <a:normAutofit/>
          </a:bodyPr>
          <a:lstStyle/>
          <a:p>
            <a:r>
              <a:rPr lang="en-GB" sz="2400" dirty="0"/>
              <a:t>For each kinematic dim, if the prospective length scale is on any boundary assign it 1, decreasing linearly until the centre is assigned 0. </a:t>
            </a:r>
          </a:p>
          <a:p>
            <a:r>
              <a:rPr lang="en-GB" sz="2400" dirty="0"/>
              <a:t>Weight this to 1% in the final loss. </a:t>
            </a:r>
          </a:p>
          <a:p>
            <a:r>
              <a:rPr lang="en-GB" sz="2400" dirty="0"/>
              <a:t>This ensures that if there are local minima (with a similar loss to the global minima) but far from the boundary then this will be the returned optimum. </a:t>
            </a:r>
          </a:p>
          <a:p>
            <a:r>
              <a:rPr lang="en-GB" sz="2400" dirty="0"/>
              <a:t>By weighting it to only 1% it ensures that if the only viable hyperparameters lie on the boundary then these will still be the returned set. </a:t>
            </a:r>
          </a:p>
          <a:p>
            <a:endParaRPr lang="en-GB" sz="2200" dirty="0"/>
          </a:p>
        </p:txBody>
      </p:sp>
    </p:spTree>
    <p:extLst>
      <p:ext uri="{BB962C8B-B14F-4D97-AF65-F5344CB8AC3E}">
        <p14:creationId xmlns:p14="http://schemas.microsoft.com/office/powerpoint/2010/main" val="379470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C1DA-CFE0-07EA-05B3-093D37043AC0}"/>
              </a:ext>
            </a:extLst>
          </p:cNvPr>
          <p:cNvSpPr>
            <a:spLocks noGrp="1"/>
          </p:cNvSpPr>
          <p:nvPr>
            <p:ph type="ctrTitle"/>
          </p:nvPr>
        </p:nvSpPr>
        <p:spPr/>
        <p:txBody>
          <a:bodyPr/>
          <a:lstStyle/>
          <a:p>
            <a:r>
              <a:rPr lang="en-GB" noProof="0" dirty="0">
                <a:latin typeface="Aptos Display" panose="020B0004020202020204" pitchFamily="34" charset="0"/>
              </a:rPr>
              <a:t>How do we know it works?</a:t>
            </a:r>
          </a:p>
        </p:txBody>
      </p:sp>
      <p:sp>
        <p:nvSpPr>
          <p:cNvPr id="3" name="Slide Number Placeholder 2">
            <a:extLst>
              <a:ext uri="{FF2B5EF4-FFF2-40B4-BE49-F238E27FC236}">
                <a16:creationId xmlns:a16="http://schemas.microsoft.com/office/drawing/2014/main" id="{998A2444-3B9E-4CEB-F029-0F29871130C2}"/>
              </a:ext>
            </a:extLst>
          </p:cNvPr>
          <p:cNvSpPr>
            <a:spLocks noGrp="1"/>
          </p:cNvSpPr>
          <p:nvPr>
            <p:ph type="sldNum" sz="quarter" idx="12"/>
          </p:nvPr>
        </p:nvSpPr>
        <p:spPr/>
        <p:txBody>
          <a:bodyPr/>
          <a:lstStyle/>
          <a:p>
            <a:fld id="{D0DA2C0D-9D1B-4B18-B949-92D35CA27DEA}" type="slidenum">
              <a:rPr lang="en-GB" noProof="0" smtClean="0"/>
              <a:t>18</a:t>
            </a:fld>
            <a:endParaRPr lang="en-GB" noProof="0" dirty="0"/>
          </a:p>
        </p:txBody>
      </p:sp>
    </p:spTree>
    <p:extLst>
      <p:ext uri="{BB962C8B-B14F-4D97-AF65-F5344CB8AC3E}">
        <p14:creationId xmlns:p14="http://schemas.microsoft.com/office/powerpoint/2010/main" val="429370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4175-F6F6-DD54-462A-6F83AC7E5342}"/>
              </a:ext>
            </a:extLst>
          </p:cNvPr>
          <p:cNvSpPr>
            <a:spLocks noGrp="1"/>
          </p:cNvSpPr>
          <p:nvPr>
            <p:ph type="title"/>
          </p:nvPr>
        </p:nvSpPr>
        <p:spPr/>
        <p:txBody>
          <a:bodyPr/>
          <a:lstStyle/>
          <a:p>
            <a:r>
              <a:rPr lang="en-GB" noProof="0" dirty="0">
                <a:latin typeface="Aptos Display" panose="020B0004020202020204" pitchFamily="34" charset="0"/>
              </a:rPr>
              <a:t>Pseudodata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A10E3B0-5AA9-734C-08A3-37A41D2D5556}"/>
                  </a:ext>
                </a:extLst>
              </p:cNvPr>
              <p:cNvSpPr>
                <a:spLocks noGrp="1"/>
              </p:cNvSpPr>
              <p:nvPr>
                <p:ph idx="1"/>
              </p:nvPr>
            </p:nvSpPr>
            <p:spPr/>
            <p:txBody>
              <a:bodyPr>
                <a:normAutofit/>
              </a:bodyPr>
              <a:lstStyle/>
              <a:p>
                <a:pPr marL="0" indent="0">
                  <a:buNone/>
                </a:pPr>
                <a:r>
                  <a:rPr lang="en-GB" sz="2200" noProof="0" dirty="0">
                    <a:latin typeface="Aptos" panose="020B0004020202020204" pitchFamily="34" charset="0"/>
                  </a:rPr>
                  <a:t>We can test the GP using some suitable pseudodata. Thus, define a 2D surface of the form, modelled on polarisation observables:</a:t>
                </a:r>
              </a:p>
              <a:p>
                <a:pPr marL="0" indent="0">
                  <a:buNone/>
                </a:pPr>
                <a14:m>
                  <m:oMathPara xmlns:m="http://schemas.openxmlformats.org/officeDocument/2006/math">
                    <m:oMathParaPr>
                      <m:jc m:val="centerGroup"/>
                    </m:oMathParaPr>
                    <m:oMath xmlns:m="http://schemas.openxmlformats.org/officeDocument/2006/math">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𝑓𝑢𝑛𝑐</m:t>
                          </m:r>
                        </m:sub>
                      </m:sSub>
                      <m:r>
                        <a:rPr lang="en-GB" sz="2200" b="0" i="1" noProof="0" smtClean="0">
                          <a:latin typeface="Cambria Math" panose="02040503050406030204" pitchFamily="18" charset="0"/>
                        </a:rPr>
                        <m:t>=</m:t>
                      </m:r>
                      <m:r>
                        <a:rPr lang="en-GB" sz="2200" b="0" i="1" noProof="0" smtClean="0">
                          <a:latin typeface="Cambria Math" panose="02040503050406030204" pitchFamily="18" charset="0"/>
                        </a:rPr>
                        <m:t>𝑓</m:t>
                      </m:r>
                      <m:d>
                        <m:dPr>
                          <m:ctrlPr>
                            <a:rPr lang="en-GB" sz="2200" b="0" i="1" noProof="0" smtClean="0">
                              <a:latin typeface="Cambria Math" panose="02040503050406030204" pitchFamily="18" charset="0"/>
                            </a:rPr>
                          </m:ctrlPr>
                        </m:d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𝐸</m:t>
                              </m:r>
                            </m:e>
                            <m:sub>
                              <m:r>
                                <a:rPr lang="en-GB" sz="2200" b="0" i="1" noProof="0" smtClean="0">
                                  <a:latin typeface="Cambria Math" panose="02040503050406030204" pitchFamily="18" charset="0"/>
                                  <a:ea typeface="Cambria Math" panose="02040503050406030204" pitchFamily="18" charset="0"/>
                                </a:rPr>
                                <m:t>𝛾</m:t>
                              </m:r>
                            </m:sub>
                          </m:sSub>
                          <m:r>
                            <a:rPr lang="en-GB" sz="2200" b="0" i="1" noProof="0" smtClean="0">
                              <a:latin typeface="Cambria Math" panose="02040503050406030204" pitchFamily="18" charset="0"/>
                            </a:rPr>
                            <m:t>,</m:t>
                          </m:r>
                          <m:func>
                            <m:funcPr>
                              <m:ctrlPr>
                                <a:rPr lang="en-GB" sz="2200" b="0" i="1" noProof="0" smtClean="0">
                                  <a:latin typeface="Cambria Math" panose="02040503050406030204" pitchFamily="18" charset="0"/>
                                </a:rPr>
                              </m:ctrlPr>
                            </m:funcPr>
                            <m:fName>
                              <m:r>
                                <m:rPr>
                                  <m:sty m:val="p"/>
                                </m:rPr>
                                <a:rPr lang="en-GB" sz="2200" b="0" i="0" noProof="0" smtClean="0">
                                  <a:latin typeface="Cambria Math" panose="02040503050406030204" pitchFamily="18" charset="0"/>
                                </a:rPr>
                                <m:t>cos</m:t>
                              </m:r>
                            </m:fName>
                            <m:e>
                              <m:r>
                                <m:rPr>
                                  <m:sty m:val="p"/>
                                </m:rPr>
                                <a:rPr lang="en-GB" sz="2200" b="0" i="1" noProof="0" smtClean="0">
                                  <a:latin typeface="Cambria Math" panose="02040503050406030204" pitchFamily="18" charset="0"/>
                                </a:rPr>
                                <m:t>θ</m:t>
                              </m:r>
                            </m:e>
                          </m:func>
                        </m:e>
                      </m:d>
                      <m:r>
                        <a:rPr lang="en-GB" sz="2200" b="0" i="1" noProof="0" smtClean="0">
                          <a:latin typeface="Cambria Math" panose="02040503050406030204" pitchFamily="18" charset="0"/>
                        </a:rPr>
                        <m:t>=</m:t>
                      </m:r>
                      <m:nary>
                        <m:naryPr>
                          <m:chr m:val="∑"/>
                          <m:ctrlPr>
                            <a:rPr lang="en-GB" sz="2200" b="0" i="1" noProof="0" smtClean="0">
                              <a:latin typeface="Cambria Math" panose="02040503050406030204" pitchFamily="18" charset="0"/>
                            </a:rPr>
                          </m:ctrlPr>
                        </m:naryPr>
                        <m:sub>
                          <m:r>
                            <m:rPr>
                              <m:brk m:alnAt="23"/>
                            </m:rPr>
                            <a:rPr lang="en-GB" sz="2200" b="0" i="1" noProof="0" smtClean="0">
                              <a:latin typeface="Cambria Math" panose="02040503050406030204" pitchFamily="18" charset="0"/>
                            </a:rPr>
                            <m:t>𝑙</m:t>
                          </m:r>
                          <m:r>
                            <a:rPr lang="en-GB" sz="2200" b="0" i="1" noProof="0" smtClean="0">
                              <a:latin typeface="Cambria Math" panose="02040503050406030204" pitchFamily="18" charset="0"/>
                            </a:rPr>
                            <m:t>=0</m:t>
                          </m:r>
                        </m:sub>
                        <m:sup>
                          <m:r>
                            <a:rPr lang="en-GB" sz="2200" b="0" i="1" noProof="0" smtClean="0">
                              <a:latin typeface="Cambria Math" panose="02040503050406030204" pitchFamily="18" charset="0"/>
                            </a:rPr>
                            <m:t>𝑛</m:t>
                          </m:r>
                        </m:sup>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𝑐</m:t>
                              </m:r>
                            </m:e>
                            <m:sub>
                              <m:r>
                                <a:rPr lang="en-GB" sz="2200" b="0" i="1" noProof="0" smtClean="0">
                                  <a:latin typeface="Cambria Math" panose="02040503050406030204" pitchFamily="18" charset="0"/>
                                </a:rPr>
                                <m:t>𝑙</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𝑔</m:t>
                              </m:r>
                            </m:e>
                            <m:sub>
                              <m:r>
                                <a:rPr lang="en-GB" sz="2200" b="0" i="1" noProof="0" smtClean="0">
                                  <a:latin typeface="Cambria Math" panose="02040503050406030204" pitchFamily="18" charset="0"/>
                                </a:rPr>
                                <m:t>𝑙</m:t>
                              </m:r>
                            </m:sub>
                          </m:sSub>
                          <m:d>
                            <m:dPr>
                              <m:ctrlPr>
                                <a:rPr lang="en-GB" sz="2200" b="0" i="1" noProof="0" smtClean="0">
                                  <a:latin typeface="Cambria Math" panose="02040503050406030204" pitchFamily="18" charset="0"/>
                                </a:rPr>
                              </m:ctrlPr>
                            </m:d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𝐸</m:t>
                                  </m:r>
                                </m:e>
                                <m:sub>
                                  <m:r>
                                    <a:rPr lang="en-GB" sz="2200" b="0" i="1" noProof="0" smtClean="0">
                                      <a:latin typeface="Cambria Math" panose="02040503050406030204" pitchFamily="18" charset="0"/>
                                      <a:ea typeface="Cambria Math" panose="02040503050406030204" pitchFamily="18" charset="0"/>
                                    </a:rPr>
                                    <m:t>𝛾</m:t>
                                  </m:r>
                                </m:sub>
                              </m:sSub>
                            </m:e>
                          </m:d>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𝑃</m:t>
                              </m:r>
                            </m:e>
                            <m:sub>
                              <m:r>
                                <a:rPr lang="en-GB" sz="2200" b="0" i="1" noProof="0" smtClean="0">
                                  <a:latin typeface="Cambria Math" panose="02040503050406030204" pitchFamily="18" charset="0"/>
                                </a:rPr>
                                <m:t>𝑙</m:t>
                              </m:r>
                            </m:sub>
                          </m:sSub>
                          <m:r>
                            <a:rPr lang="en-GB" sz="2200" b="0" i="1" noProof="0" smtClean="0">
                              <a:latin typeface="Cambria Math" panose="02040503050406030204" pitchFamily="18" charset="0"/>
                            </a:rPr>
                            <m:t>(</m:t>
                          </m:r>
                          <m:func>
                            <m:funcPr>
                              <m:ctrlPr>
                                <a:rPr lang="en-GB" sz="2200" i="1" noProof="0">
                                  <a:latin typeface="Cambria Math" panose="02040503050406030204" pitchFamily="18" charset="0"/>
                                </a:rPr>
                              </m:ctrlPr>
                            </m:funcPr>
                            <m:fName>
                              <m:r>
                                <m:rPr>
                                  <m:sty m:val="p"/>
                                </m:rPr>
                                <a:rPr lang="en-GB" sz="2200" noProof="0">
                                  <a:latin typeface="Cambria Math" panose="02040503050406030204" pitchFamily="18" charset="0"/>
                                </a:rPr>
                                <m:t>cos</m:t>
                              </m:r>
                            </m:fName>
                            <m:e>
                              <m:r>
                                <m:rPr>
                                  <m:sty m:val="p"/>
                                </m:rPr>
                                <a:rPr lang="en-GB" sz="2200" i="1" noProof="0" smtClean="0">
                                  <a:latin typeface="Cambria Math" panose="02040503050406030204" pitchFamily="18" charset="0"/>
                                </a:rPr>
                                <m:t>θ</m:t>
                              </m:r>
                            </m:e>
                          </m:func>
                          <m:r>
                            <a:rPr lang="en-GB" sz="2200" i="1" noProof="0">
                              <a:latin typeface="Cambria Math" panose="02040503050406030204" pitchFamily="18" charset="0"/>
                            </a:rPr>
                            <m:t>)</m:t>
                          </m:r>
                          <m:r>
                            <m:rPr>
                              <m:nor/>
                            </m:rPr>
                            <a:rPr lang="en-GB" sz="2200" noProof="0">
                              <a:latin typeface="Aptos" panose="020B0004020202020204" pitchFamily="34" charset="0"/>
                            </a:rPr>
                            <m:t> </m:t>
                          </m:r>
                        </m:e>
                      </m:nary>
                    </m:oMath>
                  </m:oMathPara>
                </a14:m>
                <a:endParaRPr lang="en-GB" sz="2200" noProof="0" dirty="0">
                  <a:latin typeface="Aptos" panose="020B0004020202020204" pitchFamily="34" charset="0"/>
                </a:endParaRPr>
              </a:p>
              <a:p>
                <a:pPr marL="0" indent="0">
                  <a:buNone/>
                </a:pPr>
                <a:r>
                  <a:rPr lang="en-GB" sz="2000" noProof="0" dirty="0">
                    <a:latin typeface="Aptos" panose="020B0004020202020204" pitchFamily="34" charset="0"/>
                  </a:rPr>
                  <a:t>With </a:t>
                </a:r>
              </a:p>
              <a:p>
                <a:pPr lvl="1"/>
                <a14:m>
                  <m:oMath xmlns:m="http://schemas.openxmlformats.org/officeDocument/2006/math">
                    <m:sSub>
                      <m:sSubPr>
                        <m:ctrlPr>
                          <a:rPr lang="en-GB" sz="1800" i="1" noProof="0" smtClean="0">
                            <a:latin typeface="Cambria Math" panose="02040503050406030204" pitchFamily="18" charset="0"/>
                          </a:rPr>
                        </m:ctrlPr>
                      </m:sSubPr>
                      <m:e>
                        <m:r>
                          <a:rPr lang="en-GB" sz="1800" b="0" i="1" noProof="0" smtClean="0">
                            <a:latin typeface="Cambria Math" panose="02040503050406030204" pitchFamily="18" charset="0"/>
                          </a:rPr>
                          <m:t>𝑐</m:t>
                        </m:r>
                      </m:e>
                      <m:sub>
                        <m:r>
                          <a:rPr lang="en-GB" sz="1800" b="0" i="1" noProof="0" smtClean="0">
                            <a:latin typeface="Cambria Math" panose="02040503050406030204" pitchFamily="18" charset="0"/>
                          </a:rPr>
                          <m:t>𝑙</m:t>
                        </m:r>
                      </m:sub>
                    </m:sSub>
                    <m:r>
                      <a:rPr lang="en-GB" sz="1800" b="0" i="1" noProof="0" smtClean="0">
                        <a:latin typeface="Cambria Math" panose="02040503050406030204" pitchFamily="18" charset="0"/>
                      </a:rPr>
                      <m:t> </m:t>
                    </m:r>
                    <m:r>
                      <a:rPr lang="en-GB" sz="1800" i="1" noProof="0" smtClean="0">
                        <a:latin typeface="Cambria Math" panose="02040503050406030204" pitchFamily="18" charset="0"/>
                        <a:ea typeface="Cambria Math" panose="02040503050406030204" pitchFamily="18" charset="0"/>
                      </a:rPr>
                      <m:t>𝜖</m:t>
                    </m:r>
                    <m:r>
                      <a:rPr lang="en-GB" sz="1800" b="0" i="1" noProof="0" smtClean="0">
                        <a:latin typeface="Cambria Math" panose="02040503050406030204" pitchFamily="18" charset="0"/>
                        <a:ea typeface="Cambria Math" panose="02040503050406030204" pitchFamily="18" charset="0"/>
                      </a:rPr>
                      <m:t> </m:t>
                    </m:r>
                    <m:d>
                      <m:dPr>
                        <m:begChr m:val="["/>
                        <m:endChr m:val="]"/>
                        <m:ctrlPr>
                          <a:rPr lang="en-GB" sz="1800" i="1" noProof="0" smtClean="0">
                            <a:latin typeface="Cambria Math" panose="02040503050406030204" pitchFamily="18" charset="0"/>
                            <a:ea typeface="Cambria Math" panose="02040503050406030204" pitchFamily="18" charset="0"/>
                          </a:rPr>
                        </m:ctrlPr>
                      </m:dPr>
                      <m:e>
                        <m:r>
                          <a:rPr lang="en-GB" sz="1800" b="0" i="1" noProof="0" smtClean="0">
                            <a:latin typeface="Cambria Math" panose="02040503050406030204" pitchFamily="18" charset="0"/>
                            <a:ea typeface="Cambria Math" panose="02040503050406030204" pitchFamily="18" charset="0"/>
                          </a:rPr>
                          <m:t>−1,1</m:t>
                        </m:r>
                      </m:e>
                    </m:d>
                  </m:oMath>
                </a14:m>
                <a:r>
                  <a:rPr lang="en-GB" sz="1800" i="1" noProof="0" dirty="0">
                    <a:latin typeface="Aptos" panose="020B0004020202020204" pitchFamily="34" charset="0"/>
                  </a:rPr>
                  <a:t> </a:t>
                </a:r>
                <a:r>
                  <a:rPr lang="en-GB" sz="1800" noProof="0" dirty="0">
                    <a:latin typeface="Aptos" panose="020B0004020202020204" pitchFamily="34" charset="0"/>
                    <a:ea typeface="Calibri" panose="020F0502020204030204" pitchFamily="34" charset="0"/>
                    <a:cs typeface="Calibri" panose="020F0502020204030204" pitchFamily="34" charset="0"/>
                  </a:rPr>
                  <a:t>is some weight</a:t>
                </a:r>
                <a:endParaRPr lang="en-GB" sz="1800" i="1" noProof="0" dirty="0">
                  <a:latin typeface="Aptos" panose="020B0004020202020204" pitchFamily="34" charset="0"/>
                  <a:ea typeface="Calibri" panose="020F0502020204030204" pitchFamily="34" charset="0"/>
                  <a:cs typeface="Calibri" panose="020F0502020204030204" pitchFamily="34" charset="0"/>
                </a:endParaRPr>
              </a:p>
              <a:p>
                <a:pPr lvl="1"/>
                <a14:m>
                  <m:oMath xmlns:m="http://schemas.openxmlformats.org/officeDocument/2006/math">
                    <m:sSub>
                      <m:sSubPr>
                        <m:ctrlPr>
                          <a:rPr lang="en-GB" sz="1800" i="1" noProof="0">
                            <a:latin typeface="Cambria Math" panose="02040503050406030204" pitchFamily="18" charset="0"/>
                          </a:rPr>
                        </m:ctrlPr>
                      </m:sSubPr>
                      <m:e>
                        <m:r>
                          <a:rPr lang="en-GB" sz="1800" i="1" noProof="0">
                            <a:latin typeface="Cambria Math" panose="02040503050406030204" pitchFamily="18" charset="0"/>
                          </a:rPr>
                          <m:t>𝑔</m:t>
                        </m:r>
                      </m:e>
                      <m:sub>
                        <m:r>
                          <a:rPr lang="en-GB" sz="1800" i="1" noProof="0">
                            <a:latin typeface="Cambria Math" panose="02040503050406030204" pitchFamily="18" charset="0"/>
                          </a:rPr>
                          <m:t>𝑙</m:t>
                        </m:r>
                      </m:sub>
                    </m:sSub>
                    <m:d>
                      <m:dPr>
                        <m:ctrlPr>
                          <a:rPr lang="en-GB" sz="1800" i="1" noProof="0">
                            <a:latin typeface="Cambria Math" panose="02040503050406030204" pitchFamily="18" charset="0"/>
                          </a:rPr>
                        </m:ctrlPr>
                      </m:dPr>
                      <m:e>
                        <m:sSub>
                          <m:sSubPr>
                            <m:ctrlPr>
                              <a:rPr lang="en-GB" sz="1800" i="1" noProof="0" smtClean="0">
                                <a:latin typeface="Cambria Math" panose="02040503050406030204" pitchFamily="18" charset="0"/>
                              </a:rPr>
                            </m:ctrlPr>
                          </m:sSubPr>
                          <m:e>
                            <m:r>
                              <a:rPr lang="en-GB" sz="1800" b="0" i="1" noProof="0" smtClean="0">
                                <a:latin typeface="Cambria Math" panose="02040503050406030204" pitchFamily="18" charset="0"/>
                              </a:rPr>
                              <m:t>𝐸</m:t>
                            </m:r>
                          </m:e>
                          <m:sub>
                            <m:r>
                              <a:rPr lang="en-GB" sz="1800" i="1" noProof="0" smtClean="0">
                                <a:latin typeface="Cambria Math" panose="02040503050406030204" pitchFamily="18" charset="0"/>
                                <a:ea typeface="Cambria Math" panose="02040503050406030204" pitchFamily="18" charset="0"/>
                              </a:rPr>
                              <m:t>𝛾</m:t>
                            </m:r>
                          </m:sub>
                        </m:sSub>
                      </m:e>
                    </m:d>
                    <m:r>
                      <m:rPr>
                        <m:nor/>
                      </m:rPr>
                      <a:rPr lang="en-GB" sz="1800" noProof="0">
                        <a:latin typeface="Aptos" panose="020B0004020202020204" pitchFamily="34" charset="0"/>
                        <a:ea typeface="Cambria Math" panose="02040503050406030204" pitchFamily="18" charset="0"/>
                      </a:rPr>
                      <m:t>∼</m:t>
                    </m:r>
                    <m:r>
                      <a:rPr lang="en-GB" sz="1800" i="1" noProof="0" smtClean="0">
                        <a:latin typeface="Cambria Math" panose="02040503050406030204" pitchFamily="18" charset="0"/>
                        <a:ea typeface="Cambria Math" panose="02040503050406030204" pitchFamily="18" charset="0"/>
                      </a:rPr>
                      <m:t>𝒩</m:t>
                    </m:r>
                    <m:d>
                      <m:dPr>
                        <m:ctrlPr>
                          <a:rPr lang="en-GB" sz="1800" b="0" i="1" noProof="0" smtClean="0">
                            <a:latin typeface="Cambria Math" panose="02040503050406030204" pitchFamily="18" charset="0"/>
                            <a:ea typeface="Cambria Math" panose="02040503050406030204" pitchFamily="18" charset="0"/>
                          </a:rPr>
                        </m:ctrlPr>
                      </m:dPr>
                      <m:e>
                        <m:sSub>
                          <m:sSubPr>
                            <m:ctrlPr>
                              <a:rPr lang="en-GB" sz="1800" b="0" i="1" noProof="0" smtClean="0">
                                <a:latin typeface="Cambria Math" panose="02040503050406030204" pitchFamily="18" charset="0"/>
                                <a:ea typeface="Cambria Math" panose="02040503050406030204" pitchFamily="18" charset="0"/>
                              </a:rPr>
                            </m:ctrlPr>
                          </m:sSubPr>
                          <m:e>
                            <m:r>
                              <a:rPr lang="en-GB" sz="1800" b="0" i="1" noProof="0" smtClean="0">
                                <a:latin typeface="Cambria Math" panose="02040503050406030204" pitchFamily="18" charset="0"/>
                                <a:ea typeface="Cambria Math" panose="02040503050406030204" pitchFamily="18" charset="0"/>
                              </a:rPr>
                              <m:t>𝜇</m:t>
                            </m:r>
                          </m:e>
                          <m:sub>
                            <m:r>
                              <a:rPr lang="en-GB" sz="1800" b="0" i="1" noProof="0" smtClean="0">
                                <a:latin typeface="Cambria Math" panose="02040503050406030204" pitchFamily="18" charset="0"/>
                                <a:ea typeface="Cambria Math" panose="02040503050406030204" pitchFamily="18" charset="0"/>
                              </a:rPr>
                              <m:t>𝑙</m:t>
                            </m:r>
                          </m:sub>
                        </m:sSub>
                        <m:r>
                          <a:rPr lang="en-GB" sz="1800" b="0" i="1" noProof="0" smtClean="0">
                            <a:latin typeface="Cambria Math" panose="02040503050406030204" pitchFamily="18" charset="0"/>
                            <a:ea typeface="Cambria Math" panose="02040503050406030204" pitchFamily="18" charset="0"/>
                          </a:rPr>
                          <m:t>,</m:t>
                        </m:r>
                        <m:sSub>
                          <m:sSubPr>
                            <m:ctrlPr>
                              <a:rPr lang="en-GB" sz="1800" b="0" i="1" noProof="0" smtClean="0">
                                <a:latin typeface="Cambria Math" panose="02040503050406030204" pitchFamily="18" charset="0"/>
                                <a:ea typeface="Cambria Math" panose="02040503050406030204" pitchFamily="18" charset="0"/>
                              </a:rPr>
                            </m:ctrlPr>
                          </m:sSubPr>
                          <m:e>
                            <m:sSup>
                              <m:sSupPr>
                                <m:ctrlPr>
                                  <a:rPr lang="en-GB" sz="1800" b="0" i="1" noProof="0" smtClean="0">
                                    <a:latin typeface="Cambria Math" panose="02040503050406030204" pitchFamily="18" charset="0"/>
                                    <a:ea typeface="Cambria Math" panose="02040503050406030204" pitchFamily="18" charset="0"/>
                                  </a:rPr>
                                </m:ctrlPr>
                              </m:sSupPr>
                              <m:e>
                                <m:r>
                                  <a:rPr lang="en-GB" sz="1800" b="0" i="1" noProof="0" smtClean="0">
                                    <a:latin typeface="Cambria Math" panose="02040503050406030204" pitchFamily="18" charset="0"/>
                                    <a:ea typeface="Cambria Math" panose="02040503050406030204" pitchFamily="18" charset="0"/>
                                  </a:rPr>
                                  <m:t>𝜎</m:t>
                                </m:r>
                              </m:e>
                              <m:sup>
                                <m:r>
                                  <a:rPr lang="en-GB" sz="1800" b="0" i="1" noProof="0" smtClean="0">
                                    <a:latin typeface="Cambria Math" panose="02040503050406030204" pitchFamily="18" charset="0"/>
                                    <a:ea typeface="Cambria Math" panose="02040503050406030204" pitchFamily="18" charset="0"/>
                                  </a:rPr>
                                  <m:t>2</m:t>
                                </m:r>
                              </m:sup>
                            </m:sSup>
                          </m:e>
                          <m:sub>
                            <m:r>
                              <a:rPr lang="en-GB" sz="1800" b="0" i="1" noProof="0" smtClean="0">
                                <a:latin typeface="Cambria Math" panose="02040503050406030204" pitchFamily="18" charset="0"/>
                                <a:ea typeface="Cambria Math" panose="02040503050406030204" pitchFamily="18" charset="0"/>
                              </a:rPr>
                              <m:t>𝑙</m:t>
                            </m:r>
                          </m:sub>
                        </m:sSub>
                      </m:e>
                    </m:d>
                  </m:oMath>
                </a14:m>
                <a:endParaRPr lang="en-GB" sz="1800" b="0" noProof="0" dirty="0">
                  <a:latin typeface="Aptos" panose="020B0004020202020204" pitchFamily="34" charset="0"/>
                  <a:ea typeface="Cambria Math" panose="02040503050406030204" pitchFamily="18" charset="0"/>
                </a:endParaRPr>
              </a:p>
              <a:p>
                <a:pPr lvl="1"/>
                <a14:m>
                  <m:oMath xmlns:m="http://schemas.openxmlformats.org/officeDocument/2006/math">
                    <m:sSub>
                      <m:sSubPr>
                        <m:ctrlPr>
                          <a:rPr lang="en-GB" sz="1800" i="1" noProof="0">
                            <a:latin typeface="Cambria Math" panose="02040503050406030204" pitchFamily="18" charset="0"/>
                          </a:rPr>
                        </m:ctrlPr>
                      </m:sSubPr>
                      <m:e>
                        <m:r>
                          <a:rPr lang="en-GB" sz="1800" i="1" noProof="0">
                            <a:latin typeface="Cambria Math" panose="02040503050406030204" pitchFamily="18" charset="0"/>
                          </a:rPr>
                          <m:t>𝑃</m:t>
                        </m:r>
                      </m:e>
                      <m:sub>
                        <m:r>
                          <a:rPr lang="en-GB" sz="1800" i="1" noProof="0">
                            <a:latin typeface="Cambria Math" panose="02040503050406030204" pitchFamily="18" charset="0"/>
                          </a:rPr>
                          <m:t>𝑙</m:t>
                        </m:r>
                      </m:sub>
                    </m:sSub>
                    <m:r>
                      <a:rPr lang="en-GB" sz="1800" i="1" noProof="0">
                        <a:latin typeface="Cambria Math" panose="02040503050406030204" pitchFamily="18" charset="0"/>
                      </a:rPr>
                      <m:t>(</m:t>
                    </m:r>
                    <m:func>
                      <m:funcPr>
                        <m:ctrlPr>
                          <a:rPr lang="en-GB" sz="1800" i="1" noProof="0">
                            <a:latin typeface="Cambria Math" panose="02040503050406030204" pitchFamily="18" charset="0"/>
                          </a:rPr>
                        </m:ctrlPr>
                      </m:funcPr>
                      <m:fName>
                        <m:r>
                          <m:rPr>
                            <m:sty m:val="p"/>
                          </m:rPr>
                          <a:rPr lang="en-GB" sz="1800" noProof="0">
                            <a:latin typeface="Cambria Math" panose="02040503050406030204" pitchFamily="18" charset="0"/>
                          </a:rPr>
                          <m:t>cos</m:t>
                        </m:r>
                      </m:fName>
                      <m:e>
                        <m:r>
                          <m:rPr>
                            <m:sty m:val="p"/>
                          </m:rPr>
                          <a:rPr lang="en-GB" sz="1800" i="1" noProof="0" smtClean="0">
                            <a:latin typeface="Cambria Math" panose="02040503050406030204" pitchFamily="18" charset="0"/>
                          </a:rPr>
                          <m:t>θ</m:t>
                        </m:r>
                      </m:e>
                    </m:func>
                    <m:r>
                      <a:rPr lang="en-GB" sz="1800" i="1" noProof="0">
                        <a:latin typeface="Cambria Math" panose="02040503050406030204" pitchFamily="18" charset="0"/>
                      </a:rPr>
                      <m:t>)</m:t>
                    </m:r>
                  </m:oMath>
                </a14:m>
                <a:r>
                  <a:rPr lang="en-GB" sz="1800" noProof="0" dirty="0">
                    <a:latin typeface="Aptos" panose="020B0004020202020204" pitchFamily="34" charset="0"/>
                  </a:rPr>
                  <a:t> is an ordinary Legendre polynomial </a:t>
                </a:r>
              </a:p>
              <a:p>
                <a:pPr marL="0" indent="0">
                  <a:buNone/>
                </a:pPr>
                <a:r>
                  <a:rPr lang="en-GB" sz="2200" noProof="0" dirty="0">
                    <a:latin typeface="Aptos" panose="020B0004020202020204" pitchFamily="34" charset="0"/>
                  </a:rPr>
                  <a:t>In our case n=3 so we have 12 parameters. </a:t>
                </a:r>
              </a:p>
              <a:p>
                <a:pPr marL="0" indent="0">
                  <a:buNone/>
                </a:pPr>
                <a:r>
                  <a:rPr lang="en-GB" sz="2200" noProof="0" dirty="0">
                    <a:latin typeface="Aptos" panose="020B0004020202020204" pitchFamily="34" charset="0"/>
                  </a:rPr>
                  <a:t>Note also that </a:t>
                </a:r>
                <a14:m>
                  <m:oMath xmlns:m="http://schemas.openxmlformats.org/officeDocument/2006/math">
                    <m:d>
                      <m:dPr>
                        <m:begChr m:val="|"/>
                        <m:endChr m:val="|"/>
                        <m:ctrlPr>
                          <a:rPr lang="en-GB" sz="2200" i="1" noProof="0" smtClean="0">
                            <a:latin typeface="Cambria Math" panose="02040503050406030204" pitchFamily="18" charset="0"/>
                          </a:rPr>
                        </m:ctrlPr>
                      </m:dPr>
                      <m:e>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𝑦</m:t>
                            </m:r>
                          </m:e>
                          <m:sub>
                            <m:r>
                              <a:rPr lang="en-GB" sz="2200" i="1" noProof="0">
                                <a:latin typeface="Cambria Math" panose="02040503050406030204" pitchFamily="18" charset="0"/>
                              </a:rPr>
                              <m:t>𝑓𝑢𝑛𝑐</m:t>
                            </m:r>
                          </m:sub>
                        </m:sSub>
                      </m:e>
                    </m:d>
                    <m:r>
                      <a:rPr lang="en-GB" sz="2200" i="1" noProof="0">
                        <a:latin typeface="Cambria Math" panose="02040503050406030204" pitchFamily="18" charset="0"/>
                        <a:ea typeface="Cambria Math" panose="02040503050406030204" pitchFamily="18" charset="0"/>
                      </a:rPr>
                      <m:t>≤</m:t>
                    </m:r>
                    <m:r>
                      <a:rPr lang="en-GB" sz="2200" b="0" i="1" noProof="0" smtClean="0">
                        <a:latin typeface="Cambria Math" panose="02040503050406030204" pitchFamily="18" charset="0"/>
                      </a:rPr>
                      <m:t>1</m:t>
                    </m:r>
                  </m:oMath>
                </a14:m>
                <a:r>
                  <a:rPr lang="en-GB" sz="2200" noProof="0" dirty="0">
                    <a:latin typeface="Aptos" panose="020B0004020202020204" pitchFamily="34" charset="0"/>
                  </a:rPr>
                  <a:t>.</a:t>
                </a:r>
              </a:p>
              <a:p>
                <a:pPr marL="0" indent="0">
                  <a:buNone/>
                </a:pPr>
                <a:endParaRPr lang="en-GB" sz="2200" noProof="0" dirty="0"/>
              </a:p>
              <a:p>
                <a:endParaRPr lang="en-GB" sz="2200" noProof="0" dirty="0"/>
              </a:p>
            </p:txBody>
          </p:sp>
        </mc:Choice>
        <mc:Fallback>
          <p:sp>
            <p:nvSpPr>
              <p:cNvPr id="3" name="Content Placeholder 2">
                <a:extLst>
                  <a:ext uri="{FF2B5EF4-FFF2-40B4-BE49-F238E27FC236}">
                    <a16:creationId xmlns:a16="http://schemas.microsoft.com/office/drawing/2014/main" id="{0A10E3B0-5AA9-734C-08A3-37A41D2D5556}"/>
                  </a:ext>
                </a:extLst>
              </p:cNvPr>
              <p:cNvSpPr>
                <a:spLocks noGrp="1" noRot="1" noChangeAspect="1" noMove="1" noResize="1" noEditPoints="1" noAdjustHandles="1" noChangeArrowheads="1" noChangeShapeType="1" noTextEdit="1"/>
              </p:cNvSpPr>
              <p:nvPr>
                <p:ph idx="1"/>
              </p:nvPr>
            </p:nvSpPr>
            <p:spPr>
              <a:blipFill>
                <a:blip r:embed="rId2"/>
                <a:stretch>
                  <a:fillRect l="-754" t="-154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EA43F6A-6C23-67FF-BAA7-5E6DB2B6BD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96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8A2E-6B77-B774-FC30-8C97C558FD6C}"/>
              </a:ext>
            </a:extLst>
          </p:cNvPr>
          <p:cNvSpPr>
            <a:spLocks noGrp="1"/>
          </p:cNvSpPr>
          <p:nvPr>
            <p:ph type="ctrTitle"/>
          </p:nvPr>
        </p:nvSpPr>
        <p:spPr/>
        <p:txBody>
          <a:bodyPr/>
          <a:lstStyle/>
          <a:p>
            <a:r>
              <a:rPr lang="en-GB" noProof="0" dirty="0">
                <a:latin typeface="Aptos" panose="020B0004020202020204" pitchFamily="34" charset="0"/>
              </a:rPr>
              <a:t>Why are we doing this?</a:t>
            </a:r>
          </a:p>
        </p:txBody>
      </p:sp>
      <p:sp>
        <p:nvSpPr>
          <p:cNvPr id="3" name="Slide Number Placeholder 2">
            <a:extLst>
              <a:ext uri="{FF2B5EF4-FFF2-40B4-BE49-F238E27FC236}">
                <a16:creationId xmlns:a16="http://schemas.microsoft.com/office/drawing/2014/main" id="{D66476C2-36ED-7EC4-25DD-CE468B280E41}"/>
              </a:ext>
            </a:extLst>
          </p:cNvPr>
          <p:cNvSpPr>
            <a:spLocks noGrp="1"/>
          </p:cNvSpPr>
          <p:nvPr>
            <p:ph type="sldNum" sz="quarter" idx="12"/>
          </p:nvPr>
        </p:nvSpPr>
        <p:spPr/>
        <p:txBody>
          <a:bodyPr/>
          <a:lstStyle/>
          <a:p>
            <a:fld id="{D0DA2C0D-9D1B-4B18-B949-92D35CA27DEA}" type="slidenum">
              <a:rPr lang="en-GB" noProof="0" smtClean="0"/>
              <a:t>2</a:t>
            </a:fld>
            <a:endParaRPr lang="en-GB" noProof="0" dirty="0"/>
          </a:p>
        </p:txBody>
      </p:sp>
    </p:spTree>
    <p:extLst>
      <p:ext uri="{BB962C8B-B14F-4D97-AF65-F5344CB8AC3E}">
        <p14:creationId xmlns:p14="http://schemas.microsoft.com/office/powerpoint/2010/main" val="996258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21D1-BBD2-0F19-DC08-107E9B8DCE68}"/>
              </a:ext>
            </a:extLst>
          </p:cNvPr>
          <p:cNvSpPr>
            <a:spLocks noGrp="1"/>
          </p:cNvSpPr>
          <p:nvPr>
            <p:ph type="title"/>
          </p:nvPr>
        </p:nvSpPr>
        <p:spPr/>
        <p:txBody>
          <a:bodyPr/>
          <a:lstStyle/>
          <a:p>
            <a:r>
              <a:rPr lang="en-GB" noProof="0" dirty="0">
                <a:latin typeface="Aptos Display" panose="020B0004020202020204" pitchFamily="34" charset="0"/>
              </a:rPr>
              <a:t>2 Tests</a:t>
            </a:r>
          </a:p>
        </p:txBody>
      </p:sp>
      <p:sp>
        <p:nvSpPr>
          <p:cNvPr id="3" name="Content Placeholder 2">
            <a:extLst>
              <a:ext uri="{FF2B5EF4-FFF2-40B4-BE49-F238E27FC236}">
                <a16:creationId xmlns:a16="http://schemas.microsoft.com/office/drawing/2014/main" id="{488C111E-2013-7E88-3F85-8F7422917EBE}"/>
              </a:ext>
            </a:extLst>
          </p:cNvPr>
          <p:cNvSpPr>
            <a:spLocks noGrp="1"/>
          </p:cNvSpPr>
          <p:nvPr>
            <p:ph idx="1"/>
          </p:nvPr>
        </p:nvSpPr>
        <p:spPr/>
        <p:txBody>
          <a:bodyPr>
            <a:normAutofit/>
          </a:bodyPr>
          <a:lstStyle/>
          <a:p>
            <a:pPr marL="0" indent="0">
              <a:buNone/>
            </a:pPr>
            <a:r>
              <a:rPr lang="en-GB" sz="2200" noProof="0" dirty="0">
                <a:latin typeface="Aptos" panose="020B0004020202020204" pitchFamily="34" charset="0"/>
              </a:rPr>
              <a:t>A 2D known surface is generated, some points are selected and given appropriate noise and error bars. This is pseudodata which can be used to test the GP is performing as intended.</a:t>
            </a:r>
          </a:p>
          <a:p>
            <a:pPr marL="0" indent="0">
              <a:buNone/>
            </a:pPr>
            <a:endParaRPr lang="en-GB" sz="2200" noProof="0" dirty="0">
              <a:latin typeface="Aptos" panose="020B0004020202020204" pitchFamily="34" charset="0"/>
            </a:endParaRPr>
          </a:p>
          <a:p>
            <a:pPr marL="0" indent="0">
              <a:buNone/>
            </a:pPr>
            <a:r>
              <a:rPr lang="en-GB" sz="2200" noProof="0" dirty="0">
                <a:latin typeface="Aptos" panose="020B0004020202020204" pitchFamily="34" charset="0"/>
              </a:rPr>
              <a:t>We can perform 2 tests on this: </a:t>
            </a:r>
          </a:p>
          <a:p>
            <a:r>
              <a:rPr lang="en-GB" sz="2200" noProof="0" dirty="0">
                <a:latin typeface="Aptos" panose="020B0004020202020204" pitchFamily="34" charset="0"/>
              </a:rPr>
              <a:t>Number of points in different confidence intervals</a:t>
            </a:r>
          </a:p>
          <a:p>
            <a:r>
              <a:rPr lang="en-GB" sz="2200" noProof="0" dirty="0">
                <a:latin typeface="Aptos" panose="020B0004020202020204" pitchFamily="34" charset="0"/>
              </a:rPr>
              <a:t>Unbiased Pull of Fitted coefficients </a:t>
            </a:r>
          </a:p>
          <a:p>
            <a:endParaRPr lang="en-GB" sz="2200" noProof="0" dirty="0"/>
          </a:p>
          <a:p>
            <a:endParaRPr lang="en-GB" sz="2200" noProof="0" dirty="0"/>
          </a:p>
        </p:txBody>
      </p:sp>
      <p:sp>
        <p:nvSpPr>
          <p:cNvPr id="4" name="Slide Number Placeholder 3">
            <a:extLst>
              <a:ext uri="{FF2B5EF4-FFF2-40B4-BE49-F238E27FC236}">
                <a16:creationId xmlns:a16="http://schemas.microsoft.com/office/drawing/2014/main" id="{7F234E86-1666-D9D3-2097-1E716EDB21C9}"/>
              </a:ext>
            </a:extLst>
          </p:cNvPr>
          <p:cNvSpPr>
            <a:spLocks noGrp="1"/>
          </p:cNvSpPr>
          <p:nvPr>
            <p:ph type="sldNum" sz="quarter" idx="12"/>
          </p:nvPr>
        </p:nvSpPr>
        <p:spPr/>
        <p:txBody>
          <a:bodyPr/>
          <a:lstStyle/>
          <a:p>
            <a:fld id="{D0DA2C0D-9D1B-4B18-B949-92D35CA27DEA}" type="slidenum">
              <a:rPr lang="en-GB" noProof="0" smtClean="0"/>
              <a:t>20</a:t>
            </a:fld>
            <a:endParaRPr lang="en-GB" noProof="0" dirty="0"/>
          </a:p>
        </p:txBody>
      </p:sp>
    </p:spTree>
    <p:extLst>
      <p:ext uri="{BB962C8B-B14F-4D97-AF65-F5344CB8AC3E}">
        <p14:creationId xmlns:p14="http://schemas.microsoft.com/office/powerpoint/2010/main" val="1684203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ED83-0D48-6D6B-3959-6062FFEFB56D}"/>
              </a:ext>
            </a:extLst>
          </p:cNvPr>
          <p:cNvSpPr>
            <a:spLocks noGrp="1"/>
          </p:cNvSpPr>
          <p:nvPr>
            <p:ph type="title"/>
          </p:nvPr>
        </p:nvSpPr>
        <p:spPr/>
        <p:txBody>
          <a:bodyPr/>
          <a:lstStyle/>
          <a:p>
            <a:r>
              <a:rPr lang="en-GB" noProof="0" dirty="0">
                <a:latin typeface="Aptos Display" panose="020B0004020202020204" pitchFamily="34" charset="0"/>
              </a:rPr>
              <a:t>Points within confidence intervals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DA46C29-770D-A5CD-141B-B7F6483B77AB}"/>
                  </a:ext>
                </a:extLst>
              </p:cNvPr>
              <p:cNvSpPr>
                <a:spLocks noGrp="1"/>
              </p:cNvSpPr>
              <p:nvPr>
                <p:ph idx="1"/>
              </p:nvPr>
            </p:nvSpPr>
            <p:spPr/>
            <p:txBody>
              <a:bodyPr/>
              <a:lstStyle/>
              <a:p>
                <a:r>
                  <a:rPr lang="en-GB" sz="2200" noProof="0" dirty="0">
                    <a:latin typeface="Aptos" panose="020B0004020202020204" pitchFamily="34" charset="0"/>
                  </a:rPr>
                  <a:t>Calculate pull: </a:t>
                </a:r>
                <a14:m>
                  <m:oMath xmlns:m="http://schemas.openxmlformats.org/officeDocument/2006/math">
                    <m:r>
                      <a:rPr lang="en-GB" sz="2200" b="0" i="1" noProof="0" smtClean="0">
                        <a:latin typeface="Cambria Math" panose="02040503050406030204" pitchFamily="18" charset="0"/>
                      </a:rPr>
                      <m:t>𝑝𝑢𝑙𝑙</m:t>
                    </m:r>
                    <m:r>
                      <a:rPr lang="en-GB" sz="2200" b="0" i="0" noProof="0" smtClean="0">
                        <a:latin typeface="Cambria Math" panose="02040503050406030204" pitchFamily="18" charset="0"/>
                      </a:rPr>
                      <m:t>=</m:t>
                    </m:r>
                    <m:f>
                      <m:fPr>
                        <m:ctrlPr>
                          <a:rPr lang="en-GB" sz="2200" b="0" i="1" noProof="0" smtClean="0">
                            <a:latin typeface="Cambria Math" panose="02040503050406030204" pitchFamily="18" charset="0"/>
                          </a:rPr>
                        </m:ctrlPr>
                      </m:fPr>
                      <m:num>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𝑦</m:t>
                            </m:r>
                          </m:e>
                          <m:sub>
                            <m:r>
                              <a:rPr lang="en-GB" sz="2200" i="1" noProof="0">
                                <a:latin typeface="Cambria Math" panose="02040503050406030204" pitchFamily="18" charset="0"/>
                              </a:rPr>
                              <m:t>𝑓𝑢𝑛𝑐</m:t>
                            </m:r>
                          </m:sub>
                        </m:sSub>
                        <m:r>
                          <a:rPr lang="en-GB" sz="2200" i="1" noProof="0">
                            <a:latin typeface="Cambria Math" panose="02040503050406030204" pitchFamily="18" charset="0"/>
                          </a:rPr>
                          <m:t>−</m:t>
                        </m:r>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𝑦</m:t>
                            </m:r>
                          </m:e>
                          <m:sub>
                            <m:r>
                              <a:rPr lang="en-GB" sz="2200" i="1" noProof="0">
                                <a:latin typeface="Cambria Math" panose="02040503050406030204" pitchFamily="18" charset="0"/>
                              </a:rPr>
                              <m:t>𝑓𝑖𝑡</m:t>
                            </m:r>
                          </m:sub>
                        </m:sSub>
                      </m:num>
                      <m:den>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𝑒</m:t>
                            </m:r>
                          </m:e>
                          <m:sub>
                            <m:r>
                              <a:rPr lang="en-GB" sz="2200" b="0" i="1" noProof="0" smtClean="0">
                                <a:latin typeface="Cambria Math" panose="02040503050406030204" pitchFamily="18" charset="0"/>
                              </a:rPr>
                              <m:t>𝑓𝑖𝑡</m:t>
                            </m:r>
                          </m:sub>
                        </m:sSub>
                      </m:den>
                    </m:f>
                  </m:oMath>
                </a14:m>
                <a:endParaRPr lang="en-GB" sz="2200" noProof="0" dirty="0">
                  <a:latin typeface="Aptos" panose="020B0004020202020204" pitchFamily="34" charset="0"/>
                </a:endParaRPr>
              </a:p>
              <a:p>
                <a14:m>
                  <m:oMath xmlns:m="http://schemas.openxmlformats.org/officeDocument/2006/math">
                    <m:d>
                      <m:dPr>
                        <m:begChr m:val="|"/>
                        <m:endChr m:val="|"/>
                        <m:ctrlPr>
                          <a:rPr lang="en-GB" sz="2200" b="0" i="1" noProof="0" smtClean="0">
                            <a:latin typeface="Cambria Math" panose="02040503050406030204" pitchFamily="18" charset="0"/>
                          </a:rPr>
                        </m:ctrlPr>
                      </m:dPr>
                      <m:e>
                        <m:r>
                          <a:rPr lang="en-GB" sz="2200" b="0" i="1" noProof="0" smtClean="0">
                            <a:latin typeface="Cambria Math" panose="02040503050406030204" pitchFamily="18" charset="0"/>
                          </a:rPr>
                          <m:t>𝑝𝑢𝑙𝑙</m:t>
                        </m:r>
                      </m:e>
                    </m:d>
                    <m:r>
                      <a:rPr lang="en-GB" sz="2200" i="1" noProof="0">
                        <a:latin typeface="Cambria Math" panose="02040503050406030204" pitchFamily="18" charset="0"/>
                        <a:ea typeface="Cambria Math" panose="02040503050406030204" pitchFamily="18" charset="0"/>
                      </a:rPr>
                      <m:t>≤</m:t>
                    </m:r>
                    <m:r>
                      <a:rPr lang="en-GB" sz="2200" b="0" i="1" noProof="0" smtClean="0">
                        <a:latin typeface="Cambria Math" panose="02040503050406030204" pitchFamily="18" charset="0"/>
                      </a:rPr>
                      <m:t>1</m:t>
                    </m:r>
                    <m:r>
                      <a:rPr lang="en-GB" sz="2200" b="0" i="1" noProof="0" smtClean="0">
                        <a:latin typeface="Cambria Math" panose="02040503050406030204" pitchFamily="18" charset="0"/>
                        <a:ea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𝑓𝑢𝑛𝑐</m:t>
                        </m:r>
                      </m:sub>
                    </m:sSub>
                    <m:r>
                      <a:rPr lang="en-GB" sz="2200" b="0" i="1" noProof="0" smtClean="0">
                        <a:latin typeface="Cambria Math" panose="02040503050406030204" pitchFamily="18" charset="0"/>
                      </a:rPr>
                      <m:t> </m:t>
                    </m:r>
                    <m:r>
                      <m:rPr>
                        <m:sty m:val="p"/>
                      </m:rPr>
                      <a:rPr lang="en-GB" sz="2200" b="0" i="1" noProof="0" smtClean="0">
                        <a:latin typeface="Cambria Math" panose="02040503050406030204" pitchFamily="18" charset="0"/>
                      </a:rPr>
                      <m:t>ϵ</m:t>
                    </m:r>
                    <m:r>
                      <a:rPr lang="en-GB" sz="2200" b="0" i="1" noProof="0" smtClean="0">
                        <a:latin typeface="Cambria Math" panose="02040503050406030204" pitchFamily="18" charset="0"/>
                      </a:rPr>
                      <m:t> </m:t>
                    </m:r>
                    <m:d>
                      <m:dPr>
                        <m:begChr m:val="["/>
                        <m:endChr m:val="]"/>
                        <m:ctrlPr>
                          <a:rPr lang="en-GB" sz="2200" b="0" i="1" noProof="0" smtClean="0">
                            <a:latin typeface="Cambria Math" panose="02040503050406030204" pitchFamily="18" charset="0"/>
                          </a:rPr>
                        </m:ctrlPr>
                      </m:d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𝑓𝑖𝑡</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𝑒</m:t>
                            </m:r>
                          </m:e>
                          <m:sub>
                            <m:r>
                              <a:rPr lang="en-GB" sz="2200" b="0" i="1" noProof="0" smtClean="0">
                                <a:latin typeface="Cambria Math" panose="02040503050406030204" pitchFamily="18" charset="0"/>
                              </a:rPr>
                              <m:t>𝑓𝑖𝑡</m:t>
                            </m:r>
                          </m:sub>
                        </m:sSub>
                        <m:r>
                          <a:rPr lang="en-GB" sz="2200" b="0" i="1" noProof="0" smtClean="0">
                            <a:latin typeface="Cambria Math" panose="02040503050406030204" pitchFamily="18" charset="0"/>
                          </a:rPr>
                          <m:t> , </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𝑓𝑖𝑡</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𝑒</m:t>
                            </m:r>
                          </m:e>
                          <m:sub>
                            <m:r>
                              <a:rPr lang="en-GB" sz="2200" b="0" i="1" noProof="0" smtClean="0">
                                <a:latin typeface="Cambria Math" panose="02040503050406030204" pitchFamily="18" charset="0"/>
                              </a:rPr>
                              <m:t>𝑓𝑖𝑡</m:t>
                            </m:r>
                          </m:sub>
                        </m:sSub>
                      </m:e>
                    </m:d>
                  </m:oMath>
                </a14:m>
                <a:r>
                  <a:rPr lang="en-GB" sz="2200" noProof="0" dirty="0">
                    <a:latin typeface="Aptos" panose="020B0004020202020204" pitchFamily="34" charset="0"/>
                  </a:rPr>
                  <a:t>, i.e., the predicted point is within its uncertainty of the actual point. </a:t>
                </a:r>
              </a:p>
              <a:p>
                <a:endParaRPr lang="en-GB" sz="2200" noProof="0" dirty="0">
                  <a:latin typeface="Aptos" panose="020B0004020202020204" pitchFamily="34" charset="0"/>
                </a:endParaRPr>
              </a:p>
              <a:p>
                <a:r>
                  <a:rPr lang="en-GB" sz="2200" noProof="0" dirty="0">
                    <a:latin typeface="Aptos" panose="020B0004020202020204" pitchFamily="34" charset="0"/>
                  </a:rPr>
                  <a:t>From this the total percentage of points within different confidence intervals can be calculated by scaling </a:t>
                </a:r>
                <a14:m>
                  <m:oMath xmlns:m="http://schemas.openxmlformats.org/officeDocument/2006/math">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𝑒</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𝑓𝑖𝑡</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 </m:t>
                    </m:r>
                  </m:oMath>
                </a14:m>
                <a:r>
                  <a:rPr lang="en-GB" sz="2200" noProof="0" dirty="0">
                    <a:latin typeface="Aptos" panose="020B0004020202020204" pitchFamily="34" charset="0"/>
                  </a:rPr>
                  <a:t>as required and repeat.</a:t>
                </a:r>
              </a:p>
              <a:p>
                <a:endParaRPr lang="en-GB" sz="2200" noProof="0" dirty="0">
                  <a:latin typeface="Aptos" panose="020B0004020202020204" pitchFamily="34" charset="0"/>
                </a:endParaRPr>
              </a:p>
              <a:p>
                <a:r>
                  <a:rPr lang="en-GB" sz="2200" noProof="0" dirty="0">
                    <a:latin typeface="Aptos" panose="020B0004020202020204" pitchFamily="34" charset="0"/>
                  </a:rPr>
                  <a:t>Assuming </a:t>
                </a:r>
                <a:r>
                  <a:rPr lang="en-GB" sz="2200" i="1" noProof="0" dirty="0">
                    <a:latin typeface="Aptos" panose="020B0004020202020204" pitchFamily="34" charset="0"/>
                  </a:rPr>
                  <a:t>n </a:t>
                </a:r>
                <a:r>
                  <a:rPr lang="en-GB" sz="2200" noProof="0" dirty="0">
                    <a:latin typeface="Aptos" panose="020B0004020202020204" pitchFamily="34" charset="0"/>
                  </a:rPr>
                  <a:t>known datapoints, select </a:t>
                </a:r>
                <a:r>
                  <a:rPr lang="en-GB" sz="2200" i="1" noProof="0" dirty="0">
                    <a:latin typeface="Aptos" panose="020B0004020202020204" pitchFamily="34" charset="0"/>
                  </a:rPr>
                  <a:t>n </a:t>
                </a:r>
                <a:r>
                  <a:rPr lang="en-GB" sz="2200" noProof="0" dirty="0">
                    <a:latin typeface="Aptos" panose="020B0004020202020204" pitchFamily="34" charset="0"/>
                  </a:rPr>
                  <a:t>random GP datapoints and compare.  </a:t>
                </a:r>
              </a:p>
            </p:txBody>
          </p:sp>
        </mc:Choice>
        <mc:Fallback>
          <p:sp>
            <p:nvSpPr>
              <p:cNvPr id="3" name="Content Placeholder 2">
                <a:extLst>
                  <a:ext uri="{FF2B5EF4-FFF2-40B4-BE49-F238E27FC236}">
                    <a16:creationId xmlns:a16="http://schemas.microsoft.com/office/drawing/2014/main" id="{EDA46C29-770D-A5CD-141B-B7F6483B77AB}"/>
                  </a:ext>
                </a:extLst>
              </p:cNvPr>
              <p:cNvSpPr>
                <a:spLocks noGrp="1" noRot="1" noChangeAspect="1" noMove="1" noResize="1" noEditPoints="1" noAdjustHandles="1" noChangeArrowheads="1" noChangeShapeType="1" noTextEdit="1"/>
              </p:cNvSpPr>
              <p:nvPr>
                <p:ph idx="1"/>
              </p:nvPr>
            </p:nvSpPr>
            <p:spPr>
              <a:blipFill>
                <a:blip r:embed="rId2"/>
                <a:stretch>
                  <a:fillRect l="-696" t="-14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0AD27DB-ABA6-3A34-E764-AF3664CA16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181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BFF2-E01C-8962-E356-164BC5051CC4}"/>
              </a:ext>
            </a:extLst>
          </p:cNvPr>
          <p:cNvSpPr>
            <a:spLocks noGrp="1"/>
          </p:cNvSpPr>
          <p:nvPr>
            <p:ph type="title"/>
          </p:nvPr>
        </p:nvSpPr>
        <p:spPr/>
        <p:txBody>
          <a:bodyPr/>
          <a:lstStyle/>
          <a:p>
            <a:r>
              <a:rPr lang="en-GB" noProof="0" dirty="0">
                <a:latin typeface="Aptos Display" panose="020B0004020202020204" pitchFamily="34" charset="0"/>
              </a:rPr>
              <a:t>Points within confidence intervals </a:t>
            </a:r>
          </a:p>
        </p:txBody>
      </p:sp>
      <p:graphicFrame>
        <p:nvGraphicFramePr>
          <p:cNvPr id="4" name="Table 4">
            <a:extLst>
              <a:ext uri="{FF2B5EF4-FFF2-40B4-BE49-F238E27FC236}">
                <a16:creationId xmlns:a16="http://schemas.microsoft.com/office/drawing/2014/main" id="{7E32D176-75CF-CDB1-7AEC-F9FCCD6D9CF1}"/>
              </a:ext>
            </a:extLst>
          </p:cNvPr>
          <p:cNvGraphicFramePr>
            <a:graphicFrameLocks noGrp="1"/>
          </p:cNvGraphicFramePr>
          <p:nvPr>
            <p:ph idx="1"/>
            <p:extLst>
              <p:ext uri="{D42A27DB-BD31-4B8C-83A1-F6EECF244321}">
                <p14:modId xmlns:p14="http://schemas.microsoft.com/office/powerpoint/2010/main" val="2191228704"/>
              </p:ext>
            </p:extLst>
          </p:nvPr>
        </p:nvGraphicFramePr>
        <p:xfrm>
          <a:off x="1607976" y="2073256"/>
          <a:ext cx="8976048" cy="3383280"/>
        </p:xfrm>
        <a:graphic>
          <a:graphicData uri="http://schemas.openxmlformats.org/drawingml/2006/table">
            <a:tbl>
              <a:tblPr firstRow="1" bandRow="1">
                <a:tableStyleId>{5940675A-B579-460E-94D1-54222C63F5DA}</a:tableStyleId>
              </a:tblPr>
              <a:tblGrid>
                <a:gridCol w="2677416">
                  <a:extLst>
                    <a:ext uri="{9D8B030D-6E8A-4147-A177-3AD203B41FA5}">
                      <a16:colId xmlns:a16="http://schemas.microsoft.com/office/drawing/2014/main" val="776412913"/>
                    </a:ext>
                  </a:extLst>
                </a:gridCol>
                <a:gridCol w="3306616">
                  <a:extLst>
                    <a:ext uri="{9D8B030D-6E8A-4147-A177-3AD203B41FA5}">
                      <a16:colId xmlns:a16="http://schemas.microsoft.com/office/drawing/2014/main" val="2134737623"/>
                    </a:ext>
                  </a:extLst>
                </a:gridCol>
                <a:gridCol w="2992016">
                  <a:extLst>
                    <a:ext uri="{9D8B030D-6E8A-4147-A177-3AD203B41FA5}">
                      <a16:colId xmlns:a16="http://schemas.microsoft.com/office/drawing/2014/main" val="628534894"/>
                    </a:ext>
                  </a:extLst>
                </a:gridCol>
              </a:tblGrid>
              <a:tr h="597319">
                <a:tc>
                  <a:txBody>
                    <a:bodyPr/>
                    <a:lstStyle/>
                    <a:p>
                      <a:pPr algn="ctr"/>
                      <a:r>
                        <a:rPr lang="en-GB" sz="2200" b="0" noProof="0" dirty="0">
                          <a:latin typeface="Aptos" panose="020B0004020202020204" pitchFamily="34" charset="0"/>
                        </a:rPr>
                        <a:t>Confidence interval </a:t>
                      </a:r>
                    </a:p>
                  </a:txBody>
                  <a:tcPr/>
                </a:tc>
                <a:tc>
                  <a:txBody>
                    <a:bodyPr/>
                    <a:lstStyle/>
                    <a:p>
                      <a:pPr algn="ctr"/>
                      <a:r>
                        <a:rPr lang="en-GB" sz="2200" b="0" noProof="0" dirty="0">
                          <a:latin typeface="Aptos" panose="020B0004020202020204" pitchFamily="34" charset="0"/>
                        </a:rPr>
                        <a:t>Expected percentage of points within confidence interval (%) </a:t>
                      </a:r>
                    </a:p>
                  </a:txBody>
                  <a:tcPr/>
                </a:tc>
                <a:tc>
                  <a:txBody>
                    <a:bodyPr/>
                    <a:lstStyle/>
                    <a:p>
                      <a:pPr algn="ctr"/>
                      <a:r>
                        <a:rPr lang="en-GB" sz="2200" b="0" noProof="0" dirty="0">
                          <a:latin typeface="Aptos" panose="020B0004020202020204" pitchFamily="34" charset="0"/>
                        </a:rPr>
                        <a:t>Mean percentage of GP points within confidence interval (%) </a:t>
                      </a:r>
                    </a:p>
                  </a:txBody>
                  <a:tcPr/>
                </a:tc>
                <a:extLst>
                  <a:ext uri="{0D108BD9-81ED-4DB2-BD59-A6C34878D82A}">
                    <a16:rowId xmlns:a16="http://schemas.microsoft.com/office/drawing/2014/main" val="1667254150"/>
                  </a:ext>
                </a:extLst>
              </a:tr>
              <a:tr h="597319">
                <a:tc>
                  <a:txBody>
                    <a:bodyPr/>
                    <a:lstStyle/>
                    <a:p>
                      <a:endParaRPr lang="en-GB" sz="2200" noProof="0" dirty="0">
                        <a:latin typeface="Aptos" panose="020B0004020202020204" pitchFamily="34" charset="0"/>
                      </a:endParaRPr>
                    </a:p>
                    <a:p>
                      <a:pPr algn="ctr"/>
                      <a:r>
                        <a:rPr lang="en-GB" sz="2200" b="0" noProof="0" dirty="0">
                          <a:latin typeface="Aptos" panose="020B0004020202020204" pitchFamily="34" charset="0"/>
                        </a:rPr>
                        <a:t>0.67σ</a:t>
                      </a:r>
                    </a:p>
                  </a:txBody>
                  <a:tcPr/>
                </a:tc>
                <a:tc>
                  <a:txBody>
                    <a:bodyPr/>
                    <a:lstStyle/>
                    <a:p>
                      <a:pPr algn="ctr"/>
                      <a:endParaRPr lang="en-GB" sz="2200" b="0" noProof="0" dirty="0">
                        <a:latin typeface="Aptos" panose="020B0004020202020204" pitchFamily="34" charset="0"/>
                      </a:endParaRPr>
                    </a:p>
                    <a:p>
                      <a:pPr algn="ctr"/>
                      <a:r>
                        <a:rPr lang="en-GB" sz="2200" b="0" noProof="0" dirty="0">
                          <a:latin typeface="Aptos" panose="020B0004020202020204" pitchFamily="34" charset="0"/>
                        </a:rPr>
                        <a:t>50</a:t>
                      </a:r>
                    </a:p>
                  </a:txBody>
                  <a:tcPr/>
                </a:tc>
                <a:tc>
                  <a:txBody>
                    <a:bodyPr/>
                    <a:lstStyle/>
                    <a:p>
                      <a:pPr algn="ctr"/>
                      <a:endParaRPr lang="en-GB" sz="2200" b="0" noProof="0" dirty="0">
                        <a:latin typeface="Aptos" panose="020B0004020202020204" pitchFamily="34" charset="0"/>
                      </a:endParaRPr>
                    </a:p>
                    <a:p>
                      <a:pPr algn="ctr"/>
                      <a:r>
                        <a:rPr lang="en-GB" sz="2200" b="0" noProof="0" dirty="0">
                          <a:latin typeface="Aptos" panose="020B0004020202020204" pitchFamily="34" charset="0"/>
                        </a:rPr>
                        <a:t>62.6</a:t>
                      </a:r>
                    </a:p>
                  </a:txBody>
                  <a:tcPr/>
                </a:tc>
                <a:extLst>
                  <a:ext uri="{0D108BD9-81ED-4DB2-BD59-A6C34878D82A}">
                    <a16:rowId xmlns:a16="http://schemas.microsoft.com/office/drawing/2014/main" val="2455571525"/>
                  </a:ext>
                </a:extLst>
              </a:tr>
              <a:tr h="597319">
                <a:tc>
                  <a:txBody>
                    <a:bodyPr/>
                    <a:lstStyle/>
                    <a:p>
                      <a:pPr algn="ctr"/>
                      <a:endParaRPr lang="en-GB" sz="2200" noProof="0" dirty="0">
                        <a:latin typeface="Aptos" panose="020B0004020202020204" pitchFamily="34" charset="0"/>
                      </a:endParaRPr>
                    </a:p>
                    <a:p>
                      <a:pPr algn="ctr"/>
                      <a:r>
                        <a:rPr lang="en-GB" sz="2200" noProof="0" dirty="0">
                          <a:latin typeface="Aptos" panose="020B0004020202020204" pitchFamily="34" charset="0"/>
                        </a:rPr>
                        <a:t>1</a:t>
                      </a:r>
                      <a:r>
                        <a:rPr lang="en-GB" sz="2200" b="0" noProof="0" dirty="0">
                          <a:latin typeface="Aptos" panose="020B0004020202020204" pitchFamily="34" charset="0"/>
                        </a:rPr>
                        <a:t>σ</a:t>
                      </a:r>
                      <a:endParaRPr lang="en-GB" sz="2200" noProof="0" dirty="0">
                        <a:latin typeface="Aptos" panose="020B0004020202020204" pitchFamily="34" charset="0"/>
                      </a:endParaRPr>
                    </a:p>
                  </a:txBody>
                  <a:tcPr/>
                </a:tc>
                <a:tc>
                  <a:txBody>
                    <a:bodyPr/>
                    <a:lstStyle/>
                    <a:p>
                      <a:pPr algn="ctr"/>
                      <a:endParaRPr lang="en-GB" sz="2200" noProof="0" dirty="0">
                        <a:latin typeface="Aptos" panose="020B0004020202020204" pitchFamily="34" charset="0"/>
                      </a:endParaRPr>
                    </a:p>
                    <a:p>
                      <a:pPr algn="ctr"/>
                      <a:r>
                        <a:rPr lang="en-GB" sz="2200" noProof="0" dirty="0">
                          <a:latin typeface="Aptos" panose="020B0004020202020204" pitchFamily="34" charset="0"/>
                        </a:rPr>
                        <a:t>68.3</a:t>
                      </a:r>
                    </a:p>
                  </a:txBody>
                  <a:tcPr/>
                </a:tc>
                <a:tc>
                  <a:txBody>
                    <a:bodyPr/>
                    <a:lstStyle/>
                    <a:p>
                      <a:pPr algn="ctr"/>
                      <a:endParaRPr lang="en-GB" sz="2200" noProof="0" dirty="0">
                        <a:latin typeface="Aptos" panose="020B0004020202020204" pitchFamily="34" charset="0"/>
                      </a:endParaRPr>
                    </a:p>
                    <a:p>
                      <a:pPr algn="ctr"/>
                      <a:r>
                        <a:rPr lang="en-GB" sz="2200" noProof="0" dirty="0">
                          <a:latin typeface="Aptos" panose="020B0004020202020204" pitchFamily="34" charset="0"/>
                        </a:rPr>
                        <a:t>77.0</a:t>
                      </a:r>
                    </a:p>
                  </a:txBody>
                  <a:tcPr/>
                </a:tc>
                <a:extLst>
                  <a:ext uri="{0D108BD9-81ED-4DB2-BD59-A6C34878D82A}">
                    <a16:rowId xmlns:a16="http://schemas.microsoft.com/office/drawing/2014/main" val="3675182969"/>
                  </a:ext>
                </a:extLst>
              </a:tr>
              <a:tr h="725462">
                <a:tc>
                  <a:txBody>
                    <a:bodyPr/>
                    <a:lstStyle/>
                    <a:p>
                      <a:pPr algn="ctr"/>
                      <a:endParaRPr lang="en-GB" sz="2200" b="0" noProof="0" dirty="0">
                        <a:latin typeface="Aptos" panose="020B0004020202020204" pitchFamily="34" charset="0"/>
                      </a:endParaRPr>
                    </a:p>
                    <a:p>
                      <a:pPr algn="ctr"/>
                      <a:r>
                        <a:rPr lang="en-GB" sz="2200" b="0" noProof="0" dirty="0">
                          <a:latin typeface="Aptos" panose="020B0004020202020204" pitchFamily="34" charset="0"/>
                        </a:rPr>
                        <a:t>1.96σ</a:t>
                      </a:r>
                      <a:endParaRPr lang="en-GB" sz="2200" noProof="0" dirty="0">
                        <a:latin typeface="Aptos" panose="020B0004020202020204" pitchFamily="34" charset="0"/>
                      </a:endParaRPr>
                    </a:p>
                  </a:txBody>
                  <a:tcPr/>
                </a:tc>
                <a:tc>
                  <a:txBody>
                    <a:bodyPr/>
                    <a:lstStyle/>
                    <a:p>
                      <a:pPr algn="ctr"/>
                      <a:endParaRPr lang="en-GB" sz="2200" noProof="0" dirty="0">
                        <a:latin typeface="Aptos" panose="020B0004020202020204" pitchFamily="34" charset="0"/>
                      </a:endParaRPr>
                    </a:p>
                    <a:p>
                      <a:pPr algn="ctr"/>
                      <a:r>
                        <a:rPr lang="en-GB" sz="2200" noProof="0" dirty="0">
                          <a:latin typeface="Aptos" panose="020B0004020202020204" pitchFamily="34" charset="0"/>
                        </a:rPr>
                        <a:t>95</a:t>
                      </a:r>
                    </a:p>
                  </a:txBody>
                  <a:tcPr/>
                </a:tc>
                <a:tc>
                  <a:txBody>
                    <a:bodyPr/>
                    <a:lstStyle/>
                    <a:p>
                      <a:pPr algn="ctr"/>
                      <a:endParaRPr lang="en-GB" sz="2200" noProof="0" dirty="0">
                        <a:latin typeface="Aptos" panose="020B0004020202020204" pitchFamily="34" charset="0"/>
                      </a:endParaRPr>
                    </a:p>
                    <a:p>
                      <a:pPr algn="ctr"/>
                      <a:r>
                        <a:rPr lang="en-GB" sz="2200" noProof="0" dirty="0">
                          <a:latin typeface="Aptos" panose="020B0004020202020204" pitchFamily="34" charset="0"/>
                        </a:rPr>
                        <a:t>96.4</a:t>
                      </a:r>
                    </a:p>
                  </a:txBody>
                  <a:tcPr/>
                </a:tc>
                <a:extLst>
                  <a:ext uri="{0D108BD9-81ED-4DB2-BD59-A6C34878D82A}">
                    <a16:rowId xmlns:a16="http://schemas.microsoft.com/office/drawing/2014/main" val="4028700397"/>
                  </a:ext>
                </a:extLst>
              </a:tr>
            </a:tbl>
          </a:graphicData>
        </a:graphic>
      </p:graphicFrame>
      <p:sp>
        <p:nvSpPr>
          <p:cNvPr id="3" name="Slide Number Placeholder 2">
            <a:extLst>
              <a:ext uri="{FF2B5EF4-FFF2-40B4-BE49-F238E27FC236}">
                <a16:creationId xmlns:a16="http://schemas.microsoft.com/office/drawing/2014/main" id="{3D1F88D4-45C2-28FB-5D43-05E748D5A5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7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D800-DC40-8720-B58E-9450E51379C7}"/>
              </a:ext>
            </a:extLst>
          </p:cNvPr>
          <p:cNvSpPr>
            <a:spLocks noGrp="1"/>
          </p:cNvSpPr>
          <p:nvPr>
            <p:ph type="title"/>
          </p:nvPr>
        </p:nvSpPr>
        <p:spPr/>
        <p:txBody>
          <a:bodyPr/>
          <a:lstStyle/>
          <a:p>
            <a:r>
              <a:rPr lang="en-GB" noProof="0" dirty="0">
                <a:latin typeface="Aptos Display" panose="020B0004020202020204" pitchFamily="34" charset="0"/>
              </a:rPr>
              <a:t>Fitting Parameters </a:t>
            </a:r>
          </a:p>
        </p:txBody>
      </p:sp>
      <p:sp>
        <p:nvSpPr>
          <p:cNvPr id="3" name="Content Placeholder 2">
            <a:extLst>
              <a:ext uri="{FF2B5EF4-FFF2-40B4-BE49-F238E27FC236}">
                <a16:creationId xmlns:a16="http://schemas.microsoft.com/office/drawing/2014/main" id="{A190A0D4-7295-86ED-AE7B-726504768850}"/>
              </a:ext>
            </a:extLst>
          </p:cNvPr>
          <p:cNvSpPr>
            <a:spLocks noGrp="1"/>
          </p:cNvSpPr>
          <p:nvPr>
            <p:ph idx="1"/>
          </p:nvPr>
        </p:nvSpPr>
        <p:spPr/>
        <p:txBody>
          <a:bodyPr>
            <a:normAutofit/>
          </a:bodyPr>
          <a:lstStyle/>
          <a:p>
            <a:r>
              <a:rPr lang="en-GB" sz="2200" noProof="0" dirty="0">
                <a:latin typeface="Aptos" panose="020B0004020202020204" pitchFamily="34" charset="0"/>
              </a:rPr>
              <a:t>The functional form of the 2D surface can be fitted using the known datapoints as well as the </a:t>
            </a:r>
            <a:r>
              <a:rPr lang="en-GB" sz="2200" i="1" noProof="0" dirty="0">
                <a:latin typeface="Aptos" panose="020B0004020202020204" pitchFamily="34" charset="0"/>
              </a:rPr>
              <a:t>n </a:t>
            </a:r>
            <a:r>
              <a:rPr lang="en-GB" sz="2200" noProof="0" dirty="0">
                <a:latin typeface="Aptos" panose="020B0004020202020204" pitchFamily="34" charset="0"/>
              </a:rPr>
              <a:t>random datapoints (to check the GP performs well in all kinematic regions).</a:t>
            </a:r>
          </a:p>
          <a:p>
            <a:r>
              <a:rPr lang="en-GB" sz="2200" noProof="0" dirty="0">
                <a:latin typeface="Aptos" panose="020B0004020202020204" pitchFamily="34" charset="0"/>
              </a:rPr>
              <a:t>The pull of the 12 fitted coefficients compared to the actual coefficients can be calculated for both. </a:t>
            </a:r>
          </a:p>
          <a:p>
            <a:endParaRPr lang="en-GB" sz="2200" noProof="0" dirty="0"/>
          </a:p>
        </p:txBody>
      </p:sp>
      <p:sp>
        <p:nvSpPr>
          <p:cNvPr id="4" name="Slide Number Placeholder 3">
            <a:extLst>
              <a:ext uri="{FF2B5EF4-FFF2-40B4-BE49-F238E27FC236}">
                <a16:creationId xmlns:a16="http://schemas.microsoft.com/office/drawing/2014/main" id="{A3DED457-8074-2A13-F798-668B543F6766}"/>
              </a:ext>
            </a:extLst>
          </p:cNvPr>
          <p:cNvSpPr>
            <a:spLocks noGrp="1"/>
          </p:cNvSpPr>
          <p:nvPr>
            <p:ph type="sldNum" sz="quarter" idx="12"/>
          </p:nvPr>
        </p:nvSpPr>
        <p:spPr/>
        <p:txBody>
          <a:bodyPr/>
          <a:lstStyle/>
          <a:p>
            <a:fld id="{D0DA2C0D-9D1B-4B18-B949-92D35CA27DEA}" type="slidenum">
              <a:rPr lang="en-GB" noProof="0" smtClean="0"/>
              <a:t>23</a:t>
            </a:fld>
            <a:endParaRPr lang="en-GB" noProof="0" dirty="0"/>
          </a:p>
        </p:txBody>
      </p:sp>
    </p:spTree>
    <p:extLst>
      <p:ext uri="{BB962C8B-B14F-4D97-AF65-F5344CB8AC3E}">
        <p14:creationId xmlns:p14="http://schemas.microsoft.com/office/powerpoint/2010/main" val="234540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1D9155-5365-0D69-A557-1880BD52FB98}"/>
              </a:ext>
            </a:extLst>
          </p:cNvPr>
          <p:cNvSpPr>
            <a:spLocks noGrp="1"/>
          </p:cNvSpPr>
          <p:nvPr>
            <p:ph type="sldNum" sz="quarter" idx="12"/>
          </p:nvPr>
        </p:nvSpPr>
        <p:spPr/>
        <p:txBody>
          <a:bodyPr/>
          <a:lstStyle/>
          <a:p>
            <a:fld id="{D0DA2C0D-9D1B-4B18-B949-92D35CA27DEA}" type="slidenum">
              <a:rPr lang="en-GB" noProof="0" smtClean="0"/>
              <a:t>24</a:t>
            </a:fld>
            <a:endParaRPr lang="en-GB" noProof="0" dirty="0"/>
          </a:p>
        </p:txBody>
      </p:sp>
      <p:pic>
        <p:nvPicPr>
          <p:cNvPr id="6" name="Picture 5" descr="A graph of a distribution of a function&#10;&#10;Description automatically generated with medium confidence">
            <a:extLst>
              <a:ext uri="{FF2B5EF4-FFF2-40B4-BE49-F238E27FC236}">
                <a16:creationId xmlns:a16="http://schemas.microsoft.com/office/drawing/2014/main" id="{EB4C2046-71BA-7218-5805-4B2BDFBEA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8400" y="0"/>
            <a:ext cx="3048000" cy="2286000"/>
          </a:xfrm>
          <a:prstGeom prst="rect">
            <a:avLst/>
          </a:prstGeom>
        </p:spPr>
      </p:pic>
      <p:pic>
        <p:nvPicPr>
          <p:cNvPr id="8" name="Picture 7" descr="A graph of a function&#10;&#10;Description automatically generated">
            <a:extLst>
              <a:ext uri="{FF2B5EF4-FFF2-40B4-BE49-F238E27FC236}">
                <a16:creationId xmlns:a16="http://schemas.microsoft.com/office/drawing/2014/main" id="{49B48D0A-DC78-8195-9F46-02D7F6329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200" y="2286000"/>
            <a:ext cx="3048000" cy="2286000"/>
          </a:xfrm>
          <a:prstGeom prst="rect">
            <a:avLst/>
          </a:prstGeom>
        </p:spPr>
      </p:pic>
      <p:pic>
        <p:nvPicPr>
          <p:cNvPr id="10" name="Picture 9" descr="A diagram of a function&#10;&#10;Description automatically generated">
            <a:extLst>
              <a:ext uri="{FF2B5EF4-FFF2-40B4-BE49-F238E27FC236}">
                <a16:creationId xmlns:a16="http://schemas.microsoft.com/office/drawing/2014/main" id="{ACBBF15A-1486-A260-027B-1EA95F35C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8400" y="2286000"/>
            <a:ext cx="3047999" cy="2286000"/>
          </a:xfrm>
          <a:prstGeom prst="rect">
            <a:avLst/>
          </a:prstGeom>
        </p:spPr>
      </p:pic>
      <p:pic>
        <p:nvPicPr>
          <p:cNvPr id="12" name="Picture 11" descr="A graph of a function&#10;&#10;Description automatically generated">
            <a:extLst>
              <a:ext uri="{FF2B5EF4-FFF2-40B4-BE49-F238E27FC236}">
                <a16:creationId xmlns:a16="http://schemas.microsoft.com/office/drawing/2014/main" id="{0EC58621-0A0C-B464-E48B-882BE70723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7600" y="2286000"/>
            <a:ext cx="3048000" cy="2286000"/>
          </a:xfrm>
          <a:prstGeom prst="rect">
            <a:avLst/>
          </a:prstGeom>
        </p:spPr>
      </p:pic>
      <p:pic>
        <p:nvPicPr>
          <p:cNvPr id="14" name="Picture 13" descr="A graph of a function&#10;&#10;Description automatically generated">
            <a:extLst>
              <a:ext uri="{FF2B5EF4-FFF2-40B4-BE49-F238E27FC236}">
                <a16:creationId xmlns:a16="http://schemas.microsoft.com/office/drawing/2014/main" id="{DBA08A00-2D8F-683D-B5F4-D93A7663DF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286000"/>
            <a:ext cx="3048000" cy="2286000"/>
          </a:xfrm>
          <a:prstGeom prst="rect">
            <a:avLst/>
          </a:prstGeom>
        </p:spPr>
      </p:pic>
      <p:pic>
        <p:nvPicPr>
          <p:cNvPr id="16" name="Picture 15" descr="A graph of a distribution of a function&#10;&#10;Description automatically generated with medium confidence">
            <a:extLst>
              <a:ext uri="{FF2B5EF4-FFF2-40B4-BE49-F238E27FC236}">
                <a16:creationId xmlns:a16="http://schemas.microsoft.com/office/drawing/2014/main" id="{304CD5F5-E006-00C8-1726-A9F69DC4AC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9200" y="0"/>
            <a:ext cx="3047999" cy="2286000"/>
          </a:xfrm>
          <a:prstGeom prst="rect">
            <a:avLst/>
          </a:prstGeom>
        </p:spPr>
      </p:pic>
      <p:pic>
        <p:nvPicPr>
          <p:cNvPr id="18" name="Picture 17" descr="A diagram of a function&#10;&#10;Description automatically generated">
            <a:extLst>
              <a:ext uri="{FF2B5EF4-FFF2-40B4-BE49-F238E27FC236}">
                <a16:creationId xmlns:a16="http://schemas.microsoft.com/office/drawing/2014/main" id="{D4E1F223-2D52-82AD-BE01-7FC2DB34A1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7600" y="4572000"/>
            <a:ext cx="3048000" cy="2286000"/>
          </a:xfrm>
          <a:prstGeom prst="rect">
            <a:avLst/>
          </a:prstGeom>
        </p:spPr>
      </p:pic>
      <p:pic>
        <p:nvPicPr>
          <p:cNvPr id="20" name="Picture 19" descr="A diagram of a function&#10;&#10;Description automatically generated">
            <a:extLst>
              <a:ext uri="{FF2B5EF4-FFF2-40B4-BE49-F238E27FC236}">
                <a16:creationId xmlns:a16="http://schemas.microsoft.com/office/drawing/2014/main" id="{1F84CA91-2556-750B-51E4-52DC13D22A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8400" y="4572000"/>
            <a:ext cx="3048000" cy="2286000"/>
          </a:xfrm>
          <a:prstGeom prst="rect">
            <a:avLst/>
          </a:prstGeom>
        </p:spPr>
      </p:pic>
      <p:pic>
        <p:nvPicPr>
          <p:cNvPr id="22" name="Picture 21" descr="A diagram of a function&#10;&#10;Description automatically generated">
            <a:extLst>
              <a:ext uri="{FF2B5EF4-FFF2-40B4-BE49-F238E27FC236}">
                <a16:creationId xmlns:a16="http://schemas.microsoft.com/office/drawing/2014/main" id="{9EC34189-F65C-808C-410C-6BA03B3B70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9200" y="4572000"/>
            <a:ext cx="3047999" cy="2286000"/>
          </a:xfrm>
          <a:prstGeom prst="rect">
            <a:avLst/>
          </a:prstGeom>
        </p:spPr>
      </p:pic>
      <p:pic>
        <p:nvPicPr>
          <p:cNvPr id="24" name="Picture 23" descr="A graph of a function&#10;&#10;Description automatically generated">
            <a:extLst>
              <a:ext uri="{FF2B5EF4-FFF2-40B4-BE49-F238E27FC236}">
                <a16:creationId xmlns:a16="http://schemas.microsoft.com/office/drawing/2014/main" id="{AE5CE30D-E464-0445-4F3D-A4ED3687F9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572000"/>
            <a:ext cx="3048000" cy="2286000"/>
          </a:xfrm>
          <a:prstGeom prst="rect">
            <a:avLst/>
          </a:prstGeom>
        </p:spPr>
      </p:pic>
      <p:pic>
        <p:nvPicPr>
          <p:cNvPr id="26" name="Picture 25" descr="A graph of a function&#10;&#10;Description automatically generated">
            <a:extLst>
              <a:ext uri="{FF2B5EF4-FFF2-40B4-BE49-F238E27FC236}">
                <a16:creationId xmlns:a16="http://schemas.microsoft.com/office/drawing/2014/main" id="{DB1E3088-3737-60B1-7531-CDFF4E33F8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3048000" cy="2286000"/>
          </a:xfrm>
          <a:prstGeom prst="rect">
            <a:avLst/>
          </a:prstGeom>
        </p:spPr>
      </p:pic>
      <p:pic>
        <p:nvPicPr>
          <p:cNvPr id="28" name="Picture 27" descr="A graph of a distribution of a function&#10;&#10;Description automatically generated with medium confidence">
            <a:extLst>
              <a:ext uri="{FF2B5EF4-FFF2-40B4-BE49-F238E27FC236}">
                <a16:creationId xmlns:a16="http://schemas.microsoft.com/office/drawing/2014/main" id="{4F9B767C-5F6A-8FF3-A257-D4C6259A89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47600" y="0"/>
            <a:ext cx="3047999" cy="2286000"/>
          </a:xfrm>
          <a:prstGeom prst="rect">
            <a:avLst/>
          </a:prstGeom>
        </p:spPr>
      </p:pic>
    </p:spTree>
    <p:extLst>
      <p:ext uri="{BB962C8B-B14F-4D97-AF65-F5344CB8AC3E}">
        <p14:creationId xmlns:p14="http://schemas.microsoft.com/office/powerpoint/2010/main" val="1279148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2C1F-51A4-3109-82BA-137A93DC2873}"/>
              </a:ext>
            </a:extLst>
          </p:cNvPr>
          <p:cNvSpPr>
            <a:spLocks noGrp="1"/>
          </p:cNvSpPr>
          <p:nvPr>
            <p:ph type="ctrTitle"/>
          </p:nvPr>
        </p:nvSpPr>
        <p:spPr/>
        <p:txBody>
          <a:bodyPr>
            <a:normAutofit/>
          </a:bodyPr>
          <a:lstStyle/>
          <a:p>
            <a:r>
              <a:rPr lang="en-GB" sz="6000" noProof="0" dirty="0">
                <a:latin typeface="Aptos Display" panose="020B0004020202020204" pitchFamily="34" charset="0"/>
              </a:rPr>
              <a:t>What does real data look like?</a:t>
            </a:r>
            <a:endParaRPr lang="en-GB" noProof="0" dirty="0">
              <a:latin typeface="Aptos Display" panose="020B0004020202020204" pitchFamily="34" charset="0"/>
            </a:endParaRPr>
          </a:p>
        </p:txBody>
      </p:sp>
      <p:sp>
        <p:nvSpPr>
          <p:cNvPr id="3" name="Slide Number Placeholder 2">
            <a:extLst>
              <a:ext uri="{FF2B5EF4-FFF2-40B4-BE49-F238E27FC236}">
                <a16:creationId xmlns:a16="http://schemas.microsoft.com/office/drawing/2014/main" id="{4C04101F-0D0F-6DE6-3315-07FBBE111A82}"/>
              </a:ext>
            </a:extLst>
          </p:cNvPr>
          <p:cNvSpPr>
            <a:spLocks noGrp="1"/>
          </p:cNvSpPr>
          <p:nvPr>
            <p:ph type="sldNum" sz="quarter" idx="12"/>
          </p:nvPr>
        </p:nvSpPr>
        <p:spPr/>
        <p:txBody>
          <a:bodyPr/>
          <a:lstStyle/>
          <a:p>
            <a:fld id="{D0DA2C0D-9D1B-4B18-B949-92D35CA27DEA}" type="slidenum">
              <a:rPr lang="en-GB" noProof="0" smtClean="0"/>
              <a:t>25</a:t>
            </a:fld>
            <a:endParaRPr lang="en-GB" noProof="0" dirty="0"/>
          </a:p>
        </p:txBody>
      </p:sp>
    </p:spTree>
    <p:extLst>
      <p:ext uri="{BB962C8B-B14F-4D97-AF65-F5344CB8AC3E}">
        <p14:creationId xmlns:p14="http://schemas.microsoft.com/office/powerpoint/2010/main" val="569631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213C-2821-CA8B-558C-B41D6F9E3432}"/>
              </a:ext>
            </a:extLst>
          </p:cNvPr>
          <p:cNvSpPr>
            <a:spLocks noGrp="1"/>
          </p:cNvSpPr>
          <p:nvPr>
            <p:ph type="title"/>
          </p:nvPr>
        </p:nvSpPr>
        <p:spPr/>
        <p:txBody>
          <a:bodyPr/>
          <a:lstStyle/>
          <a:p>
            <a:r>
              <a:rPr lang="en-GB" noProof="0" dirty="0">
                <a:latin typeface="Aptos Display" panose="020B0004020202020204" pitchFamily="34" charset="0"/>
              </a:rPr>
              <a:t>Data from CLAS</a:t>
            </a:r>
          </a:p>
        </p:txBody>
      </p:sp>
      <p:sp>
        <p:nvSpPr>
          <p:cNvPr id="3" name="Content Placeholder 2">
            <a:extLst>
              <a:ext uri="{FF2B5EF4-FFF2-40B4-BE49-F238E27FC236}">
                <a16:creationId xmlns:a16="http://schemas.microsoft.com/office/drawing/2014/main" id="{B758C1B2-ABA2-1E22-5E49-632DCE18745E}"/>
              </a:ext>
            </a:extLst>
          </p:cNvPr>
          <p:cNvSpPr>
            <a:spLocks noGrp="1"/>
          </p:cNvSpPr>
          <p:nvPr>
            <p:ph idx="1"/>
          </p:nvPr>
        </p:nvSpPr>
        <p:spPr/>
        <p:txBody>
          <a:bodyPr>
            <a:normAutofit/>
          </a:bodyPr>
          <a:lstStyle/>
          <a:p>
            <a:pPr marL="0" indent="0">
              <a:buNone/>
            </a:pPr>
            <a:r>
              <a:rPr lang="en-GB" sz="2200" noProof="0" dirty="0">
                <a:latin typeface="Aptos" panose="020B0004020202020204" pitchFamily="34" charset="0"/>
              </a:rPr>
              <a:t>The GP has been used on data recently published by the CLAS collaboration at Jefferson Lab, specifically 5 polarisation observables (Σ, P, T, O</a:t>
            </a:r>
            <a:r>
              <a:rPr lang="en-GB" sz="2200" baseline="-25000" noProof="0" dirty="0">
                <a:latin typeface="Aptos" panose="020B0004020202020204" pitchFamily="34" charset="0"/>
              </a:rPr>
              <a:t>x</a:t>
            </a:r>
            <a:r>
              <a:rPr lang="en-GB" sz="2200" noProof="0" dirty="0">
                <a:latin typeface="Aptos" panose="020B0004020202020204" pitchFamily="34" charset="0"/>
              </a:rPr>
              <a:t> and O</a:t>
            </a:r>
            <a:r>
              <a:rPr lang="en-GB" sz="2200" baseline="-25000" noProof="0" dirty="0">
                <a:latin typeface="Aptos" panose="020B0004020202020204" pitchFamily="34" charset="0"/>
              </a:rPr>
              <a:t>z</a:t>
            </a:r>
            <a:r>
              <a:rPr lang="en-GB" sz="2200" noProof="0" dirty="0">
                <a:latin typeface="Aptos" panose="020B0004020202020204" pitchFamily="34" charset="0"/>
              </a:rPr>
              <a:t>) of the K</a:t>
            </a:r>
            <a:r>
              <a:rPr lang="en-GB" sz="2200" baseline="30000" noProof="0" dirty="0">
                <a:latin typeface="Aptos" panose="020B0004020202020204" pitchFamily="34" charset="0"/>
              </a:rPr>
              <a:t>0</a:t>
            </a:r>
            <a:r>
              <a:rPr lang="en-GB" sz="2200" noProof="0" dirty="0">
                <a:latin typeface="Aptos" panose="020B0004020202020204" pitchFamily="34" charset="0"/>
              </a:rPr>
              <a:t>Σ</a:t>
            </a:r>
            <a:r>
              <a:rPr lang="en-GB" sz="2200" baseline="30000" noProof="0" dirty="0">
                <a:latin typeface="Aptos" panose="020B0004020202020204" pitchFamily="34" charset="0"/>
              </a:rPr>
              <a:t>+</a:t>
            </a:r>
            <a:r>
              <a:rPr lang="en-GB" sz="2200" noProof="0" dirty="0">
                <a:latin typeface="Aptos" panose="020B0004020202020204" pitchFamily="34" charset="0"/>
              </a:rPr>
              <a:t> reaction.</a:t>
            </a:r>
            <a:r>
              <a:rPr lang="en-GB" sz="2200" baseline="30000" noProof="0" dirty="0">
                <a:latin typeface="Aptos" panose="020B0004020202020204" pitchFamily="34" charset="0"/>
              </a:rPr>
              <a:t>2</a:t>
            </a:r>
            <a:r>
              <a:rPr lang="en-GB" sz="2200" noProof="0" dirty="0">
                <a:latin typeface="Aptos" panose="020B0004020202020204" pitchFamily="34" charset="0"/>
              </a:rPr>
              <a:t> Example plots for Σ:</a:t>
            </a:r>
          </a:p>
        </p:txBody>
      </p:sp>
      <p:sp>
        <p:nvSpPr>
          <p:cNvPr id="4" name="Slide Number Placeholder 3">
            <a:extLst>
              <a:ext uri="{FF2B5EF4-FFF2-40B4-BE49-F238E27FC236}">
                <a16:creationId xmlns:a16="http://schemas.microsoft.com/office/drawing/2014/main" id="{7984C5DF-49EE-D8FA-697C-A2F401E42497}"/>
              </a:ext>
            </a:extLst>
          </p:cNvPr>
          <p:cNvSpPr>
            <a:spLocks noGrp="1"/>
          </p:cNvSpPr>
          <p:nvPr>
            <p:ph type="sldNum" sz="quarter" idx="12"/>
          </p:nvPr>
        </p:nvSpPr>
        <p:spPr/>
        <p:txBody>
          <a:bodyPr/>
          <a:lstStyle/>
          <a:p>
            <a:fld id="{D0DA2C0D-9D1B-4B18-B949-92D35CA27DEA}" type="slidenum">
              <a:rPr lang="en-GB" noProof="0" smtClean="0"/>
              <a:t>26</a:t>
            </a:fld>
            <a:endParaRPr lang="en-GB" noProof="0" dirty="0"/>
          </a:p>
        </p:txBody>
      </p:sp>
      <p:pic>
        <p:nvPicPr>
          <p:cNvPr id="9" name="Picture 8" descr="A diagram of a graph&#10;&#10;AI-generated content may be incorrect.">
            <a:extLst>
              <a:ext uri="{FF2B5EF4-FFF2-40B4-BE49-F238E27FC236}">
                <a16:creationId xmlns:a16="http://schemas.microsoft.com/office/drawing/2014/main" id="{3B3C06E2-73EC-3FF7-E323-9EF2EF177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587" y="2813085"/>
            <a:ext cx="4906386" cy="3679790"/>
          </a:xfrm>
          <a:prstGeom prst="rect">
            <a:avLst/>
          </a:prstGeom>
        </p:spPr>
      </p:pic>
    </p:spTree>
    <p:extLst>
      <p:ext uri="{BB962C8B-B14F-4D97-AF65-F5344CB8AC3E}">
        <p14:creationId xmlns:p14="http://schemas.microsoft.com/office/powerpoint/2010/main" val="1896622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6168F-78F2-E97E-95B4-B881B473AC3E}"/>
              </a:ext>
            </a:extLst>
          </p:cNvPr>
          <p:cNvSpPr>
            <a:spLocks noGrp="1"/>
          </p:cNvSpPr>
          <p:nvPr>
            <p:ph type="title"/>
          </p:nvPr>
        </p:nvSpPr>
        <p:spPr>
          <a:xfrm>
            <a:off x="838200" y="365125"/>
            <a:ext cx="10515600" cy="1860400"/>
          </a:xfrm>
        </p:spPr>
        <p:txBody>
          <a:bodyPr vert="horz" lIns="91440" tIns="45720" rIns="91440" bIns="45720" rtlCol="0" anchor="ctr">
            <a:normAutofit/>
          </a:bodyPr>
          <a:lstStyle/>
          <a:p>
            <a:r>
              <a:rPr lang="en-US" sz="5200" kern="1200" noProof="0" dirty="0">
                <a:solidFill>
                  <a:schemeClr val="tx1"/>
                </a:solidFill>
                <a:latin typeface="Aptos Display" panose="020B0004020202020204" pitchFamily="34" charset="0"/>
              </a:rPr>
              <a:t>GP 1D Projections for Σ</a:t>
            </a:r>
          </a:p>
        </p:txBody>
      </p:sp>
      <p:pic>
        <p:nvPicPr>
          <p:cNvPr id="14" name="Picture 13" descr="A graph with blue lines and orange lines&#10;&#10;AI-generated content may be incorrect.">
            <a:extLst>
              <a:ext uri="{FF2B5EF4-FFF2-40B4-BE49-F238E27FC236}">
                <a16:creationId xmlns:a16="http://schemas.microsoft.com/office/drawing/2014/main" id="{ACF06D62-7A7B-A84D-E408-8A77C5E93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8018" y="2088376"/>
            <a:ext cx="5251675" cy="3938756"/>
          </a:xfrm>
          <a:prstGeom prst="rect">
            <a:avLst/>
          </a:prstGeom>
        </p:spPr>
      </p:pic>
      <p:pic>
        <p:nvPicPr>
          <p:cNvPr id="12" name="Picture 11" descr="A graph with blue lines and orange dots&#10;&#10;AI-generated content may be incorrect.">
            <a:extLst>
              <a:ext uri="{FF2B5EF4-FFF2-40B4-BE49-F238E27FC236}">
                <a16:creationId xmlns:a16="http://schemas.microsoft.com/office/drawing/2014/main" id="{DF826C1A-5C2C-8B07-90F9-5F1B84B0A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86" y="2088376"/>
            <a:ext cx="5251675" cy="3938756"/>
          </a:xfrm>
          <a:prstGeom prst="rect">
            <a:avLst/>
          </a:prstGeom>
        </p:spPr>
      </p:pic>
      <p:sp>
        <p:nvSpPr>
          <p:cNvPr id="3" name="Slide Number Placeholder 2">
            <a:extLst>
              <a:ext uri="{FF2B5EF4-FFF2-40B4-BE49-F238E27FC236}">
                <a16:creationId xmlns:a16="http://schemas.microsoft.com/office/drawing/2014/main" id="{CBB1DB79-D523-5A8C-3801-F07B09FA450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0DA2C0D-9D1B-4B18-B949-92D35CA27DEA}" type="slidenum">
              <a:rPr lang="en-US" noProof="0" smtClean="0"/>
              <a:pPr>
                <a:spcAft>
                  <a:spcPts val="600"/>
                </a:spcAft>
              </a:pPr>
              <a:t>27</a:t>
            </a:fld>
            <a:endParaRPr lang="en-US" noProof="0"/>
          </a:p>
        </p:txBody>
      </p:sp>
    </p:spTree>
    <p:extLst>
      <p:ext uri="{BB962C8B-B14F-4D97-AF65-F5344CB8AC3E}">
        <p14:creationId xmlns:p14="http://schemas.microsoft.com/office/powerpoint/2010/main" val="2862235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8899-BCC6-84E2-3A6A-C7B48CD4914C}"/>
              </a:ext>
            </a:extLst>
          </p:cNvPr>
          <p:cNvSpPr>
            <a:spLocks noGrp="1"/>
          </p:cNvSpPr>
          <p:nvPr>
            <p:ph type="title"/>
          </p:nvPr>
        </p:nvSpPr>
        <p:spPr/>
        <p:txBody>
          <a:bodyPr/>
          <a:lstStyle/>
          <a:p>
            <a:r>
              <a:rPr lang="en-GB" noProof="0" dirty="0">
                <a:latin typeface="Aptos Display" panose="020B0004020202020204" pitchFamily="34" charset="0"/>
              </a:rPr>
              <a:t>GP 1D Projections for Σ</a:t>
            </a:r>
          </a:p>
        </p:txBody>
      </p:sp>
      <p:sp>
        <p:nvSpPr>
          <p:cNvPr id="3" name="Slide Number Placeholder 2">
            <a:extLst>
              <a:ext uri="{FF2B5EF4-FFF2-40B4-BE49-F238E27FC236}">
                <a16:creationId xmlns:a16="http://schemas.microsoft.com/office/drawing/2014/main" id="{55C701D8-302F-FF92-6341-E97AA2848E61}"/>
              </a:ext>
            </a:extLst>
          </p:cNvPr>
          <p:cNvSpPr>
            <a:spLocks noGrp="1"/>
          </p:cNvSpPr>
          <p:nvPr>
            <p:ph type="sldNum" sz="quarter" idx="12"/>
          </p:nvPr>
        </p:nvSpPr>
        <p:spPr/>
        <p:txBody>
          <a:bodyPr/>
          <a:lstStyle/>
          <a:p>
            <a:fld id="{D0DA2C0D-9D1B-4B18-B949-92D35CA27DEA}" type="slidenum">
              <a:rPr lang="en-GB" noProof="0" smtClean="0"/>
              <a:t>28</a:t>
            </a:fld>
            <a:endParaRPr lang="en-GB" noProof="0" dirty="0"/>
          </a:p>
        </p:txBody>
      </p:sp>
      <p:pic>
        <p:nvPicPr>
          <p:cNvPr id="8" name="Picture 7" descr="A graph with blue lines and orange dots&#10;&#10;AI-generated content may be incorrect.">
            <a:extLst>
              <a:ext uri="{FF2B5EF4-FFF2-40B4-BE49-F238E27FC236}">
                <a16:creationId xmlns:a16="http://schemas.microsoft.com/office/drawing/2014/main" id="{68254AC2-6DA4-D546-7501-D7901E612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102"/>
            <a:ext cx="5852172" cy="4389129"/>
          </a:xfrm>
          <a:prstGeom prst="rect">
            <a:avLst/>
          </a:prstGeom>
        </p:spPr>
      </p:pic>
      <p:pic>
        <p:nvPicPr>
          <p:cNvPr id="10" name="Picture 9" descr="A graph of a graph with numbers and lines&#10;&#10;AI-generated content may be incorrect.">
            <a:extLst>
              <a:ext uri="{FF2B5EF4-FFF2-40B4-BE49-F238E27FC236}">
                <a16:creationId xmlns:a16="http://schemas.microsoft.com/office/drawing/2014/main" id="{530653C4-C1F5-B840-A071-118A315CD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73101"/>
            <a:ext cx="5852172" cy="4389129"/>
          </a:xfrm>
          <a:prstGeom prst="rect">
            <a:avLst/>
          </a:prstGeom>
        </p:spPr>
      </p:pic>
    </p:spTree>
    <p:extLst>
      <p:ext uri="{BB962C8B-B14F-4D97-AF65-F5344CB8AC3E}">
        <p14:creationId xmlns:p14="http://schemas.microsoft.com/office/powerpoint/2010/main" val="638150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4500-4D2A-1B5C-2FD9-EE54630B978F}"/>
              </a:ext>
            </a:extLst>
          </p:cNvPr>
          <p:cNvSpPr>
            <a:spLocks noGrp="1"/>
          </p:cNvSpPr>
          <p:nvPr>
            <p:ph type="ctrTitle"/>
          </p:nvPr>
        </p:nvSpPr>
        <p:spPr/>
        <p:txBody>
          <a:bodyPr/>
          <a:lstStyle/>
          <a:p>
            <a:r>
              <a:rPr lang="en-GB" dirty="0">
                <a:latin typeface="Aptos Display" panose="020B0004020202020204" pitchFamily="34" charset="0"/>
              </a:rPr>
              <a:t>Inconsistencies across Datasets</a:t>
            </a:r>
          </a:p>
        </p:txBody>
      </p:sp>
    </p:spTree>
    <p:extLst>
      <p:ext uri="{BB962C8B-B14F-4D97-AF65-F5344CB8AC3E}">
        <p14:creationId xmlns:p14="http://schemas.microsoft.com/office/powerpoint/2010/main" val="264000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585D-40A9-B85E-8FCE-ADE02EFEC8F3}"/>
              </a:ext>
            </a:extLst>
          </p:cNvPr>
          <p:cNvSpPr>
            <a:spLocks noGrp="1"/>
          </p:cNvSpPr>
          <p:nvPr>
            <p:ph type="title"/>
          </p:nvPr>
        </p:nvSpPr>
        <p:spPr/>
        <p:txBody>
          <a:bodyPr/>
          <a:lstStyle/>
          <a:p>
            <a:r>
              <a:rPr lang="en-GB" noProof="0" dirty="0">
                <a:latin typeface="Aptos" panose="020B0004020202020204" pitchFamily="34" charset="0"/>
              </a:rPr>
              <a:t>Why?</a:t>
            </a:r>
          </a:p>
        </p:txBody>
      </p:sp>
      <p:sp>
        <p:nvSpPr>
          <p:cNvPr id="3" name="Content Placeholder 2">
            <a:extLst>
              <a:ext uri="{FF2B5EF4-FFF2-40B4-BE49-F238E27FC236}">
                <a16:creationId xmlns:a16="http://schemas.microsoft.com/office/drawing/2014/main" id="{26A92FEF-EC87-630C-827B-9E9E960E9674}"/>
              </a:ext>
            </a:extLst>
          </p:cNvPr>
          <p:cNvSpPr>
            <a:spLocks noGrp="1"/>
          </p:cNvSpPr>
          <p:nvPr>
            <p:ph idx="1"/>
          </p:nvPr>
        </p:nvSpPr>
        <p:spPr/>
        <p:txBody>
          <a:bodyPr>
            <a:normAutofit/>
          </a:bodyPr>
          <a:lstStyle/>
          <a:p>
            <a:pPr marL="0" indent="0">
              <a:buNone/>
            </a:pPr>
            <a:r>
              <a:rPr lang="en-GB" sz="2200" noProof="0" dirty="0">
                <a:latin typeface="Aptos" panose="020B0004020202020204" pitchFamily="34" charset="0"/>
              </a:rPr>
              <a:t>Information from hadron data is limited by incomplete and potentially inconsistent datasets.</a:t>
            </a:r>
          </a:p>
        </p:txBody>
      </p:sp>
      <p:sp>
        <p:nvSpPr>
          <p:cNvPr id="4" name="Slide Number Placeholder 3">
            <a:extLst>
              <a:ext uri="{FF2B5EF4-FFF2-40B4-BE49-F238E27FC236}">
                <a16:creationId xmlns:a16="http://schemas.microsoft.com/office/drawing/2014/main" id="{B175225F-BF9E-246E-A55F-85A6877B5C1B}"/>
              </a:ext>
            </a:extLst>
          </p:cNvPr>
          <p:cNvSpPr>
            <a:spLocks noGrp="1"/>
          </p:cNvSpPr>
          <p:nvPr>
            <p:ph type="sldNum" sz="quarter" idx="12"/>
          </p:nvPr>
        </p:nvSpPr>
        <p:spPr/>
        <p:txBody>
          <a:bodyPr/>
          <a:lstStyle/>
          <a:p>
            <a:fld id="{D0DA2C0D-9D1B-4B18-B949-92D35CA27DEA}" type="slidenum">
              <a:rPr lang="en-GB" noProof="0" smtClean="0"/>
              <a:t>3</a:t>
            </a:fld>
            <a:endParaRPr lang="en-GB" noProof="0" dirty="0"/>
          </a:p>
        </p:txBody>
      </p:sp>
      <p:pic>
        <p:nvPicPr>
          <p:cNvPr id="5" name="Picture 4">
            <a:extLst>
              <a:ext uri="{FF2B5EF4-FFF2-40B4-BE49-F238E27FC236}">
                <a16:creationId xmlns:a16="http://schemas.microsoft.com/office/drawing/2014/main" id="{518D638B-B0DC-753A-086B-37165E6FE436}"/>
              </a:ext>
            </a:extLst>
          </p:cNvPr>
          <p:cNvPicPr>
            <a:picLocks noChangeAspect="1"/>
          </p:cNvPicPr>
          <p:nvPr/>
        </p:nvPicPr>
        <p:blipFill>
          <a:blip r:embed="rId3"/>
          <a:stretch>
            <a:fillRect/>
          </a:stretch>
        </p:blipFill>
        <p:spPr>
          <a:xfrm>
            <a:off x="3265862" y="2260787"/>
            <a:ext cx="5465183" cy="4095563"/>
          </a:xfrm>
          <a:prstGeom prst="rect">
            <a:avLst/>
          </a:prstGeom>
        </p:spPr>
      </p:pic>
    </p:spTree>
    <p:extLst>
      <p:ext uri="{BB962C8B-B14F-4D97-AF65-F5344CB8AC3E}">
        <p14:creationId xmlns:p14="http://schemas.microsoft.com/office/powerpoint/2010/main" val="1522878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8569-0E61-F8E9-1283-777CD56ED6F0}"/>
              </a:ext>
            </a:extLst>
          </p:cNvPr>
          <p:cNvSpPr>
            <a:spLocks noGrp="1"/>
          </p:cNvSpPr>
          <p:nvPr>
            <p:ph type="title"/>
          </p:nvPr>
        </p:nvSpPr>
        <p:spPr/>
        <p:txBody>
          <a:bodyPr/>
          <a:lstStyle/>
          <a:p>
            <a:r>
              <a:rPr lang="en-GB" noProof="0" dirty="0">
                <a:latin typeface="Aptos Display" panose="020B0004020202020204" pitchFamily="34" charset="0"/>
              </a:rPr>
              <a:t>Simple 1D case - KbarN Cross Section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5404852-F6A9-C6F1-D36C-1D52764CB4DC}"/>
                  </a:ext>
                </a:extLst>
              </p:cNvPr>
              <p:cNvSpPr>
                <a:spLocks noGrp="1"/>
              </p:cNvSpPr>
              <p:nvPr>
                <p:ph idx="1"/>
              </p:nvPr>
            </p:nvSpPr>
            <p:spPr/>
            <p:txBody>
              <a:bodyPr>
                <a:normAutofit/>
              </a:bodyPr>
              <a:lstStyle/>
              <a:p>
                <a:pPr marL="0" indent="0">
                  <a:buNone/>
                </a:pPr>
                <a:r>
                  <a:rPr lang="en-GB" sz="2200" noProof="0" dirty="0">
                    <a:latin typeface="Aptos" panose="020B0004020202020204" pitchFamily="34" charset="0"/>
                  </a:rPr>
                  <a:t>Try to run a GP fit on the world data for </a:t>
                </a:r>
                <a14:m>
                  <m:oMath xmlns:m="http://schemas.openxmlformats.org/officeDocument/2006/math">
                    <m:sSup>
                      <m:sSupPr>
                        <m:ctrlPr>
                          <a:rPr lang="en-GB" sz="2200" i="1" noProof="0" smtClean="0">
                            <a:latin typeface="Cambria Math" panose="02040503050406030204" pitchFamily="18" charset="0"/>
                          </a:rPr>
                        </m:ctrlPr>
                      </m:sSupPr>
                      <m:e>
                        <m:r>
                          <a:rPr lang="en-GB" sz="2200" b="0" i="1" noProof="0" smtClean="0">
                            <a:latin typeface="Cambria Math" panose="02040503050406030204" pitchFamily="18" charset="0"/>
                          </a:rPr>
                          <m:t>𝐾</m:t>
                        </m:r>
                      </m:e>
                      <m:sup>
                        <m:r>
                          <a:rPr lang="en-GB" sz="2200" b="0" i="1" noProof="0" smtClean="0">
                            <a:latin typeface="Cambria Math" panose="02040503050406030204" pitchFamily="18" charset="0"/>
                          </a:rPr>
                          <m:t>−</m:t>
                        </m:r>
                      </m:sup>
                    </m:sSup>
                    <m:r>
                      <a:rPr lang="en-GB" sz="2200" b="0" i="1" noProof="0" smtClean="0">
                        <a:latin typeface="Cambria Math" panose="02040503050406030204" pitchFamily="18" charset="0"/>
                      </a:rPr>
                      <m:t>𝑝</m:t>
                    </m:r>
                    <m:r>
                      <a:rPr lang="en-GB" sz="2200" b="0" i="1" noProof="0" smtClean="0">
                        <a:latin typeface="Cambria Math" panose="02040503050406030204" pitchFamily="18" charset="0"/>
                        <a:ea typeface="Cambria Math" panose="02040503050406030204" pitchFamily="18" charset="0"/>
                      </a:rPr>
                      <m:t>→</m:t>
                    </m:r>
                    <m:sSup>
                      <m:sSupPr>
                        <m:ctrlPr>
                          <a:rPr lang="en-GB" sz="2200" b="0" i="1" noProof="0" smtClean="0">
                            <a:latin typeface="Cambria Math" panose="02040503050406030204" pitchFamily="18" charset="0"/>
                            <a:ea typeface="Cambria Math" panose="02040503050406030204" pitchFamily="18" charset="0"/>
                          </a:rPr>
                        </m:ctrlPr>
                      </m:sSupPr>
                      <m:e>
                        <m:acc>
                          <m:accPr>
                            <m:chr m:val="̅"/>
                            <m:ctrlPr>
                              <a:rPr lang="en-GB" sz="2200" b="0" i="1" noProof="0" smtClean="0">
                                <a:latin typeface="Cambria Math" panose="02040503050406030204" pitchFamily="18" charset="0"/>
                                <a:ea typeface="Cambria Math" panose="02040503050406030204" pitchFamily="18" charset="0"/>
                              </a:rPr>
                            </m:ctrlPr>
                          </m:accPr>
                          <m:e>
                            <m:r>
                              <a:rPr lang="en-GB" sz="2200" b="0" i="1" noProof="0" smtClean="0">
                                <a:latin typeface="Cambria Math" panose="02040503050406030204" pitchFamily="18" charset="0"/>
                                <a:ea typeface="Cambria Math" panose="02040503050406030204" pitchFamily="18" charset="0"/>
                              </a:rPr>
                              <m:t>𝐾</m:t>
                            </m:r>
                          </m:e>
                        </m:acc>
                      </m:e>
                      <m:sup>
                        <m:r>
                          <a:rPr lang="en-GB" sz="2200" b="0" i="1" noProof="0" smtClean="0">
                            <a:latin typeface="Cambria Math" panose="02040503050406030204" pitchFamily="18" charset="0"/>
                            <a:ea typeface="Cambria Math" panose="02040503050406030204" pitchFamily="18" charset="0"/>
                          </a:rPr>
                          <m:t>0</m:t>
                        </m:r>
                      </m:sup>
                    </m:sSup>
                    <m:r>
                      <a:rPr lang="en-GB" sz="2200" b="0" i="1" noProof="0" smtClean="0">
                        <a:latin typeface="Cambria Math" panose="02040503050406030204" pitchFamily="18" charset="0"/>
                        <a:ea typeface="Cambria Math" panose="02040503050406030204" pitchFamily="18" charset="0"/>
                      </a:rPr>
                      <m:t>𝑛</m:t>
                    </m:r>
                  </m:oMath>
                </a14:m>
                <a:endParaRPr lang="en-GB" sz="2200" noProof="0" dirty="0">
                  <a:latin typeface="Aptos" panose="020B0004020202020204" pitchFamily="34" charset="0"/>
                </a:endParaRPr>
              </a:p>
            </p:txBody>
          </p:sp>
        </mc:Choice>
        <mc:Fallback>
          <p:sp>
            <p:nvSpPr>
              <p:cNvPr id="3" name="Content Placeholder 2">
                <a:extLst>
                  <a:ext uri="{FF2B5EF4-FFF2-40B4-BE49-F238E27FC236}">
                    <a16:creationId xmlns:a16="http://schemas.microsoft.com/office/drawing/2014/main" id="{B5404852-F6A9-C6F1-D36C-1D52764CB4DC}"/>
                  </a:ext>
                </a:extLst>
              </p:cNvPr>
              <p:cNvSpPr>
                <a:spLocks noGrp="1" noRot="1" noChangeAspect="1" noMove="1" noResize="1" noEditPoints="1" noAdjustHandles="1" noChangeArrowheads="1" noChangeShapeType="1" noTextEdit="1"/>
              </p:cNvSpPr>
              <p:nvPr>
                <p:ph idx="1"/>
              </p:nvPr>
            </p:nvSpPr>
            <p:spPr>
              <a:blipFill>
                <a:blip r:embed="rId2"/>
                <a:stretch>
                  <a:fillRect l="-754" t="-154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AAAF744-CB41-7C96-9778-24FBF7696CD2}"/>
              </a:ext>
            </a:extLst>
          </p:cNvPr>
          <p:cNvSpPr>
            <a:spLocks noGrp="1"/>
          </p:cNvSpPr>
          <p:nvPr>
            <p:ph type="sldNum" sz="quarter" idx="12"/>
          </p:nvPr>
        </p:nvSpPr>
        <p:spPr/>
        <p:txBody>
          <a:bodyPr/>
          <a:lstStyle/>
          <a:p>
            <a:fld id="{D0DA2C0D-9D1B-4B18-B949-92D35CA27DEA}" type="slidenum">
              <a:rPr lang="en-GB" noProof="0" smtClean="0"/>
              <a:t>30</a:t>
            </a:fld>
            <a:endParaRPr lang="en-GB" noProof="0" dirty="0"/>
          </a:p>
        </p:txBody>
      </p:sp>
      <p:pic>
        <p:nvPicPr>
          <p:cNvPr id="6" name="Picture 5" descr="A graph with blue lines and orange dots&#10;&#10;Description automatically generated">
            <a:extLst>
              <a:ext uri="{FF2B5EF4-FFF2-40B4-BE49-F238E27FC236}">
                <a16:creationId xmlns:a16="http://schemas.microsoft.com/office/drawing/2014/main" id="{88BE74C7-6A58-9E10-5570-9749CA150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428" y="2401477"/>
            <a:ext cx="5488460" cy="4091398"/>
          </a:xfrm>
          <a:prstGeom prst="rect">
            <a:avLst/>
          </a:prstGeom>
        </p:spPr>
      </p:pic>
    </p:spTree>
    <p:extLst>
      <p:ext uri="{BB962C8B-B14F-4D97-AF65-F5344CB8AC3E}">
        <p14:creationId xmlns:p14="http://schemas.microsoft.com/office/powerpoint/2010/main" val="326849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EF38-40E0-271B-C370-17F028AF5700}"/>
              </a:ext>
            </a:extLst>
          </p:cNvPr>
          <p:cNvSpPr>
            <a:spLocks noGrp="1"/>
          </p:cNvSpPr>
          <p:nvPr>
            <p:ph type="title"/>
          </p:nvPr>
        </p:nvSpPr>
        <p:spPr/>
        <p:txBody>
          <a:bodyPr/>
          <a:lstStyle/>
          <a:p>
            <a:r>
              <a:rPr lang="en-GB" noProof="0" dirty="0">
                <a:latin typeface="Aptos Display" panose="020B0004020202020204" pitchFamily="34" charset="0"/>
              </a:rPr>
              <a:t>KbarN</a:t>
            </a:r>
          </a:p>
        </p:txBody>
      </p:sp>
      <p:sp>
        <p:nvSpPr>
          <p:cNvPr id="3" name="Content Placeholder 2">
            <a:extLst>
              <a:ext uri="{FF2B5EF4-FFF2-40B4-BE49-F238E27FC236}">
                <a16:creationId xmlns:a16="http://schemas.microsoft.com/office/drawing/2014/main" id="{D09F1993-4378-E99B-B35D-3481DF1ACB1E}"/>
              </a:ext>
            </a:extLst>
          </p:cNvPr>
          <p:cNvSpPr>
            <a:spLocks noGrp="1"/>
          </p:cNvSpPr>
          <p:nvPr>
            <p:ph idx="1"/>
          </p:nvPr>
        </p:nvSpPr>
        <p:spPr/>
        <p:txBody>
          <a:bodyPr>
            <a:normAutofit/>
          </a:bodyPr>
          <a:lstStyle/>
          <a:p>
            <a:pPr marL="0" indent="0">
              <a:buNone/>
            </a:pPr>
            <a:r>
              <a:rPr lang="en-GB" sz="2400" noProof="0" dirty="0">
                <a:latin typeface="Aptos" panose="020B0004020202020204" pitchFamily="34" charset="0"/>
              </a:rPr>
              <a:t>Instead running a GP on each individual experiment produces the following:</a:t>
            </a:r>
          </a:p>
        </p:txBody>
      </p:sp>
      <p:sp>
        <p:nvSpPr>
          <p:cNvPr id="4" name="Slide Number Placeholder 3">
            <a:extLst>
              <a:ext uri="{FF2B5EF4-FFF2-40B4-BE49-F238E27FC236}">
                <a16:creationId xmlns:a16="http://schemas.microsoft.com/office/drawing/2014/main" id="{BF510253-6A87-876C-4A05-074ED7E3F4B7}"/>
              </a:ext>
            </a:extLst>
          </p:cNvPr>
          <p:cNvSpPr>
            <a:spLocks noGrp="1"/>
          </p:cNvSpPr>
          <p:nvPr>
            <p:ph type="sldNum" sz="quarter" idx="12"/>
          </p:nvPr>
        </p:nvSpPr>
        <p:spPr/>
        <p:txBody>
          <a:bodyPr/>
          <a:lstStyle/>
          <a:p>
            <a:fld id="{D0DA2C0D-9D1B-4B18-B949-92D35CA27DEA}" type="slidenum">
              <a:rPr lang="en-GB" noProof="0" smtClean="0"/>
              <a:t>31</a:t>
            </a:fld>
            <a:endParaRPr lang="en-GB" noProof="0" dirty="0"/>
          </a:p>
        </p:txBody>
      </p:sp>
      <p:pic>
        <p:nvPicPr>
          <p:cNvPr id="6" name="Picture 5" descr="A graph of different colored lines&#10;&#10;AI-generated content may be incorrect.">
            <a:extLst>
              <a:ext uri="{FF2B5EF4-FFF2-40B4-BE49-F238E27FC236}">
                <a16:creationId xmlns:a16="http://schemas.microsoft.com/office/drawing/2014/main" id="{D436759C-68C0-72BE-8663-A02F96F0E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252" y="2508832"/>
            <a:ext cx="5130024" cy="3847518"/>
          </a:xfrm>
          <a:prstGeom prst="rect">
            <a:avLst/>
          </a:prstGeom>
        </p:spPr>
      </p:pic>
    </p:spTree>
    <p:extLst>
      <p:ext uri="{BB962C8B-B14F-4D97-AF65-F5344CB8AC3E}">
        <p14:creationId xmlns:p14="http://schemas.microsoft.com/office/powerpoint/2010/main" val="1604429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65C8-EFA1-1DFA-0470-0712BF3AB8A8}"/>
              </a:ext>
            </a:extLst>
          </p:cNvPr>
          <p:cNvSpPr>
            <a:spLocks noGrp="1"/>
          </p:cNvSpPr>
          <p:nvPr>
            <p:ph type="title"/>
          </p:nvPr>
        </p:nvSpPr>
        <p:spPr/>
        <p:txBody>
          <a:bodyPr/>
          <a:lstStyle/>
          <a:p>
            <a:r>
              <a:rPr lang="en-GB" noProof="0" dirty="0">
                <a:latin typeface="Aptos Display" panose="020B0004020202020204" pitchFamily="34" charset="0"/>
              </a:rPr>
              <a:t>Probability surface</a:t>
            </a:r>
          </a:p>
        </p:txBody>
      </p:sp>
      <p:sp>
        <p:nvSpPr>
          <p:cNvPr id="3" name="Content Placeholder 2">
            <a:extLst>
              <a:ext uri="{FF2B5EF4-FFF2-40B4-BE49-F238E27FC236}">
                <a16:creationId xmlns:a16="http://schemas.microsoft.com/office/drawing/2014/main" id="{26E16901-F3F6-FBB5-7B6C-7683598433AE}"/>
              </a:ext>
            </a:extLst>
          </p:cNvPr>
          <p:cNvSpPr>
            <a:spLocks noGrp="1"/>
          </p:cNvSpPr>
          <p:nvPr>
            <p:ph idx="1"/>
          </p:nvPr>
        </p:nvSpPr>
        <p:spPr/>
        <p:txBody>
          <a:bodyPr>
            <a:normAutofit/>
          </a:bodyPr>
          <a:lstStyle/>
          <a:p>
            <a:r>
              <a:rPr lang="en-GB" sz="2200" noProof="0" dirty="0">
                <a:latin typeface="Aptos" panose="020B0004020202020204" pitchFamily="34" charset="0"/>
              </a:rPr>
              <a:t>Taking a 1D projection in energy, each result (from the different GPs) can be assumed to form a normalised gaussian. </a:t>
            </a:r>
          </a:p>
          <a:p>
            <a:r>
              <a:rPr lang="en-GB" sz="2200" noProof="0" dirty="0">
                <a:latin typeface="Aptos" panose="020B0004020202020204" pitchFamily="34" charset="0"/>
              </a:rPr>
              <a:t>This means that results with larger error bars have a lower amplitude and thus contribute less to the 1D projection. </a:t>
            </a:r>
          </a:p>
        </p:txBody>
      </p:sp>
      <p:sp>
        <p:nvSpPr>
          <p:cNvPr id="4" name="Slide Number Placeholder 3">
            <a:extLst>
              <a:ext uri="{FF2B5EF4-FFF2-40B4-BE49-F238E27FC236}">
                <a16:creationId xmlns:a16="http://schemas.microsoft.com/office/drawing/2014/main" id="{F250075A-6F93-D7F5-4C8B-592807538CEE}"/>
              </a:ext>
            </a:extLst>
          </p:cNvPr>
          <p:cNvSpPr>
            <a:spLocks noGrp="1"/>
          </p:cNvSpPr>
          <p:nvPr>
            <p:ph type="sldNum" sz="quarter" idx="12"/>
          </p:nvPr>
        </p:nvSpPr>
        <p:spPr/>
        <p:txBody>
          <a:bodyPr/>
          <a:lstStyle/>
          <a:p>
            <a:fld id="{D0DA2C0D-9D1B-4B18-B949-92D35CA27DEA}" type="slidenum">
              <a:rPr lang="en-GB" noProof="0" smtClean="0"/>
              <a:t>32</a:t>
            </a:fld>
            <a:endParaRPr lang="en-GB" noProof="0" dirty="0"/>
          </a:p>
        </p:txBody>
      </p:sp>
    </p:spTree>
    <p:extLst>
      <p:ext uri="{BB962C8B-B14F-4D97-AF65-F5344CB8AC3E}">
        <p14:creationId xmlns:p14="http://schemas.microsoft.com/office/powerpoint/2010/main" val="2087691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B98C-8471-5F7D-E841-AC6A42FA6EB3}"/>
              </a:ext>
            </a:extLst>
          </p:cNvPr>
          <p:cNvSpPr>
            <a:spLocks noGrp="1"/>
          </p:cNvSpPr>
          <p:nvPr>
            <p:ph type="title"/>
          </p:nvPr>
        </p:nvSpPr>
        <p:spPr/>
        <p:txBody>
          <a:bodyPr/>
          <a:lstStyle/>
          <a:p>
            <a:r>
              <a:rPr lang="en-GB" noProof="0" dirty="0">
                <a:latin typeface="Aptos Display" panose="020B0004020202020204" pitchFamily="34" charset="0"/>
              </a:rPr>
              <a:t>Probability Surface</a:t>
            </a:r>
          </a:p>
        </p:txBody>
      </p:sp>
      <p:sp>
        <p:nvSpPr>
          <p:cNvPr id="3" name="Content Placeholder 2">
            <a:extLst>
              <a:ext uri="{FF2B5EF4-FFF2-40B4-BE49-F238E27FC236}">
                <a16:creationId xmlns:a16="http://schemas.microsoft.com/office/drawing/2014/main" id="{A1DACA52-9300-0A07-5AC3-A9266BDDB595}"/>
              </a:ext>
            </a:extLst>
          </p:cNvPr>
          <p:cNvSpPr>
            <a:spLocks noGrp="1"/>
          </p:cNvSpPr>
          <p:nvPr>
            <p:ph idx="1"/>
          </p:nvPr>
        </p:nvSpPr>
        <p:spPr/>
        <p:txBody>
          <a:bodyPr>
            <a:normAutofit/>
          </a:bodyPr>
          <a:lstStyle/>
          <a:p>
            <a:pPr marL="0" indent="0">
              <a:buNone/>
            </a:pPr>
            <a:r>
              <a:rPr lang="en-GB" sz="2400" noProof="0" dirty="0">
                <a:latin typeface="Aptos" panose="020B0004020202020204" pitchFamily="34" charset="0"/>
              </a:rPr>
              <a:t>By normalising each slice, the (log) probability of a cross-section value at a given energy can be found:</a:t>
            </a:r>
          </a:p>
        </p:txBody>
      </p:sp>
      <p:sp>
        <p:nvSpPr>
          <p:cNvPr id="4" name="Slide Number Placeholder 3">
            <a:extLst>
              <a:ext uri="{FF2B5EF4-FFF2-40B4-BE49-F238E27FC236}">
                <a16:creationId xmlns:a16="http://schemas.microsoft.com/office/drawing/2014/main" id="{D77DF57F-D2C0-01BF-6790-0EBA5764B95D}"/>
              </a:ext>
            </a:extLst>
          </p:cNvPr>
          <p:cNvSpPr>
            <a:spLocks noGrp="1"/>
          </p:cNvSpPr>
          <p:nvPr>
            <p:ph type="sldNum" sz="quarter" idx="12"/>
          </p:nvPr>
        </p:nvSpPr>
        <p:spPr/>
        <p:txBody>
          <a:bodyPr/>
          <a:lstStyle/>
          <a:p>
            <a:fld id="{D0DA2C0D-9D1B-4B18-B949-92D35CA27DEA}" type="slidenum">
              <a:rPr lang="en-GB" noProof="0" smtClean="0"/>
              <a:t>33</a:t>
            </a:fld>
            <a:endParaRPr lang="en-GB" noProof="0" dirty="0"/>
          </a:p>
        </p:txBody>
      </p:sp>
      <p:pic>
        <p:nvPicPr>
          <p:cNvPr id="9" name="Picture 8" descr="A graph of a graph&#10;&#10;AI-generated content may be incorrect.">
            <a:extLst>
              <a:ext uri="{FF2B5EF4-FFF2-40B4-BE49-F238E27FC236}">
                <a16:creationId xmlns:a16="http://schemas.microsoft.com/office/drawing/2014/main" id="{0DB26B61-4F0A-BD25-FB85-D01071F16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283" y="2966776"/>
            <a:ext cx="4185479" cy="3139109"/>
          </a:xfrm>
          <a:prstGeom prst="rect">
            <a:avLst/>
          </a:prstGeom>
        </p:spPr>
      </p:pic>
    </p:spTree>
    <p:extLst>
      <p:ext uri="{BB962C8B-B14F-4D97-AF65-F5344CB8AC3E}">
        <p14:creationId xmlns:p14="http://schemas.microsoft.com/office/powerpoint/2010/main" val="650898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aph with different colored lines&#10;&#10;AI-generated content may be incorrect.">
            <a:extLst>
              <a:ext uri="{FF2B5EF4-FFF2-40B4-BE49-F238E27FC236}">
                <a16:creationId xmlns:a16="http://schemas.microsoft.com/office/drawing/2014/main" id="{DCF8312E-D6C3-1374-DA74-0FA875101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444625"/>
            <a:ext cx="5291666" cy="3968749"/>
          </a:xfrm>
          <a:prstGeom prst="rect">
            <a:avLst/>
          </a:prstGeom>
        </p:spPr>
      </p:pic>
      <p:pic>
        <p:nvPicPr>
          <p:cNvPr id="7" name="Picture 6" descr="A graph of a graph&#10;&#10;AI-generated content may be incorrect.">
            <a:extLst>
              <a:ext uri="{FF2B5EF4-FFF2-40B4-BE49-F238E27FC236}">
                <a16:creationId xmlns:a16="http://schemas.microsoft.com/office/drawing/2014/main" id="{8740BCDE-B385-157D-3FEE-A572C17B9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5" y="1444625"/>
            <a:ext cx="5291667" cy="3968749"/>
          </a:xfrm>
          <a:prstGeom prst="rect">
            <a:avLst/>
          </a:prstGeom>
        </p:spPr>
      </p:pic>
      <p:sp>
        <p:nvSpPr>
          <p:cNvPr id="4" name="Slide Number Placeholder 3">
            <a:extLst>
              <a:ext uri="{FF2B5EF4-FFF2-40B4-BE49-F238E27FC236}">
                <a16:creationId xmlns:a16="http://schemas.microsoft.com/office/drawing/2014/main" id="{B875C161-03B9-E8E1-C5E1-C6871E6FB14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0DA2C0D-9D1B-4B18-B949-92D35CA27DEA}" type="slidenum">
              <a:rPr lang="en-US" noProof="0" smtClean="0"/>
              <a:pPr>
                <a:spcAft>
                  <a:spcPts val="600"/>
                </a:spcAft>
              </a:pPr>
              <a:t>34</a:t>
            </a:fld>
            <a:endParaRPr lang="en-US" noProof="0"/>
          </a:p>
        </p:txBody>
      </p:sp>
    </p:spTree>
    <p:extLst>
      <p:ext uri="{BB962C8B-B14F-4D97-AF65-F5344CB8AC3E}">
        <p14:creationId xmlns:p14="http://schemas.microsoft.com/office/powerpoint/2010/main" val="381378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aph with colored lines and numbers&#10;&#10;AI-generated content may be incorrect.">
            <a:extLst>
              <a:ext uri="{FF2B5EF4-FFF2-40B4-BE49-F238E27FC236}">
                <a16:creationId xmlns:a16="http://schemas.microsoft.com/office/drawing/2014/main" id="{2C2240C8-FCCE-25B8-9C25-753AFE48A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444625"/>
            <a:ext cx="5291666" cy="3968749"/>
          </a:xfrm>
          <a:prstGeom prst="rect">
            <a:avLst/>
          </a:prstGeom>
        </p:spPr>
      </p:pic>
      <p:pic>
        <p:nvPicPr>
          <p:cNvPr id="3" name="Picture 2" descr="A graph of a graph&#10;&#10;AI-generated content may be incorrect.">
            <a:extLst>
              <a:ext uri="{FF2B5EF4-FFF2-40B4-BE49-F238E27FC236}">
                <a16:creationId xmlns:a16="http://schemas.microsoft.com/office/drawing/2014/main" id="{B3C3C0A8-5F18-2CF1-730D-351D6C1DA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5" y="1444625"/>
            <a:ext cx="5291667" cy="3968749"/>
          </a:xfrm>
          <a:prstGeom prst="rect">
            <a:avLst/>
          </a:prstGeom>
        </p:spPr>
      </p:pic>
      <p:sp>
        <p:nvSpPr>
          <p:cNvPr id="4" name="Slide Number Placeholder 3">
            <a:extLst>
              <a:ext uri="{FF2B5EF4-FFF2-40B4-BE49-F238E27FC236}">
                <a16:creationId xmlns:a16="http://schemas.microsoft.com/office/drawing/2014/main" id="{841678DC-7584-F825-E02E-200EBE8B338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0DA2C0D-9D1B-4B18-B949-92D35CA27DEA}" type="slidenum">
              <a:rPr lang="en-US" noProof="0" smtClean="0"/>
              <a:pPr>
                <a:spcAft>
                  <a:spcPts val="600"/>
                </a:spcAft>
              </a:pPr>
              <a:t>35</a:t>
            </a:fld>
            <a:endParaRPr lang="en-US" noProof="0"/>
          </a:p>
        </p:txBody>
      </p:sp>
    </p:spTree>
    <p:extLst>
      <p:ext uri="{BB962C8B-B14F-4D97-AF65-F5344CB8AC3E}">
        <p14:creationId xmlns:p14="http://schemas.microsoft.com/office/powerpoint/2010/main" val="3766721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1BB0-156F-246F-BD50-9155599A5FF0}"/>
              </a:ext>
            </a:extLst>
          </p:cNvPr>
          <p:cNvSpPr>
            <a:spLocks noGrp="1"/>
          </p:cNvSpPr>
          <p:nvPr>
            <p:ph type="title"/>
          </p:nvPr>
        </p:nvSpPr>
        <p:spPr/>
        <p:txBody>
          <a:bodyPr/>
          <a:lstStyle/>
          <a:p>
            <a:r>
              <a:rPr lang="en-GB" noProof="0" dirty="0">
                <a:latin typeface="Aptos Display" panose="020B0004020202020204" pitchFamily="34" charset="0"/>
              </a:rPr>
              <a:t>Conclusion</a:t>
            </a:r>
          </a:p>
        </p:txBody>
      </p:sp>
      <p:sp>
        <p:nvSpPr>
          <p:cNvPr id="3" name="Content Placeholder 2">
            <a:extLst>
              <a:ext uri="{FF2B5EF4-FFF2-40B4-BE49-F238E27FC236}">
                <a16:creationId xmlns:a16="http://schemas.microsoft.com/office/drawing/2014/main" id="{9D8B18EE-EECF-59C9-C2FE-3301368AB43F}"/>
              </a:ext>
            </a:extLst>
          </p:cNvPr>
          <p:cNvSpPr>
            <a:spLocks noGrp="1"/>
          </p:cNvSpPr>
          <p:nvPr>
            <p:ph idx="1"/>
          </p:nvPr>
        </p:nvSpPr>
        <p:spPr/>
        <p:txBody>
          <a:bodyPr>
            <a:normAutofit/>
          </a:bodyPr>
          <a:lstStyle/>
          <a:p>
            <a:r>
              <a:rPr lang="en-GB" sz="2200" noProof="0" dirty="0">
                <a:latin typeface="Aptos" panose="020B0004020202020204" pitchFamily="34" charset="0"/>
              </a:rPr>
              <a:t>A Gaussian Process is an extremely useful machine learning tool to expand existing, limited datasets. </a:t>
            </a:r>
          </a:p>
          <a:p>
            <a:r>
              <a:rPr lang="en-GB" sz="2200" noProof="0" dirty="0">
                <a:latin typeface="Aptos" panose="020B0004020202020204" pitchFamily="34" charset="0"/>
              </a:rPr>
              <a:t>The </a:t>
            </a:r>
            <a:r>
              <a:rPr lang="en-GB" sz="2200" dirty="0">
                <a:latin typeface="Aptos" panose="020B0004020202020204" pitchFamily="34" charset="0"/>
              </a:rPr>
              <a:t>methodology presented here has been demonstrated to work on pseudodata, modelled on real-life sparse datasets.</a:t>
            </a:r>
          </a:p>
          <a:p>
            <a:r>
              <a:rPr lang="en-GB" sz="2200" noProof="0" dirty="0">
                <a:latin typeface="Aptos" panose="020B0004020202020204" pitchFamily="34" charset="0"/>
              </a:rPr>
              <a:t>Inconsistencies between experiments can be measured and a probability surface found. </a:t>
            </a:r>
          </a:p>
          <a:p>
            <a:endParaRPr lang="en-GB" sz="2200" noProof="0" dirty="0">
              <a:latin typeface="Aptos" panose="020B0004020202020204" pitchFamily="34" charset="0"/>
            </a:endParaRPr>
          </a:p>
          <a:p>
            <a:r>
              <a:rPr lang="en-GB" sz="2200" dirty="0">
                <a:latin typeface="Aptos" panose="020B0004020202020204" pitchFamily="34" charset="0"/>
              </a:rPr>
              <a:t>Code to run GP fits and probability surface calculations can be found on the GitHub here, </a:t>
            </a:r>
            <a:r>
              <a:rPr lang="en-GB" sz="2200" dirty="0">
                <a:latin typeface="Aptos" panose="020B0004020202020204" pitchFamily="34" charset="0"/>
                <a:hlinkClick r:id="rId2"/>
              </a:rPr>
              <a:t>https://github.com/rferguson22/Gaussian-Process</a:t>
            </a:r>
            <a:endParaRPr lang="en-GB" sz="22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F901A871-6215-038B-00E1-3786F3A0A0FB}"/>
              </a:ext>
            </a:extLst>
          </p:cNvPr>
          <p:cNvSpPr>
            <a:spLocks noGrp="1"/>
          </p:cNvSpPr>
          <p:nvPr>
            <p:ph type="sldNum" sz="quarter" idx="12"/>
          </p:nvPr>
        </p:nvSpPr>
        <p:spPr/>
        <p:txBody>
          <a:bodyPr/>
          <a:lstStyle/>
          <a:p>
            <a:fld id="{D0DA2C0D-9D1B-4B18-B949-92D35CA27DEA}" type="slidenum">
              <a:rPr lang="en-GB" noProof="0" smtClean="0"/>
              <a:t>36</a:t>
            </a:fld>
            <a:endParaRPr lang="en-GB" noProof="0" dirty="0"/>
          </a:p>
        </p:txBody>
      </p:sp>
    </p:spTree>
    <p:extLst>
      <p:ext uri="{BB962C8B-B14F-4D97-AF65-F5344CB8AC3E}">
        <p14:creationId xmlns:p14="http://schemas.microsoft.com/office/powerpoint/2010/main" val="682055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754A2-B6C0-4360-55BE-4B42E1B734F5}"/>
              </a:ext>
            </a:extLst>
          </p:cNvPr>
          <p:cNvSpPr>
            <a:spLocks noGrp="1"/>
          </p:cNvSpPr>
          <p:nvPr>
            <p:ph type="ctrTitle"/>
          </p:nvPr>
        </p:nvSpPr>
        <p:spPr/>
        <p:txBody>
          <a:bodyPr/>
          <a:lstStyle/>
          <a:p>
            <a:r>
              <a:rPr lang="en-GB" noProof="0" dirty="0">
                <a:latin typeface="Aptos Display" panose="020B0004020202020204" pitchFamily="34" charset="0"/>
              </a:rPr>
              <a:t>Thanks for listening </a:t>
            </a:r>
          </a:p>
        </p:txBody>
      </p:sp>
      <p:sp>
        <p:nvSpPr>
          <p:cNvPr id="2" name="Slide Number Placeholder 1">
            <a:extLst>
              <a:ext uri="{FF2B5EF4-FFF2-40B4-BE49-F238E27FC236}">
                <a16:creationId xmlns:a16="http://schemas.microsoft.com/office/drawing/2014/main" id="{169CC427-C26B-FE72-24D9-EEE4151E037C}"/>
              </a:ext>
            </a:extLst>
          </p:cNvPr>
          <p:cNvSpPr>
            <a:spLocks noGrp="1"/>
          </p:cNvSpPr>
          <p:nvPr>
            <p:ph type="sldNum" sz="quarter" idx="12"/>
          </p:nvPr>
        </p:nvSpPr>
        <p:spPr/>
        <p:txBody>
          <a:bodyPr/>
          <a:lstStyle/>
          <a:p>
            <a:fld id="{D0DA2C0D-9D1B-4B18-B949-92D35CA27DEA}" type="slidenum">
              <a:rPr lang="en-GB" noProof="0" smtClean="0"/>
              <a:t>37</a:t>
            </a:fld>
            <a:endParaRPr lang="en-GB" noProof="0" dirty="0"/>
          </a:p>
        </p:txBody>
      </p:sp>
    </p:spTree>
    <p:extLst>
      <p:ext uri="{BB962C8B-B14F-4D97-AF65-F5344CB8AC3E}">
        <p14:creationId xmlns:p14="http://schemas.microsoft.com/office/powerpoint/2010/main" val="2489620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FF5C-6E42-F546-1E9E-97AF5BE478B0}"/>
              </a:ext>
            </a:extLst>
          </p:cNvPr>
          <p:cNvSpPr>
            <a:spLocks noGrp="1"/>
          </p:cNvSpPr>
          <p:nvPr>
            <p:ph type="title"/>
          </p:nvPr>
        </p:nvSpPr>
        <p:spPr/>
        <p:txBody>
          <a:bodyPr/>
          <a:lstStyle/>
          <a:p>
            <a:r>
              <a:rPr lang="en-GB" noProof="0" dirty="0">
                <a:latin typeface="Aptos Display" panose="020B0004020202020204" pitchFamily="34" charset="0"/>
              </a:rPr>
              <a:t>References</a:t>
            </a:r>
          </a:p>
        </p:txBody>
      </p:sp>
      <p:sp>
        <p:nvSpPr>
          <p:cNvPr id="3" name="Content Placeholder 2">
            <a:extLst>
              <a:ext uri="{FF2B5EF4-FFF2-40B4-BE49-F238E27FC236}">
                <a16:creationId xmlns:a16="http://schemas.microsoft.com/office/drawing/2014/main" id="{EAA5CE10-F3B7-0954-A10C-1759AF438D48}"/>
              </a:ext>
            </a:extLst>
          </p:cNvPr>
          <p:cNvSpPr>
            <a:spLocks noGrp="1"/>
          </p:cNvSpPr>
          <p:nvPr>
            <p:ph idx="1"/>
          </p:nvPr>
        </p:nvSpPr>
        <p:spPr/>
        <p:txBody>
          <a:bodyPr>
            <a:normAutofit/>
          </a:bodyPr>
          <a:lstStyle/>
          <a:p>
            <a:pPr marL="342900" indent="-342900">
              <a:buFont typeface="+mj-lt"/>
              <a:buAutoNum type="arabicPeriod"/>
            </a:pPr>
            <a:r>
              <a:rPr lang="en-GB" sz="1600" b="0" i="0" noProof="0" dirty="0">
                <a:solidFill>
                  <a:srgbClr val="1F1F1F"/>
                </a:solidFill>
                <a:effectLst/>
                <a:latin typeface="Aptos" panose="020B0004020202020204" pitchFamily="34" charset="0"/>
              </a:rPr>
              <a:t>R. Laurini, </a:t>
            </a:r>
            <a:r>
              <a:rPr lang="en-GB" sz="1600" b="0" i="1" noProof="0" dirty="0">
                <a:solidFill>
                  <a:srgbClr val="1F1F1F"/>
                </a:solidFill>
                <a:effectLst/>
                <a:latin typeface="Aptos" panose="020B0004020202020204" pitchFamily="34" charset="0"/>
              </a:rPr>
              <a:t>Geographic Knowledge Infrastructure</a:t>
            </a:r>
            <a:r>
              <a:rPr lang="en-GB" sz="1600" b="0" i="0" noProof="0" dirty="0">
                <a:solidFill>
                  <a:srgbClr val="1F1F1F"/>
                </a:solidFill>
                <a:effectLst/>
                <a:latin typeface="Aptos" panose="020B0004020202020204" pitchFamily="34" charset="0"/>
              </a:rPr>
              <a:t>, 2017, </a:t>
            </a:r>
            <a:r>
              <a:rPr lang="en-GB" sz="1600" noProof="0" dirty="0">
                <a:latin typeface="Aptos" panose="020B0004020202020204" pitchFamily="34" charset="0"/>
                <a:hlinkClick r:id="rId2"/>
              </a:rPr>
              <a:t>www.sciencedirect.com/topics/earth-and-planetary-sciences/convex-hull</a:t>
            </a:r>
            <a:r>
              <a:rPr lang="en-GB" sz="1600" noProof="0" dirty="0">
                <a:latin typeface="Aptos" panose="020B0004020202020204" pitchFamily="34" charset="0"/>
              </a:rPr>
              <a:t> [accessed May 28</a:t>
            </a:r>
            <a:r>
              <a:rPr lang="en-GB" sz="1600" baseline="30000" noProof="0" dirty="0">
                <a:latin typeface="Aptos" panose="020B0004020202020204" pitchFamily="34" charset="0"/>
              </a:rPr>
              <a:t>th</a:t>
            </a:r>
            <a:r>
              <a:rPr lang="en-GB" sz="1600" noProof="0" dirty="0">
                <a:latin typeface="Aptos" panose="020B0004020202020204" pitchFamily="34" charset="0"/>
              </a:rPr>
              <a:t> 2024]</a:t>
            </a:r>
          </a:p>
          <a:p>
            <a:pPr marL="342900" indent="-342900">
              <a:buFont typeface="+mj-lt"/>
              <a:buAutoNum type="arabicPeriod"/>
            </a:pPr>
            <a:r>
              <a:rPr lang="en-GB" sz="1600" noProof="0" dirty="0">
                <a:latin typeface="Aptos" panose="020B0004020202020204" pitchFamily="34" charset="0"/>
              </a:rPr>
              <a:t>L. Clark et al, </a:t>
            </a:r>
            <a:r>
              <a:rPr lang="en-GB" sz="1600" i="1" noProof="0" dirty="0">
                <a:latin typeface="Aptos" panose="020B0004020202020204" pitchFamily="34" charset="0"/>
              </a:rPr>
              <a:t>Photoproduction of the Σ+ hyperon using linearly polarized photons with CLAS, </a:t>
            </a:r>
            <a:r>
              <a:rPr lang="en-GB" sz="1600" noProof="0" dirty="0">
                <a:latin typeface="Aptos" panose="020B0004020202020204" pitchFamily="34" charset="0"/>
              </a:rPr>
              <a:t>2024, </a:t>
            </a:r>
            <a:r>
              <a:rPr lang="en-GB" sz="1600" noProof="0" dirty="0">
                <a:latin typeface="Aptos" panose="020B0004020202020204" pitchFamily="34" charset="0"/>
                <a:hlinkClick r:id="rId3"/>
              </a:rPr>
              <a:t>https://arxiv.org/abs/2404.19404</a:t>
            </a:r>
            <a:r>
              <a:rPr lang="en-GB" sz="1600" noProof="0" dirty="0">
                <a:latin typeface="Aptos" panose="020B0004020202020204" pitchFamily="34" charset="0"/>
              </a:rPr>
              <a:t> [accessed May 30</a:t>
            </a:r>
            <a:r>
              <a:rPr lang="en-GB" sz="1600" baseline="30000" noProof="0" dirty="0">
                <a:latin typeface="Aptos" panose="020B0004020202020204" pitchFamily="34" charset="0"/>
              </a:rPr>
              <a:t>th</a:t>
            </a:r>
            <a:r>
              <a:rPr lang="en-GB" sz="1600" noProof="0" dirty="0">
                <a:latin typeface="Aptos" panose="020B0004020202020204" pitchFamily="34" charset="0"/>
              </a:rPr>
              <a:t> 2024]</a:t>
            </a:r>
          </a:p>
          <a:p>
            <a:pPr marL="342900" indent="-342900">
              <a:buFont typeface="+mj-lt"/>
              <a:buAutoNum type="arabicPeriod"/>
            </a:pPr>
            <a:r>
              <a:rPr lang="en-GB" sz="1600" noProof="0" dirty="0">
                <a:latin typeface="Aptos" panose="020B0004020202020204" pitchFamily="34" charset="0"/>
              </a:rPr>
              <a:t>F. Rieger, </a:t>
            </a:r>
            <a:r>
              <a:rPr lang="en-GB" sz="1600" i="1" noProof="0" dirty="0">
                <a:latin typeface="Aptos" panose="020B0004020202020204" pitchFamily="34" charset="0"/>
              </a:rPr>
              <a:t>HIGH ENERGY ASTROPHYSICS - Lecture 9, </a:t>
            </a:r>
            <a:r>
              <a:rPr lang="en-GB" sz="1600" noProof="0" dirty="0">
                <a:latin typeface="Aptos" panose="020B0004020202020204" pitchFamily="34" charset="0"/>
              </a:rPr>
              <a:t>2024, </a:t>
            </a:r>
            <a:r>
              <a:rPr lang="en-GB" sz="1600" noProof="0" dirty="0">
                <a:latin typeface="Aptos" panose="020B0004020202020204" pitchFamily="34" charset="0"/>
                <a:hlinkClick r:id="rId4"/>
              </a:rPr>
              <a:t>www.mpi-hd.mpg.de/personalhomes/frieger/HEA9.pdf</a:t>
            </a:r>
            <a:r>
              <a:rPr lang="en-GB" sz="1600" noProof="0" dirty="0">
                <a:latin typeface="Aptos" panose="020B0004020202020204" pitchFamily="34" charset="0"/>
              </a:rPr>
              <a:t> [accessed May 30</a:t>
            </a:r>
            <a:r>
              <a:rPr lang="en-GB" sz="1600" baseline="30000" noProof="0" dirty="0">
                <a:latin typeface="Aptos" panose="020B0004020202020204" pitchFamily="34" charset="0"/>
              </a:rPr>
              <a:t>th</a:t>
            </a:r>
            <a:r>
              <a:rPr lang="en-GB" sz="1600" noProof="0" dirty="0">
                <a:latin typeface="Aptos" panose="020B0004020202020204" pitchFamily="34" charset="0"/>
              </a:rPr>
              <a:t> 2024]</a:t>
            </a:r>
            <a:endParaRPr lang="en-GB" sz="1600" i="1" noProof="0" dirty="0">
              <a:latin typeface="Aptos" panose="020B0004020202020204" pitchFamily="34" charset="0"/>
            </a:endParaRPr>
          </a:p>
          <a:p>
            <a:pPr marL="342900" indent="-342900">
              <a:buFont typeface="+mj-lt"/>
              <a:buAutoNum type="arabicPeriod"/>
            </a:pPr>
            <a:r>
              <a:rPr lang="en-GB" sz="1600" noProof="0" dirty="0">
                <a:latin typeface="Aptos" panose="020B0004020202020204" pitchFamily="34" charset="0"/>
              </a:rPr>
              <a:t>R. Fiore et al, </a:t>
            </a:r>
            <a:r>
              <a:rPr lang="en-GB" sz="1600" i="1" noProof="0" dirty="0">
                <a:latin typeface="Aptos" panose="020B0004020202020204" pitchFamily="34" charset="0"/>
              </a:rPr>
              <a:t>Kinematically complete analysis of the CLAS data on the proton structure Function F2 in a Regge-Dual model, </a:t>
            </a:r>
            <a:r>
              <a:rPr lang="en-GB" sz="1600" noProof="0" dirty="0">
                <a:latin typeface="Aptos" panose="020B0004020202020204" pitchFamily="34" charset="0"/>
              </a:rPr>
              <a:t>2006, </a:t>
            </a:r>
            <a:r>
              <a:rPr lang="en-GB" sz="1600" noProof="0" dirty="0">
                <a:latin typeface="Aptos" panose="020B0004020202020204" pitchFamily="34" charset="0"/>
                <a:hlinkClick r:id="rId5"/>
              </a:rPr>
              <a:t>https://www.researchgate.net/publication/46776238_Kinematically_complete_analysis_of_the_CLAS_data_on_the_proton_structure_Function_F2_in_a_Regge-Dual_model?_tp=eyJjb250ZXh0Ijp7ImZpcnN0UGFnZSI6Il9kaXJlY3QiLCJwYWdlIjoiX2RpcmVjdCJ9fQ</a:t>
            </a:r>
            <a:r>
              <a:rPr lang="en-GB" sz="1600" noProof="0" dirty="0">
                <a:latin typeface="Aptos" panose="020B0004020202020204" pitchFamily="34" charset="0"/>
              </a:rPr>
              <a:t> [accessed May 30</a:t>
            </a:r>
            <a:r>
              <a:rPr lang="en-GB" sz="1600" baseline="30000" noProof="0" dirty="0">
                <a:latin typeface="Aptos" panose="020B0004020202020204" pitchFamily="34" charset="0"/>
              </a:rPr>
              <a:t>th</a:t>
            </a:r>
            <a:r>
              <a:rPr lang="en-GB" sz="1600" noProof="0" dirty="0">
                <a:latin typeface="Aptos" panose="020B0004020202020204" pitchFamily="34" charset="0"/>
              </a:rPr>
              <a:t> 2024]</a:t>
            </a:r>
          </a:p>
          <a:p>
            <a:pPr marL="342900" indent="-342900">
              <a:buFont typeface="+mj-lt"/>
              <a:buAutoNum type="arabicPeriod"/>
            </a:pPr>
            <a:r>
              <a:rPr kumimoji="0" lang="en-GB" sz="1600" b="0" i="0" u="none" strike="noStrike" kern="1200" cap="none" spc="0" normalizeH="0" baseline="0" noProof="0" dirty="0">
                <a:ln>
                  <a:noFill/>
                </a:ln>
                <a:solidFill>
                  <a:srgbClr val="000000"/>
                </a:solidFill>
                <a:effectLst/>
                <a:uLnTx/>
                <a:uFillTx/>
                <a:latin typeface="Aptos" panose="020B0004020202020204" pitchFamily="34" charset="0"/>
              </a:rPr>
              <a:t>M. Krasser</a:t>
            </a:r>
            <a:r>
              <a:rPr lang="en-GB" sz="1600" noProof="0" dirty="0">
                <a:solidFill>
                  <a:srgbClr val="000000"/>
                </a:solidFill>
                <a:latin typeface="Aptos" panose="020B0004020202020204" pitchFamily="34" charset="0"/>
              </a:rPr>
              <a:t>,</a:t>
            </a:r>
            <a:r>
              <a:rPr kumimoji="0" lang="en-GB" sz="1600" b="0" i="0" u="none" strike="noStrike" kern="1200" cap="none" spc="0" normalizeH="0" baseline="0" noProof="0" dirty="0">
                <a:ln>
                  <a:noFill/>
                </a:ln>
                <a:solidFill>
                  <a:srgbClr val="000000"/>
                </a:solidFill>
                <a:effectLst/>
                <a:uLnTx/>
                <a:uFillTx/>
                <a:latin typeface="Aptos" panose="020B0004020202020204" pitchFamily="34" charset="0"/>
              </a:rPr>
              <a:t> </a:t>
            </a:r>
            <a:r>
              <a:rPr kumimoji="0" lang="en-GB" sz="1600" b="0" i="1" u="none" strike="noStrike" kern="1200" cap="none" spc="0" normalizeH="0" baseline="0" noProof="0" dirty="0">
                <a:ln>
                  <a:noFill/>
                </a:ln>
                <a:solidFill>
                  <a:srgbClr val="000000"/>
                </a:solidFill>
                <a:effectLst/>
                <a:uLnTx/>
                <a:uFillTx/>
                <a:latin typeface="Aptos" panose="020B0004020202020204" pitchFamily="34" charset="0"/>
              </a:rPr>
              <a:t>Gaussian processes.</a:t>
            </a:r>
            <a:r>
              <a:rPr kumimoji="0" lang="en-GB" sz="1600" b="0" i="0" u="none" strike="noStrike" kern="1200" cap="none" spc="0" normalizeH="0" baseline="0" noProof="0" dirty="0">
                <a:ln>
                  <a:noFill/>
                </a:ln>
                <a:solidFill>
                  <a:srgbClr val="000000"/>
                </a:solidFill>
                <a:effectLst/>
                <a:uLnTx/>
                <a:uFillTx/>
                <a:latin typeface="Aptos" panose="020B0004020202020204" pitchFamily="34" charset="0"/>
              </a:rPr>
              <a:t> 2018. URL: </a:t>
            </a:r>
            <a:r>
              <a:rPr kumimoji="0" lang="en-GB" sz="1600" b="0" i="0" u="none" strike="noStrike" kern="1200" cap="none" spc="0" normalizeH="0" baseline="0" noProof="0" dirty="0">
                <a:ln>
                  <a:noFill/>
                </a:ln>
                <a:solidFill>
                  <a:srgbClr val="000000"/>
                </a:solidFill>
                <a:effectLst/>
                <a:uLnTx/>
                <a:uFillTx/>
                <a:latin typeface="Aptos" panose="020B0004020202020204" pitchFamily="34" charset="0"/>
                <a:hlinkClick r:id="rId6"/>
              </a:rPr>
              <a:t>krasserm.github.io/2018/03/19/gaussian-processes/</a:t>
            </a:r>
            <a:r>
              <a:rPr kumimoji="0" lang="en-GB" sz="1600" b="0" i="0" u="none" strike="noStrike" kern="1200" cap="none" spc="0" normalizeH="0" baseline="0" noProof="0" dirty="0">
                <a:ln>
                  <a:noFill/>
                </a:ln>
                <a:solidFill>
                  <a:srgbClr val="000000"/>
                </a:solidFill>
                <a:effectLst/>
                <a:uLnTx/>
                <a:uFillTx/>
                <a:latin typeface="Aptos" panose="020B0004020202020204" pitchFamily="34" charset="0"/>
              </a:rPr>
              <a:t> [accessed May 26</a:t>
            </a:r>
            <a:r>
              <a:rPr kumimoji="0" lang="en-GB" sz="1600" b="0" i="0" u="none" strike="noStrike" kern="1200" cap="none" spc="0" normalizeH="0" baseline="30000" noProof="0" dirty="0">
                <a:ln>
                  <a:noFill/>
                </a:ln>
                <a:solidFill>
                  <a:srgbClr val="000000"/>
                </a:solidFill>
                <a:effectLst/>
                <a:uLnTx/>
                <a:uFillTx/>
                <a:latin typeface="Aptos" panose="020B0004020202020204" pitchFamily="34" charset="0"/>
              </a:rPr>
              <a:t>th</a:t>
            </a:r>
            <a:r>
              <a:rPr kumimoji="0" lang="en-GB" sz="1600" b="0" i="0" u="none" strike="noStrike" kern="1200" cap="none" spc="0" normalizeH="0" baseline="0" noProof="0" dirty="0">
                <a:ln>
                  <a:noFill/>
                </a:ln>
                <a:solidFill>
                  <a:srgbClr val="000000"/>
                </a:solidFill>
                <a:effectLst/>
                <a:uLnTx/>
                <a:uFillTx/>
                <a:latin typeface="Aptos" panose="020B0004020202020204" pitchFamily="34" charset="0"/>
              </a:rPr>
              <a:t> 202</a:t>
            </a:r>
            <a:r>
              <a:rPr lang="en-GB" sz="1600" noProof="0" dirty="0">
                <a:solidFill>
                  <a:srgbClr val="000000"/>
                </a:solidFill>
                <a:latin typeface="Aptos" panose="020B0004020202020204" pitchFamily="34" charset="0"/>
              </a:rPr>
              <a:t>4]</a:t>
            </a:r>
          </a:p>
          <a:p>
            <a:pPr marL="342900" indent="-342900">
              <a:buFont typeface="+mj-lt"/>
              <a:buAutoNum type="arabicPeriod"/>
            </a:pPr>
            <a:r>
              <a:rPr lang="en-GB" sz="1600" noProof="0" dirty="0">
                <a:latin typeface="Aptos" panose="020B0004020202020204" pitchFamily="34" charset="0"/>
              </a:rPr>
              <a:t>C. E. Rasmussen and C.K. I. Williams, </a:t>
            </a:r>
            <a:r>
              <a:rPr lang="en-GB" sz="1600" i="1" noProof="0" dirty="0">
                <a:latin typeface="Aptos" panose="020B0004020202020204" pitchFamily="34" charset="0"/>
              </a:rPr>
              <a:t>Gaussian Processes for Machine Learning</a:t>
            </a:r>
            <a:r>
              <a:rPr lang="en-GB" sz="1600" noProof="0" dirty="0">
                <a:latin typeface="Aptos" panose="020B0004020202020204" pitchFamily="34" charset="0"/>
              </a:rPr>
              <a:t>, MIT Press, 2006, ISBN-13 978-0-262-18253-9.</a:t>
            </a:r>
          </a:p>
          <a:p>
            <a:pPr marL="514350" indent="-514350">
              <a:buFont typeface="+mj-lt"/>
              <a:buAutoNum type="arabicPeriod"/>
            </a:pPr>
            <a:endParaRPr lang="en-GB" sz="2200" noProof="0" dirty="0"/>
          </a:p>
        </p:txBody>
      </p:sp>
      <p:sp>
        <p:nvSpPr>
          <p:cNvPr id="4" name="Slide Number Placeholder 3">
            <a:extLst>
              <a:ext uri="{FF2B5EF4-FFF2-40B4-BE49-F238E27FC236}">
                <a16:creationId xmlns:a16="http://schemas.microsoft.com/office/drawing/2014/main" id="{98C495C4-ACF2-B008-8D44-86B737FEF71D}"/>
              </a:ext>
            </a:extLst>
          </p:cNvPr>
          <p:cNvSpPr>
            <a:spLocks noGrp="1"/>
          </p:cNvSpPr>
          <p:nvPr>
            <p:ph type="sldNum" sz="quarter" idx="12"/>
          </p:nvPr>
        </p:nvSpPr>
        <p:spPr/>
        <p:txBody>
          <a:bodyPr/>
          <a:lstStyle/>
          <a:p>
            <a:fld id="{D0DA2C0D-9D1B-4B18-B949-92D35CA27DEA}" type="slidenum">
              <a:rPr lang="en-GB" noProof="0" smtClean="0"/>
              <a:t>38</a:t>
            </a:fld>
            <a:endParaRPr lang="en-GB" noProof="0" dirty="0"/>
          </a:p>
        </p:txBody>
      </p:sp>
    </p:spTree>
    <p:extLst>
      <p:ext uri="{BB962C8B-B14F-4D97-AF65-F5344CB8AC3E}">
        <p14:creationId xmlns:p14="http://schemas.microsoft.com/office/powerpoint/2010/main" val="856329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348C6-650F-19ED-BCE0-9A48DA74A356}"/>
              </a:ext>
            </a:extLst>
          </p:cNvPr>
          <p:cNvSpPr>
            <a:spLocks noGrp="1"/>
          </p:cNvSpPr>
          <p:nvPr>
            <p:ph type="ctrTitle"/>
          </p:nvPr>
        </p:nvSpPr>
        <p:spPr/>
        <p:txBody>
          <a:bodyPr/>
          <a:lstStyle/>
          <a:p>
            <a:r>
              <a:rPr lang="en-GB" noProof="0" dirty="0">
                <a:latin typeface="Aptos Display" panose="020B0004020202020204" pitchFamily="34" charset="0"/>
              </a:rPr>
              <a:t>Back-up Slides</a:t>
            </a:r>
          </a:p>
        </p:txBody>
      </p:sp>
      <p:sp>
        <p:nvSpPr>
          <p:cNvPr id="7" name="Slide Number Placeholder 6">
            <a:extLst>
              <a:ext uri="{FF2B5EF4-FFF2-40B4-BE49-F238E27FC236}">
                <a16:creationId xmlns:a16="http://schemas.microsoft.com/office/drawing/2014/main" id="{FD7BCC45-4241-535C-B4A5-475DA0FF3409}"/>
              </a:ext>
            </a:extLst>
          </p:cNvPr>
          <p:cNvSpPr>
            <a:spLocks noGrp="1"/>
          </p:cNvSpPr>
          <p:nvPr>
            <p:ph type="sldNum" sz="quarter" idx="12"/>
          </p:nvPr>
        </p:nvSpPr>
        <p:spPr/>
        <p:txBody>
          <a:bodyPr/>
          <a:lstStyle/>
          <a:p>
            <a:fld id="{D0DA2C0D-9D1B-4B18-B949-92D35CA27DEA}" type="slidenum">
              <a:rPr lang="en-GB" noProof="0" smtClean="0"/>
              <a:t>39</a:t>
            </a:fld>
            <a:endParaRPr lang="en-GB" noProof="0" dirty="0"/>
          </a:p>
        </p:txBody>
      </p:sp>
    </p:spTree>
    <p:extLst>
      <p:ext uri="{BB962C8B-B14F-4D97-AF65-F5344CB8AC3E}">
        <p14:creationId xmlns:p14="http://schemas.microsoft.com/office/powerpoint/2010/main" val="380360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E7DD-86C0-18A0-99DA-98AB135D704B}"/>
              </a:ext>
            </a:extLst>
          </p:cNvPr>
          <p:cNvSpPr>
            <a:spLocks noGrp="1"/>
          </p:cNvSpPr>
          <p:nvPr>
            <p:ph type="title"/>
          </p:nvPr>
        </p:nvSpPr>
        <p:spPr/>
        <p:txBody>
          <a:bodyPr/>
          <a:lstStyle/>
          <a:p>
            <a:r>
              <a:rPr lang="en-GB" noProof="0" dirty="0">
                <a:latin typeface="Aptos Display" panose="020B0004020202020204" pitchFamily="34" charset="0"/>
              </a:rPr>
              <a:t>Current</a:t>
            </a:r>
            <a:r>
              <a:rPr lang="en-GB" noProof="0" dirty="0">
                <a:latin typeface="Aptos" panose="020B0004020202020204" pitchFamily="34" charset="0"/>
              </a:rPr>
              <a:t> issues?</a:t>
            </a:r>
          </a:p>
        </p:txBody>
      </p:sp>
      <p:sp>
        <p:nvSpPr>
          <p:cNvPr id="3" name="Content Placeholder 2">
            <a:extLst>
              <a:ext uri="{FF2B5EF4-FFF2-40B4-BE49-F238E27FC236}">
                <a16:creationId xmlns:a16="http://schemas.microsoft.com/office/drawing/2014/main" id="{4EA813C1-19AC-741D-EA14-A50CCEC4718F}"/>
              </a:ext>
            </a:extLst>
          </p:cNvPr>
          <p:cNvSpPr>
            <a:spLocks noGrp="1"/>
          </p:cNvSpPr>
          <p:nvPr>
            <p:ph idx="1"/>
          </p:nvPr>
        </p:nvSpPr>
        <p:spPr/>
        <p:txBody>
          <a:bodyPr>
            <a:normAutofit/>
          </a:bodyPr>
          <a:lstStyle/>
          <a:p>
            <a:r>
              <a:rPr lang="en-GB" sz="2200" dirty="0">
                <a:latin typeface="Aptos" panose="020B0004020202020204" pitchFamily="34" charset="0"/>
              </a:rPr>
              <a:t>Current hadron analyses can use data from 40+ years ago, which are unlikely to be taken again. </a:t>
            </a:r>
          </a:p>
          <a:p>
            <a:r>
              <a:rPr lang="en-GB" sz="2200" dirty="0">
                <a:latin typeface="Aptos" panose="020B0004020202020204" pitchFamily="34" charset="0"/>
              </a:rPr>
              <a:t>These coupled channel analyses require data from different experiments which can disagree, leading to arbitrary weighting in </a:t>
            </a:r>
            <a:r>
              <a:rPr lang="el-GR" sz="2200" dirty="0">
                <a:latin typeface="Aptos" panose="020B0004020202020204" pitchFamily="34" charset="0"/>
              </a:rPr>
              <a:t>χ</a:t>
            </a:r>
            <a:r>
              <a:rPr lang="en-GB" sz="2200" baseline="30000" dirty="0">
                <a:latin typeface="Aptos" panose="020B0004020202020204" pitchFamily="34" charset="0"/>
              </a:rPr>
              <a:t>2</a:t>
            </a:r>
            <a:r>
              <a:rPr lang="en-GB" sz="2200" dirty="0">
                <a:latin typeface="Aptos" panose="020B0004020202020204" pitchFamily="34" charset="0"/>
              </a:rPr>
              <a:t> minimisation for theoretical modelling. </a:t>
            </a:r>
          </a:p>
          <a:p>
            <a:r>
              <a:rPr lang="en-GB" sz="2200" noProof="0" dirty="0">
                <a:latin typeface="Aptos" panose="020B0004020202020204" pitchFamily="34" charset="0"/>
              </a:rPr>
              <a:t>This produces inconsistencies in the fitting of resonances which are still a matter of debate today, e.g. </a:t>
            </a:r>
            <a:r>
              <a:rPr lang="el-GR" sz="2200" noProof="0" dirty="0">
                <a:latin typeface="Aptos" panose="020B0004020202020204" pitchFamily="34" charset="0"/>
              </a:rPr>
              <a:t>Λ</a:t>
            </a:r>
            <a:r>
              <a:rPr lang="en-GB" sz="2200" noProof="0" dirty="0">
                <a:latin typeface="Aptos" panose="020B0004020202020204" pitchFamily="34" charset="0"/>
              </a:rPr>
              <a:t>1405. </a:t>
            </a:r>
          </a:p>
        </p:txBody>
      </p:sp>
      <p:sp>
        <p:nvSpPr>
          <p:cNvPr id="4" name="Slide Number Placeholder 3">
            <a:extLst>
              <a:ext uri="{FF2B5EF4-FFF2-40B4-BE49-F238E27FC236}">
                <a16:creationId xmlns:a16="http://schemas.microsoft.com/office/drawing/2014/main" id="{FD643341-3226-84D5-557A-6F373EDEFF09}"/>
              </a:ext>
            </a:extLst>
          </p:cNvPr>
          <p:cNvSpPr>
            <a:spLocks noGrp="1"/>
          </p:cNvSpPr>
          <p:nvPr>
            <p:ph type="sldNum" sz="quarter" idx="12"/>
          </p:nvPr>
        </p:nvSpPr>
        <p:spPr/>
        <p:txBody>
          <a:bodyPr/>
          <a:lstStyle/>
          <a:p>
            <a:fld id="{D0DA2C0D-9D1B-4B18-B949-92D35CA27DEA}" type="slidenum">
              <a:rPr lang="en-GB" noProof="0" smtClean="0"/>
              <a:t>4</a:t>
            </a:fld>
            <a:endParaRPr lang="en-GB" noProof="0" dirty="0"/>
          </a:p>
        </p:txBody>
      </p:sp>
    </p:spTree>
    <p:extLst>
      <p:ext uri="{BB962C8B-B14F-4D97-AF65-F5344CB8AC3E}">
        <p14:creationId xmlns:p14="http://schemas.microsoft.com/office/powerpoint/2010/main" val="2775060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CFD7B0-65B0-4C01-F2DA-D7A26321042F}"/>
              </a:ext>
            </a:extLst>
          </p:cNvPr>
          <p:cNvSpPr>
            <a:spLocks noGrp="1"/>
          </p:cNvSpPr>
          <p:nvPr>
            <p:ph type="sldNum" sz="quarter" idx="12"/>
          </p:nvPr>
        </p:nvSpPr>
        <p:spPr/>
        <p:txBody>
          <a:bodyPr/>
          <a:lstStyle/>
          <a:p>
            <a:fld id="{D0DA2C0D-9D1B-4B18-B949-92D35CA27DEA}" type="slidenum">
              <a:rPr lang="en-GB" noProof="0" smtClean="0"/>
              <a:t>40</a:t>
            </a:fld>
            <a:endParaRPr lang="en-GB" noProof="0" dirty="0"/>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4C31B0A1-6AB7-7CB6-358F-DFA9A6FAE28C}"/>
                  </a:ext>
                </a:extLst>
              </p:cNvPr>
              <p:cNvGraphicFramePr>
                <a:graphicFrameLocks noGrp="1"/>
              </p:cNvGraphicFramePr>
              <p:nvPr>
                <p:extLst>
                  <p:ext uri="{D42A27DB-BD31-4B8C-83A1-F6EECF244321}">
                    <p14:modId xmlns:p14="http://schemas.microsoft.com/office/powerpoint/2010/main" val="1848534311"/>
                  </p:ext>
                </p:extLst>
              </p:nvPr>
            </p:nvGraphicFramePr>
            <p:xfrm>
              <a:off x="1462832" y="335280"/>
              <a:ext cx="8128000" cy="61874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907300035"/>
                        </a:ext>
                      </a:extLst>
                    </a:gridCol>
                    <a:gridCol w="1625600">
                      <a:extLst>
                        <a:ext uri="{9D8B030D-6E8A-4147-A177-3AD203B41FA5}">
                          <a16:colId xmlns:a16="http://schemas.microsoft.com/office/drawing/2014/main" val="4146601809"/>
                        </a:ext>
                      </a:extLst>
                    </a:gridCol>
                    <a:gridCol w="1625600">
                      <a:extLst>
                        <a:ext uri="{9D8B030D-6E8A-4147-A177-3AD203B41FA5}">
                          <a16:colId xmlns:a16="http://schemas.microsoft.com/office/drawing/2014/main" val="1812738111"/>
                        </a:ext>
                      </a:extLst>
                    </a:gridCol>
                    <a:gridCol w="1625600">
                      <a:extLst>
                        <a:ext uri="{9D8B030D-6E8A-4147-A177-3AD203B41FA5}">
                          <a16:colId xmlns:a16="http://schemas.microsoft.com/office/drawing/2014/main" val="3591654644"/>
                        </a:ext>
                      </a:extLst>
                    </a:gridCol>
                    <a:gridCol w="1625600">
                      <a:extLst>
                        <a:ext uri="{9D8B030D-6E8A-4147-A177-3AD203B41FA5}">
                          <a16:colId xmlns:a16="http://schemas.microsoft.com/office/drawing/2014/main" val="55762627"/>
                        </a:ext>
                      </a:extLst>
                    </a:gridCol>
                  </a:tblGrid>
                  <a:tr h="0">
                    <a:tc>
                      <a:txBody>
                        <a:bodyPr/>
                        <a:lstStyle/>
                        <a:p>
                          <a:r>
                            <a:rPr lang="en-GB" noProof="0" dirty="0">
                              <a:latin typeface="Aptos" panose="020B0004020202020204" pitchFamily="34" charset="0"/>
                            </a:rPr>
                            <a:t>Coefficient</a:t>
                          </a:r>
                        </a:p>
                      </a:txBody>
                      <a:tcPr/>
                    </a:tc>
                    <a:tc>
                      <a:txBody>
                        <a:bodyPr/>
                        <a:lstStyle/>
                        <a:p>
                          <a:r>
                            <a:rPr lang="en-GB" sz="1800" b="0" i="0" kern="1200" noProof="0" dirty="0">
                              <a:solidFill>
                                <a:schemeClr val="tx1"/>
                              </a:solidFill>
                              <a:effectLst/>
                              <a:latin typeface="Aptos" panose="020B0004020202020204" pitchFamily="34" charset="0"/>
                              <a:ea typeface="+mn-ea"/>
                              <a:cs typeface="+mn-cs"/>
                            </a:rPr>
                            <a:t>Mean of</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pull distribution</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from known</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datapoints</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fit</a:t>
                          </a:r>
                          <a:endParaRPr lang="en-GB" noProof="0" dirty="0">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tx1"/>
                              </a:solidFill>
                              <a:effectLst/>
                              <a:latin typeface="Aptos" panose="020B0004020202020204" pitchFamily="34" charset="0"/>
                              <a:ea typeface="+mn-ea"/>
                              <a:cs typeface="+mn-cs"/>
                            </a:rPr>
                            <a:t>Variance of</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pull distribution</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from known</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datapoints</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fit</a:t>
                          </a:r>
                          <a:endParaRPr lang="en-GB" noProof="0" dirty="0">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tx1"/>
                              </a:solidFill>
                              <a:effectLst/>
                              <a:latin typeface="Aptos" panose="020B0004020202020204" pitchFamily="34" charset="0"/>
                              <a:ea typeface="+mn-ea"/>
                              <a:cs typeface="+mn-cs"/>
                            </a:rPr>
                            <a:t>Mean of</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pull distribution</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from GP</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datapoints</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fit</a:t>
                          </a:r>
                          <a:endParaRPr lang="en-GB" noProof="0" dirty="0">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tx1"/>
                              </a:solidFill>
                              <a:effectLst/>
                              <a:latin typeface="Aptos" panose="020B0004020202020204" pitchFamily="34" charset="0"/>
                              <a:ea typeface="+mn-ea"/>
                              <a:cs typeface="+mn-cs"/>
                            </a:rPr>
                            <a:t>Variance of</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pull distribution</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from GP</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datapoints</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fit</a:t>
                          </a:r>
                          <a:endParaRPr lang="en-GB" noProof="0" dirty="0">
                            <a:latin typeface="Aptos" panose="020B0004020202020204" pitchFamily="34" charset="0"/>
                          </a:endParaRPr>
                        </a:p>
                      </a:txBody>
                      <a:tcPr/>
                    </a:tc>
                    <a:extLst>
                      <a:ext uri="{0D108BD9-81ED-4DB2-BD59-A6C34878D82A}">
                        <a16:rowId xmlns:a16="http://schemas.microsoft.com/office/drawing/2014/main" val="1678980824"/>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b="0" i="1" noProof="0" smtClean="0">
                                        <a:latin typeface="Cambria Math" panose="02040503050406030204" pitchFamily="18" charset="0"/>
                                      </a:rPr>
                                      <m:t>𝑐</m:t>
                                    </m:r>
                                  </m:e>
                                  <m:sub>
                                    <m:r>
                                      <a:rPr lang="en-GB" b="0" i="1" noProof="0" smtClean="0">
                                        <a:latin typeface="Cambria Math" panose="02040503050406030204" pitchFamily="18" charset="0"/>
                                      </a:rPr>
                                      <m:t>0</m:t>
                                    </m:r>
                                  </m:sub>
                                </m:sSub>
                              </m:oMath>
                            </m:oMathPara>
                          </a14:m>
                          <a:endParaRPr lang="en-GB" noProof="0" dirty="0">
                            <a:latin typeface="Aptos" panose="020B0004020202020204" pitchFamily="34" charset="0"/>
                          </a:endParaRPr>
                        </a:p>
                      </a:txBody>
                      <a:tcPr/>
                    </a:tc>
                    <a:tc>
                      <a:txBody>
                        <a:bodyPr/>
                        <a:lstStyle/>
                        <a:p>
                          <a:r>
                            <a:rPr lang="en-GB" noProof="0" dirty="0">
                              <a:latin typeface="Aptos" panose="020B0004020202020204" pitchFamily="34" charset="0"/>
                            </a:rPr>
                            <a:t>0.04</a:t>
                          </a:r>
                        </a:p>
                      </a:txBody>
                      <a:tcPr/>
                    </a:tc>
                    <a:tc>
                      <a:txBody>
                        <a:bodyPr/>
                        <a:lstStyle/>
                        <a:p>
                          <a:r>
                            <a:rPr lang="en-GB" noProof="0" dirty="0">
                              <a:latin typeface="Aptos" panose="020B0004020202020204" pitchFamily="34" charset="0"/>
                            </a:rPr>
                            <a:t>0.91</a:t>
                          </a:r>
                        </a:p>
                      </a:txBody>
                      <a:tcPr/>
                    </a:tc>
                    <a:tc>
                      <a:txBody>
                        <a:bodyPr/>
                        <a:lstStyle/>
                        <a:p>
                          <a:r>
                            <a:rPr lang="en-GB" noProof="0" dirty="0">
                              <a:latin typeface="Aptos" panose="020B0004020202020204" pitchFamily="34" charset="0"/>
                            </a:rPr>
                            <a:t>0.06</a:t>
                          </a:r>
                        </a:p>
                      </a:txBody>
                      <a:tcPr/>
                    </a:tc>
                    <a:tc>
                      <a:txBody>
                        <a:bodyPr/>
                        <a:lstStyle/>
                        <a:p>
                          <a:r>
                            <a:rPr lang="en-GB" noProof="0" dirty="0">
                              <a:latin typeface="Aptos" panose="020B0004020202020204" pitchFamily="34" charset="0"/>
                            </a:rPr>
                            <a:t>0.92</a:t>
                          </a:r>
                        </a:p>
                      </a:txBody>
                      <a:tcPr/>
                    </a:tc>
                    <a:extLst>
                      <a:ext uri="{0D108BD9-81ED-4DB2-BD59-A6C34878D82A}">
                        <a16:rowId xmlns:a16="http://schemas.microsoft.com/office/drawing/2014/main" val="2520295264"/>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𝜇</m:t>
                                    </m:r>
                                  </m:e>
                                  <m:sub>
                                    <m:r>
                                      <a:rPr lang="en-GB" b="0" i="1" noProof="0" smtClean="0">
                                        <a:latin typeface="Cambria Math" panose="02040503050406030204" pitchFamily="18" charset="0"/>
                                      </a:rPr>
                                      <m:t>0</m:t>
                                    </m:r>
                                  </m:sub>
                                </m:sSub>
                              </m:oMath>
                            </m:oMathPara>
                          </a14:m>
                          <a:endParaRPr lang="en-GB" noProof="0" dirty="0">
                            <a:latin typeface="Aptos" panose="020B0004020202020204" pitchFamily="34" charset="0"/>
                          </a:endParaRPr>
                        </a:p>
                      </a:txBody>
                      <a:tcPr/>
                    </a:tc>
                    <a:tc>
                      <a:txBody>
                        <a:bodyPr/>
                        <a:lstStyle/>
                        <a:p>
                          <a:r>
                            <a:rPr lang="en-GB" noProof="0" dirty="0">
                              <a:latin typeface="Aptos" panose="020B0004020202020204" pitchFamily="34" charset="0"/>
                            </a:rPr>
                            <a:t>-0.04</a:t>
                          </a:r>
                        </a:p>
                      </a:txBody>
                      <a:tcPr/>
                    </a:tc>
                    <a:tc>
                      <a:txBody>
                        <a:bodyPr/>
                        <a:lstStyle/>
                        <a:p>
                          <a:r>
                            <a:rPr lang="en-GB" noProof="0" dirty="0">
                              <a:latin typeface="Aptos" panose="020B0004020202020204" pitchFamily="34" charset="0"/>
                            </a:rPr>
                            <a:t>0.82</a:t>
                          </a:r>
                        </a:p>
                      </a:txBody>
                      <a:tcPr/>
                    </a:tc>
                    <a:tc>
                      <a:txBody>
                        <a:bodyPr/>
                        <a:lstStyle/>
                        <a:p>
                          <a:r>
                            <a:rPr lang="en-GB" noProof="0" dirty="0">
                              <a:latin typeface="Aptos" panose="020B0004020202020204" pitchFamily="34" charset="0"/>
                            </a:rPr>
                            <a:t>-0.05</a:t>
                          </a:r>
                        </a:p>
                      </a:txBody>
                      <a:tcPr/>
                    </a:tc>
                    <a:tc>
                      <a:txBody>
                        <a:bodyPr/>
                        <a:lstStyle/>
                        <a:p>
                          <a:r>
                            <a:rPr lang="en-GB" noProof="0" dirty="0">
                              <a:latin typeface="Aptos" panose="020B0004020202020204" pitchFamily="34" charset="0"/>
                            </a:rPr>
                            <a:t>0.84</a:t>
                          </a:r>
                        </a:p>
                      </a:txBody>
                      <a:tcPr/>
                    </a:tc>
                    <a:extLst>
                      <a:ext uri="{0D108BD9-81ED-4DB2-BD59-A6C34878D82A}">
                        <a16:rowId xmlns:a16="http://schemas.microsoft.com/office/drawing/2014/main" val="805130952"/>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i="1" noProof="0" smtClean="0">
                                        <a:latin typeface="Cambria Math" panose="02040503050406030204" pitchFamily="18" charset="0"/>
                                      </a:rPr>
                                    </m:ctrlPr>
                                  </m:sSupPr>
                                  <m:e>
                                    <m:sSub>
                                      <m:sSubPr>
                                        <m:ctrlPr>
                                          <a:rPr lang="en-GB" i="1" noProof="0" smtClean="0">
                                            <a:latin typeface="Cambria Math" panose="02040503050406030204" pitchFamily="18" charset="0"/>
                                          </a:rPr>
                                        </m:ctrlPr>
                                      </m:sSubPr>
                                      <m:e>
                                        <m:r>
                                          <a:rPr lang="en-GB" b="0" i="1" noProof="0" smtClean="0">
                                            <a:latin typeface="Cambria Math" panose="02040503050406030204" pitchFamily="18" charset="0"/>
                                            <a:ea typeface="Cambria Math" panose="02040503050406030204" pitchFamily="18" charset="0"/>
                                          </a:rPr>
                                          <m:t>𝜎</m:t>
                                        </m:r>
                                      </m:e>
                                      <m:sub>
                                        <m:r>
                                          <a:rPr lang="en-GB" b="0" i="1" noProof="0" smtClean="0">
                                            <a:latin typeface="Cambria Math" panose="02040503050406030204" pitchFamily="18" charset="0"/>
                                          </a:rPr>
                                          <m:t>0</m:t>
                                        </m:r>
                                      </m:sub>
                                    </m:sSub>
                                  </m:e>
                                  <m:sup>
                                    <m:r>
                                      <a:rPr lang="en-GB" b="0" i="1" noProof="0" smtClean="0">
                                        <a:latin typeface="Cambria Math" panose="02040503050406030204" pitchFamily="18" charset="0"/>
                                      </a:rPr>
                                      <m:t>2</m:t>
                                    </m:r>
                                  </m:sup>
                                </m:sSup>
                              </m:oMath>
                            </m:oMathPara>
                          </a14:m>
                          <a:endParaRPr lang="en-GB" noProof="0" dirty="0">
                            <a:latin typeface="Aptos" panose="020B0004020202020204" pitchFamily="34" charset="0"/>
                          </a:endParaRPr>
                        </a:p>
                      </a:txBody>
                      <a:tcPr/>
                    </a:tc>
                    <a:tc>
                      <a:txBody>
                        <a:bodyPr/>
                        <a:lstStyle/>
                        <a:p>
                          <a:r>
                            <a:rPr lang="en-GB" noProof="0" dirty="0">
                              <a:latin typeface="Aptos" panose="020B0004020202020204" pitchFamily="34" charset="0"/>
                            </a:rPr>
                            <a:t>0.0</a:t>
                          </a:r>
                        </a:p>
                      </a:txBody>
                      <a:tcPr/>
                    </a:tc>
                    <a:tc>
                      <a:txBody>
                        <a:bodyPr/>
                        <a:lstStyle/>
                        <a:p>
                          <a:r>
                            <a:rPr lang="en-GB" noProof="0" dirty="0">
                              <a:latin typeface="Aptos" panose="020B0004020202020204" pitchFamily="34" charset="0"/>
                            </a:rPr>
                            <a:t>0.77</a:t>
                          </a:r>
                        </a:p>
                      </a:txBody>
                      <a:tcPr/>
                    </a:tc>
                    <a:tc>
                      <a:txBody>
                        <a:bodyPr/>
                        <a:lstStyle/>
                        <a:p>
                          <a:r>
                            <a:rPr lang="en-GB" noProof="0" dirty="0">
                              <a:latin typeface="Aptos" panose="020B0004020202020204" pitchFamily="34" charset="0"/>
                            </a:rPr>
                            <a:t>-0.01</a:t>
                          </a:r>
                        </a:p>
                      </a:txBody>
                      <a:tcPr/>
                    </a:tc>
                    <a:tc>
                      <a:txBody>
                        <a:bodyPr/>
                        <a:lstStyle/>
                        <a:p>
                          <a:r>
                            <a:rPr lang="en-GB" noProof="0" dirty="0">
                              <a:latin typeface="Aptos" panose="020B0004020202020204" pitchFamily="34" charset="0"/>
                            </a:rPr>
                            <a:t>0.79</a:t>
                          </a:r>
                        </a:p>
                      </a:txBody>
                      <a:tcPr/>
                    </a:tc>
                    <a:extLst>
                      <a:ext uri="{0D108BD9-81ED-4DB2-BD59-A6C34878D82A}">
                        <a16:rowId xmlns:a16="http://schemas.microsoft.com/office/drawing/2014/main" val="81436094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b="0" i="1" noProof="0" smtClean="0">
                                        <a:latin typeface="Cambria Math" panose="02040503050406030204" pitchFamily="18" charset="0"/>
                                      </a:rPr>
                                      <m:t>𝑐</m:t>
                                    </m:r>
                                  </m:e>
                                  <m:sub>
                                    <m:r>
                                      <a:rPr lang="en-GB" b="0" i="1" noProof="0" smtClean="0">
                                        <a:latin typeface="Cambria Math" panose="02040503050406030204" pitchFamily="18" charset="0"/>
                                      </a:rPr>
                                      <m:t>1</m:t>
                                    </m:r>
                                  </m:sub>
                                </m:sSub>
                              </m:oMath>
                            </m:oMathPara>
                          </a14:m>
                          <a:endParaRPr lang="en-GB" noProof="0" dirty="0">
                            <a:latin typeface="Aptos" panose="020B0004020202020204" pitchFamily="34" charset="0"/>
                          </a:endParaRPr>
                        </a:p>
                      </a:txBody>
                      <a:tcPr/>
                    </a:tc>
                    <a:tc>
                      <a:txBody>
                        <a:bodyPr/>
                        <a:lstStyle/>
                        <a:p>
                          <a:r>
                            <a:rPr lang="en-GB" noProof="0" dirty="0">
                              <a:latin typeface="Aptos" panose="020B0004020202020204" pitchFamily="34" charset="0"/>
                            </a:rPr>
                            <a:t>0.04</a:t>
                          </a:r>
                        </a:p>
                      </a:txBody>
                      <a:tcPr/>
                    </a:tc>
                    <a:tc>
                      <a:txBody>
                        <a:bodyPr/>
                        <a:lstStyle/>
                        <a:p>
                          <a:r>
                            <a:rPr lang="en-GB" noProof="0" dirty="0">
                              <a:latin typeface="Aptos" panose="020B0004020202020204" pitchFamily="34" charset="0"/>
                            </a:rPr>
                            <a:t>0.89</a:t>
                          </a:r>
                        </a:p>
                      </a:txBody>
                      <a:tcPr/>
                    </a:tc>
                    <a:tc>
                      <a:txBody>
                        <a:bodyPr/>
                        <a:lstStyle/>
                        <a:p>
                          <a:r>
                            <a:rPr lang="en-GB" noProof="0" dirty="0">
                              <a:latin typeface="Aptos" panose="020B0004020202020204" pitchFamily="34" charset="0"/>
                            </a:rPr>
                            <a:t>0.04</a:t>
                          </a:r>
                        </a:p>
                      </a:txBody>
                      <a:tcPr/>
                    </a:tc>
                    <a:tc>
                      <a:txBody>
                        <a:bodyPr/>
                        <a:lstStyle/>
                        <a:p>
                          <a:r>
                            <a:rPr lang="en-GB" noProof="0" dirty="0">
                              <a:latin typeface="Aptos" panose="020B0004020202020204" pitchFamily="34" charset="0"/>
                            </a:rPr>
                            <a:t>0.91</a:t>
                          </a:r>
                        </a:p>
                      </a:txBody>
                      <a:tcPr/>
                    </a:tc>
                    <a:extLst>
                      <a:ext uri="{0D108BD9-81ED-4DB2-BD59-A6C34878D82A}">
                        <a16:rowId xmlns:a16="http://schemas.microsoft.com/office/drawing/2014/main" val="399374459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𝜇</m:t>
                                    </m:r>
                                  </m:e>
                                  <m:sub>
                                    <m:r>
                                      <a:rPr lang="en-GB" b="0" i="1" noProof="0" smtClean="0">
                                        <a:latin typeface="Cambria Math" panose="02040503050406030204" pitchFamily="18" charset="0"/>
                                      </a:rPr>
                                      <m:t>1</m:t>
                                    </m:r>
                                  </m:sub>
                                </m:sSub>
                              </m:oMath>
                            </m:oMathPara>
                          </a14:m>
                          <a:endParaRPr lang="en-GB" noProof="0" dirty="0">
                            <a:latin typeface="Aptos" panose="020B0004020202020204" pitchFamily="34" charset="0"/>
                          </a:endParaRPr>
                        </a:p>
                      </a:txBody>
                      <a:tcPr/>
                    </a:tc>
                    <a:tc>
                      <a:txBody>
                        <a:bodyPr/>
                        <a:lstStyle/>
                        <a:p>
                          <a:r>
                            <a:rPr lang="en-GB" noProof="0" dirty="0">
                              <a:latin typeface="Aptos" panose="020B0004020202020204" pitchFamily="34" charset="0"/>
                            </a:rPr>
                            <a:t>-0.03</a:t>
                          </a:r>
                        </a:p>
                      </a:txBody>
                      <a:tcPr/>
                    </a:tc>
                    <a:tc>
                      <a:txBody>
                        <a:bodyPr/>
                        <a:lstStyle/>
                        <a:p>
                          <a:r>
                            <a:rPr lang="en-GB" noProof="0" dirty="0">
                              <a:latin typeface="Aptos" panose="020B0004020202020204" pitchFamily="34" charset="0"/>
                            </a:rPr>
                            <a:t>0.74</a:t>
                          </a:r>
                        </a:p>
                      </a:txBody>
                      <a:tcPr/>
                    </a:tc>
                    <a:tc>
                      <a:txBody>
                        <a:bodyPr/>
                        <a:lstStyle/>
                        <a:p>
                          <a:r>
                            <a:rPr lang="en-GB" noProof="0" dirty="0">
                              <a:latin typeface="Aptos" panose="020B0004020202020204" pitchFamily="34" charset="0"/>
                            </a:rPr>
                            <a:t>-0.02</a:t>
                          </a:r>
                        </a:p>
                      </a:txBody>
                      <a:tcPr/>
                    </a:tc>
                    <a:tc>
                      <a:txBody>
                        <a:bodyPr/>
                        <a:lstStyle/>
                        <a:p>
                          <a:r>
                            <a:rPr lang="en-GB" noProof="0" dirty="0">
                              <a:latin typeface="Aptos" panose="020B0004020202020204" pitchFamily="34" charset="0"/>
                            </a:rPr>
                            <a:t>0.73</a:t>
                          </a:r>
                        </a:p>
                      </a:txBody>
                      <a:tcPr/>
                    </a:tc>
                    <a:extLst>
                      <a:ext uri="{0D108BD9-81ED-4DB2-BD59-A6C34878D82A}">
                        <a16:rowId xmlns:a16="http://schemas.microsoft.com/office/drawing/2014/main" val="708254928"/>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i="1" noProof="0" smtClean="0">
                                        <a:latin typeface="Cambria Math" panose="02040503050406030204" pitchFamily="18" charset="0"/>
                                      </a:rPr>
                                    </m:ctrlPr>
                                  </m:sSupPr>
                                  <m:e>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𝜎</m:t>
                                        </m:r>
                                      </m:e>
                                      <m:sub>
                                        <m:r>
                                          <a:rPr lang="en-GB" b="0" i="1" noProof="0" smtClean="0">
                                            <a:latin typeface="Cambria Math" panose="02040503050406030204" pitchFamily="18" charset="0"/>
                                          </a:rPr>
                                          <m:t>1</m:t>
                                        </m:r>
                                      </m:sub>
                                    </m:sSub>
                                  </m:e>
                                  <m:sup>
                                    <m:r>
                                      <a:rPr lang="en-GB" b="0" i="1" noProof="0" smtClean="0">
                                        <a:latin typeface="Cambria Math" panose="02040503050406030204" pitchFamily="18" charset="0"/>
                                      </a:rPr>
                                      <m:t>2</m:t>
                                    </m:r>
                                  </m:sup>
                                </m:sSup>
                              </m:oMath>
                            </m:oMathPara>
                          </a14:m>
                          <a:endParaRPr lang="en-GB" noProof="0" dirty="0">
                            <a:latin typeface="Aptos" panose="020B0004020202020204" pitchFamily="34" charset="0"/>
                          </a:endParaRPr>
                        </a:p>
                      </a:txBody>
                      <a:tcPr/>
                    </a:tc>
                    <a:tc>
                      <a:txBody>
                        <a:bodyPr/>
                        <a:lstStyle/>
                        <a:p>
                          <a:r>
                            <a:rPr lang="en-GB" noProof="0" dirty="0">
                              <a:latin typeface="Aptos" panose="020B0004020202020204" pitchFamily="34" charset="0"/>
                            </a:rPr>
                            <a:t>-0.1</a:t>
                          </a:r>
                        </a:p>
                      </a:txBody>
                      <a:tcPr/>
                    </a:tc>
                    <a:tc>
                      <a:txBody>
                        <a:bodyPr/>
                        <a:lstStyle/>
                        <a:p>
                          <a:r>
                            <a:rPr lang="en-GB" noProof="0" dirty="0">
                              <a:latin typeface="Aptos" panose="020B0004020202020204" pitchFamily="34" charset="0"/>
                            </a:rPr>
                            <a:t>0.77</a:t>
                          </a:r>
                        </a:p>
                      </a:txBody>
                      <a:tcPr/>
                    </a:tc>
                    <a:tc>
                      <a:txBody>
                        <a:bodyPr/>
                        <a:lstStyle/>
                        <a:p>
                          <a:r>
                            <a:rPr lang="en-GB" noProof="0" dirty="0">
                              <a:latin typeface="Aptos" panose="020B0004020202020204" pitchFamily="34" charset="0"/>
                            </a:rPr>
                            <a:t>-0.09</a:t>
                          </a:r>
                        </a:p>
                      </a:txBody>
                      <a:tcPr/>
                    </a:tc>
                    <a:tc>
                      <a:txBody>
                        <a:bodyPr/>
                        <a:lstStyle/>
                        <a:p>
                          <a:r>
                            <a:rPr lang="en-GB" noProof="0" dirty="0">
                              <a:latin typeface="Aptos" panose="020B0004020202020204" pitchFamily="34" charset="0"/>
                            </a:rPr>
                            <a:t>0.78</a:t>
                          </a:r>
                        </a:p>
                      </a:txBody>
                      <a:tcPr/>
                    </a:tc>
                    <a:extLst>
                      <a:ext uri="{0D108BD9-81ED-4DB2-BD59-A6C34878D82A}">
                        <a16:rowId xmlns:a16="http://schemas.microsoft.com/office/drawing/2014/main" val="246061993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b="0" i="1" noProof="0" smtClean="0">
                                        <a:latin typeface="Cambria Math" panose="02040503050406030204" pitchFamily="18" charset="0"/>
                                      </a:rPr>
                                      <m:t>𝑐</m:t>
                                    </m:r>
                                  </m:e>
                                  <m:sub>
                                    <m:r>
                                      <a:rPr lang="en-GB" b="0" i="1" noProof="0" smtClean="0">
                                        <a:latin typeface="Cambria Math" panose="02040503050406030204" pitchFamily="18" charset="0"/>
                                      </a:rPr>
                                      <m:t>2</m:t>
                                    </m:r>
                                  </m:sub>
                                </m:sSub>
                              </m:oMath>
                            </m:oMathPara>
                          </a14:m>
                          <a:endParaRPr lang="en-GB" noProof="0" dirty="0">
                            <a:latin typeface="Aptos" panose="020B0004020202020204" pitchFamily="34" charset="0"/>
                          </a:endParaRPr>
                        </a:p>
                      </a:txBody>
                      <a:tcPr/>
                    </a:tc>
                    <a:tc>
                      <a:txBody>
                        <a:bodyPr/>
                        <a:lstStyle/>
                        <a:p>
                          <a:r>
                            <a:rPr lang="en-GB" noProof="0" dirty="0">
                              <a:latin typeface="Aptos" panose="020B0004020202020204" pitchFamily="34" charset="0"/>
                            </a:rPr>
                            <a:t>-0.06</a:t>
                          </a:r>
                        </a:p>
                      </a:txBody>
                      <a:tcPr/>
                    </a:tc>
                    <a:tc>
                      <a:txBody>
                        <a:bodyPr/>
                        <a:lstStyle/>
                        <a:p>
                          <a:r>
                            <a:rPr lang="en-GB" noProof="0" dirty="0">
                              <a:latin typeface="Aptos" panose="020B0004020202020204" pitchFamily="34" charset="0"/>
                            </a:rPr>
                            <a:t>1.01</a:t>
                          </a:r>
                        </a:p>
                      </a:txBody>
                      <a:tcPr/>
                    </a:tc>
                    <a:tc>
                      <a:txBody>
                        <a:bodyPr/>
                        <a:lstStyle/>
                        <a:p>
                          <a:r>
                            <a:rPr lang="en-GB" noProof="0" dirty="0">
                              <a:latin typeface="Aptos" panose="020B0004020202020204" pitchFamily="34" charset="0"/>
                            </a:rPr>
                            <a:t>-0.06</a:t>
                          </a:r>
                        </a:p>
                      </a:txBody>
                      <a:tcPr/>
                    </a:tc>
                    <a:tc>
                      <a:txBody>
                        <a:bodyPr/>
                        <a:lstStyle/>
                        <a:p>
                          <a:r>
                            <a:rPr lang="en-GB" noProof="0" dirty="0">
                              <a:latin typeface="Aptos" panose="020B0004020202020204" pitchFamily="34" charset="0"/>
                            </a:rPr>
                            <a:t>1.05</a:t>
                          </a:r>
                        </a:p>
                      </a:txBody>
                      <a:tcPr/>
                    </a:tc>
                    <a:extLst>
                      <a:ext uri="{0D108BD9-81ED-4DB2-BD59-A6C34878D82A}">
                        <a16:rowId xmlns:a16="http://schemas.microsoft.com/office/drawing/2014/main" val="131633030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𝜇</m:t>
                                    </m:r>
                                  </m:e>
                                  <m:sub>
                                    <m:r>
                                      <a:rPr lang="en-GB" b="0" i="1" noProof="0" smtClean="0">
                                        <a:latin typeface="Cambria Math" panose="02040503050406030204" pitchFamily="18" charset="0"/>
                                      </a:rPr>
                                      <m:t>2</m:t>
                                    </m:r>
                                  </m:sub>
                                </m:sSub>
                              </m:oMath>
                            </m:oMathPara>
                          </a14:m>
                          <a:endParaRPr lang="en-GB" noProof="0" dirty="0">
                            <a:latin typeface="Aptos" panose="020B0004020202020204" pitchFamily="34" charset="0"/>
                          </a:endParaRPr>
                        </a:p>
                      </a:txBody>
                      <a:tcPr/>
                    </a:tc>
                    <a:tc>
                      <a:txBody>
                        <a:bodyPr/>
                        <a:lstStyle/>
                        <a:p>
                          <a:r>
                            <a:rPr lang="en-GB" noProof="0" dirty="0">
                              <a:latin typeface="Aptos" panose="020B0004020202020204" pitchFamily="34" charset="0"/>
                            </a:rPr>
                            <a:t>-0.05</a:t>
                          </a:r>
                        </a:p>
                      </a:txBody>
                      <a:tcPr/>
                    </a:tc>
                    <a:tc>
                      <a:txBody>
                        <a:bodyPr/>
                        <a:lstStyle/>
                        <a:p>
                          <a:r>
                            <a:rPr lang="en-GB" noProof="0" dirty="0">
                              <a:latin typeface="Aptos" panose="020B0004020202020204" pitchFamily="34" charset="0"/>
                            </a:rPr>
                            <a:t>0.73</a:t>
                          </a:r>
                        </a:p>
                      </a:txBody>
                      <a:tcPr/>
                    </a:tc>
                    <a:tc>
                      <a:txBody>
                        <a:bodyPr/>
                        <a:lstStyle/>
                        <a:p>
                          <a:r>
                            <a:rPr lang="en-GB" noProof="0" dirty="0">
                              <a:latin typeface="Aptos" panose="020B0004020202020204" pitchFamily="34" charset="0"/>
                            </a:rPr>
                            <a:t>-0.05</a:t>
                          </a:r>
                        </a:p>
                      </a:txBody>
                      <a:tcPr/>
                    </a:tc>
                    <a:tc>
                      <a:txBody>
                        <a:bodyPr/>
                        <a:lstStyle/>
                        <a:p>
                          <a:r>
                            <a:rPr lang="en-GB" noProof="0" dirty="0">
                              <a:latin typeface="Aptos" panose="020B0004020202020204" pitchFamily="34" charset="0"/>
                            </a:rPr>
                            <a:t>0.75</a:t>
                          </a:r>
                        </a:p>
                      </a:txBody>
                      <a:tcPr/>
                    </a:tc>
                    <a:extLst>
                      <a:ext uri="{0D108BD9-81ED-4DB2-BD59-A6C34878D82A}">
                        <a16:rowId xmlns:a16="http://schemas.microsoft.com/office/drawing/2014/main" val="1317423874"/>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i="1" noProof="0" smtClean="0">
                                        <a:latin typeface="Cambria Math" panose="02040503050406030204" pitchFamily="18" charset="0"/>
                                      </a:rPr>
                                    </m:ctrlPr>
                                  </m:sSupPr>
                                  <m:e>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𝜎</m:t>
                                        </m:r>
                                      </m:e>
                                      <m:sub>
                                        <m:r>
                                          <a:rPr lang="en-GB" b="0" i="1" noProof="0" smtClean="0">
                                            <a:latin typeface="Cambria Math" panose="02040503050406030204" pitchFamily="18" charset="0"/>
                                          </a:rPr>
                                          <m:t>2</m:t>
                                        </m:r>
                                      </m:sub>
                                    </m:sSub>
                                  </m:e>
                                  <m:sup>
                                    <m:r>
                                      <a:rPr lang="en-GB" b="0" i="1" noProof="0" smtClean="0">
                                        <a:latin typeface="Cambria Math" panose="02040503050406030204" pitchFamily="18" charset="0"/>
                                      </a:rPr>
                                      <m:t>2</m:t>
                                    </m:r>
                                  </m:sup>
                                </m:sSup>
                              </m:oMath>
                            </m:oMathPara>
                          </a14:m>
                          <a:endParaRPr lang="en-GB" noProof="0" dirty="0">
                            <a:latin typeface="Aptos" panose="020B0004020202020204" pitchFamily="34" charset="0"/>
                          </a:endParaRPr>
                        </a:p>
                      </a:txBody>
                      <a:tcPr/>
                    </a:tc>
                    <a:tc>
                      <a:txBody>
                        <a:bodyPr/>
                        <a:lstStyle/>
                        <a:p>
                          <a:r>
                            <a:rPr lang="en-GB" noProof="0" dirty="0">
                              <a:latin typeface="Aptos" panose="020B0004020202020204" pitchFamily="34" charset="0"/>
                            </a:rPr>
                            <a:t>-0.17</a:t>
                          </a:r>
                        </a:p>
                      </a:txBody>
                      <a:tcPr/>
                    </a:tc>
                    <a:tc>
                      <a:txBody>
                        <a:bodyPr/>
                        <a:lstStyle/>
                        <a:p>
                          <a:r>
                            <a:rPr lang="en-GB" noProof="0" dirty="0">
                              <a:latin typeface="Aptos" panose="020B0004020202020204" pitchFamily="34" charset="0"/>
                            </a:rPr>
                            <a:t>0.82</a:t>
                          </a:r>
                        </a:p>
                      </a:txBody>
                      <a:tcPr/>
                    </a:tc>
                    <a:tc>
                      <a:txBody>
                        <a:bodyPr/>
                        <a:lstStyle/>
                        <a:p>
                          <a:r>
                            <a:rPr lang="en-GB" noProof="0" dirty="0">
                              <a:latin typeface="Aptos" panose="020B0004020202020204" pitchFamily="34" charset="0"/>
                            </a:rPr>
                            <a:t>-0.17</a:t>
                          </a:r>
                        </a:p>
                      </a:txBody>
                      <a:tcPr/>
                    </a:tc>
                    <a:tc>
                      <a:txBody>
                        <a:bodyPr/>
                        <a:lstStyle/>
                        <a:p>
                          <a:r>
                            <a:rPr lang="en-GB" noProof="0" dirty="0">
                              <a:latin typeface="Aptos" panose="020B0004020202020204" pitchFamily="34" charset="0"/>
                            </a:rPr>
                            <a:t>0.83</a:t>
                          </a:r>
                        </a:p>
                      </a:txBody>
                      <a:tcPr/>
                    </a:tc>
                    <a:extLst>
                      <a:ext uri="{0D108BD9-81ED-4DB2-BD59-A6C34878D82A}">
                        <a16:rowId xmlns:a16="http://schemas.microsoft.com/office/drawing/2014/main" val="3528834778"/>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b="0" i="1" noProof="0" smtClean="0">
                                        <a:latin typeface="Cambria Math" panose="02040503050406030204" pitchFamily="18" charset="0"/>
                                      </a:rPr>
                                      <m:t>𝑐</m:t>
                                    </m:r>
                                  </m:e>
                                  <m:sub>
                                    <m:r>
                                      <a:rPr lang="en-GB" b="0" i="1" noProof="0" smtClean="0">
                                        <a:latin typeface="Cambria Math" panose="02040503050406030204" pitchFamily="18" charset="0"/>
                                      </a:rPr>
                                      <m:t>3</m:t>
                                    </m:r>
                                  </m:sub>
                                </m:sSub>
                              </m:oMath>
                            </m:oMathPara>
                          </a14:m>
                          <a:endParaRPr lang="en-GB" noProof="0" dirty="0">
                            <a:latin typeface="Aptos" panose="020B0004020202020204" pitchFamily="34" charset="0"/>
                          </a:endParaRPr>
                        </a:p>
                      </a:txBody>
                      <a:tcPr/>
                    </a:tc>
                    <a:tc>
                      <a:txBody>
                        <a:bodyPr/>
                        <a:lstStyle/>
                        <a:p>
                          <a:r>
                            <a:rPr lang="en-GB" noProof="0" dirty="0">
                              <a:latin typeface="Aptos" panose="020B0004020202020204" pitchFamily="34" charset="0"/>
                            </a:rPr>
                            <a:t>-0.06</a:t>
                          </a:r>
                        </a:p>
                      </a:txBody>
                      <a:tcPr/>
                    </a:tc>
                    <a:tc>
                      <a:txBody>
                        <a:bodyPr/>
                        <a:lstStyle/>
                        <a:p>
                          <a:r>
                            <a:rPr lang="en-GB" noProof="0" dirty="0">
                              <a:latin typeface="Aptos" panose="020B0004020202020204" pitchFamily="34" charset="0"/>
                            </a:rPr>
                            <a:t>0.95</a:t>
                          </a:r>
                        </a:p>
                      </a:txBody>
                      <a:tcPr/>
                    </a:tc>
                    <a:tc>
                      <a:txBody>
                        <a:bodyPr/>
                        <a:lstStyle/>
                        <a:p>
                          <a:r>
                            <a:rPr lang="en-GB" noProof="0" dirty="0">
                              <a:latin typeface="Aptos" panose="020B0004020202020204" pitchFamily="34" charset="0"/>
                            </a:rPr>
                            <a:t>-0.07</a:t>
                          </a:r>
                        </a:p>
                      </a:txBody>
                      <a:tcPr/>
                    </a:tc>
                    <a:tc>
                      <a:txBody>
                        <a:bodyPr/>
                        <a:lstStyle/>
                        <a:p>
                          <a:r>
                            <a:rPr lang="en-GB" noProof="0" dirty="0">
                              <a:latin typeface="Aptos" panose="020B0004020202020204" pitchFamily="34" charset="0"/>
                            </a:rPr>
                            <a:t>0.96</a:t>
                          </a:r>
                        </a:p>
                      </a:txBody>
                      <a:tcPr/>
                    </a:tc>
                    <a:extLst>
                      <a:ext uri="{0D108BD9-81ED-4DB2-BD59-A6C34878D82A}">
                        <a16:rowId xmlns:a16="http://schemas.microsoft.com/office/drawing/2014/main" val="3152470992"/>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𝜇</m:t>
                                    </m:r>
                                  </m:e>
                                  <m:sub>
                                    <m:r>
                                      <a:rPr lang="en-GB" b="0" i="1" noProof="0" smtClean="0">
                                        <a:latin typeface="Cambria Math" panose="02040503050406030204" pitchFamily="18" charset="0"/>
                                      </a:rPr>
                                      <m:t>3</m:t>
                                    </m:r>
                                  </m:sub>
                                </m:sSub>
                              </m:oMath>
                            </m:oMathPara>
                          </a14:m>
                          <a:endParaRPr lang="en-GB" noProof="0" dirty="0">
                            <a:latin typeface="Aptos" panose="020B0004020202020204" pitchFamily="34" charset="0"/>
                          </a:endParaRPr>
                        </a:p>
                      </a:txBody>
                      <a:tcPr/>
                    </a:tc>
                    <a:tc>
                      <a:txBody>
                        <a:bodyPr/>
                        <a:lstStyle/>
                        <a:p>
                          <a:r>
                            <a:rPr lang="en-GB" noProof="0" dirty="0">
                              <a:latin typeface="Aptos" panose="020B0004020202020204" pitchFamily="34" charset="0"/>
                            </a:rPr>
                            <a:t>-0.02</a:t>
                          </a:r>
                        </a:p>
                      </a:txBody>
                      <a:tcPr/>
                    </a:tc>
                    <a:tc>
                      <a:txBody>
                        <a:bodyPr/>
                        <a:lstStyle/>
                        <a:p>
                          <a:r>
                            <a:rPr lang="en-GB" noProof="0" dirty="0">
                              <a:latin typeface="Aptos" panose="020B0004020202020204" pitchFamily="34" charset="0"/>
                            </a:rPr>
                            <a:t>0.73</a:t>
                          </a:r>
                        </a:p>
                      </a:txBody>
                      <a:tcPr/>
                    </a:tc>
                    <a:tc>
                      <a:txBody>
                        <a:bodyPr/>
                        <a:lstStyle/>
                        <a:p>
                          <a:r>
                            <a:rPr lang="en-GB" noProof="0" dirty="0">
                              <a:latin typeface="Aptos" panose="020B0004020202020204" pitchFamily="34" charset="0"/>
                            </a:rPr>
                            <a:t>-0.04</a:t>
                          </a:r>
                        </a:p>
                      </a:txBody>
                      <a:tcPr/>
                    </a:tc>
                    <a:tc>
                      <a:txBody>
                        <a:bodyPr/>
                        <a:lstStyle/>
                        <a:p>
                          <a:r>
                            <a:rPr lang="en-GB" noProof="0" dirty="0">
                              <a:latin typeface="Aptos" panose="020B0004020202020204" pitchFamily="34" charset="0"/>
                            </a:rPr>
                            <a:t>0.74</a:t>
                          </a:r>
                        </a:p>
                      </a:txBody>
                      <a:tcPr/>
                    </a:tc>
                    <a:extLst>
                      <a:ext uri="{0D108BD9-81ED-4DB2-BD59-A6C34878D82A}">
                        <a16:rowId xmlns:a16="http://schemas.microsoft.com/office/drawing/2014/main" val="3352621449"/>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i="1" noProof="0" smtClean="0">
                                        <a:latin typeface="Cambria Math" panose="02040503050406030204" pitchFamily="18" charset="0"/>
                                      </a:rPr>
                                    </m:ctrlPr>
                                  </m:sSupPr>
                                  <m:e>
                                    <m:sSub>
                                      <m:sSubPr>
                                        <m:ctrlPr>
                                          <a:rPr lang="en-GB" i="1" noProof="0" smtClean="0">
                                            <a:latin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𝜎</m:t>
                                        </m:r>
                                      </m:e>
                                      <m:sub>
                                        <m:r>
                                          <a:rPr lang="en-GB" b="0" i="1" noProof="0" smtClean="0">
                                            <a:latin typeface="Cambria Math" panose="02040503050406030204" pitchFamily="18" charset="0"/>
                                          </a:rPr>
                                          <m:t>3</m:t>
                                        </m:r>
                                      </m:sub>
                                    </m:sSub>
                                  </m:e>
                                  <m:sup>
                                    <m:r>
                                      <a:rPr lang="en-GB" b="0" i="1" noProof="0" smtClean="0">
                                        <a:latin typeface="Cambria Math" panose="02040503050406030204" pitchFamily="18" charset="0"/>
                                      </a:rPr>
                                      <m:t>2</m:t>
                                    </m:r>
                                  </m:sup>
                                </m:sSup>
                              </m:oMath>
                            </m:oMathPara>
                          </a14:m>
                          <a:endParaRPr lang="en-GB" noProof="0" dirty="0">
                            <a:latin typeface="Aptos" panose="020B0004020202020204" pitchFamily="34" charset="0"/>
                          </a:endParaRPr>
                        </a:p>
                      </a:txBody>
                      <a:tcPr/>
                    </a:tc>
                    <a:tc>
                      <a:txBody>
                        <a:bodyPr/>
                        <a:lstStyle/>
                        <a:p>
                          <a:r>
                            <a:rPr lang="en-GB" noProof="0" dirty="0">
                              <a:latin typeface="Aptos" panose="020B0004020202020204" pitchFamily="34" charset="0"/>
                            </a:rPr>
                            <a:t>-0.07</a:t>
                          </a:r>
                        </a:p>
                      </a:txBody>
                      <a:tcPr/>
                    </a:tc>
                    <a:tc>
                      <a:txBody>
                        <a:bodyPr/>
                        <a:lstStyle/>
                        <a:p>
                          <a:r>
                            <a:rPr lang="en-GB" noProof="0" dirty="0">
                              <a:latin typeface="Aptos" panose="020B0004020202020204" pitchFamily="34" charset="0"/>
                            </a:rPr>
                            <a:t>0.73</a:t>
                          </a:r>
                        </a:p>
                      </a:txBody>
                      <a:tcPr/>
                    </a:tc>
                    <a:tc>
                      <a:txBody>
                        <a:bodyPr/>
                        <a:lstStyle/>
                        <a:p>
                          <a:r>
                            <a:rPr lang="en-GB" noProof="0" dirty="0">
                              <a:latin typeface="Aptos" panose="020B0004020202020204" pitchFamily="34" charset="0"/>
                            </a:rPr>
                            <a:t>-0.07</a:t>
                          </a:r>
                        </a:p>
                      </a:txBody>
                      <a:tcPr/>
                    </a:tc>
                    <a:tc>
                      <a:txBody>
                        <a:bodyPr/>
                        <a:lstStyle/>
                        <a:p>
                          <a:r>
                            <a:rPr lang="en-GB" noProof="0" dirty="0">
                              <a:latin typeface="Aptos" panose="020B0004020202020204" pitchFamily="34" charset="0"/>
                            </a:rPr>
                            <a:t>0.76</a:t>
                          </a:r>
                        </a:p>
                      </a:txBody>
                      <a:tcPr/>
                    </a:tc>
                    <a:extLst>
                      <a:ext uri="{0D108BD9-81ED-4DB2-BD59-A6C34878D82A}">
                        <a16:rowId xmlns:a16="http://schemas.microsoft.com/office/drawing/2014/main" val="3490737725"/>
                      </a:ext>
                    </a:extLst>
                  </a:tr>
                </a:tbl>
              </a:graphicData>
            </a:graphic>
          </p:graphicFrame>
        </mc:Choice>
        <mc:Fallback>
          <p:graphicFrame>
            <p:nvGraphicFramePr>
              <p:cNvPr id="5" name="Table 4">
                <a:extLst>
                  <a:ext uri="{FF2B5EF4-FFF2-40B4-BE49-F238E27FC236}">
                    <a16:creationId xmlns:a16="http://schemas.microsoft.com/office/drawing/2014/main" id="{4C31B0A1-6AB7-7CB6-358F-DFA9A6FAE28C}"/>
                  </a:ext>
                </a:extLst>
              </p:cNvPr>
              <p:cNvGraphicFramePr>
                <a:graphicFrameLocks noGrp="1"/>
              </p:cNvGraphicFramePr>
              <p:nvPr>
                <p:extLst>
                  <p:ext uri="{D42A27DB-BD31-4B8C-83A1-F6EECF244321}">
                    <p14:modId xmlns:p14="http://schemas.microsoft.com/office/powerpoint/2010/main" val="1848534311"/>
                  </p:ext>
                </p:extLst>
              </p:nvPr>
            </p:nvGraphicFramePr>
            <p:xfrm>
              <a:off x="1462832" y="335280"/>
              <a:ext cx="8128000" cy="61874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907300035"/>
                        </a:ext>
                      </a:extLst>
                    </a:gridCol>
                    <a:gridCol w="1625600">
                      <a:extLst>
                        <a:ext uri="{9D8B030D-6E8A-4147-A177-3AD203B41FA5}">
                          <a16:colId xmlns:a16="http://schemas.microsoft.com/office/drawing/2014/main" val="4146601809"/>
                        </a:ext>
                      </a:extLst>
                    </a:gridCol>
                    <a:gridCol w="1625600">
                      <a:extLst>
                        <a:ext uri="{9D8B030D-6E8A-4147-A177-3AD203B41FA5}">
                          <a16:colId xmlns:a16="http://schemas.microsoft.com/office/drawing/2014/main" val="1812738111"/>
                        </a:ext>
                      </a:extLst>
                    </a:gridCol>
                    <a:gridCol w="1625600">
                      <a:extLst>
                        <a:ext uri="{9D8B030D-6E8A-4147-A177-3AD203B41FA5}">
                          <a16:colId xmlns:a16="http://schemas.microsoft.com/office/drawing/2014/main" val="3591654644"/>
                        </a:ext>
                      </a:extLst>
                    </a:gridCol>
                    <a:gridCol w="1625600">
                      <a:extLst>
                        <a:ext uri="{9D8B030D-6E8A-4147-A177-3AD203B41FA5}">
                          <a16:colId xmlns:a16="http://schemas.microsoft.com/office/drawing/2014/main" val="55762627"/>
                        </a:ext>
                      </a:extLst>
                    </a:gridCol>
                  </a:tblGrid>
                  <a:tr h="1737360">
                    <a:tc>
                      <a:txBody>
                        <a:bodyPr/>
                        <a:lstStyle/>
                        <a:p>
                          <a:r>
                            <a:rPr lang="en-GB" noProof="0" dirty="0">
                              <a:latin typeface="Aptos" panose="020B0004020202020204" pitchFamily="34" charset="0"/>
                            </a:rPr>
                            <a:t>Coefficient</a:t>
                          </a:r>
                        </a:p>
                      </a:txBody>
                      <a:tcPr/>
                    </a:tc>
                    <a:tc>
                      <a:txBody>
                        <a:bodyPr/>
                        <a:lstStyle/>
                        <a:p>
                          <a:r>
                            <a:rPr lang="en-GB" sz="1800" b="0" i="0" kern="1200" noProof="0" dirty="0">
                              <a:solidFill>
                                <a:schemeClr val="tx1"/>
                              </a:solidFill>
                              <a:effectLst/>
                              <a:latin typeface="Aptos" panose="020B0004020202020204" pitchFamily="34" charset="0"/>
                              <a:ea typeface="+mn-ea"/>
                              <a:cs typeface="+mn-cs"/>
                            </a:rPr>
                            <a:t>Mean of</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pull distribution</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from known</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datapoints</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fit</a:t>
                          </a:r>
                          <a:endParaRPr lang="en-GB" noProof="0" dirty="0">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tx1"/>
                              </a:solidFill>
                              <a:effectLst/>
                              <a:latin typeface="Aptos" panose="020B0004020202020204" pitchFamily="34" charset="0"/>
                              <a:ea typeface="+mn-ea"/>
                              <a:cs typeface="+mn-cs"/>
                            </a:rPr>
                            <a:t>Variance of</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pull distribution</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from known</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datapoints</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fit</a:t>
                          </a:r>
                          <a:endParaRPr lang="en-GB" noProof="0" dirty="0">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tx1"/>
                              </a:solidFill>
                              <a:effectLst/>
                              <a:latin typeface="Aptos" panose="020B0004020202020204" pitchFamily="34" charset="0"/>
                              <a:ea typeface="+mn-ea"/>
                              <a:cs typeface="+mn-cs"/>
                            </a:rPr>
                            <a:t>Mean of</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pull distribution</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from GP</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datapoints</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fit</a:t>
                          </a:r>
                          <a:endParaRPr lang="en-GB" noProof="0" dirty="0">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tx1"/>
                              </a:solidFill>
                              <a:effectLst/>
                              <a:latin typeface="Aptos" panose="020B0004020202020204" pitchFamily="34" charset="0"/>
                              <a:ea typeface="+mn-ea"/>
                              <a:cs typeface="+mn-cs"/>
                            </a:rPr>
                            <a:t>Variance of</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pull distribution</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from GP</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datapoints</a:t>
                          </a:r>
                          <a:br>
                            <a:rPr lang="en-GB" noProof="0" dirty="0">
                              <a:latin typeface="Aptos" panose="020B0004020202020204" pitchFamily="34" charset="0"/>
                            </a:rPr>
                          </a:br>
                          <a:r>
                            <a:rPr lang="en-GB" sz="1800" b="0" i="0" kern="1200" noProof="0" dirty="0">
                              <a:solidFill>
                                <a:schemeClr val="tx1"/>
                              </a:solidFill>
                              <a:effectLst/>
                              <a:latin typeface="Aptos" panose="020B0004020202020204" pitchFamily="34" charset="0"/>
                              <a:ea typeface="+mn-ea"/>
                              <a:cs typeface="+mn-cs"/>
                            </a:rPr>
                            <a:t>fit</a:t>
                          </a:r>
                          <a:endParaRPr lang="en-GB" noProof="0" dirty="0">
                            <a:latin typeface="Aptos" panose="020B0004020202020204" pitchFamily="34" charset="0"/>
                          </a:endParaRPr>
                        </a:p>
                      </a:txBody>
                      <a:tcPr/>
                    </a:tc>
                    <a:extLst>
                      <a:ext uri="{0D108BD9-81ED-4DB2-BD59-A6C34878D82A}">
                        <a16:rowId xmlns:a16="http://schemas.microsoft.com/office/drawing/2014/main" val="1678980824"/>
                      </a:ext>
                    </a:extLst>
                  </a:tr>
                  <a:tr h="370840">
                    <a:tc>
                      <a:txBody>
                        <a:bodyPr/>
                        <a:lstStyle/>
                        <a:p>
                          <a:endParaRPr lang="en-US"/>
                        </a:p>
                      </a:txBody>
                      <a:tcPr>
                        <a:blipFill>
                          <a:blip r:embed="rId2"/>
                          <a:stretch>
                            <a:fillRect l="-375" t="-473770" r="-400749" b="-1122951"/>
                          </a:stretch>
                        </a:blipFill>
                      </a:tcPr>
                    </a:tc>
                    <a:tc>
                      <a:txBody>
                        <a:bodyPr/>
                        <a:lstStyle/>
                        <a:p>
                          <a:r>
                            <a:rPr lang="en-GB" noProof="0" dirty="0">
                              <a:latin typeface="Aptos" panose="020B0004020202020204" pitchFamily="34" charset="0"/>
                            </a:rPr>
                            <a:t>0.04</a:t>
                          </a:r>
                        </a:p>
                      </a:txBody>
                      <a:tcPr/>
                    </a:tc>
                    <a:tc>
                      <a:txBody>
                        <a:bodyPr/>
                        <a:lstStyle/>
                        <a:p>
                          <a:r>
                            <a:rPr lang="en-GB" noProof="0" dirty="0">
                              <a:latin typeface="Aptos" panose="020B0004020202020204" pitchFamily="34" charset="0"/>
                            </a:rPr>
                            <a:t>0.91</a:t>
                          </a:r>
                        </a:p>
                      </a:txBody>
                      <a:tcPr/>
                    </a:tc>
                    <a:tc>
                      <a:txBody>
                        <a:bodyPr/>
                        <a:lstStyle/>
                        <a:p>
                          <a:r>
                            <a:rPr lang="en-GB" noProof="0" dirty="0">
                              <a:latin typeface="Aptos" panose="020B0004020202020204" pitchFamily="34" charset="0"/>
                            </a:rPr>
                            <a:t>0.06</a:t>
                          </a:r>
                        </a:p>
                      </a:txBody>
                      <a:tcPr/>
                    </a:tc>
                    <a:tc>
                      <a:txBody>
                        <a:bodyPr/>
                        <a:lstStyle/>
                        <a:p>
                          <a:r>
                            <a:rPr lang="en-GB" noProof="0" dirty="0">
                              <a:latin typeface="Aptos" panose="020B0004020202020204" pitchFamily="34" charset="0"/>
                            </a:rPr>
                            <a:t>0.92</a:t>
                          </a:r>
                        </a:p>
                      </a:txBody>
                      <a:tcPr/>
                    </a:tc>
                    <a:extLst>
                      <a:ext uri="{0D108BD9-81ED-4DB2-BD59-A6C34878D82A}">
                        <a16:rowId xmlns:a16="http://schemas.microsoft.com/office/drawing/2014/main" val="2520295264"/>
                      </a:ext>
                    </a:extLst>
                  </a:tr>
                  <a:tr h="370840">
                    <a:tc>
                      <a:txBody>
                        <a:bodyPr/>
                        <a:lstStyle/>
                        <a:p>
                          <a:endParaRPr lang="en-US"/>
                        </a:p>
                      </a:txBody>
                      <a:tcPr>
                        <a:blipFill>
                          <a:blip r:embed="rId2"/>
                          <a:stretch>
                            <a:fillRect l="-375" t="-573770" r="-400749" b="-1022951"/>
                          </a:stretch>
                        </a:blipFill>
                      </a:tcPr>
                    </a:tc>
                    <a:tc>
                      <a:txBody>
                        <a:bodyPr/>
                        <a:lstStyle/>
                        <a:p>
                          <a:r>
                            <a:rPr lang="en-GB" noProof="0" dirty="0">
                              <a:latin typeface="Aptos" panose="020B0004020202020204" pitchFamily="34" charset="0"/>
                            </a:rPr>
                            <a:t>-0.04</a:t>
                          </a:r>
                        </a:p>
                      </a:txBody>
                      <a:tcPr/>
                    </a:tc>
                    <a:tc>
                      <a:txBody>
                        <a:bodyPr/>
                        <a:lstStyle/>
                        <a:p>
                          <a:r>
                            <a:rPr lang="en-GB" noProof="0" dirty="0">
                              <a:latin typeface="Aptos" panose="020B0004020202020204" pitchFamily="34" charset="0"/>
                            </a:rPr>
                            <a:t>0.82</a:t>
                          </a:r>
                        </a:p>
                      </a:txBody>
                      <a:tcPr/>
                    </a:tc>
                    <a:tc>
                      <a:txBody>
                        <a:bodyPr/>
                        <a:lstStyle/>
                        <a:p>
                          <a:r>
                            <a:rPr lang="en-GB" noProof="0" dirty="0">
                              <a:latin typeface="Aptos" panose="020B0004020202020204" pitchFamily="34" charset="0"/>
                            </a:rPr>
                            <a:t>-0.05</a:t>
                          </a:r>
                        </a:p>
                      </a:txBody>
                      <a:tcPr/>
                    </a:tc>
                    <a:tc>
                      <a:txBody>
                        <a:bodyPr/>
                        <a:lstStyle/>
                        <a:p>
                          <a:r>
                            <a:rPr lang="en-GB" noProof="0" dirty="0">
                              <a:latin typeface="Aptos" panose="020B0004020202020204" pitchFamily="34" charset="0"/>
                            </a:rPr>
                            <a:t>0.84</a:t>
                          </a:r>
                        </a:p>
                      </a:txBody>
                      <a:tcPr/>
                    </a:tc>
                    <a:extLst>
                      <a:ext uri="{0D108BD9-81ED-4DB2-BD59-A6C34878D82A}">
                        <a16:rowId xmlns:a16="http://schemas.microsoft.com/office/drawing/2014/main" val="805130952"/>
                      </a:ext>
                    </a:extLst>
                  </a:tr>
                  <a:tr h="370840">
                    <a:tc>
                      <a:txBody>
                        <a:bodyPr/>
                        <a:lstStyle/>
                        <a:p>
                          <a:endParaRPr lang="en-US"/>
                        </a:p>
                      </a:txBody>
                      <a:tcPr>
                        <a:blipFill>
                          <a:blip r:embed="rId2"/>
                          <a:stretch>
                            <a:fillRect l="-375" t="-673770" r="-400749" b="-922951"/>
                          </a:stretch>
                        </a:blipFill>
                      </a:tcPr>
                    </a:tc>
                    <a:tc>
                      <a:txBody>
                        <a:bodyPr/>
                        <a:lstStyle/>
                        <a:p>
                          <a:r>
                            <a:rPr lang="en-GB" noProof="0" dirty="0">
                              <a:latin typeface="Aptos" panose="020B0004020202020204" pitchFamily="34" charset="0"/>
                            </a:rPr>
                            <a:t>0.0</a:t>
                          </a:r>
                        </a:p>
                      </a:txBody>
                      <a:tcPr/>
                    </a:tc>
                    <a:tc>
                      <a:txBody>
                        <a:bodyPr/>
                        <a:lstStyle/>
                        <a:p>
                          <a:r>
                            <a:rPr lang="en-GB" noProof="0" dirty="0">
                              <a:latin typeface="Aptos" panose="020B0004020202020204" pitchFamily="34" charset="0"/>
                            </a:rPr>
                            <a:t>0.77</a:t>
                          </a:r>
                        </a:p>
                      </a:txBody>
                      <a:tcPr/>
                    </a:tc>
                    <a:tc>
                      <a:txBody>
                        <a:bodyPr/>
                        <a:lstStyle/>
                        <a:p>
                          <a:r>
                            <a:rPr lang="en-GB" noProof="0" dirty="0">
                              <a:latin typeface="Aptos" panose="020B0004020202020204" pitchFamily="34" charset="0"/>
                            </a:rPr>
                            <a:t>-0.01</a:t>
                          </a:r>
                        </a:p>
                      </a:txBody>
                      <a:tcPr/>
                    </a:tc>
                    <a:tc>
                      <a:txBody>
                        <a:bodyPr/>
                        <a:lstStyle/>
                        <a:p>
                          <a:r>
                            <a:rPr lang="en-GB" noProof="0" dirty="0">
                              <a:latin typeface="Aptos" panose="020B0004020202020204" pitchFamily="34" charset="0"/>
                            </a:rPr>
                            <a:t>0.79</a:t>
                          </a:r>
                        </a:p>
                      </a:txBody>
                      <a:tcPr/>
                    </a:tc>
                    <a:extLst>
                      <a:ext uri="{0D108BD9-81ED-4DB2-BD59-A6C34878D82A}">
                        <a16:rowId xmlns:a16="http://schemas.microsoft.com/office/drawing/2014/main" val="814360940"/>
                      </a:ext>
                    </a:extLst>
                  </a:tr>
                  <a:tr h="370840">
                    <a:tc>
                      <a:txBody>
                        <a:bodyPr/>
                        <a:lstStyle/>
                        <a:p>
                          <a:endParaRPr lang="en-US"/>
                        </a:p>
                      </a:txBody>
                      <a:tcPr>
                        <a:blipFill>
                          <a:blip r:embed="rId2"/>
                          <a:stretch>
                            <a:fillRect l="-375" t="-786667" r="-400749" b="-838333"/>
                          </a:stretch>
                        </a:blipFill>
                      </a:tcPr>
                    </a:tc>
                    <a:tc>
                      <a:txBody>
                        <a:bodyPr/>
                        <a:lstStyle/>
                        <a:p>
                          <a:r>
                            <a:rPr lang="en-GB" noProof="0" dirty="0">
                              <a:latin typeface="Aptos" panose="020B0004020202020204" pitchFamily="34" charset="0"/>
                            </a:rPr>
                            <a:t>0.04</a:t>
                          </a:r>
                        </a:p>
                      </a:txBody>
                      <a:tcPr/>
                    </a:tc>
                    <a:tc>
                      <a:txBody>
                        <a:bodyPr/>
                        <a:lstStyle/>
                        <a:p>
                          <a:r>
                            <a:rPr lang="en-GB" noProof="0" dirty="0">
                              <a:latin typeface="Aptos" panose="020B0004020202020204" pitchFamily="34" charset="0"/>
                            </a:rPr>
                            <a:t>0.89</a:t>
                          </a:r>
                        </a:p>
                      </a:txBody>
                      <a:tcPr/>
                    </a:tc>
                    <a:tc>
                      <a:txBody>
                        <a:bodyPr/>
                        <a:lstStyle/>
                        <a:p>
                          <a:r>
                            <a:rPr lang="en-GB" noProof="0" dirty="0">
                              <a:latin typeface="Aptos" panose="020B0004020202020204" pitchFamily="34" charset="0"/>
                            </a:rPr>
                            <a:t>0.04</a:t>
                          </a:r>
                        </a:p>
                      </a:txBody>
                      <a:tcPr/>
                    </a:tc>
                    <a:tc>
                      <a:txBody>
                        <a:bodyPr/>
                        <a:lstStyle/>
                        <a:p>
                          <a:r>
                            <a:rPr lang="en-GB" noProof="0" dirty="0">
                              <a:latin typeface="Aptos" panose="020B0004020202020204" pitchFamily="34" charset="0"/>
                            </a:rPr>
                            <a:t>0.91</a:t>
                          </a:r>
                        </a:p>
                      </a:txBody>
                      <a:tcPr/>
                    </a:tc>
                    <a:extLst>
                      <a:ext uri="{0D108BD9-81ED-4DB2-BD59-A6C34878D82A}">
                        <a16:rowId xmlns:a16="http://schemas.microsoft.com/office/drawing/2014/main" val="3993744593"/>
                      </a:ext>
                    </a:extLst>
                  </a:tr>
                  <a:tr h="370840">
                    <a:tc>
                      <a:txBody>
                        <a:bodyPr/>
                        <a:lstStyle/>
                        <a:p>
                          <a:endParaRPr lang="en-US"/>
                        </a:p>
                      </a:txBody>
                      <a:tcPr>
                        <a:blipFill>
                          <a:blip r:embed="rId2"/>
                          <a:stretch>
                            <a:fillRect l="-375" t="-872131" r="-400749" b="-724590"/>
                          </a:stretch>
                        </a:blipFill>
                      </a:tcPr>
                    </a:tc>
                    <a:tc>
                      <a:txBody>
                        <a:bodyPr/>
                        <a:lstStyle/>
                        <a:p>
                          <a:r>
                            <a:rPr lang="en-GB" noProof="0" dirty="0">
                              <a:latin typeface="Aptos" panose="020B0004020202020204" pitchFamily="34" charset="0"/>
                            </a:rPr>
                            <a:t>-0.03</a:t>
                          </a:r>
                        </a:p>
                      </a:txBody>
                      <a:tcPr/>
                    </a:tc>
                    <a:tc>
                      <a:txBody>
                        <a:bodyPr/>
                        <a:lstStyle/>
                        <a:p>
                          <a:r>
                            <a:rPr lang="en-GB" noProof="0" dirty="0">
                              <a:latin typeface="Aptos" panose="020B0004020202020204" pitchFamily="34" charset="0"/>
                            </a:rPr>
                            <a:t>0.74</a:t>
                          </a:r>
                        </a:p>
                      </a:txBody>
                      <a:tcPr/>
                    </a:tc>
                    <a:tc>
                      <a:txBody>
                        <a:bodyPr/>
                        <a:lstStyle/>
                        <a:p>
                          <a:r>
                            <a:rPr lang="en-GB" noProof="0" dirty="0">
                              <a:latin typeface="Aptos" panose="020B0004020202020204" pitchFamily="34" charset="0"/>
                            </a:rPr>
                            <a:t>-0.02</a:t>
                          </a:r>
                        </a:p>
                      </a:txBody>
                      <a:tcPr/>
                    </a:tc>
                    <a:tc>
                      <a:txBody>
                        <a:bodyPr/>
                        <a:lstStyle/>
                        <a:p>
                          <a:r>
                            <a:rPr lang="en-GB" noProof="0" dirty="0">
                              <a:latin typeface="Aptos" panose="020B0004020202020204" pitchFamily="34" charset="0"/>
                            </a:rPr>
                            <a:t>0.73</a:t>
                          </a:r>
                        </a:p>
                      </a:txBody>
                      <a:tcPr/>
                    </a:tc>
                    <a:extLst>
                      <a:ext uri="{0D108BD9-81ED-4DB2-BD59-A6C34878D82A}">
                        <a16:rowId xmlns:a16="http://schemas.microsoft.com/office/drawing/2014/main" val="708254928"/>
                      </a:ext>
                    </a:extLst>
                  </a:tr>
                  <a:tr h="370840">
                    <a:tc>
                      <a:txBody>
                        <a:bodyPr/>
                        <a:lstStyle/>
                        <a:p>
                          <a:endParaRPr lang="en-US"/>
                        </a:p>
                      </a:txBody>
                      <a:tcPr>
                        <a:blipFill>
                          <a:blip r:embed="rId2"/>
                          <a:stretch>
                            <a:fillRect l="-375" t="-972131" r="-400749" b="-624590"/>
                          </a:stretch>
                        </a:blipFill>
                      </a:tcPr>
                    </a:tc>
                    <a:tc>
                      <a:txBody>
                        <a:bodyPr/>
                        <a:lstStyle/>
                        <a:p>
                          <a:r>
                            <a:rPr lang="en-GB" noProof="0" dirty="0">
                              <a:latin typeface="Aptos" panose="020B0004020202020204" pitchFamily="34" charset="0"/>
                            </a:rPr>
                            <a:t>-0.1</a:t>
                          </a:r>
                        </a:p>
                      </a:txBody>
                      <a:tcPr/>
                    </a:tc>
                    <a:tc>
                      <a:txBody>
                        <a:bodyPr/>
                        <a:lstStyle/>
                        <a:p>
                          <a:r>
                            <a:rPr lang="en-GB" noProof="0" dirty="0">
                              <a:latin typeface="Aptos" panose="020B0004020202020204" pitchFamily="34" charset="0"/>
                            </a:rPr>
                            <a:t>0.77</a:t>
                          </a:r>
                        </a:p>
                      </a:txBody>
                      <a:tcPr/>
                    </a:tc>
                    <a:tc>
                      <a:txBody>
                        <a:bodyPr/>
                        <a:lstStyle/>
                        <a:p>
                          <a:r>
                            <a:rPr lang="en-GB" noProof="0" dirty="0">
                              <a:latin typeface="Aptos" panose="020B0004020202020204" pitchFamily="34" charset="0"/>
                            </a:rPr>
                            <a:t>-0.09</a:t>
                          </a:r>
                        </a:p>
                      </a:txBody>
                      <a:tcPr/>
                    </a:tc>
                    <a:tc>
                      <a:txBody>
                        <a:bodyPr/>
                        <a:lstStyle/>
                        <a:p>
                          <a:r>
                            <a:rPr lang="en-GB" noProof="0" dirty="0">
                              <a:latin typeface="Aptos" panose="020B0004020202020204" pitchFamily="34" charset="0"/>
                            </a:rPr>
                            <a:t>0.78</a:t>
                          </a:r>
                        </a:p>
                      </a:txBody>
                      <a:tcPr/>
                    </a:tc>
                    <a:extLst>
                      <a:ext uri="{0D108BD9-81ED-4DB2-BD59-A6C34878D82A}">
                        <a16:rowId xmlns:a16="http://schemas.microsoft.com/office/drawing/2014/main" val="2460619937"/>
                      </a:ext>
                    </a:extLst>
                  </a:tr>
                  <a:tr h="370840">
                    <a:tc>
                      <a:txBody>
                        <a:bodyPr/>
                        <a:lstStyle/>
                        <a:p>
                          <a:endParaRPr lang="en-US"/>
                        </a:p>
                      </a:txBody>
                      <a:tcPr>
                        <a:blipFill>
                          <a:blip r:embed="rId2"/>
                          <a:stretch>
                            <a:fillRect l="-375" t="-1072131" r="-400749" b="-524590"/>
                          </a:stretch>
                        </a:blipFill>
                      </a:tcPr>
                    </a:tc>
                    <a:tc>
                      <a:txBody>
                        <a:bodyPr/>
                        <a:lstStyle/>
                        <a:p>
                          <a:r>
                            <a:rPr lang="en-GB" noProof="0" dirty="0">
                              <a:latin typeface="Aptos" panose="020B0004020202020204" pitchFamily="34" charset="0"/>
                            </a:rPr>
                            <a:t>-0.06</a:t>
                          </a:r>
                        </a:p>
                      </a:txBody>
                      <a:tcPr/>
                    </a:tc>
                    <a:tc>
                      <a:txBody>
                        <a:bodyPr/>
                        <a:lstStyle/>
                        <a:p>
                          <a:r>
                            <a:rPr lang="en-GB" noProof="0" dirty="0">
                              <a:latin typeface="Aptos" panose="020B0004020202020204" pitchFamily="34" charset="0"/>
                            </a:rPr>
                            <a:t>1.01</a:t>
                          </a:r>
                        </a:p>
                      </a:txBody>
                      <a:tcPr/>
                    </a:tc>
                    <a:tc>
                      <a:txBody>
                        <a:bodyPr/>
                        <a:lstStyle/>
                        <a:p>
                          <a:r>
                            <a:rPr lang="en-GB" noProof="0" dirty="0">
                              <a:latin typeface="Aptos" panose="020B0004020202020204" pitchFamily="34" charset="0"/>
                            </a:rPr>
                            <a:t>-0.06</a:t>
                          </a:r>
                        </a:p>
                      </a:txBody>
                      <a:tcPr/>
                    </a:tc>
                    <a:tc>
                      <a:txBody>
                        <a:bodyPr/>
                        <a:lstStyle/>
                        <a:p>
                          <a:r>
                            <a:rPr lang="en-GB" noProof="0" dirty="0">
                              <a:latin typeface="Aptos" panose="020B0004020202020204" pitchFamily="34" charset="0"/>
                            </a:rPr>
                            <a:t>1.05</a:t>
                          </a:r>
                        </a:p>
                      </a:txBody>
                      <a:tcPr/>
                    </a:tc>
                    <a:extLst>
                      <a:ext uri="{0D108BD9-81ED-4DB2-BD59-A6C34878D82A}">
                        <a16:rowId xmlns:a16="http://schemas.microsoft.com/office/drawing/2014/main" val="1316330303"/>
                      </a:ext>
                    </a:extLst>
                  </a:tr>
                  <a:tr h="370840">
                    <a:tc>
                      <a:txBody>
                        <a:bodyPr/>
                        <a:lstStyle/>
                        <a:p>
                          <a:endParaRPr lang="en-US"/>
                        </a:p>
                      </a:txBody>
                      <a:tcPr>
                        <a:blipFill>
                          <a:blip r:embed="rId2"/>
                          <a:stretch>
                            <a:fillRect l="-375" t="-1172131" r="-400749" b="-424590"/>
                          </a:stretch>
                        </a:blipFill>
                      </a:tcPr>
                    </a:tc>
                    <a:tc>
                      <a:txBody>
                        <a:bodyPr/>
                        <a:lstStyle/>
                        <a:p>
                          <a:r>
                            <a:rPr lang="en-GB" noProof="0" dirty="0">
                              <a:latin typeface="Aptos" panose="020B0004020202020204" pitchFamily="34" charset="0"/>
                            </a:rPr>
                            <a:t>-0.05</a:t>
                          </a:r>
                        </a:p>
                      </a:txBody>
                      <a:tcPr/>
                    </a:tc>
                    <a:tc>
                      <a:txBody>
                        <a:bodyPr/>
                        <a:lstStyle/>
                        <a:p>
                          <a:r>
                            <a:rPr lang="en-GB" noProof="0" dirty="0">
                              <a:latin typeface="Aptos" panose="020B0004020202020204" pitchFamily="34" charset="0"/>
                            </a:rPr>
                            <a:t>0.73</a:t>
                          </a:r>
                        </a:p>
                      </a:txBody>
                      <a:tcPr/>
                    </a:tc>
                    <a:tc>
                      <a:txBody>
                        <a:bodyPr/>
                        <a:lstStyle/>
                        <a:p>
                          <a:r>
                            <a:rPr lang="en-GB" noProof="0" dirty="0">
                              <a:latin typeface="Aptos" panose="020B0004020202020204" pitchFamily="34" charset="0"/>
                            </a:rPr>
                            <a:t>-0.05</a:t>
                          </a:r>
                        </a:p>
                      </a:txBody>
                      <a:tcPr/>
                    </a:tc>
                    <a:tc>
                      <a:txBody>
                        <a:bodyPr/>
                        <a:lstStyle/>
                        <a:p>
                          <a:r>
                            <a:rPr lang="en-GB" noProof="0" dirty="0">
                              <a:latin typeface="Aptos" panose="020B0004020202020204" pitchFamily="34" charset="0"/>
                            </a:rPr>
                            <a:t>0.75</a:t>
                          </a:r>
                        </a:p>
                      </a:txBody>
                      <a:tcPr/>
                    </a:tc>
                    <a:extLst>
                      <a:ext uri="{0D108BD9-81ED-4DB2-BD59-A6C34878D82A}">
                        <a16:rowId xmlns:a16="http://schemas.microsoft.com/office/drawing/2014/main" val="1317423874"/>
                      </a:ext>
                    </a:extLst>
                  </a:tr>
                  <a:tr h="370840">
                    <a:tc>
                      <a:txBody>
                        <a:bodyPr/>
                        <a:lstStyle/>
                        <a:p>
                          <a:endParaRPr lang="en-US"/>
                        </a:p>
                      </a:txBody>
                      <a:tcPr>
                        <a:blipFill>
                          <a:blip r:embed="rId2"/>
                          <a:stretch>
                            <a:fillRect l="-375" t="-1272131" r="-400749" b="-324590"/>
                          </a:stretch>
                        </a:blipFill>
                      </a:tcPr>
                    </a:tc>
                    <a:tc>
                      <a:txBody>
                        <a:bodyPr/>
                        <a:lstStyle/>
                        <a:p>
                          <a:r>
                            <a:rPr lang="en-GB" noProof="0" dirty="0">
                              <a:latin typeface="Aptos" panose="020B0004020202020204" pitchFamily="34" charset="0"/>
                            </a:rPr>
                            <a:t>-0.17</a:t>
                          </a:r>
                        </a:p>
                      </a:txBody>
                      <a:tcPr/>
                    </a:tc>
                    <a:tc>
                      <a:txBody>
                        <a:bodyPr/>
                        <a:lstStyle/>
                        <a:p>
                          <a:r>
                            <a:rPr lang="en-GB" noProof="0" dirty="0">
                              <a:latin typeface="Aptos" panose="020B0004020202020204" pitchFamily="34" charset="0"/>
                            </a:rPr>
                            <a:t>0.82</a:t>
                          </a:r>
                        </a:p>
                      </a:txBody>
                      <a:tcPr/>
                    </a:tc>
                    <a:tc>
                      <a:txBody>
                        <a:bodyPr/>
                        <a:lstStyle/>
                        <a:p>
                          <a:r>
                            <a:rPr lang="en-GB" noProof="0" dirty="0">
                              <a:latin typeface="Aptos" panose="020B0004020202020204" pitchFamily="34" charset="0"/>
                            </a:rPr>
                            <a:t>-0.17</a:t>
                          </a:r>
                        </a:p>
                      </a:txBody>
                      <a:tcPr/>
                    </a:tc>
                    <a:tc>
                      <a:txBody>
                        <a:bodyPr/>
                        <a:lstStyle/>
                        <a:p>
                          <a:r>
                            <a:rPr lang="en-GB" noProof="0" dirty="0">
                              <a:latin typeface="Aptos" panose="020B0004020202020204" pitchFamily="34" charset="0"/>
                            </a:rPr>
                            <a:t>0.83</a:t>
                          </a:r>
                        </a:p>
                      </a:txBody>
                      <a:tcPr/>
                    </a:tc>
                    <a:extLst>
                      <a:ext uri="{0D108BD9-81ED-4DB2-BD59-A6C34878D82A}">
                        <a16:rowId xmlns:a16="http://schemas.microsoft.com/office/drawing/2014/main" val="3528834778"/>
                      </a:ext>
                    </a:extLst>
                  </a:tr>
                  <a:tr h="370840">
                    <a:tc>
                      <a:txBody>
                        <a:bodyPr/>
                        <a:lstStyle/>
                        <a:p>
                          <a:endParaRPr lang="en-US"/>
                        </a:p>
                      </a:txBody>
                      <a:tcPr>
                        <a:blipFill>
                          <a:blip r:embed="rId2"/>
                          <a:stretch>
                            <a:fillRect l="-375" t="-1395000" r="-400749" b="-230000"/>
                          </a:stretch>
                        </a:blipFill>
                      </a:tcPr>
                    </a:tc>
                    <a:tc>
                      <a:txBody>
                        <a:bodyPr/>
                        <a:lstStyle/>
                        <a:p>
                          <a:r>
                            <a:rPr lang="en-GB" noProof="0" dirty="0">
                              <a:latin typeface="Aptos" panose="020B0004020202020204" pitchFamily="34" charset="0"/>
                            </a:rPr>
                            <a:t>-0.06</a:t>
                          </a:r>
                        </a:p>
                      </a:txBody>
                      <a:tcPr/>
                    </a:tc>
                    <a:tc>
                      <a:txBody>
                        <a:bodyPr/>
                        <a:lstStyle/>
                        <a:p>
                          <a:r>
                            <a:rPr lang="en-GB" noProof="0" dirty="0">
                              <a:latin typeface="Aptos" panose="020B0004020202020204" pitchFamily="34" charset="0"/>
                            </a:rPr>
                            <a:t>0.95</a:t>
                          </a:r>
                        </a:p>
                      </a:txBody>
                      <a:tcPr/>
                    </a:tc>
                    <a:tc>
                      <a:txBody>
                        <a:bodyPr/>
                        <a:lstStyle/>
                        <a:p>
                          <a:r>
                            <a:rPr lang="en-GB" noProof="0" dirty="0">
                              <a:latin typeface="Aptos" panose="020B0004020202020204" pitchFamily="34" charset="0"/>
                            </a:rPr>
                            <a:t>-0.07</a:t>
                          </a:r>
                        </a:p>
                      </a:txBody>
                      <a:tcPr/>
                    </a:tc>
                    <a:tc>
                      <a:txBody>
                        <a:bodyPr/>
                        <a:lstStyle/>
                        <a:p>
                          <a:r>
                            <a:rPr lang="en-GB" noProof="0" dirty="0">
                              <a:latin typeface="Aptos" panose="020B0004020202020204" pitchFamily="34" charset="0"/>
                            </a:rPr>
                            <a:t>0.96</a:t>
                          </a:r>
                        </a:p>
                      </a:txBody>
                      <a:tcPr/>
                    </a:tc>
                    <a:extLst>
                      <a:ext uri="{0D108BD9-81ED-4DB2-BD59-A6C34878D82A}">
                        <a16:rowId xmlns:a16="http://schemas.microsoft.com/office/drawing/2014/main" val="3152470992"/>
                      </a:ext>
                    </a:extLst>
                  </a:tr>
                  <a:tr h="370840">
                    <a:tc>
                      <a:txBody>
                        <a:bodyPr/>
                        <a:lstStyle/>
                        <a:p>
                          <a:endParaRPr lang="en-US"/>
                        </a:p>
                      </a:txBody>
                      <a:tcPr>
                        <a:blipFill>
                          <a:blip r:embed="rId2"/>
                          <a:stretch>
                            <a:fillRect l="-375" t="-1470492" r="-400749" b="-126230"/>
                          </a:stretch>
                        </a:blipFill>
                      </a:tcPr>
                    </a:tc>
                    <a:tc>
                      <a:txBody>
                        <a:bodyPr/>
                        <a:lstStyle/>
                        <a:p>
                          <a:r>
                            <a:rPr lang="en-GB" noProof="0" dirty="0">
                              <a:latin typeface="Aptos" panose="020B0004020202020204" pitchFamily="34" charset="0"/>
                            </a:rPr>
                            <a:t>-0.02</a:t>
                          </a:r>
                        </a:p>
                      </a:txBody>
                      <a:tcPr/>
                    </a:tc>
                    <a:tc>
                      <a:txBody>
                        <a:bodyPr/>
                        <a:lstStyle/>
                        <a:p>
                          <a:r>
                            <a:rPr lang="en-GB" noProof="0" dirty="0">
                              <a:latin typeface="Aptos" panose="020B0004020202020204" pitchFamily="34" charset="0"/>
                            </a:rPr>
                            <a:t>0.73</a:t>
                          </a:r>
                        </a:p>
                      </a:txBody>
                      <a:tcPr/>
                    </a:tc>
                    <a:tc>
                      <a:txBody>
                        <a:bodyPr/>
                        <a:lstStyle/>
                        <a:p>
                          <a:r>
                            <a:rPr lang="en-GB" noProof="0" dirty="0">
                              <a:latin typeface="Aptos" panose="020B0004020202020204" pitchFamily="34" charset="0"/>
                            </a:rPr>
                            <a:t>-0.04</a:t>
                          </a:r>
                        </a:p>
                      </a:txBody>
                      <a:tcPr/>
                    </a:tc>
                    <a:tc>
                      <a:txBody>
                        <a:bodyPr/>
                        <a:lstStyle/>
                        <a:p>
                          <a:r>
                            <a:rPr lang="en-GB" noProof="0" dirty="0">
                              <a:latin typeface="Aptos" panose="020B0004020202020204" pitchFamily="34" charset="0"/>
                            </a:rPr>
                            <a:t>0.74</a:t>
                          </a:r>
                        </a:p>
                      </a:txBody>
                      <a:tcPr/>
                    </a:tc>
                    <a:extLst>
                      <a:ext uri="{0D108BD9-81ED-4DB2-BD59-A6C34878D82A}">
                        <a16:rowId xmlns:a16="http://schemas.microsoft.com/office/drawing/2014/main" val="3352621449"/>
                      </a:ext>
                    </a:extLst>
                  </a:tr>
                  <a:tr h="370840">
                    <a:tc>
                      <a:txBody>
                        <a:bodyPr/>
                        <a:lstStyle/>
                        <a:p>
                          <a:endParaRPr lang="en-US"/>
                        </a:p>
                      </a:txBody>
                      <a:tcPr>
                        <a:blipFill>
                          <a:blip r:embed="rId2"/>
                          <a:stretch>
                            <a:fillRect l="-375" t="-1570492" r="-400749" b="-26230"/>
                          </a:stretch>
                        </a:blipFill>
                      </a:tcPr>
                    </a:tc>
                    <a:tc>
                      <a:txBody>
                        <a:bodyPr/>
                        <a:lstStyle/>
                        <a:p>
                          <a:r>
                            <a:rPr lang="en-GB" noProof="0" dirty="0">
                              <a:latin typeface="Aptos" panose="020B0004020202020204" pitchFamily="34" charset="0"/>
                            </a:rPr>
                            <a:t>-0.07</a:t>
                          </a:r>
                        </a:p>
                      </a:txBody>
                      <a:tcPr/>
                    </a:tc>
                    <a:tc>
                      <a:txBody>
                        <a:bodyPr/>
                        <a:lstStyle/>
                        <a:p>
                          <a:r>
                            <a:rPr lang="en-GB" noProof="0" dirty="0">
                              <a:latin typeface="Aptos" panose="020B0004020202020204" pitchFamily="34" charset="0"/>
                            </a:rPr>
                            <a:t>0.73</a:t>
                          </a:r>
                        </a:p>
                      </a:txBody>
                      <a:tcPr/>
                    </a:tc>
                    <a:tc>
                      <a:txBody>
                        <a:bodyPr/>
                        <a:lstStyle/>
                        <a:p>
                          <a:r>
                            <a:rPr lang="en-GB" noProof="0" dirty="0">
                              <a:latin typeface="Aptos" panose="020B0004020202020204" pitchFamily="34" charset="0"/>
                            </a:rPr>
                            <a:t>-0.07</a:t>
                          </a:r>
                        </a:p>
                      </a:txBody>
                      <a:tcPr/>
                    </a:tc>
                    <a:tc>
                      <a:txBody>
                        <a:bodyPr/>
                        <a:lstStyle/>
                        <a:p>
                          <a:r>
                            <a:rPr lang="en-GB" noProof="0" dirty="0">
                              <a:latin typeface="Aptos" panose="020B0004020202020204" pitchFamily="34" charset="0"/>
                            </a:rPr>
                            <a:t>0.76</a:t>
                          </a:r>
                        </a:p>
                      </a:txBody>
                      <a:tcPr/>
                    </a:tc>
                    <a:extLst>
                      <a:ext uri="{0D108BD9-81ED-4DB2-BD59-A6C34878D82A}">
                        <a16:rowId xmlns:a16="http://schemas.microsoft.com/office/drawing/2014/main" val="3490737725"/>
                      </a:ext>
                    </a:extLst>
                  </a:tr>
                </a:tbl>
              </a:graphicData>
            </a:graphic>
          </p:graphicFrame>
        </mc:Fallback>
      </mc:AlternateContent>
    </p:spTree>
    <p:extLst>
      <p:ext uri="{BB962C8B-B14F-4D97-AF65-F5344CB8AC3E}">
        <p14:creationId xmlns:p14="http://schemas.microsoft.com/office/powerpoint/2010/main" val="2504701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86239-91B5-4734-B8AD-7F4DDA2352C0}"/>
              </a:ext>
            </a:extLst>
          </p:cNvPr>
          <p:cNvSpPr>
            <a:spLocks noGrp="1"/>
          </p:cNvSpPr>
          <p:nvPr>
            <p:ph type="title"/>
          </p:nvPr>
        </p:nvSpPr>
        <p:spPr>
          <a:xfrm>
            <a:off x="1198181" y="560881"/>
            <a:ext cx="9795638" cy="1114380"/>
          </a:xfrm>
        </p:spPr>
        <p:txBody>
          <a:bodyPr vert="horz" lIns="91440" tIns="45720" rIns="91440" bIns="45720" rtlCol="0" anchor="b">
            <a:normAutofit/>
          </a:bodyPr>
          <a:lstStyle/>
          <a:p>
            <a:r>
              <a:rPr lang="en-US" sz="5200" dirty="0">
                <a:latin typeface="Aptos Display" panose="020B0004020202020204" pitchFamily="34" charset="0"/>
              </a:rPr>
              <a:t>Kbar0n</a:t>
            </a:r>
          </a:p>
        </p:txBody>
      </p:sp>
      <p:pic>
        <p:nvPicPr>
          <p:cNvPr id="10" name="Picture 9">
            <a:extLst>
              <a:ext uri="{FF2B5EF4-FFF2-40B4-BE49-F238E27FC236}">
                <a16:creationId xmlns:a16="http://schemas.microsoft.com/office/drawing/2014/main" id="{E7D35804-81E4-A198-32B8-278623E22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447" y="2957665"/>
            <a:ext cx="4461835" cy="3346376"/>
          </a:xfrm>
          <a:prstGeom prst="rect">
            <a:avLst/>
          </a:prstGeom>
        </p:spPr>
      </p:pic>
      <p:pic>
        <p:nvPicPr>
          <p:cNvPr id="12" name="Picture 11">
            <a:extLst>
              <a:ext uri="{FF2B5EF4-FFF2-40B4-BE49-F238E27FC236}">
                <a16:creationId xmlns:a16="http://schemas.microsoft.com/office/drawing/2014/main" id="{0BD92A98-715F-3BEC-0924-F7196C89F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718" y="2957665"/>
            <a:ext cx="4461835" cy="3346376"/>
          </a:xfrm>
          <a:prstGeom prst="rect">
            <a:avLst/>
          </a:prstGeom>
        </p:spPr>
      </p:pic>
      <p:sp>
        <p:nvSpPr>
          <p:cNvPr id="4" name="Slide Number Placeholder 3">
            <a:extLst>
              <a:ext uri="{FF2B5EF4-FFF2-40B4-BE49-F238E27FC236}">
                <a16:creationId xmlns:a16="http://schemas.microsoft.com/office/drawing/2014/main" id="{CC4E024E-4617-2353-D6C1-DEA71D753FE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0DA2C0D-9D1B-4B18-B949-92D35CA27DEA}" type="slidenum">
              <a:rPr lang="en-US" smtClean="0"/>
              <a:pPr>
                <a:spcAft>
                  <a:spcPts val="600"/>
                </a:spcAft>
              </a:pPr>
              <a:t>41</a:t>
            </a:fld>
            <a:endParaRPr lang="en-US"/>
          </a:p>
        </p:txBody>
      </p:sp>
    </p:spTree>
    <p:extLst>
      <p:ext uri="{BB962C8B-B14F-4D97-AF65-F5344CB8AC3E}">
        <p14:creationId xmlns:p14="http://schemas.microsoft.com/office/powerpoint/2010/main" val="3862313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9306-FD3B-5A86-9449-A2A6DF025B2C}"/>
              </a:ext>
            </a:extLst>
          </p:cNvPr>
          <p:cNvSpPr>
            <a:spLocks noGrp="1"/>
          </p:cNvSpPr>
          <p:nvPr>
            <p:ph type="title"/>
          </p:nvPr>
        </p:nvSpPr>
        <p:spPr/>
        <p:txBody>
          <a:bodyPr/>
          <a:lstStyle/>
          <a:p>
            <a:r>
              <a:rPr lang="en-GB" dirty="0"/>
              <a:t>New minima far from boundary</a:t>
            </a:r>
          </a:p>
        </p:txBody>
      </p:sp>
      <p:pic>
        <p:nvPicPr>
          <p:cNvPr id="4" name="Picture 3" descr="A screenshot of a computer generated image&#10;&#10;AI-generated content may be incorrect.">
            <a:extLst>
              <a:ext uri="{FF2B5EF4-FFF2-40B4-BE49-F238E27FC236}">
                <a16:creationId xmlns:a16="http://schemas.microsoft.com/office/drawing/2014/main" id="{9B2B61BF-FE8F-3B7B-0FC1-512B86CC0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974" y="1774722"/>
            <a:ext cx="6164833" cy="4623625"/>
          </a:xfrm>
          <a:prstGeom prst="rect">
            <a:avLst/>
          </a:prstGeom>
        </p:spPr>
      </p:pic>
    </p:spTree>
    <p:extLst>
      <p:ext uri="{BB962C8B-B14F-4D97-AF65-F5344CB8AC3E}">
        <p14:creationId xmlns:p14="http://schemas.microsoft.com/office/powerpoint/2010/main" val="3440865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B7C9-CC9A-6940-2408-CBCF70FD2E0F}"/>
              </a:ext>
            </a:extLst>
          </p:cNvPr>
          <p:cNvSpPr>
            <a:spLocks noGrp="1"/>
          </p:cNvSpPr>
          <p:nvPr>
            <p:ph type="title"/>
          </p:nvPr>
        </p:nvSpPr>
        <p:spPr/>
        <p:txBody>
          <a:bodyPr/>
          <a:lstStyle/>
          <a:p>
            <a:r>
              <a:rPr lang="en-GB" dirty="0"/>
              <a:t>Gives reasonable looking surface</a:t>
            </a:r>
          </a:p>
        </p:txBody>
      </p:sp>
      <p:pic>
        <p:nvPicPr>
          <p:cNvPr id="4" name="Picture 3" descr="A chart with a gradient of colors&#10;&#10;AI-generated content may be incorrect.">
            <a:extLst>
              <a:ext uri="{FF2B5EF4-FFF2-40B4-BE49-F238E27FC236}">
                <a16:creationId xmlns:a16="http://schemas.microsoft.com/office/drawing/2014/main" id="{70421C81-510A-60D6-F6BB-53A362074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758" y="1757056"/>
            <a:ext cx="5540483" cy="4748985"/>
          </a:xfrm>
          <a:prstGeom prst="rect">
            <a:avLst/>
          </a:prstGeom>
        </p:spPr>
      </p:pic>
    </p:spTree>
    <p:extLst>
      <p:ext uri="{BB962C8B-B14F-4D97-AF65-F5344CB8AC3E}">
        <p14:creationId xmlns:p14="http://schemas.microsoft.com/office/powerpoint/2010/main" val="678497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curve&#10;&#10;AI-generated content may be incorrect.">
            <a:extLst>
              <a:ext uri="{FF2B5EF4-FFF2-40B4-BE49-F238E27FC236}">
                <a16:creationId xmlns:a16="http://schemas.microsoft.com/office/drawing/2014/main" id="{A65C4C81-2B12-A5BF-00E4-7350B76DE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997" y="321734"/>
            <a:ext cx="4063174" cy="2905170"/>
          </a:xfrm>
          <a:prstGeom prst="rect">
            <a:avLst/>
          </a:prstGeom>
        </p:spPr>
      </p:pic>
      <p:pic>
        <p:nvPicPr>
          <p:cNvPr id="7" name="Picture 6" descr="A graph of a curve&#10;&#10;AI-generated content may be incorrect.">
            <a:extLst>
              <a:ext uri="{FF2B5EF4-FFF2-40B4-BE49-F238E27FC236}">
                <a16:creationId xmlns:a16="http://schemas.microsoft.com/office/drawing/2014/main" id="{113DE8BC-4CC4-B9EC-BA5F-79C070B9C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744" y="321734"/>
            <a:ext cx="4063174" cy="2905170"/>
          </a:xfrm>
          <a:prstGeom prst="rect">
            <a:avLst/>
          </a:prstGeom>
        </p:spPr>
      </p:pic>
      <p:pic>
        <p:nvPicPr>
          <p:cNvPr id="11" name="Picture 10" descr="A graph of a curve&#10;&#10;AI-generated content may be incorrect.">
            <a:extLst>
              <a:ext uri="{FF2B5EF4-FFF2-40B4-BE49-F238E27FC236}">
                <a16:creationId xmlns:a16="http://schemas.microsoft.com/office/drawing/2014/main" id="{49DA9D38-AA6F-0964-61F0-6555DD0DD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121" y="3631096"/>
            <a:ext cx="3860923" cy="2760560"/>
          </a:xfrm>
          <a:prstGeom prst="rect">
            <a:avLst/>
          </a:prstGeom>
        </p:spPr>
      </p:pic>
      <p:pic>
        <p:nvPicPr>
          <p:cNvPr id="5" name="Picture 4" descr="A graph of a graph&#10;&#10;AI-generated content may be incorrect.">
            <a:extLst>
              <a:ext uri="{FF2B5EF4-FFF2-40B4-BE49-F238E27FC236}">
                <a16:creationId xmlns:a16="http://schemas.microsoft.com/office/drawing/2014/main" id="{FB5DB315-E545-3615-1A07-6694EFE6E2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3870" y="3631096"/>
            <a:ext cx="3860923" cy="2760560"/>
          </a:xfrm>
          <a:prstGeom prst="rect">
            <a:avLst/>
          </a:prstGeom>
        </p:spPr>
      </p:pic>
    </p:spTree>
    <p:extLst>
      <p:ext uri="{BB962C8B-B14F-4D97-AF65-F5344CB8AC3E}">
        <p14:creationId xmlns:p14="http://schemas.microsoft.com/office/powerpoint/2010/main" val="2073455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D8F3-2846-672D-8A6F-D500783C3674}"/>
              </a:ext>
            </a:extLst>
          </p:cNvPr>
          <p:cNvSpPr>
            <a:spLocks noGrp="1"/>
          </p:cNvSpPr>
          <p:nvPr>
            <p:ph type="title"/>
          </p:nvPr>
        </p:nvSpPr>
        <p:spPr/>
        <p:txBody>
          <a:bodyPr/>
          <a:lstStyle/>
          <a:p>
            <a:r>
              <a:rPr lang="en-GB" dirty="0"/>
              <a:t>Check at E=1.6 (no measured data)</a:t>
            </a:r>
          </a:p>
        </p:txBody>
      </p:sp>
      <p:pic>
        <p:nvPicPr>
          <p:cNvPr id="5" name="Picture 4" descr="A graph of a graph&#10;&#10;AI-generated content may be incorrect.">
            <a:extLst>
              <a:ext uri="{FF2B5EF4-FFF2-40B4-BE49-F238E27FC236}">
                <a16:creationId xmlns:a16="http://schemas.microsoft.com/office/drawing/2014/main" id="{DA126B12-A40F-E7F8-DF56-EAD7EBEFE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013" y="1690688"/>
            <a:ext cx="6400813" cy="4572009"/>
          </a:xfrm>
          <a:prstGeom prst="rect">
            <a:avLst/>
          </a:prstGeom>
        </p:spPr>
      </p:pic>
    </p:spTree>
    <p:extLst>
      <p:ext uri="{BB962C8B-B14F-4D97-AF65-F5344CB8AC3E}">
        <p14:creationId xmlns:p14="http://schemas.microsoft.com/office/powerpoint/2010/main" val="3532253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4924-92C3-D385-75E3-D7464A7C2998}"/>
              </a:ext>
            </a:extLst>
          </p:cNvPr>
          <p:cNvSpPr>
            <a:spLocks noGrp="1"/>
          </p:cNvSpPr>
          <p:nvPr>
            <p:ph type="title"/>
          </p:nvPr>
        </p:nvSpPr>
        <p:spPr/>
        <p:txBody>
          <a:bodyPr/>
          <a:lstStyle/>
          <a:p>
            <a:r>
              <a:rPr lang="en-GB" dirty="0"/>
              <a:t>But what about other points still on the boundary?</a:t>
            </a:r>
          </a:p>
        </p:txBody>
      </p:sp>
      <p:pic>
        <p:nvPicPr>
          <p:cNvPr id="7" name="Picture 6" descr="A screenshot of a graph&#10;&#10;AI-generated content may be incorrect.">
            <a:extLst>
              <a:ext uri="{FF2B5EF4-FFF2-40B4-BE49-F238E27FC236}">
                <a16:creationId xmlns:a16="http://schemas.microsoft.com/office/drawing/2014/main" id="{CBF8C1EE-56C9-AD2A-77B7-04EC29A63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247" y="1669246"/>
            <a:ext cx="6431506" cy="4823629"/>
          </a:xfrm>
          <a:prstGeom prst="rect">
            <a:avLst/>
          </a:prstGeom>
        </p:spPr>
      </p:pic>
    </p:spTree>
    <p:extLst>
      <p:ext uri="{BB962C8B-B14F-4D97-AF65-F5344CB8AC3E}">
        <p14:creationId xmlns:p14="http://schemas.microsoft.com/office/powerpoint/2010/main" val="2560874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art of a graph&#10;&#10;AI-generated content may be incorrect.">
            <a:extLst>
              <a:ext uri="{FF2B5EF4-FFF2-40B4-BE49-F238E27FC236}">
                <a16:creationId xmlns:a16="http://schemas.microsoft.com/office/drawing/2014/main" id="{2E77E893-1228-D995-4548-AC91E077E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3" y="685794"/>
            <a:ext cx="6400813" cy="5486411"/>
          </a:xfrm>
          <a:prstGeom prst="rect">
            <a:avLst/>
          </a:prstGeom>
        </p:spPr>
      </p:pic>
    </p:spTree>
    <p:extLst>
      <p:ext uri="{BB962C8B-B14F-4D97-AF65-F5344CB8AC3E}">
        <p14:creationId xmlns:p14="http://schemas.microsoft.com/office/powerpoint/2010/main" val="2423801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of a graph&#10;&#10;AI-generated content may be incorrect.">
            <a:extLst>
              <a:ext uri="{FF2B5EF4-FFF2-40B4-BE49-F238E27FC236}">
                <a16:creationId xmlns:a16="http://schemas.microsoft.com/office/drawing/2014/main" id="{E2F8BFC9-D90D-A089-C4D5-A7DF7B59B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997" y="321734"/>
            <a:ext cx="4063174" cy="2905170"/>
          </a:xfrm>
          <a:prstGeom prst="rect">
            <a:avLst/>
          </a:prstGeom>
        </p:spPr>
      </p:pic>
      <p:pic>
        <p:nvPicPr>
          <p:cNvPr id="5" name="Picture 4" descr="A graph of a curve&#10;&#10;AI-generated content may be incorrect.">
            <a:extLst>
              <a:ext uri="{FF2B5EF4-FFF2-40B4-BE49-F238E27FC236}">
                <a16:creationId xmlns:a16="http://schemas.microsoft.com/office/drawing/2014/main" id="{9F3FDC53-5223-09A1-4F0A-851EAD5D5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744" y="321734"/>
            <a:ext cx="4063174" cy="2905170"/>
          </a:xfrm>
          <a:prstGeom prst="rect">
            <a:avLst/>
          </a:prstGeom>
        </p:spPr>
      </p:pic>
      <p:pic>
        <p:nvPicPr>
          <p:cNvPr id="9" name="Picture 8" descr="A graph of a graph&#10;&#10;AI-generated content may be incorrect.">
            <a:extLst>
              <a:ext uri="{FF2B5EF4-FFF2-40B4-BE49-F238E27FC236}">
                <a16:creationId xmlns:a16="http://schemas.microsoft.com/office/drawing/2014/main" id="{6A8F92D8-2E69-C3A4-FC66-F21AF625E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121" y="3631096"/>
            <a:ext cx="3860923" cy="2760560"/>
          </a:xfrm>
          <a:prstGeom prst="rect">
            <a:avLst/>
          </a:prstGeom>
        </p:spPr>
      </p:pic>
      <p:pic>
        <p:nvPicPr>
          <p:cNvPr id="7" name="Picture 6" descr="A graph of a graph&#10;&#10;AI-generated content may be incorrect.">
            <a:extLst>
              <a:ext uri="{FF2B5EF4-FFF2-40B4-BE49-F238E27FC236}">
                <a16:creationId xmlns:a16="http://schemas.microsoft.com/office/drawing/2014/main" id="{6D3D9E43-CD77-8730-E514-D16BDD46F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3870" y="3631096"/>
            <a:ext cx="3860923" cy="2760560"/>
          </a:xfrm>
          <a:prstGeom prst="rect">
            <a:avLst/>
          </a:prstGeom>
        </p:spPr>
      </p:pic>
    </p:spTree>
    <p:extLst>
      <p:ext uri="{BB962C8B-B14F-4D97-AF65-F5344CB8AC3E}">
        <p14:creationId xmlns:p14="http://schemas.microsoft.com/office/powerpoint/2010/main" val="3261983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ED49-2A8C-0D52-7597-5A9E14E88A98}"/>
              </a:ext>
            </a:extLst>
          </p:cNvPr>
          <p:cNvSpPr>
            <a:spLocks noGrp="1"/>
          </p:cNvSpPr>
          <p:nvPr>
            <p:ph type="title"/>
          </p:nvPr>
        </p:nvSpPr>
        <p:spPr/>
        <p:txBody>
          <a:bodyPr/>
          <a:lstStyle/>
          <a:p>
            <a:r>
              <a:rPr lang="en-GB" dirty="0"/>
              <a:t>Check at E=1.6 (no measured data)</a:t>
            </a:r>
          </a:p>
        </p:txBody>
      </p:sp>
      <p:pic>
        <p:nvPicPr>
          <p:cNvPr id="9" name="Picture 8" descr="A graph of a graph&#10;&#10;AI-generated content may be incorrect.">
            <a:extLst>
              <a:ext uri="{FF2B5EF4-FFF2-40B4-BE49-F238E27FC236}">
                <a16:creationId xmlns:a16="http://schemas.microsoft.com/office/drawing/2014/main" id="{BE669AD2-B73E-36AD-537D-AFB291D85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853" y="1690688"/>
            <a:ext cx="6400813" cy="4572009"/>
          </a:xfrm>
          <a:prstGeom prst="rect">
            <a:avLst/>
          </a:prstGeom>
        </p:spPr>
      </p:pic>
    </p:spTree>
    <p:extLst>
      <p:ext uri="{BB962C8B-B14F-4D97-AF65-F5344CB8AC3E}">
        <p14:creationId xmlns:p14="http://schemas.microsoft.com/office/powerpoint/2010/main" val="105456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5C00AD-EF7A-D98B-AF0E-994026144583}"/>
              </a:ext>
            </a:extLst>
          </p:cNvPr>
          <p:cNvSpPr>
            <a:spLocks noGrp="1"/>
          </p:cNvSpPr>
          <p:nvPr>
            <p:ph type="ctrTitle"/>
          </p:nvPr>
        </p:nvSpPr>
        <p:spPr/>
        <p:txBody>
          <a:bodyPr/>
          <a:lstStyle/>
          <a:p>
            <a:r>
              <a:rPr lang="en-GB" noProof="0" dirty="0">
                <a:latin typeface="Aptos Display" panose="020B0004020202020204" pitchFamily="34" charset="0"/>
              </a:rPr>
              <a:t>Specifics</a:t>
            </a:r>
            <a:r>
              <a:rPr lang="en-GB" noProof="0" dirty="0">
                <a:latin typeface="Aptos" panose="020B0004020202020204" pitchFamily="34" charset="0"/>
              </a:rPr>
              <a:t> of this GP model</a:t>
            </a:r>
          </a:p>
        </p:txBody>
      </p:sp>
      <p:sp>
        <p:nvSpPr>
          <p:cNvPr id="4" name="Slide Number Placeholder 3">
            <a:extLst>
              <a:ext uri="{FF2B5EF4-FFF2-40B4-BE49-F238E27FC236}">
                <a16:creationId xmlns:a16="http://schemas.microsoft.com/office/drawing/2014/main" id="{78EDAC22-E2A4-C2E0-EED5-DA3D2B10A3AD}"/>
              </a:ext>
            </a:extLst>
          </p:cNvPr>
          <p:cNvSpPr>
            <a:spLocks noGrp="1"/>
          </p:cNvSpPr>
          <p:nvPr>
            <p:ph type="sldNum" sz="quarter" idx="12"/>
          </p:nvPr>
        </p:nvSpPr>
        <p:spPr/>
        <p:txBody>
          <a:bodyPr/>
          <a:lstStyle/>
          <a:p>
            <a:fld id="{D0DA2C0D-9D1B-4B18-B949-92D35CA27DEA}" type="slidenum">
              <a:rPr lang="en-GB" noProof="0" smtClean="0"/>
              <a:t>5</a:t>
            </a:fld>
            <a:endParaRPr lang="en-GB" noProof="0" dirty="0"/>
          </a:p>
        </p:txBody>
      </p:sp>
    </p:spTree>
    <p:extLst>
      <p:ext uri="{BB962C8B-B14F-4D97-AF65-F5344CB8AC3E}">
        <p14:creationId xmlns:p14="http://schemas.microsoft.com/office/powerpoint/2010/main" val="2990945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A8AF-EBA5-BC3C-DFA6-0A413066D42D}"/>
              </a:ext>
            </a:extLst>
          </p:cNvPr>
          <p:cNvSpPr>
            <a:spLocks noGrp="1"/>
          </p:cNvSpPr>
          <p:nvPr>
            <p:ph type="title"/>
          </p:nvPr>
        </p:nvSpPr>
        <p:spPr/>
        <p:txBody>
          <a:bodyPr/>
          <a:lstStyle/>
          <a:p>
            <a:r>
              <a:rPr lang="en-GB" noProof="0" dirty="0">
                <a:latin typeface="Aptos Display" panose="020B0004020202020204" pitchFamily="34" charset="0"/>
              </a:rPr>
              <a:t>Generating Pseudodata I</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6ACC435-DF39-9573-39C6-13CE6BC72DD7}"/>
                  </a:ext>
                </a:extLst>
              </p:cNvPr>
              <p:cNvSpPr>
                <a:spLocks noGrp="1"/>
              </p:cNvSpPr>
              <p:nvPr>
                <p:ph idx="1"/>
              </p:nvPr>
            </p:nvSpPr>
            <p:spPr/>
            <p:txBody>
              <a:bodyPr>
                <a:normAutofit/>
              </a:bodyPr>
              <a:lstStyle/>
              <a:p>
                <a:pPr marL="0" indent="0">
                  <a:buNone/>
                </a:pPr>
                <a:r>
                  <a:rPr lang="en-GB" sz="2200" noProof="0" dirty="0">
                    <a:latin typeface="Aptos" panose="020B0004020202020204" pitchFamily="34" charset="0"/>
                  </a:rPr>
                  <a:t>A generated asymmetry datapoint is based on the effective number of counts measured. This can be expressed as</a:t>
                </a:r>
              </a:p>
              <a:p>
                <a:pPr marL="0" indent="0">
                  <a:buNone/>
                </a:pPr>
                <a14:m>
                  <m:oMathPara xmlns:m="http://schemas.openxmlformats.org/officeDocument/2006/math">
                    <m:oMathParaPr>
                      <m:jc m:val="centerGroup"/>
                    </m:oMathParaPr>
                    <m:oMath xmlns:m="http://schemas.openxmlformats.org/officeDocument/2006/math">
                      <m:r>
                        <a:rPr lang="en-GB" sz="2200" b="0" i="1" noProof="0" smtClean="0">
                          <a:latin typeface="Cambria Math" panose="02040503050406030204" pitchFamily="18" charset="0"/>
                        </a:rPr>
                        <m:t>𝐴</m:t>
                      </m:r>
                      <m:r>
                        <a:rPr lang="en-GB" sz="2200" b="0" i="1" noProof="0" smtClean="0">
                          <a:latin typeface="Cambria Math" panose="02040503050406030204" pitchFamily="18" charset="0"/>
                        </a:rPr>
                        <m:t>=</m:t>
                      </m:r>
                      <m:f>
                        <m:fPr>
                          <m:ctrlPr>
                            <a:rPr lang="en-GB" sz="2200" b="0" i="1" noProof="0" smtClean="0">
                              <a:latin typeface="Cambria Math" panose="02040503050406030204" pitchFamily="18" charset="0"/>
                            </a:rPr>
                          </m:ctrlPr>
                        </m:fPr>
                        <m:num>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𝑁</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𝑁</m:t>
                              </m:r>
                            </m:e>
                            <m:sub>
                              <m:r>
                                <a:rPr lang="en-GB" sz="2200" b="0" i="1" noProof="0" smtClean="0">
                                  <a:latin typeface="Cambria Math" panose="02040503050406030204" pitchFamily="18" charset="0"/>
                                </a:rPr>
                                <m:t>−</m:t>
                              </m:r>
                            </m:sub>
                          </m:sSub>
                        </m:num>
                        <m:den>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𝑁</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𝑁</m:t>
                              </m:r>
                            </m:e>
                            <m:sub>
                              <m:r>
                                <a:rPr lang="en-GB" sz="2200" b="0" i="1" noProof="0" smtClean="0">
                                  <a:latin typeface="Cambria Math" panose="02040503050406030204" pitchFamily="18" charset="0"/>
                                </a:rPr>
                                <m:t>−</m:t>
                              </m:r>
                            </m:sub>
                          </m:sSub>
                        </m:den>
                      </m:f>
                    </m:oMath>
                  </m:oMathPara>
                </a14:m>
                <a:endParaRPr lang="en-GB" sz="2200" noProof="0" dirty="0">
                  <a:latin typeface="Aptos" panose="020B0004020202020204" pitchFamily="34" charset="0"/>
                </a:endParaRPr>
              </a:p>
              <a:p>
                <a:pPr marL="0" indent="0">
                  <a:buNone/>
                </a:pPr>
                <a:r>
                  <a:rPr lang="en-GB" sz="2200" noProof="0" dirty="0">
                    <a:latin typeface="Aptos" panose="020B0004020202020204" pitchFamily="34" charset="0"/>
                  </a:rPr>
                  <a:t>where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𝑁</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𝑁</m:t>
                        </m:r>
                      </m:e>
                      <m:sub>
                        <m:r>
                          <a:rPr lang="en-GB" sz="2200" b="0" i="1" noProof="0" smtClean="0">
                            <a:latin typeface="Cambria Math" panose="02040503050406030204" pitchFamily="18" charset="0"/>
                          </a:rPr>
                          <m:t>−</m:t>
                        </m:r>
                      </m:sub>
                    </m:sSub>
                  </m:oMath>
                </a14:m>
                <a:r>
                  <a:rPr lang="en-GB" sz="2200" noProof="0" dirty="0">
                    <a:latin typeface="Aptos" panose="020B0004020202020204" pitchFamily="34" charset="0"/>
                  </a:rPr>
                  <a:t> are used to describe the 2 different states which are used to estimate the effective count. These take into account beam polarisation, recoils, target dilution and other such factors. These random variables are generated from “true” values:</a:t>
                </a:r>
              </a:p>
              <a:p>
                <a:pPr marL="0" indent="0">
                  <a:buNone/>
                </a:pPr>
                <a14:m>
                  <m:oMathPara xmlns:m="http://schemas.openxmlformats.org/officeDocument/2006/math">
                    <m:oMathParaPr>
                      <m:jc m:val="centerGroup"/>
                    </m:oMathParaPr>
                    <m:oMath xmlns:m="http://schemas.openxmlformats.org/officeDocument/2006/math">
                      <m:r>
                        <a:rPr lang="en-GB" sz="2200" b="0" i="1" noProof="0" smtClean="0">
                          <a:latin typeface="Cambria Math" panose="02040503050406030204" pitchFamily="18" charset="0"/>
                        </a:rPr>
                        <m:t>𝑁</m:t>
                      </m:r>
                      <m:r>
                        <a:rPr lang="en-GB" sz="2200" b="0" i="1" noProof="0" smtClean="0">
                          <a:latin typeface="Cambria Math" panose="02040503050406030204" pitchFamily="18" charset="0"/>
                          <a:ea typeface="Cambria Math" panose="02040503050406030204" pitchFamily="18" charset="0"/>
                        </a:rPr>
                        <m:t>~</m:t>
                      </m:r>
                      <m:r>
                        <m:rPr>
                          <m:nor/>
                        </m:rPr>
                        <a:rPr lang="en-GB" sz="2200" b="0" i="0" noProof="0" smtClean="0">
                          <a:latin typeface="Aptos" panose="020B0004020202020204" pitchFamily="34" charset="0"/>
                          <a:ea typeface="Cambria Math" panose="02040503050406030204" pitchFamily="18" charset="0"/>
                        </a:rPr>
                        <m:t>Pois</m:t>
                      </m:r>
                      <m:d>
                        <m:dPr>
                          <m:ctrlPr>
                            <a:rPr lang="en-GB" sz="2200" b="0" i="1" noProof="0" smtClean="0">
                              <a:latin typeface="Cambria Math" panose="02040503050406030204" pitchFamily="18" charset="0"/>
                              <a:ea typeface="Cambria Math" panose="02040503050406030204" pitchFamily="18" charset="0"/>
                            </a:rPr>
                          </m:ctrlPr>
                        </m:dPr>
                        <m:e>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𝑛</m:t>
                              </m:r>
                            </m:e>
                            <m:sub>
                              <m:r>
                                <a:rPr lang="en-GB" sz="2200" b="0" i="1" noProof="0" smtClean="0">
                                  <a:latin typeface="Cambria Math" panose="02040503050406030204" pitchFamily="18" charset="0"/>
                                  <a:ea typeface="Cambria Math" panose="02040503050406030204" pitchFamily="18" charset="0"/>
                                </a:rPr>
                                <m:t>±</m:t>
                              </m:r>
                            </m:sub>
                          </m:sSub>
                        </m:e>
                      </m:d>
                    </m:oMath>
                  </m:oMathPara>
                </a14:m>
                <a:endParaRPr lang="en-GB" sz="2200" noProof="0" dirty="0">
                  <a:latin typeface="Aptos" panose="020B0004020202020204" pitchFamily="34" charset="0"/>
                </a:endParaRPr>
              </a:p>
              <a:p>
                <a:pPr marL="0" indent="0">
                  <a:buNone/>
                </a:pPr>
                <a:r>
                  <a:rPr lang="en-GB" sz="2200" noProof="0" dirty="0">
                    <a:latin typeface="Aptos" panose="020B0004020202020204" pitchFamily="34" charset="0"/>
                  </a:rPr>
                  <a:t>where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𝑛</m:t>
                        </m:r>
                      </m:e>
                      <m:sub>
                        <m:r>
                          <a:rPr lang="en-GB" sz="2200" i="1" noProof="0" smtClean="0">
                            <a:latin typeface="Cambria Math" panose="02040503050406030204" pitchFamily="18" charset="0"/>
                            <a:ea typeface="Cambria Math" panose="02040503050406030204" pitchFamily="18" charset="0"/>
                          </a:rPr>
                          <m:t>±</m:t>
                        </m:r>
                      </m:sub>
                    </m:sSub>
                    <m:r>
                      <a:rPr lang="en-GB" sz="2200" b="0" i="1" noProof="0" smtClean="0">
                        <a:latin typeface="Cambria Math" panose="02040503050406030204" pitchFamily="18" charset="0"/>
                      </a:rPr>
                      <m:t>=</m:t>
                    </m:r>
                    <m:f>
                      <m:fPr>
                        <m:ctrlPr>
                          <a:rPr lang="en-GB" sz="2200" b="0" i="1" noProof="0" smtClean="0">
                            <a:latin typeface="Cambria Math" panose="02040503050406030204" pitchFamily="18" charset="0"/>
                          </a:rPr>
                        </m:ctrlPr>
                      </m:fPr>
                      <m:num>
                        <m:r>
                          <a:rPr lang="en-GB" sz="2200" b="0" i="1" noProof="0" smtClean="0">
                            <a:latin typeface="Cambria Math" panose="02040503050406030204" pitchFamily="18" charset="0"/>
                          </a:rPr>
                          <m:t>1</m:t>
                        </m:r>
                      </m:num>
                      <m:den>
                        <m:r>
                          <a:rPr lang="en-GB" sz="2200" b="0" i="1" noProof="0" smtClean="0">
                            <a:latin typeface="Cambria Math" panose="02040503050406030204" pitchFamily="18" charset="0"/>
                          </a:rPr>
                          <m:t>2</m:t>
                        </m:r>
                      </m:den>
                    </m:f>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𝑛</m:t>
                        </m:r>
                      </m:e>
                      <m:sub>
                        <m:r>
                          <a:rPr lang="en-GB" sz="2200" b="0" i="1" noProof="0" smtClean="0">
                            <a:latin typeface="Cambria Math" panose="02040503050406030204" pitchFamily="18" charset="0"/>
                          </a:rPr>
                          <m:t>𝑒</m:t>
                        </m:r>
                      </m:sub>
                    </m:sSub>
                    <m:d>
                      <m:dPr>
                        <m:begChr m:val="["/>
                        <m:endChr m:val="]"/>
                        <m:ctrlPr>
                          <a:rPr lang="en-GB" sz="2200" b="0" i="1" noProof="0" smtClean="0">
                            <a:latin typeface="Cambria Math" panose="02040503050406030204" pitchFamily="18" charset="0"/>
                          </a:rPr>
                        </m:ctrlPr>
                      </m:dPr>
                      <m:e>
                        <m:r>
                          <a:rPr lang="en-GB" sz="2200" b="0" i="1" noProof="0" smtClean="0">
                            <a:latin typeface="Cambria Math" panose="02040503050406030204" pitchFamily="18" charset="0"/>
                          </a:rPr>
                          <m:t>1</m:t>
                        </m:r>
                        <m:r>
                          <a:rPr lang="en-GB" sz="2200" b="0" i="1" noProof="0" smtClean="0">
                            <a:latin typeface="Cambria Math" panose="02040503050406030204" pitchFamily="18" charset="0"/>
                            <a:ea typeface="Cambria Math" panose="02040503050406030204" pitchFamily="18" charset="0"/>
                          </a:rPr>
                          <m:t>±</m:t>
                        </m:r>
                        <m:r>
                          <a:rPr lang="en-GB" sz="2200" b="0" i="1" noProof="0" smtClean="0">
                            <a:latin typeface="Cambria Math" panose="02040503050406030204" pitchFamily="18" charset="0"/>
                            <a:ea typeface="Cambria Math" panose="02040503050406030204" pitchFamily="18" charset="0"/>
                          </a:rPr>
                          <m:t>𝑓</m:t>
                        </m:r>
                        <m:d>
                          <m:dPr>
                            <m:ctrlPr>
                              <a:rPr lang="en-GB" sz="2200" b="0" i="1" noProof="0" smtClean="0">
                                <a:latin typeface="Cambria Math" panose="02040503050406030204" pitchFamily="18" charset="0"/>
                                <a:ea typeface="Cambria Math" panose="02040503050406030204" pitchFamily="18" charset="0"/>
                              </a:rPr>
                            </m:ctrlPr>
                          </m:dPr>
                          <m:e>
                            <m:r>
                              <a:rPr lang="en-GB" sz="2200" b="0" i="1" noProof="0" smtClean="0">
                                <a:latin typeface="Cambria Math" panose="02040503050406030204" pitchFamily="18" charset="0"/>
                                <a:ea typeface="Cambria Math" panose="02040503050406030204" pitchFamily="18" charset="0"/>
                              </a:rPr>
                              <m:t>𝑤</m:t>
                            </m:r>
                            <m:r>
                              <a:rPr lang="en-GB" sz="2200" b="0" i="1" noProof="0" smtClean="0">
                                <a:latin typeface="Cambria Math" panose="02040503050406030204" pitchFamily="18" charset="0"/>
                                <a:ea typeface="Cambria Math" panose="02040503050406030204" pitchFamily="18" charset="0"/>
                              </a:rPr>
                              <m:t>,</m:t>
                            </m:r>
                            <m:func>
                              <m:funcPr>
                                <m:ctrlPr>
                                  <a:rPr lang="en-GB" sz="2200" b="0" i="1" noProof="0" smtClean="0">
                                    <a:latin typeface="Cambria Math" panose="02040503050406030204" pitchFamily="18" charset="0"/>
                                    <a:ea typeface="Cambria Math" panose="02040503050406030204" pitchFamily="18" charset="0"/>
                                  </a:rPr>
                                </m:ctrlPr>
                              </m:funcPr>
                              <m:fName>
                                <m:r>
                                  <m:rPr>
                                    <m:sty m:val="p"/>
                                  </m:rPr>
                                  <a:rPr lang="en-GB" sz="2200" b="0" i="0" noProof="0" smtClean="0">
                                    <a:latin typeface="Cambria Math" panose="02040503050406030204" pitchFamily="18" charset="0"/>
                                    <a:ea typeface="Cambria Math" panose="02040503050406030204" pitchFamily="18" charset="0"/>
                                  </a:rPr>
                                  <m:t>cos</m:t>
                                </m:r>
                              </m:fName>
                              <m:e>
                                <m:r>
                                  <a:rPr lang="en-GB" sz="2200" b="0" i="1" noProof="0" smtClean="0">
                                    <a:latin typeface="Cambria Math" panose="02040503050406030204" pitchFamily="18" charset="0"/>
                                    <a:ea typeface="Cambria Math" panose="02040503050406030204" pitchFamily="18" charset="0"/>
                                  </a:rPr>
                                  <m:t>𝜃</m:t>
                                </m:r>
                              </m:e>
                            </m:func>
                          </m:e>
                        </m:d>
                      </m:e>
                    </m:d>
                  </m:oMath>
                </a14:m>
                <a:r>
                  <a:rPr lang="en-GB" sz="2200" noProof="0" dirty="0">
                    <a:latin typeface="Aptos" panose="020B0004020202020204" pitchFamily="34" charset="0"/>
                  </a:rPr>
                  <a:t>. Here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𝑛</m:t>
                        </m:r>
                      </m:e>
                      <m:sub>
                        <m:r>
                          <a:rPr lang="en-GB" sz="2200" b="0" i="1" noProof="0" smtClean="0">
                            <a:latin typeface="Cambria Math" panose="02040503050406030204" pitchFamily="18" charset="0"/>
                          </a:rPr>
                          <m:t>𝑒</m:t>
                        </m:r>
                      </m:sub>
                    </m:sSub>
                  </m:oMath>
                </a14:m>
                <a:r>
                  <a:rPr lang="en-GB" sz="2200" noProof="0" dirty="0">
                    <a:latin typeface="Aptos" panose="020B0004020202020204" pitchFamily="34" charset="0"/>
                  </a:rPr>
                  <a:t> is defined as the effective number of events and is in the range [200,1000] which is estimated based on real data. </a:t>
                </a:r>
              </a:p>
            </p:txBody>
          </p:sp>
        </mc:Choice>
        <mc:Fallback>
          <p:sp>
            <p:nvSpPr>
              <p:cNvPr id="3" name="Content Placeholder 2">
                <a:extLst>
                  <a:ext uri="{FF2B5EF4-FFF2-40B4-BE49-F238E27FC236}">
                    <a16:creationId xmlns:a16="http://schemas.microsoft.com/office/drawing/2014/main" id="{B6ACC435-DF39-9573-39C6-13CE6BC72DD7}"/>
                  </a:ext>
                </a:extLst>
              </p:cNvPr>
              <p:cNvSpPr>
                <a:spLocks noGrp="1" noRot="1" noChangeAspect="1" noMove="1" noResize="1" noEditPoints="1" noAdjustHandles="1" noChangeArrowheads="1" noChangeShapeType="1" noTextEdit="1"/>
              </p:cNvSpPr>
              <p:nvPr>
                <p:ph idx="1"/>
              </p:nvPr>
            </p:nvSpPr>
            <p:spPr>
              <a:blipFill>
                <a:blip r:embed="rId2"/>
                <a:stretch>
                  <a:fillRect l="-754" t="-1541" r="-638"/>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81BFA63-36EF-3677-8AD9-08E0E9336F91}"/>
              </a:ext>
            </a:extLst>
          </p:cNvPr>
          <p:cNvSpPr>
            <a:spLocks noGrp="1"/>
          </p:cNvSpPr>
          <p:nvPr>
            <p:ph type="sldNum" sz="quarter" idx="12"/>
          </p:nvPr>
        </p:nvSpPr>
        <p:spPr/>
        <p:txBody>
          <a:bodyPr/>
          <a:lstStyle/>
          <a:p>
            <a:fld id="{D0DA2C0D-9D1B-4B18-B949-92D35CA27DEA}" type="slidenum">
              <a:rPr lang="en-GB" noProof="0" smtClean="0"/>
              <a:t>50</a:t>
            </a:fld>
            <a:endParaRPr lang="en-GB" noProof="0" dirty="0"/>
          </a:p>
        </p:txBody>
      </p:sp>
    </p:spTree>
    <p:extLst>
      <p:ext uri="{BB962C8B-B14F-4D97-AF65-F5344CB8AC3E}">
        <p14:creationId xmlns:p14="http://schemas.microsoft.com/office/powerpoint/2010/main" val="3799046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519-C925-EF7C-846D-F3808D7E7BB9}"/>
              </a:ext>
            </a:extLst>
          </p:cNvPr>
          <p:cNvSpPr>
            <a:spLocks noGrp="1"/>
          </p:cNvSpPr>
          <p:nvPr>
            <p:ph type="title"/>
          </p:nvPr>
        </p:nvSpPr>
        <p:spPr/>
        <p:txBody>
          <a:bodyPr/>
          <a:lstStyle/>
          <a:p>
            <a:r>
              <a:rPr lang="en-GB" noProof="0" dirty="0">
                <a:latin typeface="Aptos Display" panose="020B0004020202020204" pitchFamily="34" charset="0"/>
              </a:rPr>
              <a:t>Generating Pseudodata II</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E12CC82-140E-5255-A359-9313FE650ECA}"/>
                  </a:ext>
                </a:extLst>
              </p:cNvPr>
              <p:cNvSpPr>
                <a:spLocks noGrp="1"/>
              </p:cNvSpPr>
              <p:nvPr>
                <p:ph idx="1"/>
              </p:nvPr>
            </p:nvSpPr>
            <p:spPr/>
            <p:txBody>
              <a:bodyPr>
                <a:normAutofit/>
              </a:bodyPr>
              <a:lstStyle/>
              <a:p>
                <a:pPr marL="0" indent="0">
                  <a:buNone/>
                </a:pPr>
                <a:r>
                  <a:rPr lang="en-GB" sz="2200" noProof="0" dirty="0">
                    <a:latin typeface="Aptos" panose="020B0004020202020204" pitchFamily="34" charset="0"/>
                  </a:rPr>
                  <a:t>By using standard propagation of errors, the error on A is given by:</a:t>
                </a:r>
              </a:p>
              <a:p>
                <a:pPr marL="0" indent="0">
                  <a:buNone/>
                </a:pPr>
                <a14:m>
                  <m:oMathPara xmlns:m="http://schemas.openxmlformats.org/officeDocument/2006/math">
                    <m:oMathParaPr>
                      <m:jc m:val="centerGroup"/>
                    </m:oMathParaPr>
                    <m:oMath xmlns:m="http://schemas.openxmlformats.org/officeDocument/2006/math">
                      <m:r>
                        <a:rPr lang="en-GB" sz="2200" i="1" noProof="0" smtClean="0">
                          <a:latin typeface="Cambria Math" panose="02040503050406030204" pitchFamily="18" charset="0"/>
                          <a:ea typeface="Cambria Math" panose="02040503050406030204" pitchFamily="18" charset="0"/>
                        </a:rPr>
                        <m:t>𝛿</m:t>
                      </m:r>
                      <m:r>
                        <a:rPr lang="en-GB" sz="2200" b="0" i="1" noProof="0" smtClean="0">
                          <a:latin typeface="Cambria Math" panose="02040503050406030204" pitchFamily="18" charset="0"/>
                          <a:ea typeface="Cambria Math" panose="02040503050406030204" pitchFamily="18" charset="0"/>
                        </a:rPr>
                        <m:t>𝐴</m:t>
                      </m:r>
                      <m:r>
                        <a:rPr lang="en-GB" sz="2200" b="0" i="1" noProof="0" smtClean="0">
                          <a:latin typeface="Cambria Math" panose="02040503050406030204" pitchFamily="18" charset="0"/>
                          <a:ea typeface="Cambria Math" panose="02040503050406030204" pitchFamily="18" charset="0"/>
                        </a:rPr>
                        <m:t>=</m:t>
                      </m:r>
                      <m:f>
                        <m:fPr>
                          <m:ctrlPr>
                            <a:rPr lang="en-GB" sz="2200" b="0" i="1" noProof="0" smtClean="0">
                              <a:latin typeface="Cambria Math" panose="02040503050406030204" pitchFamily="18" charset="0"/>
                              <a:ea typeface="Cambria Math" panose="02040503050406030204" pitchFamily="18" charset="0"/>
                            </a:rPr>
                          </m:ctrlPr>
                        </m:fPr>
                        <m:num>
                          <m:r>
                            <a:rPr lang="en-GB" sz="2200" b="0" i="1" noProof="0" smtClean="0">
                              <a:latin typeface="Cambria Math" panose="02040503050406030204" pitchFamily="18" charset="0"/>
                              <a:ea typeface="Cambria Math" panose="02040503050406030204" pitchFamily="18" charset="0"/>
                            </a:rPr>
                            <m:t>2</m:t>
                          </m:r>
                        </m:num>
                        <m:den>
                          <m:sSup>
                            <m:sSupPr>
                              <m:ctrlPr>
                                <a:rPr lang="en-GB" sz="2200" b="0" i="1" noProof="0" smtClean="0">
                                  <a:latin typeface="Cambria Math" panose="02040503050406030204" pitchFamily="18" charset="0"/>
                                  <a:ea typeface="Cambria Math" panose="02040503050406030204" pitchFamily="18" charset="0"/>
                                </a:rPr>
                              </m:ctrlPr>
                            </m:sSupPr>
                            <m:e>
                              <m:d>
                                <m:dPr>
                                  <m:ctrlPr>
                                    <a:rPr lang="en-GB" sz="2200" b="0" i="1" noProof="0" smtClean="0">
                                      <a:latin typeface="Cambria Math" panose="02040503050406030204" pitchFamily="18" charset="0"/>
                                      <a:ea typeface="Cambria Math" panose="02040503050406030204" pitchFamily="18" charset="0"/>
                                    </a:rPr>
                                  </m:ctrlPr>
                                </m:dPr>
                                <m:e>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𝑁</m:t>
                                      </m:r>
                                    </m:e>
                                    <m:sub>
                                      <m:r>
                                        <a:rPr lang="en-GB" sz="2200" b="0" i="1" noProof="0" smtClean="0">
                                          <a:latin typeface="Cambria Math" panose="02040503050406030204" pitchFamily="18" charset="0"/>
                                          <a:ea typeface="Cambria Math" panose="02040503050406030204" pitchFamily="18" charset="0"/>
                                        </a:rPr>
                                        <m:t>+</m:t>
                                      </m:r>
                                    </m:sub>
                                  </m:sSub>
                                  <m:r>
                                    <a:rPr lang="en-GB" sz="2200" b="0" i="1" noProof="0" smtClean="0">
                                      <a:latin typeface="Cambria Math" panose="02040503050406030204" pitchFamily="18" charset="0"/>
                                      <a:ea typeface="Cambria Math" panose="02040503050406030204" pitchFamily="18" charset="0"/>
                                    </a:rPr>
                                    <m:t>+</m:t>
                                  </m:r>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𝑁</m:t>
                                      </m:r>
                                    </m:e>
                                    <m:sub>
                                      <m:r>
                                        <a:rPr lang="en-GB" sz="2200" b="0" i="1" noProof="0" smtClean="0">
                                          <a:latin typeface="Cambria Math" panose="02040503050406030204" pitchFamily="18" charset="0"/>
                                          <a:ea typeface="Cambria Math" panose="02040503050406030204" pitchFamily="18" charset="0"/>
                                        </a:rPr>
                                        <m:t>−</m:t>
                                      </m:r>
                                    </m:sub>
                                  </m:sSub>
                                </m:e>
                              </m:d>
                            </m:e>
                            <m:sup>
                              <m:r>
                                <a:rPr lang="en-GB" sz="2200" b="0" i="1" noProof="0" smtClean="0">
                                  <a:latin typeface="Cambria Math" panose="02040503050406030204" pitchFamily="18" charset="0"/>
                                  <a:ea typeface="Cambria Math" panose="02040503050406030204" pitchFamily="18" charset="0"/>
                                </a:rPr>
                                <m:t>2</m:t>
                              </m:r>
                            </m:sup>
                          </m:sSup>
                        </m:den>
                      </m:f>
                      <m:rad>
                        <m:radPr>
                          <m:degHide m:val="on"/>
                          <m:ctrlPr>
                            <a:rPr lang="en-GB" sz="2200" b="0" i="1" noProof="0" smtClean="0">
                              <a:latin typeface="Cambria Math" panose="02040503050406030204" pitchFamily="18" charset="0"/>
                              <a:ea typeface="Cambria Math" panose="02040503050406030204" pitchFamily="18" charset="0"/>
                            </a:rPr>
                          </m:ctrlPr>
                        </m:radPr>
                        <m:deg/>
                        <m:e>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𝑁</m:t>
                              </m:r>
                            </m:e>
                            <m:sub>
                              <m:r>
                                <a:rPr lang="en-GB" sz="2200" b="0" i="1" noProof="0" smtClean="0">
                                  <a:latin typeface="Cambria Math" panose="02040503050406030204" pitchFamily="18" charset="0"/>
                                  <a:ea typeface="Cambria Math" panose="02040503050406030204" pitchFamily="18" charset="0"/>
                                </a:rPr>
                                <m:t>+</m:t>
                              </m:r>
                            </m:sub>
                          </m:sSub>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𝑁</m:t>
                              </m:r>
                            </m:e>
                            <m:sub>
                              <m:r>
                                <a:rPr lang="en-GB" sz="2200" b="0" i="1" noProof="0" smtClean="0">
                                  <a:latin typeface="Cambria Math" panose="02040503050406030204" pitchFamily="18" charset="0"/>
                                  <a:ea typeface="Cambria Math" panose="02040503050406030204" pitchFamily="18" charset="0"/>
                                </a:rPr>
                                <m:t>−</m:t>
                              </m:r>
                            </m:sub>
                          </m:sSub>
                          <m:d>
                            <m:dPr>
                              <m:ctrlPr>
                                <a:rPr lang="en-GB" sz="2200" b="0" i="1" noProof="0" smtClean="0">
                                  <a:latin typeface="Cambria Math" panose="02040503050406030204" pitchFamily="18" charset="0"/>
                                  <a:ea typeface="Cambria Math" panose="02040503050406030204" pitchFamily="18" charset="0"/>
                                </a:rPr>
                              </m:ctrlPr>
                            </m:dPr>
                            <m:e>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𝑁</m:t>
                                  </m:r>
                                </m:e>
                                <m:sub>
                                  <m:r>
                                    <a:rPr lang="en-GB" sz="2200" b="0" i="1" noProof="0" smtClean="0">
                                      <a:latin typeface="Cambria Math" panose="02040503050406030204" pitchFamily="18" charset="0"/>
                                      <a:ea typeface="Cambria Math" panose="02040503050406030204" pitchFamily="18" charset="0"/>
                                    </a:rPr>
                                    <m:t>+</m:t>
                                  </m:r>
                                </m:sub>
                              </m:sSub>
                              <m:r>
                                <a:rPr lang="en-GB" sz="2200" b="0" i="1" noProof="0" smtClean="0">
                                  <a:latin typeface="Cambria Math" panose="02040503050406030204" pitchFamily="18" charset="0"/>
                                  <a:ea typeface="Cambria Math" panose="02040503050406030204" pitchFamily="18" charset="0"/>
                                </a:rPr>
                                <m:t>+</m:t>
                              </m:r>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𝑁</m:t>
                                  </m:r>
                                </m:e>
                                <m:sub>
                                  <m:r>
                                    <a:rPr lang="en-GB" sz="2200" b="0" i="1" noProof="0" smtClean="0">
                                      <a:latin typeface="Cambria Math" panose="02040503050406030204" pitchFamily="18" charset="0"/>
                                      <a:ea typeface="Cambria Math" panose="02040503050406030204" pitchFamily="18" charset="0"/>
                                    </a:rPr>
                                    <m:t>−</m:t>
                                  </m:r>
                                </m:sub>
                              </m:sSub>
                            </m:e>
                          </m:d>
                        </m:e>
                      </m:rad>
                    </m:oMath>
                  </m:oMathPara>
                </a14:m>
                <a:endParaRPr lang="en-GB" sz="2200" noProof="0" dirty="0">
                  <a:latin typeface="Aptos" panose="020B0004020202020204" pitchFamily="34" charset="0"/>
                </a:endParaRPr>
              </a:p>
              <a:p>
                <a:pPr marL="0" indent="0">
                  <a:buNone/>
                </a:pPr>
                <a:endParaRPr lang="en-GB" sz="2200" noProof="0" dirty="0"/>
              </a:p>
            </p:txBody>
          </p:sp>
        </mc:Choice>
        <mc:Fallback>
          <p:sp>
            <p:nvSpPr>
              <p:cNvPr id="3" name="Content Placeholder 2">
                <a:extLst>
                  <a:ext uri="{FF2B5EF4-FFF2-40B4-BE49-F238E27FC236}">
                    <a16:creationId xmlns:a16="http://schemas.microsoft.com/office/drawing/2014/main" id="{7E12CC82-140E-5255-A359-9313FE650ECA}"/>
                  </a:ext>
                </a:extLst>
              </p:cNvPr>
              <p:cNvSpPr>
                <a:spLocks noGrp="1" noRot="1" noChangeAspect="1" noMove="1" noResize="1" noEditPoints="1" noAdjustHandles="1" noChangeArrowheads="1" noChangeShapeType="1" noTextEdit="1"/>
              </p:cNvSpPr>
              <p:nvPr>
                <p:ph idx="1"/>
              </p:nvPr>
            </p:nvSpPr>
            <p:spPr>
              <a:blipFill>
                <a:blip r:embed="rId2"/>
                <a:stretch>
                  <a:fillRect l="-754" t="-154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FE663D9-9D2B-50C7-6A43-9D04A0B8937E}"/>
              </a:ext>
            </a:extLst>
          </p:cNvPr>
          <p:cNvSpPr>
            <a:spLocks noGrp="1"/>
          </p:cNvSpPr>
          <p:nvPr>
            <p:ph type="sldNum" sz="quarter" idx="12"/>
          </p:nvPr>
        </p:nvSpPr>
        <p:spPr/>
        <p:txBody>
          <a:bodyPr/>
          <a:lstStyle/>
          <a:p>
            <a:fld id="{D0DA2C0D-9D1B-4B18-B949-92D35CA27DEA}" type="slidenum">
              <a:rPr lang="en-GB" noProof="0" smtClean="0"/>
              <a:t>51</a:t>
            </a:fld>
            <a:endParaRPr lang="en-GB" noProof="0" dirty="0"/>
          </a:p>
        </p:txBody>
      </p:sp>
    </p:spTree>
    <p:extLst>
      <p:ext uri="{BB962C8B-B14F-4D97-AF65-F5344CB8AC3E}">
        <p14:creationId xmlns:p14="http://schemas.microsoft.com/office/powerpoint/2010/main" val="2914046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1505-2B7D-5B05-72FF-B32F680DF9A0}"/>
              </a:ext>
            </a:extLst>
          </p:cNvPr>
          <p:cNvSpPr>
            <a:spLocks noGrp="1"/>
          </p:cNvSpPr>
          <p:nvPr>
            <p:ph type="ctrTitle"/>
          </p:nvPr>
        </p:nvSpPr>
        <p:spPr/>
        <p:txBody>
          <a:bodyPr/>
          <a:lstStyle/>
          <a:p>
            <a:r>
              <a:rPr lang="en-GB" noProof="0" dirty="0"/>
              <a:t>How does it work?</a:t>
            </a:r>
          </a:p>
        </p:txBody>
      </p:sp>
      <p:sp>
        <p:nvSpPr>
          <p:cNvPr id="3" name="Slide Number Placeholder 2">
            <a:extLst>
              <a:ext uri="{FF2B5EF4-FFF2-40B4-BE49-F238E27FC236}">
                <a16:creationId xmlns:a16="http://schemas.microsoft.com/office/drawing/2014/main" id="{A4014806-5A3C-FC6E-03BD-38087661555A}"/>
              </a:ext>
            </a:extLst>
          </p:cNvPr>
          <p:cNvSpPr>
            <a:spLocks noGrp="1"/>
          </p:cNvSpPr>
          <p:nvPr>
            <p:ph type="sldNum" sz="quarter" idx="12"/>
          </p:nvPr>
        </p:nvSpPr>
        <p:spPr/>
        <p:txBody>
          <a:bodyPr/>
          <a:lstStyle/>
          <a:p>
            <a:fld id="{D0DA2C0D-9D1B-4B18-B949-92D35CA27DEA}" type="slidenum">
              <a:rPr lang="en-GB" noProof="0" smtClean="0"/>
              <a:t>52</a:t>
            </a:fld>
            <a:endParaRPr lang="en-GB" noProof="0" dirty="0"/>
          </a:p>
        </p:txBody>
      </p:sp>
    </p:spTree>
    <p:extLst>
      <p:ext uri="{BB962C8B-B14F-4D97-AF65-F5344CB8AC3E}">
        <p14:creationId xmlns:p14="http://schemas.microsoft.com/office/powerpoint/2010/main" val="2165482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7B3D-B036-639B-CD4F-A46EA2C40F5F}"/>
              </a:ext>
            </a:extLst>
          </p:cNvPr>
          <p:cNvSpPr>
            <a:spLocks noGrp="1"/>
          </p:cNvSpPr>
          <p:nvPr>
            <p:ph type="title"/>
          </p:nvPr>
        </p:nvSpPr>
        <p:spPr/>
        <p:txBody>
          <a:bodyPr/>
          <a:lstStyle/>
          <a:p>
            <a:r>
              <a:rPr lang="en-GB" noProof="0" dirty="0"/>
              <a:t>Mathematical Process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163D132-D7E1-BEC5-59CD-D9571A5BCB29}"/>
                  </a:ext>
                </a:extLst>
              </p:cNvPr>
              <p:cNvSpPr>
                <a:spLocks noGrp="1"/>
              </p:cNvSpPr>
              <p:nvPr>
                <p:ph idx="1"/>
              </p:nvPr>
            </p:nvSpPr>
            <p:spPr/>
            <p:txBody>
              <a:bodyPr>
                <a:normAutofit/>
              </a:bodyPr>
              <a:lstStyle/>
              <a:p>
                <a:pPr marL="0" indent="0">
                  <a:buNone/>
                </a:pPr>
                <a:r>
                  <a:rPr lang="en-GB" sz="2200" noProof="0" dirty="0"/>
                  <a:t>Assume that we have </a:t>
                </a:r>
                <a:r>
                  <a:rPr lang="en-GB" sz="2200" i="1" noProof="0" dirty="0"/>
                  <a:t>n</a:t>
                </a:r>
                <a:r>
                  <a:rPr lang="en-GB" sz="2200" noProof="0" dirty="0"/>
                  <a:t> known datapoints of the form </a:t>
                </a:r>
                <a14:m>
                  <m:oMath xmlns:m="http://schemas.openxmlformats.org/officeDocument/2006/math">
                    <m:d>
                      <m:dPr>
                        <m:ctrlPr>
                          <a:rPr lang="en-GB" sz="2200" b="0" i="1" noProof="0" smtClean="0">
                            <a:latin typeface="Cambria Math" panose="02040503050406030204" pitchFamily="18" charset="0"/>
                          </a:rPr>
                        </m:ctrlPr>
                      </m:dPr>
                      <m:e>
                        <m:sSub>
                          <m:sSubPr>
                            <m:ctrlPr>
                              <a:rPr lang="en-GB" sz="2200" b="0" i="1" noProof="0" smtClean="0">
                                <a:latin typeface="Cambria Math" panose="02040503050406030204" pitchFamily="18" charset="0"/>
                              </a:rPr>
                            </m:ctrlPr>
                          </m:sSubPr>
                          <m:e>
                            <m:acc>
                              <m:accPr>
                                <m:chr m:val="⃗"/>
                                <m:ctrlPr>
                                  <a:rPr lang="en-GB" sz="2200" b="0" i="1" noProof="0" smtClean="0">
                                    <a:latin typeface="Cambria Math" panose="02040503050406030204" pitchFamily="18" charset="0"/>
                                  </a:rPr>
                                </m:ctrlPr>
                              </m:accPr>
                              <m:e>
                                <m:r>
                                  <a:rPr lang="en-GB" sz="2200" b="0" i="1" noProof="0" smtClean="0">
                                    <a:latin typeface="Cambria Math" panose="02040503050406030204" pitchFamily="18" charset="0"/>
                                  </a:rPr>
                                  <m:t>𝑥</m:t>
                                </m:r>
                              </m:e>
                            </m:acc>
                          </m:e>
                          <m:sub>
                            <m:r>
                              <a:rPr lang="en-GB" sz="2200" b="0" i="1" noProof="0" smtClean="0">
                                <a:latin typeface="Cambria Math" panose="02040503050406030204" pitchFamily="18" charset="0"/>
                              </a:rPr>
                              <m:t>𝑖</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𝑖</m:t>
                            </m:r>
                          </m:sub>
                        </m:sSub>
                      </m:e>
                    </m:d>
                  </m:oMath>
                </a14:m>
                <a:r>
                  <a:rPr lang="en-GB" sz="2200" noProof="0" dirty="0"/>
                  <a:t> with known errors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𝑒</m:t>
                        </m:r>
                      </m:e>
                      <m:sub>
                        <m:r>
                          <a:rPr lang="en-GB" sz="2200" b="0" i="1" noProof="0" smtClean="0">
                            <a:latin typeface="Cambria Math" panose="02040503050406030204" pitchFamily="18" charset="0"/>
                          </a:rPr>
                          <m:t>𝑖</m:t>
                        </m:r>
                      </m:sub>
                    </m:sSub>
                  </m:oMath>
                </a14:m>
                <a:r>
                  <a:rPr lang="en-GB" sz="2200" noProof="0" dirty="0"/>
                  <a:t> used to define the expression form </a:t>
                </a:r>
                <a14:m>
                  <m:oMath xmlns:m="http://schemas.openxmlformats.org/officeDocument/2006/math">
                    <m:acc>
                      <m:accPr>
                        <m:chr m:val="⃗"/>
                        <m:ctrlPr>
                          <a:rPr lang="en-GB" sz="2200" b="0" i="1" noProof="0" smtClean="0">
                            <a:latin typeface="Cambria Math" panose="02040503050406030204" pitchFamily="18" charset="0"/>
                          </a:rPr>
                        </m:ctrlPr>
                      </m:accPr>
                      <m:e>
                        <m:r>
                          <a:rPr lang="en-GB" sz="2200" b="0" i="1" noProof="0" smtClean="0">
                            <a:latin typeface="Cambria Math" panose="02040503050406030204" pitchFamily="18" charset="0"/>
                          </a:rPr>
                          <m:t>𝑦</m:t>
                        </m:r>
                      </m:e>
                    </m:acc>
                    <m:r>
                      <a:rPr lang="en-GB" sz="2200" b="0" i="1" noProof="0" smtClean="0">
                        <a:latin typeface="Cambria Math" panose="02040503050406030204" pitchFamily="18" charset="0"/>
                      </a:rPr>
                      <m:t>=</m:t>
                    </m:r>
                    <m:r>
                      <a:rPr lang="en-GB" sz="2200" b="0" i="1" noProof="0" smtClean="0">
                        <a:latin typeface="Cambria Math" panose="02040503050406030204" pitchFamily="18" charset="0"/>
                      </a:rPr>
                      <m:t>𝑓</m:t>
                    </m:r>
                    <m:d>
                      <m:dPr>
                        <m:ctrlPr>
                          <a:rPr lang="en-GB" sz="2200" b="0" i="1" noProof="0" smtClean="0">
                            <a:latin typeface="Cambria Math" panose="02040503050406030204" pitchFamily="18" charset="0"/>
                          </a:rPr>
                        </m:ctrlPr>
                      </m:dPr>
                      <m:e>
                        <m:r>
                          <a:rPr lang="en-GB" sz="2200" b="0" i="1" noProof="0" smtClean="0">
                            <a:latin typeface="Cambria Math" panose="02040503050406030204" pitchFamily="18" charset="0"/>
                          </a:rPr>
                          <m:t>𝑋</m:t>
                        </m:r>
                      </m:e>
                    </m:d>
                  </m:oMath>
                </a14:m>
                <a:r>
                  <a:rPr lang="en-GB" sz="2200" noProof="0" dirty="0"/>
                  <a:t>. Here </a:t>
                </a:r>
                <a14:m>
                  <m:oMath xmlns:m="http://schemas.openxmlformats.org/officeDocument/2006/math">
                    <m:sSub>
                      <m:sSubPr>
                        <m:ctrlPr>
                          <a:rPr lang="en-GB" sz="2200" i="1" noProof="0">
                            <a:latin typeface="Cambria Math" panose="02040503050406030204" pitchFamily="18" charset="0"/>
                          </a:rPr>
                        </m:ctrlPr>
                      </m:sSubPr>
                      <m:e>
                        <m:acc>
                          <m:accPr>
                            <m:chr m:val="⃗"/>
                            <m:ctrlPr>
                              <a:rPr lang="en-GB" sz="2200" i="1" noProof="0">
                                <a:latin typeface="Cambria Math" panose="02040503050406030204" pitchFamily="18" charset="0"/>
                              </a:rPr>
                            </m:ctrlPr>
                          </m:accPr>
                          <m:e>
                            <m:r>
                              <a:rPr lang="en-GB" sz="2200" i="1" noProof="0">
                                <a:latin typeface="Cambria Math" panose="02040503050406030204" pitchFamily="18" charset="0"/>
                              </a:rPr>
                              <m:t>𝑥</m:t>
                            </m:r>
                          </m:e>
                        </m:acc>
                      </m:e>
                      <m:sub>
                        <m:r>
                          <a:rPr lang="en-GB" sz="2200" i="1" noProof="0">
                            <a:latin typeface="Cambria Math" panose="02040503050406030204" pitchFamily="18" charset="0"/>
                          </a:rPr>
                          <m:t>𝑖</m:t>
                        </m:r>
                      </m:sub>
                    </m:sSub>
                  </m:oMath>
                </a14:m>
                <a:r>
                  <a:rPr lang="en-GB" sz="2200" noProof="0" dirty="0"/>
                  <a:t> is a vector of the kinematic variables (e.g. energy, scattering angle, etc.) and </a:t>
                </a:r>
                <a14:m>
                  <m:oMath xmlns:m="http://schemas.openxmlformats.org/officeDocument/2006/math">
                    <m:r>
                      <a:rPr lang="en-GB" sz="2200" i="1" noProof="0">
                        <a:solidFill>
                          <a:prstClr val="black"/>
                        </a:solidFill>
                        <a:latin typeface="Cambria Math" panose="02040503050406030204" pitchFamily="18" charset="0"/>
                      </a:rPr>
                      <m:t>𝑋</m:t>
                    </m:r>
                  </m:oMath>
                </a14:m>
                <a:r>
                  <a:rPr lang="en-GB" sz="2200" i="1" noProof="0" dirty="0"/>
                  <a:t> </a:t>
                </a:r>
                <a:r>
                  <a:rPr lang="en-GB" sz="2200" noProof="0" dirty="0"/>
                  <a:t>is a matrix whose rows are </a:t>
                </a:r>
                <a14:m>
                  <m:oMath xmlns:m="http://schemas.openxmlformats.org/officeDocument/2006/math">
                    <m:sSub>
                      <m:sSubPr>
                        <m:ctrlPr>
                          <a:rPr lang="en-GB" sz="2200" i="1" noProof="0">
                            <a:solidFill>
                              <a:prstClr val="black"/>
                            </a:solidFill>
                            <a:latin typeface="Cambria Math" panose="02040503050406030204" pitchFamily="18" charset="0"/>
                          </a:rPr>
                        </m:ctrlPr>
                      </m:sSubPr>
                      <m:e>
                        <m:acc>
                          <m:accPr>
                            <m:chr m:val="⃗"/>
                            <m:ctrlPr>
                              <a:rPr lang="en-GB" sz="2200" i="1" noProof="0">
                                <a:solidFill>
                                  <a:prstClr val="black"/>
                                </a:solidFill>
                                <a:latin typeface="Cambria Math" panose="02040503050406030204" pitchFamily="18" charset="0"/>
                              </a:rPr>
                            </m:ctrlPr>
                          </m:accPr>
                          <m:e>
                            <m:r>
                              <a:rPr lang="en-GB" sz="2200" i="1" noProof="0">
                                <a:solidFill>
                                  <a:prstClr val="black"/>
                                </a:solidFill>
                                <a:latin typeface="Cambria Math" panose="02040503050406030204" pitchFamily="18" charset="0"/>
                              </a:rPr>
                              <m:t>𝑥</m:t>
                            </m:r>
                          </m:e>
                        </m:acc>
                      </m:e>
                      <m:sub>
                        <m:r>
                          <a:rPr lang="en-GB" sz="2200" i="1" noProof="0">
                            <a:solidFill>
                              <a:prstClr val="black"/>
                            </a:solidFill>
                            <a:latin typeface="Cambria Math" panose="02040503050406030204" pitchFamily="18" charset="0"/>
                          </a:rPr>
                          <m:t>𝑎</m:t>
                        </m:r>
                      </m:sub>
                    </m:sSub>
                    <m:r>
                      <a:rPr lang="en-GB" sz="2200" i="1" noProof="0">
                        <a:solidFill>
                          <a:prstClr val="black"/>
                        </a:solidFill>
                        <a:latin typeface="Cambria Math" panose="02040503050406030204" pitchFamily="18" charset="0"/>
                      </a:rPr>
                      <m:t>,</m:t>
                    </m:r>
                    <m:sSub>
                      <m:sSubPr>
                        <m:ctrlPr>
                          <a:rPr lang="en-GB" sz="2200" i="1" noProof="0">
                            <a:solidFill>
                              <a:prstClr val="black"/>
                            </a:solidFill>
                            <a:latin typeface="Cambria Math" panose="02040503050406030204" pitchFamily="18" charset="0"/>
                          </a:rPr>
                        </m:ctrlPr>
                      </m:sSubPr>
                      <m:e>
                        <m:acc>
                          <m:accPr>
                            <m:chr m:val="⃗"/>
                            <m:ctrlPr>
                              <a:rPr lang="en-GB" sz="2200" i="1" noProof="0">
                                <a:solidFill>
                                  <a:prstClr val="black"/>
                                </a:solidFill>
                                <a:latin typeface="Cambria Math" panose="02040503050406030204" pitchFamily="18" charset="0"/>
                              </a:rPr>
                            </m:ctrlPr>
                          </m:accPr>
                          <m:e>
                            <m:r>
                              <a:rPr lang="en-GB" sz="2200" i="1" noProof="0">
                                <a:solidFill>
                                  <a:prstClr val="black"/>
                                </a:solidFill>
                                <a:latin typeface="Cambria Math" panose="02040503050406030204" pitchFamily="18" charset="0"/>
                              </a:rPr>
                              <m:t>𝑥</m:t>
                            </m:r>
                          </m:e>
                        </m:acc>
                      </m:e>
                      <m:sub>
                        <m:r>
                          <a:rPr lang="en-GB" sz="2200" i="1" noProof="0">
                            <a:solidFill>
                              <a:prstClr val="black"/>
                            </a:solidFill>
                            <a:latin typeface="Cambria Math" panose="02040503050406030204" pitchFamily="18" charset="0"/>
                          </a:rPr>
                          <m:t>𝑏</m:t>
                        </m:r>
                      </m:sub>
                    </m:sSub>
                  </m:oMath>
                </a14:m>
                <a:r>
                  <a:rPr lang="en-GB" sz="2200" noProof="0" dirty="0">
                    <a:solidFill>
                      <a:prstClr val="black"/>
                    </a:solidFill>
                  </a:rPr>
                  <a:t>. </a:t>
                </a:r>
                <a:endParaRPr lang="en-GB" sz="2200" noProof="0" dirty="0"/>
              </a:p>
              <a:p>
                <a:pPr marL="0" indent="0">
                  <a:buNone/>
                </a:pPr>
                <a:r>
                  <a:rPr lang="en-GB" sz="2200" noProof="0" dirty="0"/>
                  <a:t>e.g. if we have 3 points </a:t>
                </a:r>
                <a:r>
                  <a:rPr lang="en-GB" sz="2200" noProof="0" dirty="0" err="1"/>
                  <a:t>a,b,c</a:t>
                </a:r>
                <a:r>
                  <a:rPr lang="en-GB" sz="2200" noProof="0" dirty="0"/>
                  <a:t> that have some energy E and scattering angle </a:t>
                </a:r>
                <a:r>
                  <a:rPr lang="en-GB" sz="2200" noProof="0" dirty="0" err="1"/>
                  <a:t>cosθ</a:t>
                </a:r>
                <a:r>
                  <a:rPr lang="en-GB" sz="2200" noProof="0" dirty="0"/>
                  <a:t>, then </a:t>
                </a:r>
                <a:r>
                  <a:rPr lang="en-GB" sz="2200" i="1" noProof="0" dirty="0"/>
                  <a:t>X </a:t>
                </a:r>
                <a:r>
                  <a:rPr lang="en-GB" sz="2200" noProof="0" dirty="0"/>
                  <a:t>is</a:t>
                </a:r>
              </a:p>
              <a:p>
                <a:pPr marL="0" indent="0">
                  <a:buNone/>
                </a:pPr>
                <a:endParaRPr lang="en-GB" sz="2200" noProof="0" dirty="0"/>
              </a:p>
              <a:p>
                <a:pPr marL="0" indent="0">
                  <a:buNone/>
                </a:pPr>
                <a14:m>
                  <m:oMathPara xmlns:m="http://schemas.openxmlformats.org/officeDocument/2006/math">
                    <m:oMathParaPr>
                      <m:jc m:val="centerGroup"/>
                    </m:oMathParaPr>
                    <m:oMath xmlns:m="http://schemas.openxmlformats.org/officeDocument/2006/math">
                      <m:r>
                        <a:rPr lang="en-GB" sz="2200" b="0" i="1" noProof="0" smtClean="0">
                          <a:latin typeface="Cambria Math" panose="02040503050406030204" pitchFamily="18" charset="0"/>
                        </a:rPr>
                        <m:t>𝑋</m:t>
                      </m:r>
                      <m:r>
                        <a:rPr lang="en-GB" sz="2200" b="0" i="1" noProof="0" smtClean="0">
                          <a:latin typeface="Cambria Math" panose="02040503050406030204" pitchFamily="18" charset="0"/>
                        </a:rPr>
                        <m:t>=</m:t>
                      </m:r>
                      <m:d>
                        <m:dPr>
                          <m:begChr m:val="["/>
                          <m:endChr m:val="]"/>
                          <m:ctrlPr>
                            <a:rPr lang="en-GB" sz="2200" b="0" i="1" noProof="0" smtClean="0">
                              <a:latin typeface="Cambria Math" panose="02040503050406030204" pitchFamily="18" charset="0"/>
                            </a:rPr>
                          </m:ctrlPr>
                        </m:dPr>
                        <m:e>
                          <m:m>
                            <m:mPr>
                              <m:mcs>
                                <m:mc>
                                  <m:mcPr>
                                    <m:count m:val="1"/>
                                    <m:mcJc m:val="center"/>
                                  </m:mcPr>
                                </m:mc>
                              </m:mcs>
                              <m:ctrlPr>
                                <a:rPr lang="en-GB" sz="2200" b="0" i="1" noProof="0" smtClean="0">
                                  <a:latin typeface="Cambria Math" panose="02040503050406030204" pitchFamily="18" charset="0"/>
                                </a:rPr>
                              </m:ctrlPr>
                            </m:mPr>
                            <m:mr>
                              <m:e>
                                <m:sSub>
                                  <m:sSubPr>
                                    <m:ctrlPr>
                                      <a:rPr lang="en-GB" sz="2200" i="1" noProof="0">
                                        <a:latin typeface="Cambria Math" panose="02040503050406030204" pitchFamily="18" charset="0"/>
                                      </a:rPr>
                                    </m:ctrlPr>
                                  </m:sSubPr>
                                  <m:e>
                                    <m:acc>
                                      <m:accPr>
                                        <m:chr m:val="⃗"/>
                                        <m:ctrlPr>
                                          <a:rPr lang="en-GB" sz="2200" i="1" noProof="0">
                                            <a:latin typeface="Cambria Math" panose="02040503050406030204" pitchFamily="18" charset="0"/>
                                          </a:rPr>
                                        </m:ctrlPr>
                                      </m:accPr>
                                      <m:e>
                                        <m:r>
                                          <a:rPr lang="en-GB" sz="2200" i="1" noProof="0">
                                            <a:latin typeface="Cambria Math" panose="02040503050406030204" pitchFamily="18" charset="0"/>
                                          </a:rPr>
                                          <m:t>𝑥</m:t>
                                        </m:r>
                                      </m:e>
                                    </m:acc>
                                  </m:e>
                                  <m:sub>
                                    <m:r>
                                      <a:rPr lang="en-GB" sz="2200" b="0" i="1" noProof="0" smtClean="0">
                                        <a:latin typeface="Cambria Math" panose="02040503050406030204" pitchFamily="18" charset="0"/>
                                      </a:rPr>
                                      <m:t>𝑎</m:t>
                                    </m:r>
                                  </m:sub>
                                </m:sSub>
                              </m:e>
                            </m:mr>
                            <m:mr>
                              <m:e>
                                <m:sSub>
                                  <m:sSubPr>
                                    <m:ctrlPr>
                                      <a:rPr lang="en-GB" sz="2200" i="1" noProof="0">
                                        <a:latin typeface="Cambria Math" panose="02040503050406030204" pitchFamily="18" charset="0"/>
                                      </a:rPr>
                                    </m:ctrlPr>
                                  </m:sSubPr>
                                  <m:e>
                                    <m:acc>
                                      <m:accPr>
                                        <m:chr m:val="⃗"/>
                                        <m:ctrlPr>
                                          <a:rPr lang="en-GB" sz="2200" i="1" noProof="0">
                                            <a:latin typeface="Cambria Math" panose="02040503050406030204" pitchFamily="18" charset="0"/>
                                          </a:rPr>
                                        </m:ctrlPr>
                                      </m:accPr>
                                      <m:e>
                                        <m:r>
                                          <a:rPr lang="en-GB" sz="2200" i="1" noProof="0">
                                            <a:latin typeface="Cambria Math" panose="02040503050406030204" pitchFamily="18" charset="0"/>
                                          </a:rPr>
                                          <m:t>𝑥</m:t>
                                        </m:r>
                                      </m:e>
                                    </m:acc>
                                  </m:e>
                                  <m:sub>
                                    <m:r>
                                      <a:rPr lang="en-GB" sz="2200" b="0" i="1" noProof="0" smtClean="0">
                                        <a:latin typeface="Cambria Math" panose="02040503050406030204" pitchFamily="18" charset="0"/>
                                      </a:rPr>
                                      <m:t>𝑏</m:t>
                                    </m:r>
                                  </m:sub>
                                </m:sSub>
                              </m:e>
                            </m:mr>
                            <m:mr>
                              <m:e>
                                <m:sSub>
                                  <m:sSubPr>
                                    <m:ctrlPr>
                                      <a:rPr lang="en-GB" sz="2200" i="1" noProof="0">
                                        <a:latin typeface="Cambria Math" panose="02040503050406030204" pitchFamily="18" charset="0"/>
                                      </a:rPr>
                                    </m:ctrlPr>
                                  </m:sSubPr>
                                  <m:e>
                                    <m:acc>
                                      <m:accPr>
                                        <m:chr m:val="⃗"/>
                                        <m:ctrlPr>
                                          <a:rPr lang="en-GB" sz="2200" i="1" noProof="0">
                                            <a:latin typeface="Cambria Math" panose="02040503050406030204" pitchFamily="18" charset="0"/>
                                          </a:rPr>
                                        </m:ctrlPr>
                                      </m:accPr>
                                      <m:e>
                                        <m:r>
                                          <a:rPr lang="en-GB" sz="2200" i="1" noProof="0">
                                            <a:latin typeface="Cambria Math" panose="02040503050406030204" pitchFamily="18" charset="0"/>
                                          </a:rPr>
                                          <m:t>𝑥</m:t>
                                        </m:r>
                                      </m:e>
                                    </m:acc>
                                  </m:e>
                                  <m:sub>
                                    <m:r>
                                      <a:rPr lang="en-GB" sz="2200" b="0" i="1" noProof="0" smtClean="0">
                                        <a:latin typeface="Cambria Math" panose="02040503050406030204" pitchFamily="18" charset="0"/>
                                      </a:rPr>
                                      <m:t>𝑐</m:t>
                                    </m:r>
                                  </m:sub>
                                </m:sSub>
                              </m:e>
                            </m:mr>
                          </m:m>
                        </m:e>
                      </m:d>
                      <m:r>
                        <a:rPr lang="en-GB" sz="2200" b="0" i="1" noProof="0" smtClean="0">
                          <a:latin typeface="Cambria Math" panose="02040503050406030204" pitchFamily="18" charset="0"/>
                        </a:rPr>
                        <m:t>=</m:t>
                      </m:r>
                      <m:d>
                        <m:dPr>
                          <m:begChr m:val="["/>
                          <m:endChr m:val="]"/>
                          <m:ctrlPr>
                            <a:rPr lang="en-GB" sz="2200" i="1" noProof="0" smtClean="0">
                              <a:latin typeface="Cambria Math" panose="02040503050406030204" pitchFamily="18" charset="0"/>
                            </a:rPr>
                          </m:ctrlPr>
                        </m:dPr>
                        <m:e>
                          <m:m>
                            <m:mPr>
                              <m:mcs>
                                <m:mc>
                                  <m:mcPr>
                                    <m:count m:val="2"/>
                                    <m:mcJc m:val="center"/>
                                  </m:mcPr>
                                </m:mc>
                              </m:mcs>
                              <m:ctrlPr>
                                <a:rPr lang="en-GB" sz="2200" i="1" noProof="0" smtClean="0">
                                  <a:latin typeface="Cambria Math" panose="02040503050406030204" pitchFamily="18" charset="0"/>
                                </a:rPr>
                              </m:ctrlPr>
                            </m:mPr>
                            <m:m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𝐸</m:t>
                                    </m:r>
                                  </m:e>
                                  <m:sub>
                                    <m:r>
                                      <a:rPr lang="en-GB" sz="2200" b="0" i="1" noProof="0" smtClean="0">
                                        <a:latin typeface="Cambria Math" panose="02040503050406030204" pitchFamily="18" charset="0"/>
                                      </a:rPr>
                                      <m:t>𝑎</m:t>
                                    </m:r>
                                  </m:sub>
                                </m:sSub>
                              </m:e>
                              <m:e>
                                <m:sSub>
                                  <m:sSubPr>
                                    <m:ctrlPr>
                                      <a:rPr lang="en-GB" sz="2200" i="1" noProof="0" smtClean="0">
                                        <a:latin typeface="Cambria Math" panose="02040503050406030204" pitchFamily="18" charset="0"/>
                                      </a:rPr>
                                    </m:ctrlPr>
                                  </m:sSubPr>
                                  <m:e>
                                    <m:func>
                                      <m:funcPr>
                                        <m:ctrlPr>
                                          <a:rPr lang="en-GB" sz="2200" i="1" noProof="0">
                                            <a:latin typeface="Cambria Math" panose="02040503050406030204" pitchFamily="18" charset="0"/>
                                          </a:rPr>
                                        </m:ctrlPr>
                                      </m:funcPr>
                                      <m:fName>
                                        <m:r>
                                          <m:rPr>
                                            <m:sty m:val="p"/>
                                          </m:rPr>
                                          <a:rPr lang="en-GB" sz="2200" noProof="0">
                                            <a:latin typeface="Cambria Math" panose="02040503050406030204" pitchFamily="18" charset="0"/>
                                          </a:rPr>
                                          <m:t>cos</m:t>
                                        </m:r>
                                      </m:fName>
                                      <m:e>
                                        <m:r>
                                          <a:rPr lang="en-GB" sz="2200" i="1" noProof="0">
                                            <a:latin typeface="Cambria Math" panose="02040503050406030204" pitchFamily="18" charset="0"/>
                                            <a:ea typeface="Cambria Math" panose="02040503050406030204" pitchFamily="18" charset="0"/>
                                          </a:rPr>
                                          <m:t>𝜃</m:t>
                                        </m:r>
                                      </m:e>
                                    </m:func>
                                  </m:e>
                                  <m:sub>
                                    <m:r>
                                      <a:rPr lang="en-GB" sz="2200" b="0" i="1" noProof="0" smtClean="0">
                                        <a:latin typeface="Cambria Math" panose="02040503050406030204" pitchFamily="18" charset="0"/>
                                      </a:rPr>
                                      <m:t>𝑎</m:t>
                                    </m:r>
                                  </m:sub>
                                </m:sSub>
                              </m:e>
                            </m:mr>
                            <m:m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𝐸</m:t>
                                    </m:r>
                                  </m:e>
                                  <m:sub>
                                    <m:r>
                                      <a:rPr lang="en-GB" sz="2200" b="0" i="1" noProof="0" smtClean="0">
                                        <a:latin typeface="Cambria Math" panose="02040503050406030204" pitchFamily="18" charset="0"/>
                                      </a:rPr>
                                      <m:t>𝑏</m:t>
                                    </m:r>
                                  </m:sub>
                                </m:sSub>
                              </m:e>
                              <m:e>
                                <m:sSub>
                                  <m:sSubPr>
                                    <m:ctrlPr>
                                      <a:rPr lang="en-GB" sz="2200" i="1" noProof="0" smtClean="0">
                                        <a:latin typeface="Cambria Math" panose="02040503050406030204" pitchFamily="18" charset="0"/>
                                      </a:rPr>
                                    </m:ctrlPr>
                                  </m:sSubPr>
                                  <m:e>
                                    <m:func>
                                      <m:funcPr>
                                        <m:ctrlPr>
                                          <a:rPr lang="en-GB" sz="2200" i="1" noProof="0">
                                            <a:latin typeface="Cambria Math" panose="02040503050406030204" pitchFamily="18" charset="0"/>
                                          </a:rPr>
                                        </m:ctrlPr>
                                      </m:funcPr>
                                      <m:fName>
                                        <m:r>
                                          <m:rPr>
                                            <m:sty m:val="p"/>
                                          </m:rPr>
                                          <a:rPr lang="en-GB" sz="2200" noProof="0">
                                            <a:latin typeface="Cambria Math" panose="02040503050406030204" pitchFamily="18" charset="0"/>
                                          </a:rPr>
                                          <m:t>cos</m:t>
                                        </m:r>
                                      </m:fName>
                                      <m:e>
                                        <m:r>
                                          <a:rPr lang="en-GB" sz="2200" i="1" noProof="0">
                                            <a:latin typeface="Cambria Math" panose="02040503050406030204" pitchFamily="18" charset="0"/>
                                            <a:ea typeface="Cambria Math" panose="02040503050406030204" pitchFamily="18" charset="0"/>
                                          </a:rPr>
                                          <m:t>𝜃</m:t>
                                        </m:r>
                                      </m:e>
                                    </m:func>
                                  </m:e>
                                  <m:sub>
                                    <m:r>
                                      <a:rPr lang="en-GB" sz="2200" b="0" i="1" noProof="0" smtClean="0">
                                        <a:latin typeface="Cambria Math" panose="02040503050406030204" pitchFamily="18" charset="0"/>
                                      </a:rPr>
                                      <m:t>𝑏</m:t>
                                    </m:r>
                                  </m:sub>
                                </m:sSub>
                              </m:e>
                            </m:mr>
                            <m:m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𝐸</m:t>
                                    </m:r>
                                  </m:e>
                                  <m:sub>
                                    <m:r>
                                      <a:rPr lang="en-GB" sz="2200" b="0" i="1" noProof="0" smtClean="0">
                                        <a:latin typeface="Cambria Math" panose="02040503050406030204" pitchFamily="18" charset="0"/>
                                      </a:rPr>
                                      <m:t>𝑐</m:t>
                                    </m:r>
                                  </m:sub>
                                </m:sSub>
                              </m:e>
                              <m:e>
                                <m:sSub>
                                  <m:sSubPr>
                                    <m:ctrlPr>
                                      <a:rPr lang="en-GB" sz="2200" i="1" noProof="0" smtClean="0">
                                        <a:latin typeface="Cambria Math" panose="02040503050406030204" pitchFamily="18" charset="0"/>
                                      </a:rPr>
                                    </m:ctrlPr>
                                  </m:sSubPr>
                                  <m:e>
                                    <m:func>
                                      <m:funcPr>
                                        <m:ctrlPr>
                                          <a:rPr lang="en-GB" sz="2200" i="1" noProof="0" smtClean="0">
                                            <a:latin typeface="Cambria Math" panose="02040503050406030204" pitchFamily="18" charset="0"/>
                                          </a:rPr>
                                        </m:ctrlPr>
                                      </m:funcPr>
                                      <m:fName>
                                        <m:r>
                                          <m:rPr>
                                            <m:sty m:val="p"/>
                                          </m:rPr>
                                          <a:rPr lang="en-GB" sz="2200" i="0" noProof="0" smtClean="0">
                                            <a:latin typeface="Cambria Math" panose="02040503050406030204" pitchFamily="18" charset="0"/>
                                          </a:rPr>
                                          <m:t>cos</m:t>
                                        </m:r>
                                      </m:fName>
                                      <m:e>
                                        <m:r>
                                          <a:rPr lang="en-GB" sz="2200" i="1" noProof="0" smtClean="0">
                                            <a:latin typeface="Cambria Math" panose="02040503050406030204" pitchFamily="18" charset="0"/>
                                            <a:ea typeface="Cambria Math" panose="02040503050406030204" pitchFamily="18" charset="0"/>
                                          </a:rPr>
                                          <m:t>𝜃</m:t>
                                        </m:r>
                                      </m:e>
                                    </m:func>
                                  </m:e>
                                  <m:sub>
                                    <m:r>
                                      <a:rPr lang="en-GB" sz="2200" b="0" i="1" noProof="0" smtClean="0">
                                        <a:latin typeface="Cambria Math" panose="02040503050406030204" pitchFamily="18" charset="0"/>
                                      </a:rPr>
                                      <m:t>𝑐</m:t>
                                    </m:r>
                                  </m:sub>
                                </m:sSub>
                              </m:e>
                            </m:mr>
                          </m:m>
                        </m:e>
                      </m:d>
                    </m:oMath>
                  </m:oMathPara>
                </a14:m>
                <a:endParaRPr lang="en-GB" sz="2200" noProof="0" dirty="0"/>
              </a:p>
              <a:p>
                <a:pPr marL="0" indent="0">
                  <a:buNone/>
                </a:pPr>
                <a:endParaRPr lang="en-GB" sz="2200" noProof="0" dirty="0"/>
              </a:p>
              <a:p>
                <a:pPr marL="0" indent="0">
                  <a:buNone/>
                </a:pPr>
                <a:r>
                  <a:rPr lang="en-GB" sz="2200" noProof="0" dirty="0"/>
                  <a:t>i.e. </a:t>
                </a:r>
                <a:r>
                  <a:rPr lang="en-GB" sz="2200" i="1" noProof="0" dirty="0"/>
                  <a:t>X </a:t>
                </a:r>
                <a:r>
                  <a:rPr lang="en-GB" sz="2200" noProof="0" dirty="0"/>
                  <a:t>will always be a 2D matrix, regardless of the number of input dimensions</a:t>
                </a:r>
              </a:p>
            </p:txBody>
          </p:sp>
        </mc:Choice>
        <mc:Fallback>
          <p:sp>
            <p:nvSpPr>
              <p:cNvPr id="3" name="Content Placeholder 2">
                <a:extLst>
                  <a:ext uri="{FF2B5EF4-FFF2-40B4-BE49-F238E27FC236}">
                    <a16:creationId xmlns:a16="http://schemas.microsoft.com/office/drawing/2014/main" id="{3163D132-D7E1-BEC5-59CD-D9571A5BCB29}"/>
                  </a:ext>
                </a:extLst>
              </p:cNvPr>
              <p:cNvSpPr>
                <a:spLocks noGrp="1" noRot="1" noChangeAspect="1" noMove="1" noResize="1" noEditPoints="1" noAdjustHandles="1" noChangeArrowheads="1" noChangeShapeType="1" noTextEdit="1"/>
              </p:cNvSpPr>
              <p:nvPr>
                <p:ph idx="1"/>
              </p:nvPr>
            </p:nvSpPr>
            <p:spPr>
              <a:blipFill>
                <a:blip r:embed="rId2"/>
                <a:stretch>
                  <a:fillRect l="-754" t="-238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F29B0EC0-12C1-E2D7-DB18-9AE1349942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2305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B397-EA04-077C-561E-EDA52550CE92}"/>
              </a:ext>
            </a:extLst>
          </p:cNvPr>
          <p:cNvSpPr>
            <a:spLocks noGrp="1"/>
          </p:cNvSpPr>
          <p:nvPr>
            <p:ph type="title"/>
          </p:nvPr>
        </p:nvSpPr>
        <p:spPr/>
        <p:txBody>
          <a:bodyPr/>
          <a:lstStyle/>
          <a:p>
            <a:r>
              <a:rPr lang="en-GB" noProof="0" dirty="0"/>
              <a:t>Mathematical Process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7741B87-39D0-BE0F-D70E-3E81003E8758}"/>
                  </a:ext>
                </a:extLst>
              </p:cNvPr>
              <p:cNvSpPr>
                <a:spLocks noGrp="1"/>
              </p:cNvSpPr>
              <p:nvPr>
                <p:ph idx="1"/>
              </p:nvPr>
            </p:nvSpPr>
            <p:spPr/>
            <p:txBody>
              <a:bodyPr/>
              <a:lstStyle/>
              <a:p>
                <a:pPr marL="0" indent="0">
                  <a:buNone/>
                </a:pPr>
                <a:r>
                  <a:rPr lang="en-GB" sz="2200" noProof="0" dirty="0"/>
                  <a:t>Assume that </a:t>
                </a:r>
                <a14:m>
                  <m:oMath xmlns:m="http://schemas.openxmlformats.org/officeDocument/2006/math">
                    <m:acc>
                      <m:accPr>
                        <m:chr m:val="⃗"/>
                        <m:ctrlPr>
                          <a:rPr lang="en-GB" sz="2200" i="1" noProof="0" smtClean="0">
                            <a:latin typeface="Cambria Math" panose="02040503050406030204" pitchFamily="18" charset="0"/>
                          </a:rPr>
                        </m:ctrlPr>
                      </m:accPr>
                      <m:e>
                        <m:r>
                          <a:rPr lang="en-GB" sz="2200" b="0" i="1" noProof="0" smtClean="0">
                            <a:latin typeface="Cambria Math" panose="02040503050406030204" pitchFamily="18" charset="0"/>
                          </a:rPr>
                          <m:t>𝑦</m:t>
                        </m:r>
                      </m:e>
                    </m:acc>
                  </m:oMath>
                </a14:m>
                <a:r>
                  <a:rPr lang="en-GB" sz="2200" noProof="0" dirty="0"/>
                  <a:t> is drawn from a Multivariate Gaussian of the form </a:t>
                </a:r>
                <a14:m>
                  <m:oMath xmlns:m="http://schemas.openxmlformats.org/officeDocument/2006/math">
                    <m:r>
                      <a:rPr lang="en-GB" sz="2200" i="1" noProof="0">
                        <a:latin typeface="Cambria Math" panose="02040503050406030204" pitchFamily="18" charset="0"/>
                      </a:rPr>
                      <m:t>𝑝</m:t>
                    </m:r>
                    <m:d>
                      <m:dPr>
                        <m:ctrlPr>
                          <a:rPr lang="en-GB" sz="2200" i="1" noProof="0">
                            <a:latin typeface="Cambria Math" panose="02040503050406030204" pitchFamily="18" charset="0"/>
                          </a:rPr>
                        </m:ctrlPr>
                      </m:dPr>
                      <m:e>
                        <m:acc>
                          <m:accPr>
                            <m:chr m:val="⃗"/>
                            <m:ctrlPr>
                              <a:rPr lang="en-GB" sz="2200" i="1" noProof="0" smtClean="0">
                                <a:latin typeface="Cambria Math" panose="02040503050406030204" pitchFamily="18" charset="0"/>
                              </a:rPr>
                            </m:ctrlPr>
                          </m:accPr>
                          <m:e>
                            <m:r>
                              <a:rPr lang="en-GB" sz="2200" b="0" i="1" noProof="0" smtClean="0">
                                <a:latin typeface="Cambria Math" panose="02040503050406030204" pitchFamily="18" charset="0"/>
                              </a:rPr>
                              <m:t>𝑦</m:t>
                            </m:r>
                          </m:e>
                        </m:acc>
                      </m:e>
                      <m:e>
                        <m:r>
                          <a:rPr lang="en-GB" sz="2200" i="1" noProof="0">
                            <a:latin typeface="Cambria Math" panose="02040503050406030204" pitchFamily="18" charset="0"/>
                          </a:rPr>
                          <m:t>𝑋</m:t>
                        </m:r>
                      </m:e>
                    </m:d>
                    <m:r>
                      <a:rPr lang="en-GB" sz="2200" i="1" noProof="0">
                        <a:latin typeface="Cambria Math" panose="02040503050406030204" pitchFamily="18" charset="0"/>
                        <a:ea typeface="Cambria Math" panose="02040503050406030204" pitchFamily="18" charset="0"/>
                      </a:rPr>
                      <m:t>∼</m:t>
                    </m:r>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𝒩</m:t>
                    </m:r>
                    <m:d>
                      <m:d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d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0</m:t>
                            </m:r>
                          </m:e>
                        </m:acc>
                        <m:r>
                          <a:rPr kumimoji="0" lang="en-GB" sz="2200" b="0" i="1" u="none" strike="noStrike" kern="1200" cap="none" spc="0" normalizeH="0" baseline="0" noProof="0">
                            <a:ln>
                              <a:noFill/>
                            </a:ln>
                            <a:solidFill>
                              <a:prstClr val="black"/>
                            </a:solidFill>
                            <a:effectLst/>
                            <a:uLnTx/>
                            <a:uFillTx/>
                            <a:latin typeface="Cambria Math" panose="02040503050406030204" pitchFamily="18" charset="0"/>
                          </a:rPr>
                          <m:t>,</m:t>
                        </m:r>
                        <m:r>
                          <a:rPr kumimoji="0" lang="en-GB" sz="2200" b="0" i="1" u="none" strike="noStrike" kern="1200" cap="none" spc="0" normalizeH="0" baseline="0" noProof="0">
                            <a:ln>
                              <a:noFill/>
                            </a:ln>
                            <a:solidFill>
                              <a:prstClr val="black"/>
                            </a:solidFill>
                            <a:effectLst/>
                            <a:uLnTx/>
                            <a:uFillTx/>
                            <a:latin typeface="Cambria Math" panose="02040503050406030204" pitchFamily="18" charset="0"/>
                          </a:rPr>
                          <m:t>𝐾</m:t>
                        </m:r>
                      </m:e>
                    </m:d>
                  </m:oMath>
                </a14:m>
                <a:r>
                  <a:rPr kumimoji="0" lang="en-GB" sz="2200" b="0" i="0" u="none" strike="noStrike" kern="1200" cap="none" spc="0" normalizeH="0" baseline="0" noProof="0" dirty="0">
                    <a:ln>
                      <a:noFill/>
                    </a:ln>
                    <a:solidFill>
                      <a:prstClr val="black"/>
                    </a:solidFill>
                    <a:effectLst/>
                    <a:uLnTx/>
                    <a:uFillTx/>
                  </a:rPr>
                  <a:t> (the zero mean assumption</a:t>
                </a:r>
                <a:r>
                  <a:rPr kumimoji="0" lang="en-GB" sz="2200" b="0" i="0" u="none" strike="noStrike" kern="1200" cap="none" spc="0" normalizeH="0" noProof="0" dirty="0">
                    <a:ln>
                      <a:noFill/>
                    </a:ln>
                    <a:solidFill>
                      <a:prstClr val="black"/>
                    </a:solidFill>
                    <a:effectLst/>
                    <a:uLnTx/>
                    <a:uFillTx/>
                  </a:rPr>
                  <a:t> simplifies some maths later but doesn’t impact the prediction)</a:t>
                </a:r>
                <a:r>
                  <a:rPr kumimoji="0" lang="en-GB" sz="2200" b="0" i="0" u="none" strike="noStrike" kern="1200" cap="none" spc="0" normalizeH="0" baseline="0" noProof="0" dirty="0">
                    <a:ln>
                      <a:noFill/>
                    </a:ln>
                    <a:solidFill>
                      <a:prstClr val="black"/>
                    </a:solidFill>
                    <a:effectLst/>
                    <a:uLnTx/>
                    <a:uFillTx/>
                  </a:rPr>
                  <a:t>, where </a:t>
                </a:r>
                <a14:m>
                  <m:oMath xmlns:m="http://schemas.openxmlformats.org/officeDocument/2006/math">
                    <m:r>
                      <a:rPr lang="en-GB" sz="2200" b="0" i="1" noProof="0" smtClean="0">
                        <a:solidFill>
                          <a:prstClr val="black"/>
                        </a:solidFill>
                        <a:latin typeface="Cambria Math" panose="02040503050406030204" pitchFamily="18" charset="0"/>
                      </a:rPr>
                      <m:t>𝐾</m:t>
                    </m:r>
                    <m:r>
                      <a:rPr lang="en-GB" sz="2200" b="0" i="1" noProof="0" smtClean="0">
                        <a:solidFill>
                          <a:prstClr val="black"/>
                        </a:solidFill>
                        <a:latin typeface="Cambria Math" panose="02040503050406030204" pitchFamily="18" charset="0"/>
                      </a:rPr>
                      <m:t>=</m:t>
                    </m:r>
                    <m:r>
                      <a:rPr lang="en-GB" sz="2200" i="1" noProof="0" smtClean="0">
                        <a:solidFill>
                          <a:prstClr val="black"/>
                        </a:solidFill>
                        <a:latin typeface="Cambria Math" panose="02040503050406030204" pitchFamily="18" charset="0"/>
                      </a:rPr>
                      <m:t>𝜅</m:t>
                    </m:r>
                    <m:r>
                      <a:rPr lang="en-GB" sz="2200" i="1" noProof="0">
                        <a:solidFill>
                          <a:prstClr val="black"/>
                        </a:solidFill>
                        <a:latin typeface="Cambria Math" panose="02040503050406030204" pitchFamily="18" charset="0"/>
                      </a:rPr>
                      <m:t>(</m:t>
                    </m:r>
                    <m:r>
                      <a:rPr lang="en-GB" sz="2200" b="0" i="1" noProof="0" smtClean="0">
                        <a:solidFill>
                          <a:prstClr val="black"/>
                        </a:solidFill>
                        <a:latin typeface="Cambria Math" panose="02040503050406030204" pitchFamily="18" charset="0"/>
                      </a:rPr>
                      <m:t>𝑋</m:t>
                    </m:r>
                    <m:r>
                      <a:rPr lang="en-GB" sz="2200" i="1" noProof="0">
                        <a:solidFill>
                          <a:prstClr val="black"/>
                        </a:solidFill>
                        <a:latin typeface="Cambria Math" panose="02040503050406030204" pitchFamily="18" charset="0"/>
                      </a:rPr>
                      <m:t>,</m:t>
                    </m:r>
                    <m:r>
                      <a:rPr lang="en-GB" sz="2200" b="0" i="1" noProof="0" smtClean="0">
                        <a:solidFill>
                          <a:prstClr val="black"/>
                        </a:solidFill>
                        <a:latin typeface="Cambria Math" panose="02040503050406030204" pitchFamily="18" charset="0"/>
                      </a:rPr>
                      <m:t>𝑋</m:t>
                    </m:r>
                    <m:r>
                      <a:rPr lang="en-GB" sz="2200" b="0" i="1" noProof="0" smtClean="0">
                        <a:solidFill>
                          <a:prstClr val="black"/>
                        </a:solidFill>
                        <a:latin typeface="Cambria Math" panose="02040503050406030204" pitchFamily="18" charset="0"/>
                      </a:rPr>
                      <m:t>,</m:t>
                    </m:r>
                    <m:acc>
                      <m:accPr>
                        <m:chr m:val="⃗"/>
                        <m:ctrlPr>
                          <a:rPr lang="en-GB" sz="2200" b="0" i="1" noProof="0" smtClean="0">
                            <a:solidFill>
                              <a:prstClr val="black"/>
                            </a:solidFill>
                            <a:latin typeface="Cambria Math" panose="02040503050406030204" pitchFamily="18" charset="0"/>
                          </a:rPr>
                        </m:ctrlPr>
                      </m:accPr>
                      <m:e>
                        <m:r>
                          <a:rPr lang="en-GB" sz="2200" b="0" i="1" noProof="0" smtClean="0">
                            <a:solidFill>
                              <a:prstClr val="black"/>
                            </a:solidFill>
                            <a:latin typeface="Cambria Math" panose="02040503050406030204" pitchFamily="18" charset="0"/>
                          </a:rPr>
                          <m:t>𝑙</m:t>
                        </m:r>
                      </m:e>
                    </m:acc>
                    <m:r>
                      <a:rPr lang="en-GB" sz="2200" b="0" i="1" noProof="0" smtClean="0">
                        <a:solidFill>
                          <a:prstClr val="black"/>
                        </a:solidFill>
                        <a:latin typeface="Cambria Math" panose="02040503050406030204" pitchFamily="18" charset="0"/>
                      </a:rPr>
                      <m:t>)+ </m:t>
                    </m:r>
                    <m:sSup>
                      <m:sSupPr>
                        <m:ctrlPr>
                          <a:rPr lang="en-GB" sz="2200" b="0" i="1" noProof="0" smtClean="0">
                            <a:solidFill>
                              <a:prstClr val="black"/>
                            </a:solidFill>
                            <a:latin typeface="Cambria Math" panose="02040503050406030204" pitchFamily="18" charset="0"/>
                          </a:rPr>
                        </m:ctrlPr>
                      </m:sSupPr>
                      <m:e>
                        <m:acc>
                          <m:accPr>
                            <m:chr m:val="⃗"/>
                            <m:ctrlPr>
                              <a:rPr lang="en-GB" sz="2200" b="0" i="1" noProof="0" smtClean="0">
                                <a:solidFill>
                                  <a:prstClr val="black"/>
                                </a:solidFill>
                                <a:latin typeface="Cambria Math" panose="02040503050406030204" pitchFamily="18" charset="0"/>
                              </a:rPr>
                            </m:ctrlPr>
                          </m:accPr>
                          <m:e>
                            <m:r>
                              <a:rPr lang="en-GB" sz="2200" b="0" i="1" noProof="0" smtClean="0">
                                <a:solidFill>
                                  <a:prstClr val="black"/>
                                </a:solidFill>
                                <a:latin typeface="Cambria Math" panose="02040503050406030204" pitchFamily="18" charset="0"/>
                              </a:rPr>
                              <m:t>𝑒</m:t>
                            </m:r>
                          </m:e>
                        </m:acc>
                      </m:e>
                      <m:sup>
                        <m:r>
                          <a:rPr lang="en-GB" sz="2200" b="0" i="1" noProof="0" smtClean="0">
                            <a:solidFill>
                              <a:prstClr val="black"/>
                            </a:solidFill>
                            <a:latin typeface="Cambria Math" panose="02040503050406030204" pitchFamily="18" charset="0"/>
                          </a:rPr>
                          <m:t>2</m:t>
                        </m:r>
                      </m:sup>
                    </m:sSup>
                    <m:sSub>
                      <m:sSubPr>
                        <m:ctrlPr>
                          <a:rPr lang="en-GB" sz="2200" b="0" i="1" noProof="0" smtClean="0">
                            <a:solidFill>
                              <a:prstClr val="black"/>
                            </a:solidFill>
                            <a:latin typeface="Cambria Math" panose="02040503050406030204" pitchFamily="18" charset="0"/>
                          </a:rPr>
                        </m:ctrlPr>
                      </m:sSubPr>
                      <m:e>
                        <m:r>
                          <a:rPr lang="en-GB" sz="2200" b="0" i="1" noProof="0" smtClean="0">
                            <a:solidFill>
                              <a:prstClr val="black"/>
                            </a:solidFill>
                            <a:latin typeface="Cambria Math" panose="02040503050406030204" pitchFamily="18" charset="0"/>
                          </a:rPr>
                          <m:t>𝐼</m:t>
                        </m:r>
                      </m:e>
                      <m:sub>
                        <m:r>
                          <a:rPr lang="en-GB" sz="2200" b="0" i="1" noProof="0" smtClean="0">
                            <a:solidFill>
                              <a:prstClr val="black"/>
                            </a:solidFill>
                            <a:latin typeface="Cambria Math" panose="02040503050406030204" pitchFamily="18" charset="0"/>
                          </a:rPr>
                          <m:t>𝑛</m:t>
                        </m:r>
                      </m:sub>
                    </m:sSub>
                    <m:r>
                      <a:rPr lang="en-GB" sz="2200" b="0" i="1" noProof="0" smtClean="0">
                        <a:solidFill>
                          <a:prstClr val="black"/>
                        </a:solidFill>
                        <a:latin typeface="Cambria Math" panose="02040503050406030204" pitchFamily="18" charset="0"/>
                      </a:rPr>
                      <m:t> </m:t>
                    </m:r>
                  </m:oMath>
                </a14:m>
                <a:r>
                  <a:rPr kumimoji="0" lang="en-GB" sz="2200" b="0" i="1" u="none" strike="noStrike" kern="1200" cap="none" spc="0" normalizeH="0" baseline="0" noProof="0" dirty="0">
                    <a:ln>
                      <a:noFill/>
                    </a:ln>
                    <a:solidFill>
                      <a:prstClr val="black"/>
                    </a:solidFill>
                    <a:effectLst/>
                    <a:uLnTx/>
                    <a:uFillTx/>
                  </a:rPr>
                  <a:t> </a:t>
                </a:r>
                <a:r>
                  <a:rPr kumimoji="0" lang="en-GB" sz="2200" b="0" i="0" u="none" strike="noStrike" kern="1200" cap="none" spc="0" normalizeH="0" baseline="0" noProof="0" dirty="0">
                    <a:ln>
                      <a:noFill/>
                    </a:ln>
                    <a:solidFill>
                      <a:prstClr val="black"/>
                    </a:solidFill>
                    <a:effectLst/>
                    <a:uLnTx/>
                    <a:uFillTx/>
                  </a:rPr>
                  <a:t>is the </a:t>
                </a:r>
                <a:r>
                  <a:rPr kumimoji="0" lang="en-GB" sz="2200" b="0" i="1" u="none" strike="noStrike" kern="1200" cap="none" spc="0" normalizeH="0" baseline="0" noProof="0" dirty="0">
                    <a:ln>
                      <a:noFill/>
                    </a:ln>
                    <a:solidFill>
                      <a:prstClr val="black"/>
                    </a:solidFill>
                    <a:effectLst/>
                    <a:uLnTx/>
                    <a:uFillTx/>
                  </a:rPr>
                  <a:t>n</a:t>
                </a:r>
                <a:r>
                  <a:rPr kumimoji="0" lang="en-GB" sz="2200" b="0" i="0" u="none" strike="noStrike" kern="1200" cap="none" spc="0" normalizeH="0" baseline="0" noProof="0" dirty="0">
                    <a:ln>
                      <a:noFill/>
                    </a:ln>
                    <a:solidFill>
                      <a:prstClr val="black"/>
                    </a:solidFill>
                    <a:effectLst/>
                    <a:uLnTx/>
                    <a:uFillTx/>
                  </a:rPr>
                  <a:t> x</a:t>
                </a:r>
                <a:r>
                  <a:rPr kumimoji="0" lang="en-GB" sz="2200" b="0" i="1" u="none" strike="noStrike" kern="1200" cap="none" spc="0" normalizeH="0" noProof="0" dirty="0">
                    <a:ln>
                      <a:noFill/>
                    </a:ln>
                    <a:solidFill>
                      <a:prstClr val="black"/>
                    </a:solidFill>
                    <a:effectLst/>
                    <a:uLnTx/>
                    <a:uFillTx/>
                  </a:rPr>
                  <a:t> n </a:t>
                </a:r>
                <a:r>
                  <a:rPr kumimoji="0" lang="en-GB" sz="2200" b="0" i="0" u="none" strike="noStrike" kern="1200" cap="none" spc="0" normalizeH="0" baseline="0" noProof="0" dirty="0">
                    <a:ln>
                      <a:noFill/>
                    </a:ln>
                    <a:solidFill>
                      <a:prstClr val="black"/>
                    </a:solidFill>
                    <a:effectLst/>
                    <a:uLnTx/>
                    <a:uFillTx/>
                  </a:rPr>
                  <a:t>covariance matrix.</a:t>
                </a:r>
                <a:endParaRPr lang="en-GB" sz="2200" noProof="0" dirty="0">
                  <a:solidFill>
                    <a:prstClr val="black"/>
                  </a:solidFill>
                </a:endParaRPr>
              </a:p>
              <a:p>
                <a:pPr marL="0" indent="0">
                  <a:buNone/>
                </a:pPr>
                <a:r>
                  <a:rPr lang="en-GB" sz="2200" noProof="0" dirty="0"/>
                  <a:t>Here </a:t>
                </a:r>
                <a:r>
                  <a:rPr lang="en-GB" sz="2200" i="1" noProof="0" dirty="0"/>
                  <a:t>κ </a:t>
                </a:r>
                <a:r>
                  <a:rPr lang="en-GB" sz="2200" noProof="0" dirty="0"/>
                  <a:t>is some kernel function that is used to measure the covariance and </a:t>
                </a:r>
                <a14:m>
                  <m:oMath xmlns:m="http://schemas.openxmlformats.org/officeDocument/2006/math">
                    <m:acc>
                      <m:accPr>
                        <m:chr m:val="⃗"/>
                        <m:ctrlPr>
                          <a:rPr lang="en-GB" sz="2200" i="1" noProof="0" smtClean="0">
                            <a:latin typeface="Cambria Math" panose="02040503050406030204" pitchFamily="18" charset="0"/>
                          </a:rPr>
                        </m:ctrlPr>
                      </m:accPr>
                      <m:e>
                        <m:r>
                          <a:rPr lang="en-GB" sz="2200" b="0" i="1" noProof="0" smtClean="0">
                            <a:latin typeface="Cambria Math" panose="02040503050406030204" pitchFamily="18" charset="0"/>
                          </a:rPr>
                          <m:t>𝑙</m:t>
                        </m:r>
                      </m:e>
                    </m:acc>
                  </m:oMath>
                </a14:m>
                <a:r>
                  <a:rPr lang="en-GB" sz="2200" noProof="0" dirty="0"/>
                  <a:t> are hyperparameters (more on this later). Here </a:t>
                </a:r>
                <a14:m>
                  <m:oMath xmlns:m="http://schemas.openxmlformats.org/officeDocument/2006/math">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𝐾</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𝑎𝑏</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κ</m:t>
                    </m:r>
                    <m:d>
                      <m:d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dPr>
                      <m:e>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𝑥</m:t>
                                </m:r>
                              </m:e>
                            </m:acc>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𝑥</m:t>
                                </m:r>
                              </m:e>
                            </m:acc>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𝑏</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 </m:t>
                        </m:r>
                      </m:e>
                    </m:d>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𝛿</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𝑎𝑏</m:t>
                        </m:r>
                      </m:sub>
                    </m:sSub>
                    <m:sSup>
                      <m:sSup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𝑒</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m:t>
                            </m:r>
                          </m:sub>
                        </m:sSub>
                      </m:e>
                      <m:sup>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2</m:t>
                        </m:r>
                      </m:sup>
                    </m:sSup>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oMath>
                </a14:m>
                <a:r>
                  <a:rPr kumimoji="0" lang="en-GB" sz="2200" b="0" i="0" u="none" strike="noStrike" kern="1200" cap="none" spc="0" normalizeH="0" baseline="0" noProof="0" dirty="0">
                    <a:ln>
                      <a:noFill/>
                    </a:ln>
                    <a:solidFill>
                      <a:prstClr val="black"/>
                    </a:solidFill>
                    <a:effectLst/>
                    <a:uLnTx/>
                    <a:uFillTx/>
                  </a:rPr>
                  <a:t> where </a:t>
                </a:r>
                <a14:m>
                  <m:oMath xmlns:m="http://schemas.openxmlformats.org/officeDocument/2006/math">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𝑥</m:t>
                            </m:r>
                          </m:e>
                        </m:acc>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𝑥</m:t>
                            </m:r>
                          </m:e>
                        </m:acc>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𝑏</m:t>
                        </m:r>
                      </m:sub>
                    </m:sSub>
                  </m:oMath>
                </a14:m>
                <a:r>
                  <a:rPr kumimoji="0" lang="en-GB" sz="2200" b="0" i="0" u="none" strike="noStrike" kern="1200" cap="none" spc="0" normalizeH="0" baseline="0" noProof="0" dirty="0">
                    <a:ln>
                      <a:noFill/>
                    </a:ln>
                    <a:solidFill>
                      <a:prstClr val="black"/>
                    </a:solidFill>
                    <a:effectLst/>
                    <a:uLnTx/>
                    <a:uFillTx/>
                  </a:rPr>
                  <a:t> are rows of the matrix </a:t>
                </a:r>
                <a14:m>
                  <m:oMath xmlns:m="http://schemas.openxmlformats.org/officeDocument/2006/math">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𝑋</m:t>
                    </m:r>
                  </m:oMath>
                </a14:m>
                <a:r>
                  <a:rPr kumimoji="0" lang="en-GB" sz="2200" b="0" i="0" u="none" strike="noStrike" kern="1200" cap="none" spc="0" normalizeH="0" baseline="0" noProof="0" dirty="0">
                    <a:ln>
                      <a:noFill/>
                    </a:ln>
                    <a:solidFill>
                      <a:prstClr val="black"/>
                    </a:solidFill>
                    <a:effectLst/>
                    <a:uLnTx/>
                    <a:uFillTx/>
                  </a:rPr>
                  <a:t>. </a:t>
                </a:r>
              </a:p>
            </p:txBody>
          </p:sp>
        </mc:Choice>
        <mc:Fallback>
          <p:sp>
            <p:nvSpPr>
              <p:cNvPr id="3" name="Content Placeholder 2">
                <a:extLst>
                  <a:ext uri="{FF2B5EF4-FFF2-40B4-BE49-F238E27FC236}">
                    <a16:creationId xmlns:a16="http://schemas.microsoft.com/office/drawing/2014/main" id="{C7741B87-39D0-BE0F-D70E-3E81003E8758}"/>
                  </a:ext>
                </a:extLst>
              </p:cNvPr>
              <p:cNvSpPr>
                <a:spLocks noGrp="1" noRot="1" noChangeAspect="1" noMove="1" noResize="1" noEditPoints="1" noAdjustHandles="1" noChangeArrowheads="1" noChangeShapeType="1" noTextEdit="1"/>
              </p:cNvSpPr>
              <p:nvPr>
                <p:ph idx="1"/>
              </p:nvPr>
            </p:nvSpPr>
            <p:spPr>
              <a:blipFill>
                <a:blip r:embed="rId2"/>
                <a:stretch>
                  <a:fillRect l="-754" t="-420" r="-696"/>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64ADCCF2-8750-383A-7D87-00622263BC2F}"/>
              </a:ext>
            </a:extLst>
          </p:cNvPr>
          <p:cNvSpPr>
            <a:spLocks noGrp="1"/>
          </p:cNvSpPr>
          <p:nvPr>
            <p:ph type="sldNum" sz="quarter" idx="12"/>
          </p:nvPr>
        </p:nvSpPr>
        <p:spPr/>
        <p:txBody>
          <a:bodyPr/>
          <a:lstStyle/>
          <a:p>
            <a:fld id="{D0DA2C0D-9D1B-4B18-B949-92D35CA27DEA}" type="slidenum">
              <a:rPr lang="en-GB" noProof="0" smtClean="0"/>
              <a:t>54</a:t>
            </a:fld>
            <a:endParaRPr lang="en-GB" noProof="0" dirty="0"/>
          </a:p>
        </p:txBody>
      </p:sp>
    </p:spTree>
    <p:extLst>
      <p:ext uri="{BB962C8B-B14F-4D97-AF65-F5344CB8AC3E}">
        <p14:creationId xmlns:p14="http://schemas.microsoft.com/office/powerpoint/2010/main" val="2785046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1F0B-0190-F1A5-DF6B-3CD7400DB469}"/>
              </a:ext>
            </a:extLst>
          </p:cNvPr>
          <p:cNvSpPr>
            <a:spLocks noGrp="1"/>
          </p:cNvSpPr>
          <p:nvPr>
            <p:ph type="title"/>
          </p:nvPr>
        </p:nvSpPr>
        <p:spPr/>
        <p:txBody>
          <a:bodyPr/>
          <a:lstStyle/>
          <a:p>
            <a:r>
              <a:rPr lang="en-GB" noProof="0" dirty="0"/>
              <a:t>Mathematical Process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7C4EBCA-BA82-B620-E7D4-080178BFE205}"/>
                  </a:ext>
                </a:extLst>
              </p:cNvPr>
              <p:cNvSpPr>
                <a:spLocks noGrp="1"/>
              </p:cNvSpPr>
              <p:nvPr>
                <p:ph idx="1"/>
              </p:nvPr>
            </p:nvSpPr>
            <p:spPr/>
            <p:txBody>
              <a:bodyPr>
                <a:normAutofit/>
              </a:bodyPr>
              <a:lstStyle/>
              <a:p>
                <a:pPr marL="0" indent="0">
                  <a:buNone/>
                </a:pPr>
                <a:r>
                  <a:rPr lang="en-GB" sz="2200" noProof="0" dirty="0"/>
                  <a:t>Assume that there are </a:t>
                </a:r>
                <a:r>
                  <a:rPr lang="en-GB" sz="2200" i="1" noProof="0" dirty="0"/>
                  <a:t>m</a:t>
                </a:r>
                <a:r>
                  <a:rPr lang="en-GB" sz="2200" noProof="0" dirty="0"/>
                  <a:t> known datapoints of the form outlined previously, with known </a:t>
                </a:r>
                <a14:m>
                  <m:oMath xmlns:m="http://schemas.openxmlformats.org/officeDocument/2006/math">
                    <m:sSub>
                      <m:sSubPr>
                        <m:ctrlPr>
                          <a:rPr lang="en-GB" sz="2200" i="1" noProof="0" smtClean="0">
                            <a:latin typeface="Cambria Math" panose="02040503050406030204" pitchFamily="18" charset="0"/>
                          </a:rPr>
                        </m:ctrlPr>
                      </m:sSubPr>
                      <m:e>
                        <m:acc>
                          <m:accPr>
                            <m:chr m:val="⃗"/>
                            <m:ctrlPr>
                              <a:rPr lang="en-GB" sz="2200" i="1" noProof="0" smtClean="0">
                                <a:latin typeface="Cambria Math" panose="02040503050406030204" pitchFamily="18" charset="0"/>
                              </a:rPr>
                            </m:ctrlPr>
                          </m:accP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𝑥</m:t>
                                </m:r>
                              </m:e>
                              <m:sub>
                                <m:r>
                                  <a:rPr lang="en-GB" sz="2200" b="0" i="1" noProof="0" smtClean="0">
                                    <a:latin typeface="Cambria Math" panose="02040503050406030204" pitchFamily="18" charset="0"/>
                                  </a:rPr>
                                  <m:t>∗</m:t>
                                </m:r>
                              </m:sub>
                            </m:sSub>
                          </m:e>
                        </m:acc>
                      </m:e>
                      <m:sub>
                        <m:r>
                          <a:rPr lang="en-GB" sz="2200" b="0" i="1" noProof="0" smtClean="0">
                            <a:latin typeface="Cambria Math" panose="02040503050406030204" pitchFamily="18" charset="0"/>
                          </a:rPr>
                          <m:t>𝑖</m:t>
                        </m:r>
                      </m:sub>
                    </m:sSub>
                  </m:oMath>
                </a14:m>
                <a:r>
                  <a:rPr lang="en-GB" sz="2200" noProof="0" dirty="0"/>
                  <a:t>with unknown scalars </a:t>
                </a:r>
                <a14:m>
                  <m:oMath xmlns:m="http://schemas.openxmlformats.org/officeDocument/2006/math">
                    <m:sSub>
                      <m:sSubPr>
                        <m:ctrlPr>
                          <a:rPr lang="en-GB" sz="2200" i="1" noProof="0">
                            <a:latin typeface="Cambria Math" panose="02040503050406030204" pitchFamily="18" charset="0"/>
                          </a:rPr>
                        </m:ctrlPr>
                      </m:sSubPr>
                      <m:e>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𝑦</m:t>
                            </m:r>
                          </m:e>
                          <m:sub>
                            <m:r>
                              <a:rPr lang="en-GB" sz="2200" i="1" noProof="0">
                                <a:latin typeface="Cambria Math" panose="02040503050406030204" pitchFamily="18" charset="0"/>
                              </a:rPr>
                              <m:t>∗</m:t>
                            </m:r>
                          </m:sub>
                        </m:sSub>
                      </m:e>
                      <m:sub>
                        <m:r>
                          <a:rPr lang="en-GB" sz="2200" i="1" noProof="0">
                            <a:latin typeface="Cambria Math" panose="02040503050406030204" pitchFamily="18" charset="0"/>
                          </a:rPr>
                          <m:t>𝑖</m:t>
                        </m:r>
                      </m:sub>
                    </m:sSub>
                  </m:oMath>
                </a14:m>
                <a:r>
                  <a:rPr lang="en-GB" sz="2200" noProof="0" dirty="0"/>
                  <a:t>,  which are correlated to the </a:t>
                </a:r>
                <a:r>
                  <a:rPr lang="en-GB" sz="2200" i="1" noProof="0" dirty="0"/>
                  <a:t>n </a:t>
                </a:r>
                <a:r>
                  <a:rPr lang="en-GB" sz="2200" noProof="0" dirty="0"/>
                  <a:t>known datapoints. </a:t>
                </a:r>
              </a:p>
              <a:p>
                <a:pPr marL="0" indent="0">
                  <a:buNone/>
                </a:pPr>
                <a:r>
                  <a:rPr lang="en-GB" sz="2200" noProof="0" dirty="0"/>
                  <a:t>A matrix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𝑋</m:t>
                        </m:r>
                      </m:e>
                      <m:sub>
                        <m:r>
                          <a:rPr lang="en-GB" sz="2200" b="0" i="1" noProof="0" smtClean="0">
                            <a:latin typeface="Cambria Math" panose="02040503050406030204" pitchFamily="18" charset="0"/>
                          </a:rPr>
                          <m:t>∗</m:t>
                        </m:r>
                      </m:sub>
                    </m:sSub>
                  </m:oMath>
                </a14:m>
                <a:r>
                  <a:rPr lang="en-GB" sz="2200" noProof="0" dirty="0"/>
                  <a:t> can then be generated whose rows are the vectors </a:t>
                </a:r>
                <a14:m>
                  <m:oMath xmlns:m="http://schemas.openxmlformats.org/officeDocument/2006/math">
                    <m:acc>
                      <m:accPr>
                        <m:chr m:val="⃗"/>
                        <m:ctrlPr>
                          <a:rPr lang="en-GB" sz="2200" i="1" noProof="0" smtClean="0">
                            <a:latin typeface="Cambria Math" panose="02040503050406030204" pitchFamily="18" charset="0"/>
                          </a:rPr>
                        </m:ctrlPr>
                      </m:accP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𝑥</m:t>
                            </m:r>
                          </m:e>
                          <m:sub>
                            <m:r>
                              <a:rPr lang="en-GB" sz="2200" b="0" i="1" noProof="0" smtClean="0">
                                <a:latin typeface="Cambria Math" panose="02040503050406030204" pitchFamily="18" charset="0"/>
                              </a:rPr>
                              <m:t>∗</m:t>
                            </m:r>
                          </m:sub>
                        </m:sSub>
                      </m:e>
                    </m:acc>
                  </m:oMath>
                </a14:m>
                <a:r>
                  <a:rPr lang="en-GB" sz="2200" noProof="0" dirty="0"/>
                  <a:t>. </a:t>
                </a:r>
              </a:p>
              <a:p>
                <a:pPr marL="0" indent="0">
                  <a:buNone/>
                </a:pPr>
                <a:r>
                  <a:rPr lang="en-GB" sz="2200" noProof="0" dirty="0"/>
                  <a:t>As </a:t>
                </a:r>
                <a14:m>
                  <m:oMath xmlns:m="http://schemas.openxmlformats.org/officeDocument/2006/math">
                    <m:acc>
                      <m:accPr>
                        <m:chr m:val="⃗"/>
                        <m:ctrlPr>
                          <a:rPr lang="en-GB" sz="2200" i="1" noProof="0" smtClean="0">
                            <a:latin typeface="Cambria Math" panose="02040503050406030204" pitchFamily="18" charset="0"/>
                          </a:rPr>
                        </m:ctrlPr>
                      </m:accP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m:t>
                            </m:r>
                          </m:sub>
                        </m:sSub>
                      </m:e>
                    </m:acc>
                  </m:oMath>
                </a14:m>
                <a:r>
                  <a:rPr lang="en-GB" sz="2200" noProof="0" dirty="0"/>
                  <a:t> is correlated to </a:t>
                </a:r>
                <a14:m>
                  <m:oMath xmlns:m="http://schemas.openxmlformats.org/officeDocument/2006/math">
                    <m:acc>
                      <m:accPr>
                        <m:chr m:val="⃗"/>
                        <m:ctrlPr>
                          <a:rPr lang="en-GB" sz="2200" i="1" noProof="0" smtClean="0">
                            <a:latin typeface="Cambria Math" panose="02040503050406030204" pitchFamily="18" charset="0"/>
                          </a:rPr>
                        </m:ctrlPr>
                      </m:accPr>
                      <m:e>
                        <m:r>
                          <a:rPr lang="en-GB" sz="2200" b="0" i="1" noProof="0" smtClean="0">
                            <a:latin typeface="Cambria Math" panose="02040503050406030204" pitchFamily="18" charset="0"/>
                          </a:rPr>
                          <m:t>𝑦</m:t>
                        </m:r>
                      </m:e>
                    </m:acc>
                  </m:oMath>
                </a14:m>
                <a:r>
                  <a:rPr lang="en-GB" sz="2200" noProof="0" dirty="0"/>
                  <a:t>, they are drawn from the same multivariate Gaussian:</a:t>
                </a:r>
              </a:p>
              <a:p>
                <a:pPr marL="0" indent="0">
                  <a:buNone/>
                </a:pPr>
                <a:endParaRPr lang="en-GB" sz="2200" noProof="0" dirty="0"/>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GB" sz="2200" i="1" noProof="0" smtClean="0">
                              <a:latin typeface="Cambria Math" panose="02040503050406030204" pitchFamily="18" charset="0"/>
                            </a:rPr>
                          </m:ctrlPr>
                        </m:dPr>
                        <m:e>
                          <m:m>
                            <m:mPr>
                              <m:mcs>
                                <m:mc>
                                  <m:mcPr>
                                    <m:count m:val="1"/>
                                    <m:mcJc m:val="center"/>
                                  </m:mcPr>
                                </m:mc>
                              </m:mcs>
                              <m:ctrlPr>
                                <a:rPr lang="en-GB" sz="2200" i="1" noProof="0" smtClean="0">
                                  <a:latin typeface="Cambria Math" panose="02040503050406030204" pitchFamily="18" charset="0"/>
                                </a:rPr>
                              </m:ctrlPr>
                            </m:mPr>
                            <m:mr>
                              <m:e>
                                <m:acc>
                                  <m:accPr>
                                    <m:chr m:val="⃗"/>
                                    <m:ctrlPr>
                                      <a:rPr lang="en-GB" sz="2200" i="1" noProof="0" smtClean="0">
                                        <a:latin typeface="Cambria Math" panose="02040503050406030204" pitchFamily="18" charset="0"/>
                                      </a:rPr>
                                    </m:ctrlPr>
                                  </m:accPr>
                                  <m:e>
                                    <m:r>
                                      <a:rPr lang="en-GB" sz="2200" b="0" i="1" noProof="0" smtClean="0">
                                        <a:latin typeface="Cambria Math" panose="02040503050406030204" pitchFamily="18" charset="0"/>
                                      </a:rPr>
                                      <m:t>𝑦</m:t>
                                    </m:r>
                                  </m:e>
                                </m:acc>
                              </m:e>
                            </m:mr>
                            <m:mr>
                              <m:e>
                                <m:acc>
                                  <m:accPr>
                                    <m:chr m:val="⃗"/>
                                    <m:ctrlPr>
                                      <a:rPr lang="en-GB" sz="2200" b="0" i="1" noProof="0" smtClean="0">
                                        <a:latin typeface="Cambria Math" panose="02040503050406030204" pitchFamily="18" charset="0"/>
                                      </a:rPr>
                                    </m:ctrlPr>
                                  </m:acc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m:t>
                                        </m:r>
                                      </m:sub>
                                    </m:sSub>
                                  </m:e>
                                </m:acc>
                              </m:e>
                            </m:mr>
                          </m:m>
                        </m:e>
                      </m:d>
                      <m:r>
                        <a:rPr lang="en-GB" sz="2200" i="1" noProof="0">
                          <a:latin typeface="Cambria Math" panose="02040503050406030204" pitchFamily="18" charset="0"/>
                          <a:ea typeface="Cambria Math" panose="02040503050406030204" pitchFamily="18" charset="0"/>
                        </a:rPr>
                        <m:t>∼</m:t>
                      </m:r>
                      <m:r>
                        <a:rPr lang="en-GB" sz="2200" b="0" i="1" noProof="0" smtClean="0">
                          <a:latin typeface="Cambria Math" panose="02040503050406030204" pitchFamily="18" charset="0"/>
                          <a:ea typeface="Cambria Math" panose="02040503050406030204" pitchFamily="18" charset="0"/>
                        </a:rPr>
                        <m:t>𝒩</m:t>
                      </m:r>
                      <m:d>
                        <m:dPr>
                          <m:ctrlPr>
                            <a:rPr lang="en-GB" sz="2200" b="0" i="1" noProof="0" smtClean="0">
                              <a:latin typeface="Cambria Math" panose="02040503050406030204" pitchFamily="18" charset="0"/>
                            </a:rPr>
                          </m:ctrlPr>
                        </m:dPr>
                        <m:e>
                          <m:bar>
                            <m:barPr>
                              <m:ctrlPr>
                                <a:rPr lang="en-GB" sz="2200" b="0" i="1" noProof="0" smtClean="0">
                                  <a:latin typeface="Cambria Math" panose="02040503050406030204" pitchFamily="18" charset="0"/>
                                </a:rPr>
                              </m:ctrlPr>
                            </m:barPr>
                            <m:e>
                              <m:r>
                                <a:rPr lang="en-GB" sz="2200" b="0" i="1" noProof="0" smtClean="0">
                                  <a:latin typeface="Cambria Math" panose="02040503050406030204" pitchFamily="18" charset="0"/>
                                </a:rPr>
                                <m:t>0</m:t>
                              </m:r>
                            </m:e>
                          </m:bar>
                          <m:r>
                            <a:rPr lang="en-GB" sz="2200" b="0" i="1" noProof="0" smtClean="0">
                              <a:latin typeface="Cambria Math" panose="02040503050406030204" pitchFamily="18" charset="0"/>
                            </a:rPr>
                            <m:t>, </m:t>
                          </m:r>
                          <m:d>
                            <m:dPr>
                              <m:begChr m:val="["/>
                              <m:endChr m:val="]"/>
                              <m:ctrlPr>
                                <a:rPr lang="en-GB" sz="2200" b="0" i="1" noProof="0" smtClean="0">
                                  <a:latin typeface="Cambria Math" panose="02040503050406030204" pitchFamily="18" charset="0"/>
                                </a:rPr>
                              </m:ctrlPr>
                            </m:dPr>
                            <m:e>
                              <m:m>
                                <m:mPr>
                                  <m:mcs>
                                    <m:mc>
                                      <m:mcPr>
                                        <m:count m:val="2"/>
                                        <m:mcJc m:val="center"/>
                                      </m:mcPr>
                                    </m:mc>
                                  </m:mcs>
                                  <m:ctrlPr>
                                    <a:rPr lang="en-GB" sz="2200" b="0" i="1" noProof="0" smtClean="0">
                                      <a:latin typeface="Cambria Math" panose="02040503050406030204" pitchFamily="18" charset="0"/>
                                    </a:rPr>
                                  </m:ctrlPr>
                                </m:mPr>
                                <m:mr>
                                  <m:e>
                                    <m:r>
                                      <m:rPr>
                                        <m:brk m:alnAt="7"/>
                                      </m:rPr>
                                      <a:rPr lang="en-GB" sz="2200" b="0" i="1" noProof="0" smtClean="0">
                                        <a:latin typeface="Cambria Math" panose="02040503050406030204" pitchFamily="18" charset="0"/>
                                      </a:rPr>
                                      <m:t>𝐾</m:t>
                                    </m:r>
                                  </m:e>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m:t>
                                        </m:r>
                                      </m:sub>
                                    </m:sSub>
                                  </m:e>
                                </m:mr>
                                <m:mr>
                                  <m:e>
                                    <m:sSup>
                                      <m:sSupPr>
                                        <m:ctrlPr>
                                          <a:rPr lang="en-GB" sz="2200" b="0" i="1" noProof="0" smtClean="0">
                                            <a:latin typeface="Cambria Math" panose="02040503050406030204" pitchFamily="18" charset="0"/>
                                          </a:rPr>
                                        </m:ctrlPr>
                                      </m:sSupPr>
                                      <m:e>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𝐾</m:t>
                                            </m:r>
                                          </m:e>
                                          <m:sub>
                                            <m:r>
                                              <a:rPr lang="en-GB" sz="2200" i="1" noProof="0">
                                                <a:latin typeface="Cambria Math" panose="02040503050406030204" pitchFamily="18" charset="0"/>
                                              </a:rPr>
                                              <m:t>∗</m:t>
                                            </m:r>
                                          </m:sub>
                                        </m:sSub>
                                      </m:e>
                                      <m:sup>
                                        <m:r>
                                          <a:rPr lang="en-GB" sz="2200" b="0" i="1" noProof="0" smtClean="0">
                                            <a:latin typeface="Cambria Math" panose="02040503050406030204" pitchFamily="18" charset="0"/>
                                          </a:rPr>
                                          <m:t>𝑇</m:t>
                                        </m:r>
                                      </m:sup>
                                    </m:sSup>
                                  </m:e>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m:t>
                                        </m:r>
                                      </m:sub>
                                    </m:sSub>
                                  </m:e>
                                </m:mr>
                              </m:m>
                            </m:e>
                          </m:d>
                        </m:e>
                      </m:d>
                      <m:r>
                        <a:rPr lang="en-GB" sz="2200" b="0" i="0" noProof="0" smtClean="0">
                          <a:latin typeface="Cambria Math" panose="02040503050406030204" pitchFamily="18" charset="0"/>
                        </a:rPr>
                        <m:t> </m:t>
                      </m:r>
                    </m:oMath>
                  </m:oMathPara>
                </a14:m>
                <a:endParaRPr lang="en-GB" sz="2200" b="0" noProof="0" dirty="0"/>
              </a:p>
              <a:p>
                <a:pPr marL="0" indent="0">
                  <a:buNone/>
                </a:pPr>
                <a:r>
                  <a:rPr lang="en-GB" sz="2200" noProof="0" dirty="0"/>
                  <a:t>where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r>
                      <m:rPr>
                        <m:sty m:val="p"/>
                      </m:rPr>
                      <a:rPr lang="en-GB" sz="2200" b="0" i="1" noProof="0" smtClean="0">
                        <a:latin typeface="Cambria Math" panose="02040503050406030204" pitchFamily="18" charset="0"/>
                      </a:rPr>
                      <m:t>κ</m:t>
                    </m:r>
                    <m:d>
                      <m:dPr>
                        <m:ctrlPr>
                          <a:rPr lang="en-GB" sz="2200" b="0" i="1" noProof="0" smtClean="0">
                            <a:latin typeface="Cambria Math" panose="02040503050406030204" pitchFamily="18" charset="0"/>
                          </a:rPr>
                        </m:ctrlPr>
                      </m:dPr>
                      <m:e>
                        <m:r>
                          <a:rPr lang="en-GB" sz="2200" b="0" i="1" noProof="0" smtClean="0">
                            <a:latin typeface="Cambria Math" panose="02040503050406030204" pitchFamily="18" charset="0"/>
                          </a:rPr>
                          <m:t>𝑋</m:t>
                        </m:r>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𝑋</m:t>
                            </m:r>
                          </m:e>
                          <m:sub>
                            <m:r>
                              <a:rPr lang="en-GB" sz="2200" b="0" i="1" noProof="0" smtClean="0">
                                <a:latin typeface="Cambria Math" panose="02040503050406030204" pitchFamily="18" charset="0"/>
                              </a:rPr>
                              <m:t>∗</m:t>
                            </m:r>
                          </m:sub>
                        </m:sSub>
                      </m:e>
                    </m:d>
                  </m:oMath>
                </a14:m>
                <a:r>
                  <a:rPr lang="en-GB" sz="2200" noProof="0" dirty="0"/>
                  <a:t>,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r>
                      <m:rPr>
                        <m:sty m:val="p"/>
                      </m:rPr>
                      <a:rPr lang="en-GB" sz="2200" b="0" i="1" noProof="0" smtClean="0">
                        <a:latin typeface="Cambria Math" panose="02040503050406030204" pitchFamily="18" charset="0"/>
                      </a:rPr>
                      <m:t>κ</m:t>
                    </m:r>
                    <m:d>
                      <m:dPr>
                        <m:ctrlPr>
                          <a:rPr lang="en-GB" sz="2200" b="0" i="1" noProof="0" smtClean="0">
                            <a:latin typeface="Cambria Math" panose="02040503050406030204" pitchFamily="18" charset="0"/>
                          </a:rPr>
                        </m:ctrlPr>
                      </m:d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𝑋</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𝑋</m:t>
                            </m:r>
                          </m:e>
                          <m:sub>
                            <m:r>
                              <a:rPr lang="en-GB" sz="2200" b="0" i="1" noProof="0" smtClean="0">
                                <a:latin typeface="Cambria Math" panose="02040503050406030204" pitchFamily="18" charset="0"/>
                              </a:rPr>
                              <m:t>∗</m:t>
                            </m:r>
                          </m:sub>
                        </m:sSub>
                      </m:e>
                    </m:d>
                  </m:oMath>
                </a14:m>
                <a:r>
                  <a:rPr lang="en-GB" sz="2200" noProof="0" dirty="0"/>
                  <a:t>.</a:t>
                </a:r>
              </a:p>
              <a:p>
                <a:pPr marL="0" indent="0">
                  <a:buNone/>
                </a:pPr>
                <a:endParaRPr lang="en-GB" sz="2200" noProof="0" dirty="0"/>
              </a:p>
              <a:p>
                <a:pPr marL="0" indent="0">
                  <a:buNone/>
                </a:pPr>
                <a:r>
                  <a:rPr lang="en-GB" sz="2200" noProof="0" dirty="0"/>
                  <a:t>Essentially, our data can be thought of as a single sample drawn from this multivariate Gaussian. </a:t>
                </a:r>
              </a:p>
              <a:p>
                <a:pPr lvl="1"/>
                <a:endParaRPr lang="en-GB" sz="1800" noProof="0" dirty="0"/>
              </a:p>
              <a:p>
                <a:pPr marL="0" indent="0" algn="ctr">
                  <a:buNone/>
                </a:pPr>
                <a:endParaRPr lang="en-GB" sz="2400" noProof="0" dirty="0"/>
              </a:p>
              <a:p>
                <a:endParaRPr lang="en-GB" sz="2200" noProof="0" dirty="0"/>
              </a:p>
            </p:txBody>
          </p:sp>
        </mc:Choice>
        <mc:Fallback>
          <p:sp>
            <p:nvSpPr>
              <p:cNvPr id="3" name="Content Placeholder 2">
                <a:extLst>
                  <a:ext uri="{FF2B5EF4-FFF2-40B4-BE49-F238E27FC236}">
                    <a16:creationId xmlns:a16="http://schemas.microsoft.com/office/drawing/2014/main" id="{37C4EBCA-BA82-B620-E7D4-080178BFE205}"/>
                  </a:ext>
                </a:extLst>
              </p:cNvPr>
              <p:cNvSpPr>
                <a:spLocks noGrp="1" noRot="1" noChangeAspect="1" noMove="1" noResize="1" noEditPoints="1" noAdjustHandles="1" noChangeArrowheads="1" noChangeShapeType="1" noTextEdit="1"/>
              </p:cNvSpPr>
              <p:nvPr>
                <p:ph idx="1"/>
              </p:nvPr>
            </p:nvSpPr>
            <p:spPr>
              <a:blipFill>
                <a:blip r:embed="rId2"/>
                <a:stretch>
                  <a:fillRect l="-754" t="-1541" r="-870" b="-140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237CE07-AD2E-E44E-8F38-D64155AC13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596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3C7A-8B16-7729-4038-0A07DD2C033B}"/>
              </a:ext>
            </a:extLst>
          </p:cNvPr>
          <p:cNvSpPr>
            <a:spLocks noGrp="1"/>
          </p:cNvSpPr>
          <p:nvPr>
            <p:ph type="title"/>
          </p:nvPr>
        </p:nvSpPr>
        <p:spPr/>
        <p:txBody>
          <a:bodyPr/>
          <a:lstStyle/>
          <a:p>
            <a:r>
              <a:rPr lang="en-GB" noProof="0" dirty="0"/>
              <a:t>Example Case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985A77-3F7B-1A0D-79A5-2466455177A3}"/>
                  </a:ext>
                </a:extLst>
              </p:cNvPr>
              <p:cNvSpPr>
                <a:spLocks noGrp="1"/>
              </p:cNvSpPr>
              <p:nvPr>
                <p:ph idx="1"/>
              </p:nvPr>
            </p:nvSpPr>
            <p:spPr/>
            <p:txBody>
              <a:bodyPr>
                <a:normAutofit/>
              </a:bodyPr>
              <a:lstStyle/>
              <a:p>
                <a:r>
                  <a:rPr lang="en-GB" sz="2200" noProof="0" dirty="0"/>
                  <a:t>Assume we have a single point (1,0.5) and want to get a prediction for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𝑥</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=0.9</m:t>
                    </m:r>
                  </m:oMath>
                </a14:m>
                <a:r>
                  <a:rPr lang="en-GB" sz="2200" noProof="0" dirty="0"/>
                  <a:t>. </a:t>
                </a:r>
              </a:p>
              <a:p>
                <a:r>
                  <a:rPr lang="en-GB" sz="2200" noProof="0" dirty="0"/>
                  <a:t>Plugging the values of </a:t>
                </a:r>
                <a14:m>
                  <m:oMath xmlns:m="http://schemas.openxmlformats.org/officeDocument/2006/math">
                    <m:r>
                      <a:rPr lang="en-GB" sz="2200" b="0" i="1" noProof="0" smtClean="0">
                        <a:latin typeface="Cambria Math" panose="02040503050406030204" pitchFamily="18" charset="0"/>
                      </a:rPr>
                      <m:t>𝑥</m:t>
                    </m:r>
                    <m:r>
                      <a:rPr lang="en-GB" sz="2200" b="0" i="1" noProof="0" smtClean="0">
                        <a:latin typeface="Cambria Math" panose="02040503050406030204" pitchFamily="18" charset="0"/>
                      </a:rPr>
                      <m:t>=1</m:t>
                    </m:r>
                  </m:oMath>
                </a14:m>
                <a:r>
                  <a:rPr lang="en-GB" sz="2200" noProof="0" dirty="0"/>
                  <a:t>,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𝑥</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=0.9</m:t>
                    </m:r>
                  </m:oMath>
                </a14:m>
                <a:r>
                  <a:rPr lang="en-GB" sz="2200" noProof="0" dirty="0"/>
                  <a:t> into </a:t>
                </a:r>
                <a14:m>
                  <m:oMath xmlns:m="http://schemas.openxmlformats.org/officeDocument/2006/math">
                    <m:r>
                      <a:rPr lang="en-GB" sz="2200" b="0" i="1" noProof="0" smtClean="0">
                        <a:latin typeface="Cambria Math" panose="02040503050406030204" pitchFamily="18" charset="0"/>
                      </a:rPr>
                      <m:t>𝐾</m:t>
                    </m:r>
                  </m:oMath>
                </a14:m>
                <a:r>
                  <a:rPr lang="en-GB" sz="2200" noProof="0" dirty="0"/>
                  <a:t>,</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𝑠</m:t>
                        </m:r>
                      </m:sub>
                    </m:sSub>
                  </m:oMath>
                </a14:m>
                <a:r>
                  <a:rPr lang="en-GB" sz="2200" noProof="0" dirty="0"/>
                  <a:t>, </a:t>
                </a:r>
                <a14:m>
                  <m:oMath xmlns:m="http://schemas.openxmlformats.org/officeDocument/2006/math">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𝐾</m:t>
                        </m:r>
                      </m:e>
                      <m:sub>
                        <m:r>
                          <a:rPr lang="en-GB" sz="2200" i="1" noProof="0">
                            <a:latin typeface="Cambria Math" panose="02040503050406030204" pitchFamily="18" charset="0"/>
                          </a:rPr>
                          <m:t>𝑠𝑠</m:t>
                        </m:r>
                      </m:sub>
                    </m:sSub>
                  </m:oMath>
                </a14:m>
                <a:r>
                  <a:rPr lang="en-GB" sz="2200" noProof="0" dirty="0"/>
                  <a:t> and plotting the multivariate Gaussian gives the graph below</a:t>
                </a:r>
              </a:p>
              <a:p>
                <a:r>
                  <a:rPr lang="en-GB" sz="2200" noProof="0" dirty="0"/>
                  <a:t>Note this plot is generated with the specific values </a:t>
                </a:r>
                <a14:m>
                  <m:oMath xmlns:m="http://schemas.openxmlformats.org/officeDocument/2006/math">
                    <m:r>
                      <a:rPr lang="en-GB" sz="2200" b="0" i="1" noProof="0" smtClean="0">
                        <a:latin typeface="Cambria Math" panose="02040503050406030204" pitchFamily="18" charset="0"/>
                      </a:rPr>
                      <m:t>𝑥</m:t>
                    </m:r>
                    <m:r>
                      <a:rPr lang="en-GB" sz="2200" b="0" i="1" noProof="0" smtClean="0">
                        <a:latin typeface="Cambria Math" panose="02040503050406030204" pitchFamily="18" charset="0"/>
                      </a:rPr>
                      <m:t>=1</m:t>
                    </m:r>
                  </m:oMath>
                </a14:m>
                <a:r>
                  <a:rPr lang="en-GB" sz="2200" noProof="0" dirty="0"/>
                  <a:t>,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𝑥</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=0.9</m:t>
                    </m:r>
                  </m:oMath>
                </a14:m>
                <a:r>
                  <a:rPr lang="en-GB" sz="2200" noProof="0" dirty="0"/>
                  <a:t> , </a:t>
                </a:r>
                <a14:m>
                  <m:oMath xmlns:m="http://schemas.openxmlformats.org/officeDocument/2006/math">
                    <m:r>
                      <a:rPr lang="en-GB" sz="2200" b="0" i="1" noProof="0" smtClean="0">
                        <a:latin typeface="Cambria Math" panose="02040503050406030204" pitchFamily="18" charset="0"/>
                      </a:rPr>
                      <m:t>𝑙</m:t>
                    </m:r>
                    <m:r>
                      <a:rPr lang="en-GB" sz="2200" b="0" i="1" noProof="0" smtClean="0">
                        <a:latin typeface="Cambria Math" panose="02040503050406030204" pitchFamily="18" charset="0"/>
                      </a:rPr>
                      <m:t>=1</m:t>
                    </m:r>
                  </m:oMath>
                </a14:m>
                <a:r>
                  <a:rPr lang="en-GB" sz="2200" noProof="0" dirty="0"/>
                  <a:t>, changing any of these values will result in a different multivariate Gaussian</a:t>
                </a:r>
              </a:p>
            </p:txBody>
          </p:sp>
        </mc:Choice>
        <mc:Fallback>
          <p:sp>
            <p:nvSpPr>
              <p:cNvPr id="3" name="Content Placeholder 2">
                <a:extLst>
                  <a:ext uri="{FF2B5EF4-FFF2-40B4-BE49-F238E27FC236}">
                    <a16:creationId xmlns:a16="http://schemas.microsoft.com/office/drawing/2014/main" id="{F3985A77-3F7B-1A0D-79A5-2466455177A3}"/>
                  </a:ext>
                </a:extLst>
              </p:cNvPr>
              <p:cNvSpPr>
                <a:spLocks noGrp="1" noRot="1" noChangeAspect="1" noMove="1" noResize="1" noEditPoints="1" noAdjustHandles="1" noChangeArrowheads="1" noChangeShapeType="1" noTextEdit="1"/>
              </p:cNvSpPr>
              <p:nvPr>
                <p:ph idx="1"/>
              </p:nvPr>
            </p:nvSpPr>
            <p:spPr>
              <a:blipFill>
                <a:blip r:embed="rId2"/>
                <a:stretch>
                  <a:fillRect l="-696" t="-154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F6E3B9C6-E9DB-8D9E-4141-8D458E3231EC}"/>
              </a:ext>
            </a:extLst>
          </p:cNvPr>
          <p:cNvSpPr>
            <a:spLocks noGrp="1"/>
          </p:cNvSpPr>
          <p:nvPr>
            <p:ph type="sldNum" sz="quarter" idx="12"/>
          </p:nvPr>
        </p:nvSpPr>
        <p:spPr/>
        <p:txBody>
          <a:bodyPr/>
          <a:lstStyle/>
          <a:p>
            <a:fld id="{D0DA2C0D-9D1B-4B18-B949-92D35CA27DEA}" type="slidenum">
              <a:rPr lang="en-GB" noProof="0" smtClean="0"/>
              <a:t>56</a:t>
            </a:fld>
            <a:endParaRPr lang="en-GB" noProof="0" dirty="0"/>
          </a:p>
        </p:txBody>
      </p:sp>
      <p:pic>
        <p:nvPicPr>
          <p:cNvPr id="6" name="Picture 5" descr="A diagram of a plane&#10;&#10;Description automatically generated">
            <a:extLst>
              <a:ext uri="{FF2B5EF4-FFF2-40B4-BE49-F238E27FC236}">
                <a16:creationId xmlns:a16="http://schemas.microsoft.com/office/drawing/2014/main" id="{AE1B1764-12DF-C99E-577F-3FB2DF384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6307" y="3721608"/>
            <a:ext cx="4258285" cy="2999867"/>
          </a:xfrm>
          <a:prstGeom prst="rect">
            <a:avLst/>
          </a:prstGeom>
        </p:spPr>
      </p:pic>
    </p:spTree>
    <p:extLst>
      <p:ext uri="{BB962C8B-B14F-4D97-AF65-F5344CB8AC3E}">
        <p14:creationId xmlns:p14="http://schemas.microsoft.com/office/powerpoint/2010/main" val="37810935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1E45-36CE-E2E3-5FC9-6C6B332E88B8}"/>
              </a:ext>
            </a:extLst>
          </p:cNvPr>
          <p:cNvSpPr>
            <a:spLocks noGrp="1"/>
          </p:cNvSpPr>
          <p:nvPr>
            <p:ph type="title"/>
          </p:nvPr>
        </p:nvSpPr>
        <p:spPr/>
        <p:txBody>
          <a:bodyPr/>
          <a:lstStyle/>
          <a:p>
            <a:r>
              <a:rPr lang="en-GB" noProof="0" dirty="0"/>
              <a:t>Example Case</a:t>
            </a:r>
          </a:p>
        </p:txBody>
      </p:sp>
      <p:sp>
        <p:nvSpPr>
          <p:cNvPr id="4" name="Slide Number Placeholder 3">
            <a:extLst>
              <a:ext uri="{FF2B5EF4-FFF2-40B4-BE49-F238E27FC236}">
                <a16:creationId xmlns:a16="http://schemas.microsoft.com/office/drawing/2014/main" id="{58A03F96-BB53-26CC-53E0-9BDF489D322F}"/>
              </a:ext>
            </a:extLst>
          </p:cNvPr>
          <p:cNvSpPr>
            <a:spLocks noGrp="1"/>
          </p:cNvSpPr>
          <p:nvPr>
            <p:ph type="sldNum" sz="quarter" idx="12"/>
          </p:nvPr>
        </p:nvSpPr>
        <p:spPr/>
        <p:txBody>
          <a:bodyPr/>
          <a:lstStyle/>
          <a:p>
            <a:fld id="{D0DA2C0D-9D1B-4B18-B949-92D35CA27DEA}" type="slidenum">
              <a:rPr lang="en-GB" noProof="0" smtClean="0"/>
              <a:t>57</a:t>
            </a:fld>
            <a:endParaRPr lang="en-GB" noProof="0" dirty="0"/>
          </a:p>
        </p:txBody>
      </p:sp>
      <p:pic>
        <p:nvPicPr>
          <p:cNvPr id="5" name="Picture 4" descr="A graph with a blue line&#10;&#10;Description automatically generated">
            <a:extLst>
              <a:ext uri="{FF2B5EF4-FFF2-40B4-BE49-F238E27FC236}">
                <a16:creationId xmlns:a16="http://schemas.microsoft.com/office/drawing/2014/main" id="{803FD1A0-378C-953D-6388-99204C822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331" y="2598272"/>
            <a:ext cx="5751228" cy="4032767"/>
          </a:xfrm>
          <a:prstGeom prst="rect">
            <a:avLst/>
          </a:prstGeom>
        </p:spPr>
      </p:pic>
      <p:pic>
        <p:nvPicPr>
          <p:cNvPr id="8" name="Picture 7" descr="A diagram of a line graph&#10;&#10;Description automatically generated">
            <a:extLst>
              <a:ext uri="{FF2B5EF4-FFF2-40B4-BE49-F238E27FC236}">
                <a16:creationId xmlns:a16="http://schemas.microsoft.com/office/drawing/2014/main" id="{7C70AD0D-4BE6-EAF3-BCBA-10CF7B71B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41" y="2507837"/>
            <a:ext cx="5845560" cy="4213638"/>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D26AD2C-9A39-C79B-4985-6DC7C8E4064F}"/>
                  </a:ext>
                </a:extLst>
              </p:cNvPr>
              <p:cNvSpPr txBox="1"/>
              <p:nvPr/>
            </p:nvSpPr>
            <p:spPr>
              <a:xfrm>
                <a:off x="838200" y="1689736"/>
                <a:ext cx="8833104" cy="430887"/>
              </a:xfrm>
              <a:prstGeom prst="rect">
                <a:avLst/>
              </a:prstGeom>
              <a:noFill/>
            </p:spPr>
            <p:txBody>
              <a:bodyPr wrap="square" rtlCol="0">
                <a:spAutoFit/>
              </a:bodyPr>
              <a:lstStyle/>
              <a:p>
                <a:r>
                  <a:rPr lang="en-GB" sz="2200" noProof="0" dirty="0"/>
                  <a:t>We know that </a:t>
                </a:r>
                <a14:m>
                  <m:oMath xmlns:m="http://schemas.openxmlformats.org/officeDocument/2006/math">
                    <m:r>
                      <a:rPr lang="en-GB" sz="2200" b="0" i="1" noProof="0" smtClean="0">
                        <a:latin typeface="Cambria Math" panose="02040503050406030204" pitchFamily="18" charset="0"/>
                      </a:rPr>
                      <m:t>𝑦</m:t>
                    </m:r>
                    <m:r>
                      <a:rPr lang="en-GB" sz="2200" b="0" i="1" noProof="0" smtClean="0">
                        <a:latin typeface="Cambria Math" panose="02040503050406030204" pitchFamily="18" charset="0"/>
                      </a:rPr>
                      <m:t>=0.5</m:t>
                    </m:r>
                  </m:oMath>
                </a14:m>
                <a:r>
                  <a:rPr lang="en-GB" sz="2200" noProof="0" dirty="0"/>
                  <a:t> so can do a 1D projection to get the value for </a:t>
                </a:r>
                <a14:m>
                  <m:oMath xmlns:m="http://schemas.openxmlformats.org/officeDocument/2006/math">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m:t>
                        </m:r>
                      </m:sub>
                    </m:sSub>
                  </m:oMath>
                </a14:m>
                <a:endParaRPr lang="en-GB" sz="2200" noProof="0" dirty="0"/>
              </a:p>
            </p:txBody>
          </p:sp>
        </mc:Choice>
        <mc:Fallback>
          <p:sp>
            <p:nvSpPr>
              <p:cNvPr id="3" name="TextBox 2">
                <a:extLst>
                  <a:ext uri="{FF2B5EF4-FFF2-40B4-BE49-F238E27FC236}">
                    <a16:creationId xmlns:a16="http://schemas.microsoft.com/office/drawing/2014/main" id="{7D26AD2C-9A39-C79B-4985-6DC7C8E4064F}"/>
                  </a:ext>
                </a:extLst>
              </p:cNvPr>
              <p:cNvSpPr txBox="1">
                <a:spLocks noRot="1" noChangeAspect="1" noMove="1" noResize="1" noEditPoints="1" noAdjustHandles="1" noChangeArrowheads="1" noChangeShapeType="1" noTextEdit="1"/>
              </p:cNvSpPr>
              <p:nvPr/>
            </p:nvSpPr>
            <p:spPr>
              <a:xfrm>
                <a:off x="838200" y="1689736"/>
                <a:ext cx="8833104" cy="430887"/>
              </a:xfrm>
              <a:prstGeom prst="rect">
                <a:avLst/>
              </a:prstGeom>
              <a:blipFill>
                <a:blip r:embed="rId4"/>
                <a:stretch>
                  <a:fillRect l="-897" t="-8451" b="-29577"/>
                </a:stretch>
              </a:blipFill>
            </p:spPr>
            <p:txBody>
              <a:bodyPr/>
              <a:lstStyle/>
              <a:p>
                <a:r>
                  <a:rPr lang="en-GB">
                    <a:noFill/>
                  </a:rPr>
                  <a:t> </a:t>
                </a:r>
              </a:p>
            </p:txBody>
          </p:sp>
        </mc:Fallback>
      </mc:AlternateContent>
    </p:spTree>
    <p:extLst>
      <p:ext uri="{BB962C8B-B14F-4D97-AF65-F5344CB8AC3E}">
        <p14:creationId xmlns:p14="http://schemas.microsoft.com/office/powerpoint/2010/main" val="1593344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8EB8-DD56-5E39-F543-CCF438D030C2}"/>
              </a:ext>
            </a:extLst>
          </p:cNvPr>
          <p:cNvSpPr>
            <a:spLocks noGrp="1"/>
          </p:cNvSpPr>
          <p:nvPr>
            <p:ph type="title"/>
          </p:nvPr>
        </p:nvSpPr>
        <p:spPr/>
        <p:txBody>
          <a:bodyPr/>
          <a:lstStyle/>
          <a:p>
            <a:r>
              <a:rPr lang="en-GB" noProof="0" dirty="0"/>
              <a:t>Mathematical Process III</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B9C1ABB-CB6F-8CBA-DF31-021ED970BC1E}"/>
                  </a:ext>
                </a:extLst>
              </p:cNvPr>
              <p:cNvSpPr>
                <a:spLocks noGrp="1"/>
              </p:cNvSpPr>
              <p:nvPr>
                <p:ph idx="1"/>
              </p:nvPr>
            </p:nvSpPr>
            <p:spPr/>
            <p:txBody>
              <a:bodyPr>
                <a:normAutofit/>
              </a:bodyPr>
              <a:lstStyle/>
              <a:p>
                <a:pPr marL="0" indent="0">
                  <a:buNone/>
                </a:pPr>
                <a:r>
                  <a:rPr lang="en-GB" sz="2200" noProof="0" dirty="0"/>
                  <a:t>By using the conditional of a multivariate Gaussian, a prediction for </a:t>
                </a:r>
                <a14:m>
                  <m:oMath xmlns:m="http://schemas.openxmlformats.org/officeDocument/2006/math">
                    <m:acc>
                      <m:accPr>
                        <m:chr m:val="⃗"/>
                        <m:ctrlPr>
                          <a:rPr lang="en-GB" sz="2200" i="1" noProof="0" smtClean="0">
                            <a:latin typeface="Cambria Math" panose="02040503050406030204" pitchFamily="18" charset="0"/>
                          </a:rPr>
                        </m:ctrlPr>
                      </m:accP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m:t>
                            </m:r>
                          </m:sub>
                        </m:sSub>
                      </m:e>
                    </m:acc>
                  </m:oMath>
                </a14:m>
                <a:r>
                  <a:rPr lang="en-GB" sz="2200" noProof="0" dirty="0"/>
                  <a:t> can be obtained:</a:t>
                </a:r>
              </a:p>
              <a:p>
                <a:pPr marL="0" indent="0" algn="ctr">
                  <a:buNone/>
                </a:pPr>
                <a14:m>
                  <m:oMath xmlns:m="http://schemas.openxmlformats.org/officeDocument/2006/math">
                    <m:r>
                      <a:rPr lang="en-GB" sz="2200" b="0" i="1" noProof="0" smtClean="0">
                        <a:latin typeface="Cambria Math" panose="02040503050406030204" pitchFamily="18" charset="0"/>
                      </a:rPr>
                      <m:t>𝑝</m:t>
                    </m:r>
                    <m:d>
                      <m:dPr>
                        <m:ctrlPr>
                          <a:rPr lang="en-GB" sz="2200" b="0" i="1" noProof="0" smtClean="0">
                            <a:latin typeface="Cambria Math" panose="02040503050406030204" pitchFamily="18" charset="0"/>
                          </a:rPr>
                        </m:ctrlPr>
                      </m:dPr>
                      <m:e>
                        <m:acc>
                          <m:accPr>
                            <m:chr m:val="⃗"/>
                            <m:ctrlPr>
                              <a:rPr lang="en-GB" sz="2200" b="0" i="1" noProof="0" smtClean="0">
                                <a:latin typeface="Cambria Math" panose="02040503050406030204" pitchFamily="18" charset="0"/>
                              </a:rPr>
                            </m:ctrlPr>
                          </m:acc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m:t>
                                </m:r>
                              </m:sub>
                            </m:sSub>
                          </m:e>
                        </m:acc>
                      </m:e>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𝑋</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r>
                          <a:rPr lang="en-GB" sz="2200" b="0" i="1" noProof="0" smtClean="0">
                            <a:latin typeface="Cambria Math" panose="02040503050406030204" pitchFamily="18" charset="0"/>
                          </a:rPr>
                          <m:t>𝑋</m:t>
                        </m:r>
                        <m:r>
                          <a:rPr lang="en-GB" sz="2200" b="0" i="1" noProof="0" smtClean="0">
                            <a:latin typeface="Cambria Math" panose="02040503050406030204" pitchFamily="18" charset="0"/>
                          </a:rPr>
                          <m:t>,</m:t>
                        </m:r>
                        <m:acc>
                          <m:accPr>
                            <m:chr m:val="⃗"/>
                            <m:ctrlPr>
                              <a:rPr lang="en-GB" sz="2200" b="0" i="1" noProof="0" smtClean="0">
                                <a:latin typeface="Cambria Math" panose="02040503050406030204" pitchFamily="18" charset="0"/>
                              </a:rPr>
                            </m:ctrlPr>
                          </m:accPr>
                          <m:e>
                            <m:r>
                              <a:rPr lang="en-GB" sz="2200" b="0" i="1" noProof="0" smtClean="0">
                                <a:latin typeface="Cambria Math" panose="02040503050406030204" pitchFamily="18" charset="0"/>
                              </a:rPr>
                              <m:t>𝑦</m:t>
                            </m:r>
                          </m:e>
                        </m:acc>
                        <m:r>
                          <a:rPr lang="en-GB" sz="2200" b="0" i="1" noProof="0" smtClean="0">
                            <a:latin typeface="Cambria Math" panose="02040503050406030204" pitchFamily="18" charset="0"/>
                          </a:rPr>
                          <m:t> </m:t>
                        </m:r>
                      </m:e>
                    </m:d>
                    <m:r>
                      <a:rPr lang="en-GB" sz="2200" i="1" noProof="0">
                        <a:latin typeface="Cambria Math" panose="02040503050406030204" pitchFamily="18" charset="0"/>
                        <a:ea typeface="Cambria Math" panose="02040503050406030204" pitchFamily="18" charset="0"/>
                      </a:rPr>
                      <m:t>∼</m:t>
                    </m:r>
                    <m:r>
                      <a:rPr lang="en-GB" sz="2200" b="0" i="1" noProof="0" smtClean="0">
                        <a:latin typeface="Cambria Math" panose="02040503050406030204" pitchFamily="18" charset="0"/>
                      </a:rPr>
                      <m:t>𝑁</m:t>
                    </m:r>
                    <m:d>
                      <m:dPr>
                        <m:ctrlPr>
                          <a:rPr lang="en-GB" sz="2200" b="0" i="1" noProof="0" smtClean="0">
                            <a:latin typeface="Cambria Math" panose="02040503050406030204" pitchFamily="18" charset="0"/>
                          </a:rPr>
                        </m:ctrlPr>
                      </m:dPr>
                      <m:e>
                        <m:acc>
                          <m:accPr>
                            <m:chr m:val="⃗"/>
                            <m:ctrlPr>
                              <a:rPr lang="en-GB" sz="2200" b="0" i="1" noProof="0" smtClean="0">
                                <a:latin typeface="Cambria Math" panose="02040503050406030204" pitchFamily="18" charset="0"/>
                              </a:rPr>
                            </m:ctrlPr>
                          </m:acc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𝜇</m:t>
                                </m:r>
                              </m:e>
                              <m:sub>
                                <m:r>
                                  <a:rPr lang="en-GB" sz="2200" b="0" i="1" noProof="0" smtClean="0">
                                    <a:latin typeface="Cambria Math" panose="02040503050406030204" pitchFamily="18" charset="0"/>
                                  </a:rPr>
                                  <m:t>∗</m:t>
                                </m:r>
                              </m:sub>
                            </m:sSub>
                          </m:e>
                        </m:acc>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𝛴</m:t>
                            </m:r>
                          </m:e>
                          <m:sub>
                            <m:r>
                              <a:rPr lang="en-GB" sz="2200" b="0" i="1" noProof="0" smtClean="0">
                                <a:latin typeface="Cambria Math" panose="02040503050406030204" pitchFamily="18" charset="0"/>
                              </a:rPr>
                              <m:t>∗</m:t>
                            </m:r>
                          </m:sub>
                        </m:sSub>
                      </m:e>
                    </m:d>
                  </m:oMath>
                </a14:m>
                <a:r>
                  <a:rPr lang="en-GB" sz="2200" noProof="0" dirty="0"/>
                  <a:t> where </a:t>
                </a:r>
              </a:p>
              <a:p>
                <a:pPr marL="0" indent="0">
                  <a:buNone/>
                </a:pPr>
                <a:r>
                  <a:rPr lang="en-GB" sz="2200" noProof="0" dirty="0"/>
                  <a:t>					</a:t>
                </a:r>
                <a14:m>
                  <m:oMath xmlns:m="http://schemas.openxmlformats.org/officeDocument/2006/math">
                    <m:acc>
                      <m:accPr>
                        <m:chr m:val="⃗"/>
                        <m:ctrlPr>
                          <a:rPr lang="en-GB" sz="2200" b="0" i="1" noProof="0" smtClean="0">
                            <a:latin typeface="Cambria Math" panose="02040503050406030204" pitchFamily="18" charset="0"/>
                          </a:rPr>
                        </m:ctrlPr>
                      </m:acc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𝜇</m:t>
                            </m:r>
                          </m:e>
                          <m:sub>
                            <m:r>
                              <a:rPr lang="en-GB" sz="2200" b="0" i="1" noProof="0" smtClean="0">
                                <a:latin typeface="Cambria Math" panose="02040503050406030204" pitchFamily="18" charset="0"/>
                              </a:rPr>
                              <m:t>∗</m:t>
                            </m:r>
                          </m:sub>
                        </m:sSub>
                      </m:e>
                    </m:acc>
                    <m:r>
                      <a:rPr lang="en-GB" sz="2200" b="0" i="1" noProof="0" smtClean="0">
                        <a:latin typeface="Cambria Math" panose="02040503050406030204" pitchFamily="18" charset="0"/>
                      </a:rPr>
                      <m:t>=</m:t>
                    </m:r>
                    <m:sSup>
                      <m:sSupPr>
                        <m:ctrlPr>
                          <a:rPr lang="en-GB" sz="2200" b="0" i="1" noProof="0" smtClean="0">
                            <a:latin typeface="Cambria Math" panose="02040503050406030204" pitchFamily="18" charset="0"/>
                          </a:rPr>
                        </m:ctrlPr>
                      </m:sSupPr>
                      <m:e>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𝐾</m:t>
                            </m:r>
                          </m:e>
                          <m:sub>
                            <m:r>
                              <a:rPr lang="en-GB" sz="2200" i="1" noProof="0">
                                <a:latin typeface="Cambria Math" panose="02040503050406030204" pitchFamily="18" charset="0"/>
                              </a:rPr>
                              <m:t>∗</m:t>
                            </m:r>
                          </m:sub>
                        </m:sSub>
                      </m:e>
                      <m:sup>
                        <m:r>
                          <a:rPr lang="en-GB" sz="2200" b="0" i="1" noProof="0" smtClean="0">
                            <a:latin typeface="Cambria Math" panose="02040503050406030204" pitchFamily="18" charset="0"/>
                          </a:rPr>
                          <m:t>𝑇</m:t>
                        </m:r>
                      </m:sup>
                    </m:sSup>
                    <m:sSup>
                      <m:sSupPr>
                        <m:ctrlPr>
                          <a:rPr lang="en-GB" sz="2200" b="0" i="1" noProof="0" smtClean="0">
                            <a:latin typeface="Cambria Math" panose="02040503050406030204" pitchFamily="18" charset="0"/>
                          </a:rPr>
                        </m:ctrlPr>
                      </m:sSupPr>
                      <m:e>
                        <m:r>
                          <a:rPr lang="en-GB" sz="2200" b="0" i="1" noProof="0" smtClean="0">
                            <a:latin typeface="Cambria Math" panose="02040503050406030204" pitchFamily="18" charset="0"/>
                          </a:rPr>
                          <m:t>𝐾</m:t>
                        </m:r>
                      </m:e>
                      <m:sup>
                        <m:r>
                          <a:rPr lang="en-GB" sz="2200" b="0" i="1" noProof="0" smtClean="0">
                            <a:latin typeface="Cambria Math" panose="02040503050406030204" pitchFamily="18" charset="0"/>
                          </a:rPr>
                          <m:t>−1</m:t>
                        </m:r>
                      </m:sup>
                    </m:sSup>
                    <m:acc>
                      <m:accPr>
                        <m:chr m:val="⃗"/>
                        <m:ctrlPr>
                          <a:rPr lang="en-GB" sz="2200" b="0" i="1" noProof="0" smtClean="0">
                            <a:latin typeface="Cambria Math" panose="02040503050406030204" pitchFamily="18" charset="0"/>
                          </a:rPr>
                        </m:ctrlPr>
                      </m:accPr>
                      <m:e>
                        <m:r>
                          <a:rPr lang="en-GB" sz="2200" b="0" i="1" noProof="0" smtClean="0">
                            <a:latin typeface="Cambria Math" panose="02040503050406030204" pitchFamily="18" charset="0"/>
                          </a:rPr>
                          <m:t>𝑦</m:t>
                        </m:r>
                      </m:e>
                    </m:acc>
                  </m:oMath>
                </a14:m>
                <a:endParaRPr lang="en-GB" sz="2200" noProof="0" dirty="0"/>
              </a:p>
              <a:p>
                <a:pPr marL="0" indent="0">
                  <a:buNone/>
                </a:pPr>
                <a:r>
                  <a:rPr lang="en-GB" sz="2200" noProof="0" dirty="0"/>
                  <a:t>					</a:t>
                </a:r>
                <a14:m>
                  <m:oMath xmlns:m="http://schemas.openxmlformats.org/officeDocument/2006/math">
                    <m:sSub>
                      <m:sSubPr>
                        <m:ctrlPr>
                          <a:rPr lang="en-GB" sz="2200" i="1" noProof="0" smtClean="0">
                            <a:latin typeface="Cambria Math" panose="02040503050406030204" pitchFamily="18" charset="0"/>
                          </a:rPr>
                        </m:ctrlPr>
                      </m:sSubPr>
                      <m:e>
                        <m:r>
                          <m:rPr>
                            <m:sty m:val="p"/>
                          </m:rPr>
                          <a:rPr lang="en-GB" sz="2200" i="1" noProof="0" smtClean="0">
                            <a:latin typeface="Cambria Math" panose="02040503050406030204" pitchFamily="18" charset="0"/>
                          </a:rPr>
                          <m:t>Σ</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m:t>
                        </m:r>
                      </m:sub>
                    </m:sSub>
                    <m:r>
                      <a:rPr lang="en-GB" sz="2200" b="0" i="1" noProof="0" smtClean="0">
                        <a:latin typeface="Cambria Math" panose="02040503050406030204" pitchFamily="18" charset="0"/>
                      </a:rPr>
                      <m:t>−</m:t>
                    </m:r>
                    <m:sSup>
                      <m:sSupPr>
                        <m:ctrlPr>
                          <a:rPr lang="en-GB" sz="2200" i="1" noProof="0">
                            <a:latin typeface="Cambria Math" panose="02040503050406030204" pitchFamily="18" charset="0"/>
                          </a:rPr>
                        </m:ctrlPr>
                      </m:sSupPr>
                      <m:e>
                        <m:sSub>
                          <m:sSubPr>
                            <m:ctrlPr>
                              <a:rPr lang="en-GB" sz="2200" i="1" noProof="0">
                                <a:latin typeface="Cambria Math" panose="02040503050406030204" pitchFamily="18" charset="0"/>
                              </a:rPr>
                            </m:ctrlPr>
                          </m:sSubPr>
                          <m:e>
                            <m:r>
                              <a:rPr lang="en-GB" sz="2200" i="1" noProof="0">
                                <a:latin typeface="Cambria Math" panose="02040503050406030204" pitchFamily="18" charset="0"/>
                              </a:rPr>
                              <m:t>𝐾</m:t>
                            </m:r>
                          </m:e>
                          <m:sub>
                            <m:r>
                              <a:rPr lang="en-GB" sz="2200" i="1" noProof="0">
                                <a:latin typeface="Cambria Math" panose="02040503050406030204" pitchFamily="18" charset="0"/>
                              </a:rPr>
                              <m:t>∗</m:t>
                            </m:r>
                          </m:sub>
                        </m:sSub>
                      </m:e>
                      <m:sup>
                        <m:r>
                          <a:rPr lang="en-GB" sz="2200" i="1" noProof="0">
                            <a:latin typeface="Cambria Math" panose="02040503050406030204" pitchFamily="18" charset="0"/>
                          </a:rPr>
                          <m:t>𝑇</m:t>
                        </m:r>
                      </m:sup>
                    </m:sSup>
                    <m:sSup>
                      <m:sSupPr>
                        <m:ctrlPr>
                          <a:rPr lang="en-GB" sz="2200" i="1" noProof="0">
                            <a:latin typeface="Cambria Math" panose="02040503050406030204" pitchFamily="18" charset="0"/>
                          </a:rPr>
                        </m:ctrlPr>
                      </m:sSupPr>
                      <m:e>
                        <m:r>
                          <a:rPr lang="en-GB" sz="2200" i="1" noProof="0">
                            <a:latin typeface="Cambria Math" panose="02040503050406030204" pitchFamily="18" charset="0"/>
                          </a:rPr>
                          <m:t>𝐾</m:t>
                        </m:r>
                      </m:e>
                      <m:sup>
                        <m:r>
                          <a:rPr lang="en-GB" sz="2200" i="1" noProof="0">
                            <a:latin typeface="Cambria Math" panose="02040503050406030204" pitchFamily="18" charset="0"/>
                          </a:rPr>
                          <m:t>−1</m:t>
                        </m:r>
                      </m:sup>
                    </m:sSup>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m:t>
                        </m:r>
                      </m:sub>
                    </m:sSub>
                  </m:oMath>
                </a14:m>
                <a:endParaRPr lang="en-GB" sz="2200" noProof="0" dirty="0"/>
              </a:p>
              <a:p>
                <a:endParaRPr lang="en-GB" sz="2200" noProof="0" dirty="0"/>
              </a:p>
              <a:p>
                <a:pPr marL="0" indent="0">
                  <a:buNone/>
                </a:pPr>
                <a:r>
                  <a:rPr lang="en-GB" sz="2200" noProof="0" dirty="0"/>
                  <a:t>Thus, the GP now has a prediction for the mean and covariance matrix, and thus the standard deviation, of </a:t>
                </a:r>
                <a14:m>
                  <m:oMath xmlns:m="http://schemas.openxmlformats.org/officeDocument/2006/math">
                    <m:acc>
                      <m:accPr>
                        <m:chr m:val="⃗"/>
                        <m:ctrlPr>
                          <a:rPr lang="en-GB" sz="2200" i="1" noProof="0" smtClean="0">
                            <a:latin typeface="Cambria Math" panose="02040503050406030204" pitchFamily="18" charset="0"/>
                          </a:rPr>
                        </m:ctrlPr>
                      </m:accPr>
                      <m:e>
                        <m:sSub>
                          <m:sSubPr>
                            <m:ctrlPr>
                              <a:rPr lang="en-GB" sz="2200" i="1" noProof="0" smtClean="0">
                                <a:latin typeface="Cambria Math" panose="02040503050406030204" pitchFamily="18" charset="0"/>
                              </a:rPr>
                            </m:ctrlPr>
                          </m:sSubPr>
                          <m:e>
                            <m:r>
                              <a:rPr lang="en-GB" sz="2200" b="0" i="1" noProof="0" smtClean="0">
                                <a:latin typeface="Cambria Math" panose="02040503050406030204" pitchFamily="18" charset="0"/>
                              </a:rPr>
                              <m:t>𝑦</m:t>
                            </m:r>
                          </m:e>
                          <m:sub>
                            <m:r>
                              <a:rPr lang="en-GB" sz="2200" b="0" i="1" noProof="0" smtClean="0">
                                <a:latin typeface="Cambria Math" panose="02040503050406030204" pitchFamily="18" charset="0"/>
                              </a:rPr>
                              <m:t>∗</m:t>
                            </m:r>
                          </m:sub>
                        </m:sSub>
                      </m:e>
                    </m:acc>
                  </m:oMath>
                </a14:m>
                <a:r>
                  <a:rPr lang="en-GB" sz="2200" noProof="0" dirty="0"/>
                  <a:t>. </a:t>
                </a:r>
                <a:r>
                  <a:rPr lang="en-GB" sz="2200" baseline="30000" noProof="0" dirty="0"/>
                  <a:t>5</a:t>
                </a:r>
                <a:endParaRPr lang="en-GB" sz="2200" noProof="0" dirty="0"/>
              </a:p>
            </p:txBody>
          </p:sp>
        </mc:Choice>
        <mc:Fallback>
          <p:sp>
            <p:nvSpPr>
              <p:cNvPr id="3" name="Content Placeholder 2">
                <a:extLst>
                  <a:ext uri="{FF2B5EF4-FFF2-40B4-BE49-F238E27FC236}">
                    <a16:creationId xmlns:a16="http://schemas.microsoft.com/office/drawing/2014/main" id="{FB9C1ABB-CB6F-8CBA-DF31-021ED970BC1E}"/>
                  </a:ext>
                </a:extLst>
              </p:cNvPr>
              <p:cNvSpPr>
                <a:spLocks noGrp="1" noRot="1" noChangeAspect="1" noMove="1" noResize="1" noEditPoints="1" noAdjustHandles="1" noChangeArrowheads="1" noChangeShapeType="1" noTextEdit="1"/>
              </p:cNvSpPr>
              <p:nvPr>
                <p:ph idx="1"/>
              </p:nvPr>
            </p:nvSpPr>
            <p:spPr>
              <a:blipFill>
                <a:blip r:embed="rId2"/>
                <a:stretch>
                  <a:fillRect l="-754" t="-1541"/>
                </a:stretch>
              </a:blipFill>
            </p:spPr>
            <p:txBody>
              <a:bodyPr/>
              <a:lstStyle/>
              <a:p>
                <a:r>
                  <a:rPr lang="en-GB">
                    <a:noFill/>
                  </a:rPr>
                  <a:t> </a:t>
                </a:r>
              </a:p>
            </p:txBody>
          </p:sp>
        </mc:Fallback>
      </mc:AlternateContent>
      <p:sp>
        <p:nvSpPr>
          <p:cNvPr id="5" name="Slide Number Placeholder 4">
            <a:extLst>
              <a:ext uri="{FF2B5EF4-FFF2-40B4-BE49-F238E27FC236}">
                <a16:creationId xmlns:a16="http://schemas.microsoft.com/office/drawing/2014/main" id="{47132497-380B-DCF8-B432-6AE1DC9566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51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D52D-87E2-76E1-FF39-3B477E4C8BD7}"/>
              </a:ext>
            </a:extLst>
          </p:cNvPr>
          <p:cNvSpPr>
            <a:spLocks noGrp="1"/>
          </p:cNvSpPr>
          <p:nvPr>
            <p:ph type="title"/>
          </p:nvPr>
        </p:nvSpPr>
        <p:spPr/>
        <p:txBody>
          <a:bodyPr/>
          <a:lstStyle/>
          <a:p>
            <a:r>
              <a:rPr lang="en-GB" noProof="0" dirty="0"/>
              <a:t>Example</a:t>
            </a:r>
          </a:p>
        </p:txBody>
      </p:sp>
      <p:sp>
        <p:nvSpPr>
          <p:cNvPr id="4" name="Slide Number Placeholder 3">
            <a:extLst>
              <a:ext uri="{FF2B5EF4-FFF2-40B4-BE49-F238E27FC236}">
                <a16:creationId xmlns:a16="http://schemas.microsoft.com/office/drawing/2014/main" id="{3DCD0A96-9F2C-BAE7-3CEE-19C3A32D5CCF}"/>
              </a:ext>
            </a:extLst>
          </p:cNvPr>
          <p:cNvSpPr>
            <a:spLocks noGrp="1"/>
          </p:cNvSpPr>
          <p:nvPr>
            <p:ph type="sldNum" sz="quarter" idx="12"/>
          </p:nvPr>
        </p:nvSpPr>
        <p:spPr/>
        <p:txBody>
          <a:bodyPr/>
          <a:lstStyle/>
          <a:p>
            <a:fld id="{D0DA2C0D-9D1B-4B18-B949-92D35CA27DEA}" type="slidenum">
              <a:rPr lang="en-GB" noProof="0" smtClean="0"/>
              <a:t>59</a:t>
            </a:fld>
            <a:endParaRPr lang="en-GB" noProof="0" dirty="0"/>
          </a:p>
        </p:txBody>
      </p:sp>
      <p:pic>
        <p:nvPicPr>
          <p:cNvPr id="6" name="Picture 5" descr="A graph with blue dots&#10;&#10;Description automatically generated">
            <a:extLst>
              <a:ext uri="{FF2B5EF4-FFF2-40B4-BE49-F238E27FC236}">
                <a16:creationId xmlns:a16="http://schemas.microsoft.com/office/drawing/2014/main" id="{CAEE0694-7E2B-437D-7B9E-2AC484ACA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303261"/>
            <a:ext cx="5852172" cy="4389129"/>
          </a:xfrm>
          <a:prstGeom prst="rect">
            <a:avLst/>
          </a:prstGeom>
        </p:spPr>
      </p:pic>
    </p:spTree>
    <p:extLst>
      <p:ext uri="{BB962C8B-B14F-4D97-AF65-F5344CB8AC3E}">
        <p14:creationId xmlns:p14="http://schemas.microsoft.com/office/powerpoint/2010/main" val="213306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BAA9-1A73-4355-6206-4207FD736856}"/>
              </a:ext>
            </a:extLst>
          </p:cNvPr>
          <p:cNvSpPr>
            <a:spLocks noGrp="1"/>
          </p:cNvSpPr>
          <p:nvPr>
            <p:ph type="title"/>
          </p:nvPr>
        </p:nvSpPr>
        <p:spPr/>
        <p:txBody>
          <a:bodyPr/>
          <a:lstStyle/>
          <a:p>
            <a:r>
              <a:rPr lang="en-GB" noProof="0" dirty="0"/>
              <a:t>Kernel Choice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9C2685-7CED-FF80-1848-B7F27216DD37}"/>
                  </a:ext>
                </a:extLst>
              </p:cNvPr>
              <p:cNvSpPr>
                <a:spLocks noGrp="1"/>
              </p:cNvSpPr>
              <p:nvPr>
                <p:ph idx="1"/>
              </p:nvPr>
            </p:nvSpPr>
            <p:spPr/>
            <p:txBody>
              <a:bodyPr>
                <a:normAutofit lnSpcReduction="10000"/>
              </a:bodyPr>
              <a:lstStyle/>
              <a:p>
                <a:pPr marL="0" indent="0">
                  <a:buNone/>
                </a:pPr>
                <a:r>
                  <a:rPr lang="en-GB" sz="2200" noProof="0" dirty="0"/>
                  <a:t>The Radial Basis Function kernel can be used:</a:t>
                </a:r>
              </a:p>
              <a:p>
                <a:endParaRPr lang="en-GB" sz="2200" noProof="0" dirty="0"/>
              </a:p>
              <a:p>
                <a:pPr marL="0" indent="0">
                  <a:buNone/>
                </a:pPr>
                <a14:m>
                  <m:oMathPara xmlns:m="http://schemas.openxmlformats.org/officeDocument/2006/math">
                    <m:oMathParaPr>
                      <m:jc m:val="centerGroup"/>
                    </m:oMathParaPr>
                    <m:oMath xmlns:m="http://schemas.openxmlformats.org/officeDocument/2006/math">
                      <m:r>
                        <a:rPr lang="en-GB" sz="2200" i="1" noProof="0" smtClean="0">
                          <a:latin typeface="Cambria Math" panose="02040503050406030204" pitchFamily="18" charset="0"/>
                          <a:ea typeface="Cambria Math" panose="02040503050406030204" pitchFamily="18" charset="0"/>
                        </a:rPr>
                        <m:t>𝜅</m:t>
                      </m:r>
                      <m:d>
                        <m:dPr>
                          <m:ctrlPr>
                            <a:rPr lang="en-GB" sz="2200" b="0" i="1" noProof="0" smtClean="0">
                              <a:latin typeface="Cambria Math" panose="02040503050406030204" pitchFamily="18" charset="0"/>
                              <a:ea typeface="Cambria Math" panose="02040503050406030204" pitchFamily="18" charset="0"/>
                            </a:rPr>
                          </m:ctrlPr>
                        </m:dPr>
                        <m:e>
                          <m:bar>
                            <m:barPr>
                              <m:ctrlPr>
                                <a:rPr lang="en-GB" sz="2200" b="0" i="1" noProof="0" smtClean="0">
                                  <a:latin typeface="Cambria Math" panose="02040503050406030204" pitchFamily="18" charset="0"/>
                                  <a:ea typeface="Cambria Math" panose="02040503050406030204" pitchFamily="18" charset="0"/>
                                </a:rPr>
                              </m:ctrlPr>
                            </m:barPr>
                            <m:e>
                              <m:r>
                                <a:rPr lang="en-GB" sz="2200" b="0" i="1" noProof="0" smtClean="0">
                                  <a:latin typeface="Cambria Math" panose="02040503050406030204" pitchFamily="18" charset="0"/>
                                  <a:ea typeface="Cambria Math" panose="02040503050406030204" pitchFamily="18" charset="0"/>
                                </a:rPr>
                                <m:t>𝑎</m:t>
                              </m:r>
                            </m:e>
                          </m:bar>
                          <m:r>
                            <a:rPr lang="en-GB" sz="2200" b="0" i="1" noProof="0" smtClean="0">
                              <a:latin typeface="Cambria Math" panose="02040503050406030204" pitchFamily="18" charset="0"/>
                              <a:ea typeface="Cambria Math" panose="02040503050406030204" pitchFamily="18" charset="0"/>
                            </a:rPr>
                            <m:t>,</m:t>
                          </m:r>
                          <m:bar>
                            <m:barPr>
                              <m:ctrlPr>
                                <a:rPr lang="en-GB" sz="2200" b="0" i="1" noProof="0" smtClean="0">
                                  <a:latin typeface="Cambria Math" panose="02040503050406030204" pitchFamily="18" charset="0"/>
                                  <a:ea typeface="Cambria Math" panose="02040503050406030204" pitchFamily="18" charset="0"/>
                                </a:rPr>
                              </m:ctrlPr>
                            </m:barPr>
                            <m:e>
                              <m:r>
                                <a:rPr lang="en-GB" sz="2200" b="0" i="1" noProof="0" smtClean="0">
                                  <a:latin typeface="Cambria Math" panose="02040503050406030204" pitchFamily="18" charset="0"/>
                                  <a:ea typeface="Cambria Math" panose="02040503050406030204" pitchFamily="18" charset="0"/>
                                </a:rPr>
                                <m:t>𝑏</m:t>
                              </m:r>
                            </m:e>
                          </m:bar>
                        </m:e>
                      </m:d>
                      <m:r>
                        <a:rPr lang="en-GB" sz="2200" b="0" i="1" noProof="0" smtClean="0">
                          <a:latin typeface="Cambria Math" panose="02040503050406030204" pitchFamily="18" charset="0"/>
                          <a:ea typeface="Cambria Math" panose="02040503050406030204" pitchFamily="18" charset="0"/>
                        </a:rPr>
                        <m:t>=</m:t>
                      </m:r>
                      <m:r>
                        <m:rPr>
                          <m:sty m:val="p"/>
                        </m:rPr>
                        <a:rPr lang="en-GB" sz="2200" b="0" i="0" noProof="0" smtClean="0">
                          <a:latin typeface="Cambria Math" panose="02040503050406030204" pitchFamily="18" charset="0"/>
                          <a:ea typeface="Cambria Math" panose="02040503050406030204" pitchFamily="18" charset="0"/>
                        </a:rPr>
                        <m:t>exp</m:t>
                      </m:r>
                      <m:r>
                        <a:rPr lang="en-GB" sz="2200" b="0" i="1" noProof="0" smtClean="0">
                          <a:latin typeface="Cambria Math" panose="02040503050406030204" pitchFamily="18" charset="0"/>
                          <a:ea typeface="Cambria Math" panose="02040503050406030204" pitchFamily="18" charset="0"/>
                        </a:rPr>
                        <m:t>⁡</m:t>
                      </m:r>
                      <m:d>
                        <m:dPr>
                          <m:begChr m:val="["/>
                          <m:endChr m:val="]"/>
                          <m:ctrlPr>
                            <a:rPr lang="en-GB" sz="2200" b="0" i="1" noProof="0" smtClean="0">
                              <a:latin typeface="Cambria Math" panose="02040503050406030204" pitchFamily="18" charset="0"/>
                              <a:ea typeface="Cambria Math" panose="02040503050406030204" pitchFamily="18" charset="0"/>
                            </a:rPr>
                          </m:ctrlPr>
                        </m:dPr>
                        <m:e>
                          <m:nary>
                            <m:naryPr>
                              <m:chr m:val="∑"/>
                              <m:ctrlPr>
                                <a:rPr lang="en-GB" sz="2200" b="0" i="1" noProof="0" smtClean="0">
                                  <a:latin typeface="Cambria Math" panose="02040503050406030204" pitchFamily="18" charset="0"/>
                                  <a:ea typeface="Cambria Math" panose="02040503050406030204" pitchFamily="18" charset="0"/>
                                </a:rPr>
                              </m:ctrlPr>
                            </m:naryPr>
                            <m:sub>
                              <m:r>
                                <m:rPr>
                                  <m:brk m:alnAt="23"/>
                                </m:rPr>
                                <a:rPr lang="en-GB" sz="2200" b="0" i="1" noProof="0" smtClean="0">
                                  <a:latin typeface="Cambria Math" panose="02040503050406030204" pitchFamily="18" charset="0"/>
                                  <a:ea typeface="Cambria Math" panose="02040503050406030204" pitchFamily="18" charset="0"/>
                                </a:rPr>
                                <m:t>𝑖</m:t>
                              </m:r>
                              <m:r>
                                <a:rPr lang="en-GB" sz="2200" b="0" i="1" noProof="0" smtClean="0">
                                  <a:latin typeface="Cambria Math" panose="02040503050406030204" pitchFamily="18" charset="0"/>
                                  <a:ea typeface="Cambria Math" panose="02040503050406030204" pitchFamily="18" charset="0"/>
                                </a:rPr>
                                <m:t>=0</m:t>
                              </m:r>
                            </m:sub>
                            <m:sup>
                              <m:r>
                                <a:rPr lang="en-GB" sz="2200" b="0" i="1" noProof="0" smtClean="0">
                                  <a:latin typeface="Cambria Math" panose="02040503050406030204" pitchFamily="18" charset="0"/>
                                  <a:ea typeface="Cambria Math" panose="02040503050406030204" pitchFamily="18" charset="0"/>
                                </a:rPr>
                                <m:t>𝑝</m:t>
                              </m:r>
                              <m:r>
                                <a:rPr lang="en-GB" sz="2200" b="0" i="1" noProof="0" smtClean="0">
                                  <a:latin typeface="Cambria Math" panose="02040503050406030204" pitchFamily="18" charset="0"/>
                                  <a:ea typeface="Cambria Math" panose="02040503050406030204" pitchFamily="18" charset="0"/>
                                </a:rPr>
                                <m:t>−1</m:t>
                              </m:r>
                            </m:sup>
                            <m:e>
                              <m:f>
                                <m:fPr>
                                  <m:ctrlPr>
                                    <a:rPr lang="en-GB" sz="2200" b="0" i="1" noProof="0" smtClean="0">
                                      <a:latin typeface="Cambria Math" panose="02040503050406030204" pitchFamily="18" charset="0"/>
                                      <a:ea typeface="Cambria Math" panose="02040503050406030204" pitchFamily="18" charset="0"/>
                                    </a:rPr>
                                  </m:ctrlPr>
                                </m:fPr>
                                <m:num>
                                  <m:r>
                                    <a:rPr lang="en-GB" sz="2200" b="0" i="1" noProof="0" smtClean="0">
                                      <a:latin typeface="Cambria Math" panose="02040503050406030204" pitchFamily="18" charset="0"/>
                                      <a:ea typeface="Cambria Math" panose="02040503050406030204" pitchFamily="18" charset="0"/>
                                    </a:rPr>
                                    <m:t>−</m:t>
                                  </m:r>
                                  <m:sSup>
                                    <m:sSupPr>
                                      <m:ctrlPr>
                                        <a:rPr lang="en-GB" sz="2200" b="0" i="1" noProof="0" smtClean="0">
                                          <a:latin typeface="Cambria Math" panose="02040503050406030204" pitchFamily="18" charset="0"/>
                                          <a:ea typeface="Cambria Math" panose="02040503050406030204" pitchFamily="18" charset="0"/>
                                        </a:rPr>
                                      </m:ctrlPr>
                                    </m:sSupPr>
                                    <m:e>
                                      <m:r>
                                        <a:rPr lang="en-GB" sz="2200" b="0" i="1" noProof="0" smtClean="0">
                                          <a:latin typeface="Cambria Math" panose="02040503050406030204" pitchFamily="18" charset="0"/>
                                          <a:ea typeface="Cambria Math" panose="02040503050406030204" pitchFamily="18" charset="0"/>
                                        </a:rPr>
                                        <m:t>𝑑</m:t>
                                      </m:r>
                                      <m:r>
                                        <a:rPr lang="en-GB" sz="2200" b="0" i="1" noProof="0" smtClean="0">
                                          <a:latin typeface="Cambria Math" panose="02040503050406030204" pitchFamily="18" charset="0"/>
                                          <a:ea typeface="Cambria Math" panose="02040503050406030204" pitchFamily="18" charset="0"/>
                                        </a:rPr>
                                        <m:t>(</m:t>
                                      </m:r>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𝑎</m:t>
                                          </m:r>
                                        </m:e>
                                        <m:sub>
                                          <m:r>
                                            <a:rPr lang="en-GB" sz="2200" b="0" i="1" noProof="0" smtClean="0">
                                              <a:latin typeface="Cambria Math" panose="02040503050406030204" pitchFamily="18" charset="0"/>
                                              <a:ea typeface="Cambria Math" panose="02040503050406030204" pitchFamily="18" charset="0"/>
                                            </a:rPr>
                                            <m:t>𝑖</m:t>
                                          </m:r>
                                        </m:sub>
                                      </m:sSub>
                                      <m:r>
                                        <a:rPr lang="en-GB" sz="2200" b="0" i="1" noProof="0" smtClean="0">
                                          <a:latin typeface="Cambria Math" panose="02040503050406030204" pitchFamily="18" charset="0"/>
                                          <a:ea typeface="Cambria Math" panose="02040503050406030204" pitchFamily="18" charset="0"/>
                                        </a:rPr>
                                        <m:t>,</m:t>
                                      </m:r>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𝑏</m:t>
                                          </m:r>
                                        </m:e>
                                        <m:sub>
                                          <m:r>
                                            <a:rPr lang="en-GB" sz="2200" b="0" i="1" noProof="0" smtClean="0">
                                              <a:latin typeface="Cambria Math" panose="02040503050406030204" pitchFamily="18" charset="0"/>
                                              <a:ea typeface="Cambria Math" panose="02040503050406030204" pitchFamily="18" charset="0"/>
                                            </a:rPr>
                                            <m:t>𝑖</m:t>
                                          </m:r>
                                        </m:sub>
                                      </m:sSub>
                                      <m:r>
                                        <a:rPr lang="en-GB" sz="2200" b="0" i="1" noProof="0" smtClean="0">
                                          <a:latin typeface="Cambria Math" panose="02040503050406030204" pitchFamily="18" charset="0"/>
                                          <a:ea typeface="Cambria Math" panose="02040503050406030204" pitchFamily="18" charset="0"/>
                                        </a:rPr>
                                        <m:t>)</m:t>
                                      </m:r>
                                    </m:e>
                                    <m:sup>
                                      <m:r>
                                        <a:rPr lang="en-GB" sz="2200" b="0" i="1" noProof="0" smtClean="0">
                                          <a:latin typeface="Cambria Math" panose="02040503050406030204" pitchFamily="18" charset="0"/>
                                          <a:ea typeface="Cambria Math" panose="02040503050406030204" pitchFamily="18" charset="0"/>
                                        </a:rPr>
                                        <m:t>2</m:t>
                                      </m:r>
                                    </m:sup>
                                  </m:sSup>
                                </m:num>
                                <m:den>
                                  <m:r>
                                    <a:rPr lang="en-GB" sz="2200" b="0" i="1" noProof="0" smtClean="0">
                                      <a:latin typeface="Cambria Math" panose="02040503050406030204" pitchFamily="18" charset="0"/>
                                      <a:ea typeface="Cambria Math" panose="02040503050406030204" pitchFamily="18" charset="0"/>
                                    </a:rPr>
                                    <m:t>2</m:t>
                                  </m:r>
                                  <m:sSup>
                                    <m:sSupPr>
                                      <m:ctrlPr>
                                        <a:rPr lang="en-GB" sz="2200" b="0" i="1" noProof="0" smtClean="0">
                                          <a:latin typeface="Cambria Math" panose="02040503050406030204" pitchFamily="18" charset="0"/>
                                          <a:ea typeface="Cambria Math" panose="02040503050406030204" pitchFamily="18" charset="0"/>
                                        </a:rPr>
                                      </m:ctrlPr>
                                    </m:sSupPr>
                                    <m:e>
                                      <m:sSub>
                                        <m:sSubPr>
                                          <m:ctrlPr>
                                            <a:rPr lang="en-GB" sz="2200" b="0" i="1" noProof="0" smtClean="0">
                                              <a:latin typeface="Cambria Math" panose="02040503050406030204" pitchFamily="18" charset="0"/>
                                              <a:ea typeface="Cambria Math" panose="02040503050406030204" pitchFamily="18" charset="0"/>
                                            </a:rPr>
                                          </m:ctrlPr>
                                        </m:sSubPr>
                                        <m:e>
                                          <m:r>
                                            <a:rPr lang="en-GB" sz="2200" b="0" i="1" noProof="0" smtClean="0">
                                              <a:latin typeface="Cambria Math" panose="02040503050406030204" pitchFamily="18" charset="0"/>
                                              <a:ea typeface="Cambria Math" panose="02040503050406030204" pitchFamily="18" charset="0"/>
                                            </a:rPr>
                                            <m:t>𝑙</m:t>
                                          </m:r>
                                        </m:e>
                                        <m:sub>
                                          <m:r>
                                            <a:rPr lang="en-GB" sz="2200" b="0" i="1" noProof="0" smtClean="0">
                                              <a:latin typeface="Cambria Math" panose="02040503050406030204" pitchFamily="18" charset="0"/>
                                              <a:ea typeface="Cambria Math" panose="02040503050406030204" pitchFamily="18" charset="0"/>
                                            </a:rPr>
                                            <m:t>𝑖</m:t>
                                          </m:r>
                                        </m:sub>
                                      </m:sSub>
                                    </m:e>
                                    <m:sup>
                                      <m:r>
                                        <a:rPr lang="en-GB" sz="2200" b="0" i="1" noProof="0" smtClean="0">
                                          <a:latin typeface="Cambria Math" panose="02040503050406030204" pitchFamily="18" charset="0"/>
                                          <a:ea typeface="Cambria Math" panose="02040503050406030204" pitchFamily="18" charset="0"/>
                                        </a:rPr>
                                        <m:t>2</m:t>
                                      </m:r>
                                    </m:sup>
                                  </m:sSup>
                                </m:den>
                              </m:f>
                            </m:e>
                          </m:nary>
                        </m:e>
                      </m:d>
                    </m:oMath>
                  </m:oMathPara>
                </a14:m>
                <a:endParaRPr lang="en-GB" sz="1800" noProof="0" dirty="0"/>
              </a:p>
              <a:p>
                <a:pPr marL="0" indent="0">
                  <a:buNone/>
                </a:pPr>
                <a:r>
                  <a:rPr lang="en-GB" sz="2200" noProof="0" dirty="0"/>
                  <a:t>Where:</a:t>
                </a:r>
              </a:p>
              <a:p>
                <a:pPr lvl="1"/>
                <a14:m>
                  <m:oMath xmlns:m="http://schemas.openxmlformats.org/officeDocument/2006/math">
                    <m:bar>
                      <m:barPr>
                        <m:ctrlPr>
                          <a:rPr lang="en-GB" sz="1800" b="0" i="1" noProof="0" smtClean="0">
                            <a:latin typeface="Cambria Math" panose="02040503050406030204" pitchFamily="18" charset="0"/>
                          </a:rPr>
                        </m:ctrlPr>
                      </m:barPr>
                      <m:e>
                        <m:r>
                          <a:rPr lang="en-GB" sz="1800" b="0" i="1" noProof="0" smtClean="0">
                            <a:latin typeface="Cambria Math" panose="02040503050406030204" pitchFamily="18" charset="0"/>
                          </a:rPr>
                          <m:t>𝑎</m:t>
                        </m:r>
                      </m:e>
                    </m:bar>
                    <m:r>
                      <a:rPr lang="en-GB" sz="1800" b="0" i="1" noProof="0" smtClean="0">
                        <a:latin typeface="Cambria Math" panose="02040503050406030204" pitchFamily="18" charset="0"/>
                      </a:rPr>
                      <m:t>,</m:t>
                    </m:r>
                    <m:bar>
                      <m:barPr>
                        <m:ctrlPr>
                          <a:rPr lang="en-GB" sz="1800" b="0" i="1" noProof="0" smtClean="0">
                            <a:latin typeface="Cambria Math" panose="02040503050406030204" pitchFamily="18" charset="0"/>
                          </a:rPr>
                        </m:ctrlPr>
                      </m:barPr>
                      <m:e>
                        <m:r>
                          <a:rPr lang="en-GB" sz="1800" b="0" i="1" noProof="0" smtClean="0">
                            <a:latin typeface="Cambria Math" panose="02040503050406030204" pitchFamily="18" charset="0"/>
                          </a:rPr>
                          <m:t>𝑏</m:t>
                        </m:r>
                      </m:e>
                    </m:bar>
                  </m:oMath>
                </a14:m>
                <a:r>
                  <a:rPr lang="en-GB" sz="1800" b="0" i="1" noProof="0" dirty="0">
                    <a:latin typeface="Cambria Math" panose="02040503050406030204" pitchFamily="18" charset="0"/>
                  </a:rPr>
                  <a:t> </a:t>
                </a:r>
                <a:r>
                  <a:rPr lang="en-GB" sz="1800" noProof="0" dirty="0"/>
                  <a:t>are some vectors of length </a:t>
                </a:r>
                <a:r>
                  <a:rPr lang="en-GB" sz="1800" i="1" noProof="0" dirty="0"/>
                  <a:t>p</a:t>
                </a:r>
                <a:r>
                  <a:rPr lang="en-GB" sz="1800" noProof="0" dirty="0"/>
                  <a:t> (e.g. have </a:t>
                </a:r>
                <a:r>
                  <a:rPr lang="en-GB" sz="1800" i="1" noProof="0" dirty="0"/>
                  <a:t>p </a:t>
                </a:r>
                <a:r>
                  <a:rPr lang="en-GB" sz="1800" noProof="0" dirty="0"/>
                  <a:t>parameters)</a:t>
                </a:r>
                <a:endParaRPr lang="en-GB" sz="1800" b="0" i="1" noProof="0" dirty="0">
                  <a:latin typeface="Cambria Math" panose="02040503050406030204" pitchFamily="18" charset="0"/>
                </a:endParaRPr>
              </a:p>
              <a:p>
                <a:pPr lvl="1"/>
                <a14:m>
                  <m:oMath xmlns:m="http://schemas.openxmlformats.org/officeDocument/2006/math">
                    <m:r>
                      <a:rPr lang="en-GB" sz="1800" b="0" i="1" noProof="0" smtClean="0">
                        <a:latin typeface="Cambria Math" panose="02040503050406030204" pitchFamily="18" charset="0"/>
                      </a:rPr>
                      <m:t>𝑑</m:t>
                    </m:r>
                    <m:r>
                      <a:rPr lang="en-GB" sz="1800" b="0" i="1" noProof="0" smtClean="0">
                        <a:latin typeface="Cambria Math" panose="02040503050406030204" pitchFamily="18" charset="0"/>
                      </a:rPr>
                      <m:t>(∙,∙)</m:t>
                    </m:r>
                  </m:oMath>
                </a14:m>
                <a:r>
                  <a:rPr lang="en-GB" sz="1800" noProof="0" dirty="0"/>
                  <a:t> is the Euclidean distance.</a:t>
                </a:r>
              </a:p>
              <a:p>
                <a:pPr lvl="1"/>
                <a14:m>
                  <m:oMath xmlns:m="http://schemas.openxmlformats.org/officeDocument/2006/math">
                    <m:bar>
                      <m:barPr>
                        <m:ctrlPr>
                          <a:rPr lang="en-GB" sz="1800" i="1" noProof="0" smtClean="0">
                            <a:latin typeface="Cambria Math" panose="02040503050406030204" pitchFamily="18" charset="0"/>
                            <a:ea typeface="Cambria Math" panose="02040503050406030204" pitchFamily="18" charset="0"/>
                          </a:rPr>
                        </m:ctrlPr>
                      </m:barPr>
                      <m:e>
                        <m:r>
                          <a:rPr lang="en-GB" sz="1800" b="0" i="1" noProof="0" smtClean="0">
                            <a:latin typeface="Cambria Math" panose="02040503050406030204" pitchFamily="18" charset="0"/>
                            <a:ea typeface="Cambria Math" panose="02040503050406030204" pitchFamily="18" charset="0"/>
                          </a:rPr>
                          <m:t>𝑙</m:t>
                        </m:r>
                      </m:e>
                    </m:bar>
                  </m:oMath>
                </a14:m>
                <a:r>
                  <a:rPr lang="en-GB" sz="1800" noProof="0" dirty="0">
                    <a:ea typeface="Cambria Math" panose="02040503050406030204" pitchFamily="18" charset="0"/>
                  </a:rPr>
                  <a:t> is a hyperparameter called the length scale. For this kernel, it is a measure of how smooth the function is. </a:t>
                </a:r>
              </a:p>
              <a:p>
                <a:pPr marL="0" indent="0">
                  <a:buNone/>
                </a:pPr>
                <a:endParaRPr lang="en-GB" sz="2200" noProof="0" dirty="0"/>
              </a:p>
              <a:p>
                <a:pPr marL="0" indent="0">
                  <a:buNone/>
                </a:pPr>
                <a:r>
                  <a:rPr lang="en-GB" sz="2200" noProof="0" dirty="0"/>
                  <a:t>The RBF kernel gives smooth, continuous posterior distribution which is appropriate for the cases presented here. </a:t>
                </a:r>
              </a:p>
              <a:p>
                <a:pPr marL="0" indent="0">
                  <a:buNone/>
                </a:pPr>
                <a:endParaRPr lang="en-GB" sz="2400" noProof="0" dirty="0"/>
              </a:p>
            </p:txBody>
          </p:sp>
        </mc:Choice>
        <mc:Fallback>
          <p:sp>
            <p:nvSpPr>
              <p:cNvPr id="3" name="Content Placeholder 2">
                <a:extLst>
                  <a:ext uri="{FF2B5EF4-FFF2-40B4-BE49-F238E27FC236}">
                    <a16:creationId xmlns:a16="http://schemas.microsoft.com/office/drawing/2014/main" id="{649C2685-7CED-FF80-1848-B7F27216DD37}"/>
                  </a:ext>
                </a:extLst>
              </p:cNvPr>
              <p:cNvSpPr>
                <a:spLocks noGrp="1" noRot="1" noChangeAspect="1" noMove="1" noResize="1" noEditPoints="1" noAdjustHandles="1" noChangeArrowheads="1" noChangeShapeType="1" noTextEdit="1"/>
              </p:cNvSpPr>
              <p:nvPr>
                <p:ph idx="1"/>
              </p:nvPr>
            </p:nvSpPr>
            <p:spPr>
              <a:blipFill>
                <a:blip r:embed="rId2"/>
                <a:stretch>
                  <a:fillRect l="-754" t="-2101" b="-980"/>
                </a:stretch>
              </a:blipFill>
            </p:spPr>
            <p:txBody>
              <a:bodyPr/>
              <a:lstStyle/>
              <a:p>
                <a:r>
                  <a:rPr lang="en-GB">
                    <a:noFill/>
                  </a:rPr>
                  <a:t> </a:t>
                </a:r>
              </a:p>
            </p:txBody>
          </p:sp>
        </mc:Fallback>
      </mc:AlternateContent>
    </p:spTree>
    <p:extLst>
      <p:ext uri="{BB962C8B-B14F-4D97-AF65-F5344CB8AC3E}">
        <p14:creationId xmlns:p14="http://schemas.microsoft.com/office/powerpoint/2010/main" val="158423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2FADAC-F27E-4CEA-E7D4-C4B457EEAF9B}"/>
              </a:ext>
            </a:extLst>
          </p:cNvPr>
          <p:cNvSpPr>
            <a:spLocks noGrp="1"/>
          </p:cNvSpPr>
          <p:nvPr>
            <p:ph type="sldNum" sz="quarter" idx="12"/>
          </p:nvPr>
        </p:nvSpPr>
        <p:spPr/>
        <p:txBody>
          <a:bodyPr/>
          <a:lstStyle/>
          <a:p>
            <a:fld id="{D0DA2C0D-9D1B-4B18-B949-92D35CA27DEA}" type="slidenum">
              <a:rPr lang="en-GB" noProof="0" smtClean="0"/>
              <a:t>60</a:t>
            </a:fld>
            <a:endParaRPr lang="en-GB" noProof="0" dirty="0"/>
          </a:p>
        </p:txBody>
      </p:sp>
      <p:pic>
        <p:nvPicPr>
          <p:cNvPr id="6" name="Picture 5" descr="A graph with blue lines and dots&#10;&#10;Description automatically generated">
            <a:extLst>
              <a:ext uri="{FF2B5EF4-FFF2-40B4-BE49-F238E27FC236}">
                <a16:creationId xmlns:a16="http://schemas.microsoft.com/office/drawing/2014/main" id="{B8649CAE-4513-B305-2C38-0C074A385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1529271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2FADAC-F27E-4CEA-E7D4-C4B457EEAF9B}"/>
              </a:ext>
            </a:extLst>
          </p:cNvPr>
          <p:cNvSpPr>
            <a:spLocks noGrp="1"/>
          </p:cNvSpPr>
          <p:nvPr>
            <p:ph type="sldNum" sz="quarter" idx="12"/>
          </p:nvPr>
        </p:nvSpPr>
        <p:spPr/>
        <p:txBody>
          <a:bodyPr/>
          <a:lstStyle/>
          <a:p>
            <a:fld id="{D0DA2C0D-9D1B-4B18-B949-92D35CA27DEA}" type="slidenum">
              <a:rPr lang="en-GB" noProof="0" smtClean="0"/>
              <a:t>61</a:t>
            </a:fld>
            <a:endParaRPr lang="en-GB" noProof="0" dirty="0"/>
          </a:p>
        </p:txBody>
      </p:sp>
      <p:pic>
        <p:nvPicPr>
          <p:cNvPr id="6" name="Picture 5" descr="A graph of different colored lines&#10;&#10;Description automatically generated">
            <a:extLst>
              <a:ext uri="{FF2B5EF4-FFF2-40B4-BE49-F238E27FC236}">
                <a16:creationId xmlns:a16="http://schemas.microsoft.com/office/drawing/2014/main" id="{BD91F578-CBF1-103B-EA82-821DAF2DE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3571875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2FADAC-F27E-4CEA-E7D4-C4B457EEAF9B}"/>
              </a:ext>
            </a:extLst>
          </p:cNvPr>
          <p:cNvSpPr>
            <a:spLocks noGrp="1"/>
          </p:cNvSpPr>
          <p:nvPr>
            <p:ph type="sldNum" sz="quarter" idx="12"/>
          </p:nvPr>
        </p:nvSpPr>
        <p:spPr/>
        <p:txBody>
          <a:bodyPr/>
          <a:lstStyle/>
          <a:p>
            <a:fld id="{D0DA2C0D-9D1B-4B18-B949-92D35CA27DEA}" type="slidenum">
              <a:rPr lang="en-GB" noProof="0" smtClean="0"/>
              <a:t>62</a:t>
            </a:fld>
            <a:endParaRPr lang="en-GB" noProof="0" dirty="0"/>
          </a:p>
        </p:txBody>
      </p:sp>
      <p:pic>
        <p:nvPicPr>
          <p:cNvPr id="6" name="Picture 5" descr="A graph of colorful lines&#10;&#10;Description automatically generated">
            <a:extLst>
              <a:ext uri="{FF2B5EF4-FFF2-40B4-BE49-F238E27FC236}">
                <a16:creationId xmlns:a16="http://schemas.microsoft.com/office/drawing/2014/main" id="{2C233D03-590E-E008-24D6-BA92051EB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4248610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2FADAC-F27E-4CEA-E7D4-C4B457EEAF9B}"/>
              </a:ext>
            </a:extLst>
          </p:cNvPr>
          <p:cNvSpPr>
            <a:spLocks noGrp="1"/>
          </p:cNvSpPr>
          <p:nvPr>
            <p:ph type="sldNum" sz="quarter" idx="12"/>
          </p:nvPr>
        </p:nvSpPr>
        <p:spPr/>
        <p:txBody>
          <a:bodyPr/>
          <a:lstStyle/>
          <a:p>
            <a:fld id="{D0DA2C0D-9D1B-4B18-B949-92D35CA27DEA}" type="slidenum">
              <a:rPr lang="en-GB" noProof="0" smtClean="0"/>
              <a:t>63</a:t>
            </a:fld>
            <a:endParaRPr lang="en-GB" noProof="0" dirty="0"/>
          </a:p>
        </p:txBody>
      </p:sp>
      <p:pic>
        <p:nvPicPr>
          <p:cNvPr id="8" name="Picture 7" descr="A graph with blue lines and dots&#10;&#10;Description automatically generated">
            <a:extLst>
              <a:ext uri="{FF2B5EF4-FFF2-40B4-BE49-F238E27FC236}">
                <a16:creationId xmlns:a16="http://schemas.microsoft.com/office/drawing/2014/main" id="{8C0A8D9C-C050-DF41-6FE4-860023E6F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337204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5670-1F13-A7B3-53C3-F64B57E30C0D}"/>
              </a:ext>
            </a:extLst>
          </p:cNvPr>
          <p:cNvSpPr>
            <a:spLocks noGrp="1"/>
          </p:cNvSpPr>
          <p:nvPr>
            <p:ph type="title"/>
          </p:nvPr>
        </p:nvSpPr>
        <p:spPr/>
        <p:txBody>
          <a:bodyPr/>
          <a:lstStyle/>
          <a:p>
            <a:r>
              <a:rPr lang="en-GB" noProof="0" dirty="0">
                <a:latin typeface="Aptos Display" panose="020B0004020202020204" pitchFamily="34" charset="0"/>
              </a:rPr>
              <a:t>Convex</a:t>
            </a:r>
            <a:r>
              <a:rPr lang="en-GB" noProof="0" dirty="0">
                <a:latin typeface="Aptos" panose="020B0004020202020204" pitchFamily="34" charset="0"/>
              </a:rPr>
              <a:t> Hull </a:t>
            </a:r>
          </a:p>
        </p:txBody>
      </p:sp>
      <p:sp>
        <p:nvSpPr>
          <p:cNvPr id="3" name="Content Placeholder 2">
            <a:extLst>
              <a:ext uri="{FF2B5EF4-FFF2-40B4-BE49-F238E27FC236}">
                <a16:creationId xmlns:a16="http://schemas.microsoft.com/office/drawing/2014/main" id="{F279BD13-3E14-B59D-AB32-EBA9F801557D}"/>
              </a:ext>
            </a:extLst>
          </p:cNvPr>
          <p:cNvSpPr>
            <a:spLocks noGrp="1"/>
          </p:cNvSpPr>
          <p:nvPr>
            <p:ph idx="1"/>
          </p:nvPr>
        </p:nvSpPr>
        <p:spPr/>
        <p:txBody>
          <a:bodyPr>
            <a:normAutofit/>
          </a:bodyPr>
          <a:lstStyle/>
          <a:p>
            <a:r>
              <a:rPr lang="en-GB" sz="2200" noProof="0" dirty="0">
                <a:latin typeface="Aptos" panose="020B0004020202020204" pitchFamily="34" charset="0"/>
              </a:rPr>
              <a:t>It was found in testing that the GP performs well at interpolating but not at extrapolating. </a:t>
            </a:r>
          </a:p>
          <a:p>
            <a:r>
              <a:rPr lang="en-GB" sz="2200" noProof="0" dirty="0">
                <a:latin typeface="Aptos" panose="020B0004020202020204" pitchFamily="34" charset="0"/>
              </a:rPr>
              <a:t>As such a set of discrete points of the convex hull</a:t>
            </a:r>
            <a:r>
              <a:rPr lang="en-GB" sz="2200" baseline="30000" noProof="0" dirty="0">
                <a:latin typeface="Aptos" panose="020B0004020202020204" pitchFamily="34" charset="0"/>
              </a:rPr>
              <a:t>1</a:t>
            </a:r>
            <a:r>
              <a:rPr lang="en-GB" sz="2200" noProof="0" dirty="0">
                <a:latin typeface="Aptos" panose="020B0004020202020204" pitchFamily="34" charset="0"/>
              </a:rPr>
              <a:t> of the known datapoints is the space that the GP gives a prediction for (with resolution in each dimension chosen by the user). </a:t>
            </a:r>
          </a:p>
          <a:p>
            <a:endParaRPr lang="en-GB" sz="2200" noProof="0" dirty="0"/>
          </a:p>
        </p:txBody>
      </p:sp>
      <p:pic>
        <p:nvPicPr>
          <p:cNvPr id="4" name="Picture 3">
            <a:extLst>
              <a:ext uri="{FF2B5EF4-FFF2-40B4-BE49-F238E27FC236}">
                <a16:creationId xmlns:a16="http://schemas.microsoft.com/office/drawing/2014/main" id="{F3E77248-42A4-E5A1-AFF5-394DEE534257}"/>
              </a:ext>
            </a:extLst>
          </p:cNvPr>
          <p:cNvPicPr>
            <a:picLocks noChangeAspect="1"/>
          </p:cNvPicPr>
          <p:nvPr/>
        </p:nvPicPr>
        <p:blipFill>
          <a:blip r:embed="rId3"/>
          <a:stretch>
            <a:fillRect/>
          </a:stretch>
        </p:blipFill>
        <p:spPr>
          <a:xfrm>
            <a:off x="3419087" y="3952710"/>
            <a:ext cx="4726538" cy="2224253"/>
          </a:xfrm>
          <a:prstGeom prst="rect">
            <a:avLst/>
          </a:prstGeom>
        </p:spPr>
      </p:pic>
      <p:sp>
        <p:nvSpPr>
          <p:cNvPr id="6" name="Slide Number Placeholder 5">
            <a:extLst>
              <a:ext uri="{FF2B5EF4-FFF2-40B4-BE49-F238E27FC236}">
                <a16:creationId xmlns:a16="http://schemas.microsoft.com/office/drawing/2014/main" id="{AD4ADA04-BCC9-FC59-446F-95C1C36D98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2C0D-9D1B-4B18-B949-92D35CA27DE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49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40E5-D6E0-8BA9-E7BF-744C59802CF2}"/>
              </a:ext>
            </a:extLst>
          </p:cNvPr>
          <p:cNvSpPr>
            <a:spLocks noGrp="1"/>
          </p:cNvSpPr>
          <p:nvPr>
            <p:ph type="title"/>
          </p:nvPr>
        </p:nvSpPr>
        <p:spPr/>
        <p:txBody>
          <a:bodyPr/>
          <a:lstStyle/>
          <a:p>
            <a:r>
              <a:rPr lang="en-GB" dirty="0">
                <a:latin typeface="Aptos Display" panose="020B0004020202020204" pitchFamily="34" charset="0"/>
              </a:rPr>
              <a:t>Hyperparameter</a:t>
            </a:r>
            <a:r>
              <a:rPr lang="en-GB" dirty="0">
                <a:latin typeface="Aptos" panose="020B0004020202020204" pitchFamily="34" charset="0"/>
              </a:rPr>
              <a:t> Choice</a:t>
            </a:r>
          </a:p>
        </p:txBody>
      </p:sp>
      <p:sp>
        <p:nvSpPr>
          <p:cNvPr id="3" name="Content Placeholder 2">
            <a:extLst>
              <a:ext uri="{FF2B5EF4-FFF2-40B4-BE49-F238E27FC236}">
                <a16:creationId xmlns:a16="http://schemas.microsoft.com/office/drawing/2014/main" id="{C75C4C38-92BC-DF95-0F7F-770747E2AB12}"/>
              </a:ext>
            </a:extLst>
          </p:cNvPr>
          <p:cNvSpPr>
            <a:spLocks noGrp="1"/>
          </p:cNvSpPr>
          <p:nvPr>
            <p:ph idx="1"/>
          </p:nvPr>
        </p:nvSpPr>
        <p:spPr/>
        <p:txBody>
          <a:bodyPr/>
          <a:lstStyle/>
          <a:p>
            <a:pPr marL="0" indent="0">
              <a:buNone/>
            </a:pPr>
            <a:r>
              <a:rPr lang="en-GB" sz="2200" dirty="0">
                <a:latin typeface="Aptos" panose="020B0004020202020204" pitchFamily="34" charset="0"/>
              </a:rPr>
              <a:t>The choice of length scale dictates the smoothness of our posterior and how good the overall fit is</a:t>
            </a:r>
          </a:p>
          <a:p>
            <a:pPr marL="0" indent="0">
              <a:buNone/>
            </a:pPr>
            <a:endParaRPr lang="en-GB" sz="2200" dirty="0"/>
          </a:p>
        </p:txBody>
      </p:sp>
      <p:sp>
        <p:nvSpPr>
          <p:cNvPr id="4" name="Slide Number Placeholder 3">
            <a:extLst>
              <a:ext uri="{FF2B5EF4-FFF2-40B4-BE49-F238E27FC236}">
                <a16:creationId xmlns:a16="http://schemas.microsoft.com/office/drawing/2014/main" id="{B87EFFF3-5F11-C6A1-1AF0-7240A3F98902}"/>
              </a:ext>
            </a:extLst>
          </p:cNvPr>
          <p:cNvSpPr>
            <a:spLocks noGrp="1"/>
          </p:cNvSpPr>
          <p:nvPr>
            <p:ph type="sldNum" sz="quarter" idx="12"/>
          </p:nvPr>
        </p:nvSpPr>
        <p:spPr/>
        <p:txBody>
          <a:bodyPr/>
          <a:lstStyle/>
          <a:p>
            <a:fld id="{D0DA2C0D-9D1B-4B18-B949-92D35CA27DEA}" type="slidenum">
              <a:rPr lang="en-GB" smtClean="0"/>
              <a:t>8</a:t>
            </a:fld>
            <a:endParaRPr lang="en-GB" dirty="0"/>
          </a:p>
        </p:txBody>
      </p:sp>
      <p:pic>
        <p:nvPicPr>
          <p:cNvPr id="5" name="Picture 4" descr="A graph of a curve&#10;&#10;AI-generated content may be incorrect.">
            <a:extLst>
              <a:ext uri="{FF2B5EF4-FFF2-40B4-BE49-F238E27FC236}">
                <a16:creationId xmlns:a16="http://schemas.microsoft.com/office/drawing/2014/main" id="{4E41FE51-7D67-BEEF-06F5-D78334EB2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84" y="3081950"/>
            <a:ext cx="3584448" cy="2688335"/>
          </a:xfrm>
          <a:prstGeom prst="rect">
            <a:avLst/>
          </a:prstGeom>
        </p:spPr>
      </p:pic>
      <p:pic>
        <p:nvPicPr>
          <p:cNvPr id="6" name="Picture 5" descr="A graph of a graph&#10;&#10;AI-generated content may be incorrect.">
            <a:extLst>
              <a:ext uri="{FF2B5EF4-FFF2-40B4-BE49-F238E27FC236}">
                <a16:creationId xmlns:a16="http://schemas.microsoft.com/office/drawing/2014/main" id="{85BAB3F9-E2EB-7918-04E1-EAC913B0D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599" y="3081950"/>
            <a:ext cx="3584448" cy="2688335"/>
          </a:xfrm>
          <a:prstGeom prst="rect">
            <a:avLst/>
          </a:prstGeom>
        </p:spPr>
      </p:pic>
      <p:pic>
        <p:nvPicPr>
          <p:cNvPr id="7" name="Picture 6" descr="A graph of a graph&#10;&#10;AI-generated content may be incorrect.">
            <a:extLst>
              <a:ext uri="{FF2B5EF4-FFF2-40B4-BE49-F238E27FC236}">
                <a16:creationId xmlns:a16="http://schemas.microsoft.com/office/drawing/2014/main" id="{359C8619-2337-44E3-93B9-FD66E48C3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415" y="3081950"/>
            <a:ext cx="3584448" cy="2688335"/>
          </a:xfrm>
          <a:prstGeom prst="rect">
            <a:avLst/>
          </a:prstGeom>
        </p:spPr>
      </p:pic>
    </p:spTree>
    <p:extLst>
      <p:ext uri="{BB962C8B-B14F-4D97-AF65-F5344CB8AC3E}">
        <p14:creationId xmlns:p14="http://schemas.microsoft.com/office/powerpoint/2010/main" val="137497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3D10-E5EA-83AC-E663-225EA5BEAAA6}"/>
              </a:ext>
            </a:extLst>
          </p:cNvPr>
          <p:cNvSpPr>
            <a:spLocks noGrp="1"/>
          </p:cNvSpPr>
          <p:nvPr>
            <p:ph type="title"/>
          </p:nvPr>
        </p:nvSpPr>
        <p:spPr>
          <a:xfrm>
            <a:off x="0" y="365125"/>
            <a:ext cx="12192000" cy="1325563"/>
          </a:xfrm>
        </p:spPr>
        <p:txBody>
          <a:bodyPr/>
          <a:lstStyle/>
          <a:p>
            <a:r>
              <a:rPr lang="en-GB" noProof="0" dirty="0"/>
              <a:t>Standard Approach for Hyperparameter Optimisation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D629D55-EC1C-68B5-9EC0-5926085CA695}"/>
                  </a:ext>
                </a:extLst>
              </p:cNvPr>
              <p:cNvSpPr>
                <a:spLocks noGrp="1"/>
              </p:cNvSpPr>
              <p:nvPr>
                <p:ph idx="1"/>
              </p:nvPr>
            </p:nvSpPr>
            <p:spPr/>
            <p:txBody>
              <a:bodyPr>
                <a:normAutofit/>
              </a:bodyPr>
              <a:lstStyle/>
              <a:p>
                <a:pPr marL="0" indent="0">
                  <a:buNone/>
                </a:pPr>
                <a:r>
                  <a:rPr lang="en-GB" sz="2200" noProof="0" dirty="0"/>
                  <a:t>The normal approach is to use the marginal likelihood function:</a:t>
                </a:r>
              </a:p>
              <a:p>
                <a:pPr marL="0" indent="0">
                  <a:buNone/>
                </a:pPr>
                <a14:m>
                  <m:oMathPara xmlns:m="http://schemas.openxmlformats.org/officeDocument/2006/math">
                    <m:oMathParaPr>
                      <m:jc m:val="centerGroup"/>
                    </m:oMathParaPr>
                    <m:oMath xmlns:m="http://schemas.openxmlformats.org/officeDocument/2006/math">
                      <m:func>
                        <m:funcPr>
                          <m:ctrlPr>
                            <a:rPr lang="en-GB" sz="2200" i="1" noProof="0" smtClean="0">
                              <a:latin typeface="Cambria Math" panose="02040503050406030204" pitchFamily="18" charset="0"/>
                            </a:rPr>
                          </m:ctrlPr>
                        </m:funcPr>
                        <m:fName>
                          <m:r>
                            <m:rPr>
                              <m:sty m:val="p"/>
                            </m:rPr>
                            <a:rPr lang="en-GB" sz="2200" i="0" noProof="0" smtClean="0">
                              <a:latin typeface="Cambria Math" panose="02040503050406030204" pitchFamily="18" charset="0"/>
                            </a:rPr>
                            <m:t>log</m:t>
                          </m:r>
                        </m:fName>
                        <m:e>
                          <m:r>
                            <a:rPr lang="en-GB" sz="2200" b="0" i="1" noProof="0" smtClean="0">
                              <a:latin typeface="Cambria Math" panose="02040503050406030204" pitchFamily="18" charset="0"/>
                            </a:rPr>
                            <m:t>𝑝</m:t>
                          </m:r>
                          <m:d>
                            <m:dPr>
                              <m:ctrlPr>
                                <a:rPr lang="en-GB" sz="2200" b="0" i="1" noProof="0" smtClean="0">
                                  <a:latin typeface="Cambria Math" panose="02040503050406030204" pitchFamily="18" charset="0"/>
                                </a:rPr>
                              </m:ctrlPr>
                            </m:dPr>
                            <m:e>
                              <m:r>
                                <a:rPr lang="en-GB" sz="2200" b="0" i="1" noProof="0" smtClean="0">
                                  <a:latin typeface="Cambria Math" panose="02040503050406030204" pitchFamily="18" charset="0"/>
                                </a:rPr>
                                <m:t>𝑦</m:t>
                              </m:r>
                            </m:e>
                            <m:e>
                              <m:r>
                                <a:rPr lang="en-GB" sz="2200" b="0" i="1" noProof="0" smtClean="0">
                                  <a:latin typeface="Cambria Math" panose="02040503050406030204" pitchFamily="18" charset="0"/>
                                </a:rPr>
                                <m:t>𝑋</m:t>
                              </m:r>
                              <m:r>
                                <a:rPr lang="en-GB" sz="2200" b="0" i="1" noProof="0" smtClean="0">
                                  <a:latin typeface="Cambria Math" panose="02040503050406030204" pitchFamily="18" charset="0"/>
                                </a:rPr>
                                <m:t>,</m:t>
                              </m:r>
                              <m:acc>
                                <m:accPr>
                                  <m:chr m:val="⃗"/>
                                  <m:ctrlPr>
                                    <a:rPr lang="en-GB" sz="2200" b="0" i="1" noProof="0" smtClean="0">
                                      <a:latin typeface="Cambria Math" panose="02040503050406030204" pitchFamily="18" charset="0"/>
                                    </a:rPr>
                                  </m:ctrlPr>
                                </m:accPr>
                                <m:e>
                                  <m:r>
                                    <a:rPr lang="en-GB" sz="2200" b="0" i="1" noProof="0" smtClean="0">
                                      <a:latin typeface="Cambria Math" panose="02040503050406030204" pitchFamily="18" charset="0"/>
                                    </a:rPr>
                                    <m:t>𝑙</m:t>
                                  </m:r>
                                </m:e>
                              </m:acc>
                            </m:e>
                          </m:d>
                          <m:r>
                            <a:rPr lang="en-GB" sz="2200" b="0" i="1" noProof="0" smtClean="0">
                              <a:latin typeface="Cambria Math" panose="02040503050406030204" pitchFamily="18" charset="0"/>
                            </a:rPr>
                            <m:t>=−</m:t>
                          </m:r>
                          <m:f>
                            <m:fPr>
                              <m:ctrlPr>
                                <a:rPr lang="en-GB" sz="2200" b="0" i="1" noProof="0" smtClean="0">
                                  <a:latin typeface="Cambria Math" panose="02040503050406030204" pitchFamily="18" charset="0"/>
                                </a:rPr>
                              </m:ctrlPr>
                            </m:fPr>
                            <m:num>
                              <m:r>
                                <a:rPr lang="en-GB" sz="2200" b="0" i="1" noProof="0" smtClean="0">
                                  <a:latin typeface="Cambria Math" panose="02040503050406030204" pitchFamily="18" charset="0"/>
                                </a:rPr>
                                <m:t>1</m:t>
                              </m:r>
                            </m:num>
                            <m:den>
                              <m:r>
                                <a:rPr lang="en-GB" sz="2200" b="0" i="1" noProof="0" smtClean="0">
                                  <a:latin typeface="Cambria Math" panose="02040503050406030204" pitchFamily="18" charset="0"/>
                                </a:rPr>
                                <m:t>2</m:t>
                              </m:r>
                            </m:den>
                          </m:f>
                          <m:sSup>
                            <m:sSupPr>
                              <m:ctrlPr>
                                <a:rPr lang="en-GB" sz="2200" b="0" i="1" noProof="0" smtClean="0">
                                  <a:latin typeface="Cambria Math" panose="02040503050406030204" pitchFamily="18" charset="0"/>
                                </a:rPr>
                              </m:ctrlPr>
                            </m:sSupPr>
                            <m:e>
                              <m:r>
                                <a:rPr lang="en-GB" sz="2200" b="0" i="1" noProof="0" smtClean="0">
                                  <a:latin typeface="Cambria Math" panose="02040503050406030204" pitchFamily="18" charset="0"/>
                                </a:rPr>
                                <m:t>𝑦</m:t>
                              </m:r>
                            </m:e>
                            <m:sup>
                              <m:r>
                                <a:rPr lang="en-GB" sz="2200" b="0" i="1" noProof="0" smtClean="0">
                                  <a:latin typeface="Cambria Math" panose="02040503050406030204" pitchFamily="18" charset="0"/>
                                </a:rPr>
                                <m:t>𝑇</m:t>
                              </m:r>
                            </m:sup>
                          </m:sSup>
                          <m:sSup>
                            <m:sSupPr>
                              <m:ctrlPr>
                                <a:rPr lang="en-GB" sz="2200" b="0" i="1" noProof="0" smtClean="0">
                                  <a:latin typeface="Cambria Math" panose="02040503050406030204" pitchFamily="18" charset="0"/>
                                </a:rPr>
                              </m:ctrlPr>
                            </m:sSup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𝑦</m:t>
                                  </m:r>
                                </m:sub>
                              </m:sSub>
                            </m:e>
                            <m:sup>
                              <m:r>
                                <a:rPr lang="en-GB" sz="2200" b="0" i="1" noProof="0" smtClean="0">
                                  <a:latin typeface="Cambria Math" panose="02040503050406030204" pitchFamily="18" charset="0"/>
                                </a:rPr>
                                <m:t>−1</m:t>
                              </m:r>
                            </m:sup>
                          </m:sSup>
                          <m:r>
                            <a:rPr lang="en-GB" sz="2200" b="0" i="1" noProof="0" smtClean="0">
                              <a:latin typeface="Cambria Math" panose="02040503050406030204" pitchFamily="18" charset="0"/>
                            </a:rPr>
                            <m:t>𝑦</m:t>
                          </m:r>
                        </m:e>
                      </m:func>
                      <m:r>
                        <a:rPr lang="en-GB" sz="2200" b="0" i="1" noProof="0" smtClean="0">
                          <a:latin typeface="Cambria Math" panose="02040503050406030204" pitchFamily="18" charset="0"/>
                        </a:rPr>
                        <m:t>−</m:t>
                      </m:r>
                      <m:f>
                        <m:fPr>
                          <m:ctrlPr>
                            <a:rPr lang="en-GB" sz="2200" b="0" i="1" noProof="0" smtClean="0">
                              <a:latin typeface="Cambria Math" panose="02040503050406030204" pitchFamily="18" charset="0"/>
                            </a:rPr>
                          </m:ctrlPr>
                        </m:fPr>
                        <m:num>
                          <m:r>
                            <a:rPr lang="en-GB" sz="2200" b="0" i="1" noProof="0" smtClean="0">
                              <a:latin typeface="Cambria Math" panose="02040503050406030204" pitchFamily="18" charset="0"/>
                            </a:rPr>
                            <m:t>1</m:t>
                          </m:r>
                        </m:num>
                        <m:den>
                          <m:r>
                            <a:rPr lang="en-GB" sz="2200" b="0" i="1" noProof="0" smtClean="0">
                              <a:latin typeface="Cambria Math" panose="02040503050406030204" pitchFamily="18" charset="0"/>
                            </a:rPr>
                            <m:t>2</m:t>
                          </m:r>
                        </m:den>
                      </m:f>
                      <m:func>
                        <m:funcPr>
                          <m:ctrlPr>
                            <a:rPr lang="en-GB" sz="2200" b="0" i="1" noProof="0" smtClean="0">
                              <a:latin typeface="Cambria Math" panose="02040503050406030204" pitchFamily="18" charset="0"/>
                            </a:rPr>
                          </m:ctrlPr>
                        </m:funcPr>
                        <m:fName>
                          <m:r>
                            <m:rPr>
                              <m:sty m:val="p"/>
                            </m:rPr>
                            <a:rPr lang="en-GB" sz="2200" b="0" i="0" noProof="0" smtClean="0">
                              <a:latin typeface="Cambria Math" panose="02040503050406030204" pitchFamily="18" charset="0"/>
                            </a:rPr>
                            <m:t>log</m:t>
                          </m:r>
                        </m:fName>
                        <m:e>
                          <m:d>
                            <m:dPr>
                              <m:begChr m:val="|"/>
                              <m:endChr m:val="|"/>
                              <m:ctrlPr>
                                <a:rPr lang="en-GB" sz="2200" b="0" i="1" noProof="0" smtClean="0">
                                  <a:latin typeface="Cambria Math" panose="02040503050406030204" pitchFamily="18" charset="0"/>
                                </a:rPr>
                              </m:ctrlPr>
                            </m:dPr>
                            <m:e>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𝐾</m:t>
                                  </m:r>
                                </m:e>
                                <m:sub>
                                  <m:r>
                                    <a:rPr lang="en-GB" sz="2200" b="0" i="1" noProof="0" smtClean="0">
                                      <a:latin typeface="Cambria Math" panose="02040503050406030204" pitchFamily="18" charset="0"/>
                                    </a:rPr>
                                    <m:t>𝑦</m:t>
                                  </m:r>
                                </m:sub>
                              </m:sSub>
                            </m:e>
                          </m:d>
                        </m:e>
                      </m:func>
                      <m:r>
                        <a:rPr lang="en-GB" sz="2200" b="0" i="1" noProof="0" smtClean="0">
                          <a:latin typeface="Cambria Math" panose="02040503050406030204" pitchFamily="18" charset="0"/>
                        </a:rPr>
                        <m:t>−</m:t>
                      </m:r>
                      <m:f>
                        <m:fPr>
                          <m:ctrlPr>
                            <a:rPr lang="en-GB" sz="2200" b="0" i="1" noProof="0" smtClean="0">
                              <a:latin typeface="Cambria Math" panose="02040503050406030204" pitchFamily="18" charset="0"/>
                            </a:rPr>
                          </m:ctrlPr>
                        </m:fPr>
                        <m:num>
                          <m:r>
                            <a:rPr lang="en-GB" sz="2200" b="0" i="1" noProof="0" smtClean="0">
                              <a:latin typeface="Cambria Math" panose="02040503050406030204" pitchFamily="18" charset="0"/>
                            </a:rPr>
                            <m:t>𝑛</m:t>
                          </m:r>
                        </m:num>
                        <m:den>
                          <m:r>
                            <a:rPr lang="en-GB" sz="2200" b="0" i="1" noProof="0" smtClean="0">
                              <a:latin typeface="Cambria Math" panose="02040503050406030204" pitchFamily="18" charset="0"/>
                            </a:rPr>
                            <m:t>2</m:t>
                          </m:r>
                        </m:den>
                      </m:f>
                      <m:func>
                        <m:funcPr>
                          <m:ctrlPr>
                            <a:rPr lang="en-GB" sz="2200" b="0" i="1" noProof="0" smtClean="0">
                              <a:latin typeface="Cambria Math" panose="02040503050406030204" pitchFamily="18" charset="0"/>
                            </a:rPr>
                          </m:ctrlPr>
                        </m:funcPr>
                        <m:fName>
                          <m:r>
                            <m:rPr>
                              <m:sty m:val="p"/>
                            </m:rPr>
                            <a:rPr lang="en-GB" sz="2200" b="0" i="0" noProof="0" smtClean="0">
                              <a:latin typeface="Cambria Math" panose="02040503050406030204" pitchFamily="18" charset="0"/>
                            </a:rPr>
                            <m:t>log</m:t>
                          </m:r>
                        </m:fName>
                        <m:e>
                          <m:r>
                            <a:rPr lang="en-GB" sz="2200" b="0" i="1" noProof="0" smtClean="0">
                              <a:latin typeface="Cambria Math" panose="02040503050406030204" pitchFamily="18" charset="0"/>
                            </a:rPr>
                            <m:t>2</m:t>
                          </m:r>
                          <m:r>
                            <a:rPr lang="en-GB" sz="2200" b="0" i="1" noProof="0" smtClean="0">
                              <a:latin typeface="Cambria Math" panose="02040503050406030204" pitchFamily="18" charset="0"/>
                              <a:ea typeface="Cambria Math" panose="02040503050406030204" pitchFamily="18" charset="0"/>
                            </a:rPr>
                            <m:t>𝜋</m:t>
                          </m:r>
                        </m:e>
                      </m:func>
                    </m:oMath>
                  </m:oMathPara>
                </a14:m>
                <a:endParaRPr lang="en-GB" sz="2200" noProof="0" dirty="0"/>
              </a:p>
              <a:p>
                <a:pPr marL="0" indent="0">
                  <a:buNone/>
                </a:pPr>
                <a:endParaRPr lang="en-GB" sz="2200" noProof="0" dirty="0"/>
              </a:p>
              <a:p>
                <a:pPr marL="0" indent="0">
                  <a:buNone/>
                </a:pPr>
                <a:r>
                  <a:rPr lang="en-GB" sz="2200" noProof="0" dirty="0"/>
                  <a:t>For low number of datapoints this is not well defined</a:t>
                </a:r>
                <a:r>
                  <a:rPr lang="en-GB" sz="2200" baseline="30000" noProof="0" dirty="0"/>
                  <a:t>6</a:t>
                </a:r>
                <a:r>
                  <a:rPr lang="en-GB" sz="2200" noProof="0" dirty="0"/>
                  <a:t>:</a:t>
                </a:r>
              </a:p>
            </p:txBody>
          </p:sp>
        </mc:Choice>
        <mc:Fallback>
          <p:sp>
            <p:nvSpPr>
              <p:cNvPr id="3" name="Content Placeholder 2">
                <a:extLst>
                  <a:ext uri="{FF2B5EF4-FFF2-40B4-BE49-F238E27FC236}">
                    <a16:creationId xmlns:a16="http://schemas.microsoft.com/office/drawing/2014/main" id="{8D629D55-EC1C-68B5-9EC0-5926085CA695}"/>
                  </a:ext>
                </a:extLst>
              </p:cNvPr>
              <p:cNvSpPr>
                <a:spLocks noGrp="1" noRot="1" noChangeAspect="1" noMove="1" noResize="1" noEditPoints="1" noAdjustHandles="1" noChangeArrowheads="1" noChangeShapeType="1" noTextEdit="1"/>
              </p:cNvSpPr>
              <p:nvPr>
                <p:ph idx="1"/>
              </p:nvPr>
            </p:nvSpPr>
            <p:spPr>
              <a:blipFill>
                <a:blip r:embed="rId2"/>
                <a:stretch>
                  <a:fillRect l="-754" t="-1541"/>
                </a:stretch>
              </a:blipFill>
            </p:spPr>
            <p:txBody>
              <a:bodyPr/>
              <a:lstStyle/>
              <a:p>
                <a:r>
                  <a:rPr lang="en-GB">
                    <a:noFill/>
                  </a:rPr>
                  <a:t> </a:t>
                </a:r>
              </a:p>
            </p:txBody>
          </p:sp>
        </mc:Fallback>
      </mc:AlternateContent>
      <p:pic>
        <p:nvPicPr>
          <p:cNvPr id="5" name="Picture 4" descr="A graph of a number of numbers and a line&#10;&#10;Description automatically generated with medium confidence">
            <a:extLst>
              <a:ext uri="{FF2B5EF4-FFF2-40B4-BE49-F238E27FC236}">
                <a16:creationId xmlns:a16="http://schemas.microsoft.com/office/drawing/2014/main" id="{552F290E-72BE-11DF-D538-EABF47C85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125" y="3779348"/>
            <a:ext cx="3556712" cy="2713527"/>
          </a:xfrm>
          <a:prstGeom prst="rect">
            <a:avLst/>
          </a:prstGeom>
        </p:spPr>
      </p:pic>
    </p:spTree>
    <p:extLst>
      <p:ext uri="{BB962C8B-B14F-4D97-AF65-F5344CB8AC3E}">
        <p14:creationId xmlns:p14="http://schemas.microsoft.com/office/powerpoint/2010/main" val="2919047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2378</Words>
  <Application>Microsoft Office PowerPoint</Application>
  <PresentationFormat>Widescreen</PresentationFormat>
  <Paragraphs>304</Paragraphs>
  <Slides>63</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Aptos</vt:lpstr>
      <vt:lpstr>Aptos Display</vt:lpstr>
      <vt:lpstr>Arial</vt:lpstr>
      <vt:lpstr>Calibri</vt:lpstr>
      <vt:lpstr>Calibri Light</vt:lpstr>
      <vt:lpstr>Cambria Math</vt:lpstr>
      <vt:lpstr>Office Theme</vt:lpstr>
      <vt:lpstr>1_Office Theme</vt:lpstr>
      <vt:lpstr>Gaussian Processes of Sparse Datasets</vt:lpstr>
      <vt:lpstr>Why are we doing this?</vt:lpstr>
      <vt:lpstr>Why?</vt:lpstr>
      <vt:lpstr>Current issues?</vt:lpstr>
      <vt:lpstr>Specifics of this GP model</vt:lpstr>
      <vt:lpstr>Kernel Choice</vt:lpstr>
      <vt:lpstr>Convex Hull </vt:lpstr>
      <vt:lpstr>Hyperparameter Choice</vt:lpstr>
      <vt:lpstr>Standard Approach for Hyperparameter Optimisation</vt:lpstr>
      <vt:lpstr>Hyperparameter Search</vt:lpstr>
      <vt:lpstr>Expected vs Measured Percents</vt:lpstr>
      <vt:lpstr>Bounds for Hyperparameter Search</vt:lpstr>
      <vt:lpstr>Hyperparameters on boundary</vt:lpstr>
      <vt:lpstr>Loss surface – optimum close to boundary</vt:lpstr>
      <vt:lpstr>Results not totally physical</vt:lpstr>
      <vt:lpstr>Projection at E=1.6 (no measured data)</vt:lpstr>
      <vt:lpstr>Boundary Penalty Term</vt:lpstr>
      <vt:lpstr>How do we know it works?</vt:lpstr>
      <vt:lpstr>Pseudodata</vt:lpstr>
      <vt:lpstr>2 Tests</vt:lpstr>
      <vt:lpstr>Points within confidence intervals </vt:lpstr>
      <vt:lpstr>Points within confidence intervals </vt:lpstr>
      <vt:lpstr>Fitting Parameters </vt:lpstr>
      <vt:lpstr>PowerPoint Presentation</vt:lpstr>
      <vt:lpstr>What does real data look like?</vt:lpstr>
      <vt:lpstr>Data from CLAS</vt:lpstr>
      <vt:lpstr>GP 1D Projections for Σ</vt:lpstr>
      <vt:lpstr>GP 1D Projections for Σ</vt:lpstr>
      <vt:lpstr>Inconsistencies across Datasets</vt:lpstr>
      <vt:lpstr>Simple 1D case - KbarN Cross Section </vt:lpstr>
      <vt:lpstr>KbarN</vt:lpstr>
      <vt:lpstr>Probability surface</vt:lpstr>
      <vt:lpstr>Probability Surface</vt:lpstr>
      <vt:lpstr>PowerPoint Presentation</vt:lpstr>
      <vt:lpstr>PowerPoint Presentation</vt:lpstr>
      <vt:lpstr>Conclusion</vt:lpstr>
      <vt:lpstr>Thanks for listening </vt:lpstr>
      <vt:lpstr>References</vt:lpstr>
      <vt:lpstr>Back-up Slides</vt:lpstr>
      <vt:lpstr>PowerPoint Presentation</vt:lpstr>
      <vt:lpstr>Kbar0n</vt:lpstr>
      <vt:lpstr>New minima far from boundary</vt:lpstr>
      <vt:lpstr>Gives reasonable looking surface</vt:lpstr>
      <vt:lpstr>PowerPoint Presentation</vt:lpstr>
      <vt:lpstr>Check at E=1.6 (no measured data)</vt:lpstr>
      <vt:lpstr>But what about other points still on the boundary?</vt:lpstr>
      <vt:lpstr>PowerPoint Presentation</vt:lpstr>
      <vt:lpstr>PowerPoint Presentation</vt:lpstr>
      <vt:lpstr>Check at E=1.6 (no measured data)</vt:lpstr>
      <vt:lpstr>Generating Pseudodata I</vt:lpstr>
      <vt:lpstr>Generating Pseudodata II</vt:lpstr>
      <vt:lpstr>How does it work?</vt:lpstr>
      <vt:lpstr>Mathematical Process</vt:lpstr>
      <vt:lpstr>Mathematical Process</vt:lpstr>
      <vt:lpstr>Mathematical Process</vt:lpstr>
      <vt:lpstr>Example Case</vt:lpstr>
      <vt:lpstr>Example Case</vt:lpstr>
      <vt:lpstr>Mathematical Process III</vt:lpstr>
      <vt:lpstr>Example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Gaussian Process</dc:title>
  <dc:creator>Ryan Ferguson (PGR)</dc:creator>
  <cp:lastModifiedBy>Ryan Ferguson</cp:lastModifiedBy>
  <cp:revision>339</cp:revision>
  <dcterms:created xsi:type="dcterms:W3CDTF">2023-07-12T15:50:15Z</dcterms:created>
  <dcterms:modified xsi:type="dcterms:W3CDTF">2025-11-17T10:39:56Z</dcterms:modified>
</cp:coreProperties>
</file>