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63"/>
  </p:notesMasterIdLst>
  <p:handoutMasterIdLst>
    <p:handoutMasterId r:id="rId64"/>
  </p:handoutMasterIdLst>
  <p:sldIdLst>
    <p:sldId id="341" r:id="rId2"/>
    <p:sldId id="342" r:id="rId3"/>
    <p:sldId id="1165" r:id="rId4"/>
    <p:sldId id="1079" r:id="rId5"/>
    <p:sldId id="1080" r:id="rId6"/>
    <p:sldId id="1152" r:id="rId7"/>
    <p:sldId id="1082" r:id="rId8"/>
    <p:sldId id="1073" r:id="rId9"/>
    <p:sldId id="1172" r:id="rId10"/>
    <p:sldId id="291" r:id="rId11"/>
    <p:sldId id="1100" r:id="rId12"/>
    <p:sldId id="1098" r:id="rId13"/>
    <p:sldId id="1099" r:id="rId14"/>
    <p:sldId id="1101" r:id="rId15"/>
    <p:sldId id="1047" r:id="rId16"/>
    <p:sldId id="1042" r:id="rId17"/>
    <p:sldId id="1046" r:id="rId18"/>
    <p:sldId id="1045" r:id="rId19"/>
    <p:sldId id="1161" r:id="rId20"/>
    <p:sldId id="413" r:id="rId21"/>
    <p:sldId id="343" r:id="rId22"/>
    <p:sldId id="293" r:id="rId23"/>
    <p:sldId id="1104" r:id="rId24"/>
    <p:sldId id="1106" r:id="rId25"/>
    <p:sldId id="735" r:id="rId26"/>
    <p:sldId id="1059" r:id="rId27"/>
    <p:sldId id="1060" r:id="rId28"/>
    <p:sldId id="1061" r:id="rId29"/>
    <p:sldId id="1166" r:id="rId30"/>
    <p:sldId id="1107" r:id="rId31"/>
    <p:sldId id="1151" r:id="rId32"/>
    <p:sldId id="1111" r:id="rId33"/>
    <p:sldId id="1115" r:id="rId34"/>
    <p:sldId id="1112" r:id="rId35"/>
    <p:sldId id="1118" r:id="rId36"/>
    <p:sldId id="1123" r:id="rId37"/>
    <p:sldId id="1125" r:id="rId38"/>
    <p:sldId id="1127" r:id="rId39"/>
    <p:sldId id="1124" r:id="rId40"/>
    <p:sldId id="1128" r:id="rId41"/>
    <p:sldId id="1139" r:id="rId42"/>
    <p:sldId id="1167" r:id="rId43"/>
    <p:sldId id="1157" r:id="rId44"/>
    <p:sldId id="1156" r:id="rId45"/>
    <p:sldId id="1160" r:id="rId46"/>
    <p:sldId id="1149" r:id="rId47"/>
    <p:sldId id="1168" r:id="rId48"/>
    <p:sldId id="1169" r:id="rId49"/>
    <p:sldId id="1034" r:id="rId50"/>
    <p:sldId id="1132" r:id="rId51"/>
    <p:sldId id="1154" r:id="rId52"/>
    <p:sldId id="1122" r:id="rId53"/>
    <p:sldId id="1141" r:id="rId54"/>
    <p:sldId id="1144" r:id="rId55"/>
    <p:sldId id="1163" r:id="rId56"/>
    <p:sldId id="1147" r:id="rId57"/>
    <p:sldId id="1146" r:id="rId58"/>
    <p:sldId id="1164" r:id="rId59"/>
    <p:sldId id="1148" r:id="rId60"/>
    <p:sldId id="1171" r:id="rId61"/>
    <p:sldId id="321" r:id="rId6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00FF"/>
    <a:srgbClr val="7F7F7F"/>
    <a:srgbClr val="FF7B00"/>
    <a:srgbClr val="FF8207"/>
    <a:srgbClr val="33FFFF"/>
    <a:srgbClr val="00FF00"/>
    <a:srgbClr val="FF0D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8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9358"/>
    </p:cViewPr>
  </p:sorterViewPr>
  <p:notesViewPr>
    <p:cSldViewPr snapToGrid="0">
      <p:cViewPr varScale="1">
        <p:scale>
          <a:sx n="71" d="100"/>
          <a:sy n="71" d="100"/>
        </p:scale>
        <p:origin x="205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353F489-675C-93D3-D291-11B3FAF891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059649-13C3-3169-B3E8-0B0695CE82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558DC68-048A-4510-B0C4-4D36E3FCB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A26707-FDC7-55D6-F820-06CD6D332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295A3C-FD1E-43F7-8495-2E0D0D7F03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DD722D9-204A-4204-BFDE-FB2D8C679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7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9808DE8-9C8D-40FE-A8AF-4560810DC11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7529335-2B31-41CE-A7D9-69A052C47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81A8-BF62-4A60-B0FB-545FD463B011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9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73CD-1428-4592-AB75-4524123408BB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0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57D-2B7E-4641-A56F-9FFA7E138671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4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58739"/>
            <a:ext cx="10972800" cy="7064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125538"/>
            <a:ext cx="5384800" cy="24241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125538"/>
            <a:ext cx="5384800" cy="24241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09600" y="3702051"/>
            <a:ext cx="10972800" cy="242411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41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7EBB-0586-4BED-B320-0ABAB3B78993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2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F506D-B389-4091-B5B6-5AA73C3FB15E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3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823D-D3B3-4821-AB7C-ECDD8ADB77D0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2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8A19-3642-42EA-84F0-C97C9C309F1F}" type="datetime1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8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D57-C97B-4063-ADC8-2C1112D43A80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0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FB33-0321-4FE1-989B-B71F46CF0A67}" type="datetime1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0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69F6-FEDE-4EE1-B280-0FB51A78DCB0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5FFD-5B16-4C86-8941-ED620BAE7D11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DCFD-72E0-4F01-AE19-AD291310E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3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B30A0-3390-4BC9-970F-4F31659C725C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549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07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8C7DCFD-72E0-4F01-AE19-AD291310ED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9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3B238-F8E8-81EB-37D5-83D940A03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804774"/>
            <a:ext cx="11150600" cy="2047236"/>
          </a:xfrm>
        </p:spPr>
        <p:txBody>
          <a:bodyPr>
            <a:normAutofit fontScale="90000"/>
          </a:bodyPr>
          <a:lstStyle/>
          <a:p>
            <a:r>
              <a:rPr lang="en-US" sz="4800" b="1" noProof="0" dirty="0">
                <a:solidFill>
                  <a:srgbClr val="0070C0"/>
                </a:solidFill>
                <a:latin typeface="+mn-lt"/>
              </a:rPr>
              <a:t>Multi-step and Two-step cascade spectra</a:t>
            </a:r>
            <a:br>
              <a:rPr lang="en-US" sz="4800" b="1" noProof="0" dirty="0">
                <a:solidFill>
                  <a:srgbClr val="0070C0"/>
                </a:solidFill>
                <a:latin typeface="+mn-lt"/>
              </a:rPr>
            </a:br>
            <a:r>
              <a:rPr lang="en-US" sz="4800" b="1" noProof="0" dirty="0">
                <a:solidFill>
                  <a:srgbClr val="0070C0"/>
                </a:solidFill>
                <a:latin typeface="+mn-lt"/>
              </a:rPr>
              <a:t>+ </a:t>
            </a:r>
            <a:br>
              <a:rPr lang="cs-CZ" sz="4800" b="1" noProof="0" dirty="0">
                <a:solidFill>
                  <a:srgbClr val="0070C0"/>
                </a:solidFill>
                <a:latin typeface="+mn-lt"/>
              </a:rPr>
            </a:br>
            <a:r>
              <a:rPr lang="en-US" sz="48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764483B-6D08-FDB3-B700-D21837EE82D9}"/>
              </a:ext>
            </a:extLst>
          </p:cNvPr>
          <p:cNvSpPr txBox="1">
            <a:spLocks/>
          </p:cNvSpPr>
          <p:nvPr/>
        </p:nvSpPr>
        <p:spPr>
          <a:xfrm>
            <a:off x="1614617" y="3190745"/>
            <a:ext cx="9144000" cy="6549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0" dirty="0">
                <a:latin typeface="+mn-lt"/>
              </a:rPr>
              <a:t>Milan Krti</a:t>
            </a:r>
            <a:r>
              <a:rPr lang="cs-CZ" sz="3200" b="1" dirty="0">
                <a:latin typeface="+mn-lt"/>
              </a:rPr>
              <a:t>č</a:t>
            </a:r>
            <a:r>
              <a:rPr lang="en-US" sz="3200" b="1" noProof="0" dirty="0">
                <a:latin typeface="+mn-lt"/>
              </a:rPr>
              <a:t>ka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A4A10A-EDFB-3C8F-0EDC-DA1D0FEB3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27" y="5352057"/>
            <a:ext cx="2692981" cy="15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ual Identity | Charles University, Faculty of Mathematics and Physics">
            <a:extLst>
              <a:ext uri="{FF2B5EF4-FFF2-40B4-BE49-F238E27FC236}">
                <a16:creationId xmlns:a16="http://schemas.microsoft.com/office/drawing/2014/main" id="{FDE35084-0FD5-2491-1071-6FEB4D2A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68" y="3651477"/>
            <a:ext cx="7726032" cy="22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5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3" name="Group 5"/>
          <p:cNvGrpSpPr>
            <a:grpSpLocks/>
          </p:cNvGrpSpPr>
          <p:nvPr/>
        </p:nvGrpSpPr>
        <p:grpSpPr bwMode="auto">
          <a:xfrm>
            <a:off x="6930084" y="446654"/>
            <a:ext cx="4923589" cy="2841059"/>
            <a:chOff x="192" y="2400"/>
            <a:chExt cx="2825" cy="1497"/>
          </a:xfrm>
        </p:grpSpPr>
        <p:sp>
          <p:nvSpPr>
            <p:cNvPr id="20503" name="Rectangle 6"/>
            <p:cNvSpPr>
              <a:spLocks noChangeArrowheads="1"/>
            </p:cNvSpPr>
            <p:nvPr/>
          </p:nvSpPr>
          <p:spPr bwMode="auto">
            <a:xfrm>
              <a:off x="240" y="2496"/>
              <a:ext cx="2688" cy="1344"/>
            </a:xfrm>
            <a:prstGeom prst="rect">
              <a:avLst/>
            </a:prstGeom>
            <a:solidFill>
              <a:srgbClr val="FFFFCC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noProof="0" dirty="0"/>
            </a:p>
          </p:txBody>
        </p:sp>
        <p:pic>
          <p:nvPicPr>
            <p:cNvPr id="20504" name="Picture 7" descr="Ks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825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136" name="Group 8"/>
          <p:cNvGrpSpPr>
            <a:grpSpLocks/>
          </p:cNvGrpSpPr>
          <p:nvPr/>
        </p:nvGrpSpPr>
        <p:grpSpPr bwMode="auto">
          <a:xfrm>
            <a:off x="6853885" y="3200399"/>
            <a:ext cx="5181600" cy="3324225"/>
            <a:chOff x="2400" y="2016"/>
            <a:chExt cx="3120" cy="1968"/>
          </a:xfrm>
        </p:grpSpPr>
        <p:sp>
          <p:nvSpPr>
            <p:cNvPr id="20488" name="Line 9"/>
            <p:cNvSpPr>
              <a:spLocks noChangeShapeType="1"/>
            </p:cNvSpPr>
            <p:nvPr/>
          </p:nvSpPr>
          <p:spPr bwMode="auto">
            <a:xfrm rot="5400000">
              <a:off x="3864" y="2184"/>
              <a:ext cx="336" cy="0"/>
            </a:xfrm>
            <a:prstGeom prst="line">
              <a:avLst/>
            </a:prstGeom>
            <a:noFill/>
            <a:ln w="152400">
              <a:solidFill>
                <a:srgbClr val="FF0066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grpSp>
          <p:nvGrpSpPr>
            <p:cNvPr id="20489" name="Group 10"/>
            <p:cNvGrpSpPr>
              <a:grpSpLocks/>
            </p:cNvGrpSpPr>
            <p:nvPr/>
          </p:nvGrpSpPr>
          <p:grpSpPr bwMode="auto">
            <a:xfrm>
              <a:off x="2400" y="2208"/>
              <a:ext cx="3120" cy="1776"/>
              <a:chOff x="3024" y="2352"/>
              <a:chExt cx="2736" cy="1536"/>
            </a:xfrm>
          </p:grpSpPr>
          <p:sp>
            <p:nvSpPr>
              <p:cNvPr id="20490" name="Rectangle 11"/>
              <p:cNvSpPr>
                <a:spLocks noChangeArrowheads="1"/>
              </p:cNvSpPr>
              <p:nvPr/>
            </p:nvSpPr>
            <p:spPr bwMode="auto">
              <a:xfrm>
                <a:off x="3120" y="2486"/>
                <a:ext cx="2496" cy="1344"/>
              </a:xfrm>
              <a:prstGeom prst="rect">
                <a:avLst/>
              </a:prstGeom>
              <a:solidFill>
                <a:srgbClr val="CCFFCC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noProof="0" dirty="0"/>
              </a:p>
            </p:txBody>
          </p:sp>
          <p:pic>
            <p:nvPicPr>
              <p:cNvPr id="20491" name="Picture 12" descr="Ksp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352"/>
                <a:ext cx="2736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492" name="Group 13"/>
              <p:cNvGrpSpPr>
                <a:grpSpLocks/>
              </p:cNvGrpSpPr>
              <p:nvPr/>
            </p:nvGrpSpPr>
            <p:grpSpPr bwMode="auto">
              <a:xfrm>
                <a:off x="4912" y="3216"/>
                <a:ext cx="752" cy="505"/>
                <a:chOff x="4624" y="3024"/>
                <a:chExt cx="752" cy="505"/>
              </a:xfrm>
            </p:grpSpPr>
            <p:grpSp>
              <p:nvGrpSpPr>
                <p:cNvPr id="20493" name="Group 14"/>
                <p:cNvGrpSpPr>
                  <a:grpSpLocks/>
                </p:cNvGrpSpPr>
                <p:nvPr/>
              </p:nvGrpSpPr>
              <p:grpSpPr bwMode="auto">
                <a:xfrm>
                  <a:off x="4624" y="3109"/>
                  <a:ext cx="438" cy="347"/>
                  <a:chOff x="4608" y="2965"/>
                  <a:chExt cx="438" cy="347"/>
                </a:xfrm>
              </p:grpSpPr>
              <p:sp>
                <p:nvSpPr>
                  <p:cNvPr id="2049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608" y="3089"/>
                    <a:ext cx="43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stealth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noProof="0" dirty="0"/>
                  </a:p>
                </p:txBody>
              </p:sp>
              <p:sp>
                <p:nvSpPr>
                  <p:cNvPr id="2049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608" y="3169"/>
                    <a:ext cx="13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stealth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noProof="0" dirty="0"/>
                  </a:p>
                </p:txBody>
              </p:sp>
              <p:sp>
                <p:nvSpPr>
                  <p:cNvPr id="2050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4608" y="3004"/>
                    <a:ext cx="170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stealth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noProof="0" dirty="0"/>
                  </a:p>
                </p:txBody>
              </p:sp>
              <p:sp>
                <p:nvSpPr>
                  <p:cNvPr id="2050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608" y="3253"/>
                    <a:ext cx="204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stealth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noProof="0" dirty="0"/>
                  </a:p>
                </p:txBody>
              </p:sp>
              <p:sp>
                <p:nvSpPr>
                  <p:cNvPr id="2050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608" y="2965"/>
                    <a:ext cx="0" cy="3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noProof="0" dirty="0"/>
                  </a:p>
                </p:txBody>
              </p:sp>
            </p:grpSp>
            <p:sp>
              <p:nvSpPr>
                <p:cNvPr id="20494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52" y="3024"/>
                  <a:ext cx="336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000" noProof="0" dirty="0"/>
                    <a:t>E</a:t>
                  </a:r>
                  <a:r>
                    <a:rPr lang="en-US" baseline="-25000" noProof="0" dirty="0">
                      <a:latin typeface="Symbol" panose="05050102010706020507" pitchFamily="18" charset="2"/>
                    </a:rPr>
                    <a:t>g</a:t>
                  </a:r>
                  <a:r>
                    <a:rPr lang="en-US" sz="1000" baseline="-25000" noProof="0" dirty="0">
                      <a:latin typeface="Times New Roman" panose="02020603050405020304" pitchFamily="18" charset="0"/>
                    </a:rPr>
                    <a:t>1</a:t>
                  </a:r>
                  <a:endParaRPr lang="en-US" sz="2400" noProof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495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040" y="3120"/>
                  <a:ext cx="336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000" noProof="0" dirty="0"/>
                    <a:t>E</a:t>
                  </a:r>
                  <a:r>
                    <a:rPr lang="en-US" baseline="-25000" noProof="0" dirty="0">
                      <a:latin typeface="Symbol" panose="05050102010706020507" pitchFamily="18" charset="2"/>
                    </a:rPr>
                    <a:t>g</a:t>
                  </a:r>
                  <a:r>
                    <a:rPr lang="en-US" sz="1000" baseline="-25000" noProof="0" dirty="0">
                      <a:latin typeface="Times New Roman" panose="02020603050405020304" pitchFamily="18" charset="0"/>
                    </a:rPr>
                    <a:t>2</a:t>
                  </a:r>
                  <a:endParaRPr lang="en-US" sz="2400" noProof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496" name="Text Box 2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52" y="3187"/>
                  <a:ext cx="336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000" noProof="0" dirty="0"/>
                    <a:t>E</a:t>
                  </a:r>
                  <a:r>
                    <a:rPr lang="en-US" baseline="-25000" noProof="0" dirty="0">
                      <a:latin typeface="Symbol" panose="05050102010706020507" pitchFamily="18" charset="2"/>
                    </a:rPr>
                    <a:t>g</a:t>
                  </a:r>
                  <a:r>
                    <a:rPr lang="en-US" sz="1000" baseline="-25000" noProof="0" dirty="0">
                      <a:latin typeface="Times New Roman" panose="02020603050405020304" pitchFamily="18" charset="0"/>
                    </a:rPr>
                    <a:t>3</a:t>
                  </a:r>
                  <a:endParaRPr lang="en-US" sz="2400" noProof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497" name="Text Box 2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52" y="3379"/>
                  <a:ext cx="336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000" noProof="0" dirty="0"/>
                    <a:t>E</a:t>
                  </a:r>
                  <a:r>
                    <a:rPr lang="en-US" baseline="-25000" noProof="0" dirty="0">
                      <a:latin typeface="Symbol" panose="05050102010706020507" pitchFamily="18" charset="2"/>
                    </a:rPr>
                    <a:t>g</a:t>
                  </a:r>
                  <a:r>
                    <a:rPr lang="en-US" sz="1000" baseline="-25000" noProof="0" dirty="0">
                      <a:latin typeface="Times New Roman" panose="02020603050405020304" pitchFamily="18" charset="0"/>
                    </a:rPr>
                    <a:t>4</a:t>
                  </a:r>
                  <a:endParaRPr lang="en-US" sz="2400" noProof="0" dirty="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20485" name="Picture 29" descr="new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48" y="888875"/>
            <a:ext cx="2605045" cy="261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Nadpis 1"/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Multi-Step Cascade Spectra</a:t>
            </a:r>
          </a:p>
        </p:txBody>
      </p:sp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D226BEFB-80CA-F534-6A09-0AF5CECE4973}"/>
              </a:ext>
            </a:extLst>
          </p:cNvPr>
          <p:cNvSpPr txBox="1">
            <a:spLocks/>
          </p:cNvSpPr>
          <p:nvPr/>
        </p:nvSpPr>
        <p:spPr bwMode="auto">
          <a:xfrm>
            <a:off x="338326" y="4940033"/>
            <a:ext cx="2649729" cy="6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decay (following resonance neutron capture)</a:t>
            </a:r>
          </a:p>
        </p:txBody>
      </p:sp>
      <p:sp>
        <p:nvSpPr>
          <p:cNvPr id="3" name="Line 9">
            <a:extLst>
              <a:ext uri="{FF2B5EF4-FFF2-40B4-BE49-F238E27FC236}">
                <a16:creationId xmlns:a16="http://schemas.microsoft.com/office/drawing/2014/main" id="{45FD51CC-5BFA-CBF2-1A9C-7EA4D0C30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8056" y="5332773"/>
            <a:ext cx="1054800" cy="811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noProof="0" dirty="0"/>
          </a:p>
        </p:txBody>
      </p:sp>
      <p:pic>
        <p:nvPicPr>
          <p:cNvPr id="6" name="Picture 4" descr="sch_Karl">
            <a:extLst>
              <a:ext uri="{FF2B5EF4-FFF2-40B4-BE49-F238E27FC236}">
                <a16:creationId xmlns:a16="http://schemas.microsoft.com/office/drawing/2014/main" id="{ECBC7989-97F3-9A64-488B-E48CC0F4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2" y="766116"/>
            <a:ext cx="3425190" cy="34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7D6A58DF-2D58-73CA-E175-164CCB4620EC}"/>
              </a:ext>
            </a:extLst>
          </p:cNvPr>
          <p:cNvSpPr txBox="1">
            <a:spLocks/>
          </p:cNvSpPr>
          <p:nvPr/>
        </p:nvSpPr>
        <p:spPr bwMode="auto">
          <a:xfrm>
            <a:off x="4165049" y="4911486"/>
            <a:ext cx="2334606" cy="149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/>
              <a:t>Emitted </a:t>
            </a: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rays detected via a (complex) detection system</a:t>
            </a:r>
          </a:p>
        </p:txBody>
      </p:sp>
    </p:spTree>
    <p:extLst>
      <p:ext uri="{BB962C8B-B14F-4D97-AF65-F5344CB8AC3E}">
        <p14:creationId xmlns:p14="http://schemas.microsoft.com/office/powerpoint/2010/main" val="425686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8C579-A50F-E46C-C689-56307A75C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818B1641-5E7F-1BF0-212E-FD0FF6E3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Spectra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1A38332-3C7F-7AEA-E875-FCF6048C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502" y="846448"/>
            <a:ext cx="4611415" cy="59774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D39E9E3-B3D7-A4C5-AC59-A5BBE5223E5A}"/>
              </a:ext>
            </a:extLst>
          </p:cNvPr>
          <p:cNvSpPr txBox="1"/>
          <p:nvPr/>
        </p:nvSpPr>
        <p:spPr>
          <a:xfrm>
            <a:off x="10299615" y="1636776"/>
            <a:ext cx="1493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noProof="0" dirty="0"/>
              <a:t>195</a:t>
            </a:r>
            <a:r>
              <a:rPr lang="en-US" sz="2400" noProof="0" dirty="0"/>
              <a:t>Pt(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FBF41A-3764-B99E-A0C1-D19C3BF47695}"/>
              </a:ext>
            </a:extLst>
          </p:cNvPr>
          <p:cNvSpPr txBox="1"/>
          <p:nvPr/>
        </p:nvSpPr>
        <p:spPr>
          <a:xfrm>
            <a:off x="237099" y="6421030"/>
            <a:ext cx="447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</a:rPr>
              <a:t>N. </a:t>
            </a:r>
            <a:r>
              <a:rPr lang="en-US" sz="1800" b="0" i="0" u="none" strike="noStrike" baseline="0" dirty="0" err="1">
                <a:solidFill>
                  <a:srgbClr val="0000FF"/>
                </a:solidFill>
              </a:rPr>
              <a:t>Simbirtseva</a:t>
            </a:r>
            <a:r>
              <a:rPr lang="en-US" sz="1800" b="0" i="0" u="none" strike="noStrike" baseline="0" dirty="0">
                <a:solidFill>
                  <a:srgbClr val="0000FF"/>
                </a:solidFill>
              </a:rPr>
              <a:t> et </a:t>
            </a:r>
            <a:r>
              <a:rPr lang="en-US" sz="1800" b="0" i="0" u="none" strike="noStrike" baseline="0" dirty="0" err="1">
                <a:solidFill>
                  <a:srgbClr val="0000FF"/>
                </a:solidFill>
              </a:rPr>
              <a:t>al.,PRC</a:t>
            </a:r>
            <a:r>
              <a:rPr lang="en-US" sz="1800" b="0" i="0" u="none" strike="noStrike" baseline="0" dirty="0">
                <a:solidFill>
                  <a:srgbClr val="0000FF"/>
                </a:solidFill>
              </a:rPr>
              <a:t> </a:t>
            </a:r>
            <a:r>
              <a:rPr lang="en-US" sz="1800" b="1" i="0" u="none" strike="noStrike" baseline="0" dirty="0">
                <a:solidFill>
                  <a:srgbClr val="0000FF"/>
                </a:solidFill>
              </a:rPr>
              <a:t>101</a:t>
            </a:r>
            <a:r>
              <a:rPr lang="en-US" sz="1800" b="0" i="0" u="none" strike="noStrike" baseline="0" dirty="0">
                <a:solidFill>
                  <a:srgbClr val="0000FF"/>
                </a:solidFill>
              </a:rPr>
              <a:t>, 024302 (2020)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45925D-160E-E3BA-9732-766B5DED67D8}"/>
              </a:ext>
            </a:extLst>
          </p:cNvPr>
          <p:cNvSpPr txBox="1"/>
          <p:nvPr/>
        </p:nvSpPr>
        <p:spPr>
          <a:xfrm>
            <a:off x="1311954" y="966117"/>
            <a:ext cx="53570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Often spectra from resonances with </a:t>
            </a:r>
            <a:r>
              <a:rPr lang="en-US" sz="2000" noProof="0" dirty="0" err="1"/>
              <a:t>differe</a:t>
            </a:r>
            <a:r>
              <a:rPr lang="en-US" sz="2000" dirty="0" err="1"/>
              <a:t>nt</a:t>
            </a:r>
            <a:r>
              <a:rPr lang="en-US" sz="2000" dirty="0"/>
              <a:t> J</a:t>
            </a:r>
          </a:p>
          <a:p>
            <a:r>
              <a:rPr lang="en-US" sz="2000" dirty="0"/>
              <a:t>Sometimes even from different </a:t>
            </a:r>
            <a:r>
              <a:rPr lang="en-US" sz="2000" dirty="0">
                <a:latin typeface="Symbol" panose="05050102010706020507" pitchFamily="18" charset="2"/>
              </a:rPr>
              <a:t>p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13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1918-2AB6-A8ED-E2AB-7D2C9BA7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98BB4E5-E094-AE1D-5071-16C2F9AD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Spectra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C66A0E-8422-BCE1-CC2A-712E8D39A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502" y="846448"/>
            <a:ext cx="4611415" cy="59774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C0CF6C-EAEF-8620-37C8-EFF6C93A8C8B}"/>
              </a:ext>
            </a:extLst>
          </p:cNvPr>
          <p:cNvSpPr txBox="1"/>
          <p:nvPr/>
        </p:nvSpPr>
        <p:spPr>
          <a:xfrm>
            <a:off x="10299615" y="1636776"/>
            <a:ext cx="1493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noProof="0" dirty="0"/>
              <a:t>195</a:t>
            </a:r>
            <a:r>
              <a:rPr lang="en-US" sz="2400" noProof="0" dirty="0"/>
              <a:t>Pt(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39AE29-4A6A-2BB3-845E-6316A7E48CAB}"/>
              </a:ext>
            </a:extLst>
          </p:cNvPr>
          <p:cNvSpPr txBox="1"/>
          <p:nvPr/>
        </p:nvSpPr>
        <p:spPr>
          <a:xfrm>
            <a:off x="1311955" y="3238160"/>
            <a:ext cx="56740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FF0000"/>
                </a:solidFill>
              </a:rPr>
              <a:t>Spectra from individual resonance are not identical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due to Porter-Thomas fluctuations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differences strongly depend on measured isotope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pronounced the most usually for M=2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C44E023-1FA6-E414-0C2C-E0D78C0C32E7}"/>
              </a:ext>
            </a:extLst>
          </p:cNvPr>
          <p:cNvCxnSpPr>
            <a:cxnSpLocks/>
          </p:cNvCxnSpPr>
          <p:nvPr/>
        </p:nvCxnSpPr>
        <p:spPr>
          <a:xfrm flipV="1">
            <a:off x="6986016" y="2365248"/>
            <a:ext cx="1170432" cy="1063752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07FFA38-5E5C-7E8D-5F18-8382C05E5862}"/>
              </a:ext>
            </a:extLst>
          </p:cNvPr>
          <p:cNvCxnSpPr>
            <a:cxnSpLocks/>
          </p:cNvCxnSpPr>
          <p:nvPr/>
        </p:nvCxnSpPr>
        <p:spPr>
          <a:xfrm flipV="1">
            <a:off x="6986016" y="2652931"/>
            <a:ext cx="3511296" cy="934591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002D350-C7B2-A4FE-E787-3646B0120BD4}"/>
              </a:ext>
            </a:extLst>
          </p:cNvPr>
          <p:cNvCxnSpPr>
            <a:cxnSpLocks/>
          </p:cNvCxnSpPr>
          <p:nvPr/>
        </p:nvCxnSpPr>
        <p:spPr>
          <a:xfrm>
            <a:off x="6986016" y="3854159"/>
            <a:ext cx="3894029" cy="16007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16C5F5-C781-3302-8587-B0328F06F650}"/>
              </a:ext>
            </a:extLst>
          </p:cNvPr>
          <p:cNvSpPr txBox="1"/>
          <p:nvPr/>
        </p:nvSpPr>
        <p:spPr>
          <a:xfrm>
            <a:off x="1311954" y="966117"/>
            <a:ext cx="53570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Often spectra from resonances with </a:t>
            </a:r>
            <a:r>
              <a:rPr lang="en-US" sz="2000" noProof="0" dirty="0" err="1"/>
              <a:t>differe</a:t>
            </a:r>
            <a:r>
              <a:rPr lang="en-US" sz="2000" dirty="0" err="1"/>
              <a:t>nt</a:t>
            </a:r>
            <a:r>
              <a:rPr lang="en-US" sz="2000" dirty="0"/>
              <a:t> J</a:t>
            </a:r>
          </a:p>
          <a:p>
            <a:r>
              <a:rPr lang="en-US" sz="2000" dirty="0"/>
              <a:t>Sometimes even from different </a:t>
            </a:r>
            <a:r>
              <a:rPr lang="en-US" sz="2000" dirty="0">
                <a:latin typeface="Symbol" panose="05050102010706020507" pitchFamily="18" charset="2"/>
              </a:rPr>
              <a:t>p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291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5FF0D-33E4-BC70-FE70-7865B472E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789AE92A-2F47-429E-F7C3-8C67FA8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Spectra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5E583EB-40C2-00AA-0539-F76855884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502" y="846448"/>
            <a:ext cx="4611415" cy="59774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5F669F9-6309-4ED7-A5C4-D6DC5BA7E355}"/>
              </a:ext>
            </a:extLst>
          </p:cNvPr>
          <p:cNvSpPr txBox="1"/>
          <p:nvPr/>
        </p:nvSpPr>
        <p:spPr>
          <a:xfrm>
            <a:off x="10299615" y="1636776"/>
            <a:ext cx="1493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noProof="0" dirty="0"/>
              <a:t>195</a:t>
            </a:r>
            <a:r>
              <a:rPr lang="en-US" sz="2400" noProof="0" dirty="0"/>
              <a:t>Pt(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E48176-1369-B341-3A46-32C81EF60C7A}"/>
              </a:ext>
            </a:extLst>
          </p:cNvPr>
          <p:cNvSpPr txBox="1"/>
          <p:nvPr/>
        </p:nvSpPr>
        <p:spPr>
          <a:xfrm>
            <a:off x="1311955" y="3238160"/>
            <a:ext cx="56740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FF0000"/>
                </a:solidFill>
              </a:rPr>
              <a:t>Spectra from individual resonance are not identical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due to Porter-Thomas fluctuations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differences strongly depend on measured isotope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pronounced the most usually for M=2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D2DFB05D-96E4-DFC6-6EED-8571DE5B6F4F}"/>
              </a:ext>
            </a:extLst>
          </p:cNvPr>
          <p:cNvCxnSpPr>
            <a:cxnSpLocks/>
          </p:cNvCxnSpPr>
          <p:nvPr/>
        </p:nvCxnSpPr>
        <p:spPr>
          <a:xfrm flipV="1">
            <a:off x="6986016" y="2365248"/>
            <a:ext cx="1170432" cy="1063752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2DC8A2D-0B2D-1BEE-3CA1-B62FD4E7C65A}"/>
              </a:ext>
            </a:extLst>
          </p:cNvPr>
          <p:cNvCxnSpPr>
            <a:cxnSpLocks/>
          </p:cNvCxnSpPr>
          <p:nvPr/>
        </p:nvCxnSpPr>
        <p:spPr>
          <a:xfrm flipV="1">
            <a:off x="6986016" y="2652931"/>
            <a:ext cx="3511296" cy="934591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75516AD-4B10-424D-D286-3574DE4489E7}"/>
              </a:ext>
            </a:extLst>
          </p:cNvPr>
          <p:cNvCxnSpPr>
            <a:cxnSpLocks/>
          </p:cNvCxnSpPr>
          <p:nvPr/>
        </p:nvCxnSpPr>
        <p:spPr>
          <a:xfrm>
            <a:off x="6986016" y="3854159"/>
            <a:ext cx="3894029" cy="16007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E0BAD3E9-C510-0492-C7FA-2D7D8054582F}"/>
              </a:ext>
            </a:extLst>
          </p:cNvPr>
          <p:cNvSpPr txBox="1"/>
          <p:nvPr/>
        </p:nvSpPr>
        <p:spPr>
          <a:xfrm>
            <a:off x="1311955" y="5048384"/>
            <a:ext cx="53570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</a:t>
            </a:r>
            <a:r>
              <a:rPr lang="en-US" sz="2000" noProof="0" dirty="0"/>
              <a:t>sed in comparison - either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spectra from individual resonances or</a:t>
            </a:r>
          </a:p>
          <a:p>
            <a:r>
              <a:rPr lang="en-US" sz="2000" noProof="0" dirty="0"/>
              <a:t>(if spectra from “many” resonances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“average” spectra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086EDAD-0613-7C6E-65C6-68A9BD8A6CCC}"/>
              </a:ext>
            </a:extLst>
          </p:cNvPr>
          <p:cNvSpPr txBox="1"/>
          <p:nvPr/>
        </p:nvSpPr>
        <p:spPr>
          <a:xfrm>
            <a:off x="1311954" y="966117"/>
            <a:ext cx="53570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Often spectra from resonances with </a:t>
            </a:r>
            <a:r>
              <a:rPr lang="en-US" sz="2000" noProof="0" dirty="0" err="1"/>
              <a:t>differe</a:t>
            </a:r>
            <a:r>
              <a:rPr lang="en-US" sz="2000" dirty="0" err="1"/>
              <a:t>nt</a:t>
            </a:r>
            <a:r>
              <a:rPr lang="en-US" sz="2000" dirty="0"/>
              <a:t> J</a:t>
            </a:r>
          </a:p>
          <a:p>
            <a:r>
              <a:rPr lang="en-US" sz="2000" dirty="0"/>
              <a:t>Sometimes even from different </a:t>
            </a:r>
            <a:r>
              <a:rPr lang="en-US" sz="2000" dirty="0">
                <a:latin typeface="Symbol" panose="05050102010706020507" pitchFamily="18" charset="2"/>
              </a:rPr>
              <a:t>p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725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5DA38-11F5-05BC-D56E-5AA574DB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338879C6-711E-EEF8-5BFE-FFE84079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Spectra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9868B99-6042-4EEF-D72F-625906BF1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502" y="846448"/>
            <a:ext cx="4611415" cy="59774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B14FE42-56B0-4E71-A71A-89BE31114B58}"/>
              </a:ext>
            </a:extLst>
          </p:cNvPr>
          <p:cNvSpPr txBox="1"/>
          <p:nvPr/>
        </p:nvSpPr>
        <p:spPr>
          <a:xfrm>
            <a:off x="10299615" y="1636776"/>
            <a:ext cx="1493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noProof="0" dirty="0"/>
              <a:t>195</a:t>
            </a:r>
            <a:r>
              <a:rPr lang="en-US" sz="2400" noProof="0" dirty="0"/>
              <a:t>Pt(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8C938C-3294-0285-801E-9D60E6CDB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" y="822064"/>
            <a:ext cx="4611415" cy="60202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C376BF-52E7-AB4A-A70D-D07FA512D24C}"/>
              </a:ext>
            </a:extLst>
          </p:cNvPr>
          <p:cNvSpPr txBox="1"/>
          <p:nvPr/>
        </p:nvSpPr>
        <p:spPr>
          <a:xfrm>
            <a:off x="5059680" y="4735974"/>
            <a:ext cx="2292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“average” from </a:t>
            </a:r>
          </a:p>
          <a:p>
            <a:r>
              <a:rPr lang="en-US" sz="2000" noProof="0" dirty="0"/>
              <a:t>11 resonances of 1</a:t>
            </a:r>
            <a:r>
              <a:rPr lang="en-US" sz="2000" baseline="30000" noProof="0" dirty="0"/>
              <a:t>-</a:t>
            </a:r>
          </a:p>
          <a:p>
            <a:r>
              <a:rPr lang="en-US" sz="2000" noProof="0" dirty="0"/>
              <a:t>5 resonances of 0</a:t>
            </a:r>
            <a:r>
              <a:rPr lang="en-US" sz="2000" baseline="30000" noProof="0" dirty="0"/>
              <a:t>-</a:t>
            </a:r>
            <a:r>
              <a:rPr lang="en-US" sz="2000" noProof="0" dirty="0"/>
              <a:t> </a:t>
            </a:r>
          </a:p>
          <a:p>
            <a:endParaRPr lang="en-US" sz="2000" noProof="0" dirty="0"/>
          </a:p>
          <a:p>
            <a:r>
              <a:rPr lang="en-US" sz="2000" noProof="0" dirty="0"/>
              <a:t>(one could check also fluctuations)</a:t>
            </a:r>
          </a:p>
        </p:txBody>
      </p:sp>
    </p:spTree>
    <p:extLst>
      <p:ext uri="{BB962C8B-B14F-4D97-AF65-F5344CB8AC3E}">
        <p14:creationId xmlns:p14="http://schemas.microsoft.com/office/powerpoint/2010/main" val="421418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73596-4D5A-614C-A963-700C41DA7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B236B57-4E00-92CB-EC7D-900C94E9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844824"/>
            <a:ext cx="6582694" cy="442021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64421D-5061-7BAA-36EC-6F45E8101A20}"/>
              </a:ext>
            </a:extLst>
          </p:cNvPr>
          <p:cNvSpPr txBox="1"/>
          <p:nvPr/>
        </p:nvSpPr>
        <p:spPr>
          <a:xfrm>
            <a:off x="119336" y="124304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err="1"/>
              <a:t>Řež</a:t>
            </a:r>
            <a:r>
              <a:rPr lang="en-US" sz="2400" b="1" noProof="0" dirty="0"/>
              <a:t> setup: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A9BA68-10E0-F78E-3629-71239CF0F31C}"/>
              </a:ext>
            </a:extLst>
          </p:cNvPr>
          <p:cNvSpPr txBox="1"/>
          <p:nvPr/>
        </p:nvSpPr>
        <p:spPr>
          <a:xfrm>
            <a:off x="1535285" y="198884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neutron guide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B8F0DB-1147-3050-2E85-BB3C40FD21F6}"/>
              </a:ext>
            </a:extLst>
          </p:cNvPr>
          <p:cNvSpPr txBox="1"/>
          <p:nvPr/>
        </p:nvSpPr>
        <p:spPr>
          <a:xfrm rot="16200000">
            <a:off x="-945407" y="3300361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Reactor (n source)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DB3DF62-7672-C8FF-A6DA-A377F58B1AE8}"/>
              </a:ext>
            </a:extLst>
          </p:cNvPr>
          <p:cNvSpPr txBox="1"/>
          <p:nvPr/>
        </p:nvSpPr>
        <p:spPr>
          <a:xfrm>
            <a:off x="7302500" y="4911452"/>
            <a:ext cx="488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 err="1"/>
              <a:t>HPGe</a:t>
            </a:r>
            <a:r>
              <a:rPr lang="en-US" sz="2400" noProof="0" dirty="0"/>
              <a:t>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excellent energy resolution for FEP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low efficiency, especially for detection of full energy (FEP)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72F8CE-28E2-9448-9A46-6326E4328665}"/>
              </a:ext>
            </a:extLst>
          </p:cNvPr>
          <p:cNvSpPr txBox="1">
            <a:spLocks/>
          </p:cNvSpPr>
          <p:nvPr/>
        </p:nvSpPr>
        <p:spPr>
          <a:xfrm>
            <a:off x="2152650" y="67638"/>
            <a:ext cx="7886700" cy="67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Two-Step Cascade Spectra</a:t>
            </a: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0A8549B7-DDA9-C9C6-3435-6DC3578898D8}"/>
              </a:ext>
            </a:extLst>
          </p:cNvPr>
          <p:cNvSpPr txBox="1">
            <a:spLocks/>
          </p:cNvSpPr>
          <p:nvPr/>
        </p:nvSpPr>
        <p:spPr bwMode="auto">
          <a:xfrm>
            <a:off x="8478564" y="844509"/>
            <a:ext cx="3594100" cy="12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Typically used:</a:t>
            </a:r>
          </a:p>
          <a:p>
            <a:r>
              <a:rPr lang="en-US" kern="0" dirty="0">
                <a:solidFill>
                  <a:srgbClr val="FF0000"/>
                </a:solidFill>
              </a:rPr>
              <a:t>for</a:t>
            </a:r>
            <a:r>
              <a:rPr lang="en-US" kern="0" noProof="0" dirty="0">
                <a:solidFill>
                  <a:srgbClr val="FF0000"/>
                </a:solidFill>
              </a:rPr>
              <a:t> thermal n capture</a:t>
            </a:r>
          </a:p>
          <a:p>
            <a:r>
              <a:rPr lang="en-US" kern="0" dirty="0">
                <a:solidFill>
                  <a:srgbClr val="FF0000"/>
                </a:solidFill>
              </a:rPr>
              <a:t>w</a:t>
            </a:r>
            <a:r>
              <a:rPr lang="en-US" kern="0" noProof="0" dirty="0" err="1">
                <a:solidFill>
                  <a:srgbClr val="FF0000"/>
                </a:solidFill>
              </a:rPr>
              <a:t>ith</a:t>
            </a:r>
            <a:r>
              <a:rPr lang="en-US" kern="0" noProof="0" dirty="0">
                <a:solidFill>
                  <a:srgbClr val="FF0000"/>
                </a:solidFill>
              </a:rPr>
              <a:t> </a:t>
            </a:r>
            <a:r>
              <a:rPr lang="en-US" kern="0" noProof="0" dirty="0" err="1">
                <a:solidFill>
                  <a:srgbClr val="FF0000"/>
                </a:solidFill>
              </a:rPr>
              <a:t>HPGe</a:t>
            </a:r>
            <a:r>
              <a:rPr lang="en-US" kern="0" noProof="0" dirty="0">
                <a:solidFill>
                  <a:srgbClr val="FF0000"/>
                </a:solidFill>
              </a:rPr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276391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366D-E64C-8ADA-112B-124AE48D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386" r="4764" b="71704"/>
          <a:stretch>
            <a:fillRect/>
          </a:stretch>
        </p:blipFill>
        <p:spPr bwMode="auto">
          <a:xfrm>
            <a:off x="47328" y="44624"/>
            <a:ext cx="79844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24E1F95-2367-8A8F-0430-0B12215611B7}"/>
              </a:ext>
            </a:extLst>
          </p:cNvPr>
          <p:cNvSpPr txBox="1"/>
          <p:nvPr/>
        </p:nvSpPr>
        <p:spPr>
          <a:xfrm>
            <a:off x="6119192" y="332656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noProof="0" dirty="0"/>
              <a:t>95</a:t>
            </a:r>
            <a:r>
              <a:rPr lang="en-US" sz="2400" b="1" noProof="0" dirty="0"/>
              <a:t>Mo(</a:t>
            </a:r>
            <a:r>
              <a:rPr lang="en-US" sz="2400" b="1" noProof="0" dirty="0" err="1"/>
              <a:t>n,</a:t>
            </a:r>
            <a:r>
              <a:rPr lang="en-US" sz="2400" b="1" noProof="0" dirty="0" err="1">
                <a:latin typeface="Symbol" panose="05050102010706020507" pitchFamily="18" charset="2"/>
              </a:rPr>
              <a:t>gg</a:t>
            </a:r>
            <a:r>
              <a:rPr lang="en-US" sz="2400" b="1" noProof="0" dirty="0"/>
              <a:t>)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5E9FCBE-A7BC-2CEF-E5EF-A48286BE7F41}"/>
              </a:ext>
            </a:extLst>
          </p:cNvPr>
          <p:cNvGrpSpPr/>
          <p:nvPr/>
        </p:nvGrpSpPr>
        <p:grpSpPr>
          <a:xfrm>
            <a:off x="7720965" y="2750032"/>
            <a:ext cx="4360544" cy="4014120"/>
            <a:chOff x="291951" y="1700808"/>
            <a:chExt cx="3233208" cy="3067638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5172A668-103E-5022-4D28-24AB2DAC39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8480" y="1804714"/>
              <a:ext cx="2887662" cy="29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AF911E0A-71C1-E75C-02A1-7A9AEBC532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5381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8ACF9C-6EBC-9495-0DC2-F0DD5DFAA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531789"/>
              <a:ext cx="15160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4AE9FAAD-6B68-206D-BC5B-B849677CE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8683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685CD2-DAC3-9910-32D3-EA68625AF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860402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44ACEC0-1951-AAB4-A9C9-A6549734A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195364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9A2E709C-030D-B1AB-8B51-4034015CE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189014"/>
              <a:ext cx="15160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85762AA1-D845-C2D4-995E-BEA19F9CA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4306614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0831E6C8-811E-23CE-716F-85FF2CCB3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4293096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614EC7B4-4691-6F55-22CA-83F3DBFE0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4559027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8BE6F7A6-CFBA-0FFB-F193-1010B128D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4552677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CFEB4E1D-70BD-FCBE-EF80-CF6F2C418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346177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B7C97E85-76E3-337A-B97F-544F781FA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339827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7D047C6A-21EE-8160-D9A2-D54A33471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574777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6489613D-3DA4-A243-D2B9-F6638920E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566839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8A2E2B0B-9B0C-DAC9-151A-9EE9412A3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068364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7CAF1B9A-8D67-33B4-36B2-0E36059D4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062014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AED45794-50CC-93A2-59A1-75002AFAC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67478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A3849690-4077-0E3A-FF03-8FC730837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668439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37BDE845-5A81-44C0-64CF-C6BACAA3D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6778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1FDECB89-CC4A-4BFB-C806-EA3025639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671489"/>
              <a:ext cx="15160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90B2D185-B5FF-98FF-422E-296FBA31C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4111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AE309B94-663A-AFF2-5BC4-E1D0DCAF2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348880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Line 93">
              <a:extLst>
                <a:ext uri="{FF2B5EF4-FFF2-40B4-BE49-F238E27FC236}">
                  <a16:creationId xmlns:a16="http://schemas.microsoft.com/office/drawing/2014/main" id="{B3AEBA6C-2FBE-01C4-39DD-4891D6B38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4028802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Rectangle 94">
              <a:extLst>
                <a:ext uri="{FF2B5EF4-FFF2-40B4-BE49-F238E27FC236}">
                  <a16:creationId xmlns:a16="http://schemas.microsoft.com/office/drawing/2014/main" id="{F0CC55BB-D419-2881-86CF-57D5F3A99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4022452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Rectangle 116">
              <a:extLst>
                <a:ext uri="{FF2B5EF4-FFF2-40B4-BE49-F238E27FC236}">
                  <a16:creationId xmlns:a16="http://schemas.microsoft.com/office/drawing/2014/main" id="{282D8A59-3286-6954-3B41-CA8F90323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580" y="2086393"/>
              <a:ext cx="114103" cy="21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117">
              <a:extLst>
                <a:ext uri="{FF2B5EF4-FFF2-40B4-BE49-F238E27FC236}">
                  <a16:creationId xmlns:a16="http://schemas.microsoft.com/office/drawing/2014/main" id="{104C5BEC-F131-29E3-50F1-DA992494C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386" y="2128417"/>
              <a:ext cx="62995" cy="18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g</a:t>
              </a:r>
              <a:endParaRPr kumimoji="0" lang="en-US" sz="16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118">
              <a:extLst>
                <a:ext uri="{FF2B5EF4-FFF2-40B4-BE49-F238E27FC236}">
                  <a16:creationId xmlns:a16="http://schemas.microsoft.com/office/drawing/2014/main" id="{C7AD2373-C36D-E244-11CB-05A71FBD9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564" y="2242205"/>
              <a:ext cx="88900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119">
              <a:extLst>
                <a:ext uri="{FF2B5EF4-FFF2-40B4-BE49-F238E27FC236}">
                  <a16:creationId xmlns:a16="http://schemas.microsoft.com/office/drawing/2014/main" id="{730FD5D2-5037-21F0-2F21-A8593CF69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878" y="3654974"/>
              <a:ext cx="114103" cy="21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120">
              <a:extLst>
                <a:ext uri="{FF2B5EF4-FFF2-40B4-BE49-F238E27FC236}">
                  <a16:creationId xmlns:a16="http://schemas.microsoft.com/office/drawing/2014/main" id="{2FE2FC8C-F153-C813-AFBE-82D11E5A1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60" y="3694569"/>
              <a:ext cx="62995" cy="18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g</a:t>
              </a:r>
              <a:endParaRPr kumimoji="0" lang="en-US" sz="16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121">
              <a:extLst>
                <a:ext uri="{FF2B5EF4-FFF2-40B4-BE49-F238E27FC236}">
                  <a16:creationId xmlns:a16="http://schemas.microsoft.com/office/drawing/2014/main" id="{7E18EE32-85FD-8984-8748-6ACDEA8FE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215" y="3811625"/>
              <a:ext cx="88900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Line 137">
              <a:extLst>
                <a:ext uri="{FF2B5EF4-FFF2-40B4-BE49-F238E27FC236}">
                  <a16:creationId xmlns:a16="http://schemas.microsoft.com/office/drawing/2014/main" id="{15527E14-DB29-3698-7536-74350D1D24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90338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Rectangle 138">
              <a:extLst>
                <a:ext uri="{FF2B5EF4-FFF2-40B4-BE49-F238E27FC236}">
                  <a16:creationId xmlns:a16="http://schemas.microsoft.com/office/drawing/2014/main" id="{3ADD92A9-67B7-8D83-C2D7-4DB5B5AE8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895452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Line 157">
              <a:extLst>
                <a:ext uri="{FF2B5EF4-FFF2-40B4-BE49-F238E27FC236}">
                  <a16:creationId xmlns:a16="http://schemas.microsoft.com/office/drawing/2014/main" id="{BDC6918D-413E-CA8B-5C00-42FCAD3C4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1990452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Rectangle 158">
              <a:extLst>
                <a:ext uri="{FF2B5EF4-FFF2-40B4-BE49-F238E27FC236}">
                  <a16:creationId xmlns:a16="http://schemas.microsoft.com/office/drawing/2014/main" id="{6D93CD11-9663-2FC1-D911-9B74E1663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048148"/>
              <a:ext cx="1516062" cy="12700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cxnSp>
          <p:nvCxnSpPr>
            <p:cNvPr id="41" name="Přímá spojnice se šipkou 40">
              <a:extLst>
                <a:ext uri="{FF2B5EF4-FFF2-40B4-BE49-F238E27FC236}">
                  <a16:creationId xmlns:a16="http://schemas.microsoft.com/office/drawing/2014/main" id="{FE89ECE1-3BB9-3B5F-D3FF-02DCB3812B44}"/>
                </a:ext>
              </a:extLst>
            </p:cNvPr>
            <p:cNvCxnSpPr/>
            <p:nvPr/>
          </p:nvCxnSpPr>
          <p:spPr>
            <a:xfrm flipH="1">
              <a:off x="1271464" y="2060848"/>
              <a:ext cx="2679" cy="16208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se šipkou 41">
              <a:extLst>
                <a:ext uri="{FF2B5EF4-FFF2-40B4-BE49-F238E27FC236}">
                  <a16:creationId xmlns:a16="http://schemas.microsoft.com/office/drawing/2014/main" id="{172411CA-1B21-BCC3-899C-64552299A4B8}"/>
                </a:ext>
              </a:extLst>
            </p:cNvPr>
            <p:cNvCxnSpPr>
              <a:cxnSpLocks/>
            </p:cNvCxnSpPr>
            <p:nvPr/>
          </p:nvCxnSpPr>
          <p:spPr>
            <a:xfrm>
              <a:off x="1271464" y="3674789"/>
              <a:ext cx="0" cy="6183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8FABDA8A-FC7E-7E52-66AB-B9C2DFA21D4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2060848"/>
              <a:ext cx="0" cy="15202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9D29E6B3-4BF3-C7D3-9999-914AAC2D0E76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2052737"/>
              <a:ext cx="0" cy="12855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>
              <a:extLst>
                <a:ext uri="{FF2B5EF4-FFF2-40B4-BE49-F238E27FC236}">
                  <a16:creationId xmlns:a16="http://schemas.microsoft.com/office/drawing/2014/main" id="{6E5FAD11-CAE5-C229-CEFF-92A2943D4866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2052737"/>
              <a:ext cx="0" cy="11489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E7D0619C-0816-C61D-AB5C-D572EF02327D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2060848"/>
              <a:ext cx="0" cy="10011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48A97B82-52FF-DFA3-232B-327031A6EB9E}"/>
                </a:ext>
              </a:extLst>
            </p:cNvPr>
            <p:cNvCxnSpPr>
              <a:cxnSpLocks/>
            </p:cNvCxnSpPr>
            <p:nvPr/>
          </p:nvCxnSpPr>
          <p:spPr>
            <a:xfrm>
              <a:off x="1991544" y="2060848"/>
              <a:ext cx="0" cy="79955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38828085-6C4B-F39E-0056-9D8F76A99365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2052737"/>
              <a:ext cx="0" cy="6187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5F29C5E1-78C5-A22B-AAC2-3A6C971CC238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3581127"/>
              <a:ext cx="0" cy="71196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>
              <a:extLst>
                <a:ext uri="{FF2B5EF4-FFF2-40B4-BE49-F238E27FC236}">
                  <a16:creationId xmlns:a16="http://schemas.microsoft.com/office/drawing/2014/main" id="{ABDF8452-C595-5A84-EF06-624E18DF2F7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3354115"/>
              <a:ext cx="0" cy="9308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DC001052-224D-B9D7-48F1-BF39338E5BC2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3189014"/>
              <a:ext cx="0" cy="1095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se šipkou 51">
              <a:extLst>
                <a:ext uri="{FF2B5EF4-FFF2-40B4-BE49-F238E27FC236}">
                  <a16:creationId xmlns:a16="http://schemas.microsoft.com/office/drawing/2014/main" id="{61B91491-9866-D383-AEF9-ABE3F8FBC64C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3062014"/>
              <a:ext cx="0" cy="1222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>
              <a:extLst>
                <a:ext uri="{FF2B5EF4-FFF2-40B4-BE49-F238E27FC236}">
                  <a16:creationId xmlns:a16="http://schemas.microsoft.com/office/drawing/2014/main" id="{698BC854-31DC-9E70-31AB-C4692379FECE}"/>
                </a:ext>
              </a:extLst>
            </p:cNvPr>
            <p:cNvCxnSpPr>
              <a:cxnSpLocks/>
            </p:cNvCxnSpPr>
            <p:nvPr/>
          </p:nvCxnSpPr>
          <p:spPr>
            <a:xfrm>
              <a:off x="1991544" y="2874690"/>
              <a:ext cx="0" cy="14102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se šipkou 53">
              <a:extLst>
                <a:ext uri="{FF2B5EF4-FFF2-40B4-BE49-F238E27FC236}">
                  <a16:creationId xmlns:a16="http://schemas.microsoft.com/office/drawing/2014/main" id="{82F4B526-85E3-C790-0D30-EA0EA1121239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2671489"/>
              <a:ext cx="0" cy="16164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se šipkou 54">
              <a:extLst>
                <a:ext uri="{FF2B5EF4-FFF2-40B4-BE49-F238E27FC236}">
                  <a16:creationId xmlns:a16="http://schemas.microsoft.com/office/drawing/2014/main" id="{896B7AEC-9A09-439D-A616-0AC69FD4A48B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60" y="2060848"/>
              <a:ext cx="0" cy="4836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se šipkou 55">
              <a:extLst>
                <a:ext uri="{FF2B5EF4-FFF2-40B4-BE49-F238E27FC236}">
                  <a16:creationId xmlns:a16="http://schemas.microsoft.com/office/drawing/2014/main" id="{C961B34F-E96E-1CEE-9CB3-F0F866A39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60" y="2514650"/>
              <a:ext cx="0" cy="17784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se šipkou 56">
              <a:extLst>
                <a:ext uri="{FF2B5EF4-FFF2-40B4-BE49-F238E27FC236}">
                  <a16:creationId xmlns:a16="http://schemas.microsoft.com/office/drawing/2014/main" id="{89DC374E-2917-002E-7024-9C90A7E9C1D0}"/>
                </a:ext>
              </a:extLst>
            </p:cNvPr>
            <p:cNvCxnSpPr>
              <a:cxnSpLocks/>
            </p:cNvCxnSpPr>
            <p:nvPr/>
          </p:nvCxnSpPr>
          <p:spPr>
            <a:xfrm>
              <a:off x="2423592" y="2276872"/>
              <a:ext cx="0" cy="1994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>
              <a:extLst>
                <a:ext uri="{FF2B5EF4-FFF2-40B4-BE49-F238E27FC236}">
                  <a16:creationId xmlns:a16="http://schemas.microsoft.com/office/drawing/2014/main" id="{C581A4FE-1378-C9C7-2F2F-43465E6F2A49}"/>
                </a:ext>
              </a:extLst>
            </p:cNvPr>
            <p:cNvCxnSpPr>
              <a:cxnSpLocks/>
            </p:cNvCxnSpPr>
            <p:nvPr/>
          </p:nvCxnSpPr>
          <p:spPr>
            <a:xfrm>
              <a:off x="2423592" y="2060848"/>
              <a:ext cx="0" cy="2880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>
              <a:extLst>
                <a:ext uri="{FF2B5EF4-FFF2-40B4-BE49-F238E27FC236}">
                  <a16:creationId xmlns:a16="http://schemas.microsoft.com/office/drawing/2014/main" id="{919926ED-3A6B-3957-3837-EE3F904C9851}"/>
                </a:ext>
              </a:extLst>
            </p:cNvPr>
            <p:cNvCxnSpPr>
              <a:stCxn id="14" idx="2"/>
              <a:endCxn id="16" idx="2"/>
            </p:cNvCxnSpPr>
            <p:nvPr/>
          </p:nvCxnSpPr>
          <p:spPr>
            <a:xfrm>
              <a:off x="1730549" y="4307384"/>
              <a:ext cx="0" cy="259581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ADC87FB7-4E1B-7050-DC58-483D46C09EAE}"/>
                </a:ext>
              </a:extLst>
            </p:cNvPr>
            <p:cNvSpPr txBox="1"/>
            <p:nvPr/>
          </p:nvSpPr>
          <p:spPr>
            <a:xfrm>
              <a:off x="291951" y="1906165"/>
              <a:ext cx="705064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(+E</a:t>
              </a:r>
              <a:r>
                <a:rPr lang="en-US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BFAB48CC-F77E-FAB9-EE2A-F275A5CB75F9}"/>
                </a:ext>
              </a:extLst>
            </p:cNvPr>
            <p:cNvSpPr txBox="1"/>
            <p:nvPr/>
          </p:nvSpPr>
          <p:spPr>
            <a:xfrm>
              <a:off x="2567608" y="1700808"/>
              <a:ext cx="957551" cy="70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Neutron capturing state</a:t>
              </a:r>
              <a:endParaRPr lang="en-US" baseline="-250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1ACEF613-697A-DC28-BB83-E5F8F37254FB}"/>
                </a:ext>
              </a:extLst>
            </p:cNvPr>
            <p:cNvSpPr txBox="1"/>
            <p:nvPr/>
          </p:nvSpPr>
          <p:spPr>
            <a:xfrm>
              <a:off x="2567608" y="4274512"/>
              <a:ext cx="957551" cy="49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Ground state</a:t>
              </a:r>
              <a:endParaRPr lang="en-US" baseline="-250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400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1BFB0-296F-0323-A362-02F57D90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CD52C2-CB77-D0E5-A257-814EF40F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386" r="4764" b="71704"/>
          <a:stretch>
            <a:fillRect/>
          </a:stretch>
        </p:blipFill>
        <p:spPr bwMode="auto">
          <a:xfrm>
            <a:off x="47328" y="44624"/>
            <a:ext cx="79844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0DE7F0E-6572-38ED-C6CF-C859BCEDA9C9}"/>
              </a:ext>
            </a:extLst>
          </p:cNvPr>
          <p:cNvSpPr txBox="1"/>
          <p:nvPr/>
        </p:nvSpPr>
        <p:spPr>
          <a:xfrm>
            <a:off x="6119192" y="332656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noProof="0" dirty="0"/>
              <a:t>95</a:t>
            </a:r>
            <a:r>
              <a:rPr lang="en-US" sz="2400" b="1" noProof="0" dirty="0"/>
              <a:t>Mo(</a:t>
            </a:r>
            <a:r>
              <a:rPr lang="en-US" sz="2400" b="1" noProof="0" dirty="0" err="1"/>
              <a:t>n,</a:t>
            </a:r>
            <a:r>
              <a:rPr lang="en-US" sz="2400" b="1" noProof="0" dirty="0" err="1">
                <a:latin typeface="Symbol" panose="05050102010706020507" pitchFamily="18" charset="2"/>
              </a:rPr>
              <a:t>gg</a:t>
            </a:r>
            <a:r>
              <a:rPr lang="en-US" sz="2400" b="1" noProof="0" dirty="0"/>
              <a:t>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324B5592-1C29-4A9E-6A73-F6A280E08763}"/>
              </a:ext>
            </a:extLst>
          </p:cNvPr>
          <p:cNvSpPr/>
          <p:nvPr/>
        </p:nvSpPr>
        <p:spPr>
          <a:xfrm>
            <a:off x="5447928" y="188640"/>
            <a:ext cx="345934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3DC5849-431D-304E-885C-8D0AE557CBA6}"/>
              </a:ext>
            </a:extLst>
          </p:cNvPr>
          <p:cNvGrpSpPr/>
          <p:nvPr/>
        </p:nvGrpSpPr>
        <p:grpSpPr>
          <a:xfrm>
            <a:off x="7720965" y="2750032"/>
            <a:ext cx="4360544" cy="4014120"/>
            <a:chOff x="291951" y="1700808"/>
            <a:chExt cx="3233208" cy="306763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A6E87E3D-A793-33D0-785B-BD1516A541C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8480" y="1804714"/>
              <a:ext cx="2887662" cy="29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4B52495D-1DCB-F5C9-135A-58280BDDA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5381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E63658-A889-D192-03DC-B78D8357F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531789"/>
              <a:ext cx="15160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EDDBECB1-76C1-0A95-B024-AF9A3BEE4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8683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9179D2FC-2B04-81EA-4833-A454EA040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860402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043367A1-1759-CB27-2819-B0AD2B2C4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195364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9F41CFC7-F287-C4B0-DB7F-F93D53A6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189014"/>
              <a:ext cx="15160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635B74F1-AAD4-1101-A050-B1A983F4D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4306614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95A83E9E-1EAB-52D6-464F-EEAAA2175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4293096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7A14EE31-D586-6BDB-97DF-7DFD77256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4559027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B8012F0D-1D66-891B-5084-D4AE766C6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4552677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8C95E56C-0648-B0DB-E226-79CC8322D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346177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3F1D2406-4AA7-B1C8-490D-9422ADEF7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339827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770DDDDC-C7F4-F10E-F22D-F35236611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574777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005B4FF3-91F9-D517-F2CD-8302F08E5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566839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06F22782-7C37-4E8F-3046-14DC5F7BC3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068364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AE27EBD0-2558-AB1B-F8B5-AA1D25AFE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062014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83976AAB-E9F4-430F-7CE5-D141527DF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67478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943416E1-4823-ED9B-2CB4-379620AE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668439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C2754D26-F123-1F86-8730-B3A6A02F68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6778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9C7137B6-84BA-B0E6-D186-7C45D1E2B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671489"/>
              <a:ext cx="15160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FBF82147-D202-A53A-6C6F-9C55A90E5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241113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3BF35FEC-EA39-8CF7-7FB9-B30AC6497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348880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Line 93">
              <a:extLst>
                <a:ext uri="{FF2B5EF4-FFF2-40B4-BE49-F238E27FC236}">
                  <a16:creationId xmlns:a16="http://schemas.microsoft.com/office/drawing/2014/main" id="{D16D8B73-5A95-F645-9964-6565D1861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4028802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Rectangle 94">
              <a:extLst>
                <a:ext uri="{FF2B5EF4-FFF2-40B4-BE49-F238E27FC236}">
                  <a16:creationId xmlns:a16="http://schemas.microsoft.com/office/drawing/2014/main" id="{2B996CAB-DADE-C43D-31A7-55D55B49D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4022452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Rectangle 116">
              <a:extLst>
                <a:ext uri="{FF2B5EF4-FFF2-40B4-BE49-F238E27FC236}">
                  <a16:creationId xmlns:a16="http://schemas.microsoft.com/office/drawing/2014/main" id="{71D15758-5262-17A9-C681-4B8126C14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580" y="2086393"/>
              <a:ext cx="114103" cy="21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117">
              <a:extLst>
                <a:ext uri="{FF2B5EF4-FFF2-40B4-BE49-F238E27FC236}">
                  <a16:creationId xmlns:a16="http://schemas.microsoft.com/office/drawing/2014/main" id="{D4691B82-8C43-9550-00C0-2C4954893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386" y="2128417"/>
              <a:ext cx="62995" cy="18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g</a:t>
              </a:r>
              <a:endParaRPr kumimoji="0" lang="en-US" sz="16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118">
              <a:extLst>
                <a:ext uri="{FF2B5EF4-FFF2-40B4-BE49-F238E27FC236}">
                  <a16:creationId xmlns:a16="http://schemas.microsoft.com/office/drawing/2014/main" id="{8A1039D2-5B6B-DE5B-9C3C-6738BA28C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564" y="2242205"/>
              <a:ext cx="88900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119">
              <a:extLst>
                <a:ext uri="{FF2B5EF4-FFF2-40B4-BE49-F238E27FC236}">
                  <a16:creationId xmlns:a16="http://schemas.microsoft.com/office/drawing/2014/main" id="{9EF584BC-7350-A9A9-0DAF-43ECB2DB9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878" y="3654974"/>
              <a:ext cx="114103" cy="21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120">
              <a:extLst>
                <a:ext uri="{FF2B5EF4-FFF2-40B4-BE49-F238E27FC236}">
                  <a16:creationId xmlns:a16="http://schemas.microsoft.com/office/drawing/2014/main" id="{1708991D-FA42-A824-403F-772B5B742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60" y="3694569"/>
              <a:ext cx="62995" cy="18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g</a:t>
              </a:r>
              <a:endParaRPr kumimoji="0" lang="en-US" sz="16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121">
              <a:extLst>
                <a:ext uri="{FF2B5EF4-FFF2-40B4-BE49-F238E27FC236}">
                  <a16:creationId xmlns:a16="http://schemas.microsoft.com/office/drawing/2014/main" id="{AFED0336-0346-7586-3180-B83B5257F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215" y="3811625"/>
              <a:ext cx="88900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Line 137">
              <a:extLst>
                <a:ext uri="{FF2B5EF4-FFF2-40B4-BE49-F238E27FC236}">
                  <a16:creationId xmlns:a16="http://schemas.microsoft.com/office/drawing/2014/main" id="{1F359D5C-1C22-D869-2B8D-5F250920D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3903389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Rectangle 138">
              <a:extLst>
                <a:ext uri="{FF2B5EF4-FFF2-40B4-BE49-F238E27FC236}">
                  <a16:creationId xmlns:a16="http://schemas.microsoft.com/office/drawing/2014/main" id="{A579ADEB-4E32-B2E7-DE76-FA4F634B3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3895452"/>
              <a:ext cx="1516062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Line 157">
              <a:extLst>
                <a:ext uri="{FF2B5EF4-FFF2-40B4-BE49-F238E27FC236}">
                  <a16:creationId xmlns:a16="http://schemas.microsoft.com/office/drawing/2014/main" id="{97952A42-C628-049E-3077-E62B1489E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518" y="1990452"/>
              <a:ext cx="151606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Rectangle 158">
              <a:extLst>
                <a:ext uri="{FF2B5EF4-FFF2-40B4-BE49-F238E27FC236}">
                  <a16:creationId xmlns:a16="http://schemas.microsoft.com/office/drawing/2014/main" id="{0FDD9407-93A4-DDEF-1EB3-44A46B4E5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518" y="2048148"/>
              <a:ext cx="1516062" cy="12700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cxnSp>
          <p:nvCxnSpPr>
            <p:cNvPr id="41" name="Přímá spojnice se šipkou 40">
              <a:extLst>
                <a:ext uri="{FF2B5EF4-FFF2-40B4-BE49-F238E27FC236}">
                  <a16:creationId xmlns:a16="http://schemas.microsoft.com/office/drawing/2014/main" id="{2261575D-1E47-6692-099E-6C6455A04DE5}"/>
                </a:ext>
              </a:extLst>
            </p:cNvPr>
            <p:cNvCxnSpPr/>
            <p:nvPr/>
          </p:nvCxnSpPr>
          <p:spPr>
            <a:xfrm flipH="1">
              <a:off x="1271464" y="2060848"/>
              <a:ext cx="2679" cy="16208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se šipkou 41">
              <a:extLst>
                <a:ext uri="{FF2B5EF4-FFF2-40B4-BE49-F238E27FC236}">
                  <a16:creationId xmlns:a16="http://schemas.microsoft.com/office/drawing/2014/main" id="{9A162699-2DBE-F09E-AE0F-CDE60F2B4EC1}"/>
                </a:ext>
              </a:extLst>
            </p:cNvPr>
            <p:cNvCxnSpPr>
              <a:cxnSpLocks/>
            </p:cNvCxnSpPr>
            <p:nvPr/>
          </p:nvCxnSpPr>
          <p:spPr>
            <a:xfrm>
              <a:off x="1271464" y="3674789"/>
              <a:ext cx="0" cy="6183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E2B4CC9A-2648-1561-9D11-261360D727CF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2060848"/>
              <a:ext cx="0" cy="15202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47B77100-07C0-9695-CDE8-33E466CD72B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2052737"/>
              <a:ext cx="0" cy="12855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>
              <a:extLst>
                <a:ext uri="{FF2B5EF4-FFF2-40B4-BE49-F238E27FC236}">
                  <a16:creationId xmlns:a16="http://schemas.microsoft.com/office/drawing/2014/main" id="{7E5B3217-0B53-3F18-9293-B8DCEB906ED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2052737"/>
              <a:ext cx="0" cy="11489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F3FEBA84-FE2D-D2A6-B80C-2B7DA75F7138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2060848"/>
              <a:ext cx="0" cy="10011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BCE42C34-88A8-B28C-2186-192F3AF8C9F7}"/>
                </a:ext>
              </a:extLst>
            </p:cNvPr>
            <p:cNvCxnSpPr>
              <a:cxnSpLocks/>
            </p:cNvCxnSpPr>
            <p:nvPr/>
          </p:nvCxnSpPr>
          <p:spPr>
            <a:xfrm>
              <a:off x="1991544" y="2060848"/>
              <a:ext cx="0" cy="79955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642E9015-04FC-34D1-3115-E3F3CE0C4F46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2052737"/>
              <a:ext cx="0" cy="6187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1C007A0D-122D-5728-1A51-DD92313D0502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3581127"/>
              <a:ext cx="0" cy="71196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>
              <a:extLst>
                <a:ext uri="{FF2B5EF4-FFF2-40B4-BE49-F238E27FC236}">
                  <a16:creationId xmlns:a16="http://schemas.microsoft.com/office/drawing/2014/main" id="{54F10FC0-890F-C293-1913-8436B82CE68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3354115"/>
              <a:ext cx="0" cy="9308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4645C181-91FF-E25F-C2C0-EB08084C52D2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3189014"/>
              <a:ext cx="0" cy="1095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se šipkou 51">
              <a:extLst>
                <a:ext uri="{FF2B5EF4-FFF2-40B4-BE49-F238E27FC236}">
                  <a16:creationId xmlns:a16="http://schemas.microsoft.com/office/drawing/2014/main" id="{AC55F7AC-1BAF-942B-7B00-040BA24D951A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3062014"/>
              <a:ext cx="0" cy="12229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>
              <a:extLst>
                <a:ext uri="{FF2B5EF4-FFF2-40B4-BE49-F238E27FC236}">
                  <a16:creationId xmlns:a16="http://schemas.microsoft.com/office/drawing/2014/main" id="{038F8D2A-A6AD-31E5-889E-980C32056815}"/>
                </a:ext>
              </a:extLst>
            </p:cNvPr>
            <p:cNvCxnSpPr>
              <a:cxnSpLocks/>
            </p:cNvCxnSpPr>
            <p:nvPr/>
          </p:nvCxnSpPr>
          <p:spPr>
            <a:xfrm>
              <a:off x="1991544" y="2874690"/>
              <a:ext cx="0" cy="14102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se šipkou 53">
              <a:extLst>
                <a:ext uri="{FF2B5EF4-FFF2-40B4-BE49-F238E27FC236}">
                  <a16:creationId xmlns:a16="http://schemas.microsoft.com/office/drawing/2014/main" id="{67563042-C806-5D71-712B-3B2E1C4EC4DF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2671489"/>
              <a:ext cx="0" cy="16164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se šipkou 54">
              <a:extLst>
                <a:ext uri="{FF2B5EF4-FFF2-40B4-BE49-F238E27FC236}">
                  <a16:creationId xmlns:a16="http://schemas.microsoft.com/office/drawing/2014/main" id="{44E5BBBC-F5D9-ACEB-5CCF-5BA3E6927529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60" y="2060848"/>
              <a:ext cx="0" cy="4836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se šipkou 55">
              <a:extLst>
                <a:ext uri="{FF2B5EF4-FFF2-40B4-BE49-F238E27FC236}">
                  <a16:creationId xmlns:a16="http://schemas.microsoft.com/office/drawing/2014/main" id="{6754ACA6-8165-6D96-EB49-97F7C1DF8C02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60" y="2514650"/>
              <a:ext cx="0" cy="17784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se šipkou 56">
              <a:extLst>
                <a:ext uri="{FF2B5EF4-FFF2-40B4-BE49-F238E27FC236}">
                  <a16:creationId xmlns:a16="http://schemas.microsoft.com/office/drawing/2014/main" id="{BBDED906-10B5-956B-861F-43BBC740F9FA}"/>
                </a:ext>
              </a:extLst>
            </p:cNvPr>
            <p:cNvCxnSpPr>
              <a:cxnSpLocks/>
            </p:cNvCxnSpPr>
            <p:nvPr/>
          </p:nvCxnSpPr>
          <p:spPr>
            <a:xfrm>
              <a:off x="2423592" y="2276872"/>
              <a:ext cx="0" cy="1994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>
              <a:extLst>
                <a:ext uri="{FF2B5EF4-FFF2-40B4-BE49-F238E27FC236}">
                  <a16:creationId xmlns:a16="http://schemas.microsoft.com/office/drawing/2014/main" id="{66395CE9-10C0-1692-86AD-F2669587EE16}"/>
                </a:ext>
              </a:extLst>
            </p:cNvPr>
            <p:cNvCxnSpPr>
              <a:cxnSpLocks/>
            </p:cNvCxnSpPr>
            <p:nvPr/>
          </p:nvCxnSpPr>
          <p:spPr>
            <a:xfrm>
              <a:off x="2423592" y="2060848"/>
              <a:ext cx="0" cy="2880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>
              <a:extLst>
                <a:ext uri="{FF2B5EF4-FFF2-40B4-BE49-F238E27FC236}">
                  <a16:creationId xmlns:a16="http://schemas.microsoft.com/office/drawing/2014/main" id="{810AAC66-5AF2-4728-DFF6-7D06E13AE909}"/>
                </a:ext>
              </a:extLst>
            </p:cNvPr>
            <p:cNvCxnSpPr>
              <a:stCxn id="14" idx="2"/>
              <a:endCxn id="16" idx="2"/>
            </p:cNvCxnSpPr>
            <p:nvPr/>
          </p:nvCxnSpPr>
          <p:spPr>
            <a:xfrm>
              <a:off x="1730549" y="4307384"/>
              <a:ext cx="0" cy="259581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E589C762-CC08-08EB-DBEB-92990C9C0CB7}"/>
                </a:ext>
              </a:extLst>
            </p:cNvPr>
            <p:cNvSpPr txBox="1"/>
            <p:nvPr/>
          </p:nvSpPr>
          <p:spPr>
            <a:xfrm>
              <a:off x="291951" y="1906165"/>
              <a:ext cx="705064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(+E</a:t>
              </a:r>
              <a:r>
                <a:rPr lang="en-US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B0D91B0B-F144-9440-BBC5-4757972C4F2A}"/>
                </a:ext>
              </a:extLst>
            </p:cNvPr>
            <p:cNvSpPr txBox="1"/>
            <p:nvPr/>
          </p:nvSpPr>
          <p:spPr>
            <a:xfrm>
              <a:off x="2567608" y="1700808"/>
              <a:ext cx="957551" cy="70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Neutron capturing state</a:t>
              </a:r>
              <a:endParaRPr lang="en-US" baseline="-250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E9946557-AB0E-BCE5-4692-EFDE2153A220}"/>
                </a:ext>
              </a:extLst>
            </p:cNvPr>
            <p:cNvSpPr txBox="1"/>
            <p:nvPr/>
          </p:nvSpPr>
          <p:spPr>
            <a:xfrm>
              <a:off x="2567608" y="4274512"/>
              <a:ext cx="957551" cy="49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latin typeface="Arial" panose="020B0604020202020204" pitchFamily="34" charset="0"/>
                  <a:cs typeface="Arial" panose="020B0604020202020204" pitchFamily="34" charset="0"/>
                </a:rPr>
                <a:t>Ground state</a:t>
              </a:r>
              <a:endParaRPr lang="en-US" baseline="-250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68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1D25-1870-2FE2-5332-85580476B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22F301-BAAB-1B99-F766-15A3B52B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386" r="4764" b="71704"/>
          <a:stretch>
            <a:fillRect/>
          </a:stretch>
        </p:blipFill>
        <p:spPr bwMode="auto">
          <a:xfrm>
            <a:off x="47328" y="44624"/>
            <a:ext cx="79844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A1D3C7D-2694-01E4-3DA5-C45A61D2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5724" r="4764" b="67328"/>
          <a:stretch>
            <a:fillRect/>
          </a:stretch>
        </p:blipFill>
        <p:spPr bwMode="auto">
          <a:xfrm>
            <a:off x="3791744" y="3167013"/>
            <a:ext cx="83820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3DB4352E-9E46-526D-3609-9E307A283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240" y="3147392"/>
            <a:ext cx="31304" cy="316192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noProof="0" dirty="0"/>
          </a:p>
        </p:txBody>
      </p:sp>
      <p:sp>
        <p:nvSpPr>
          <p:cNvPr id="9" name="Text Box 1069">
            <a:extLst>
              <a:ext uri="{FF2B5EF4-FFF2-40B4-BE49-F238E27FC236}">
                <a16:creationId xmlns:a16="http://schemas.microsoft.com/office/drawing/2014/main" id="{774A5427-50E3-B751-32D1-AFFE4AABD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280" y="2217638"/>
            <a:ext cx="34563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rgbClr val="FF1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TSC spectrum - taken from </a:t>
            </a:r>
            <a:r>
              <a:rPr lang="en-US" b="1" u="sng" noProof="0" dirty="0">
                <a:solidFill>
                  <a:srgbClr val="FF1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</a:t>
            </a:r>
            <a:r>
              <a:rPr lang="en-US" noProof="0" dirty="0">
                <a:solidFill>
                  <a:srgbClr val="FF1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detectors</a:t>
            </a:r>
            <a:br>
              <a:rPr lang="en-US" noProof="0" dirty="0">
                <a:solidFill>
                  <a:srgbClr val="FF1D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noProof="0" dirty="0">
                <a:solidFill>
                  <a:srgbClr val="FF1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fixed sum energy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7F781660-745B-0B42-3591-CC09F95616C2}"/>
              </a:ext>
            </a:extLst>
          </p:cNvPr>
          <p:cNvSpPr/>
          <p:nvPr/>
        </p:nvSpPr>
        <p:spPr>
          <a:xfrm>
            <a:off x="5447928" y="188640"/>
            <a:ext cx="345934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CC2E2E-B300-1F0F-53F4-2D80E5EB8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0296" y="202283"/>
            <a:ext cx="3024336" cy="706437"/>
          </a:xfrm>
        </p:spPr>
        <p:txBody>
          <a:bodyPr>
            <a:noAutofit/>
          </a:bodyPr>
          <a:lstStyle/>
          <a:p>
            <a:pPr algn="l"/>
            <a:r>
              <a:rPr lang="en-US" sz="3200" b="1" noProof="0" dirty="0">
                <a:solidFill>
                  <a:srgbClr val="0070C0"/>
                </a:solidFill>
                <a:latin typeface="+mn-lt"/>
              </a:rPr>
              <a:t>Example of a TSC spectrum</a:t>
            </a:r>
          </a:p>
        </p:txBody>
      </p:sp>
    </p:spTree>
    <p:extLst>
      <p:ext uri="{BB962C8B-B14F-4D97-AF65-F5344CB8AC3E}">
        <p14:creationId xmlns:p14="http://schemas.microsoft.com/office/powerpoint/2010/main" val="3120013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29E61-55D7-E128-68B6-A61E31439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4" name="Picture 4">
            <a:extLst>
              <a:ext uri="{FF2B5EF4-FFF2-40B4-BE49-F238E27FC236}">
                <a16:creationId xmlns:a16="http://schemas.microsoft.com/office/drawing/2014/main" id="{A24D404D-AC51-CE36-E9DC-57508E7C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5724" r="4764" b="67328"/>
          <a:stretch>
            <a:fillRect/>
          </a:stretch>
        </p:blipFill>
        <p:spPr bwMode="auto">
          <a:xfrm>
            <a:off x="47328" y="3178970"/>
            <a:ext cx="83820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7" name="Line 7">
            <a:extLst>
              <a:ext uri="{FF2B5EF4-FFF2-40B4-BE49-F238E27FC236}">
                <a16:creationId xmlns:a16="http://schemas.microsoft.com/office/drawing/2014/main" id="{A42C6794-CFFF-9076-565F-2235875DC4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551" y="3118644"/>
            <a:ext cx="1" cy="3124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noProof="0" dirty="0"/>
          </a:p>
        </p:txBody>
      </p:sp>
      <p:sp>
        <p:nvSpPr>
          <p:cNvPr id="4" name="Text Box 75">
            <a:extLst>
              <a:ext uri="{FF2B5EF4-FFF2-40B4-BE49-F238E27FC236}">
                <a16:creationId xmlns:a16="http://schemas.microsoft.com/office/drawing/2014/main" id="{24AA83D5-CC88-72F8-2D7A-7D4BCF288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465" y="29097"/>
            <a:ext cx="3559195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Very powerful tool for “spectroscopy” (decay of low-lying levels)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r>
              <a:rPr lang="en-US" sz="2400" noProof="0" dirty="0"/>
              <a:t>Use for “statistical decay”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Spectra to several final levels typically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Requires use of “integrated” or “wide-bin” spectra to suppress impact of Porter-Thomas fluctuations of individual transitions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PSF/NLD models can be tested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BB2938-49CA-2FC9-D634-3E9FEF575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3127" y="202283"/>
            <a:ext cx="6857999" cy="468559"/>
          </a:xfrm>
        </p:spPr>
        <p:txBody>
          <a:bodyPr>
            <a:noAutofit/>
          </a:bodyPr>
          <a:lstStyle/>
          <a:p>
            <a:r>
              <a:rPr lang="en-US" sz="3200" b="1" noProof="0" dirty="0">
                <a:solidFill>
                  <a:srgbClr val="0070C0"/>
                </a:solidFill>
                <a:latin typeface="+mn-lt"/>
              </a:rPr>
              <a:t>Example of a TSC spectrum</a:t>
            </a:r>
          </a:p>
        </p:txBody>
      </p:sp>
    </p:spTree>
    <p:extLst>
      <p:ext uri="{BB962C8B-B14F-4D97-AF65-F5344CB8AC3E}">
        <p14:creationId xmlns:p14="http://schemas.microsoft.com/office/powerpoint/2010/main" val="110810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B26C12-31CD-1253-79C2-5B433D35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03700"/>
            <a:ext cx="10807700" cy="21209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“Indirect method</a:t>
            </a:r>
            <a:r>
              <a:rPr lang="cs-CZ" sz="2400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” for testing PSF and NLD models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1F57CD4-6BDD-C1CF-1ED3-7CF01BE8CC14}"/>
              </a:ext>
            </a:extLst>
          </p:cNvPr>
          <p:cNvSpPr txBox="1">
            <a:spLocks/>
          </p:cNvSpPr>
          <p:nvPr/>
        </p:nvSpPr>
        <p:spPr>
          <a:xfrm>
            <a:off x="2152650" y="67638"/>
            <a:ext cx="7886700" cy="67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&amp; TSC Spectra</a:t>
            </a:r>
          </a:p>
        </p:txBody>
      </p:sp>
    </p:spTree>
    <p:extLst>
      <p:ext uri="{BB962C8B-B14F-4D97-AF65-F5344CB8AC3E}">
        <p14:creationId xmlns:p14="http://schemas.microsoft.com/office/powerpoint/2010/main" val="3954908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4" name="Picture 4">
            <a:extLst>
              <a:ext uri="{FF2B5EF4-FFF2-40B4-BE49-F238E27FC236}">
                <a16:creationId xmlns:a16="http://schemas.microsoft.com/office/drawing/2014/main" id="{1A0B0F63-8CA5-E73B-D46D-271E3D39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5724" r="4764" b="67328"/>
          <a:stretch>
            <a:fillRect/>
          </a:stretch>
        </p:blipFill>
        <p:spPr bwMode="auto">
          <a:xfrm>
            <a:off x="47328" y="3178970"/>
            <a:ext cx="83820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7" name="Line 7">
            <a:extLst>
              <a:ext uri="{FF2B5EF4-FFF2-40B4-BE49-F238E27FC236}">
                <a16:creationId xmlns:a16="http://schemas.microsoft.com/office/drawing/2014/main" id="{F4C3CF00-7A8A-527D-80B5-FF2BB3FC8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551" y="3118644"/>
            <a:ext cx="1" cy="3124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noProof="0" dirty="0"/>
          </a:p>
        </p:txBody>
      </p:sp>
      <p:grpSp>
        <p:nvGrpSpPr>
          <p:cNvPr id="271375" name="Group 15">
            <a:extLst>
              <a:ext uri="{FF2B5EF4-FFF2-40B4-BE49-F238E27FC236}">
                <a16:creationId xmlns:a16="http://schemas.microsoft.com/office/drawing/2014/main" id="{4E1D9BCF-BD5E-38D4-1A6E-1B360F634B44}"/>
              </a:ext>
            </a:extLst>
          </p:cNvPr>
          <p:cNvGrpSpPr>
            <a:grpSpLocks/>
          </p:cNvGrpSpPr>
          <p:nvPr/>
        </p:nvGrpSpPr>
        <p:grpSpPr bwMode="auto">
          <a:xfrm>
            <a:off x="2561928" y="1975644"/>
            <a:ext cx="4038600" cy="1143000"/>
            <a:chOff x="1872" y="768"/>
            <a:chExt cx="2544" cy="720"/>
          </a:xfrm>
        </p:grpSpPr>
        <p:sp>
          <p:nvSpPr>
            <p:cNvPr id="271366" name="Line 6">
              <a:extLst>
                <a:ext uri="{FF2B5EF4-FFF2-40B4-BE49-F238E27FC236}">
                  <a16:creationId xmlns:a16="http://schemas.microsoft.com/office/drawing/2014/main" id="{93D024E6-2A2E-A1DA-8507-3879203B1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392"/>
              <a:ext cx="124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68" name="Line 8">
              <a:extLst>
                <a:ext uri="{FF2B5EF4-FFF2-40B4-BE49-F238E27FC236}">
                  <a16:creationId xmlns:a16="http://schemas.microsoft.com/office/drawing/2014/main" id="{AB3D0BA1-99F6-A32E-C990-A3A814840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392"/>
              <a:ext cx="0" cy="9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69" name="Line 9">
              <a:extLst>
                <a:ext uri="{FF2B5EF4-FFF2-40B4-BE49-F238E27FC236}">
                  <a16:creationId xmlns:a16="http://schemas.microsoft.com/office/drawing/2014/main" id="{3CDD615A-5F55-C9F8-8493-6ABCF32E57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392"/>
              <a:ext cx="0" cy="9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0" name="Line 10">
              <a:extLst>
                <a:ext uri="{FF2B5EF4-FFF2-40B4-BE49-F238E27FC236}">
                  <a16:creationId xmlns:a16="http://schemas.microsoft.com/office/drawing/2014/main" id="{F46D1ACF-F1B7-E9B0-0DBA-0022284B5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008"/>
              <a:ext cx="2544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1" name="Line 11">
              <a:extLst>
                <a:ext uri="{FF2B5EF4-FFF2-40B4-BE49-F238E27FC236}">
                  <a16:creationId xmlns:a16="http://schemas.microsoft.com/office/drawing/2014/main" id="{CCFDA311-A6B3-4929-AD5B-34438C521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008"/>
              <a:ext cx="0" cy="9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2" name="Line 12">
              <a:extLst>
                <a:ext uri="{FF2B5EF4-FFF2-40B4-BE49-F238E27FC236}">
                  <a16:creationId xmlns:a16="http://schemas.microsoft.com/office/drawing/2014/main" id="{681B2993-D562-738D-CFC3-7404B2DDE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008"/>
              <a:ext cx="0" cy="9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3" name="Text Box 13">
              <a:extLst>
                <a:ext uri="{FF2B5EF4-FFF2-40B4-BE49-F238E27FC236}">
                  <a16:creationId xmlns:a16="http://schemas.microsoft.com/office/drawing/2014/main" id="{1F3E8006-9B91-DF49-843D-52338B80F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" y="1138"/>
              <a:ext cx="101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noProof="0" dirty="0" err="1">
                  <a:latin typeface="Symbol" panose="05050102010706020507" pitchFamily="18" charset="2"/>
                </a:rPr>
                <a:t>D</a:t>
              </a:r>
              <a:r>
                <a:rPr lang="en-US" sz="2000" noProof="0" dirty="0" err="1"/>
                <a:t>E</a:t>
              </a:r>
              <a:r>
                <a:rPr lang="en-US" sz="2000" baseline="-25000" noProof="0" dirty="0" err="1">
                  <a:latin typeface="Symbol" panose="05050102010706020507" pitchFamily="18" charset="2"/>
                </a:rPr>
                <a:t>g</a:t>
              </a:r>
              <a:r>
                <a:rPr lang="en-US" sz="2000" noProof="0" dirty="0"/>
                <a:t> = 2 MeV</a:t>
              </a:r>
            </a:p>
          </p:txBody>
        </p:sp>
        <p:sp>
          <p:nvSpPr>
            <p:cNvPr id="271374" name="Text Box 14">
              <a:extLst>
                <a:ext uri="{FF2B5EF4-FFF2-40B4-BE49-F238E27FC236}">
                  <a16:creationId xmlns:a16="http://schemas.microsoft.com/office/drawing/2014/main" id="{DAD529F2-DC7C-B2AA-1FDA-4233C3B34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" y="768"/>
              <a:ext cx="101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noProof="0" dirty="0" err="1">
                  <a:latin typeface="Symbol" panose="05050102010706020507" pitchFamily="18" charset="2"/>
                </a:rPr>
                <a:t>D</a:t>
              </a:r>
              <a:r>
                <a:rPr lang="en-US" sz="2000" noProof="0" dirty="0" err="1"/>
                <a:t>E</a:t>
              </a:r>
              <a:r>
                <a:rPr lang="en-US" sz="2000" baseline="-25000" noProof="0" dirty="0" err="1">
                  <a:latin typeface="Symbol" panose="05050102010706020507" pitchFamily="18" charset="2"/>
                </a:rPr>
                <a:t>g</a:t>
              </a:r>
              <a:r>
                <a:rPr lang="en-US" sz="2000" noProof="0" dirty="0"/>
                <a:t> = 4 MeV</a:t>
              </a:r>
            </a:p>
          </p:txBody>
        </p:sp>
      </p:grpSp>
      <p:grpSp>
        <p:nvGrpSpPr>
          <p:cNvPr id="271436" name="Group 76">
            <a:extLst>
              <a:ext uri="{FF2B5EF4-FFF2-40B4-BE49-F238E27FC236}">
                <a16:creationId xmlns:a16="http://schemas.microsoft.com/office/drawing/2014/main" id="{10CB3DAE-D9AD-D4FC-9E50-36C42AA94C22}"/>
              </a:ext>
            </a:extLst>
          </p:cNvPr>
          <p:cNvGrpSpPr>
            <a:grpSpLocks/>
          </p:cNvGrpSpPr>
          <p:nvPr/>
        </p:nvGrpSpPr>
        <p:grpSpPr bwMode="auto">
          <a:xfrm>
            <a:off x="733128" y="1567656"/>
            <a:ext cx="7467600" cy="228600"/>
            <a:chOff x="720" y="711"/>
            <a:chExt cx="4704" cy="144"/>
          </a:xfrm>
        </p:grpSpPr>
        <p:sp>
          <p:nvSpPr>
            <p:cNvPr id="271376" name="Line 16">
              <a:extLst>
                <a:ext uri="{FF2B5EF4-FFF2-40B4-BE49-F238E27FC236}">
                  <a16:creationId xmlns:a16="http://schemas.microsoft.com/office/drawing/2014/main" id="{59BFAF11-6175-B4E8-EBD3-0BD2CE31A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7" name="Line 17">
              <a:extLst>
                <a:ext uri="{FF2B5EF4-FFF2-40B4-BE49-F238E27FC236}">
                  <a16:creationId xmlns:a16="http://schemas.microsoft.com/office/drawing/2014/main" id="{C2118EA0-7E73-51BB-D567-89FB30EB5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8" name="Line 18">
              <a:extLst>
                <a:ext uri="{FF2B5EF4-FFF2-40B4-BE49-F238E27FC236}">
                  <a16:creationId xmlns:a16="http://schemas.microsoft.com/office/drawing/2014/main" id="{4FB79F9B-83B1-10CF-79F1-3F3479886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79" name="Line 19">
              <a:extLst>
                <a:ext uri="{FF2B5EF4-FFF2-40B4-BE49-F238E27FC236}">
                  <a16:creationId xmlns:a16="http://schemas.microsoft.com/office/drawing/2014/main" id="{72B1536A-155B-3E7E-8BB4-4574A3DE33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0" name="Line 20">
              <a:extLst>
                <a:ext uri="{FF2B5EF4-FFF2-40B4-BE49-F238E27FC236}">
                  <a16:creationId xmlns:a16="http://schemas.microsoft.com/office/drawing/2014/main" id="{88990657-5CD8-E123-FDC1-4DC577FE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1" name="Line 21">
              <a:extLst>
                <a:ext uri="{FF2B5EF4-FFF2-40B4-BE49-F238E27FC236}">
                  <a16:creationId xmlns:a16="http://schemas.microsoft.com/office/drawing/2014/main" id="{552121D4-2B05-0E47-C713-CD44DCF10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2" name="Line 22">
              <a:extLst>
                <a:ext uri="{FF2B5EF4-FFF2-40B4-BE49-F238E27FC236}">
                  <a16:creationId xmlns:a16="http://schemas.microsoft.com/office/drawing/2014/main" id="{337E8EE5-A565-F3D7-67CA-F594A2303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3" name="Line 23">
              <a:extLst>
                <a:ext uri="{FF2B5EF4-FFF2-40B4-BE49-F238E27FC236}">
                  <a16:creationId xmlns:a16="http://schemas.microsoft.com/office/drawing/2014/main" id="{BBF169BF-38C5-218C-3882-FA0CF5222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4" name="Line 24">
              <a:extLst>
                <a:ext uri="{FF2B5EF4-FFF2-40B4-BE49-F238E27FC236}">
                  <a16:creationId xmlns:a16="http://schemas.microsoft.com/office/drawing/2014/main" id="{3E6CCBC5-0891-54D9-235C-8F718B048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5" name="Line 25">
              <a:extLst>
                <a:ext uri="{FF2B5EF4-FFF2-40B4-BE49-F238E27FC236}">
                  <a16:creationId xmlns:a16="http://schemas.microsoft.com/office/drawing/2014/main" id="{ACAF536F-C5FF-28D1-F64B-FFFA561C8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6" name="Line 26">
              <a:extLst>
                <a:ext uri="{FF2B5EF4-FFF2-40B4-BE49-F238E27FC236}">
                  <a16:creationId xmlns:a16="http://schemas.microsoft.com/office/drawing/2014/main" id="{86DB3F1A-E4FE-10D2-24E7-A6A952BBD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7" name="Line 27">
              <a:extLst>
                <a:ext uri="{FF2B5EF4-FFF2-40B4-BE49-F238E27FC236}">
                  <a16:creationId xmlns:a16="http://schemas.microsoft.com/office/drawing/2014/main" id="{D42FCED8-EAD7-0938-4E86-46949B96D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8" name="Line 28">
              <a:extLst>
                <a:ext uri="{FF2B5EF4-FFF2-40B4-BE49-F238E27FC236}">
                  <a16:creationId xmlns:a16="http://schemas.microsoft.com/office/drawing/2014/main" id="{3631474F-4C03-85F2-EEA4-C5B3ACC734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89" name="Line 29">
              <a:extLst>
                <a:ext uri="{FF2B5EF4-FFF2-40B4-BE49-F238E27FC236}">
                  <a16:creationId xmlns:a16="http://schemas.microsoft.com/office/drawing/2014/main" id="{FA5853CD-2E0C-E52B-A2E9-7C9F550AE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0" name="Line 30">
              <a:extLst>
                <a:ext uri="{FF2B5EF4-FFF2-40B4-BE49-F238E27FC236}">
                  <a16:creationId xmlns:a16="http://schemas.microsoft.com/office/drawing/2014/main" id="{516E7EAC-2739-E750-B204-8120020F0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1" name="Line 31">
              <a:extLst>
                <a:ext uri="{FF2B5EF4-FFF2-40B4-BE49-F238E27FC236}">
                  <a16:creationId xmlns:a16="http://schemas.microsoft.com/office/drawing/2014/main" id="{0C577A16-050A-01CB-93C7-AB1D676AF9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2" name="Line 32">
              <a:extLst>
                <a:ext uri="{FF2B5EF4-FFF2-40B4-BE49-F238E27FC236}">
                  <a16:creationId xmlns:a16="http://schemas.microsoft.com/office/drawing/2014/main" id="{F3FFBEE7-EC1B-D3D3-3B74-D29AC33F5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3" name="Line 33">
              <a:extLst>
                <a:ext uri="{FF2B5EF4-FFF2-40B4-BE49-F238E27FC236}">
                  <a16:creationId xmlns:a16="http://schemas.microsoft.com/office/drawing/2014/main" id="{D491796C-4FF6-52EB-1F7A-8A6B52444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4" name="Line 34">
              <a:extLst>
                <a:ext uri="{FF2B5EF4-FFF2-40B4-BE49-F238E27FC236}">
                  <a16:creationId xmlns:a16="http://schemas.microsoft.com/office/drawing/2014/main" id="{CFEC7A5F-3A80-196F-B59C-2C28F1435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5" name="Line 35">
              <a:extLst>
                <a:ext uri="{FF2B5EF4-FFF2-40B4-BE49-F238E27FC236}">
                  <a16:creationId xmlns:a16="http://schemas.microsoft.com/office/drawing/2014/main" id="{DC94A46F-8EBE-12AA-934F-2896D3E4C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6" name="Line 36">
              <a:extLst>
                <a:ext uri="{FF2B5EF4-FFF2-40B4-BE49-F238E27FC236}">
                  <a16:creationId xmlns:a16="http://schemas.microsoft.com/office/drawing/2014/main" id="{E75DB688-4879-84E6-90E0-8DC399A2C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7" name="Line 37">
              <a:extLst>
                <a:ext uri="{FF2B5EF4-FFF2-40B4-BE49-F238E27FC236}">
                  <a16:creationId xmlns:a16="http://schemas.microsoft.com/office/drawing/2014/main" id="{CADC9B42-A482-3B7B-360A-1C3141D49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8" name="Line 38">
              <a:extLst>
                <a:ext uri="{FF2B5EF4-FFF2-40B4-BE49-F238E27FC236}">
                  <a16:creationId xmlns:a16="http://schemas.microsoft.com/office/drawing/2014/main" id="{929ED989-B238-58F4-3943-4D63CB0A0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399" name="Line 39">
              <a:extLst>
                <a:ext uri="{FF2B5EF4-FFF2-40B4-BE49-F238E27FC236}">
                  <a16:creationId xmlns:a16="http://schemas.microsoft.com/office/drawing/2014/main" id="{2D5364EA-0918-0805-AB1E-991364EB9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0" name="Line 40">
              <a:extLst>
                <a:ext uri="{FF2B5EF4-FFF2-40B4-BE49-F238E27FC236}">
                  <a16:creationId xmlns:a16="http://schemas.microsoft.com/office/drawing/2014/main" id="{018A1AF5-96E3-7401-0E2B-013F24878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1" name="Line 41">
              <a:extLst>
                <a:ext uri="{FF2B5EF4-FFF2-40B4-BE49-F238E27FC236}">
                  <a16:creationId xmlns:a16="http://schemas.microsoft.com/office/drawing/2014/main" id="{B4D773C4-BF0C-0505-D650-5C974B6FE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2" name="Line 42">
              <a:extLst>
                <a:ext uri="{FF2B5EF4-FFF2-40B4-BE49-F238E27FC236}">
                  <a16:creationId xmlns:a16="http://schemas.microsoft.com/office/drawing/2014/main" id="{3DA1D137-F4A2-121D-67EA-63D8C794F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3" name="Line 43">
              <a:extLst>
                <a:ext uri="{FF2B5EF4-FFF2-40B4-BE49-F238E27FC236}">
                  <a16:creationId xmlns:a16="http://schemas.microsoft.com/office/drawing/2014/main" id="{69BA0FA7-FAA3-2224-CD5D-595F12C85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4" name="Line 44">
              <a:extLst>
                <a:ext uri="{FF2B5EF4-FFF2-40B4-BE49-F238E27FC236}">
                  <a16:creationId xmlns:a16="http://schemas.microsoft.com/office/drawing/2014/main" id="{80AF0787-5A27-5550-58DB-81D68D30AA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5" name="Line 45">
              <a:extLst>
                <a:ext uri="{FF2B5EF4-FFF2-40B4-BE49-F238E27FC236}">
                  <a16:creationId xmlns:a16="http://schemas.microsoft.com/office/drawing/2014/main" id="{D6C650FB-250D-E07C-57AF-5B8AA06C8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6" name="Line 46">
              <a:extLst>
                <a:ext uri="{FF2B5EF4-FFF2-40B4-BE49-F238E27FC236}">
                  <a16:creationId xmlns:a16="http://schemas.microsoft.com/office/drawing/2014/main" id="{CBE187F0-E8E2-98AF-8401-F0248D96F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7" name="Line 47">
              <a:extLst>
                <a:ext uri="{FF2B5EF4-FFF2-40B4-BE49-F238E27FC236}">
                  <a16:creationId xmlns:a16="http://schemas.microsoft.com/office/drawing/2014/main" id="{CB27B051-B170-7BFC-628E-11C43626E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8" name="Line 48">
              <a:extLst>
                <a:ext uri="{FF2B5EF4-FFF2-40B4-BE49-F238E27FC236}">
                  <a16:creationId xmlns:a16="http://schemas.microsoft.com/office/drawing/2014/main" id="{C39A3256-A7A9-354B-190D-4D1B289E2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09" name="Line 49">
              <a:extLst>
                <a:ext uri="{FF2B5EF4-FFF2-40B4-BE49-F238E27FC236}">
                  <a16:creationId xmlns:a16="http://schemas.microsoft.com/office/drawing/2014/main" id="{BBA108D9-EFFD-811D-77A8-AB11EEB72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0" name="Line 50">
              <a:extLst>
                <a:ext uri="{FF2B5EF4-FFF2-40B4-BE49-F238E27FC236}">
                  <a16:creationId xmlns:a16="http://schemas.microsoft.com/office/drawing/2014/main" id="{41FBF894-CEEF-C25A-FCD2-9114A3290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1" name="Line 51">
              <a:extLst>
                <a:ext uri="{FF2B5EF4-FFF2-40B4-BE49-F238E27FC236}">
                  <a16:creationId xmlns:a16="http://schemas.microsoft.com/office/drawing/2014/main" id="{E5F6395F-46FB-1D0B-D6BC-28701A25E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2" name="Line 52">
              <a:extLst>
                <a:ext uri="{FF2B5EF4-FFF2-40B4-BE49-F238E27FC236}">
                  <a16:creationId xmlns:a16="http://schemas.microsoft.com/office/drawing/2014/main" id="{B60A9F8A-63DB-1DAF-34AD-19D767E0CC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3" name="Line 53">
              <a:extLst>
                <a:ext uri="{FF2B5EF4-FFF2-40B4-BE49-F238E27FC236}">
                  <a16:creationId xmlns:a16="http://schemas.microsoft.com/office/drawing/2014/main" id="{FE82AE2C-7A09-1B3A-3C9F-C1A79AE85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4" name="Line 54">
              <a:extLst>
                <a:ext uri="{FF2B5EF4-FFF2-40B4-BE49-F238E27FC236}">
                  <a16:creationId xmlns:a16="http://schemas.microsoft.com/office/drawing/2014/main" id="{342A04D6-F80F-4AFB-9885-BAEF8EBE6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5" name="Line 55">
              <a:extLst>
                <a:ext uri="{FF2B5EF4-FFF2-40B4-BE49-F238E27FC236}">
                  <a16:creationId xmlns:a16="http://schemas.microsoft.com/office/drawing/2014/main" id="{3E770353-E27C-E7F2-DB06-755023903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8" name="Line 58">
              <a:extLst>
                <a:ext uri="{FF2B5EF4-FFF2-40B4-BE49-F238E27FC236}">
                  <a16:creationId xmlns:a16="http://schemas.microsoft.com/office/drawing/2014/main" id="{4CD91358-7C3F-1116-428A-C0E7DE5B74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19" name="Line 59">
              <a:extLst>
                <a:ext uri="{FF2B5EF4-FFF2-40B4-BE49-F238E27FC236}">
                  <a16:creationId xmlns:a16="http://schemas.microsoft.com/office/drawing/2014/main" id="{0DF6D967-8380-24D9-8C74-4473CC009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20" name="Line 60">
              <a:extLst>
                <a:ext uri="{FF2B5EF4-FFF2-40B4-BE49-F238E27FC236}">
                  <a16:creationId xmlns:a16="http://schemas.microsoft.com/office/drawing/2014/main" id="{3E589FD6-9ACD-66F5-A01D-9556643E1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21" name="Line 61">
              <a:extLst>
                <a:ext uri="{FF2B5EF4-FFF2-40B4-BE49-F238E27FC236}">
                  <a16:creationId xmlns:a16="http://schemas.microsoft.com/office/drawing/2014/main" id="{B340F453-6BBF-CAFF-95D8-34C7F6A62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22" name="Line 62">
              <a:extLst>
                <a:ext uri="{FF2B5EF4-FFF2-40B4-BE49-F238E27FC236}">
                  <a16:creationId xmlns:a16="http://schemas.microsoft.com/office/drawing/2014/main" id="{49947804-BE79-DEB0-6D6D-8A20D8569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23" name="Line 63">
              <a:extLst>
                <a:ext uri="{FF2B5EF4-FFF2-40B4-BE49-F238E27FC236}">
                  <a16:creationId xmlns:a16="http://schemas.microsoft.com/office/drawing/2014/main" id="{18C96E19-DA44-04C9-B64A-E4F8566B1A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24" name="Line 64">
              <a:extLst>
                <a:ext uri="{FF2B5EF4-FFF2-40B4-BE49-F238E27FC236}">
                  <a16:creationId xmlns:a16="http://schemas.microsoft.com/office/drawing/2014/main" id="{EF4FA988-633B-11ED-816F-281BAEE028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29" name="Line 69">
              <a:extLst>
                <a:ext uri="{FF2B5EF4-FFF2-40B4-BE49-F238E27FC236}">
                  <a16:creationId xmlns:a16="http://schemas.microsoft.com/office/drawing/2014/main" id="{C4B51E12-A964-DAD6-7AE5-5521F0A3A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30" name="Line 70">
              <a:extLst>
                <a:ext uri="{FF2B5EF4-FFF2-40B4-BE49-F238E27FC236}">
                  <a16:creationId xmlns:a16="http://schemas.microsoft.com/office/drawing/2014/main" id="{5E633ACE-6C4C-8B5C-B41D-9C7C39D99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31" name="Line 71">
              <a:extLst>
                <a:ext uri="{FF2B5EF4-FFF2-40B4-BE49-F238E27FC236}">
                  <a16:creationId xmlns:a16="http://schemas.microsoft.com/office/drawing/2014/main" id="{C7B82FDA-B74E-4A1B-A60F-AA056A1D3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711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  <p:sp>
          <p:nvSpPr>
            <p:cNvPr id="271432" name="Line 72">
              <a:extLst>
                <a:ext uri="{FF2B5EF4-FFF2-40B4-BE49-F238E27FC236}">
                  <a16:creationId xmlns:a16="http://schemas.microsoft.com/office/drawing/2014/main" id="{2C370BB4-4A4F-25F2-428B-62ADB89D0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711"/>
              <a:ext cx="4704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noProof="0" dirty="0"/>
            </a:p>
          </p:txBody>
        </p:sp>
      </p:grpSp>
      <p:sp>
        <p:nvSpPr>
          <p:cNvPr id="271434" name="Text Box 74">
            <a:extLst>
              <a:ext uri="{FF2B5EF4-FFF2-40B4-BE49-F238E27FC236}">
                <a16:creationId xmlns:a16="http://schemas.microsoft.com/office/drawing/2014/main" id="{FEE4BEBD-2167-23FF-5417-8581E745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842" y="1124744"/>
            <a:ext cx="26887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noProof="0" dirty="0"/>
              <a:t>Wide-bin TSC spectra</a:t>
            </a:r>
          </a:p>
        </p:txBody>
      </p:sp>
      <p:sp>
        <p:nvSpPr>
          <p:cNvPr id="271435" name="Text Box 75">
            <a:extLst>
              <a:ext uri="{FF2B5EF4-FFF2-40B4-BE49-F238E27FC236}">
                <a16:creationId xmlns:a16="http://schemas.microsoft.com/office/drawing/2014/main" id="{52AE17C1-A88B-3170-387E-353BAF098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054" y="2721769"/>
            <a:ext cx="28282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noProof="0" dirty="0"/>
              <a:t>Integrated TSC spectra</a:t>
            </a:r>
          </a:p>
        </p:txBody>
      </p:sp>
      <p:sp>
        <p:nvSpPr>
          <p:cNvPr id="4" name="Text Box 75">
            <a:extLst>
              <a:ext uri="{FF2B5EF4-FFF2-40B4-BE49-F238E27FC236}">
                <a16:creationId xmlns:a16="http://schemas.microsoft.com/office/drawing/2014/main" id="{9B8FB30F-7C2D-13B2-6DF4-D5555722E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465" y="29097"/>
            <a:ext cx="3559195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Very powerful tool for “spectroscopy” (decay of low-lying levels)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r>
              <a:rPr lang="en-US" sz="2400" noProof="0" dirty="0"/>
              <a:t>Use for “statistical decay”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Spectra to several final levels typically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Requires use of “integrated” or “wide-bin” spectra to suppress impact of Porter-Thomas fluctuations of individual transitions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PSF/NLD models can be tested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86E194-EDBA-E22C-20AB-7ED687A46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3127" y="202283"/>
            <a:ext cx="6857999" cy="468559"/>
          </a:xfrm>
        </p:spPr>
        <p:txBody>
          <a:bodyPr>
            <a:noAutofit/>
          </a:bodyPr>
          <a:lstStyle/>
          <a:p>
            <a:r>
              <a:rPr lang="en-US" sz="3200" b="1" noProof="0" dirty="0">
                <a:solidFill>
                  <a:srgbClr val="0070C0"/>
                </a:solidFill>
                <a:latin typeface="+mn-lt"/>
              </a:rPr>
              <a:t>Example of a TSC spectrum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BE7D10E-4FA8-DC3E-8AE7-F2F858FBF454}"/>
              </a:ext>
            </a:extLst>
          </p:cNvPr>
          <p:cNvSpPr txBox="1"/>
          <p:nvPr/>
        </p:nvSpPr>
        <p:spPr>
          <a:xfrm>
            <a:off x="4721953" y="636965"/>
            <a:ext cx="3058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Today’s “alternatives”: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72B3292-9367-12B4-799A-1B2B48CE8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4" y="1333172"/>
            <a:ext cx="3779652" cy="509847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B0A8E9B-AB92-1C7A-B7B9-572DD0F88A32}"/>
              </a:ext>
            </a:extLst>
          </p:cNvPr>
          <p:cNvSpPr txBox="1"/>
          <p:nvPr/>
        </p:nvSpPr>
        <p:spPr>
          <a:xfrm>
            <a:off x="467605" y="641376"/>
            <a:ext cx="3711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Fission Product Prompt ray Spectrometer (FIPPS) @ ILL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EA3320-4F79-8243-FD95-DB7AE84E78A1}"/>
              </a:ext>
            </a:extLst>
          </p:cNvPr>
          <p:cNvSpPr txBox="1"/>
          <p:nvPr/>
        </p:nvSpPr>
        <p:spPr>
          <a:xfrm>
            <a:off x="4300967" y="4827293"/>
            <a:ext cx="1729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8 </a:t>
            </a:r>
            <a:r>
              <a:rPr lang="en-US" noProof="0" dirty="0" err="1"/>
              <a:t>HPGe</a:t>
            </a:r>
            <a:r>
              <a:rPr lang="en-US" noProof="0" dirty="0"/>
              <a:t> clovers + segmented anti-Compton shields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3A18706-5117-AF11-5247-E9D4C7A9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028" y="822733"/>
            <a:ext cx="2619153" cy="5588801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FA44F3-F954-787D-7C23-7415F0A47BD0}"/>
              </a:ext>
            </a:extLst>
          </p:cNvPr>
          <p:cNvSpPr txBox="1"/>
          <p:nvPr/>
        </p:nvSpPr>
        <p:spPr>
          <a:xfrm>
            <a:off x="9428071" y="67638"/>
            <a:ext cx="2602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noProof="0" dirty="0">
                <a:solidFill>
                  <a:srgbClr val="1F1F1F"/>
                </a:solidFill>
              </a:rPr>
              <a:t>Setup at</a:t>
            </a:r>
            <a:r>
              <a:rPr lang="en-US" sz="2000" b="0" i="0" noProof="0" dirty="0">
                <a:solidFill>
                  <a:srgbClr val="1F1F1F"/>
                </a:solidFill>
                <a:effectLst/>
              </a:rPr>
              <a:t> UMass </a:t>
            </a:r>
            <a:r>
              <a:rPr lang="en-US" sz="2000" noProof="0" dirty="0">
                <a:solidFill>
                  <a:srgbClr val="1F1F1F"/>
                </a:solidFill>
              </a:rPr>
              <a:t>L</a:t>
            </a:r>
            <a:r>
              <a:rPr lang="en-US" sz="2000" b="0" i="0" noProof="0" dirty="0">
                <a:solidFill>
                  <a:srgbClr val="1F1F1F"/>
                </a:solidFill>
                <a:effectLst/>
              </a:rPr>
              <a:t>owell research reactor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8BBEE722-DBB0-D83D-37DF-1A20164BD1CD}"/>
              </a:ext>
            </a:extLst>
          </p:cNvPr>
          <p:cNvSpPr txBox="1">
            <a:spLocks/>
          </p:cNvSpPr>
          <p:nvPr/>
        </p:nvSpPr>
        <p:spPr>
          <a:xfrm>
            <a:off x="2152650" y="67638"/>
            <a:ext cx="7886700" cy="67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Two-Step Cascade Spectra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2F277AF-9E8C-EAB6-3D3D-E0F15C65BA39}"/>
              </a:ext>
            </a:extLst>
          </p:cNvPr>
          <p:cNvSpPr txBox="1"/>
          <p:nvPr/>
        </p:nvSpPr>
        <p:spPr>
          <a:xfrm>
            <a:off x="264402" y="6422961"/>
            <a:ext cx="6648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/>
              <a:t>… some tests performed (Mo experiment from Rez repeated)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490BB17-E7D0-7880-982A-02CB107D77C9}"/>
              </a:ext>
            </a:extLst>
          </p:cNvPr>
          <p:cNvSpPr txBox="1"/>
          <p:nvPr/>
        </p:nvSpPr>
        <p:spPr>
          <a:xfrm>
            <a:off x="7787013" y="6483059"/>
            <a:ext cx="4404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noProof="0" dirty="0">
                <a:solidFill>
                  <a:srgbClr val="0000FF"/>
                </a:solidFill>
              </a:rPr>
              <a:t>M. Jandel et al., </a:t>
            </a:r>
            <a:r>
              <a:rPr lang="en-US" sz="1600" b="0" i="0" u="none" strike="noStrike" baseline="0" noProof="0" dirty="0" err="1">
                <a:solidFill>
                  <a:srgbClr val="0000FF"/>
                </a:solidFill>
              </a:rPr>
              <a:t>Nucl</a:t>
            </a:r>
            <a:r>
              <a:rPr lang="en-US" sz="1600" b="0" i="0" u="none" strike="noStrike" baseline="0" noProof="0" dirty="0">
                <a:solidFill>
                  <a:srgbClr val="0000FF"/>
                </a:solidFill>
              </a:rPr>
              <a:t>. Phys. A 1060 (2025) 123116</a:t>
            </a:r>
            <a:endParaRPr lang="en-US" sz="1600" noProof="0" dirty="0">
              <a:solidFill>
                <a:srgbClr val="0000FF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CBEA2B4-31C9-2E65-EEF0-CD50C14757B2}"/>
              </a:ext>
            </a:extLst>
          </p:cNvPr>
          <p:cNvSpPr txBox="1"/>
          <p:nvPr/>
        </p:nvSpPr>
        <p:spPr>
          <a:xfrm>
            <a:off x="7593624" y="4273296"/>
            <a:ext cx="17294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2 or 3 </a:t>
            </a:r>
            <a:r>
              <a:rPr lang="en-US" noProof="0" dirty="0" err="1"/>
              <a:t>HPGe</a:t>
            </a:r>
            <a:r>
              <a:rPr lang="en-US" noProof="0" dirty="0"/>
              <a:t> detectors with anti-Compton shields available – ready for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62508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110343" y="1052736"/>
            <a:ext cx="9338201" cy="1368152"/>
          </a:xfrm>
        </p:spPr>
        <p:txBody>
          <a:bodyPr>
            <a:noAutofit/>
          </a:bodyPr>
          <a:lstStyle/>
          <a:p>
            <a:r>
              <a:rPr lang="en-US" sz="2400" noProof="0" dirty="0"/>
              <a:t>Experimental spectra come from a complicated interplay between photon strength functions (PSFs) and level density (NLD)</a:t>
            </a:r>
          </a:p>
          <a:p>
            <a:r>
              <a:rPr lang="en-US" sz="2400" noProof="0" dirty="0"/>
              <a:t>(At least for MSC spectra) Complicated detector response to each cascade</a:t>
            </a:r>
          </a:p>
          <a:p>
            <a:endParaRPr lang="en-US" sz="2400" noProof="0" dirty="0"/>
          </a:p>
        </p:txBody>
      </p:sp>
      <p:sp>
        <p:nvSpPr>
          <p:cNvPr id="7" name="Zástupný symbol pro text 4"/>
          <p:cNvSpPr txBox="1">
            <a:spLocks/>
          </p:cNvSpPr>
          <p:nvPr/>
        </p:nvSpPr>
        <p:spPr bwMode="auto">
          <a:xfrm>
            <a:off x="1025000" y="3505468"/>
            <a:ext cx="8066314" cy="91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r>
              <a:rPr lang="en-US" kern="0" noProof="0" dirty="0"/>
              <a:t>Comparison of predictions based on statistical model simulations with experimental counterparts </a:t>
            </a:r>
          </a:p>
        </p:txBody>
      </p:sp>
      <p:sp>
        <p:nvSpPr>
          <p:cNvPr id="8" name="Zástupný symbol pro text 4"/>
          <p:cNvSpPr txBox="1">
            <a:spLocks/>
          </p:cNvSpPr>
          <p:nvPr/>
        </p:nvSpPr>
        <p:spPr bwMode="auto">
          <a:xfrm>
            <a:off x="981896" y="4481349"/>
            <a:ext cx="872293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noProof="0" dirty="0"/>
              <a:t>Cascades (</a:t>
            </a: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decay) generated using statistical model of </a:t>
            </a: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decay </a:t>
            </a:r>
            <a:br>
              <a:rPr lang="en-US" kern="0" noProof="0" dirty="0"/>
            </a:br>
            <a:r>
              <a:rPr lang="en-US" kern="0" noProof="0" dirty="0"/>
              <a:t>(typically using DICEBOX code)</a:t>
            </a:r>
          </a:p>
          <a:p>
            <a:r>
              <a:rPr lang="en-US" kern="0" noProof="0" dirty="0"/>
              <a:t>Detector response (GEANT4) applied to each </a:t>
            </a: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cascade </a:t>
            </a:r>
          </a:p>
          <a:p>
            <a:endParaRPr lang="en-US" kern="0" noProof="0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2152650" y="67638"/>
            <a:ext cx="7886700" cy="67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&amp; TSC Spectra</a:t>
            </a:r>
          </a:p>
        </p:txBody>
      </p:sp>
      <p:pic>
        <p:nvPicPr>
          <p:cNvPr id="3" name="Picture 2" descr="DANCE array under construction at LANL. Photo provided by J. Ullmann,... |  Download Scientific Diagram">
            <a:extLst>
              <a:ext uri="{FF2B5EF4-FFF2-40B4-BE49-F238E27FC236}">
                <a16:creationId xmlns:a16="http://schemas.microsoft.com/office/drawing/2014/main" id="{AD3CE109-71AE-0545-56DE-12A5E11D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79" y="548507"/>
            <a:ext cx="2155036" cy="28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58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2A135-4A86-33C5-2A15-0C5B7B601E32}"/>
              </a:ext>
            </a:extLst>
          </p:cNvPr>
          <p:cNvSpPr txBox="1">
            <a:spLocks/>
          </p:cNvSpPr>
          <p:nvPr/>
        </p:nvSpPr>
        <p:spPr>
          <a:xfrm>
            <a:off x="2152650" y="67638"/>
            <a:ext cx="7886700" cy="67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noProof="0" dirty="0" err="1">
                <a:solidFill>
                  <a:srgbClr val="0070C0"/>
                </a:solidFill>
                <a:latin typeface="+mn-lt"/>
              </a:rPr>
              <a:t>Some</a:t>
            </a:r>
            <a:r>
              <a:rPr lang="cs-CZ" sz="3600" b="1" noProof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3600" b="1" noProof="0" dirty="0" err="1">
                <a:solidFill>
                  <a:srgbClr val="0070C0"/>
                </a:solidFill>
                <a:latin typeface="+mn-lt"/>
              </a:rPr>
              <a:t>examples</a:t>
            </a:r>
            <a:r>
              <a:rPr lang="cs-CZ" sz="3600" b="1" noProof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(</a:t>
            </a:r>
            <a:r>
              <a:rPr lang="cs-CZ" sz="3600" b="1" noProof="0" dirty="0">
                <a:solidFill>
                  <a:srgbClr val="0070C0"/>
                </a:solidFill>
                <a:latin typeface="+mn-lt"/>
              </a:rPr>
              <a:t>sensitivity </a:t>
            </a:r>
            <a:r>
              <a:rPr lang="cs-CZ" sz="3600" b="1" noProof="0" dirty="0" err="1">
                <a:solidFill>
                  <a:srgbClr val="0070C0"/>
                </a:solidFill>
                <a:latin typeface="+mn-lt"/>
              </a:rPr>
              <a:t>of</a:t>
            </a:r>
            <a:r>
              <a:rPr lang="cs-CZ" sz="3600" b="1" noProof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3600" b="1" noProof="0" dirty="0" err="1">
                <a:solidFill>
                  <a:srgbClr val="0070C0"/>
                </a:solidFill>
                <a:latin typeface="+mn-lt"/>
              </a:rPr>
              <a:t>spectra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0165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3588-0612-699C-6A25-F823AAB7C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44B137D6-425B-3D25-2FE9-3280FD753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0938" y="58739"/>
            <a:ext cx="558106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TSCs in the 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162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Dy(</a:t>
            </a:r>
            <a:r>
              <a:rPr lang="en-US" sz="3600" b="1" noProof="0" dirty="0" err="1">
                <a:solidFill>
                  <a:srgbClr val="0070C0"/>
                </a:solidFill>
                <a:latin typeface="+mn-lt"/>
              </a:rPr>
              <a:t>n,</a:t>
            </a:r>
            <a:r>
              <a:rPr lang="en-US" sz="3600" b="1" noProof="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163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5AEE121-3E62-995D-25D5-08A8D3B63851}"/>
              </a:ext>
            </a:extLst>
          </p:cNvPr>
          <p:cNvGrpSpPr/>
          <p:nvPr/>
        </p:nvGrpSpPr>
        <p:grpSpPr>
          <a:xfrm>
            <a:off x="263352" y="3975894"/>
            <a:ext cx="2200378" cy="2747169"/>
            <a:chOff x="1303334" y="3975894"/>
            <a:chExt cx="2200378" cy="2747169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AB63660-367C-3713-3312-73D3DF4B40D0}"/>
                </a:ext>
              </a:extLst>
            </p:cNvPr>
            <p:cNvSpPr/>
            <p:nvPr/>
          </p:nvSpPr>
          <p:spPr>
            <a:xfrm>
              <a:off x="1303334" y="3975894"/>
              <a:ext cx="2200378" cy="2747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565F4D25-4D2B-C6F8-B058-1A6490C62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3473" y="3975894"/>
              <a:ext cx="2102323" cy="2747169"/>
              <a:chOff x="6334271" y="655638"/>
              <a:chExt cx="2486201" cy="3389496"/>
            </a:xfrm>
          </p:grpSpPr>
          <p:sp>
            <p:nvSpPr>
              <p:cNvPr id="48137" name="Line 28">
                <a:extLst>
                  <a:ext uri="{FF2B5EF4-FFF2-40B4-BE49-F238E27FC236}">
                    <a16:creationId xmlns:a16="http://schemas.microsoft.com/office/drawing/2014/main" id="{C979B597-E9EB-0DB6-1090-136DDA4B1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69215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8" name="Line 41">
                <a:extLst>
                  <a:ext uri="{FF2B5EF4-FFF2-40B4-BE49-F238E27FC236}">
                    <a16:creationId xmlns:a16="http://schemas.microsoft.com/office/drawing/2014/main" id="{AF5224AD-92EA-2867-0069-BA27E7C73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1336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9" name="Line 51">
                <a:extLst>
                  <a:ext uri="{FF2B5EF4-FFF2-40B4-BE49-F238E27FC236}">
                    <a16:creationId xmlns:a16="http://schemas.microsoft.com/office/drawing/2014/main" id="{87D9071F-2F5D-B3E0-29F2-49AB32A4D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3495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0" name="Line 55">
                <a:extLst>
                  <a:ext uri="{FF2B5EF4-FFF2-40B4-BE49-F238E27FC236}">
                    <a16:creationId xmlns:a16="http://schemas.microsoft.com/office/drawing/2014/main" id="{FD46145D-C869-BB8D-EA7A-6024E3DE1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5734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1" name="Line 58">
                <a:extLst>
                  <a:ext uri="{FF2B5EF4-FFF2-40B4-BE49-F238E27FC236}">
                    <a16:creationId xmlns:a16="http://schemas.microsoft.com/office/drawing/2014/main" id="{FF4D9F5F-39B2-6783-37A5-A74B2F27F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7893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2" name="Line 59">
                <a:extLst>
                  <a:ext uri="{FF2B5EF4-FFF2-40B4-BE49-F238E27FC236}">
                    <a16:creationId xmlns:a16="http://schemas.microsoft.com/office/drawing/2014/main" id="{3E36A9BB-B339-D4D0-A2F6-F709D98D08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69215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3" name="Line 60">
                <a:extLst>
                  <a:ext uri="{FF2B5EF4-FFF2-40B4-BE49-F238E27FC236}">
                    <a16:creationId xmlns:a16="http://schemas.microsoft.com/office/drawing/2014/main" id="{921F40B7-1962-6D3F-BE98-E4813C259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692150"/>
                <a:ext cx="0" cy="14414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4" name="Line 65">
                <a:extLst>
                  <a:ext uri="{FF2B5EF4-FFF2-40B4-BE49-F238E27FC236}">
                    <a16:creationId xmlns:a16="http://schemas.microsoft.com/office/drawing/2014/main" id="{19DD0673-D50B-9EF9-C1E8-B0596A1BD3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69215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5" name="Line 67">
                <a:extLst>
                  <a:ext uri="{FF2B5EF4-FFF2-40B4-BE49-F238E27FC236}">
                    <a16:creationId xmlns:a16="http://schemas.microsoft.com/office/drawing/2014/main" id="{493BCF65-6778-84AC-7D7D-5070C04CF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2349500"/>
                <a:ext cx="0" cy="12239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6" name="Line 68">
                <a:extLst>
                  <a:ext uri="{FF2B5EF4-FFF2-40B4-BE49-F238E27FC236}">
                    <a16:creationId xmlns:a16="http://schemas.microsoft.com/office/drawing/2014/main" id="{AF87AC2D-22B8-6E03-2140-DB3E3235C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21336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7" name="Line 69">
                <a:extLst>
                  <a:ext uri="{FF2B5EF4-FFF2-40B4-BE49-F238E27FC236}">
                    <a16:creationId xmlns:a16="http://schemas.microsoft.com/office/drawing/2014/main" id="{CC8E34BE-C185-147D-C1DB-CFFF5B013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692150"/>
                <a:ext cx="0" cy="16557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8" name="Line 70">
                <a:extLst>
                  <a:ext uri="{FF2B5EF4-FFF2-40B4-BE49-F238E27FC236}">
                    <a16:creationId xmlns:a16="http://schemas.microsoft.com/office/drawing/2014/main" id="{CEF1FC0B-BFA4-1BA5-6D43-70DB29657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213360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9" name="Line 71">
                <a:extLst>
                  <a:ext uri="{FF2B5EF4-FFF2-40B4-BE49-F238E27FC236}">
                    <a16:creationId xmlns:a16="http://schemas.microsoft.com/office/drawing/2014/main" id="{D09D1A82-6BFF-1B36-66D0-7F864FA200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23495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50" name="Text Box 74">
                <a:extLst>
                  <a:ext uri="{FF2B5EF4-FFF2-40B4-BE49-F238E27FC236}">
                    <a16:creationId xmlns:a16="http://schemas.microsoft.com/office/drawing/2014/main" id="{25476D2B-9C34-F202-471D-C639413FB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7988" y="655638"/>
                <a:ext cx="760249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1/2 +</a:t>
                </a:r>
              </a:p>
            </p:txBody>
          </p:sp>
          <p:sp>
            <p:nvSpPr>
              <p:cNvPr id="48151" name="Text Box 75">
                <a:extLst>
                  <a:ext uri="{FF2B5EF4-FFF2-40B4-BE49-F238E27FC236}">
                    <a16:creationId xmlns:a16="http://schemas.microsoft.com/office/drawing/2014/main" id="{1E23ED06-79C8-1595-3C2F-F92DD00711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4271" y="1196975"/>
                <a:ext cx="5365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FF00"/>
                    </a:solidFill>
                  </a:rPr>
                  <a:t>M1</a:t>
                </a:r>
              </a:p>
            </p:txBody>
          </p:sp>
          <p:sp>
            <p:nvSpPr>
              <p:cNvPr id="48152" name="Text Box 76">
                <a:extLst>
                  <a:ext uri="{FF2B5EF4-FFF2-40B4-BE49-F238E27FC236}">
                    <a16:creationId xmlns:a16="http://schemas.microsoft.com/office/drawing/2014/main" id="{ECF2AD58-8017-C31A-0A99-C6CB1374DC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9427" y="2781300"/>
                <a:ext cx="498924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33CC"/>
                    </a:solidFill>
                  </a:rPr>
                  <a:t>E1</a:t>
                </a:r>
              </a:p>
            </p:txBody>
          </p:sp>
          <p:sp>
            <p:nvSpPr>
              <p:cNvPr id="48153" name="Text Box 74">
                <a:extLst>
                  <a:ext uri="{FF2B5EF4-FFF2-40B4-BE49-F238E27FC236}">
                    <a16:creationId xmlns:a16="http://schemas.microsoft.com/office/drawing/2014/main" id="{99D20308-0BF6-E02B-6525-16881F434B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6726" y="3645024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4" name="Text Box 74">
                <a:extLst>
                  <a:ext uri="{FF2B5EF4-FFF2-40B4-BE49-F238E27FC236}">
                    <a16:creationId xmlns:a16="http://schemas.microsoft.com/office/drawing/2014/main" id="{4FC3543C-901E-2BAD-CF25-2F23BB3448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432" y="2236802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5" name="Text Box 74">
                <a:extLst>
                  <a:ext uri="{FF2B5EF4-FFF2-40B4-BE49-F238E27FC236}">
                    <a16:creationId xmlns:a16="http://schemas.microsoft.com/office/drawing/2014/main" id="{B2A4E8B2-CE52-6F88-5F59-68979CD41C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95089" y="3284984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  <p:sp>
            <p:nvSpPr>
              <p:cNvPr id="48156" name="Text Box 74">
                <a:extLst>
                  <a:ext uri="{FF2B5EF4-FFF2-40B4-BE49-F238E27FC236}">
                    <a16:creationId xmlns:a16="http://schemas.microsoft.com/office/drawing/2014/main" id="{18A4FFBA-0005-6BC8-4BDD-ED7580941C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0980" y="1815207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</p:grpSp>
      </p:grpSp>
      <p:sp>
        <p:nvSpPr>
          <p:cNvPr id="9" name="Text Box 9">
            <a:extLst>
              <a:ext uri="{FF2B5EF4-FFF2-40B4-BE49-F238E27FC236}">
                <a16:creationId xmlns:a16="http://schemas.microsoft.com/office/drawing/2014/main" id="{73CEB10C-C9ED-EF19-12F4-B26D4AB28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72" y="340951"/>
            <a:ext cx="5007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noProof="0" dirty="0"/>
              <a:t>A simple example (expectation):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noProof="0" dirty="0"/>
              <a:t>If E1~M1 for E</a:t>
            </a:r>
            <a:r>
              <a:rPr lang="en-US" sz="2000" baseline="-25000" noProof="0" dirty="0">
                <a:latin typeface="Symbol" panose="05050102010706020507" pitchFamily="18" charset="2"/>
              </a:rPr>
              <a:t>g</a:t>
            </a:r>
            <a:r>
              <a:rPr lang="en-US" sz="2000" noProof="0" dirty="0"/>
              <a:t> ~ S</a:t>
            </a:r>
            <a:r>
              <a:rPr lang="en-US" sz="2000" baseline="-25000" noProof="0" dirty="0"/>
              <a:t>n</a:t>
            </a:r>
            <a:r>
              <a:rPr lang="en-US" sz="2000" noProof="0" dirty="0"/>
              <a:t>/2: </a:t>
            </a:r>
            <a:br>
              <a:rPr lang="en-US" sz="2000" noProof="0" dirty="0"/>
            </a:br>
            <a:r>
              <a:rPr lang="en-US" sz="2000" noProof="0" dirty="0"/>
              <a:t>TSC intensity to final levels with both parities (the same spin) expected to be similar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noProof="0" dirty="0"/>
              <a:t>If one type dominates: </a:t>
            </a:r>
            <a:br>
              <a:rPr lang="en-US" sz="2000" noProof="0" dirty="0"/>
            </a:br>
            <a:r>
              <a:rPr lang="en-US" sz="2000" noProof="0" dirty="0"/>
              <a:t>TSC intensity to negative parity states should be “negligible”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5CE132C7-2326-087B-B1DC-C7891F1FC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938" y="894178"/>
            <a:ext cx="55810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noProof="0" dirty="0">
                <a:solidFill>
                  <a:srgbClr val="FF0000"/>
                </a:solidFill>
              </a:rPr>
              <a:t>Sensitivity to transition type (E1 vs M1)</a:t>
            </a:r>
          </a:p>
        </p:txBody>
      </p:sp>
    </p:spTree>
    <p:extLst>
      <p:ext uri="{BB962C8B-B14F-4D97-AF65-F5344CB8AC3E}">
        <p14:creationId xmlns:p14="http://schemas.microsoft.com/office/powerpoint/2010/main" val="2168064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610938" y="58739"/>
            <a:ext cx="558106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TSCs in the 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162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Dy(</a:t>
            </a:r>
            <a:r>
              <a:rPr lang="en-US" sz="3600" b="1" noProof="0" dirty="0" err="1">
                <a:solidFill>
                  <a:srgbClr val="0070C0"/>
                </a:solidFill>
                <a:latin typeface="+mn-lt"/>
              </a:rPr>
              <a:t>n,</a:t>
            </a:r>
            <a:r>
              <a:rPr lang="en-US" sz="3600" b="1" noProof="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163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40768"/>
            <a:ext cx="5007000" cy="518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317722" y="4229874"/>
            <a:ext cx="2109760" cy="711200"/>
          </a:xfrm>
          <a:prstGeom prst="rect">
            <a:avLst/>
          </a:prstGeom>
          <a:solidFill>
            <a:srgbClr val="00FF00">
              <a:alpha val="7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noProof="0" dirty="0"/>
              <a:t>Entire absence</a:t>
            </a:r>
          </a:p>
          <a:p>
            <a:pPr eaLnBrk="1" hangingPunct="1"/>
            <a:r>
              <a:rPr lang="en-US" sz="2000" noProof="0" dirty="0"/>
              <a:t>of SR assumed</a:t>
            </a:r>
            <a:r>
              <a:rPr lang="en-US" noProof="0" dirty="0">
                <a:solidFill>
                  <a:srgbClr val="FF0000"/>
                </a:solidFill>
              </a:rPr>
              <a:t>      </a:t>
            </a:r>
          </a:p>
        </p:txBody>
      </p:sp>
      <p:grpSp>
        <p:nvGrpSpPr>
          <p:cNvPr id="48134" name="Group 27"/>
          <p:cNvGrpSpPr>
            <a:grpSpLocks/>
          </p:cNvGrpSpPr>
          <p:nvPr/>
        </p:nvGrpSpPr>
        <p:grpSpPr bwMode="auto">
          <a:xfrm>
            <a:off x="3956961" y="5347474"/>
            <a:ext cx="2970615" cy="1055688"/>
            <a:chOff x="3696" y="1177"/>
            <a:chExt cx="1803" cy="665"/>
          </a:xfrm>
        </p:grpSpPr>
        <p:sp>
          <p:nvSpPr>
            <p:cNvPr id="48157" name="Text Box 7"/>
            <p:cNvSpPr txBox="1">
              <a:spLocks noChangeArrowheads="1"/>
            </p:cNvSpPr>
            <p:nvPr/>
          </p:nvSpPr>
          <p:spPr bwMode="auto">
            <a:xfrm>
              <a:off x="4389" y="1453"/>
              <a:ext cx="79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DICEBOX </a:t>
              </a:r>
              <a:br>
                <a:rPr lang="en-US" sz="1600" noProof="0" dirty="0"/>
              </a:br>
              <a:r>
                <a:rPr lang="en-US" sz="1600" noProof="0" dirty="0"/>
                <a:t>Simulations</a:t>
              </a:r>
            </a:p>
          </p:txBody>
        </p:sp>
        <p:sp>
          <p:nvSpPr>
            <p:cNvPr id="48158" name="Text Box 9"/>
            <p:cNvSpPr txBox="1">
              <a:spLocks noChangeArrowheads="1"/>
            </p:cNvSpPr>
            <p:nvPr/>
          </p:nvSpPr>
          <p:spPr bwMode="auto">
            <a:xfrm>
              <a:off x="4367" y="1177"/>
              <a:ext cx="11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Experimental data</a:t>
              </a:r>
            </a:p>
          </p:txBody>
        </p:sp>
        <p:sp>
          <p:nvSpPr>
            <p:cNvPr id="48159" name="Oval 20"/>
            <p:cNvSpPr>
              <a:spLocks noChangeArrowheads="1"/>
            </p:cNvSpPr>
            <p:nvPr/>
          </p:nvSpPr>
          <p:spPr bwMode="auto">
            <a:xfrm>
              <a:off x="3778" y="1253"/>
              <a:ext cx="55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0" name="Rectangle 22"/>
            <p:cNvSpPr>
              <a:spLocks noChangeArrowheads="1"/>
            </p:cNvSpPr>
            <p:nvPr/>
          </p:nvSpPr>
          <p:spPr bwMode="auto">
            <a:xfrm>
              <a:off x="3696" y="1688"/>
              <a:ext cx="203" cy="10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1" name="Text Box 23"/>
            <p:cNvSpPr txBox="1">
              <a:spLocks noChangeArrowheads="1"/>
            </p:cNvSpPr>
            <p:nvPr/>
          </p:nvSpPr>
          <p:spPr bwMode="auto">
            <a:xfrm>
              <a:off x="3923" y="1630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00FFFF"/>
                  </a:solidFill>
                </a:rPr>
                <a:t>f</a:t>
              </a: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 = -</a:t>
              </a:r>
            </a:p>
          </p:txBody>
        </p:sp>
        <p:sp>
          <p:nvSpPr>
            <p:cNvPr id="48162" name="AutoShape 24"/>
            <p:cNvSpPr>
              <a:spLocks/>
            </p:cNvSpPr>
            <p:nvPr/>
          </p:nvSpPr>
          <p:spPr bwMode="auto">
            <a:xfrm>
              <a:off x="4300" y="1434"/>
              <a:ext cx="77" cy="408"/>
            </a:xfrm>
            <a:prstGeom prst="rightBrace">
              <a:avLst>
                <a:gd name="adj1" fmla="val 441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3" name="Text Box 25"/>
            <p:cNvSpPr txBox="1">
              <a:spLocks noChangeArrowheads="1"/>
            </p:cNvSpPr>
            <p:nvPr/>
          </p:nvSpPr>
          <p:spPr bwMode="auto">
            <a:xfrm>
              <a:off x="3923" y="1404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FF0000"/>
                  </a:solidFill>
                </a:rPr>
                <a:t>f</a:t>
              </a: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 = +</a:t>
              </a:r>
            </a:p>
          </p:txBody>
        </p:sp>
        <p:sp>
          <p:nvSpPr>
            <p:cNvPr id="48164" name="Rectangle 26"/>
            <p:cNvSpPr>
              <a:spLocks noChangeArrowheads="1"/>
            </p:cNvSpPr>
            <p:nvPr/>
          </p:nvSpPr>
          <p:spPr bwMode="auto">
            <a:xfrm>
              <a:off x="3696" y="1465"/>
              <a:ext cx="203" cy="1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48135" name="Obdélník 2"/>
          <p:cNvSpPr>
            <a:spLocks noChangeArrowheads="1"/>
          </p:cNvSpPr>
          <p:nvPr/>
        </p:nvSpPr>
        <p:spPr bwMode="auto">
          <a:xfrm>
            <a:off x="8544272" y="6594614"/>
            <a:ext cx="3960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noProof="0" dirty="0">
                <a:solidFill>
                  <a:srgbClr val="3333CC"/>
                </a:solidFill>
              </a:rPr>
              <a:t>M. Krtička </a:t>
            </a:r>
            <a:r>
              <a:rPr lang="en-US" sz="1200" i="1" noProof="0" dirty="0">
                <a:solidFill>
                  <a:srgbClr val="3333CC"/>
                </a:solidFill>
              </a:rPr>
              <a:t>et al.</a:t>
            </a:r>
            <a:r>
              <a:rPr lang="en-US" sz="1200" noProof="0" dirty="0">
                <a:solidFill>
                  <a:srgbClr val="3333CC"/>
                </a:solidFill>
              </a:rPr>
              <a:t>, Phys. Rev. Lett. </a:t>
            </a:r>
            <a:r>
              <a:rPr lang="en-US" sz="1200" b="1" noProof="0" dirty="0">
                <a:solidFill>
                  <a:srgbClr val="3333CC"/>
                </a:solidFill>
              </a:rPr>
              <a:t>92</a:t>
            </a:r>
            <a:r>
              <a:rPr lang="en-US" sz="1200" noProof="0" dirty="0">
                <a:solidFill>
                  <a:srgbClr val="3333CC"/>
                </a:solidFill>
              </a:rPr>
              <a:t>, 172501 (2004)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C14F414-ACCA-0EA8-1645-AF09628973E7}"/>
              </a:ext>
            </a:extLst>
          </p:cNvPr>
          <p:cNvGrpSpPr/>
          <p:nvPr/>
        </p:nvGrpSpPr>
        <p:grpSpPr>
          <a:xfrm>
            <a:off x="263352" y="3975894"/>
            <a:ext cx="2200378" cy="2747169"/>
            <a:chOff x="1303334" y="3975894"/>
            <a:chExt cx="2200378" cy="2747169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E31083E6-6474-8954-73F3-CCC9AAECEFF1}"/>
                </a:ext>
              </a:extLst>
            </p:cNvPr>
            <p:cNvSpPr/>
            <p:nvPr/>
          </p:nvSpPr>
          <p:spPr>
            <a:xfrm>
              <a:off x="1303334" y="3975894"/>
              <a:ext cx="2200378" cy="2747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" name="Skupina 1"/>
            <p:cNvGrpSpPr>
              <a:grpSpLocks/>
            </p:cNvGrpSpPr>
            <p:nvPr/>
          </p:nvGrpSpPr>
          <p:grpSpPr bwMode="auto">
            <a:xfrm>
              <a:off x="1343473" y="3975894"/>
              <a:ext cx="2102323" cy="2747169"/>
              <a:chOff x="6334271" y="655638"/>
              <a:chExt cx="2486201" cy="3389496"/>
            </a:xfrm>
          </p:grpSpPr>
          <p:sp>
            <p:nvSpPr>
              <p:cNvPr id="48137" name="Line 28"/>
              <p:cNvSpPr>
                <a:spLocks noChangeShapeType="1"/>
              </p:cNvSpPr>
              <p:nvPr/>
            </p:nvSpPr>
            <p:spPr bwMode="auto">
              <a:xfrm>
                <a:off x="6516688" y="69215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8" name="Line 41"/>
              <p:cNvSpPr>
                <a:spLocks noChangeShapeType="1"/>
              </p:cNvSpPr>
              <p:nvPr/>
            </p:nvSpPr>
            <p:spPr bwMode="auto">
              <a:xfrm>
                <a:off x="6516688" y="21336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9" name="Line 51"/>
              <p:cNvSpPr>
                <a:spLocks noChangeShapeType="1"/>
              </p:cNvSpPr>
              <p:nvPr/>
            </p:nvSpPr>
            <p:spPr bwMode="auto">
              <a:xfrm>
                <a:off x="6516688" y="23495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0" name="Line 55"/>
              <p:cNvSpPr>
                <a:spLocks noChangeShapeType="1"/>
              </p:cNvSpPr>
              <p:nvPr/>
            </p:nvSpPr>
            <p:spPr bwMode="auto">
              <a:xfrm>
                <a:off x="6516688" y="35734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1" name="Line 58"/>
              <p:cNvSpPr>
                <a:spLocks noChangeShapeType="1"/>
              </p:cNvSpPr>
              <p:nvPr/>
            </p:nvSpPr>
            <p:spPr bwMode="auto">
              <a:xfrm>
                <a:off x="6516688" y="37893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2" name="Line 59"/>
              <p:cNvSpPr>
                <a:spLocks noChangeShapeType="1"/>
              </p:cNvSpPr>
              <p:nvPr/>
            </p:nvSpPr>
            <p:spPr bwMode="auto">
              <a:xfrm>
                <a:off x="6946900" y="69215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3" name="Line 60"/>
              <p:cNvSpPr>
                <a:spLocks noChangeShapeType="1"/>
              </p:cNvSpPr>
              <p:nvPr/>
            </p:nvSpPr>
            <p:spPr bwMode="auto">
              <a:xfrm>
                <a:off x="7307263" y="692150"/>
                <a:ext cx="0" cy="14414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4" name="Line 65"/>
              <p:cNvSpPr>
                <a:spLocks noChangeShapeType="1"/>
              </p:cNvSpPr>
              <p:nvPr/>
            </p:nvSpPr>
            <p:spPr bwMode="auto">
              <a:xfrm>
                <a:off x="7667625" y="69215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5" name="Line 67"/>
              <p:cNvSpPr>
                <a:spLocks noChangeShapeType="1"/>
              </p:cNvSpPr>
              <p:nvPr/>
            </p:nvSpPr>
            <p:spPr bwMode="auto">
              <a:xfrm>
                <a:off x="6946900" y="2349500"/>
                <a:ext cx="0" cy="12239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6" name="Line 68"/>
              <p:cNvSpPr>
                <a:spLocks noChangeShapeType="1"/>
              </p:cNvSpPr>
              <p:nvPr/>
            </p:nvSpPr>
            <p:spPr bwMode="auto">
              <a:xfrm>
                <a:off x="7307263" y="21336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7" name="Line 69"/>
              <p:cNvSpPr>
                <a:spLocks noChangeShapeType="1"/>
              </p:cNvSpPr>
              <p:nvPr/>
            </p:nvSpPr>
            <p:spPr bwMode="auto">
              <a:xfrm>
                <a:off x="8027988" y="692150"/>
                <a:ext cx="0" cy="16557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8" name="Line 70"/>
              <p:cNvSpPr>
                <a:spLocks noChangeShapeType="1"/>
              </p:cNvSpPr>
              <p:nvPr/>
            </p:nvSpPr>
            <p:spPr bwMode="auto">
              <a:xfrm>
                <a:off x="7667625" y="213360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9" name="Line 71"/>
              <p:cNvSpPr>
                <a:spLocks noChangeShapeType="1"/>
              </p:cNvSpPr>
              <p:nvPr/>
            </p:nvSpPr>
            <p:spPr bwMode="auto">
              <a:xfrm>
                <a:off x="8027988" y="23495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50" name="Text Box 74"/>
              <p:cNvSpPr txBox="1">
                <a:spLocks noChangeArrowheads="1"/>
              </p:cNvSpPr>
              <p:nvPr/>
            </p:nvSpPr>
            <p:spPr bwMode="auto">
              <a:xfrm>
                <a:off x="8027988" y="655638"/>
                <a:ext cx="760249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1/2 +</a:t>
                </a:r>
              </a:p>
            </p:txBody>
          </p:sp>
          <p:sp>
            <p:nvSpPr>
              <p:cNvPr id="48151" name="Text Box 75"/>
              <p:cNvSpPr txBox="1">
                <a:spLocks noChangeArrowheads="1"/>
              </p:cNvSpPr>
              <p:nvPr/>
            </p:nvSpPr>
            <p:spPr bwMode="auto">
              <a:xfrm>
                <a:off x="6334271" y="1196975"/>
                <a:ext cx="5365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FF00"/>
                    </a:solidFill>
                  </a:rPr>
                  <a:t>M1</a:t>
                </a:r>
              </a:p>
            </p:txBody>
          </p:sp>
          <p:sp>
            <p:nvSpPr>
              <p:cNvPr id="48152" name="Text Box 76"/>
              <p:cNvSpPr txBox="1">
                <a:spLocks noChangeArrowheads="1"/>
              </p:cNvSpPr>
              <p:nvPr/>
            </p:nvSpPr>
            <p:spPr bwMode="auto">
              <a:xfrm>
                <a:off x="6419427" y="2781300"/>
                <a:ext cx="498924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33CC"/>
                    </a:solidFill>
                  </a:rPr>
                  <a:t>E1</a:t>
                </a:r>
              </a:p>
            </p:txBody>
          </p:sp>
          <p:sp>
            <p:nvSpPr>
              <p:cNvPr id="48153" name="Text Box 74"/>
              <p:cNvSpPr txBox="1">
                <a:spLocks noChangeArrowheads="1"/>
              </p:cNvSpPr>
              <p:nvPr/>
            </p:nvSpPr>
            <p:spPr bwMode="auto">
              <a:xfrm>
                <a:off x="8486726" y="3645024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4" name="Text Box 74"/>
              <p:cNvSpPr txBox="1">
                <a:spLocks noChangeArrowheads="1"/>
              </p:cNvSpPr>
              <p:nvPr/>
            </p:nvSpPr>
            <p:spPr bwMode="auto">
              <a:xfrm>
                <a:off x="8460432" y="2236802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5" name="Text Box 74"/>
              <p:cNvSpPr txBox="1">
                <a:spLocks noChangeArrowheads="1"/>
              </p:cNvSpPr>
              <p:nvPr/>
            </p:nvSpPr>
            <p:spPr bwMode="auto">
              <a:xfrm>
                <a:off x="8495089" y="3284984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  <p:sp>
            <p:nvSpPr>
              <p:cNvPr id="48156" name="Text Box 74"/>
              <p:cNvSpPr txBox="1">
                <a:spLocks noChangeArrowheads="1"/>
              </p:cNvSpPr>
              <p:nvPr/>
            </p:nvSpPr>
            <p:spPr bwMode="auto">
              <a:xfrm>
                <a:off x="8480980" y="1815207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</p:grp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8C8141FD-6F40-78AC-9436-2876F0560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" y="42639"/>
            <a:ext cx="5396821" cy="374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B961B04C-C189-B37F-B447-4CE6FAFA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865" y="1472974"/>
            <a:ext cx="1074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EF0101"/>
                </a:solidFill>
              </a:rPr>
              <a:t>KMF-BA (E1)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1FF0C05-F245-42C5-30AA-E679E8464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94" y="2110901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SR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ADCEA396-DD1A-1BD7-CC60-2C64CE08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118" y="2254917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SF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F08F878-F7E8-56C3-3DDB-AC577729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796" y="1534837"/>
            <a:ext cx="7998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/>
              <a:t>EGLO (E1)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48A8C8CF-C68E-7820-FCAC-517C478F2A7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48595" y="1730833"/>
            <a:ext cx="193040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noProof="0" dirty="0"/>
              <a:t>f</a:t>
            </a:r>
            <a:r>
              <a:rPr lang="en-US" sz="1600" noProof="0" dirty="0"/>
              <a:t>(</a:t>
            </a:r>
            <a:r>
              <a:rPr lang="en-US" sz="1600" i="1" noProof="0" dirty="0"/>
              <a:t>E</a:t>
            </a:r>
            <a:r>
              <a:rPr lang="en-US" sz="1600" baseline="-25000" noProof="0" dirty="0">
                <a:sym typeface="Symbol" pitchFamily="18" charset="2"/>
              </a:rPr>
              <a:t></a:t>
            </a:r>
            <a:r>
              <a:rPr lang="en-US" sz="1600" noProof="0" dirty="0">
                <a:sym typeface="Symbol" pitchFamily="18" charset="2"/>
              </a:rPr>
              <a:t>,</a:t>
            </a:r>
            <a:r>
              <a:rPr lang="en-US" sz="1600" i="1" noProof="0" dirty="0">
                <a:sym typeface="Symbol" pitchFamily="18" charset="2"/>
              </a:rPr>
              <a:t>T</a:t>
            </a:r>
            <a:r>
              <a:rPr lang="en-US" sz="1600" noProof="0" dirty="0">
                <a:sym typeface="Symbol" pitchFamily="18" charset="2"/>
              </a:rPr>
              <a:t>=0) (MeV</a:t>
            </a:r>
            <a:r>
              <a:rPr lang="en-US" sz="1600" baseline="30000" noProof="0" dirty="0">
                <a:sym typeface="Symbol" pitchFamily="18" charset="2"/>
              </a:rPr>
              <a:t>-3</a:t>
            </a:r>
            <a:r>
              <a:rPr lang="en-US" sz="1600" noProof="0" dirty="0">
                <a:sym typeface="Symbol" pitchFamily="18" charset="2"/>
              </a:rPr>
              <a:t>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D319DF-EBE7-549F-BCA2-8E9D5144E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17" y="598782"/>
            <a:ext cx="2742844" cy="1008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b="1" noProof="0" dirty="0">
                <a:solidFill>
                  <a:schemeClr val="bg1"/>
                </a:solidFill>
              </a:rPr>
              <a:t>The role of E1 transitions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to or from the ground state 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is reduced</a:t>
            </a:r>
          </a:p>
        </p:txBody>
      </p:sp>
    </p:spTree>
    <p:extLst>
      <p:ext uri="{BB962C8B-B14F-4D97-AF65-F5344CB8AC3E}">
        <p14:creationId xmlns:p14="http://schemas.microsoft.com/office/powerpoint/2010/main" val="3953422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65FA-6C9D-3269-047B-8AFB099C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4" name="Group 27">
            <a:extLst>
              <a:ext uri="{FF2B5EF4-FFF2-40B4-BE49-F238E27FC236}">
                <a16:creationId xmlns:a16="http://schemas.microsoft.com/office/drawing/2014/main" id="{03ACC94E-2E85-243F-0B8C-D74BB63F6676}"/>
              </a:ext>
            </a:extLst>
          </p:cNvPr>
          <p:cNvGrpSpPr>
            <a:grpSpLocks/>
          </p:cNvGrpSpPr>
          <p:nvPr/>
        </p:nvGrpSpPr>
        <p:grpSpPr bwMode="auto">
          <a:xfrm>
            <a:off x="3956961" y="5347474"/>
            <a:ext cx="2970615" cy="1055688"/>
            <a:chOff x="3696" y="1177"/>
            <a:chExt cx="1803" cy="665"/>
          </a:xfrm>
        </p:grpSpPr>
        <p:sp>
          <p:nvSpPr>
            <p:cNvPr id="48157" name="Text Box 7">
              <a:extLst>
                <a:ext uri="{FF2B5EF4-FFF2-40B4-BE49-F238E27FC236}">
                  <a16:creationId xmlns:a16="http://schemas.microsoft.com/office/drawing/2014/main" id="{0724F11F-61AA-75DE-F8E3-90A72AD63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" y="1453"/>
              <a:ext cx="79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DICEBOX </a:t>
              </a:r>
              <a:br>
                <a:rPr lang="en-US" sz="1600" noProof="0" dirty="0"/>
              </a:br>
              <a:r>
                <a:rPr lang="en-US" sz="1600" noProof="0" dirty="0"/>
                <a:t>Simulations</a:t>
              </a:r>
            </a:p>
          </p:txBody>
        </p:sp>
        <p:sp>
          <p:nvSpPr>
            <p:cNvPr id="48158" name="Text Box 9">
              <a:extLst>
                <a:ext uri="{FF2B5EF4-FFF2-40B4-BE49-F238E27FC236}">
                  <a16:creationId xmlns:a16="http://schemas.microsoft.com/office/drawing/2014/main" id="{876E0E6F-7B19-1B74-80F7-ADCBFC9CA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1177"/>
              <a:ext cx="11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Experimental data</a:t>
              </a:r>
            </a:p>
          </p:txBody>
        </p:sp>
        <p:sp>
          <p:nvSpPr>
            <p:cNvPr id="48159" name="Oval 20">
              <a:extLst>
                <a:ext uri="{FF2B5EF4-FFF2-40B4-BE49-F238E27FC236}">
                  <a16:creationId xmlns:a16="http://schemas.microsoft.com/office/drawing/2014/main" id="{5D24E8E5-6BDC-CD79-F6C9-1AA72D6D0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" y="1253"/>
              <a:ext cx="55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0" name="Rectangle 22">
              <a:extLst>
                <a:ext uri="{FF2B5EF4-FFF2-40B4-BE49-F238E27FC236}">
                  <a16:creationId xmlns:a16="http://schemas.microsoft.com/office/drawing/2014/main" id="{2D292A52-AEDC-E4F2-661E-D00B105F8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88"/>
              <a:ext cx="203" cy="10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1" name="Text Box 23">
              <a:extLst>
                <a:ext uri="{FF2B5EF4-FFF2-40B4-BE49-F238E27FC236}">
                  <a16:creationId xmlns:a16="http://schemas.microsoft.com/office/drawing/2014/main" id="{4EB73650-F87E-1DD5-7358-A598037CA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630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00FFFF"/>
                  </a:solidFill>
                </a:rPr>
                <a:t>f</a:t>
              </a: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 = -</a:t>
              </a:r>
            </a:p>
          </p:txBody>
        </p:sp>
        <p:sp>
          <p:nvSpPr>
            <p:cNvPr id="48162" name="AutoShape 24">
              <a:extLst>
                <a:ext uri="{FF2B5EF4-FFF2-40B4-BE49-F238E27FC236}">
                  <a16:creationId xmlns:a16="http://schemas.microsoft.com/office/drawing/2014/main" id="{BD43FF38-EF5C-48AF-E1B7-67F53CE5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1434"/>
              <a:ext cx="77" cy="408"/>
            </a:xfrm>
            <a:prstGeom prst="rightBrace">
              <a:avLst>
                <a:gd name="adj1" fmla="val 441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3" name="Text Box 25">
              <a:extLst>
                <a:ext uri="{FF2B5EF4-FFF2-40B4-BE49-F238E27FC236}">
                  <a16:creationId xmlns:a16="http://schemas.microsoft.com/office/drawing/2014/main" id="{DFFB910B-BA77-3B37-9DCD-9787D6618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04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FF0000"/>
                  </a:solidFill>
                </a:rPr>
                <a:t>f</a:t>
              </a: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 = +</a:t>
              </a:r>
            </a:p>
          </p:txBody>
        </p:sp>
        <p:sp>
          <p:nvSpPr>
            <p:cNvPr id="48164" name="Rectangle 26">
              <a:extLst>
                <a:ext uri="{FF2B5EF4-FFF2-40B4-BE49-F238E27FC236}">
                  <a16:creationId xmlns:a16="http://schemas.microsoft.com/office/drawing/2014/main" id="{65AA1A0D-2B2C-BF36-9720-249FF1DB2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465"/>
              <a:ext cx="203" cy="1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48135" name="Obdélník 2">
            <a:extLst>
              <a:ext uri="{FF2B5EF4-FFF2-40B4-BE49-F238E27FC236}">
                <a16:creationId xmlns:a16="http://schemas.microsoft.com/office/drawing/2014/main" id="{106FBFDB-EEF3-1156-B0F8-46FA21C06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6594614"/>
            <a:ext cx="3960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noProof="0" dirty="0">
                <a:solidFill>
                  <a:srgbClr val="3333CC"/>
                </a:solidFill>
              </a:rPr>
              <a:t>M. Krtička </a:t>
            </a:r>
            <a:r>
              <a:rPr lang="en-US" sz="1200" i="1" noProof="0" dirty="0">
                <a:solidFill>
                  <a:srgbClr val="3333CC"/>
                </a:solidFill>
              </a:rPr>
              <a:t>et al.</a:t>
            </a:r>
            <a:r>
              <a:rPr lang="en-US" sz="1200" noProof="0" dirty="0">
                <a:solidFill>
                  <a:srgbClr val="3333CC"/>
                </a:solidFill>
              </a:rPr>
              <a:t>, Phys. Rev. Lett. </a:t>
            </a:r>
            <a:r>
              <a:rPr lang="en-US" sz="1200" b="1" noProof="0" dirty="0">
                <a:solidFill>
                  <a:srgbClr val="3333CC"/>
                </a:solidFill>
              </a:rPr>
              <a:t>92</a:t>
            </a:r>
            <a:r>
              <a:rPr lang="en-US" sz="1200" noProof="0" dirty="0">
                <a:solidFill>
                  <a:srgbClr val="3333CC"/>
                </a:solidFill>
              </a:rPr>
              <a:t>, 172501 (2004)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D956B162-0182-4998-C5EF-A01FA5F3FDC3}"/>
              </a:ext>
            </a:extLst>
          </p:cNvPr>
          <p:cNvGrpSpPr/>
          <p:nvPr/>
        </p:nvGrpSpPr>
        <p:grpSpPr>
          <a:xfrm>
            <a:off x="263352" y="3975894"/>
            <a:ext cx="2200378" cy="2747169"/>
            <a:chOff x="1303334" y="3975894"/>
            <a:chExt cx="2200378" cy="2747169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4B67599-80D0-3EA0-22E7-C286BBA5CE2F}"/>
                </a:ext>
              </a:extLst>
            </p:cNvPr>
            <p:cNvSpPr/>
            <p:nvPr/>
          </p:nvSpPr>
          <p:spPr>
            <a:xfrm>
              <a:off x="1303334" y="3975894"/>
              <a:ext cx="2200378" cy="2747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8754773E-B0F7-0E2C-1314-D8EEBC3EE9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3473" y="3975894"/>
              <a:ext cx="2102323" cy="2747169"/>
              <a:chOff x="6334271" y="655638"/>
              <a:chExt cx="2486201" cy="3389496"/>
            </a:xfrm>
          </p:grpSpPr>
          <p:sp>
            <p:nvSpPr>
              <p:cNvPr id="48137" name="Line 28">
                <a:extLst>
                  <a:ext uri="{FF2B5EF4-FFF2-40B4-BE49-F238E27FC236}">
                    <a16:creationId xmlns:a16="http://schemas.microsoft.com/office/drawing/2014/main" id="{9365CFD6-A4B3-30C3-46CD-999EA3702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69215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8" name="Line 41">
                <a:extLst>
                  <a:ext uri="{FF2B5EF4-FFF2-40B4-BE49-F238E27FC236}">
                    <a16:creationId xmlns:a16="http://schemas.microsoft.com/office/drawing/2014/main" id="{348642EF-15C5-4C5E-68B8-8EB5263DD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1336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9" name="Line 51">
                <a:extLst>
                  <a:ext uri="{FF2B5EF4-FFF2-40B4-BE49-F238E27FC236}">
                    <a16:creationId xmlns:a16="http://schemas.microsoft.com/office/drawing/2014/main" id="{3D1E7ED1-78F0-E2D0-CC58-D0C96D984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3495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0" name="Line 55">
                <a:extLst>
                  <a:ext uri="{FF2B5EF4-FFF2-40B4-BE49-F238E27FC236}">
                    <a16:creationId xmlns:a16="http://schemas.microsoft.com/office/drawing/2014/main" id="{F65D3AB6-67C3-8CE4-4956-43871470B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5734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1" name="Line 58">
                <a:extLst>
                  <a:ext uri="{FF2B5EF4-FFF2-40B4-BE49-F238E27FC236}">
                    <a16:creationId xmlns:a16="http://schemas.microsoft.com/office/drawing/2014/main" id="{9B88F78F-42FA-A06A-EFF5-75898904AA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7893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2" name="Line 59">
                <a:extLst>
                  <a:ext uri="{FF2B5EF4-FFF2-40B4-BE49-F238E27FC236}">
                    <a16:creationId xmlns:a16="http://schemas.microsoft.com/office/drawing/2014/main" id="{38ECE9A5-70B6-91FE-21DF-F80497E20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69215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3" name="Line 60">
                <a:extLst>
                  <a:ext uri="{FF2B5EF4-FFF2-40B4-BE49-F238E27FC236}">
                    <a16:creationId xmlns:a16="http://schemas.microsoft.com/office/drawing/2014/main" id="{C5D07516-D112-8C39-301F-D067F6BA0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692150"/>
                <a:ext cx="0" cy="14414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4" name="Line 65">
                <a:extLst>
                  <a:ext uri="{FF2B5EF4-FFF2-40B4-BE49-F238E27FC236}">
                    <a16:creationId xmlns:a16="http://schemas.microsoft.com/office/drawing/2014/main" id="{6003F267-C663-C9BF-6D1B-3AFF10EFA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69215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5" name="Line 67">
                <a:extLst>
                  <a:ext uri="{FF2B5EF4-FFF2-40B4-BE49-F238E27FC236}">
                    <a16:creationId xmlns:a16="http://schemas.microsoft.com/office/drawing/2014/main" id="{CA37CF7B-D861-A08D-8E43-5B848F3F1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2349500"/>
                <a:ext cx="0" cy="12239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6" name="Line 68">
                <a:extLst>
                  <a:ext uri="{FF2B5EF4-FFF2-40B4-BE49-F238E27FC236}">
                    <a16:creationId xmlns:a16="http://schemas.microsoft.com/office/drawing/2014/main" id="{5B4D3A06-54A3-2A12-41F6-B99A311E7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21336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7" name="Line 69">
                <a:extLst>
                  <a:ext uri="{FF2B5EF4-FFF2-40B4-BE49-F238E27FC236}">
                    <a16:creationId xmlns:a16="http://schemas.microsoft.com/office/drawing/2014/main" id="{EFA90D63-E2B7-E277-CEA8-A269013B4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692150"/>
                <a:ext cx="0" cy="16557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8" name="Line 70">
                <a:extLst>
                  <a:ext uri="{FF2B5EF4-FFF2-40B4-BE49-F238E27FC236}">
                    <a16:creationId xmlns:a16="http://schemas.microsoft.com/office/drawing/2014/main" id="{8BC834A0-F244-1E6F-0F5D-72E20DD00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213360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9" name="Line 71">
                <a:extLst>
                  <a:ext uri="{FF2B5EF4-FFF2-40B4-BE49-F238E27FC236}">
                    <a16:creationId xmlns:a16="http://schemas.microsoft.com/office/drawing/2014/main" id="{5416901B-D45F-925C-4CB6-35EFCF501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23495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50" name="Text Box 74">
                <a:extLst>
                  <a:ext uri="{FF2B5EF4-FFF2-40B4-BE49-F238E27FC236}">
                    <a16:creationId xmlns:a16="http://schemas.microsoft.com/office/drawing/2014/main" id="{2B97431F-10FF-527B-1C2B-5CBE410790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7988" y="655638"/>
                <a:ext cx="760249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1/2 +</a:t>
                </a:r>
              </a:p>
            </p:txBody>
          </p:sp>
          <p:sp>
            <p:nvSpPr>
              <p:cNvPr id="48151" name="Text Box 75">
                <a:extLst>
                  <a:ext uri="{FF2B5EF4-FFF2-40B4-BE49-F238E27FC236}">
                    <a16:creationId xmlns:a16="http://schemas.microsoft.com/office/drawing/2014/main" id="{A725A083-5FD6-5687-FA85-3069A37B4F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4271" y="1196975"/>
                <a:ext cx="5365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FF00"/>
                    </a:solidFill>
                  </a:rPr>
                  <a:t>M1</a:t>
                </a:r>
              </a:p>
            </p:txBody>
          </p:sp>
          <p:sp>
            <p:nvSpPr>
              <p:cNvPr id="48152" name="Text Box 76">
                <a:extLst>
                  <a:ext uri="{FF2B5EF4-FFF2-40B4-BE49-F238E27FC236}">
                    <a16:creationId xmlns:a16="http://schemas.microsoft.com/office/drawing/2014/main" id="{42DF0329-B97E-FEE5-9106-04F2AACC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9427" y="2781300"/>
                <a:ext cx="498924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33CC"/>
                    </a:solidFill>
                  </a:rPr>
                  <a:t>E1</a:t>
                </a:r>
              </a:p>
            </p:txBody>
          </p:sp>
          <p:sp>
            <p:nvSpPr>
              <p:cNvPr id="48153" name="Text Box 74">
                <a:extLst>
                  <a:ext uri="{FF2B5EF4-FFF2-40B4-BE49-F238E27FC236}">
                    <a16:creationId xmlns:a16="http://schemas.microsoft.com/office/drawing/2014/main" id="{5624FAD0-CB80-153A-9125-7FAACFF05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6726" y="3645024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4" name="Text Box 74">
                <a:extLst>
                  <a:ext uri="{FF2B5EF4-FFF2-40B4-BE49-F238E27FC236}">
                    <a16:creationId xmlns:a16="http://schemas.microsoft.com/office/drawing/2014/main" id="{F3AA7472-33A2-2734-5D40-3AD0E4E15B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432" y="2236802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5" name="Text Box 74">
                <a:extLst>
                  <a:ext uri="{FF2B5EF4-FFF2-40B4-BE49-F238E27FC236}">
                    <a16:creationId xmlns:a16="http://schemas.microsoft.com/office/drawing/2014/main" id="{F0026439-2F8E-14C5-C7F5-B050E318E2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95089" y="3284984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  <p:sp>
            <p:nvSpPr>
              <p:cNvPr id="48156" name="Text Box 74">
                <a:extLst>
                  <a:ext uri="{FF2B5EF4-FFF2-40B4-BE49-F238E27FC236}">
                    <a16:creationId xmlns:a16="http://schemas.microsoft.com/office/drawing/2014/main" id="{1715A64A-EF11-3389-D707-587F4363AB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0980" y="1815207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</p:grp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FD193376-37A6-1C19-6D1F-BD8A327F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" y="42639"/>
            <a:ext cx="5396821" cy="374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408A04B7-5CB9-1A03-CC6E-6782E676B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865" y="1472974"/>
            <a:ext cx="1074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EF0101"/>
                </a:solidFill>
              </a:rPr>
              <a:t>KMF-BA (E1)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6EC1A75-9F41-D958-BDD6-042136C71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94" y="2110901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SR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696362CB-7886-7293-7AEB-5355BCE0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118" y="2254917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SF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520F92D7-4BEB-737B-B34C-C9DBEA196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796" y="1534837"/>
            <a:ext cx="7998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/>
              <a:t>EGLO (E1)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6A26D404-3AA6-5953-A761-348F1D27EBF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48595" y="1730833"/>
            <a:ext cx="193040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noProof="0" dirty="0"/>
              <a:t>f</a:t>
            </a:r>
            <a:r>
              <a:rPr lang="en-US" sz="1600" noProof="0" dirty="0"/>
              <a:t>(</a:t>
            </a:r>
            <a:r>
              <a:rPr lang="en-US" sz="1600" i="1" noProof="0" dirty="0"/>
              <a:t>E</a:t>
            </a:r>
            <a:r>
              <a:rPr lang="en-US" sz="1600" baseline="-25000" noProof="0" dirty="0">
                <a:sym typeface="Symbol" pitchFamily="18" charset="2"/>
              </a:rPr>
              <a:t></a:t>
            </a:r>
            <a:r>
              <a:rPr lang="en-US" sz="1600" noProof="0" dirty="0">
                <a:sym typeface="Symbol" pitchFamily="18" charset="2"/>
              </a:rPr>
              <a:t>,</a:t>
            </a:r>
            <a:r>
              <a:rPr lang="en-US" sz="1600" i="1" noProof="0" dirty="0">
                <a:sym typeface="Symbol" pitchFamily="18" charset="2"/>
              </a:rPr>
              <a:t>T</a:t>
            </a:r>
            <a:r>
              <a:rPr lang="en-US" sz="1600" noProof="0" dirty="0">
                <a:sym typeface="Symbol" pitchFamily="18" charset="2"/>
              </a:rPr>
              <a:t>=0) (MeV</a:t>
            </a:r>
            <a:r>
              <a:rPr lang="en-US" sz="1600" baseline="30000" noProof="0" dirty="0">
                <a:sym typeface="Symbol" pitchFamily="18" charset="2"/>
              </a:rPr>
              <a:t>-3</a:t>
            </a:r>
            <a:r>
              <a:rPr lang="en-US" sz="1600" noProof="0" dirty="0">
                <a:sym typeface="Symbol" pitchFamily="18" charset="2"/>
              </a:rPr>
              <a:t>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A8DC30F1-858B-1B99-5411-ABD6D6475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17" y="598782"/>
            <a:ext cx="2742844" cy="1008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b="1" noProof="0" dirty="0">
                <a:solidFill>
                  <a:schemeClr val="bg1"/>
                </a:solidFill>
              </a:rPr>
              <a:t>The role of E1 transitions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to or from the ground state 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is reduced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2067CDD-72C3-C653-A2A7-953AC5E4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025" y="1340768"/>
            <a:ext cx="5052647" cy="523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023CD8CC-3C0D-D256-E5BB-B3AD695F2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320" y="4015949"/>
            <a:ext cx="2743200" cy="1200150"/>
          </a:xfrm>
          <a:prstGeom prst="rect">
            <a:avLst/>
          </a:prstGeom>
          <a:solidFill>
            <a:srgbClr val="00FF00">
              <a:alpha val="7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noProof="0" dirty="0"/>
              <a:t>A “pygmy E1 resonance” with energy of 3 MeV assumed to be built on </a:t>
            </a:r>
            <a:r>
              <a:rPr lang="en-US" b="1" noProof="0" dirty="0"/>
              <a:t>all </a:t>
            </a:r>
            <a:r>
              <a:rPr lang="en-US" noProof="0" dirty="0"/>
              <a:t>levels</a:t>
            </a:r>
            <a:r>
              <a:rPr lang="en-US" noProof="0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9CFFC47-BAB9-0103-7E9A-6B0CA3666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0938" y="58739"/>
            <a:ext cx="558106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TSCs in the 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162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Dy(</a:t>
            </a:r>
            <a:r>
              <a:rPr lang="en-US" sz="3600" b="1" noProof="0" dirty="0" err="1">
                <a:solidFill>
                  <a:srgbClr val="0070C0"/>
                </a:solidFill>
                <a:latin typeface="+mn-lt"/>
              </a:rPr>
              <a:t>n,</a:t>
            </a:r>
            <a:r>
              <a:rPr lang="en-US" sz="3600" b="1" noProof="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163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</a:t>
            </a:r>
          </a:p>
        </p:txBody>
      </p:sp>
    </p:spTree>
    <p:extLst>
      <p:ext uri="{BB962C8B-B14F-4D97-AF65-F5344CB8AC3E}">
        <p14:creationId xmlns:p14="http://schemas.microsoft.com/office/powerpoint/2010/main" val="3494198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0561-4993-34C8-C66E-E6D47A060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4" name="Group 27">
            <a:extLst>
              <a:ext uri="{FF2B5EF4-FFF2-40B4-BE49-F238E27FC236}">
                <a16:creationId xmlns:a16="http://schemas.microsoft.com/office/drawing/2014/main" id="{354FB237-C5B6-860A-DFF1-FF5689122DEA}"/>
              </a:ext>
            </a:extLst>
          </p:cNvPr>
          <p:cNvGrpSpPr>
            <a:grpSpLocks/>
          </p:cNvGrpSpPr>
          <p:nvPr/>
        </p:nvGrpSpPr>
        <p:grpSpPr bwMode="auto">
          <a:xfrm>
            <a:off x="3956961" y="5347474"/>
            <a:ext cx="2970615" cy="1055688"/>
            <a:chOff x="3696" y="1177"/>
            <a:chExt cx="1803" cy="665"/>
          </a:xfrm>
        </p:grpSpPr>
        <p:sp>
          <p:nvSpPr>
            <p:cNvPr id="48157" name="Text Box 7">
              <a:extLst>
                <a:ext uri="{FF2B5EF4-FFF2-40B4-BE49-F238E27FC236}">
                  <a16:creationId xmlns:a16="http://schemas.microsoft.com/office/drawing/2014/main" id="{FAE1EE9F-FD9D-D0AE-1C34-EA7819264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" y="1453"/>
              <a:ext cx="79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DICEBOX </a:t>
              </a:r>
              <a:br>
                <a:rPr lang="en-US" sz="1600" noProof="0" dirty="0"/>
              </a:br>
              <a:r>
                <a:rPr lang="en-US" sz="1600" noProof="0" dirty="0"/>
                <a:t>Simulations</a:t>
              </a:r>
            </a:p>
          </p:txBody>
        </p:sp>
        <p:sp>
          <p:nvSpPr>
            <p:cNvPr id="48158" name="Text Box 9">
              <a:extLst>
                <a:ext uri="{FF2B5EF4-FFF2-40B4-BE49-F238E27FC236}">
                  <a16:creationId xmlns:a16="http://schemas.microsoft.com/office/drawing/2014/main" id="{C4E3AB5F-4718-0656-6372-CCF70B85E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1177"/>
              <a:ext cx="11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Experimental data</a:t>
              </a:r>
            </a:p>
          </p:txBody>
        </p:sp>
        <p:sp>
          <p:nvSpPr>
            <p:cNvPr id="48159" name="Oval 20">
              <a:extLst>
                <a:ext uri="{FF2B5EF4-FFF2-40B4-BE49-F238E27FC236}">
                  <a16:creationId xmlns:a16="http://schemas.microsoft.com/office/drawing/2014/main" id="{CF6DCCEE-F32C-152E-79EC-C086D68BF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" y="1253"/>
              <a:ext cx="55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0" name="Rectangle 22">
              <a:extLst>
                <a:ext uri="{FF2B5EF4-FFF2-40B4-BE49-F238E27FC236}">
                  <a16:creationId xmlns:a16="http://schemas.microsoft.com/office/drawing/2014/main" id="{5E0BF3AE-90D5-5D10-5CE3-2DBD66CAC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88"/>
              <a:ext cx="203" cy="10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1" name="Text Box 23">
              <a:extLst>
                <a:ext uri="{FF2B5EF4-FFF2-40B4-BE49-F238E27FC236}">
                  <a16:creationId xmlns:a16="http://schemas.microsoft.com/office/drawing/2014/main" id="{46FF2EF6-A401-B903-5629-B6FFE2D9C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630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00FFFF"/>
                  </a:solidFill>
                </a:rPr>
                <a:t>f</a:t>
              </a: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 = -</a:t>
              </a:r>
            </a:p>
          </p:txBody>
        </p:sp>
        <p:sp>
          <p:nvSpPr>
            <p:cNvPr id="48162" name="AutoShape 24">
              <a:extLst>
                <a:ext uri="{FF2B5EF4-FFF2-40B4-BE49-F238E27FC236}">
                  <a16:creationId xmlns:a16="http://schemas.microsoft.com/office/drawing/2014/main" id="{5485566F-1CE9-5D40-4686-958A1729C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1434"/>
              <a:ext cx="77" cy="408"/>
            </a:xfrm>
            <a:prstGeom prst="rightBrace">
              <a:avLst>
                <a:gd name="adj1" fmla="val 441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3" name="Text Box 25">
              <a:extLst>
                <a:ext uri="{FF2B5EF4-FFF2-40B4-BE49-F238E27FC236}">
                  <a16:creationId xmlns:a16="http://schemas.microsoft.com/office/drawing/2014/main" id="{66B5A5EE-01D7-F73B-4788-50E08EE99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04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FF0000"/>
                  </a:solidFill>
                </a:rPr>
                <a:t>f</a:t>
              </a: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 = +</a:t>
              </a:r>
            </a:p>
          </p:txBody>
        </p:sp>
        <p:sp>
          <p:nvSpPr>
            <p:cNvPr id="48164" name="Rectangle 26">
              <a:extLst>
                <a:ext uri="{FF2B5EF4-FFF2-40B4-BE49-F238E27FC236}">
                  <a16:creationId xmlns:a16="http://schemas.microsoft.com/office/drawing/2014/main" id="{86AF34AF-6D6F-7992-30D6-21101BF7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465"/>
              <a:ext cx="203" cy="1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48135" name="Obdélník 2">
            <a:extLst>
              <a:ext uri="{FF2B5EF4-FFF2-40B4-BE49-F238E27FC236}">
                <a16:creationId xmlns:a16="http://schemas.microsoft.com/office/drawing/2014/main" id="{932EF6AC-703D-E58C-F264-1425010E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6594614"/>
            <a:ext cx="3960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noProof="0" dirty="0">
                <a:solidFill>
                  <a:srgbClr val="3333CC"/>
                </a:solidFill>
              </a:rPr>
              <a:t>M. Krtička </a:t>
            </a:r>
            <a:r>
              <a:rPr lang="en-US" sz="1200" i="1" noProof="0" dirty="0">
                <a:solidFill>
                  <a:srgbClr val="3333CC"/>
                </a:solidFill>
              </a:rPr>
              <a:t>et al.</a:t>
            </a:r>
            <a:r>
              <a:rPr lang="en-US" sz="1200" noProof="0" dirty="0">
                <a:solidFill>
                  <a:srgbClr val="3333CC"/>
                </a:solidFill>
              </a:rPr>
              <a:t>, Phys. Rev. Lett. </a:t>
            </a:r>
            <a:r>
              <a:rPr lang="en-US" sz="1200" b="1" noProof="0" dirty="0">
                <a:solidFill>
                  <a:srgbClr val="3333CC"/>
                </a:solidFill>
              </a:rPr>
              <a:t>92</a:t>
            </a:r>
            <a:r>
              <a:rPr lang="en-US" sz="1200" noProof="0" dirty="0">
                <a:solidFill>
                  <a:srgbClr val="3333CC"/>
                </a:solidFill>
              </a:rPr>
              <a:t>, 172501 (2004)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FB64215-0C20-F2D8-5C0B-8BE8060D4135}"/>
              </a:ext>
            </a:extLst>
          </p:cNvPr>
          <p:cNvGrpSpPr/>
          <p:nvPr/>
        </p:nvGrpSpPr>
        <p:grpSpPr>
          <a:xfrm>
            <a:off x="263352" y="3975894"/>
            <a:ext cx="2200378" cy="2747169"/>
            <a:chOff x="1303334" y="3975894"/>
            <a:chExt cx="2200378" cy="2747169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D8DAAF24-31F7-D09C-1430-7BC04582BF8D}"/>
                </a:ext>
              </a:extLst>
            </p:cNvPr>
            <p:cNvSpPr/>
            <p:nvPr/>
          </p:nvSpPr>
          <p:spPr>
            <a:xfrm>
              <a:off x="1303334" y="3975894"/>
              <a:ext cx="2200378" cy="2747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ADC1A6B7-BC6F-04C3-6669-3D3903115C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3473" y="3975894"/>
              <a:ext cx="2102323" cy="2747169"/>
              <a:chOff x="6334271" y="655638"/>
              <a:chExt cx="2486201" cy="3389496"/>
            </a:xfrm>
          </p:grpSpPr>
          <p:sp>
            <p:nvSpPr>
              <p:cNvPr id="48137" name="Line 28">
                <a:extLst>
                  <a:ext uri="{FF2B5EF4-FFF2-40B4-BE49-F238E27FC236}">
                    <a16:creationId xmlns:a16="http://schemas.microsoft.com/office/drawing/2014/main" id="{507B8262-972F-584F-0039-A94362B39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69215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8" name="Line 41">
                <a:extLst>
                  <a:ext uri="{FF2B5EF4-FFF2-40B4-BE49-F238E27FC236}">
                    <a16:creationId xmlns:a16="http://schemas.microsoft.com/office/drawing/2014/main" id="{45EB89A5-9191-5E08-5556-AEBFFE708F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1336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9" name="Line 51">
                <a:extLst>
                  <a:ext uri="{FF2B5EF4-FFF2-40B4-BE49-F238E27FC236}">
                    <a16:creationId xmlns:a16="http://schemas.microsoft.com/office/drawing/2014/main" id="{9141C0B7-3503-A2C5-3292-8A6759641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3495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0" name="Line 55">
                <a:extLst>
                  <a:ext uri="{FF2B5EF4-FFF2-40B4-BE49-F238E27FC236}">
                    <a16:creationId xmlns:a16="http://schemas.microsoft.com/office/drawing/2014/main" id="{BE85E515-B993-9AA1-4035-A43B17DA4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5734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1" name="Line 58">
                <a:extLst>
                  <a:ext uri="{FF2B5EF4-FFF2-40B4-BE49-F238E27FC236}">
                    <a16:creationId xmlns:a16="http://schemas.microsoft.com/office/drawing/2014/main" id="{1E696DAD-99CA-4F71-B74F-9F8E0F1DB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7893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2" name="Line 59">
                <a:extLst>
                  <a:ext uri="{FF2B5EF4-FFF2-40B4-BE49-F238E27FC236}">
                    <a16:creationId xmlns:a16="http://schemas.microsoft.com/office/drawing/2014/main" id="{1EC3C5CD-EC4B-FB04-AAE1-F9C38B20D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69215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3" name="Line 60">
                <a:extLst>
                  <a:ext uri="{FF2B5EF4-FFF2-40B4-BE49-F238E27FC236}">
                    <a16:creationId xmlns:a16="http://schemas.microsoft.com/office/drawing/2014/main" id="{C2F29D38-4560-FEEF-876B-42EF40F5B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692150"/>
                <a:ext cx="0" cy="14414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4" name="Line 65">
                <a:extLst>
                  <a:ext uri="{FF2B5EF4-FFF2-40B4-BE49-F238E27FC236}">
                    <a16:creationId xmlns:a16="http://schemas.microsoft.com/office/drawing/2014/main" id="{D4F1A65D-53C4-4DCE-F4F2-3DBDD0F57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69215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5" name="Line 67">
                <a:extLst>
                  <a:ext uri="{FF2B5EF4-FFF2-40B4-BE49-F238E27FC236}">
                    <a16:creationId xmlns:a16="http://schemas.microsoft.com/office/drawing/2014/main" id="{378911F2-F3AE-EACF-8534-0FD786C60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2349500"/>
                <a:ext cx="0" cy="12239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6" name="Line 68">
                <a:extLst>
                  <a:ext uri="{FF2B5EF4-FFF2-40B4-BE49-F238E27FC236}">
                    <a16:creationId xmlns:a16="http://schemas.microsoft.com/office/drawing/2014/main" id="{F51673E5-7113-ACA1-AFC2-C2E7A25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21336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7" name="Line 69">
                <a:extLst>
                  <a:ext uri="{FF2B5EF4-FFF2-40B4-BE49-F238E27FC236}">
                    <a16:creationId xmlns:a16="http://schemas.microsoft.com/office/drawing/2014/main" id="{58F15FF9-0A33-1EBC-EFAF-EBAEA4308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692150"/>
                <a:ext cx="0" cy="16557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8" name="Line 70">
                <a:extLst>
                  <a:ext uri="{FF2B5EF4-FFF2-40B4-BE49-F238E27FC236}">
                    <a16:creationId xmlns:a16="http://schemas.microsoft.com/office/drawing/2014/main" id="{EE973FDD-138F-4E40-7E4C-9AD3991EB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213360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9" name="Line 71">
                <a:extLst>
                  <a:ext uri="{FF2B5EF4-FFF2-40B4-BE49-F238E27FC236}">
                    <a16:creationId xmlns:a16="http://schemas.microsoft.com/office/drawing/2014/main" id="{352C1AFA-3C37-6D88-D4D8-DB0E61EA8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23495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50" name="Text Box 74">
                <a:extLst>
                  <a:ext uri="{FF2B5EF4-FFF2-40B4-BE49-F238E27FC236}">
                    <a16:creationId xmlns:a16="http://schemas.microsoft.com/office/drawing/2014/main" id="{59B60863-2E33-B0BB-FAF7-014DAD3683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7988" y="655638"/>
                <a:ext cx="760249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1/2 +</a:t>
                </a:r>
              </a:p>
            </p:txBody>
          </p:sp>
          <p:sp>
            <p:nvSpPr>
              <p:cNvPr id="48151" name="Text Box 75">
                <a:extLst>
                  <a:ext uri="{FF2B5EF4-FFF2-40B4-BE49-F238E27FC236}">
                    <a16:creationId xmlns:a16="http://schemas.microsoft.com/office/drawing/2014/main" id="{CE5355B5-D109-45B8-6EA5-623F76E292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4271" y="1196975"/>
                <a:ext cx="5365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FF00"/>
                    </a:solidFill>
                  </a:rPr>
                  <a:t>M1</a:t>
                </a:r>
              </a:p>
            </p:txBody>
          </p:sp>
          <p:sp>
            <p:nvSpPr>
              <p:cNvPr id="48152" name="Text Box 76">
                <a:extLst>
                  <a:ext uri="{FF2B5EF4-FFF2-40B4-BE49-F238E27FC236}">
                    <a16:creationId xmlns:a16="http://schemas.microsoft.com/office/drawing/2014/main" id="{FA9C0F53-B689-BD87-7130-D8CD54623A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9427" y="2781300"/>
                <a:ext cx="498924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33CC"/>
                    </a:solidFill>
                  </a:rPr>
                  <a:t>E1</a:t>
                </a:r>
              </a:p>
            </p:txBody>
          </p:sp>
          <p:sp>
            <p:nvSpPr>
              <p:cNvPr id="48153" name="Text Box 74">
                <a:extLst>
                  <a:ext uri="{FF2B5EF4-FFF2-40B4-BE49-F238E27FC236}">
                    <a16:creationId xmlns:a16="http://schemas.microsoft.com/office/drawing/2014/main" id="{3846BF1C-6F27-1FE4-379C-4A004673D1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6726" y="3645024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4" name="Text Box 74">
                <a:extLst>
                  <a:ext uri="{FF2B5EF4-FFF2-40B4-BE49-F238E27FC236}">
                    <a16:creationId xmlns:a16="http://schemas.microsoft.com/office/drawing/2014/main" id="{3262B203-4483-8359-C3D2-458A4EEB6A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432" y="2236802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5" name="Text Box 74">
                <a:extLst>
                  <a:ext uri="{FF2B5EF4-FFF2-40B4-BE49-F238E27FC236}">
                    <a16:creationId xmlns:a16="http://schemas.microsoft.com/office/drawing/2014/main" id="{2B45D839-7C05-8D62-2614-7A45EB2C32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95089" y="3284984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  <p:sp>
            <p:nvSpPr>
              <p:cNvPr id="48156" name="Text Box 74">
                <a:extLst>
                  <a:ext uri="{FF2B5EF4-FFF2-40B4-BE49-F238E27FC236}">
                    <a16:creationId xmlns:a16="http://schemas.microsoft.com/office/drawing/2014/main" id="{51FED961-6C6A-F5D9-0203-AE60595F97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0980" y="1815207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</p:grp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0AE2864-671D-50D0-8831-FB92522C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" y="42639"/>
            <a:ext cx="5396821" cy="374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427B372C-35B9-676C-8796-70E68421C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865" y="1472974"/>
            <a:ext cx="1074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EF0101"/>
                </a:solidFill>
              </a:rPr>
              <a:t>KMF-BA (E1)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91CDD9D-527F-AD4D-EC57-7A579095C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94" y="2110901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SR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5841461-E75F-43E7-F369-638759E8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118" y="2254917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SF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F6E605E-1DB2-CAA3-5B8A-94D16C52F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796" y="1534837"/>
            <a:ext cx="7998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/>
              <a:t>EGLO (E1)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5E35E19-6581-D117-FB76-C9D7889E771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48595" y="1730833"/>
            <a:ext cx="193040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noProof="0" dirty="0"/>
              <a:t>f</a:t>
            </a:r>
            <a:r>
              <a:rPr lang="en-US" sz="1600" noProof="0" dirty="0"/>
              <a:t>(</a:t>
            </a:r>
            <a:r>
              <a:rPr lang="en-US" sz="1600" i="1" noProof="0" dirty="0"/>
              <a:t>E</a:t>
            </a:r>
            <a:r>
              <a:rPr lang="en-US" sz="1600" baseline="-25000" noProof="0" dirty="0">
                <a:sym typeface="Symbol" pitchFamily="18" charset="2"/>
              </a:rPr>
              <a:t></a:t>
            </a:r>
            <a:r>
              <a:rPr lang="en-US" sz="1600" noProof="0" dirty="0">
                <a:sym typeface="Symbol" pitchFamily="18" charset="2"/>
              </a:rPr>
              <a:t>,</a:t>
            </a:r>
            <a:r>
              <a:rPr lang="en-US" sz="1600" i="1" noProof="0" dirty="0">
                <a:sym typeface="Symbol" pitchFamily="18" charset="2"/>
              </a:rPr>
              <a:t>T</a:t>
            </a:r>
            <a:r>
              <a:rPr lang="en-US" sz="1600" noProof="0" dirty="0">
                <a:sym typeface="Symbol" pitchFamily="18" charset="2"/>
              </a:rPr>
              <a:t>=0) (MeV</a:t>
            </a:r>
            <a:r>
              <a:rPr lang="en-US" sz="1600" baseline="30000" noProof="0" dirty="0">
                <a:sym typeface="Symbol" pitchFamily="18" charset="2"/>
              </a:rPr>
              <a:t>-3</a:t>
            </a:r>
            <a:r>
              <a:rPr lang="en-US" sz="1600" noProof="0" dirty="0">
                <a:sym typeface="Symbol" pitchFamily="18" charset="2"/>
              </a:rPr>
              <a:t>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D8BF872-B61F-85C0-7BF0-A348B06C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17" y="598782"/>
            <a:ext cx="2742844" cy="1008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b="1" noProof="0" dirty="0">
                <a:solidFill>
                  <a:schemeClr val="bg1"/>
                </a:solidFill>
              </a:rPr>
              <a:t>The role of E1 transitions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to or from the ground state 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is reduced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010E5A25-C369-0B81-98F5-98EB4C3D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76" y="1338635"/>
            <a:ext cx="5071896" cy="525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A693B8C8-0AFD-8E85-AB9D-3C6128D4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864" y="4005064"/>
            <a:ext cx="2743200" cy="1016000"/>
          </a:xfrm>
          <a:prstGeom prst="rect">
            <a:avLst/>
          </a:prstGeom>
          <a:solidFill>
            <a:srgbClr val="00FF00">
              <a:alpha val="7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noProof="0" dirty="0"/>
              <a:t>SR (M1) assumed to be built only on all levels below 2.5 MeV</a:t>
            </a:r>
            <a:r>
              <a:rPr lang="en-US" noProof="0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56F76CC3-A6BC-F524-9685-A9B547926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0938" y="58739"/>
            <a:ext cx="558106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TSCs in the 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162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Dy(</a:t>
            </a:r>
            <a:r>
              <a:rPr lang="en-US" sz="3600" b="1" noProof="0" dirty="0" err="1">
                <a:solidFill>
                  <a:srgbClr val="0070C0"/>
                </a:solidFill>
                <a:latin typeface="+mn-lt"/>
              </a:rPr>
              <a:t>n,</a:t>
            </a:r>
            <a:r>
              <a:rPr lang="en-US" sz="3600" b="1" noProof="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163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</a:t>
            </a:r>
          </a:p>
        </p:txBody>
      </p:sp>
    </p:spTree>
    <p:extLst>
      <p:ext uri="{BB962C8B-B14F-4D97-AF65-F5344CB8AC3E}">
        <p14:creationId xmlns:p14="http://schemas.microsoft.com/office/powerpoint/2010/main" val="2296403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DEB8C-D16C-8AF8-B538-13E1D0D57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4" name="Group 27">
            <a:extLst>
              <a:ext uri="{FF2B5EF4-FFF2-40B4-BE49-F238E27FC236}">
                <a16:creationId xmlns:a16="http://schemas.microsoft.com/office/drawing/2014/main" id="{A3BD1A7F-977D-3FC3-FF84-AB2F1438D179}"/>
              </a:ext>
            </a:extLst>
          </p:cNvPr>
          <p:cNvGrpSpPr>
            <a:grpSpLocks/>
          </p:cNvGrpSpPr>
          <p:nvPr/>
        </p:nvGrpSpPr>
        <p:grpSpPr bwMode="auto">
          <a:xfrm>
            <a:off x="3956961" y="5347474"/>
            <a:ext cx="2970615" cy="1055688"/>
            <a:chOff x="3696" y="1177"/>
            <a:chExt cx="1803" cy="665"/>
          </a:xfrm>
        </p:grpSpPr>
        <p:sp>
          <p:nvSpPr>
            <p:cNvPr id="48157" name="Text Box 7">
              <a:extLst>
                <a:ext uri="{FF2B5EF4-FFF2-40B4-BE49-F238E27FC236}">
                  <a16:creationId xmlns:a16="http://schemas.microsoft.com/office/drawing/2014/main" id="{A0A93550-5C95-A02C-36FC-6E957BADC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" y="1453"/>
              <a:ext cx="79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DICEBOX </a:t>
              </a:r>
              <a:br>
                <a:rPr lang="en-US" sz="1600" noProof="0" dirty="0"/>
              </a:br>
              <a:r>
                <a:rPr lang="en-US" sz="1600" noProof="0" dirty="0"/>
                <a:t>Simulations</a:t>
              </a:r>
            </a:p>
          </p:txBody>
        </p:sp>
        <p:sp>
          <p:nvSpPr>
            <p:cNvPr id="48158" name="Text Box 9">
              <a:extLst>
                <a:ext uri="{FF2B5EF4-FFF2-40B4-BE49-F238E27FC236}">
                  <a16:creationId xmlns:a16="http://schemas.microsoft.com/office/drawing/2014/main" id="{18289A6F-93DA-D60F-0271-439693F2E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1177"/>
              <a:ext cx="11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/>
                <a:t>Experimental data</a:t>
              </a:r>
            </a:p>
          </p:txBody>
        </p:sp>
        <p:sp>
          <p:nvSpPr>
            <p:cNvPr id="48159" name="Oval 20">
              <a:extLst>
                <a:ext uri="{FF2B5EF4-FFF2-40B4-BE49-F238E27FC236}">
                  <a16:creationId xmlns:a16="http://schemas.microsoft.com/office/drawing/2014/main" id="{C758FED4-A254-05E2-6E36-BBBFCEF33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" y="1253"/>
              <a:ext cx="55" cy="5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0" name="Rectangle 22">
              <a:extLst>
                <a:ext uri="{FF2B5EF4-FFF2-40B4-BE49-F238E27FC236}">
                  <a16:creationId xmlns:a16="http://schemas.microsoft.com/office/drawing/2014/main" id="{E76E3778-EB66-4750-F030-780CB08E8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88"/>
              <a:ext cx="203" cy="10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1" name="Text Box 23">
              <a:extLst>
                <a:ext uri="{FF2B5EF4-FFF2-40B4-BE49-F238E27FC236}">
                  <a16:creationId xmlns:a16="http://schemas.microsoft.com/office/drawing/2014/main" id="{F77F5CA5-528D-2514-CEB8-89AF1402B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630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00FFFF"/>
                  </a:solidFill>
                </a:rPr>
                <a:t>f</a:t>
              </a:r>
              <a:r>
                <a:rPr lang="en-US" sz="1600" noProof="0" dirty="0">
                  <a:solidFill>
                    <a:srgbClr val="00FFFF"/>
                  </a:solidFill>
                  <a:cs typeface="Times New Roman" pitchFamily="18" charset="0"/>
                </a:rPr>
                <a:t> = -</a:t>
              </a:r>
            </a:p>
          </p:txBody>
        </p:sp>
        <p:sp>
          <p:nvSpPr>
            <p:cNvPr id="48162" name="AutoShape 24">
              <a:extLst>
                <a:ext uri="{FF2B5EF4-FFF2-40B4-BE49-F238E27FC236}">
                  <a16:creationId xmlns:a16="http://schemas.microsoft.com/office/drawing/2014/main" id="{7727BFE0-1FBA-A505-9632-43C2B607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1434"/>
              <a:ext cx="77" cy="408"/>
            </a:xfrm>
            <a:prstGeom prst="rightBrace">
              <a:avLst>
                <a:gd name="adj1" fmla="val 441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8163" name="Text Box 25">
              <a:extLst>
                <a:ext uri="{FF2B5EF4-FFF2-40B4-BE49-F238E27FC236}">
                  <a16:creationId xmlns:a16="http://schemas.microsoft.com/office/drawing/2014/main" id="{A20B0F17-96EE-67C2-BADA-CE63CED9D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04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US" sz="1600" baseline="-25000" noProof="0" dirty="0">
                  <a:solidFill>
                    <a:srgbClr val="FF0000"/>
                  </a:solidFill>
                </a:rPr>
                <a:t>f</a:t>
              </a:r>
              <a:r>
                <a:rPr lang="en-US" sz="1600" noProof="0" dirty="0">
                  <a:solidFill>
                    <a:srgbClr val="FF0000"/>
                  </a:solidFill>
                  <a:cs typeface="Times New Roman" pitchFamily="18" charset="0"/>
                </a:rPr>
                <a:t> = +</a:t>
              </a:r>
            </a:p>
          </p:txBody>
        </p:sp>
        <p:sp>
          <p:nvSpPr>
            <p:cNvPr id="48164" name="Rectangle 26">
              <a:extLst>
                <a:ext uri="{FF2B5EF4-FFF2-40B4-BE49-F238E27FC236}">
                  <a16:creationId xmlns:a16="http://schemas.microsoft.com/office/drawing/2014/main" id="{770D284A-4CBE-B4AA-4B29-21E07E8B1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465"/>
              <a:ext cx="203" cy="1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48135" name="Obdélník 2">
            <a:extLst>
              <a:ext uri="{FF2B5EF4-FFF2-40B4-BE49-F238E27FC236}">
                <a16:creationId xmlns:a16="http://schemas.microsoft.com/office/drawing/2014/main" id="{9005CC11-21FD-2DD6-F600-0157B4930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6594614"/>
            <a:ext cx="3960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noProof="0" dirty="0">
                <a:solidFill>
                  <a:srgbClr val="3333CC"/>
                </a:solidFill>
              </a:rPr>
              <a:t>M. Krtička </a:t>
            </a:r>
            <a:r>
              <a:rPr lang="en-US" sz="1200" i="1" noProof="0" dirty="0">
                <a:solidFill>
                  <a:srgbClr val="3333CC"/>
                </a:solidFill>
              </a:rPr>
              <a:t>et al.</a:t>
            </a:r>
            <a:r>
              <a:rPr lang="en-US" sz="1200" noProof="0" dirty="0">
                <a:solidFill>
                  <a:srgbClr val="3333CC"/>
                </a:solidFill>
              </a:rPr>
              <a:t>, Phys. Rev. Lett. </a:t>
            </a:r>
            <a:r>
              <a:rPr lang="en-US" sz="1200" b="1" noProof="0" dirty="0">
                <a:solidFill>
                  <a:srgbClr val="3333CC"/>
                </a:solidFill>
              </a:rPr>
              <a:t>92</a:t>
            </a:r>
            <a:r>
              <a:rPr lang="en-US" sz="1200" noProof="0" dirty="0">
                <a:solidFill>
                  <a:srgbClr val="3333CC"/>
                </a:solidFill>
              </a:rPr>
              <a:t>, 172501 (2004)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E386199-7E1E-5888-F797-977B672F9F96}"/>
              </a:ext>
            </a:extLst>
          </p:cNvPr>
          <p:cNvGrpSpPr/>
          <p:nvPr/>
        </p:nvGrpSpPr>
        <p:grpSpPr>
          <a:xfrm>
            <a:off x="263352" y="3975894"/>
            <a:ext cx="2200378" cy="2747169"/>
            <a:chOff x="1303334" y="3975894"/>
            <a:chExt cx="2200378" cy="2747169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0B9CBCA0-93D6-870C-96D5-FCE081353C50}"/>
                </a:ext>
              </a:extLst>
            </p:cNvPr>
            <p:cNvSpPr/>
            <p:nvPr/>
          </p:nvSpPr>
          <p:spPr>
            <a:xfrm>
              <a:off x="1303334" y="3975894"/>
              <a:ext cx="2200378" cy="2747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6D0A5A83-249D-A0B4-6D07-F7C1DA45F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3473" y="3975894"/>
              <a:ext cx="2102323" cy="2747169"/>
              <a:chOff x="6334271" y="655638"/>
              <a:chExt cx="2486201" cy="3389496"/>
            </a:xfrm>
          </p:grpSpPr>
          <p:sp>
            <p:nvSpPr>
              <p:cNvPr id="48137" name="Line 28">
                <a:extLst>
                  <a:ext uri="{FF2B5EF4-FFF2-40B4-BE49-F238E27FC236}">
                    <a16:creationId xmlns:a16="http://schemas.microsoft.com/office/drawing/2014/main" id="{A9D00E49-ED81-814A-0368-80781F3FC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69215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8" name="Line 41">
                <a:extLst>
                  <a:ext uri="{FF2B5EF4-FFF2-40B4-BE49-F238E27FC236}">
                    <a16:creationId xmlns:a16="http://schemas.microsoft.com/office/drawing/2014/main" id="{D9556FB5-86E3-AE81-E158-8AAFBF9A3D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1336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39" name="Line 51">
                <a:extLst>
                  <a:ext uri="{FF2B5EF4-FFF2-40B4-BE49-F238E27FC236}">
                    <a16:creationId xmlns:a16="http://schemas.microsoft.com/office/drawing/2014/main" id="{DA33ABB4-F0AF-6FA1-8DDC-6B450E1A2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2349500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0" name="Line 55">
                <a:extLst>
                  <a:ext uri="{FF2B5EF4-FFF2-40B4-BE49-F238E27FC236}">
                    <a16:creationId xmlns:a16="http://schemas.microsoft.com/office/drawing/2014/main" id="{F0425441-B6DC-04EF-DE21-F3FDD2D5F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5734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1" name="Line 58">
                <a:extLst>
                  <a:ext uri="{FF2B5EF4-FFF2-40B4-BE49-F238E27FC236}">
                    <a16:creationId xmlns:a16="http://schemas.microsoft.com/office/drawing/2014/main" id="{B8225074-A7D1-D3BD-1ED1-3BDC96FB7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6688" y="3789363"/>
                <a:ext cx="20161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2" name="Line 59">
                <a:extLst>
                  <a:ext uri="{FF2B5EF4-FFF2-40B4-BE49-F238E27FC236}">
                    <a16:creationId xmlns:a16="http://schemas.microsoft.com/office/drawing/2014/main" id="{1EA5E133-25B3-516C-6FD7-DFB807BC4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69215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3" name="Line 60">
                <a:extLst>
                  <a:ext uri="{FF2B5EF4-FFF2-40B4-BE49-F238E27FC236}">
                    <a16:creationId xmlns:a16="http://schemas.microsoft.com/office/drawing/2014/main" id="{3C89BB70-24BD-AE82-39F8-28889CE57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692150"/>
                <a:ext cx="0" cy="14414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4" name="Line 65">
                <a:extLst>
                  <a:ext uri="{FF2B5EF4-FFF2-40B4-BE49-F238E27FC236}">
                    <a16:creationId xmlns:a16="http://schemas.microsoft.com/office/drawing/2014/main" id="{4B0EC7A2-290E-E083-5D38-E489CABC1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69215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5" name="Line 67">
                <a:extLst>
                  <a:ext uri="{FF2B5EF4-FFF2-40B4-BE49-F238E27FC236}">
                    <a16:creationId xmlns:a16="http://schemas.microsoft.com/office/drawing/2014/main" id="{F95038B1-0921-886C-4B78-050B1F4FC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6900" y="2349500"/>
                <a:ext cx="0" cy="1223963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6" name="Line 68">
                <a:extLst>
                  <a:ext uri="{FF2B5EF4-FFF2-40B4-BE49-F238E27FC236}">
                    <a16:creationId xmlns:a16="http://schemas.microsoft.com/office/drawing/2014/main" id="{1ACB3C04-3BCE-D9CA-BF39-2DD4A21C1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21336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7" name="Line 69">
                <a:extLst>
                  <a:ext uri="{FF2B5EF4-FFF2-40B4-BE49-F238E27FC236}">
                    <a16:creationId xmlns:a16="http://schemas.microsoft.com/office/drawing/2014/main" id="{2D93F6F1-9D65-3ED9-6791-130743C58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692150"/>
                <a:ext cx="0" cy="16557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8" name="Line 70">
                <a:extLst>
                  <a:ext uri="{FF2B5EF4-FFF2-40B4-BE49-F238E27FC236}">
                    <a16:creationId xmlns:a16="http://schemas.microsoft.com/office/drawing/2014/main" id="{BAE99DEC-5480-135B-6105-9CB02537BC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2133600"/>
                <a:ext cx="0" cy="1657350"/>
              </a:xfrm>
              <a:prstGeom prst="line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49" name="Line 71">
                <a:extLst>
                  <a:ext uri="{FF2B5EF4-FFF2-40B4-BE49-F238E27FC236}">
                    <a16:creationId xmlns:a16="http://schemas.microsoft.com/office/drawing/2014/main" id="{6533F9B7-C48A-56B9-1535-C839BBD19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7988" y="2349500"/>
                <a:ext cx="0" cy="1439863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noProof="0" dirty="0"/>
              </a:p>
            </p:txBody>
          </p:sp>
          <p:sp>
            <p:nvSpPr>
              <p:cNvPr id="48150" name="Text Box 74">
                <a:extLst>
                  <a:ext uri="{FF2B5EF4-FFF2-40B4-BE49-F238E27FC236}">
                    <a16:creationId xmlns:a16="http://schemas.microsoft.com/office/drawing/2014/main" id="{BDC8120E-F9DB-C51A-9F89-BF7B553EDD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7988" y="655638"/>
                <a:ext cx="760249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1/2 +</a:t>
                </a:r>
              </a:p>
            </p:txBody>
          </p:sp>
          <p:sp>
            <p:nvSpPr>
              <p:cNvPr id="48151" name="Text Box 75">
                <a:extLst>
                  <a:ext uri="{FF2B5EF4-FFF2-40B4-BE49-F238E27FC236}">
                    <a16:creationId xmlns:a16="http://schemas.microsoft.com/office/drawing/2014/main" id="{3093D2B9-4DE5-3D3F-3619-7086A9B4C9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4271" y="1196975"/>
                <a:ext cx="5365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FF00"/>
                    </a:solidFill>
                  </a:rPr>
                  <a:t>M1</a:t>
                </a:r>
              </a:p>
            </p:txBody>
          </p:sp>
          <p:sp>
            <p:nvSpPr>
              <p:cNvPr id="48152" name="Text Box 76">
                <a:extLst>
                  <a:ext uri="{FF2B5EF4-FFF2-40B4-BE49-F238E27FC236}">
                    <a16:creationId xmlns:a16="http://schemas.microsoft.com/office/drawing/2014/main" id="{A363AB32-E529-DF90-BE97-F1FEF9ED6F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9427" y="2781300"/>
                <a:ext cx="498924" cy="4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0033CC"/>
                    </a:solidFill>
                  </a:rPr>
                  <a:t>E1</a:t>
                </a:r>
              </a:p>
            </p:txBody>
          </p:sp>
          <p:sp>
            <p:nvSpPr>
              <p:cNvPr id="48153" name="Text Box 74">
                <a:extLst>
                  <a:ext uri="{FF2B5EF4-FFF2-40B4-BE49-F238E27FC236}">
                    <a16:creationId xmlns:a16="http://schemas.microsoft.com/office/drawing/2014/main" id="{93C1AEEE-B133-43E3-3E94-3DA83C579F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6726" y="3645024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4" name="Text Box 74">
                <a:extLst>
                  <a:ext uri="{FF2B5EF4-FFF2-40B4-BE49-F238E27FC236}">
                    <a16:creationId xmlns:a16="http://schemas.microsoft.com/office/drawing/2014/main" id="{B06EA898-0D0E-631E-7804-6EB0DC610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432" y="2236802"/>
                <a:ext cx="3337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noProof="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55" name="Text Box 74">
                <a:extLst>
                  <a:ext uri="{FF2B5EF4-FFF2-40B4-BE49-F238E27FC236}">
                    <a16:creationId xmlns:a16="http://schemas.microsoft.com/office/drawing/2014/main" id="{3E6047A1-406C-3889-D6E0-8FDFED6C65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95089" y="3284984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  <p:sp>
            <p:nvSpPr>
              <p:cNvPr id="48156" name="Text Box 74">
                <a:extLst>
                  <a:ext uri="{FF2B5EF4-FFF2-40B4-BE49-F238E27FC236}">
                    <a16:creationId xmlns:a16="http://schemas.microsoft.com/office/drawing/2014/main" id="{85E768E2-A074-DD24-70E1-3A6116516E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0980" y="1815207"/>
                <a:ext cx="28725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noProof="0" dirty="0">
                    <a:solidFill>
                      <a:srgbClr val="00B0F0"/>
                    </a:solidFill>
                  </a:rPr>
                  <a:t>-</a:t>
                </a:r>
              </a:p>
            </p:txBody>
          </p:sp>
        </p:grp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7E62C474-9E18-B8C7-A56B-218AE4207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" y="42639"/>
            <a:ext cx="5396821" cy="374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4F86CEB7-230D-1149-6D96-1903997B9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865" y="1472974"/>
            <a:ext cx="1074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EF0101"/>
                </a:solidFill>
              </a:rPr>
              <a:t>KMF-BA (E1)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BDE3D9F-02AC-BA20-7B90-EA6CDBD82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94" y="2110901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SR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1492D17F-AF87-1B5D-6EBF-F9736F3D8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118" y="2254917"/>
            <a:ext cx="5036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>
                <a:solidFill>
                  <a:srgbClr val="03BD15"/>
                </a:solidFill>
              </a:rPr>
              <a:t>SF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BB45F06-7161-CA45-AF28-06C2F30B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796" y="1534837"/>
            <a:ext cx="7998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noProof="0" dirty="0"/>
              <a:t>EGLO (E1)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79EF1069-A369-1A84-BAFE-126FD7AD220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48595" y="1730833"/>
            <a:ext cx="193040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noProof="0" dirty="0"/>
              <a:t>f</a:t>
            </a:r>
            <a:r>
              <a:rPr lang="en-US" sz="1600" noProof="0" dirty="0"/>
              <a:t>(</a:t>
            </a:r>
            <a:r>
              <a:rPr lang="en-US" sz="1600" i="1" noProof="0" dirty="0"/>
              <a:t>E</a:t>
            </a:r>
            <a:r>
              <a:rPr lang="en-US" sz="1600" baseline="-25000" noProof="0" dirty="0">
                <a:sym typeface="Symbol" pitchFamily="18" charset="2"/>
              </a:rPr>
              <a:t></a:t>
            </a:r>
            <a:r>
              <a:rPr lang="en-US" sz="1600" noProof="0" dirty="0">
                <a:sym typeface="Symbol" pitchFamily="18" charset="2"/>
              </a:rPr>
              <a:t>,</a:t>
            </a:r>
            <a:r>
              <a:rPr lang="en-US" sz="1600" i="1" noProof="0" dirty="0">
                <a:sym typeface="Symbol" pitchFamily="18" charset="2"/>
              </a:rPr>
              <a:t>T</a:t>
            </a:r>
            <a:r>
              <a:rPr lang="en-US" sz="1600" noProof="0" dirty="0">
                <a:sym typeface="Symbol" pitchFamily="18" charset="2"/>
              </a:rPr>
              <a:t>=0) (MeV</a:t>
            </a:r>
            <a:r>
              <a:rPr lang="en-US" sz="1600" baseline="30000" noProof="0" dirty="0">
                <a:sym typeface="Symbol" pitchFamily="18" charset="2"/>
              </a:rPr>
              <a:t>-3</a:t>
            </a:r>
            <a:r>
              <a:rPr lang="en-US" sz="1600" noProof="0" dirty="0">
                <a:sym typeface="Symbol" pitchFamily="18" charset="2"/>
              </a:rPr>
              <a:t>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702A46AB-4307-EDBF-7469-0F6D3C22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17" y="598782"/>
            <a:ext cx="2742844" cy="1008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 b="1" noProof="0" dirty="0">
                <a:solidFill>
                  <a:schemeClr val="bg1"/>
                </a:solidFill>
              </a:rPr>
              <a:t>The role of E1 transitions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to or from the ground state </a:t>
            </a:r>
          </a:p>
          <a:p>
            <a:r>
              <a:rPr lang="en-US" sz="1600" b="1" noProof="0" dirty="0">
                <a:solidFill>
                  <a:schemeClr val="bg1"/>
                </a:solidFill>
              </a:rPr>
              <a:t>is reduced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CB343B4-7FAF-D82C-F483-DC51E53A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02" y="1340768"/>
            <a:ext cx="5057470" cy="523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E8E3C8CC-4933-1442-4E21-B632182D0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75" y="4142180"/>
            <a:ext cx="2743200" cy="708025"/>
          </a:xfrm>
          <a:prstGeom prst="rect">
            <a:avLst/>
          </a:prstGeom>
          <a:solidFill>
            <a:srgbClr val="00FF00">
              <a:alpha val="70195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noProof="0" dirty="0"/>
              <a:t>SR assumed to be built on </a:t>
            </a:r>
            <a:r>
              <a:rPr lang="en-US" sz="2000" b="1" noProof="0" dirty="0"/>
              <a:t>all</a:t>
            </a:r>
            <a:r>
              <a:rPr lang="en-US" sz="2000" noProof="0" dirty="0"/>
              <a:t> </a:t>
            </a:r>
            <a:r>
              <a:rPr lang="en-US" sz="2000" baseline="30000" noProof="0" dirty="0"/>
              <a:t>163</a:t>
            </a:r>
            <a:r>
              <a:rPr lang="en-US" sz="2000" noProof="0" dirty="0"/>
              <a:t>Dy levels     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3766E32-B9FD-F543-F1A1-D1E70E44D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0938" y="58739"/>
            <a:ext cx="558106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TSCs in the 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162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Dy(</a:t>
            </a:r>
            <a:r>
              <a:rPr lang="en-US" sz="3600" b="1" noProof="0" dirty="0" err="1">
                <a:solidFill>
                  <a:srgbClr val="0070C0"/>
                </a:solidFill>
                <a:latin typeface="+mn-lt"/>
              </a:rPr>
              <a:t>n,</a:t>
            </a:r>
            <a:r>
              <a:rPr lang="en-US" sz="3600" b="1" noProof="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 b="1" baseline="30000" noProof="0" dirty="0">
                <a:solidFill>
                  <a:srgbClr val="0070C0"/>
                </a:solidFill>
                <a:latin typeface="+mn-lt"/>
              </a:rPr>
              <a:t>163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Dy</a:t>
            </a:r>
          </a:p>
        </p:txBody>
      </p:sp>
    </p:spTree>
    <p:extLst>
      <p:ext uri="{BB962C8B-B14F-4D97-AF65-F5344CB8AC3E}">
        <p14:creationId xmlns:p14="http://schemas.microsoft.com/office/powerpoint/2010/main" val="774396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51BB5-D9AF-E37A-6915-074A0F2A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ACB3CD0-AEC0-FC6A-57DA-1C536FF0C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5488" y="61443"/>
            <a:ext cx="641299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MSCs in even-even Dy isotopes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D029F3-F2A0-4DB6-3761-2CF5126E77F8}"/>
              </a:ext>
            </a:extLst>
          </p:cNvPr>
          <p:cNvSpPr txBox="1"/>
          <p:nvPr/>
        </p:nvSpPr>
        <p:spPr>
          <a:xfrm>
            <a:off x="341376" y="908787"/>
            <a:ext cx="7095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Similar features can be visible (in some cases) also in MSC spectra:</a:t>
            </a:r>
          </a:p>
          <a:p>
            <a:endParaRPr lang="en-US" sz="2400" noProof="0" dirty="0"/>
          </a:p>
          <a:p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397971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737B8-14BE-D5E1-9E1C-6C9151BEF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76D431-8E6D-1254-C258-1A7967BC3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2500"/>
            <a:ext cx="10807700" cy="2628900"/>
          </a:xfrm>
        </p:spPr>
        <p:txBody>
          <a:bodyPr>
            <a:normAutofit/>
          </a:bodyPr>
          <a:lstStyle/>
          <a:p>
            <a:r>
              <a:rPr lang="en-US" sz="2400" noProof="0" dirty="0"/>
              <a:t>Based on coincidence measurement (use of events with all deposited E</a:t>
            </a:r>
            <a:r>
              <a:rPr lang="en-US" sz="2400" baseline="-25000" noProof="0" dirty="0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 </a:t>
            </a:r>
          </a:p>
          <a:p>
            <a:endParaRPr lang="en-US" sz="2400" noProof="0" dirty="0"/>
          </a:p>
          <a:p>
            <a:r>
              <a:rPr lang="en-US" sz="2400" noProof="0" dirty="0"/>
              <a:t>In principle, different particles can be used for inducing radiative capture reactions </a:t>
            </a:r>
            <a:r>
              <a:rPr lang="cs-CZ" sz="2400" dirty="0"/>
              <a:t>– </a:t>
            </a:r>
            <a:r>
              <a:rPr lang="en-US" sz="2400" dirty="0"/>
              <a:t>(</a:t>
            </a:r>
            <a:r>
              <a:rPr lang="en-US" sz="2400" noProof="0" dirty="0"/>
              <a:t>p</a:t>
            </a:r>
            <a:r>
              <a:rPr lang="cs-CZ" sz="2400" noProof="0" dirty="0"/>
              <a:t>,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 used …</a:t>
            </a:r>
            <a:r>
              <a:rPr lang="cs-CZ" sz="2400" noProof="0" dirty="0"/>
              <a:t> </a:t>
            </a:r>
            <a:r>
              <a:rPr lang="cs-CZ" sz="2000" noProof="0" dirty="0">
                <a:solidFill>
                  <a:srgbClr val="0000FF"/>
                </a:solidFill>
              </a:rPr>
              <a:t>A. </a:t>
            </a:r>
            <a:r>
              <a:rPr lang="cs-CZ" sz="2000" noProof="0" dirty="0" err="1">
                <a:solidFill>
                  <a:srgbClr val="0000FF"/>
                </a:solidFill>
              </a:rPr>
              <a:t>Voinov</a:t>
            </a:r>
            <a:r>
              <a:rPr lang="cs-CZ" sz="2000" dirty="0">
                <a:solidFill>
                  <a:srgbClr val="0000FF"/>
                </a:solidFill>
              </a:rPr>
              <a:t> et al. </a:t>
            </a:r>
            <a:r>
              <a:rPr lang="en-US" sz="2000" dirty="0">
                <a:solidFill>
                  <a:srgbClr val="0000FF"/>
                </a:solidFill>
              </a:rPr>
              <a:t>Phys. Rev. C </a:t>
            </a:r>
            <a:r>
              <a:rPr lang="en-US" sz="2000" b="1" dirty="0">
                <a:solidFill>
                  <a:srgbClr val="0000FF"/>
                </a:solidFill>
              </a:rPr>
              <a:t>81</a:t>
            </a:r>
            <a:r>
              <a:rPr lang="en-US" sz="2000" dirty="0">
                <a:solidFill>
                  <a:srgbClr val="0000FF"/>
                </a:solidFill>
              </a:rPr>
              <a:t>, 024319</a:t>
            </a:r>
            <a:r>
              <a:rPr lang="cs-CZ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(+ K. Malatji talk)</a:t>
            </a:r>
            <a:endParaRPr lang="en-US" sz="2400" noProof="0" dirty="0"/>
          </a:p>
          <a:p>
            <a:r>
              <a:rPr lang="en-US" sz="2400" noProof="0" dirty="0"/>
              <a:t>Neutrons are typically used … 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 </a:t>
            </a:r>
            <a:br>
              <a:rPr lang="en-US" sz="2400" noProof="0" dirty="0"/>
            </a:br>
            <a:r>
              <a:rPr lang="en-US" sz="2400" noProof="0" dirty="0"/>
              <a:t>(reaction important for astrophysics)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E45AAF1-F841-39AD-31EF-A8DB0015FB11}"/>
              </a:ext>
            </a:extLst>
          </p:cNvPr>
          <p:cNvSpPr txBox="1">
            <a:spLocks/>
          </p:cNvSpPr>
          <p:nvPr/>
        </p:nvSpPr>
        <p:spPr>
          <a:xfrm>
            <a:off x="2152650" y="67638"/>
            <a:ext cx="7886700" cy="67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 &amp; TSC Spectra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32040B77-CA75-0471-2B47-B3AE37D28988}"/>
              </a:ext>
            </a:extLst>
          </p:cNvPr>
          <p:cNvSpPr txBox="1">
            <a:spLocks/>
          </p:cNvSpPr>
          <p:nvPr/>
        </p:nvSpPr>
        <p:spPr>
          <a:xfrm>
            <a:off x="838200" y="4203700"/>
            <a:ext cx="10807700" cy="212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“Indirect method</a:t>
            </a:r>
            <a:r>
              <a:rPr lang="cs-CZ" sz="2400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” for testing PSF and NLD models</a:t>
            </a:r>
          </a:p>
          <a:p>
            <a:r>
              <a:rPr lang="en-US" sz="2400" dirty="0"/>
              <a:t>(Similarly to many other methods) do not allow extraction of absolute PSF/NLD</a:t>
            </a:r>
          </a:p>
          <a:p>
            <a:r>
              <a:rPr lang="en-US" sz="2400" dirty="0"/>
              <a:t>Sometimes sensitivity to transition type (E1 vs M1)</a:t>
            </a:r>
          </a:p>
        </p:txBody>
      </p:sp>
    </p:spTree>
    <p:extLst>
      <p:ext uri="{BB962C8B-B14F-4D97-AF65-F5344CB8AC3E}">
        <p14:creationId xmlns:p14="http://schemas.microsoft.com/office/powerpoint/2010/main" val="2189407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42F21-DA77-A5B9-15FB-7CC0CECE5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A801A1E-C5EF-6DCD-F164-E12D65D25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96" y="465309"/>
            <a:ext cx="4587137" cy="615390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A2FF858-F11E-AC69-79B6-9A8A44850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5488" y="61443"/>
            <a:ext cx="641299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MSCs in even-even Dy isotopes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88D144-20D9-FF9E-0C56-6F901550DEE5}"/>
              </a:ext>
            </a:extLst>
          </p:cNvPr>
          <p:cNvSpPr txBox="1"/>
          <p:nvPr/>
        </p:nvSpPr>
        <p:spPr>
          <a:xfrm>
            <a:off x="341376" y="908787"/>
            <a:ext cx="70957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Similar features can be visible (in some cases) also in MSC spectra:</a:t>
            </a:r>
          </a:p>
          <a:p>
            <a:endParaRPr lang="en-US" sz="2400" noProof="0" dirty="0"/>
          </a:p>
          <a:p>
            <a:r>
              <a:rPr lang="en-US" sz="2400" noProof="0" dirty="0"/>
              <a:t>Example (only averaged experimental spectra):</a:t>
            </a:r>
          </a:p>
          <a:p>
            <a:r>
              <a:rPr lang="en-US" sz="2400" baseline="30000" noProof="0" dirty="0"/>
              <a:t>161</a:t>
            </a:r>
            <a:r>
              <a:rPr lang="en-US" sz="2400" noProof="0" dirty="0"/>
              <a:t>Dy(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25 resonances of 2+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22 resonances of 3+</a:t>
            </a:r>
          </a:p>
          <a:p>
            <a:r>
              <a:rPr lang="en-US" sz="2400" baseline="30000" noProof="0" dirty="0"/>
              <a:t>163</a:t>
            </a:r>
            <a:r>
              <a:rPr lang="en-US" sz="2400" noProof="0" dirty="0"/>
              <a:t>Dy(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14 resonances of 2−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26 resonances of 3−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44B28A6-F3E5-E0E5-F0D9-47C16032C305}"/>
              </a:ext>
            </a:extLst>
          </p:cNvPr>
          <p:cNvSpPr txBox="1"/>
          <p:nvPr/>
        </p:nvSpPr>
        <p:spPr>
          <a:xfrm>
            <a:off x="341376" y="5518449"/>
            <a:ext cx="6766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Differences due to presence of only positive-parity states at low excitation energies of product nuclei</a:t>
            </a:r>
          </a:p>
          <a:p>
            <a:r>
              <a:rPr lang="en-US" sz="2400" dirty="0"/>
              <a:t>… a significant impact of the scissors mode</a:t>
            </a:r>
            <a:endParaRPr lang="en-US" sz="2400" noProof="0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5BD2AA4-B247-ECAA-AD8A-A0910A20CC3D}"/>
              </a:ext>
            </a:extLst>
          </p:cNvPr>
          <p:cNvSpPr txBox="1"/>
          <p:nvPr/>
        </p:nvSpPr>
        <p:spPr>
          <a:xfrm>
            <a:off x="4687824" y="4459835"/>
            <a:ext cx="260299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noProof="0" dirty="0"/>
              <a:t>M=2: </a:t>
            </a:r>
          </a:p>
          <a:p>
            <a:r>
              <a:rPr lang="en-US" noProof="0" dirty="0"/>
              <a:t>E1-E1 or M1-M1 for </a:t>
            </a:r>
            <a:r>
              <a:rPr lang="en-US" baseline="30000" noProof="0" dirty="0"/>
              <a:t>162</a:t>
            </a:r>
            <a:r>
              <a:rPr lang="en-US" noProof="0" dirty="0"/>
              <a:t>Dy</a:t>
            </a:r>
          </a:p>
          <a:p>
            <a:r>
              <a:rPr lang="en-US" noProof="0" dirty="0"/>
              <a:t>E1-M1 or M1-E1 for </a:t>
            </a:r>
            <a:r>
              <a:rPr lang="en-US" baseline="30000" noProof="0" dirty="0"/>
              <a:t>164</a:t>
            </a:r>
            <a:r>
              <a:rPr lang="en-US" noProof="0" dirty="0"/>
              <a:t>Dy</a:t>
            </a:r>
          </a:p>
        </p:txBody>
      </p:sp>
    </p:spTree>
    <p:extLst>
      <p:ext uri="{BB962C8B-B14F-4D97-AF65-F5344CB8AC3E}">
        <p14:creationId xmlns:p14="http://schemas.microsoft.com/office/powerpoint/2010/main" val="3623580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7E8B8-4514-7958-F8F1-4DEF53CDB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9ADF914-A8B3-B6AD-8E0A-3EEA57A4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2" y="613353"/>
            <a:ext cx="4521881" cy="618829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7D1643-4310-7668-84D6-EDFEAE344983}"/>
              </a:ext>
            </a:extLst>
          </p:cNvPr>
          <p:cNvSpPr txBox="1"/>
          <p:nvPr/>
        </p:nvSpPr>
        <p:spPr>
          <a:xfrm>
            <a:off x="3249944" y="4711700"/>
            <a:ext cx="94105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aseline="30000" noProof="0" dirty="0"/>
              <a:t>164</a:t>
            </a:r>
            <a:r>
              <a:rPr lang="en-US" sz="2800" noProof="0" dirty="0"/>
              <a:t>Dy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0346EB1-0570-2F5A-CBC1-15863F73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697" y="643843"/>
            <a:ext cx="4433064" cy="615271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F62260B-0E64-E41C-A71D-F3F0CAB4A477}"/>
              </a:ext>
            </a:extLst>
          </p:cNvPr>
          <p:cNvSpPr txBox="1"/>
          <p:nvPr/>
        </p:nvSpPr>
        <p:spPr>
          <a:xfrm>
            <a:off x="4991101" y="812800"/>
            <a:ext cx="2465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A bump </a:t>
            </a:r>
            <a:r>
              <a:rPr lang="en-US" sz="2400" dirty="0"/>
              <a:t>in PSF near 3 MeV postulated (</a:t>
            </a:r>
            <a:r>
              <a:rPr lang="en-US" sz="2400" baseline="30000" dirty="0"/>
              <a:t>164</a:t>
            </a:r>
            <a:r>
              <a:rPr lang="en-US" sz="2400" dirty="0"/>
              <a:t>Dy)</a:t>
            </a:r>
            <a:endParaRPr lang="en-US" sz="2400" noProof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0DE84B-A73C-5367-9BF9-67F8A3F54DA8}"/>
              </a:ext>
            </a:extLst>
          </p:cNvPr>
          <p:cNvSpPr txBox="1"/>
          <p:nvPr/>
        </p:nvSpPr>
        <p:spPr>
          <a:xfrm>
            <a:off x="5650602" y="2390254"/>
            <a:ext cx="736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M1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21DA29-1D13-EB5A-847E-1BE9FAB5556B}"/>
              </a:ext>
            </a:extLst>
          </p:cNvPr>
          <p:cNvSpPr txBox="1"/>
          <p:nvPr/>
        </p:nvSpPr>
        <p:spPr>
          <a:xfrm>
            <a:off x="5727700" y="2967335"/>
            <a:ext cx="736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E1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D3457A2-D8E1-9F9F-8FD3-EE918D6173B2}"/>
              </a:ext>
            </a:extLst>
          </p:cNvPr>
          <p:cNvCxnSpPr>
            <a:cxnSpLocks/>
          </p:cNvCxnSpPr>
          <p:nvPr/>
        </p:nvCxnSpPr>
        <p:spPr>
          <a:xfrm flipH="1" flipV="1">
            <a:off x="4733503" y="2621086"/>
            <a:ext cx="815499" cy="1"/>
          </a:xfrm>
          <a:prstGeom prst="straightConnector1">
            <a:avLst/>
          </a:prstGeom>
          <a:ln w="698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05E744A-8B19-8701-2161-E6D384307891}"/>
              </a:ext>
            </a:extLst>
          </p:cNvPr>
          <p:cNvCxnSpPr>
            <a:cxnSpLocks/>
          </p:cNvCxnSpPr>
          <p:nvPr/>
        </p:nvCxnSpPr>
        <p:spPr>
          <a:xfrm>
            <a:off x="6285602" y="3179887"/>
            <a:ext cx="851348" cy="0"/>
          </a:xfrm>
          <a:prstGeom prst="straightConnector1">
            <a:avLst/>
          </a:prstGeom>
          <a:ln w="698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>
            <a:extLst>
              <a:ext uri="{FF2B5EF4-FFF2-40B4-BE49-F238E27FC236}">
                <a16:creationId xmlns:a16="http://schemas.microsoft.com/office/drawing/2014/main" id="{1BF82CFD-5DD3-AFBE-4908-AE4356174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6088" y="61443"/>
            <a:ext cx="6412992" cy="706437"/>
          </a:xfrm>
        </p:spPr>
        <p:txBody>
          <a:bodyPr>
            <a:normAutofit/>
          </a:bodyPr>
          <a:lstStyle/>
          <a:p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MSCs in even-even Dy isotopes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397D43-E4A7-5693-407E-D88FC961D473}"/>
              </a:ext>
            </a:extLst>
          </p:cNvPr>
          <p:cNvSpPr txBox="1"/>
          <p:nvPr/>
        </p:nvSpPr>
        <p:spPr>
          <a:xfrm>
            <a:off x="10476244" y="4711700"/>
            <a:ext cx="94105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aseline="30000" noProof="0" dirty="0"/>
              <a:t>164</a:t>
            </a:r>
            <a:r>
              <a:rPr lang="en-US" sz="2800" noProof="0" dirty="0"/>
              <a:t>Dy</a:t>
            </a:r>
          </a:p>
        </p:txBody>
      </p:sp>
    </p:spTree>
    <p:extLst>
      <p:ext uri="{BB962C8B-B14F-4D97-AF65-F5344CB8AC3E}">
        <p14:creationId xmlns:p14="http://schemas.microsoft.com/office/powerpoint/2010/main" val="3433199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A4B74-AC51-5F0A-D6CD-7CDF23BA8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4F41B74-7629-59F1-5102-BF0CA0230DC6}"/>
              </a:ext>
            </a:extLst>
          </p:cNvPr>
          <p:cNvSpPr txBox="1"/>
          <p:nvPr/>
        </p:nvSpPr>
        <p:spPr>
          <a:xfrm>
            <a:off x="247749" y="806518"/>
            <a:ext cx="61286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/>
              <a:t>Different tests with the D1M-QRPA model </a:t>
            </a:r>
            <a:r>
              <a:rPr lang="en-US" sz="2000" noProof="0" dirty="0"/>
              <a:t>– main aim to learn about possible low-energy PSF enhancement</a:t>
            </a:r>
          </a:p>
          <a:p>
            <a:endParaRPr lang="en-US" sz="2000" noProof="0" dirty="0"/>
          </a:p>
          <a:p>
            <a:r>
              <a:rPr lang="en-US" sz="2000" noProof="0" dirty="0"/>
              <a:t>checked sensitivity 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Low-energy enhancement in M1 PSF (value of </a:t>
            </a:r>
            <a:r>
              <a:rPr lang="en-US" sz="2000" i="1" noProof="0" dirty="0"/>
              <a:t>C</a:t>
            </a:r>
            <a:r>
              <a:rPr lang="en-US" sz="2000" noProof="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Broadening M1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Low-energy limit in E1 PSF (value of </a:t>
            </a:r>
            <a:r>
              <a:rPr lang="en-US" sz="2000" i="1" noProof="0" dirty="0"/>
              <a:t>f</a:t>
            </a:r>
            <a:r>
              <a:rPr lang="en-US" sz="2000" i="1" baseline="-25000" noProof="0" dirty="0"/>
              <a:t>0</a:t>
            </a:r>
            <a:r>
              <a:rPr lang="en-US" sz="2000" noProof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Level density model</a:t>
            </a:r>
          </a:p>
          <a:p>
            <a:endParaRPr lang="en-US" sz="2000" noProof="0" dirty="0"/>
          </a:p>
          <a:p>
            <a:r>
              <a:rPr lang="en-US" sz="2000" noProof="0" dirty="0"/>
              <a:t>Results for the low-energy enhancement adopted in the recommended PSF model from the Coordinated Research Project on PSF</a:t>
            </a:r>
            <a:endParaRPr lang="cs-CZ" sz="2000" noProof="0" dirty="0"/>
          </a:p>
          <a:p>
            <a:endParaRPr lang="cs-CZ" sz="2000" dirty="0"/>
          </a:p>
          <a:p>
            <a:r>
              <a:rPr lang="cs-CZ" sz="2000" noProof="0" dirty="0">
                <a:solidFill>
                  <a:srgbClr val="FF0000"/>
                </a:solidFill>
              </a:rPr>
              <a:t>Any model </a:t>
            </a:r>
            <a:r>
              <a:rPr lang="cs-CZ" sz="2000" noProof="0" dirty="0" err="1">
                <a:solidFill>
                  <a:srgbClr val="FF0000"/>
                </a:solidFill>
              </a:rPr>
              <a:t>can</a:t>
            </a:r>
            <a:r>
              <a:rPr lang="cs-CZ" sz="2000" noProof="0" dirty="0">
                <a:solidFill>
                  <a:srgbClr val="FF0000"/>
                </a:solidFill>
              </a:rPr>
              <a:t> </a:t>
            </a:r>
            <a:r>
              <a:rPr lang="cs-CZ" sz="2000" noProof="0" dirty="0" err="1">
                <a:solidFill>
                  <a:srgbClr val="FF0000"/>
                </a:solidFill>
              </a:rPr>
              <a:t>be</a:t>
            </a:r>
            <a:r>
              <a:rPr lang="cs-CZ" sz="2000" noProof="0" dirty="0">
                <a:solidFill>
                  <a:srgbClr val="FF0000"/>
                </a:solidFill>
              </a:rPr>
              <a:t> </a:t>
            </a:r>
            <a:r>
              <a:rPr lang="cs-CZ" sz="2000" noProof="0" dirty="0" err="1">
                <a:solidFill>
                  <a:srgbClr val="FF0000"/>
                </a:solidFill>
              </a:rPr>
              <a:t>tested</a:t>
            </a:r>
            <a:r>
              <a:rPr lang="cs-CZ" sz="2000" noProof="0" dirty="0">
                <a:solidFill>
                  <a:srgbClr val="FF0000"/>
                </a:solidFill>
              </a:rPr>
              <a:t> …</a:t>
            </a:r>
            <a:endParaRPr lang="en-US" sz="2000" noProof="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7C2FB9-B535-8C8B-A02D-F75AB336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1" y="5705178"/>
            <a:ext cx="4181582" cy="98518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67BB668-A878-9C8D-2388-A99EC2474FC3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685814-58EE-5E92-63FF-3184E9410C9A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2DB16FC0-E7FC-562D-5768-A0DE8A79D9A5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</p:spTree>
    <p:extLst>
      <p:ext uri="{BB962C8B-B14F-4D97-AF65-F5344CB8AC3E}">
        <p14:creationId xmlns:p14="http://schemas.microsoft.com/office/powerpoint/2010/main" val="1388311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98679-DA51-8B49-1CF0-0D43A0576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6EC8C7-409C-25F1-A7F0-8F3F9A703013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8586A14-3E29-C4F0-5536-15BCCDD8D00C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6A0FD45-2F48-7F03-53A6-D3A3A1DAB0A4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776F96-9CF6-B842-2682-6EAC1BB3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972" y="128598"/>
            <a:ext cx="4189228" cy="46254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579FAC-31FD-C2F2-CDEE-B401D2662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11" y="5705178"/>
            <a:ext cx="4181582" cy="9851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1DFA80-7DEE-12A9-A3FB-F563313C5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068" y="4916055"/>
            <a:ext cx="477963" cy="3233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3D04E00-BA40-2728-57A2-099471632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411" y="5301167"/>
            <a:ext cx="295275" cy="4000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0523FA07-B8D8-C73C-0BB3-9A6BA03941E7}"/>
              </a:ext>
            </a:extLst>
          </p:cNvPr>
          <p:cNvSpPr/>
          <p:nvPr/>
        </p:nvSpPr>
        <p:spPr>
          <a:xfrm>
            <a:off x="8397036" y="4877664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3x10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DF1B44C-44BC-06FB-8AB7-35A2B63CE48B}"/>
              </a:ext>
            </a:extLst>
          </p:cNvPr>
          <p:cNvSpPr/>
          <p:nvPr/>
        </p:nvSpPr>
        <p:spPr>
          <a:xfrm>
            <a:off x="8395327" y="5307462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1x10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B9C6CE4-84DC-5717-FE94-6006D766F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00" y="810536"/>
            <a:ext cx="4634192" cy="37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65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19AB0-F6C7-FDC6-49C8-F48852754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10CFEB4-5B73-FA65-C0D7-3EE07165F8AD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E312CA5-3796-9357-7E0F-91BE33BAB6EF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E4A7B5-3F35-DE3C-946D-2782AE910E18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E4E132-5647-207A-11BE-0E1E84620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972" y="128598"/>
            <a:ext cx="4189228" cy="46254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2F2F125-5F45-C840-4127-01190CA56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68" y="4916055"/>
            <a:ext cx="477963" cy="3233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646482-5B56-3B13-3215-C8FCC70BA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411" y="5301167"/>
            <a:ext cx="295275" cy="4000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BEE8B5-4A25-3C36-A072-18DCDF90108B}"/>
              </a:ext>
            </a:extLst>
          </p:cNvPr>
          <p:cNvSpPr/>
          <p:nvPr/>
        </p:nvSpPr>
        <p:spPr>
          <a:xfrm>
            <a:off x="8397036" y="4877664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3x10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5E6ADD3-1E2D-321A-054A-5998FF6D048D}"/>
              </a:ext>
            </a:extLst>
          </p:cNvPr>
          <p:cNvSpPr/>
          <p:nvPr/>
        </p:nvSpPr>
        <p:spPr>
          <a:xfrm>
            <a:off x="8395327" y="5307462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1x10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A5F233A-9596-AB6B-F2D7-34B18358C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00" y="810536"/>
            <a:ext cx="4634192" cy="377008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F008DF-4E84-027E-279A-7E08EC3BC7AC}"/>
              </a:ext>
            </a:extLst>
          </p:cNvPr>
          <p:cNvSpPr txBox="1"/>
          <p:nvPr/>
        </p:nvSpPr>
        <p:spPr>
          <a:xfrm>
            <a:off x="385386" y="5266097"/>
            <a:ext cx="5520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Clear impact on multiplicity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Only “a </a:t>
            </a:r>
            <a:r>
              <a:rPr lang="cs-CZ" sz="2000" dirty="0" err="1">
                <a:solidFill>
                  <a:srgbClr val="FF0000"/>
                </a:solidFill>
              </a:rPr>
              <a:t>weak</a:t>
            </a:r>
            <a:r>
              <a:rPr lang="en-US" sz="2000" noProof="0" dirty="0">
                <a:solidFill>
                  <a:srgbClr val="FF0000"/>
                </a:solidFill>
              </a:rPr>
              <a:t>”</a:t>
            </a:r>
            <a:r>
              <a:rPr lang="cs-CZ" sz="2000" noProof="0" dirty="0">
                <a:solidFill>
                  <a:srgbClr val="FF0000"/>
                </a:solidFill>
              </a:rPr>
              <a:t> </a:t>
            </a:r>
            <a:r>
              <a:rPr lang="cs-CZ" sz="2000" noProof="0" dirty="0" err="1">
                <a:solidFill>
                  <a:srgbClr val="FF0000"/>
                </a:solidFill>
              </a:rPr>
              <a:t>low</a:t>
            </a:r>
            <a:r>
              <a:rPr lang="cs-CZ" sz="2000" noProof="0" dirty="0">
                <a:solidFill>
                  <a:srgbClr val="FF0000"/>
                </a:solidFill>
              </a:rPr>
              <a:t> E</a:t>
            </a:r>
            <a:r>
              <a:rPr lang="cs-CZ" sz="2000" baseline="-25000" noProof="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000" noProof="0" dirty="0">
                <a:solidFill>
                  <a:srgbClr val="FF0000"/>
                </a:solidFill>
              </a:rPr>
              <a:t> enhancement allowed in U</a:t>
            </a:r>
          </a:p>
        </p:txBody>
      </p:sp>
    </p:spTree>
    <p:extLst>
      <p:ext uri="{BB962C8B-B14F-4D97-AF65-F5344CB8AC3E}">
        <p14:creationId xmlns:p14="http://schemas.microsoft.com/office/powerpoint/2010/main" val="723397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736A-E4D1-295C-8BBB-5149527E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0D6A8C5-4006-A978-51BE-39A1ADED04DC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FC52069-CFEE-8C40-576C-F9BC18F2B379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62F194-17D0-7396-0905-3A07FEC43567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6AB68A-01C7-E610-64F6-9EBC4A7C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1" y="5705178"/>
            <a:ext cx="4181582" cy="9851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B560584-945D-A73D-C83D-9E7FFEA8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68" y="4916055"/>
            <a:ext cx="477963" cy="3233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AF9704E-040F-6A10-10A2-943DD52DE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411" y="5301167"/>
            <a:ext cx="295275" cy="4000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1D572DD6-741F-3C51-00D9-6080FB0A4E9F}"/>
              </a:ext>
            </a:extLst>
          </p:cNvPr>
          <p:cNvSpPr/>
          <p:nvPr/>
        </p:nvSpPr>
        <p:spPr>
          <a:xfrm>
            <a:off x="8397036" y="4877664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3x10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2538452-A7C3-3677-9734-ECE5CCF1C25B}"/>
              </a:ext>
            </a:extLst>
          </p:cNvPr>
          <p:cNvSpPr/>
          <p:nvPr/>
        </p:nvSpPr>
        <p:spPr>
          <a:xfrm>
            <a:off x="8395327" y="5307462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1x10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63181B-C619-F65A-9336-B367F0649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39" y="804675"/>
            <a:ext cx="4698201" cy="37700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FDD7AB-EA6E-91A7-A6F7-B125C0E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033" y="621792"/>
            <a:ext cx="5492019" cy="41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5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516A2-0113-2C5A-1FD5-85D131321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D4747DA-968C-ABBB-C183-01F111A15B45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A9CBF6A7-397A-06BF-88CC-D102CD0A4759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F86940-C85D-1A86-8E9D-FB5C726EC3E0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99119D7-0346-C87B-A021-CA0D5D37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068" y="4916055"/>
            <a:ext cx="477963" cy="3233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02CB3F-663A-F386-4DC4-D60D7C7DF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411" y="5301167"/>
            <a:ext cx="295275" cy="4000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B1F074DB-5054-D9B5-C448-6FC246A125E5}"/>
              </a:ext>
            </a:extLst>
          </p:cNvPr>
          <p:cNvSpPr/>
          <p:nvPr/>
        </p:nvSpPr>
        <p:spPr>
          <a:xfrm>
            <a:off x="8397036" y="4877664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3x10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B348B7F-1396-3BD3-7F85-84EBC2F6F618}"/>
              </a:ext>
            </a:extLst>
          </p:cNvPr>
          <p:cNvSpPr/>
          <p:nvPr/>
        </p:nvSpPr>
        <p:spPr>
          <a:xfrm>
            <a:off x="8395327" y="5307462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noProof="0" dirty="0"/>
              <a:t>C</a:t>
            </a:r>
            <a:r>
              <a:rPr lang="en-US" sz="2000" noProof="0" dirty="0"/>
              <a:t> = 1x10</a:t>
            </a:r>
            <a:r>
              <a:rPr lang="en-US" sz="2000" baseline="30000" noProof="0" dirty="0"/>
              <a:t>-8</a:t>
            </a:r>
            <a:r>
              <a:rPr lang="en-US" sz="2000" noProof="0" dirty="0"/>
              <a:t> MeV</a:t>
            </a:r>
            <a:r>
              <a:rPr lang="en-US" sz="2000" baseline="30000" noProof="0" dirty="0"/>
              <a:t>-3</a:t>
            </a:r>
            <a:r>
              <a:rPr lang="en-US" sz="2000" noProof="0" dirty="0"/>
              <a:t>, </a:t>
            </a:r>
            <a:r>
              <a:rPr lang="en-US" sz="2000" noProof="0" dirty="0">
                <a:latin typeface="Symbol" panose="05050102010706020507" pitchFamily="18" charset="2"/>
              </a:rPr>
              <a:t>h</a:t>
            </a:r>
            <a:r>
              <a:rPr lang="en-US" sz="2000" noProof="0" dirty="0"/>
              <a:t> = 0.8 MeV</a:t>
            </a:r>
            <a:r>
              <a:rPr lang="en-US" sz="2000" baseline="30000" noProof="0" dirty="0"/>
              <a:t>-1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D87C1A-43EE-FBC3-77F1-A57BBF7E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9" y="804675"/>
            <a:ext cx="4698201" cy="37700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F8661AC-B975-E543-CC8A-99D7E4D35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033" y="621792"/>
            <a:ext cx="5492019" cy="419590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5DCB456-2085-A0F0-BD75-DA1279911171}"/>
              </a:ext>
            </a:extLst>
          </p:cNvPr>
          <p:cNvSpPr txBox="1"/>
          <p:nvPr/>
        </p:nvSpPr>
        <p:spPr>
          <a:xfrm>
            <a:off x="254799" y="4739853"/>
            <a:ext cx="57397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Model based on QRPA requires “relatively strong enhancement” for Mo (the only of tested nuclei)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Seems inconsistent with original analysis of MSC and TSC spectra </a:t>
            </a:r>
            <a:r>
              <a:rPr lang="en-US" sz="1600" noProof="0" dirty="0">
                <a:solidFill>
                  <a:srgbClr val="0000FF"/>
                </a:solidFill>
              </a:rPr>
              <a:t>[Sheets et al., PRC 79 024301 (2009); </a:t>
            </a:r>
            <a:r>
              <a:rPr lang="en-US" sz="1600" noProof="0" dirty="0" err="1">
                <a:solidFill>
                  <a:srgbClr val="0000FF"/>
                </a:solidFill>
              </a:rPr>
              <a:t>Krticka</a:t>
            </a:r>
            <a:r>
              <a:rPr lang="en-US" sz="1600" noProof="0" dirty="0">
                <a:solidFill>
                  <a:srgbClr val="0000FF"/>
                </a:solidFill>
              </a:rPr>
              <a:t> et al., PRC 77 054319 (2008)]</a:t>
            </a:r>
            <a:br>
              <a:rPr lang="en-US" sz="2000" noProof="0" dirty="0">
                <a:solidFill>
                  <a:srgbClr val="0000FF"/>
                </a:solidFill>
              </a:rPr>
            </a:br>
            <a:r>
              <a:rPr lang="en-US" sz="2000" noProof="0" dirty="0">
                <a:solidFill>
                  <a:srgbClr val="FF0000"/>
                </a:solidFill>
              </a:rPr>
              <a:t>… but …</a:t>
            </a:r>
          </a:p>
        </p:txBody>
      </p:sp>
    </p:spTree>
    <p:extLst>
      <p:ext uri="{BB962C8B-B14F-4D97-AF65-F5344CB8AC3E}">
        <p14:creationId xmlns:p14="http://schemas.microsoft.com/office/powerpoint/2010/main" val="2206584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EFBC1-CD78-57B2-C487-E843181A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BB791C-2739-18CD-9E79-F9C9059005B8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3B61263-EF65-3667-9911-7A26BCB3E083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390036-40A4-934E-EB7B-64F682F7B882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E72EAD-2171-FCA5-75D7-559B17064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1" y="810259"/>
            <a:ext cx="4699779" cy="37700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701B07-BCF0-2051-FDA4-B4E3CC70B2FE}"/>
              </a:ext>
            </a:extLst>
          </p:cNvPr>
          <p:cNvSpPr txBox="1"/>
          <p:nvPr/>
        </p:nvSpPr>
        <p:spPr>
          <a:xfrm>
            <a:off x="7242008" y="829285"/>
            <a:ext cx="4317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There could be several models yielding similarly good description …</a:t>
            </a:r>
          </a:p>
          <a:p>
            <a:endParaRPr lang="en-US" sz="2000" noProof="0" dirty="0"/>
          </a:p>
          <a:p>
            <a:r>
              <a:rPr lang="en-US" sz="2000" noProof="0" dirty="0"/>
              <a:t>A comparison should be made with a wide range of models (at least GLO E1 model is relevant here)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AA7E334-0D0F-2303-C75F-8D41345D23FC}"/>
              </a:ext>
            </a:extLst>
          </p:cNvPr>
          <p:cNvSpPr txBox="1"/>
          <p:nvPr/>
        </p:nvSpPr>
        <p:spPr>
          <a:xfrm>
            <a:off x="254799" y="4739853"/>
            <a:ext cx="57397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Model based on QRPA requires “relatively strong enhancement” for Mo (the only of tested nuclei)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Seems inconsistent with original analysis of MSC and TSC spectra </a:t>
            </a:r>
            <a:r>
              <a:rPr lang="en-US" sz="1600" noProof="0" dirty="0">
                <a:solidFill>
                  <a:srgbClr val="0000FF"/>
                </a:solidFill>
              </a:rPr>
              <a:t>[Sheets et al., PRC 79 024301 (2009); </a:t>
            </a:r>
            <a:r>
              <a:rPr lang="en-US" sz="1600" noProof="0" dirty="0" err="1">
                <a:solidFill>
                  <a:srgbClr val="0000FF"/>
                </a:solidFill>
              </a:rPr>
              <a:t>Krticka</a:t>
            </a:r>
            <a:r>
              <a:rPr lang="en-US" sz="1600" noProof="0" dirty="0">
                <a:solidFill>
                  <a:srgbClr val="0000FF"/>
                </a:solidFill>
              </a:rPr>
              <a:t> et al., PRC 77 054319 (2008)]</a:t>
            </a:r>
            <a:br>
              <a:rPr lang="en-US" sz="2000" noProof="0" dirty="0">
                <a:solidFill>
                  <a:srgbClr val="0000FF"/>
                </a:solidFill>
              </a:rPr>
            </a:br>
            <a:r>
              <a:rPr lang="en-US" sz="2000" noProof="0" dirty="0">
                <a:solidFill>
                  <a:srgbClr val="FF0000"/>
                </a:solidFill>
              </a:rPr>
              <a:t>… but …</a:t>
            </a:r>
          </a:p>
        </p:txBody>
      </p:sp>
    </p:spTree>
    <p:extLst>
      <p:ext uri="{BB962C8B-B14F-4D97-AF65-F5344CB8AC3E}">
        <p14:creationId xmlns:p14="http://schemas.microsoft.com/office/powerpoint/2010/main" val="1571620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B7D25-28D2-9196-E4FB-E60E15FB2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90FF76C-4B74-D5D6-865D-0F65F35373BC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F48AB82-BF3B-E33A-8BE4-C2DD1143310C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7133D6-902A-062C-5EF3-C37B3EFF5E05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A4547C-8C1F-569F-938F-D5B2E42E1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1" y="810259"/>
            <a:ext cx="4699779" cy="37700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F09C444-925C-D906-3965-3F1C662E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33" y="662169"/>
            <a:ext cx="5492019" cy="4133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BD39E17-CB3B-886F-3A3D-18185578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46" y="4912141"/>
            <a:ext cx="477963" cy="3233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4581498-901B-BD88-2B05-130F9EC43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189" y="5297253"/>
            <a:ext cx="295275" cy="40005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DDE8003-C1FC-75D5-152B-8B4C479C1C0E}"/>
              </a:ext>
            </a:extLst>
          </p:cNvPr>
          <p:cNvSpPr/>
          <p:nvPr/>
        </p:nvSpPr>
        <p:spPr>
          <a:xfrm>
            <a:off x="8411815" y="4873750"/>
            <a:ext cx="2207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/>
              <a:t>D1M + QRPA + 0lim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1C15BC0E-FDFD-9AB7-1A65-AD966271D086}"/>
              </a:ext>
            </a:extLst>
          </p:cNvPr>
          <p:cNvSpPr/>
          <p:nvPr/>
        </p:nvSpPr>
        <p:spPr>
          <a:xfrm>
            <a:off x="8410105" y="5303548"/>
            <a:ext cx="1091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/>
              <a:t>GLO + SF</a:t>
            </a:r>
          </a:p>
        </p:txBody>
      </p:sp>
    </p:spTree>
    <p:extLst>
      <p:ext uri="{BB962C8B-B14F-4D97-AF65-F5344CB8AC3E}">
        <p14:creationId xmlns:p14="http://schemas.microsoft.com/office/powerpoint/2010/main" val="2073949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2E94-680A-8333-06D3-8BA4CDC25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9A919D-D0AE-CA65-7208-6EDC64140F32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2C0B2C83-410B-DC08-0F7E-F97AE1C1031F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BCDD7F1-4DCE-0687-2BD9-F912ADF261D6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61DCF4-041B-DE14-0248-B955BC99B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1" y="810259"/>
            <a:ext cx="4699779" cy="37700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7A4E175-1802-B748-BA2A-C17170934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33" y="662169"/>
            <a:ext cx="5492019" cy="4133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62375ED-0BFE-48FB-C527-27A8B271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46" y="4912141"/>
            <a:ext cx="477963" cy="3233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58F60C6-080B-9078-49D9-5B4E748F8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189" y="5297253"/>
            <a:ext cx="295275" cy="40005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FCFC3924-3AC7-23EF-6E48-3F3215A8E192}"/>
              </a:ext>
            </a:extLst>
          </p:cNvPr>
          <p:cNvSpPr/>
          <p:nvPr/>
        </p:nvSpPr>
        <p:spPr>
          <a:xfrm>
            <a:off x="8411815" y="4873750"/>
            <a:ext cx="2207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/>
              <a:t>D1M + QRPA + 0lim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925393C-A715-352C-543E-B184B2ACA50F}"/>
              </a:ext>
            </a:extLst>
          </p:cNvPr>
          <p:cNvSpPr/>
          <p:nvPr/>
        </p:nvSpPr>
        <p:spPr>
          <a:xfrm>
            <a:off x="8410105" y="5303548"/>
            <a:ext cx="1091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/>
              <a:t>GLO + SF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6560E6D-A4BB-793E-23DF-100F1EAF1CB8}"/>
              </a:ext>
            </a:extLst>
          </p:cNvPr>
          <p:cNvSpPr txBox="1"/>
          <p:nvPr/>
        </p:nvSpPr>
        <p:spPr>
          <a:xfrm>
            <a:off x="254798" y="4752045"/>
            <a:ext cx="594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Similarly good description obtained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E1 limit in GLO (at least partly) mimics the M1 low-energy enhancement in QRPA + 0lim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Probably even better agreement obtained with GLO + SP model used in original (TSC &amp; MSC) 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… not a unique answer </a:t>
            </a:r>
            <a:r>
              <a:rPr lang="en-US" sz="2000" noProof="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000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99798-5236-1EAE-1228-494F8A4F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adpis 1">
            <a:extLst>
              <a:ext uri="{FF2B5EF4-FFF2-40B4-BE49-F238E27FC236}">
                <a16:creationId xmlns:a16="http://schemas.microsoft.com/office/drawing/2014/main" id="{4F0533D8-1D53-453B-A9AD-F4935B16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Multi-Step Cascade Spectra</a:t>
            </a:r>
          </a:p>
        </p:txBody>
      </p:sp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FCE231B5-8E46-00D5-012D-36F16D301D26}"/>
              </a:ext>
            </a:extLst>
          </p:cNvPr>
          <p:cNvSpPr txBox="1">
            <a:spLocks/>
          </p:cNvSpPr>
          <p:nvPr/>
        </p:nvSpPr>
        <p:spPr bwMode="auto">
          <a:xfrm>
            <a:off x="338326" y="4940033"/>
            <a:ext cx="2649729" cy="6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decay (following resonance neutron capture)</a:t>
            </a:r>
          </a:p>
        </p:txBody>
      </p:sp>
      <p:pic>
        <p:nvPicPr>
          <p:cNvPr id="6" name="Picture 4" descr="sch_Karl">
            <a:extLst>
              <a:ext uri="{FF2B5EF4-FFF2-40B4-BE49-F238E27FC236}">
                <a16:creationId xmlns:a16="http://schemas.microsoft.com/office/drawing/2014/main" id="{56FA2255-D375-70BD-68D0-B42961B1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2" y="766116"/>
            <a:ext cx="3425190" cy="34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46EE1B81-EF19-9459-B1B2-E1E5499D239D}"/>
              </a:ext>
            </a:extLst>
          </p:cNvPr>
          <p:cNvSpPr txBox="1">
            <a:spLocks/>
          </p:cNvSpPr>
          <p:nvPr/>
        </p:nvSpPr>
        <p:spPr bwMode="auto">
          <a:xfrm>
            <a:off x="6692900" y="4825272"/>
            <a:ext cx="5499100" cy="12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Typically used:</a:t>
            </a:r>
          </a:p>
          <a:p>
            <a:r>
              <a:rPr lang="en-US" kern="0" dirty="0">
                <a:solidFill>
                  <a:srgbClr val="FF0000"/>
                </a:solidFill>
              </a:rPr>
              <a:t>for</a:t>
            </a:r>
            <a:r>
              <a:rPr lang="en-US" kern="0" noProof="0" dirty="0">
                <a:solidFill>
                  <a:srgbClr val="FF0000"/>
                </a:solidFill>
              </a:rPr>
              <a:t> n capture on individual resonances</a:t>
            </a:r>
          </a:p>
          <a:p>
            <a:r>
              <a:rPr lang="en-US" kern="0" dirty="0">
                <a:solidFill>
                  <a:srgbClr val="FF0000"/>
                </a:solidFill>
              </a:rPr>
              <a:t>w</a:t>
            </a:r>
            <a:r>
              <a:rPr lang="en-US" kern="0" noProof="0" dirty="0" err="1">
                <a:solidFill>
                  <a:srgbClr val="FF0000"/>
                </a:solidFill>
              </a:rPr>
              <a:t>ith</a:t>
            </a:r>
            <a:r>
              <a:rPr lang="en-US" kern="0" noProof="0" dirty="0">
                <a:solidFill>
                  <a:srgbClr val="FF0000"/>
                </a:solidFill>
              </a:rPr>
              <a:t> </a:t>
            </a:r>
            <a:r>
              <a:rPr lang="en-US" kern="0" dirty="0">
                <a:solidFill>
                  <a:srgbClr val="FF0000"/>
                </a:solidFill>
              </a:rPr>
              <a:t>a</a:t>
            </a:r>
            <a:r>
              <a:rPr lang="cs-CZ" kern="0" noProof="0" dirty="0" err="1">
                <a:solidFill>
                  <a:srgbClr val="FF0000"/>
                </a:solidFill>
              </a:rPr>
              <a:t>rray</a:t>
            </a:r>
            <a:r>
              <a:rPr lang="cs-CZ" kern="0" noProof="0" dirty="0">
                <a:solidFill>
                  <a:srgbClr val="FF0000"/>
                </a:solidFill>
              </a:rPr>
              <a:t> </a:t>
            </a:r>
            <a:r>
              <a:rPr lang="cs-CZ" kern="0" noProof="0" dirty="0" err="1">
                <a:solidFill>
                  <a:srgbClr val="FF0000"/>
                </a:solidFill>
              </a:rPr>
              <a:t>of</a:t>
            </a:r>
            <a:r>
              <a:rPr lang="cs-CZ" kern="0" noProof="0" dirty="0">
                <a:solidFill>
                  <a:srgbClr val="FF0000"/>
                </a:solidFill>
              </a:rPr>
              <a:t> </a:t>
            </a:r>
            <a:r>
              <a:rPr lang="cs-CZ" kern="0" dirty="0">
                <a:solidFill>
                  <a:srgbClr val="FF0000"/>
                </a:solidFill>
              </a:rPr>
              <a:t>s</a:t>
            </a:r>
            <a:r>
              <a:rPr lang="en-US" kern="0" noProof="0" dirty="0" err="1">
                <a:solidFill>
                  <a:srgbClr val="FF0000"/>
                </a:solidFill>
              </a:rPr>
              <a:t>cintillation</a:t>
            </a:r>
            <a:r>
              <a:rPr lang="en-US" kern="0" noProof="0" dirty="0">
                <a:solidFill>
                  <a:srgbClr val="FF0000"/>
                </a:solidFill>
              </a:rPr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4146212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9F0C8-DF1B-183D-00B9-82A6C18E0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E0757A-2FDC-A47F-93B6-BB68B86F017E}"/>
              </a:ext>
            </a:extLst>
          </p:cNvPr>
          <p:cNvSpPr txBox="1"/>
          <p:nvPr/>
        </p:nvSpPr>
        <p:spPr>
          <a:xfrm>
            <a:off x="7296781" y="5957734"/>
            <a:ext cx="489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M. </a:t>
            </a:r>
            <a:r>
              <a:rPr lang="en-US" noProof="0" dirty="0" err="1">
                <a:solidFill>
                  <a:srgbClr val="0000FF"/>
                </a:solidFill>
              </a:rPr>
              <a:t>Krticka</a:t>
            </a:r>
            <a:r>
              <a:rPr lang="en-US" noProof="0" dirty="0">
                <a:solidFill>
                  <a:srgbClr val="0000FF"/>
                </a:solidFill>
              </a:rPr>
              <a:t>, S. </a:t>
            </a:r>
            <a:r>
              <a:rPr lang="en-US" noProof="0" dirty="0" err="1">
                <a:solidFill>
                  <a:srgbClr val="0000FF"/>
                </a:solidFill>
              </a:rPr>
              <a:t>Goriely</a:t>
            </a:r>
            <a:r>
              <a:rPr lang="en-US" noProof="0" dirty="0">
                <a:solidFill>
                  <a:srgbClr val="0000FF"/>
                </a:solidFill>
              </a:rPr>
              <a:t> et al., PRC 99 044308 (2019)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5575261-D554-FA4A-F2DC-4A383B0D1D6B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663368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8F206A6-C8F5-186C-8775-95779297A933}"/>
              </a:ext>
            </a:extLst>
          </p:cNvPr>
          <p:cNvSpPr txBox="1"/>
          <p:nvPr/>
        </p:nvSpPr>
        <p:spPr>
          <a:xfrm>
            <a:off x="6197444" y="6360070"/>
            <a:ext cx="612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Comparison for 15 isotopes - 2x Mo, 2x Cd, 6x Gd, 2x Dy, 3x U</a:t>
            </a:r>
            <a:endParaRPr lang="en-US" sz="1800" b="1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46A46B-DCC6-A953-89F0-C02B9EDA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1" y="810259"/>
            <a:ext cx="4699779" cy="37700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7456413-6A92-36E2-DBB9-45380F01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46" y="4912141"/>
            <a:ext cx="477963" cy="3233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CC047F1-6DD0-BC43-369C-920EE3FD3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89" y="5297253"/>
            <a:ext cx="295275" cy="40005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A8E99DEB-D6DB-D92A-D49A-B697AACC25F8}"/>
              </a:ext>
            </a:extLst>
          </p:cNvPr>
          <p:cNvSpPr/>
          <p:nvPr/>
        </p:nvSpPr>
        <p:spPr>
          <a:xfrm>
            <a:off x="8411815" y="4873750"/>
            <a:ext cx="2207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/>
              <a:t>D1M + QRPA + 0lim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E62752D-9174-CEF9-0A56-701E0179EA5E}"/>
              </a:ext>
            </a:extLst>
          </p:cNvPr>
          <p:cNvSpPr/>
          <p:nvPr/>
        </p:nvSpPr>
        <p:spPr>
          <a:xfrm>
            <a:off x="8410105" y="5303548"/>
            <a:ext cx="1091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/>
              <a:t>GLO + SF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AB33AB9-8ACA-3007-0486-A07FDBED060B}"/>
              </a:ext>
            </a:extLst>
          </p:cNvPr>
          <p:cNvSpPr txBox="1"/>
          <p:nvPr/>
        </p:nvSpPr>
        <p:spPr>
          <a:xfrm>
            <a:off x="254798" y="4752045"/>
            <a:ext cx="594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Similarly good description obtained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E1 limit in GLO (at least partly) mimics the M1 low-energy enhancement in QRPA + 0lim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Probably even better agreement obtained with GLO + SP model used in original (TSC &amp; MSC) 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… not a unique answer </a:t>
            </a:r>
            <a:r>
              <a:rPr lang="en-US" sz="2000" noProof="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000" noProof="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C88BF1-45F0-58E8-6870-B25DEFEFB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696" y="642516"/>
            <a:ext cx="5508535" cy="41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39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8CF3A-8720-E746-2ECA-EB8C8B0F1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Picture 4">
            <a:extLst>
              <a:ext uri="{FF2B5EF4-FFF2-40B4-BE49-F238E27FC236}">
                <a16:creationId xmlns:a16="http://schemas.microsoft.com/office/drawing/2014/main" id="{CBD7EDAB-B577-93A8-87F6-C79452EE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6" t="5724" r="4764" b="57903"/>
          <a:stretch>
            <a:fillRect/>
          </a:stretch>
        </p:blipFill>
        <p:spPr bwMode="auto">
          <a:xfrm>
            <a:off x="6759147" y="618295"/>
            <a:ext cx="5313518" cy="62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5" name="Picture 7">
            <a:extLst>
              <a:ext uri="{FF2B5EF4-FFF2-40B4-BE49-F238E27FC236}">
                <a16:creationId xmlns:a16="http://schemas.microsoft.com/office/drawing/2014/main" id="{6CE1DD1C-F19C-5AB7-2F9C-CA7DE84D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10001" r="13031" b="5501"/>
          <a:stretch>
            <a:fillRect/>
          </a:stretch>
        </p:blipFill>
        <p:spPr bwMode="auto">
          <a:xfrm>
            <a:off x="224425" y="796281"/>
            <a:ext cx="5675984" cy="407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84F9A85-DD61-D5AB-64FF-1DDE8BCEE518}"/>
              </a:ext>
            </a:extLst>
          </p:cNvPr>
          <p:cNvSpPr txBox="1"/>
          <p:nvPr/>
        </p:nvSpPr>
        <p:spPr>
          <a:xfrm>
            <a:off x="691979" y="5852339"/>
            <a:ext cx="4740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Models are evidently incorrect …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3D15F97-D490-2861-0566-20934CA61F6A}"/>
              </a:ext>
            </a:extLst>
          </p:cNvPr>
          <p:cNvSpPr txBox="1">
            <a:spLocks/>
          </p:cNvSpPr>
          <p:nvPr/>
        </p:nvSpPr>
        <p:spPr>
          <a:xfrm>
            <a:off x="254799" y="67638"/>
            <a:ext cx="8963341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Sensitivity to low-E</a:t>
            </a:r>
            <a:r>
              <a:rPr lang="en-US" sz="3600" b="1" baseline="-25000" noProof="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 M1 PSF limit – TSC spectra</a:t>
            </a:r>
          </a:p>
        </p:txBody>
      </p:sp>
    </p:spTree>
    <p:extLst>
      <p:ext uri="{BB962C8B-B14F-4D97-AF65-F5344CB8AC3E}">
        <p14:creationId xmlns:p14="http://schemas.microsoft.com/office/powerpoint/2010/main" val="2378504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C969A-2CA9-564C-4485-A6EBEF31E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5EFB8D0-58EE-941B-C7E0-198D6A5F3559}"/>
              </a:ext>
            </a:extLst>
          </p:cNvPr>
          <p:cNvSpPr txBox="1"/>
          <p:nvPr/>
        </p:nvSpPr>
        <p:spPr>
          <a:xfrm>
            <a:off x="247749" y="806518"/>
            <a:ext cx="6128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In general, </a:t>
            </a:r>
            <a:r>
              <a:rPr lang="en-US" sz="2000" b="1" noProof="0" dirty="0"/>
              <a:t>D1M-QRPA model </a:t>
            </a:r>
            <a:r>
              <a:rPr lang="en-US" sz="2000" noProof="0" dirty="0"/>
              <a:t>gives often “reasonable” predictions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Low-energy enhancement in the proposed model based, at least partly on comparison with MSC spectra.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Spectra are very sensitive to exact position (and strength) of scissors mode, which is not always perfect in this model.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71B1C22-811A-D164-54D3-7E33C101CEF0}"/>
              </a:ext>
            </a:extLst>
          </p:cNvPr>
          <p:cNvSpPr txBox="1">
            <a:spLocks/>
          </p:cNvSpPr>
          <p:nvPr/>
        </p:nvSpPr>
        <p:spPr>
          <a:xfrm>
            <a:off x="0" y="67638"/>
            <a:ext cx="759460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Comparison … some recent results</a:t>
            </a:r>
          </a:p>
        </p:txBody>
      </p:sp>
    </p:spTree>
    <p:extLst>
      <p:ext uri="{BB962C8B-B14F-4D97-AF65-F5344CB8AC3E}">
        <p14:creationId xmlns:p14="http://schemas.microsoft.com/office/powerpoint/2010/main" val="207853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08DD7-4D99-8FF7-9600-8D7292F04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C8D6190-51CD-EF23-7BBD-831D4DC33ED9}"/>
              </a:ext>
            </a:extLst>
          </p:cNvPr>
          <p:cNvSpPr txBox="1"/>
          <p:nvPr/>
        </p:nvSpPr>
        <p:spPr>
          <a:xfrm>
            <a:off x="247749" y="806518"/>
            <a:ext cx="6128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In general, </a:t>
            </a:r>
            <a:r>
              <a:rPr lang="en-US" sz="2000" b="1" noProof="0" dirty="0"/>
              <a:t>D1M-QRPA model </a:t>
            </a:r>
            <a:r>
              <a:rPr lang="en-US" sz="2000" noProof="0" dirty="0"/>
              <a:t>gives </a:t>
            </a:r>
            <a:r>
              <a:rPr lang="en-US" sz="2000" dirty="0"/>
              <a:t>often </a:t>
            </a:r>
            <a:r>
              <a:rPr lang="en-US" sz="2000" noProof="0" dirty="0"/>
              <a:t>“reasonable” predictions … </a:t>
            </a:r>
            <a:r>
              <a:rPr lang="en-US" sz="2000" noProof="0" dirty="0">
                <a:solidFill>
                  <a:srgbClr val="FF0000"/>
                </a:solidFill>
              </a:rPr>
              <a:t>but not always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Low-energy enhancement in the proposed model based, at least partly on comparison with MSC spectra.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Spectra are very sensitive to exact position (and strength) of scissors mode, which is not always perfect in this model.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11B22E-ECF0-C19E-562F-76EEC56B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42496"/>
            <a:ext cx="4292600" cy="647688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11C9188-859A-87D0-F199-9E40B9B4EF0B}"/>
              </a:ext>
            </a:extLst>
          </p:cNvPr>
          <p:cNvSpPr txBox="1"/>
          <p:nvPr/>
        </p:nvSpPr>
        <p:spPr>
          <a:xfrm>
            <a:off x="8115300" y="6452812"/>
            <a:ext cx="4076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FF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J. Ullmann et al., PRC </a:t>
            </a:r>
            <a:r>
              <a:rPr lang="en-US" b="1" i="0" dirty="0">
                <a:solidFill>
                  <a:srgbClr val="0000FF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111</a:t>
            </a:r>
            <a:r>
              <a:rPr lang="en-US" dirty="0">
                <a:solidFill>
                  <a:srgbClr val="0000FF"/>
                </a:solidFill>
                <a:ea typeface="Noto Sans" panose="020B0502040504020204" pitchFamily="34" charset="0"/>
                <a:cs typeface="Noto Sans" panose="020B0502040504020204" pitchFamily="34" charset="0"/>
              </a:rPr>
              <a:t> (2025)</a:t>
            </a:r>
            <a:r>
              <a:rPr lang="en-US" b="0" i="0" dirty="0">
                <a:solidFill>
                  <a:srgbClr val="0000FF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 024610</a:t>
            </a:r>
            <a:endParaRPr lang="en-US" dirty="0">
              <a:solidFill>
                <a:srgbClr val="0000FF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60E3F5A-A134-15B9-6D62-5223E01C5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8" y="3877938"/>
            <a:ext cx="3881811" cy="26088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1DB0B53-8A34-6A8D-5233-47C0ADC6F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50" y="3877938"/>
            <a:ext cx="3790346" cy="260027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84276E8-FFE6-B576-3574-E31E04925EFF}"/>
              </a:ext>
            </a:extLst>
          </p:cNvPr>
          <p:cNvSpPr txBox="1"/>
          <p:nvPr/>
        </p:nvSpPr>
        <p:spPr>
          <a:xfrm>
            <a:off x="10917756" y="2724434"/>
            <a:ext cx="93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noProof="0" dirty="0"/>
              <a:t>240</a:t>
            </a:r>
            <a:r>
              <a:rPr lang="en-US" sz="2800" b="1" noProof="0" dirty="0"/>
              <a:t>Pu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F05029F-85BA-ED72-149D-A46E8BDA221B}"/>
              </a:ext>
            </a:extLst>
          </p:cNvPr>
          <p:cNvSpPr txBox="1">
            <a:spLocks/>
          </p:cNvSpPr>
          <p:nvPr/>
        </p:nvSpPr>
        <p:spPr>
          <a:xfrm>
            <a:off x="0" y="67638"/>
            <a:ext cx="7594600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Comparison … some recent results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7E6D074-8F7E-5CF1-4493-4F833B713BDC}"/>
              </a:ext>
            </a:extLst>
          </p:cNvPr>
          <p:cNvSpPr txBox="1"/>
          <p:nvPr/>
        </p:nvSpPr>
        <p:spPr>
          <a:xfrm>
            <a:off x="247749" y="3448419"/>
            <a:ext cx="466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Fissile nucleus checked for the first time</a:t>
            </a:r>
          </a:p>
        </p:txBody>
      </p:sp>
    </p:spTree>
    <p:extLst>
      <p:ext uri="{BB962C8B-B14F-4D97-AF65-F5344CB8AC3E}">
        <p14:creationId xmlns:p14="http://schemas.microsoft.com/office/powerpoint/2010/main" val="2890375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C1E9A1C-4D7B-A2B0-4748-8B76133D4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33" y="1036087"/>
            <a:ext cx="5755067" cy="52142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BC62D07-89A4-6079-BE72-487DE653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974550"/>
            <a:ext cx="4787900" cy="381581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50150C-8E1E-CCA4-F53B-E864CCFDF320}"/>
              </a:ext>
            </a:extLst>
          </p:cNvPr>
          <p:cNvSpPr txBox="1"/>
          <p:nvPr/>
        </p:nvSpPr>
        <p:spPr>
          <a:xfrm>
            <a:off x="8173563" y="6421030"/>
            <a:ext cx="614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I. </a:t>
            </a:r>
            <a:r>
              <a:rPr lang="en-US" dirty="0" err="1">
                <a:solidFill>
                  <a:srgbClr val="0000FF"/>
                </a:solidFill>
              </a:rPr>
              <a:t>Knapova</a:t>
            </a:r>
            <a:r>
              <a:rPr lang="en-US" dirty="0">
                <a:solidFill>
                  <a:srgbClr val="0000FF"/>
                </a:solidFill>
              </a:rPr>
              <a:t> et al.,PRC112,014612 (2025)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DB4F1A27-DC1C-43EF-D565-26A10099DA40}"/>
              </a:ext>
            </a:extLst>
          </p:cNvPr>
          <p:cNvSpPr txBox="1">
            <a:spLocks/>
          </p:cNvSpPr>
          <p:nvPr/>
        </p:nvSpPr>
        <p:spPr>
          <a:xfrm>
            <a:off x="5232400" y="67638"/>
            <a:ext cx="6817162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Comparison … some recent results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7A1037-DE00-2E8A-FF09-6765991D909A}"/>
              </a:ext>
            </a:extLst>
          </p:cNvPr>
          <p:cNvSpPr txBox="1"/>
          <p:nvPr/>
        </p:nvSpPr>
        <p:spPr>
          <a:xfrm>
            <a:off x="8193726" y="4283030"/>
            <a:ext cx="1001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/>
              <a:t>17</a:t>
            </a:r>
            <a:r>
              <a:rPr lang="en-US" sz="2800" b="1" baseline="30000" noProof="0" dirty="0"/>
              <a:t>0</a:t>
            </a:r>
            <a:r>
              <a:rPr lang="en-US" sz="2800" b="1" noProof="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571745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BE692-0E94-4588-2E91-C8956275A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434C0C8-2B7D-A39E-6BD8-79CB2CA6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33" y="1036087"/>
            <a:ext cx="5755067" cy="52142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7928A0-80CC-67C5-2746-A2742CCE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0093"/>
            <a:ext cx="4760242" cy="437681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E9C24BA-B1FB-B894-F215-8ECBEFFDAB13}"/>
              </a:ext>
            </a:extLst>
          </p:cNvPr>
          <p:cNvSpPr txBox="1"/>
          <p:nvPr/>
        </p:nvSpPr>
        <p:spPr>
          <a:xfrm>
            <a:off x="8173563" y="6421030"/>
            <a:ext cx="614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I. </a:t>
            </a:r>
            <a:r>
              <a:rPr lang="en-US" dirty="0" err="1">
                <a:solidFill>
                  <a:srgbClr val="0000FF"/>
                </a:solidFill>
              </a:rPr>
              <a:t>Knapova</a:t>
            </a:r>
            <a:r>
              <a:rPr lang="en-US" dirty="0">
                <a:solidFill>
                  <a:srgbClr val="0000FF"/>
                </a:solidFill>
              </a:rPr>
              <a:t> et al.,PRC112,014612 (2025)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D1721B4-05C7-D9CE-C672-621FA17D985D}"/>
              </a:ext>
            </a:extLst>
          </p:cNvPr>
          <p:cNvSpPr txBox="1"/>
          <p:nvPr/>
        </p:nvSpPr>
        <p:spPr>
          <a:xfrm>
            <a:off x="8193726" y="4283030"/>
            <a:ext cx="1001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/>
              <a:t>17</a:t>
            </a:r>
            <a:r>
              <a:rPr lang="en-US" sz="2800" b="1" baseline="30000" noProof="0" dirty="0"/>
              <a:t>0</a:t>
            </a:r>
            <a:r>
              <a:rPr lang="en-US" sz="2800" b="1" noProof="0" dirty="0"/>
              <a:t>Tm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6A18364-BF3A-C716-363C-006B6028B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4368257"/>
            <a:ext cx="3098800" cy="246965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38C1DDB-964D-5941-6908-3C1D1F2C257A}"/>
              </a:ext>
            </a:extLst>
          </p:cNvPr>
          <p:cNvSpPr txBox="1">
            <a:spLocks/>
          </p:cNvSpPr>
          <p:nvPr/>
        </p:nvSpPr>
        <p:spPr>
          <a:xfrm>
            <a:off x="5232400" y="67638"/>
            <a:ext cx="6817162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Comparison … some recent results</a:t>
            </a:r>
          </a:p>
        </p:txBody>
      </p:sp>
    </p:spTree>
    <p:extLst>
      <p:ext uri="{BB962C8B-B14F-4D97-AF65-F5344CB8AC3E}">
        <p14:creationId xmlns:p14="http://schemas.microsoft.com/office/powerpoint/2010/main" val="817911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ED429C1-5280-56E4-50E2-16FF0F1D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075" y="1037880"/>
            <a:ext cx="5372850" cy="49346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F655786-30CB-0303-C36C-CC4DD1E0F08C}"/>
              </a:ext>
            </a:extLst>
          </p:cNvPr>
          <p:cNvSpPr txBox="1"/>
          <p:nvPr/>
        </p:nvSpPr>
        <p:spPr>
          <a:xfrm>
            <a:off x="7162800" y="6228834"/>
            <a:ext cx="447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</a:rPr>
              <a:t>N. </a:t>
            </a:r>
            <a:r>
              <a:rPr lang="en-US" sz="1800" b="0" i="0" u="none" strike="noStrike" baseline="0" dirty="0" err="1">
                <a:solidFill>
                  <a:srgbClr val="0000FF"/>
                </a:solidFill>
              </a:rPr>
              <a:t>Simbirtseva</a:t>
            </a:r>
            <a:r>
              <a:rPr lang="en-US" sz="1800" b="0" i="0" u="none" strike="noStrike" baseline="0" dirty="0">
                <a:solidFill>
                  <a:srgbClr val="0000FF"/>
                </a:solidFill>
              </a:rPr>
              <a:t> et </a:t>
            </a:r>
            <a:r>
              <a:rPr lang="en-US" sz="1800" b="0" i="0" u="none" strike="noStrike" baseline="0" dirty="0" err="1">
                <a:solidFill>
                  <a:srgbClr val="0000FF"/>
                </a:solidFill>
              </a:rPr>
              <a:t>al.,PRC</a:t>
            </a:r>
            <a:r>
              <a:rPr lang="en-US" sz="1800" b="0" i="0" u="none" strike="noStrike" baseline="0" dirty="0">
                <a:solidFill>
                  <a:srgbClr val="0000FF"/>
                </a:solidFill>
              </a:rPr>
              <a:t> </a:t>
            </a:r>
            <a:r>
              <a:rPr lang="en-US" sz="1800" b="1" i="0" u="none" strike="noStrike" baseline="0" dirty="0">
                <a:solidFill>
                  <a:srgbClr val="0000FF"/>
                </a:solidFill>
              </a:rPr>
              <a:t>101</a:t>
            </a:r>
            <a:r>
              <a:rPr lang="en-US" sz="1800" b="0" i="0" u="none" strike="noStrike" baseline="0" dirty="0">
                <a:solidFill>
                  <a:srgbClr val="0000FF"/>
                </a:solidFill>
              </a:rPr>
              <a:t>, 024302 (2020)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4C809C2-6290-29C0-2C24-7C0A6ECD0D1C}"/>
              </a:ext>
            </a:extLst>
          </p:cNvPr>
          <p:cNvSpPr txBox="1"/>
          <p:nvPr/>
        </p:nvSpPr>
        <p:spPr>
          <a:xfrm>
            <a:off x="247749" y="806518"/>
            <a:ext cx="62733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In general, </a:t>
            </a:r>
            <a:r>
              <a:rPr lang="en-US" sz="2000" b="1" noProof="0" dirty="0"/>
              <a:t>D1M-QRPA model </a:t>
            </a:r>
            <a:r>
              <a:rPr lang="en-US" sz="2000" noProof="0" dirty="0"/>
              <a:t>gives “reasonable” predictions.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Low-energy enhancement in the proposed model based, at least partly on comparison with MSC spectra.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Spectra are very sensitive to exact position (and strength) of scissors mode, which is not always perfect in this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(Almost) the only nuclei with a significant disagreement with D1M-QRPA predictions are isotopes near Pt … </a:t>
            </a:r>
          </a:p>
          <a:p>
            <a:endParaRPr lang="en-US" sz="2000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35482C6-655B-C212-A428-7D7692B0A131}"/>
              </a:ext>
            </a:extLst>
          </p:cNvPr>
          <p:cNvSpPr txBox="1">
            <a:spLocks/>
          </p:cNvSpPr>
          <p:nvPr/>
        </p:nvSpPr>
        <p:spPr>
          <a:xfrm>
            <a:off x="-1" y="67638"/>
            <a:ext cx="11893925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Comparison … models not always perfect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E8B2A03-45F4-3101-0BAB-1A8BED6E39C3}"/>
              </a:ext>
            </a:extLst>
          </p:cNvPr>
          <p:cNvSpPr txBox="1"/>
          <p:nvPr/>
        </p:nvSpPr>
        <p:spPr>
          <a:xfrm>
            <a:off x="10568626" y="4592170"/>
            <a:ext cx="868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/>
              <a:t>196</a:t>
            </a:r>
            <a:r>
              <a:rPr lang="en-US" sz="2800" b="1" noProof="0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3147595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B1AAB-6EF4-08C7-6371-FFBDE2FE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AF4FDB-E043-675E-953A-A06E6F1E0CE2}"/>
              </a:ext>
            </a:extLst>
          </p:cNvPr>
          <p:cNvSpPr txBox="1"/>
          <p:nvPr/>
        </p:nvSpPr>
        <p:spPr>
          <a:xfrm>
            <a:off x="448571" y="816344"/>
            <a:ext cx="4626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Fluctuations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due to “statistical character” of individual level positions and their decays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can be significant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typically, present if number of levels is low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“lighter” nuclei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nuclei close to closed shells </a:t>
            </a:r>
            <a:endParaRPr lang="en-US" sz="2400" noProof="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3E70FFF-9C49-580D-237E-817D19CE00C3}"/>
              </a:ext>
            </a:extLst>
          </p:cNvPr>
          <p:cNvSpPr txBox="1"/>
          <p:nvPr/>
        </p:nvSpPr>
        <p:spPr>
          <a:xfrm>
            <a:off x="448572" y="6505599"/>
            <a:ext cx="6130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rgbClr val="3333CC"/>
                </a:solidFill>
              </a:rPr>
              <a:t>J.R.W</a:t>
            </a:r>
            <a:r>
              <a:rPr lang="cs-CZ" sz="1600" noProof="0" dirty="0" err="1">
                <a:solidFill>
                  <a:srgbClr val="3333CC"/>
                </a:solidFill>
              </a:rPr>
              <a:t>inklbauer</a:t>
            </a:r>
            <a:r>
              <a:rPr lang="en-US" sz="1600" noProof="0" dirty="0">
                <a:solidFill>
                  <a:srgbClr val="3333CC"/>
                </a:solidFill>
              </a:rPr>
              <a:t> et al,  Phys. Rev. C99, 024318(2019)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435B3-9F5F-7A7F-CF3F-6062E06B8826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4626119" cy="636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Limits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C4D251-2B54-316B-0274-2AB370761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303" y="0"/>
            <a:ext cx="5119797" cy="68580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C6D9D39-CBA3-8206-6D11-812FC27F586F}"/>
              </a:ext>
            </a:extLst>
          </p:cNvPr>
          <p:cNvSpPr txBox="1"/>
          <p:nvPr/>
        </p:nvSpPr>
        <p:spPr>
          <a:xfrm>
            <a:off x="11176518" y="4971383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noProof="0" dirty="0"/>
              <a:t>93</a:t>
            </a:r>
            <a:r>
              <a:rPr lang="en-US" sz="2800" b="1" noProof="0" dirty="0"/>
              <a:t>Zr</a:t>
            </a:r>
          </a:p>
        </p:txBody>
      </p:sp>
    </p:spTree>
    <p:extLst>
      <p:ext uri="{BB962C8B-B14F-4D97-AF65-F5344CB8AC3E}">
        <p14:creationId xmlns:p14="http://schemas.microsoft.com/office/powerpoint/2010/main" val="3813475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11ACA-554A-A6A9-8C9A-C49ACA1E5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74BF9DD-D00D-7DDF-844B-40501027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2996952"/>
            <a:ext cx="6768752" cy="33966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BBFDD85-4590-1DD3-D5D2-2AFA1DC1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44624"/>
            <a:ext cx="6840760" cy="297916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C1C882-F633-79F3-9C13-098F9A445BD6}"/>
              </a:ext>
            </a:extLst>
          </p:cNvPr>
          <p:cNvSpPr txBox="1"/>
          <p:nvPr/>
        </p:nvSpPr>
        <p:spPr>
          <a:xfrm>
            <a:off x="6240016" y="630932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9CEFA3-DF83-2444-D954-C61DB6A58C59}"/>
              </a:ext>
            </a:extLst>
          </p:cNvPr>
          <p:cNvSpPr txBox="1"/>
          <p:nvPr/>
        </p:nvSpPr>
        <p:spPr>
          <a:xfrm>
            <a:off x="7320136" y="630932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58DFAB-D226-6046-D61F-D514E32A4881}"/>
              </a:ext>
            </a:extLst>
          </p:cNvPr>
          <p:cNvSpPr txBox="1"/>
          <p:nvPr/>
        </p:nvSpPr>
        <p:spPr>
          <a:xfrm>
            <a:off x="8400256" y="632602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6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8879D69-DC73-12B9-C636-7D3DE0FFA6E9}"/>
              </a:ext>
            </a:extLst>
          </p:cNvPr>
          <p:cNvSpPr txBox="1"/>
          <p:nvPr/>
        </p:nvSpPr>
        <p:spPr>
          <a:xfrm>
            <a:off x="9408368" y="630932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212ADE5-4106-447D-F212-ACAD77001EDB}"/>
              </a:ext>
            </a:extLst>
          </p:cNvPr>
          <p:cNvSpPr txBox="1"/>
          <p:nvPr/>
        </p:nvSpPr>
        <p:spPr>
          <a:xfrm>
            <a:off x="10488488" y="630932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4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5125D0D-9709-2D45-A2E0-4CD789132790}"/>
              </a:ext>
            </a:extLst>
          </p:cNvPr>
          <p:cNvSpPr txBox="1"/>
          <p:nvPr/>
        </p:nvSpPr>
        <p:spPr>
          <a:xfrm>
            <a:off x="11568608" y="632602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6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B5EF6A-C361-B542-006D-6B48D437C3A6}"/>
              </a:ext>
            </a:extLst>
          </p:cNvPr>
          <p:cNvSpPr txBox="1"/>
          <p:nvPr/>
        </p:nvSpPr>
        <p:spPr>
          <a:xfrm>
            <a:off x="8688288" y="644404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E</a:t>
            </a:r>
            <a:r>
              <a:rPr lang="en-US" baseline="-25000" noProof="0" dirty="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00C6FE1-03E9-67A1-170E-931AB4E1145D}"/>
              </a:ext>
            </a:extLst>
          </p:cNvPr>
          <p:cNvSpPr txBox="1"/>
          <p:nvPr/>
        </p:nvSpPr>
        <p:spPr>
          <a:xfrm>
            <a:off x="11856640" y="644404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E</a:t>
            </a:r>
            <a:r>
              <a:rPr lang="en-US" baseline="-25000" noProof="0" dirty="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2AC7C7-3976-3F54-4868-1780D57053AA}"/>
              </a:ext>
            </a:extLst>
          </p:cNvPr>
          <p:cNvSpPr txBox="1"/>
          <p:nvPr/>
        </p:nvSpPr>
        <p:spPr>
          <a:xfrm>
            <a:off x="9624392" y="446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Experiment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36F09B5-A91C-EB9B-63AB-F90E9F1B9BAC}"/>
              </a:ext>
            </a:extLst>
          </p:cNvPr>
          <p:cNvSpPr txBox="1"/>
          <p:nvPr/>
        </p:nvSpPr>
        <p:spPr>
          <a:xfrm>
            <a:off x="10256861" y="3515342"/>
            <a:ext cx="172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/>
              <a:t>Simulations (average of </a:t>
            </a:r>
            <a:br>
              <a:rPr lang="en-US" sz="2000" b="1" noProof="0" dirty="0"/>
            </a:br>
            <a:r>
              <a:rPr lang="en-US" sz="2000" b="1" noProof="0" dirty="0"/>
              <a:t>3 resonances)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948F542-B432-BDB5-1F83-DFD0A9923EAE}"/>
              </a:ext>
            </a:extLst>
          </p:cNvPr>
          <p:cNvSpPr txBox="1"/>
          <p:nvPr/>
        </p:nvSpPr>
        <p:spPr>
          <a:xfrm>
            <a:off x="11120956" y="1314612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noProof="0" dirty="0"/>
              <a:t>93</a:t>
            </a:r>
            <a:r>
              <a:rPr lang="en-US" sz="2800" b="1" noProof="0" dirty="0"/>
              <a:t>Zr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5E17813-D55D-111A-B128-0FFB273070F1}"/>
              </a:ext>
            </a:extLst>
          </p:cNvPr>
          <p:cNvSpPr txBox="1"/>
          <p:nvPr/>
        </p:nvSpPr>
        <p:spPr>
          <a:xfrm>
            <a:off x="448571" y="816344"/>
            <a:ext cx="4432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Fluctuations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due to “statistical character” of individual level positions and their decays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can be significant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typically, present if number of levels is low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74761B8-561A-44A3-9712-BF836D15061A}"/>
              </a:ext>
            </a:extLst>
          </p:cNvPr>
          <p:cNvSpPr txBox="1"/>
          <p:nvPr/>
        </p:nvSpPr>
        <p:spPr>
          <a:xfrm>
            <a:off x="448572" y="6505599"/>
            <a:ext cx="6130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rgbClr val="3333CC"/>
                </a:solidFill>
              </a:rPr>
              <a:t>J.R.W</a:t>
            </a:r>
            <a:r>
              <a:rPr lang="cs-CZ" sz="1600" noProof="0" dirty="0" err="1">
                <a:solidFill>
                  <a:srgbClr val="3333CC"/>
                </a:solidFill>
              </a:rPr>
              <a:t>inklbauer</a:t>
            </a:r>
            <a:r>
              <a:rPr lang="en-US" sz="1600" noProof="0" dirty="0">
                <a:solidFill>
                  <a:srgbClr val="3333CC"/>
                </a:solidFill>
              </a:rPr>
              <a:t> et al,  Phys. Rev. C99, 024318(2019)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5D13730-C7EA-5F7A-983E-1BA2DE9A470B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4626119" cy="636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Limits</a:t>
            </a:r>
          </a:p>
        </p:txBody>
      </p:sp>
    </p:spTree>
    <p:extLst>
      <p:ext uri="{BB962C8B-B14F-4D97-AF65-F5344CB8AC3E}">
        <p14:creationId xmlns:p14="http://schemas.microsoft.com/office/powerpoint/2010/main" val="2280989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>
            <a:extLst>
              <a:ext uri="{FF2B5EF4-FFF2-40B4-BE49-F238E27FC236}">
                <a16:creationId xmlns:a16="http://schemas.microsoft.com/office/drawing/2014/main" id="{E65ADB75-8D92-565F-9D52-F2B1C57A38DD}"/>
              </a:ext>
            </a:extLst>
          </p:cNvPr>
          <p:cNvSpPr txBox="1"/>
          <p:nvPr/>
        </p:nvSpPr>
        <p:spPr>
          <a:xfrm>
            <a:off x="448571" y="816344"/>
            <a:ext cx="4432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Fluctuations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due to “statistical character” of individual level positions and their decays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can be significant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typically, present if number of levels is low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4B8AC80-22CD-274C-27D6-0DA2BF83090B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4626119" cy="636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Limits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9FE2D-807F-DE34-ADC3-C85AB5555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715" y="0"/>
            <a:ext cx="6654285" cy="65109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5C0DEF-F58C-173B-D8BC-5FDB70D7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8" y="3463419"/>
            <a:ext cx="3484432" cy="33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D4E0-5160-9306-F667-05BEB40F7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9" descr="new-3">
            <a:extLst>
              <a:ext uri="{FF2B5EF4-FFF2-40B4-BE49-F238E27FC236}">
                <a16:creationId xmlns:a16="http://schemas.microsoft.com/office/drawing/2014/main" id="{452574B8-25C9-5DEF-1756-786FC62E9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48" y="888875"/>
            <a:ext cx="2605045" cy="261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id="{E7FF06A3-645B-816A-3BC0-B9FA37F8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Multi-Step Cascade Spectra</a:t>
            </a:r>
          </a:p>
        </p:txBody>
      </p:sp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4C6D6FC5-61BA-9820-9156-592629A328D6}"/>
              </a:ext>
            </a:extLst>
          </p:cNvPr>
          <p:cNvSpPr txBox="1">
            <a:spLocks/>
          </p:cNvSpPr>
          <p:nvPr/>
        </p:nvSpPr>
        <p:spPr bwMode="auto">
          <a:xfrm>
            <a:off x="338326" y="4940033"/>
            <a:ext cx="2649729" cy="6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decay (following resonance neutron capture)</a:t>
            </a:r>
          </a:p>
        </p:txBody>
      </p:sp>
      <p:sp>
        <p:nvSpPr>
          <p:cNvPr id="3" name="Line 9">
            <a:extLst>
              <a:ext uri="{FF2B5EF4-FFF2-40B4-BE49-F238E27FC236}">
                <a16:creationId xmlns:a16="http://schemas.microsoft.com/office/drawing/2014/main" id="{EEF24EBB-0A9D-4EE2-606C-F34DED2016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8056" y="5332773"/>
            <a:ext cx="1054800" cy="811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noProof="0" dirty="0"/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9FD39A81-94BB-A1CF-34E1-E5072EB79D9C}"/>
              </a:ext>
            </a:extLst>
          </p:cNvPr>
          <p:cNvSpPr txBox="1">
            <a:spLocks/>
          </p:cNvSpPr>
          <p:nvPr/>
        </p:nvSpPr>
        <p:spPr bwMode="auto">
          <a:xfrm>
            <a:off x="4165049" y="4911486"/>
            <a:ext cx="2334606" cy="149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/>
              <a:t>Emitted </a:t>
            </a: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rays detected via a (complex) detection system</a:t>
            </a:r>
          </a:p>
        </p:txBody>
      </p:sp>
      <p:pic>
        <p:nvPicPr>
          <p:cNvPr id="6" name="Picture 4" descr="sch_Karl">
            <a:extLst>
              <a:ext uri="{FF2B5EF4-FFF2-40B4-BE49-F238E27FC236}">
                <a16:creationId xmlns:a16="http://schemas.microsoft.com/office/drawing/2014/main" id="{0647103C-64FA-FBC4-D627-1DD08CE7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2" y="766116"/>
            <a:ext cx="3425190" cy="34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ANCE array under construction at LANL. Photo provided by J. Ullmann,... |  Download Scientific Diagram">
            <a:extLst>
              <a:ext uri="{FF2B5EF4-FFF2-40B4-BE49-F238E27FC236}">
                <a16:creationId xmlns:a16="http://schemas.microsoft.com/office/drawing/2014/main" id="{AC53B755-DE3A-E34B-DE1C-3CD61464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172" y="1021606"/>
            <a:ext cx="3120516" cy="41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99D4A39-5A41-7348-8A12-611B04CF1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8137" y="5245471"/>
            <a:ext cx="2576070" cy="9159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noProof="0" dirty="0"/>
              <a:t>DANCE detector @ LANL (160 BaF</a:t>
            </a:r>
            <a:r>
              <a:rPr lang="en-US" sz="1800" baseline="-25000" noProof="0" dirty="0"/>
              <a:t>2</a:t>
            </a:r>
            <a:r>
              <a:rPr lang="en-US" sz="1800" noProof="0" dirty="0"/>
              <a:t> crystals)</a:t>
            </a:r>
          </a:p>
        </p:txBody>
      </p:sp>
    </p:spTree>
    <p:extLst>
      <p:ext uri="{BB962C8B-B14F-4D97-AF65-F5344CB8AC3E}">
        <p14:creationId xmlns:p14="http://schemas.microsoft.com/office/powerpoint/2010/main" val="3780557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A17B-6A3F-4FBC-C877-76435EED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BB25C26-CEBA-B3D3-0E45-BB5927BDEEC1}"/>
              </a:ext>
            </a:extLst>
          </p:cNvPr>
          <p:cNvSpPr txBox="1"/>
          <p:nvPr/>
        </p:nvSpPr>
        <p:spPr>
          <a:xfrm>
            <a:off x="1170432" y="1044358"/>
            <a:ext cx="97048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Coincidence spectra </a:t>
            </a:r>
            <a:r>
              <a:rPr lang="en-US" sz="2400" noProof="0" dirty="0">
                <a:solidFill>
                  <a:srgbClr val="FF0000"/>
                </a:solidFill>
              </a:rPr>
              <a:t>from (</a:t>
            </a:r>
            <a:r>
              <a:rPr lang="en-US" sz="2400" noProof="0" dirty="0" err="1">
                <a:solidFill>
                  <a:srgbClr val="FF0000"/>
                </a:solidFill>
              </a:rPr>
              <a:t>n,</a:t>
            </a:r>
            <a:r>
              <a:rPr lang="en-US" sz="2400" noProof="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noProof="0" dirty="0">
                <a:solidFill>
                  <a:srgbClr val="FF0000"/>
                </a:solidFill>
              </a:rPr>
              <a:t>) reaction </a:t>
            </a:r>
            <a:r>
              <a:rPr lang="en-US" sz="2400" noProof="0" dirty="0"/>
              <a:t>are important for verification of PSFs and NLD used in astrophysics calculations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MSC and TSC spectra are typically sensitive to PSF for </a:t>
            </a:r>
            <a:br>
              <a:rPr lang="en-US" sz="2400" noProof="0" dirty="0"/>
            </a:br>
            <a:r>
              <a:rPr lang="en-US" sz="2400" noProof="0" dirty="0"/>
              <a:t>E</a:t>
            </a:r>
            <a:r>
              <a:rPr lang="en-US" sz="2400" baseline="-25000" noProof="0" dirty="0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 </a:t>
            </a:r>
            <a:r>
              <a:rPr lang="en-US" sz="2400" noProof="0" dirty="0">
                <a:cs typeface="Arial" panose="020B0604020202020204" pitchFamily="34" charset="0"/>
              </a:rPr>
              <a:t>≈</a:t>
            </a:r>
            <a:r>
              <a:rPr lang="en-US" sz="2400" noProof="0" dirty="0"/>
              <a:t> 1 </a:t>
            </a:r>
            <a:r>
              <a:rPr lang="en-US" sz="2400" noProof="0" dirty="0">
                <a:sym typeface="Symbol" panose="05050102010706020507" pitchFamily="18" charset="2"/>
              </a:rPr>
              <a:t></a:t>
            </a:r>
            <a:r>
              <a:rPr lang="en-US" sz="2400" noProof="0" dirty="0"/>
              <a:t> (S</a:t>
            </a:r>
            <a:r>
              <a:rPr lang="en-US" sz="2400" baseline="-25000" noProof="0" dirty="0"/>
              <a:t>n</a:t>
            </a:r>
            <a:r>
              <a:rPr lang="en-US" sz="2400" noProof="0" dirty="0"/>
              <a:t>-1) MeV range (sometimes to lower energies)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High-energies limited by number of available final states for decay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Very low E</a:t>
            </a:r>
            <a:r>
              <a:rPr lang="en-US" sz="2400" baseline="-25000" noProof="0" dirty="0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 limited by a factor of E</a:t>
            </a:r>
            <a:r>
              <a:rPr lang="en-US" sz="2400" baseline="-25000" noProof="0" dirty="0">
                <a:latin typeface="Symbol" panose="05050102010706020507" pitchFamily="18" charset="2"/>
              </a:rPr>
              <a:t>g</a:t>
            </a:r>
            <a:r>
              <a:rPr lang="en-US" sz="2400" baseline="30000" noProof="0" dirty="0"/>
              <a:t>2L+1</a:t>
            </a:r>
            <a:r>
              <a:rPr lang="en-US" sz="2400" noProof="0" dirty="0"/>
              <a:t> in </a:t>
            </a:r>
            <a:r>
              <a:rPr lang="en-US" sz="2400" noProof="0" dirty="0">
                <a:latin typeface="Symbol" panose="05050102010706020507" pitchFamily="18" charset="2"/>
              </a:rPr>
              <a:t>G</a:t>
            </a:r>
            <a:r>
              <a:rPr lang="en-US" sz="2400" baseline="-25000" noProof="0" dirty="0">
                <a:latin typeface="Symbol" panose="05050102010706020507" pitchFamily="18" charset="2"/>
              </a:rPr>
              <a:t>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Often (not always) sensitivity to transition types </a:t>
            </a:r>
            <a:br>
              <a:rPr lang="en-US" sz="2400" noProof="0" dirty="0"/>
            </a:br>
            <a:r>
              <a:rPr lang="en-US" sz="2400" noProof="0" dirty="0"/>
              <a:t>(due to selection rules on </a:t>
            </a:r>
            <a:r>
              <a:rPr lang="en-US" sz="2400" noProof="0" dirty="0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 decay)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Decay governed by a highly-nontrivial interplay of PSFs and NLD </a:t>
            </a:r>
            <a:br>
              <a:rPr lang="en-US" sz="2400" noProof="0" dirty="0"/>
            </a:br>
            <a:r>
              <a:rPr lang="en-US" sz="2400" noProof="0" dirty="0"/>
              <a:t>(not really discussed above)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1F1048E-B128-E6E3-6FE1-C579542673C6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Summary – TSC &amp; MSC spectra</a:t>
            </a:r>
          </a:p>
        </p:txBody>
      </p:sp>
    </p:spTree>
    <p:extLst>
      <p:ext uri="{BB962C8B-B14F-4D97-AF65-F5344CB8AC3E}">
        <p14:creationId xmlns:p14="http://schemas.microsoft.com/office/powerpoint/2010/main" val="3254731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728F-E02A-70B1-7A04-10A7C314C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90975F9-BE56-BAF4-ECBB-18A9E61A50DB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</p:spTree>
    <p:extLst>
      <p:ext uri="{BB962C8B-B14F-4D97-AF65-F5344CB8AC3E}">
        <p14:creationId xmlns:p14="http://schemas.microsoft.com/office/powerpoint/2010/main" val="833157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FCCB956-8D44-BD8A-8CB4-64CA04DCA30E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615717-6943-48E4-08D5-D2E4D2FF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0" y="2486989"/>
            <a:ext cx="5091900" cy="41539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B91E50-45B9-A5A0-D18C-0DD08D7A9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89" y="2486989"/>
            <a:ext cx="4954212" cy="40453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E9B0947-4AA5-20BC-17E1-AC1AF88D8944}"/>
              </a:ext>
            </a:extLst>
          </p:cNvPr>
          <p:cNvSpPr txBox="1"/>
          <p:nvPr/>
        </p:nvSpPr>
        <p:spPr>
          <a:xfrm>
            <a:off x="806789" y="796281"/>
            <a:ext cx="10940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Let us suppose that </a:t>
            </a:r>
            <a:r>
              <a:rPr lang="en-US" sz="2400" noProof="0" dirty="0">
                <a:solidFill>
                  <a:srgbClr val="FF0000"/>
                </a:solidFill>
              </a:rPr>
              <a:t>we </a:t>
            </a:r>
            <a:r>
              <a:rPr lang="en-US" sz="2400" dirty="0">
                <a:solidFill>
                  <a:srgbClr val="FF0000"/>
                </a:solidFill>
              </a:rPr>
              <a:t>precisely </a:t>
            </a:r>
            <a:r>
              <a:rPr lang="en-US" sz="2400" noProof="0" dirty="0">
                <a:solidFill>
                  <a:srgbClr val="FF0000"/>
                </a:solidFill>
              </a:rPr>
              <a:t>know</a:t>
            </a:r>
            <a:r>
              <a:rPr lang="en-US" sz="2400" noProof="0" dirty="0"/>
              <a:t> all “average neutron quantities” </a:t>
            </a:r>
          </a:p>
          <a:p>
            <a:r>
              <a:rPr lang="en-US" sz="2400" noProof="0" dirty="0"/>
              <a:t>… spacing, neutron strength functions, radiation widths + (inelastic scat. </a:t>
            </a:r>
            <a:r>
              <a:rPr lang="en-US" sz="2400" dirty="0"/>
              <a:t>c</a:t>
            </a:r>
            <a:r>
              <a:rPr lang="en-US" sz="2400" noProof="0" dirty="0" err="1"/>
              <a:t>hannels</a:t>
            </a:r>
            <a:r>
              <a:rPr lang="en-US" sz="2400" noProof="0" dirty="0"/>
              <a:t>,…) </a:t>
            </a:r>
          </a:p>
          <a:p>
            <a:r>
              <a:rPr lang="en-US" sz="2400" dirty="0"/>
              <a:t>for all neutron orbital momenta</a:t>
            </a:r>
          </a:p>
          <a:p>
            <a:r>
              <a:rPr lang="en-US" sz="2400" noProof="0" dirty="0">
                <a:solidFill>
                  <a:srgbClr val="FF0000"/>
                </a:solidFill>
              </a:rPr>
              <a:t>What is the uncertainty in MACS from “random realizations” of individual resonances?</a:t>
            </a:r>
          </a:p>
        </p:txBody>
      </p:sp>
    </p:spTree>
    <p:extLst>
      <p:ext uri="{BB962C8B-B14F-4D97-AF65-F5344CB8AC3E}">
        <p14:creationId xmlns:p14="http://schemas.microsoft.com/office/powerpoint/2010/main" val="2330846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04A97A36-5C3F-F0C0-3A42-58C649FE809B}"/>
              </a:ext>
            </a:extLst>
          </p:cNvPr>
          <p:cNvSpPr txBox="1"/>
          <p:nvPr/>
        </p:nvSpPr>
        <p:spPr>
          <a:xfrm>
            <a:off x="535542" y="779762"/>
            <a:ext cx="109452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T. Rauscher, F. K. Thielemann, and K. L. Kratz, </a:t>
            </a:r>
            <a:r>
              <a:rPr lang="de-DE" sz="2400" dirty="0" err="1">
                <a:solidFill>
                  <a:srgbClr val="0000FF"/>
                </a:solidFill>
              </a:rPr>
              <a:t>Phys.Rev.C</a:t>
            </a:r>
            <a:r>
              <a:rPr lang="de-DE" sz="2400" dirty="0">
                <a:solidFill>
                  <a:srgbClr val="0000FF"/>
                </a:solidFill>
              </a:rPr>
              <a:t> 56, 1613 (1997)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“The criterion for the application of the statistical model”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 as a rule of thumb: </a:t>
            </a:r>
            <a:br>
              <a:rPr lang="en-US" sz="2400" dirty="0"/>
            </a:br>
            <a:r>
              <a:rPr lang="en-US" sz="2400" dirty="0"/>
              <a:t>HF deviation falls below 20% if there are at least 5–10 resonances within the effective energy window (probably 2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of the distribution).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DED3BB4-F1BF-2E2D-B7ED-4E8F6214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740268"/>
            <a:ext cx="3568700" cy="362042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D5A01097-00B6-BAB9-9651-C1FE5CD6CD05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0DA1474-B645-4FCB-22FF-88FAEF7EB175}"/>
              </a:ext>
            </a:extLst>
          </p:cNvPr>
          <p:cNvSpPr txBox="1"/>
          <p:nvPr/>
        </p:nvSpPr>
        <p:spPr>
          <a:xfrm>
            <a:off x="635000" y="4513562"/>
            <a:ext cx="10693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is it “statistical model” (and its validity/applicability)?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MK: “a reaction via compound nucleus” </a:t>
            </a:r>
            <a:br>
              <a:rPr lang="en-US" sz="2400" dirty="0"/>
            </a:br>
            <a:r>
              <a:rPr lang="en-US" sz="2400" dirty="0"/>
              <a:t>(often applicable also for low-energy “off resonance” region)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T. Rauscher: (likely) applicability of HF “prediction”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others … ?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BCB95BD-3C8D-D376-76BE-A48304B3980A}"/>
              </a:ext>
            </a:extLst>
          </p:cNvPr>
          <p:cNvSpPr txBox="1"/>
          <p:nvPr/>
        </p:nvSpPr>
        <p:spPr>
          <a:xfrm>
            <a:off x="6096000" y="2690456"/>
            <a:ext cx="558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BTW, we found a different width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8978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8CE6B-F374-B13F-AC42-4ED747A67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AC7BF94-4E85-5951-A22B-1083132B9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9" y="1952240"/>
            <a:ext cx="8489431" cy="477462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F01B3C2-D8B7-7834-13FA-FC908C9729D6}"/>
              </a:ext>
            </a:extLst>
          </p:cNvPr>
          <p:cNvSpPr txBox="1"/>
          <p:nvPr/>
        </p:nvSpPr>
        <p:spPr>
          <a:xfrm>
            <a:off x="431800" y="89733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/>
              <a:t>Addressed with “HFR” (for a few nuclei)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00FF"/>
                </a:solidFill>
              </a:rPr>
              <a:t>D. Rochman et al., PLB 764 (2017) 109–113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DD29615E-E48F-ED06-8578-3587F352D30C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5DCEB6B-2FF7-6466-0308-1C5A7AF329E3}"/>
              </a:ext>
            </a:extLst>
          </p:cNvPr>
          <p:cNvSpPr txBox="1"/>
          <p:nvPr/>
        </p:nvSpPr>
        <p:spPr>
          <a:xfrm>
            <a:off x="9209797" y="4339551"/>
            <a:ext cx="27871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CMR10"/>
              </a:rPr>
              <a:t>“</a:t>
            </a:r>
            <a:r>
              <a:rPr lang="en-US" sz="1800" b="0" i="0" u="none" strike="noStrike" baseline="0" dirty="0">
                <a:latin typeface="CMR10"/>
              </a:rPr>
              <a:t>when applying the  statistical HF model to light nuclei, (integrating over a statistical LD instead of summing up over individual levels), HFR calculations may lead to quite different predictions …”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1000D8-00AF-5A33-8249-515FF2BBD411}"/>
              </a:ext>
            </a:extLst>
          </p:cNvPr>
          <p:cNvSpPr txBox="1"/>
          <p:nvPr/>
        </p:nvSpPr>
        <p:spPr>
          <a:xfrm>
            <a:off x="1394084" y="3522077"/>
            <a:ext cx="1308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</a:rPr>
              <a:t>D</a:t>
            </a:r>
            <a:r>
              <a:rPr lang="en-US" sz="1600" b="0" i="0" u="none" strike="noStrike" baseline="-25000" dirty="0">
                <a:solidFill>
                  <a:srgbClr val="0000FF"/>
                </a:solidFill>
              </a:rPr>
              <a:t>0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 ≈ 158 keV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6164C4-CF31-F47F-8BBB-18D153380C59}"/>
              </a:ext>
            </a:extLst>
          </p:cNvPr>
          <p:cNvSpPr txBox="1"/>
          <p:nvPr/>
        </p:nvSpPr>
        <p:spPr>
          <a:xfrm>
            <a:off x="6322714" y="2090988"/>
            <a:ext cx="1308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</a:rPr>
              <a:t>D</a:t>
            </a:r>
            <a:r>
              <a:rPr lang="en-US" sz="1600" b="0" i="0" u="none" strike="noStrike" baseline="-25000" dirty="0">
                <a:solidFill>
                  <a:srgbClr val="0000FF"/>
                </a:solidFill>
              </a:rPr>
              <a:t>0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 ≈ 53 keV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4F5DFA6-064C-C049-BAAB-A7BD58392DD7}"/>
              </a:ext>
            </a:extLst>
          </p:cNvPr>
          <p:cNvSpPr txBox="1"/>
          <p:nvPr/>
        </p:nvSpPr>
        <p:spPr>
          <a:xfrm>
            <a:off x="3324484" y="4179125"/>
            <a:ext cx="1308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</a:rPr>
              <a:t>D</a:t>
            </a:r>
            <a:r>
              <a:rPr lang="en-US" sz="1600" b="0" i="0" u="none" strike="noStrike" baseline="-25000" dirty="0">
                <a:solidFill>
                  <a:srgbClr val="0000FF"/>
                </a:solidFill>
              </a:rPr>
              <a:t>0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 ≈ </a:t>
            </a:r>
            <a:r>
              <a:rPr lang="en-US" sz="1600" dirty="0">
                <a:solidFill>
                  <a:srgbClr val="0000FF"/>
                </a:solidFill>
              </a:rPr>
              <a:t>332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 keV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7BB0DB-4325-A23E-EFEC-4E3642482EEB}"/>
              </a:ext>
            </a:extLst>
          </p:cNvPr>
          <p:cNvSpPr txBox="1"/>
          <p:nvPr/>
        </p:nvSpPr>
        <p:spPr>
          <a:xfrm>
            <a:off x="7426584" y="4170274"/>
            <a:ext cx="1308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</a:rPr>
              <a:t>D</a:t>
            </a:r>
            <a:r>
              <a:rPr lang="en-US" sz="1600" b="0" i="0" u="none" strike="noStrike" baseline="-25000" dirty="0">
                <a:solidFill>
                  <a:srgbClr val="0000FF"/>
                </a:solidFill>
              </a:rPr>
              <a:t>0</a:t>
            </a:r>
            <a:r>
              <a:rPr lang="en-US" sz="1600" b="0" i="0" u="none" strike="noStrike" baseline="0" dirty="0">
                <a:solidFill>
                  <a:srgbClr val="0000FF"/>
                </a:solidFill>
              </a:rPr>
              <a:t> ≈ 179 keV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4D1C06F-957D-B1B5-BB5C-B198AE93194E}"/>
              </a:ext>
            </a:extLst>
          </p:cNvPr>
          <p:cNvSpPr txBox="1"/>
          <p:nvPr/>
        </p:nvSpPr>
        <p:spPr>
          <a:xfrm>
            <a:off x="9209797" y="1952240"/>
            <a:ext cx="2139951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0" i="0" u="none" strike="noStrike" baseline="0" dirty="0"/>
              <a:t>Area given by</a:t>
            </a:r>
          </a:p>
          <a:p>
            <a:r>
              <a:rPr lang="en-US" b="0" i="0" u="none" strike="noStrike" baseline="0" dirty="0"/>
              <a:t>MAD = Median Absolute Deviation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03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BBC78-233C-43C9-2C19-03FB343FF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7BBC886-4546-39D4-952C-3F352C1DA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7" y="2903172"/>
            <a:ext cx="5465973" cy="396752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EFE718-F107-18D6-3F6B-4318366B8A0D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6D47973-3340-CDDA-55FF-7C87A00E4FFE}"/>
              </a:ext>
            </a:extLst>
          </p:cNvPr>
          <p:cNvSpPr txBox="1"/>
          <p:nvPr/>
        </p:nvSpPr>
        <p:spPr>
          <a:xfrm>
            <a:off x="9972040" y="3211996"/>
            <a:ext cx="2171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/>
              <a:t>96</a:t>
            </a:r>
            <a:r>
              <a:rPr lang="en-US" sz="2400" dirty="0"/>
              <a:t>Zr: 13000 eV</a:t>
            </a:r>
          </a:p>
          <a:p>
            <a:r>
              <a:rPr lang="en-US" sz="2400" baseline="30000" dirty="0">
                <a:solidFill>
                  <a:srgbClr val="00FF00"/>
                </a:solidFill>
              </a:rPr>
              <a:t>63</a:t>
            </a:r>
            <a:r>
              <a:rPr lang="en-US" sz="2400" dirty="0">
                <a:solidFill>
                  <a:srgbClr val="00FF00"/>
                </a:solidFill>
              </a:rPr>
              <a:t>Ni: 4400 eV</a:t>
            </a:r>
          </a:p>
          <a:p>
            <a:r>
              <a:rPr lang="en-US" sz="2400" baseline="30000" dirty="0">
                <a:solidFill>
                  <a:srgbClr val="0000FF"/>
                </a:solidFill>
              </a:rPr>
              <a:t>65</a:t>
            </a:r>
            <a:r>
              <a:rPr lang="en-US" sz="2400" dirty="0">
                <a:solidFill>
                  <a:srgbClr val="0000FF"/>
                </a:solidFill>
              </a:rPr>
              <a:t>Cu: 1500 eV</a:t>
            </a:r>
          </a:p>
          <a:p>
            <a:r>
              <a:rPr lang="en-US" sz="2400" baseline="30000" dirty="0">
                <a:solidFill>
                  <a:srgbClr val="33FFFF"/>
                </a:solidFill>
              </a:rPr>
              <a:t>87</a:t>
            </a:r>
            <a:r>
              <a:rPr lang="en-US" sz="2400" dirty="0">
                <a:solidFill>
                  <a:srgbClr val="33FFFF"/>
                </a:solidFill>
              </a:rPr>
              <a:t>Sr: 290 eV</a:t>
            </a:r>
          </a:p>
          <a:p>
            <a:r>
              <a:rPr lang="en-US" sz="2400" baseline="30000" dirty="0">
                <a:solidFill>
                  <a:srgbClr val="FF7B00"/>
                </a:solidFill>
              </a:rPr>
              <a:t>77</a:t>
            </a:r>
            <a:r>
              <a:rPr lang="en-US" sz="2400" dirty="0">
                <a:solidFill>
                  <a:srgbClr val="FF7B00"/>
                </a:solidFill>
              </a:rPr>
              <a:t>Se: 110 eV</a:t>
            </a:r>
          </a:p>
          <a:p>
            <a:r>
              <a:rPr lang="en-US" sz="2400" baseline="30000" dirty="0">
                <a:solidFill>
                  <a:srgbClr val="FF0000"/>
                </a:solidFill>
              </a:rPr>
              <a:t>156</a:t>
            </a:r>
            <a:r>
              <a:rPr lang="en-US" sz="2400" dirty="0">
                <a:solidFill>
                  <a:srgbClr val="FF0000"/>
                </a:solidFill>
              </a:rPr>
              <a:t>Gd : 30 eV</a:t>
            </a:r>
          </a:p>
          <a:p>
            <a:r>
              <a:rPr lang="en-US" sz="2400" baseline="30000" dirty="0">
                <a:solidFill>
                  <a:srgbClr val="7F7F7F"/>
                </a:solidFill>
              </a:rPr>
              <a:t>169</a:t>
            </a:r>
            <a:r>
              <a:rPr lang="en-US" sz="2400" dirty="0">
                <a:solidFill>
                  <a:srgbClr val="7F7F7F"/>
                </a:solidFill>
              </a:rPr>
              <a:t>Tm 7.3 eV</a:t>
            </a:r>
          </a:p>
          <a:p>
            <a:r>
              <a:rPr lang="en-US" sz="2400" baseline="30000" dirty="0">
                <a:solidFill>
                  <a:srgbClr val="FF00FF"/>
                </a:solidFill>
              </a:rPr>
              <a:t>157</a:t>
            </a:r>
            <a:r>
              <a:rPr lang="en-US" sz="2400" dirty="0">
                <a:solidFill>
                  <a:srgbClr val="FF00FF"/>
                </a:solidFill>
              </a:rPr>
              <a:t>Gd: 4.9 eV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AC7EB42-DCC2-DCFC-BEFC-D588CCC370F9}"/>
              </a:ext>
            </a:extLst>
          </p:cNvPr>
          <p:cNvSpPr txBox="1"/>
          <p:nvPr/>
        </p:nvSpPr>
        <p:spPr>
          <a:xfrm>
            <a:off x="431800" y="681431"/>
            <a:ext cx="11252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/>
              <a:t>More systematic study: </a:t>
            </a:r>
            <a:r>
              <a:rPr lang="en-US" sz="2400" dirty="0">
                <a:solidFill>
                  <a:srgbClr val="0000FF"/>
                </a:solidFill>
              </a:rPr>
              <a:t>MK, A. Couture, PRC 112,054601(2025) 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/>
              <a:t>– no HF calculations, only random resonance sequences, no “direct capture”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Various tests of impact of different quantities (using “an artificial nucleus”)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 uncertainty in MACS:</a:t>
            </a:r>
            <a:br>
              <a:rPr lang="en-US" sz="2400" dirty="0"/>
            </a:br>
            <a:r>
              <a:rPr lang="en-US" sz="2400" dirty="0"/>
              <a:t>with </a:t>
            </a:r>
            <a:r>
              <a:rPr lang="en-US" sz="2400" i="1" dirty="0"/>
              <a:t>D</a:t>
            </a:r>
            <a:r>
              <a:rPr lang="en-US" sz="2400" i="1" baseline="-25000" dirty="0"/>
              <a:t>0</a:t>
            </a:r>
            <a:r>
              <a:rPr lang="en-US" sz="2400" dirty="0"/>
              <a:t> in eV, </a:t>
            </a:r>
            <a:r>
              <a:rPr lang="en-US" sz="2400" i="1" dirty="0" err="1"/>
              <a:t>kT</a:t>
            </a:r>
            <a:r>
              <a:rPr lang="en-US" sz="2400" dirty="0"/>
              <a:t> in keV (if GOE long-range correlations 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Reasonably works for “real nuclei”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68B1CB7-7935-1B3F-2576-E47DF687D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13" y="1799322"/>
            <a:ext cx="3391373" cy="4096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22C86CB-5EB8-C5BB-4A65-BB7D0ABD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67" y="5537201"/>
            <a:ext cx="2827433" cy="7547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5D5ADCD-F1C2-C9AF-3967-197F72E8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667" y="4711700"/>
            <a:ext cx="2497233" cy="75077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9EBB4D1-5AA1-2F81-BB18-F06639D59910}"/>
              </a:ext>
            </a:extLst>
          </p:cNvPr>
          <p:cNvSpPr txBox="1"/>
          <p:nvPr/>
        </p:nvSpPr>
        <p:spPr>
          <a:xfrm>
            <a:off x="10089221" y="2644553"/>
            <a:ext cx="1771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Assumed D</a:t>
            </a:r>
            <a:r>
              <a:rPr lang="en-US" sz="2400" i="1" baseline="-25000" dirty="0"/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9941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26EE0-8EE3-C93B-BD04-CC786E10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0E5BC8A2-0C62-3017-54A8-398B1106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7" y="2903172"/>
            <a:ext cx="5465973" cy="396752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2710CD-B180-C9A2-C370-A90BDDB49BBA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B1A3E52-B445-BBB7-9546-FE61A9FEDA1D}"/>
              </a:ext>
            </a:extLst>
          </p:cNvPr>
          <p:cNvSpPr txBox="1"/>
          <p:nvPr/>
        </p:nvSpPr>
        <p:spPr>
          <a:xfrm>
            <a:off x="9972040" y="3211996"/>
            <a:ext cx="2171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/>
              <a:t>96</a:t>
            </a:r>
            <a:r>
              <a:rPr lang="en-US" sz="2400" dirty="0"/>
              <a:t>Zr: 13000 eV</a:t>
            </a:r>
          </a:p>
          <a:p>
            <a:r>
              <a:rPr lang="en-US" sz="2400" baseline="30000" dirty="0">
                <a:solidFill>
                  <a:srgbClr val="00FF00"/>
                </a:solidFill>
              </a:rPr>
              <a:t>63</a:t>
            </a:r>
            <a:r>
              <a:rPr lang="en-US" sz="2400" dirty="0">
                <a:solidFill>
                  <a:srgbClr val="00FF00"/>
                </a:solidFill>
              </a:rPr>
              <a:t>Ni: 4400 eV</a:t>
            </a:r>
          </a:p>
          <a:p>
            <a:r>
              <a:rPr lang="en-US" sz="2400" baseline="30000" dirty="0">
                <a:solidFill>
                  <a:srgbClr val="0000FF"/>
                </a:solidFill>
              </a:rPr>
              <a:t>65</a:t>
            </a:r>
            <a:r>
              <a:rPr lang="en-US" sz="2400" dirty="0">
                <a:solidFill>
                  <a:srgbClr val="0000FF"/>
                </a:solidFill>
              </a:rPr>
              <a:t>Cu: 1500 eV</a:t>
            </a:r>
          </a:p>
          <a:p>
            <a:r>
              <a:rPr lang="en-US" sz="2400" baseline="30000" dirty="0">
                <a:solidFill>
                  <a:srgbClr val="33FFFF"/>
                </a:solidFill>
              </a:rPr>
              <a:t>87</a:t>
            </a:r>
            <a:r>
              <a:rPr lang="en-US" sz="2400" dirty="0">
                <a:solidFill>
                  <a:srgbClr val="33FFFF"/>
                </a:solidFill>
              </a:rPr>
              <a:t>Sr: 290 eV</a:t>
            </a:r>
          </a:p>
          <a:p>
            <a:r>
              <a:rPr lang="en-US" sz="2400" baseline="30000" dirty="0">
                <a:solidFill>
                  <a:srgbClr val="FF7B00"/>
                </a:solidFill>
              </a:rPr>
              <a:t>77</a:t>
            </a:r>
            <a:r>
              <a:rPr lang="en-US" sz="2400" dirty="0">
                <a:solidFill>
                  <a:srgbClr val="FF7B00"/>
                </a:solidFill>
              </a:rPr>
              <a:t>Se: 110 eV</a:t>
            </a:r>
          </a:p>
          <a:p>
            <a:r>
              <a:rPr lang="en-US" sz="2400" baseline="30000" dirty="0">
                <a:solidFill>
                  <a:srgbClr val="FF0000"/>
                </a:solidFill>
              </a:rPr>
              <a:t>156</a:t>
            </a:r>
            <a:r>
              <a:rPr lang="en-US" sz="2400" dirty="0">
                <a:solidFill>
                  <a:srgbClr val="FF0000"/>
                </a:solidFill>
              </a:rPr>
              <a:t>Gd : 30 eV</a:t>
            </a:r>
          </a:p>
          <a:p>
            <a:r>
              <a:rPr lang="en-US" sz="2400" baseline="30000" dirty="0">
                <a:solidFill>
                  <a:srgbClr val="7F7F7F"/>
                </a:solidFill>
              </a:rPr>
              <a:t>169</a:t>
            </a:r>
            <a:r>
              <a:rPr lang="en-US" sz="2400" dirty="0">
                <a:solidFill>
                  <a:srgbClr val="7F7F7F"/>
                </a:solidFill>
              </a:rPr>
              <a:t>Tm 7.3 eV</a:t>
            </a:r>
          </a:p>
          <a:p>
            <a:r>
              <a:rPr lang="en-US" sz="2400" baseline="30000" dirty="0">
                <a:solidFill>
                  <a:srgbClr val="FF00FF"/>
                </a:solidFill>
              </a:rPr>
              <a:t>157</a:t>
            </a:r>
            <a:r>
              <a:rPr lang="en-US" sz="2400" dirty="0">
                <a:solidFill>
                  <a:srgbClr val="FF00FF"/>
                </a:solidFill>
              </a:rPr>
              <a:t>Gd: 4.9 eV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DD7DF04-5AD2-581E-2687-2940D1F52961}"/>
              </a:ext>
            </a:extLst>
          </p:cNvPr>
          <p:cNvSpPr/>
          <p:nvPr/>
        </p:nvSpPr>
        <p:spPr>
          <a:xfrm>
            <a:off x="3530600" y="3505200"/>
            <a:ext cx="114300" cy="2677584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9805778-2AFC-0183-AC44-F60E810F3D68}"/>
              </a:ext>
            </a:extLst>
          </p:cNvPr>
          <p:cNvSpPr/>
          <p:nvPr/>
        </p:nvSpPr>
        <p:spPr>
          <a:xfrm>
            <a:off x="1752600" y="3187700"/>
            <a:ext cx="114300" cy="2819400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FD13786-A776-3165-9731-C2D38CBB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13" y="1799322"/>
            <a:ext cx="3391373" cy="4096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412AB7D-61A0-4D25-301B-8939C770B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67" y="5537201"/>
            <a:ext cx="2827433" cy="7547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DD0F923-E612-2174-F291-702D5E059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667" y="4711700"/>
            <a:ext cx="2497233" cy="75077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3AD55301-57F2-EB4E-5CE0-393A93094DC3}"/>
              </a:ext>
            </a:extLst>
          </p:cNvPr>
          <p:cNvSpPr txBox="1"/>
          <p:nvPr/>
        </p:nvSpPr>
        <p:spPr>
          <a:xfrm>
            <a:off x="431800" y="681431"/>
            <a:ext cx="11252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/>
              <a:t>More systematic study: </a:t>
            </a:r>
            <a:r>
              <a:rPr lang="en-US" sz="2400" dirty="0">
                <a:solidFill>
                  <a:srgbClr val="0000FF"/>
                </a:solidFill>
              </a:rPr>
              <a:t>MK, A. Couture, PRC 112,054601(2025) 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/>
              <a:t>– no HF calculations, only random resonance sequences, no “direct capture”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Various tests of impact of different quantities (using “an artificial nucleus”)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 uncertainty in MACS:</a:t>
            </a:r>
            <a:br>
              <a:rPr lang="en-US" sz="2400" dirty="0"/>
            </a:br>
            <a:r>
              <a:rPr lang="en-US" sz="2400" dirty="0"/>
              <a:t>with </a:t>
            </a:r>
            <a:r>
              <a:rPr lang="en-US" sz="2400" i="1" dirty="0"/>
              <a:t>D</a:t>
            </a:r>
            <a:r>
              <a:rPr lang="en-US" sz="2400" i="1" baseline="-25000" dirty="0"/>
              <a:t>0</a:t>
            </a:r>
            <a:r>
              <a:rPr lang="en-US" sz="2400" dirty="0"/>
              <a:t> in eV, </a:t>
            </a:r>
            <a:r>
              <a:rPr lang="en-US" sz="2400" i="1" dirty="0" err="1"/>
              <a:t>kT</a:t>
            </a:r>
            <a:r>
              <a:rPr lang="en-US" sz="2400" dirty="0"/>
              <a:t> in keV (if GOE long-range correlations 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Reasonably works for “real nuclei”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648C1D-DCB6-6362-2FED-2C2D900F0511}"/>
              </a:ext>
            </a:extLst>
          </p:cNvPr>
          <p:cNvSpPr txBox="1"/>
          <p:nvPr/>
        </p:nvSpPr>
        <p:spPr>
          <a:xfrm>
            <a:off x="10089221" y="2644553"/>
            <a:ext cx="1771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Assumed D</a:t>
            </a:r>
            <a:r>
              <a:rPr lang="en-US" sz="2400" i="1" baseline="-25000" dirty="0"/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94304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D76FE-D9ED-55D9-8C8E-FAD3FDDF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C5E1D-CE1C-B69B-0C5E-EF936CB56F99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37E1ED-29FB-6C4B-5264-60559C50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1100"/>
            <a:ext cx="12192000" cy="30709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35BAA4A-BAE8-0AEA-CE34-482351E3E9C8}"/>
              </a:ext>
            </a:extLst>
          </p:cNvPr>
          <p:cNvSpPr txBox="1"/>
          <p:nvPr/>
        </p:nvSpPr>
        <p:spPr>
          <a:xfrm>
            <a:off x="7010400" y="4793734"/>
            <a:ext cx="125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</a:t>
            </a:r>
            <a:r>
              <a:rPr lang="en-US" sz="1800" baseline="-25000" dirty="0"/>
              <a:t>0</a:t>
            </a:r>
            <a:r>
              <a:rPr lang="en-US" sz="1800" dirty="0"/>
              <a:t>=13 keV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50220D1-1F9A-C041-1FB2-CDEB9AFE1BFF}"/>
              </a:ext>
            </a:extLst>
          </p:cNvPr>
          <p:cNvSpPr txBox="1"/>
          <p:nvPr/>
        </p:nvSpPr>
        <p:spPr>
          <a:xfrm>
            <a:off x="3049270" y="3958251"/>
            <a:ext cx="125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</a:t>
            </a:r>
            <a:r>
              <a:rPr lang="en-US" sz="1800" baseline="-25000" dirty="0"/>
              <a:t>0</a:t>
            </a:r>
            <a:r>
              <a:rPr lang="en-US" sz="1800" dirty="0"/>
              <a:t>=1</a:t>
            </a:r>
            <a:r>
              <a:rPr lang="en-US" dirty="0"/>
              <a:t>.5</a:t>
            </a:r>
            <a:r>
              <a:rPr lang="en-US" sz="1800" dirty="0"/>
              <a:t> keV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0C92E6-B9F7-B3B2-FBC7-47F0E86CC4DF}"/>
              </a:ext>
            </a:extLst>
          </p:cNvPr>
          <p:cNvSpPr txBox="1"/>
          <p:nvPr/>
        </p:nvSpPr>
        <p:spPr>
          <a:xfrm>
            <a:off x="10312400" y="3996351"/>
            <a:ext cx="125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</a:t>
            </a:r>
            <a:r>
              <a:rPr lang="en-US" sz="1800" baseline="-25000" dirty="0"/>
              <a:t>0</a:t>
            </a:r>
            <a:r>
              <a:rPr lang="en-US" sz="1800" dirty="0"/>
              <a:t>=7.3 eV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1541DE-084B-5A99-A13A-14E0D2018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13" y="1799322"/>
            <a:ext cx="3391373" cy="40963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887681F-0780-1254-BDFD-0A96CC959EA7}"/>
              </a:ext>
            </a:extLst>
          </p:cNvPr>
          <p:cNvSpPr txBox="1"/>
          <p:nvPr/>
        </p:nvSpPr>
        <p:spPr>
          <a:xfrm>
            <a:off x="431800" y="681431"/>
            <a:ext cx="11252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/>
              <a:t>More systematic study: </a:t>
            </a:r>
            <a:r>
              <a:rPr lang="en-US" sz="2400" dirty="0">
                <a:solidFill>
                  <a:srgbClr val="0000FF"/>
                </a:solidFill>
              </a:rPr>
              <a:t>MK, A. Couture, PRC 112,054601(2025) 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/>
              <a:t>– no HF calculations, only random resonance sequences, no “direct capture”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Various tests of impact of different quantities (using “an artificial nucleus”)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 uncertainty in MACS:</a:t>
            </a:r>
            <a:br>
              <a:rPr lang="en-US" sz="2400" dirty="0"/>
            </a:br>
            <a:r>
              <a:rPr lang="en-US" sz="2400" dirty="0"/>
              <a:t>with </a:t>
            </a:r>
            <a:r>
              <a:rPr lang="en-US" sz="2400" i="1" dirty="0"/>
              <a:t>D</a:t>
            </a:r>
            <a:r>
              <a:rPr lang="en-US" sz="2400" i="1" baseline="-25000" dirty="0"/>
              <a:t>0</a:t>
            </a:r>
            <a:r>
              <a:rPr lang="en-US" sz="2400" dirty="0"/>
              <a:t> in eV, </a:t>
            </a:r>
            <a:r>
              <a:rPr lang="en-US" sz="2400" i="1" dirty="0" err="1"/>
              <a:t>kT</a:t>
            </a:r>
            <a:r>
              <a:rPr lang="en-US" sz="2400" dirty="0"/>
              <a:t> in keV (if GOE long-range correlations 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Reasonably works for “real nuclei”</a:t>
            </a:r>
          </a:p>
        </p:txBody>
      </p:sp>
    </p:spTree>
    <p:extLst>
      <p:ext uri="{BB962C8B-B14F-4D97-AF65-F5344CB8AC3E}">
        <p14:creationId xmlns:p14="http://schemas.microsoft.com/office/powerpoint/2010/main" val="3152304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7F662-2420-C6B2-479D-67936DD19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E11FE8-7131-053A-E377-247B1A0E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9" y="2712458"/>
            <a:ext cx="4942411" cy="40820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232560E-0D83-BF53-FDC7-434CF7EE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64" y="2746873"/>
            <a:ext cx="4780447" cy="395458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8C0B1C70-D6F7-D49C-4176-625F6D634116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0A81015-73F4-6569-1111-5EFBEABD1509}"/>
              </a:ext>
            </a:extLst>
          </p:cNvPr>
          <p:cNvSpPr txBox="1"/>
          <p:nvPr/>
        </p:nvSpPr>
        <p:spPr>
          <a:xfrm>
            <a:off x="431800" y="770331"/>
            <a:ext cx="10604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FF0000"/>
                </a:solidFill>
              </a:rPr>
              <a:t>What does happen if </a:t>
            </a:r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i="1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 ≤ </a:t>
            </a:r>
            <a:r>
              <a:rPr lang="en-US" sz="2400" i="1" dirty="0" err="1">
                <a:solidFill>
                  <a:srgbClr val="FF0000"/>
                </a:solidFill>
              </a:rPr>
              <a:t>kT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2BDE805-254B-9E1F-1457-1EA88BBE2D62}"/>
              </a:ext>
            </a:extLst>
          </p:cNvPr>
          <p:cNvSpPr txBox="1"/>
          <p:nvPr/>
        </p:nvSpPr>
        <p:spPr>
          <a:xfrm>
            <a:off x="471042" y="1202762"/>
            <a:ext cx="11289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/>
              <a:t>If </a:t>
            </a:r>
            <a:r>
              <a:rPr lang="en-US" sz="2400" b="0" i="0" u="none" strike="noStrike" baseline="0" dirty="0" err="1"/>
              <a:t>kT</a:t>
            </a:r>
            <a:r>
              <a:rPr lang="en-US" sz="2400" b="0" i="0" u="none" strike="noStrike" baseline="0" dirty="0"/>
              <a:t> larger than a few keV (relevant for astrophysical processes):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/>
              <a:t>about 10 resonances (of all l)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[Rauscher] within </a:t>
            </a:r>
            <a:r>
              <a:rPr lang="en-US" sz="2400" b="0" i="0" u="none" strike="noStrike" baseline="0" dirty="0">
                <a:latin typeface="Symbol" panose="05050102010706020507" pitchFamily="18" charset="2"/>
              </a:rPr>
              <a:t>D</a:t>
            </a:r>
            <a:r>
              <a:rPr lang="en-US" sz="2400" b="0" i="0" u="none" strike="noStrike" baseline="0" dirty="0"/>
              <a:t> appears for D</a:t>
            </a:r>
            <a:r>
              <a:rPr lang="en-US" sz="2400" b="0" i="0" u="none" strike="noStrike" baseline="-25000" dirty="0"/>
              <a:t>0</a:t>
            </a:r>
            <a:r>
              <a:rPr lang="en-US" sz="2400" b="0" i="0" u="none" strike="noStrike" baseline="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kT</a:t>
            </a:r>
            <a:r>
              <a:rPr lang="en-US" sz="2400" b="0" i="0" u="none" strike="noStrike" baseline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 err="1"/>
              <a:t>yields</a:t>
            </a:r>
            <a:r>
              <a:rPr lang="cs-CZ" sz="2400" b="0" i="0" u="none" strike="noStrike" baseline="0" dirty="0"/>
              <a:t> </a:t>
            </a:r>
            <a:r>
              <a:rPr lang="cs-CZ" sz="2400" b="0" i="0" u="none" strike="noStrike" baseline="0" dirty="0">
                <a:latin typeface="Symbol" panose="05050102010706020507" pitchFamily="18" charset="2"/>
              </a:rPr>
              <a:t>d</a:t>
            </a:r>
            <a:r>
              <a:rPr lang="en-US" sz="2400" b="0" i="0" u="none" strike="noStrike" baseline="-25000" dirty="0"/>
              <a:t>MACS</a:t>
            </a:r>
            <a:r>
              <a:rPr lang="en-US" sz="2400" b="0" i="0" u="none" strike="noStrike" baseline="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b="0" i="0" u="none" strike="noStrike" baseline="0" dirty="0"/>
              <a:t> 0.3, 0.2, and 0.13 for </a:t>
            </a:r>
            <a:r>
              <a:rPr lang="en-US" sz="2400" b="0" i="0" u="none" strike="noStrike" baseline="0" dirty="0" err="1"/>
              <a:t>kT</a:t>
            </a:r>
            <a:r>
              <a:rPr lang="en-US" sz="2400" b="0" i="0" u="none" strike="noStrike" baseline="0" dirty="0"/>
              <a:t> = 8, 25, and 90 keV</a:t>
            </a:r>
            <a:endParaRPr lang="en-US" sz="2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E0CFF3E-835B-69E0-9650-930EF315D88B}"/>
              </a:ext>
            </a:extLst>
          </p:cNvPr>
          <p:cNvSpPr txBox="1"/>
          <p:nvPr/>
        </p:nvSpPr>
        <p:spPr>
          <a:xfrm>
            <a:off x="2567518" y="5655238"/>
            <a:ext cx="257598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i="0" u="none" strike="noStrike" baseline="0" dirty="0"/>
              <a:t>1000 random sequences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7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CBA85E7-3380-9B00-3DAE-988F7B6D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9" y="2712458"/>
            <a:ext cx="4942411" cy="40820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035689-15C1-1AC7-E836-AD027AFE8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64" y="2746873"/>
            <a:ext cx="4780447" cy="395458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C24FDED4-2D30-1F39-F882-6AEEDB7CAA06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58028E8-4A8A-CDA6-E9CA-4BF1D6F5D72C}"/>
              </a:ext>
            </a:extLst>
          </p:cNvPr>
          <p:cNvSpPr txBox="1"/>
          <p:nvPr/>
        </p:nvSpPr>
        <p:spPr>
          <a:xfrm>
            <a:off x="431800" y="770331"/>
            <a:ext cx="10604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FF0000"/>
                </a:solidFill>
              </a:rPr>
              <a:t>What does happen if </a:t>
            </a:r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i="1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 ≤ </a:t>
            </a:r>
            <a:r>
              <a:rPr lang="en-US" sz="2400" i="1" dirty="0" err="1">
                <a:solidFill>
                  <a:srgbClr val="FF0000"/>
                </a:solidFill>
              </a:rPr>
              <a:t>kT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981184D-41D7-DE1F-C8CA-D3CC9077F18A}"/>
              </a:ext>
            </a:extLst>
          </p:cNvPr>
          <p:cNvSpPr txBox="1"/>
          <p:nvPr/>
        </p:nvSpPr>
        <p:spPr>
          <a:xfrm>
            <a:off x="471042" y="1202762"/>
            <a:ext cx="11289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/>
              <a:t>If </a:t>
            </a:r>
            <a:r>
              <a:rPr lang="en-US" sz="2400" b="0" i="0" u="none" strike="noStrike" baseline="0" dirty="0" err="1"/>
              <a:t>kT</a:t>
            </a:r>
            <a:r>
              <a:rPr lang="en-US" sz="2400" b="0" i="0" u="none" strike="noStrike" baseline="0" dirty="0"/>
              <a:t> larger than a few keV (relevant for astrophysical processes):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/>
              <a:t>about 10 resonances (of all l)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[Rauscher] within </a:t>
            </a:r>
            <a:r>
              <a:rPr lang="en-US" sz="2400" b="0" i="0" u="none" strike="noStrike" baseline="0" dirty="0">
                <a:latin typeface="Symbol" panose="05050102010706020507" pitchFamily="18" charset="2"/>
              </a:rPr>
              <a:t>D</a:t>
            </a:r>
            <a:r>
              <a:rPr lang="en-US" sz="2400" b="0" i="0" u="none" strike="noStrike" baseline="0" dirty="0"/>
              <a:t> appears for D</a:t>
            </a:r>
            <a:r>
              <a:rPr lang="en-US" sz="2400" b="0" i="0" u="none" strike="noStrike" baseline="-25000" dirty="0"/>
              <a:t>0</a:t>
            </a:r>
            <a:r>
              <a:rPr lang="en-US" sz="2400" b="0" i="0" u="none" strike="noStrike" baseline="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kT</a:t>
            </a:r>
            <a:r>
              <a:rPr lang="en-US" sz="2400" b="0" i="0" u="none" strike="noStrike" baseline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 err="1"/>
              <a:t>yields</a:t>
            </a:r>
            <a:r>
              <a:rPr lang="cs-CZ" sz="2400" b="0" i="0" u="none" strike="noStrike" baseline="0" dirty="0"/>
              <a:t> </a:t>
            </a:r>
            <a:r>
              <a:rPr lang="cs-CZ" sz="2400" b="0" i="0" u="none" strike="noStrike" baseline="0" dirty="0">
                <a:latin typeface="Symbol" panose="05050102010706020507" pitchFamily="18" charset="2"/>
              </a:rPr>
              <a:t>d</a:t>
            </a:r>
            <a:r>
              <a:rPr lang="en-US" sz="2400" b="0" i="0" u="none" strike="noStrike" baseline="-25000" dirty="0"/>
              <a:t>MACS</a:t>
            </a:r>
            <a:r>
              <a:rPr lang="en-US" sz="2400" b="0" i="0" u="none" strike="noStrike" baseline="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b="0" i="0" u="none" strike="noStrike" baseline="0" dirty="0"/>
              <a:t> 0.3, 0.2, and 0.13 for </a:t>
            </a:r>
            <a:r>
              <a:rPr lang="en-US" sz="2400" b="0" i="0" u="none" strike="noStrike" baseline="0" dirty="0" err="1"/>
              <a:t>kT</a:t>
            </a:r>
            <a:r>
              <a:rPr lang="en-US" sz="2400" b="0" i="0" u="none" strike="noStrike" baseline="0" dirty="0"/>
              <a:t> = 8, 25, and 90 keV</a:t>
            </a:r>
            <a:endParaRPr lang="en-US" sz="2400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C0625D8-797F-88D2-1B85-F1FBD1AB29B1}"/>
              </a:ext>
            </a:extLst>
          </p:cNvPr>
          <p:cNvCxnSpPr/>
          <p:nvPr/>
        </p:nvCxnSpPr>
        <p:spPr>
          <a:xfrm flipH="1">
            <a:off x="4994237" y="3776269"/>
            <a:ext cx="3060700" cy="2349500"/>
          </a:xfrm>
          <a:prstGeom prst="straightConnector1">
            <a:avLst/>
          </a:prstGeom>
          <a:ln w="41275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F15ED25-F19B-4C76-C5D2-49C21076D35B}"/>
              </a:ext>
            </a:extLst>
          </p:cNvPr>
          <p:cNvSpPr txBox="1"/>
          <p:nvPr/>
        </p:nvSpPr>
        <p:spPr>
          <a:xfrm>
            <a:off x="5303856" y="5998469"/>
            <a:ext cx="1893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00B050"/>
                </a:solidFill>
              </a:rPr>
              <a:t>Max </a:t>
            </a:r>
            <a:br>
              <a:rPr lang="en-US" sz="2400" b="0" i="0" u="none" strike="noStrike" baseline="0" dirty="0">
                <a:solidFill>
                  <a:srgbClr val="00B050"/>
                </a:solidFill>
              </a:rPr>
            </a:br>
            <a:r>
              <a:rPr lang="en-US" sz="2400" b="0" i="0" u="none" strike="noStrike" baseline="0" dirty="0">
                <a:solidFill>
                  <a:srgbClr val="00B050"/>
                </a:solidFill>
              </a:rPr>
              <a:t>MACS </a:t>
            </a:r>
            <a:r>
              <a:rPr lang="en-US" sz="2400" dirty="0">
                <a:solidFill>
                  <a:srgbClr val="00B050"/>
                </a:solidFill>
                <a:sym typeface="Symbol" panose="05050102010706020507" pitchFamily="18" charset="2"/>
              </a:rPr>
              <a:t></a:t>
            </a:r>
            <a:r>
              <a:rPr lang="en-US" sz="2400" dirty="0">
                <a:solidFill>
                  <a:srgbClr val="00B050"/>
                </a:solidFill>
              </a:rPr>
              <a:t> 10 b</a:t>
            </a:r>
            <a:r>
              <a:rPr lang="en-US" sz="24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F101F3E-5DE2-9E60-0219-BF9448911B1B}"/>
              </a:ext>
            </a:extLst>
          </p:cNvPr>
          <p:cNvSpPr txBox="1"/>
          <p:nvPr/>
        </p:nvSpPr>
        <p:spPr>
          <a:xfrm>
            <a:off x="2567518" y="5655238"/>
            <a:ext cx="257598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i="0" u="none" strike="noStrike" baseline="0" dirty="0"/>
              <a:t>1000 random sequences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4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A601-5F11-F6D2-1A55-A503AF3A7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3" name="Group 5">
            <a:extLst>
              <a:ext uri="{FF2B5EF4-FFF2-40B4-BE49-F238E27FC236}">
                <a16:creationId xmlns:a16="http://schemas.microsoft.com/office/drawing/2014/main" id="{34EA7F3B-5B41-8D99-E2BA-2AFA4921BF08}"/>
              </a:ext>
            </a:extLst>
          </p:cNvPr>
          <p:cNvGrpSpPr>
            <a:grpSpLocks/>
          </p:cNvGrpSpPr>
          <p:nvPr/>
        </p:nvGrpSpPr>
        <p:grpSpPr bwMode="auto">
          <a:xfrm>
            <a:off x="6930084" y="446654"/>
            <a:ext cx="4923589" cy="2841059"/>
            <a:chOff x="192" y="2400"/>
            <a:chExt cx="2825" cy="1497"/>
          </a:xfrm>
        </p:grpSpPr>
        <p:sp>
          <p:nvSpPr>
            <p:cNvPr id="20503" name="Rectangle 6">
              <a:extLst>
                <a:ext uri="{FF2B5EF4-FFF2-40B4-BE49-F238E27FC236}">
                  <a16:creationId xmlns:a16="http://schemas.microsoft.com/office/drawing/2014/main" id="{1048FEB9-7B61-87D7-8255-8DA607B27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496"/>
              <a:ext cx="2688" cy="1344"/>
            </a:xfrm>
            <a:prstGeom prst="rect">
              <a:avLst/>
            </a:prstGeom>
            <a:solidFill>
              <a:srgbClr val="FFFFCC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noProof="0" dirty="0"/>
            </a:p>
          </p:txBody>
        </p:sp>
        <p:pic>
          <p:nvPicPr>
            <p:cNvPr id="20504" name="Picture 7" descr="Ksum">
              <a:extLst>
                <a:ext uri="{FF2B5EF4-FFF2-40B4-BE49-F238E27FC236}">
                  <a16:creationId xmlns:a16="http://schemas.microsoft.com/office/drawing/2014/main" id="{54C0F21D-3469-EB99-2864-9EDCCDDD4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825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5" name="Picture 29" descr="new-3">
            <a:extLst>
              <a:ext uri="{FF2B5EF4-FFF2-40B4-BE49-F238E27FC236}">
                <a16:creationId xmlns:a16="http://schemas.microsoft.com/office/drawing/2014/main" id="{E8A3B81C-2415-6C6C-C1B1-D9ABA448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48" y="888875"/>
            <a:ext cx="2605045" cy="261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id="{C0D6BB7D-47D4-DB28-46D1-247B8802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Multi-Step Cascade Spectra</a:t>
            </a:r>
          </a:p>
        </p:txBody>
      </p:sp>
      <p:sp>
        <p:nvSpPr>
          <p:cNvPr id="2" name="Zástupný symbol pro text 4">
            <a:extLst>
              <a:ext uri="{FF2B5EF4-FFF2-40B4-BE49-F238E27FC236}">
                <a16:creationId xmlns:a16="http://schemas.microsoft.com/office/drawing/2014/main" id="{7AA6E81F-55EF-E973-6FFE-20E1272DD3D7}"/>
              </a:ext>
            </a:extLst>
          </p:cNvPr>
          <p:cNvSpPr txBox="1">
            <a:spLocks/>
          </p:cNvSpPr>
          <p:nvPr/>
        </p:nvSpPr>
        <p:spPr bwMode="auto">
          <a:xfrm>
            <a:off x="338326" y="4940033"/>
            <a:ext cx="2649729" cy="6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decay (following resonance neutron capture)</a:t>
            </a:r>
          </a:p>
        </p:txBody>
      </p:sp>
      <p:sp>
        <p:nvSpPr>
          <p:cNvPr id="3" name="Line 9">
            <a:extLst>
              <a:ext uri="{FF2B5EF4-FFF2-40B4-BE49-F238E27FC236}">
                <a16:creationId xmlns:a16="http://schemas.microsoft.com/office/drawing/2014/main" id="{DF350F50-D74A-05DA-2CC4-9D0F23CA7B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8056" y="5332773"/>
            <a:ext cx="1054800" cy="811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noProof="0" dirty="0"/>
          </a:p>
        </p:txBody>
      </p:sp>
      <p:pic>
        <p:nvPicPr>
          <p:cNvPr id="6" name="Picture 4" descr="sch_Karl">
            <a:extLst>
              <a:ext uri="{FF2B5EF4-FFF2-40B4-BE49-F238E27FC236}">
                <a16:creationId xmlns:a16="http://schemas.microsoft.com/office/drawing/2014/main" id="{A8D06F06-0881-7A46-2540-41E3306F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2" y="766116"/>
            <a:ext cx="3425190" cy="34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A75A373E-1D73-FBF6-2732-A5D1777757A8}"/>
              </a:ext>
            </a:extLst>
          </p:cNvPr>
          <p:cNvSpPr txBox="1">
            <a:spLocks/>
          </p:cNvSpPr>
          <p:nvPr/>
        </p:nvSpPr>
        <p:spPr bwMode="auto">
          <a:xfrm>
            <a:off x="4165049" y="4911486"/>
            <a:ext cx="2334606" cy="149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/>
              <a:t>Emitted </a:t>
            </a:r>
            <a:r>
              <a:rPr lang="en-US" kern="0" noProof="0" dirty="0">
                <a:latin typeface="Symbol" panose="05050102010706020507" pitchFamily="18" charset="2"/>
              </a:rPr>
              <a:t>g</a:t>
            </a:r>
            <a:r>
              <a:rPr lang="en-US" kern="0" noProof="0" dirty="0"/>
              <a:t> rays detected via a (complex) detection system</a:t>
            </a: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F300F1FE-2D78-0756-CD91-AF75FE5817EB}"/>
              </a:ext>
            </a:extLst>
          </p:cNvPr>
          <p:cNvSpPr txBox="1">
            <a:spLocks/>
          </p:cNvSpPr>
          <p:nvPr/>
        </p:nvSpPr>
        <p:spPr bwMode="auto">
          <a:xfrm>
            <a:off x="7154563" y="3376934"/>
            <a:ext cx="4374294" cy="91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noProof="0" dirty="0"/>
              <a:t>Total detected energy (</a:t>
            </a:r>
            <a:r>
              <a:rPr lang="en-US" kern="0" noProof="0" dirty="0">
                <a:latin typeface="Symbol" panose="05050102010706020507" pitchFamily="18" charset="2"/>
              </a:rPr>
              <a:t>S</a:t>
            </a:r>
            <a:r>
              <a:rPr lang="en-US" kern="0" noProof="0" dirty="0"/>
              <a:t>E</a:t>
            </a:r>
            <a:r>
              <a:rPr lang="en-US" sz="3200" kern="0" baseline="-25000" noProof="0" dirty="0">
                <a:latin typeface="Symbol" panose="05050102010706020507" pitchFamily="18" charset="2"/>
              </a:rPr>
              <a:t>g</a:t>
            </a:r>
            <a:r>
              <a:rPr lang="en-US" kern="0" baseline="-25000" noProof="0" dirty="0"/>
              <a:t>i</a:t>
            </a:r>
            <a:r>
              <a:rPr lang="en-US" kern="0" noProof="0" dirty="0"/>
              <a:t> </a:t>
            </a:r>
            <a:r>
              <a:rPr lang="en-US" kern="0" noProof="0" dirty="0">
                <a:sym typeface="Symbol" panose="05050102010706020507" pitchFamily="18" charset="2"/>
              </a:rPr>
              <a:t></a:t>
            </a:r>
            <a:r>
              <a:rPr lang="en-US" kern="0" noProof="0" dirty="0"/>
              <a:t>E</a:t>
            </a:r>
            <a:r>
              <a:rPr lang="en-US" kern="0" baseline="-25000" noProof="0" dirty="0">
                <a:latin typeface="Symbol" panose="05050102010706020507" pitchFamily="18" charset="2"/>
              </a:rPr>
              <a:t>S</a:t>
            </a:r>
            <a:r>
              <a:rPr lang="en-US" kern="0" noProof="0" dirty="0"/>
              <a:t>) for individual multiplicities M</a:t>
            </a:r>
          </a:p>
        </p:txBody>
      </p:sp>
    </p:spTree>
    <p:extLst>
      <p:ext uri="{BB962C8B-B14F-4D97-AF65-F5344CB8AC3E}">
        <p14:creationId xmlns:p14="http://schemas.microsoft.com/office/powerpoint/2010/main" val="31808925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C99F3-B74A-927C-B62F-36F5C7F6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7A5A39BC-09D7-F5A3-4FFC-E174B1AC8FA2}"/>
              </a:ext>
            </a:extLst>
          </p:cNvPr>
          <p:cNvSpPr txBox="1">
            <a:spLocks/>
          </p:cNvSpPr>
          <p:nvPr/>
        </p:nvSpPr>
        <p:spPr>
          <a:xfrm>
            <a:off x="254800" y="67638"/>
            <a:ext cx="11742128" cy="728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Fluctuation properties of MACS - Conclusions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2C84B8-C519-83FE-A839-A65ECF112784}"/>
              </a:ext>
            </a:extLst>
          </p:cNvPr>
          <p:cNvSpPr txBox="1"/>
          <p:nvPr/>
        </p:nvSpPr>
        <p:spPr>
          <a:xfrm>
            <a:off x="1160980" y="1643633"/>
            <a:ext cx="9452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/>
              <a:t>Be aware if </a:t>
            </a:r>
            <a:r>
              <a:rPr lang="en-US" sz="2400" i="1" dirty="0"/>
              <a:t>D</a:t>
            </a:r>
            <a:r>
              <a:rPr lang="en-US" sz="2400" i="1" baseline="-25000" dirty="0"/>
              <a:t>0</a:t>
            </a:r>
            <a:r>
              <a:rPr lang="en-US" sz="2400" dirty="0"/>
              <a:t> ≤ </a:t>
            </a:r>
            <a:r>
              <a:rPr lang="en-US" sz="2400" i="1" dirty="0" err="1"/>
              <a:t>kT</a:t>
            </a:r>
            <a:endParaRPr lang="en-US" sz="2400" i="1" dirty="0"/>
          </a:p>
          <a:p>
            <a:endParaRPr lang="en-US" sz="2400" dirty="0"/>
          </a:p>
          <a:p>
            <a:r>
              <a:rPr lang="en-US" sz="2400" dirty="0"/>
              <a:t>A contribution from “direct” processes might be important if D</a:t>
            </a:r>
            <a:r>
              <a:rPr lang="en-US" sz="2400" baseline="-25000" dirty="0"/>
              <a:t>0</a:t>
            </a:r>
            <a:r>
              <a:rPr lang="en-US" sz="2400" dirty="0"/>
              <a:t> is large …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090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3658" y="2967335"/>
            <a:ext cx="8444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noProof="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01927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EFDF8-E2B8-20BA-C86C-6961B093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09E76A9-B500-8172-0CF7-3C2D88E7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718" y="1016671"/>
            <a:ext cx="7217120" cy="45282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3572B0-D237-4322-7ED9-4FF0DD951262}"/>
              </a:ext>
            </a:extLst>
          </p:cNvPr>
          <p:cNvSpPr txBox="1"/>
          <p:nvPr/>
        </p:nvSpPr>
        <p:spPr>
          <a:xfrm>
            <a:off x="346237" y="4200144"/>
            <a:ext cx="4600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Experimental En vs E</a:t>
            </a:r>
            <a:r>
              <a:rPr lang="en-US" sz="2400" baseline="-25000" noProof="0" dirty="0"/>
              <a:t>Σ</a:t>
            </a:r>
            <a:r>
              <a:rPr lang="en-US" sz="2400" noProof="0" dirty="0"/>
              <a:t> spectrum for </a:t>
            </a:r>
            <a:r>
              <a:rPr lang="en-US" sz="2400" baseline="30000" noProof="0" dirty="0"/>
              <a:t>167</a:t>
            </a:r>
            <a:r>
              <a:rPr lang="en-US" sz="2400" noProof="0" dirty="0"/>
              <a:t>Er(</a:t>
            </a:r>
            <a:r>
              <a:rPr lang="en-US" sz="2400" noProof="0" dirty="0" err="1"/>
              <a:t>n,γ</a:t>
            </a:r>
            <a:r>
              <a:rPr lang="en-US" sz="2400" noProof="0" dirty="0"/>
              <a:t>)</a:t>
            </a:r>
            <a:r>
              <a:rPr lang="en-US" sz="2400" baseline="30000" noProof="0" dirty="0"/>
              <a:t>168</a:t>
            </a:r>
            <a:r>
              <a:rPr lang="en-US" sz="2400" noProof="0" dirty="0"/>
              <a:t>Er summed over all M. 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E3A7D72-36B9-DEBC-4CEC-9F0E9F22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Sum-energy spectra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5BB3F0-3B98-4A11-49C3-DF0637798ECB}"/>
              </a:ext>
            </a:extLst>
          </p:cNvPr>
          <p:cNvSpPr txBox="1"/>
          <p:nvPr/>
        </p:nvSpPr>
        <p:spPr>
          <a:xfrm>
            <a:off x="396082" y="1016671"/>
            <a:ext cx="413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Using TOF, spectra from individual resonances can be checked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505A80E-0FBE-1F83-BC0B-49E022D97F98}"/>
              </a:ext>
            </a:extLst>
          </p:cNvPr>
          <p:cNvSpPr txBox="1"/>
          <p:nvPr/>
        </p:nvSpPr>
        <p:spPr>
          <a:xfrm>
            <a:off x="5994400" y="5847236"/>
            <a:ext cx="518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Spectra from DANCE detector @ LANL</a:t>
            </a:r>
            <a:endParaRPr lang="en-US" sz="2400" noProof="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1A1591-48DE-32FF-0E37-CD471A126382}"/>
              </a:ext>
            </a:extLst>
          </p:cNvPr>
          <p:cNvSpPr txBox="1"/>
          <p:nvPr/>
        </p:nvSpPr>
        <p:spPr>
          <a:xfrm>
            <a:off x="7988300" y="6308901"/>
            <a:ext cx="3187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I. Knapová, PhD thesis (CU 2022)</a:t>
            </a:r>
            <a:endParaRPr lang="en-US" sz="1600" noProof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9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398DB38-D7BB-6149-9F09-61CBFCC1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718" y="1016671"/>
            <a:ext cx="7217120" cy="45282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904D58-0CDB-C692-7385-D33A31B37C9D}"/>
              </a:ext>
            </a:extLst>
          </p:cNvPr>
          <p:cNvSpPr txBox="1"/>
          <p:nvPr/>
        </p:nvSpPr>
        <p:spPr>
          <a:xfrm>
            <a:off x="346237" y="4200144"/>
            <a:ext cx="4600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Experimental En vs E</a:t>
            </a:r>
            <a:r>
              <a:rPr lang="en-US" sz="2400" baseline="-25000" noProof="0" dirty="0"/>
              <a:t>Σ</a:t>
            </a:r>
            <a:r>
              <a:rPr lang="en-US" sz="2400" noProof="0" dirty="0"/>
              <a:t> spectrum for </a:t>
            </a:r>
            <a:r>
              <a:rPr lang="en-US" sz="2400" baseline="30000" noProof="0" dirty="0"/>
              <a:t>167</a:t>
            </a:r>
            <a:r>
              <a:rPr lang="en-US" sz="2400" noProof="0" dirty="0"/>
              <a:t>Er(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</a:t>
            </a:r>
            <a:r>
              <a:rPr lang="en-US" sz="2400" baseline="30000" noProof="0" dirty="0"/>
              <a:t>168</a:t>
            </a:r>
            <a:r>
              <a:rPr lang="en-US" sz="2400" noProof="0" dirty="0"/>
              <a:t>Er summed over all M. 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AF5EBE0-703D-70FE-53DD-31C5A8A0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Multi-Step Cascade Spectra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00B03FA-AA0A-6054-7476-670BDA128DE9}"/>
              </a:ext>
            </a:extLst>
          </p:cNvPr>
          <p:cNvSpPr/>
          <p:nvPr/>
        </p:nvSpPr>
        <p:spPr>
          <a:xfrm>
            <a:off x="8302753" y="885346"/>
            <a:ext cx="256032" cy="425967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CCC10BE-7BFB-17C4-E6D1-E3C2E6789D8A}"/>
              </a:ext>
            </a:extLst>
          </p:cNvPr>
          <p:cNvSpPr txBox="1"/>
          <p:nvPr/>
        </p:nvSpPr>
        <p:spPr>
          <a:xfrm>
            <a:off x="396082" y="1016671"/>
            <a:ext cx="413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Using TOF, spectra from individual resonances can be checked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9C39A1B-0128-4F7F-8CB1-A4B9CEA4125A}"/>
              </a:ext>
            </a:extLst>
          </p:cNvPr>
          <p:cNvSpPr/>
          <p:nvPr/>
        </p:nvSpPr>
        <p:spPr>
          <a:xfrm>
            <a:off x="10625329" y="891442"/>
            <a:ext cx="256032" cy="425967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28A93DB-1F18-C801-1DEB-82B5A6DA386A}"/>
              </a:ext>
            </a:extLst>
          </p:cNvPr>
          <p:cNvSpPr/>
          <p:nvPr/>
        </p:nvSpPr>
        <p:spPr>
          <a:xfrm>
            <a:off x="9418321" y="891442"/>
            <a:ext cx="256032" cy="425967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FB25B20-8E88-79CC-F5BD-5E81C23823B5}"/>
              </a:ext>
            </a:extLst>
          </p:cNvPr>
          <p:cNvSpPr txBox="1"/>
          <p:nvPr/>
        </p:nvSpPr>
        <p:spPr>
          <a:xfrm>
            <a:off x="8229600" y="5942989"/>
            <a:ext cx="396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Spectra from individual resonances can be prepared.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396715FB-2366-8AE5-5A72-8F4F17BDA1A7}"/>
              </a:ext>
            </a:extLst>
          </p:cNvPr>
          <p:cNvCxnSpPr>
            <a:cxnSpLocks/>
          </p:cNvCxnSpPr>
          <p:nvPr/>
        </p:nvCxnSpPr>
        <p:spPr>
          <a:xfrm flipV="1">
            <a:off x="10027920" y="5237319"/>
            <a:ext cx="597409" cy="705670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EB9FDBE9-507D-058D-53ED-0F18B932E663}"/>
              </a:ext>
            </a:extLst>
          </p:cNvPr>
          <p:cNvCxnSpPr>
            <a:cxnSpLocks/>
          </p:cNvCxnSpPr>
          <p:nvPr/>
        </p:nvCxnSpPr>
        <p:spPr>
          <a:xfrm flipH="1" flipV="1">
            <a:off x="9546337" y="5237319"/>
            <a:ext cx="329183" cy="711766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753F0AD5-96BC-DAA5-4CA5-B59B8A4C9A44}"/>
              </a:ext>
            </a:extLst>
          </p:cNvPr>
          <p:cNvCxnSpPr>
            <a:cxnSpLocks/>
          </p:cNvCxnSpPr>
          <p:nvPr/>
        </p:nvCxnSpPr>
        <p:spPr>
          <a:xfrm flipH="1" flipV="1">
            <a:off x="8589264" y="5237319"/>
            <a:ext cx="1078992" cy="736150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7BE5241-278B-A580-3AE5-E42121920F58}"/>
              </a:ext>
            </a:extLst>
          </p:cNvPr>
          <p:cNvSpPr txBox="1"/>
          <p:nvPr/>
        </p:nvSpPr>
        <p:spPr>
          <a:xfrm>
            <a:off x="309660" y="5300997"/>
            <a:ext cx="57009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Various kinds of spectra can be prepared: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Multiplicity distribution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FF0000"/>
                </a:solidFill>
              </a:rPr>
              <a:t>MSC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9696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1E7BC-1991-0FC0-C8A2-2EB761B4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F5DC61-AA1D-F2D6-521D-2016EA0D9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718" y="1016671"/>
            <a:ext cx="7217120" cy="45282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3EFACE6-74F1-BBB0-6100-9B85E6831D3D}"/>
              </a:ext>
            </a:extLst>
          </p:cNvPr>
          <p:cNvSpPr txBox="1"/>
          <p:nvPr/>
        </p:nvSpPr>
        <p:spPr>
          <a:xfrm>
            <a:off x="346237" y="4200144"/>
            <a:ext cx="4600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Experimental En vs E</a:t>
            </a:r>
            <a:r>
              <a:rPr lang="en-US" sz="2400" baseline="-25000" noProof="0" dirty="0"/>
              <a:t>Σ</a:t>
            </a:r>
            <a:r>
              <a:rPr lang="en-US" sz="2400" noProof="0" dirty="0"/>
              <a:t> spectrum for </a:t>
            </a:r>
            <a:r>
              <a:rPr lang="en-US" sz="2400" baseline="30000" noProof="0" dirty="0"/>
              <a:t>167</a:t>
            </a:r>
            <a:r>
              <a:rPr lang="en-US" sz="2400" noProof="0" dirty="0"/>
              <a:t>Er(</a:t>
            </a:r>
            <a:r>
              <a:rPr lang="en-US" sz="2400" noProof="0" dirty="0" err="1"/>
              <a:t>n,</a:t>
            </a:r>
            <a:r>
              <a:rPr lang="en-US" sz="2400" noProof="0" dirty="0" err="1">
                <a:latin typeface="Symbol" panose="05050102010706020507" pitchFamily="18" charset="2"/>
              </a:rPr>
              <a:t>g</a:t>
            </a:r>
            <a:r>
              <a:rPr lang="en-US" sz="2400" noProof="0" dirty="0"/>
              <a:t>)</a:t>
            </a:r>
            <a:r>
              <a:rPr lang="en-US" sz="2400" baseline="30000" noProof="0" dirty="0"/>
              <a:t>168</a:t>
            </a:r>
            <a:r>
              <a:rPr lang="en-US" sz="2400" noProof="0" dirty="0"/>
              <a:t>Er summed over all M. 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E1CF9703-122D-E01C-CD36-600EB322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7638"/>
            <a:ext cx="7886700" cy="672104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  <a:latin typeface="+mn-lt"/>
              </a:rPr>
              <a:t>Multi-Step Cascade Spectra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3A99BC4-E4CB-7402-20CC-141527F1CFB7}"/>
              </a:ext>
            </a:extLst>
          </p:cNvPr>
          <p:cNvSpPr/>
          <p:nvPr/>
        </p:nvSpPr>
        <p:spPr>
          <a:xfrm>
            <a:off x="8302753" y="885346"/>
            <a:ext cx="256032" cy="425967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B3026FD-7991-9E36-0FF4-749F09AD331F}"/>
              </a:ext>
            </a:extLst>
          </p:cNvPr>
          <p:cNvSpPr txBox="1"/>
          <p:nvPr/>
        </p:nvSpPr>
        <p:spPr>
          <a:xfrm>
            <a:off x="396082" y="1016671"/>
            <a:ext cx="413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Using TOF, spectra from individual resonances can be checked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F860D2B-876F-A750-EE1C-72C8895E0DCB}"/>
              </a:ext>
            </a:extLst>
          </p:cNvPr>
          <p:cNvSpPr/>
          <p:nvPr/>
        </p:nvSpPr>
        <p:spPr>
          <a:xfrm>
            <a:off x="10625329" y="891442"/>
            <a:ext cx="256032" cy="425967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B454ACA-3135-F014-A1D6-3B84A6EB6F70}"/>
              </a:ext>
            </a:extLst>
          </p:cNvPr>
          <p:cNvSpPr/>
          <p:nvPr/>
        </p:nvSpPr>
        <p:spPr>
          <a:xfrm>
            <a:off x="9418321" y="891442"/>
            <a:ext cx="256032" cy="425967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0C7EF63-9FF3-4A65-CAED-D697EBDC02E1}"/>
              </a:ext>
            </a:extLst>
          </p:cNvPr>
          <p:cNvSpPr txBox="1"/>
          <p:nvPr/>
        </p:nvSpPr>
        <p:spPr>
          <a:xfrm>
            <a:off x="8229600" y="5942989"/>
            <a:ext cx="396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Spectra from individual resonances can be prepared.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DBF762CD-1E10-DF76-9535-8D9A3302A142}"/>
              </a:ext>
            </a:extLst>
          </p:cNvPr>
          <p:cNvCxnSpPr>
            <a:cxnSpLocks/>
          </p:cNvCxnSpPr>
          <p:nvPr/>
        </p:nvCxnSpPr>
        <p:spPr>
          <a:xfrm flipV="1">
            <a:off x="10027920" y="5237319"/>
            <a:ext cx="597409" cy="705670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4B30CDDA-F35A-68E9-12EF-1700BFA61A91}"/>
              </a:ext>
            </a:extLst>
          </p:cNvPr>
          <p:cNvCxnSpPr>
            <a:cxnSpLocks/>
          </p:cNvCxnSpPr>
          <p:nvPr/>
        </p:nvCxnSpPr>
        <p:spPr>
          <a:xfrm flipH="1" flipV="1">
            <a:off x="9546337" y="5237319"/>
            <a:ext cx="329183" cy="711766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1CD38C45-8AF3-ED78-B9D3-927CAD04F663}"/>
              </a:ext>
            </a:extLst>
          </p:cNvPr>
          <p:cNvCxnSpPr>
            <a:cxnSpLocks/>
          </p:cNvCxnSpPr>
          <p:nvPr/>
        </p:nvCxnSpPr>
        <p:spPr>
          <a:xfrm flipH="1" flipV="1">
            <a:off x="8589264" y="5237319"/>
            <a:ext cx="1078992" cy="736150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9CF57F7-BF3F-64E5-7E4C-2940344D26AD}"/>
              </a:ext>
            </a:extLst>
          </p:cNvPr>
          <p:cNvSpPr txBox="1"/>
          <p:nvPr/>
        </p:nvSpPr>
        <p:spPr>
          <a:xfrm>
            <a:off x="309660" y="5300997"/>
            <a:ext cx="57009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Various kinds of spectra can be prepared: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Multiplicity distribution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FF0000"/>
                </a:solidFill>
              </a:rPr>
              <a:t>MSC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…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FD0D102-263D-8C1B-F19C-857DF3509418}"/>
              </a:ext>
            </a:extLst>
          </p:cNvPr>
          <p:cNvSpPr/>
          <p:nvPr/>
        </p:nvSpPr>
        <p:spPr>
          <a:xfrm>
            <a:off x="5303520" y="2755392"/>
            <a:ext cx="5876544" cy="52425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4633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14964</TotalTime>
  <Words>3627</Words>
  <Application>Microsoft Office PowerPoint</Application>
  <PresentationFormat>Širokoúhlá obrazovka</PresentationFormat>
  <Paragraphs>493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71" baseType="lpstr">
      <vt:lpstr>Aptos</vt:lpstr>
      <vt:lpstr>Arial</vt:lpstr>
      <vt:lpstr>Calibri</vt:lpstr>
      <vt:lpstr>Calibri Light</vt:lpstr>
      <vt:lpstr>CMR10</vt:lpstr>
      <vt:lpstr>Noto Sans</vt:lpstr>
      <vt:lpstr>Symbol</vt:lpstr>
      <vt:lpstr>Times New Roman</vt:lpstr>
      <vt:lpstr>Wingdings</vt:lpstr>
      <vt:lpstr>Motiv Office 2013–2022</vt:lpstr>
      <vt:lpstr>Multi-step and Two-step cascade spectra +  Fluctuation properties of MACS</vt:lpstr>
      <vt:lpstr>Prezentace aplikace PowerPoint</vt:lpstr>
      <vt:lpstr>Prezentace aplikace PowerPoint</vt:lpstr>
      <vt:lpstr>Multi-Step Cascade Spectra</vt:lpstr>
      <vt:lpstr>Multi-Step Cascade Spectra</vt:lpstr>
      <vt:lpstr>Multi-Step Cascade Spectra</vt:lpstr>
      <vt:lpstr>Sum-energy spectra</vt:lpstr>
      <vt:lpstr>Multi-Step Cascade Spectra</vt:lpstr>
      <vt:lpstr>Multi-Step Cascade Spectra</vt:lpstr>
      <vt:lpstr>Multi-Step Cascade Spectra</vt:lpstr>
      <vt:lpstr>MSC Spectra</vt:lpstr>
      <vt:lpstr>MSC Spectra</vt:lpstr>
      <vt:lpstr>MSC Spectra</vt:lpstr>
      <vt:lpstr>MSC Spectra</vt:lpstr>
      <vt:lpstr>Prezentace aplikace PowerPoint</vt:lpstr>
      <vt:lpstr>Prezentace aplikace PowerPoint</vt:lpstr>
      <vt:lpstr>Prezentace aplikace PowerPoint</vt:lpstr>
      <vt:lpstr>Example of a TSC spectrum</vt:lpstr>
      <vt:lpstr>Example of a TSC spectrum</vt:lpstr>
      <vt:lpstr>Example of a TSC spectrum</vt:lpstr>
      <vt:lpstr>Prezentace aplikace PowerPoint</vt:lpstr>
      <vt:lpstr>Prezentace aplikace PowerPoint</vt:lpstr>
      <vt:lpstr>Prezentace aplikace PowerPoint</vt:lpstr>
      <vt:lpstr>TSCs in the 162Dy(n,g)163Dy</vt:lpstr>
      <vt:lpstr>TSCs in the 162Dy(n,g)163Dy</vt:lpstr>
      <vt:lpstr>TSCs in the 162Dy(n,g)163Dy</vt:lpstr>
      <vt:lpstr>TSCs in the 162Dy(n,g)163Dy</vt:lpstr>
      <vt:lpstr>TSCs in the 162Dy(n,g)163Dy</vt:lpstr>
      <vt:lpstr>MSCs in even-even Dy isotopes</vt:lpstr>
      <vt:lpstr>MSCs in even-even Dy isotopes</vt:lpstr>
      <vt:lpstr>MSCs in even-even Dy isotopes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Krtička</dc:creator>
  <cp:lastModifiedBy>Milan Krtička</cp:lastModifiedBy>
  <cp:revision>125</cp:revision>
  <cp:lastPrinted>2025-11-06T18:55:15Z</cp:lastPrinted>
  <dcterms:created xsi:type="dcterms:W3CDTF">2019-04-01T15:09:53Z</dcterms:created>
  <dcterms:modified xsi:type="dcterms:W3CDTF">2025-11-07T12:16:47Z</dcterms:modified>
</cp:coreProperties>
</file>