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3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8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4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90" d="100"/>
          <a:sy n="90" d="100"/>
        </p:scale>
        <p:origin x="1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5620C9-6AF5-4C29-BF6E-022917F8C9BA}" type="datetimeFigureOut">
              <a:rPr lang="zh-CN" altLang="en-US" smtClean="0"/>
              <a:t>2025/11/7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60409A-BF4E-47BB-BFC7-2609883EE9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6929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60409A-BF4E-47BB-BFC7-2609883EE932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40968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60409A-BF4E-47BB-BFC7-2609883EE932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26085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C5863D-779D-4E74-9867-742FC110A8B4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1102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E9D8069-5E9B-7190-F250-A341A26350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FFBA4AC-CEEF-E901-4405-153DD25438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F796D38-4BAB-0A96-ABDB-C5C3231DD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EB60F-FD4A-4ADE-BF8F-D6229D9F4FC2}" type="datetimeFigureOut">
              <a:rPr lang="zh-CN" altLang="en-US" smtClean="0"/>
              <a:t>2025/11/7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4FD6890-3BF2-C679-AEA5-7213FE2C0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F75E744-E5E9-A7E4-EC4D-DACCC8A86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4EDBB-7256-43B6-8FC3-681AC9744C1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3966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A27D3C6-8388-9CA0-ADDF-9A87AF891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CF75D54-58B2-F182-A644-F91739149A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07BD101-8238-CE00-6FA8-598BB638B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EB60F-FD4A-4ADE-BF8F-D6229D9F4FC2}" type="datetimeFigureOut">
              <a:rPr lang="zh-CN" altLang="en-US" smtClean="0"/>
              <a:t>2025/11/7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EAE3228-5C86-6FB6-1C97-60BCDCFAC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F18F6E0-D5FE-3193-BD28-62D62AE56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4EDBB-7256-43B6-8FC3-681AC9744C1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5483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9D56871-8EC8-6E40-2EAD-726823BB8A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A0C11E9-7467-28A0-FC58-B483C73C5F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35ECBA0-8975-FB05-0CCF-6813BE304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EB60F-FD4A-4ADE-BF8F-D6229D9F4FC2}" type="datetimeFigureOut">
              <a:rPr lang="zh-CN" altLang="en-US" smtClean="0"/>
              <a:t>2025/11/7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14FBB13-A14A-C6F2-E8A3-83CE79693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DDC33BB-91E1-CE14-B9BA-A9EC3B9AE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4EDBB-7256-43B6-8FC3-681AC9744C1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62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15331D4-1786-D4C6-372D-B4C2B80955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8E17217-348A-8289-F10D-DF325E5262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7D4C2EA-40B8-6E34-5867-0FC8B97C9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24D24-E9F4-4A8A-AD5F-2DC04220250F}" type="datetimeFigureOut">
              <a:rPr lang="zh-CN" altLang="en-US" smtClean="0"/>
              <a:t>2025/11/7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627E4DE-6E19-011C-D7AC-3EA60C65F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E11F98C-9257-9FAA-3B0A-615712E9D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2B817-099C-4F53-865F-3D586BDCF9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16012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458A8ED-EC4F-B07C-D780-7D2F45C07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B0C2B76-1F38-FC8F-A6BA-9451EF1197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7D6A1E2-7981-DAD5-1475-9F966CB55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24D24-E9F4-4A8A-AD5F-2DC04220250F}" type="datetimeFigureOut">
              <a:rPr lang="zh-CN" altLang="en-US" smtClean="0"/>
              <a:t>2025/11/7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E2C9721-C550-0F21-30DE-25A20CF45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31749B1-74DA-22FF-CFEB-9ED585F48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2B817-099C-4F53-865F-3D586BDCF9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47823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9BD4779-1649-A255-56D9-36224B0CA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3E7F53B-51C6-4EFB-21E1-90F795EA38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FFB09B2-C05B-C286-4446-3A095DA84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24D24-E9F4-4A8A-AD5F-2DC04220250F}" type="datetimeFigureOut">
              <a:rPr lang="zh-CN" altLang="en-US" smtClean="0"/>
              <a:t>2025/11/7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60F6EF5-775B-AC0F-5BD8-64D41F381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0915137-B659-ECBA-F232-6ABF67F7D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2B817-099C-4F53-865F-3D586BDCF9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0026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B455BD1-EDA8-4EA4-40AA-3C813AF17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4C8CA55-9789-D794-6DD0-8A5996A7EA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6920DDE-05C1-A01F-E09F-91E1B7B12A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8ED49C4-2CB6-FFBD-0B69-86ED650B7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24D24-E9F4-4A8A-AD5F-2DC04220250F}" type="datetimeFigureOut">
              <a:rPr lang="zh-CN" altLang="en-US" smtClean="0"/>
              <a:t>2025/11/7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A9CEF99-5469-B6B3-409B-72930C4C1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79EA903-58E3-1412-34AB-C2991D359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2B817-099C-4F53-865F-3D586BDCF9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49438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1994D35-3EEA-858D-51E8-6141D2ACE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D23265A-54B8-4184-F975-6F0CF0A20E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5005457-4B5C-243B-E310-51F25649D3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39D8BF7C-8915-EEB3-8FD7-E344063B7E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55996835-DEF5-42F5-9B1B-6904A574B2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61FC20B-3873-31A0-7719-97D39A340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24D24-E9F4-4A8A-AD5F-2DC04220250F}" type="datetimeFigureOut">
              <a:rPr lang="zh-CN" altLang="en-US" smtClean="0"/>
              <a:t>2025/11/7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39600CAA-97A8-464E-43A5-DBB46296F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26643484-4DA7-4516-54C2-E80A2E637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2B817-099C-4F53-865F-3D586BDCF9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79601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89120A-CE36-2931-6BB7-200D45880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8750A71-BD13-9D71-6707-A42C87FE4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24D24-E9F4-4A8A-AD5F-2DC04220250F}" type="datetimeFigureOut">
              <a:rPr lang="zh-CN" altLang="en-US" smtClean="0"/>
              <a:t>2025/11/7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D86ABF1-91F2-B0CD-F49D-115A6A51E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28D48C9-E474-FC99-C32B-B04F8EA6C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2B817-099C-4F53-865F-3D586BDCF9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82492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AAD682A-2C25-5803-B74C-2E8AF08F4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24D24-E9F4-4A8A-AD5F-2DC04220250F}" type="datetimeFigureOut">
              <a:rPr lang="zh-CN" altLang="en-US" smtClean="0"/>
              <a:t>2025/11/7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713F70B-B9D2-6F03-970A-AD9CA1CBB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130E1A0-7FB5-8B38-F33A-833C81944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2B817-099C-4F53-865F-3D586BDCF9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73295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9D7DE4C-7750-DC08-A594-603A9765C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064105B-6D0C-6E44-26FC-BB17958393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87557D1-5CD5-5F4E-392E-5E6B5BDCEB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1BB6378-8812-EFFE-43C6-8DAEA9462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24D24-E9F4-4A8A-AD5F-2DC04220250F}" type="datetimeFigureOut">
              <a:rPr lang="zh-CN" altLang="en-US" smtClean="0"/>
              <a:t>2025/11/7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92AB6D0-1BDA-EA27-D160-CBE8A4E88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EB6EA33-C97F-C47B-832D-5D7A6703A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2B817-099C-4F53-865F-3D586BDCF9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4156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0F6463-8B38-4E49-011E-CB63697B1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F841C85-7E9E-E3C2-E07E-C393406BA7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078FFA4-1E0A-E995-7D3A-D0C86BFE7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EB60F-FD4A-4ADE-BF8F-D6229D9F4FC2}" type="datetimeFigureOut">
              <a:rPr lang="zh-CN" altLang="en-US" smtClean="0"/>
              <a:t>2025/11/7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8460457-7E43-E650-D681-724769C76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6D7E95F-F2C6-21D2-0277-D6B38AC0C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4EDBB-7256-43B6-8FC3-681AC9744C1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8731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0E522B-3A49-B3DD-F73B-6B3A5C5D1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6D71B1B0-8283-1A59-3963-C4FC682AE3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912934D-3466-1B5D-4507-17B333B3C8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6E0CA94-9919-75F6-9F5D-6F471A2EE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24D24-E9F4-4A8A-AD5F-2DC04220250F}" type="datetimeFigureOut">
              <a:rPr lang="zh-CN" altLang="en-US" smtClean="0"/>
              <a:t>2025/11/7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829E364-F697-5C46-E632-8EEB22369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7E50B18-59A2-3DE7-4C75-534CC908F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2B817-099C-4F53-865F-3D586BDCF9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73603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09517E-E41F-73EB-83E1-BB7F0CB2C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7D5F527-2613-104B-A0AD-F1C4C364BC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98264FA-48A2-E8E3-D906-FCD4D7052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24D24-E9F4-4A8A-AD5F-2DC04220250F}" type="datetimeFigureOut">
              <a:rPr lang="zh-CN" altLang="en-US" smtClean="0"/>
              <a:t>2025/11/7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D6136E-3C89-E2C9-1617-38438DD57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A5FCA86-FCB3-FB90-4ECE-E1EBDB3EC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2B817-099C-4F53-865F-3D586BDCF9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20161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749D11C4-A1BE-967D-0DBD-AF95A5104E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12417E2-F828-3726-77F0-8B63DF9F89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6618DDE-5676-66B7-0197-A79394371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24D24-E9F4-4A8A-AD5F-2DC04220250F}" type="datetimeFigureOut">
              <a:rPr lang="zh-CN" altLang="en-US" smtClean="0"/>
              <a:t>2025/11/7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E01AA27-8CEE-C243-BEA5-AC37583A7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DB58099-BC8F-437C-2B9C-69AE48289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2B817-099C-4F53-865F-3D586BDCF9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8217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915D94C-5978-2552-9C70-EA09D9BD4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61F8299-5F26-9C6E-C763-1F196FE42E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929F13C-F731-9354-A3D8-788B48648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EB60F-FD4A-4ADE-BF8F-D6229D9F4FC2}" type="datetimeFigureOut">
              <a:rPr lang="zh-CN" altLang="en-US" smtClean="0"/>
              <a:t>2025/11/7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F0722D4-E126-BEC1-D80A-C065660A3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46B5796-40D2-04A7-CED6-1B57FF6C7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4EDBB-7256-43B6-8FC3-681AC9744C1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8169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5D8A180-B895-4535-2E58-2A59024B0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C077146-B151-0F0D-7B21-AF750456B0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2F89F39-0E7E-486A-7C68-EA41C2D6C0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D8D3D17-166C-2A30-B592-61395E315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EB60F-FD4A-4ADE-BF8F-D6229D9F4FC2}" type="datetimeFigureOut">
              <a:rPr lang="zh-CN" altLang="en-US" smtClean="0"/>
              <a:t>2025/11/7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E544C78-13ED-EBA8-49BC-50C71FCB1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7D452AE-28A8-65C0-3D33-D390FDE81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4EDBB-7256-43B6-8FC3-681AC9744C1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5490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71E2E2B-3F5C-7653-04BA-5BE02FBCF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DDD324A-84C4-ADA0-2A6A-96203F8D6F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A75BF19-A1C1-11B9-6834-ECCE892E35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6258A25-81C3-C444-5144-84C593734B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3EC07D6-09A4-2742-9AAA-69ADD855D4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D9728664-74BC-6D53-F10A-07BF0B171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EB60F-FD4A-4ADE-BF8F-D6229D9F4FC2}" type="datetimeFigureOut">
              <a:rPr lang="zh-CN" altLang="en-US" smtClean="0"/>
              <a:t>2025/11/7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B0B7C8FA-3DC4-17AE-75B4-815CB526D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17178248-ABD7-4751-DEE1-F007504CA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4EDBB-7256-43B6-8FC3-681AC9744C1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752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01E0EE1-5128-21F8-6293-E0FE8543A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258AD31-91BD-8A9E-9692-783058ADE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EB60F-FD4A-4ADE-BF8F-D6229D9F4FC2}" type="datetimeFigureOut">
              <a:rPr lang="zh-CN" altLang="en-US" smtClean="0"/>
              <a:t>2025/11/7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CE6B87A-248F-1B51-6865-92AAD6AC9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1D9EB7E-6CF1-AAD7-5014-46B9B85B1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4EDBB-7256-43B6-8FC3-681AC9744C1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9506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44BF4DB3-74DE-709B-986D-3E60BBC79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EB60F-FD4A-4ADE-BF8F-D6229D9F4FC2}" type="datetimeFigureOut">
              <a:rPr lang="zh-CN" altLang="en-US" smtClean="0"/>
              <a:t>2025/11/7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B8639779-7313-72A2-0BD8-BE1E93A98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F02BADC-5F38-CCDB-531F-2F58306B9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4EDBB-7256-43B6-8FC3-681AC9744C1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4594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AFEE364-5547-85E0-EA31-18ED771BA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899C6E8-4F7F-7462-E2EC-53B226F0E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EBD76CF-2A3F-C820-652C-A685451EBF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57205B5-A1D5-4899-18E4-EDCA46BCB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EB60F-FD4A-4ADE-BF8F-D6229D9F4FC2}" type="datetimeFigureOut">
              <a:rPr lang="zh-CN" altLang="en-US" smtClean="0"/>
              <a:t>2025/11/7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BCDF29F-5E9C-0720-34FE-788CA4B4A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0019042-F3AE-275B-9B67-992E91674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4EDBB-7256-43B6-8FC3-681AC9744C1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9707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D69CC3D-0D24-8C28-85DB-42282A713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FAA62E0-E94B-D5F5-AFAB-ECC44E00B7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A8971B2-FE40-7586-211E-F04F8B2E75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5FB7274-234D-8436-E67D-0EBE05329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EB60F-FD4A-4ADE-BF8F-D6229D9F4FC2}" type="datetimeFigureOut">
              <a:rPr lang="zh-CN" altLang="en-US" smtClean="0"/>
              <a:t>2025/11/7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760A504-F08B-20E1-7FBB-E425B8114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6188892-6DEA-0F56-2615-A9823B7BC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4EDBB-7256-43B6-8FC3-681AC9744C1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1225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C99FD2A2-195F-95B7-A6D4-8EEF687A0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DDD1996-4C34-9804-5468-9061026CC3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3680B57-36FD-C432-ACA6-D152518148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3EB60F-FD4A-4ADE-BF8F-D6229D9F4FC2}" type="datetimeFigureOut">
              <a:rPr lang="zh-CN" altLang="en-US" smtClean="0"/>
              <a:t>2025/11/7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415CE3D-9B2F-7E97-094E-F6A8AD5A44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3325BCF-2654-45CD-A32B-F9292DE20C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A4EDBB-7256-43B6-8FC3-681AC9744C1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0685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FCA98E35-761A-E29D-24AB-CEDACDED0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07A6624-6AE3-2269-3B2C-B97E87F13B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F02C52C-9249-5BD6-4EF2-ADE2B0A6F8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D24D24-E9F4-4A8A-AD5F-2DC04220250F}" type="datetimeFigureOut">
              <a:rPr lang="zh-CN" altLang="en-US" smtClean="0"/>
              <a:t>2025/11/7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3F3DA70-F378-BF27-F858-58901D384F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84E418A-F93C-234F-6D98-538368F27F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D2B817-099C-4F53-865F-3D586BDCF9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1932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tags" Target="../tags/tag16.xml"/><Relationship Id="rId7" Type="http://schemas.openxmlformats.org/officeDocument/2006/relationships/image" Target="../media/image25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slideLayout" Target="../slideLayouts/slideLayout13.xml"/><Relationship Id="rId11" Type="http://schemas.openxmlformats.org/officeDocument/2006/relationships/image" Target="../media/image29.png"/><Relationship Id="rId5" Type="http://schemas.openxmlformats.org/officeDocument/2006/relationships/tags" Target="../tags/tag18.xml"/><Relationship Id="rId10" Type="http://schemas.openxmlformats.org/officeDocument/2006/relationships/image" Target="../media/image28.png"/><Relationship Id="rId4" Type="http://schemas.openxmlformats.org/officeDocument/2006/relationships/tags" Target="../tags/tag17.xml"/><Relationship Id="rId9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-nds.iaea.org/PSFdatabase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emf"/><Relationship Id="rId4" Type="http://schemas.openxmlformats.org/officeDocument/2006/relationships/image" Target="../media/image36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hyperlink" Target="https://www-nds.iaea.org/PSFdatabas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28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47.png"/><Relationship Id="rId3" Type="http://schemas.openxmlformats.org/officeDocument/2006/relationships/tags" Target="../tags/tag23.xml"/><Relationship Id="rId21" Type="http://schemas.openxmlformats.org/officeDocument/2006/relationships/image" Target="../media/image50.png"/><Relationship Id="rId7" Type="http://schemas.openxmlformats.org/officeDocument/2006/relationships/tags" Target="../tags/tag27.xml"/><Relationship Id="rId12" Type="http://schemas.openxmlformats.org/officeDocument/2006/relationships/tags" Target="../tags/tag32.xml"/><Relationship Id="rId17" Type="http://schemas.openxmlformats.org/officeDocument/2006/relationships/image" Target="../media/image46.png"/><Relationship Id="rId2" Type="http://schemas.openxmlformats.org/officeDocument/2006/relationships/tags" Target="../tags/tag22.xml"/><Relationship Id="rId16" Type="http://schemas.openxmlformats.org/officeDocument/2006/relationships/image" Target="../media/image45.png"/><Relationship Id="rId20" Type="http://schemas.openxmlformats.org/officeDocument/2006/relationships/image" Target="../media/image49.png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11" Type="http://schemas.openxmlformats.org/officeDocument/2006/relationships/tags" Target="../tags/tag31.xml"/><Relationship Id="rId5" Type="http://schemas.openxmlformats.org/officeDocument/2006/relationships/tags" Target="../tags/tag25.xml"/><Relationship Id="rId15" Type="http://schemas.openxmlformats.org/officeDocument/2006/relationships/image" Target="../media/image44.png"/><Relationship Id="rId10" Type="http://schemas.openxmlformats.org/officeDocument/2006/relationships/tags" Target="../tags/tag30.xml"/><Relationship Id="rId19" Type="http://schemas.openxmlformats.org/officeDocument/2006/relationships/image" Target="../media/image48.png"/><Relationship Id="rId4" Type="http://schemas.openxmlformats.org/officeDocument/2006/relationships/tags" Target="../tags/tag24.xml"/><Relationship Id="rId9" Type="http://schemas.openxmlformats.org/officeDocument/2006/relationships/tags" Target="../tags/tag29.xml"/><Relationship Id="rId1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40.xml"/><Relationship Id="rId13" Type="http://schemas.openxmlformats.org/officeDocument/2006/relationships/image" Target="../media/image45.png"/><Relationship Id="rId18" Type="http://schemas.openxmlformats.org/officeDocument/2006/relationships/image" Target="../media/image53.png"/><Relationship Id="rId3" Type="http://schemas.openxmlformats.org/officeDocument/2006/relationships/tags" Target="../tags/tag35.xml"/><Relationship Id="rId7" Type="http://schemas.openxmlformats.org/officeDocument/2006/relationships/tags" Target="../tags/tag39.xml"/><Relationship Id="rId12" Type="http://schemas.openxmlformats.org/officeDocument/2006/relationships/image" Target="../media/image44.png"/><Relationship Id="rId17" Type="http://schemas.openxmlformats.org/officeDocument/2006/relationships/image" Target="../media/image52.png"/><Relationship Id="rId2" Type="http://schemas.openxmlformats.org/officeDocument/2006/relationships/tags" Target="../tags/tag34.xml"/><Relationship Id="rId16" Type="http://schemas.openxmlformats.org/officeDocument/2006/relationships/image" Target="../media/image51.png"/><Relationship Id="rId20" Type="http://schemas.openxmlformats.org/officeDocument/2006/relationships/image" Target="../media/image55.png"/><Relationship Id="rId1" Type="http://schemas.openxmlformats.org/officeDocument/2006/relationships/tags" Target="../tags/tag33.xml"/><Relationship Id="rId6" Type="http://schemas.openxmlformats.org/officeDocument/2006/relationships/tags" Target="../tags/tag38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37.xml"/><Relationship Id="rId15" Type="http://schemas.openxmlformats.org/officeDocument/2006/relationships/image" Target="../media/image50.png"/><Relationship Id="rId10" Type="http://schemas.openxmlformats.org/officeDocument/2006/relationships/tags" Target="../tags/tag42.xml"/><Relationship Id="rId19" Type="http://schemas.openxmlformats.org/officeDocument/2006/relationships/image" Target="../media/image54.png"/><Relationship Id="rId4" Type="http://schemas.openxmlformats.org/officeDocument/2006/relationships/tags" Target="../tags/tag36.xml"/><Relationship Id="rId9" Type="http://schemas.openxmlformats.org/officeDocument/2006/relationships/tags" Target="../tags/tag41.xml"/><Relationship Id="rId14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50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58.png"/><Relationship Id="rId3" Type="http://schemas.openxmlformats.org/officeDocument/2006/relationships/tags" Target="../tags/tag45.xml"/><Relationship Id="rId21" Type="http://schemas.openxmlformats.org/officeDocument/2006/relationships/image" Target="../media/image60.png"/><Relationship Id="rId7" Type="http://schemas.openxmlformats.org/officeDocument/2006/relationships/tags" Target="../tags/tag49.xml"/><Relationship Id="rId12" Type="http://schemas.openxmlformats.org/officeDocument/2006/relationships/tags" Target="../tags/tag54.xml"/><Relationship Id="rId17" Type="http://schemas.openxmlformats.org/officeDocument/2006/relationships/image" Target="../media/image52.png"/><Relationship Id="rId2" Type="http://schemas.openxmlformats.org/officeDocument/2006/relationships/tags" Target="../tags/tag44.xml"/><Relationship Id="rId16" Type="http://schemas.openxmlformats.org/officeDocument/2006/relationships/image" Target="../media/image46.png"/><Relationship Id="rId20" Type="http://schemas.openxmlformats.org/officeDocument/2006/relationships/image" Target="../media/image59.png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11" Type="http://schemas.openxmlformats.org/officeDocument/2006/relationships/tags" Target="../tags/tag53.xml"/><Relationship Id="rId5" Type="http://schemas.openxmlformats.org/officeDocument/2006/relationships/tags" Target="../tags/tag47.xml"/><Relationship Id="rId15" Type="http://schemas.openxmlformats.org/officeDocument/2006/relationships/image" Target="../media/image45.png"/><Relationship Id="rId10" Type="http://schemas.openxmlformats.org/officeDocument/2006/relationships/tags" Target="../tags/tag52.xml"/><Relationship Id="rId19" Type="http://schemas.openxmlformats.org/officeDocument/2006/relationships/image" Target="../media/image50.png"/><Relationship Id="rId4" Type="http://schemas.openxmlformats.org/officeDocument/2006/relationships/tags" Target="../tags/tag46.xml"/><Relationship Id="rId9" Type="http://schemas.openxmlformats.org/officeDocument/2006/relationships/tags" Target="../tags/tag51.xml"/><Relationship Id="rId14" Type="http://schemas.openxmlformats.org/officeDocument/2006/relationships/image" Target="../media/image44.png"/><Relationship Id="rId22" Type="http://schemas.openxmlformats.org/officeDocument/2006/relationships/image" Target="../media/image4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tags" Target="../tags/tag57.xml"/><Relationship Id="rId7" Type="http://schemas.openxmlformats.org/officeDocument/2006/relationships/image" Target="../media/image63.png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5.xml"/><Relationship Id="rId7" Type="http://schemas.openxmlformats.org/officeDocument/2006/relationships/image" Target="../media/image4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tags" Target="../tags/tag11.xml"/><Relationship Id="rId7" Type="http://schemas.openxmlformats.org/officeDocument/2006/relationships/image" Target="../media/image21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25.png"/><Relationship Id="rId5" Type="http://schemas.openxmlformats.org/officeDocument/2006/relationships/tags" Target="../tags/tag13.xml"/><Relationship Id="rId10" Type="http://schemas.openxmlformats.org/officeDocument/2006/relationships/image" Target="../media/image24.png"/><Relationship Id="rId4" Type="http://schemas.openxmlformats.org/officeDocument/2006/relationships/tags" Target="../tags/tag12.xml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2F16EB8F-17EB-F833-AF2D-2D43375569D0}"/>
              </a:ext>
            </a:extLst>
          </p:cNvPr>
          <p:cNvSpPr txBox="1"/>
          <p:nvPr/>
        </p:nvSpPr>
        <p:spPr>
          <a:xfrm>
            <a:off x="528321" y="1971639"/>
            <a:ext cx="112765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Softness in the scissors motion</a:t>
            </a:r>
          </a:p>
          <a:p>
            <a:pPr algn="ctr"/>
            <a:r>
              <a:rPr lang="en-US" altLang="zh-CN" sz="4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its appearance in the γ-ray strength function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D4840102-3DB5-BF7B-0775-4FDBDD2CE0B7}"/>
              </a:ext>
            </a:extLst>
          </p:cNvPr>
          <p:cNvSpPr txBox="1"/>
          <p:nvPr/>
        </p:nvSpPr>
        <p:spPr>
          <a:xfrm>
            <a:off x="4986866" y="4639733"/>
            <a:ext cx="22182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Fang-Qi Chen</a:t>
            </a:r>
            <a:endParaRPr lang="zh-CN" altLang="en-US" sz="2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C945393D-6B60-020C-8C6C-9EA6E87F4428}"/>
              </a:ext>
            </a:extLst>
          </p:cNvPr>
          <p:cNvSpPr txBox="1"/>
          <p:nvPr/>
        </p:nvSpPr>
        <p:spPr>
          <a:xfrm>
            <a:off x="4699000" y="5232400"/>
            <a:ext cx="30564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Lanzhou University</a:t>
            </a:r>
            <a:endParaRPr lang="zh-CN" altLang="en-US" sz="2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DD095F92-C6F2-D875-4B9F-1D0E3DFD0624}"/>
              </a:ext>
            </a:extLst>
          </p:cNvPr>
          <p:cNvSpPr txBox="1"/>
          <p:nvPr/>
        </p:nvSpPr>
        <p:spPr>
          <a:xfrm>
            <a:off x="84667" y="102864"/>
            <a:ext cx="113707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ECT* Workshop on Neutron-Capture Reactions for Astrophysical Processes, Trento, 2025</a:t>
            </a:r>
            <a:endParaRPr lang="zh-CN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79948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6651DFD1-D4A7-7CFC-50A0-1747A09E8261}"/>
              </a:ext>
            </a:extLst>
          </p:cNvPr>
          <p:cNvSpPr txBox="1"/>
          <p:nvPr/>
        </p:nvSpPr>
        <p:spPr>
          <a:xfrm>
            <a:off x="100668" y="83890"/>
            <a:ext cx="94543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Theoretical description of the scissors motion (II)</a:t>
            </a:r>
            <a:endParaRPr kumimoji="0" lang="zh-CN" alt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E7D2E1EF-5C4C-6E6C-58CB-76C80E484332}"/>
              </a:ext>
            </a:extLst>
          </p:cNvPr>
          <p:cNvSpPr txBox="1"/>
          <p:nvPr/>
        </p:nvSpPr>
        <p:spPr>
          <a:xfrm>
            <a:off x="100668" y="637888"/>
            <a:ext cx="110734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Illustration of the scissors motion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4AD690C2-3324-71A1-5C1A-0E51FBEFB097}"/>
              </a:ext>
            </a:extLst>
          </p:cNvPr>
          <p:cNvSpPr txBox="1"/>
          <p:nvPr/>
        </p:nvSpPr>
        <p:spPr>
          <a:xfrm>
            <a:off x="221997" y="1182169"/>
            <a:ext cx="3124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Illustration of the scissors motion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0" name="直接箭头连接符 29">
            <a:extLst>
              <a:ext uri="{FF2B5EF4-FFF2-40B4-BE49-F238E27FC236}">
                <a16:creationId xmlns:a16="http://schemas.microsoft.com/office/drawing/2014/main" id="{DD44BEB3-036A-A132-5CEF-9604440B70D1}"/>
              </a:ext>
            </a:extLst>
          </p:cNvPr>
          <p:cNvCxnSpPr/>
          <p:nvPr/>
        </p:nvCxnSpPr>
        <p:spPr>
          <a:xfrm>
            <a:off x="3011762" y="1580733"/>
            <a:ext cx="668867" cy="0"/>
          </a:xfrm>
          <a:prstGeom prst="straightConnector1">
            <a:avLst/>
          </a:prstGeom>
          <a:ln w="254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本框 30">
            <a:extLst>
              <a:ext uri="{FF2B5EF4-FFF2-40B4-BE49-F238E27FC236}">
                <a16:creationId xmlns:a16="http://schemas.microsoft.com/office/drawing/2014/main" id="{28683A22-8807-0E5E-D193-603D7BABED04}"/>
              </a:ext>
            </a:extLst>
          </p:cNvPr>
          <p:cNvSpPr txBox="1"/>
          <p:nvPr/>
        </p:nvSpPr>
        <p:spPr>
          <a:xfrm>
            <a:off x="3539066" y="1148300"/>
            <a:ext cx="36999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Probability distribution of the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scissors angle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2" name="直接箭头连接符 31">
            <a:extLst>
              <a:ext uri="{FF2B5EF4-FFF2-40B4-BE49-F238E27FC236}">
                <a16:creationId xmlns:a16="http://schemas.microsoft.com/office/drawing/2014/main" id="{B4546071-819B-25E1-1D87-DEBFCC3AA368}"/>
              </a:ext>
            </a:extLst>
          </p:cNvPr>
          <p:cNvCxnSpPr/>
          <p:nvPr/>
        </p:nvCxnSpPr>
        <p:spPr>
          <a:xfrm>
            <a:off x="7084227" y="1555332"/>
            <a:ext cx="668867" cy="0"/>
          </a:xfrm>
          <a:prstGeom prst="straightConnector1">
            <a:avLst/>
          </a:prstGeom>
          <a:ln w="254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文本框 32">
            <a:extLst>
              <a:ext uri="{FF2B5EF4-FFF2-40B4-BE49-F238E27FC236}">
                <a16:creationId xmlns:a16="http://schemas.microsoft.com/office/drawing/2014/main" id="{94AD34B3-2731-666E-E33B-3DFE8C2D1387}"/>
              </a:ext>
            </a:extLst>
          </p:cNvPr>
          <p:cNvSpPr txBox="1"/>
          <p:nvPr/>
        </p:nvSpPr>
        <p:spPr>
          <a:xfrm>
            <a:off x="7670121" y="1099553"/>
            <a:ext cx="35221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Wave function in terms of the scissors angle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3CFEC36A-35CF-EAF1-3150-8B0A82990FEF}"/>
              </a:ext>
            </a:extLst>
          </p:cNvPr>
          <p:cNvSpPr txBox="1"/>
          <p:nvPr/>
        </p:nvSpPr>
        <p:spPr>
          <a:xfrm>
            <a:off x="151105" y="2114744"/>
            <a:ext cx="4820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Laboratory basis constructed above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5" name="图片 34" descr="\documentclass{article}&#10;\usepackage{amsmath}&#10;\pagestyle{empty}&#10;\begin{document}&#10;&#10;\begin{equation}\nonumber&#10;[\hat{P}^{I_\nu}_{M_\nu K_\nu}|\Phi_\nu\rangle\otimes\hat{P}^{I_\pi}_{M_\pi K_\pi}|\Phi_\pi\rangle]^{I}_{M}&#10;\end{equation}&#10;&#10;&#10;\end{document}" title="IguanaTex Picture Display">
            <a:extLst>
              <a:ext uri="{FF2B5EF4-FFF2-40B4-BE49-F238E27FC236}">
                <a16:creationId xmlns:a16="http://schemas.microsoft.com/office/drawing/2014/main" id="{27DAFADB-84D3-0131-9BCE-B6E160A61E5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221" y="2133696"/>
            <a:ext cx="3759544" cy="407772"/>
          </a:xfrm>
          <a:prstGeom prst="rect">
            <a:avLst/>
          </a:prstGeom>
        </p:spPr>
      </p:pic>
      <p:cxnSp>
        <p:nvCxnSpPr>
          <p:cNvPr id="37" name="直接箭头连接符 36">
            <a:extLst>
              <a:ext uri="{FF2B5EF4-FFF2-40B4-BE49-F238E27FC236}">
                <a16:creationId xmlns:a16="http://schemas.microsoft.com/office/drawing/2014/main" id="{77DED49A-64ED-A365-5A0D-4C8BF2538844}"/>
              </a:ext>
            </a:extLst>
          </p:cNvPr>
          <p:cNvCxnSpPr>
            <a:cxnSpLocks/>
          </p:cNvCxnSpPr>
          <p:nvPr/>
        </p:nvCxnSpPr>
        <p:spPr>
          <a:xfrm>
            <a:off x="5249333" y="2658531"/>
            <a:ext cx="0" cy="338669"/>
          </a:xfrm>
          <a:prstGeom prst="straightConnector1">
            <a:avLst/>
          </a:prstGeom>
          <a:ln w="254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图片 38" descr="\documentclass{article}&#10;\usepackage{amsmath}&#10;\pagestyle{empty}&#10;\begin{document}&#10;&#10;$\Omega_\nu$&#10;&#10;\end{document}" title="IguanaTex Picture Display">
            <a:extLst>
              <a:ext uri="{FF2B5EF4-FFF2-40B4-BE49-F238E27FC236}">
                <a16:creationId xmlns:a16="http://schemas.microsoft.com/office/drawing/2014/main" id="{E65AA842-0D18-DF04-F951-73142D1EA611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6429" y="3114260"/>
            <a:ext cx="332800" cy="261486"/>
          </a:xfrm>
          <a:prstGeom prst="rect">
            <a:avLst/>
          </a:prstGeom>
        </p:spPr>
      </p:pic>
      <p:cxnSp>
        <p:nvCxnSpPr>
          <p:cNvPr id="42" name="直接箭头连接符 41">
            <a:extLst>
              <a:ext uri="{FF2B5EF4-FFF2-40B4-BE49-F238E27FC236}">
                <a16:creationId xmlns:a16="http://schemas.microsoft.com/office/drawing/2014/main" id="{A1158AB3-DE86-6F34-F0EE-42654908205D}"/>
              </a:ext>
            </a:extLst>
          </p:cNvPr>
          <p:cNvCxnSpPr>
            <a:cxnSpLocks/>
          </p:cNvCxnSpPr>
          <p:nvPr/>
        </p:nvCxnSpPr>
        <p:spPr>
          <a:xfrm>
            <a:off x="7135029" y="2650064"/>
            <a:ext cx="0" cy="287869"/>
          </a:xfrm>
          <a:prstGeom prst="straightConnector1">
            <a:avLst/>
          </a:prstGeom>
          <a:ln w="254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图片 44" descr="\documentclass{article}&#10;\usepackage{amsmath}&#10;\pagestyle{empty}&#10;\begin{document}&#10;&#10;$\Omega_\pi$&#10;&#10;\end{document}" title="IguanaTex Picture Display">
            <a:extLst>
              <a:ext uri="{FF2B5EF4-FFF2-40B4-BE49-F238E27FC236}">
                <a16:creationId xmlns:a16="http://schemas.microsoft.com/office/drawing/2014/main" id="{B9450F7F-7018-34A9-1F58-337D0E733D3A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497" y="3080392"/>
            <a:ext cx="343772" cy="261486"/>
          </a:xfrm>
          <a:prstGeom prst="rect">
            <a:avLst/>
          </a:prstGeom>
        </p:spPr>
      </p:pic>
      <p:sp>
        <p:nvSpPr>
          <p:cNvPr id="46" name="左大括号 45">
            <a:extLst>
              <a:ext uri="{FF2B5EF4-FFF2-40B4-BE49-F238E27FC236}">
                <a16:creationId xmlns:a16="http://schemas.microsoft.com/office/drawing/2014/main" id="{E928C431-3948-6902-DA13-763FF182EB04}"/>
              </a:ext>
            </a:extLst>
          </p:cNvPr>
          <p:cNvSpPr/>
          <p:nvPr/>
        </p:nvSpPr>
        <p:spPr>
          <a:xfrm rot="16200000">
            <a:off x="6105341" y="2657853"/>
            <a:ext cx="224482" cy="1834897"/>
          </a:xfrm>
          <a:prstGeom prst="leftBrace">
            <a:avLst/>
          </a:prstGeom>
          <a:ln w="25400">
            <a:solidFill>
              <a:srgbClr val="00206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50" name="直接箭头连接符 49">
            <a:extLst>
              <a:ext uri="{FF2B5EF4-FFF2-40B4-BE49-F238E27FC236}">
                <a16:creationId xmlns:a16="http://schemas.microsoft.com/office/drawing/2014/main" id="{95F69E54-1FD3-3581-8A10-7CF60E23A860}"/>
              </a:ext>
            </a:extLst>
          </p:cNvPr>
          <p:cNvCxnSpPr>
            <a:stCxn id="46" idx="1"/>
          </p:cNvCxnSpPr>
          <p:nvPr/>
        </p:nvCxnSpPr>
        <p:spPr>
          <a:xfrm flipH="1">
            <a:off x="6206067" y="3687543"/>
            <a:ext cx="11516" cy="681257"/>
          </a:xfrm>
          <a:prstGeom prst="straightConnector1">
            <a:avLst/>
          </a:prstGeom>
          <a:ln w="254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文本框 50">
            <a:extLst>
              <a:ext uri="{FF2B5EF4-FFF2-40B4-BE49-F238E27FC236}">
                <a16:creationId xmlns:a16="http://schemas.microsoft.com/office/drawing/2014/main" id="{DE472900-90F5-DBE4-53CA-383FA8FD43B9}"/>
              </a:ext>
            </a:extLst>
          </p:cNvPr>
          <p:cNvSpPr txBox="1"/>
          <p:nvPr/>
        </p:nvSpPr>
        <p:spPr>
          <a:xfrm>
            <a:off x="3680629" y="3751492"/>
            <a:ext cx="208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transformation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3" name="直接箭头连接符 52">
            <a:extLst>
              <a:ext uri="{FF2B5EF4-FFF2-40B4-BE49-F238E27FC236}">
                <a16:creationId xmlns:a16="http://schemas.microsoft.com/office/drawing/2014/main" id="{6E34CF68-5B3D-892A-F515-D2A898358535}"/>
              </a:ext>
            </a:extLst>
          </p:cNvPr>
          <p:cNvCxnSpPr>
            <a:stCxn id="51" idx="3"/>
          </p:cNvCxnSpPr>
          <p:nvPr/>
        </p:nvCxnSpPr>
        <p:spPr>
          <a:xfrm flipV="1">
            <a:off x="5763429" y="3982324"/>
            <a:ext cx="452967" cy="1"/>
          </a:xfrm>
          <a:prstGeom prst="straightConnector1">
            <a:avLst/>
          </a:prstGeom>
          <a:ln w="254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图片 54" descr="\documentclass{article}&#10;\usepackage{amsmath}&#10;\pagestyle{empty}&#10;\begin{document}&#10;&#10;$\Omega_{T}$&#10;&#10;\end{document}" title="IguanaTex Picture Display">
            <a:extLst>
              <a:ext uri="{FF2B5EF4-FFF2-40B4-BE49-F238E27FC236}">
                <a16:creationId xmlns:a16="http://schemas.microsoft.com/office/drawing/2014/main" id="{B3034FC0-9855-2D46-DE79-FCA952C3CA0A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995" y="4612016"/>
            <a:ext cx="374857" cy="259657"/>
          </a:xfrm>
          <a:prstGeom prst="rect">
            <a:avLst/>
          </a:prstGeom>
        </p:spPr>
      </p:pic>
      <p:sp>
        <p:nvSpPr>
          <p:cNvPr id="56" name="左大括号 55">
            <a:extLst>
              <a:ext uri="{FF2B5EF4-FFF2-40B4-BE49-F238E27FC236}">
                <a16:creationId xmlns:a16="http://schemas.microsoft.com/office/drawing/2014/main" id="{DD5A3333-E6EF-7870-627D-AF8D9BAA8E74}"/>
              </a:ext>
            </a:extLst>
          </p:cNvPr>
          <p:cNvSpPr/>
          <p:nvPr/>
        </p:nvSpPr>
        <p:spPr>
          <a:xfrm rot="5400000">
            <a:off x="6151375" y="3328862"/>
            <a:ext cx="109385" cy="2182132"/>
          </a:xfrm>
          <a:prstGeom prst="leftBrace">
            <a:avLst/>
          </a:prstGeom>
          <a:ln w="25400">
            <a:solidFill>
              <a:srgbClr val="00206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7" name="文本框 56">
            <a:extLst>
              <a:ext uri="{FF2B5EF4-FFF2-40B4-BE49-F238E27FC236}">
                <a16:creationId xmlns:a16="http://schemas.microsoft.com/office/drawing/2014/main" id="{06A31EC2-A28E-AF69-37FB-8041EAFD1769}"/>
              </a:ext>
            </a:extLst>
          </p:cNvPr>
          <p:cNvSpPr txBox="1"/>
          <p:nvPr/>
        </p:nvSpPr>
        <p:spPr>
          <a:xfrm>
            <a:off x="173992" y="4300554"/>
            <a:ext cx="45205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Orientation of the principle axes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the whole nucleus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438ADBE0-A585-92B5-6AE0-46B2B0CECA56}"/>
              </a:ext>
            </a:extLst>
          </p:cNvPr>
          <p:cNvSpPr txBox="1"/>
          <p:nvPr/>
        </p:nvSpPr>
        <p:spPr>
          <a:xfrm>
            <a:off x="1270001" y="2997236"/>
            <a:ext cx="3945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Orientation of the neutrons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0" name="直接箭头连接符 59">
            <a:extLst>
              <a:ext uri="{FF2B5EF4-FFF2-40B4-BE49-F238E27FC236}">
                <a16:creationId xmlns:a16="http://schemas.microsoft.com/office/drawing/2014/main" id="{D0250F80-C844-F13B-F814-9FEBF6E2A0D9}"/>
              </a:ext>
            </a:extLst>
          </p:cNvPr>
          <p:cNvCxnSpPr>
            <a:cxnSpLocks/>
          </p:cNvCxnSpPr>
          <p:nvPr/>
        </p:nvCxnSpPr>
        <p:spPr>
          <a:xfrm>
            <a:off x="4827864" y="3245003"/>
            <a:ext cx="287137" cy="0"/>
          </a:xfrm>
          <a:prstGeom prst="straightConnector1">
            <a:avLst/>
          </a:prstGeom>
          <a:ln w="25400">
            <a:solidFill>
              <a:srgbClr val="00206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文本框 61">
            <a:extLst>
              <a:ext uri="{FF2B5EF4-FFF2-40B4-BE49-F238E27FC236}">
                <a16:creationId xmlns:a16="http://schemas.microsoft.com/office/drawing/2014/main" id="{4D0B0140-08A1-B526-DF68-118461FAFE65}"/>
              </a:ext>
            </a:extLst>
          </p:cNvPr>
          <p:cNvSpPr txBox="1"/>
          <p:nvPr/>
        </p:nvSpPr>
        <p:spPr>
          <a:xfrm>
            <a:off x="7644726" y="2958868"/>
            <a:ext cx="3945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Orientation of the protons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3" name="直接箭头连接符 62">
            <a:extLst>
              <a:ext uri="{FF2B5EF4-FFF2-40B4-BE49-F238E27FC236}">
                <a16:creationId xmlns:a16="http://schemas.microsoft.com/office/drawing/2014/main" id="{B8B9C8F7-4028-900D-CE54-C4181F51F952}"/>
              </a:ext>
            </a:extLst>
          </p:cNvPr>
          <p:cNvCxnSpPr>
            <a:cxnSpLocks/>
          </p:cNvCxnSpPr>
          <p:nvPr/>
        </p:nvCxnSpPr>
        <p:spPr>
          <a:xfrm>
            <a:off x="7410193" y="3198167"/>
            <a:ext cx="287137" cy="0"/>
          </a:xfrm>
          <a:prstGeom prst="straightConnector1">
            <a:avLst/>
          </a:prstGeom>
          <a:ln w="25400">
            <a:solidFill>
              <a:srgbClr val="00206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接箭头连接符 68">
            <a:extLst>
              <a:ext uri="{FF2B5EF4-FFF2-40B4-BE49-F238E27FC236}">
                <a16:creationId xmlns:a16="http://schemas.microsoft.com/office/drawing/2014/main" id="{F9D14BE5-CE04-C4BE-0F97-62A0F7CF1D74}"/>
              </a:ext>
            </a:extLst>
          </p:cNvPr>
          <p:cNvCxnSpPr/>
          <p:nvPr/>
        </p:nvCxnSpPr>
        <p:spPr>
          <a:xfrm>
            <a:off x="4429932" y="4724400"/>
            <a:ext cx="406399" cy="0"/>
          </a:xfrm>
          <a:prstGeom prst="straightConnector1">
            <a:avLst/>
          </a:prstGeom>
          <a:ln w="25400">
            <a:solidFill>
              <a:srgbClr val="00206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" name="图片 70" descr="\documentclass{article}&#10;\usepackage{amsmath}&#10;\pagestyle{empty}&#10;\begin{document}&#10;&#10;$\Omega_{\pi\nu}$&#10;&#10;\end{document}" title="IguanaTex Picture Display">
            <a:extLst>
              <a:ext uri="{FF2B5EF4-FFF2-40B4-BE49-F238E27FC236}">
                <a16:creationId xmlns:a16="http://schemas.microsoft.com/office/drawing/2014/main" id="{2206FFE1-69F4-67FF-0AA0-387B53E82764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8821" y="4576842"/>
            <a:ext cx="482743" cy="261486"/>
          </a:xfrm>
          <a:prstGeom prst="rect">
            <a:avLst/>
          </a:prstGeom>
        </p:spPr>
      </p:pic>
      <p:cxnSp>
        <p:nvCxnSpPr>
          <p:cNvPr id="72" name="直接箭头连接符 71">
            <a:extLst>
              <a:ext uri="{FF2B5EF4-FFF2-40B4-BE49-F238E27FC236}">
                <a16:creationId xmlns:a16="http://schemas.microsoft.com/office/drawing/2014/main" id="{8C515B83-FB48-2C53-6812-131C35CAC367}"/>
              </a:ext>
            </a:extLst>
          </p:cNvPr>
          <p:cNvCxnSpPr/>
          <p:nvPr/>
        </p:nvCxnSpPr>
        <p:spPr>
          <a:xfrm>
            <a:off x="7627792" y="4645884"/>
            <a:ext cx="406399" cy="0"/>
          </a:xfrm>
          <a:prstGeom prst="straightConnector1">
            <a:avLst/>
          </a:prstGeom>
          <a:ln w="25400">
            <a:solidFill>
              <a:srgbClr val="FF0066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文本框 72">
            <a:extLst>
              <a:ext uri="{FF2B5EF4-FFF2-40B4-BE49-F238E27FC236}">
                <a16:creationId xmlns:a16="http://schemas.microsoft.com/office/drawing/2014/main" id="{A9F64521-0933-878F-03E5-37102DB94002}"/>
              </a:ext>
            </a:extLst>
          </p:cNvPr>
          <p:cNvSpPr txBox="1"/>
          <p:nvPr/>
        </p:nvSpPr>
        <p:spPr>
          <a:xfrm>
            <a:off x="7753094" y="4161343"/>
            <a:ext cx="41510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Relative orientations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between neutrons &amp; protons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5" name="文本框 74">
            <a:extLst>
              <a:ext uri="{FF2B5EF4-FFF2-40B4-BE49-F238E27FC236}">
                <a16:creationId xmlns:a16="http://schemas.microsoft.com/office/drawing/2014/main" id="{9CD2F59B-17ED-C9B4-2988-7B546B397F38}"/>
              </a:ext>
            </a:extLst>
          </p:cNvPr>
          <p:cNvSpPr txBox="1"/>
          <p:nvPr/>
        </p:nvSpPr>
        <p:spPr>
          <a:xfrm>
            <a:off x="8651070" y="4917652"/>
            <a:ext cx="25061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(the scissors angle)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6" name="箭头: 下 75">
            <a:extLst>
              <a:ext uri="{FF2B5EF4-FFF2-40B4-BE49-F238E27FC236}">
                <a16:creationId xmlns:a16="http://schemas.microsoft.com/office/drawing/2014/main" id="{40167D09-1467-8745-D18D-D8A3BC83BF77}"/>
              </a:ext>
            </a:extLst>
          </p:cNvPr>
          <p:cNvSpPr/>
          <p:nvPr/>
        </p:nvSpPr>
        <p:spPr>
          <a:xfrm>
            <a:off x="4887127" y="5002648"/>
            <a:ext cx="374857" cy="366427"/>
          </a:xfrm>
          <a:prstGeom prst="downArrow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7" name="文本框 76">
            <a:extLst>
              <a:ext uri="{FF2B5EF4-FFF2-40B4-BE49-F238E27FC236}">
                <a16:creationId xmlns:a16="http://schemas.microsoft.com/office/drawing/2014/main" id="{9575C075-624E-28AC-9EF2-E7383B95AB77}"/>
              </a:ext>
            </a:extLst>
          </p:cNvPr>
          <p:cNvSpPr txBox="1"/>
          <p:nvPr/>
        </p:nvSpPr>
        <p:spPr>
          <a:xfrm>
            <a:off x="1024779" y="5438716"/>
            <a:ext cx="47386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Illustration of the collective rotation of the scissors mode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8" name="箭头: 下 77">
            <a:extLst>
              <a:ext uri="{FF2B5EF4-FFF2-40B4-BE49-F238E27FC236}">
                <a16:creationId xmlns:a16="http://schemas.microsoft.com/office/drawing/2014/main" id="{0B4366E5-3DF3-C118-B904-20359E8D80DE}"/>
              </a:ext>
            </a:extLst>
          </p:cNvPr>
          <p:cNvSpPr/>
          <p:nvPr/>
        </p:nvSpPr>
        <p:spPr>
          <a:xfrm>
            <a:off x="7122115" y="4965270"/>
            <a:ext cx="374857" cy="366427"/>
          </a:xfrm>
          <a:prstGeom prst="downArrow">
            <a:avLst/>
          </a:prstGeom>
          <a:noFill/>
          <a:ln w="25400">
            <a:solidFill>
              <a:srgbClr val="FF00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9" name="文本框 78">
            <a:extLst>
              <a:ext uri="{FF2B5EF4-FFF2-40B4-BE49-F238E27FC236}">
                <a16:creationId xmlns:a16="http://schemas.microsoft.com/office/drawing/2014/main" id="{00E0C2D8-DC76-6612-0797-1056F6A4B33D}"/>
              </a:ext>
            </a:extLst>
          </p:cNvPr>
          <p:cNvSpPr txBox="1"/>
          <p:nvPr/>
        </p:nvSpPr>
        <p:spPr>
          <a:xfrm>
            <a:off x="6739467" y="5430650"/>
            <a:ext cx="44527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Illustration of the intrinsic motion between protons and neutrons (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scissors motion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3198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81E175D6-9C43-8E37-3445-75FB83AEE4BF}"/>
              </a:ext>
            </a:extLst>
          </p:cNvPr>
          <p:cNvSpPr txBox="1"/>
          <p:nvPr/>
        </p:nvSpPr>
        <p:spPr>
          <a:xfrm>
            <a:off x="3204633" y="1786468"/>
            <a:ext cx="57827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4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Result &amp; discussions (I):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51074BB9-8573-6D91-93E9-6474914B8111}"/>
              </a:ext>
            </a:extLst>
          </p:cNvPr>
          <p:cNvSpPr txBox="1"/>
          <p:nvPr/>
        </p:nvSpPr>
        <p:spPr>
          <a:xfrm>
            <a:off x="1972733" y="2692400"/>
            <a:ext cx="7823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Low-Energy-Enhancement in the </a:t>
            </a:r>
            <a:r>
              <a:rPr lang="el-GR" altLang="zh-C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γ</a:t>
            </a:r>
            <a:r>
              <a:rPr lang="en-US" altLang="zh-C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-ray strength function</a:t>
            </a:r>
            <a:endParaRPr lang="zh-CN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7476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3EF7795A-5E05-0CEA-72C5-71EAA55B3EBC}"/>
              </a:ext>
            </a:extLst>
          </p:cNvPr>
          <p:cNvSpPr txBox="1"/>
          <p:nvPr/>
        </p:nvSpPr>
        <p:spPr>
          <a:xfrm>
            <a:off x="84667" y="67733"/>
            <a:ext cx="9042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3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Theoretical results for </a:t>
            </a:r>
            <a:r>
              <a:rPr lang="el-GR" altLang="zh-CN" sz="3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γ</a:t>
            </a:r>
            <a:r>
              <a:rPr lang="en-US" altLang="zh-CN" sz="3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-Strength Function with LEE </a:t>
            </a:r>
            <a:endParaRPr lang="zh-CN" altLang="en-US" sz="3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F53FF6F-E6B9-D31C-2EF2-EB54D390C5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760" y="1043022"/>
            <a:ext cx="4865017" cy="397609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4B9A71CC-9C7F-03D5-89B3-CFD7310668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243" y="903488"/>
            <a:ext cx="5071601" cy="4256643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7606AA16-75C7-15DF-A096-DECCBCABD054}"/>
              </a:ext>
            </a:extLst>
          </p:cNvPr>
          <p:cNvSpPr txBox="1"/>
          <p:nvPr/>
        </p:nvSpPr>
        <p:spPr>
          <a:xfrm>
            <a:off x="1490133" y="1118490"/>
            <a:ext cx="35221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Weakly deformed nucleus</a:t>
            </a:r>
            <a:endParaRPr lang="zh-CN" alt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EC36BDBE-A1F4-D6E7-3F01-C92BCEA3FC67}"/>
              </a:ext>
            </a:extLst>
          </p:cNvPr>
          <p:cNvSpPr txBox="1"/>
          <p:nvPr/>
        </p:nvSpPr>
        <p:spPr>
          <a:xfrm>
            <a:off x="6788727" y="537112"/>
            <a:ext cx="5403273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 data: </a:t>
            </a:r>
            <a:r>
              <a:rPr lang="en-US" altLang="zh-CN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https://www-nds.iaea.org/PSFdatabase</a:t>
            </a:r>
            <a:endParaRPr lang="en-US" altLang="zh-CN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DBDD51A1-1985-C58E-B616-E06EBE16323B}"/>
              </a:ext>
            </a:extLst>
          </p:cNvPr>
          <p:cNvSpPr txBox="1"/>
          <p:nvPr/>
        </p:nvSpPr>
        <p:spPr>
          <a:xfrm>
            <a:off x="307570" y="548835"/>
            <a:ext cx="7115695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 reference: M. </a:t>
            </a:r>
            <a:r>
              <a:rPr lang="en-US" altLang="zh-CN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Guttormsen</a:t>
            </a:r>
            <a:r>
              <a:rPr lang="en-US" altLang="zh-CN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0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 al</a:t>
            </a:r>
            <a:r>
              <a:rPr lang="en-US" altLang="zh-CN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PRC 106, 034314 (2022)</a:t>
            </a:r>
            <a:endParaRPr lang="zh-CN" alt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3F1B296B-9598-F238-2E58-7B98539CA06E}"/>
              </a:ext>
            </a:extLst>
          </p:cNvPr>
          <p:cNvSpPr txBox="1"/>
          <p:nvPr/>
        </p:nvSpPr>
        <p:spPr>
          <a:xfrm>
            <a:off x="1638956" y="5077740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dirty="0">
                <a:solidFill>
                  <a:srgbClr val="FF00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LEE appears as expected</a:t>
            </a:r>
            <a:endParaRPr lang="zh-CN" altLang="en-US" sz="2400" dirty="0">
              <a:solidFill>
                <a:srgbClr val="FF006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9B2FC98C-485C-8E77-FA5E-BB757F019DCA}"/>
              </a:ext>
            </a:extLst>
          </p:cNvPr>
          <p:cNvSpPr txBox="1"/>
          <p:nvPr/>
        </p:nvSpPr>
        <p:spPr>
          <a:xfrm>
            <a:off x="414866" y="5514184"/>
            <a:ext cx="6287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even with a single intrinsic </a:t>
            </a:r>
            <a:r>
              <a:rPr lang="en-US" altLang="zh-CN" sz="2400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g.s.</a:t>
            </a:r>
            <a:r>
              <a:rPr lang="en-US" altLang="zh-CN" sz="2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configuration</a:t>
            </a:r>
            <a:endParaRPr lang="zh-CN" altLang="en-US" sz="24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748F5B04-83B1-BCEF-7594-CCB1B4EC385C}"/>
              </a:ext>
            </a:extLst>
          </p:cNvPr>
          <p:cNvSpPr txBox="1"/>
          <p:nvPr/>
        </p:nvSpPr>
        <p:spPr>
          <a:xfrm>
            <a:off x="6737925" y="5518076"/>
            <a:ext cx="5322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is replaced by the scissors resonance</a:t>
            </a:r>
            <a:endParaRPr lang="zh-CN" alt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9B77DF92-87C7-6629-4222-A9C641D2F7C4}"/>
              </a:ext>
            </a:extLst>
          </p:cNvPr>
          <p:cNvSpPr txBox="1"/>
          <p:nvPr/>
        </p:nvSpPr>
        <p:spPr>
          <a:xfrm>
            <a:off x="7597831" y="1080619"/>
            <a:ext cx="40978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Well-deformed nucleus</a:t>
            </a:r>
            <a:endParaRPr lang="zh-CN" alt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D9AAC5B0-534A-8AAA-F698-3D2459E1848D}"/>
              </a:ext>
            </a:extLst>
          </p:cNvPr>
          <p:cNvSpPr txBox="1"/>
          <p:nvPr/>
        </p:nvSpPr>
        <p:spPr>
          <a:xfrm>
            <a:off x="7423265" y="5066170"/>
            <a:ext cx="35898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dirty="0">
                <a:solidFill>
                  <a:srgbClr val="FF00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LEE disappears as expected</a:t>
            </a:r>
            <a:endParaRPr lang="zh-CN" altLang="en-US" sz="2400" dirty="0">
              <a:solidFill>
                <a:srgbClr val="FF006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ED4EB8FD-D112-D799-9692-CF2DD6CFD91E}"/>
              </a:ext>
            </a:extLst>
          </p:cNvPr>
          <p:cNvSpPr txBox="1"/>
          <p:nvPr/>
        </p:nvSpPr>
        <p:spPr>
          <a:xfrm>
            <a:off x="397933" y="6150843"/>
            <a:ext cx="115654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Origin of the LEE is embedded in the model, even </a:t>
            </a:r>
            <a:r>
              <a:rPr lang="en-US" altLang="zh-CN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with the intrinsic </a:t>
            </a:r>
            <a:r>
              <a:rPr lang="en-US" altLang="zh-CN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g.s.</a:t>
            </a:r>
            <a:r>
              <a:rPr lang="en-US" altLang="zh-CN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configuration only</a:t>
            </a:r>
            <a:endParaRPr lang="zh-CN" altLang="en-US" sz="2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左大括号 27">
            <a:extLst>
              <a:ext uri="{FF2B5EF4-FFF2-40B4-BE49-F238E27FC236}">
                <a16:creationId xmlns:a16="http://schemas.microsoft.com/office/drawing/2014/main" id="{509CDA84-E222-3C54-2FB7-FEA3F9718F5E}"/>
              </a:ext>
            </a:extLst>
          </p:cNvPr>
          <p:cNvSpPr/>
          <p:nvPr/>
        </p:nvSpPr>
        <p:spPr>
          <a:xfrm rot="16200000">
            <a:off x="6260353" y="2784597"/>
            <a:ext cx="161806" cy="6638422"/>
          </a:xfrm>
          <a:prstGeom prst="leftBrace">
            <a:avLst/>
          </a:prstGeom>
          <a:ln w="25400">
            <a:solidFill>
              <a:srgbClr val="00206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25F93292-E443-D318-A192-6FF600894C50}"/>
              </a:ext>
            </a:extLst>
          </p:cNvPr>
          <p:cNvSpPr txBox="1"/>
          <p:nvPr/>
        </p:nvSpPr>
        <p:spPr>
          <a:xfrm>
            <a:off x="3022044" y="3934650"/>
            <a:ext cx="22780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altLang="zh-CN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altLang="zh-CN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g.s.</a:t>
            </a:r>
            <a:r>
              <a:rPr lang="en-US" altLang="zh-CN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configuration)      </a:t>
            </a:r>
            <a:endParaRPr lang="zh-CN" altLang="en-US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8E11A151-5A9F-7447-E851-290488CC1B39}"/>
              </a:ext>
            </a:extLst>
          </p:cNvPr>
          <p:cNvSpPr txBox="1"/>
          <p:nvPr/>
        </p:nvSpPr>
        <p:spPr>
          <a:xfrm>
            <a:off x="1300933" y="3985570"/>
            <a:ext cx="10244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0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144</a:t>
            </a:r>
            <a:r>
              <a:rPr lang="en-US" altLang="zh-CN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Nd</a:t>
            </a:r>
            <a:endParaRPr lang="zh-CN" altLang="en-US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47208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D33C2494-8958-FA90-F9CF-7C9DC59304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7827"/>
            <a:ext cx="11970891" cy="5313088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B1F5962F-5055-9107-F3B0-9D0C8AF4E3B6}"/>
              </a:ext>
            </a:extLst>
          </p:cNvPr>
          <p:cNvSpPr txBox="1"/>
          <p:nvPr/>
        </p:nvSpPr>
        <p:spPr>
          <a:xfrm>
            <a:off x="101600" y="84666"/>
            <a:ext cx="114469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3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Scissors spectra obtained with the intrinsic </a:t>
            </a:r>
            <a:r>
              <a:rPr lang="en-US" altLang="zh-CN" sz="30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g.s.</a:t>
            </a:r>
            <a:r>
              <a:rPr lang="en-US" altLang="zh-CN" sz="3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configuration</a:t>
            </a:r>
            <a:endParaRPr lang="zh-CN" altLang="en-US" sz="3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A17E0D0F-D582-DC50-E947-5D50FDE4E45F}"/>
              </a:ext>
            </a:extLst>
          </p:cNvPr>
          <p:cNvSpPr txBox="1"/>
          <p:nvPr/>
        </p:nvSpPr>
        <p:spPr>
          <a:xfrm>
            <a:off x="296331" y="5574775"/>
            <a:ext cx="35221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Rhombus-like regularity</a:t>
            </a:r>
            <a:endParaRPr lang="zh-CN" alt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0AFE36A6-AB43-0600-F3AE-E8F97F2BD4C5}"/>
              </a:ext>
            </a:extLst>
          </p:cNvPr>
          <p:cNvSpPr txBox="1"/>
          <p:nvPr/>
        </p:nvSpPr>
        <p:spPr>
          <a:xfrm>
            <a:off x="571499" y="6021832"/>
            <a:ext cx="2904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Harmonic oscillation</a:t>
            </a:r>
            <a:endParaRPr lang="zh-CN" altLang="en-US" sz="2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17DA17E6-A726-359F-165C-2E09FE3EA757}"/>
              </a:ext>
            </a:extLst>
          </p:cNvPr>
          <p:cNvSpPr txBox="1"/>
          <p:nvPr/>
        </p:nvSpPr>
        <p:spPr>
          <a:xfrm>
            <a:off x="3945467" y="5584405"/>
            <a:ext cx="2310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Rhombus faded</a:t>
            </a:r>
            <a:endParaRPr lang="zh-CN" alt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7DA25D80-36C3-1D5C-7250-62E76129E8CE}"/>
              </a:ext>
            </a:extLst>
          </p:cNvPr>
          <p:cNvSpPr txBox="1"/>
          <p:nvPr/>
        </p:nvSpPr>
        <p:spPr>
          <a:xfrm>
            <a:off x="3699935" y="5995172"/>
            <a:ext cx="2667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Band-like structure</a:t>
            </a:r>
          </a:p>
          <a:p>
            <a:pPr algn="ctr"/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(leading to LEE)</a:t>
            </a:r>
            <a:endParaRPr lang="zh-CN" alt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C7442C87-A90C-DFFC-6ADC-137305ACD676}"/>
              </a:ext>
            </a:extLst>
          </p:cNvPr>
          <p:cNvSpPr txBox="1"/>
          <p:nvPr/>
        </p:nvSpPr>
        <p:spPr>
          <a:xfrm>
            <a:off x="6256378" y="5619539"/>
            <a:ext cx="28109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Band-like structure</a:t>
            </a:r>
          </a:p>
          <a:p>
            <a:pPr algn="ctr"/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dominates</a:t>
            </a:r>
            <a:endParaRPr lang="zh-CN" alt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F1D49B8E-767A-2ECE-FD6A-80418641D0CC}"/>
              </a:ext>
            </a:extLst>
          </p:cNvPr>
          <p:cNvSpPr txBox="1"/>
          <p:nvPr/>
        </p:nvSpPr>
        <p:spPr>
          <a:xfrm>
            <a:off x="8872581" y="5636788"/>
            <a:ext cx="34120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Band-like structure from </a:t>
            </a:r>
            <a:r>
              <a:rPr lang="en-US" altLang="zh-CN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free scissors motion</a:t>
            </a:r>
            <a:endParaRPr lang="zh-CN" altLang="en-US" sz="2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矩形: 圆角 17">
            <a:extLst>
              <a:ext uri="{FF2B5EF4-FFF2-40B4-BE49-F238E27FC236}">
                <a16:creationId xmlns:a16="http://schemas.microsoft.com/office/drawing/2014/main" id="{4A4A4CE6-3D4F-86B0-EECA-CD9E15F38CA2}"/>
              </a:ext>
            </a:extLst>
          </p:cNvPr>
          <p:cNvSpPr/>
          <p:nvPr/>
        </p:nvSpPr>
        <p:spPr>
          <a:xfrm>
            <a:off x="10329332" y="604796"/>
            <a:ext cx="872067" cy="453536"/>
          </a:xfrm>
          <a:prstGeom prst="roundRect">
            <a:avLst/>
          </a:prstGeom>
          <a:noFill/>
          <a:ln w="25400">
            <a:solidFill>
              <a:srgbClr val="FF00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45676BAB-6183-7AE7-EA9E-EB97F0E34E2F}"/>
              </a:ext>
            </a:extLst>
          </p:cNvPr>
          <p:cNvSpPr txBox="1"/>
          <p:nvPr/>
        </p:nvSpPr>
        <p:spPr>
          <a:xfrm>
            <a:off x="10002644" y="1411197"/>
            <a:ext cx="18337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free</a:t>
            </a:r>
            <a:endParaRPr lang="zh-CN" alt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7586C3A8-F5EA-4FEC-FEBB-FF5C793A9A6D}"/>
              </a:ext>
            </a:extLst>
          </p:cNvPr>
          <p:cNvSpPr/>
          <p:nvPr/>
        </p:nvSpPr>
        <p:spPr>
          <a:xfrm>
            <a:off x="885008" y="1247085"/>
            <a:ext cx="503525" cy="338665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3D947A6F-6182-682B-821A-1A7E24F922DB}"/>
              </a:ext>
            </a:extLst>
          </p:cNvPr>
          <p:cNvSpPr/>
          <p:nvPr/>
        </p:nvSpPr>
        <p:spPr>
          <a:xfrm>
            <a:off x="3566945" y="1197675"/>
            <a:ext cx="503525" cy="338665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AC03C0A2-F38A-6D82-151F-3C674AB9FFEC}"/>
              </a:ext>
            </a:extLst>
          </p:cNvPr>
          <p:cNvSpPr/>
          <p:nvPr/>
        </p:nvSpPr>
        <p:spPr>
          <a:xfrm>
            <a:off x="6366936" y="1222933"/>
            <a:ext cx="503525" cy="338665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EFAFAC16-C1D9-44E7-5BC5-F0BB47D896AF}"/>
              </a:ext>
            </a:extLst>
          </p:cNvPr>
          <p:cNvSpPr/>
          <p:nvPr/>
        </p:nvSpPr>
        <p:spPr>
          <a:xfrm>
            <a:off x="9067312" y="1197675"/>
            <a:ext cx="503525" cy="338665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04137068-1527-6597-C084-857EE74A4D1B}"/>
              </a:ext>
            </a:extLst>
          </p:cNvPr>
          <p:cNvSpPr txBox="1"/>
          <p:nvPr/>
        </p:nvSpPr>
        <p:spPr>
          <a:xfrm>
            <a:off x="6366936" y="1318516"/>
            <a:ext cx="2065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approximately free?</a:t>
            </a:r>
            <a:endParaRPr lang="zh-CN" altLang="en-US" sz="2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箭头: 左右 16">
            <a:extLst>
              <a:ext uri="{FF2B5EF4-FFF2-40B4-BE49-F238E27FC236}">
                <a16:creationId xmlns:a16="http://schemas.microsoft.com/office/drawing/2014/main" id="{FCF64B33-C273-65B1-069B-9E4D776C8651}"/>
              </a:ext>
            </a:extLst>
          </p:cNvPr>
          <p:cNvSpPr/>
          <p:nvPr/>
        </p:nvSpPr>
        <p:spPr>
          <a:xfrm>
            <a:off x="8331209" y="1264354"/>
            <a:ext cx="1671435" cy="830997"/>
          </a:xfrm>
          <a:prstGeom prst="leftRightArrow">
            <a:avLst>
              <a:gd name="adj1" fmla="val 50000"/>
              <a:gd name="adj2" fmla="val 48981"/>
            </a:avLst>
          </a:prstGeom>
          <a:solidFill>
            <a:schemeClr val="bg1"/>
          </a:solidFill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rgbClr val="FF0066"/>
                </a:solidFill>
              </a:rPr>
              <a:t>similarity</a:t>
            </a:r>
            <a:endParaRPr lang="zh-CN" altLang="en-US" b="1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3793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A235CBF5-DF26-C050-AAC6-2405C331AAF2}"/>
              </a:ext>
            </a:extLst>
          </p:cNvPr>
          <p:cNvSpPr txBox="1"/>
          <p:nvPr/>
        </p:nvSpPr>
        <p:spPr>
          <a:xfrm>
            <a:off x="127000" y="129401"/>
            <a:ext cx="106595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3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Evolution towards free scissors motion with reduced deformation</a:t>
            </a:r>
            <a:endParaRPr lang="zh-CN" altLang="en-US" sz="3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221C7305-FFEE-CABB-20B1-CAC8CF250A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09" y="1194358"/>
            <a:ext cx="12160629" cy="3335728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7B531682-149A-3B37-1646-6F9173F52400}"/>
              </a:ext>
            </a:extLst>
          </p:cNvPr>
          <p:cNvSpPr txBox="1"/>
          <p:nvPr/>
        </p:nvSpPr>
        <p:spPr>
          <a:xfrm>
            <a:off x="6142579" y="886503"/>
            <a:ext cx="1096433" cy="505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0+ 3rd</a:t>
            </a:r>
            <a:endParaRPr lang="zh-CN" alt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7687CBB9-AF8D-4537-10EF-68474D43BFE4}"/>
              </a:ext>
            </a:extLst>
          </p:cNvPr>
          <p:cNvSpPr txBox="1"/>
          <p:nvPr/>
        </p:nvSpPr>
        <p:spPr>
          <a:xfrm>
            <a:off x="9882355" y="891557"/>
            <a:ext cx="1320800" cy="505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1+ 2nd</a:t>
            </a:r>
            <a:endParaRPr lang="zh-CN" alt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id="{5DF7F9C6-AD67-9D32-E71F-CD6FF1281501}"/>
              </a:ext>
            </a:extLst>
          </p:cNvPr>
          <p:cNvCxnSpPr/>
          <p:nvPr/>
        </p:nvCxnSpPr>
        <p:spPr>
          <a:xfrm>
            <a:off x="7103545" y="1194358"/>
            <a:ext cx="2787277" cy="0"/>
          </a:xfrm>
          <a:prstGeom prst="straightConnector1">
            <a:avLst/>
          </a:prstGeom>
          <a:ln w="25400"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>
            <a:extLst>
              <a:ext uri="{FF2B5EF4-FFF2-40B4-BE49-F238E27FC236}">
                <a16:creationId xmlns:a16="http://schemas.microsoft.com/office/drawing/2014/main" id="{D7CA6E1D-A538-3BF6-E75F-2C2D4BEDABA8}"/>
              </a:ext>
            </a:extLst>
          </p:cNvPr>
          <p:cNvSpPr txBox="1"/>
          <p:nvPr/>
        </p:nvSpPr>
        <p:spPr>
          <a:xfrm>
            <a:off x="7128946" y="670073"/>
            <a:ext cx="2737234" cy="505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strong M1 transition</a:t>
            </a:r>
            <a:endParaRPr lang="zh-CN" alt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869187F2-6892-BDC5-06B5-BF16746A056B}"/>
              </a:ext>
            </a:extLst>
          </p:cNvPr>
          <p:cNvSpPr/>
          <p:nvPr/>
        </p:nvSpPr>
        <p:spPr>
          <a:xfrm>
            <a:off x="6142579" y="897660"/>
            <a:ext cx="952499" cy="494815"/>
          </a:xfrm>
          <a:prstGeom prst="round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AD9BDAA9-0883-49B1-08F7-EF1E08D2FD47}"/>
              </a:ext>
            </a:extLst>
          </p:cNvPr>
          <p:cNvSpPr/>
          <p:nvPr/>
        </p:nvSpPr>
        <p:spPr>
          <a:xfrm>
            <a:off x="9916223" y="897660"/>
            <a:ext cx="1001551" cy="486348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FE077986-7C7E-D156-D1FE-E417A1CA5614}"/>
              </a:ext>
            </a:extLst>
          </p:cNvPr>
          <p:cNvSpPr txBox="1"/>
          <p:nvPr/>
        </p:nvSpPr>
        <p:spPr>
          <a:xfrm>
            <a:off x="-171437" y="681456"/>
            <a:ext cx="680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Probability distribution of the scissors angle</a:t>
            </a:r>
          </a:p>
          <a:p>
            <a:pPr algn="ctr"/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representative states:</a:t>
            </a:r>
            <a:endParaRPr lang="zh-CN" alt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913A5D6F-B76B-A359-7D62-E217F123B5AA}"/>
              </a:ext>
            </a:extLst>
          </p:cNvPr>
          <p:cNvSpPr txBox="1"/>
          <p:nvPr/>
        </p:nvSpPr>
        <p:spPr>
          <a:xfrm>
            <a:off x="804331" y="4530084"/>
            <a:ext cx="18796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Harmonic oscillator</a:t>
            </a:r>
            <a:endParaRPr lang="zh-CN" alt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A4CD7693-1DE8-7137-5342-9E083B93986B}"/>
              </a:ext>
            </a:extLst>
          </p:cNvPr>
          <p:cNvSpPr txBox="1"/>
          <p:nvPr/>
        </p:nvSpPr>
        <p:spPr>
          <a:xfrm>
            <a:off x="1032742" y="1771712"/>
            <a:ext cx="15070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Harmonic limit</a:t>
            </a:r>
            <a:endParaRPr lang="zh-CN" alt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098F2FDC-6A05-DE4B-33C2-8D96C7EAC071}"/>
              </a:ext>
            </a:extLst>
          </p:cNvPr>
          <p:cNvSpPr txBox="1"/>
          <p:nvPr/>
        </p:nvSpPr>
        <p:spPr>
          <a:xfrm>
            <a:off x="3183467" y="1771713"/>
            <a:ext cx="18711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Large deformation</a:t>
            </a:r>
            <a:endParaRPr lang="zh-CN" alt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EE8D7D9D-8392-A5CD-5990-5584E3CDA021}"/>
              </a:ext>
            </a:extLst>
          </p:cNvPr>
          <p:cNvSpPr txBox="1"/>
          <p:nvPr/>
        </p:nvSpPr>
        <p:spPr>
          <a:xfrm>
            <a:off x="2963333" y="4513571"/>
            <a:ext cx="18796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Almost harmonic</a:t>
            </a:r>
            <a:endParaRPr lang="zh-CN" alt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C9FF1A2A-3F4B-5BD2-A447-997EDB51CC55}"/>
              </a:ext>
            </a:extLst>
          </p:cNvPr>
          <p:cNvSpPr txBox="1"/>
          <p:nvPr/>
        </p:nvSpPr>
        <p:spPr>
          <a:xfrm>
            <a:off x="5264162" y="1813843"/>
            <a:ext cx="1839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Intermediate deformation</a:t>
            </a:r>
            <a:endParaRPr lang="zh-CN" alt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0DF07FA2-1AAC-6C89-4F3F-7FFB21F4A769}"/>
              </a:ext>
            </a:extLst>
          </p:cNvPr>
          <p:cNvSpPr txBox="1"/>
          <p:nvPr/>
        </p:nvSpPr>
        <p:spPr>
          <a:xfrm>
            <a:off x="7383137" y="1848692"/>
            <a:ext cx="1839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Small deformation</a:t>
            </a:r>
            <a:endParaRPr lang="zh-CN" alt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C6BBDE31-D740-787D-3AFD-3AC6E12D1564}"/>
              </a:ext>
            </a:extLst>
          </p:cNvPr>
          <p:cNvSpPr txBox="1"/>
          <p:nvPr/>
        </p:nvSpPr>
        <p:spPr>
          <a:xfrm>
            <a:off x="9696089" y="2283367"/>
            <a:ext cx="1507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Free limit</a:t>
            </a:r>
            <a:endParaRPr lang="zh-CN" alt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298B456D-F72F-9A26-0139-3BFD0EAA94BB}"/>
              </a:ext>
            </a:extLst>
          </p:cNvPr>
          <p:cNvSpPr txBox="1"/>
          <p:nvPr/>
        </p:nvSpPr>
        <p:spPr>
          <a:xfrm>
            <a:off x="4922319" y="4530503"/>
            <a:ext cx="25230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Development of</a:t>
            </a:r>
          </a:p>
          <a:p>
            <a:pPr algn="ctr"/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anharmonicity</a:t>
            </a:r>
            <a:endParaRPr lang="zh-CN" alt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432F244D-D2EE-735B-2990-78A42E026A7E}"/>
              </a:ext>
            </a:extLst>
          </p:cNvPr>
          <p:cNvSpPr txBox="1"/>
          <p:nvPr/>
        </p:nvSpPr>
        <p:spPr>
          <a:xfrm>
            <a:off x="7029090" y="4565021"/>
            <a:ext cx="27601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Closer to free scissors motion</a:t>
            </a:r>
            <a:endParaRPr lang="zh-CN" alt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1A72B3E0-5BCA-A0A0-2D0D-582C3903C5CF}"/>
              </a:ext>
            </a:extLst>
          </p:cNvPr>
          <p:cNvSpPr txBox="1"/>
          <p:nvPr/>
        </p:nvSpPr>
        <p:spPr>
          <a:xfrm>
            <a:off x="9431867" y="4590419"/>
            <a:ext cx="27601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Free scissors motion</a:t>
            </a:r>
            <a:endParaRPr lang="zh-CN" alt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91390BD4-B1A2-0CF9-F935-DEF734114210}"/>
              </a:ext>
            </a:extLst>
          </p:cNvPr>
          <p:cNvSpPr txBox="1"/>
          <p:nvPr/>
        </p:nvSpPr>
        <p:spPr>
          <a:xfrm>
            <a:off x="359832" y="5852633"/>
            <a:ext cx="42756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Harmonic scissors oscillation</a:t>
            </a:r>
            <a:endParaRPr lang="zh-CN" altLang="en-US" sz="2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9748283B-08BE-EF18-4FF9-C00AED9504B7}"/>
              </a:ext>
            </a:extLst>
          </p:cNvPr>
          <p:cNvSpPr txBox="1"/>
          <p:nvPr/>
        </p:nvSpPr>
        <p:spPr>
          <a:xfrm>
            <a:off x="8914356" y="5808135"/>
            <a:ext cx="29178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Free scissors motion</a:t>
            </a:r>
            <a:endParaRPr lang="zh-CN" altLang="en-US" sz="2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8" name="直接箭头连接符 27">
            <a:extLst>
              <a:ext uri="{FF2B5EF4-FFF2-40B4-BE49-F238E27FC236}">
                <a16:creationId xmlns:a16="http://schemas.microsoft.com/office/drawing/2014/main" id="{C1016920-B548-C6BA-69FA-49A758AA668E}"/>
              </a:ext>
            </a:extLst>
          </p:cNvPr>
          <p:cNvCxnSpPr/>
          <p:nvPr/>
        </p:nvCxnSpPr>
        <p:spPr>
          <a:xfrm>
            <a:off x="4119034" y="6083465"/>
            <a:ext cx="4795322" cy="0"/>
          </a:xfrm>
          <a:prstGeom prst="straightConnector1">
            <a:avLst/>
          </a:prstGeom>
          <a:ln w="254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本框 28">
            <a:extLst>
              <a:ext uri="{FF2B5EF4-FFF2-40B4-BE49-F238E27FC236}">
                <a16:creationId xmlns:a16="http://schemas.microsoft.com/office/drawing/2014/main" id="{23EBBAE5-6727-E9C5-8398-845E285A4140}"/>
              </a:ext>
            </a:extLst>
          </p:cNvPr>
          <p:cNvSpPr txBox="1"/>
          <p:nvPr/>
        </p:nvSpPr>
        <p:spPr>
          <a:xfrm>
            <a:off x="4842937" y="5595906"/>
            <a:ext cx="3716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Deformation decreases</a:t>
            </a:r>
            <a:endParaRPr lang="zh-CN" altLang="en-US" sz="2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矩形: 圆角 29">
            <a:extLst>
              <a:ext uri="{FF2B5EF4-FFF2-40B4-BE49-F238E27FC236}">
                <a16:creationId xmlns:a16="http://schemas.microsoft.com/office/drawing/2014/main" id="{828ADF81-03B8-82EA-CD85-B15B9EA84E6A}"/>
              </a:ext>
            </a:extLst>
          </p:cNvPr>
          <p:cNvSpPr/>
          <p:nvPr/>
        </p:nvSpPr>
        <p:spPr>
          <a:xfrm>
            <a:off x="287867" y="5480686"/>
            <a:ext cx="11768666" cy="970914"/>
          </a:xfrm>
          <a:prstGeom prst="roundRect">
            <a:avLst/>
          </a:prstGeom>
          <a:noFill/>
          <a:ln w="25400">
            <a:solidFill>
              <a:srgbClr val="FF00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81135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4886C4F7-6703-9C87-6B6A-84562BF22362}"/>
              </a:ext>
            </a:extLst>
          </p:cNvPr>
          <p:cNvSpPr txBox="1"/>
          <p:nvPr/>
        </p:nvSpPr>
        <p:spPr>
          <a:xfrm>
            <a:off x="93134" y="67732"/>
            <a:ext cx="82888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3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How does the scissors motion becomes free</a:t>
            </a:r>
            <a:endParaRPr lang="zh-CN" altLang="en-US" sz="3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92A1115-E6E8-ECF0-1BAE-BA1CB5C4B8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6422" y="1824129"/>
            <a:ext cx="1958939" cy="176373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4803F52A-13C1-60DC-1402-2289D04B8B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4071" y="3554247"/>
            <a:ext cx="2547991" cy="264045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C7FFA727-30B0-C52F-B1EB-E091C7F98C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52638" y="2000818"/>
            <a:ext cx="1273996" cy="145893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704B9FF9-EAA6-7035-9555-E07213E918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54357" y="3434583"/>
            <a:ext cx="2534292" cy="2592512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64AD614D-0ED4-CCB0-909C-161B447EB401}"/>
              </a:ext>
            </a:extLst>
          </p:cNvPr>
          <p:cNvSpPr txBox="1"/>
          <p:nvPr/>
        </p:nvSpPr>
        <p:spPr>
          <a:xfrm>
            <a:off x="587600" y="1148327"/>
            <a:ext cx="41654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Emergence of scissors angle with </a:t>
            </a:r>
            <a:r>
              <a:rPr lang="en-US" altLang="zh-CN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large deformation</a:t>
            </a:r>
            <a:endParaRPr lang="zh-CN" altLang="en-US" sz="2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CF522154-15C7-FAEE-6ACB-32830ABB8525}"/>
              </a:ext>
            </a:extLst>
          </p:cNvPr>
          <p:cNvSpPr txBox="1"/>
          <p:nvPr/>
        </p:nvSpPr>
        <p:spPr>
          <a:xfrm>
            <a:off x="267448" y="2156584"/>
            <a:ext cx="24045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rgbClr val="FF00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Sharp</a:t>
            </a:r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reduction of n-p overlap</a:t>
            </a:r>
            <a:endParaRPr lang="zh-CN" alt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箭头: 下 20">
            <a:extLst>
              <a:ext uri="{FF2B5EF4-FFF2-40B4-BE49-F238E27FC236}">
                <a16:creationId xmlns:a16="http://schemas.microsoft.com/office/drawing/2014/main" id="{31712AB6-EF70-83C2-4CF2-D5812277907D}"/>
              </a:ext>
            </a:extLst>
          </p:cNvPr>
          <p:cNvSpPr/>
          <p:nvPr/>
        </p:nvSpPr>
        <p:spPr>
          <a:xfrm>
            <a:off x="1150107" y="3051406"/>
            <a:ext cx="406400" cy="423333"/>
          </a:xfrm>
          <a:prstGeom prst="downArrow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3E2B6CDD-B28E-64FB-3C50-9092452653FF}"/>
              </a:ext>
            </a:extLst>
          </p:cNvPr>
          <p:cNvSpPr txBox="1"/>
          <p:nvPr/>
        </p:nvSpPr>
        <p:spPr>
          <a:xfrm>
            <a:off x="248408" y="3432664"/>
            <a:ext cx="2616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dirty="0">
                <a:solidFill>
                  <a:srgbClr val="FF00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Large</a:t>
            </a:r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energy cost</a:t>
            </a:r>
            <a:endParaRPr lang="zh-CN" alt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箭头: 下 22">
            <a:extLst>
              <a:ext uri="{FF2B5EF4-FFF2-40B4-BE49-F238E27FC236}">
                <a16:creationId xmlns:a16="http://schemas.microsoft.com/office/drawing/2014/main" id="{DA16FDD8-1530-D0DB-DED3-DA032E6692AD}"/>
              </a:ext>
            </a:extLst>
          </p:cNvPr>
          <p:cNvSpPr/>
          <p:nvPr/>
        </p:nvSpPr>
        <p:spPr>
          <a:xfrm>
            <a:off x="1133173" y="3960345"/>
            <a:ext cx="406400" cy="423333"/>
          </a:xfrm>
          <a:prstGeom prst="downArrow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036A5F75-68AF-BB4F-4344-45ED60889D2D}"/>
              </a:ext>
            </a:extLst>
          </p:cNvPr>
          <p:cNvSpPr txBox="1"/>
          <p:nvPr/>
        </p:nvSpPr>
        <p:spPr>
          <a:xfrm>
            <a:off x="96568" y="4345076"/>
            <a:ext cx="29225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dirty="0">
                <a:solidFill>
                  <a:srgbClr val="FF00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Steep</a:t>
            </a:r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energy surface</a:t>
            </a:r>
            <a:endParaRPr lang="zh-CN" alt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箭头: 下 24">
            <a:extLst>
              <a:ext uri="{FF2B5EF4-FFF2-40B4-BE49-F238E27FC236}">
                <a16:creationId xmlns:a16="http://schemas.microsoft.com/office/drawing/2014/main" id="{D15C032C-8277-0201-D65D-CBD2480494C1}"/>
              </a:ext>
            </a:extLst>
          </p:cNvPr>
          <p:cNvSpPr/>
          <p:nvPr/>
        </p:nvSpPr>
        <p:spPr>
          <a:xfrm>
            <a:off x="1109135" y="4891979"/>
            <a:ext cx="406400" cy="423333"/>
          </a:xfrm>
          <a:prstGeom prst="downArrow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030BF5B5-D7BB-932B-60FD-711B1F194626}"/>
              </a:ext>
            </a:extLst>
          </p:cNvPr>
          <p:cNvSpPr txBox="1"/>
          <p:nvPr/>
        </p:nvSpPr>
        <p:spPr>
          <a:xfrm>
            <a:off x="164801" y="5246125"/>
            <a:ext cx="24235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rgbClr val="FF00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Well confined </a:t>
            </a:r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scissors motion</a:t>
            </a:r>
            <a:endParaRPr lang="zh-CN" alt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CC1BFA51-49E4-DA69-40B3-D115A127E4F9}"/>
              </a:ext>
            </a:extLst>
          </p:cNvPr>
          <p:cNvSpPr txBox="1"/>
          <p:nvPr/>
        </p:nvSpPr>
        <p:spPr>
          <a:xfrm>
            <a:off x="6019801" y="2144815"/>
            <a:ext cx="24045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rgbClr val="FF00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Mild</a:t>
            </a:r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reduction of n-p overlap</a:t>
            </a:r>
            <a:endParaRPr lang="zh-CN" alt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箭头: 下 28">
            <a:extLst>
              <a:ext uri="{FF2B5EF4-FFF2-40B4-BE49-F238E27FC236}">
                <a16:creationId xmlns:a16="http://schemas.microsoft.com/office/drawing/2014/main" id="{60097C1D-51B7-BF47-9D9D-EF093ABFBF9B}"/>
              </a:ext>
            </a:extLst>
          </p:cNvPr>
          <p:cNvSpPr/>
          <p:nvPr/>
        </p:nvSpPr>
        <p:spPr>
          <a:xfrm>
            <a:off x="7018868" y="2976281"/>
            <a:ext cx="406400" cy="423333"/>
          </a:xfrm>
          <a:prstGeom prst="downArrow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0DC10098-C017-551F-A00D-95DE431AD7B9}"/>
              </a:ext>
            </a:extLst>
          </p:cNvPr>
          <p:cNvSpPr txBox="1"/>
          <p:nvPr/>
        </p:nvSpPr>
        <p:spPr>
          <a:xfrm>
            <a:off x="6019801" y="3370835"/>
            <a:ext cx="2616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dirty="0">
                <a:solidFill>
                  <a:srgbClr val="FF00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Small</a:t>
            </a:r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energy cost</a:t>
            </a:r>
            <a:endParaRPr lang="zh-CN" alt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箭头: 下 30">
            <a:extLst>
              <a:ext uri="{FF2B5EF4-FFF2-40B4-BE49-F238E27FC236}">
                <a16:creationId xmlns:a16="http://schemas.microsoft.com/office/drawing/2014/main" id="{40BC17C7-DB61-EAB4-37BF-C0B52A72817E}"/>
              </a:ext>
            </a:extLst>
          </p:cNvPr>
          <p:cNvSpPr/>
          <p:nvPr/>
        </p:nvSpPr>
        <p:spPr>
          <a:xfrm>
            <a:off x="7018868" y="3890937"/>
            <a:ext cx="406400" cy="423333"/>
          </a:xfrm>
          <a:prstGeom prst="downArrow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426E2483-65CB-2EF4-6FFB-CA2D61B284A7}"/>
              </a:ext>
            </a:extLst>
          </p:cNvPr>
          <p:cNvSpPr txBox="1"/>
          <p:nvPr/>
        </p:nvSpPr>
        <p:spPr>
          <a:xfrm>
            <a:off x="5803101" y="4326391"/>
            <a:ext cx="29225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dirty="0">
                <a:solidFill>
                  <a:srgbClr val="FF00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Flat</a:t>
            </a:r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energy surface</a:t>
            </a:r>
            <a:endParaRPr lang="zh-CN" alt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箭头: 下 32">
            <a:extLst>
              <a:ext uri="{FF2B5EF4-FFF2-40B4-BE49-F238E27FC236}">
                <a16:creationId xmlns:a16="http://schemas.microsoft.com/office/drawing/2014/main" id="{B7C56C43-D4B5-FA90-ED90-B4821E41792C}"/>
              </a:ext>
            </a:extLst>
          </p:cNvPr>
          <p:cNvSpPr/>
          <p:nvPr/>
        </p:nvSpPr>
        <p:spPr>
          <a:xfrm>
            <a:off x="7018868" y="4902287"/>
            <a:ext cx="406400" cy="423333"/>
          </a:xfrm>
          <a:prstGeom prst="downArrow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28398F98-E510-39AA-1983-FA0D4CD7BD0E}"/>
              </a:ext>
            </a:extLst>
          </p:cNvPr>
          <p:cNvSpPr txBox="1"/>
          <p:nvPr/>
        </p:nvSpPr>
        <p:spPr>
          <a:xfrm>
            <a:off x="5700055" y="5304440"/>
            <a:ext cx="29225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rgbClr val="FF00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Approximately free</a:t>
            </a:r>
          </a:p>
          <a:p>
            <a:pPr algn="ctr"/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scissors motion</a:t>
            </a:r>
            <a:endParaRPr lang="zh-CN" alt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65D39272-0DA5-97A8-B426-4F0BFC5F1F7B}"/>
              </a:ext>
            </a:extLst>
          </p:cNvPr>
          <p:cNvSpPr/>
          <p:nvPr/>
        </p:nvSpPr>
        <p:spPr>
          <a:xfrm>
            <a:off x="4859867" y="1634067"/>
            <a:ext cx="550333" cy="643466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1DF72135-104D-61FA-41A8-74C1C0917250}"/>
              </a:ext>
            </a:extLst>
          </p:cNvPr>
          <p:cNvSpPr/>
          <p:nvPr/>
        </p:nvSpPr>
        <p:spPr>
          <a:xfrm>
            <a:off x="5012267" y="3285119"/>
            <a:ext cx="550333" cy="643466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BA31C6BE-A12B-65FE-4F8E-9F97BE7E7859}"/>
              </a:ext>
            </a:extLst>
          </p:cNvPr>
          <p:cNvSpPr txBox="1"/>
          <p:nvPr/>
        </p:nvSpPr>
        <p:spPr>
          <a:xfrm>
            <a:off x="357317" y="634237"/>
            <a:ext cx="2401098" cy="467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Collective motion</a:t>
            </a:r>
            <a:endParaRPr lang="zh-CN" alt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A66F1F16-F9D8-BB3A-CAA0-B7C42FFE32FF}"/>
              </a:ext>
            </a:extLst>
          </p:cNvPr>
          <p:cNvSpPr txBox="1"/>
          <p:nvPr/>
        </p:nvSpPr>
        <p:spPr>
          <a:xfrm>
            <a:off x="3154071" y="626062"/>
            <a:ext cx="8902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motion of a “particle” in a </a:t>
            </a:r>
            <a:r>
              <a:rPr lang="en-US" altLang="zh-CN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“collective potential” </a:t>
            </a:r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(≈energy surface)</a:t>
            </a:r>
            <a:endParaRPr lang="zh-CN" alt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9" name="直接箭头连接符 38">
            <a:extLst>
              <a:ext uri="{FF2B5EF4-FFF2-40B4-BE49-F238E27FC236}">
                <a16:creationId xmlns:a16="http://schemas.microsoft.com/office/drawing/2014/main" id="{6EF2FD3B-E9ED-0975-86B5-E290ABADF666}"/>
              </a:ext>
            </a:extLst>
          </p:cNvPr>
          <p:cNvCxnSpPr/>
          <p:nvPr/>
        </p:nvCxnSpPr>
        <p:spPr>
          <a:xfrm>
            <a:off x="2727863" y="858793"/>
            <a:ext cx="426940" cy="0"/>
          </a:xfrm>
          <a:prstGeom prst="straightConnector1">
            <a:avLst/>
          </a:prstGeom>
          <a:ln w="254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文本框 39">
            <a:extLst>
              <a:ext uri="{FF2B5EF4-FFF2-40B4-BE49-F238E27FC236}">
                <a16:creationId xmlns:a16="http://schemas.microsoft.com/office/drawing/2014/main" id="{B56F6A03-D5AF-6B58-E792-04BD5FD42F43}"/>
              </a:ext>
            </a:extLst>
          </p:cNvPr>
          <p:cNvSpPr txBox="1"/>
          <p:nvPr/>
        </p:nvSpPr>
        <p:spPr>
          <a:xfrm>
            <a:off x="6562943" y="1139989"/>
            <a:ext cx="41654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Emergence of scissors angle with </a:t>
            </a:r>
            <a:r>
              <a:rPr lang="en-US" altLang="zh-CN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small deformation</a:t>
            </a:r>
            <a:endParaRPr lang="zh-CN" altLang="en-US" sz="2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A2E16E07-2B20-0334-7CD8-74AEF6B8AF34}"/>
              </a:ext>
            </a:extLst>
          </p:cNvPr>
          <p:cNvSpPr/>
          <p:nvPr/>
        </p:nvSpPr>
        <p:spPr>
          <a:xfrm>
            <a:off x="10363370" y="3370835"/>
            <a:ext cx="668068" cy="592759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D9BBC712-743B-96C3-07DF-27AE2E926614}"/>
              </a:ext>
            </a:extLst>
          </p:cNvPr>
          <p:cNvSpPr txBox="1"/>
          <p:nvPr/>
        </p:nvSpPr>
        <p:spPr>
          <a:xfrm>
            <a:off x="130397" y="6191003"/>
            <a:ext cx="732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LEE</a:t>
            </a:r>
            <a:endParaRPr lang="zh-CN" altLang="en-US" sz="2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箭头: 右 42">
            <a:extLst>
              <a:ext uri="{FF2B5EF4-FFF2-40B4-BE49-F238E27FC236}">
                <a16:creationId xmlns:a16="http://schemas.microsoft.com/office/drawing/2014/main" id="{7CFDE45C-3220-9D75-3095-8E523BEF6EF2}"/>
              </a:ext>
            </a:extLst>
          </p:cNvPr>
          <p:cNvSpPr/>
          <p:nvPr/>
        </p:nvSpPr>
        <p:spPr>
          <a:xfrm>
            <a:off x="739470" y="6294140"/>
            <a:ext cx="359834" cy="293440"/>
          </a:xfrm>
          <a:prstGeom prst="rightArrow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69E089B4-AC77-8815-2A08-62B10F6778BC}"/>
              </a:ext>
            </a:extLst>
          </p:cNvPr>
          <p:cNvSpPr txBox="1"/>
          <p:nvPr/>
        </p:nvSpPr>
        <p:spPr>
          <a:xfrm>
            <a:off x="1104432" y="6215293"/>
            <a:ext cx="46880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Approximately free </a:t>
            </a:r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scissors motion</a:t>
            </a:r>
            <a:endParaRPr lang="zh-CN" alt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" name="箭头: 右 45">
            <a:extLst>
              <a:ext uri="{FF2B5EF4-FFF2-40B4-BE49-F238E27FC236}">
                <a16:creationId xmlns:a16="http://schemas.microsoft.com/office/drawing/2014/main" id="{3518417C-713B-165F-412F-FD8904E03AEF}"/>
              </a:ext>
            </a:extLst>
          </p:cNvPr>
          <p:cNvSpPr/>
          <p:nvPr/>
        </p:nvSpPr>
        <p:spPr>
          <a:xfrm>
            <a:off x="5638797" y="6325568"/>
            <a:ext cx="359834" cy="293440"/>
          </a:xfrm>
          <a:prstGeom prst="rightArrow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BBA43DA5-0549-D6D8-420F-2EB0E0932900}"/>
              </a:ext>
            </a:extLst>
          </p:cNvPr>
          <p:cNvSpPr txBox="1"/>
          <p:nvPr/>
        </p:nvSpPr>
        <p:spPr>
          <a:xfrm>
            <a:off x="6105740" y="6230291"/>
            <a:ext cx="60523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n-US" altLang="zh-CN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geometric effect </a:t>
            </a:r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due to weak deformation</a:t>
            </a:r>
            <a:endParaRPr lang="zh-CN" alt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矩形: 圆角 47">
            <a:extLst>
              <a:ext uri="{FF2B5EF4-FFF2-40B4-BE49-F238E27FC236}">
                <a16:creationId xmlns:a16="http://schemas.microsoft.com/office/drawing/2014/main" id="{0ED276BD-BEC1-9C4A-BD1F-6E6CCA938C2F}"/>
              </a:ext>
            </a:extLst>
          </p:cNvPr>
          <p:cNvSpPr/>
          <p:nvPr/>
        </p:nvSpPr>
        <p:spPr>
          <a:xfrm>
            <a:off x="130397" y="6189892"/>
            <a:ext cx="11697536" cy="534137"/>
          </a:xfrm>
          <a:prstGeom prst="roundRect">
            <a:avLst/>
          </a:prstGeom>
          <a:noFill/>
          <a:ln w="25400">
            <a:solidFill>
              <a:srgbClr val="FF00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66882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A3D786C7-4401-6DBC-CD9F-35BD8D739B1E}"/>
              </a:ext>
            </a:extLst>
          </p:cNvPr>
          <p:cNvSpPr txBox="1"/>
          <p:nvPr/>
        </p:nvSpPr>
        <p:spPr>
          <a:xfrm>
            <a:off x="3204633" y="1676401"/>
            <a:ext cx="57827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4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Result &amp; discussions (II):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BDDA1B5D-1EBB-6632-FE86-8F3AE0772F9C}"/>
              </a:ext>
            </a:extLst>
          </p:cNvPr>
          <p:cNvSpPr txBox="1"/>
          <p:nvPr/>
        </p:nvSpPr>
        <p:spPr>
          <a:xfrm>
            <a:off x="965198" y="2684608"/>
            <a:ext cx="102616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Splitting of the scissors resonance in the actinide region</a:t>
            </a:r>
            <a:endParaRPr lang="zh-CN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B035A9ED-6AE9-95AC-D3B7-139FE07FF952}"/>
              </a:ext>
            </a:extLst>
          </p:cNvPr>
          <p:cNvSpPr txBox="1"/>
          <p:nvPr/>
        </p:nvSpPr>
        <p:spPr>
          <a:xfrm>
            <a:off x="4659400" y="4080492"/>
            <a:ext cx="28553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40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(Preliminary)</a:t>
            </a:r>
            <a:endParaRPr lang="zh-CN" altLang="en-US" sz="400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4139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EB445C6D-BB17-18E4-58CA-FB60D46EF8D7}"/>
              </a:ext>
            </a:extLst>
          </p:cNvPr>
          <p:cNvSpPr txBox="1"/>
          <p:nvPr/>
        </p:nvSpPr>
        <p:spPr>
          <a:xfrm>
            <a:off x="93133" y="110067"/>
            <a:ext cx="105833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Theoretical result for the scissors resonance splitting</a:t>
            </a:r>
            <a:endParaRPr kumimoji="0" lang="zh-CN" alt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13DA08E7-4CDD-F386-4AC6-A154AE445CC3}"/>
              </a:ext>
            </a:extLst>
          </p:cNvPr>
          <p:cNvSpPr txBox="1"/>
          <p:nvPr/>
        </p:nvSpPr>
        <p:spPr>
          <a:xfrm>
            <a:off x="112837" y="699470"/>
            <a:ext cx="7115695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 reference: M. Guttormsen </a:t>
            </a:r>
            <a:r>
              <a:rPr kumimoji="0" lang="en-US" altLang="zh-CN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 al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PRC 89, 014302 (2014)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8CA72042-820B-AB33-3663-79256936FF5F}"/>
              </a:ext>
            </a:extLst>
          </p:cNvPr>
          <p:cNvSpPr txBox="1"/>
          <p:nvPr/>
        </p:nvSpPr>
        <p:spPr>
          <a:xfrm>
            <a:off x="6483927" y="699470"/>
            <a:ext cx="5403273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 data: 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https://www-nds.iaea.org/PSFdatabase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71F4CA47-B2DA-23EA-7F7F-472FFCE6F23C}"/>
              </a:ext>
            </a:extLst>
          </p:cNvPr>
          <p:cNvSpPr txBox="1"/>
          <p:nvPr/>
        </p:nvSpPr>
        <p:spPr>
          <a:xfrm>
            <a:off x="2010830" y="1130486"/>
            <a:ext cx="97578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(Tails 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 other structures has been removed phenomenologically from the data)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9189B05B-A321-FB2E-B7C0-33D8CD534F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17" y="1694844"/>
            <a:ext cx="5022220" cy="414715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8771166-56C9-9821-1256-390A6BEA69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4332" y="1634821"/>
            <a:ext cx="5022219" cy="4147150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6D1EBD42-DF31-8FF0-5AD8-75C7A7B6F922}"/>
              </a:ext>
            </a:extLst>
          </p:cNvPr>
          <p:cNvSpPr txBox="1"/>
          <p:nvPr/>
        </p:nvSpPr>
        <p:spPr>
          <a:xfrm>
            <a:off x="1807632" y="6049446"/>
            <a:ext cx="9033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Splitting of the scissors resonance has been reproduced qualitatively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5108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4E2E892A-F9F4-0D15-B3FD-EC416C5F1FBA}"/>
              </a:ext>
            </a:extLst>
          </p:cNvPr>
          <p:cNvSpPr txBox="1"/>
          <p:nvPr/>
        </p:nvSpPr>
        <p:spPr>
          <a:xfrm>
            <a:off x="169333" y="143933"/>
            <a:ext cx="10871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3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Configurations involved in the lower and higher fragments</a:t>
            </a:r>
            <a:endParaRPr lang="zh-CN" altLang="en-US" sz="3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18C87AD-9B73-ED2D-6F6A-A99C004234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63" y="699731"/>
            <a:ext cx="7303734" cy="5484845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CCD5B038-2395-3374-F8C7-E410D3C1E289}"/>
              </a:ext>
            </a:extLst>
          </p:cNvPr>
          <p:cNvSpPr txBox="1"/>
          <p:nvPr/>
        </p:nvSpPr>
        <p:spPr>
          <a:xfrm>
            <a:off x="7857064" y="970401"/>
            <a:ext cx="35221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Lower</a:t>
            </a:r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fragment:</a:t>
            </a:r>
          </a:p>
          <a:p>
            <a:pPr algn="l"/>
            <a:r>
              <a:rPr lang="en-US" altLang="zh-CN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proton</a:t>
            </a:r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2QP configuration</a:t>
            </a:r>
          </a:p>
          <a:p>
            <a:pPr algn="l"/>
            <a:endParaRPr lang="zh-CN" alt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图片 2" descr="\documentclass{article}&#10;\usepackage{amsmath}&#10;\pagestyle{empty}&#10;\begin{document}&#10;&#10;$a^\dag_{\pi i} a^\dag_{\pi j} |0_\pi\rangle \otimes |0_\nu\rangle $&#10;&#10;\end{document}" title="IguanaTex Picture Display">
            <a:extLst>
              <a:ext uri="{FF2B5EF4-FFF2-40B4-BE49-F238E27FC236}">
                <a16:creationId xmlns:a16="http://schemas.microsoft.com/office/drawing/2014/main" id="{8469BE06-790D-E003-869D-DE9EB33B0EA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3466" y="1787282"/>
            <a:ext cx="2201600" cy="424229"/>
          </a:xfrm>
          <a:prstGeom prst="rect">
            <a:avLst/>
          </a:prstGeom>
        </p:spPr>
      </p:pic>
      <p:sp>
        <p:nvSpPr>
          <p:cNvPr id="7" name="矩形: 圆角 6">
            <a:extLst>
              <a:ext uri="{FF2B5EF4-FFF2-40B4-BE49-F238E27FC236}">
                <a16:creationId xmlns:a16="http://schemas.microsoft.com/office/drawing/2014/main" id="{7965AE03-6626-D808-50BE-3479A5033A1B}"/>
              </a:ext>
            </a:extLst>
          </p:cNvPr>
          <p:cNvSpPr/>
          <p:nvPr/>
        </p:nvSpPr>
        <p:spPr>
          <a:xfrm>
            <a:off x="7823199" y="931333"/>
            <a:ext cx="3632202" cy="1427657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CA606539-59A7-CDCD-F878-0CF37480122A}"/>
              </a:ext>
            </a:extLst>
          </p:cNvPr>
          <p:cNvSpPr txBox="1"/>
          <p:nvPr/>
        </p:nvSpPr>
        <p:spPr>
          <a:xfrm>
            <a:off x="7933266" y="2614452"/>
            <a:ext cx="355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Higher</a:t>
            </a:r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fragment:</a:t>
            </a:r>
          </a:p>
          <a:p>
            <a:pPr algn="l"/>
            <a:r>
              <a:rPr lang="en-US" altLang="zh-CN" sz="2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neutron</a:t>
            </a:r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2QP configuration</a:t>
            </a:r>
            <a:endParaRPr lang="zh-CN" alt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图片 9" descr="\documentclass{article}&#10;\usepackage{amsmath}&#10;\pagestyle{empty}&#10;\begin{document}&#10;&#10;$|0_\pi\rangle\otimes a^\dag_{\nu i}a^\dag_{\nu j}|0_\nu\rangle$&#10;&#10;\end{document}" title="IguanaTex Picture Display">
            <a:extLst>
              <a:ext uri="{FF2B5EF4-FFF2-40B4-BE49-F238E27FC236}">
                <a16:creationId xmlns:a16="http://schemas.microsoft.com/office/drawing/2014/main" id="{0928A42E-24CD-8B9D-A01C-048E5CCEECC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7098" y="3427923"/>
            <a:ext cx="2150400" cy="424229"/>
          </a:xfrm>
          <a:prstGeom prst="rect">
            <a:avLst/>
          </a:prstGeom>
        </p:spPr>
      </p:pic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EA3A214B-9D08-955F-77BA-BF51D8EB1709}"/>
              </a:ext>
            </a:extLst>
          </p:cNvPr>
          <p:cNvSpPr/>
          <p:nvPr/>
        </p:nvSpPr>
        <p:spPr>
          <a:xfrm>
            <a:off x="7857064" y="2524897"/>
            <a:ext cx="3632202" cy="1478205"/>
          </a:xfrm>
          <a:prstGeom prst="roundRect">
            <a:avLst/>
          </a:pr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EACE5720-6022-713B-4A6D-7660A7B49ADA}"/>
              </a:ext>
            </a:extLst>
          </p:cNvPr>
          <p:cNvSpPr txBox="1"/>
          <p:nvPr/>
        </p:nvSpPr>
        <p:spPr>
          <a:xfrm>
            <a:off x="1693332" y="6206103"/>
            <a:ext cx="3911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splitting of scissors resonance</a:t>
            </a:r>
            <a:endParaRPr lang="zh-CN" alt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3710FE00-C946-F631-33D6-989D658F82C2}"/>
              </a:ext>
            </a:extLst>
          </p:cNvPr>
          <p:cNvCxnSpPr/>
          <p:nvPr/>
        </p:nvCxnSpPr>
        <p:spPr>
          <a:xfrm>
            <a:off x="8403231" y="2211511"/>
            <a:ext cx="1405401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F0BA9F32-2638-5A88-6AE3-C5ECD91A0D0E}"/>
              </a:ext>
            </a:extLst>
          </p:cNvPr>
          <p:cNvCxnSpPr/>
          <p:nvPr/>
        </p:nvCxnSpPr>
        <p:spPr>
          <a:xfrm>
            <a:off x="9262532" y="3894487"/>
            <a:ext cx="1405401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>
            <a:extLst>
              <a:ext uri="{FF2B5EF4-FFF2-40B4-BE49-F238E27FC236}">
                <a16:creationId xmlns:a16="http://schemas.microsoft.com/office/drawing/2014/main" id="{3F3EA233-1D4E-3F11-1BF2-B808BB383278}"/>
              </a:ext>
            </a:extLst>
          </p:cNvPr>
          <p:cNvSpPr txBox="1"/>
          <p:nvPr/>
        </p:nvSpPr>
        <p:spPr>
          <a:xfrm>
            <a:off x="7780864" y="4279080"/>
            <a:ext cx="37846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Mixing between proton &amp; neutron configurations:</a:t>
            </a:r>
            <a:endParaRPr lang="zh-CN" alt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1E05E7B9-A1DF-8E98-30E7-2D36C80BD323}"/>
              </a:ext>
            </a:extLst>
          </p:cNvPr>
          <p:cNvSpPr txBox="1"/>
          <p:nvPr/>
        </p:nvSpPr>
        <p:spPr>
          <a:xfrm>
            <a:off x="7823199" y="5110077"/>
            <a:ext cx="355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little effect only</a:t>
            </a:r>
            <a:endParaRPr lang="zh-CN" alt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AC9207A4-A2E4-F5C3-CC92-978D24780D93}"/>
              </a:ext>
            </a:extLst>
          </p:cNvPr>
          <p:cNvSpPr/>
          <p:nvPr/>
        </p:nvSpPr>
        <p:spPr>
          <a:xfrm>
            <a:off x="7780865" y="4199467"/>
            <a:ext cx="3708402" cy="1427657"/>
          </a:xfrm>
          <a:prstGeom prst="round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ECAAD7C0-5535-5F30-8494-D046DA7CFF36}"/>
              </a:ext>
            </a:extLst>
          </p:cNvPr>
          <p:cNvSpPr txBox="1"/>
          <p:nvPr/>
        </p:nvSpPr>
        <p:spPr>
          <a:xfrm>
            <a:off x="5935180" y="5926667"/>
            <a:ext cx="63584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Difference between scissors motion </a:t>
            </a:r>
          </a:p>
          <a:p>
            <a:pPr algn="ctr"/>
            <a:r>
              <a:rPr lang="en-US" altLang="zh-CN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with </a:t>
            </a:r>
            <a:r>
              <a:rPr lang="en-US" altLang="zh-CN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neutron</a:t>
            </a:r>
            <a:r>
              <a:rPr lang="en-US" altLang="zh-CN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&amp; </a:t>
            </a:r>
            <a:r>
              <a:rPr lang="en-US" altLang="zh-CN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proton</a:t>
            </a:r>
            <a:r>
              <a:rPr lang="en-US" altLang="zh-CN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2QP configurations</a:t>
            </a:r>
            <a:endParaRPr lang="zh-CN" altLang="en-US" sz="2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箭头: 右 16">
            <a:extLst>
              <a:ext uri="{FF2B5EF4-FFF2-40B4-BE49-F238E27FC236}">
                <a16:creationId xmlns:a16="http://schemas.microsoft.com/office/drawing/2014/main" id="{39273209-1476-9FB0-8F50-08BB27B45789}"/>
              </a:ext>
            </a:extLst>
          </p:cNvPr>
          <p:cNvSpPr/>
          <p:nvPr/>
        </p:nvSpPr>
        <p:spPr>
          <a:xfrm>
            <a:off x="5685414" y="6240429"/>
            <a:ext cx="499533" cy="393015"/>
          </a:xfrm>
          <a:prstGeom prst="rightArrow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79489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\documentclass{article}&#10;\usepackage{amsmath}&#10;\pagestyle{empty}&#10;\begin{document}&#10;&#10;$|0_\nu\rangle\otimes|0_\pi\rangle$&#10;&#10;\end{document}" title="IguanaTex Picture Display">
            <a:extLst>
              <a:ext uri="{FF2B5EF4-FFF2-40B4-BE49-F238E27FC236}">
                <a16:creationId xmlns:a16="http://schemas.microsoft.com/office/drawing/2014/main" id="{A4097B03-802F-6D0D-01E6-C24D4B5274C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266" y="1002384"/>
            <a:ext cx="1329371" cy="305371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205BA2EF-CE8C-972E-C44C-F7B29D98C680}"/>
              </a:ext>
            </a:extLst>
          </p:cNvPr>
          <p:cNvSpPr txBox="1"/>
          <p:nvPr/>
        </p:nvSpPr>
        <p:spPr>
          <a:xfrm>
            <a:off x="1075179" y="896713"/>
            <a:ext cx="23706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g.s.</a:t>
            </a:r>
            <a:r>
              <a:rPr lang="en-US" altLang="zh-CN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configuration</a:t>
            </a:r>
            <a:endParaRPr lang="zh-CN" altLang="en-US" sz="2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44ADE392-DFE2-F808-DCF1-0227128A1CE6}"/>
              </a:ext>
            </a:extLst>
          </p:cNvPr>
          <p:cNvGrpSpPr/>
          <p:nvPr/>
        </p:nvGrpSpPr>
        <p:grpSpPr>
          <a:xfrm>
            <a:off x="1563677" y="1388730"/>
            <a:ext cx="2845961" cy="3222353"/>
            <a:chOff x="4484684" y="2176141"/>
            <a:chExt cx="2845961" cy="3222353"/>
          </a:xfrm>
        </p:grpSpPr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6C4B5A11-801F-D0D6-9388-25E3E189CA6E}"/>
                </a:ext>
              </a:extLst>
            </p:cNvPr>
            <p:cNvSpPr/>
            <p:nvPr/>
          </p:nvSpPr>
          <p:spPr>
            <a:xfrm rot="1317627">
              <a:off x="5084421" y="2384362"/>
              <a:ext cx="1642534" cy="2726266"/>
            </a:xfrm>
            <a:prstGeom prst="ellipse">
              <a:avLst/>
            </a:prstGeom>
            <a:noFill/>
            <a:ln w="25400"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10">
              <a:extLst>
                <a:ext uri="{FF2B5EF4-FFF2-40B4-BE49-F238E27FC236}">
                  <a16:creationId xmlns:a16="http://schemas.microsoft.com/office/drawing/2014/main" id="{D693F31C-1217-2A50-9868-4841EFF40814}"/>
                </a:ext>
              </a:extLst>
            </p:cNvPr>
            <p:cNvSpPr/>
            <p:nvPr/>
          </p:nvSpPr>
          <p:spPr>
            <a:xfrm rot="20306363">
              <a:off x="5091131" y="2386159"/>
              <a:ext cx="1642534" cy="2726266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id="{3A4135B3-5159-ABEC-0DA6-A7A087AEAB73}"/>
                </a:ext>
              </a:extLst>
            </p:cNvPr>
            <p:cNvCxnSpPr/>
            <p:nvPr/>
          </p:nvCxnSpPr>
          <p:spPr>
            <a:xfrm>
              <a:off x="5291855" y="2176141"/>
              <a:ext cx="1270000" cy="3222353"/>
            </a:xfrm>
            <a:prstGeom prst="line">
              <a:avLst/>
            </a:prstGeom>
            <a:ln w="254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144A1C33-51F7-59C6-6A92-D4402E6524E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32588" y="2176141"/>
              <a:ext cx="1329267" cy="3222353"/>
            </a:xfrm>
            <a:prstGeom prst="line">
              <a:avLst/>
            </a:prstGeom>
            <a:ln w="25400">
              <a:solidFill>
                <a:srgbClr val="0070C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箭头连接符 13">
              <a:extLst>
                <a:ext uri="{FF2B5EF4-FFF2-40B4-BE49-F238E27FC236}">
                  <a16:creationId xmlns:a16="http://schemas.microsoft.com/office/drawing/2014/main" id="{8D805CB1-E26B-B053-A1AF-E7A8C25AB838}"/>
                </a:ext>
              </a:extLst>
            </p:cNvPr>
            <p:cNvCxnSpPr/>
            <p:nvPr/>
          </p:nvCxnSpPr>
          <p:spPr>
            <a:xfrm flipV="1">
              <a:off x="5899778" y="3070162"/>
              <a:ext cx="1430867" cy="677333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箭头连接符 15">
              <a:extLst>
                <a:ext uri="{FF2B5EF4-FFF2-40B4-BE49-F238E27FC236}">
                  <a16:creationId xmlns:a16="http://schemas.microsoft.com/office/drawing/2014/main" id="{2999D972-931B-CAA4-6076-12CF0A5ED10B}"/>
                </a:ext>
              </a:extLst>
            </p:cNvPr>
            <p:cNvCxnSpPr/>
            <p:nvPr/>
          </p:nvCxnSpPr>
          <p:spPr>
            <a:xfrm flipH="1" flipV="1">
              <a:off x="4484684" y="2971072"/>
              <a:ext cx="1439333" cy="776423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3" name="图片 22" descr="\documentclass{article}&#10;\usepackage{amsmath}&#10;\pagestyle{empty}&#10;\begin{document}&#10;&#10;$\vec{I}_\nu$&#10;&#10;\end{document}" title="IguanaTex Picture Display">
            <a:extLst>
              <a:ext uri="{FF2B5EF4-FFF2-40B4-BE49-F238E27FC236}">
                <a16:creationId xmlns:a16="http://schemas.microsoft.com/office/drawing/2014/main" id="{6D1A8C5B-1527-6AF3-27EF-51A901A9AD8C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686" y="1951339"/>
            <a:ext cx="250514" cy="341943"/>
          </a:xfrm>
          <a:prstGeom prst="rect">
            <a:avLst/>
          </a:prstGeom>
        </p:spPr>
      </p:pic>
      <p:cxnSp>
        <p:nvCxnSpPr>
          <p:cNvPr id="25" name="直接箭头连接符 24">
            <a:extLst>
              <a:ext uri="{FF2B5EF4-FFF2-40B4-BE49-F238E27FC236}">
                <a16:creationId xmlns:a16="http://schemas.microsoft.com/office/drawing/2014/main" id="{054D1069-E0E8-AB5A-DED9-4B27CD4EC881}"/>
              </a:ext>
            </a:extLst>
          </p:cNvPr>
          <p:cNvCxnSpPr/>
          <p:nvPr/>
        </p:nvCxnSpPr>
        <p:spPr>
          <a:xfrm>
            <a:off x="1380943" y="2400916"/>
            <a:ext cx="0" cy="341912"/>
          </a:xfrm>
          <a:prstGeom prst="straightConnector1">
            <a:avLst/>
          </a:prstGeom>
          <a:ln w="254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25">
            <a:extLst>
              <a:ext uri="{FF2B5EF4-FFF2-40B4-BE49-F238E27FC236}">
                <a16:creationId xmlns:a16="http://schemas.microsoft.com/office/drawing/2014/main" id="{4332B935-0DE6-B794-175F-8DC636CA8807}"/>
              </a:ext>
            </a:extLst>
          </p:cNvPr>
          <p:cNvSpPr txBox="1"/>
          <p:nvPr/>
        </p:nvSpPr>
        <p:spPr>
          <a:xfrm>
            <a:off x="728729" y="2659642"/>
            <a:ext cx="12667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from rotation</a:t>
            </a:r>
            <a:endParaRPr lang="zh-CN" alt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7" name="直接箭头连接符 26">
            <a:extLst>
              <a:ext uri="{FF2B5EF4-FFF2-40B4-BE49-F238E27FC236}">
                <a16:creationId xmlns:a16="http://schemas.microsoft.com/office/drawing/2014/main" id="{60940D88-229D-4D5A-A76F-1CEFDF67779B}"/>
              </a:ext>
            </a:extLst>
          </p:cNvPr>
          <p:cNvCxnSpPr/>
          <p:nvPr/>
        </p:nvCxnSpPr>
        <p:spPr>
          <a:xfrm>
            <a:off x="1362114" y="3490639"/>
            <a:ext cx="0" cy="341912"/>
          </a:xfrm>
          <a:prstGeom prst="straightConnector1">
            <a:avLst/>
          </a:prstGeom>
          <a:ln w="254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本框 27">
            <a:extLst>
              <a:ext uri="{FF2B5EF4-FFF2-40B4-BE49-F238E27FC236}">
                <a16:creationId xmlns:a16="http://schemas.microsoft.com/office/drawing/2014/main" id="{4AEB000D-E9D4-1B23-13B5-17501E1B4F86}"/>
              </a:ext>
            </a:extLst>
          </p:cNvPr>
          <p:cNvSpPr txBox="1"/>
          <p:nvPr/>
        </p:nvSpPr>
        <p:spPr>
          <a:xfrm>
            <a:off x="612131" y="3799356"/>
            <a:ext cx="20489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energy cost</a:t>
            </a:r>
            <a:endParaRPr lang="zh-CN" alt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0" name="图片 29" descr="\documentclass{article}&#10;\usepackage{amsmath}&#10;\pagestyle{empty}&#10;\begin{document}&#10;&#10;\begin{equation}\nonumber&#10;\sim\frac{1}{\mathcal{J}_\nu}&#10;\end{equation}&#10;&#10;\end{document}" title="IguanaTex Picture Display">
            <a:extLst>
              <a:ext uri="{FF2B5EF4-FFF2-40B4-BE49-F238E27FC236}">
                <a16:creationId xmlns:a16="http://schemas.microsoft.com/office/drawing/2014/main" id="{99D3F5ED-4B1F-06B1-7F94-D37FB63900F7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540" y="4238766"/>
            <a:ext cx="698514" cy="661943"/>
          </a:xfrm>
          <a:prstGeom prst="rect">
            <a:avLst/>
          </a:prstGeom>
        </p:spPr>
      </p:pic>
      <p:sp>
        <p:nvSpPr>
          <p:cNvPr id="31" name="矩形: 圆角 30">
            <a:extLst>
              <a:ext uri="{FF2B5EF4-FFF2-40B4-BE49-F238E27FC236}">
                <a16:creationId xmlns:a16="http://schemas.microsoft.com/office/drawing/2014/main" id="{E3D4B632-67DC-D1B8-EE26-B5414446B537}"/>
              </a:ext>
            </a:extLst>
          </p:cNvPr>
          <p:cNvSpPr/>
          <p:nvPr/>
        </p:nvSpPr>
        <p:spPr>
          <a:xfrm>
            <a:off x="1179622" y="1866891"/>
            <a:ext cx="374063" cy="503673"/>
          </a:xfrm>
          <a:prstGeom prst="roundRect">
            <a:avLst/>
          </a:pr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3" name="图片 32" descr="\documentclass{article}&#10;\usepackage{amsmath}&#10;\pagestyle{empty}&#10;\begin{document}&#10;&#10;$\vec{I}_\pi$&#10;&#10;\end{document}" title="IguanaTex Picture Display">
            <a:extLst>
              <a:ext uri="{FF2B5EF4-FFF2-40B4-BE49-F238E27FC236}">
                <a16:creationId xmlns:a16="http://schemas.microsoft.com/office/drawing/2014/main" id="{55374999-4C08-1130-0D53-5D3BF2196A6E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192" y="2091542"/>
            <a:ext cx="261486" cy="341943"/>
          </a:xfrm>
          <a:prstGeom prst="rect">
            <a:avLst/>
          </a:prstGeom>
        </p:spPr>
      </p:pic>
      <p:sp>
        <p:nvSpPr>
          <p:cNvPr id="34" name="矩形: 圆角 33">
            <a:extLst>
              <a:ext uri="{FF2B5EF4-FFF2-40B4-BE49-F238E27FC236}">
                <a16:creationId xmlns:a16="http://schemas.microsoft.com/office/drawing/2014/main" id="{6AF0721C-678B-6D35-7195-E8385C68DFA7}"/>
              </a:ext>
            </a:extLst>
          </p:cNvPr>
          <p:cNvSpPr/>
          <p:nvPr/>
        </p:nvSpPr>
        <p:spPr>
          <a:xfrm>
            <a:off x="4503127" y="2010676"/>
            <a:ext cx="374063" cy="503673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5" name="直接箭头连接符 34">
            <a:extLst>
              <a:ext uri="{FF2B5EF4-FFF2-40B4-BE49-F238E27FC236}">
                <a16:creationId xmlns:a16="http://schemas.microsoft.com/office/drawing/2014/main" id="{5B52B289-412B-404D-9296-27667E25366B}"/>
              </a:ext>
            </a:extLst>
          </p:cNvPr>
          <p:cNvCxnSpPr/>
          <p:nvPr/>
        </p:nvCxnSpPr>
        <p:spPr>
          <a:xfrm>
            <a:off x="4685276" y="2514349"/>
            <a:ext cx="0" cy="34191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文本框 35">
            <a:extLst>
              <a:ext uri="{FF2B5EF4-FFF2-40B4-BE49-F238E27FC236}">
                <a16:creationId xmlns:a16="http://schemas.microsoft.com/office/drawing/2014/main" id="{309CC605-8CB7-DA97-934C-4A35207BF422}"/>
              </a:ext>
            </a:extLst>
          </p:cNvPr>
          <p:cNvSpPr txBox="1"/>
          <p:nvPr/>
        </p:nvSpPr>
        <p:spPr>
          <a:xfrm>
            <a:off x="4104116" y="2742828"/>
            <a:ext cx="12667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from rotation</a:t>
            </a:r>
            <a:endParaRPr lang="zh-CN" alt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7" name="直接箭头连接符 36">
            <a:extLst>
              <a:ext uri="{FF2B5EF4-FFF2-40B4-BE49-F238E27FC236}">
                <a16:creationId xmlns:a16="http://schemas.microsoft.com/office/drawing/2014/main" id="{DA122AF0-CEF9-88A0-F99C-A048C2387DAA}"/>
              </a:ext>
            </a:extLst>
          </p:cNvPr>
          <p:cNvCxnSpPr/>
          <p:nvPr/>
        </p:nvCxnSpPr>
        <p:spPr>
          <a:xfrm>
            <a:off x="4685276" y="3528505"/>
            <a:ext cx="0" cy="34191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文本框 37">
            <a:extLst>
              <a:ext uri="{FF2B5EF4-FFF2-40B4-BE49-F238E27FC236}">
                <a16:creationId xmlns:a16="http://schemas.microsoft.com/office/drawing/2014/main" id="{A2CF28B4-773C-C2E5-E71D-7AF6DF7F129A}"/>
              </a:ext>
            </a:extLst>
          </p:cNvPr>
          <p:cNvSpPr txBox="1"/>
          <p:nvPr/>
        </p:nvSpPr>
        <p:spPr>
          <a:xfrm>
            <a:off x="3939968" y="3811078"/>
            <a:ext cx="20489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energy cost</a:t>
            </a:r>
            <a:endParaRPr lang="zh-CN" alt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1" name="图片 40" descr="\documentclass{article}&#10;\usepackage{amsmath}&#10;\pagestyle{empty}&#10;\begin{document}&#10;&#10;\begin{equation}\nonumber&#10;\sim\frac{1}{\mathcal{J}_\pi}&#10;\end{equation}&#10;&#10;\end{document}" title="IguanaTex Picture Display">
            <a:extLst>
              <a:ext uri="{FF2B5EF4-FFF2-40B4-BE49-F238E27FC236}">
                <a16:creationId xmlns:a16="http://schemas.microsoft.com/office/drawing/2014/main" id="{AC40208F-181A-6BCD-8B14-1E913F00AA63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603" y="4327133"/>
            <a:ext cx="711314" cy="661943"/>
          </a:xfrm>
          <a:prstGeom prst="rect">
            <a:avLst/>
          </a:prstGeom>
        </p:spPr>
      </p:pic>
      <p:sp>
        <p:nvSpPr>
          <p:cNvPr id="42" name="文本框 41">
            <a:extLst>
              <a:ext uri="{FF2B5EF4-FFF2-40B4-BE49-F238E27FC236}">
                <a16:creationId xmlns:a16="http://schemas.microsoft.com/office/drawing/2014/main" id="{D64806D4-C2D6-D85D-1319-A0E55DE42C03}"/>
              </a:ext>
            </a:extLst>
          </p:cNvPr>
          <p:cNvSpPr txBox="1"/>
          <p:nvPr/>
        </p:nvSpPr>
        <p:spPr>
          <a:xfrm>
            <a:off x="-959284" y="5314004"/>
            <a:ext cx="63136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Total energy cost:</a:t>
            </a:r>
            <a:endParaRPr lang="zh-CN" alt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4" name="图片 43" descr="\documentclass{article}&#10;\usepackage{amsmath}&#10;\pagestyle{empty}&#10;\begin{document}&#10;&#10;\begin{equation}\nonumber&#10;\sim\frac{1}{\mathcal{J}_\nu}+\frac{1}{\mathcal{J}_\pi}&#10;\end{equation}&#10;&#10;\end{document}" title="IguanaTex Picture Display">
            <a:extLst>
              <a:ext uri="{FF2B5EF4-FFF2-40B4-BE49-F238E27FC236}">
                <a16:creationId xmlns:a16="http://schemas.microsoft.com/office/drawing/2014/main" id="{5A967F9E-4F30-A63E-190C-94C4F02B5749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079" y="5212149"/>
            <a:ext cx="1512228" cy="661943"/>
          </a:xfrm>
          <a:prstGeom prst="rect">
            <a:avLst/>
          </a:prstGeom>
        </p:spPr>
      </p:pic>
      <p:sp>
        <p:nvSpPr>
          <p:cNvPr id="45" name="文本框 44">
            <a:extLst>
              <a:ext uri="{FF2B5EF4-FFF2-40B4-BE49-F238E27FC236}">
                <a16:creationId xmlns:a16="http://schemas.microsoft.com/office/drawing/2014/main" id="{57C618DF-D4A9-721E-8789-ECF714DAD78C}"/>
              </a:ext>
            </a:extLst>
          </p:cNvPr>
          <p:cNvSpPr txBox="1"/>
          <p:nvPr/>
        </p:nvSpPr>
        <p:spPr>
          <a:xfrm>
            <a:off x="6324236" y="947515"/>
            <a:ext cx="370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2QP configuration</a:t>
            </a:r>
            <a:endParaRPr lang="zh-CN" altLang="en-US" sz="2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7" name="图片 46" descr="\documentclass{article}&#10;\usepackage{amsmath}&#10;\pagestyle{empty}&#10;\begin{document}&#10;&#10;$|0_\nu\rangle\otimes a^\dag_{\pi i}a^\dag_{\pi j}|0_\pi\rangle$&#10;&#10;\end{document}" title="IguanaTex Picture Display">
            <a:extLst>
              <a:ext uri="{FF2B5EF4-FFF2-40B4-BE49-F238E27FC236}">
                <a16:creationId xmlns:a16="http://schemas.microsoft.com/office/drawing/2014/main" id="{834251D4-2F29-7EA3-058C-1535FFFE3AE2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0040" y="970453"/>
            <a:ext cx="2177829" cy="424229"/>
          </a:xfrm>
          <a:prstGeom prst="rect">
            <a:avLst/>
          </a:prstGeom>
        </p:spPr>
      </p:pic>
      <p:grpSp>
        <p:nvGrpSpPr>
          <p:cNvPr id="48" name="组合 47">
            <a:extLst>
              <a:ext uri="{FF2B5EF4-FFF2-40B4-BE49-F238E27FC236}">
                <a16:creationId xmlns:a16="http://schemas.microsoft.com/office/drawing/2014/main" id="{FA44EA40-1093-B71C-1750-6541C1E06606}"/>
              </a:ext>
            </a:extLst>
          </p:cNvPr>
          <p:cNvGrpSpPr/>
          <p:nvPr/>
        </p:nvGrpSpPr>
        <p:grpSpPr>
          <a:xfrm>
            <a:off x="7168626" y="1464930"/>
            <a:ext cx="2850784" cy="3222353"/>
            <a:chOff x="4484684" y="2176141"/>
            <a:chExt cx="2850784" cy="3222353"/>
          </a:xfrm>
        </p:grpSpPr>
        <p:sp>
          <p:nvSpPr>
            <p:cNvPr id="49" name="椭圆 48">
              <a:extLst>
                <a:ext uri="{FF2B5EF4-FFF2-40B4-BE49-F238E27FC236}">
                  <a16:creationId xmlns:a16="http://schemas.microsoft.com/office/drawing/2014/main" id="{7782BFED-732D-45C2-7A25-683A9F24A971}"/>
                </a:ext>
              </a:extLst>
            </p:cNvPr>
            <p:cNvSpPr/>
            <p:nvPr/>
          </p:nvSpPr>
          <p:spPr>
            <a:xfrm rot="1317627">
              <a:off x="5084421" y="2384362"/>
              <a:ext cx="1642534" cy="2726266"/>
            </a:xfrm>
            <a:prstGeom prst="ellipse">
              <a:avLst/>
            </a:prstGeom>
            <a:noFill/>
            <a:ln w="25400"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椭圆 49">
              <a:extLst>
                <a:ext uri="{FF2B5EF4-FFF2-40B4-BE49-F238E27FC236}">
                  <a16:creationId xmlns:a16="http://schemas.microsoft.com/office/drawing/2014/main" id="{63DC6927-408B-F773-C209-55FC5014CD34}"/>
                </a:ext>
              </a:extLst>
            </p:cNvPr>
            <p:cNvSpPr/>
            <p:nvPr/>
          </p:nvSpPr>
          <p:spPr>
            <a:xfrm rot="20306363">
              <a:off x="5091131" y="2386159"/>
              <a:ext cx="1642534" cy="2726266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51" name="直接连接符 50">
              <a:extLst>
                <a:ext uri="{FF2B5EF4-FFF2-40B4-BE49-F238E27FC236}">
                  <a16:creationId xmlns:a16="http://schemas.microsoft.com/office/drawing/2014/main" id="{645BA0F3-5CD8-3008-F6AC-BFA698B9A889}"/>
                </a:ext>
              </a:extLst>
            </p:cNvPr>
            <p:cNvCxnSpPr/>
            <p:nvPr/>
          </p:nvCxnSpPr>
          <p:spPr>
            <a:xfrm>
              <a:off x="5291855" y="2176141"/>
              <a:ext cx="1270000" cy="3222353"/>
            </a:xfrm>
            <a:prstGeom prst="line">
              <a:avLst/>
            </a:prstGeom>
            <a:ln w="254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>
              <a:extLst>
                <a:ext uri="{FF2B5EF4-FFF2-40B4-BE49-F238E27FC236}">
                  <a16:creationId xmlns:a16="http://schemas.microsoft.com/office/drawing/2014/main" id="{A766112D-871B-1127-3463-27CC5B4F57C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32588" y="2176141"/>
              <a:ext cx="1329267" cy="3222353"/>
            </a:xfrm>
            <a:prstGeom prst="line">
              <a:avLst/>
            </a:prstGeom>
            <a:ln w="25400">
              <a:solidFill>
                <a:srgbClr val="0070C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箭头连接符 52">
              <a:extLst>
                <a:ext uri="{FF2B5EF4-FFF2-40B4-BE49-F238E27FC236}">
                  <a16:creationId xmlns:a16="http://schemas.microsoft.com/office/drawing/2014/main" id="{35DDB3FC-6258-CA55-F3B8-D754A791FD7A}"/>
                </a:ext>
              </a:extLst>
            </p:cNvPr>
            <p:cNvCxnSpPr/>
            <p:nvPr/>
          </p:nvCxnSpPr>
          <p:spPr>
            <a:xfrm flipV="1">
              <a:off x="5904601" y="3060949"/>
              <a:ext cx="1430867" cy="677333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箭头连接符 54">
              <a:extLst>
                <a:ext uri="{FF2B5EF4-FFF2-40B4-BE49-F238E27FC236}">
                  <a16:creationId xmlns:a16="http://schemas.microsoft.com/office/drawing/2014/main" id="{390267A4-0688-4A9A-386E-15D3C077832C}"/>
                </a:ext>
              </a:extLst>
            </p:cNvPr>
            <p:cNvCxnSpPr/>
            <p:nvPr/>
          </p:nvCxnSpPr>
          <p:spPr>
            <a:xfrm flipH="1" flipV="1">
              <a:off x="4484684" y="2971072"/>
              <a:ext cx="1439333" cy="776423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1" name="图片 60" descr="\documentclass{article}&#10;\usepackage{amsmath}&#10;\pagestyle{empty}&#10;\begin{document}&#10;&#10;$\vec{I}_\nu$&#10;&#10;\end{document}" title="IguanaTex Picture Display">
            <a:extLst>
              <a:ext uri="{FF2B5EF4-FFF2-40B4-BE49-F238E27FC236}">
                <a16:creationId xmlns:a16="http://schemas.microsoft.com/office/drawing/2014/main" id="{9771A2C2-C737-F172-7F19-AABB11B55D8C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985" y="2080706"/>
            <a:ext cx="250514" cy="341943"/>
          </a:xfrm>
          <a:prstGeom prst="rect">
            <a:avLst/>
          </a:prstGeom>
        </p:spPr>
      </p:pic>
      <p:cxnSp>
        <p:nvCxnSpPr>
          <p:cNvPr id="62" name="直接箭头连接符 61">
            <a:extLst>
              <a:ext uri="{FF2B5EF4-FFF2-40B4-BE49-F238E27FC236}">
                <a16:creationId xmlns:a16="http://schemas.microsoft.com/office/drawing/2014/main" id="{1C6026A1-1248-56CC-28CC-04318FA2D91A}"/>
              </a:ext>
            </a:extLst>
          </p:cNvPr>
          <p:cNvCxnSpPr/>
          <p:nvPr/>
        </p:nvCxnSpPr>
        <p:spPr>
          <a:xfrm>
            <a:off x="7007393" y="2499633"/>
            <a:ext cx="0" cy="341912"/>
          </a:xfrm>
          <a:prstGeom prst="straightConnector1">
            <a:avLst/>
          </a:prstGeom>
          <a:ln w="254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矩形: 圆角 62">
            <a:extLst>
              <a:ext uri="{FF2B5EF4-FFF2-40B4-BE49-F238E27FC236}">
                <a16:creationId xmlns:a16="http://schemas.microsoft.com/office/drawing/2014/main" id="{FBF15986-EB9A-256D-BC57-3775C6AD0078}"/>
              </a:ext>
            </a:extLst>
          </p:cNvPr>
          <p:cNvSpPr/>
          <p:nvPr/>
        </p:nvSpPr>
        <p:spPr>
          <a:xfrm>
            <a:off x="6785787" y="1982623"/>
            <a:ext cx="374063" cy="503673"/>
          </a:xfrm>
          <a:prstGeom prst="roundRect">
            <a:avLst/>
          </a:pr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文本框 63">
            <a:extLst>
              <a:ext uri="{FF2B5EF4-FFF2-40B4-BE49-F238E27FC236}">
                <a16:creationId xmlns:a16="http://schemas.microsoft.com/office/drawing/2014/main" id="{E3B2FF13-7420-8E2F-8CC6-01070C782122}"/>
              </a:ext>
            </a:extLst>
          </p:cNvPr>
          <p:cNvSpPr txBox="1"/>
          <p:nvPr/>
        </p:nvSpPr>
        <p:spPr>
          <a:xfrm>
            <a:off x="6356366" y="2767118"/>
            <a:ext cx="12667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from rotation</a:t>
            </a:r>
            <a:endParaRPr lang="zh-CN" alt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5" name="直接箭头连接符 64">
            <a:extLst>
              <a:ext uri="{FF2B5EF4-FFF2-40B4-BE49-F238E27FC236}">
                <a16:creationId xmlns:a16="http://schemas.microsoft.com/office/drawing/2014/main" id="{94EF14F8-0CB3-D9FC-7854-09961816EB13}"/>
              </a:ext>
            </a:extLst>
          </p:cNvPr>
          <p:cNvCxnSpPr/>
          <p:nvPr/>
        </p:nvCxnSpPr>
        <p:spPr>
          <a:xfrm>
            <a:off x="6989751" y="3576451"/>
            <a:ext cx="0" cy="341912"/>
          </a:xfrm>
          <a:prstGeom prst="straightConnector1">
            <a:avLst/>
          </a:prstGeom>
          <a:ln w="254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文本框 65">
            <a:extLst>
              <a:ext uri="{FF2B5EF4-FFF2-40B4-BE49-F238E27FC236}">
                <a16:creationId xmlns:a16="http://schemas.microsoft.com/office/drawing/2014/main" id="{9B8F66C7-4528-4341-63EC-9AAEEB40642C}"/>
              </a:ext>
            </a:extLst>
          </p:cNvPr>
          <p:cNvSpPr txBox="1"/>
          <p:nvPr/>
        </p:nvSpPr>
        <p:spPr>
          <a:xfrm>
            <a:off x="6129503" y="3874539"/>
            <a:ext cx="20489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energy cost</a:t>
            </a:r>
            <a:endParaRPr lang="zh-CN" alt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7" name="图片 66" descr="\documentclass{article}&#10;\usepackage{amsmath}&#10;\pagestyle{empty}&#10;\begin{document}&#10;&#10;\begin{equation}\nonumber&#10;\sim\frac{1}{\mathcal{J}_\nu}&#10;\end{equation}&#10;&#10;\end{document}" title="IguanaTex Picture Display">
            <a:extLst>
              <a:ext uri="{FF2B5EF4-FFF2-40B4-BE49-F238E27FC236}">
                <a16:creationId xmlns:a16="http://schemas.microsoft.com/office/drawing/2014/main" id="{AE90C882-7919-B949-F8F5-C0A015166A27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092" y="4339709"/>
            <a:ext cx="698514" cy="661943"/>
          </a:xfrm>
          <a:prstGeom prst="rect">
            <a:avLst/>
          </a:prstGeom>
        </p:spPr>
      </p:pic>
      <p:pic>
        <p:nvPicPr>
          <p:cNvPr id="68" name="图片 67" descr="\documentclass{article}&#10;\usepackage{amsmath}&#10;\pagestyle{empty}&#10;\begin{document}&#10;&#10;$\vec{I}_\pi$&#10;&#10;\end{document}" title="IguanaTex Picture Display">
            <a:extLst>
              <a:ext uri="{FF2B5EF4-FFF2-40B4-BE49-F238E27FC236}">
                <a16:creationId xmlns:a16="http://schemas.microsoft.com/office/drawing/2014/main" id="{2D4142DF-DBA2-8B0B-1466-9269F304C74A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7487" y="2094391"/>
            <a:ext cx="261486" cy="341943"/>
          </a:xfrm>
          <a:prstGeom prst="rect">
            <a:avLst/>
          </a:prstGeom>
        </p:spPr>
      </p:pic>
      <p:sp>
        <p:nvSpPr>
          <p:cNvPr id="69" name="矩形: 圆角 68">
            <a:extLst>
              <a:ext uri="{FF2B5EF4-FFF2-40B4-BE49-F238E27FC236}">
                <a16:creationId xmlns:a16="http://schemas.microsoft.com/office/drawing/2014/main" id="{434C4EA1-3517-1B1C-996B-2A5F4AAA0093}"/>
              </a:ext>
            </a:extLst>
          </p:cNvPr>
          <p:cNvSpPr/>
          <p:nvPr/>
        </p:nvSpPr>
        <p:spPr>
          <a:xfrm>
            <a:off x="10048052" y="2016137"/>
            <a:ext cx="374063" cy="503673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0" name="直接箭头连接符 69">
            <a:extLst>
              <a:ext uri="{FF2B5EF4-FFF2-40B4-BE49-F238E27FC236}">
                <a16:creationId xmlns:a16="http://schemas.microsoft.com/office/drawing/2014/main" id="{0592F793-74F4-2B2B-0526-CD44F6FB4E4E}"/>
              </a:ext>
            </a:extLst>
          </p:cNvPr>
          <p:cNvCxnSpPr/>
          <p:nvPr/>
        </p:nvCxnSpPr>
        <p:spPr>
          <a:xfrm>
            <a:off x="10248230" y="2566766"/>
            <a:ext cx="0" cy="34191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文本框 70">
            <a:extLst>
              <a:ext uri="{FF2B5EF4-FFF2-40B4-BE49-F238E27FC236}">
                <a16:creationId xmlns:a16="http://schemas.microsoft.com/office/drawing/2014/main" id="{2D076524-8965-2CBB-9404-78724998DA14}"/>
              </a:ext>
            </a:extLst>
          </p:cNvPr>
          <p:cNvSpPr txBox="1"/>
          <p:nvPr/>
        </p:nvSpPr>
        <p:spPr>
          <a:xfrm>
            <a:off x="9900090" y="2852974"/>
            <a:ext cx="20233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from 2qp alignment</a:t>
            </a:r>
            <a:endParaRPr lang="zh-CN" altLang="en-US" sz="24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72" name="直接箭头连接符 71">
            <a:extLst>
              <a:ext uri="{FF2B5EF4-FFF2-40B4-BE49-F238E27FC236}">
                <a16:creationId xmlns:a16="http://schemas.microsoft.com/office/drawing/2014/main" id="{AF34EA78-E2A3-0AEA-8122-D5772F4410C3}"/>
              </a:ext>
            </a:extLst>
          </p:cNvPr>
          <p:cNvCxnSpPr/>
          <p:nvPr/>
        </p:nvCxnSpPr>
        <p:spPr>
          <a:xfrm>
            <a:off x="10268725" y="3720323"/>
            <a:ext cx="0" cy="34191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文本框 72">
            <a:extLst>
              <a:ext uri="{FF2B5EF4-FFF2-40B4-BE49-F238E27FC236}">
                <a16:creationId xmlns:a16="http://schemas.microsoft.com/office/drawing/2014/main" id="{6129B6EC-BA56-D9A5-FDE2-415BE64623B0}"/>
              </a:ext>
            </a:extLst>
          </p:cNvPr>
          <p:cNvSpPr txBox="1"/>
          <p:nvPr/>
        </p:nvSpPr>
        <p:spPr>
          <a:xfrm>
            <a:off x="9874494" y="4025118"/>
            <a:ext cx="20489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energy cost</a:t>
            </a:r>
            <a:endParaRPr lang="zh-CN" altLang="en-US" sz="24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5" name="图片 74" descr="\documentclass{article}&#10;\usepackage{amsmath}&#10;\pagestyle{empty}&#10;\begin{document}&#10;&#10;$\sim 0$&#10;&#10;\end{document}" title="IguanaTex Picture Display">
            <a:extLst>
              <a:ext uri="{FF2B5EF4-FFF2-40B4-BE49-F238E27FC236}">
                <a16:creationId xmlns:a16="http://schemas.microsoft.com/office/drawing/2014/main" id="{D943E1A1-71F1-E264-32E1-824DD03ED93D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5406" y="4575141"/>
            <a:ext cx="444343" cy="208457"/>
          </a:xfrm>
          <a:prstGeom prst="rect">
            <a:avLst/>
          </a:prstGeom>
        </p:spPr>
      </p:pic>
      <p:sp>
        <p:nvSpPr>
          <p:cNvPr id="76" name="文本框 75">
            <a:extLst>
              <a:ext uri="{FF2B5EF4-FFF2-40B4-BE49-F238E27FC236}">
                <a16:creationId xmlns:a16="http://schemas.microsoft.com/office/drawing/2014/main" id="{A04FAD2B-A91D-571F-F0E3-580CDA954B62}"/>
              </a:ext>
            </a:extLst>
          </p:cNvPr>
          <p:cNvSpPr txBox="1"/>
          <p:nvPr/>
        </p:nvSpPr>
        <p:spPr>
          <a:xfrm>
            <a:off x="7112496" y="5336184"/>
            <a:ext cx="27095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Total energy cost:</a:t>
            </a:r>
            <a:endParaRPr lang="zh-CN" alt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0" name="图片 79" descr="\documentclass{article}&#10;\usepackage{amsmath}&#10;\pagestyle{empty}&#10;\begin{document}&#10;&#10;\begin{equation}\nonumber&#10;\sim\frac{1}{\mathcal{J}_\nu}&#10;\end{equation}&#10;&#10;\end{document}" title="IguanaTex Picture Display">
            <a:extLst>
              <a:ext uri="{FF2B5EF4-FFF2-40B4-BE49-F238E27FC236}">
                <a16:creationId xmlns:a16="http://schemas.microsoft.com/office/drawing/2014/main" id="{9A539475-E06F-E7C3-9F12-AD0F2135C5FC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230" y="5221060"/>
            <a:ext cx="698514" cy="661943"/>
          </a:xfrm>
          <a:prstGeom prst="rect">
            <a:avLst/>
          </a:prstGeom>
        </p:spPr>
      </p:pic>
      <p:cxnSp>
        <p:nvCxnSpPr>
          <p:cNvPr id="82" name="直接连接符 81">
            <a:extLst>
              <a:ext uri="{FF2B5EF4-FFF2-40B4-BE49-F238E27FC236}">
                <a16:creationId xmlns:a16="http://schemas.microsoft.com/office/drawing/2014/main" id="{DEBE1EE5-3D31-9CB5-3387-8F8A26BBCD35}"/>
              </a:ext>
            </a:extLst>
          </p:cNvPr>
          <p:cNvCxnSpPr>
            <a:cxnSpLocks/>
          </p:cNvCxnSpPr>
          <p:nvPr/>
        </p:nvCxnSpPr>
        <p:spPr>
          <a:xfrm>
            <a:off x="5910846" y="947298"/>
            <a:ext cx="0" cy="4049521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矩形: 圆角 82">
            <a:extLst>
              <a:ext uri="{FF2B5EF4-FFF2-40B4-BE49-F238E27FC236}">
                <a16:creationId xmlns:a16="http://schemas.microsoft.com/office/drawing/2014/main" id="{94FC36E3-AF03-9E3C-7CB1-4842AA3FE7BB}"/>
              </a:ext>
            </a:extLst>
          </p:cNvPr>
          <p:cNvSpPr/>
          <p:nvPr/>
        </p:nvSpPr>
        <p:spPr>
          <a:xfrm>
            <a:off x="982540" y="5117382"/>
            <a:ext cx="4266793" cy="845821"/>
          </a:xfrm>
          <a:prstGeom prst="roundRect">
            <a:avLst/>
          </a:prstGeom>
          <a:noFill/>
          <a:ln w="2540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4" name="矩形: 圆角 83">
            <a:extLst>
              <a:ext uri="{FF2B5EF4-FFF2-40B4-BE49-F238E27FC236}">
                <a16:creationId xmlns:a16="http://schemas.microsoft.com/office/drawing/2014/main" id="{AD96A663-5C2A-D0AD-4E83-B7BFB52E9700}"/>
              </a:ext>
            </a:extLst>
          </p:cNvPr>
          <p:cNvSpPr/>
          <p:nvPr/>
        </p:nvSpPr>
        <p:spPr>
          <a:xfrm>
            <a:off x="7052739" y="5124745"/>
            <a:ext cx="3767664" cy="833668"/>
          </a:xfrm>
          <a:prstGeom prst="roundRect">
            <a:avLst/>
          </a:prstGeom>
          <a:noFill/>
          <a:ln w="2540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7" name="文本框 86">
            <a:extLst>
              <a:ext uri="{FF2B5EF4-FFF2-40B4-BE49-F238E27FC236}">
                <a16:creationId xmlns:a16="http://schemas.microsoft.com/office/drawing/2014/main" id="{81408E74-7F23-9853-15B9-60B741E2ECB4}"/>
              </a:ext>
            </a:extLst>
          </p:cNvPr>
          <p:cNvSpPr txBox="1"/>
          <p:nvPr/>
        </p:nvSpPr>
        <p:spPr>
          <a:xfrm>
            <a:off x="5668194" y="5019251"/>
            <a:ext cx="56305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5000" b="1" dirty="0">
                <a:solidFill>
                  <a:srgbClr val="FF00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&gt;</a:t>
            </a:r>
            <a:endParaRPr lang="zh-CN" altLang="en-US" sz="5000" b="1" dirty="0">
              <a:solidFill>
                <a:srgbClr val="FF006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8" name="文本框 87">
            <a:extLst>
              <a:ext uri="{FF2B5EF4-FFF2-40B4-BE49-F238E27FC236}">
                <a16:creationId xmlns:a16="http://schemas.microsoft.com/office/drawing/2014/main" id="{06C0237D-9708-68F2-B565-4D970A3352CA}"/>
              </a:ext>
            </a:extLst>
          </p:cNvPr>
          <p:cNvSpPr txBox="1"/>
          <p:nvPr/>
        </p:nvSpPr>
        <p:spPr>
          <a:xfrm>
            <a:off x="646192" y="6027003"/>
            <a:ext cx="106854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excitation energy of scissors motion </a:t>
            </a:r>
            <a:r>
              <a:rPr lang="en-US" altLang="zh-CN" sz="2400" b="1" dirty="0">
                <a:solidFill>
                  <a:srgbClr val="FF00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can be reduced </a:t>
            </a:r>
            <a:r>
              <a:rPr lang="en-US" altLang="zh-CN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by 2QP excitation</a:t>
            </a:r>
          </a:p>
          <a:p>
            <a:pPr algn="ctr"/>
            <a:r>
              <a:rPr lang="en-US" altLang="zh-CN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due to </a:t>
            </a:r>
            <a:r>
              <a:rPr lang="en-US" altLang="zh-CN" sz="2400" b="1" dirty="0">
                <a:solidFill>
                  <a:srgbClr val="FF00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angular momentum alignment</a:t>
            </a:r>
            <a:endParaRPr lang="zh-CN" altLang="en-US" sz="2400" b="1" dirty="0">
              <a:solidFill>
                <a:srgbClr val="FF006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9" name="文本框 88">
            <a:extLst>
              <a:ext uri="{FF2B5EF4-FFF2-40B4-BE49-F238E27FC236}">
                <a16:creationId xmlns:a16="http://schemas.microsoft.com/office/drawing/2014/main" id="{814B95D0-2773-4CBA-6EDC-F398547C6110}"/>
              </a:ext>
            </a:extLst>
          </p:cNvPr>
          <p:cNvSpPr txBox="1"/>
          <p:nvPr/>
        </p:nvSpPr>
        <p:spPr>
          <a:xfrm>
            <a:off x="96521" y="42752"/>
            <a:ext cx="105155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3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How is scissors motion affected by 2QP excitation</a:t>
            </a:r>
            <a:endParaRPr lang="zh-CN" altLang="en-US" sz="3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7E55F001-991F-760E-6A0D-AE3A88896BED}"/>
              </a:ext>
            </a:extLst>
          </p:cNvPr>
          <p:cNvSpPr txBox="1"/>
          <p:nvPr/>
        </p:nvSpPr>
        <p:spPr>
          <a:xfrm>
            <a:off x="117510" y="542897"/>
            <a:ext cx="47006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simplified case:</a:t>
            </a:r>
            <a:endParaRPr lang="zh-CN" alt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8800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1287FA80-8399-28E1-5ABF-E7446D9C1F4F}"/>
              </a:ext>
            </a:extLst>
          </p:cNvPr>
          <p:cNvSpPr txBox="1"/>
          <p:nvPr/>
        </p:nvSpPr>
        <p:spPr>
          <a:xfrm>
            <a:off x="211666" y="129400"/>
            <a:ext cx="7670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3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Nuclear scissors motion</a:t>
            </a:r>
            <a:endParaRPr lang="zh-CN" altLang="en-US" sz="3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CE7AFE37-B101-6A71-1A8C-BB0D2067A519}"/>
              </a:ext>
            </a:extLst>
          </p:cNvPr>
          <p:cNvGrpSpPr/>
          <p:nvPr/>
        </p:nvGrpSpPr>
        <p:grpSpPr>
          <a:xfrm>
            <a:off x="1247602" y="1443020"/>
            <a:ext cx="3519130" cy="3717402"/>
            <a:chOff x="694499" y="1092899"/>
            <a:chExt cx="3352021" cy="3759975"/>
          </a:xfrm>
        </p:grpSpPr>
        <p:cxnSp>
          <p:nvCxnSpPr>
            <p:cNvPr id="6" name="直接箭头连接符 5">
              <a:extLst>
                <a:ext uri="{FF2B5EF4-FFF2-40B4-BE49-F238E27FC236}">
                  <a16:creationId xmlns:a16="http://schemas.microsoft.com/office/drawing/2014/main" id="{3959A2DD-A22C-A118-6F0A-968DD0E2C7EE}"/>
                </a:ext>
              </a:extLst>
            </p:cNvPr>
            <p:cNvCxnSpPr/>
            <p:nvPr/>
          </p:nvCxnSpPr>
          <p:spPr>
            <a:xfrm>
              <a:off x="1123234" y="2843822"/>
              <a:ext cx="2534564" cy="0"/>
            </a:xfrm>
            <a:prstGeom prst="straightConnector1">
              <a:avLst/>
            </a:prstGeom>
            <a:ln w="25400"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箭头连接符 6">
              <a:extLst>
                <a:ext uri="{FF2B5EF4-FFF2-40B4-BE49-F238E27FC236}">
                  <a16:creationId xmlns:a16="http://schemas.microsoft.com/office/drawing/2014/main" id="{279FAE83-CBC0-3701-A39C-CF8CAAF3FFBC}"/>
                </a:ext>
              </a:extLst>
            </p:cNvPr>
            <p:cNvCxnSpPr/>
            <p:nvPr/>
          </p:nvCxnSpPr>
          <p:spPr>
            <a:xfrm flipV="1">
              <a:off x="1257728" y="1914177"/>
              <a:ext cx="2172057" cy="1933564"/>
            </a:xfrm>
            <a:prstGeom prst="straightConnector1">
              <a:avLst/>
            </a:prstGeom>
            <a:ln w="25400"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C8DD3B25-E944-465A-1BA4-B208EB2FEC99}"/>
                </a:ext>
              </a:extLst>
            </p:cNvPr>
            <p:cNvSpPr txBox="1"/>
            <p:nvPr/>
          </p:nvSpPr>
          <p:spPr>
            <a:xfrm>
              <a:off x="3616214" y="2534638"/>
              <a:ext cx="430306" cy="510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25000"/>
                </a:lnSpc>
              </a:pPr>
              <a:r>
                <a: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1</a:t>
              </a:r>
              <a:endPara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6D0A4518-D630-6322-2C8E-654D768BA99D}"/>
                </a:ext>
              </a:extLst>
            </p:cNvPr>
            <p:cNvSpPr txBox="1"/>
            <p:nvPr/>
          </p:nvSpPr>
          <p:spPr>
            <a:xfrm>
              <a:off x="3439025" y="1614704"/>
              <a:ext cx="391184" cy="510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25000"/>
                </a:lnSpc>
              </a:pPr>
              <a:r>
                <a: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  <a:endPara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D1A7430E-C10D-92E4-EA13-1B07BCBDCBCF}"/>
                </a:ext>
              </a:extLst>
            </p:cNvPr>
            <p:cNvSpPr txBox="1"/>
            <p:nvPr/>
          </p:nvSpPr>
          <p:spPr>
            <a:xfrm>
              <a:off x="2441995" y="1092899"/>
              <a:ext cx="596558" cy="510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25000"/>
                </a:lnSpc>
              </a:pPr>
              <a:r>
                <a: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3</a:t>
              </a:r>
              <a:endPara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1" name="椭圆 10">
              <a:extLst>
                <a:ext uri="{FF2B5EF4-FFF2-40B4-BE49-F238E27FC236}">
                  <a16:creationId xmlns:a16="http://schemas.microsoft.com/office/drawing/2014/main" id="{BD629059-DAD9-D558-21EE-9230FEC34561}"/>
                </a:ext>
              </a:extLst>
            </p:cNvPr>
            <p:cNvSpPr/>
            <p:nvPr/>
          </p:nvSpPr>
          <p:spPr>
            <a:xfrm rot="19796101">
              <a:off x="1808314" y="1803919"/>
              <a:ext cx="1183336" cy="2156419"/>
            </a:xfrm>
            <a:prstGeom prst="ellipse">
              <a:avLst/>
            </a:prstGeom>
            <a:noFill/>
            <a:ln w="254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1B70BEE9-CAC4-789E-DFE0-883973A75A6F}"/>
                </a:ext>
              </a:extLst>
            </p:cNvPr>
            <p:cNvSpPr/>
            <p:nvPr/>
          </p:nvSpPr>
          <p:spPr>
            <a:xfrm rot="1876210">
              <a:off x="1824522" y="1808773"/>
              <a:ext cx="1183336" cy="2156419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箭头连接符 12">
              <a:extLst>
                <a:ext uri="{FF2B5EF4-FFF2-40B4-BE49-F238E27FC236}">
                  <a16:creationId xmlns:a16="http://schemas.microsoft.com/office/drawing/2014/main" id="{2D71FFFF-3563-15C7-3AA1-7A55459F2EA8}"/>
                </a:ext>
              </a:extLst>
            </p:cNvPr>
            <p:cNvCxnSpPr/>
            <p:nvPr/>
          </p:nvCxnSpPr>
          <p:spPr>
            <a:xfrm flipV="1">
              <a:off x="2401607" y="1335519"/>
              <a:ext cx="0" cy="3050054"/>
            </a:xfrm>
            <a:prstGeom prst="straightConnector1">
              <a:avLst/>
            </a:prstGeom>
            <a:ln w="25400"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30C1724D-48FE-6D5A-10BA-B575B24495A5}"/>
                </a:ext>
              </a:extLst>
            </p:cNvPr>
            <p:cNvCxnSpPr/>
            <p:nvPr/>
          </p:nvCxnSpPr>
          <p:spPr>
            <a:xfrm>
              <a:off x="1698677" y="1652568"/>
              <a:ext cx="1586421" cy="2730150"/>
            </a:xfrm>
            <a:prstGeom prst="line">
              <a:avLst/>
            </a:prstGeom>
            <a:ln w="25400">
              <a:solidFill>
                <a:srgbClr val="0070C0">
                  <a:alpha val="50000"/>
                </a:srgbClr>
              </a:solidFill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id="{32E5E9C3-917A-B6E8-200C-A941ACB6CCFD}"/>
                </a:ext>
              </a:extLst>
            </p:cNvPr>
            <p:cNvCxnSpPr/>
            <p:nvPr/>
          </p:nvCxnSpPr>
          <p:spPr>
            <a:xfrm flipH="1">
              <a:off x="1463441" y="1602713"/>
              <a:ext cx="1693677" cy="2821911"/>
            </a:xfrm>
            <a:prstGeom prst="line">
              <a:avLst/>
            </a:prstGeom>
            <a:ln w="25400">
              <a:solidFill>
                <a:srgbClr val="FF0000">
                  <a:alpha val="50000"/>
                </a:srgbClr>
              </a:solidFill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弦形 15">
              <a:extLst>
                <a:ext uri="{FF2B5EF4-FFF2-40B4-BE49-F238E27FC236}">
                  <a16:creationId xmlns:a16="http://schemas.microsoft.com/office/drawing/2014/main" id="{36B99144-26AD-0293-ED92-3CEE06EBBD27}"/>
                </a:ext>
              </a:extLst>
            </p:cNvPr>
            <p:cNvSpPr/>
            <p:nvPr/>
          </p:nvSpPr>
          <p:spPr>
            <a:xfrm rot="10394059">
              <a:off x="2969846" y="3784046"/>
              <a:ext cx="557442" cy="611230"/>
            </a:xfrm>
            <a:prstGeom prst="chord">
              <a:avLst/>
            </a:prstGeom>
            <a:noFill/>
            <a:ln w="25400">
              <a:solidFill>
                <a:srgbClr val="0070C0">
                  <a:alpha val="50000"/>
                </a:srgb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7" name="弦形 16">
              <a:extLst>
                <a:ext uri="{FF2B5EF4-FFF2-40B4-BE49-F238E27FC236}">
                  <a16:creationId xmlns:a16="http://schemas.microsoft.com/office/drawing/2014/main" id="{F2C53645-89E7-2ECB-7A32-4136CAD88CF6}"/>
                </a:ext>
              </a:extLst>
            </p:cNvPr>
            <p:cNvSpPr/>
            <p:nvPr/>
          </p:nvSpPr>
          <p:spPr>
            <a:xfrm rot="3210335">
              <a:off x="1247544" y="3811791"/>
              <a:ext cx="557442" cy="611230"/>
            </a:xfrm>
            <a:prstGeom prst="chord">
              <a:avLst>
                <a:gd name="adj1" fmla="val 2700000"/>
                <a:gd name="adj2" fmla="val 16200000"/>
              </a:avLst>
            </a:prstGeom>
            <a:noFill/>
            <a:ln w="25400">
              <a:solidFill>
                <a:srgbClr val="FF0000">
                  <a:alpha val="50000"/>
                </a:srgb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8" name="弧形 17">
              <a:extLst>
                <a:ext uri="{FF2B5EF4-FFF2-40B4-BE49-F238E27FC236}">
                  <a16:creationId xmlns:a16="http://schemas.microsoft.com/office/drawing/2014/main" id="{5EB581AD-E249-68FA-223F-038DC309812B}"/>
                </a:ext>
              </a:extLst>
            </p:cNvPr>
            <p:cNvSpPr/>
            <p:nvPr/>
          </p:nvSpPr>
          <p:spPr>
            <a:xfrm rot="7979305">
              <a:off x="1855133" y="3159733"/>
              <a:ext cx="992636" cy="1079234"/>
            </a:xfrm>
            <a:prstGeom prst="arc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弧形 18">
              <a:extLst>
                <a:ext uri="{FF2B5EF4-FFF2-40B4-BE49-F238E27FC236}">
                  <a16:creationId xmlns:a16="http://schemas.microsoft.com/office/drawing/2014/main" id="{35BA1D7E-4021-FB16-2C41-818F34624A35}"/>
                </a:ext>
              </a:extLst>
            </p:cNvPr>
            <p:cNvSpPr/>
            <p:nvPr/>
          </p:nvSpPr>
          <p:spPr>
            <a:xfrm rot="19014945">
              <a:off x="2094774" y="2395006"/>
              <a:ext cx="624342" cy="624342"/>
            </a:xfrm>
            <a:prstGeom prst="arc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5C937BF0-F58A-ABB0-9E69-8534BE8B00D4}"/>
                </a:ext>
              </a:extLst>
            </p:cNvPr>
            <p:cNvSpPr txBox="1"/>
            <p:nvPr/>
          </p:nvSpPr>
          <p:spPr>
            <a:xfrm>
              <a:off x="694499" y="1132916"/>
              <a:ext cx="1749408" cy="511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20000"/>
                </a:lnSpc>
              </a:pPr>
              <a:r>
                <a:rPr lang="en-US" altLang="zh-CN" sz="2400" dirty="0">
                  <a:solidFill>
                    <a:srgbClr val="0070C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neutrons</a:t>
              </a:r>
              <a:endParaRPr lang="zh-CN" altLang="en-US" sz="2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00D54D36-2E81-A18A-7569-17ADEB1E56B3}"/>
                </a:ext>
              </a:extLst>
            </p:cNvPr>
            <p:cNvSpPr txBox="1"/>
            <p:nvPr/>
          </p:nvSpPr>
          <p:spPr>
            <a:xfrm>
              <a:off x="1762092" y="4346902"/>
              <a:ext cx="1794778" cy="5059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20000"/>
                </a:lnSpc>
              </a:pPr>
              <a:r>
                <a:rPr lang="en-US" altLang="zh-CN" sz="2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oscillation</a:t>
              </a:r>
              <a:endParaRPr lang="zh-CN" alt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2" name="文本框 21">
            <a:extLst>
              <a:ext uri="{FF2B5EF4-FFF2-40B4-BE49-F238E27FC236}">
                <a16:creationId xmlns:a16="http://schemas.microsoft.com/office/drawing/2014/main" id="{0A762BB3-7C85-D98D-9C83-D2E90171153D}"/>
              </a:ext>
            </a:extLst>
          </p:cNvPr>
          <p:cNvSpPr txBox="1"/>
          <p:nvPr/>
        </p:nvSpPr>
        <p:spPr>
          <a:xfrm>
            <a:off x="3432361" y="1517069"/>
            <a:ext cx="187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protons</a:t>
            </a:r>
            <a:endParaRPr lang="zh-CN" altLang="en-US" sz="24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F8CFE58A-9968-89CC-70BC-D3AF70FF94F5}"/>
              </a:ext>
            </a:extLst>
          </p:cNvPr>
          <p:cNvSpPr txBox="1"/>
          <p:nvPr/>
        </p:nvSpPr>
        <p:spPr>
          <a:xfrm>
            <a:off x="503745" y="5364881"/>
            <a:ext cx="52616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Oscillation between </a:t>
            </a:r>
            <a:r>
              <a:rPr lang="en-US" altLang="zh-CN" sz="2400" dirty="0">
                <a:solidFill>
                  <a:srgbClr val="FF00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intrinsic orientations </a:t>
            </a:r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 protons &amp; neutrons</a:t>
            </a:r>
            <a:endParaRPr lang="zh-CN" alt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C828D896-40CD-A2E8-F68A-9D736B6E3204}"/>
              </a:ext>
            </a:extLst>
          </p:cNvPr>
          <p:cNvSpPr txBox="1"/>
          <p:nvPr/>
        </p:nvSpPr>
        <p:spPr>
          <a:xfrm>
            <a:off x="502894" y="823025"/>
            <a:ext cx="4809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l"/>
            </a:pPr>
            <a:r>
              <a:rPr lang="en-US" altLang="zh-CN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Collective picture</a:t>
            </a:r>
            <a:endParaRPr lang="zh-CN" altLang="en-US" sz="2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DFAD08AA-7047-0939-0514-94E40DB6998B}"/>
              </a:ext>
            </a:extLst>
          </p:cNvPr>
          <p:cNvSpPr txBox="1"/>
          <p:nvPr/>
        </p:nvSpPr>
        <p:spPr>
          <a:xfrm>
            <a:off x="1509412" y="6174859"/>
            <a:ext cx="44534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(in </a:t>
            </a:r>
            <a:r>
              <a:rPr lang="en-US" altLang="zh-CN" sz="2400" dirty="0">
                <a:solidFill>
                  <a:srgbClr val="FF00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deformed</a:t>
            </a:r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nuclei)</a:t>
            </a:r>
            <a:endParaRPr lang="zh-CN" alt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22F9FEBE-7A83-D0C5-8458-ABA938FF9E9B}"/>
              </a:ext>
            </a:extLst>
          </p:cNvPr>
          <p:cNvSpPr txBox="1"/>
          <p:nvPr/>
        </p:nvSpPr>
        <p:spPr>
          <a:xfrm>
            <a:off x="5903612" y="850183"/>
            <a:ext cx="47389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l"/>
            </a:pPr>
            <a:r>
              <a:rPr lang="en-US" altLang="zh-CN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Experimental signature</a:t>
            </a:r>
            <a:endParaRPr lang="zh-CN" altLang="en-US" sz="2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8" name="直接连接符 27">
            <a:extLst>
              <a:ext uri="{FF2B5EF4-FFF2-40B4-BE49-F238E27FC236}">
                <a16:creationId xmlns:a16="http://schemas.microsoft.com/office/drawing/2014/main" id="{5E3D400B-BEDC-159D-5487-96138308A006}"/>
              </a:ext>
            </a:extLst>
          </p:cNvPr>
          <p:cNvCxnSpPr/>
          <p:nvPr/>
        </p:nvCxnSpPr>
        <p:spPr>
          <a:xfrm>
            <a:off x="9065725" y="2091746"/>
            <a:ext cx="992635" cy="0"/>
          </a:xfrm>
          <a:prstGeom prst="line">
            <a:avLst/>
          </a:prstGeom>
          <a:ln w="25400">
            <a:solidFill>
              <a:srgbClr val="00206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左大括号 28">
            <a:extLst>
              <a:ext uri="{FF2B5EF4-FFF2-40B4-BE49-F238E27FC236}">
                <a16:creationId xmlns:a16="http://schemas.microsoft.com/office/drawing/2014/main" id="{28A32A67-5552-AF77-EB3B-2B0325021D44}"/>
              </a:ext>
            </a:extLst>
          </p:cNvPr>
          <p:cNvSpPr/>
          <p:nvPr/>
        </p:nvSpPr>
        <p:spPr>
          <a:xfrm rot="10800000">
            <a:off x="10192830" y="2057518"/>
            <a:ext cx="146695" cy="625899"/>
          </a:xfrm>
          <a:prstGeom prst="leftBrace">
            <a:avLst/>
          </a:prstGeom>
          <a:ln w="25400">
            <a:solidFill>
              <a:srgbClr val="00206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id="{7D47DB22-F65D-EA91-446B-A2B9A0B75669}"/>
              </a:ext>
            </a:extLst>
          </p:cNvPr>
          <p:cNvCxnSpPr/>
          <p:nvPr/>
        </p:nvCxnSpPr>
        <p:spPr>
          <a:xfrm>
            <a:off x="9081205" y="2273486"/>
            <a:ext cx="992635" cy="0"/>
          </a:xfrm>
          <a:prstGeom prst="line">
            <a:avLst/>
          </a:prstGeom>
          <a:ln w="25400">
            <a:solidFill>
              <a:srgbClr val="00206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E97FCB26-EA18-4B02-BD53-D7C3B1290FD1}"/>
              </a:ext>
            </a:extLst>
          </p:cNvPr>
          <p:cNvCxnSpPr/>
          <p:nvPr/>
        </p:nvCxnSpPr>
        <p:spPr>
          <a:xfrm>
            <a:off x="9081205" y="2683417"/>
            <a:ext cx="992635" cy="0"/>
          </a:xfrm>
          <a:prstGeom prst="line">
            <a:avLst/>
          </a:prstGeom>
          <a:ln w="25400">
            <a:solidFill>
              <a:srgbClr val="00206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>
            <a:extLst>
              <a:ext uri="{FF2B5EF4-FFF2-40B4-BE49-F238E27FC236}">
                <a16:creationId xmlns:a16="http://schemas.microsoft.com/office/drawing/2014/main" id="{DE0B8502-05F9-3C40-CB15-C1610953ED2D}"/>
              </a:ext>
            </a:extLst>
          </p:cNvPr>
          <p:cNvCxnSpPr/>
          <p:nvPr/>
        </p:nvCxnSpPr>
        <p:spPr>
          <a:xfrm>
            <a:off x="6838390" y="3807035"/>
            <a:ext cx="992635" cy="0"/>
          </a:xfrm>
          <a:prstGeom prst="line">
            <a:avLst/>
          </a:prstGeom>
          <a:ln w="25400">
            <a:solidFill>
              <a:srgbClr val="00206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箭头连接符 32">
            <a:extLst>
              <a:ext uri="{FF2B5EF4-FFF2-40B4-BE49-F238E27FC236}">
                <a16:creationId xmlns:a16="http://schemas.microsoft.com/office/drawing/2014/main" id="{55CF07A0-DAE4-2EB3-A71D-9B8165E40BA3}"/>
              </a:ext>
            </a:extLst>
          </p:cNvPr>
          <p:cNvCxnSpPr>
            <a:cxnSpLocks/>
          </p:cNvCxnSpPr>
          <p:nvPr/>
        </p:nvCxnSpPr>
        <p:spPr>
          <a:xfrm flipH="1">
            <a:off x="7831025" y="2091746"/>
            <a:ext cx="1222095" cy="1681021"/>
          </a:xfrm>
          <a:prstGeom prst="straightConnector1">
            <a:avLst/>
          </a:prstGeom>
          <a:ln w="2540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文本框 33">
            <a:extLst>
              <a:ext uri="{FF2B5EF4-FFF2-40B4-BE49-F238E27FC236}">
                <a16:creationId xmlns:a16="http://schemas.microsoft.com/office/drawing/2014/main" id="{170E97B1-1CE7-2630-4A78-86FC69C458D2}"/>
              </a:ext>
            </a:extLst>
          </p:cNvPr>
          <p:cNvSpPr txBox="1"/>
          <p:nvPr/>
        </p:nvSpPr>
        <p:spPr>
          <a:xfrm>
            <a:off x="10328866" y="2057517"/>
            <a:ext cx="1789584" cy="519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5000"/>
              </a:lnSpc>
            </a:pPr>
            <a:r>
              <a:rPr lang="en-US" altLang="zh-CN" sz="2400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fragmented</a:t>
            </a:r>
            <a:endParaRPr lang="zh-CN" altLang="en-US" sz="2400" dirty="0"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01C7CF74-CE5E-572F-24A3-AD2234FB8971}"/>
              </a:ext>
            </a:extLst>
          </p:cNvPr>
          <p:cNvSpPr txBox="1"/>
          <p:nvPr/>
        </p:nvSpPr>
        <p:spPr>
          <a:xfrm>
            <a:off x="9399424" y="2301890"/>
            <a:ext cx="646331" cy="42052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l">
              <a:lnSpc>
                <a:spcPct val="1250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…</a:t>
            </a:r>
            <a:endParaRPr lang="zh-CN" altLang="en-US" sz="24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24823DE0-DEE4-77C0-C9D7-E6C66E16FB01}"/>
              </a:ext>
            </a:extLst>
          </p:cNvPr>
          <p:cNvSpPr txBox="1"/>
          <p:nvPr/>
        </p:nvSpPr>
        <p:spPr>
          <a:xfrm>
            <a:off x="6531992" y="3840537"/>
            <a:ext cx="1850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ground state</a:t>
            </a:r>
            <a:endParaRPr lang="zh-CN" alt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7" name="直接箭头连接符 36">
            <a:extLst>
              <a:ext uri="{FF2B5EF4-FFF2-40B4-BE49-F238E27FC236}">
                <a16:creationId xmlns:a16="http://schemas.microsoft.com/office/drawing/2014/main" id="{5D7D2398-22E2-703D-9D92-420D432FEFDB}"/>
              </a:ext>
            </a:extLst>
          </p:cNvPr>
          <p:cNvCxnSpPr>
            <a:cxnSpLocks/>
          </p:cNvCxnSpPr>
          <p:nvPr/>
        </p:nvCxnSpPr>
        <p:spPr>
          <a:xfrm flipH="1">
            <a:off x="7831025" y="2249805"/>
            <a:ext cx="1269386" cy="1534641"/>
          </a:xfrm>
          <a:prstGeom prst="straightConnector1">
            <a:avLst/>
          </a:prstGeom>
          <a:ln w="2540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箭头连接符 37">
            <a:extLst>
              <a:ext uri="{FF2B5EF4-FFF2-40B4-BE49-F238E27FC236}">
                <a16:creationId xmlns:a16="http://schemas.microsoft.com/office/drawing/2014/main" id="{C83C847E-B05B-63E2-BBD3-623F54B71AC6}"/>
              </a:ext>
            </a:extLst>
          </p:cNvPr>
          <p:cNvCxnSpPr>
            <a:cxnSpLocks/>
          </p:cNvCxnSpPr>
          <p:nvPr/>
        </p:nvCxnSpPr>
        <p:spPr>
          <a:xfrm flipH="1">
            <a:off x="7831025" y="2695111"/>
            <a:ext cx="1234700" cy="1103614"/>
          </a:xfrm>
          <a:prstGeom prst="straightConnector1">
            <a:avLst/>
          </a:prstGeom>
          <a:ln w="25400">
            <a:solidFill>
              <a:srgbClr val="FF0066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文本框 38">
            <a:extLst>
              <a:ext uri="{FF2B5EF4-FFF2-40B4-BE49-F238E27FC236}">
                <a16:creationId xmlns:a16="http://schemas.microsoft.com/office/drawing/2014/main" id="{D5B12CBB-7B84-BDC0-3274-145E85CA3376}"/>
              </a:ext>
            </a:extLst>
          </p:cNvPr>
          <p:cNvSpPr txBox="1"/>
          <p:nvPr/>
        </p:nvSpPr>
        <p:spPr>
          <a:xfrm>
            <a:off x="8941007" y="1539207"/>
            <a:ext cx="2815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Scissors excitation</a:t>
            </a:r>
            <a:endParaRPr lang="zh-CN" alt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A4490BAD-66FB-EEDA-3DF8-63B95C58C52A}"/>
              </a:ext>
            </a:extLst>
          </p:cNvPr>
          <p:cNvSpPr txBox="1"/>
          <p:nvPr/>
        </p:nvSpPr>
        <p:spPr>
          <a:xfrm>
            <a:off x="8663392" y="3032697"/>
            <a:ext cx="30588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Strong M1 transitions</a:t>
            </a:r>
            <a:endParaRPr lang="zh-CN" altLang="en-US" sz="2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1" name="直接连接符 40">
            <a:extLst>
              <a:ext uri="{FF2B5EF4-FFF2-40B4-BE49-F238E27FC236}">
                <a16:creationId xmlns:a16="http://schemas.microsoft.com/office/drawing/2014/main" id="{09BFE446-3F48-6778-A6B0-65930A933797}"/>
              </a:ext>
            </a:extLst>
          </p:cNvPr>
          <p:cNvCxnSpPr>
            <a:cxnSpLocks/>
          </p:cNvCxnSpPr>
          <p:nvPr/>
        </p:nvCxnSpPr>
        <p:spPr>
          <a:xfrm flipH="1">
            <a:off x="7067023" y="2380477"/>
            <a:ext cx="3006817" cy="0"/>
          </a:xfrm>
          <a:prstGeom prst="line">
            <a:avLst/>
          </a:prstGeom>
          <a:ln w="25400">
            <a:solidFill>
              <a:srgbClr val="002060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箭头连接符 41">
            <a:extLst>
              <a:ext uri="{FF2B5EF4-FFF2-40B4-BE49-F238E27FC236}">
                <a16:creationId xmlns:a16="http://schemas.microsoft.com/office/drawing/2014/main" id="{13296604-4B43-5B1C-71CE-98E353FDD095}"/>
              </a:ext>
            </a:extLst>
          </p:cNvPr>
          <p:cNvCxnSpPr>
            <a:cxnSpLocks/>
          </p:cNvCxnSpPr>
          <p:nvPr/>
        </p:nvCxnSpPr>
        <p:spPr>
          <a:xfrm>
            <a:off x="7067023" y="2380477"/>
            <a:ext cx="0" cy="1403969"/>
          </a:xfrm>
          <a:prstGeom prst="straightConnector1">
            <a:avLst/>
          </a:prstGeom>
          <a:ln w="25400">
            <a:solidFill>
              <a:srgbClr val="0020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文本框 42">
            <a:extLst>
              <a:ext uri="{FF2B5EF4-FFF2-40B4-BE49-F238E27FC236}">
                <a16:creationId xmlns:a16="http://schemas.microsoft.com/office/drawing/2014/main" id="{AD305386-C3FC-BA3D-1C4C-407AFC0DE24C}"/>
              </a:ext>
            </a:extLst>
          </p:cNvPr>
          <p:cNvSpPr txBox="1"/>
          <p:nvPr/>
        </p:nvSpPr>
        <p:spPr>
          <a:xfrm>
            <a:off x="5343568" y="2617198"/>
            <a:ext cx="271086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Excitation energy of scissors oscillation</a:t>
            </a:r>
            <a:endParaRPr lang="zh-CN" altLang="en-US" sz="2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DC1B137D-EB8F-095D-F39D-F51174BE6644}"/>
              </a:ext>
            </a:extLst>
          </p:cNvPr>
          <p:cNvSpPr txBox="1"/>
          <p:nvPr/>
        </p:nvSpPr>
        <p:spPr>
          <a:xfrm>
            <a:off x="7334707" y="1868294"/>
            <a:ext cx="19049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centroid</a:t>
            </a:r>
            <a:endParaRPr lang="zh-CN" altLang="en-US" sz="2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10362823-4D7D-C84E-C4E4-8D6D55A07C54}"/>
              </a:ext>
            </a:extLst>
          </p:cNvPr>
          <p:cNvSpPr txBox="1"/>
          <p:nvPr/>
        </p:nvSpPr>
        <p:spPr>
          <a:xfrm>
            <a:off x="6698998" y="5322947"/>
            <a:ext cx="553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Observed via </a:t>
            </a:r>
            <a:r>
              <a:rPr lang="en-US" altLang="zh-CN" sz="2400" dirty="0">
                <a:solidFill>
                  <a:srgbClr val="FF00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strong M1 transitions</a:t>
            </a:r>
          </a:p>
        </p:txBody>
      </p:sp>
      <p:cxnSp>
        <p:nvCxnSpPr>
          <p:cNvPr id="3" name="直接箭头连接符 2">
            <a:extLst>
              <a:ext uri="{FF2B5EF4-FFF2-40B4-BE49-F238E27FC236}">
                <a16:creationId xmlns:a16="http://schemas.microsoft.com/office/drawing/2014/main" id="{B4D3A4A6-1B38-46C7-3576-914193007EE8}"/>
              </a:ext>
            </a:extLst>
          </p:cNvPr>
          <p:cNvCxnSpPr/>
          <p:nvPr/>
        </p:nvCxnSpPr>
        <p:spPr>
          <a:xfrm flipV="1">
            <a:off x="3039815" y="1988556"/>
            <a:ext cx="0" cy="1185562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图片 22" descr="\documentclass{article}&#10;\usepackage{amsmath}&#10;\pagestyle{empty}&#10;\begin{document}&#10;&#10;$\vec{J}$&#10;&#10;\end{document}" title="IguanaTex Picture Display">
            <a:extLst>
              <a:ext uri="{FF2B5EF4-FFF2-40B4-BE49-F238E27FC236}">
                <a16:creationId xmlns:a16="http://schemas.microsoft.com/office/drawing/2014/main" id="{287AC07F-1567-5D38-7D93-F48D549F5D4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542" y="1855123"/>
            <a:ext cx="221257" cy="301714"/>
          </a:xfrm>
          <a:prstGeom prst="rect">
            <a:avLst/>
          </a:prstGeom>
        </p:spPr>
      </p:pic>
      <p:cxnSp>
        <p:nvCxnSpPr>
          <p:cNvPr id="47" name="直接箭头连接符 46">
            <a:extLst>
              <a:ext uri="{FF2B5EF4-FFF2-40B4-BE49-F238E27FC236}">
                <a16:creationId xmlns:a16="http://schemas.microsoft.com/office/drawing/2014/main" id="{442C6641-93FD-09F7-9CA3-B2D9883B8D40}"/>
              </a:ext>
            </a:extLst>
          </p:cNvPr>
          <p:cNvCxnSpPr/>
          <p:nvPr/>
        </p:nvCxnSpPr>
        <p:spPr>
          <a:xfrm>
            <a:off x="3004092" y="3174118"/>
            <a:ext cx="941840" cy="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图片 48" descr="\documentclass{article}&#10;\usepackage{amsmath}&#10;\pagestyle{empty}&#10;\begin{document}&#10;&#10;$\vec{\mu}$&#10;&#10;\end{document}" title="IguanaTex Picture Display">
            <a:extLst>
              <a:ext uri="{FF2B5EF4-FFF2-40B4-BE49-F238E27FC236}">
                <a16:creationId xmlns:a16="http://schemas.microsoft.com/office/drawing/2014/main" id="{B35DAA7B-535D-5169-7982-EF44B424387C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603" y="2801829"/>
            <a:ext cx="184686" cy="283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4897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8E622123-9FC5-56F4-18F0-C049DAB89A95}"/>
              </a:ext>
            </a:extLst>
          </p:cNvPr>
          <p:cNvSpPr txBox="1"/>
          <p:nvPr/>
        </p:nvSpPr>
        <p:spPr>
          <a:xfrm>
            <a:off x="67734" y="33866"/>
            <a:ext cx="9677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3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see the effect of 2QP alignment: Energy scaling with </a:t>
            </a:r>
            <a:r>
              <a:rPr lang="en-US" altLang="zh-CN" sz="30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MoI</a:t>
            </a:r>
            <a:endParaRPr lang="zh-CN" altLang="en-US" sz="3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84F8017E-3FCF-D604-E98E-9C2AC55EDFA0}"/>
              </a:ext>
            </a:extLst>
          </p:cNvPr>
          <p:cNvGrpSpPr/>
          <p:nvPr/>
        </p:nvGrpSpPr>
        <p:grpSpPr>
          <a:xfrm>
            <a:off x="1157273" y="1007729"/>
            <a:ext cx="2850784" cy="3222353"/>
            <a:chOff x="4484684" y="2176141"/>
            <a:chExt cx="2850784" cy="3222353"/>
          </a:xfrm>
        </p:grpSpPr>
        <p:sp>
          <p:nvSpPr>
            <p:cNvPr id="6" name="椭圆 5">
              <a:extLst>
                <a:ext uri="{FF2B5EF4-FFF2-40B4-BE49-F238E27FC236}">
                  <a16:creationId xmlns:a16="http://schemas.microsoft.com/office/drawing/2014/main" id="{3F66193F-CD6C-1FF9-3FAC-F815AA967BB4}"/>
                </a:ext>
              </a:extLst>
            </p:cNvPr>
            <p:cNvSpPr/>
            <p:nvPr/>
          </p:nvSpPr>
          <p:spPr>
            <a:xfrm rot="1317627">
              <a:off x="5084421" y="2384362"/>
              <a:ext cx="1642534" cy="2726266"/>
            </a:xfrm>
            <a:prstGeom prst="ellipse">
              <a:avLst/>
            </a:prstGeom>
            <a:noFill/>
            <a:ln w="25400"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椭圆 6">
              <a:extLst>
                <a:ext uri="{FF2B5EF4-FFF2-40B4-BE49-F238E27FC236}">
                  <a16:creationId xmlns:a16="http://schemas.microsoft.com/office/drawing/2014/main" id="{6E416AF4-A12F-6900-690A-BDDB9AE9FF9E}"/>
                </a:ext>
              </a:extLst>
            </p:cNvPr>
            <p:cNvSpPr/>
            <p:nvPr/>
          </p:nvSpPr>
          <p:spPr>
            <a:xfrm rot="20306363">
              <a:off x="5091131" y="2386159"/>
              <a:ext cx="1642534" cy="2726266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8" name="直接连接符 7">
              <a:extLst>
                <a:ext uri="{FF2B5EF4-FFF2-40B4-BE49-F238E27FC236}">
                  <a16:creationId xmlns:a16="http://schemas.microsoft.com/office/drawing/2014/main" id="{75297A72-9C93-477C-137C-2CDA4087ADD3}"/>
                </a:ext>
              </a:extLst>
            </p:cNvPr>
            <p:cNvCxnSpPr/>
            <p:nvPr/>
          </p:nvCxnSpPr>
          <p:spPr>
            <a:xfrm>
              <a:off x="5291855" y="2176141"/>
              <a:ext cx="1270000" cy="3222353"/>
            </a:xfrm>
            <a:prstGeom prst="line">
              <a:avLst/>
            </a:prstGeom>
            <a:ln w="254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5B0D6691-2B46-CDFC-51D7-6A829D3360F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32588" y="2176141"/>
              <a:ext cx="1329267" cy="3222353"/>
            </a:xfrm>
            <a:prstGeom prst="line">
              <a:avLst/>
            </a:prstGeom>
            <a:ln w="25400">
              <a:solidFill>
                <a:srgbClr val="0070C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箭头连接符 9">
              <a:extLst>
                <a:ext uri="{FF2B5EF4-FFF2-40B4-BE49-F238E27FC236}">
                  <a16:creationId xmlns:a16="http://schemas.microsoft.com/office/drawing/2014/main" id="{14930ECF-6DA7-99EB-8D46-10C603CB3473}"/>
                </a:ext>
              </a:extLst>
            </p:cNvPr>
            <p:cNvCxnSpPr/>
            <p:nvPr/>
          </p:nvCxnSpPr>
          <p:spPr>
            <a:xfrm flipV="1">
              <a:off x="5904601" y="3060949"/>
              <a:ext cx="1430867" cy="677333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箭头连接符 10">
              <a:extLst>
                <a:ext uri="{FF2B5EF4-FFF2-40B4-BE49-F238E27FC236}">
                  <a16:creationId xmlns:a16="http://schemas.microsoft.com/office/drawing/2014/main" id="{2F28D77E-54F9-BD67-4A83-8647D1616B67}"/>
                </a:ext>
              </a:extLst>
            </p:cNvPr>
            <p:cNvCxnSpPr/>
            <p:nvPr/>
          </p:nvCxnSpPr>
          <p:spPr>
            <a:xfrm flipH="1" flipV="1">
              <a:off x="4484684" y="2971072"/>
              <a:ext cx="1439333" cy="776423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图片 11" descr="\documentclass{article}&#10;\usepackage{amsmath}&#10;\pagestyle{empty}&#10;\begin{document}&#10;&#10;$\vec{I}_\nu$&#10;&#10;\end{document}" title="IguanaTex Picture Display">
            <a:extLst>
              <a:ext uri="{FF2B5EF4-FFF2-40B4-BE49-F238E27FC236}">
                <a16:creationId xmlns:a16="http://schemas.microsoft.com/office/drawing/2014/main" id="{4B18620F-B9E9-EC74-DF5F-A21C781E414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32" y="1623505"/>
            <a:ext cx="250514" cy="341943"/>
          </a:xfrm>
          <a:prstGeom prst="rect">
            <a:avLst/>
          </a:prstGeom>
        </p:spPr>
      </p:pic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D8462666-7898-BA7E-21D6-8299CD582C15}"/>
              </a:ext>
            </a:extLst>
          </p:cNvPr>
          <p:cNvCxnSpPr/>
          <p:nvPr/>
        </p:nvCxnSpPr>
        <p:spPr>
          <a:xfrm>
            <a:off x="996040" y="2042432"/>
            <a:ext cx="0" cy="341912"/>
          </a:xfrm>
          <a:prstGeom prst="straightConnector1">
            <a:avLst/>
          </a:prstGeom>
          <a:ln w="254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: 圆角 13">
            <a:extLst>
              <a:ext uri="{FF2B5EF4-FFF2-40B4-BE49-F238E27FC236}">
                <a16:creationId xmlns:a16="http://schemas.microsoft.com/office/drawing/2014/main" id="{A9B65631-F6E0-5C3E-141F-43AD9A0562A7}"/>
              </a:ext>
            </a:extLst>
          </p:cNvPr>
          <p:cNvSpPr/>
          <p:nvPr/>
        </p:nvSpPr>
        <p:spPr>
          <a:xfrm>
            <a:off x="774434" y="1525422"/>
            <a:ext cx="374063" cy="503673"/>
          </a:xfrm>
          <a:prstGeom prst="roundRect">
            <a:avLst/>
          </a:pr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566F43F6-64FA-6FA6-1B5F-944914F85640}"/>
              </a:ext>
            </a:extLst>
          </p:cNvPr>
          <p:cNvSpPr txBox="1"/>
          <p:nvPr/>
        </p:nvSpPr>
        <p:spPr>
          <a:xfrm>
            <a:off x="345013" y="2309917"/>
            <a:ext cx="12667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from rotation</a:t>
            </a:r>
            <a:endParaRPr lang="zh-CN" alt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6" name="直接箭头连接符 15">
            <a:extLst>
              <a:ext uri="{FF2B5EF4-FFF2-40B4-BE49-F238E27FC236}">
                <a16:creationId xmlns:a16="http://schemas.microsoft.com/office/drawing/2014/main" id="{8557CD03-3374-C9CE-3401-DAFC3F8452F3}"/>
              </a:ext>
            </a:extLst>
          </p:cNvPr>
          <p:cNvCxnSpPr/>
          <p:nvPr/>
        </p:nvCxnSpPr>
        <p:spPr>
          <a:xfrm>
            <a:off x="978398" y="3119250"/>
            <a:ext cx="0" cy="341912"/>
          </a:xfrm>
          <a:prstGeom prst="straightConnector1">
            <a:avLst/>
          </a:prstGeom>
          <a:ln w="254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>
            <a:extLst>
              <a:ext uri="{FF2B5EF4-FFF2-40B4-BE49-F238E27FC236}">
                <a16:creationId xmlns:a16="http://schemas.microsoft.com/office/drawing/2014/main" id="{509C4EB3-1A7D-1D97-9043-4B3961C1D5BB}"/>
              </a:ext>
            </a:extLst>
          </p:cNvPr>
          <p:cNvSpPr txBox="1"/>
          <p:nvPr/>
        </p:nvSpPr>
        <p:spPr>
          <a:xfrm>
            <a:off x="118150" y="3417338"/>
            <a:ext cx="20489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energy cost</a:t>
            </a:r>
            <a:endParaRPr lang="zh-CN" alt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8" name="图片 17" descr="\documentclass{article}&#10;\usepackage{amsmath}&#10;\pagestyle{empty}&#10;\begin{document}&#10;&#10;\begin{equation}\nonumber&#10;\sim\frac{1}{\mathcal{J}_\nu}&#10;\end{equation}&#10;&#10;\end{document}" title="IguanaTex Picture Display">
            <a:extLst>
              <a:ext uri="{FF2B5EF4-FFF2-40B4-BE49-F238E27FC236}">
                <a16:creationId xmlns:a16="http://schemas.microsoft.com/office/drawing/2014/main" id="{91BBA135-3E0C-B5FA-A818-61137E910562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39" y="3882508"/>
            <a:ext cx="698514" cy="661943"/>
          </a:xfrm>
          <a:prstGeom prst="rect">
            <a:avLst/>
          </a:prstGeom>
        </p:spPr>
      </p:pic>
      <p:pic>
        <p:nvPicPr>
          <p:cNvPr id="19" name="图片 18" descr="\documentclass{article}&#10;\usepackage{amsmath}&#10;\pagestyle{empty}&#10;\begin{document}&#10;&#10;$\vec{I}_\pi$&#10;&#10;\end{document}" title="IguanaTex Picture Display">
            <a:extLst>
              <a:ext uri="{FF2B5EF4-FFF2-40B4-BE49-F238E27FC236}">
                <a16:creationId xmlns:a16="http://schemas.microsoft.com/office/drawing/2014/main" id="{9CCB05DB-DD50-FF43-355D-4BF5BA8D1061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134" y="1637190"/>
            <a:ext cx="261486" cy="341943"/>
          </a:xfrm>
          <a:prstGeom prst="rect">
            <a:avLst/>
          </a:prstGeom>
        </p:spPr>
      </p:pic>
      <p:sp>
        <p:nvSpPr>
          <p:cNvPr id="20" name="矩形: 圆角 19">
            <a:extLst>
              <a:ext uri="{FF2B5EF4-FFF2-40B4-BE49-F238E27FC236}">
                <a16:creationId xmlns:a16="http://schemas.microsoft.com/office/drawing/2014/main" id="{097C56EA-4E36-CB0A-655D-1D40A330546A}"/>
              </a:ext>
            </a:extLst>
          </p:cNvPr>
          <p:cNvSpPr/>
          <p:nvPr/>
        </p:nvSpPr>
        <p:spPr>
          <a:xfrm>
            <a:off x="4036699" y="1558936"/>
            <a:ext cx="374063" cy="503673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B69DD153-2186-A52E-3245-9636B15E5947}"/>
              </a:ext>
            </a:extLst>
          </p:cNvPr>
          <p:cNvSpPr txBox="1"/>
          <p:nvPr/>
        </p:nvSpPr>
        <p:spPr>
          <a:xfrm>
            <a:off x="4578500" y="1264096"/>
            <a:ext cx="3126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from 2qp alignment</a:t>
            </a:r>
            <a:endParaRPr lang="zh-CN" alt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6B0F9E0C-5A6B-289A-D390-974824149EA4}"/>
              </a:ext>
            </a:extLst>
          </p:cNvPr>
          <p:cNvSpPr txBox="1"/>
          <p:nvPr/>
        </p:nvSpPr>
        <p:spPr>
          <a:xfrm>
            <a:off x="8047761" y="1226285"/>
            <a:ext cx="20489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energy cost</a:t>
            </a:r>
            <a:endParaRPr lang="zh-CN" alt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5" name="图片 24" descr="\documentclass{article}&#10;\usepackage{amsmath}&#10;\pagestyle{empty}&#10;\begin{document}&#10;&#10;$\sim 0$&#10;&#10;\end{document}" title="IguanaTex Picture Display">
            <a:extLst>
              <a:ext uri="{FF2B5EF4-FFF2-40B4-BE49-F238E27FC236}">
                <a16:creationId xmlns:a16="http://schemas.microsoft.com/office/drawing/2014/main" id="{E91A8837-99C8-4B26-C7B7-D8BA61CEEA32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5756" y="1344285"/>
            <a:ext cx="444343" cy="208457"/>
          </a:xfrm>
          <a:prstGeom prst="rect">
            <a:avLst/>
          </a:prstGeom>
        </p:spPr>
      </p:pic>
      <p:sp>
        <p:nvSpPr>
          <p:cNvPr id="27" name="左大括号 26">
            <a:extLst>
              <a:ext uri="{FF2B5EF4-FFF2-40B4-BE49-F238E27FC236}">
                <a16:creationId xmlns:a16="http://schemas.microsoft.com/office/drawing/2014/main" id="{70ED28CE-A258-A94A-CE25-B369537C3E05}"/>
              </a:ext>
            </a:extLst>
          </p:cNvPr>
          <p:cNvSpPr/>
          <p:nvPr/>
        </p:nvSpPr>
        <p:spPr>
          <a:xfrm>
            <a:off x="4479402" y="1512448"/>
            <a:ext cx="99098" cy="615051"/>
          </a:xfrm>
          <a:prstGeom prst="leftBrac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9" name="直接箭头连接符 28">
            <a:extLst>
              <a:ext uri="{FF2B5EF4-FFF2-40B4-BE49-F238E27FC236}">
                <a16:creationId xmlns:a16="http://schemas.microsoft.com/office/drawing/2014/main" id="{177F4037-F7B4-F322-8091-AC782E8E5B0E}"/>
              </a:ext>
            </a:extLst>
          </p:cNvPr>
          <p:cNvCxnSpPr/>
          <p:nvPr/>
        </p:nvCxnSpPr>
        <p:spPr>
          <a:xfrm>
            <a:off x="7728631" y="1483348"/>
            <a:ext cx="338666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本框 29">
            <a:extLst>
              <a:ext uri="{FF2B5EF4-FFF2-40B4-BE49-F238E27FC236}">
                <a16:creationId xmlns:a16="http://schemas.microsoft.com/office/drawing/2014/main" id="{13E58EEA-3FB2-C5F3-424B-164D0AD813BD}"/>
              </a:ext>
            </a:extLst>
          </p:cNvPr>
          <p:cNvSpPr txBox="1"/>
          <p:nvPr/>
        </p:nvSpPr>
        <p:spPr>
          <a:xfrm>
            <a:off x="218994" y="545748"/>
            <a:ext cx="81545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realistic case:</a:t>
            </a:r>
            <a:endParaRPr lang="zh-CN" alt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2CA050FF-37D7-C890-E168-1994842CDDA9}"/>
              </a:ext>
            </a:extLst>
          </p:cNvPr>
          <p:cNvSpPr txBox="1"/>
          <p:nvPr/>
        </p:nvSpPr>
        <p:spPr>
          <a:xfrm>
            <a:off x="4576841" y="1875609"/>
            <a:ext cx="30366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from rotation</a:t>
            </a:r>
            <a:endParaRPr lang="zh-CN" altLang="en-US" sz="2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2" name="直接箭头连接符 31">
            <a:extLst>
              <a:ext uri="{FF2B5EF4-FFF2-40B4-BE49-F238E27FC236}">
                <a16:creationId xmlns:a16="http://schemas.microsoft.com/office/drawing/2014/main" id="{6C52D3D7-9932-1DFD-421C-8765D13C5CA1}"/>
              </a:ext>
            </a:extLst>
          </p:cNvPr>
          <p:cNvCxnSpPr/>
          <p:nvPr/>
        </p:nvCxnSpPr>
        <p:spPr>
          <a:xfrm>
            <a:off x="6392334" y="2106441"/>
            <a:ext cx="338666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文本框 32">
            <a:extLst>
              <a:ext uri="{FF2B5EF4-FFF2-40B4-BE49-F238E27FC236}">
                <a16:creationId xmlns:a16="http://schemas.microsoft.com/office/drawing/2014/main" id="{A2E598F7-D277-5D19-815B-EDD8F03C235B}"/>
              </a:ext>
            </a:extLst>
          </p:cNvPr>
          <p:cNvSpPr txBox="1"/>
          <p:nvPr/>
        </p:nvSpPr>
        <p:spPr>
          <a:xfrm>
            <a:off x="6731000" y="1827989"/>
            <a:ext cx="28109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energy cost</a:t>
            </a:r>
            <a:endParaRPr lang="zh-CN" altLang="en-US" sz="2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3" name="图片 22" descr="\documentclass{article}&#10;\usepackage{amsmath}&#10;\pagestyle{empty}&#10;\begin{document}&#10;&#10;\begin{equation}\nonumber&#10;\sim\frac{(I-I_{\pi 0})(I-I_{\pi 0}+1)}{\mathcal{J}_\pi}&#10;\end{equation}&#10;&#10;\end{document}" title="IguanaTex Picture Display">
            <a:extLst>
              <a:ext uri="{FF2B5EF4-FFF2-40B4-BE49-F238E27FC236}">
                <a16:creationId xmlns:a16="http://schemas.microsoft.com/office/drawing/2014/main" id="{B192833C-AED5-E093-F845-4CA47A910280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3674" y="1761756"/>
            <a:ext cx="3231085" cy="689371"/>
          </a:xfrm>
          <a:prstGeom prst="rect">
            <a:avLst/>
          </a:prstGeom>
        </p:spPr>
      </p:pic>
      <p:pic>
        <p:nvPicPr>
          <p:cNvPr id="3" name="图片 2" descr="\documentclass{article}&#10;\usepackage{amsmath}&#10;\pagestyle{empty}&#10;\begin{document}&#10;&#10;$I_{\pi 0}$&#10;&#10;\end{document}" title="IguanaTex Picture Display">
            <a:extLst>
              <a:ext uri="{FF2B5EF4-FFF2-40B4-BE49-F238E27FC236}">
                <a16:creationId xmlns:a16="http://schemas.microsoft.com/office/drawing/2014/main" id="{C9A36928-B14B-5213-A2EA-A868E42D3130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755" y="1393884"/>
            <a:ext cx="384000" cy="256000"/>
          </a:xfrm>
          <a:prstGeom prst="rect">
            <a:avLst/>
          </a:prstGeom>
        </p:spPr>
      </p:pic>
      <p:sp>
        <p:nvSpPr>
          <p:cNvPr id="40" name="箭头: 下 39">
            <a:extLst>
              <a:ext uri="{FF2B5EF4-FFF2-40B4-BE49-F238E27FC236}">
                <a16:creationId xmlns:a16="http://schemas.microsoft.com/office/drawing/2014/main" id="{3F12A8F2-3C64-0DDF-6DE5-9D42B8D65118}"/>
              </a:ext>
            </a:extLst>
          </p:cNvPr>
          <p:cNvSpPr/>
          <p:nvPr/>
        </p:nvSpPr>
        <p:spPr>
          <a:xfrm>
            <a:off x="7534940" y="2337274"/>
            <a:ext cx="448647" cy="393835"/>
          </a:xfrm>
          <a:prstGeom prst="downArrow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8D94C61F-164E-88B0-C7C8-335F50749D33}"/>
              </a:ext>
            </a:extLst>
          </p:cNvPr>
          <p:cNvSpPr txBox="1"/>
          <p:nvPr/>
        </p:nvSpPr>
        <p:spPr>
          <a:xfrm>
            <a:off x="4693479" y="2648275"/>
            <a:ext cx="6478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dirty="0">
                <a:solidFill>
                  <a:srgbClr val="FF00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dependence of the scissors energy on </a:t>
            </a:r>
            <a:endParaRPr lang="zh-CN" altLang="en-US" sz="2400" dirty="0">
              <a:solidFill>
                <a:srgbClr val="FF006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7" name="图片 46" descr="\documentclass{article}&#10;\usepackage{amsmath}&#10;\pagestyle{empty}&#10;\begin{document}&#10;&#10;$\mathcal{J}_\pi$&#10;&#10;\end{document}" title="IguanaTex Picture Display">
            <a:extLst>
              <a:ext uri="{FF2B5EF4-FFF2-40B4-BE49-F238E27FC236}">
                <a16:creationId xmlns:a16="http://schemas.microsoft.com/office/drawing/2014/main" id="{70DA2D0B-D9B0-B2B9-AC2E-7EBFC1BC2535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2495" y="2793674"/>
            <a:ext cx="330971" cy="254172"/>
          </a:xfrm>
          <a:prstGeom prst="rect">
            <a:avLst/>
          </a:prstGeom>
        </p:spPr>
      </p:pic>
      <p:sp>
        <p:nvSpPr>
          <p:cNvPr id="52" name="箭头: 下 51">
            <a:extLst>
              <a:ext uri="{FF2B5EF4-FFF2-40B4-BE49-F238E27FC236}">
                <a16:creationId xmlns:a16="http://schemas.microsoft.com/office/drawing/2014/main" id="{B255B630-93A8-A000-72BA-158EC8D26B0E}"/>
              </a:ext>
            </a:extLst>
          </p:cNvPr>
          <p:cNvSpPr/>
          <p:nvPr/>
        </p:nvSpPr>
        <p:spPr>
          <a:xfrm>
            <a:off x="7512626" y="3182487"/>
            <a:ext cx="448647" cy="393835"/>
          </a:xfrm>
          <a:prstGeom prst="downArrow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文本框 52">
            <a:extLst>
              <a:ext uri="{FF2B5EF4-FFF2-40B4-BE49-F238E27FC236}">
                <a16:creationId xmlns:a16="http://schemas.microsoft.com/office/drawing/2014/main" id="{32518D40-87EE-DC76-E8CA-536DC26E0C98}"/>
              </a:ext>
            </a:extLst>
          </p:cNvPr>
          <p:cNvSpPr txBox="1"/>
          <p:nvPr/>
        </p:nvSpPr>
        <p:spPr>
          <a:xfrm>
            <a:off x="3471959" y="3550272"/>
            <a:ext cx="84670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FF00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Should be removed </a:t>
            </a:r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when seeking for </a:t>
            </a:r>
          </a:p>
          <a:p>
            <a:pPr algn="ctr"/>
            <a:r>
              <a:rPr lang="en-US" altLang="zh-CN" sz="2400" dirty="0">
                <a:solidFill>
                  <a:srgbClr val="FF00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dependence of the scissors energy on 2QP alignment</a:t>
            </a:r>
            <a:endParaRPr lang="zh-CN" altLang="en-US" sz="2400" dirty="0">
              <a:solidFill>
                <a:srgbClr val="FF006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id="{53285458-EED1-B9F3-9485-20852A45078F}"/>
              </a:ext>
            </a:extLst>
          </p:cNvPr>
          <p:cNvSpPr txBox="1"/>
          <p:nvPr/>
        </p:nvSpPr>
        <p:spPr>
          <a:xfrm>
            <a:off x="302680" y="4724472"/>
            <a:ext cx="62589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remove the disturbance of        :</a:t>
            </a:r>
            <a:endParaRPr lang="zh-CN" alt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5" name="图片 54" descr="\documentclass{article}&#10;\usepackage{amsmath}&#10;\pagestyle{empty}&#10;\begin{document}&#10;&#10;$\mathcal{J}_\pi$&#10;&#10;\end{document}" title="IguanaTex Picture Display">
            <a:extLst>
              <a:ext uri="{FF2B5EF4-FFF2-40B4-BE49-F238E27FC236}">
                <a16:creationId xmlns:a16="http://schemas.microsoft.com/office/drawing/2014/main" id="{96967DA6-D2B9-F969-30FC-63EA5FB94B61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705" y="4821601"/>
            <a:ext cx="330971" cy="254172"/>
          </a:xfrm>
          <a:prstGeom prst="rect">
            <a:avLst/>
          </a:prstGeom>
        </p:spPr>
      </p:pic>
      <p:sp>
        <p:nvSpPr>
          <p:cNvPr id="56" name="文本框 55">
            <a:extLst>
              <a:ext uri="{FF2B5EF4-FFF2-40B4-BE49-F238E27FC236}">
                <a16:creationId xmlns:a16="http://schemas.microsoft.com/office/drawing/2014/main" id="{B60FD2F6-2626-4030-0B36-AB4044F56E82}"/>
              </a:ext>
            </a:extLst>
          </p:cNvPr>
          <p:cNvSpPr txBox="1"/>
          <p:nvPr/>
        </p:nvSpPr>
        <p:spPr>
          <a:xfrm>
            <a:off x="916835" y="5247690"/>
            <a:ext cx="3615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Scissors excitation energy</a:t>
            </a:r>
            <a:endParaRPr lang="zh-CN" alt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8" name="图片 57" descr="\documentclass{article}&#10;\usepackage{amsmath}&#10;\pagestyle{empty}&#10;\begin{document}&#10;&#10;$E_{\text{SR}}$&#10;&#10;\end{document}" title="IguanaTex Picture Display">
            <a:extLst>
              <a:ext uri="{FF2B5EF4-FFF2-40B4-BE49-F238E27FC236}">
                <a16:creationId xmlns:a16="http://schemas.microsoft.com/office/drawing/2014/main" id="{83CE7DF2-BB6B-D96A-CF75-8557B8B52AB8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868" y="5392721"/>
            <a:ext cx="521143" cy="256000"/>
          </a:xfrm>
          <a:prstGeom prst="rect">
            <a:avLst/>
          </a:prstGeom>
        </p:spPr>
      </p:pic>
      <p:cxnSp>
        <p:nvCxnSpPr>
          <p:cNvPr id="60" name="直接箭头连接符 59">
            <a:extLst>
              <a:ext uri="{FF2B5EF4-FFF2-40B4-BE49-F238E27FC236}">
                <a16:creationId xmlns:a16="http://schemas.microsoft.com/office/drawing/2014/main" id="{F7EF3AF8-E9C1-8845-BFD5-DEF1FEDFFF6F}"/>
              </a:ext>
            </a:extLst>
          </p:cNvPr>
          <p:cNvCxnSpPr>
            <a:cxnSpLocks/>
          </p:cNvCxnSpPr>
          <p:nvPr/>
        </p:nvCxnSpPr>
        <p:spPr>
          <a:xfrm>
            <a:off x="4906434" y="5512389"/>
            <a:ext cx="2214033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文本框 61">
            <a:extLst>
              <a:ext uri="{FF2B5EF4-FFF2-40B4-BE49-F238E27FC236}">
                <a16:creationId xmlns:a16="http://schemas.microsoft.com/office/drawing/2014/main" id="{7CB32528-D7F8-8948-6016-1B0E75FD3B3D}"/>
              </a:ext>
            </a:extLst>
          </p:cNvPr>
          <p:cNvSpPr txBox="1"/>
          <p:nvPr/>
        </p:nvSpPr>
        <p:spPr>
          <a:xfrm>
            <a:off x="5489092" y="5041127"/>
            <a:ext cx="2023534" cy="461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scaling</a:t>
            </a:r>
            <a:endParaRPr lang="zh-CN" altLang="en-US" sz="2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8" name="图片 27" descr="\documentclass{article}&#10;\usepackage{amsmath}&#10;\pagestyle{empty}&#10;\begin{document}&#10;&#10;\begin{equation}\nonumber&#10;\tilde{E}_{\text{SR}}\equiv E_{\text{SR}}/\sqrt{1/(\frac{1}{\mathcal{J}_\nu}+\frac{1}{\mathcal{J_\pi}})}&#10;\end{equation}&#10;&#10;\end{document}" title="IguanaTex Picture Display">
            <a:extLst>
              <a:ext uri="{FF2B5EF4-FFF2-40B4-BE49-F238E27FC236}">
                <a16:creationId xmlns:a16="http://schemas.microsoft.com/office/drawing/2014/main" id="{AEC883F7-8BC7-B955-E0B5-879C37BE02FC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1159" y="5100038"/>
            <a:ext cx="3733945" cy="729600"/>
          </a:xfrm>
          <a:prstGeom prst="rect">
            <a:avLst/>
          </a:prstGeom>
        </p:spPr>
      </p:pic>
      <p:sp>
        <p:nvSpPr>
          <p:cNvPr id="71" name="文本框 70">
            <a:extLst>
              <a:ext uri="{FF2B5EF4-FFF2-40B4-BE49-F238E27FC236}">
                <a16:creationId xmlns:a16="http://schemas.microsoft.com/office/drawing/2014/main" id="{39779835-6A18-FBD0-A61B-3D0B3279E86A}"/>
              </a:ext>
            </a:extLst>
          </p:cNvPr>
          <p:cNvSpPr txBox="1"/>
          <p:nvPr/>
        </p:nvSpPr>
        <p:spPr>
          <a:xfrm>
            <a:off x="776744" y="5876861"/>
            <a:ext cx="4904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energy of scissors resonance</a:t>
            </a:r>
            <a:endParaRPr lang="zh-CN" alt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73" name="直接箭头连接符 72">
            <a:extLst>
              <a:ext uri="{FF2B5EF4-FFF2-40B4-BE49-F238E27FC236}">
                <a16:creationId xmlns:a16="http://schemas.microsoft.com/office/drawing/2014/main" id="{780628C3-7AC1-6928-ED44-318AF597DC03}"/>
              </a:ext>
            </a:extLst>
          </p:cNvPr>
          <p:cNvCxnSpPr/>
          <p:nvPr/>
        </p:nvCxnSpPr>
        <p:spPr>
          <a:xfrm>
            <a:off x="2568009" y="5672076"/>
            <a:ext cx="0" cy="263931"/>
          </a:xfrm>
          <a:prstGeom prst="straightConnector1">
            <a:avLst/>
          </a:prstGeom>
          <a:ln w="254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矩形: 圆角 33">
            <a:extLst>
              <a:ext uri="{FF2B5EF4-FFF2-40B4-BE49-F238E27FC236}">
                <a16:creationId xmlns:a16="http://schemas.microsoft.com/office/drawing/2014/main" id="{20B81681-B09B-2B97-718E-FF96486F4161}"/>
              </a:ext>
            </a:extLst>
          </p:cNvPr>
          <p:cNvSpPr/>
          <p:nvPr/>
        </p:nvSpPr>
        <p:spPr>
          <a:xfrm>
            <a:off x="9218426" y="5146713"/>
            <a:ext cx="1920434" cy="729600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37E994B3-93F1-2124-77F8-11CC34A96FDC}"/>
              </a:ext>
            </a:extLst>
          </p:cNvPr>
          <p:cNvSpPr txBox="1"/>
          <p:nvPr/>
        </p:nvSpPr>
        <p:spPr>
          <a:xfrm>
            <a:off x="7208664" y="6038633"/>
            <a:ext cx="53096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Effective mass of scissors oscillator</a:t>
            </a:r>
          </a:p>
          <a:p>
            <a:pPr algn="ctr"/>
            <a:r>
              <a:rPr lang="en-US" altLang="zh-CN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(given by the Two-Rotor-Model)</a:t>
            </a:r>
            <a:endParaRPr lang="zh-CN" alt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7" name="直接箭头连接符 36">
            <a:extLst>
              <a:ext uri="{FF2B5EF4-FFF2-40B4-BE49-F238E27FC236}">
                <a16:creationId xmlns:a16="http://schemas.microsoft.com/office/drawing/2014/main" id="{DF5B2CC4-8F85-842B-3B8D-C0B32B027C26}"/>
              </a:ext>
            </a:extLst>
          </p:cNvPr>
          <p:cNvCxnSpPr/>
          <p:nvPr/>
        </p:nvCxnSpPr>
        <p:spPr>
          <a:xfrm>
            <a:off x="10244667" y="5876313"/>
            <a:ext cx="0" cy="286116"/>
          </a:xfrm>
          <a:prstGeom prst="straightConnector1">
            <a:avLst/>
          </a:prstGeom>
          <a:ln w="254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52684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D73A7E2E-AA44-538C-34C9-A9FE666F3AFF}"/>
              </a:ext>
            </a:extLst>
          </p:cNvPr>
          <p:cNvSpPr txBox="1"/>
          <p:nvPr/>
        </p:nvSpPr>
        <p:spPr>
          <a:xfrm>
            <a:off x="0" y="67733"/>
            <a:ext cx="123105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3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Possible correlations between 2QP alignment and scissors excitation energy </a:t>
            </a:r>
            <a:endParaRPr lang="zh-CN" altLang="en-US" sz="3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5FAF1560-C118-AFC9-08C9-3FFB2DDD79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949" y="659724"/>
            <a:ext cx="5129206" cy="4263616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C2964DBC-53E8-06E5-E855-A50EC6BDBB38}"/>
              </a:ext>
            </a:extLst>
          </p:cNvPr>
          <p:cNvSpPr txBox="1"/>
          <p:nvPr/>
        </p:nvSpPr>
        <p:spPr>
          <a:xfrm>
            <a:off x="1293627" y="5808796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 correlation with 2QP alignment</a:t>
            </a:r>
            <a:endParaRPr lang="zh-CN" alt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68CE40D-D479-09B2-E471-1A3E8BD2507D}"/>
              </a:ext>
            </a:extLst>
          </p:cNvPr>
          <p:cNvSpPr txBox="1"/>
          <p:nvPr/>
        </p:nvSpPr>
        <p:spPr>
          <a:xfrm>
            <a:off x="-89584" y="4986509"/>
            <a:ext cx="70915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average energy of scissors resonance </a:t>
            </a:r>
          </a:p>
          <a:p>
            <a:pPr algn="ctr"/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altLang="zh-CN" sz="2400" dirty="0">
                <a:solidFill>
                  <a:srgbClr val="FF00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before scaling</a:t>
            </a:r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zh-CN" alt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7D82F6F9-DE1F-4095-87AE-160EA86FF4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067" y="659724"/>
            <a:ext cx="4937688" cy="4179072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B449D254-3B16-D1C4-7170-AD3AD831FF1E}"/>
              </a:ext>
            </a:extLst>
          </p:cNvPr>
          <p:cNvSpPr txBox="1"/>
          <p:nvPr/>
        </p:nvSpPr>
        <p:spPr>
          <a:xfrm>
            <a:off x="5687824" y="4969816"/>
            <a:ext cx="70915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average energy of scissors resonance </a:t>
            </a:r>
          </a:p>
          <a:p>
            <a:pPr algn="ctr"/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altLang="zh-CN" sz="2400" b="1" dirty="0">
                <a:solidFill>
                  <a:srgbClr val="FF00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after scaling</a:t>
            </a:r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zh-CN" alt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992EDE6B-56A4-F161-9DEE-3BE718B71F0F}"/>
              </a:ext>
            </a:extLst>
          </p:cNvPr>
          <p:cNvSpPr txBox="1"/>
          <p:nvPr/>
        </p:nvSpPr>
        <p:spPr>
          <a:xfrm>
            <a:off x="6424706" y="5783395"/>
            <a:ext cx="58858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dirty="0">
                <a:solidFill>
                  <a:srgbClr val="FF00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Significant correlation with 2QP alignment</a:t>
            </a:r>
            <a:endParaRPr lang="zh-CN" altLang="en-US" sz="2400" dirty="0">
              <a:solidFill>
                <a:srgbClr val="FF006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EBB1FD24-AA0C-0CC0-6074-A5003D0BB9E4}"/>
              </a:ext>
            </a:extLst>
          </p:cNvPr>
          <p:cNvSpPr txBox="1"/>
          <p:nvPr/>
        </p:nvSpPr>
        <p:spPr>
          <a:xfrm>
            <a:off x="1846860" y="6328602"/>
            <a:ext cx="9677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Softening of the scissors motion due to 2QP alignment is demonstrated</a:t>
            </a:r>
            <a:endParaRPr lang="zh-CN" altLang="en-US" sz="2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3004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0FFD3251-4F38-6F01-D7D6-7119EBB714D7}"/>
              </a:ext>
            </a:extLst>
          </p:cNvPr>
          <p:cNvSpPr txBox="1"/>
          <p:nvPr/>
        </p:nvSpPr>
        <p:spPr>
          <a:xfrm>
            <a:off x="93133" y="33864"/>
            <a:ext cx="110574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Impact of the difference between proton &amp; neutron 2QP alignments</a:t>
            </a:r>
            <a:endParaRPr kumimoji="0" lang="zh-CN" alt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4320E075-882E-5E56-33E8-616235E1B843}"/>
              </a:ext>
            </a:extLst>
          </p:cNvPr>
          <p:cNvGrpSpPr/>
          <p:nvPr/>
        </p:nvGrpSpPr>
        <p:grpSpPr>
          <a:xfrm>
            <a:off x="2189091" y="1185284"/>
            <a:ext cx="1692186" cy="1872655"/>
            <a:chOff x="4484684" y="2176141"/>
            <a:chExt cx="2911812" cy="3222353"/>
          </a:xfrm>
        </p:grpSpPr>
        <p:sp>
          <p:nvSpPr>
            <p:cNvPr id="6" name="椭圆 5">
              <a:extLst>
                <a:ext uri="{FF2B5EF4-FFF2-40B4-BE49-F238E27FC236}">
                  <a16:creationId xmlns:a16="http://schemas.microsoft.com/office/drawing/2014/main" id="{AB6C1786-68E5-2D1D-8DAE-2F354BEB76F5}"/>
                </a:ext>
              </a:extLst>
            </p:cNvPr>
            <p:cNvSpPr/>
            <p:nvPr/>
          </p:nvSpPr>
          <p:spPr>
            <a:xfrm rot="1317627">
              <a:off x="5084421" y="2384362"/>
              <a:ext cx="1642534" cy="2726266"/>
            </a:xfrm>
            <a:prstGeom prst="ellipse">
              <a:avLst/>
            </a:prstGeom>
            <a:noFill/>
            <a:ln w="25400"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" name="椭圆 6">
              <a:extLst>
                <a:ext uri="{FF2B5EF4-FFF2-40B4-BE49-F238E27FC236}">
                  <a16:creationId xmlns:a16="http://schemas.microsoft.com/office/drawing/2014/main" id="{B8F899B0-E965-C58D-A6C0-6DADD70A633A}"/>
                </a:ext>
              </a:extLst>
            </p:cNvPr>
            <p:cNvSpPr/>
            <p:nvPr/>
          </p:nvSpPr>
          <p:spPr>
            <a:xfrm rot="20306363">
              <a:off x="5091131" y="2386159"/>
              <a:ext cx="1642534" cy="2726266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cxnSp>
          <p:nvCxnSpPr>
            <p:cNvPr id="8" name="直接连接符 7">
              <a:extLst>
                <a:ext uri="{FF2B5EF4-FFF2-40B4-BE49-F238E27FC236}">
                  <a16:creationId xmlns:a16="http://schemas.microsoft.com/office/drawing/2014/main" id="{9CD90243-E6F8-0E07-3073-F1859EFAF109}"/>
                </a:ext>
              </a:extLst>
            </p:cNvPr>
            <p:cNvCxnSpPr/>
            <p:nvPr/>
          </p:nvCxnSpPr>
          <p:spPr>
            <a:xfrm>
              <a:off x="5291855" y="2176141"/>
              <a:ext cx="1270000" cy="3222353"/>
            </a:xfrm>
            <a:prstGeom prst="line">
              <a:avLst/>
            </a:prstGeom>
            <a:ln w="254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8190C4D9-9A6F-F0B2-A21F-BBFD556A31C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32588" y="2176141"/>
              <a:ext cx="1329267" cy="3222353"/>
            </a:xfrm>
            <a:prstGeom prst="line">
              <a:avLst/>
            </a:prstGeom>
            <a:ln w="25400">
              <a:solidFill>
                <a:srgbClr val="0070C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箭头连接符 9">
              <a:extLst>
                <a:ext uri="{FF2B5EF4-FFF2-40B4-BE49-F238E27FC236}">
                  <a16:creationId xmlns:a16="http://schemas.microsoft.com/office/drawing/2014/main" id="{72AC8E77-A384-77C2-EACD-6D07F9C6E29C}"/>
                </a:ext>
              </a:extLst>
            </p:cNvPr>
            <p:cNvCxnSpPr/>
            <p:nvPr/>
          </p:nvCxnSpPr>
          <p:spPr>
            <a:xfrm flipV="1">
              <a:off x="5909922" y="3049890"/>
              <a:ext cx="1486574" cy="70235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箭头连接符 11">
              <a:extLst>
                <a:ext uri="{FF2B5EF4-FFF2-40B4-BE49-F238E27FC236}">
                  <a16:creationId xmlns:a16="http://schemas.microsoft.com/office/drawing/2014/main" id="{4E521336-27D1-6D5E-BD0D-931A93E36182}"/>
                </a:ext>
              </a:extLst>
            </p:cNvPr>
            <p:cNvCxnSpPr/>
            <p:nvPr/>
          </p:nvCxnSpPr>
          <p:spPr>
            <a:xfrm flipH="1" flipV="1">
              <a:off x="4484684" y="2971072"/>
              <a:ext cx="1439333" cy="776423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图片 13" descr="\documentclass{article}&#10;\usepackage{amsmath}&#10;\pagestyle{empty}&#10;\begin{document}&#10;&#10;$\vec{I}_\nu$&#10;&#10;\end{document}" title="IguanaTex Picture Display">
            <a:extLst>
              <a:ext uri="{FF2B5EF4-FFF2-40B4-BE49-F238E27FC236}">
                <a16:creationId xmlns:a16="http://schemas.microsoft.com/office/drawing/2014/main" id="{C5450723-4F43-F2B3-1384-2529F4FA7AC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168" y="1454170"/>
            <a:ext cx="250514" cy="341943"/>
          </a:xfrm>
          <a:prstGeom prst="rect">
            <a:avLst/>
          </a:prstGeom>
        </p:spPr>
      </p:pic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3A34149A-2BB0-6FB5-BE69-D2274B16E5F7}"/>
              </a:ext>
            </a:extLst>
          </p:cNvPr>
          <p:cNvCxnSpPr/>
          <p:nvPr/>
        </p:nvCxnSpPr>
        <p:spPr>
          <a:xfrm>
            <a:off x="2003576" y="1873097"/>
            <a:ext cx="0" cy="341912"/>
          </a:xfrm>
          <a:prstGeom prst="straightConnector1">
            <a:avLst/>
          </a:prstGeom>
          <a:ln w="254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: 圆角 15">
            <a:extLst>
              <a:ext uri="{FF2B5EF4-FFF2-40B4-BE49-F238E27FC236}">
                <a16:creationId xmlns:a16="http://schemas.microsoft.com/office/drawing/2014/main" id="{5047CF2E-4F84-9A37-512E-4A99A34E5344}"/>
              </a:ext>
            </a:extLst>
          </p:cNvPr>
          <p:cNvSpPr/>
          <p:nvPr/>
        </p:nvSpPr>
        <p:spPr>
          <a:xfrm>
            <a:off x="1781970" y="1356087"/>
            <a:ext cx="374063" cy="503673"/>
          </a:xfrm>
          <a:prstGeom prst="roundRect">
            <a:avLst/>
          </a:pr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5534957C-70DD-0FDF-2C99-E674E1C2CF58}"/>
              </a:ext>
            </a:extLst>
          </p:cNvPr>
          <p:cNvSpPr txBox="1"/>
          <p:nvPr/>
        </p:nvSpPr>
        <p:spPr>
          <a:xfrm>
            <a:off x="456368" y="2128346"/>
            <a:ext cx="2114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from rotation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9" name="图片 18" descr="\documentclass{article}&#10;\usepackage{amsmath}&#10;\pagestyle{empty}&#10;\begin{document}&#10;&#10;\begin{equation}\nonumber&#10;\sim\frac{1}{\mathcal{J}_\nu}&#10;\end{equation}&#10;&#10;\end{document}" title="IguanaTex Picture Display">
            <a:extLst>
              <a:ext uri="{FF2B5EF4-FFF2-40B4-BE49-F238E27FC236}">
                <a16:creationId xmlns:a16="http://schemas.microsoft.com/office/drawing/2014/main" id="{184FB284-051E-45CA-DE64-C9884EA91715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824" y="2585982"/>
            <a:ext cx="698514" cy="661943"/>
          </a:xfrm>
          <a:prstGeom prst="rect">
            <a:avLst/>
          </a:prstGeom>
        </p:spPr>
      </p:pic>
      <p:pic>
        <p:nvPicPr>
          <p:cNvPr id="20" name="图片 19" descr="\documentclass{article}&#10;\usepackage{amsmath}&#10;\pagestyle{empty}&#10;\begin{document}&#10;&#10;$\vec{I}_\pi$&#10;&#10;\end{document}" title="IguanaTex Picture Display">
            <a:extLst>
              <a:ext uri="{FF2B5EF4-FFF2-40B4-BE49-F238E27FC236}">
                <a16:creationId xmlns:a16="http://schemas.microsoft.com/office/drawing/2014/main" id="{CCFDAD32-8EF8-1E6E-9C78-D2DE44030CA0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5335" y="1493256"/>
            <a:ext cx="261486" cy="341943"/>
          </a:xfrm>
          <a:prstGeom prst="rect">
            <a:avLst/>
          </a:prstGeom>
        </p:spPr>
      </p:pic>
      <p:sp>
        <p:nvSpPr>
          <p:cNvPr id="21" name="矩形: 圆角 20">
            <a:extLst>
              <a:ext uri="{FF2B5EF4-FFF2-40B4-BE49-F238E27FC236}">
                <a16:creationId xmlns:a16="http://schemas.microsoft.com/office/drawing/2014/main" id="{3F749476-B3C9-9C3D-C446-057B9374D31A}"/>
              </a:ext>
            </a:extLst>
          </p:cNvPr>
          <p:cNvSpPr/>
          <p:nvPr/>
        </p:nvSpPr>
        <p:spPr>
          <a:xfrm>
            <a:off x="3985900" y="1415002"/>
            <a:ext cx="374063" cy="503673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29A5287A-983E-9C60-F376-3CF4AE652643}"/>
              </a:ext>
            </a:extLst>
          </p:cNvPr>
          <p:cNvSpPr txBox="1"/>
          <p:nvPr/>
        </p:nvSpPr>
        <p:spPr>
          <a:xfrm>
            <a:off x="132282" y="2629562"/>
            <a:ext cx="20489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energy cost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左大括号 31">
            <a:extLst>
              <a:ext uri="{FF2B5EF4-FFF2-40B4-BE49-F238E27FC236}">
                <a16:creationId xmlns:a16="http://schemas.microsoft.com/office/drawing/2014/main" id="{80859097-6A2E-0DC5-B99B-A38F64DE287D}"/>
              </a:ext>
            </a:extLst>
          </p:cNvPr>
          <p:cNvSpPr/>
          <p:nvPr/>
        </p:nvSpPr>
        <p:spPr>
          <a:xfrm>
            <a:off x="4452149" y="1114343"/>
            <a:ext cx="189584" cy="1193800"/>
          </a:xfrm>
          <a:prstGeom prst="leftBrac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CA470AF6-881D-E6AA-0CAF-C00687F53C67}"/>
              </a:ext>
            </a:extLst>
          </p:cNvPr>
          <p:cNvSpPr txBox="1"/>
          <p:nvPr/>
        </p:nvSpPr>
        <p:spPr>
          <a:xfrm>
            <a:off x="4666183" y="902892"/>
            <a:ext cx="36491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from proton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2QP alignment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图片 2" descr="\documentclass{article}&#10;\usepackage{amsmath}&#10;\pagestyle{empty}&#10;\begin{document}&#10;&#10;$I_{\pi 0}$&#10;&#10;\end{document}" title="IguanaTex Picture Display">
            <a:extLst>
              <a:ext uri="{FF2B5EF4-FFF2-40B4-BE49-F238E27FC236}">
                <a16:creationId xmlns:a16="http://schemas.microsoft.com/office/drawing/2014/main" id="{283BF36E-BD14-6F1B-913A-36DF540F1C7C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489" y="1003280"/>
            <a:ext cx="384000" cy="256000"/>
          </a:xfrm>
          <a:prstGeom prst="rect">
            <a:avLst/>
          </a:prstGeom>
        </p:spPr>
      </p:pic>
      <p:cxnSp>
        <p:nvCxnSpPr>
          <p:cNvPr id="37" name="直接箭头连接符 36">
            <a:extLst>
              <a:ext uri="{FF2B5EF4-FFF2-40B4-BE49-F238E27FC236}">
                <a16:creationId xmlns:a16="http://schemas.microsoft.com/office/drawing/2014/main" id="{2FB206F8-8B3C-775A-CFEE-BCF93B68F5F9}"/>
              </a:ext>
            </a:extLst>
          </p:cNvPr>
          <p:cNvCxnSpPr/>
          <p:nvPr/>
        </p:nvCxnSpPr>
        <p:spPr>
          <a:xfrm>
            <a:off x="8720666" y="1131280"/>
            <a:ext cx="406400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文本框 40">
            <a:extLst>
              <a:ext uri="{FF2B5EF4-FFF2-40B4-BE49-F238E27FC236}">
                <a16:creationId xmlns:a16="http://schemas.microsoft.com/office/drawing/2014/main" id="{5B6C19C0-0A10-C612-E11F-2D1A2EB6ACCF}"/>
              </a:ext>
            </a:extLst>
          </p:cNvPr>
          <p:cNvSpPr txBox="1"/>
          <p:nvPr/>
        </p:nvSpPr>
        <p:spPr>
          <a:xfrm>
            <a:off x="4641733" y="2004602"/>
            <a:ext cx="36491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from rotation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2" name="直接箭头连接符 41">
            <a:extLst>
              <a:ext uri="{FF2B5EF4-FFF2-40B4-BE49-F238E27FC236}">
                <a16:creationId xmlns:a16="http://schemas.microsoft.com/office/drawing/2014/main" id="{24BC6D7F-13CC-5C2D-AAA2-8F389C01EC62}"/>
              </a:ext>
            </a:extLst>
          </p:cNvPr>
          <p:cNvCxnSpPr/>
          <p:nvPr/>
        </p:nvCxnSpPr>
        <p:spPr>
          <a:xfrm>
            <a:off x="6466299" y="2257584"/>
            <a:ext cx="406400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文本框 42">
            <a:extLst>
              <a:ext uri="{FF2B5EF4-FFF2-40B4-BE49-F238E27FC236}">
                <a16:creationId xmlns:a16="http://schemas.microsoft.com/office/drawing/2014/main" id="{362EFB46-BCD1-E9FD-CC59-4CDE706A2328}"/>
              </a:ext>
            </a:extLst>
          </p:cNvPr>
          <p:cNvSpPr txBox="1"/>
          <p:nvPr/>
        </p:nvSpPr>
        <p:spPr>
          <a:xfrm>
            <a:off x="6746327" y="1890061"/>
            <a:ext cx="19473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otational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energy cost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5" name="图片 44" descr="\documentclass{article}&#10;\usepackage{amsmath}&#10;\pagestyle{empty}&#10;\begin{document}&#10;&#10;\begin{equation}\nonumber&#10;\sim\frac{(I_\pi-I_{\pi 0})(I_\pi-I_{\pi 0}+1)}{2\mathcal{J_\pi}}&#10;\end{equation}&#10;&#10;\end{document}" title="IguanaTex Picture Display">
            <a:extLst>
              <a:ext uri="{FF2B5EF4-FFF2-40B4-BE49-F238E27FC236}">
                <a16:creationId xmlns:a16="http://schemas.microsoft.com/office/drawing/2014/main" id="{AB70BDC2-7629-3915-92F5-20691D869452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0450" y="1944422"/>
            <a:ext cx="3512686" cy="689371"/>
          </a:xfrm>
          <a:prstGeom prst="rect">
            <a:avLst/>
          </a:prstGeom>
        </p:spPr>
      </p:pic>
      <p:sp>
        <p:nvSpPr>
          <p:cNvPr id="46" name="文本框 45">
            <a:extLst>
              <a:ext uri="{FF2B5EF4-FFF2-40B4-BE49-F238E27FC236}">
                <a16:creationId xmlns:a16="http://schemas.microsoft.com/office/drawing/2014/main" id="{DE5F1BA3-2974-67DD-3273-3D1E51C0EE25}"/>
              </a:ext>
            </a:extLst>
          </p:cNvPr>
          <p:cNvSpPr txBox="1"/>
          <p:nvPr/>
        </p:nvSpPr>
        <p:spPr>
          <a:xfrm>
            <a:off x="7205397" y="1203351"/>
            <a:ext cx="24299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(large)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6CC88119-E608-BEFE-50D4-A2E4E6FB8F94}"/>
              </a:ext>
            </a:extLst>
          </p:cNvPr>
          <p:cNvSpPr txBox="1"/>
          <p:nvPr/>
        </p:nvSpPr>
        <p:spPr>
          <a:xfrm>
            <a:off x="7239263" y="2641100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(small)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7" name="文本框 76">
            <a:extLst>
              <a:ext uri="{FF2B5EF4-FFF2-40B4-BE49-F238E27FC236}">
                <a16:creationId xmlns:a16="http://schemas.microsoft.com/office/drawing/2014/main" id="{F36C5FC4-01C1-9216-5FA2-97A150D82AAC}"/>
              </a:ext>
            </a:extLst>
          </p:cNvPr>
          <p:cNvSpPr txBox="1"/>
          <p:nvPr/>
        </p:nvSpPr>
        <p:spPr>
          <a:xfrm>
            <a:off x="9127066" y="878775"/>
            <a:ext cx="1947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energy cost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8" name="图片 77" descr="\documentclass{article}&#10;\usepackage{amsmath}&#10;\pagestyle{empty}&#10;\begin{document}&#10;&#10;$\sim 0$&#10;&#10;\end{document}" title="IguanaTex Picture Display">
            <a:extLst>
              <a:ext uri="{FF2B5EF4-FFF2-40B4-BE49-F238E27FC236}">
                <a16:creationId xmlns:a16="http://schemas.microsoft.com/office/drawing/2014/main" id="{235D940F-D6A6-279B-3A28-7FB4BA574B0C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129" y="978511"/>
            <a:ext cx="444343" cy="208457"/>
          </a:xfrm>
          <a:prstGeom prst="rect">
            <a:avLst/>
          </a:prstGeom>
        </p:spPr>
      </p:pic>
      <p:sp>
        <p:nvSpPr>
          <p:cNvPr id="87" name="文本框 86">
            <a:extLst>
              <a:ext uri="{FF2B5EF4-FFF2-40B4-BE49-F238E27FC236}">
                <a16:creationId xmlns:a16="http://schemas.microsoft.com/office/drawing/2014/main" id="{15F9CCC5-850F-3887-2837-D142F6A5DF07}"/>
              </a:ext>
            </a:extLst>
          </p:cNvPr>
          <p:cNvSpPr txBox="1"/>
          <p:nvPr/>
        </p:nvSpPr>
        <p:spPr>
          <a:xfrm>
            <a:off x="486502" y="608654"/>
            <a:ext cx="40283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proton 2QP configuration: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8" name="文本框 87">
            <a:extLst>
              <a:ext uri="{FF2B5EF4-FFF2-40B4-BE49-F238E27FC236}">
                <a16:creationId xmlns:a16="http://schemas.microsoft.com/office/drawing/2014/main" id="{4984C294-B837-1199-1337-CD2FB3E123FB}"/>
              </a:ext>
            </a:extLst>
          </p:cNvPr>
          <p:cNvSpPr txBox="1"/>
          <p:nvPr/>
        </p:nvSpPr>
        <p:spPr>
          <a:xfrm>
            <a:off x="423848" y="3439795"/>
            <a:ext cx="40283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neutron 2QP configuration: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3" name="箭头: 下 102">
            <a:extLst>
              <a:ext uri="{FF2B5EF4-FFF2-40B4-BE49-F238E27FC236}">
                <a16:creationId xmlns:a16="http://schemas.microsoft.com/office/drawing/2014/main" id="{644CC85F-B6A8-9215-539A-37244A956F23}"/>
              </a:ext>
            </a:extLst>
          </p:cNvPr>
          <p:cNvSpPr/>
          <p:nvPr/>
        </p:nvSpPr>
        <p:spPr>
          <a:xfrm>
            <a:off x="7558064" y="1663617"/>
            <a:ext cx="251379" cy="271631"/>
          </a:xfrm>
          <a:prstGeom prst="downArrow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ED221A46-074D-B079-A4E1-0A52D8258729}"/>
              </a:ext>
            </a:extLst>
          </p:cNvPr>
          <p:cNvGrpSpPr/>
          <p:nvPr/>
        </p:nvGrpSpPr>
        <p:grpSpPr>
          <a:xfrm>
            <a:off x="2189666" y="4062074"/>
            <a:ext cx="1692186" cy="1872655"/>
            <a:chOff x="4484684" y="2176141"/>
            <a:chExt cx="2911812" cy="3222353"/>
          </a:xfrm>
        </p:grpSpPr>
        <p:sp>
          <p:nvSpPr>
            <p:cNvPr id="11" name="椭圆 10">
              <a:extLst>
                <a:ext uri="{FF2B5EF4-FFF2-40B4-BE49-F238E27FC236}">
                  <a16:creationId xmlns:a16="http://schemas.microsoft.com/office/drawing/2014/main" id="{744058A9-D033-7E0C-0FC8-AA0C88236AE3}"/>
                </a:ext>
              </a:extLst>
            </p:cNvPr>
            <p:cNvSpPr/>
            <p:nvPr/>
          </p:nvSpPr>
          <p:spPr>
            <a:xfrm rot="1317627">
              <a:off x="5084421" y="2384362"/>
              <a:ext cx="1642534" cy="2726266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" name="椭圆 12">
              <a:extLst>
                <a:ext uri="{FF2B5EF4-FFF2-40B4-BE49-F238E27FC236}">
                  <a16:creationId xmlns:a16="http://schemas.microsoft.com/office/drawing/2014/main" id="{990EA719-CDA8-B998-511B-143C55DB992D}"/>
                </a:ext>
              </a:extLst>
            </p:cNvPr>
            <p:cNvSpPr/>
            <p:nvPr/>
          </p:nvSpPr>
          <p:spPr>
            <a:xfrm rot="20306363">
              <a:off x="5091131" y="2386159"/>
              <a:ext cx="1642534" cy="2726266"/>
            </a:xfrm>
            <a:prstGeom prst="ellipse">
              <a:avLst/>
            </a:prstGeom>
            <a:noFill/>
            <a:ln w="25400"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cxnSp>
          <p:nvCxnSpPr>
            <p:cNvPr id="29" name="直接连接符 28">
              <a:extLst>
                <a:ext uri="{FF2B5EF4-FFF2-40B4-BE49-F238E27FC236}">
                  <a16:creationId xmlns:a16="http://schemas.microsoft.com/office/drawing/2014/main" id="{ABDCB264-C8C3-187D-72AA-62F9C52AA142}"/>
                </a:ext>
              </a:extLst>
            </p:cNvPr>
            <p:cNvCxnSpPr/>
            <p:nvPr/>
          </p:nvCxnSpPr>
          <p:spPr>
            <a:xfrm>
              <a:off x="5291855" y="2176141"/>
              <a:ext cx="1270000" cy="3222353"/>
            </a:xfrm>
            <a:prstGeom prst="line">
              <a:avLst/>
            </a:prstGeom>
            <a:ln w="25400">
              <a:solidFill>
                <a:srgbClr val="0070C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>
              <a:extLst>
                <a:ext uri="{FF2B5EF4-FFF2-40B4-BE49-F238E27FC236}">
                  <a16:creationId xmlns:a16="http://schemas.microsoft.com/office/drawing/2014/main" id="{6C39A9E8-A4D2-A4E9-D9E6-6111E84AF48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32588" y="2176141"/>
              <a:ext cx="1329267" cy="3222353"/>
            </a:xfrm>
            <a:prstGeom prst="line">
              <a:avLst/>
            </a:prstGeom>
            <a:ln w="254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箭头连接符 34">
              <a:extLst>
                <a:ext uri="{FF2B5EF4-FFF2-40B4-BE49-F238E27FC236}">
                  <a16:creationId xmlns:a16="http://schemas.microsoft.com/office/drawing/2014/main" id="{45AEE369-73CB-DB9B-A128-4A294E766DFA}"/>
                </a:ext>
              </a:extLst>
            </p:cNvPr>
            <p:cNvCxnSpPr/>
            <p:nvPr/>
          </p:nvCxnSpPr>
          <p:spPr>
            <a:xfrm flipV="1">
              <a:off x="5909922" y="3049890"/>
              <a:ext cx="1486574" cy="702352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箭头连接符 35">
              <a:extLst>
                <a:ext uri="{FF2B5EF4-FFF2-40B4-BE49-F238E27FC236}">
                  <a16:creationId xmlns:a16="http://schemas.microsoft.com/office/drawing/2014/main" id="{0A9921EF-EB55-7B61-2A93-60C8C98E5AD6}"/>
                </a:ext>
              </a:extLst>
            </p:cNvPr>
            <p:cNvCxnSpPr/>
            <p:nvPr/>
          </p:nvCxnSpPr>
          <p:spPr>
            <a:xfrm flipH="1" flipV="1">
              <a:off x="4484684" y="2971072"/>
              <a:ext cx="1439333" cy="776423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9" name="图片 38" descr="\documentclass{article}&#10;\usepackage{amsmath}&#10;\pagestyle{empty}&#10;\begin{document}&#10;&#10;$\vec{I}_\nu$&#10;&#10;\end{document}" title="IguanaTex Picture Display">
            <a:extLst>
              <a:ext uri="{FF2B5EF4-FFF2-40B4-BE49-F238E27FC236}">
                <a16:creationId xmlns:a16="http://schemas.microsoft.com/office/drawing/2014/main" id="{6853EC36-2A4F-7AF7-7746-A96AFBCE981D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0524" y="4427684"/>
            <a:ext cx="250514" cy="341943"/>
          </a:xfrm>
          <a:prstGeom prst="rect">
            <a:avLst/>
          </a:prstGeom>
        </p:spPr>
      </p:pic>
      <p:sp>
        <p:nvSpPr>
          <p:cNvPr id="44" name="矩形: 圆角 43">
            <a:extLst>
              <a:ext uri="{FF2B5EF4-FFF2-40B4-BE49-F238E27FC236}">
                <a16:creationId xmlns:a16="http://schemas.microsoft.com/office/drawing/2014/main" id="{67B39BF8-ACD4-A57E-A510-E0CE1BC3240D}"/>
              </a:ext>
            </a:extLst>
          </p:cNvPr>
          <p:cNvSpPr/>
          <p:nvPr/>
        </p:nvSpPr>
        <p:spPr>
          <a:xfrm>
            <a:off x="3924326" y="4329601"/>
            <a:ext cx="374063" cy="503673"/>
          </a:xfrm>
          <a:prstGeom prst="roundRect">
            <a:avLst/>
          </a:pr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48" name="图片 47" descr="\documentclass{article}&#10;\usepackage{amsmath}&#10;\pagestyle{empty}&#10;\begin{document}&#10;&#10;$\vec{I}_\pi$&#10;&#10;\end{document}" title="IguanaTex Picture Display">
            <a:extLst>
              <a:ext uri="{FF2B5EF4-FFF2-40B4-BE49-F238E27FC236}">
                <a16:creationId xmlns:a16="http://schemas.microsoft.com/office/drawing/2014/main" id="{6AA3A69D-C730-2202-3B62-437A3B3D9F90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528" y="4321136"/>
            <a:ext cx="261486" cy="341943"/>
          </a:xfrm>
          <a:prstGeom prst="rect">
            <a:avLst/>
          </a:prstGeom>
        </p:spPr>
      </p:pic>
      <p:sp>
        <p:nvSpPr>
          <p:cNvPr id="49" name="矩形: 圆角 48">
            <a:extLst>
              <a:ext uri="{FF2B5EF4-FFF2-40B4-BE49-F238E27FC236}">
                <a16:creationId xmlns:a16="http://schemas.microsoft.com/office/drawing/2014/main" id="{11C6C798-32DF-D458-BA02-CEF5D095AF17}"/>
              </a:ext>
            </a:extLst>
          </p:cNvPr>
          <p:cNvSpPr/>
          <p:nvPr/>
        </p:nvSpPr>
        <p:spPr>
          <a:xfrm>
            <a:off x="1776093" y="4242882"/>
            <a:ext cx="374063" cy="503673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0" name="左大括号 49">
            <a:extLst>
              <a:ext uri="{FF2B5EF4-FFF2-40B4-BE49-F238E27FC236}">
                <a16:creationId xmlns:a16="http://schemas.microsoft.com/office/drawing/2014/main" id="{303B0D69-2B11-A824-778E-DCF7FD953AC0}"/>
              </a:ext>
            </a:extLst>
          </p:cNvPr>
          <p:cNvSpPr/>
          <p:nvPr/>
        </p:nvSpPr>
        <p:spPr>
          <a:xfrm>
            <a:off x="4373553" y="3952958"/>
            <a:ext cx="189584" cy="1193800"/>
          </a:xfrm>
          <a:prstGeom prst="leftBrac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id="{DFEF0629-8FAC-4B0E-2DC2-DCB431796E26}"/>
              </a:ext>
            </a:extLst>
          </p:cNvPr>
          <p:cNvSpPr txBox="1"/>
          <p:nvPr/>
        </p:nvSpPr>
        <p:spPr>
          <a:xfrm>
            <a:off x="4617185" y="3755040"/>
            <a:ext cx="42747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from neutron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2QP alignment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2" name="图片 51" descr="\documentclass{article}&#10;\usepackage{amsmath}&#10;\pagestyle{empty}&#10;\begin{document}&#10;&#10;$I_{\nu 0}$&#10;&#10;\end{document}" title="IguanaTex Picture Display">
            <a:extLst>
              <a:ext uri="{FF2B5EF4-FFF2-40B4-BE49-F238E27FC236}">
                <a16:creationId xmlns:a16="http://schemas.microsoft.com/office/drawing/2014/main" id="{CE8E56C0-E78D-033E-52EC-E43886626A01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688" y="3852160"/>
            <a:ext cx="369372" cy="256000"/>
          </a:xfrm>
          <a:prstGeom prst="rect">
            <a:avLst/>
          </a:prstGeom>
        </p:spPr>
      </p:pic>
      <p:sp>
        <p:nvSpPr>
          <p:cNvPr id="53" name="文本框 52">
            <a:extLst>
              <a:ext uri="{FF2B5EF4-FFF2-40B4-BE49-F238E27FC236}">
                <a16:creationId xmlns:a16="http://schemas.microsoft.com/office/drawing/2014/main" id="{C41B40BE-55E8-DD72-3B12-251185F37B94}"/>
              </a:ext>
            </a:extLst>
          </p:cNvPr>
          <p:cNvSpPr txBox="1"/>
          <p:nvPr/>
        </p:nvSpPr>
        <p:spPr>
          <a:xfrm>
            <a:off x="7109766" y="4081816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(small)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4" name="直接箭头连接符 53">
            <a:extLst>
              <a:ext uri="{FF2B5EF4-FFF2-40B4-BE49-F238E27FC236}">
                <a16:creationId xmlns:a16="http://schemas.microsoft.com/office/drawing/2014/main" id="{86601927-8B8A-136F-6BC9-44BE104165B6}"/>
              </a:ext>
            </a:extLst>
          </p:cNvPr>
          <p:cNvCxnSpPr/>
          <p:nvPr/>
        </p:nvCxnSpPr>
        <p:spPr>
          <a:xfrm>
            <a:off x="8779935" y="3969892"/>
            <a:ext cx="406400" cy="0"/>
          </a:xfrm>
          <a:prstGeom prst="straightConnector1">
            <a:avLst/>
          </a:prstGeom>
          <a:ln w="254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文本框 57">
            <a:extLst>
              <a:ext uri="{FF2B5EF4-FFF2-40B4-BE49-F238E27FC236}">
                <a16:creationId xmlns:a16="http://schemas.microsoft.com/office/drawing/2014/main" id="{A2A250D6-0263-84AD-040B-274DB6876D01}"/>
              </a:ext>
            </a:extLst>
          </p:cNvPr>
          <p:cNvSpPr txBox="1"/>
          <p:nvPr/>
        </p:nvSpPr>
        <p:spPr>
          <a:xfrm>
            <a:off x="9144233" y="3722125"/>
            <a:ext cx="1947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energy cost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9" name="图片 58" descr="\documentclass{article}&#10;\usepackage{amsmath}&#10;\pagestyle{empty}&#10;\begin{document}&#10;&#10;$\sim 0$&#10;&#10;\end{document}" title="IguanaTex Picture Display">
            <a:extLst>
              <a:ext uri="{FF2B5EF4-FFF2-40B4-BE49-F238E27FC236}">
                <a16:creationId xmlns:a16="http://schemas.microsoft.com/office/drawing/2014/main" id="{E800C638-923D-3E93-829D-21B0765FDED2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129" y="3848728"/>
            <a:ext cx="444343" cy="208457"/>
          </a:xfrm>
          <a:prstGeom prst="rect">
            <a:avLst/>
          </a:prstGeom>
        </p:spPr>
      </p:pic>
      <p:sp>
        <p:nvSpPr>
          <p:cNvPr id="60" name="文本框 59">
            <a:extLst>
              <a:ext uri="{FF2B5EF4-FFF2-40B4-BE49-F238E27FC236}">
                <a16:creationId xmlns:a16="http://schemas.microsoft.com/office/drawing/2014/main" id="{4367C0CE-82CB-C486-AEAE-EC98A1675291}"/>
              </a:ext>
            </a:extLst>
          </p:cNvPr>
          <p:cNvSpPr txBox="1"/>
          <p:nvPr/>
        </p:nvSpPr>
        <p:spPr>
          <a:xfrm>
            <a:off x="4571356" y="4899601"/>
            <a:ext cx="36491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from rotation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4" name="直接箭头连接符 63">
            <a:extLst>
              <a:ext uri="{FF2B5EF4-FFF2-40B4-BE49-F238E27FC236}">
                <a16:creationId xmlns:a16="http://schemas.microsoft.com/office/drawing/2014/main" id="{03195867-2625-A36C-9673-5D5B45AD65E6}"/>
              </a:ext>
            </a:extLst>
          </p:cNvPr>
          <p:cNvCxnSpPr/>
          <p:nvPr/>
        </p:nvCxnSpPr>
        <p:spPr>
          <a:xfrm>
            <a:off x="6364701" y="5146758"/>
            <a:ext cx="406400" cy="0"/>
          </a:xfrm>
          <a:prstGeom prst="straightConnector1">
            <a:avLst/>
          </a:prstGeom>
          <a:ln w="254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文本框 65">
            <a:extLst>
              <a:ext uri="{FF2B5EF4-FFF2-40B4-BE49-F238E27FC236}">
                <a16:creationId xmlns:a16="http://schemas.microsoft.com/office/drawing/2014/main" id="{FE798FA1-51BF-7DB0-D59C-6C94B6B236E3}"/>
              </a:ext>
            </a:extLst>
          </p:cNvPr>
          <p:cNvSpPr txBox="1"/>
          <p:nvPr/>
        </p:nvSpPr>
        <p:spPr>
          <a:xfrm>
            <a:off x="6655198" y="4746509"/>
            <a:ext cx="19473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rotational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energy cost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7" name="文本框 66">
            <a:extLst>
              <a:ext uri="{FF2B5EF4-FFF2-40B4-BE49-F238E27FC236}">
                <a16:creationId xmlns:a16="http://schemas.microsoft.com/office/drawing/2014/main" id="{9F4F7280-8A6B-5C40-454B-33762F6512A8}"/>
              </a:ext>
            </a:extLst>
          </p:cNvPr>
          <p:cNvSpPr txBox="1"/>
          <p:nvPr/>
        </p:nvSpPr>
        <p:spPr>
          <a:xfrm>
            <a:off x="7197522" y="5463390"/>
            <a:ext cx="24299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(large)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4" name="图片 73" descr="\documentclass{article}&#10;\usepackage{amsmath}&#10;\pagestyle{empty}&#10;\begin{document}&#10;&#10;\begin{equation}\nonumber&#10;\sim\frac{(I_\nu-I_{\nu 0})(I_\nu-I_{\nu 0}+1)}{2\mathcal{J_\nu}}&#10;\end{equation}&#10;&#10;\end{document}" title="IguanaTex Picture Display">
            <a:extLst>
              <a:ext uri="{FF2B5EF4-FFF2-40B4-BE49-F238E27FC236}">
                <a16:creationId xmlns:a16="http://schemas.microsoft.com/office/drawing/2014/main" id="{69D419B3-F07E-D0E5-C9F1-2833768D652C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985" y="4797311"/>
            <a:ext cx="3457828" cy="689371"/>
          </a:xfrm>
          <a:prstGeom prst="rect">
            <a:avLst/>
          </a:prstGeom>
        </p:spPr>
      </p:pic>
      <p:cxnSp>
        <p:nvCxnSpPr>
          <p:cNvPr id="75" name="直接箭头连接符 74">
            <a:extLst>
              <a:ext uri="{FF2B5EF4-FFF2-40B4-BE49-F238E27FC236}">
                <a16:creationId xmlns:a16="http://schemas.microsoft.com/office/drawing/2014/main" id="{C1BCD5A0-4515-CBFA-A4D6-481AE4934EC0}"/>
              </a:ext>
            </a:extLst>
          </p:cNvPr>
          <p:cNvCxnSpPr/>
          <p:nvPr/>
        </p:nvCxnSpPr>
        <p:spPr>
          <a:xfrm>
            <a:off x="1985500" y="4769627"/>
            <a:ext cx="0" cy="34191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文本框 81">
            <a:extLst>
              <a:ext uri="{FF2B5EF4-FFF2-40B4-BE49-F238E27FC236}">
                <a16:creationId xmlns:a16="http://schemas.microsoft.com/office/drawing/2014/main" id="{938391C8-2275-BD18-D455-839B56E82438}"/>
              </a:ext>
            </a:extLst>
          </p:cNvPr>
          <p:cNvSpPr txBox="1"/>
          <p:nvPr/>
        </p:nvSpPr>
        <p:spPr>
          <a:xfrm>
            <a:off x="436318" y="5009195"/>
            <a:ext cx="2114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from rotation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3" name="文本框 82">
            <a:extLst>
              <a:ext uri="{FF2B5EF4-FFF2-40B4-BE49-F238E27FC236}">
                <a16:creationId xmlns:a16="http://schemas.microsoft.com/office/drawing/2014/main" id="{CE34BC33-AE62-5CF7-D6FA-386C1E3BCB26}"/>
              </a:ext>
            </a:extLst>
          </p:cNvPr>
          <p:cNvSpPr txBox="1"/>
          <p:nvPr/>
        </p:nvSpPr>
        <p:spPr>
          <a:xfrm>
            <a:off x="65485" y="5512844"/>
            <a:ext cx="20489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energy cost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4" name="图片 83" descr="\documentclass{article}&#10;\usepackage{amsmath}&#10;\pagestyle{empty}&#10;\begin{document}&#10;&#10;\begin{equation}\nonumber&#10;\sim\frac{1}{\mathcal{J}_\pi}&#10;\end{equation}&#10;&#10;\end{document}" title="IguanaTex Picture Display">
            <a:extLst>
              <a:ext uri="{FF2B5EF4-FFF2-40B4-BE49-F238E27FC236}">
                <a16:creationId xmlns:a16="http://schemas.microsoft.com/office/drawing/2014/main" id="{520E9AC0-1D23-6FF3-0B39-D9570147738C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386" y="5420764"/>
            <a:ext cx="711314" cy="661943"/>
          </a:xfrm>
          <a:prstGeom prst="rect">
            <a:avLst/>
          </a:prstGeom>
        </p:spPr>
      </p:pic>
      <p:sp>
        <p:nvSpPr>
          <p:cNvPr id="92" name="文本框 91">
            <a:extLst>
              <a:ext uri="{FF2B5EF4-FFF2-40B4-BE49-F238E27FC236}">
                <a16:creationId xmlns:a16="http://schemas.microsoft.com/office/drawing/2014/main" id="{6DF3395E-224B-58D3-76E0-504AF6B99BE5}"/>
              </a:ext>
            </a:extLst>
          </p:cNvPr>
          <p:cNvSpPr txBox="1"/>
          <p:nvPr/>
        </p:nvSpPr>
        <p:spPr>
          <a:xfrm>
            <a:off x="486502" y="6280195"/>
            <a:ext cx="4516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difference in 2QP alignment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3" name="文本框 92">
            <a:extLst>
              <a:ext uri="{FF2B5EF4-FFF2-40B4-BE49-F238E27FC236}">
                <a16:creationId xmlns:a16="http://schemas.microsoft.com/office/drawing/2014/main" id="{8322523C-CD33-26FB-381B-2DA0C0FE245E}"/>
              </a:ext>
            </a:extLst>
          </p:cNvPr>
          <p:cNvSpPr txBox="1"/>
          <p:nvPr/>
        </p:nvSpPr>
        <p:spPr>
          <a:xfrm>
            <a:off x="4241038" y="6252969"/>
            <a:ext cx="7889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contributes to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splitting in scissors excitation energy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4" name="文本框 93">
            <a:extLst>
              <a:ext uri="{FF2B5EF4-FFF2-40B4-BE49-F238E27FC236}">
                <a16:creationId xmlns:a16="http://schemas.microsoft.com/office/drawing/2014/main" id="{03CE954B-12DF-4985-2209-7430FB5688B6}"/>
              </a:ext>
            </a:extLst>
          </p:cNvPr>
          <p:cNvSpPr txBox="1"/>
          <p:nvPr/>
        </p:nvSpPr>
        <p:spPr>
          <a:xfrm>
            <a:off x="6128897" y="2988484"/>
            <a:ext cx="3793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Lower scissors resonance</a:t>
            </a:r>
            <a:endParaRPr lang="zh-CN" altLang="en-US" sz="24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5" name="文本框 94">
            <a:extLst>
              <a:ext uri="{FF2B5EF4-FFF2-40B4-BE49-F238E27FC236}">
                <a16:creationId xmlns:a16="http://schemas.microsoft.com/office/drawing/2014/main" id="{AA07DDF9-0543-CA2A-8AA2-DCA5758D067D}"/>
              </a:ext>
            </a:extLst>
          </p:cNvPr>
          <p:cNvSpPr txBox="1"/>
          <p:nvPr/>
        </p:nvSpPr>
        <p:spPr>
          <a:xfrm>
            <a:off x="6075863" y="5822222"/>
            <a:ext cx="3793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Higher scissors resonance</a:t>
            </a:r>
            <a:endParaRPr lang="zh-CN" altLang="en-US" sz="2400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箭头: 下 17">
            <a:extLst>
              <a:ext uri="{FF2B5EF4-FFF2-40B4-BE49-F238E27FC236}">
                <a16:creationId xmlns:a16="http://schemas.microsoft.com/office/drawing/2014/main" id="{310F8AED-E66C-7ACB-F1D8-857560AC920E}"/>
              </a:ext>
            </a:extLst>
          </p:cNvPr>
          <p:cNvSpPr/>
          <p:nvPr/>
        </p:nvSpPr>
        <p:spPr>
          <a:xfrm>
            <a:off x="7554685" y="4507484"/>
            <a:ext cx="251379" cy="271631"/>
          </a:xfrm>
          <a:prstGeom prst="downArrow">
            <a:avLst/>
          </a:pr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4786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B94F68A9-CFE5-B136-A164-E5D1EC81248F}"/>
              </a:ext>
            </a:extLst>
          </p:cNvPr>
          <p:cNvSpPr txBox="1"/>
          <p:nvPr/>
        </p:nvSpPr>
        <p:spPr>
          <a:xfrm>
            <a:off x="186266" y="101601"/>
            <a:ext cx="118194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3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Possible correlation between 2QP alignment and scissors energy splitting</a:t>
            </a:r>
            <a:endParaRPr lang="zh-CN" altLang="en-US" sz="3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D984E09B-5ACC-C4BF-8FC1-1591258883A2}"/>
              </a:ext>
            </a:extLst>
          </p:cNvPr>
          <p:cNvSpPr txBox="1"/>
          <p:nvPr/>
        </p:nvSpPr>
        <p:spPr>
          <a:xfrm>
            <a:off x="262467" y="666632"/>
            <a:ext cx="646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Scissors energy splitting:</a:t>
            </a:r>
            <a:endParaRPr lang="zh-CN" alt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图片 8" descr="\documentclass{article}&#10;\usepackage{amsmath}&#10;\pagestyle{empty}&#10;\begin{document}&#10;&#10;$\tilde{E}_{\text{SR}}(a^\dag_{\nu i}a^\dag_{\nu j}|0_\nu\rangle\otimes|0_\pi\rangle)$&#10;&#10;\end{document}" title="IguanaTex Picture Display">
            <a:extLst>
              <a:ext uri="{FF2B5EF4-FFF2-40B4-BE49-F238E27FC236}">
                <a16:creationId xmlns:a16="http://schemas.microsoft.com/office/drawing/2014/main" id="{A6C647DA-ADD4-A1C8-A4D5-497165095BF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800" y="732033"/>
            <a:ext cx="2962286" cy="424229"/>
          </a:xfrm>
          <a:prstGeom prst="rect">
            <a:avLst/>
          </a:prstGeom>
        </p:spPr>
      </p:pic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13FB4E2E-7EE0-C1E1-D688-A1FE4AAE0581}"/>
              </a:ext>
            </a:extLst>
          </p:cNvPr>
          <p:cNvCxnSpPr/>
          <p:nvPr/>
        </p:nvCxnSpPr>
        <p:spPr>
          <a:xfrm>
            <a:off x="3784600" y="1156262"/>
            <a:ext cx="0" cy="427002"/>
          </a:xfrm>
          <a:prstGeom prst="straightConnector1">
            <a:avLst/>
          </a:prstGeom>
          <a:ln w="254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>
            <a:extLst>
              <a:ext uri="{FF2B5EF4-FFF2-40B4-BE49-F238E27FC236}">
                <a16:creationId xmlns:a16="http://schemas.microsoft.com/office/drawing/2014/main" id="{898BFA38-FD97-A042-D8F3-6B01B003A34A}"/>
              </a:ext>
            </a:extLst>
          </p:cNvPr>
          <p:cNvSpPr txBox="1"/>
          <p:nvPr/>
        </p:nvSpPr>
        <p:spPr>
          <a:xfrm>
            <a:off x="3310466" y="1545683"/>
            <a:ext cx="1634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scaled</a:t>
            </a:r>
            <a:endParaRPr lang="zh-CN" alt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图片 13" descr="\documentclass{article}&#10;\usepackage{amsmath}&#10;\pagestyle{empty}&#10;\begin{document}&#10;&#10;$-\tilde{E}_{\text{SR}}(|0_\nu\rangle\otimes a^\dag_{\pi i}a^\dag_{\pi j}|0_\pi\rangle)$&#10;&#10;\end{document}" title="IguanaTex Picture Display">
            <a:extLst>
              <a:ext uri="{FF2B5EF4-FFF2-40B4-BE49-F238E27FC236}">
                <a16:creationId xmlns:a16="http://schemas.microsoft.com/office/drawing/2014/main" id="{A637C181-858F-BFD2-382B-9129BB4B288E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218" y="722659"/>
            <a:ext cx="3212800" cy="424229"/>
          </a:xfrm>
          <a:prstGeom prst="rect">
            <a:avLst/>
          </a:prstGeom>
        </p:spPr>
      </p:pic>
      <p:sp>
        <p:nvSpPr>
          <p:cNvPr id="15" name="左大括号 14">
            <a:extLst>
              <a:ext uri="{FF2B5EF4-FFF2-40B4-BE49-F238E27FC236}">
                <a16:creationId xmlns:a16="http://schemas.microsoft.com/office/drawing/2014/main" id="{83C135E3-0B99-E83A-6ADC-3A6A9C6C3451}"/>
              </a:ext>
            </a:extLst>
          </p:cNvPr>
          <p:cNvSpPr/>
          <p:nvPr/>
        </p:nvSpPr>
        <p:spPr>
          <a:xfrm rot="16200000">
            <a:off x="6875381" y="-259826"/>
            <a:ext cx="219243" cy="3725336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29C0BBDC-9393-C664-7B45-107CFFA4DA60}"/>
              </a:ext>
            </a:extLst>
          </p:cNvPr>
          <p:cNvSpPr txBox="1"/>
          <p:nvPr/>
        </p:nvSpPr>
        <p:spPr>
          <a:xfrm>
            <a:off x="5266797" y="1645565"/>
            <a:ext cx="41571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same quasi-particle orbitals</a:t>
            </a:r>
            <a:endParaRPr lang="zh-CN" alt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E098ACE3-0160-A587-CF0C-04C0100633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09" y="2159693"/>
            <a:ext cx="5335356" cy="4352212"/>
          </a:xfrm>
          <a:prstGeom prst="rect">
            <a:avLst/>
          </a:prstGeom>
        </p:spPr>
      </p:pic>
      <p:sp>
        <p:nvSpPr>
          <p:cNvPr id="21" name="文本框 20">
            <a:extLst>
              <a:ext uri="{FF2B5EF4-FFF2-40B4-BE49-F238E27FC236}">
                <a16:creationId xmlns:a16="http://schemas.microsoft.com/office/drawing/2014/main" id="{62344E5C-B16F-2BD1-696D-83FF08F94E48}"/>
              </a:ext>
            </a:extLst>
          </p:cNvPr>
          <p:cNvSpPr txBox="1"/>
          <p:nvPr/>
        </p:nvSpPr>
        <p:spPr>
          <a:xfrm>
            <a:off x="4546075" y="1139330"/>
            <a:ext cx="15832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neutron 2QP</a:t>
            </a:r>
            <a:endParaRPr lang="zh-CN" alt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42769A01-7A50-8002-F44E-82A3605B9A16}"/>
              </a:ext>
            </a:extLst>
          </p:cNvPr>
          <p:cNvSpPr txBox="1"/>
          <p:nvPr/>
        </p:nvSpPr>
        <p:spPr>
          <a:xfrm>
            <a:off x="7929029" y="1132532"/>
            <a:ext cx="15832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proton 2QP</a:t>
            </a:r>
            <a:endParaRPr lang="zh-CN" alt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4" name="直接箭头连接符 23">
            <a:extLst>
              <a:ext uri="{FF2B5EF4-FFF2-40B4-BE49-F238E27FC236}">
                <a16:creationId xmlns:a16="http://schemas.microsoft.com/office/drawing/2014/main" id="{77BA156A-DE89-E641-0732-956DFF8395D3}"/>
              </a:ext>
            </a:extLst>
          </p:cNvPr>
          <p:cNvCxnSpPr/>
          <p:nvPr/>
        </p:nvCxnSpPr>
        <p:spPr>
          <a:xfrm>
            <a:off x="524933" y="1156262"/>
            <a:ext cx="0" cy="950968"/>
          </a:xfrm>
          <a:prstGeom prst="straightConnector1">
            <a:avLst/>
          </a:prstGeom>
          <a:ln w="254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本框 27">
            <a:extLst>
              <a:ext uri="{FF2B5EF4-FFF2-40B4-BE49-F238E27FC236}">
                <a16:creationId xmlns:a16="http://schemas.microsoft.com/office/drawing/2014/main" id="{477C709B-AF69-C575-5777-9F9DBD208F01}"/>
              </a:ext>
            </a:extLst>
          </p:cNvPr>
          <p:cNvSpPr txBox="1"/>
          <p:nvPr/>
        </p:nvSpPr>
        <p:spPr>
          <a:xfrm>
            <a:off x="431799" y="6191368"/>
            <a:ext cx="5927197" cy="3847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altLang="zh-CN" sz="1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difference between proton &amp; neutron 2QP alignment [ħ]</a:t>
            </a:r>
            <a:endParaRPr lang="zh-CN" altLang="en-US" sz="19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F25948F1-FCC9-8FC8-852D-E34957121D01}"/>
              </a:ext>
            </a:extLst>
          </p:cNvPr>
          <p:cNvSpPr txBox="1"/>
          <p:nvPr/>
        </p:nvSpPr>
        <p:spPr>
          <a:xfrm>
            <a:off x="5903072" y="3373667"/>
            <a:ext cx="6790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difference between 2QP alignments</a:t>
            </a:r>
            <a:endParaRPr lang="zh-CN" alt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图片 6" descr="\documentclass{article}&#10;\usepackage{amsmath}&#10;\pagestyle{empty}&#10;\begin{document}&#10;&#10;$I_{\pi 0}-I_{\nu 0}$&#10;&#10;\end{document}" title="IguanaTex Picture Display">
            <a:extLst>
              <a:ext uri="{FF2B5EF4-FFF2-40B4-BE49-F238E27FC236}">
                <a16:creationId xmlns:a16="http://schemas.microsoft.com/office/drawing/2014/main" id="{050468FF-AEEA-F291-3247-96118A3929B1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1366" y="3468032"/>
            <a:ext cx="1161142" cy="256000"/>
          </a:xfrm>
          <a:prstGeom prst="rect">
            <a:avLst/>
          </a:prstGeom>
        </p:spPr>
      </p:pic>
      <p:sp>
        <p:nvSpPr>
          <p:cNvPr id="41" name="文本框 40">
            <a:extLst>
              <a:ext uri="{FF2B5EF4-FFF2-40B4-BE49-F238E27FC236}">
                <a16:creationId xmlns:a16="http://schemas.microsoft.com/office/drawing/2014/main" id="{B88F22C6-1538-8358-0C33-092646A470AB}"/>
              </a:ext>
            </a:extLst>
          </p:cNvPr>
          <p:cNvSpPr txBox="1"/>
          <p:nvPr/>
        </p:nvSpPr>
        <p:spPr>
          <a:xfrm>
            <a:off x="6095999" y="4665185"/>
            <a:ext cx="54392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Splitting between scaled scissors energies</a:t>
            </a:r>
            <a:endParaRPr lang="zh-CN" alt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" name="箭头: 上下 43">
            <a:extLst>
              <a:ext uri="{FF2B5EF4-FFF2-40B4-BE49-F238E27FC236}">
                <a16:creationId xmlns:a16="http://schemas.microsoft.com/office/drawing/2014/main" id="{5ED437A7-FB00-C4CF-6D09-E5AFB2BD6CFB}"/>
              </a:ext>
            </a:extLst>
          </p:cNvPr>
          <p:cNvSpPr/>
          <p:nvPr/>
        </p:nvSpPr>
        <p:spPr>
          <a:xfrm>
            <a:off x="8500537" y="3904718"/>
            <a:ext cx="347134" cy="743699"/>
          </a:xfrm>
          <a:prstGeom prst="upDownArrow">
            <a:avLst/>
          </a:prstGeom>
          <a:noFill/>
          <a:ln w="25400">
            <a:solidFill>
              <a:srgbClr val="FF00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矩形: 圆角 44">
            <a:extLst>
              <a:ext uri="{FF2B5EF4-FFF2-40B4-BE49-F238E27FC236}">
                <a16:creationId xmlns:a16="http://schemas.microsoft.com/office/drawing/2014/main" id="{3D6EB5F4-AC93-FD12-4E6E-109E7762B458}"/>
              </a:ext>
            </a:extLst>
          </p:cNvPr>
          <p:cNvSpPr/>
          <p:nvPr/>
        </p:nvSpPr>
        <p:spPr>
          <a:xfrm>
            <a:off x="5869204" y="3107267"/>
            <a:ext cx="6136529" cy="2294466"/>
          </a:xfrm>
          <a:prstGeom prst="roundRect">
            <a:avLst/>
          </a:prstGeom>
          <a:noFill/>
          <a:ln w="2540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E0809A94-AAC8-8299-A872-A9C8BD9EE2F9}"/>
              </a:ext>
            </a:extLst>
          </p:cNvPr>
          <p:cNvSpPr txBox="1"/>
          <p:nvPr/>
        </p:nvSpPr>
        <p:spPr>
          <a:xfrm>
            <a:off x="6985002" y="2512402"/>
            <a:ext cx="41571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strong correlations found</a:t>
            </a:r>
            <a:endParaRPr lang="zh-CN" altLang="en-US" sz="2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6874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33073A1A-9866-4B3D-07F5-7596DE6E4AC4}"/>
              </a:ext>
            </a:extLst>
          </p:cNvPr>
          <p:cNvSpPr txBox="1"/>
          <p:nvPr/>
        </p:nvSpPr>
        <p:spPr>
          <a:xfrm>
            <a:off x="220133" y="143934"/>
            <a:ext cx="78909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3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Summary</a:t>
            </a:r>
            <a:endParaRPr lang="zh-CN" altLang="en-US" sz="3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B4066965-5457-E287-3886-CAB03A2E896B}"/>
              </a:ext>
            </a:extLst>
          </p:cNvPr>
          <p:cNvSpPr txBox="1"/>
          <p:nvPr/>
        </p:nvSpPr>
        <p:spPr>
          <a:xfrm>
            <a:off x="342899" y="922866"/>
            <a:ext cx="117390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altLang="zh-CN" sz="2400" dirty="0">
                <a:solidFill>
                  <a:srgbClr val="FF00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low-energy-enhancement</a:t>
            </a:r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the </a:t>
            </a:r>
            <a:r>
              <a:rPr lang="en-US" altLang="zh-CN" sz="2400" dirty="0">
                <a:solidFill>
                  <a:srgbClr val="FF00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splitting of the scissors resonance </a:t>
            </a:r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are investigated by the projected shell model allowing </a:t>
            </a:r>
            <a:r>
              <a:rPr lang="en-US" altLang="zh-CN" sz="2400" dirty="0">
                <a:solidFill>
                  <a:srgbClr val="FF00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scissors motion beyond harmonic oscillation.</a:t>
            </a:r>
            <a:endParaRPr lang="zh-CN" altLang="en-US" sz="2400" dirty="0">
              <a:solidFill>
                <a:srgbClr val="FF006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B17E145B-D5B6-19AD-A839-C34B09D10495}"/>
              </a:ext>
            </a:extLst>
          </p:cNvPr>
          <p:cNvSpPr txBox="1"/>
          <p:nvPr/>
        </p:nvSpPr>
        <p:spPr>
          <a:xfrm>
            <a:off x="342900" y="2328333"/>
            <a:ext cx="11214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low-energy-enhancement can be understood as the result of an extremely soft, approximately free scissors motion </a:t>
            </a:r>
            <a:r>
              <a:rPr lang="en-US" altLang="zh-CN" sz="2400" dirty="0">
                <a:solidFill>
                  <a:srgbClr val="FF00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due to weak deformation</a:t>
            </a:r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zh-CN" alt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02AC1974-081D-BDC4-87A0-CD26E08165BF}"/>
              </a:ext>
            </a:extLst>
          </p:cNvPr>
          <p:cNvSpPr txBox="1"/>
          <p:nvPr/>
        </p:nvSpPr>
        <p:spPr>
          <a:xfrm>
            <a:off x="342899" y="3759200"/>
            <a:ext cx="117390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scissors motion can be </a:t>
            </a:r>
            <a:r>
              <a:rPr lang="en-US" altLang="zh-CN" sz="2400" dirty="0">
                <a:solidFill>
                  <a:srgbClr val="FF00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softened</a:t>
            </a:r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by the </a:t>
            </a:r>
            <a:r>
              <a:rPr lang="en-US" altLang="zh-CN" sz="2400" dirty="0">
                <a:solidFill>
                  <a:srgbClr val="FF00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angular momentum alignment </a:t>
            </a:r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 intrinsic quasiparticle excitations, and the </a:t>
            </a:r>
            <a:r>
              <a:rPr lang="en-US" altLang="zh-CN" sz="2400" dirty="0">
                <a:solidFill>
                  <a:srgbClr val="FF00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difference between neutron and proton alignments </a:t>
            </a:r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contribute to the splitting of the scissors resonance in the actinide region.</a:t>
            </a:r>
            <a:endParaRPr lang="zh-CN" alt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60831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23CE3993-898E-4150-7ECA-549C234CC1E6}"/>
              </a:ext>
            </a:extLst>
          </p:cNvPr>
          <p:cNvSpPr txBox="1"/>
          <p:nvPr/>
        </p:nvSpPr>
        <p:spPr>
          <a:xfrm>
            <a:off x="270933" y="406400"/>
            <a:ext cx="82126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Work in collaboration with:</a:t>
            </a:r>
            <a:endParaRPr lang="zh-CN" alt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50380A7D-A229-04BC-9A0E-3811DD1030E7}"/>
              </a:ext>
            </a:extLst>
          </p:cNvPr>
          <p:cNvSpPr txBox="1"/>
          <p:nvPr/>
        </p:nvSpPr>
        <p:spPr>
          <a:xfrm>
            <a:off x="677333" y="1041400"/>
            <a:ext cx="596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Yi-Fei Niu (Lanzhou University)</a:t>
            </a:r>
            <a:endParaRPr lang="zh-CN" alt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B21F3BEA-F5AA-229B-A397-7DF2ABC0E4DD}"/>
              </a:ext>
            </a:extLst>
          </p:cNvPr>
          <p:cNvSpPr txBox="1"/>
          <p:nvPr/>
        </p:nvSpPr>
        <p:spPr>
          <a:xfrm>
            <a:off x="677333" y="1676400"/>
            <a:ext cx="637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Yang Sun (Shanghai Jiao Tong University)</a:t>
            </a:r>
            <a:endParaRPr lang="zh-CN" alt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23481273-12C3-6CA7-050C-669C0D95A3EC}"/>
              </a:ext>
            </a:extLst>
          </p:cNvPr>
          <p:cNvSpPr txBox="1"/>
          <p:nvPr/>
        </p:nvSpPr>
        <p:spPr>
          <a:xfrm>
            <a:off x="677333" y="2311400"/>
            <a:ext cx="65108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Mathis </a:t>
            </a:r>
            <a:r>
              <a:rPr lang="en-US" altLang="zh-CN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Wiedeking</a:t>
            </a:r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(LBNL)</a:t>
            </a:r>
            <a:endParaRPr lang="zh-CN" alt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3DE91F71-79C6-3392-09C8-688A87E68E8C}"/>
              </a:ext>
            </a:extLst>
          </p:cNvPr>
          <p:cNvSpPr txBox="1"/>
          <p:nvPr/>
        </p:nvSpPr>
        <p:spPr>
          <a:xfrm>
            <a:off x="410997" y="2967335"/>
            <a:ext cx="10346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Acknowledgment to Zhi-Xiang Huang for the help in preparing some of the figures. </a:t>
            </a:r>
            <a:endParaRPr lang="zh-CN" alt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CAA40D75-CBE4-8B71-57F2-01E103267D5A}"/>
              </a:ext>
            </a:extLst>
          </p:cNvPr>
          <p:cNvSpPr txBox="1"/>
          <p:nvPr/>
        </p:nvSpPr>
        <p:spPr>
          <a:xfrm>
            <a:off x="2603863" y="4237335"/>
            <a:ext cx="69842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Thank you very much for your attention!</a:t>
            </a:r>
            <a:endParaRPr lang="zh-CN" altLang="en-US"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4107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F3F02BF0-85AF-7271-F831-28DE30B547D0}"/>
              </a:ext>
            </a:extLst>
          </p:cNvPr>
          <p:cNvSpPr txBox="1"/>
          <p:nvPr/>
        </p:nvSpPr>
        <p:spPr>
          <a:xfrm>
            <a:off x="67734" y="110066"/>
            <a:ext cx="98128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3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Harmonicity in the scissors oscillation</a:t>
            </a:r>
            <a:endParaRPr lang="zh-CN" altLang="en-US" sz="3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154CD4AE-4708-433A-2023-6B0174F07226}"/>
              </a:ext>
            </a:extLst>
          </p:cNvPr>
          <p:cNvSpPr txBox="1"/>
          <p:nvPr/>
        </p:nvSpPr>
        <p:spPr>
          <a:xfrm>
            <a:off x="1041400" y="694265"/>
            <a:ext cx="1046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dirty="0">
                <a:solidFill>
                  <a:srgbClr val="FF00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Theoretically</a:t>
            </a:r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the scissors motion is often recognized as </a:t>
            </a:r>
            <a:r>
              <a:rPr lang="en-US" altLang="zh-CN" sz="2400" dirty="0">
                <a:solidFill>
                  <a:srgbClr val="FF00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harmonic oscillation</a:t>
            </a:r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zh-CN" alt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FC434959-156E-F7E9-2EDC-DB69C293B4DE}"/>
              </a:ext>
            </a:extLst>
          </p:cNvPr>
          <p:cNvSpPr txBox="1"/>
          <p:nvPr/>
        </p:nvSpPr>
        <p:spPr>
          <a:xfrm>
            <a:off x="507999" y="1263134"/>
            <a:ext cx="54186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l"/>
            </a:pPr>
            <a:r>
              <a:rPr lang="en-US" altLang="zh-CN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Two-Rotor-Model </a:t>
            </a:r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(phenomenological)</a:t>
            </a:r>
            <a:endParaRPr lang="zh-CN" alt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C015E534-51B5-E5FA-12C3-925079A4A2D0}"/>
              </a:ext>
            </a:extLst>
          </p:cNvPr>
          <p:cNvSpPr txBox="1"/>
          <p:nvPr/>
        </p:nvSpPr>
        <p:spPr>
          <a:xfrm>
            <a:off x="880533" y="1796301"/>
            <a:ext cx="57319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dirty="0">
                <a:solidFill>
                  <a:srgbClr val="FF00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Collective potential assumed </a:t>
            </a:r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interaction between neutron &amp; proton rotors:</a:t>
            </a:r>
            <a:endParaRPr lang="zh-CN" alt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图片 12" descr="\documentclass{article}&#10;\usepackage{amsmath}&#10;\pagestyle{empty}&#10;\begin{document}&#10;&#10;\begin{equation}\nonumber&#10;V(\theta)=\frac{1}{2}C_\theta\theta^2&#10;\end{equation}&#10;&#10;\end{document}" title="IguanaTex Picture Display">
            <a:extLst>
              <a:ext uri="{FF2B5EF4-FFF2-40B4-BE49-F238E27FC236}">
                <a16:creationId xmlns:a16="http://schemas.microsoft.com/office/drawing/2014/main" id="{BB78CAB1-54DD-4DF4-DEA6-1D03624BA43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933" y="2820884"/>
            <a:ext cx="1856000" cy="616229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CC04172E-0C18-75CB-C949-ED995F75F723}"/>
              </a:ext>
            </a:extLst>
          </p:cNvPr>
          <p:cNvSpPr txBox="1"/>
          <p:nvPr/>
        </p:nvSpPr>
        <p:spPr>
          <a:xfrm>
            <a:off x="649499" y="3529798"/>
            <a:ext cx="89238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     : angle between the two symmetry axes)</a:t>
            </a:r>
            <a:endParaRPr lang="zh-CN" alt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箭头: 下 14">
            <a:extLst>
              <a:ext uri="{FF2B5EF4-FFF2-40B4-BE49-F238E27FC236}">
                <a16:creationId xmlns:a16="http://schemas.microsoft.com/office/drawing/2014/main" id="{22E8F930-8076-0DD4-DEA5-74371FB08A9A}"/>
              </a:ext>
            </a:extLst>
          </p:cNvPr>
          <p:cNvSpPr/>
          <p:nvPr/>
        </p:nvSpPr>
        <p:spPr>
          <a:xfrm>
            <a:off x="3217332" y="4072466"/>
            <a:ext cx="364068" cy="471897"/>
          </a:xfrm>
          <a:prstGeom prst="downArrow">
            <a:avLst/>
          </a:prstGeom>
          <a:noFill/>
          <a:ln w="2540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8BA4FADB-F043-75A6-184A-4ABC115FE04E}"/>
              </a:ext>
            </a:extLst>
          </p:cNvPr>
          <p:cNvSpPr txBox="1"/>
          <p:nvPr/>
        </p:nvSpPr>
        <p:spPr>
          <a:xfrm>
            <a:off x="673999" y="4544367"/>
            <a:ext cx="24214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Intrinsic E. O. M</a:t>
            </a:r>
            <a:endParaRPr lang="zh-CN" altLang="en-US" sz="2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id="{4138DE2D-7421-22CA-57B5-3B5B73EAB0D5}"/>
              </a:ext>
            </a:extLst>
          </p:cNvPr>
          <p:cNvCxnSpPr/>
          <p:nvPr/>
        </p:nvCxnSpPr>
        <p:spPr>
          <a:xfrm>
            <a:off x="2845701" y="4775199"/>
            <a:ext cx="1092200" cy="0"/>
          </a:xfrm>
          <a:prstGeom prst="straightConnector1">
            <a:avLst/>
          </a:prstGeom>
          <a:ln w="2540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>
            <a:extLst>
              <a:ext uri="{FF2B5EF4-FFF2-40B4-BE49-F238E27FC236}">
                <a16:creationId xmlns:a16="http://schemas.microsoft.com/office/drawing/2014/main" id="{0E7D8389-DBC0-7F1C-B9C6-ED1F6655967B}"/>
              </a:ext>
            </a:extLst>
          </p:cNvPr>
          <p:cNvSpPr txBox="1"/>
          <p:nvPr/>
        </p:nvSpPr>
        <p:spPr>
          <a:xfrm>
            <a:off x="4004733" y="4544366"/>
            <a:ext cx="29802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Harmonic form</a:t>
            </a:r>
            <a:endParaRPr lang="zh-CN" altLang="en-US" sz="2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2" name="图片 21" descr="\documentclass{article}&#10;\usepackage{amsmath}&#10;\pagestyle{empty}&#10;\begin{document}&#10;&#10;$\theta$&#10;&#10;\end{document}" title="IguanaTex Picture Display">
            <a:extLst>
              <a:ext uri="{FF2B5EF4-FFF2-40B4-BE49-F238E27FC236}">
                <a16:creationId xmlns:a16="http://schemas.microsoft.com/office/drawing/2014/main" id="{7CD5FEDA-BA4D-FE71-CAC1-A4F23520B56E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400" y="3668764"/>
            <a:ext cx="128000" cy="217600"/>
          </a:xfrm>
          <a:prstGeom prst="rect">
            <a:avLst/>
          </a:prstGeom>
        </p:spPr>
      </p:pic>
      <p:sp>
        <p:nvSpPr>
          <p:cNvPr id="23" name="文本框 22">
            <a:extLst>
              <a:ext uri="{FF2B5EF4-FFF2-40B4-BE49-F238E27FC236}">
                <a16:creationId xmlns:a16="http://schemas.microsoft.com/office/drawing/2014/main" id="{F10654F4-56EB-128A-FC5C-D9AB21AAEF67}"/>
              </a:ext>
            </a:extLst>
          </p:cNvPr>
          <p:cNvSpPr txBox="1"/>
          <p:nvPr/>
        </p:nvSpPr>
        <p:spPr>
          <a:xfrm>
            <a:off x="1075268" y="5267967"/>
            <a:ext cx="37761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Should be artificial since               </a:t>
            </a:r>
          </a:p>
          <a:p>
            <a:pPr algn="ctr"/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must be periodic</a:t>
            </a:r>
            <a:endParaRPr lang="zh-CN" alt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5" name="图片 24" descr="\documentclass{article}&#10;\usepackage{amsmath}&#10;\pagestyle{empty}&#10;\begin{document}&#10;&#10;$V(\theta)$&#10;&#10;\end{document}" title="IguanaTex Picture Display">
            <a:extLst>
              <a:ext uri="{FF2B5EF4-FFF2-40B4-BE49-F238E27FC236}">
                <a16:creationId xmlns:a16="http://schemas.microsoft.com/office/drawing/2014/main" id="{C2461162-0FE6-26A8-33AA-6A1A2D9B211F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393" y="5378094"/>
            <a:ext cx="585143" cy="305371"/>
          </a:xfrm>
          <a:prstGeom prst="rect">
            <a:avLst/>
          </a:prstGeom>
        </p:spPr>
      </p:pic>
      <p:sp>
        <p:nvSpPr>
          <p:cNvPr id="26" name="矩形: 圆角 25">
            <a:extLst>
              <a:ext uri="{FF2B5EF4-FFF2-40B4-BE49-F238E27FC236}">
                <a16:creationId xmlns:a16="http://schemas.microsoft.com/office/drawing/2014/main" id="{13B37369-69A1-5B5B-FAAC-803D9A11BDDF}"/>
              </a:ext>
            </a:extLst>
          </p:cNvPr>
          <p:cNvSpPr/>
          <p:nvPr/>
        </p:nvSpPr>
        <p:spPr>
          <a:xfrm>
            <a:off x="1142233" y="5227019"/>
            <a:ext cx="4465267" cy="918397"/>
          </a:xfrm>
          <a:prstGeom prst="roundRect">
            <a:avLst/>
          </a:prstGeom>
          <a:noFill/>
          <a:ln w="2540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BA692722-D951-09FD-C06F-924AFEEAE3F2}"/>
              </a:ext>
            </a:extLst>
          </p:cNvPr>
          <p:cNvSpPr txBox="1"/>
          <p:nvPr/>
        </p:nvSpPr>
        <p:spPr>
          <a:xfrm>
            <a:off x="6739466" y="1274630"/>
            <a:ext cx="5355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l"/>
            </a:pPr>
            <a:r>
              <a:rPr lang="en-US" altLang="zh-CN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Projected Shell Model </a:t>
            </a:r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(microscopic)</a:t>
            </a:r>
            <a:endParaRPr lang="zh-CN" alt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6CA9F447-22F9-12EA-EF8A-014A7E9489E3}"/>
              </a:ext>
            </a:extLst>
          </p:cNvPr>
          <p:cNvSpPr txBox="1"/>
          <p:nvPr/>
        </p:nvSpPr>
        <p:spPr>
          <a:xfrm>
            <a:off x="7222067" y="1772267"/>
            <a:ext cx="45127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With </a:t>
            </a:r>
            <a:r>
              <a:rPr lang="en-US" altLang="zh-CN" sz="2400" dirty="0">
                <a:solidFill>
                  <a:srgbClr val="FF00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microscopic n-p interaction</a:t>
            </a:r>
            <a:endParaRPr lang="zh-CN" altLang="en-US" sz="2400" dirty="0">
              <a:solidFill>
                <a:srgbClr val="FF006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661809B0-7D4A-5FBB-8BB3-E0F9CCB0F9C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4399" y="2360220"/>
            <a:ext cx="3370127" cy="4387714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12D34DDE-E51E-C136-9EE0-1ADA889A6C18}"/>
              </a:ext>
            </a:extLst>
          </p:cNvPr>
          <p:cNvSpPr txBox="1"/>
          <p:nvPr/>
        </p:nvSpPr>
        <p:spPr>
          <a:xfrm>
            <a:off x="6834466" y="2736562"/>
            <a:ext cx="20404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Characteristic</a:t>
            </a:r>
            <a:r>
              <a:rPr lang="en-US" altLang="zh-CN" sz="2400" dirty="0">
                <a:solidFill>
                  <a:srgbClr val="FF00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degeneracy</a:t>
            </a:r>
            <a:r>
              <a:rPr lang="en-US" altLang="zh-CN" sz="2400" dirty="0">
                <a:solidFill>
                  <a:srgbClr val="FF00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 harmonic oscillator</a:t>
            </a:r>
            <a:endParaRPr lang="zh-CN" altLang="en-US" sz="2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77E08630-8E0E-6203-86B1-E0B772A0BC9C}"/>
              </a:ext>
            </a:extLst>
          </p:cNvPr>
          <p:cNvSpPr txBox="1"/>
          <p:nvPr/>
        </p:nvSpPr>
        <p:spPr>
          <a:xfrm>
            <a:off x="6893445" y="4828676"/>
            <a:ext cx="19981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Emerges “</a:t>
            </a:r>
            <a:r>
              <a:rPr lang="en-US" altLang="zh-CN" sz="2400" dirty="0">
                <a:solidFill>
                  <a:srgbClr val="FF00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automatically</a:t>
            </a:r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”</a:t>
            </a:r>
            <a:endParaRPr lang="zh-CN" alt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箭头: 下 11">
            <a:extLst>
              <a:ext uri="{FF2B5EF4-FFF2-40B4-BE49-F238E27FC236}">
                <a16:creationId xmlns:a16="http://schemas.microsoft.com/office/drawing/2014/main" id="{303C9914-DB56-72E5-3B8A-942625562EC0}"/>
              </a:ext>
            </a:extLst>
          </p:cNvPr>
          <p:cNvSpPr/>
          <p:nvPr/>
        </p:nvSpPr>
        <p:spPr>
          <a:xfrm>
            <a:off x="7710478" y="2269904"/>
            <a:ext cx="364068" cy="471897"/>
          </a:xfrm>
          <a:prstGeom prst="downArrow">
            <a:avLst/>
          </a:prstGeom>
          <a:noFill/>
          <a:ln w="2540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箭头: 下 16">
            <a:extLst>
              <a:ext uri="{FF2B5EF4-FFF2-40B4-BE49-F238E27FC236}">
                <a16:creationId xmlns:a16="http://schemas.microsoft.com/office/drawing/2014/main" id="{CF1FBFC6-92AE-AB6F-8E7D-CE454529A0E9}"/>
              </a:ext>
            </a:extLst>
          </p:cNvPr>
          <p:cNvSpPr/>
          <p:nvPr/>
        </p:nvSpPr>
        <p:spPr>
          <a:xfrm>
            <a:off x="7710478" y="4378455"/>
            <a:ext cx="364068" cy="471897"/>
          </a:xfrm>
          <a:prstGeom prst="downArrow">
            <a:avLst/>
          </a:prstGeom>
          <a:noFill/>
          <a:ln w="2540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97294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88ED5994-7161-2D23-2FA3-37B5497A951C}"/>
              </a:ext>
            </a:extLst>
          </p:cNvPr>
          <p:cNvSpPr txBox="1"/>
          <p:nvPr/>
        </p:nvSpPr>
        <p:spPr>
          <a:xfrm>
            <a:off x="67736" y="78156"/>
            <a:ext cx="12649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Scissors resonance in the </a:t>
            </a:r>
            <a:r>
              <a:rPr lang="el-GR" altLang="zh-CN" sz="3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γ</a:t>
            </a:r>
            <a:r>
              <a:rPr lang="en-US" altLang="zh-CN" sz="3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-ray strength function</a:t>
            </a:r>
            <a:endParaRPr lang="zh-CN" altLang="en-US" sz="3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DBF77D25-A136-21C4-5181-21756D2CA4BB}"/>
              </a:ext>
            </a:extLst>
          </p:cNvPr>
          <p:cNvSpPr txBox="1"/>
          <p:nvPr/>
        </p:nvSpPr>
        <p:spPr>
          <a:xfrm>
            <a:off x="59267" y="728131"/>
            <a:ext cx="5698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l"/>
            </a:pPr>
            <a:r>
              <a:rPr lang="en-US" altLang="zh-CN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scissors resonance</a:t>
            </a:r>
            <a:endParaRPr lang="zh-CN" altLang="en-US" sz="2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7FAA5D16-0410-49FC-A79E-661CBE140256}"/>
              </a:ext>
            </a:extLst>
          </p:cNvPr>
          <p:cNvGrpSpPr/>
          <p:nvPr/>
        </p:nvGrpSpPr>
        <p:grpSpPr>
          <a:xfrm>
            <a:off x="219256" y="1721870"/>
            <a:ext cx="5538077" cy="3485125"/>
            <a:chOff x="1423417" y="1355466"/>
            <a:chExt cx="7929592" cy="4990111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62BCCB0E-82F0-ACB7-082B-794052033C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41525" y="1477623"/>
              <a:ext cx="7411484" cy="4867954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140E10D9-5287-D69B-B28E-3586920D767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23417" y="1355466"/>
              <a:ext cx="590632" cy="4563112"/>
            </a:xfrm>
            <a:prstGeom prst="rect">
              <a:avLst/>
            </a:prstGeom>
          </p:spPr>
        </p:pic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76DDA730-4B2F-2FEF-E646-CF4F1E876E0F}"/>
                </a:ext>
              </a:extLst>
            </p:cNvPr>
            <p:cNvCxnSpPr/>
            <p:nvPr/>
          </p:nvCxnSpPr>
          <p:spPr>
            <a:xfrm>
              <a:off x="2590799" y="1477623"/>
              <a:ext cx="6745276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07E5FC9B-CAA1-B360-29FB-0C9FA6DA7F9B}"/>
              </a:ext>
            </a:extLst>
          </p:cNvPr>
          <p:cNvCxnSpPr/>
          <p:nvPr/>
        </p:nvCxnSpPr>
        <p:spPr>
          <a:xfrm flipV="1">
            <a:off x="2908300" y="2768596"/>
            <a:ext cx="0" cy="448733"/>
          </a:xfrm>
          <a:prstGeom prst="straightConnector1">
            <a:avLst/>
          </a:prstGeom>
          <a:ln w="2540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>
            <a:extLst>
              <a:ext uri="{FF2B5EF4-FFF2-40B4-BE49-F238E27FC236}">
                <a16:creationId xmlns:a16="http://schemas.microsoft.com/office/drawing/2014/main" id="{A45F358C-338A-AB4C-3CCC-7667B50B2C30}"/>
              </a:ext>
            </a:extLst>
          </p:cNvPr>
          <p:cNvSpPr txBox="1"/>
          <p:nvPr/>
        </p:nvSpPr>
        <p:spPr>
          <a:xfrm>
            <a:off x="2360578" y="1971021"/>
            <a:ext cx="16679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rgbClr val="FF00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Scissors resonance</a:t>
            </a:r>
            <a:endParaRPr lang="zh-CN" altLang="en-US" sz="2400" dirty="0">
              <a:solidFill>
                <a:srgbClr val="FF006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1BD078CA-8B22-D613-BA5C-4AAA9BB57CF7}"/>
              </a:ext>
            </a:extLst>
          </p:cNvPr>
          <p:cNvCxnSpPr/>
          <p:nvPr/>
        </p:nvCxnSpPr>
        <p:spPr>
          <a:xfrm>
            <a:off x="3090333" y="3572929"/>
            <a:ext cx="0" cy="47413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>
            <a:extLst>
              <a:ext uri="{FF2B5EF4-FFF2-40B4-BE49-F238E27FC236}">
                <a16:creationId xmlns:a16="http://schemas.microsoft.com/office/drawing/2014/main" id="{EC1D22A8-85E4-FA86-18EB-65B0E0CA1658}"/>
              </a:ext>
            </a:extLst>
          </p:cNvPr>
          <p:cNvSpPr txBox="1"/>
          <p:nvPr/>
        </p:nvSpPr>
        <p:spPr>
          <a:xfrm>
            <a:off x="1896534" y="4047063"/>
            <a:ext cx="36067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Tails of all other resonance</a:t>
            </a:r>
            <a:endParaRPr lang="zh-CN" alt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590EC78-9FD0-89EC-DF9E-57BB9BD54C99}"/>
              </a:ext>
            </a:extLst>
          </p:cNvPr>
          <p:cNvSpPr/>
          <p:nvPr/>
        </p:nvSpPr>
        <p:spPr>
          <a:xfrm>
            <a:off x="4028511" y="2074329"/>
            <a:ext cx="755155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ECFA3856-7027-9363-D80C-D966DE429B48}"/>
              </a:ext>
            </a:extLst>
          </p:cNvPr>
          <p:cNvSpPr txBox="1"/>
          <p:nvPr/>
        </p:nvSpPr>
        <p:spPr>
          <a:xfrm>
            <a:off x="1034562" y="1280065"/>
            <a:ext cx="47109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M. Guttormsen </a:t>
            </a:r>
            <a:r>
              <a:rPr lang="en-US" altLang="zh-CN" sz="20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 al</a:t>
            </a:r>
            <a:r>
              <a:rPr lang="en-US" altLang="zh-CN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PRC 89, 014302 (2014)</a:t>
            </a:r>
            <a:endParaRPr lang="zh-CN" alt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830EB228-8CB0-62E9-1FC7-643CCA3E8AF0}"/>
              </a:ext>
            </a:extLst>
          </p:cNvPr>
          <p:cNvSpPr txBox="1"/>
          <p:nvPr/>
        </p:nvSpPr>
        <p:spPr>
          <a:xfrm>
            <a:off x="6096000" y="770466"/>
            <a:ext cx="579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l"/>
            </a:pPr>
            <a:r>
              <a:rPr lang="en-US" altLang="zh-CN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Impact on neutron capture cross sections</a:t>
            </a:r>
            <a:endParaRPr lang="zh-CN" altLang="en-US" sz="2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0E1036CD-4DC0-5EEB-5C62-58F91F7305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3674" y="1577784"/>
            <a:ext cx="5987926" cy="4029695"/>
          </a:xfrm>
          <a:prstGeom prst="rect">
            <a:avLst/>
          </a:prstGeom>
        </p:spPr>
      </p:pic>
      <p:cxnSp>
        <p:nvCxnSpPr>
          <p:cNvPr id="27" name="直接箭头连接符 26">
            <a:extLst>
              <a:ext uri="{FF2B5EF4-FFF2-40B4-BE49-F238E27FC236}">
                <a16:creationId xmlns:a16="http://schemas.microsoft.com/office/drawing/2014/main" id="{70D40530-F299-5E7A-EA4A-48F1D588CFEC}"/>
              </a:ext>
            </a:extLst>
          </p:cNvPr>
          <p:cNvCxnSpPr>
            <a:cxnSpLocks/>
          </p:cNvCxnSpPr>
          <p:nvPr/>
        </p:nvCxnSpPr>
        <p:spPr>
          <a:xfrm flipH="1">
            <a:off x="9254067" y="3910095"/>
            <a:ext cx="220134" cy="326168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本框 27">
            <a:extLst>
              <a:ext uri="{FF2B5EF4-FFF2-40B4-BE49-F238E27FC236}">
                <a16:creationId xmlns:a16="http://schemas.microsoft.com/office/drawing/2014/main" id="{9B977042-7EFA-266A-13AA-33754890D536}"/>
              </a:ext>
            </a:extLst>
          </p:cNvPr>
          <p:cNvSpPr txBox="1"/>
          <p:nvPr/>
        </p:nvSpPr>
        <p:spPr>
          <a:xfrm>
            <a:off x="6645605" y="3952430"/>
            <a:ext cx="29743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Calculation without scissors resonance</a:t>
            </a:r>
            <a:endParaRPr lang="zh-CN" alt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9" name="直接箭头连接符 28">
            <a:extLst>
              <a:ext uri="{FF2B5EF4-FFF2-40B4-BE49-F238E27FC236}">
                <a16:creationId xmlns:a16="http://schemas.microsoft.com/office/drawing/2014/main" id="{8EE7F708-37A0-7369-B60D-7E33807CFA7E}"/>
              </a:ext>
            </a:extLst>
          </p:cNvPr>
          <p:cNvCxnSpPr>
            <a:cxnSpLocks/>
          </p:cNvCxnSpPr>
          <p:nvPr/>
        </p:nvCxnSpPr>
        <p:spPr>
          <a:xfrm flipV="1">
            <a:off x="9468678" y="2713839"/>
            <a:ext cx="0" cy="753533"/>
          </a:xfrm>
          <a:prstGeom prst="straightConnector1">
            <a:avLst/>
          </a:prstGeom>
          <a:ln w="254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本框 29">
            <a:extLst>
              <a:ext uri="{FF2B5EF4-FFF2-40B4-BE49-F238E27FC236}">
                <a16:creationId xmlns:a16="http://schemas.microsoft.com/office/drawing/2014/main" id="{8CA8EDFC-CD7D-96FC-4039-D2EAED028248}"/>
              </a:ext>
            </a:extLst>
          </p:cNvPr>
          <p:cNvSpPr txBox="1"/>
          <p:nvPr/>
        </p:nvSpPr>
        <p:spPr>
          <a:xfrm>
            <a:off x="7298308" y="1875056"/>
            <a:ext cx="29743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Calculation with</a:t>
            </a:r>
          </a:p>
          <a:p>
            <a:pPr algn="ctr"/>
            <a:r>
              <a:rPr lang="en-US" altLang="zh-CN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scissors resonance</a:t>
            </a:r>
          </a:p>
          <a:p>
            <a:pPr algn="ctr"/>
            <a:r>
              <a:rPr lang="en-US" altLang="zh-CN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&amp; exp data</a:t>
            </a:r>
            <a:endParaRPr lang="zh-CN" alt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箭头: 上 31">
            <a:extLst>
              <a:ext uri="{FF2B5EF4-FFF2-40B4-BE49-F238E27FC236}">
                <a16:creationId xmlns:a16="http://schemas.microsoft.com/office/drawing/2014/main" id="{C048853B-54F0-EA6E-C523-0375B0916BF5}"/>
              </a:ext>
            </a:extLst>
          </p:cNvPr>
          <p:cNvSpPr/>
          <p:nvPr/>
        </p:nvSpPr>
        <p:spPr>
          <a:xfrm>
            <a:off x="9431875" y="3530716"/>
            <a:ext cx="84652" cy="326168"/>
          </a:xfrm>
          <a:prstGeom prst="upArrow">
            <a:avLst/>
          </a:prstGeom>
          <a:solidFill>
            <a:srgbClr val="FF0066"/>
          </a:solidFill>
          <a:ln w="25400">
            <a:solidFill>
              <a:srgbClr val="FF00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794F765F-D200-C22E-C850-C2F0AD4CC57B}"/>
              </a:ext>
            </a:extLst>
          </p:cNvPr>
          <p:cNvSpPr txBox="1"/>
          <p:nvPr/>
        </p:nvSpPr>
        <p:spPr>
          <a:xfrm>
            <a:off x="6874933" y="1207395"/>
            <a:ext cx="4541985" cy="448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5000"/>
              </a:lnSpc>
            </a:pPr>
            <a:r>
              <a:rPr lang="en-US" altLang="zh-CN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J. L. Ullmann et al, PRC 89, 034603 (2014)</a:t>
            </a:r>
            <a:endParaRPr lang="zh-CN" altLang="en-US" sz="2000" dirty="0"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FA1247A0-5C30-8BB3-0852-90BBC7E640D2}"/>
              </a:ext>
            </a:extLst>
          </p:cNvPr>
          <p:cNvSpPr txBox="1"/>
          <p:nvPr/>
        </p:nvSpPr>
        <p:spPr>
          <a:xfrm>
            <a:off x="6150292" y="5757515"/>
            <a:ext cx="59879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Neutron capture cross section </a:t>
            </a:r>
            <a:r>
              <a:rPr lang="en-US" altLang="zh-CN" sz="2400" dirty="0">
                <a:solidFill>
                  <a:srgbClr val="FF00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enhanced</a:t>
            </a:r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with the consideration of scissors resonance</a:t>
            </a:r>
            <a:endParaRPr lang="zh-CN" alt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C36FEE7B-C0A5-6870-598E-CE273A4927A2}"/>
              </a:ext>
            </a:extLst>
          </p:cNvPr>
          <p:cNvSpPr txBox="1"/>
          <p:nvPr/>
        </p:nvSpPr>
        <p:spPr>
          <a:xfrm>
            <a:off x="53781" y="5278826"/>
            <a:ext cx="65778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Observed systematically in deformed nuclei </a:t>
            </a:r>
            <a:endParaRPr lang="zh-CN" alt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19934AD4-4CEA-9947-2D0C-591CD3C0241A}"/>
              </a:ext>
            </a:extLst>
          </p:cNvPr>
          <p:cNvSpPr txBox="1"/>
          <p:nvPr/>
        </p:nvSpPr>
        <p:spPr>
          <a:xfrm>
            <a:off x="53781" y="5802692"/>
            <a:ext cx="58370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With        </a:t>
            </a:r>
            <a:r>
              <a:rPr lang="en-US" altLang="zh-CN" sz="2400" dirty="0">
                <a:solidFill>
                  <a:srgbClr val="FF00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accordance with </a:t>
            </a:r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scissors excitation on the ground state</a:t>
            </a:r>
            <a:endParaRPr lang="zh-CN" alt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9" name="图片 38" descr="\documentclass{article}&#10;\usepackage{amsmath}&#10;\pagestyle{empty}&#10;\begin{document}&#10;&#10;$E_\gamma$&#10;&#10;\end{document}" title="IguanaTex Picture Display">
            <a:extLst>
              <a:ext uri="{FF2B5EF4-FFF2-40B4-BE49-F238E27FC236}">
                <a16:creationId xmlns:a16="http://schemas.microsoft.com/office/drawing/2014/main" id="{ABB03761-2E79-AD16-3EFD-2D6CC1CABAF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714" y="5896216"/>
            <a:ext cx="343771" cy="298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1998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AA704E6F-D497-04D9-EE50-D181E8A01C05}"/>
              </a:ext>
            </a:extLst>
          </p:cNvPr>
          <p:cNvSpPr txBox="1"/>
          <p:nvPr/>
        </p:nvSpPr>
        <p:spPr>
          <a:xfrm>
            <a:off x="84667" y="76199"/>
            <a:ext cx="100922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3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Splitting of the scissors resonance in the actinide region</a:t>
            </a:r>
            <a:endParaRPr lang="zh-CN" altLang="en-US" sz="3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243AD693-C068-B963-2451-EA0506DD475B}"/>
              </a:ext>
            </a:extLst>
          </p:cNvPr>
          <p:cNvGrpSpPr/>
          <p:nvPr/>
        </p:nvGrpSpPr>
        <p:grpSpPr>
          <a:xfrm>
            <a:off x="114359" y="1001413"/>
            <a:ext cx="6249271" cy="4975126"/>
            <a:chOff x="114359" y="1001413"/>
            <a:chExt cx="6249271" cy="4975126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32B67DFE-677D-AD35-DCE2-27DE8763F9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66886" y="1001413"/>
              <a:ext cx="5591955" cy="4296375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BA799C60-A13B-1D52-E7FE-8C330CC217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359" y="2358914"/>
              <a:ext cx="552527" cy="1581371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C41C394E-7149-A99C-C19A-ECA2E0A08C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2095" y="5338275"/>
              <a:ext cx="5801535" cy="638264"/>
            </a:xfrm>
            <a:prstGeom prst="rect">
              <a:avLst/>
            </a:prstGeom>
          </p:spPr>
        </p:pic>
        <p:sp>
          <p:nvSpPr>
            <p:cNvPr id="9" name="箭头: 下 8">
              <a:extLst>
                <a:ext uri="{FF2B5EF4-FFF2-40B4-BE49-F238E27FC236}">
                  <a16:creationId xmlns:a16="http://schemas.microsoft.com/office/drawing/2014/main" id="{3B51E999-9F42-CC60-AAD1-0DFA85BD1538}"/>
                </a:ext>
              </a:extLst>
            </p:cNvPr>
            <p:cNvSpPr/>
            <p:nvPr/>
          </p:nvSpPr>
          <p:spPr>
            <a:xfrm>
              <a:off x="3230028" y="1240936"/>
              <a:ext cx="465667" cy="553998"/>
            </a:xfrm>
            <a:prstGeom prst="downArrow">
              <a:avLst/>
            </a:prstGeom>
            <a:noFill/>
            <a:ln w="25400">
              <a:solidFill>
                <a:srgbClr val="FF006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箭头: 下 9">
              <a:extLst>
                <a:ext uri="{FF2B5EF4-FFF2-40B4-BE49-F238E27FC236}">
                  <a16:creationId xmlns:a16="http://schemas.microsoft.com/office/drawing/2014/main" id="{34273088-3502-1B79-7C50-71D09E4DC944}"/>
                </a:ext>
              </a:extLst>
            </p:cNvPr>
            <p:cNvSpPr/>
            <p:nvPr/>
          </p:nvSpPr>
          <p:spPr>
            <a:xfrm>
              <a:off x="4364561" y="1240936"/>
              <a:ext cx="300569" cy="553998"/>
            </a:xfrm>
            <a:prstGeom prst="downArrow">
              <a:avLst>
                <a:gd name="adj1" fmla="val 50000"/>
                <a:gd name="adj2" fmla="val 66901"/>
              </a:avLst>
            </a:prstGeom>
            <a:noFill/>
            <a:ln w="25400">
              <a:solidFill>
                <a:srgbClr val="0020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箭头: 下 10">
              <a:extLst>
                <a:ext uri="{FF2B5EF4-FFF2-40B4-BE49-F238E27FC236}">
                  <a16:creationId xmlns:a16="http://schemas.microsoft.com/office/drawing/2014/main" id="{71A61B95-51BD-FCAB-CA25-84D86CD0EC7E}"/>
                </a:ext>
              </a:extLst>
            </p:cNvPr>
            <p:cNvSpPr/>
            <p:nvPr/>
          </p:nvSpPr>
          <p:spPr>
            <a:xfrm>
              <a:off x="3230027" y="3320164"/>
              <a:ext cx="465667" cy="553998"/>
            </a:xfrm>
            <a:prstGeom prst="downArrow">
              <a:avLst/>
            </a:prstGeom>
            <a:noFill/>
            <a:ln w="25400">
              <a:solidFill>
                <a:srgbClr val="FF006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箭头: 下 11">
              <a:extLst>
                <a:ext uri="{FF2B5EF4-FFF2-40B4-BE49-F238E27FC236}">
                  <a16:creationId xmlns:a16="http://schemas.microsoft.com/office/drawing/2014/main" id="{D1028DB4-4434-AB07-A2BB-F73671DF90E0}"/>
                </a:ext>
              </a:extLst>
            </p:cNvPr>
            <p:cNvSpPr/>
            <p:nvPr/>
          </p:nvSpPr>
          <p:spPr>
            <a:xfrm>
              <a:off x="4097936" y="3370966"/>
              <a:ext cx="300569" cy="553998"/>
            </a:xfrm>
            <a:prstGeom prst="downArrow">
              <a:avLst>
                <a:gd name="adj1" fmla="val 50000"/>
                <a:gd name="adj2" fmla="val 66901"/>
              </a:avLst>
            </a:prstGeom>
            <a:noFill/>
            <a:ln w="25400">
              <a:solidFill>
                <a:srgbClr val="0020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文本框 12">
            <a:extLst>
              <a:ext uri="{FF2B5EF4-FFF2-40B4-BE49-F238E27FC236}">
                <a16:creationId xmlns:a16="http://schemas.microsoft.com/office/drawing/2014/main" id="{6777C6D6-3A42-C68A-DA5B-E59F7E28B733}"/>
              </a:ext>
            </a:extLst>
          </p:cNvPr>
          <p:cNvSpPr txBox="1"/>
          <p:nvPr/>
        </p:nvSpPr>
        <p:spPr>
          <a:xfrm>
            <a:off x="1144971" y="681406"/>
            <a:ext cx="47986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M. Guttormsen </a:t>
            </a:r>
            <a:r>
              <a:rPr lang="en-US" altLang="zh-CN" sz="20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 al</a:t>
            </a:r>
            <a:r>
              <a:rPr lang="en-US" altLang="zh-CN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PRL 109, 162503 (2012)</a:t>
            </a:r>
            <a:endParaRPr lang="zh-CN" alt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D32FC93B-3149-8388-270F-F8B673949220}"/>
              </a:ext>
            </a:extLst>
          </p:cNvPr>
          <p:cNvSpPr txBox="1"/>
          <p:nvPr/>
        </p:nvSpPr>
        <p:spPr>
          <a:xfrm>
            <a:off x="7014633" y="684240"/>
            <a:ext cx="4555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Possible explanation by triaxiality:</a:t>
            </a:r>
            <a:endParaRPr lang="zh-CN" alt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21EACB25-5ADD-85A0-8F5A-496611067BB3}"/>
              </a:ext>
            </a:extLst>
          </p:cNvPr>
          <p:cNvSpPr/>
          <p:nvPr/>
        </p:nvSpPr>
        <p:spPr>
          <a:xfrm>
            <a:off x="6642035" y="2722030"/>
            <a:ext cx="1490133" cy="736600"/>
          </a:xfrm>
          <a:prstGeom prst="ellipse">
            <a:avLst/>
          </a:prstGeom>
          <a:noFill/>
          <a:ln w="254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2B606520-45A0-CE87-F5E0-184928EA4682}"/>
              </a:ext>
            </a:extLst>
          </p:cNvPr>
          <p:cNvCxnSpPr/>
          <p:nvPr/>
        </p:nvCxnSpPr>
        <p:spPr>
          <a:xfrm>
            <a:off x="6350000" y="3090330"/>
            <a:ext cx="2226734" cy="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1DFC6FCE-404B-B087-DC71-167E617B4A63}"/>
              </a:ext>
            </a:extLst>
          </p:cNvPr>
          <p:cNvCxnSpPr/>
          <p:nvPr/>
        </p:nvCxnSpPr>
        <p:spPr>
          <a:xfrm flipV="1">
            <a:off x="6443134" y="2595977"/>
            <a:ext cx="1689034" cy="1070086"/>
          </a:xfrm>
          <a:prstGeom prst="straightConnector1">
            <a:avLst/>
          </a:prstGeom>
          <a:ln w="254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FC02370F-2C2E-AD3E-BC51-F9718078C807}"/>
              </a:ext>
            </a:extLst>
          </p:cNvPr>
          <p:cNvCxnSpPr>
            <a:cxnSpLocks/>
          </p:cNvCxnSpPr>
          <p:nvPr/>
        </p:nvCxnSpPr>
        <p:spPr>
          <a:xfrm>
            <a:off x="6860611" y="2159977"/>
            <a:ext cx="983646" cy="1801197"/>
          </a:xfrm>
          <a:prstGeom prst="line">
            <a:avLst/>
          </a:prstGeom>
          <a:ln w="25400">
            <a:solidFill>
              <a:srgbClr val="00206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220F5E10-CBA6-BFB7-FDAD-7A4384F3DF90}"/>
              </a:ext>
            </a:extLst>
          </p:cNvPr>
          <p:cNvCxnSpPr>
            <a:cxnSpLocks/>
          </p:cNvCxnSpPr>
          <p:nvPr/>
        </p:nvCxnSpPr>
        <p:spPr>
          <a:xfrm flipV="1">
            <a:off x="6722533" y="2125130"/>
            <a:ext cx="1295401" cy="1896189"/>
          </a:xfrm>
          <a:prstGeom prst="line">
            <a:avLst/>
          </a:prstGeom>
          <a:ln w="25400">
            <a:solidFill>
              <a:srgbClr val="00B0F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624B5CDF-945A-24FE-80DA-6CB2E6FF07D5}"/>
              </a:ext>
            </a:extLst>
          </p:cNvPr>
          <p:cNvCxnSpPr>
            <a:cxnSpLocks/>
          </p:cNvCxnSpPr>
          <p:nvPr/>
        </p:nvCxnSpPr>
        <p:spPr>
          <a:xfrm>
            <a:off x="8017934" y="2153044"/>
            <a:ext cx="0" cy="920180"/>
          </a:xfrm>
          <a:prstGeom prst="line">
            <a:avLst/>
          </a:prstGeom>
          <a:ln w="25400">
            <a:solidFill>
              <a:srgbClr val="FF0000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C49780D8-58F0-93E1-DDBC-9053B77922E2}"/>
              </a:ext>
            </a:extLst>
          </p:cNvPr>
          <p:cNvCxnSpPr/>
          <p:nvPr/>
        </p:nvCxnSpPr>
        <p:spPr>
          <a:xfrm>
            <a:off x="7387101" y="3090330"/>
            <a:ext cx="630833" cy="0"/>
          </a:xfrm>
          <a:prstGeom prst="line">
            <a:avLst/>
          </a:prstGeom>
          <a:ln w="254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椭圆 23">
            <a:extLst>
              <a:ext uri="{FF2B5EF4-FFF2-40B4-BE49-F238E27FC236}">
                <a16:creationId xmlns:a16="http://schemas.microsoft.com/office/drawing/2014/main" id="{E93E2093-FACC-6885-92F4-F5A637D27665}"/>
              </a:ext>
            </a:extLst>
          </p:cNvPr>
          <p:cNvSpPr/>
          <p:nvPr/>
        </p:nvSpPr>
        <p:spPr>
          <a:xfrm>
            <a:off x="9427569" y="2738272"/>
            <a:ext cx="1490133" cy="736600"/>
          </a:xfrm>
          <a:prstGeom prst="ellipse">
            <a:avLst/>
          </a:prstGeom>
          <a:noFill/>
          <a:ln w="254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1F226E7A-DE9B-401F-811C-108A37AC811E}"/>
              </a:ext>
            </a:extLst>
          </p:cNvPr>
          <p:cNvCxnSpPr/>
          <p:nvPr/>
        </p:nvCxnSpPr>
        <p:spPr>
          <a:xfrm>
            <a:off x="9050866" y="3106541"/>
            <a:ext cx="2226734" cy="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箭头连接符 25">
            <a:extLst>
              <a:ext uri="{FF2B5EF4-FFF2-40B4-BE49-F238E27FC236}">
                <a16:creationId xmlns:a16="http://schemas.microsoft.com/office/drawing/2014/main" id="{92DBB517-2B99-C85F-1D2A-3D25D0A8C9E1}"/>
              </a:ext>
            </a:extLst>
          </p:cNvPr>
          <p:cNvCxnSpPr/>
          <p:nvPr/>
        </p:nvCxnSpPr>
        <p:spPr>
          <a:xfrm flipV="1">
            <a:off x="9328118" y="2549904"/>
            <a:ext cx="1689034" cy="1070086"/>
          </a:xfrm>
          <a:prstGeom prst="straightConnector1">
            <a:avLst/>
          </a:prstGeom>
          <a:ln w="254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id="{0A5152F7-1985-B894-271C-BD2DF079338B}"/>
              </a:ext>
            </a:extLst>
          </p:cNvPr>
          <p:cNvCxnSpPr>
            <a:cxnSpLocks/>
          </p:cNvCxnSpPr>
          <p:nvPr/>
        </p:nvCxnSpPr>
        <p:spPr>
          <a:xfrm flipV="1">
            <a:off x="9772684" y="2125130"/>
            <a:ext cx="740833" cy="1896189"/>
          </a:xfrm>
          <a:prstGeom prst="line">
            <a:avLst/>
          </a:prstGeom>
          <a:ln w="25400">
            <a:solidFill>
              <a:srgbClr val="00B0F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>
            <a:extLst>
              <a:ext uri="{FF2B5EF4-FFF2-40B4-BE49-F238E27FC236}">
                <a16:creationId xmlns:a16="http://schemas.microsoft.com/office/drawing/2014/main" id="{3ED63DC5-E6DE-3A24-8684-7F2FCB21E805}"/>
              </a:ext>
            </a:extLst>
          </p:cNvPr>
          <p:cNvCxnSpPr>
            <a:cxnSpLocks/>
          </p:cNvCxnSpPr>
          <p:nvPr/>
        </p:nvCxnSpPr>
        <p:spPr>
          <a:xfrm>
            <a:off x="10513517" y="2152324"/>
            <a:ext cx="0" cy="730662"/>
          </a:xfrm>
          <a:prstGeom prst="line">
            <a:avLst/>
          </a:prstGeom>
          <a:ln w="25400">
            <a:solidFill>
              <a:srgbClr val="FF0000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>
            <a:extLst>
              <a:ext uri="{FF2B5EF4-FFF2-40B4-BE49-F238E27FC236}">
                <a16:creationId xmlns:a16="http://schemas.microsoft.com/office/drawing/2014/main" id="{201663BE-49E3-D214-757F-3501C406B803}"/>
              </a:ext>
            </a:extLst>
          </p:cNvPr>
          <p:cNvCxnSpPr/>
          <p:nvPr/>
        </p:nvCxnSpPr>
        <p:spPr>
          <a:xfrm flipV="1">
            <a:off x="10136788" y="2873258"/>
            <a:ext cx="376729" cy="248034"/>
          </a:xfrm>
          <a:prstGeom prst="line">
            <a:avLst/>
          </a:prstGeom>
          <a:ln w="254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本框 29">
            <a:extLst>
              <a:ext uri="{FF2B5EF4-FFF2-40B4-BE49-F238E27FC236}">
                <a16:creationId xmlns:a16="http://schemas.microsoft.com/office/drawing/2014/main" id="{8B9A8216-141E-8D93-1D6B-6AAD9BFA303A}"/>
              </a:ext>
            </a:extLst>
          </p:cNvPr>
          <p:cNvSpPr txBox="1"/>
          <p:nvPr/>
        </p:nvSpPr>
        <p:spPr>
          <a:xfrm>
            <a:off x="8997778" y="2120773"/>
            <a:ext cx="1854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neutron axis</a:t>
            </a:r>
            <a:endParaRPr lang="zh-CN" altLang="en-US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89D8EBC4-0899-1465-D33A-646FC77AA6AB}"/>
              </a:ext>
            </a:extLst>
          </p:cNvPr>
          <p:cNvSpPr txBox="1"/>
          <p:nvPr/>
        </p:nvSpPr>
        <p:spPr>
          <a:xfrm>
            <a:off x="10221416" y="1816157"/>
            <a:ext cx="1854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proton axis</a:t>
            </a:r>
            <a:endParaRPr lang="zh-CN" altLang="en-US" dirty="0">
              <a:solidFill>
                <a:srgbClr val="00B0F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F158BF08-F049-CD81-26F4-514FFB1D78A1}"/>
              </a:ext>
            </a:extLst>
          </p:cNvPr>
          <p:cNvSpPr txBox="1"/>
          <p:nvPr/>
        </p:nvSpPr>
        <p:spPr>
          <a:xfrm>
            <a:off x="6758374" y="1114478"/>
            <a:ext cx="5001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different excitation energies between</a:t>
            </a:r>
            <a:endParaRPr lang="zh-CN" alt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DD46E1C1-0DF2-4D92-BC74-F4D3EB3F30A9}"/>
              </a:ext>
            </a:extLst>
          </p:cNvPr>
          <p:cNvSpPr txBox="1"/>
          <p:nvPr/>
        </p:nvSpPr>
        <p:spPr>
          <a:xfrm>
            <a:off x="8098432" y="3089162"/>
            <a:ext cx="139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long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9A3897BF-B64B-66AA-1FDC-98F59CFAECE5}"/>
              </a:ext>
            </a:extLst>
          </p:cNvPr>
          <p:cNvSpPr txBox="1"/>
          <p:nvPr/>
        </p:nvSpPr>
        <p:spPr>
          <a:xfrm>
            <a:off x="8098432" y="2294440"/>
            <a:ext cx="19378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short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BC0DD499-7E3C-122E-70BC-B595FA7285E0}"/>
              </a:ext>
            </a:extLst>
          </p:cNvPr>
          <p:cNvSpPr txBox="1"/>
          <p:nvPr/>
        </p:nvSpPr>
        <p:spPr>
          <a:xfrm>
            <a:off x="11034216" y="3070167"/>
            <a:ext cx="139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long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2D69D866-57E9-CA12-1FBF-9723C50472F0}"/>
              </a:ext>
            </a:extLst>
          </p:cNvPr>
          <p:cNvSpPr txBox="1"/>
          <p:nvPr/>
        </p:nvSpPr>
        <p:spPr>
          <a:xfrm>
            <a:off x="6629682" y="4907184"/>
            <a:ext cx="5801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dirty="0">
                <a:solidFill>
                  <a:srgbClr val="FF00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larger</a:t>
            </a:r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strength for the </a:t>
            </a:r>
            <a:r>
              <a:rPr lang="en-US" altLang="zh-CN" sz="2400" dirty="0">
                <a:solidFill>
                  <a:srgbClr val="FF00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higher</a:t>
            </a:r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fragment</a:t>
            </a:r>
            <a:endParaRPr lang="zh-CN" alt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箭头: 下 36">
            <a:extLst>
              <a:ext uri="{FF2B5EF4-FFF2-40B4-BE49-F238E27FC236}">
                <a16:creationId xmlns:a16="http://schemas.microsoft.com/office/drawing/2014/main" id="{59E1FC43-382E-D683-70F7-5AFFC8976C01}"/>
              </a:ext>
            </a:extLst>
          </p:cNvPr>
          <p:cNvSpPr/>
          <p:nvPr/>
        </p:nvSpPr>
        <p:spPr>
          <a:xfrm>
            <a:off x="8869593" y="4533464"/>
            <a:ext cx="330200" cy="364349"/>
          </a:xfrm>
          <a:prstGeom prst="downArrow">
            <a:avLst/>
          </a:prstGeom>
          <a:noFill/>
          <a:ln w="2540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7A6DC8A3-48EF-DF86-383E-5B61CE144E45}"/>
              </a:ext>
            </a:extLst>
          </p:cNvPr>
          <p:cNvSpPr txBox="1"/>
          <p:nvPr/>
        </p:nvSpPr>
        <p:spPr>
          <a:xfrm>
            <a:off x="6942097" y="5324603"/>
            <a:ext cx="47509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dirty="0">
                <a:solidFill>
                  <a:srgbClr val="FF00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Opposite</a:t>
            </a:r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to the exp observation</a:t>
            </a:r>
            <a:endParaRPr lang="zh-CN" alt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9" name="直接连接符 38">
            <a:extLst>
              <a:ext uri="{FF2B5EF4-FFF2-40B4-BE49-F238E27FC236}">
                <a16:creationId xmlns:a16="http://schemas.microsoft.com/office/drawing/2014/main" id="{434F456A-E53F-A14A-6C8C-52D40B02FE5F}"/>
              </a:ext>
            </a:extLst>
          </p:cNvPr>
          <p:cNvCxnSpPr>
            <a:cxnSpLocks/>
          </p:cNvCxnSpPr>
          <p:nvPr/>
        </p:nvCxnSpPr>
        <p:spPr>
          <a:xfrm>
            <a:off x="6852141" y="2186361"/>
            <a:ext cx="0" cy="920180"/>
          </a:xfrm>
          <a:prstGeom prst="line">
            <a:avLst/>
          </a:prstGeom>
          <a:ln w="25400">
            <a:solidFill>
              <a:srgbClr val="FF0000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>
            <a:extLst>
              <a:ext uri="{FF2B5EF4-FFF2-40B4-BE49-F238E27FC236}">
                <a16:creationId xmlns:a16="http://schemas.microsoft.com/office/drawing/2014/main" id="{9B7932CA-6666-1CC9-7542-E66983AB34F4}"/>
              </a:ext>
            </a:extLst>
          </p:cNvPr>
          <p:cNvCxnSpPr>
            <a:cxnSpLocks/>
          </p:cNvCxnSpPr>
          <p:nvPr/>
        </p:nvCxnSpPr>
        <p:spPr>
          <a:xfrm flipH="1">
            <a:off x="6860610" y="3084947"/>
            <a:ext cx="508758" cy="0"/>
          </a:xfrm>
          <a:prstGeom prst="line">
            <a:avLst/>
          </a:prstGeom>
          <a:ln w="254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>
            <a:extLst>
              <a:ext uri="{FF2B5EF4-FFF2-40B4-BE49-F238E27FC236}">
                <a16:creationId xmlns:a16="http://schemas.microsoft.com/office/drawing/2014/main" id="{82C8B304-ABE3-4929-16F6-2B4BD93CE794}"/>
              </a:ext>
            </a:extLst>
          </p:cNvPr>
          <p:cNvCxnSpPr>
            <a:cxnSpLocks/>
          </p:cNvCxnSpPr>
          <p:nvPr/>
        </p:nvCxnSpPr>
        <p:spPr>
          <a:xfrm>
            <a:off x="9594883" y="2462883"/>
            <a:ext cx="1096499" cy="1396367"/>
          </a:xfrm>
          <a:prstGeom prst="line">
            <a:avLst/>
          </a:prstGeom>
          <a:ln w="25400">
            <a:solidFill>
              <a:srgbClr val="00206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>
            <a:extLst>
              <a:ext uri="{FF2B5EF4-FFF2-40B4-BE49-F238E27FC236}">
                <a16:creationId xmlns:a16="http://schemas.microsoft.com/office/drawing/2014/main" id="{B95F9865-8972-4D43-05B8-EAA2AF20A534}"/>
              </a:ext>
            </a:extLst>
          </p:cNvPr>
          <p:cNvCxnSpPr>
            <a:cxnSpLocks/>
          </p:cNvCxnSpPr>
          <p:nvPr/>
        </p:nvCxnSpPr>
        <p:spPr>
          <a:xfrm>
            <a:off x="9584267" y="2491197"/>
            <a:ext cx="26545" cy="983675"/>
          </a:xfrm>
          <a:prstGeom prst="line">
            <a:avLst/>
          </a:prstGeom>
          <a:ln w="25400">
            <a:solidFill>
              <a:srgbClr val="FF0000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>
            <a:extLst>
              <a:ext uri="{FF2B5EF4-FFF2-40B4-BE49-F238E27FC236}">
                <a16:creationId xmlns:a16="http://schemas.microsoft.com/office/drawing/2014/main" id="{C2EF3995-4BE4-E748-34D5-92C81364BE44}"/>
              </a:ext>
            </a:extLst>
          </p:cNvPr>
          <p:cNvCxnSpPr>
            <a:cxnSpLocks/>
          </p:cNvCxnSpPr>
          <p:nvPr/>
        </p:nvCxnSpPr>
        <p:spPr>
          <a:xfrm flipH="1">
            <a:off x="9594819" y="3106541"/>
            <a:ext cx="541969" cy="359384"/>
          </a:xfrm>
          <a:prstGeom prst="line">
            <a:avLst/>
          </a:prstGeom>
          <a:ln w="254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文本框 43">
            <a:extLst>
              <a:ext uri="{FF2B5EF4-FFF2-40B4-BE49-F238E27FC236}">
                <a16:creationId xmlns:a16="http://schemas.microsoft.com/office/drawing/2014/main" id="{B2E580D3-E940-34AE-0930-DE30DEDE3FAA}"/>
              </a:ext>
            </a:extLst>
          </p:cNvPr>
          <p:cNvSpPr txBox="1"/>
          <p:nvPr/>
        </p:nvSpPr>
        <p:spPr>
          <a:xfrm>
            <a:off x="7249990" y="1502197"/>
            <a:ext cx="9262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①</a:t>
            </a: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5D3ED4B5-C69B-1E2B-98EA-1E80E722612F}"/>
              </a:ext>
            </a:extLst>
          </p:cNvPr>
          <p:cNvSpPr txBox="1"/>
          <p:nvPr/>
        </p:nvSpPr>
        <p:spPr>
          <a:xfrm>
            <a:off x="9791969" y="1552321"/>
            <a:ext cx="896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②</a:t>
            </a: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E5A8E43E-A7F7-8CA7-832A-44B19967292D}"/>
              </a:ext>
            </a:extLst>
          </p:cNvPr>
          <p:cNvSpPr txBox="1"/>
          <p:nvPr/>
        </p:nvSpPr>
        <p:spPr>
          <a:xfrm>
            <a:off x="11022080" y="2285438"/>
            <a:ext cx="19378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short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939F78DC-560F-7E31-1E63-36B84385D963}"/>
              </a:ext>
            </a:extLst>
          </p:cNvPr>
          <p:cNvSpPr txBox="1"/>
          <p:nvPr/>
        </p:nvSpPr>
        <p:spPr>
          <a:xfrm>
            <a:off x="6239331" y="4048753"/>
            <a:ext cx="25230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Oscillation along</a:t>
            </a:r>
          </a:p>
          <a:p>
            <a:pPr algn="ctr"/>
            <a:r>
              <a:rPr lang="en-US" altLang="zh-CN" sz="2400" dirty="0">
                <a:solidFill>
                  <a:srgbClr val="FF00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long-axis</a:t>
            </a:r>
            <a:endParaRPr lang="zh-CN" altLang="en-US" sz="2400" dirty="0">
              <a:solidFill>
                <a:srgbClr val="FF006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9159BFDE-42DE-AF36-8BA0-37DDD52DF020}"/>
              </a:ext>
            </a:extLst>
          </p:cNvPr>
          <p:cNvSpPr txBox="1"/>
          <p:nvPr/>
        </p:nvSpPr>
        <p:spPr>
          <a:xfrm>
            <a:off x="7641231" y="1799698"/>
            <a:ext cx="1854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proton axis</a:t>
            </a:r>
            <a:endParaRPr lang="zh-CN" altLang="en-US" dirty="0">
              <a:solidFill>
                <a:srgbClr val="00B0F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FEA804A0-732A-71AC-1BC7-7C728B019864}"/>
              </a:ext>
            </a:extLst>
          </p:cNvPr>
          <p:cNvSpPr txBox="1"/>
          <p:nvPr/>
        </p:nvSpPr>
        <p:spPr>
          <a:xfrm>
            <a:off x="6187888" y="1831954"/>
            <a:ext cx="1854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neutron axis</a:t>
            </a:r>
            <a:endParaRPr lang="zh-CN" altLang="en-US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DDE178F1-02E1-3494-1E04-39DBF6F514C7}"/>
              </a:ext>
            </a:extLst>
          </p:cNvPr>
          <p:cNvSpPr txBox="1"/>
          <p:nvPr/>
        </p:nvSpPr>
        <p:spPr>
          <a:xfrm>
            <a:off x="9328118" y="4066816"/>
            <a:ext cx="25230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Oscillation along</a:t>
            </a:r>
          </a:p>
          <a:p>
            <a:pPr algn="ctr"/>
            <a:r>
              <a:rPr lang="en-US" altLang="zh-CN" sz="2400" dirty="0">
                <a:solidFill>
                  <a:srgbClr val="FF00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short-axis</a:t>
            </a:r>
            <a:endParaRPr lang="zh-CN" altLang="en-US" sz="2400" dirty="0">
              <a:solidFill>
                <a:srgbClr val="FF006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id="{5713657B-BBC2-38AA-382C-4C20F5333379}"/>
              </a:ext>
            </a:extLst>
          </p:cNvPr>
          <p:cNvSpPr txBox="1"/>
          <p:nvPr/>
        </p:nvSpPr>
        <p:spPr>
          <a:xfrm>
            <a:off x="914400" y="6126040"/>
            <a:ext cx="9516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Unknown mechanism making the scissors resonance softer than expected</a:t>
            </a:r>
            <a:endParaRPr lang="zh-CN" altLang="en-US" sz="2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" name="矩形: 圆角 51">
            <a:extLst>
              <a:ext uri="{FF2B5EF4-FFF2-40B4-BE49-F238E27FC236}">
                <a16:creationId xmlns:a16="http://schemas.microsoft.com/office/drawing/2014/main" id="{441E2932-E99A-1466-9596-6B0DCE29804D}"/>
              </a:ext>
            </a:extLst>
          </p:cNvPr>
          <p:cNvSpPr/>
          <p:nvPr/>
        </p:nvSpPr>
        <p:spPr>
          <a:xfrm>
            <a:off x="829733" y="6092168"/>
            <a:ext cx="9859163" cy="499100"/>
          </a:xfrm>
          <a:prstGeom prst="roundRect">
            <a:avLst/>
          </a:prstGeom>
          <a:noFill/>
          <a:ln w="2540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83968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EE4828F2-2358-3BB5-1ABF-CD99E288F327}"/>
              </a:ext>
            </a:extLst>
          </p:cNvPr>
          <p:cNvSpPr txBox="1"/>
          <p:nvPr/>
        </p:nvSpPr>
        <p:spPr>
          <a:xfrm>
            <a:off x="110066" y="101600"/>
            <a:ext cx="107357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3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Low-energy-enhancement (LEE) in the </a:t>
            </a:r>
            <a:r>
              <a:rPr lang="el-GR" altLang="zh-CN" sz="3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γ</a:t>
            </a:r>
            <a:r>
              <a:rPr lang="en-US" altLang="zh-CN" sz="3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-ray strength function</a:t>
            </a:r>
            <a:endParaRPr lang="zh-CN" altLang="en-US" sz="3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ABE68E9-7BEA-D8BD-9168-FC78A63052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978" y="1672309"/>
            <a:ext cx="3497329" cy="3181849"/>
          </a:xfrm>
          <a:prstGeom prst="rect">
            <a:avLst/>
          </a:prstGeom>
        </p:spPr>
      </p:pic>
      <p:sp>
        <p:nvSpPr>
          <p:cNvPr id="6" name="椭圆 5">
            <a:extLst>
              <a:ext uri="{FF2B5EF4-FFF2-40B4-BE49-F238E27FC236}">
                <a16:creationId xmlns:a16="http://schemas.microsoft.com/office/drawing/2014/main" id="{1BC0D685-7212-02B0-8856-2B6DF142708C}"/>
              </a:ext>
            </a:extLst>
          </p:cNvPr>
          <p:cNvSpPr/>
          <p:nvPr/>
        </p:nvSpPr>
        <p:spPr>
          <a:xfrm>
            <a:off x="1312336" y="1930403"/>
            <a:ext cx="753533" cy="1778000"/>
          </a:xfrm>
          <a:prstGeom prst="ellipse">
            <a:avLst/>
          </a:prstGeom>
          <a:noFill/>
          <a:ln w="25400">
            <a:solidFill>
              <a:srgbClr val="FF00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C2F6F467-3896-6582-4BF0-4237567BAB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9143" y="4898137"/>
            <a:ext cx="2033675" cy="282946"/>
          </a:xfrm>
          <a:prstGeom prst="rect">
            <a:avLst/>
          </a:prstGeom>
        </p:spPr>
      </p:pic>
      <p:sp>
        <p:nvSpPr>
          <p:cNvPr id="8" name="椭圆 7">
            <a:extLst>
              <a:ext uri="{FF2B5EF4-FFF2-40B4-BE49-F238E27FC236}">
                <a16:creationId xmlns:a16="http://schemas.microsoft.com/office/drawing/2014/main" id="{7FB0A641-7C52-1A55-B73D-0F27FE7B7BF6}"/>
              </a:ext>
            </a:extLst>
          </p:cNvPr>
          <p:cNvSpPr/>
          <p:nvPr/>
        </p:nvSpPr>
        <p:spPr>
          <a:xfrm>
            <a:off x="3093027" y="3953549"/>
            <a:ext cx="77742" cy="8774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28721860-0F6D-861C-A5A4-BC09A31D01C3}"/>
              </a:ext>
            </a:extLst>
          </p:cNvPr>
          <p:cNvSpPr txBox="1"/>
          <p:nvPr/>
        </p:nvSpPr>
        <p:spPr>
          <a:xfrm>
            <a:off x="3199249" y="3751672"/>
            <a:ext cx="767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57</a:t>
            </a:r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</a:t>
            </a:r>
            <a:endParaRPr lang="zh-CN" alt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34BCE7C1-E3BC-E623-689D-94AC429D9E57}"/>
              </a:ext>
            </a:extLst>
          </p:cNvPr>
          <p:cNvSpPr/>
          <p:nvPr/>
        </p:nvSpPr>
        <p:spPr>
          <a:xfrm>
            <a:off x="3111116" y="4312643"/>
            <a:ext cx="77742" cy="87746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842A0A56-38C3-672B-B563-CBA5037D805F}"/>
              </a:ext>
            </a:extLst>
          </p:cNvPr>
          <p:cNvSpPr txBox="1"/>
          <p:nvPr/>
        </p:nvSpPr>
        <p:spPr>
          <a:xfrm>
            <a:off x="3199249" y="4109057"/>
            <a:ext cx="767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56</a:t>
            </a:r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</a:t>
            </a:r>
            <a:endParaRPr lang="zh-CN" alt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D0557CF4-08DF-4650-DF8E-52AA75597B8D}"/>
              </a:ext>
            </a:extLst>
          </p:cNvPr>
          <p:cNvSpPr txBox="1"/>
          <p:nvPr/>
        </p:nvSpPr>
        <p:spPr>
          <a:xfrm>
            <a:off x="245840" y="711137"/>
            <a:ext cx="4868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l"/>
            </a:pPr>
            <a:r>
              <a:rPr lang="en-US" altLang="zh-CN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low-energy enhancement</a:t>
            </a:r>
            <a:endParaRPr lang="zh-CN" altLang="en-US" sz="2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938C8BFD-1DC0-3309-B334-22B5AE91958B}"/>
              </a:ext>
            </a:extLst>
          </p:cNvPr>
          <p:cNvSpPr txBox="1"/>
          <p:nvPr/>
        </p:nvSpPr>
        <p:spPr>
          <a:xfrm>
            <a:off x="42488" y="5211543"/>
            <a:ext cx="51389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Observed in weakly-deformed nuclei 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42BC75E3-00D1-008E-3C56-8D771D43F060}"/>
              </a:ext>
            </a:extLst>
          </p:cNvPr>
          <p:cNvSpPr txBox="1"/>
          <p:nvPr/>
        </p:nvSpPr>
        <p:spPr>
          <a:xfrm>
            <a:off x="5114173" y="711137"/>
            <a:ext cx="62822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l"/>
            </a:pPr>
            <a:r>
              <a:rPr lang="en-US" altLang="zh-CN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Impact on the neutron capture and r-process</a:t>
            </a:r>
            <a:endParaRPr lang="zh-CN" altLang="en-US" sz="2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2B5BAC06-85B1-5812-FCA0-4338DF5B7C0B}"/>
              </a:ext>
            </a:extLst>
          </p:cNvPr>
          <p:cNvGrpSpPr/>
          <p:nvPr/>
        </p:nvGrpSpPr>
        <p:grpSpPr>
          <a:xfrm>
            <a:off x="4273739" y="1455355"/>
            <a:ext cx="7714251" cy="3483701"/>
            <a:chOff x="4358406" y="1446888"/>
            <a:chExt cx="7714251" cy="3483701"/>
          </a:xfrm>
        </p:grpSpPr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6EA595CC-A31F-91A7-A50F-1973F46C407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264253" y="1505591"/>
              <a:ext cx="3808404" cy="2946400"/>
            </a:xfrm>
            <a:prstGeom prst="rect">
              <a:avLst/>
            </a:prstGeom>
          </p:spPr>
        </p:pic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id="{17889263-4D6F-07B0-72FE-751665543EA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520162" y="1573789"/>
              <a:ext cx="4025827" cy="2844334"/>
            </a:xfrm>
            <a:prstGeom prst="rect">
              <a:avLst/>
            </a:prstGeom>
          </p:spPr>
        </p:pic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159A0B9C-1105-E76D-FB4B-13A30C0AB4C2}"/>
                </a:ext>
              </a:extLst>
            </p:cNvPr>
            <p:cNvSpPr txBox="1"/>
            <p:nvPr/>
          </p:nvSpPr>
          <p:spPr>
            <a:xfrm rot="10800000">
              <a:off x="4358406" y="1446888"/>
              <a:ext cx="461665" cy="2839369"/>
            </a:xfrm>
            <a:prstGeom prst="rect">
              <a:avLst/>
            </a:prstGeom>
            <a:solidFill>
              <a:schemeClr val="bg1"/>
            </a:solidFill>
          </p:spPr>
          <p:txBody>
            <a:bodyPr vert="eaVert" wrap="square" rtlCol="0">
              <a:spAutoFit/>
            </a:bodyPr>
            <a:lstStyle/>
            <a:p>
              <a:pPr algn="l"/>
              <a:r>
                <a:rPr lang="en-US" altLang="zh-CN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Reaction rates (normalized) </a:t>
              </a:r>
              <a:endParaRPr lang="zh-CN" alt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3CFD6034-47D6-BD68-86CD-F4A16D2B10BD}"/>
                </a:ext>
              </a:extLst>
            </p:cNvPr>
            <p:cNvSpPr txBox="1"/>
            <p:nvPr/>
          </p:nvSpPr>
          <p:spPr>
            <a:xfrm>
              <a:off x="6113298" y="4418123"/>
              <a:ext cx="1244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2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w/o LEE</a:t>
              </a:r>
              <a:endParaRPr lang="zh-CN" alt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A25031E6-538D-EE78-5A78-1123281C04A1}"/>
                </a:ext>
              </a:extLst>
            </p:cNvPr>
            <p:cNvSpPr txBox="1"/>
            <p:nvPr/>
          </p:nvSpPr>
          <p:spPr>
            <a:xfrm>
              <a:off x="9550557" y="4468924"/>
              <a:ext cx="16340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2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With LEE</a:t>
              </a:r>
              <a:endParaRPr lang="zh-CN" alt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id="{6CFDD747-4837-0B8D-42D0-9B99A1177CA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37822" y="1945860"/>
              <a:ext cx="4665133" cy="0"/>
            </a:xfrm>
            <a:prstGeom prst="line">
              <a:avLst/>
            </a:prstGeom>
            <a:ln w="254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>
              <a:extLst>
                <a:ext uri="{FF2B5EF4-FFF2-40B4-BE49-F238E27FC236}">
                  <a16:creationId xmlns:a16="http://schemas.microsoft.com/office/drawing/2014/main" id="{56255BE3-7450-2801-DD25-348131ADD97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37822" y="2799905"/>
              <a:ext cx="1170031" cy="0"/>
            </a:xfrm>
            <a:prstGeom prst="line">
              <a:avLst/>
            </a:prstGeom>
            <a:ln w="254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箭头连接符 24">
              <a:extLst>
                <a:ext uri="{FF2B5EF4-FFF2-40B4-BE49-F238E27FC236}">
                  <a16:creationId xmlns:a16="http://schemas.microsoft.com/office/drawing/2014/main" id="{17CE4BC3-72D3-06AF-CFF9-2355C2C49DA9}"/>
                </a:ext>
              </a:extLst>
            </p:cNvPr>
            <p:cNvCxnSpPr/>
            <p:nvPr/>
          </p:nvCxnSpPr>
          <p:spPr>
            <a:xfrm>
              <a:off x="5622837" y="1945860"/>
              <a:ext cx="0" cy="854045"/>
            </a:xfrm>
            <a:prstGeom prst="straightConnector1">
              <a:avLst/>
            </a:prstGeom>
            <a:ln w="25400">
              <a:solidFill>
                <a:srgbClr val="FF0066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ED04C11C-B0A1-D4C6-A006-ACE1852882AC}"/>
                </a:ext>
              </a:extLst>
            </p:cNvPr>
            <p:cNvSpPr txBox="1"/>
            <p:nvPr/>
          </p:nvSpPr>
          <p:spPr>
            <a:xfrm>
              <a:off x="5741831" y="2169633"/>
              <a:ext cx="2597836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2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~10 times increase</a:t>
              </a:r>
              <a:endParaRPr lang="zh-CN" alt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3" name="文本框 12">
            <a:extLst>
              <a:ext uri="{FF2B5EF4-FFF2-40B4-BE49-F238E27FC236}">
                <a16:creationId xmlns:a16="http://schemas.microsoft.com/office/drawing/2014/main" id="{5D68FE68-69C8-E0B1-F687-E1A4CF47F8FD}"/>
              </a:ext>
            </a:extLst>
          </p:cNvPr>
          <p:cNvSpPr txBox="1"/>
          <p:nvPr/>
        </p:nvSpPr>
        <p:spPr>
          <a:xfrm>
            <a:off x="567265" y="1216781"/>
            <a:ext cx="40894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A. </a:t>
            </a:r>
            <a:r>
              <a:rPr lang="en-US" altLang="zh-CN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Voinov</a:t>
            </a:r>
            <a:r>
              <a:rPr lang="en-US" altLang="zh-CN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0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 al</a:t>
            </a:r>
            <a:r>
              <a:rPr lang="en-US" altLang="zh-CN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PRL 93 142504 (2004)</a:t>
            </a:r>
            <a:endParaRPr lang="zh-CN" alt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535B66EA-8771-D176-D8FE-8B61D513F017}"/>
              </a:ext>
            </a:extLst>
          </p:cNvPr>
          <p:cNvSpPr txBox="1"/>
          <p:nvPr/>
        </p:nvSpPr>
        <p:spPr>
          <a:xfrm>
            <a:off x="6233953" y="1182146"/>
            <a:ext cx="44547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A. C. Larsen </a:t>
            </a:r>
            <a:r>
              <a:rPr lang="en-US" altLang="zh-CN" sz="20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 al</a:t>
            </a:r>
            <a:r>
              <a:rPr lang="en-US" altLang="zh-CN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PRC 82 014318 (2010)</a:t>
            </a:r>
            <a:endParaRPr lang="zh-CN" alt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4F10BDEA-79FC-E68B-015A-5D4747261FB3}"/>
              </a:ext>
            </a:extLst>
          </p:cNvPr>
          <p:cNvSpPr txBox="1"/>
          <p:nvPr/>
        </p:nvSpPr>
        <p:spPr>
          <a:xfrm>
            <a:off x="5345029" y="5171024"/>
            <a:ext cx="60514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Neutron capture rate </a:t>
            </a:r>
            <a:r>
              <a:rPr lang="en-US" altLang="zh-CN" sz="2400" dirty="0">
                <a:solidFill>
                  <a:srgbClr val="FF00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significantly enhanced </a:t>
            </a:r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the </a:t>
            </a:r>
            <a:r>
              <a:rPr lang="en-US" altLang="zh-CN" sz="2400" dirty="0">
                <a:solidFill>
                  <a:srgbClr val="FF00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neutron-rich</a:t>
            </a:r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region</a:t>
            </a:r>
            <a:endParaRPr lang="zh-CN" alt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7A11C85A-267F-858A-E52B-605DCFC8BCBA}"/>
              </a:ext>
            </a:extLst>
          </p:cNvPr>
          <p:cNvSpPr txBox="1"/>
          <p:nvPr/>
        </p:nvSpPr>
        <p:spPr>
          <a:xfrm>
            <a:off x="5313404" y="6011192"/>
            <a:ext cx="67592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Non-negligible impact on the </a:t>
            </a:r>
            <a:r>
              <a:rPr lang="en-US" altLang="zh-CN" sz="2400" dirty="0">
                <a:solidFill>
                  <a:srgbClr val="FF00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r-process </a:t>
            </a:r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expected</a:t>
            </a:r>
            <a:endParaRPr lang="zh-CN" alt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BAEBE8B4-39D9-EB83-8B42-ADDFCA2D520D}"/>
              </a:ext>
            </a:extLst>
          </p:cNvPr>
          <p:cNvSpPr txBox="1"/>
          <p:nvPr/>
        </p:nvSpPr>
        <p:spPr>
          <a:xfrm>
            <a:off x="54855" y="5728747"/>
            <a:ext cx="48430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With        </a:t>
            </a:r>
            <a:r>
              <a:rPr lang="en-US" altLang="zh-CN" sz="2400" dirty="0">
                <a:solidFill>
                  <a:srgbClr val="FF00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much smaller than </a:t>
            </a:r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scissors excitation energy</a:t>
            </a:r>
            <a:endParaRPr lang="zh-CN" alt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1" name="图片 30" descr="\documentclass{article}&#10;\usepackage{amsmath}&#10;\pagestyle{empty}&#10;\begin{document}&#10;&#10;$E_\gamma$&#10;&#10;\end{document}" title="IguanaTex Picture Display">
            <a:extLst>
              <a:ext uri="{FF2B5EF4-FFF2-40B4-BE49-F238E27FC236}">
                <a16:creationId xmlns:a16="http://schemas.microsoft.com/office/drawing/2014/main" id="{EEB9D8B5-2DFE-BCFC-FAE9-0AF08AC2BD8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644" y="5812951"/>
            <a:ext cx="343771" cy="298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0768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AFF86EF1-F16C-34C4-6D89-B1B1C55A8EA7}"/>
              </a:ext>
            </a:extLst>
          </p:cNvPr>
          <p:cNvSpPr txBox="1"/>
          <p:nvPr/>
        </p:nvSpPr>
        <p:spPr>
          <a:xfrm>
            <a:off x="84667" y="93134"/>
            <a:ext cx="110151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3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Possible connection between the LEE and the scissors motion</a:t>
            </a:r>
            <a:endParaRPr lang="zh-CN" altLang="en-US" sz="3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9918675C-8215-157E-A897-3EB2783859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395" y="1501609"/>
            <a:ext cx="4164621" cy="3475690"/>
          </a:xfrm>
          <a:prstGeom prst="rect">
            <a:avLst/>
          </a:prstGeom>
        </p:spPr>
      </p:pic>
      <p:cxnSp>
        <p:nvCxnSpPr>
          <p:cNvPr id="7" name="直接箭头连接符 6">
            <a:extLst>
              <a:ext uri="{FF2B5EF4-FFF2-40B4-BE49-F238E27FC236}">
                <a16:creationId xmlns:a16="http://schemas.microsoft.com/office/drawing/2014/main" id="{52455169-75B0-B0BC-38AA-490572C05ABF}"/>
              </a:ext>
            </a:extLst>
          </p:cNvPr>
          <p:cNvCxnSpPr>
            <a:cxnSpLocks/>
          </p:cNvCxnSpPr>
          <p:nvPr/>
        </p:nvCxnSpPr>
        <p:spPr>
          <a:xfrm flipV="1">
            <a:off x="2053731" y="2375234"/>
            <a:ext cx="0" cy="822121"/>
          </a:xfrm>
          <a:prstGeom prst="straightConnector1">
            <a:avLst/>
          </a:prstGeom>
          <a:ln w="254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6CF8C409-7E50-354E-885F-DFE238E787E7}"/>
              </a:ext>
            </a:extLst>
          </p:cNvPr>
          <p:cNvCxnSpPr>
            <a:cxnSpLocks/>
          </p:cNvCxnSpPr>
          <p:nvPr/>
        </p:nvCxnSpPr>
        <p:spPr>
          <a:xfrm flipV="1">
            <a:off x="2738151" y="2394690"/>
            <a:ext cx="0" cy="822121"/>
          </a:xfrm>
          <a:prstGeom prst="straightConnector1">
            <a:avLst/>
          </a:prstGeom>
          <a:ln w="25400">
            <a:solidFill>
              <a:srgbClr val="00206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>
            <a:extLst>
              <a:ext uri="{FF2B5EF4-FFF2-40B4-BE49-F238E27FC236}">
                <a16:creationId xmlns:a16="http://schemas.microsoft.com/office/drawing/2014/main" id="{9D1CC399-62B9-7AF2-3CA3-72895363B72B}"/>
              </a:ext>
            </a:extLst>
          </p:cNvPr>
          <p:cNvSpPr txBox="1"/>
          <p:nvPr/>
        </p:nvSpPr>
        <p:spPr>
          <a:xfrm>
            <a:off x="1456267" y="647132"/>
            <a:ext cx="3691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Shell model calculation </a:t>
            </a:r>
            <a:endParaRPr lang="zh-CN" alt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9BC07513-9F94-5245-268A-E0396A8AE85B}"/>
              </a:ext>
            </a:extLst>
          </p:cNvPr>
          <p:cNvSpPr/>
          <p:nvPr/>
        </p:nvSpPr>
        <p:spPr>
          <a:xfrm>
            <a:off x="6203576" y="2304773"/>
            <a:ext cx="1100666" cy="636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5EC34F70-E860-BEF6-7297-93EE52E808CD}"/>
              </a:ext>
            </a:extLst>
          </p:cNvPr>
          <p:cNvSpPr txBox="1"/>
          <p:nvPr/>
        </p:nvSpPr>
        <p:spPr>
          <a:xfrm>
            <a:off x="685800" y="1078856"/>
            <a:ext cx="47676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R. </a:t>
            </a:r>
            <a:r>
              <a:rPr lang="en-US" altLang="zh-CN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Schwengner</a:t>
            </a:r>
            <a:r>
              <a:rPr lang="en-US" altLang="zh-CN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0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 al</a:t>
            </a:r>
            <a:r>
              <a:rPr lang="en-US" altLang="zh-CN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PRL 118 092502 (2017)</a:t>
            </a:r>
            <a:endParaRPr lang="zh-CN" alt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3E5AF84E-9E58-ED6A-59C2-F46F07826001}"/>
              </a:ext>
            </a:extLst>
          </p:cNvPr>
          <p:cNvSpPr/>
          <p:nvPr/>
        </p:nvSpPr>
        <p:spPr>
          <a:xfrm>
            <a:off x="2015576" y="1809666"/>
            <a:ext cx="710119" cy="4286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72F93860-5511-2F23-75B2-E77E26D6106A}"/>
              </a:ext>
            </a:extLst>
          </p:cNvPr>
          <p:cNvSpPr txBox="1"/>
          <p:nvPr/>
        </p:nvSpPr>
        <p:spPr>
          <a:xfrm>
            <a:off x="1712908" y="1963274"/>
            <a:ext cx="687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LEE</a:t>
            </a:r>
            <a:endParaRPr lang="zh-CN" alt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BCE5D0C2-0456-FAAB-E7F8-E4DC5A9E6C39}"/>
              </a:ext>
            </a:extLst>
          </p:cNvPr>
          <p:cNvSpPr txBox="1"/>
          <p:nvPr/>
        </p:nvSpPr>
        <p:spPr>
          <a:xfrm>
            <a:off x="2231851" y="1739165"/>
            <a:ext cx="1593024" cy="690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scissors resonance</a:t>
            </a:r>
            <a:endParaRPr lang="zh-CN" alt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9992EA4A-635F-7A4B-B548-4D6693A98F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2354" y="1190720"/>
            <a:ext cx="4840448" cy="2390221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5BD919CE-1CA9-A778-E770-BE9BDE706E8B}"/>
              </a:ext>
            </a:extLst>
          </p:cNvPr>
          <p:cNvSpPr txBox="1"/>
          <p:nvPr/>
        </p:nvSpPr>
        <p:spPr>
          <a:xfrm>
            <a:off x="7275685" y="1785473"/>
            <a:ext cx="95634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LEE</a:t>
            </a:r>
            <a:endParaRPr lang="zh-CN" altLang="en-US"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8" name="直接箭头连接符 17">
            <a:extLst>
              <a:ext uri="{FF2B5EF4-FFF2-40B4-BE49-F238E27FC236}">
                <a16:creationId xmlns:a16="http://schemas.microsoft.com/office/drawing/2014/main" id="{5609DD85-314D-88FB-8801-71AF97F134B8}"/>
              </a:ext>
            </a:extLst>
          </p:cNvPr>
          <p:cNvCxnSpPr>
            <a:cxnSpLocks/>
          </p:cNvCxnSpPr>
          <p:nvPr/>
        </p:nvCxnSpPr>
        <p:spPr>
          <a:xfrm>
            <a:off x="6060751" y="2184086"/>
            <a:ext cx="0" cy="1352716"/>
          </a:xfrm>
          <a:prstGeom prst="straightConnector1">
            <a:avLst/>
          </a:prstGeom>
          <a:ln w="254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id="{8877C203-EB3F-BA6F-F303-82220A80CEFD}"/>
              </a:ext>
            </a:extLst>
          </p:cNvPr>
          <p:cNvCxnSpPr>
            <a:cxnSpLocks/>
          </p:cNvCxnSpPr>
          <p:nvPr/>
        </p:nvCxnSpPr>
        <p:spPr>
          <a:xfrm>
            <a:off x="7422563" y="2209252"/>
            <a:ext cx="0" cy="1352717"/>
          </a:xfrm>
          <a:prstGeom prst="straightConnector1">
            <a:avLst/>
          </a:prstGeom>
          <a:ln w="2540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>
            <a:extLst>
              <a:ext uri="{FF2B5EF4-FFF2-40B4-BE49-F238E27FC236}">
                <a16:creationId xmlns:a16="http://schemas.microsoft.com/office/drawing/2014/main" id="{FED4FC83-3F0E-1F73-D9E6-A5D48ED89499}"/>
              </a:ext>
            </a:extLst>
          </p:cNvPr>
          <p:cNvCxnSpPr>
            <a:cxnSpLocks/>
          </p:cNvCxnSpPr>
          <p:nvPr/>
        </p:nvCxnSpPr>
        <p:spPr>
          <a:xfrm>
            <a:off x="8724255" y="2234419"/>
            <a:ext cx="0" cy="1352717"/>
          </a:xfrm>
          <a:prstGeom prst="straightConnector1">
            <a:avLst/>
          </a:prstGeom>
          <a:ln w="2540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>
            <a:extLst>
              <a:ext uri="{FF2B5EF4-FFF2-40B4-BE49-F238E27FC236}">
                <a16:creationId xmlns:a16="http://schemas.microsoft.com/office/drawing/2014/main" id="{7101C106-F03B-2608-3D7E-1C4199A0B973}"/>
              </a:ext>
            </a:extLst>
          </p:cNvPr>
          <p:cNvSpPr txBox="1"/>
          <p:nvPr/>
        </p:nvSpPr>
        <p:spPr>
          <a:xfrm>
            <a:off x="5392429" y="3457115"/>
            <a:ext cx="1518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towards open shell</a:t>
            </a:r>
            <a:endParaRPr lang="zh-CN" alt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D2DB848E-4578-A19B-BF1B-C7D53DE20702}"/>
              </a:ext>
            </a:extLst>
          </p:cNvPr>
          <p:cNvSpPr txBox="1"/>
          <p:nvPr/>
        </p:nvSpPr>
        <p:spPr>
          <a:xfrm>
            <a:off x="6864626" y="3530606"/>
            <a:ext cx="13841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decrease</a:t>
            </a:r>
            <a:endParaRPr lang="zh-CN" alt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1D29C788-EFC1-1151-6128-0BB4573BA8A8}"/>
              </a:ext>
            </a:extLst>
          </p:cNvPr>
          <p:cNvSpPr txBox="1"/>
          <p:nvPr/>
        </p:nvSpPr>
        <p:spPr>
          <a:xfrm>
            <a:off x="8213765" y="3530113"/>
            <a:ext cx="1633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increase</a:t>
            </a:r>
            <a:endParaRPr lang="zh-CN" alt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左大括号 23">
            <a:extLst>
              <a:ext uri="{FF2B5EF4-FFF2-40B4-BE49-F238E27FC236}">
                <a16:creationId xmlns:a16="http://schemas.microsoft.com/office/drawing/2014/main" id="{BF6AA4E1-536A-27AE-8484-17BD680E08AD}"/>
              </a:ext>
            </a:extLst>
          </p:cNvPr>
          <p:cNvSpPr/>
          <p:nvPr/>
        </p:nvSpPr>
        <p:spPr>
          <a:xfrm rot="16200000">
            <a:off x="7989571" y="3332486"/>
            <a:ext cx="201266" cy="1444517"/>
          </a:xfrm>
          <a:prstGeom prst="leftBrace">
            <a:avLst/>
          </a:prstGeom>
          <a:ln w="254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D2F301D7-5529-0A53-D070-8F2F165155A9}"/>
              </a:ext>
            </a:extLst>
          </p:cNvPr>
          <p:cNvSpPr txBox="1"/>
          <p:nvPr/>
        </p:nvSpPr>
        <p:spPr>
          <a:xfrm>
            <a:off x="6439583" y="4188938"/>
            <a:ext cx="38771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dirty="0">
                <a:solidFill>
                  <a:srgbClr val="FF00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Approximately conserved</a:t>
            </a:r>
            <a:endParaRPr lang="zh-CN" altLang="en-US" sz="2400" dirty="0">
              <a:solidFill>
                <a:srgbClr val="FF006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543E1602-9B3B-B765-12DF-75A1ABE7DB20}"/>
              </a:ext>
            </a:extLst>
          </p:cNvPr>
          <p:cNvCxnSpPr/>
          <p:nvPr/>
        </p:nvCxnSpPr>
        <p:spPr>
          <a:xfrm>
            <a:off x="10224486" y="3205164"/>
            <a:ext cx="0" cy="1214606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箭头连接符 26">
            <a:extLst>
              <a:ext uri="{FF2B5EF4-FFF2-40B4-BE49-F238E27FC236}">
                <a16:creationId xmlns:a16="http://schemas.microsoft.com/office/drawing/2014/main" id="{2A4400FB-95CC-5622-90F0-146F51778A88}"/>
              </a:ext>
            </a:extLst>
          </p:cNvPr>
          <p:cNvCxnSpPr>
            <a:cxnSpLocks/>
          </p:cNvCxnSpPr>
          <p:nvPr/>
        </p:nvCxnSpPr>
        <p:spPr>
          <a:xfrm flipH="1">
            <a:off x="9813426" y="4419771"/>
            <a:ext cx="419448" cy="0"/>
          </a:xfrm>
          <a:prstGeom prst="straightConnector1">
            <a:avLst/>
          </a:prstGeom>
          <a:ln w="254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本框 27">
            <a:extLst>
              <a:ext uri="{FF2B5EF4-FFF2-40B4-BE49-F238E27FC236}">
                <a16:creationId xmlns:a16="http://schemas.microsoft.com/office/drawing/2014/main" id="{14AA56ED-DA8C-8CDD-6445-719587AB6952}"/>
              </a:ext>
            </a:extLst>
          </p:cNvPr>
          <p:cNvSpPr txBox="1"/>
          <p:nvPr/>
        </p:nvSpPr>
        <p:spPr>
          <a:xfrm>
            <a:off x="2231851" y="5083845"/>
            <a:ext cx="9756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origin of the LEE might be connected to the scissors motion</a:t>
            </a:r>
            <a:endParaRPr lang="zh-CN" alt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56DEFF58-CE91-F4FE-4C58-55DDF55EA0D5}"/>
              </a:ext>
            </a:extLst>
          </p:cNvPr>
          <p:cNvSpPr txBox="1"/>
          <p:nvPr/>
        </p:nvSpPr>
        <p:spPr>
          <a:xfrm>
            <a:off x="1605064" y="5932441"/>
            <a:ext cx="100389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How does the scissors motion become extremely soft (with                )?</a:t>
            </a:r>
            <a:endParaRPr lang="zh-CN" altLang="en-US" sz="2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783ADBE9-C96F-D7C2-75AB-58E042D0EADD}"/>
              </a:ext>
            </a:extLst>
          </p:cNvPr>
          <p:cNvSpPr txBox="1"/>
          <p:nvPr/>
        </p:nvSpPr>
        <p:spPr>
          <a:xfrm>
            <a:off x="5852354" y="5466311"/>
            <a:ext cx="1040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But</a:t>
            </a:r>
            <a:endParaRPr lang="zh-CN" alt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2" name="图片 31" descr="\documentclass{article}&#10;\usepackage{amsmath}&#10;\pagestyle{empty}&#10;\begin{document}&#10;&#10;$E_\gamma\sim 0$&#10;&#10;\end{document}" title="IguanaTex Picture Display">
            <a:extLst>
              <a:ext uri="{FF2B5EF4-FFF2-40B4-BE49-F238E27FC236}">
                <a16:creationId xmlns:a16="http://schemas.microsoft.com/office/drawing/2014/main" id="{7F81F853-63EE-C905-4107-EF49F4FBC2F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288" y="6048605"/>
            <a:ext cx="914286" cy="298057"/>
          </a:xfrm>
          <a:prstGeom prst="rect">
            <a:avLst/>
          </a:prstGeom>
        </p:spPr>
      </p:pic>
      <p:sp>
        <p:nvSpPr>
          <p:cNvPr id="33" name="矩形: 圆角 32">
            <a:extLst>
              <a:ext uri="{FF2B5EF4-FFF2-40B4-BE49-F238E27FC236}">
                <a16:creationId xmlns:a16="http://schemas.microsoft.com/office/drawing/2014/main" id="{B3E6741E-AC36-0ECF-4538-E81260C8E339}"/>
              </a:ext>
            </a:extLst>
          </p:cNvPr>
          <p:cNvSpPr/>
          <p:nvPr/>
        </p:nvSpPr>
        <p:spPr>
          <a:xfrm>
            <a:off x="1536969" y="5922025"/>
            <a:ext cx="9087738" cy="470626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47185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A8F7DD7C-AB0F-B75E-9479-F2E7AD99E8B1}"/>
              </a:ext>
            </a:extLst>
          </p:cNvPr>
          <p:cNvSpPr txBox="1"/>
          <p:nvPr/>
        </p:nvSpPr>
        <p:spPr>
          <a:xfrm>
            <a:off x="136007" y="98357"/>
            <a:ext cx="81225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3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aim of this work</a:t>
            </a:r>
            <a:endParaRPr lang="zh-CN" altLang="en-US" sz="3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A2235F30-65B4-DFDF-AD1A-EDBAE78FE23E}"/>
              </a:ext>
            </a:extLst>
          </p:cNvPr>
          <p:cNvSpPr txBox="1"/>
          <p:nvPr/>
        </p:nvSpPr>
        <p:spPr>
          <a:xfrm>
            <a:off x="795867" y="795867"/>
            <a:ext cx="104732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explore the </a:t>
            </a:r>
            <a:r>
              <a:rPr lang="en-US" altLang="zh-CN" sz="2400" b="1" dirty="0">
                <a:solidFill>
                  <a:srgbClr val="FF00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softness in the scissors motion </a:t>
            </a:r>
            <a:r>
              <a:rPr lang="en-US" altLang="zh-CN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by using the </a:t>
            </a:r>
            <a:r>
              <a:rPr lang="en-US" altLang="zh-CN" sz="2400" b="1" dirty="0">
                <a:solidFill>
                  <a:srgbClr val="FF00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Projected Shell Model </a:t>
            </a:r>
            <a:endParaRPr lang="zh-CN" altLang="en-US" sz="2400" b="1" dirty="0">
              <a:solidFill>
                <a:srgbClr val="FF006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0D0083F1-7E9E-93F8-6475-8F4E40E113AE}"/>
              </a:ext>
            </a:extLst>
          </p:cNvPr>
          <p:cNvSpPr txBox="1"/>
          <p:nvPr/>
        </p:nvSpPr>
        <p:spPr>
          <a:xfrm>
            <a:off x="2908300" y="1338071"/>
            <a:ext cx="63584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Projected Shell Model for the scissors motion</a:t>
            </a:r>
            <a:endParaRPr lang="zh-CN" alt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id="{6A9AC559-263F-3612-74DB-25A9F34C81D2}"/>
              </a:ext>
            </a:extLst>
          </p:cNvPr>
          <p:cNvCxnSpPr>
            <a:cxnSpLocks/>
          </p:cNvCxnSpPr>
          <p:nvPr/>
        </p:nvCxnSpPr>
        <p:spPr>
          <a:xfrm>
            <a:off x="2260598" y="2646366"/>
            <a:ext cx="0" cy="562502"/>
          </a:xfrm>
          <a:prstGeom prst="straightConnector1">
            <a:avLst/>
          </a:prstGeom>
          <a:ln w="254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>
            <a:extLst>
              <a:ext uri="{FF2B5EF4-FFF2-40B4-BE49-F238E27FC236}">
                <a16:creationId xmlns:a16="http://schemas.microsoft.com/office/drawing/2014/main" id="{5A5EDBA5-EC24-ED5F-2AA2-D9881ED0C22E}"/>
              </a:ext>
            </a:extLst>
          </p:cNvPr>
          <p:cNvSpPr txBox="1"/>
          <p:nvPr/>
        </p:nvSpPr>
        <p:spPr>
          <a:xfrm>
            <a:off x="1587694" y="2166847"/>
            <a:ext cx="193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the past</a:t>
            </a:r>
            <a:endParaRPr lang="zh-CN" alt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9608A627-501E-97CC-02FD-7B80E74F03E2}"/>
              </a:ext>
            </a:extLst>
          </p:cNvPr>
          <p:cNvSpPr txBox="1"/>
          <p:nvPr/>
        </p:nvSpPr>
        <p:spPr>
          <a:xfrm>
            <a:off x="-165099" y="3231875"/>
            <a:ext cx="51815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Well-deformed </a:t>
            </a:r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nuclei</a:t>
            </a:r>
            <a:endParaRPr lang="zh-CN" alt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50C75F66-2786-421B-222C-AE21EDF0EC64}"/>
              </a:ext>
            </a:extLst>
          </p:cNvPr>
          <p:cNvSpPr txBox="1"/>
          <p:nvPr/>
        </p:nvSpPr>
        <p:spPr>
          <a:xfrm>
            <a:off x="609794" y="3652969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With only </a:t>
            </a:r>
            <a:r>
              <a:rPr lang="en-US" altLang="zh-CN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g.s.</a:t>
            </a:r>
            <a:r>
              <a:rPr lang="en-US" altLang="zh-CN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configuration</a:t>
            </a:r>
            <a:endParaRPr lang="zh-CN" altLang="en-US" sz="2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5CFB9FF7-D618-9873-C2D2-86C116333FA1}"/>
              </a:ext>
            </a:extLst>
          </p:cNvPr>
          <p:cNvCxnSpPr>
            <a:cxnSpLocks/>
          </p:cNvCxnSpPr>
          <p:nvPr/>
        </p:nvCxnSpPr>
        <p:spPr>
          <a:xfrm>
            <a:off x="2260598" y="4154901"/>
            <a:ext cx="0" cy="671100"/>
          </a:xfrm>
          <a:prstGeom prst="straightConnector1">
            <a:avLst/>
          </a:prstGeom>
          <a:ln w="254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>
            <a:extLst>
              <a:ext uri="{FF2B5EF4-FFF2-40B4-BE49-F238E27FC236}">
                <a16:creationId xmlns:a16="http://schemas.microsoft.com/office/drawing/2014/main" id="{106AB2B4-D9AE-6624-9D87-889EBD650DC3}"/>
              </a:ext>
            </a:extLst>
          </p:cNvPr>
          <p:cNvSpPr txBox="1"/>
          <p:nvPr/>
        </p:nvSpPr>
        <p:spPr>
          <a:xfrm>
            <a:off x="609794" y="4830235"/>
            <a:ext cx="38269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Harmonic scissors oscillation</a:t>
            </a:r>
            <a:endParaRPr lang="zh-CN" alt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1CD8BCD9-316C-6C00-571F-52B427CE20A0}"/>
              </a:ext>
            </a:extLst>
          </p:cNvPr>
          <p:cNvSpPr txBox="1"/>
          <p:nvPr/>
        </p:nvSpPr>
        <p:spPr>
          <a:xfrm>
            <a:off x="7545779" y="2113852"/>
            <a:ext cx="19727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this work</a:t>
            </a:r>
            <a:endParaRPr lang="zh-CN" alt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左大括号 17">
            <a:extLst>
              <a:ext uri="{FF2B5EF4-FFF2-40B4-BE49-F238E27FC236}">
                <a16:creationId xmlns:a16="http://schemas.microsoft.com/office/drawing/2014/main" id="{990BB9E3-FEFD-4E09-2FA4-6AE129BEE44F}"/>
              </a:ext>
            </a:extLst>
          </p:cNvPr>
          <p:cNvSpPr/>
          <p:nvPr/>
        </p:nvSpPr>
        <p:spPr>
          <a:xfrm rot="5400000">
            <a:off x="8205342" y="1013472"/>
            <a:ext cx="263378" cy="3450815"/>
          </a:xfrm>
          <a:prstGeom prst="leftBrace">
            <a:avLst/>
          </a:prstGeom>
          <a:ln w="254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左大括号 18">
            <a:extLst>
              <a:ext uri="{FF2B5EF4-FFF2-40B4-BE49-F238E27FC236}">
                <a16:creationId xmlns:a16="http://schemas.microsoft.com/office/drawing/2014/main" id="{E5C012F7-733C-DD36-0C13-5194E60A2EFD}"/>
              </a:ext>
            </a:extLst>
          </p:cNvPr>
          <p:cNvSpPr/>
          <p:nvPr/>
        </p:nvSpPr>
        <p:spPr>
          <a:xfrm rot="5400000">
            <a:off x="5110262" y="-1017768"/>
            <a:ext cx="350121" cy="6066380"/>
          </a:xfrm>
          <a:prstGeom prst="leftBrac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90280496-2FD0-C126-F685-12AC702000CB}"/>
              </a:ext>
            </a:extLst>
          </p:cNvPr>
          <p:cNvSpPr txBox="1"/>
          <p:nvPr/>
        </p:nvSpPr>
        <p:spPr>
          <a:xfrm>
            <a:off x="4919138" y="2910373"/>
            <a:ext cx="3547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Weakly-deformed</a:t>
            </a:r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nuclei</a:t>
            </a:r>
            <a:endParaRPr lang="zh-CN" alt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3" name="直接箭头连接符 22">
            <a:extLst>
              <a:ext uri="{FF2B5EF4-FFF2-40B4-BE49-F238E27FC236}">
                <a16:creationId xmlns:a16="http://schemas.microsoft.com/office/drawing/2014/main" id="{414DF25C-F52F-D518-704A-F65C5F634D3E}"/>
              </a:ext>
            </a:extLst>
          </p:cNvPr>
          <p:cNvCxnSpPr>
            <a:cxnSpLocks/>
          </p:cNvCxnSpPr>
          <p:nvPr/>
        </p:nvCxnSpPr>
        <p:spPr>
          <a:xfrm>
            <a:off x="6299199" y="3349168"/>
            <a:ext cx="0" cy="671100"/>
          </a:xfrm>
          <a:prstGeom prst="straightConnector1">
            <a:avLst/>
          </a:prstGeom>
          <a:ln w="2540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本框 23">
            <a:extLst>
              <a:ext uri="{FF2B5EF4-FFF2-40B4-BE49-F238E27FC236}">
                <a16:creationId xmlns:a16="http://schemas.microsoft.com/office/drawing/2014/main" id="{5D937C01-8BB0-7B24-030F-EB0A0A697E63}"/>
              </a:ext>
            </a:extLst>
          </p:cNvPr>
          <p:cNvSpPr txBox="1"/>
          <p:nvPr/>
        </p:nvSpPr>
        <p:spPr>
          <a:xfrm>
            <a:off x="4436727" y="4147236"/>
            <a:ext cx="39454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Extremely soft scissors motion</a:t>
            </a:r>
            <a:endParaRPr lang="zh-CN" alt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86834C3F-3147-2B38-A891-4C0AB3F9BF29}"/>
              </a:ext>
            </a:extLst>
          </p:cNvPr>
          <p:cNvSpPr txBox="1"/>
          <p:nvPr/>
        </p:nvSpPr>
        <p:spPr>
          <a:xfrm>
            <a:off x="5161450" y="4564633"/>
            <a:ext cx="3220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Origin of the LEE?</a:t>
            </a:r>
            <a:endParaRPr lang="zh-CN" alt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DFF4A6CE-4D75-00C4-C6CC-8D15F703D5C1}"/>
              </a:ext>
            </a:extLst>
          </p:cNvPr>
          <p:cNvSpPr txBox="1"/>
          <p:nvPr/>
        </p:nvSpPr>
        <p:spPr>
          <a:xfrm>
            <a:off x="8258603" y="2887503"/>
            <a:ext cx="40788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Quasi-particle</a:t>
            </a:r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configurations</a:t>
            </a:r>
            <a:endParaRPr lang="zh-CN" altLang="en-US" sz="2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7" name="直接箭头连接符 26">
            <a:extLst>
              <a:ext uri="{FF2B5EF4-FFF2-40B4-BE49-F238E27FC236}">
                <a16:creationId xmlns:a16="http://schemas.microsoft.com/office/drawing/2014/main" id="{BF304DE4-3652-5C5B-299F-40E91D071944}"/>
              </a:ext>
            </a:extLst>
          </p:cNvPr>
          <p:cNvCxnSpPr>
            <a:cxnSpLocks/>
          </p:cNvCxnSpPr>
          <p:nvPr/>
        </p:nvCxnSpPr>
        <p:spPr>
          <a:xfrm>
            <a:off x="10151532" y="3386796"/>
            <a:ext cx="0" cy="671100"/>
          </a:xfrm>
          <a:prstGeom prst="straightConnector1">
            <a:avLst/>
          </a:prstGeom>
          <a:ln w="2540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本框 27">
            <a:extLst>
              <a:ext uri="{FF2B5EF4-FFF2-40B4-BE49-F238E27FC236}">
                <a16:creationId xmlns:a16="http://schemas.microsoft.com/office/drawing/2014/main" id="{ECC08706-FBC1-200F-E92C-0A202F698650}"/>
              </a:ext>
            </a:extLst>
          </p:cNvPr>
          <p:cNvSpPr txBox="1"/>
          <p:nvPr/>
        </p:nvSpPr>
        <p:spPr>
          <a:xfrm>
            <a:off x="8644468" y="4103590"/>
            <a:ext cx="3547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Softened scissors motion</a:t>
            </a:r>
            <a:endParaRPr lang="zh-CN" alt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DF7937FD-058B-5327-1F8F-163641F9B8EA}"/>
              </a:ext>
            </a:extLst>
          </p:cNvPr>
          <p:cNvSpPr txBox="1"/>
          <p:nvPr/>
        </p:nvSpPr>
        <p:spPr>
          <a:xfrm>
            <a:off x="8419716" y="4520591"/>
            <a:ext cx="37551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scissors resonance splitting?</a:t>
            </a:r>
            <a:endParaRPr lang="zh-CN" alt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矩形: 圆角 29">
            <a:extLst>
              <a:ext uri="{FF2B5EF4-FFF2-40B4-BE49-F238E27FC236}">
                <a16:creationId xmlns:a16="http://schemas.microsoft.com/office/drawing/2014/main" id="{F921E6BF-3107-0369-7016-D079EFA0A045}"/>
              </a:ext>
            </a:extLst>
          </p:cNvPr>
          <p:cNvSpPr/>
          <p:nvPr/>
        </p:nvSpPr>
        <p:spPr>
          <a:xfrm>
            <a:off x="4461935" y="4069058"/>
            <a:ext cx="3886200" cy="1028391"/>
          </a:xfrm>
          <a:prstGeom prst="roundRect">
            <a:avLst/>
          </a:prstGeom>
          <a:noFill/>
          <a:ln w="25400">
            <a:solidFill>
              <a:srgbClr val="FF00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: 圆角 30">
            <a:extLst>
              <a:ext uri="{FF2B5EF4-FFF2-40B4-BE49-F238E27FC236}">
                <a16:creationId xmlns:a16="http://schemas.microsoft.com/office/drawing/2014/main" id="{1243C21B-26EC-151B-AB84-C4EC0E5E5910}"/>
              </a:ext>
            </a:extLst>
          </p:cNvPr>
          <p:cNvSpPr/>
          <p:nvPr/>
        </p:nvSpPr>
        <p:spPr>
          <a:xfrm>
            <a:off x="8460457" y="4044321"/>
            <a:ext cx="3619211" cy="1028391"/>
          </a:xfrm>
          <a:prstGeom prst="roundRect">
            <a:avLst/>
          </a:prstGeom>
          <a:noFill/>
          <a:ln w="25400">
            <a:solidFill>
              <a:srgbClr val="FF00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8569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354CD96C-C808-DB51-BF25-3F96C043D6B9}"/>
              </a:ext>
            </a:extLst>
          </p:cNvPr>
          <p:cNvSpPr txBox="1"/>
          <p:nvPr/>
        </p:nvSpPr>
        <p:spPr>
          <a:xfrm>
            <a:off x="100668" y="83890"/>
            <a:ext cx="94543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3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Theoretical description of the scissors motion (I)</a:t>
            </a:r>
            <a:endParaRPr lang="zh-CN" altLang="en-US" sz="3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5A77AA8-F351-7F3B-2DC8-F4BE54933BEA}"/>
              </a:ext>
            </a:extLst>
          </p:cNvPr>
          <p:cNvSpPr txBox="1"/>
          <p:nvPr/>
        </p:nvSpPr>
        <p:spPr>
          <a:xfrm>
            <a:off x="111202" y="639006"/>
            <a:ext cx="11363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p"/>
            </a:pPr>
            <a:r>
              <a:rPr lang="en-US" altLang="zh-CN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Model framework for the scissors motion </a:t>
            </a:r>
            <a:endParaRPr lang="zh-CN" altLang="en-US" sz="2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8C25D989-4543-06AD-73A0-619159F3869D}"/>
              </a:ext>
            </a:extLst>
          </p:cNvPr>
          <p:cNvSpPr txBox="1"/>
          <p:nvPr/>
        </p:nvSpPr>
        <p:spPr>
          <a:xfrm>
            <a:off x="423353" y="1589482"/>
            <a:ext cx="9033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Description for </a:t>
            </a:r>
            <a:r>
              <a:rPr lang="en-US" altLang="zh-CN" sz="2400" dirty="0">
                <a:solidFill>
                  <a:srgbClr val="FF00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single rotor </a:t>
            </a:r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by angular momentum projection:</a:t>
            </a:r>
            <a:endParaRPr lang="zh-CN" alt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681F2ADB-28F4-E898-545C-D9CFCCB2E79E}"/>
              </a:ext>
            </a:extLst>
          </p:cNvPr>
          <p:cNvSpPr txBox="1"/>
          <p:nvPr/>
        </p:nvSpPr>
        <p:spPr>
          <a:xfrm>
            <a:off x="1074295" y="2079692"/>
            <a:ext cx="35149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intrinsic state</a:t>
            </a:r>
            <a:endParaRPr lang="zh-CN" alt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8" name="图片 27" descr="\documentclass{article}&#10;\usepackage{amsmath}&#10;\pagestyle{empty}&#10;\begin{document}&#10;&#10;$|\Phi\rangle$&#10;&#10;\end{document}" title="IguanaTex Picture Display">
            <a:extLst>
              <a:ext uri="{FF2B5EF4-FFF2-40B4-BE49-F238E27FC236}">
                <a16:creationId xmlns:a16="http://schemas.microsoft.com/office/drawing/2014/main" id="{D0C33193-E963-858D-7D61-91F94E78478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024" y="2593507"/>
            <a:ext cx="354743" cy="305371"/>
          </a:xfrm>
          <a:prstGeom prst="rect">
            <a:avLst/>
          </a:prstGeom>
        </p:spPr>
      </p:pic>
      <p:sp>
        <p:nvSpPr>
          <p:cNvPr id="36" name="文本框 35">
            <a:extLst>
              <a:ext uri="{FF2B5EF4-FFF2-40B4-BE49-F238E27FC236}">
                <a16:creationId xmlns:a16="http://schemas.microsoft.com/office/drawing/2014/main" id="{C1F441A0-E8EC-EAA1-4FDE-4CC000D0E28B}"/>
              </a:ext>
            </a:extLst>
          </p:cNvPr>
          <p:cNvSpPr txBox="1"/>
          <p:nvPr/>
        </p:nvSpPr>
        <p:spPr>
          <a:xfrm>
            <a:off x="3001670" y="2136670"/>
            <a:ext cx="27911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angular momentum </a:t>
            </a:r>
          </a:p>
          <a:p>
            <a:pPr algn="ctr"/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projection</a:t>
            </a:r>
            <a:endParaRPr lang="zh-CN" alt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8" name="直接箭头连接符 37">
            <a:extLst>
              <a:ext uri="{FF2B5EF4-FFF2-40B4-BE49-F238E27FC236}">
                <a16:creationId xmlns:a16="http://schemas.microsoft.com/office/drawing/2014/main" id="{D5BBF48D-2DCE-6DDB-483D-086D5D8C3958}"/>
              </a:ext>
            </a:extLst>
          </p:cNvPr>
          <p:cNvCxnSpPr>
            <a:cxnSpLocks/>
          </p:cNvCxnSpPr>
          <p:nvPr/>
        </p:nvCxnSpPr>
        <p:spPr>
          <a:xfrm>
            <a:off x="2846664" y="2585118"/>
            <a:ext cx="3020037" cy="0"/>
          </a:xfrm>
          <a:prstGeom prst="straightConnector1">
            <a:avLst/>
          </a:prstGeom>
          <a:ln w="254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图片 40" descr="\documentclass{article}&#10;\usepackage{amsmath}&#10;\pagestyle{empty}&#10;\begin{document}&#10;&#10;$\hat{P}^I_{MK}|\Phi\rangle$&#10;&#10;\end{document}" title="IguanaTex Picture Display">
            <a:extLst>
              <a:ext uri="{FF2B5EF4-FFF2-40B4-BE49-F238E27FC236}">
                <a16:creationId xmlns:a16="http://schemas.microsoft.com/office/drawing/2014/main" id="{6B9117D2-BCC3-C803-75AE-BA2402937FE2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483" y="2586406"/>
            <a:ext cx="1062400" cy="371200"/>
          </a:xfrm>
          <a:prstGeom prst="rect">
            <a:avLst/>
          </a:prstGeom>
        </p:spPr>
      </p:pic>
      <p:cxnSp>
        <p:nvCxnSpPr>
          <p:cNvPr id="43" name="直接箭头连接符 42">
            <a:extLst>
              <a:ext uri="{FF2B5EF4-FFF2-40B4-BE49-F238E27FC236}">
                <a16:creationId xmlns:a16="http://schemas.microsoft.com/office/drawing/2014/main" id="{3598B97E-B579-E36B-E060-121562DF1DC0}"/>
              </a:ext>
            </a:extLst>
          </p:cNvPr>
          <p:cNvCxnSpPr/>
          <p:nvPr/>
        </p:nvCxnSpPr>
        <p:spPr>
          <a:xfrm>
            <a:off x="7843707" y="2562059"/>
            <a:ext cx="1551963" cy="0"/>
          </a:xfrm>
          <a:prstGeom prst="straightConnector1">
            <a:avLst/>
          </a:prstGeom>
          <a:ln w="254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文本框 43">
            <a:extLst>
              <a:ext uri="{FF2B5EF4-FFF2-40B4-BE49-F238E27FC236}">
                <a16:creationId xmlns:a16="http://schemas.microsoft.com/office/drawing/2014/main" id="{D0AA66A5-89EE-771E-4F4D-5123ADC6EF66}"/>
              </a:ext>
            </a:extLst>
          </p:cNvPr>
          <p:cNvSpPr txBox="1"/>
          <p:nvPr/>
        </p:nvSpPr>
        <p:spPr>
          <a:xfrm>
            <a:off x="8010091" y="2100394"/>
            <a:ext cx="15184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basis for</a:t>
            </a:r>
            <a:endParaRPr lang="zh-CN" alt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7C5C5A70-B1A9-27F3-A94A-CC7179992AE6}"/>
              </a:ext>
            </a:extLst>
          </p:cNvPr>
          <p:cNvSpPr txBox="1"/>
          <p:nvPr/>
        </p:nvSpPr>
        <p:spPr>
          <a:xfrm>
            <a:off x="9093065" y="2133738"/>
            <a:ext cx="24845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Hamiltonian diagonalization</a:t>
            </a:r>
            <a:endParaRPr lang="zh-CN" alt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3BEBC059-B4D7-CCC7-11C3-6AB50E21C60F}"/>
              </a:ext>
            </a:extLst>
          </p:cNvPr>
          <p:cNvSpPr txBox="1"/>
          <p:nvPr/>
        </p:nvSpPr>
        <p:spPr>
          <a:xfrm>
            <a:off x="475875" y="3585134"/>
            <a:ext cx="10717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Description for </a:t>
            </a:r>
            <a:r>
              <a:rPr lang="en-US" altLang="zh-CN" sz="2400" dirty="0">
                <a:solidFill>
                  <a:srgbClr val="FF00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neutron and a proton rotors </a:t>
            </a:r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by angular momentum projection:</a:t>
            </a:r>
            <a:endParaRPr lang="zh-CN" alt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箭头: 下 46">
            <a:extLst>
              <a:ext uri="{FF2B5EF4-FFF2-40B4-BE49-F238E27FC236}">
                <a16:creationId xmlns:a16="http://schemas.microsoft.com/office/drawing/2014/main" id="{CFB2A457-2F9D-117C-05D7-4A5F096BDDB1}"/>
              </a:ext>
            </a:extLst>
          </p:cNvPr>
          <p:cNvSpPr/>
          <p:nvPr/>
        </p:nvSpPr>
        <p:spPr>
          <a:xfrm>
            <a:off x="5117290" y="2908467"/>
            <a:ext cx="559266" cy="717183"/>
          </a:xfrm>
          <a:prstGeom prst="downArrow">
            <a:avLst/>
          </a:prstGeom>
          <a:noFill/>
          <a:ln w="2540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5EC1F955-6F5C-E6EE-63A5-E9502C1D474F}"/>
              </a:ext>
            </a:extLst>
          </p:cNvPr>
          <p:cNvSpPr txBox="1"/>
          <p:nvPr/>
        </p:nvSpPr>
        <p:spPr>
          <a:xfrm>
            <a:off x="1180359" y="4103407"/>
            <a:ext cx="18839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intrinsic state</a:t>
            </a:r>
            <a:endParaRPr lang="zh-CN" alt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2" name="图片 61" descr="\documentclass{article}&#10;\usepackage{amsmath}&#10;\pagestyle{empty}&#10;\begin{document}&#10;&#10;$|\Phi_\nu\rangle\otimes|\Phi_\pi\rangle$&#10;&#10;\end{document}" title="IguanaTex Picture Display">
            <a:extLst>
              <a:ext uri="{FF2B5EF4-FFF2-40B4-BE49-F238E27FC236}">
                <a16:creationId xmlns:a16="http://schemas.microsoft.com/office/drawing/2014/main" id="{F4A701DF-0B8E-424F-05A4-267A044456BF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331" y="4641037"/>
            <a:ext cx="1462857" cy="305371"/>
          </a:xfrm>
          <a:prstGeom prst="rect">
            <a:avLst/>
          </a:prstGeom>
        </p:spPr>
      </p:pic>
      <p:cxnSp>
        <p:nvCxnSpPr>
          <p:cNvPr id="51" name="直接箭头连接符 50">
            <a:extLst>
              <a:ext uri="{FF2B5EF4-FFF2-40B4-BE49-F238E27FC236}">
                <a16:creationId xmlns:a16="http://schemas.microsoft.com/office/drawing/2014/main" id="{A355ABD2-3409-5E6E-9EE6-418A74E66E75}"/>
              </a:ext>
            </a:extLst>
          </p:cNvPr>
          <p:cNvCxnSpPr>
            <a:cxnSpLocks/>
          </p:cNvCxnSpPr>
          <p:nvPr/>
        </p:nvCxnSpPr>
        <p:spPr>
          <a:xfrm>
            <a:off x="2956725" y="4566471"/>
            <a:ext cx="835099" cy="0"/>
          </a:xfrm>
          <a:prstGeom prst="straightConnector1">
            <a:avLst/>
          </a:prstGeom>
          <a:ln w="254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图片 63" descr="\documentclass{article}&#10;\usepackage{amsmath}&#10;\pagestyle{empty}&#10;\begin{document}&#10;&#10;$\hat{P}^{I_\nu}_{M_\nu,K_\nu}|\Phi_\nu\rangle\otimes\hat{P}^{I_\pi}_{M_\pi,K_\pi}|\Phi_\pi\rangle$&#10;&#10;\end{document}" title="IguanaTex Picture Display">
            <a:extLst>
              <a:ext uri="{FF2B5EF4-FFF2-40B4-BE49-F238E27FC236}">
                <a16:creationId xmlns:a16="http://schemas.microsoft.com/office/drawing/2014/main" id="{1D27D6DA-3B65-1355-3F77-5552873C2B24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650" y="4571843"/>
            <a:ext cx="3483430" cy="418743"/>
          </a:xfrm>
          <a:prstGeom prst="rect">
            <a:avLst/>
          </a:prstGeom>
        </p:spPr>
      </p:pic>
      <p:sp>
        <p:nvSpPr>
          <p:cNvPr id="57" name="文本框 56">
            <a:extLst>
              <a:ext uri="{FF2B5EF4-FFF2-40B4-BE49-F238E27FC236}">
                <a16:creationId xmlns:a16="http://schemas.microsoft.com/office/drawing/2014/main" id="{9F01F032-D094-3F97-C5B3-7F49CFBC95A3}"/>
              </a:ext>
            </a:extLst>
          </p:cNvPr>
          <p:cNvSpPr txBox="1"/>
          <p:nvPr/>
        </p:nvSpPr>
        <p:spPr>
          <a:xfrm>
            <a:off x="5840036" y="2093793"/>
            <a:ext cx="2323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laboratory state</a:t>
            </a:r>
            <a:endParaRPr lang="zh-CN" alt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A0F007B6-0C64-3306-A455-A5938422048F}"/>
              </a:ext>
            </a:extLst>
          </p:cNvPr>
          <p:cNvSpPr txBox="1"/>
          <p:nvPr/>
        </p:nvSpPr>
        <p:spPr>
          <a:xfrm>
            <a:off x="4514681" y="4062443"/>
            <a:ext cx="2323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projected state</a:t>
            </a:r>
            <a:endParaRPr lang="zh-CN" alt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0" name="直接箭头连接符 59">
            <a:extLst>
              <a:ext uri="{FF2B5EF4-FFF2-40B4-BE49-F238E27FC236}">
                <a16:creationId xmlns:a16="http://schemas.microsoft.com/office/drawing/2014/main" id="{D76F6572-FCE2-C3EF-1629-61A0DB184490}"/>
              </a:ext>
            </a:extLst>
          </p:cNvPr>
          <p:cNvCxnSpPr>
            <a:cxnSpLocks/>
          </p:cNvCxnSpPr>
          <p:nvPr/>
        </p:nvCxnSpPr>
        <p:spPr>
          <a:xfrm>
            <a:off x="7504957" y="4534143"/>
            <a:ext cx="835099" cy="0"/>
          </a:xfrm>
          <a:prstGeom prst="straightConnector1">
            <a:avLst/>
          </a:prstGeom>
          <a:ln w="25400">
            <a:solidFill>
              <a:srgbClr val="00206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文本框 64">
            <a:extLst>
              <a:ext uri="{FF2B5EF4-FFF2-40B4-BE49-F238E27FC236}">
                <a16:creationId xmlns:a16="http://schemas.microsoft.com/office/drawing/2014/main" id="{68C42E14-AA47-8791-0A2F-8613D38A81B6}"/>
              </a:ext>
            </a:extLst>
          </p:cNvPr>
          <p:cNvSpPr txBox="1"/>
          <p:nvPr/>
        </p:nvSpPr>
        <p:spPr>
          <a:xfrm>
            <a:off x="8400178" y="4115411"/>
            <a:ext cx="32884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does not have a good total angular momentum</a:t>
            </a:r>
            <a:endParaRPr lang="zh-CN" alt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7" name="直接箭头连接符 66">
            <a:extLst>
              <a:ext uri="{FF2B5EF4-FFF2-40B4-BE49-F238E27FC236}">
                <a16:creationId xmlns:a16="http://schemas.microsoft.com/office/drawing/2014/main" id="{F2E108C7-EAD3-AA28-B43F-F158BE07A992}"/>
              </a:ext>
            </a:extLst>
          </p:cNvPr>
          <p:cNvCxnSpPr>
            <a:cxnSpLocks/>
          </p:cNvCxnSpPr>
          <p:nvPr/>
        </p:nvCxnSpPr>
        <p:spPr>
          <a:xfrm>
            <a:off x="5666365" y="5184352"/>
            <a:ext cx="0" cy="620207"/>
          </a:xfrm>
          <a:prstGeom prst="straightConnector1">
            <a:avLst/>
          </a:prstGeom>
          <a:ln w="2540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文本框 67">
            <a:extLst>
              <a:ext uri="{FF2B5EF4-FFF2-40B4-BE49-F238E27FC236}">
                <a16:creationId xmlns:a16="http://schemas.microsoft.com/office/drawing/2014/main" id="{26C3B85C-9720-7363-26CA-12DA6FD62C0E}"/>
              </a:ext>
            </a:extLst>
          </p:cNvPr>
          <p:cNvSpPr txBox="1"/>
          <p:nvPr/>
        </p:nvSpPr>
        <p:spPr>
          <a:xfrm>
            <a:off x="1815024" y="5184352"/>
            <a:ext cx="4320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dirty="0">
                <a:solidFill>
                  <a:srgbClr val="FF00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angular momentum coupling</a:t>
            </a:r>
            <a:endParaRPr lang="zh-CN" altLang="en-US" sz="2400" dirty="0">
              <a:solidFill>
                <a:srgbClr val="FF006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图片 6" descr="\documentclass{article}&#10;\usepackage{amsmath}&#10;\pagestyle{empty}&#10;\begin{document}&#10;&#10;\begin{equation}\nonumber&#10;[\hat{P}^{I_\nu}_{M_\nu K_\nu}|\Phi_\nu\rangle\otimes\hat{P}^{I_\pi}_{M_\pi K_\pi}|\Phi_\pi\rangle]^{I}_{M}&#10;\end{equation}&#10;&#10;&#10;\end{document}" title="IguanaTex Picture Display">
            <a:extLst>
              <a:ext uri="{FF2B5EF4-FFF2-40B4-BE49-F238E27FC236}">
                <a16:creationId xmlns:a16="http://schemas.microsoft.com/office/drawing/2014/main" id="{C0EB8DFB-E26A-8E3F-298C-A1034DAC9DB2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353" y="6207493"/>
            <a:ext cx="3759544" cy="407772"/>
          </a:xfrm>
          <a:prstGeom prst="rect">
            <a:avLst/>
          </a:prstGeom>
        </p:spPr>
      </p:pic>
      <p:cxnSp>
        <p:nvCxnSpPr>
          <p:cNvPr id="71" name="直接箭头连接符 70">
            <a:extLst>
              <a:ext uri="{FF2B5EF4-FFF2-40B4-BE49-F238E27FC236}">
                <a16:creationId xmlns:a16="http://schemas.microsoft.com/office/drawing/2014/main" id="{B565FA54-4F0E-A36B-5F7F-7A96731BAFF0}"/>
              </a:ext>
            </a:extLst>
          </p:cNvPr>
          <p:cNvCxnSpPr/>
          <p:nvPr/>
        </p:nvCxnSpPr>
        <p:spPr>
          <a:xfrm>
            <a:off x="7250088" y="6120305"/>
            <a:ext cx="1551963" cy="0"/>
          </a:xfrm>
          <a:prstGeom prst="straightConnector1">
            <a:avLst/>
          </a:prstGeom>
          <a:ln w="254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文本框 71">
            <a:extLst>
              <a:ext uri="{FF2B5EF4-FFF2-40B4-BE49-F238E27FC236}">
                <a16:creationId xmlns:a16="http://schemas.microsoft.com/office/drawing/2014/main" id="{8B69A8C5-BC45-C474-DC4A-FC4944F0DD0F}"/>
              </a:ext>
            </a:extLst>
          </p:cNvPr>
          <p:cNvSpPr txBox="1"/>
          <p:nvPr/>
        </p:nvSpPr>
        <p:spPr>
          <a:xfrm>
            <a:off x="7354248" y="5658640"/>
            <a:ext cx="15184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basis for</a:t>
            </a:r>
            <a:endParaRPr lang="zh-CN" alt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3" name="文本框 72">
            <a:extLst>
              <a:ext uri="{FF2B5EF4-FFF2-40B4-BE49-F238E27FC236}">
                <a16:creationId xmlns:a16="http://schemas.microsoft.com/office/drawing/2014/main" id="{D1AD1271-EE60-BE22-EE0A-34B99D0DBDC6}"/>
              </a:ext>
            </a:extLst>
          </p:cNvPr>
          <p:cNvSpPr txBox="1"/>
          <p:nvPr/>
        </p:nvSpPr>
        <p:spPr>
          <a:xfrm>
            <a:off x="8718960" y="5704807"/>
            <a:ext cx="24845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Hamiltonian diagonalization</a:t>
            </a:r>
            <a:endParaRPr lang="zh-CN" alt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4" name="文本框 73">
            <a:extLst>
              <a:ext uri="{FF2B5EF4-FFF2-40B4-BE49-F238E27FC236}">
                <a16:creationId xmlns:a16="http://schemas.microsoft.com/office/drawing/2014/main" id="{83CBFE65-2A3F-EE0F-238B-0C53D551EF02}"/>
              </a:ext>
            </a:extLst>
          </p:cNvPr>
          <p:cNvSpPr txBox="1"/>
          <p:nvPr/>
        </p:nvSpPr>
        <p:spPr>
          <a:xfrm>
            <a:off x="3145682" y="2921090"/>
            <a:ext cx="20842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generalization</a:t>
            </a:r>
            <a:endParaRPr lang="zh-CN" altLang="en-US" sz="2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5" name="文本框 74">
            <a:extLst>
              <a:ext uri="{FF2B5EF4-FFF2-40B4-BE49-F238E27FC236}">
                <a16:creationId xmlns:a16="http://schemas.microsoft.com/office/drawing/2014/main" id="{105976F8-BC81-9B10-6C9E-FA5D9C63F299}"/>
              </a:ext>
            </a:extLst>
          </p:cNvPr>
          <p:cNvSpPr txBox="1"/>
          <p:nvPr/>
        </p:nvSpPr>
        <p:spPr>
          <a:xfrm>
            <a:off x="4760752" y="5731155"/>
            <a:ext cx="38086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laboratory state</a:t>
            </a:r>
            <a:endParaRPr lang="zh-CN" alt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2B47C975-798A-0B50-DAD9-9984167F41B9}"/>
              </a:ext>
            </a:extLst>
          </p:cNvPr>
          <p:cNvSpPr txBox="1"/>
          <p:nvPr/>
        </p:nvSpPr>
        <p:spPr>
          <a:xfrm>
            <a:off x="1328132" y="1125932"/>
            <a:ext cx="970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scissors motion can be understood as </a:t>
            </a:r>
            <a:r>
              <a:rPr lang="en-US" altLang="zh-CN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motion of two rotors</a:t>
            </a:r>
            <a:endParaRPr lang="zh-CN" altLang="en-US" sz="2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3634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90.73866"/>
  <p:tag name="OUTPUTTYPE" val="PNG"/>
  <p:tag name="IGUANATEXVERSION" val="161"/>
  <p:tag name="LATEXADDIN" val="\documentclass{article}&#10;\usepackage{amsmath}&#10;\pagestyle{empty}&#10;\begin{document}&#10;&#10;$\vec{J}$&#10;&#10;\end{document}"/>
  <p:tag name="IGUANATEXSIZE" val="24"/>
  <p:tag name="IGUANATEXCURSOR" val="88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2.2309"/>
  <p:tag name="ORIGINALWIDTH" val="435.6955"/>
  <p:tag name="OUTPUTTYPE" val="PNG"/>
  <p:tag name="IGUANATEXVERSION" val="161"/>
  <p:tag name="LATEXADDIN" val="\documentclass{article}&#10;\usepackage{amsmath}&#10;\pagestyle{empty}&#10;\begin{document}&#10;&#10;$\hat{P}^I_{MK}|\Phi\rangle$&#10;&#10;\end{document}"/>
  <p:tag name="IGUANATEXSIZE" val="24"/>
  <p:tag name="IGUANATEXCURSOR" val="108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599.925"/>
  <p:tag name="OUTPUTTYPE" val="PNG"/>
  <p:tag name="IGUANATEXVERSION" val="161"/>
  <p:tag name="LATEXADDIN" val="\documentclass{article}&#10;\usepackage{amsmath}&#10;\pagestyle{empty}&#10;\begin{document}&#10;&#10;$|\Phi_\nu\rangle\otimes|\Phi_\pi\rangle$&#10;&#10;\end{document}"/>
  <p:tag name="IGUANATEXSIZE" val="24"/>
  <p:tag name="IGUANATEXCURSOR" val="105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1.7285"/>
  <p:tag name="ORIGINALWIDTH" val="1428.571"/>
  <p:tag name="OUTPUTTYPE" val="PNG"/>
  <p:tag name="IGUANATEXVERSION" val="161"/>
  <p:tag name="LATEXADDIN" val="\documentclass{article}&#10;\usepackage{amsmath}&#10;\pagestyle{empty}&#10;\begin{document}&#10;&#10;$\hat{P}^{I_\nu}_{M_\nu,K_\nu}|\Phi_\nu\rangle\otimes\hat{P}^{I_\pi}_{M_\pi,K_\pi}|\Phi_\pi\rangle$&#10;&#10;\end{document}"/>
  <p:tag name="IGUANATEXSIZE" val="24"/>
  <p:tag name="IGUANATEXCURSOR" val="134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7.2291"/>
  <p:tag name="ORIGINALWIDTH" val="1541.807"/>
  <p:tag name="OUTPUTTYPE" val="PNG"/>
  <p:tag name="IGUANATEXVERSION" val="161"/>
  <p:tag name="LATEXADDIN" val="\documentclass{article}&#10;\usepackage{amsmath}&#10;\pagestyle{empty}&#10;\begin{document}&#10;&#10;\begin{equation}\nonumber&#10;[\hat{P}^{I_\nu}_{M_\nu K_\nu}|\Phi_\nu\rangle\otimes\hat{P}^{I_\pi}_{M_\pi K_\pi}|\Phi_\pi\rangle]^{I}_{M}&#10;\end{equation}&#10;&#10;&#10;\end{document}"/>
  <p:tag name="IGUANATEXSIZE" val="24"/>
  <p:tag name="IGUANATEXCURSOR" val="205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7.2291"/>
  <p:tag name="ORIGINALWIDTH" val="1541.807"/>
  <p:tag name="OUTPUTTYPE" val="PNG"/>
  <p:tag name="IGUANATEXVERSION" val="161"/>
  <p:tag name="LATEXADDIN" val="\documentclass{article}&#10;\usepackage{amsmath}&#10;\pagestyle{empty}&#10;\begin{document}&#10;&#10;\begin{equation}\nonumber&#10;[\hat{P}^{I_\nu}_{M_\nu K_\nu}|\Phi_\nu\rangle\otimes\hat{P}^{I_\pi}_{M_\pi K_\pi}|\Phi_\pi\rangle]^{I}_{M}&#10;\end{equation}&#10;&#10;&#10;\end{document}"/>
  <p:tag name="IGUANATEXSIZE" val="24"/>
  <p:tag name="IGUANATEXCURSOR" val="205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7.2366"/>
  <p:tag name="ORIGINALWIDTH" val="136.4829"/>
  <p:tag name="OUTPUTTYPE" val="PNG"/>
  <p:tag name="IGUANATEXVERSION" val="161"/>
  <p:tag name="LATEXADDIN" val="\documentclass{article}&#10;\usepackage{amsmath}&#10;\pagestyle{empty}&#10;\begin{document}&#10;&#10;$\Omega_\nu$&#10;&#10;\end{document}"/>
  <p:tag name="IGUANATEXSIZE" val="24"/>
  <p:tag name="IGUANATEXCURSOR" val="92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7.2366"/>
  <p:tag name="ORIGINALWIDTH" val="140.9824"/>
  <p:tag name="OUTPUTTYPE" val="PNG"/>
  <p:tag name="IGUANATEXVERSION" val="161"/>
  <p:tag name="LATEXADDIN" val="\documentclass{article}&#10;\usepackage{amsmath}&#10;\pagestyle{empty}&#10;\begin{document}&#10;&#10;$\Omega_\pi$&#10;&#10;\end{document}"/>
  <p:tag name="IGUANATEXSIZE" val="24"/>
  <p:tag name="IGUANATEXCURSOR" val="92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6.4867"/>
  <p:tag name="ORIGINALWIDTH" val="153.7308"/>
  <p:tag name="OUTPUTTYPE" val="PNG"/>
  <p:tag name="IGUANATEXVERSION" val="161"/>
  <p:tag name="LATEXADDIN" val="\documentclass{article}&#10;\usepackage{amsmath}&#10;\pagestyle{empty}&#10;\begin{document}&#10;&#10;$\Omega_{T}$&#10;&#10;\end{document}"/>
  <p:tag name="IGUANATEXSIZE" val="24"/>
  <p:tag name="IGUANATEXCURSOR" val="91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7.2366"/>
  <p:tag name="ORIGINALWIDTH" val="197.9753"/>
  <p:tag name="OUTPUTTYPE" val="PNG"/>
  <p:tag name="IGUANATEXVERSION" val="161"/>
  <p:tag name="LATEXADDIN" val="\documentclass{article}&#10;\usepackage{amsmath}&#10;\pagestyle{empty}&#10;\begin{document}&#10;&#10;$\Omega_{\pi\nu}$&#10;&#10;\end{document}"/>
  <p:tag name="IGUANATEXSIZE" val="24"/>
  <p:tag name="IGUANATEXCURSOR" val="96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3.9783"/>
  <p:tag name="ORIGINALWIDTH" val="902.8871"/>
  <p:tag name="OUTPUTTYPE" val="PNG"/>
  <p:tag name="IGUANATEXVERSION" val="161"/>
  <p:tag name="LATEXADDIN" val="\documentclass{article}&#10;\usepackage{amsmath}&#10;\pagestyle{empty}&#10;\begin{document}&#10;&#10;$a^\dag_{\pi i} a^\dag_{\pi j} |0_\pi\rangle \otimes |0_\nu\rangle $&#10;&#10;\end{document}"/>
  <p:tag name="IGUANATEXSIZE" val="24"/>
  <p:tag name="IGUANATEXCURSOR" val="149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6.2354"/>
  <p:tag name="ORIGINALWIDTH" val="75.74055"/>
  <p:tag name="OUTPUTTYPE" val="PNG"/>
  <p:tag name="IGUANATEXVERSION" val="161"/>
  <p:tag name="LATEXADDIN" val="\documentclass{article}&#10;\usepackage{amsmath}&#10;\pagestyle{empty}&#10;\begin{document}&#10;&#10;$\vec{\mu}$&#10;&#10;\end{document}"/>
  <p:tag name="IGUANATEXSIZE" val="24"/>
  <p:tag name="IGUANATEXCURSOR" val="90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3.9783"/>
  <p:tag name="ORIGINALWIDTH" val="881.8898"/>
  <p:tag name="OUTPUTTYPE" val="PNG"/>
  <p:tag name="IGUANATEXVERSION" val="161"/>
  <p:tag name="LATEXADDIN" val="\documentclass{article}&#10;\usepackage{amsmath}&#10;\pagestyle{empty}&#10;\begin{document}&#10;&#10;$|0_\pi\rangle\otimes a^\dag_{\nu i}a^\dag_{\nu j}|0_\nu\rangle$&#10;&#10;\end{document}"/>
  <p:tag name="IGUANATEXSIZE" val="24"/>
  <p:tag name="IGUANATEXCURSOR" val="144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545.1818"/>
  <p:tag name="OUTPUTTYPE" val="PNG"/>
  <p:tag name="IGUANATEXVERSION" val="161"/>
  <p:tag name="LATEXADDIN" val="\documentclass{article}&#10;\usepackage{amsmath}&#10;\pagestyle{empty}&#10;\begin{document}&#10;&#10;$|0_\nu\rangle\otimes|0_\pi\rangle$&#10;&#10;\end{document}"/>
  <p:tag name="IGUANATEXSIZE" val="24"/>
  <p:tag name="IGUANATEXCURSOR" val="115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0.2324"/>
  <p:tag name="ORIGINALWIDTH" val="102.7372"/>
  <p:tag name="OUTPUTTYPE" val="PNG"/>
  <p:tag name="IGUANATEXVERSION" val="161"/>
  <p:tag name="LATEXADDIN" val="\documentclass{article}&#10;\usepackage{amsmath}&#10;\pagestyle{empty}&#10;\begin{document}&#10;&#10;$\vec{I}_\nu$&#10;&#10;\end{document}"/>
  <p:tag name="IGUANATEXSIZE" val="24"/>
  <p:tag name="IGUANATEXCURSOR" val="86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1.4661"/>
  <p:tag name="ORIGINALWIDTH" val="286.4642"/>
  <p:tag name="OUTPUTTYPE" val="PNG"/>
  <p:tag name="IGUANATEXVERSION" val="161"/>
  <p:tag name="LATEXADDIN" val="\documentclass{article}&#10;\usepackage{amsmath}&#10;\pagestyle{empty}&#10;\begin{document}&#10;&#10;\begin{equation}\nonumber&#10;\sim\frac{1}{\mathcal{J}_\nu}&#10;\end{equation}&#10;&#10;\end{document}"/>
  <p:tag name="IGUANATEXSIZE" val="24"/>
  <p:tag name="IGUANATEXCURSOR" val="135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0.2324"/>
  <p:tag name="ORIGINALWIDTH" val="107.2366"/>
  <p:tag name="OUTPUTTYPE" val="PNG"/>
  <p:tag name="IGUANATEXVERSION" val="161"/>
  <p:tag name="LATEXADDIN" val="\documentclass{article}&#10;\usepackage{amsmath}&#10;\pagestyle{empty}&#10;\begin{document}&#10;&#10;$\vec{I}_\pi$&#10;&#10;\end{document}"/>
  <p:tag name="IGUANATEXSIZE" val="24"/>
  <p:tag name="IGUANATEXCURSOR" val="93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1.4661"/>
  <p:tag name="ORIGINALWIDTH" val="291.7135"/>
  <p:tag name="OUTPUTTYPE" val="PNG"/>
  <p:tag name="IGUANATEXVERSION" val="161"/>
  <p:tag name="LATEXADDIN" val="\documentclass{article}&#10;\usepackage{amsmath}&#10;\pagestyle{empty}&#10;\begin{document}&#10;&#10;\begin{equation}\nonumber&#10;\sim\frac{1}{\mathcal{J}_\pi}&#10;\end{equation}&#10;&#10;\end{document}"/>
  <p:tag name="IGUANATEXSIZE" val="24"/>
  <p:tag name="IGUANATEXCURSOR" val="135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1.4661"/>
  <p:tag name="ORIGINALWIDTH" val="620.1724"/>
  <p:tag name="OUTPUTTYPE" val="PNG"/>
  <p:tag name="IGUANATEXVERSION" val="161"/>
  <p:tag name="LATEXADDIN" val="\documentclass{article}&#10;\usepackage{amsmath}&#10;\pagestyle{empty}&#10;\begin{document}&#10;&#10;\begin{equation}\nonumber&#10;\sim\frac{1}{\mathcal{J}_\nu}+\frac{1}{\mathcal{J}_\pi}&#10;\end{equation}&#10;&#10;\end{document}"/>
  <p:tag name="IGUANATEXSIZE" val="24"/>
  <p:tag name="IGUANATEXCURSOR" val="176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3.9783"/>
  <p:tag name="ORIGINALWIDTH" val="893.1384"/>
  <p:tag name="OUTPUTTYPE" val="PNG"/>
  <p:tag name="IGUANATEXVERSION" val="161"/>
  <p:tag name="LATEXADDIN" val="\documentclass{article}&#10;\usepackage{amsmath}&#10;\pagestyle{empty}&#10;\begin{document}&#10;&#10;$|0_\nu\rangle\otimes a^\dag_{\pi i}a^\dag_{\pi j}|0_\pi\rangle$&#10;&#10;\end{document}"/>
  <p:tag name="IGUANATEXSIZE" val="24"/>
  <p:tag name="IGUANATEXCURSOR" val="144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0.2324"/>
  <p:tag name="ORIGINALWIDTH" val="102.7372"/>
  <p:tag name="OUTPUTTYPE" val="PNG"/>
  <p:tag name="IGUANATEXVERSION" val="161"/>
  <p:tag name="LATEXADDIN" val="\documentclass{article}&#10;\usepackage{amsmath}&#10;\pagestyle{empty}&#10;\begin{document}&#10;&#10;$\vec{I}_\nu$&#10;&#10;\end{document}"/>
  <p:tag name="IGUANATEXSIZE" val="24"/>
  <p:tag name="IGUANATEXCURSOR" val="86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1.4661"/>
  <p:tag name="ORIGINALWIDTH" val="286.4642"/>
  <p:tag name="OUTPUTTYPE" val="PNG"/>
  <p:tag name="IGUANATEXVERSION" val="161"/>
  <p:tag name="LATEXADDIN" val="\documentclass{article}&#10;\usepackage{amsmath}&#10;\pagestyle{empty}&#10;\begin{document}&#10;&#10;\begin{equation}\nonumber&#10;\sim\frac{1}{\mathcal{J}_\nu}&#10;\end{equation}&#10;&#10;\end{document}"/>
  <p:tag name="IGUANATEXSIZE" val="24"/>
  <p:tag name="IGUANATEXCURSOR" val="135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2.7184"/>
  <p:tag name="ORIGINALWIDTH" val="761.1549"/>
  <p:tag name="OUTPUTTYPE" val="PNG"/>
  <p:tag name="IGUANATEXVERSION" val="161"/>
  <p:tag name="LATEXADDIN" val="\documentclass{article}&#10;\usepackage{amsmath}&#10;\pagestyle{empty}&#10;\begin{document}&#10;&#10;\begin{equation}\nonumber&#10;V(\theta)=\frac{1}{2}C_\theta\theta^2&#10;\end{equation}&#10;&#10;\end{document}"/>
  <p:tag name="IGUANATEXSIZE" val="24"/>
  <p:tag name="IGUANATEXCURSOR" val="158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0.2324"/>
  <p:tag name="ORIGINALWIDTH" val="107.2366"/>
  <p:tag name="OUTPUTTYPE" val="PNG"/>
  <p:tag name="IGUANATEXVERSION" val="161"/>
  <p:tag name="LATEXADDIN" val="\documentclass{article}&#10;\usepackage{amsmath}&#10;\pagestyle{empty}&#10;\begin{document}&#10;&#10;$\vec{I}_\pi$&#10;&#10;\end{document}"/>
  <p:tag name="IGUANATEXSIZE" val="24"/>
  <p:tag name="IGUANATEXCURSOR" val="93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48929"/>
  <p:tag name="ORIGINALWIDTH" val="182.2272"/>
  <p:tag name="OUTPUTTYPE" val="PNG"/>
  <p:tag name="IGUANATEXVERSION" val="161"/>
  <p:tag name="LATEXADDIN" val="\documentclass{article}&#10;\usepackage{amsmath}&#10;\pagestyle{empty}&#10;\begin{document}&#10;&#10;$\sim 0$&#10;&#10;\end{document}"/>
  <p:tag name="IGUANATEXSIZE" val="24"/>
  <p:tag name="IGUANATEXCURSOR" val="88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1.4661"/>
  <p:tag name="ORIGINALWIDTH" val="286.4642"/>
  <p:tag name="OUTPUTTYPE" val="PNG"/>
  <p:tag name="IGUANATEXVERSION" val="161"/>
  <p:tag name="LATEXADDIN" val="\documentclass{article}&#10;\usepackage{amsmath}&#10;\pagestyle{empty}&#10;\begin{document}&#10;&#10;\begin{equation}\nonumber&#10;\sim\frac{1}{\mathcal{J}_\nu}&#10;\end{equation}&#10;&#10;\end{document}"/>
  <p:tag name="IGUANATEXSIZE" val="24"/>
  <p:tag name="IGUANATEXCURSOR" val="136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0.2324"/>
  <p:tag name="ORIGINALWIDTH" val="102.7372"/>
  <p:tag name="OUTPUTTYPE" val="PNG"/>
  <p:tag name="IGUANATEXVERSION" val="161"/>
  <p:tag name="LATEXADDIN" val="\documentclass{article}&#10;\usepackage{amsmath}&#10;\pagestyle{empty}&#10;\begin{document}&#10;&#10;$\vec{I}_\nu$&#10;&#10;\end{document}"/>
  <p:tag name="IGUANATEXSIZE" val="24"/>
  <p:tag name="IGUANATEXCURSOR" val="86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1.4661"/>
  <p:tag name="ORIGINALWIDTH" val="286.4642"/>
  <p:tag name="OUTPUTTYPE" val="PNG"/>
  <p:tag name="IGUANATEXVERSION" val="161"/>
  <p:tag name="LATEXADDIN" val="\documentclass{article}&#10;\usepackage{amsmath}&#10;\pagestyle{empty}&#10;\begin{document}&#10;&#10;\begin{equation}\nonumber&#10;\sim\frac{1}{\mathcal{J}_\nu}&#10;\end{equation}&#10;&#10;\end{document}"/>
  <p:tag name="IGUANATEXSIZE" val="24"/>
  <p:tag name="IGUANATEXCURSOR" val="135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0.2324"/>
  <p:tag name="ORIGINALWIDTH" val="107.2366"/>
  <p:tag name="OUTPUTTYPE" val="PNG"/>
  <p:tag name="IGUANATEXVERSION" val="161"/>
  <p:tag name="LATEXADDIN" val="\documentclass{article}&#10;\usepackage{amsmath}&#10;\pagestyle{empty}&#10;\begin{document}&#10;&#10;$\vec{I}_\pi$&#10;&#10;\end{document}"/>
  <p:tag name="IGUANATEXSIZE" val="24"/>
  <p:tag name="IGUANATEXCURSOR" val="93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48929"/>
  <p:tag name="ORIGINALWIDTH" val="182.2272"/>
  <p:tag name="OUTPUTTYPE" val="PNG"/>
  <p:tag name="IGUANATEXVERSION" val="161"/>
  <p:tag name="LATEXADDIN" val="\documentclass{article}&#10;\usepackage{amsmath}&#10;\pagestyle{empty}&#10;\begin{document}&#10;&#10;$\sim 0$&#10;&#10;\end{document}"/>
  <p:tag name="IGUANATEXSIZE" val="24"/>
  <p:tag name="IGUANATEXCURSOR" val="88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82.7147"/>
  <p:tag name="ORIGINALWIDTH" val="1325.084"/>
  <p:tag name="OUTPUTTYPE" val="PNG"/>
  <p:tag name="IGUANATEXVERSION" val="161"/>
  <p:tag name="LATEXADDIN" val="\documentclass{article}&#10;\usepackage{amsmath}&#10;\pagestyle{empty}&#10;\begin{document}&#10;&#10;\begin{equation}\nonumber&#10;\sim\frac{(I-I_{\pi 0})(I-I_{\pi 0}+1)}{\mathcal{J}_\pi}&#10;\end{equation}&#10;&#10;\end{document}"/>
  <p:tag name="IGUANATEXSIZE" val="24"/>
  <p:tag name="IGUANATEXCURSOR" val="142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.9868"/>
  <p:tag name="ORIGINALWIDTH" val="157.4803"/>
  <p:tag name="OUTPUTTYPE" val="PNG"/>
  <p:tag name="IGUANATEXVERSION" val="161"/>
  <p:tag name="LATEXADDIN" val="\documentclass{article}&#10;\usepackage{amsmath}&#10;\pagestyle{empty}&#10;\begin{document}&#10;&#10;$I_{\pi 0}$&#10;&#10;\end{document}"/>
  <p:tag name="IGUANATEXSIZE" val="24"/>
  <p:tag name="IGUANATEXCURSOR" val="91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.237"/>
  <p:tag name="ORIGINALWIDTH" val="135.7331"/>
  <p:tag name="OUTPUTTYPE" val="PNG"/>
  <p:tag name="IGUANATEXVERSION" val="161"/>
  <p:tag name="LATEXADDIN" val="\documentclass{article}&#10;\usepackage{amsmath}&#10;\pagestyle{empty}&#10;\begin{document}&#10;&#10;$\mathcal{J}_\pi$&#10;&#10;\end{document}"/>
  <p:tag name="IGUANATEXSIZE" val="24"/>
  <p:tag name="IGUANATEXCURSOR" val="93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23882"/>
  <p:tag name="ORIGINALWIDTH" val="52.49347"/>
  <p:tag name="OUTPUTTYPE" val="PNG"/>
  <p:tag name="IGUANATEXVERSION" val="161"/>
  <p:tag name="LATEXADDIN" val="\documentclass{article}&#10;\usepackage{amsmath}&#10;\pagestyle{empty}&#10;\begin{document}&#10;&#10;$\theta$&#10;&#10;\end{document}"/>
  <p:tag name="IGUANATEXSIZE" val="24"/>
  <p:tag name="IGUANATEXCURSOR" val="88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.237"/>
  <p:tag name="ORIGINALWIDTH" val="135.7331"/>
  <p:tag name="OUTPUTTYPE" val="PNG"/>
  <p:tag name="IGUANATEXVERSION" val="161"/>
  <p:tag name="LATEXADDIN" val="\documentclass{article}&#10;\usepackage{amsmath}&#10;\pagestyle{empty}&#10;\begin{document}&#10;&#10;$\mathcal{J}_\pi$&#10;&#10;\end{document}"/>
  <p:tag name="IGUANATEXSIZE" val="24"/>
  <p:tag name="IGUANATEXCURSOR" val="93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.9868"/>
  <p:tag name="ORIGINALWIDTH" val="213.7233"/>
  <p:tag name="OUTPUTTYPE" val="PNG"/>
  <p:tag name="IGUANATEXVERSION" val="161"/>
  <p:tag name="LATEXADDIN" val="\documentclass{article}&#10;\usepackage{amsmath}&#10;\pagestyle{empty}&#10;\begin{document}&#10;&#10;$E_{\text{SR}}$&#10;&#10;\end{document}"/>
  <p:tag name="IGUANATEXSIZE" val="24"/>
  <p:tag name="IGUANATEXCURSOR" val="93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.2126"/>
  <p:tag name="ORIGINALWIDTH" val="1531.309"/>
  <p:tag name="OUTPUTTYPE" val="PNG"/>
  <p:tag name="IGUANATEXVERSION" val="161"/>
  <p:tag name="LATEXADDIN" val="\documentclass{article}&#10;\usepackage{amsmath}&#10;\pagestyle{empty}&#10;\begin{document}&#10;&#10;\begin{equation}\nonumber&#10;\tilde{E}_{\text{SR}}\equiv E_{\text{SR}}/\sqrt{1/(\frac{1}{\mathcal{J}_\nu}+\frac{1}{\mathcal{J_\pi}})}&#10;\end{equation}&#10;&#10;\end{document}"/>
  <p:tag name="IGUANATEXSIZE" val="24"/>
  <p:tag name="IGUANATEXCURSOR" val="211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0.2324"/>
  <p:tag name="ORIGINALWIDTH" val="102.7372"/>
  <p:tag name="OUTPUTTYPE" val="PNG"/>
  <p:tag name="IGUANATEXVERSION" val="161"/>
  <p:tag name="LATEXADDIN" val="\documentclass{article}&#10;\usepackage{amsmath}&#10;\pagestyle{empty}&#10;\begin{document}&#10;&#10;$\vec{I}_\nu$&#10;&#10;\end{document}"/>
  <p:tag name="IGUANATEXSIZE" val="24"/>
  <p:tag name="IGUANATEXCURSOR" val="86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1.4661"/>
  <p:tag name="ORIGINALWIDTH" val="286.4642"/>
  <p:tag name="OUTPUTTYPE" val="PNG"/>
  <p:tag name="IGUANATEXVERSION" val="161"/>
  <p:tag name="LATEXADDIN" val="\documentclass{article}&#10;\usepackage{amsmath}&#10;\pagestyle{empty}&#10;\begin{document}&#10;&#10;\begin{equation}\nonumber&#10;\sim\frac{1}{\mathcal{J}_\nu}&#10;\end{equation}&#10;&#10;\end{document}"/>
  <p:tag name="IGUANATEXSIZE" val="24"/>
  <p:tag name="IGUANATEXCURSOR" val="135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0.2324"/>
  <p:tag name="ORIGINALWIDTH" val="107.2366"/>
  <p:tag name="OUTPUTTYPE" val="PNG"/>
  <p:tag name="IGUANATEXVERSION" val="161"/>
  <p:tag name="LATEXADDIN" val="\documentclass{article}&#10;\usepackage{amsmath}&#10;\pagestyle{empty}&#10;\begin{document}&#10;&#10;$\vec{I}_\pi$&#10;&#10;\end{document}"/>
  <p:tag name="IGUANATEXSIZE" val="24"/>
  <p:tag name="IGUANATEXCURSOR" val="93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.9868"/>
  <p:tag name="ORIGINALWIDTH" val="157.4803"/>
  <p:tag name="OUTPUTTYPE" val="PNG"/>
  <p:tag name="IGUANATEXVERSION" val="161"/>
  <p:tag name="LATEXADDIN" val="\documentclass{article}&#10;\usepackage{amsmath}&#10;\pagestyle{empty}&#10;\begin{document}&#10;&#10;$I_{\pi 0}$&#10;&#10;\end{document}"/>
  <p:tag name="IGUANATEXSIZE" val="24"/>
  <p:tag name="IGUANATEXCURSOR" val="90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82.7147"/>
  <p:tag name="ORIGINALWIDTH" val="1440.57"/>
  <p:tag name="OUTPUTTYPE" val="PNG"/>
  <p:tag name="IGUANATEXVERSION" val="161"/>
  <p:tag name="LATEXADDIN" val="\documentclass{article}&#10;\usepackage{amsmath}&#10;\pagestyle{empty}&#10;\begin{document}&#10;&#10;\begin{equation}\nonumber&#10;\sim\frac{(I_\pi-I_{\pi 0})(I_\pi-I_{\pi 0}+1)}{2\mathcal{J_\pi}}&#10;\end{equation}&#10;&#10;\end{document}"/>
  <p:tag name="IGUANATEXSIZE" val="24"/>
  <p:tag name="IGUANATEXCURSOR" val="186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48929"/>
  <p:tag name="ORIGINALWIDTH" val="182.2272"/>
  <p:tag name="OUTPUTTYPE" val="PNG"/>
  <p:tag name="IGUANATEXVERSION" val="161"/>
  <p:tag name="LATEXADDIN" val="\documentclass{article}&#10;\usepackage{amsmath}&#10;\pagestyle{empty}&#10;\begin{document}&#10;&#10;$\sim 0$&#10;&#10;\end{document}"/>
  <p:tag name="IGUANATEXSIZE" val="24"/>
  <p:tag name="IGUANATEXCURSOR" val="88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0.2324"/>
  <p:tag name="ORIGINALWIDTH" val="102.7372"/>
  <p:tag name="OUTPUTTYPE" val="PNG"/>
  <p:tag name="IGUANATEXVERSION" val="161"/>
  <p:tag name="LATEXADDIN" val="\documentclass{article}&#10;\usepackage{amsmath}&#10;\pagestyle{empty}&#10;\begin{document}&#10;&#10;$\vec{I}_\nu$&#10;&#10;\end{document}"/>
  <p:tag name="IGUANATEXSIZE" val="24"/>
  <p:tag name="IGUANATEXCURSOR" val="86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239.97"/>
  <p:tag name="OUTPUTTYPE" val="PNG"/>
  <p:tag name="IGUANATEXVERSION" val="161"/>
  <p:tag name="LATEXADDIN" val="\documentclass{article}&#10;\usepackage{amsmath}&#10;\pagestyle{empty}&#10;\begin{document}&#10;&#10;$V(\theta)$&#10;&#10;\end{document}"/>
  <p:tag name="IGUANATEXSIZE" val="24"/>
  <p:tag name="IGUANATEXCURSOR" val="90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0.2324"/>
  <p:tag name="ORIGINALWIDTH" val="107.2366"/>
  <p:tag name="OUTPUTTYPE" val="PNG"/>
  <p:tag name="IGUANATEXVERSION" val="161"/>
  <p:tag name="LATEXADDIN" val="\documentclass{article}&#10;\usepackage{amsmath}&#10;\pagestyle{empty}&#10;\begin{document}&#10;&#10;$\vec{I}_\pi$&#10;&#10;\end{document}"/>
  <p:tag name="IGUANATEXSIZE" val="24"/>
  <p:tag name="IGUANATEXCURSOR" val="93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.9868"/>
  <p:tag name="ORIGINALWIDTH" val="151.4811"/>
  <p:tag name="OUTPUTTYPE" val="PNG"/>
  <p:tag name="IGUANATEXVERSION" val="161"/>
  <p:tag name="LATEXADDIN" val="\documentclass{article}&#10;\usepackage{amsmath}&#10;\pagestyle{empty}&#10;\begin{document}&#10;&#10;$I_{\nu 0}$&#10;&#10;\end{document}"/>
  <p:tag name="IGUANATEXSIZE" val="24"/>
  <p:tag name="IGUANATEXCURSOR" val="90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48929"/>
  <p:tag name="ORIGINALWIDTH" val="182.2272"/>
  <p:tag name="OUTPUTTYPE" val="PNG"/>
  <p:tag name="IGUANATEXVERSION" val="161"/>
  <p:tag name="LATEXADDIN" val="\documentclass{article}&#10;\usepackage{amsmath}&#10;\pagestyle{empty}&#10;\begin{document}&#10;&#10;$\sim 0$&#10;&#10;\end{document}"/>
  <p:tag name="IGUANATEXSIZE" val="24"/>
  <p:tag name="IGUANATEXCURSOR" val="88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82.7147"/>
  <p:tag name="ORIGINALWIDTH" val="1418.073"/>
  <p:tag name="OUTPUTTYPE" val="PNG"/>
  <p:tag name="IGUANATEXVERSION" val="161"/>
  <p:tag name="LATEXADDIN" val="\documentclass{article}&#10;\usepackage{amsmath}&#10;\pagestyle{empty}&#10;\begin{document}&#10;&#10;\begin{equation}\nonumber&#10;\sim\frac{(I_\nu-I_{\nu 0})(I_\nu-I_{\nu 0}+1)}{2\mathcal{J_\nu}}&#10;\end{equation}&#10;&#10;\end{document}"/>
  <p:tag name="IGUANATEXSIZE" val="24"/>
  <p:tag name="IGUANATEXCURSOR" val="111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1.4661"/>
  <p:tag name="ORIGINALWIDTH" val="291.7135"/>
  <p:tag name="OUTPUTTYPE" val="PNG"/>
  <p:tag name="IGUANATEXVERSION" val="161"/>
  <p:tag name="LATEXADDIN" val="\documentclass{article}&#10;\usepackage{amsmath}&#10;\pagestyle{empty}&#10;\begin{document}&#10;&#10;\begin{equation}\nonumber&#10;\sim\frac{1}{\mathcal{J}_\pi}&#10;\end{equation}&#10;&#10;\end{document}"/>
  <p:tag name="IGUANATEXSIZE" val="24"/>
  <p:tag name="IGUANATEXCURSOR" val="135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3.9783"/>
  <p:tag name="ORIGINALWIDTH" val="1214.848"/>
  <p:tag name="OUTPUTTYPE" val="PNG"/>
  <p:tag name="IGUANATEXVERSION" val="161"/>
  <p:tag name="LATEXADDIN" val="\documentclass{article}&#10;\usepackage{amsmath}&#10;\pagestyle{empty}&#10;\begin{document}&#10;&#10;$\tilde{E}_{\text{SR}}(a^\dag_{\nu i}a^\dag_{\nu j}|0_\nu\rangle\otimes|0_\pi\rangle)$&#10;&#10;\end{document}"/>
  <p:tag name="IGUANATEXSIZE" val="24"/>
  <p:tag name="IGUANATEXCURSOR" val="165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3.9783"/>
  <p:tag name="ORIGINALWIDTH" val="1317.585"/>
  <p:tag name="OUTPUTTYPE" val="PNG"/>
  <p:tag name="IGUANATEXVERSION" val="161"/>
  <p:tag name="LATEXADDIN" val="\documentclass{article}&#10;\usepackage{amsmath}&#10;\pagestyle{empty}&#10;\begin{document}&#10;&#10;$-\tilde{E}_{\text{SR}}(|0_\nu\rangle\otimes a^\dag_{\pi i}a^\dag_{\pi j}|0_\pi\rangle)$&#10;&#10;\end{document}"/>
  <p:tag name="IGUANATEXSIZE" val="24"/>
  <p:tag name="IGUANATEXCURSOR" val="167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.9868"/>
  <p:tag name="ORIGINALWIDTH" val="476.1905"/>
  <p:tag name="OUTPUTTYPE" val="PNG"/>
  <p:tag name="IGUANATEXVERSION" val="161"/>
  <p:tag name="LATEXADDIN" val="\documentclass{article}&#10;\usepackage{amsmath}&#10;\pagestyle{empty}&#10;\begin{document}&#10;&#10;$I_{\pi 0}-I_{\nu 0}$&#10;&#10;\end{document}"/>
  <p:tag name="IGUANATEXSIZE" val="24"/>
  <p:tag name="IGUANATEXCURSOR" val="98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2.2347"/>
  <p:tag name="ORIGINALWIDTH" val="140.9824"/>
  <p:tag name="OUTPUTTYPE" val="PNG"/>
  <p:tag name="IGUANATEXVERSION" val="161"/>
  <p:tag name="LATEXADDIN" val="\documentclass{article}&#10;\usepackage{amsmath}&#10;\pagestyle{empty}&#10;\begin{document}&#10;&#10;$E_\gamma$&#10;&#10;\end{document}"/>
  <p:tag name="IGUANATEXSIZE" val="24"/>
  <p:tag name="IGUANATEXCURSOR" val="90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2.2347"/>
  <p:tag name="ORIGINALWIDTH" val="140.9824"/>
  <p:tag name="OUTPUTTYPE" val="PNG"/>
  <p:tag name="IGUANATEXVERSION" val="161"/>
  <p:tag name="LATEXADDIN" val="\documentclass{article}&#10;\usepackage{amsmath}&#10;\pagestyle{empty}&#10;\begin{document}&#10;&#10;$E_\gamma$&#10;&#10;\end{document}"/>
  <p:tag name="IGUANATEXSIZE" val="24"/>
  <p:tag name="IGUANATEXCURSOR" val="90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2.2347"/>
  <p:tag name="ORIGINALWIDTH" val="374.9532"/>
  <p:tag name="OUTPUTTYPE" val="PNG"/>
  <p:tag name="IGUANATEXVERSION" val="161"/>
  <p:tag name="LATEXADDIN" val="\documentclass{article}&#10;\usepackage{amsmath}&#10;\pagestyle{empty}&#10;\begin{document}&#10;&#10;$E_\gamma\sim 0$&#10;&#10;\end{document}"/>
  <p:tag name="IGUANATEXSIZE" val="24"/>
  <p:tag name="IGUANATEXCURSOR" val="96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45.4818"/>
  <p:tag name="OUTPUTTYPE" val="PNG"/>
  <p:tag name="IGUANATEXVERSION" val="161"/>
  <p:tag name="LATEXADDIN" val="\documentclass{article}&#10;\usepackage{amsmath}&#10;\pagestyle{empty}&#10;\begin{document}&#10;&#10;$|\Phi\rangle$&#10;&#10;\end{document}"/>
  <p:tag name="IGUANATEXSIZE" val="24"/>
  <p:tag name="IGUANATEXCURSOR" val="94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400" dirty="0" smtClean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25400"/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solidFill>
            <a:srgbClr val="002060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2400" dirty="0" smtClean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1657</TotalTime>
  <Words>1545</Words>
  <Application>Microsoft Office PowerPoint</Application>
  <PresentationFormat>宽屏</PresentationFormat>
  <Paragraphs>318</Paragraphs>
  <Slides>25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3" baseType="lpstr">
      <vt:lpstr>等线</vt:lpstr>
      <vt:lpstr>等线 Light</vt:lpstr>
      <vt:lpstr>Arial</vt:lpstr>
      <vt:lpstr>Calibri</vt:lpstr>
      <vt:lpstr>Times New Roman</vt:lpstr>
      <vt:lpstr>Wingdings</vt:lpstr>
      <vt:lpstr>Office 主题​​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芳祁 陈</dc:creator>
  <cp:lastModifiedBy>芳祁 陈</cp:lastModifiedBy>
  <cp:revision>140</cp:revision>
  <cp:lastPrinted>2025-11-04T00:08:05Z</cp:lastPrinted>
  <dcterms:created xsi:type="dcterms:W3CDTF">2025-11-01T23:26:50Z</dcterms:created>
  <dcterms:modified xsi:type="dcterms:W3CDTF">2025-11-07T06:12:15Z</dcterms:modified>
</cp:coreProperties>
</file>