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315" r:id="rId4"/>
    <p:sldId id="302" r:id="rId5"/>
    <p:sldId id="314" r:id="rId6"/>
    <p:sldId id="316" r:id="rId7"/>
    <p:sldId id="317" r:id="rId8"/>
    <p:sldId id="318" r:id="rId9"/>
    <p:sldId id="319" r:id="rId10"/>
    <p:sldId id="321" r:id="rId11"/>
    <p:sldId id="320" r:id="rId12"/>
    <p:sldId id="311" r:id="rId13"/>
    <p:sldId id="309" r:id="rId14"/>
    <p:sldId id="305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5E379E-124F-48DF-9376-DF4131B526F8}">
          <p14:sldIdLst>
            <p14:sldId id="256"/>
          </p14:sldIdLst>
        </p14:section>
        <p14:section name="QCD" id="{CBD7A008-CBF1-4D29-AEDF-853B2B7252A8}">
          <p14:sldIdLst>
            <p14:sldId id="266"/>
            <p14:sldId id="315"/>
            <p14:sldId id="302"/>
            <p14:sldId id="314"/>
            <p14:sldId id="316"/>
            <p14:sldId id="317"/>
            <p14:sldId id="318"/>
            <p14:sldId id="319"/>
            <p14:sldId id="321"/>
            <p14:sldId id="320"/>
            <p14:sldId id="311"/>
            <p14:sldId id="309"/>
            <p14:sldId id="305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99" d="100"/>
          <a:sy n="99" d="100"/>
        </p:scale>
        <p:origin x="40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August 31,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9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August 31,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906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August 31,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3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August 31,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2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August 31,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August 31,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00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August 31,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16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August 31,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367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August 31,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3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August 31,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2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August 31,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August 31, 2025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262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00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AA6387-EA0B-4830-8A2F-1D210770C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DDEE2F59-6C6A-40A2-8A8D-974967DFC1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203"/>
          <a:stretch/>
        </p:blipFill>
        <p:spPr>
          <a:xfrm>
            <a:off x="4982" y="0"/>
            <a:ext cx="12182036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1F4B87A8-B35E-46BD-8A29-7417D4420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11930" cy="6858000"/>
          </a:xfrm>
          <a:custGeom>
            <a:avLst/>
            <a:gdLst>
              <a:gd name="connsiteX0" fmla="*/ 0 w 3911930"/>
              <a:gd name="connsiteY0" fmla="*/ 0 h 6858000"/>
              <a:gd name="connsiteX1" fmla="*/ 1102136 w 3911930"/>
              <a:gd name="connsiteY1" fmla="*/ 0 h 6858000"/>
              <a:gd name="connsiteX2" fmla="*/ 1116562 w 3911930"/>
              <a:gd name="connsiteY2" fmla="*/ 6576 h 6858000"/>
              <a:gd name="connsiteX3" fmla="*/ 1168011 w 3911930"/>
              <a:gd name="connsiteY3" fmla="*/ 32097 h 6858000"/>
              <a:gd name="connsiteX4" fmla="*/ 1234521 w 3911930"/>
              <a:gd name="connsiteY4" fmla="*/ 157539 h 6858000"/>
              <a:gd name="connsiteX5" fmla="*/ 1249824 w 3911930"/>
              <a:gd name="connsiteY5" fmla="*/ 288336 h 6858000"/>
              <a:gd name="connsiteX6" fmla="*/ 1413083 w 3911930"/>
              <a:gd name="connsiteY6" fmla="*/ 419140 h 6858000"/>
              <a:gd name="connsiteX7" fmla="*/ 1414695 w 3911930"/>
              <a:gd name="connsiteY7" fmla="*/ 421273 h 6858000"/>
              <a:gd name="connsiteX8" fmla="*/ 1579457 w 3911930"/>
              <a:gd name="connsiteY8" fmla="*/ 531517 h 6858000"/>
              <a:gd name="connsiteX9" fmla="*/ 1799438 w 3911930"/>
              <a:gd name="connsiteY9" fmla="*/ 753715 h 6858000"/>
              <a:gd name="connsiteX10" fmla="*/ 1906418 w 3911930"/>
              <a:gd name="connsiteY10" fmla="*/ 1027281 h 6858000"/>
              <a:gd name="connsiteX11" fmla="*/ 1993121 w 3911930"/>
              <a:gd name="connsiteY11" fmla="*/ 1148547 h 6858000"/>
              <a:gd name="connsiteX12" fmla="*/ 2022086 w 3911930"/>
              <a:gd name="connsiteY12" fmla="*/ 1250358 h 6858000"/>
              <a:gd name="connsiteX13" fmla="*/ 2037442 w 3911930"/>
              <a:gd name="connsiteY13" fmla="*/ 1281973 h 6858000"/>
              <a:gd name="connsiteX14" fmla="*/ 2057749 w 3911930"/>
              <a:gd name="connsiteY14" fmla="*/ 1279462 h 6858000"/>
              <a:gd name="connsiteX15" fmla="*/ 2076916 w 3911930"/>
              <a:gd name="connsiteY15" fmla="*/ 1306359 h 6858000"/>
              <a:gd name="connsiteX16" fmla="*/ 2077448 w 3911930"/>
              <a:gd name="connsiteY16" fmla="*/ 1339577 h 6858000"/>
              <a:gd name="connsiteX17" fmla="*/ 2094559 w 3911930"/>
              <a:gd name="connsiteY17" fmla="*/ 1374954 h 6858000"/>
              <a:gd name="connsiteX18" fmla="*/ 2104586 w 3911930"/>
              <a:gd name="connsiteY18" fmla="*/ 1396174 h 6858000"/>
              <a:gd name="connsiteX19" fmla="*/ 2146872 w 3911930"/>
              <a:gd name="connsiteY19" fmla="*/ 1448205 h 6858000"/>
              <a:gd name="connsiteX20" fmla="*/ 2255070 w 3911930"/>
              <a:gd name="connsiteY20" fmla="*/ 1523574 h 6858000"/>
              <a:gd name="connsiteX21" fmla="*/ 2277146 w 3911930"/>
              <a:gd name="connsiteY21" fmla="*/ 1549959 h 6858000"/>
              <a:gd name="connsiteX22" fmla="*/ 2275311 w 3911930"/>
              <a:gd name="connsiteY22" fmla="*/ 1555875 h 6858000"/>
              <a:gd name="connsiteX23" fmla="*/ 2325460 w 3911930"/>
              <a:gd name="connsiteY23" fmla="*/ 1584198 h 6858000"/>
              <a:gd name="connsiteX24" fmla="*/ 2359019 w 3911930"/>
              <a:gd name="connsiteY24" fmla="*/ 1642332 h 6858000"/>
              <a:gd name="connsiteX25" fmla="*/ 2377962 w 3911930"/>
              <a:gd name="connsiteY25" fmla="*/ 1688890 h 6858000"/>
              <a:gd name="connsiteX26" fmla="*/ 2391339 w 3911930"/>
              <a:gd name="connsiteY26" fmla="*/ 1713831 h 6858000"/>
              <a:gd name="connsiteX27" fmla="*/ 2398019 w 3911930"/>
              <a:gd name="connsiteY27" fmla="*/ 1733270 h 6858000"/>
              <a:gd name="connsiteX28" fmla="*/ 2431451 w 3911930"/>
              <a:gd name="connsiteY28" fmla="*/ 1775805 h 6858000"/>
              <a:gd name="connsiteX29" fmla="*/ 2493739 w 3911930"/>
              <a:gd name="connsiteY29" fmla="*/ 1843408 h 6858000"/>
              <a:gd name="connsiteX30" fmla="*/ 2505432 w 3911930"/>
              <a:gd name="connsiteY30" fmla="*/ 1858404 h 6858000"/>
              <a:gd name="connsiteX31" fmla="*/ 2509253 w 3911930"/>
              <a:gd name="connsiteY31" fmla="*/ 1873693 h 6858000"/>
              <a:gd name="connsiteX32" fmla="*/ 2504712 w 3911930"/>
              <a:gd name="connsiteY32" fmla="*/ 1879330 h 6858000"/>
              <a:gd name="connsiteX33" fmla="*/ 2510142 w 3911930"/>
              <a:gd name="connsiteY33" fmla="*/ 1887965 h 6858000"/>
              <a:gd name="connsiteX34" fmla="*/ 2510286 w 3911930"/>
              <a:gd name="connsiteY34" fmla="*/ 1890763 h 6858000"/>
              <a:gd name="connsiteX35" fmla="*/ 2512408 w 3911930"/>
              <a:gd name="connsiteY35" fmla="*/ 1906303 h 6858000"/>
              <a:gd name="connsiteX36" fmla="*/ 2549279 w 3911930"/>
              <a:gd name="connsiteY36" fmla="*/ 1927029 h 6858000"/>
              <a:gd name="connsiteX37" fmla="*/ 2568037 w 3911930"/>
              <a:gd name="connsiteY37" fmla="*/ 1962771 h 6858000"/>
              <a:gd name="connsiteX38" fmla="*/ 2680502 w 3911930"/>
              <a:gd name="connsiteY38" fmla="*/ 2082121 h 6858000"/>
              <a:gd name="connsiteX39" fmla="*/ 2743190 w 3911930"/>
              <a:gd name="connsiteY39" fmla="*/ 2164892 h 6858000"/>
              <a:gd name="connsiteX40" fmla="*/ 2794909 w 3911930"/>
              <a:gd name="connsiteY40" fmla="*/ 2276195 h 6858000"/>
              <a:gd name="connsiteX41" fmla="*/ 2933495 w 3911930"/>
              <a:gd name="connsiteY41" fmla="*/ 2457699 h 6858000"/>
              <a:gd name="connsiteX42" fmla="*/ 3016563 w 3911930"/>
              <a:gd name="connsiteY42" fmla="*/ 2536535 h 6858000"/>
              <a:gd name="connsiteX43" fmla="*/ 3039203 w 3911930"/>
              <a:gd name="connsiteY43" fmla="*/ 2607702 h 6858000"/>
              <a:gd name="connsiteX44" fmla="*/ 3065460 w 3911930"/>
              <a:gd name="connsiteY44" fmla="*/ 2677285 h 6858000"/>
              <a:gd name="connsiteX45" fmla="*/ 3076831 w 3911930"/>
              <a:gd name="connsiteY45" fmla="*/ 2702052 h 6858000"/>
              <a:gd name="connsiteX46" fmla="*/ 3088882 w 3911930"/>
              <a:gd name="connsiteY46" fmla="*/ 2748080 h 6858000"/>
              <a:gd name="connsiteX47" fmla="*/ 3089305 w 3911930"/>
              <a:gd name="connsiteY47" fmla="*/ 2770328 h 6858000"/>
              <a:gd name="connsiteX48" fmla="*/ 3090198 w 3911930"/>
              <a:gd name="connsiteY48" fmla="*/ 2771102 h 6858000"/>
              <a:gd name="connsiteX49" fmla="*/ 3087402 w 3911930"/>
              <a:gd name="connsiteY49" fmla="*/ 2773742 h 6858000"/>
              <a:gd name="connsiteX50" fmla="*/ 3087359 w 3911930"/>
              <a:gd name="connsiteY50" fmla="*/ 2777882 h 6858000"/>
              <a:gd name="connsiteX51" fmla="*/ 3092838 w 3911930"/>
              <a:gd name="connsiteY51" fmla="*/ 2787915 h 6858000"/>
              <a:gd name="connsiteX52" fmla="*/ 3095820 w 3911930"/>
              <a:gd name="connsiteY52" fmla="*/ 2791475 h 6858000"/>
              <a:gd name="connsiteX53" fmla="*/ 3098222 w 3911930"/>
              <a:gd name="connsiteY53" fmla="*/ 2797134 h 6858000"/>
              <a:gd name="connsiteX54" fmla="*/ 3097988 w 3911930"/>
              <a:gd name="connsiteY54" fmla="*/ 2797342 h 6858000"/>
              <a:gd name="connsiteX55" fmla="*/ 3100812 w 3911930"/>
              <a:gd name="connsiteY55" fmla="*/ 2802512 h 6858000"/>
              <a:gd name="connsiteX56" fmla="*/ 3118340 w 3911930"/>
              <a:gd name="connsiteY56" fmla="*/ 2826959 h 6858000"/>
              <a:gd name="connsiteX57" fmla="*/ 3105041 w 3911930"/>
              <a:gd name="connsiteY57" fmla="*/ 2867605 h 6858000"/>
              <a:gd name="connsiteX58" fmla="*/ 3106265 w 3911930"/>
              <a:gd name="connsiteY58" fmla="*/ 2882876 h 6858000"/>
              <a:gd name="connsiteX59" fmla="*/ 3105352 w 3911930"/>
              <a:gd name="connsiteY59" fmla="*/ 2891390 h 6858000"/>
              <a:gd name="connsiteX60" fmla="*/ 3104283 w 3911930"/>
              <a:gd name="connsiteY60" fmla="*/ 2892152 h 6858000"/>
              <a:gd name="connsiteX61" fmla="*/ 3121233 w 3911930"/>
              <a:gd name="connsiteY61" fmla="*/ 2915554 h 6858000"/>
              <a:gd name="connsiteX62" fmla="*/ 3121120 w 3911930"/>
              <a:gd name="connsiteY62" fmla="*/ 2919202 h 6858000"/>
              <a:gd name="connsiteX63" fmla="*/ 3135195 w 3911930"/>
              <a:gd name="connsiteY63" fmla="*/ 2933764 h 6858000"/>
              <a:gd name="connsiteX64" fmla="*/ 3140851 w 3911930"/>
              <a:gd name="connsiteY64" fmla="*/ 2941657 h 6858000"/>
              <a:gd name="connsiteX65" fmla="*/ 3145776 w 3911930"/>
              <a:gd name="connsiteY65" fmla="*/ 2943125 h 6858000"/>
              <a:gd name="connsiteX66" fmla="*/ 3152438 w 3911930"/>
              <a:gd name="connsiteY66" fmla="*/ 2955162 h 6858000"/>
              <a:gd name="connsiteX67" fmla="*/ 3151949 w 3911930"/>
              <a:gd name="connsiteY67" fmla="*/ 2956832 h 6858000"/>
              <a:gd name="connsiteX68" fmla="*/ 3162110 w 3911930"/>
              <a:gd name="connsiteY68" fmla="*/ 2965689 h 6858000"/>
              <a:gd name="connsiteX69" fmla="*/ 3176268 w 3911930"/>
              <a:gd name="connsiteY69" fmla="*/ 2971822 h 6858000"/>
              <a:gd name="connsiteX70" fmla="*/ 3215263 w 3911930"/>
              <a:gd name="connsiteY70" fmla="*/ 3078225 h 6858000"/>
              <a:gd name="connsiteX71" fmla="*/ 3264180 w 3911930"/>
              <a:gd name="connsiteY71" fmla="*/ 3149203 h 6858000"/>
              <a:gd name="connsiteX72" fmla="*/ 3266796 w 3911930"/>
              <a:gd name="connsiteY72" fmla="*/ 3149949 h 6858000"/>
              <a:gd name="connsiteX73" fmla="*/ 3324951 w 3911930"/>
              <a:gd name="connsiteY73" fmla="*/ 3364269 h 6858000"/>
              <a:gd name="connsiteX74" fmla="*/ 3374024 w 3911930"/>
              <a:gd name="connsiteY74" fmla="*/ 3558777 h 6858000"/>
              <a:gd name="connsiteX75" fmla="*/ 3458183 w 3911930"/>
              <a:gd name="connsiteY75" fmla="*/ 3740660 h 6858000"/>
              <a:gd name="connsiteX76" fmla="*/ 3465360 w 3911930"/>
              <a:gd name="connsiteY76" fmla="*/ 3887518 h 6858000"/>
              <a:gd name="connsiteX77" fmla="*/ 3457877 w 3911930"/>
              <a:gd name="connsiteY77" fmla="*/ 3906107 h 6858000"/>
              <a:gd name="connsiteX78" fmla="*/ 3457467 w 3911930"/>
              <a:gd name="connsiteY78" fmla="*/ 3956017 h 6858000"/>
              <a:gd name="connsiteX79" fmla="*/ 3464577 w 3911930"/>
              <a:gd name="connsiteY79" fmla="*/ 4039830 h 6858000"/>
              <a:gd name="connsiteX80" fmla="*/ 3464354 w 3911930"/>
              <a:gd name="connsiteY80" fmla="*/ 4057379 h 6858000"/>
              <a:gd name="connsiteX81" fmla="*/ 3457255 w 3911930"/>
              <a:gd name="connsiteY81" fmla="*/ 4071299 h 6858000"/>
              <a:gd name="connsiteX82" fmla="*/ 3449587 w 3911930"/>
              <a:gd name="connsiteY82" fmla="*/ 4073511 h 6858000"/>
              <a:gd name="connsiteX83" fmla="*/ 3448354 w 3911930"/>
              <a:gd name="connsiteY83" fmla="*/ 4082976 h 6858000"/>
              <a:gd name="connsiteX84" fmla="*/ 3446585 w 3911930"/>
              <a:gd name="connsiteY84" fmla="*/ 4085249 h 6858000"/>
              <a:gd name="connsiteX85" fmla="*/ 3439113 w 3911930"/>
              <a:gd name="connsiteY85" fmla="*/ 4096645 h 6858000"/>
              <a:gd name="connsiteX86" fmla="*/ 3440408 w 3911930"/>
              <a:gd name="connsiteY86" fmla="*/ 4100045 h 6858000"/>
              <a:gd name="connsiteX87" fmla="*/ 3450643 w 3911930"/>
              <a:gd name="connsiteY87" fmla="*/ 4106155 h 6858000"/>
              <a:gd name="connsiteX88" fmla="*/ 3447970 w 3911930"/>
              <a:gd name="connsiteY88" fmla="*/ 4119065 h 6858000"/>
              <a:gd name="connsiteX89" fmla="*/ 3447077 w 3911930"/>
              <a:gd name="connsiteY89" fmla="*/ 4122013 h 6858000"/>
              <a:gd name="connsiteX90" fmla="*/ 3449971 w 3911930"/>
              <a:gd name="connsiteY90" fmla="*/ 4131661 h 6858000"/>
              <a:gd name="connsiteX91" fmla="*/ 3455129 w 3911930"/>
              <a:gd name="connsiteY91" fmla="*/ 4132946 h 6858000"/>
              <a:gd name="connsiteX92" fmla="*/ 3475101 w 3911930"/>
              <a:gd name="connsiteY92" fmla="*/ 4213256 h 6858000"/>
              <a:gd name="connsiteX93" fmla="*/ 3503702 w 3911930"/>
              <a:gd name="connsiteY93" fmla="*/ 4242685 h 6858000"/>
              <a:gd name="connsiteX94" fmla="*/ 3500296 w 3911930"/>
              <a:gd name="connsiteY94" fmla="*/ 4257672 h 6858000"/>
              <a:gd name="connsiteX95" fmla="*/ 3499449 w 3911930"/>
              <a:gd name="connsiteY95" fmla="*/ 4260305 h 6858000"/>
              <a:gd name="connsiteX96" fmla="*/ 3501701 w 3911930"/>
              <a:gd name="connsiteY96" fmla="*/ 4269810 h 6858000"/>
              <a:gd name="connsiteX97" fmla="*/ 3495288 w 3911930"/>
              <a:gd name="connsiteY97" fmla="*/ 4273772 h 6858000"/>
              <a:gd name="connsiteX98" fmla="*/ 3493625 w 3911930"/>
              <a:gd name="connsiteY98" fmla="*/ 4288998 h 6858000"/>
              <a:gd name="connsiteX99" fmla="*/ 3499731 w 3911930"/>
              <a:gd name="connsiteY99" fmla="*/ 4306137 h 6858000"/>
              <a:gd name="connsiteX100" fmla="*/ 3520653 w 3911930"/>
              <a:gd name="connsiteY100" fmla="*/ 4367163 h 6858000"/>
              <a:gd name="connsiteX101" fmla="*/ 3528382 w 3911930"/>
              <a:gd name="connsiteY101" fmla="*/ 4376332 h 6858000"/>
              <a:gd name="connsiteX102" fmla="*/ 3533897 w 3911930"/>
              <a:gd name="connsiteY102" fmla="*/ 4409841 h 6858000"/>
              <a:gd name="connsiteX103" fmla="*/ 3543250 w 3911930"/>
              <a:gd name="connsiteY103" fmla="*/ 4438895 h 6858000"/>
              <a:gd name="connsiteX104" fmla="*/ 3553461 w 3911930"/>
              <a:gd name="connsiteY104" fmla="*/ 4456966 h 6858000"/>
              <a:gd name="connsiteX105" fmla="*/ 3552669 w 3911930"/>
              <a:gd name="connsiteY105" fmla="*/ 4462332 h 6858000"/>
              <a:gd name="connsiteX106" fmla="*/ 3558050 w 3911930"/>
              <a:gd name="connsiteY106" fmla="*/ 4481420 h 6858000"/>
              <a:gd name="connsiteX107" fmla="*/ 3565562 w 3911930"/>
              <a:gd name="connsiteY107" fmla="*/ 4490273 h 6858000"/>
              <a:gd name="connsiteX108" fmla="*/ 3560130 w 3911930"/>
              <a:gd name="connsiteY108" fmla="*/ 4501352 h 6858000"/>
              <a:gd name="connsiteX109" fmla="*/ 3554413 w 3911930"/>
              <a:gd name="connsiteY109" fmla="*/ 4504860 h 6858000"/>
              <a:gd name="connsiteX110" fmla="*/ 3562409 w 3911930"/>
              <a:gd name="connsiteY110" fmla="*/ 4517683 h 6858000"/>
              <a:gd name="connsiteX111" fmla="*/ 3560101 w 3911930"/>
              <a:gd name="connsiteY111" fmla="*/ 4529812 h 6858000"/>
              <a:gd name="connsiteX112" fmla="*/ 3567912 w 3911930"/>
              <a:gd name="connsiteY112" fmla="*/ 4538596 h 6858000"/>
              <a:gd name="connsiteX113" fmla="*/ 3568458 w 3911930"/>
              <a:gd name="connsiteY113" fmla="*/ 4583574 h 6858000"/>
              <a:gd name="connsiteX114" fmla="*/ 3544552 w 3911930"/>
              <a:gd name="connsiteY114" fmla="*/ 4659716 h 6858000"/>
              <a:gd name="connsiteX115" fmla="*/ 3537857 w 3911930"/>
              <a:gd name="connsiteY115" fmla="*/ 4685651 h 6858000"/>
              <a:gd name="connsiteX116" fmla="*/ 3529547 w 3911930"/>
              <a:gd name="connsiteY116" fmla="*/ 4703886 h 6858000"/>
              <a:gd name="connsiteX117" fmla="*/ 3526895 w 3911930"/>
              <a:gd name="connsiteY117" fmla="*/ 4753727 h 6858000"/>
              <a:gd name="connsiteX118" fmla="*/ 3530234 w 3911930"/>
              <a:gd name="connsiteY118" fmla="*/ 4837773 h 6858000"/>
              <a:gd name="connsiteX119" fmla="*/ 3529222 w 3911930"/>
              <a:gd name="connsiteY119" fmla="*/ 4855295 h 6858000"/>
              <a:gd name="connsiteX120" fmla="*/ 3521505 w 3911930"/>
              <a:gd name="connsiteY120" fmla="*/ 4868882 h 6858000"/>
              <a:gd name="connsiteX121" fmla="*/ 3513745 w 3911930"/>
              <a:gd name="connsiteY121" fmla="*/ 4870749 h 6858000"/>
              <a:gd name="connsiteX122" fmla="*/ 3512090 w 3911930"/>
              <a:gd name="connsiteY122" fmla="*/ 4880149 h 6858000"/>
              <a:gd name="connsiteX123" fmla="*/ 3510219 w 3911930"/>
              <a:gd name="connsiteY123" fmla="*/ 4882341 h 6858000"/>
              <a:gd name="connsiteX124" fmla="*/ 3500921 w 3911930"/>
              <a:gd name="connsiteY124" fmla="*/ 4895221 h 6858000"/>
              <a:gd name="connsiteX125" fmla="*/ 3516611 w 3911930"/>
              <a:gd name="connsiteY125" fmla="*/ 4930373 h 6858000"/>
              <a:gd name="connsiteX126" fmla="*/ 3511218 w 3911930"/>
              <a:gd name="connsiteY126" fmla="*/ 5012704 h 6858000"/>
              <a:gd name="connsiteX127" fmla="*/ 3486959 w 3911930"/>
              <a:gd name="connsiteY127" fmla="*/ 5134007 h 6858000"/>
              <a:gd name="connsiteX128" fmla="*/ 3522095 w 3911930"/>
              <a:gd name="connsiteY128" fmla="*/ 5292981 h 6858000"/>
              <a:gd name="connsiteX129" fmla="*/ 3523378 w 3911930"/>
              <a:gd name="connsiteY129" fmla="*/ 5376449 h 6858000"/>
              <a:gd name="connsiteX130" fmla="*/ 3515853 w 3911930"/>
              <a:gd name="connsiteY130" fmla="*/ 5392879 h 6858000"/>
              <a:gd name="connsiteX131" fmla="*/ 3518590 w 3911930"/>
              <a:gd name="connsiteY131" fmla="*/ 5400822 h 6858000"/>
              <a:gd name="connsiteX132" fmla="*/ 3515056 w 3911930"/>
              <a:gd name="connsiteY132" fmla="*/ 5405562 h 6858000"/>
              <a:gd name="connsiteX133" fmla="*/ 3522190 w 3911930"/>
              <a:gd name="connsiteY133" fmla="*/ 5412352 h 6858000"/>
              <a:gd name="connsiteX134" fmla="*/ 3527834 w 3911930"/>
              <a:gd name="connsiteY134" fmla="*/ 5423666 h 6858000"/>
              <a:gd name="connsiteX135" fmla="*/ 3526632 w 3911930"/>
              <a:gd name="connsiteY135" fmla="*/ 5425026 h 6858000"/>
              <a:gd name="connsiteX136" fmla="*/ 3527564 w 3911930"/>
              <a:gd name="connsiteY136" fmla="*/ 5438106 h 6858000"/>
              <a:gd name="connsiteX137" fmla="*/ 3531555 w 3911930"/>
              <a:gd name="connsiteY137" fmla="*/ 5441019 h 6858000"/>
              <a:gd name="connsiteX138" fmla="*/ 3533380 w 3911930"/>
              <a:gd name="connsiteY138" fmla="*/ 5450011 h 6858000"/>
              <a:gd name="connsiteX139" fmla="*/ 3535524 w 3911930"/>
              <a:gd name="connsiteY139" fmla="*/ 5455608 h 6858000"/>
              <a:gd name="connsiteX140" fmla="*/ 3586681 w 3911930"/>
              <a:gd name="connsiteY140" fmla="*/ 5568327 h 6858000"/>
              <a:gd name="connsiteX141" fmla="*/ 3646119 w 3911930"/>
              <a:gd name="connsiteY141" fmla="*/ 5710384 h 6858000"/>
              <a:gd name="connsiteX142" fmla="*/ 3649647 w 3911930"/>
              <a:gd name="connsiteY142" fmla="*/ 5748779 h 6858000"/>
              <a:gd name="connsiteX143" fmla="*/ 3676551 w 3911930"/>
              <a:gd name="connsiteY143" fmla="*/ 5778267 h 6858000"/>
              <a:gd name="connsiteX144" fmla="*/ 3672315 w 3911930"/>
              <a:gd name="connsiteY144" fmla="*/ 5793285 h 6858000"/>
              <a:gd name="connsiteX145" fmla="*/ 3671325 w 3911930"/>
              <a:gd name="connsiteY145" fmla="*/ 5795922 h 6858000"/>
              <a:gd name="connsiteX146" fmla="*/ 3673037 w 3911930"/>
              <a:gd name="connsiteY146" fmla="*/ 5805444 h 6858000"/>
              <a:gd name="connsiteX147" fmla="*/ 3666420 w 3911930"/>
              <a:gd name="connsiteY147" fmla="*/ 5809418 h 6858000"/>
              <a:gd name="connsiteX148" fmla="*/ 3663908 w 3911930"/>
              <a:gd name="connsiteY148" fmla="*/ 5824674 h 6858000"/>
              <a:gd name="connsiteX149" fmla="*/ 3669045 w 3911930"/>
              <a:gd name="connsiteY149" fmla="*/ 5841846 h 6858000"/>
              <a:gd name="connsiteX150" fmla="*/ 3701358 w 3911930"/>
              <a:gd name="connsiteY150" fmla="*/ 5921917 h 6858000"/>
              <a:gd name="connsiteX151" fmla="*/ 3716185 w 3911930"/>
              <a:gd name="connsiteY151" fmla="*/ 5970698 h 6858000"/>
              <a:gd name="connsiteX152" fmla="*/ 3714732 w 3911930"/>
              <a:gd name="connsiteY152" fmla="*/ 5990602 h 6858000"/>
              <a:gd name="connsiteX153" fmla="*/ 3717468 w 3911930"/>
              <a:gd name="connsiteY153" fmla="*/ 6017473 h 6858000"/>
              <a:gd name="connsiteX154" fmla="*/ 3716813 w 3911930"/>
              <a:gd name="connsiteY154" fmla="*/ 6065962 h 6858000"/>
              <a:gd name="connsiteX155" fmla="*/ 3725468 w 3911930"/>
              <a:gd name="connsiteY155" fmla="*/ 6129258 h 6858000"/>
              <a:gd name="connsiteX156" fmla="*/ 3762009 w 3911930"/>
              <a:gd name="connsiteY156" fmla="*/ 6169490 h 6858000"/>
              <a:gd name="connsiteX157" fmla="*/ 3757871 w 3911930"/>
              <a:gd name="connsiteY157" fmla="*/ 6174474 h 6858000"/>
              <a:gd name="connsiteX158" fmla="*/ 3768344 w 3911930"/>
              <a:gd name="connsiteY158" fmla="*/ 6205103 h 6858000"/>
              <a:gd name="connsiteX159" fmla="*/ 3841437 w 3911930"/>
              <a:gd name="connsiteY159" fmla="*/ 6305143 h 6858000"/>
              <a:gd name="connsiteX160" fmla="*/ 3860896 w 3911930"/>
              <a:gd name="connsiteY160" fmla="*/ 6365201 h 6858000"/>
              <a:gd name="connsiteX161" fmla="*/ 3861931 w 3911930"/>
              <a:gd name="connsiteY161" fmla="*/ 6387686 h 6858000"/>
              <a:gd name="connsiteX162" fmla="*/ 3864030 w 3911930"/>
              <a:gd name="connsiteY162" fmla="*/ 6425287 h 6858000"/>
              <a:gd name="connsiteX163" fmla="*/ 3851144 w 3911930"/>
              <a:gd name="connsiteY163" fmla="*/ 6456271 h 6858000"/>
              <a:gd name="connsiteX164" fmla="*/ 3858628 w 3911930"/>
              <a:gd name="connsiteY164" fmla="*/ 6486571 h 6858000"/>
              <a:gd name="connsiteX165" fmla="*/ 3879064 w 3911930"/>
              <a:gd name="connsiteY165" fmla="*/ 6489882 h 6858000"/>
              <a:gd name="connsiteX166" fmla="*/ 3881893 w 3911930"/>
              <a:gd name="connsiteY166" fmla="*/ 6574910 h 6858000"/>
              <a:gd name="connsiteX167" fmla="*/ 3896578 w 3911930"/>
              <a:gd name="connsiteY167" fmla="*/ 6683001 h 6858000"/>
              <a:gd name="connsiteX168" fmla="*/ 3901943 w 3911930"/>
              <a:gd name="connsiteY168" fmla="*/ 6763331 h 6858000"/>
              <a:gd name="connsiteX169" fmla="*/ 3882556 w 3911930"/>
              <a:gd name="connsiteY169" fmla="*/ 6815408 h 6858000"/>
              <a:gd name="connsiteX170" fmla="*/ 3883725 w 3911930"/>
              <a:gd name="connsiteY170" fmla="*/ 6843863 h 6858000"/>
              <a:gd name="connsiteX171" fmla="*/ 3883034 w 3911930"/>
              <a:gd name="connsiteY171" fmla="*/ 6858000 h 6858000"/>
              <a:gd name="connsiteX172" fmla="*/ 0 w 3911930"/>
              <a:gd name="connsiteY17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3911930" h="6858000">
                <a:moveTo>
                  <a:pt x="0" y="0"/>
                </a:moveTo>
                <a:lnTo>
                  <a:pt x="1102136" y="0"/>
                </a:lnTo>
                <a:lnTo>
                  <a:pt x="1116562" y="6576"/>
                </a:lnTo>
                <a:cubicBezTo>
                  <a:pt x="1145356" y="-5557"/>
                  <a:pt x="1145499" y="34287"/>
                  <a:pt x="1168011" y="32097"/>
                </a:cubicBezTo>
                <a:cubicBezTo>
                  <a:pt x="1181512" y="52152"/>
                  <a:pt x="1193683" y="149861"/>
                  <a:pt x="1234521" y="157539"/>
                </a:cubicBezTo>
                <a:cubicBezTo>
                  <a:pt x="1269042" y="196429"/>
                  <a:pt x="1241096" y="270448"/>
                  <a:pt x="1249824" y="288336"/>
                </a:cubicBezTo>
                <a:cubicBezTo>
                  <a:pt x="1360682" y="456262"/>
                  <a:pt x="1350691" y="358203"/>
                  <a:pt x="1413083" y="419140"/>
                </a:cubicBezTo>
                <a:lnTo>
                  <a:pt x="1414695" y="421273"/>
                </a:lnTo>
                <a:lnTo>
                  <a:pt x="1579457" y="531517"/>
                </a:lnTo>
                <a:cubicBezTo>
                  <a:pt x="1673215" y="666299"/>
                  <a:pt x="1744945" y="671088"/>
                  <a:pt x="1799438" y="753715"/>
                </a:cubicBezTo>
                <a:cubicBezTo>
                  <a:pt x="1853932" y="836343"/>
                  <a:pt x="1851913" y="966767"/>
                  <a:pt x="1906418" y="1027281"/>
                </a:cubicBezTo>
                <a:lnTo>
                  <a:pt x="1993121" y="1148547"/>
                </a:lnTo>
                <a:cubicBezTo>
                  <a:pt x="1995855" y="1163191"/>
                  <a:pt x="2006208" y="1241468"/>
                  <a:pt x="2022086" y="1250358"/>
                </a:cubicBezTo>
                <a:cubicBezTo>
                  <a:pt x="2001291" y="1279789"/>
                  <a:pt x="2025450" y="1265954"/>
                  <a:pt x="2037442" y="1281973"/>
                </a:cubicBezTo>
                <a:cubicBezTo>
                  <a:pt x="2049299" y="1294066"/>
                  <a:pt x="2050353" y="1266645"/>
                  <a:pt x="2057749" y="1279462"/>
                </a:cubicBezTo>
                <a:cubicBezTo>
                  <a:pt x="2056028" y="1295554"/>
                  <a:pt x="2080145" y="1289296"/>
                  <a:pt x="2076916" y="1306359"/>
                </a:cubicBezTo>
                <a:cubicBezTo>
                  <a:pt x="2056979" y="1306956"/>
                  <a:pt x="2093073" y="1334875"/>
                  <a:pt x="2077448" y="1339577"/>
                </a:cubicBezTo>
                <a:cubicBezTo>
                  <a:pt x="2105838" y="1346944"/>
                  <a:pt x="2080264" y="1359764"/>
                  <a:pt x="2094559" y="1374954"/>
                </a:cubicBezTo>
                <a:cubicBezTo>
                  <a:pt x="2106649" y="1380882"/>
                  <a:pt x="2110592" y="1386252"/>
                  <a:pt x="2104586" y="1396174"/>
                </a:cubicBezTo>
                <a:cubicBezTo>
                  <a:pt x="2162550" y="1422958"/>
                  <a:pt x="2115953" y="1417802"/>
                  <a:pt x="2146872" y="1448205"/>
                </a:cubicBezTo>
                <a:cubicBezTo>
                  <a:pt x="2176606" y="1473695"/>
                  <a:pt x="2202015" y="1504484"/>
                  <a:pt x="2255070" y="1523574"/>
                </a:cubicBezTo>
                <a:cubicBezTo>
                  <a:pt x="2268884" y="1526148"/>
                  <a:pt x="2278768" y="1537961"/>
                  <a:pt x="2277146" y="1549959"/>
                </a:cubicBezTo>
                <a:cubicBezTo>
                  <a:pt x="2276866" y="1552024"/>
                  <a:pt x="2276247" y="1554016"/>
                  <a:pt x="2275311" y="1555875"/>
                </a:cubicBezTo>
                <a:cubicBezTo>
                  <a:pt x="2311452" y="1566161"/>
                  <a:pt x="2302686" y="1581140"/>
                  <a:pt x="2325460" y="1584198"/>
                </a:cubicBezTo>
                <a:cubicBezTo>
                  <a:pt x="2346500" y="1610804"/>
                  <a:pt x="2338829" y="1639168"/>
                  <a:pt x="2359019" y="1642332"/>
                </a:cubicBezTo>
                <a:cubicBezTo>
                  <a:pt x="2364851" y="1657338"/>
                  <a:pt x="2354967" y="1682920"/>
                  <a:pt x="2377962" y="1688890"/>
                </a:cubicBezTo>
                <a:cubicBezTo>
                  <a:pt x="2364069" y="1694558"/>
                  <a:pt x="2396975" y="1702580"/>
                  <a:pt x="2391339" y="1713831"/>
                </a:cubicBezTo>
                <a:cubicBezTo>
                  <a:pt x="2385764" y="1722240"/>
                  <a:pt x="2394447" y="1726637"/>
                  <a:pt x="2398019" y="1733270"/>
                </a:cubicBezTo>
                <a:cubicBezTo>
                  <a:pt x="2395281" y="1743715"/>
                  <a:pt x="2419671" y="1770153"/>
                  <a:pt x="2431451" y="1775805"/>
                </a:cubicBezTo>
                <a:cubicBezTo>
                  <a:pt x="2468841" y="1787197"/>
                  <a:pt x="2464585" y="1833504"/>
                  <a:pt x="2493739" y="1843408"/>
                </a:cubicBezTo>
                <a:cubicBezTo>
                  <a:pt x="2499415" y="1848124"/>
                  <a:pt x="2503062" y="1853174"/>
                  <a:pt x="2505432" y="1858404"/>
                </a:cubicBezTo>
                <a:lnTo>
                  <a:pt x="2509253" y="1873693"/>
                </a:lnTo>
                <a:lnTo>
                  <a:pt x="2504712" y="1879330"/>
                </a:lnTo>
                <a:lnTo>
                  <a:pt x="2510142" y="1887965"/>
                </a:lnTo>
                <a:lnTo>
                  <a:pt x="2510286" y="1890763"/>
                </a:lnTo>
                <a:cubicBezTo>
                  <a:pt x="2510528" y="1896114"/>
                  <a:pt x="2510987" y="1901346"/>
                  <a:pt x="2512408" y="1906303"/>
                </a:cubicBezTo>
                <a:cubicBezTo>
                  <a:pt x="2541477" y="1892704"/>
                  <a:pt x="2529290" y="1946227"/>
                  <a:pt x="2549279" y="1927029"/>
                </a:cubicBezTo>
                <a:cubicBezTo>
                  <a:pt x="2562141" y="1951902"/>
                  <a:pt x="2577789" y="1927102"/>
                  <a:pt x="2568037" y="1962771"/>
                </a:cubicBezTo>
                <a:cubicBezTo>
                  <a:pt x="2610907" y="1996147"/>
                  <a:pt x="2627846" y="2060345"/>
                  <a:pt x="2680502" y="2082121"/>
                </a:cubicBezTo>
                <a:cubicBezTo>
                  <a:pt x="2709694" y="2115808"/>
                  <a:pt x="2721097" y="2145404"/>
                  <a:pt x="2743190" y="2164892"/>
                </a:cubicBezTo>
                <a:lnTo>
                  <a:pt x="2794909" y="2276195"/>
                </a:lnTo>
                <a:cubicBezTo>
                  <a:pt x="2833433" y="2324997"/>
                  <a:pt x="2899579" y="2401452"/>
                  <a:pt x="2933495" y="2457699"/>
                </a:cubicBezTo>
                <a:lnTo>
                  <a:pt x="3016563" y="2536535"/>
                </a:lnTo>
                <a:cubicBezTo>
                  <a:pt x="3027716" y="2563749"/>
                  <a:pt x="3013158" y="2586251"/>
                  <a:pt x="3039203" y="2607702"/>
                </a:cubicBezTo>
                <a:cubicBezTo>
                  <a:pt x="3049552" y="2633205"/>
                  <a:pt x="3049678" y="2657308"/>
                  <a:pt x="3065460" y="2677285"/>
                </a:cubicBezTo>
                <a:cubicBezTo>
                  <a:pt x="3061964" y="2687666"/>
                  <a:pt x="3062572" y="2696560"/>
                  <a:pt x="3076831" y="2702052"/>
                </a:cubicBezTo>
                <a:cubicBezTo>
                  <a:pt x="3083382" y="2726562"/>
                  <a:pt x="3070368" y="2735836"/>
                  <a:pt x="3088882" y="2748080"/>
                </a:cubicBezTo>
                <a:cubicBezTo>
                  <a:pt x="3069559" y="2767115"/>
                  <a:pt x="3079451" y="2765715"/>
                  <a:pt x="3089305" y="2770328"/>
                </a:cubicBezTo>
                <a:lnTo>
                  <a:pt x="3090198" y="2771102"/>
                </a:lnTo>
                <a:cubicBezTo>
                  <a:pt x="3089265" y="2771982"/>
                  <a:pt x="3088334" y="2772862"/>
                  <a:pt x="3087402" y="2773742"/>
                </a:cubicBezTo>
                <a:lnTo>
                  <a:pt x="3087359" y="2777882"/>
                </a:lnTo>
                <a:lnTo>
                  <a:pt x="3092838" y="2787915"/>
                </a:lnTo>
                <a:lnTo>
                  <a:pt x="3095820" y="2791475"/>
                </a:lnTo>
                <a:cubicBezTo>
                  <a:pt x="3097533" y="2794007"/>
                  <a:pt x="3098228" y="2795789"/>
                  <a:pt x="3098222" y="2797134"/>
                </a:cubicBezTo>
                <a:cubicBezTo>
                  <a:pt x="3098144" y="2797204"/>
                  <a:pt x="3098066" y="2797272"/>
                  <a:pt x="3097988" y="2797342"/>
                </a:cubicBezTo>
                <a:lnTo>
                  <a:pt x="3100812" y="2802512"/>
                </a:lnTo>
                <a:cubicBezTo>
                  <a:pt x="3106251" y="2811083"/>
                  <a:pt x="3112177" y="2819277"/>
                  <a:pt x="3118340" y="2826959"/>
                </a:cubicBezTo>
                <a:cubicBezTo>
                  <a:pt x="3104914" y="2837717"/>
                  <a:pt x="3137453" y="2863865"/>
                  <a:pt x="3105041" y="2867605"/>
                </a:cubicBezTo>
                <a:cubicBezTo>
                  <a:pt x="3112436" y="2878178"/>
                  <a:pt x="3128196" y="2881987"/>
                  <a:pt x="3106265" y="2882876"/>
                </a:cubicBezTo>
                <a:cubicBezTo>
                  <a:pt x="3108117" y="2886490"/>
                  <a:pt x="3107362" y="2889150"/>
                  <a:pt x="3105352" y="2891390"/>
                </a:cubicBezTo>
                <a:cubicBezTo>
                  <a:pt x="3104996" y="2891643"/>
                  <a:pt x="3104640" y="2891899"/>
                  <a:pt x="3104283" y="2892152"/>
                </a:cubicBezTo>
                <a:lnTo>
                  <a:pt x="3121233" y="2915554"/>
                </a:lnTo>
                <a:lnTo>
                  <a:pt x="3121120" y="2919202"/>
                </a:lnTo>
                <a:lnTo>
                  <a:pt x="3135195" y="2933764"/>
                </a:lnTo>
                <a:lnTo>
                  <a:pt x="3140851" y="2941657"/>
                </a:lnTo>
                <a:lnTo>
                  <a:pt x="3145776" y="2943125"/>
                </a:lnTo>
                <a:cubicBezTo>
                  <a:pt x="3149248" y="2945134"/>
                  <a:pt x="3151842" y="2948559"/>
                  <a:pt x="3152438" y="2955162"/>
                </a:cubicBezTo>
                <a:lnTo>
                  <a:pt x="3151949" y="2956832"/>
                </a:lnTo>
                <a:lnTo>
                  <a:pt x="3162110" y="2965689"/>
                </a:lnTo>
                <a:cubicBezTo>
                  <a:pt x="3166195" y="2968355"/>
                  <a:pt x="3170846" y="2970481"/>
                  <a:pt x="3176268" y="2971822"/>
                </a:cubicBezTo>
                <a:cubicBezTo>
                  <a:pt x="3167568" y="3011884"/>
                  <a:pt x="3203188" y="3039660"/>
                  <a:pt x="3215263" y="3078225"/>
                </a:cubicBezTo>
                <a:cubicBezTo>
                  <a:pt x="3192982" y="3096725"/>
                  <a:pt x="3228385" y="3132144"/>
                  <a:pt x="3264180" y="3149203"/>
                </a:cubicBezTo>
                <a:lnTo>
                  <a:pt x="3266796" y="3149949"/>
                </a:lnTo>
                <a:lnTo>
                  <a:pt x="3324951" y="3364269"/>
                </a:lnTo>
                <a:cubicBezTo>
                  <a:pt x="3377602" y="3433632"/>
                  <a:pt x="3321373" y="3413214"/>
                  <a:pt x="3374024" y="3558777"/>
                </a:cubicBezTo>
                <a:cubicBezTo>
                  <a:pt x="3398346" y="3641617"/>
                  <a:pt x="3450523" y="3677550"/>
                  <a:pt x="3458183" y="3740660"/>
                </a:cubicBezTo>
                <a:cubicBezTo>
                  <a:pt x="3442562" y="3738307"/>
                  <a:pt x="3477748" y="3881422"/>
                  <a:pt x="3465360" y="3887518"/>
                </a:cubicBezTo>
                <a:cubicBezTo>
                  <a:pt x="3454942" y="3891408"/>
                  <a:pt x="3459335" y="3899129"/>
                  <a:pt x="3457877" y="3906107"/>
                </a:cubicBezTo>
                <a:cubicBezTo>
                  <a:pt x="3448491" y="3912992"/>
                  <a:pt x="3451298" y="3945787"/>
                  <a:pt x="3457467" y="3956017"/>
                </a:cubicBezTo>
                <a:cubicBezTo>
                  <a:pt x="3481476" y="3983336"/>
                  <a:pt x="3446546" y="4017722"/>
                  <a:pt x="3464577" y="4039830"/>
                </a:cubicBezTo>
                <a:cubicBezTo>
                  <a:pt x="3466200" y="4046329"/>
                  <a:pt x="3465881" y="4052097"/>
                  <a:pt x="3464354" y="4057379"/>
                </a:cubicBezTo>
                <a:lnTo>
                  <a:pt x="3457255" y="4071299"/>
                </a:lnTo>
                <a:lnTo>
                  <a:pt x="3449587" y="4073511"/>
                </a:lnTo>
                <a:lnTo>
                  <a:pt x="3448354" y="4082976"/>
                </a:lnTo>
                <a:lnTo>
                  <a:pt x="3446585" y="4085249"/>
                </a:lnTo>
                <a:lnTo>
                  <a:pt x="3439113" y="4096645"/>
                </a:lnTo>
                <a:lnTo>
                  <a:pt x="3440408" y="4100045"/>
                </a:lnTo>
                <a:lnTo>
                  <a:pt x="3450643" y="4106155"/>
                </a:lnTo>
                <a:cubicBezTo>
                  <a:pt x="3451509" y="4109964"/>
                  <a:pt x="3449801" y="4114653"/>
                  <a:pt x="3447970" y="4119065"/>
                </a:cubicBezTo>
                <a:lnTo>
                  <a:pt x="3447077" y="4122013"/>
                </a:lnTo>
                <a:lnTo>
                  <a:pt x="3449971" y="4131661"/>
                </a:lnTo>
                <a:lnTo>
                  <a:pt x="3455129" y="4132946"/>
                </a:lnTo>
                <a:cubicBezTo>
                  <a:pt x="3459317" y="4146545"/>
                  <a:pt x="3467006" y="4194967"/>
                  <a:pt x="3475101" y="4213256"/>
                </a:cubicBezTo>
                <a:cubicBezTo>
                  <a:pt x="3501328" y="4201013"/>
                  <a:pt x="3470602" y="4247220"/>
                  <a:pt x="3503702" y="4242685"/>
                </a:cubicBezTo>
                <a:cubicBezTo>
                  <a:pt x="3503339" y="4247673"/>
                  <a:pt x="3501946" y="4252646"/>
                  <a:pt x="3500296" y="4257672"/>
                </a:cubicBezTo>
                <a:lnTo>
                  <a:pt x="3499449" y="4260305"/>
                </a:lnTo>
                <a:lnTo>
                  <a:pt x="3501701" y="4269810"/>
                </a:lnTo>
                <a:lnTo>
                  <a:pt x="3495288" y="4273772"/>
                </a:lnTo>
                <a:lnTo>
                  <a:pt x="3493625" y="4288998"/>
                </a:lnTo>
                <a:cubicBezTo>
                  <a:pt x="3494091" y="4294503"/>
                  <a:pt x="3495865" y="4300195"/>
                  <a:pt x="3499731" y="4306137"/>
                </a:cubicBezTo>
                <a:cubicBezTo>
                  <a:pt x="3518409" y="4319087"/>
                  <a:pt x="3511572" y="4345792"/>
                  <a:pt x="3520653" y="4367163"/>
                </a:cubicBezTo>
                <a:lnTo>
                  <a:pt x="3528382" y="4376332"/>
                </a:lnTo>
                <a:lnTo>
                  <a:pt x="3533897" y="4409841"/>
                </a:lnTo>
                <a:cubicBezTo>
                  <a:pt x="3536069" y="4419270"/>
                  <a:pt x="3538988" y="4428935"/>
                  <a:pt x="3543250" y="4438895"/>
                </a:cubicBezTo>
                <a:lnTo>
                  <a:pt x="3553461" y="4456966"/>
                </a:lnTo>
                <a:lnTo>
                  <a:pt x="3552669" y="4462332"/>
                </a:lnTo>
                <a:cubicBezTo>
                  <a:pt x="3556172" y="4470794"/>
                  <a:pt x="3569696" y="4480372"/>
                  <a:pt x="3558050" y="4481420"/>
                </a:cubicBezTo>
                <a:lnTo>
                  <a:pt x="3565562" y="4490273"/>
                </a:lnTo>
                <a:lnTo>
                  <a:pt x="3560130" y="4501352"/>
                </a:lnTo>
                <a:cubicBezTo>
                  <a:pt x="3558431" y="4502766"/>
                  <a:pt x="3556504" y="4503948"/>
                  <a:pt x="3554413" y="4504860"/>
                </a:cubicBezTo>
                <a:lnTo>
                  <a:pt x="3562409" y="4517683"/>
                </a:lnTo>
                <a:lnTo>
                  <a:pt x="3560101" y="4529812"/>
                </a:lnTo>
                <a:lnTo>
                  <a:pt x="3567912" y="4538596"/>
                </a:lnTo>
                <a:lnTo>
                  <a:pt x="3568458" y="4583574"/>
                </a:lnTo>
                <a:lnTo>
                  <a:pt x="3544552" y="4659716"/>
                </a:lnTo>
                <a:cubicBezTo>
                  <a:pt x="3529053" y="4656666"/>
                  <a:pt x="3550507" y="4680114"/>
                  <a:pt x="3537857" y="4685651"/>
                </a:cubicBezTo>
                <a:cubicBezTo>
                  <a:pt x="3527274" y="4689071"/>
                  <a:pt x="3531317" y="4696980"/>
                  <a:pt x="3529547" y="4703886"/>
                </a:cubicBezTo>
                <a:cubicBezTo>
                  <a:pt x="3519861" y="4710342"/>
                  <a:pt x="3521192" y="4743230"/>
                  <a:pt x="3526895" y="4753727"/>
                </a:cubicBezTo>
                <a:cubicBezTo>
                  <a:pt x="3549653" y="4782092"/>
                  <a:pt x="3513213" y="4814881"/>
                  <a:pt x="3530234" y="4837773"/>
                </a:cubicBezTo>
                <a:cubicBezTo>
                  <a:pt x="3531563" y="4844338"/>
                  <a:pt x="3530985" y="4850086"/>
                  <a:pt x="3529222" y="4855295"/>
                </a:cubicBezTo>
                <a:lnTo>
                  <a:pt x="3521505" y="4868882"/>
                </a:lnTo>
                <a:lnTo>
                  <a:pt x="3513745" y="4870749"/>
                </a:lnTo>
                <a:lnTo>
                  <a:pt x="3512090" y="4880149"/>
                </a:lnTo>
                <a:lnTo>
                  <a:pt x="3510219" y="4882341"/>
                </a:lnTo>
                <a:cubicBezTo>
                  <a:pt x="3506614" y="4886518"/>
                  <a:pt x="3503273" y="4890719"/>
                  <a:pt x="3500921" y="4895221"/>
                </a:cubicBezTo>
                <a:cubicBezTo>
                  <a:pt x="3534583" y="4900285"/>
                  <a:pt x="3486464" y="4934344"/>
                  <a:pt x="3516611" y="4930373"/>
                </a:cubicBezTo>
                <a:cubicBezTo>
                  <a:pt x="3509544" y="4955987"/>
                  <a:pt x="3544633" y="4990868"/>
                  <a:pt x="3511218" y="5012704"/>
                </a:cubicBezTo>
                <a:cubicBezTo>
                  <a:pt x="3506276" y="5046643"/>
                  <a:pt x="3484389" y="5079731"/>
                  <a:pt x="3486959" y="5134007"/>
                </a:cubicBezTo>
                <a:cubicBezTo>
                  <a:pt x="3488201" y="5163333"/>
                  <a:pt x="3516025" y="5252574"/>
                  <a:pt x="3522095" y="5292981"/>
                </a:cubicBezTo>
                <a:cubicBezTo>
                  <a:pt x="3517778" y="5322186"/>
                  <a:pt x="3528648" y="5350115"/>
                  <a:pt x="3523378" y="5376449"/>
                </a:cubicBezTo>
                <a:lnTo>
                  <a:pt x="3515853" y="5392879"/>
                </a:lnTo>
                <a:lnTo>
                  <a:pt x="3518590" y="5400822"/>
                </a:lnTo>
                <a:lnTo>
                  <a:pt x="3515056" y="5405562"/>
                </a:lnTo>
                <a:lnTo>
                  <a:pt x="3522190" y="5412352"/>
                </a:lnTo>
                <a:lnTo>
                  <a:pt x="3527834" y="5423666"/>
                </a:lnTo>
                <a:lnTo>
                  <a:pt x="3526632" y="5425026"/>
                </a:lnTo>
                <a:cubicBezTo>
                  <a:pt x="3524258" y="5431222"/>
                  <a:pt x="3525183" y="5435167"/>
                  <a:pt x="3527564" y="5438106"/>
                </a:cubicBezTo>
                <a:lnTo>
                  <a:pt x="3531555" y="5441019"/>
                </a:lnTo>
                <a:lnTo>
                  <a:pt x="3533380" y="5450011"/>
                </a:lnTo>
                <a:lnTo>
                  <a:pt x="3535524" y="5455608"/>
                </a:lnTo>
                <a:lnTo>
                  <a:pt x="3586681" y="5568327"/>
                </a:lnTo>
                <a:cubicBezTo>
                  <a:pt x="3628262" y="5603175"/>
                  <a:pt x="3618572" y="5667483"/>
                  <a:pt x="3646119" y="5710384"/>
                </a:cubicBezTo>
                <a:cubicBezTo>
                  <a:pt x="3622406" y="5740787"/>
                  <a:pt x="3647374" y="5722113"/>
                  <a:pt x="3649647" y="5748779"/>
                </a:cubicBezTo>
                <a:cubicBezTo>
                  <a:pt x="3676506" y="5736511"/>
                  <a:pt x="3643265" y="5782813"/>
                  <a:pt x="3676551" y="5778267"/>
                </a:cubicBezTo>
                <a:cubicBezTo>
                  <a:pt x="3675912" y="5783265"/>
                  <a:pt x="3674241" y="5788247"/>
                  <a:pt x="3672315" y="5793285"/>
                </a:cubicBezTo>
                <a:lnTo>
                  <a:pt x="3671325" y="5795922"/>
                </a:lnTo>
                <a:lnTo>
                  <a:pt x="3673037" y="5805444"/>
                </a:lnTo>
                <a:lnTo>
                  <a:pt x="3666420" y="5809418"/>
                </a:lnTo>
                <a:lnTo>
                  <a:pt x="3663908" y="5824674"/>
                </a:lnTo>
                <a:cubicBezTo>
                  <a:pt x="3664066" y="5830187"/>
                  <a:pt x="3665519" y="5835891"/>
                  <a:pt x="3669045" y="5841846"/>
                </a:cubicBezTo>
                <a:cubicBezTo>
                  <a:pt x="3692937" y="5859142"/>
                  <a:pt x="3670192" y="5900949"/>
                  <a:pt x="3701358" y="5921917"/>
                </a:cubicBezTo>
                <a:cubicBezTo>
                  <a:pt x="3710345" y="5930438"/>
                  <a:pt x="3723014" y="5961761"/>
                  <a:pt x="3716185" y="5970698"/>
                </a:cubicBezTo>
                <a:cubicBezTo>
                  <a:pt x="3716924" y="5977849"/>
                  <a:pt x="3723456" y="5984342"/>
                  <a:pt x="3714732" y="5990602"/>
                </a:cubicBezTo>
                <a:cubicBezTo>
                  <a:pt x="3704805" y="5999478"/>
                  <a:pt x="3733042" y="6016071"/>
                  <a:pt x="3717468" y="6017473"/>
                </a:cubicBezTo>
                <a:cubicBezTo>
                  <a:pt x="3737055" y="6029408"/>
                  <a:pt x="3717285" y="6050409"/>
                  <a:pt x="3716813" y="6065962"/>
                </a:cubicBezTo>
                <a:cubicBezTo>
                  <a:pt x="3734846" y="6074510"/>
                  <a:pt x="3716071" y="6098707"/>
                  <a:pt x="3725468" y="6129258"/>
                </a:cubicBezTo>
                <a:cubicBezTo>
                  <a:pt x="3746016" y="6138426"/>
                  <a:pt x="3731591" y="6149895"/>
                  <a:pt x="3762009" y="6169490"/>
                </a:cubicBezTo>
                <a:cubicBezTo>
                  <a:pt x="3760365" y="6170956"/>
                  <a:pt x="3758971" y="6172634"/>
                  <a:pt x="3757871" y="6174474"/>
                </a:cubicBezTo>
                <a:cubicBezTo>
                  <a:pt x="3751478" y="6185163"/>
                  <a:pt x="3756167" y="6198873"/>
                  <a:pt x="3768344" y="6205103"/>
                </a:cubicBezTo>
                <a:cubicBezTo>
                  <a:pt x="3811389" y="6237571"/>
                  <a:pt x="3823277" y="6273218"/>
                  <a:pt x="3841437" y="6305143"/>
                </a:cubicBezTo>
                <a:cubicBezTo>
                  <a:pt x="3858750" y="6341961"/>
                  <a:pt x="3816260" y="6324225"/>
                  <a:pt x="3860896" y="6365201"/>
                </a:cubicBezTo>
                <a:cubicBezTo>
                  <a:pt x="3851154" y="6372744"/>
                  <a:pt x="3852756" y="6378823"/>
                  <a:pt x="3861931" y="6387686"/>
                </a:cubicBezTo>
                <a:cubicBezTo>
                  <a:pt x="3869479" y="6405761"/>
                  <a:pt x="3839849" y="6410555"/>
                  <a:pt x="3864030" y="6425287"/>
                </a:cubicBezTo>
                <a:cubicBezTo>
                  <a:pt x="3847191" y="6425308"/>
                  <a:pt x="3870453" y="6461256"/>
                  <a:pt x="3851144" y="6456271"/>
                </a:cubicBezTo>
                <a:cubicBezTo>
                  <a:pt x="3841173" y="6471214"/>
                  <a:pt x="3866766" y="6472108"/>
                  <a:pt x="3858628" y="6486571"/>
                </a:cubicBezTo>
                <a:cubicBezTo>
                  <a:pt x="3860535" y="6500524"/>
                  <a:pt x="3872601" y="6475359"/>
                  <a:pt x="3879064" y="6489882"/>
                </a:cubicBezTo>
                <a:cubicBezTo>
                  <a:pt x="3882941" y="6504606"/>
                  <a:pt x="3880531" y="6555957"/>
                  <a:pt x="3881893" y="6574910"/>
                </a:cubicBezTo>
                <a:cubicBezTo>
                  <a:pt x="3884811" y="6607096"/>
                  <a:pt x="3893235" y="6651597"/>
                  <a:pt x="3896578" y="6683001"/>
                </a:cubicBezTo>
                <a:cubicBezTo>
                  <a:pt x="3917322" y="6711248"/>
                  <a:pt x="3897408" y="6732089"/>
                  <a:pt x="3901943" y="6763331"/>
                </a:cubicBezTo>
                <a:cubicBezTo>
                  <a:pt x="3935411" y="6788212"/>
                  <a:pt x="3873260" y="6790251"/>
                  <a:pt x="3882556" y="6815408"/>
                </a:cubicBezTo>
                <a:cubicBezTo>
                  <a:pt x="3905323" y="6839622"/>
                  <a:pt x="3889639" y="6833361"/>
                  <a:pt x="3883725" y="6843863"/>
                </a:cubicBezTo>
                <a:lnTo>
                  <a:pt x="3883034" y="6858000"/>
                </a:lnTo>
                <a:lnTo>
                  <a:pt x="0" y="685800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41354B6-32D1-4D6B-A425-733EAF0F3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911930" cy="6858000"/>
          </a:xfrm>
          <a:custGeom>
            <a:avLst/>
            <a:gdLst>
              <a:gd name="connsiteX0" fmla="*/ 0 w 3911930"/>
              <a:gd name="connsiteY0" fmla="*/ 0 h 6858000"/>
              <a:gd name="connsiteX1" fmla="*/ 1102136 w 3911930"/>
              <a:gd name="connsiteY1" fmla="*/ 0 h 6858000"/>
              <a:gd name="connsiteX2" fmla="*/ 1116562 w 3911930"/>
              <a:gd name="connsiteY2" fmla="*/ 6576 h 6858000"/>
              <a:gd name="connsiteX3" fmla="*/ 1168011 w 3911930"/>
              <a:gd name="connsiteY3" fmla="*/ 32097 h 6858000"/>
              <a:gd name="connsiteX4" fmla="*/ 1234521 w 3911930"/>
              <a:gd name="connsiteY4" fmla="*/ 157539 h 6858000"/>
              <a:gd name="connsiteX5" fmla="*/ 1249824 w 3911930"/>
              <a:gd name="connsiteY5" fmla="*/ 288336 h 6858000"/>
              <a:gd name="connsiteX6" fmla="*/ 1413083 w 3911930"/>
              <a:gd name="connsiteY6" fmla="*/ 419140 h 6858000"/>
              <a:gd name="connsiteX7" fmla="*/ 1414695 w 3911930"/>
              <a:gd name="connsiteY7" fmla="*/ 421273 h 6858000"/>
              <a:gd name="connsiteX8" fmla="*/ 1579457 w 3911930"/>
              <a:gd name="connsiteY8" fmla="*/ 531517 h 6858000"/>
              <a:gd name="connsiteX9" fmla="*/ 1799438 w 3911930"/>
              <a:gd name="connsiteY9" fmla="*/ 753715 h 6858000"/>
              <a:gd name="connsiteX10" fmla="*/ 1906418 w 3911930"/>
              <a:gd name="connsiteY10" fmla="*/ 1027281 h 6858000"/>
              <a:gd name="connsiteX11" fmla="*/ 1993121 w 3911930"/>
              <a:gd name="connsiteY11" fmla="*/ 1148547 h 6858000"/>
              <a:gd name="connsiteX12" fmla="*/ 2022086 w 3911930"/>
              <a:gd name="connsiteY12" fmla="*/ 1250358 h 6858000"/>
              <a:gd name="connsiteX13" fmla="*/ 2037442 w 3911930"/>
              <a:gd name="connsiteY13" fmla="*/ 1281973 h 6858000"/>
              <a:gd name="connsiteX14" fmla="*/ 2057749 w 3911930"/>
              <a:gd name="connsiteY14" fmla="*/ 1279462 h 6858000"/>
              <a:gd name="connsiteX15" fmla="*/ 2076916 w 3911930"/>
              <a:gd name="connsiteY15" fmla="*/ 1306359 h 6858000"/>
              <a:gd name="connsiteX16" fmla="*/ 2077448 w 3911930"/>
              <a:gd name="connsiteY16" fmla="*/ 1339577 h 6858000"/>
              <a:gd name="connsiteX17" fmla="*/ 2094559 w 3911930"/>
              <a:gd name="connsiteY17" fmla="*/ 1374954 h 6858000"/>
              <a:gd name="connsiteX18" fmla="*/ 2104586 w 3911930"/>
              <a:gd name="connsiteY18" fmla="*/ 1396174 h 6858000"/>
              <a:gd name="connsiteX19" fmla="*/ 2146872 w 3911930"/>
              <a:gd name="connsiteY19" fmla="*/ 1448205 h 6858000"/>
              <a:gd name="connsiteX20" fmla="*/ 2255070 w 3911930"/>
              <a:gd name="connsiteY20" fmla="*/ 1523574 h 6858000"/>
              <a:gd name="connsiteX21" fmla="*/ 2277146 w 3911930"/>
              <a:gd name="connsiteY21" fmla="*/ 1549959 h 6858000"/>
              <a:gd name="connsiteX22" fmla="*/ 2275311 w 3911930"/>
              <a:gd name="connsiteY22" fmla="*/ 1555875 h 6858000"/>
              <a:gd name="connsiteX23" fmla="*/ 2325460 w 3911930"/>
              <a:gd name="connsiteY23" fmla="*/ 1584198 h 6858000"/>
              <a:gd name="connsiteX24" fmla="*/ 2359019 w 3911930"/>
              <a:gd name="connsiteY24" fmla="*/ 1642332 h 6858000"/>
              <a:gd name="connsiteX25" fmla="*/ 2377962 w 3911930"/>
              <a:gd name="connsiteY25" fmla="*/ 1688890 h 6858000"/>
              <a:gd name="connsiteX26" fmla="*/ 2391339 w 3911930"/>
              <a:gd name="connsiteY26" fmla="*/ 1713831 h 6858000"/>
              <a:gd name="connsiteX27" fmla="*/ 2398019 w 3911930"/>
              <a:gd name="connsiteY27" fmla="*/ 1733270 h 6858000"/>
              <a:gd name="connsiteX28" fmla="*/ 2431451 w 3911930"/>
              <a:gd name="connsiteY28" fmla="*/ 1775805 h 6858000"/>
              <a:gd name="connsiteX29" fmla="*/ 2493739 w 3911930"/>
              <a:gd name="connsiteY29" fmla="*/ 1843408 h 6858000"/>
              <a:gd name="connsiteX30" fmla="*/ 2505432 w 3911930"/>
              <a:gd name="connsiteY30" fmla="*/ 1858404 h 6858000"/>
              <a:gd name="connsiteX31" fmla="*/ 2509253 w 3911930"/>
              <a:gd name="connsiteY31" fmla="*/ 1873693 h 6858000"/>
              <a:gd name="connsiteX32" fmla="*/ 2504712 w 3911930"/>
              <a:gd name="connsiteY32" fmla="*/ 1879330 h 6858000"/>
              <a:gd name="connsiteX33" fmla="*/ 2510142 w 3911930"/>
              <a:gd name="connsiteY33" fmla="*/ 1887965 h 6858000"/>
              <a:gd name="connsiteX34" fmla="*/ 2510286 w 3911930"/>
              <a:gd name="connsiteY34" fmla="*/ 1890763 h 6858000"/>
              <a:gd name="connsiteX35" fmla="*/ 2512408 w 3911930"/>
              <a:gd name="connsiteY35" fmla="*/ 1906303 h 6858000"/>
              <a:gd name="connsiteX36" fmla="*/ 2549279 w 3911930"/>
              <a:gd name="connsiteY36" fmla="*/ 1927029 h 6858000"/>
              <a:gd name="connsiteX37" fmla="*/ 2568037 w 3911930"/>
              <a:gd name="connsiteY37" fmla="*/ 1962771 h 6858000"/>
              <a:gd name="connsiteX38" fmla="*/ 2680502 w 3911930"/>
              <a:gd name="connsiteY38" fmla="*/ 2082121 h 6858000"/>
              <a:gd name="connsiteX39" fmla="*/ 2743190 w 3911930"/>
              <a:gd name="connsiteY39" fmla="*/ 2164892 h 6858000"/>
              <a:gd name="connsiteX40" fmla="*/ 2794909 w 3911930"/>
              <a:gd name="connsiteY40" fmla="*/ 2276195 h 6858000"/>
              <a:gd name="connsiteX41" fmla="*/ 2933495 w 3911930"/>
              <a:gd name="connsiteY41" fmla="*/ 2457699 h 6858000"/>
              <a:gd name="connsiteX42" fmla="*/ 3016563 w 3911930"/>
              <a:gd name="connsiteY42" fmla="*/ 2536535 h 6858000"/>
              <a:gd name="connsiteX43" fmla="*/ 3039203 w 3911930"/>
              <a:gd name="connsiteY43" fmla="*/ 2607702 h 6858000"/>
              <a:gd name="connsiteX44" fmla="*/ 3065460 w 3911930"/>
              <a:gd name="connsiteY44" fmla="*/ 2677285 h 6858000"/>
              <a:gd name="connsiteX45" fmla="*/ 3076831 w 3911930"/>
              <a:gd name="connsiteY45" fmla="*/ 2702052 h 6858000"/>
              <a:gd name="connsiteX46" fmla="*/ 3088882 w 3911930"/>
              <a:gd name="connsiteY46" fmla="*/ 2748080 h 6858000"/>
              <a:gd name="connsiteX47" fmla="*/ 3089305 w 3911930"/>
              <a:gd name="connsiteY47" fmla="*/ 2770328 h 6858000"/>
              <a:gd name="connsiteX48" fmla="*/ 3090198 w 3911930"/>
              <a:gd name="connsiteY48" fmla="*/ 2771102 h 6858000"/>
              <a:gd name="connsiteX49" fmla="*/ 3087402 w 3911930"/>
              <a:gd name="connsiteY49" fmla="*/ 2773742 h 6858000"/>
              <a:gd name="connsiteX50" fmla="*/ 3087359 w 3911930"/>
              <a:gd name="connsiteY50" fmla="*/ 2777882 h 6858000"/>
              <a:gd name="connsiteX51" fmla="*/ 3092838 w 3911930"/>
              <a:gd name="connsiteY51" fmla="*/ 2787915 h 6858000"/>
              <a:gd name="connsiteX52" fmla="*/ 3095820 w 3911930"/>
              <a:gd name="connsiteY52" fmla="*/ 2791475 h 6858000"/>
              <a:gd name="connsiteX53" fmla="*/ 3098222 w 3911930"/>
              <a:gd name="connsiteY53" fmla="*/ 2797134 h 6858000"/>
              <a:gd name="connsiteX54" fmla="*/ 3097988 w 3911930"/>
              <a:gd name="connsiteY54" fmla="*/ 2797342 h 6858000"/>
              <a:gd name="connsiteX55" fmla="*/ 3100812 w 3911930"/>
              <a:gd name="connsiteY55" fmla="*/ 2802512 h 6858000"/>
              <a:gd name="connsiteX56" fmla="*/ 3118340 w 3911930"/>
              <a:gd name="connsiteY56" fmla="*/ 2826959 h 6858000"/>
              <a:gd name="connsiteX57" fmla="*/ 3105041 w 3911930"/>
              <a:gd name="connsiteY57" fmla="*/ 2867605 h 6858000"/>
              <a:gd name="connsiteX58" fmla="*/ 3106265 w 3911930"/>
              <a:gd name="connsiteY58" fmla="*/ 2882876 h 6858000"/>
              <a:gd name="connsiteX59" fmla="*/ 3105352 w 3911930"/>
              <a:gd name="connsiteY59" fmla="*/ 2891390 h 6858000"/>
              <a:gd name="connsiteX60" fmla="*/ 3104283 w 3911930"/>
              <a:gd name="connsiteY60" fmla="*/ 2892152 h 6858000"/>
              <a:gd name="connsiteX61" fmla="*/ 3121233 w 3911930"/>
              <a:gd name="connsiteY61" fmla="*/ 2915554 h 6858000"/>
              <a:gd name="connsiteX62" fmla="*/ 3121120 w 3911930"/>
              <a:gd name="connsiteY62" fmla="*/ 2919202 h 6858000"/>
              <a:gd name="connsiteX63" fmla="*/ 3135195 w 3911930"/>
              <a:gd name="connsiteY63" fmla="*/ 2933764 h 6858000"/>
              <a:gd name="connsiteX64" fmla="*/ 3140851 w 3911930"/>
              <a:gd name="connsiteY64" fmla="*/ 2941657 h 6858000"/>
              <a:gd name="connsiteX65" fmla="*/ 3145776 w 3911930"/>
              <a:gd name="connsiteY65" fmla="*/ 2943125 h 6858000"/>
              <a:gd name="connsiteX66" fmla="*/ 3152438 w 3911930"/>
              <a:gd name="connsiteY66" fmla="*/ 2955162 h 6858000"/>
              <a:gd name="connsiteX67" fmla="*/ 3151949 w 3911930"/>
              <a:gd name="connsiteY67" fmla="*/ 2956832 h 6858000"/>
              <a:gd name="connsiteX68" fmla="*/ 3162110 w 3911930"/>
              <a:gd name="connsiteY68" fmla="*/ 2965689 h 6858000"/>
              <a:gd name="connsiteX69" fmla="*/ 3176268 w 3911930"/>
              <a:gd name="connsiteY69" fmla="*/ 2971822 h 6858000"/>
              <a:gd name="connsiteX70" fmla="*/ 3215263 w 3911930"/>
              <a:gd name="connsiteY70" fmla="*/ 3078225 h 6858000"/>
              <a:gd name="connsiteX71" fmla="*/ 3264180 w 3911930"/>
              <a:gd name="connsiteY71" fmla="*/ 3149203 h 6858000"/>
              <a:gd name="connsiteX72" fmla="*/ 3266796 w 3911930"/>
              <a:gd name="connsiteY72" fmla="*/ 3149949 h 6858000"/>
              <a:gd name="connsiteX73" fmla="*/ 3324951 w 3911930"/>
              <a:gd name="connsiteY73" fmla="*/ 3364269 h 6858000"/>
              <a:gd name="connsiteX74" fmla="*/ 3374024 w 3911930"/>
              <a:gd name="connsiteY74" fmla="*/ 3558777 h 6858000"/>
              <a:gd name="connsiteX75" fmla="*/ 3458183 w 3911930"/>
              <a:gd name="connsiteY75" fmla="*/ 3740660 h 6858000"/>
              <a:gd name="connsiteX76" fmla="*/ 3465360 w 3911930"/>
              <a:gd name="connsiteY76" fmla="*/ 3887518 h 6858000"/>
              <a:gd name="connsiteX77" fmla="*/ 3457877 w 3911930"/>
              <a:gd name="connsiteY77" fmla="*/ 3906107 h 6858000"/>
              <a:gd name="connsiteX78" fmla="*/ 3457467 w 3911930"/>
              <a:gd name="connsiteY78" fmla="*/ 3956017 h 6858000"/>
              <a:gd name="connsiteX79" fmla="*/ 3464577 w 3911930"/>
              <a:gd name="connsiteY79" fmla="*/ 4039830 h 6858000"/>
              <a:gd name="connsiteX80" fmla="*/ 3464354 w 3911930"/>
              <a:gd name="connsiteY80" fmla="*/ 4057379 h 6858000"/>
              <a:gd name="connsiteX81" fmla="*/ 3457255 w 3911930"/>
              <a:gd name="connsiteY81" fmla="*/ 4071299 h 6858000"/>
              <a:gd name="connsiteX82" fmla="*/ 3449587 w 3911930"/>
              <a:gd name="connsiteY82" fmla="*/ 4073511 h 6858000"/>
              <a:gd name="connsiteX83" fmla="*/ 3448354 w 3911930"/>
              <a:gd name="connsiteY83" fmla="*/ 4082976 h 6858000"/>
              <a:gd name="connsiteX84" fmla="*/ 3446585 w 3911930"/>
              <a:gd name="connsiteY84" fmla="*/ 4085249 h 6858000"/>
              <a:gd name="connsiteX85" fmla="*/ 3439113 w 3911930"/>
              <a:gd name="connsiteY85" fmla="*/ 4096645 h 6858000"/>
              <a:gd name="connsiteX86" fmla="*/ 3440408 w 3911930"/>
              <a:gd name="connsiteY86" fmla="*/ 4100045 h 6858000"/>
              <a:gd name="connsiteX87" fmla="*/ 3450643 w 3911930"/>
              <a:gd name="connsiteY87" fmla="*/ 4106155 h 6858000"/>
              <a:gd name="connsiteX88" fmla="*/ 3447970 w 3911930"/>
              <a:gd name="connsiteY88" fmla="*/ 4119065 h 6858000"/>
              <a:gd name="connsiteX89" fmla="*/ 3447077 w 3911930"/>
              <a:gd name="connsiteY89" fmla="*/ 4122013 h 6858000"/>
              <a:gd name="connsiteX90" fmla="*/ 3449971 w 3911930"/>
              <a:gd name="connsiteY90" fmla="*/ 4131661 h 6858000"/>
              <a:gd name="connsiteX91" fmla="*/ 3455129 w 3911930"/>
              <a:gd name="connsiteY91" fmla="*/ 4132946 h 6858000"/>
              <a:gd name="connsiteX92" fmla="*/ 3475101 w 3911930"/>
              <a:gd name="connsiteY92" fmla="*/ 4213256 h 6858000"/>
              <a:gd name="connsiteX93" fmla="*/ 3503702 w 3911930"/>
              <a:gd name="connsiteY93" fmla="*/ 4242685 h 6858000"/>
              <a:gd name="connsiteX94" fmla="*/ 3500296 w 3911930"/>
              <a:gd name="connsiteY94" fmla="*/ 4257672 h 6858000"/>
              <a:gd name="connsiteX95" fmla="*/ 3499449 w 3911930"/>
              <a:gd name="connsiteY95" fmla="*/ 4260305 h 6858000"/>
              <a:gd name="connsiteX96" fmla="*/ 3501701 w 3911930"/>
              <a:gd name="connsiteY96" fmla="*/ 4269810 h 6858000"/>
              <a:gd name="connsiteX97" fmla="*/ 3495288 w 3911930"/>
              <a:gd name="connsiteY97" fmla="*/ 4273772 h 6858000"/>
              <a:gd name="connsiteX98" fmla="*/ 3493625 w 3911930"/>
              <a:gd name="connsiteY98" fmla="*/ 4288998 h 6858000"/>
              <a:gd name="connsiteX99" fmla="*/ 3499731 w 3911930"/>
              <a:gd name="connsiteY99" fmla="*/ 4306137 h 6858000"/>
              <a:gd name="connsiteX100" fmla="*/ 3520653 w 3911930"/>
              <a:gd name="connsiteY100" fmla="*/ 4367163 h 6858000"/>
              <a:gd name="connsiteX101" fmla="*/ 3528382 w 3911930"/>
              <a:gd name="connsiteY101" fmla="*/ 4376332 h 6858000"/>
              <a:gd name="connsiteX102" fmla="*/ 3533897 w 3911930"/>
              <a:gd name="connsiteY102" fmla="*/ 4409841 h 6858000"/>
              <a:gd name="connsiteX103" fmla="*/ 3543250 w 3911930"/>
              <a:gd name="connsiteY103" fmla="*/ 4438895 h 6858000"/>
              <a:gd name="connsiteX104" fmla="*/ 3553461 w 3911930"/>
              <a:gd name="connsiteY104" fmla="*/ 4456966 h 6858000"/>
              <a:gd name="connsiteX105" fmla="*/ 3552669 w 3911930"/>
              <a:gd name="connsiteY105" fmla="*/ 4462332 h 6858000"/>
              <a:gd name="connsiteX106" fmla="*/ 3558050 w 3911930"/>
              <a:gd name="connsiteY106" fmla="*/ 4481420 h 6858000"/>
              <a:gd name="connsiteX107" fmla="*/ 3565562 w 3911930"/>
              <a:gd name="connsiteY107" fmla="*/ 4490273 h 6858000"/>
              <a:gd name="connsiteX108" fmla="*/ 3560130 w 3911930"/>
              <a:gd name="connsiteY108" fmla="*/ 4501352 h 6858000"/>
              <a:gd name="connsiteX109" fmla="*/ 3554413 w 3911930"/>
              <a:gd name="connsiteY109" fmla="*/ 4504860 h 6858000"/>
              <a:gd name="connsiteX110" fmla="*/ 3562409 w 3911930"/>
              <a:gd name="connsiteY110" fmla="*/ 4517683 h 6858000"/>
              <a:gd name="connsiteX111" fmla="*/ 3560101 w 3911930"/>
              <a:gd name="connsiteY111" fmla="*/ 4529812 h 6858000"/>
              <a:gd name="connsiteX112" fmla="*/ 3567912 w 3911930"/>
              <a:gd name="connsiteY112" fmla="*/ 4538596 h 6858000"/>
              <a:gd name="connsiteX113" fmla="*/ 3568458 w 3911930"/>
              <a:gd name="connsiteY113" fmla="*/ 4583574 h 6858000"/>
              <a:gd name="connsiteX114" fmla="*/ 3544552 w 3911930"/>
              <a:gd name="connsiteY114" fmla="*/ 4659716 h 6858000"/>
              <a:gd name="connsiteX115" fmla="*/ 3537857 w 3911930"/>
              <a:gd name="connsiteY115" fmla="*/ 4685651 h 6858000"/>
              <a:gd name="connsiteX116" fmla="*/ 3529547 w 3911930"/>
              <a:gd name="connsiteY116" fmla="*/ 4703886 h 6858000"/>
              <a:gd name="connsiteX117" fmla="*/ 3526895 w 3911930"/>
              <a:gd name="connsiteY117" fmla="*/ 4753727 h 6858000"/>
              <a:gd name="connsiteX118" fmla="*/ 3530234 w 3911930"/>
              <a:gd name="connsiteY118" fmla="*/ 4837773 h 6858000"/>
              <a:gd name="connsiteX119" fmla="*/ 3529222 w 3911930"/>
              <a:gd name="connsiteY119" fmla="*/ 4855295 h 6858000"/>
              <a:gd name="connsiteX120" fmla="*/ 3521505 w 3911930"/>
              <a:gd name="connsiteY120" fmla="*/ 4868882 h 6858000"/>
              <a:gd name="connsiteX121" fmla="*/ 3513745 w 3911930"/>
              <a:gd name="connsiteY121" fmla="*/ 4870749 h 6858000"/>
              <a:gd name="connsiteX122" fmla="*/ 3512090 w 3911930"/>
              <a:gd name="connsiteY122" fmla="*/ 4880149 h 6858000"/>
              <a:gd name="connsiteX123" fmla="*/ 3510219 w 3911930"/>
              <a:gd name="connsiteY123" fmla="*/ 4882341 h 6858000"/>
              <a:gd name="connsiteX124" fmla="*/ 3500921 w 3911930"/>
              <a:gd name="connsiteY124" fmla="*/ 4895221 h 6858000"/>
              <a:gd name="connsiteX125" fmla="*/ 3516611 w 3911930"/>
              <a:gd name="connsiteY125" fmla="*/ 4930373 h 6858000"/>
              <a:gd name="connsiteX126" fmla="*/ 3511218 w 3911930"/>
              <a:gd name="connsiteY126" fmla="*/ 5012704 h 6858000"/>
              <a:gd name="connsiteX127" fmla="*/ 3486959 w 3911930"/>
              <a:gd name="connsiteY127" fmla="*/ 5134007 h 6858000"/>
              <a:gd name="connsiteX128" fmla="*/ 3522095 w 3911930"/>
              <a:gd name="connsiteY128" fmla="*/ 5292981 h 6858000"/>
              <a:gd name="connsiteX129" fmla="*/ 3523378 w 3911930"/>
              <a:gd name="connsiteY129" fmla="*/ 5376449 h 6858000"/>
              <a:gd name="connsiteX130" fmla="*/ 3515853 w 3911930"/>
              <a:gd name="connsiteY130" fmla="*/ 5392879 h 6858000"/>
              <a:gd name="connsiteX131" fmla="*/ 3518590 w 3911930"/>
              <a:gd name="connsiteY131" fmla="*/ 5400822 h 6858000"/>
              <a:gd name="connsiteX132" fmla="*/ 3515056 w 3911930"/>
              <a:gd name="connsiteY132" fmla="*/ 5405562 h 6858000"/>
              <a:gd name="connsiteX133" fmla="*/ 3522190 w 3911930"/>
              <a:gd name="connsiteY133" fmla="*/ 5412352 h 6858000"/>
              <a:gd name="connsiteX134" fmla="*/ 3527834 w 3911930"/>
              <a:gd name="connsiteY134" fmla="*/ 5423666 h 6858000"/>
              <a:gd name="connsiteX135" fmla="*/ 3526632 w 3911930"/>
              <a:gd name="connsiteY135" fmla="*/ 5425026 h 6858000"/>
              <a:gd name="connsiteX136" fmla="*/ 3527564 w 3911930"/>
              <a:gd name="connsiteY136" fmla="*/ 5438106 h 6858000"/>
              <a:gd name="connsiteX137" fmla="*/ 3531555 w 3911930"/>
              <a:gd name="connsiteY137" fmla="*/ 5441019 h 6858000"/>
              <a:gd name="connsiteX138" fmla="*/ 3533380 w 3911930"/>
              <a:gd name="connsiteY138" fmla="*/ 5450011 h 6858000"/>
              <a:gd name="connsiteX139" fmla="*/ 3535524 w 3911930"/>
              <a:gd name="connsiteY139" fmla="*/ 5455608 h 6858000"/>
              <a:gd name="connsiteX140" fmla="*/ 3586681 w 3911930"/>
              <a:gd name="connsiteY140" fmla="*/ 5568327 h 6858000"/>
              <a:gd name="connsiteX141" fmla="*/ 3646119 w 3911930"/>
              <a:gd name="connsiteY141" fmla="*/ 5710384 h 6858000"/>
              <a:gd name="connsiteX142" fmla="*/ 3649647 w 3911930"/>
              <a:gd name="connsiteY142" fmla="*/ 5748779 h 6858000"/>
              <a:gd name="connsiteX143" fmla="*/ 3676551 w 3911930"/>
              <a:gd name="connsiteY143" fmla="*/ 5778267 h 6858000"/>
              <a:gd name="connsiteX144" fmla="*/ 3672315 w 3911930"/>
              <a:gd name="connsiteY144" fmla="*/ 5793285 h 6858000"/>
              <a:gd name="connsiteX145" fmla="*/ 3671325 w 3911930"/>
              <a:gd name="connsiteY145" fmla="*/ 5795922 h 6858000"/>
              <a:gd name="connsiteX146" fmla="*/ 3673037 w 3911930"/>
              <a:gd name="connsiteY146" fmla="*/ 5805444 h 6858000"/>
              <a:gd name="connsiteX147" fmla="*/ 3666420 w 3911930"/>
              <a:gd name="connsiteY147" fmla="*/ 5809418 h 6858000"/>
              <a:gd name="connsiteX148" fmla="*/ 3663908 w 3911930"/>
              <a:gd name="connsiteY148" fmla="*/ 5824674 h 6858000"/>
              <a:gd name="connsiteX149" fmla="*/ 3669045 w 3911930"/>
              <a:gd name="connsiteY149" fmla="*/ 5841846 h 6858000"/>
              <a:gd name="connsiteX150" fmla="*/ 3701358 w 3911930"/>
              <a:gd name="connsiteY150" fmla="*/ 5921917 h 6858000"/>
              <a:gd name="connsiteX151" fmla="*/ 3716185 w 3911930"/>
              <a:gd name="connsiteY151" fmla="*/ 5970698 h 6858000"/>
              <a:gd name="connsiteX152" fmla="*/ 3714732 w 3911930"/>
              <a:gd name="connsiteY152" fmla="*/ 5990602 h 6858000"/>
              <a:gd name="connsiteX153" fmla="*/ 3717468 w 3911930"/>
              <a:gd name="connsiteY153" fmla="*/ 6017473 h 6858000"/>
              <a:gd name="connsiteX154" fmla="*/ 3716813 w 3911930"/>
              <a:gd name="connsiteY154" fmla="*/ 6065962 h 6858000"/>
              <a:gd name="connsiteX155" fmla="*/ 3725468 w 3911930"/>
              <a:gd name="connsiteY155" fmla="*/ 6129258 h 6858000"/>
              <a:gd name="connsiteX156" fmla="*/ 3762009 w 3911930"/>
              <a:gd name="connsiteY156" fmla="*/ 6169490 h 6858000"/>
              <a:gd name="connsiteX157" fmla="*/ 3757871 w 3911930"/>
              <a:gd name="connsiteY157" fmla="*/ 6174474 h 6858000"/>
              <a:gd name="connsiteX158" fmla="*/ 3768344 w 3911930"/>
              <a:gd name="connsiteY158" fmla="*/ 6205103 h 6858000"/>
              <a:gd name="connsiteX159" fmla="*/ 3841437 w 3911930"/>
              <a:gd name="connsiteY159" fmla="*/ 6305143 h 6858000"/>
              <a:gd name="connsiteX160" fmla="*/ 3860896 w 3911930"/>
              <a:gd name="connsiteY160" fmla="*/ 6365201 h 6858000"/>
              <a:gd name="connsiteX161" fmla="*/ 3861931 w 3911930"/>
              <a:gd name="connsiteY161" fmla="*/ 6387686 h 6858000"/>
              <a:gd name="connsiteX162" fmla="*/ 3864030 w 3911930"/>
              <a:gd name="connsiteY162" fmla="*/ 6425287 h 6858000"/>
              <a:gd name="connsiteX163" fmla="*/ 3851144 w 3911930"/>
              <a:gd name="connsiteY163" fmla="*/ 6456271 h 6858000"/>
              <a:gd name="connsiteX164" fmla="*/ 3858628 w 3911930"/>
              <a:gd name="connsiteY164" fmla="*/ 6486571 h 6858000"/>
              <a:gd name="connsiteX165" fmla="*/ 3879064 w 3911930"/>
              <a:gd name="connsiteY165" fmla="*/ 6489882 h 6858000"/>
              <a:gd name="connsiteX166" fmla="*/ 3881893 w 3911930"/>
              <a:gd name="connsiteY166" fmla="*/ 6574910 h 6858000"/>
              <a:gd name="connsiteX167" fmla="*/ 3896578 w 3911930"/>
              <a:gd name="connsiteY167" fmla="*/ 6683001 h 6858000"/>
              <a:gd name="connsiteX168" fmla="*/ 3901943 w 3911930"/>
              <a:gd name="connsiteY168" fmla="*/ 6763331 h 6858000"/>
              <a:gd name="connsiteX169" fmla="*/ 3882556 w 3911930"/>
              <a:gd name="connsiteY169" fmla="*/ 6815408 h 6858000"/>
              <a:gd name="connsiteX170" fmla="*/ 3883725 w 3911930"/>
              <a:gd name="connsiteY170" fmla="*/ 6843863 h 6858000"/>
              <a:gd name="connsiteX171" fmla="*/ 3883034 w 3911930"/>
              <a:gd name="connsiteY171" fmla="*/ 6858000 h 6858000"/>
              <a:gd name="connsiteX172" fmla="*/ 0 w 3911930"/>
              <a:gd name="connsiteY17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3911930" h="6858000">
                <a:moveTo>
                  <a:pt x="0" y="0"/>
                </a:moveTo>
                <a:lnTo>
                  <a:pt x="1102136" y="0"/>
                </a:lnTo>
                <a:lnTo>
                  <a:pt x="1116562" y="6576"/>
                </a:lnTo>
                <a:cubicBezTo>
                  <a:pt x="1145356" y="-5557"/>
                  <a:pt x="1145499" y="34287"/>
                  <a:pt x="1168011" y="32097"/>
                </a:cubicBezTo>
                <a:cubicBezTo>
                  <a:pt x="1181512" y="52152"/>
                  <a:pt x="1193683" y="149861"/>
                  <a:pt x="1234521" y="157539"/>
                </a:cubicBezTo>
                <a:cubicBezTo>
                  <a:pt x="1269042" y="196429"/>
                  <a:pt x="1241096" y="270448"/>
                  <a:pt x="1249824" y="288336"/>
                </a:cubicBezTo>
                <a:cubicBezTo>
                  <a:pt x="1360682" y="456262"/>
                  <a:pt x="1350691" y="358203"/>
                  <a:pt x="1413083" y="419140"/>
                </a:cubicBezTo>
                <a:lnTo>
                  <a:pt x="1414695" y="421273"/>
                </a:lnTo>
                <a:lnTo>
                  <a:pt x="1579457" y="531517"/>
                </a:lnTo>
                <a:cubicBezTo>
                  <a:pt x="1673215" y="666299"/>
                  <a:pt x="1744945" y="671088"/>
                  <a:pt x="1799438" y="753715"/>
                </a:cubicBezTo>
                <a:cubicBezTo>
                  <a:pt x="1853932" y="836343"/>
                  <a:pt x="1851913" y="966767"/>
                  <a:pt x="1906418" y="1027281"/>
                </a:cubicBezTo>
                <a:lnTo>
                  <a:pt x="1993121" y="1148547"/>
                </a:lnTo>
                <a:cubicBezTo>
                  <a:pt x="1995855" y="1163191"/>
                  <a:pt x="2006208" y="1241468"/>
                  <a:pt x="2022086" y="1250358"/>
                </a:cubicBezTo>
                <a:cubicBezTo>
                  <a:pt x="2001291" y="1279789"/>
                  <a:pt x="2025450" y="1265954"/>
                  <a:pt x="2037442" y="1281973"/>
                </a:cubicBezTo>
                <a:cubicBezTo>
                  <a:pt x="2049299" y="1294066"/>
                  <a:pt x="2050353" y="1266645"/>
                  <a:pt x="2057749" y="1279462"/>
                </a:cubicBezTo>
                <a:cubicBezTo>
                  <a:pt x="2056028" y="1295554"/>
                  <a:pt x="2080145" y="1289296"/>
                  <a:pt x="2076916" y="1306359"/>
                </a:cubicBezTo>
                <a:cubicBezTo>
                  <a:pt x="2056979" y="1306956"/>
                  <a:pt x="2093073" y="1334875"/>
                  <a:pt x="2077448" y="1339577"/>
                </a:cubicBezTo>
                <a:cubicBezTo>
                  <a:pt x="2105838" y="1346944"/>
                  <a:pt x="2080264" y="1359764"/>
                  <a:pt x="2094559" y="1374954"/>
                </a:cubicBezTo>
                <a:cubicBezTo>
                  <a:pt x="2106649" y="1380882"/>
                  <a:pt x="2110592" y="1386252"/>
                  <a:pt x="2104586" y="1396174"/>
                </a:cubicBezTo>
                <a:cubicBezTo>
                  <a:pt x="2162550" y="1422958"/>
                  <a:pt x="2115953" y="1417802"/>
                  <a:pt x="2146872" y="1448205"/>
                </a:cubicBezTo>
                <a:cubicBezTo>
                  <a:pt x="2176606" y="1473695"/>
                  <a:pt x="2202015" y="1504484"/>
                  <a:pt x="2255070" y="1523574"/>
                </a:cubicBezTo>
                <a:cubicBezTo>
                  <a:pt x="2268884" y="1526148"/>
                  <a:pt x="2278768" y="1537961"/>
                  <a:pt x="2277146" y="1549959"/>
                </a:cubicBezTo>
                <a:cubicBezTo>
                  <a:pt x="2276866" y="1552024"/>
                  <a:pt x="2276247" y="1554016"/>
                  <a:pt x="2275311" y="1555875"/>
                </a:cubicBezTo>
                <a:cubicBezTo>
                  <a:pt x="2311452" y="1566161"/>
                  <a:pt x="2302686" y="1581140"/>
                  <a:pt x="2325460" y="1584198"/>
                </a:cubicBezTo>
                <a:cubicBezTo>
                  <a:pt x="2346500" y="1610804"/>
                  <a:pt x="2338829" y="1639168"/>
                  <a:pt x="2359019" y="1642332"/>
                </a:cubicBezTo>
                <a:cubicBezTo>
                  <a:pt x="2364851" y="1657338"/>
                  <a:pt x="2354967" y="1682920"/>
                  <a:pt x="2377962" y="1688890"/>
                </a:cubicBezTo>
                <a:cubicBezTo>
                  <a:pt x="2364069" y="1694558"/>
                  <a:pt x="2396975" y="1702580"/>
                  <a:pt x="2391339" y="1713831"/>
                </a:cubicBezTo>
                <a:cubicBezTo>
                  <a:pt x="2385764" y="1722240"/>
                  <a:pt x="2394447" y="1726637"/>
                  <a:pt x="2398019" y="1733270"/>
                </a:cubicBezTo>
                <a:cubicBezTo>
                  <a:pt x="2395281" y="1743715"/>
                  <a:pt x="2419671" y="1770153"/>
                  <a:pt x="2431451" y="1775805"/>
                </a:cubicBezTo>
                <a:cubicBezTo>
                  <a:pt x="2468841" y="1787197"/>
                  <a:pt x="2464585" y="1833504"/>
                  <a:pt x="2493739" y="1843408"/>
                </a:cubicBezTo>
                <a:cubicBezTo>
                  <a:pt x="2499415" y="1848124"/>
                  <a:pt x="2503062" y="1853174"/>
                  <a:pt x="2505432" y="1858404"/>
                </a:cubicBezTo>
                <a:lnTo>
                  <a:pt x="2509253" y="1873693"/>
                </a:lnTo>
                <a:lnTo>
                  <a:pt x="2504712" y="1879330"/>
                </a:lnTo>
                <a:lnTo>
                  <a:pt x="2510142" y="1887965"/>
                </a:lnTo>
                <a:lnTo>
                  <a:pt x="2510286" y="1890763"/>
                </a:lnTo>
                <a:cubicBezTo>
                  <a:pt x="2510528" y="1896114"/>
                  <a:pt x="2510987" y="1901346"/>
                  <a:pt x="2512408" y="1906303"/>
                </a:cubicBezTo>
                <a:cubicBezTo>
                  <a:pt x="2541477" y="1892704"/>
                  <a:pt x="2529290" y="1946227"/>
                  <a:pt x="2549279" y="1927029"/>
                </a:cubicBezTo>
                <a:cubicBezTo>
                  <a:pt x="2562141" y="1951902"/>
                  <a:pt x="2577789" y="1927102"/>
                  <a:pt x="2568037" y="1962771"/>
                </a:cubicBezTo>
                <a:cubicBezTo>
                  <a:pt x="2610907" y="1996147"/>
                  <a:pt x="2627846" y="2060345"/>
                  <a:pt x="2680502" y="2082121"/>
                </a:cubicBezTo>
                <a:cubicBezTo>
                  <a:pt x="2709694" y="2115808"/>
                  <a:pt x="2721097" y="2145404"/>
                  <a:pt x="2743190" y="2164892"/>
                </a:cubicBezTo>
                <a:lnTo>
                  <a:pt x="2794909" y="2276195"/>
                </a:lnTo>
                <a:cubicBezTo>
                  <a:pt x="2833433" y="2324997"/>
                  <a:pt x="2899579" y="2401452"/>
                  <a:pt x="2933495" y="2457699"/>
                </a:cubicBezTo>
                <a:lnTo>
                  <a:pt x="3016563" y="2536535"/>
                </a:lnTo>
                <a:cubicBezTo>
                  <a:pt x="3027716" y="2563749"/>
                  <a:pt x="3013158" y="2586251"/>
                  <a:pt x="3039203" y="2607702"/>
                </a:cubicBezTo>
                <a:cubicBezTo>
                  <a:pt x="3049552" y="2633205"/>
                  <a:pt x="3049678" y="2657308"/>
                  <a:pt x="3065460" y="2677285"/>
                </a:cubicBezTo>
                <a:cubicBezTo>
                  <a:pt x="3061964" y="2687666"/>
                  <a:pt x="3062572" y="2696560"/>
                  <a:pt x="3076831" y="2702052"/>
                </a:cubicBezTo>
                <a:cubicBezTo>
                  <a:pt x="3083382" y="2726562"/>
                  <a:pt x="3070368" y="2735836"/>
                  <a:pt x="3088882" y="2748080"/>
                </a:cubicBezTo>
                <a:cubicBezTo>
                  <a:pt x="3069559" y="2767115"/>
                  <a:pt x="3079451" y="2765715"/>
                  <a:pt x="3089305" y="2770328"/>
                </a:cubicBezTo>
                <a:lnTo>
                  <a:pt x="3090198" y="2771102"/>
                </a:lnTo>
                <a:cubicBezTo>
                  <a:pt x="3089265" y="2771982"/>
                  <a:pt x="3088334" y="2772862"/>
                  <a:pt x="3087402" y="2773742"/>
                </a:cubicBezTo>
                <a:lnTo>
                  <a:pt x="3087359" y="2777882"/>
                </a:lnTo>
                <a:lnTo>
                  <a:pt x="3092838" y="2787915"/>
                </a:lnTo>
                <a:lnTo>
                  <a:pt x="3095820" y="2791475"/>
                </a:lnTo>
                <a:cubicBezTo>
                  <a:pt x="3097533" y="2794007"/>
                  <a:pt x="3098228" y="2795789"/>
                  <a:pt x="3098222" y="2797134"/>
                </a:cubicBezTo>
                <a:cubicBezTo>
                  <a:pt x="3098144" y="2797204"/>
                  <a:pt x="3098066" y="2797272"/>
                  <a:pt x="3097988" y="2797342"/>
                </a:cubicBezTo>
                <a:lnTo>
                  <a:pt x="3100812" y="2802512"/>
                </a:lnTo>
                <a:cubicBezTo>
                  <a:pt x="3106251" y="2811083"/>
                  <a:pt x="3112177" y="2819277"/>
                  <a:pt x="3118340" y="2826959"/>
                </a:cubicBezTo>
                <a:cubicBezTo>
                  <a:pt x="3104914" y="2837717"/>
                  <a:pt x="3137453" y="2863865"/>
                  <a:pt x="3105041" y="2867605"/>
                </a:cubicBezTo>
                <a:cubicBezTo>
                  <a:pt x="3112436" y="2878178"/>
                  <a:pt x="3128196" y="2881987"/>
                  <a:pt x="3106265" y="2882876"/>
                </a:cubicBezTo>
                <a:cubicBezTo>
                  <a:pt x="3108117" y="2886490"/>
                  <a:pt x="3107362" y="2889150"/>
                  <a:pt x="3105352" y="2891390"/>
                </a:cubicBezTo>
                <a:cubicBezTo>
                  <a:pt x="3104996" y="2891643"/>
                  <a:pt x="3104640" y="2891899"/>
                  <a:pt x="3104283" y="2892152"/>
                </a:cubicBezTo>
                <a:lnTo>
                  <a:pt x="3121233" y="2915554"/>
                </a:lnTo>
                <a:lnTo>
                  <a:pt x="3121120" y="2919202"/>
                </a:lnTo>
                <a:lnTo>
                  <a:pt x="3135195" y="2933764"/>
                </a:lnTo>
                <a:lnTo>
                  <a:pt x="3140851" y="2941657"/>
                </a:lnTo>
                <a:lnTo>
                  <a:pt x="3145776" y="2943125"/>
                </a:lnTo>
                <a:cubicBezTo>
                  <a:pt x="3149248" y="2945134"/>
                  <a:pt x="3151842" y="2948559"/>
                  <a:pt x="3152438" y="2955162"/>
                </a:cubicBezTo>
                <a:lnTo>
                  <a:pt x="3151949" y="2956832"/>
                </a:lnTo>
                <a:lnTo>
                  <a:pt x="3162110" y="2965689"/>
                </a:lnTo>
                <a:cubicBezTo>
                  <a:pt x="3166195" y="2968355"/>
                  <a:pt x="3170846" y="2970481"/>
                  <a:pt x="3176268" y="2971822"/>
                </a:cubicBezTo>
                <a:cubicBezTo>
                  <a:pt x="3167568" y="3011884"/>
                  <a:pt x="3203188" y="3039660"/>
                  <a:pt x="3215263" y="3078225"/>
                </a:cubicBezTo>
                <a:cubicBezTo>
                  <a:pt x="3192982" y="3096725"/>
                  <a:pt x="3228385" y="3132144"/>
                  <a:pt x="3264180" y="3149203"/>
                </a:cubicBezTo>
                <a:lnTo>
                  <a:pt x="3266796" y="3149949"/>
                </a:lnTo>
                <a:lnTo>
                  <a:pt x="3324951" y="3364269"/>
                </a:lnTo>
                <a:cubicBezTo>
                  <a:pt x="3377602" y="3433632"/>
                  <a:pt x="3321373" y="3413214"/>
                  <a:pt x="3374024" y="3558777"/>
                </a:cubicBezTo>
                <a:cubicBezTo>
                  <a:pt x="3398346" y="3641617"/>
                  <a:pt x="3450523" y="3677550"/>
                  <a:pt x="3458183" y="3740660"/>
                </a:cubicBezTo>
                <a:cubicBezTo>
                  <a:pt x="3442562" y="3738307"/>
                  <a:pt x="3477748" y="3881422"/>
                  <a:pt x="3465360" y="3887518"/>
                </a:cubicBezTo>
                <a:cubicBezTo>
                  <a:pt x="3454942" y="3891408"/>
                  <a:pt x="3459335" y="3899129"/>
                  <a:pt x="3457877" y="3906107"/>
                </a:cubicBezTo>
                <a:cubicBezTo>
                  <a:pt x="3448491" y="3912992"/>
                  <a:pt x="3451298" y="3945787"/>
                  <a:pt x="3457467" y="3956017"/>
                </a:cubicBezTo>
                <a:cubicBezTo>
                  <a:pt x="3481476" y="3983336"/>
                  <a:pt x="3446546" y="4017722"/>
                  <a:pt x="3464577" y="4039830"/>
                </a:cubicBezTo>
                <a:cubicBezTo>
                  <a:pt x="3466200" y="4046329"/>
                  <a:pt x="3465881" y="4052097"/>
                  <a:pt x="3464354" y="4057379"/>
                </a:cubicBezTo>
                <a:lnTo>
                  <a:pt x="3457255" y="4071299"/>
                </a:lnTo>
                <a:lnTo>
                  <a:pt x="3449587" y="4073511"/>
                </a:lnTo>
                <a:lnTo>
                  <a:pt x="3448354" y="4082976"/>
                </a:lnTo>
                <a:lnTo>
                  <a:pt x="3446585" y="4085249"/>
                </a:lnTo>
                <a:lnTo>
                  <a:pt x="3439113" y="4096645"/>
                </a:lnTo>
                <a:lnTo>
                  <a:pt x="3440408" y="4100045"/>
                </a:lnTo>
                <a:lnTo>
                  <a:pt x="3450643" y="4106155"/>
                </a:lnTo>
                <a:cubicBezTo>
                  <a:pt x="3451509" y="4109964"/>
                  <a:pt x="3449801" y="4114653"/>
                  <a:pt x="3447970" y="4119065"/>
                </a:cubicBezTo>
                <a:lnTo>
                  <a:pt x="3447077" y="4122013"/>
                </a:lnTo>
                <a:lnTo>
                  <a:pt x="3449971" y="4131661"/>
                </a:lnTo>
                <a:lnTo>
                  <a:pt x="3455129" y="4132946"/>
                </a:lnTo>
                <a:cubicBezTo>
                  <a:pt x="3459317" y="4146545"/>
                  <a:pt x="3467006" y="4194967"/>
                  <a:pt x="3475101" y="4213256"/>
                </a:cubicBezTo>
                <a:cubicBezTo>
                  <a:pt x="3501328" y="4201013"/>
                  <a:pt x="3470602" y="4247220"/>
                  <a:pt x="3503702" y="4242685"/>
                </a:cubicBezTo>
                <a:cubicBezTo>
                  <a:pt x="3503339" y="4247673"/>
                  <a:pt x="3501946" y="4252646"/>
                  <a:pt x="3500296" y="4257672"/>
                </a:cubicBezTo>
                <a:lnTo>
                  <a:pt x="3499449" y="4260305"/>
                </a:lnTo>
                <a:lnTo>
                  <a:pt x="3501701" y="4269810"/>
                </a:lnTo>
                <a:lnTo>
                  <a:pt x="3495288" y="4273772"/>
                </a:lnTo>
                <a:lnTo>
                  <a:pt x="3493625" y="4288998"/>
                </a:lnTo>
                <a:cubicBezTo>
                  <a:pt x="3494091" y="4294503"/>
                  <a:pt x="3495865" y="4300195"/>
                  <a:pt x="3499731" y="4306137"/>
                </a:cubicBezTo>
                <a:cubicBezTo>
                  <a:pt x="3518409" y="4319087"/>
                  <a:pt x="3511572" y="4345792"/>
                  <a:pt x="3520653" y="4367163"/>
                </a:cubicBezTo>
                <a:lnTo>
                  <a:pt x="3528382" y="4376332"/>
                </a:lnTo>
                <a:lnTo>
                  <a:pt x="3533897" y="4409841"/>
                </a:lnTo>
                <a:cubicBezTo>
                  <a:pt x="3536069" y="4419270"/>
                  <a:pt x="3538988" y="4428935"/>
                  <a:pt x="3543250" y="4438895"/>
                </a:cubicBezTo>
                <a:lnTo>
                  <a:pt x="3553461" y="4456966"/>
                </a:lnTo>
                <a:lnTo>
                  <a:pt x="3552669" y="4462332"/>
                </a:lnTo>
                <a:cubicBezTo>
                  <a:pt x="3556172" y="4470794"/>
                  <a:pt x="3569696" y="4480372"/>
                  <a:pt x="3558050" y="4481420"/>
                </a:cubicBezTo>
                <a:lnTo>
                  <a:pt x="3565562" y="4490273"/>
                </a:lnTo>
                <a:lnTo>
                  <a:pt x="3560130" y="4501352"/>
                </a:lnTo>
                <a:cubicBezTo>
                  <a:pt x="3558431" y="4502766"/>
                  <a:pt x="3556504" y="4503948"/>
                  <a:pt x="3554413" y="4504860"/>
                </a:cubicBezTo>
                <a:lnTo>
                  <a:pt x="3562409" y="4517683"/>
                </a:lnTo>
                <a:lnTo>
                  <a:pt x="3560101" y="4529812"/>
                </a:lnTo>
                <a:lnTo>
                  <a:pt x="3567912" y="4538596"/>
                </a:lnTo>
                <a:lnTo>
                  <a:pt x="3568458" y="4583574"/>
                </a:lnTo>
                <a:lnTo>
                  <a:pt x="3544552" y="4659716"/>
                </a:lnTo>
                <a:cubicBezTo>
                  <a:pt x="3529053" y="4656666"/>
                  <a:pt x="3550507" y="4680114"/>
                  <a:pt x="3537857" y="4685651"/>
                </a:cubicBezTo>
                <a:cubicBezTo>
                  <a:pt x="3527274" y="4689071"/>
                  <a:pt x="3531317" y="4696980"/>
                  <a:pt x="3529547" y="4703886"/>
                </a:cubicBezTo>
                <a:cubicBezTo>
                  <a:pt x="3519861" y="4710342"/>
                  <a:pt x="3521192" y="4743230"/>
                  <a:pt x="3526895" y="4753727"/>
                </a:cubicBezTo>
                <a:cubicBezTo>
                  <a:pt x="3549653" y="4782092"/>
                  <a:pt x="3513213" y="4814881"/>
                  <a:pt x="3530234" y="4837773"/>
                </a:cubicBezTo>
                <a:cubicBezTo>
                  <a:pt x="3531563" y="4844338"/>
                  <a:pt x="3530985" y="4850086"/>
                  <a:pt x="3529222" y="4855295"/>
                </a:cubicBezTo>
                <a:lnTo>
                  <a:pt x="3521505" y="4868882"/>
                </a:lnTo>
                <a:lnTo>
                  <a:pt x="3513745" y="4870749"/>
                </a:lnTo>
                <a:lnTo>
                  <a:pt x="3512090" y="4880149"/>
                </a:lnTo>
                <a:lnTo>
                  <a:pt x="3510219" y="4882341"/>
                </a:lnTo>
                <a:cubicBezTo>
                  <a:pt x="3506614" y="4886518"/>
                  <a:pt x="3503273" y="4890719"/>
                  <a:pt x="3500921" y="4895221"/>
                </a:cubicBezTo>
                <a:cubicBezTo>
                  <a:pt x="3534583" y="4900285"/>
                  <a:pt x="3486464" y="4934344"/>
                  <a:pt x="3516611" y="4930373"/>
                </a:cubicBezTo>
                <a:cubicBezTo>
                  <a:pt x="3509544" y="4955987"/>
                  <a:pt x="3544633" y="4990868"/>
                  <a:pt x="3511218" y="5012704"/>
                </a:cubicBezTo>
                <a:cubicBezTo>
                  <a:pt x="3506276" y="5046643"/>
                  <a:pt x="3484389" y="5079731"/>
                  <a:pt x="3486959" y="5134007"/>
                </a:cubicBezTo>
                <a:cubicBezTo>
                  <a:pt x="3488201" y="5163333"/>
                  <a:pt x="3516025" y="5252574"/>
                  <a:pt x="3522095" y="5292981"/>
                </a:cubicBezTo>
                <a:cubicBezTo>
                  <a:pt x="3517778" y="5322186"/>
                  <a:pt x="3528648" y="5350115"/>
                  <a:pt x="3523378" y="5376449"/>
                </a:cubicBezTo>
                <a:lnTo>
                  <a:pt x="3515853" y="5392879"/>
                </a:lnTo>
                <a:lnTo>
                  <a:pt x="3518590" y="5400822"/>
                </a:lnTo>
                <a:lnTo>
                  <a:pt x="3515056" y="5405562"/>
                </a:lnTo>
                <a:lnTo>
                  <a:pt x="3522190" y="5412352"/>
                </a:lnTo>
                <a:lnTo>
                  <a:pt x="3527834" y="5423666"/>
                </a:lnTo>
                <a:lnTo>
                  <a:pt x="3526632" y="5425026"/>
                </a:lnTo>
                <a:cubicBezTo>
                  <a:pt x="3524258" y="5431222"/>
                  <a:pt x="3525183" y="5435167"/>
                  <a:pt x="3527564" y="5438106"/>
                </a:cubicBezTo>
                <a:lnTo>
                  <a:pt x="3531555" y="5441019"/>
                </a:lnTo>
                <a:lnTo>
                  <a:pt x="3533380" y="5450011"/>
                </a:lnTo>
                <a:lnTo>
                  <a:pt x="3535524" y="5455608"/>
                </a:lnTo>
                <a:lnTo>
                  <a:pt x="3586681" y="5568327"/>
                </a:lnTo>
                <a:cubicBezTo>
                  <a:pt x="3628262" y="5603175"/>
                  <a:pt x="3618572" y="5667483"/>
                  <a:pt x="3646119" y="5710384"/>
                </a:cubicBezTo>
                <a:cubicBezTo>
                  <a:pt x="3622406" y="5740787"/>
                  <a:pt x="3647374" y="5722113"/>
                  <a:pt x="3649647" y="5748779"/>
                </a:cubicBezTo>
                <a:cubicBezTo>
                  <a:pt x="3676506" y="5736511"/>
                  <a:pt x="3643265" y="5782813"/>
                  <a:pt x="3676551" y="5778267"/>
                </a:cubicBezTo>
                <a:cubicBezTo>
                  <a:pt x="3675912" y="5783265"/>
                  <a:pt x="3674241" y="5788247"/>
                  <a:pt x="3672315" y="5793285"/>
                </a:cubicBezTo>
                <a:lnTo>
                  <a:pt x="3671325" y="5795922"/>
                </a:lnTo>
                <a:lnTo>
                  <a:pt x="3673037" y="5805444"/>
                </a:lnTo>
                <a:lnTo>
                  <a:pt x="3666420" y="5809418"/>
                </a:lnTo>
                <a:lnTo>
                  <a:pt x="3663908" y="5824674"/>
                </a:lnTo>
                <a:cubicBezTo>
                  <a:pt x="3664066" y="5830187"/>
                  <a:pt x="3665519" y="5835891"/>
                  <a:pt x="3669045" y="5841846"/>
                </a:cubicBezTo>
                <a:cubicBezTo>
                  <a:pt x="3692937" y="5859142"/>
                  <a:pt x="3670192" y="5900949"/>
                  <a:pt x="3701358" y="5921917"/>
                </a:cubicBezTo>
                <a:cubicBezTo>
                  <a:pt x="3710345" y="5930438"/>
                  <a:pt x="3723014" y="5961761"/>
                  <a:pt x="3716185" y="5970698"/>
                </a:cubicBezTo>
                <a:cubicBezTo>
                  <a:pt x="3716924" y="5977849"/>
                  <a:pt x="3723456" y="5984342"/>
                  <a:pt x="3714732" y="5990602"/>
                </a:cubicBezTo>
                <a:cubicBezTo>
                  <a:pt x="3704805" y="5999478"/>
                  <a:pt x="3733042" y="6016071"/>
                  <a:pt x="3717468" y="6017473"/>
                </a:cubicBezTo>
                <a:cubicBezTo>
                  <a:pt x="3737055" y="6029408"/>
                  <a:pt x="3717285" y="6050409"/>
                  <a:pt x="3716813" y="6065962"/>
                </a:cubicBezTo>
                <a:cubicBezTo>
                  <a:pt x="3734846" y="6074510"/>
                  <a:pt x="3716071" y="6098707"/>
                  <a:pt x="3725468" y="6129258"/>
                </a:cubicBezTo>
                <a:cubicBezTo>
                  <a:pt x="3746016" y="6138426"/>
                  <a:pt x="3731591" y="6149895"/>
                  <a:pt x="3762009" y="6169490"/>
                </a:cubicBezTo>
                <a:cubicBezTo>
                  <a:pt x="3760365" y="6170956"/>
                  <a:pt x="3758971" y="6172634"/>
                  <a:pt x="3757871" y="6174474"/>
                </a:cubicBezTo>
                <a:cubicBezTo>
                  <a:pt x="3751478" y="6185163"/>
                  <a:pt x="3756167" y="6198873"/>
                  <a:pt x="3768344" y="6205103"/>
                </a:cubicBezTo>
                <a:cubicBezTo>
                  <a:pt x="3811389" y="6237571"/>
                  <a:pt x="3823277" y="6273218"/>
                  <a:pt x="3841437" y="6305143"/>
                </a:cubicBezTo>
                <a:cubicBezTo>
                  <a:pt x="3858750" y="6341961"/>
                  <a:pt x="3816260" y="6324225"/>
                  <a:pt x="3860896" y="6365201"/>
                </a:cubicBezTo>
                <a:cubicBezTo>
                  <a:pt x="3851154" y="6372744"/>
                  <a:pt x="3852756" y="6378823"/>
                  <a:pt x="3861931" y="6387686"/>
                </a:cubicBezTo>
                <a:cubicBezTo>
                  <a:pt x="3869479" y="6405761"/>
                  <a:pt x="3839849" y="6410555"/>
                  <a:pt x="3864030" y="6425287"/>
                </a:cubicBezTo>
                <a:cubicBezTo>
                  <a:pt x="3847191" y="6425308"/>
                  <a:pt x="3870453" y="6461256"/>
                  <a:pt x="3851144" y="6456271"/>
                </a:cubicBezTo>
                <a:cubicBezTo>
                  <a:pt x="3841173" y="6471214"/>
                  <a:pt x="3866766" y="6472108"/>
                  <a:pt x="3858628" y="6486571"/>
                </a:cubicBezTo>
                <a:cubicBezTo>
                  <a:pt x="3860535" y="6500524"/>
                  <a:pt x="3872601" y="6475359"/>
                  <a:pt x="3879064" y="6489882"/>
                </a:cubicBezTo>
                <a:cubicBezTo>
                  <a:pt x="3882941" y="6504606"/>
                  <a:pt x="3880531" y="6555957"/>
                  <a:pt x="3881893" y="6574910"/>
                </a:cubicBezTo>
                <a:cubicBezTo>
                  <a:pt x="3884811" y="6607096"/>
                  <a:pt x="3893235" y="6651597"/>
                  <a:pt x="3896578" y="6683001"/>
                </a:cubicBezTo>
                <a:cubicBezTo>
                  <a:pt x="3917322" y="6711248"/>
                  <a:pt x="3897408" y="6732089"/>
                  <a:pt x="3901943" y="6763331"/>
                </a:cubicBezTo>
                <a:cubicBezTo>
                  <a:pt x="3935411" y="6788212"/>
                  <a:pt x="3873260" y="6790251"/>
                  <a:pt x="3882556" y="6815408"/>
                </a:cubicBezTo>
                <a:cubicBezTo>
                  <a:pt x="3905323" y="6839622"/>
                  <a:pt x="3889639" y="6833361"/>
                  <a:pt x="3883725" y="6843863"/>
                </a:cubicBezTo>
                <a:lnTo>
                  <a:pt x="38830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ED12B-0AE8-4ECA-9EEB-120F48C24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6762" y="1626368"/>
            <a:ext cx="3435320" cy="2575571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Large N Truncations of LGT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A8304-6009-4EF5-88AF-055F21C93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82" y="4702244"/>
            <a:ext cx="3061251" cy="80390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Anthony Ciavarella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66D73-DAA8-4D24-902C-E61F8D98E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8" y="6020037"/>
            <a:ext cx="2988733" cy="83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7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B22F7-58B8-4D5E-AA5F-A97ED84F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7" y="0"/>
            <a:ext cx="9810604" cy="1216024"/>
          </a:xfrm>
        </p:spPr>
        <p:txBody>
          <a:bodyPr/>
          <a:lstStyle/>
          <a:p>
            <a:r>
              <a:rPr lang="en-US" dirty="0"/>
              <a:t>Why does (1,2,2)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12124-8D7E-4E0D-9420-CA68B30AF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44" y="1133860"/>
            <a:ext cx="9810604" cy="4428753"/>
          </a:xfrm>
        </p:spPr>
        <p:txBody>
          <a:bodyPr/>
          <a:lstStyle/>
          <a:p>
            <a:r>
              <a:rPr lang="en-US" dirty="0"/>
              <a:t>All of the truncations except for (1,2,2) look roughly consistent with the untruncated theory.</a:t>
            </a:r>
          </a:p>
          <a:p>
            <a:r>
              <a:rPr lang="en-US" dirty="0"/>
              <a:t>The (1,2,2) truncation lies close to a point in theory space where the correlation length vanishes for all values of g</a:t>
            </a:r>
          </a:p>
          <a:p>
            <a:r>
              <a:rPr lang="en-US" dirty="0"/>
              <a:t>The correlation free limit comes from dropping all 1/N dependence in the electric energy and plaquette operator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E4946-C34E-4123-9D87-579631A0D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52" y="3282270"/>
            <a:ext cx="4848993" cy="29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7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B651-881C-47F2-BA48-7E0FF8DF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4389"/>
            <a:ext cx="10861483" cy="1216024"/>
          </a:xfrm>
        </p:spPr>
        <p:txBody>
          <a:bodyPr/>
          <a:lstStyle/>
          <a:p>
            <a:r>
              <a:rPr lang="en-US" dirty="0"/>
              <a:t>Resources needed for quantum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BAC61-A5B2-4190-BF27-9646B9475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23" y="1227359"/>
            <a:ext cx="9810604" cy="4428753"/>
          </a:xfrm>
        </p:spPr>
        <p:txBody>
          <a:bodyPr/>
          <a:lstStyle/>
          <a:p>
            <a:r>
              <a:rPr lang="en-US" dirty="0"/>
              <a:t>These low lying truncations can reach non-trivial lattice spacings and can be used for near-term quantum simulations of lattice gauge theories</a:t>
            </a:r>
          </a:p>
          <a:p>
            <a:r>
              <a:rPr lang="en-US" dirty="0"/>
              <a:t>Time evolution can be performed using </a:t>
            </a:r>
            <a:r>
              <a:rPr lang="en-US" dirty="0" err="1"/>
              <a:t>Trotterization</a:t>
            </a:r>
            <a:r>
              <a:rPr lang="en-US" dirty="0"/>
              <a:t> by breaking the plaquette operator into a sum over generators of gauge invariant basis rotations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86FD6-BDEA-4DA3-A0C7-122DAE4D1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84242"/>
            <a:ext cx="7625301" cy="1114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6AB02F-D37C-4AE6-BD9E-34612A683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" y="4200949"/>
            <a:ext cx="10006964" cy="7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9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C5BC-AF0D-462D-87EF-78698D195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557"/>
            <a:ext cx="10931900" cy="1216024"/>
          </a:xfrm>
        </p:spPr>
        <p:txBody>
          <a:bodyPr>
            <a:normAutofit/>
          </a:bodyPr>
          <a:lstStyle/>
          <a:p>
            <a:r>
              <a:rPr lang="en-US" dirty="0"/>
              <a:t>Real time Evolution on IBM’s quantum computers (1,1,1) truncation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1A364-5AF3-4072-B24F-61248F1BF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61" y="3617406"/>
            <a:ext cx="4819718" cy="3143261"/>
          </a:xfrm>
        </p:spPr>
        <p:txBody>
          <a:bodyPr/>
          <a:lstStyle/>
          <a:p>
            <a:r>
              <a:rPr lang="en-US" dirty="0"/>
              <a:t>Yellow and blue qubits are used to represent the state of the system</a:t>
            </a:r>
          </a:p>
          <a:p>
            <a:r>
              <a:rPr lang="en-US" dirty="0"/>
              <a:t>Square qubits are used to enable communication between those used to represent the system</a:t>
            </a:r>
          </a:p>
          <a:p>
            <a:r>
              <a:rPr lang="en-US" dirty="0"/>
              <a:t>One Trotter step = CNOT depth 45</a:t>
            </a:r>
          </a:p>
        </p:txBody>
      </p:sp>
      <p:pic>
        <p:nvPicPr>
          <p:cNvPr id="156" name="Picture 155" descr="A grid of blue circles with white dots&#10;&#10;Description automatically generated">
            <a:extLst>
              <a:ext uri="{FF2B5EF4-FFF2-40B4-BE49-F238E27FC236}">
                <a16:creationId xmlns:a16="http://schemas.microsoft.com/office/drawing/2014/main" id="{660D6D1D-0369-4CE1-8FF3-40FCADB77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50" y="1882095"/>
            <a:ext cx="5257495" cy="4814838"/>
          </a:xfrm>
          <a:prstGeom prst="rect">
            <a:avLst/>
          </a:prstGeom>
        </p:spPr>
      </p:pic>
      <p:sp>
        <p:nvSpPr>
          <p:cNvPr id="157" name="Oval 156">
            <a:extLst>
              <a:ext uri="{FF2B5EF4-FFF2-40B4-BE49-F238E27FC236}">
                <a16:creationId xmlns:a16="http://schemas.microsoft.com/office/drawing/2014/main" id="{452A21B4-E860-4D04-95CC-3DA0624FAECF}"/>
              </a:ext>
            </a:extLst>
          </p:cNvPr>
          <p:cNvSpPr/>
          <p:nvPr/>
        </p:nvSpPr>
        <p:spPr>
          <a:xfrm>
            <a:off x="5808526" y="6096936"/>
            <a:ext cx="240016" cy="235829"/>
          </a:xfrm>
          <a:prstGeom prst="ellipse">
            <a:avLst/>
          </a:prstGeom>
          <a:solidFill>
            <a:srgbClr val="E8E8E8">
              <a:lumMod val="75000"/>
            </a:srgbClr>
          </a:solidFill>
          <a:ln w="19050" cap="flat" cmpd="sng" algn="ctr">
            <a:solidFill>
              <a:srgbClr val="E8E8E8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C8FED727-80DB-4A41-93A4-B50023590929}"/>
              </a:ext>
            </a:extLst>
          </p:cNvPr>
          <p:cNvSpPr/>
          <p:nvPr/>
        </p:nvSpPr>
        <p:spPr>
          <a:xfrm>
            <a:off x="5814219" y="6462348"/>
            <a:ext cx="240016" cy="235829"/>
          </a:xfrm>
          <a:prstGeom prst="ellipse">
            <a:avLst/>
          </a:prstGeom>
          <a:solidFill>
            <a:srgbClr val="E8E8E8">
              <a:lumMod val="75000"/>
            </a:srgbClr>
          </a:solidFill>
          <a:ln w="19050" cap="flat" cmpd="sng" algn="ctr">
            <a:solidFill>
              <a:srgbClr val="E8E8E8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6379CAAA-8D7C-4F2F-A41B-67D91479A89D}"/>
              </a:ext>
            </a:extLst>
          </p:cNvPr>
          <p:cNvSpPr/>
          <p:nvPr/>
        </p:nvSpPr>
        <p:spPr>
          <a:xfrm>
            <a:off x="7247857" y="6448978"/>
            <a:ext cx="240016" cy="235829"/>
          </a:xfrm>
          <a:prstGeom prst="ellipse">
            <a:avLst/>
          </a:prstGeom>
          <a:solidFill>
            <a:srgbClr val="E8E8E8">
              <a:lumMod val="75000"/>
            </a:srgbClr>
          </a:solidFill>
          <a:ln w="19050" cap="flat" cmpd="sng" algn="ctr">
            <a:solidFill>
              <a:srgbClr val="E8E8E8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DBC9EF5-61E9-46C8-A040-09CA9A8A777D}"/>
              </a:ext>
            </a:extLst>
          </p:cNvPr>
          <p:cNvSpPr/>
          <p:nvPr/>
        </p:nvSpPr>
        <p:spPr>
          <a:xfrm>
            <a:off x="8677619" y="6448547"/>
            <a:ext cx="240016" cy="235829"/>
          </a:xfrm>
          <a:prstGeom prst="ellipse">
            <a:avLst/>
          </a:prstGeom>
          <a:solidFill>
            <a:srgbClr val="E8E8E8">
              <a:lumMod val="75000"/>
            </a:srgbClr>
          </a:solidFill>
          <a:ln w="19050" cap="flat" cmpd="sng" algn="ctr">
            <a:solidFill>
              <a:srgbClr val="E8E8E8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4EC6EFAB-5B54-4AC1-9043-58CE7762B519}"/>
              </a:ext>
            </a:extLst>
          </p:cNvPr>
          <p:cNvSpPr/>
          <p:nvPr/>
        </p:nvSpPr>
        <p:spPr>
          <a:xfrm>
            <a:off x="10104869" y="6444490"/>
            <a:ext cx="240016" cy="235829"/>
          </a:xfrm>
          <a:prstGeom prst="ellipse">
            <a:avLst/>
          </a:prstGeom>
          <a:solidFill>
            <a:srgbClr val="E8E8E8">
              <a:lumMod val="75000"/>
            </a:srgbClr>
          </a:solidFill>
          <a:ln w="19050" cap="flat" cmpd="sng" algn="ctr">
            <a:solidFill>
              <a:srgbClr val="E8E8E8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6CF133F8-AFD1-45C8-B8B5-97E930FA0935}"/>
              </a:ext>
            </a:extLst>
          </p:cNvPr>
          <p:cNvSpPr/>
          <p:nvPr/>
        </p:nvSpPr>
        <p:spPr>
          <a:xfrm>
            <a:off x="10811625" y="1889987"/>
            <a:ext cx="240016" cy="235829"/>
          </a:xfrm>
          <a:prstGeom prst="ellipse">
            <a:avLst/>
          </a:prstGeom>
          <a:solidFill>
            <a:srgbClr val="E8E8E8">
              <a:lumMod val="75000"/>
            </a:srgbClr>
          </a:solidFill>
          <a:ln w="19050" cap="flat" cmpd="sng" algn="ctr">
            <a:solidFill>
              <a:srgbClr val="E8E8E8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8E8E8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CB323084-6F61-4AED-ADED-4B92C8288D9C}"/>
              </a:ext>
            </a:extLst>
          </p:cNvPr>
          <p:cNvCxnSpPr>
            <a:cxnSpLocks/>
          </p:cNvCxnSpPr>
          <p:nvPr/>
        </p:nvCxnSpPr>
        <p:spPr>
          <a:xfrm>
            <a:off x="6646741" y="1766067"/>
            <a:ext cx="0" cy="4794139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52565145-61D7-4C0F-9F56-14BA9D12A25C}"/>
              </a:ext>
            </a:extLst>
          </p:cNvPr>
          <p:cNvCxnSpPr>
            <a:cxnSpLocks/>
          </p:cNvCxnSpPr>
          <p:nvPr/>
        </p:nvCxnSpPr>
        <p:spPr>
          <a:xfrm>
            <a:off x="7361956" y="1766067"/>
            <a:ext cx="0" cy="4794139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0FB0438-B5A7-4515-9AF1-1514692A6699}"/>
              </a:ext>
            </a:extLst>
          </p:cNvPr>
          <p:cNvCxnSpPr>
            <a:cxnSpLocks/>
          </p:cNvCxnSpPr>
          <p:nvPr/>
        </p:nvCxnSpPr>
        <p:spPr>
          <a:xfrm>
            <a:off x="8076760" y="1766067"/>
            <a:ext cx="0" cy="4794139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1F6324CF-DCDC-40F1-B12D-77A40D7DAB42}"/>
              </a:ext>
            </a:extLst>
          </p:cNvPr>
          <p:cNvCxnSpPr>
            <a:cxnSpLocks/>
          </p:cNvCxnSpPr>
          <p:nvPr/>
        </p:nvCxnSpPr>
        <p:spPr>
          <a:xfrm>
            <a:off x="8788351" y="1766067"/>
            <a:ext cx="0" cy="4794139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784CC6B3-828D-4160-90AA-DDA98F0E65D4}"/>
              </a:ext>
            </a:extLst>
          </p:cNvPr>
          <p:cNvCxnSpPr>
            <a:cxnSpLocks/>
          </p:cNvCxnSpPr>
          <p:nvPr/>
        </p:nvCxnSpPr>
        <p:spPr>
          <a:xfrm>
            <a:off x="9505045" y="1766067"/>
            <a:ext cx="0" cy="4794139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EEF75C56-7671-4A3B-A76F-C523979E4D29}"/>
              </a:ext>
            </a:extLst>
          </p:cNvPr>
          <p:cNvCxnSpPr>
            <a:cxnSpLocks/>
          </p:cNvCxnSpPr>
          <p:nvPr/>
        </p:nvCxnSpPr>
        <p:spPr>
          <a:xfrm>
            <a:off x="10219130" y="1766067"/>
            <a:ext cx="0" cy="4794139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CE7FF2B6-35C6-4985-B988-98E66358B571}"/>
              </a:ext>
            </a:extLst>
          </p:cNvPr>
          <p:cNvCxnSpPr>
            <a:cxnSpLocks/>
          </p:cNvCxnSpPr>
          <p:nvPr/>
        </p:nvCxnSpPr>
        <p:spPr>
          <a:xfrm>
            <a:off x="10931900" y="1766067"/>
            <a:ext cx="0" cy="4794139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9DDE04F-C37B-4D7A-97D1-65BA4CFDD36A}"/>
              </a:ext>
            </a:extLst>
          </p:cNvPr>
          <p:cNvCxnSpPr>
            <a:cxnSpLocks/>
          </p:cNvCxnSpPr>
          <p:nvPr/>
        </p:nvCxnSpPr>
        <p:spPr>
          <a:xfrm flipH="1">
            <a:off x="5927064" y="2344928"/>
            <a:ext cx="4998274" cy="0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31338FBA-E1CF-4EEE-AF52-E0BEAB137A2C}"/>
              </a:ext>
            </a:extLst>
          </p:cNvPr>
          <p:cNvCxnSpPr>
            <a:cxnSpLocks/>
          </p:cNvCxnSpPr>
          <p:nvPr/>
        </p:nvCxnSpPr>
        <p:spPr>
          <a:xfrm flipH="1">
            <a:off x="5927064" y="3049982"/>
            <a:ext cx="4998274" cy="0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0F09E52E-7FCC-4D99-B923-1C3EC07F3538}"/>
              </a:ext>
            </a:extLst>
          </p:cNvPr>
          <p:cNvCxnSpPr>
            <a:cxnSpLocks/>
          </p:cNvCxnSpPr>
          <p:nvPr/>
        </p:nvCxnSpPr>
        <p:spPr>
          <a:xfrm flipH="1">
            <a:off x="5927064" y="3745780"/>
            <a:ext cx="4998274" cy="0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D27AB4F6-F063-46A2-A8EA-EC7F6E950A6C}"/>
              </a:ext>
            </a:extLst>
          </p:cNvPr>
          <p:cNvCxnSpPr>
            <a:cxnSpLocks/>
          </p:cNvCxnSpPr>
          <p:nvPr/>
        </p:nvCxnSpPr>
        <p:spPr>
          <a:xfrm flipH="1">
            <a:off x="5927064" y="4468197"/>
            <a:ext cx="4998274" cy="0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0E743EF3-06CA-4436-84F9-A9F9B285BE0E}"/>
              </a:ext>
            </a:extLst>
          </p:cNvPr>
          <p:cNvCxnSpPr>
            <a:cxnSpLocks/>
          </p:cNvCxnSpPr>
          <p:nvPr/>
        </p:nvCxnSpPr>
        <p:spPr>
          <a:xfrm flipH="1">
            <a:off x="5927064" y="5148938"/>
            <a:ext cx="4998274" cy="0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D0D6097-EBA3-41EB-8746-408730EFA029}"/>
              </a:ext>
            </a:extLst>
          </p:cNvPr>
          <p:cNvCxnSpPr>
            <a:cxnSpLocks/>
          </p:cNvCxnSpPr>
          <p:nvPr/>
        </p:nvCxnSpPr>
        <p:spPr>
          <a:xfrm flipH="1">
            <a:off x="5927064" y="5858618"/>
            <a:ext cx="4998274" cy="0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9AEA6DA8-EAB5-4AFA-90F2-723DDFF18198}"/>
              </a:ext>
            </a:extLst>
          </p:cNvPr>
          <p:cNvCxnSpPr>
            <a:cxnSpLocks/>
          </p:cNvCxnSpPr>
          <p:nvPr/>
        </p:nvCxnSpPr>
        <p:spPr>
          <a:xfrm flipH="1">
            <a:off x="5918813" y="6560206"/>
            <a:ext cx="4998274" cy="0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8B389E3C-A197-4A38-87E0-D31C9C9417B4}"/>
              </a:ext>
            </a:extLst>
          </p:cNvPr>
          <p:cNvCxnSpPr>
            <a:cxnSpLocks/>
          </p:cNvCxnSpPr>
          <p:nvPr/>
        </p:nvCxnSpPr>
        <p:spPr>
          <a:xfrm>
            <a:off x="5930345" y="1755820"/>
            <a:ext cx="0" cy="4804386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3AF7E91E-FBD2-4396-AB4C-812B80784E59}"/>
              </a:ext>
            </a:extLst>
          </p:cNvPr>
          <p:cNvCxnSpPr>
            <a:cxnSpLocks/>
          </p:cNvCxnSpPr>
          <p:nvPr/>
        </p:nvCxnSpPr>
        <p:spPr>
          <a:xfrm flipH="1">
            <a:off x="5927064" y="1766067"/>
            <a:ext cx="4998274" cy="0"/>
          </a:xfrm>
          <a:prstGeom prst="line">
            <a:avLst/>
          </a:prstGeom>
          <a:noFill/>
          <a:ln w="57150" cap="flat" cmpd="sng" algn="ctr">
            <a:solidFill>
              <a:srgbClr val="0F9E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sp>
        <p:nvSpPr>
          <p:cNvPr id="179" name="Oval 178">
            <a:extLst>
              <a:ext uri="{FF2B5EF4-FFF2-40B4-BE49-F238E27FC236}">
                <a16:creationId xmlns:a16="http://schemas.microsoft.com/office/drawing/2014/main" id="{2396301E-E5E4-4E13-87F9-77ABEFE52BBA}"/>
              </a:ext>
            </a:extLst>
          </p:cNvPr>
          <p:cNvSpPr/>
          <p:nvPr/>
        </p:nvSpPr>
        <p:spPr>
          <a:xfrm>
            <a:off x="6133591" y="1847132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4AAFB6B-609B-4657-A1C6-A4637F27D09D}"/>
              </a:ext>
            </a:extLst>
          </p:cNvPr>
          <p:cNvSpPr/>
          <p:nvPr/>
        </p:nvSpPr>
        <p:spPr>
          <a:xfrm>
            <a:off x="6847922" y="1847133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7734B719-E79C-42B1-9756-E63058AB2B65}"/>
              </a:ext>
            </a:extLst>
          </p:cNvPr>
          <p:cNvSpPr/>
          <p:nvPr/>
        </p:nvSpPr>
        <p:spPr>
          <a:xfrm>
            <a:off x="7565424" y="1847134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A251C1DE-38A6-429D-ADA9-0AB9B1BAFE7A}"/>
              </a:ext>
            </a:extLst>
          </p:cNvPr>
          <p:cNvSpPr/>
          <p:nvPr/>
        </p:nvSpPr>
        <p:spPr>
          <a:xfrm>
            <a:off x="8279756" y="1847135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2DBF35F6-0CF8-4B1F-8BE3-93B0A30AF68F}"/>
              </a:ext>
            </a:extLst>
          </p:cNvPr>
          <p:cNvSpPr/>
          <p:nvPr/>
        </p:nvSpPr>
        <p:spPr>
          <a:xfrm>
            <a:off x="8990911" y="1850254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6D66A676-F877-4E98-A525-172858EE070E}"/>
              </a:ext>
            </a:extLst>
          </p:cNvPr>
          <p:cNvSpPr/>
          <p:nvPr/>
        </p:nvSpPr>
        <p:spPr>
          <a:xfrm>
            <a:off x="9705242" y="1850255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5825A894-FB8F-4484-A80B-8172AE0402AA}"/>
              </a:ext>
            </a:extLst>
          </p:cNvPr>
          <p:cNvSpPr/>
          <p:nvPr/>
        </p:nvSpPr>
        <p:spPr>
          <a:xfrm>
            <a:off x="10422746" y="1850257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9264007-8603-4F70-8ACE-82F8D3D0049C}"/>
              </a:ext>
            </a:extLst>
          </p:cNvPr>
          <p:cNvSpPr/>
          <p:nvPr/>
        </p:nvSpPr>
        <p:spPr>
          <a:xfrm>
            <a:off x="6133593" y="2549002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976CA184-9C58-4862-89BC-B5706F2B1F54}"/>
              </a:ext>
            </a:extLst>
          </p:cNvPr>
          <p:cNvSpPr/>
          <p:nvPr/>
        </p:nvSpPr>
        <p:spPr>
          <a:xfrm>
            <a:off x="6847924" y="2549003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DBD84CC-EFFA-4BCF-BF71-2A0F4BC67B36}"/>
              </a:ext>
            </a:extLst>
          </p:cNvPr>
          <p:cNvSpPr/>
          <p:nvPr/>
        </p:nvSpPr>
        <p:spPr>
          <a:xfrm>
            <a:off x="7565427" y="2549004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A84C8879-DAB3-4874-AA65-EC365514EBED}"/>
              </a:ext>
            </a:extLst>
          </p:cNvPr>
          <p:cNvSpPr/>
          <p:nvPr/>
        </p:nvSpPr>
        <p:spPr>
          <a:xfrm>
            <a:off x="8279758" y="2549005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8DD3901-AA70-4243-925F-CF77426E6002}"/>
              </a:ext>
            </a:extLst>
          </p:cNvPr>
          <p:cNvSpPr/>
          <p:nvPr/>
        </p:nvSpPr>
        <p:spPr>
          <a:xfrm>
            <a:off x="8990913" y="2552124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3B2F830F-EC87-45FE-8588-1F122D5683C7}"/>
              </a:ext>
            </a:extLst>
          </p:cNvPr>
          <p:cNvSpPr/>
          <p:nvPr/>
        </p:nvSpPr>
        <p:spPr>
          <a:xfrm>
            <a:off x="9705244" y="2552125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0D800A2D-FD9C-4785-A41B-821581970A1B}"/>
              </a:ext>
            </a:extLst>
          </p:cNvPr>
          <p:cNvSpPr/>
          <p:nvPr/>
        </p:nvSpPr>
        <p:spPr>
          <a:xfrm>
            <a:off x="10422748" y="2552127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0FB7D95F-ADFF-4D15-BAA4-C3FCCEDDE19F}"/>
              </a:ext>
            </a:extLst>
          </p:cNvPr>
          <p:cNvSpPr/>
          <p:nvPr/>
        </p:nvSpPr>
        <p:spPr>
          <a:xfrm>
            <a:off x="6130417" y="3250868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59ACBC99-0BAC-45C5-9236-778DD2084271}"/>
              </a:ext>
            </a:extLst>
          </p:cNvPr>
          <p:cNvSpPr/>
          <p:nvPr/>
        </p:nvSpPr>
        <p:spPr>
          <a:xfrm>
            <a:off x="6844748" y="3250869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C9169C7C-5265-4987-A092-E653493CE4BF}"/>
              </a:ext>
            </a:extLst>
          </p:cNvPr>
          <p:cNvSpPr/>
          <p:nvPr/>
        </p:nvSpPr>
        <p:spPr>
          <a:xfrm>
            <a:off x="7562250" y="3250870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2E0D3EA6-A8D6-41BE-80F7-9D5FBFDDC567}"/>
              </a:ext>
            </a:extLst>
          </p:cNvPr>
          <p:cNvSpPr/>
          <p:nvPr/>
        </p:nvSpPr>
        <p:spPr>
          <a:xfrm>
            <a:off x="8276582" y="3250871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CCF4F386-E138-4299-B4D8-5163F4ECE1E5}"/>
              </a:ext>
            </a:extLst>
          </p:cNvPr>
          <p:cNvSpPr/>
          <p:nvPr/>
        </p:nvSpPr>
        <p:spPr>
          <a:xfrm>
            <a:off x="8987737" y="3253990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B08FB2E8-55CE-4D7C-86A2-3F83862097BB}"/>
              </a:ext>
            </a:extLst>
          </p:cNvPr>
          <p:cNvSpPr/>
          <p:nvPr/>
        </p:nvSpPr>
        <p:spPr>
          <a:xfrm>
            <a:off x="9702068" y="3253991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FB8DB372-4BF8-4599-A1D4-5E2257453A52}"/>
              </a:ext>
            </a:extLst>
          </p:cNvPr>
          <p:cNvSpPr/>
          <p:nvPr/>
        </p:nvSpPr>
        <p:spPr>
          <a:xfrm>
            <a:off x="10419572" y="3253993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67FABBB4-BEA9-4FD3-84DF-73AD6E872F4F}"/>
              </a:ext>
            </a:extLst>
          </p:cNvPr>
          <p:cNvSpPr/>
          <p:nvPr/>
        </p:nvSpPr>
        <p:spPr>
          <a:xfrm>
            <a:off x="6136767" y="3949615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A33BC3CD-5723-4579-847C-B1CBBCDED323}"/>
              </a:ext>
            </a:extLst>
          </p:cNvPr>
          <p:cNvSpPr/>
          <p:nvPr/>
        </p:nvSpPr>
        <p:spPr>
          <a:xfrm>
            <a:off x="6851098" y="3949616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6A59AE76-9FD8-46DC-A060-65D5BA22821E}"/>
              </a:ext>
            </a:extLst>
          </p:cNvPr>
          <p:cNvSpPr/>
          <p:nvPr/>
        </p:nvSpPr>
        <p:spPr>
          <a:xfrm>
            <a:off x="7568600" y="3949617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E8387E84-8E99-4EE5-9E72-7DAEC92F4712}"/>
              </a:ext>
            </a:extLst>
          </p:cNvPr>
          <p:cNvSpPr/>
          <p:nvPr/>
        </p:nvSpPr>
        <p:spPr>
          <a:xfrm>
            <a:off x="8282932" y="3949618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0006509C-B854-4D1C-8055-17A995B4D7B0}"/>
              </a:ext>
            </a:extLst>
          </p:cNvPr>
          <p:cNvSpPr/>
          <p:nvPr/>
        </p:nvSpPr>
        <p:spPr>
          <a:xfrm>
            <a:off x="8994087" y="3952737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2964CF88-3A48-46B7-B7DC-01B7608A67B0}"/>
              </a:ext>
            </a:extLst>
          </p:cNvPr>
          <p:cNvSpPr/>
          <p:nvPr/>
        </p:nvSpPr>
        <p:spPr>
          <a:xfrm>
            <a:off x="9708418" y="3952738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4C097759-E605-4AC4-8C0B-600F4ADC9F09}"/>
              </a:ext>
            </a:extLst>
          </p:cNvPr>
          <p:cNvSpPr/>
          <p:nvPr/>
        </p:nvSpPr>
        <p:spPr>
          <a:xfrm>
            <a:off x="10425922" y="3952740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B08E91C8-E879-4B7E-A7B3-A4CF3E4FA504}"/>
              </a:ext>
            </a:extLst>
          </p:cNvPr>
          <p:cNvSpPr/>
          <p:nvPr/>
        </p:nvSpPr>
        <p:spPr>
          <a:xfrm>
            <a:off x="6133589" y="4651482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44D7093C-E897-416E-AC2A-5DF49188622C}"/>
              </a:ext>
            </a:extLst>
          </p:cNvPr>
          <p:cNvSpPr/>
          <p:nvPr/>
        </p:nvSpPr>
        <p:spPr>
          <a:xfrm>
            <a:off x="6847920" y="4651482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806BF5F3-95E1-43B0-8277-51522B899305}"/>
              </a:ext>
            </a:extLst>
          </p:cNvPr>
          <p:cNvSpPr/>
          <p:nvPr/>
        </p:nvSpPr>
        <p:spPr>
          <a:xfrm>
            <a:off x="7565422" y="4651484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124D0405-961A-4DD7-BDB0-6A59BEB277D6}"/>
              </a:ext>
            </a:extLst>
          </p:cNvPr>
          <p:cNvSpPr/>
          <p:nvPr/>
        </p:nvSpPr>
        <p:spPr>
          <a:xfrm>
            <a:off x="8279753" y="4651484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B4099749-F71F-4C15-8106-200A1564C177}"/>
              </a:ext>
            </a:extLst>
          </p:cNvPr>
          <p:cNvSpPr/>
          <p:nvPr/>
        </p:nvSpPr>
        <p:spPr>
          <a:xfrm>
            <a:off x="8990909" y="4654604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13D09B2E-2954-414A-8711-8FD4609FFF96}"/>
              </a:ext>
            </a:extLst>
          </p:cNvPr>
          <p:cNvSpPr/>
          <p:nvPr/>
        </p:nvSpPr>
        <p:spPr>
          <a:xfrm>
            <a:off x="9705240" y="4654604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725A2244-5F23-48AA-A2E0-AB336665B33F}"/>
              </a:ext>
            </a:extLst>
          </p:cNvPr>
          <p:cNvSpPr/>
          <p:nvPr/>
        </p:nvSpPr>
        <p:spPr>
          <a:xfrm>
            <a:off x="10422744" y="4654607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908FB14D-13A7-4C2D-AC02-BA52CF007520}"/>
              </a:ext>
            </a:extLst>
          </p:cNvPr>
          <p:cNvSpPr/>
          <p:nvPr/>
        </p:nvSpPr>
        <p:spPr>
          <a:xfrm>
            <a:off x="6133590" y="5353345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AF7C02D1-7A06-4BA2-891C-EA53E79B4745}"/>
              </a:ext>
            </a:extLst>
          </p:cNvPr>
          <p:cNvSpPr/>
          <p:nvPr/>
        </p:nvSpPr>
        <p:spPr>
          <a:xfrm>
            <a:off x="6847921" y="5353346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EEB91DEA-D304-4805-8A19-C104B930FF61}"/>
              </a:ext>
            </a:extLst>
          </p:cNvPr>
          <p:cNvSpPr/>
          <p:nvPr/>
        </p:nvSpPr>
        <p:spPr>
          <a:xfrm>
            <a:off x="7565424" y="5353347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7F71762A-833F-4AD0-B673-B634A43765F8}"/>
              </a:ext>
            </a:extLst>
          </p:cNvPr>
          <p:cNvSpPr/>
          <p:nvPr/>
        </p:nvSpPr>
        <p:spPr>
          <a:xfrm>
            <a:off x="8279755" y="5353348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8BA4C2F9-DB10-43E1-B08A-9CBB0FF503DF}"/>
              </a:ext>
            </a:extLst>
          </p:cNvPr>
          <p:cNvSpPr/>
          <p:nvPr/>
        </p:nvSpPr>
        <p:spPr>
          <a:xfrm>
            <a:off x="8990910" y="5356467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EF8A1C01-0224-400C-AAE1-06F1C04F1B27}"/>
              </a:ext>
            </a:extLst>
          </p:cNvPr>
          <p:cNvSpPr/>
          <p:nvPr/>
        </p:nvSpPr>
        <p:spPr>
          <a:xfrm>
            <a:off x="9705241" y="5356468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06243698-A0A5-49E5-AB5B-3525DA124C41}"/>
              </a:ext>
            </a:extLst>
          </p:cNvPr>
          <p:cNvSpPr/>
          <p:nvPr/>
        </p:nvSpPr>
        <p:spPr>
          <a:xfrm>
            <a:off x="10422745" y="5356470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4F99D065-9A16-4264-9818-AE1E028E2FA9}"/>
              </a:ext>
            </a:extLst>
          </p:cNvPr>
          <p:cNvSpPr/>
          <p:nvPr/>
        </p:nvSpPr>
        <p:spPr>
          <a:xfrm>
            <a:off x="6130418" y="6061451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DBC66E90-8E57-4C1A-A29C-3A58CFB89D35}"/>
              </a:ext>
            </a:extLst>
          </p:cNvPr>
          <p:cNvSpPr/>
          <p:nvPr/>
        </p:nvSpPr>
        <p:spPr>
          <a:xfrm>
            <a:off x="6844749" y="6061452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E57436D2-26C3-41CF-9267-F1969E197790}"/>
              </a:ext>
            </a:extLst>
          </p:cNvPr>
          <p:cNvSpPr/>
          <p:nvPr/>
        </p:nvSpPr>
        <p:spPr>
          <a:xfrm>
            <a:off x="7562251" y="6061453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4E712B40-AF75-458E-8650-BA0AD70261E3}"/>
              </a:ext>
            </a:extLst>
          </p:cNvPr>
          <p:cNvSpPr/>
          <p:nvPr/>
        </p:nvSpPr>
        <p:spPr>
          <a:xfrm>
            <a:off x="8276583" y="6061454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4478AFC2-42D0-46A5-BAFF-2F1158139643}"/>
              </a:ext>
            </a:extLst>
          </p:cNvPr>
          <p:cNvSpPr/>
          <p:nvPr/>
        </p:nvSpPr>
        <p:spPr>
          <a:xfrm>
            <a:off x="8987738" y="6064573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63542EEB-5D58-4D85-88B1-67C2A3E8E8B4}"/>
              </a:ext>
            </a:extLst>
          </p:cNvPr>
          <p:cNvSpPr/>
          <p:nvPr/>
        </p:nvSpPr>
        <p:spPr>
          <a:xfrm>
            <a:off x="9710013" y="6061972"/>
            <a:ext cx="311131" cy="321301"/>
          </a:xfrm>
          <a:prstGeom prst="ellipse">
            <a:avLst/>
          </a:prstGeom>
          <a:solidFill>
            <a:srgbClr val="0F9ED5"/>
          </a:solidFill>
          <a:ln w="19050" cap="flat" cmpd="sng" algn="ctr">
            <a:solidFill>
              <a:srgbClr val="0F9E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6948B61C-A8C3-4E01-9C52-A456C0C9638F}"/>
              </a:ext>
            </a:extLst>
          </p:cNvPr>
          <p:cNvSpPr/>
          <p:nvPr/>
        </p:nvSpPr>
        <p:spPr>
          <a:xfrm>
            <a:off x="10419573" y="6064576"/>
            <a:ext cx="311131" cy="321301"/>
          </a:xfrm>
          <a:prstGeom prst="ellipse">
            <a:avLst/>
          </a:prstGeom>
          <a:solidFill>
            <a:srgbClr val="FFC000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7A7EE9D7-9170-47C5-A11A-279EEFA95CD9}"/>
              </a:ext>
            </a:extLst>
          </p:cNvPr>
          <p:cNvSpPr/>
          <p:nvPr/>
        </p:nvSpPr>
        <p:spPr>
          <a:xfrm>
            <a:off x="10094780" y="6099107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7104D2E-1D0E-4F72-97C2-A4913C52FA93}"/>
              </a:ext>
            </a:extLst>
          </p:cNvPr>
          <p:cNvSpPr/>
          <p:nvPr/>
        </p:nvSpPr>
        <p:spPr>
          <a:xfrm>
            <a:off x="8662790" y="6102138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5C8890DD-79E2-4B52-B1E8-5A8D63FA0307}"/>
              </a:ext>
            </a:extLst>
          </p:cNvPr>
          <p:cNvSpPr/>
          <p:nvPr/>
        </p:nvSpPr>
        <p:spPr>
          <a:xfrm>
            <a:off x="9377676" y="6099535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4966F05-2A7A-4D82-8059-036F747D983D}"/>
              </a:ext>
            </a:extLst>
          </p:cNvPr>
          <p:cNvSpPr/>
          <p:nvPr/>
        </p:nvSpPr>
        <p:spPr>
          <a:xfrm>
            <a:off x="7953203" y="6096936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6927D66F-0152-4734-AD0E-3CF028A3C4BB}"/>
              </a:ext>
            </a:extLst>
          </p:cNvPr>
          <p:cNvSpPr/>
          <p:nvPr/>
        </p:nvSpPr>
        <p:spPr>
          <a:xfrm>
            <a:off x="7238324" y="6099535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1EC24BDC-90D2-417D-ACD0-8DC223640C88}"/>
              </a:ext>
            </a:extLst>
          </p:cNvPr>
          <p:cNvSpPr/>
          <p:nvPr/>
        </p:nvSpPr>
        <p:spPr>
          <a:xfrm>
            <a:off x="10810112" y="6099538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23388412-5398-4149-82BD-2C535E7E9B2C}"/>
              </a:ext>
            </a:extLst>
          </p:cNvPr>
          <p:cNvSpPr/>
          <p:nvPr/>
        </p:nvSpPr>
        <p:spPr>
          <a:xfrm>
            <a:off x="6523425" y="6099536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E9E1026C-9CB6-4239-BB26-303CD887DA6A}"/>
              </a:ext>
            </a:extLst>
          </p:cNvPr>
          <p:cNvSpPr/>
          <p:nvPr/>
        </p:nvSpPr>
        <p:spPr>
          <a:xfrm>
            <a:off x="10097865" y="5399714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767FADC-6AA9-4DC8-B660-0EF79B647F16}"/>
              </a:ext>
            </a:extLst>
          </p:cNvPr>
          <p:cNvSpPr/>
          <p:nvPr/>
        </p:nvSpPr>
        <p:spPr>
          <a:xfrm>
            <a:off x="8665875" y="5402746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27481F51-F014-46ED-A1F7-B8C7C4AF57D1}"/>
              </a:ext>
            </a:extLst>
          </p:cNvPr>
          <p:cNvSpPr/>
          <p:nvPr/>
        </p:nvSpPr>
        <p:spPr>
          <a:xfrm>
            <a:off x="9380762" y="5400142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9C932AB3-4799-4C70-BE38-DC4779D4BD2A}"/>
              </a:ext>
            </a:extLst>
          </p:cNvPr>
          <p:cNvSpPr/>
          <p:nvPr/>
        </p:nvSpPr>
        <p:spPr>
          <a:xfrm>
            <a:off x="7956288" y="5397543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582D0539-D84A-4DA1-B8DB-7724B439E9C3}"/>
              </a:ext>
            </a:extLst>
          </p:cNvPr>
          <p:cNvSpPr/>
          <p:nvPr/>
        </p:nvSpPr>
        <p:spPr>
          <a:xfrm>
            <a:off x="7241409" y="5400142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D29B3596-68D6-46C7-9983-C4386E473D96}"/>
              </a:ext>
            </a:extLst>
          </p:cNvPr>
          <p:cNvSpPr/>
          <p:nvPr/>
        </p:nvSpPr>
        <p:spPr>
          <a:xfrm>
            <a:off x="10813197" y="5400145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D81A60C9-5806-4AB5-97DE-03E5CBDE278F}"/>
              </a:ext>
            </a:extLst>
          </p:cNvPr>
          <p:cNvSpPr/>
          <p:nvPr/>
        </p:nvSpPr>
        <p:spPr>
          <a:xfrm>
            <a:off x="6526510" y="5400144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E804245D-164E-4055-8D2B-0D29DC84DC76}"/>
              </a:ext>
            </a:extLst>
          </p:cNvPr>
          <p:cNvSpPr/>
          <p:nvPr/>
        </p:nvSpPr>
        <p:spPr>
          <a:xfrm>
            <a:off x="5806752" y="5403173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46D02B60-271D-4565-896E-E55669746470}"/>
              </a:ext>
            </a:extLst>
          </p:cNvPr>
          <p:cNvSpPr/>
          <p:nvPr/>
        </p:nvSpPr>
        <p:spPr>
          <a:xfrm>
            <a:off x="10095217" y="4697301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520E52A2-74F0-46F3-B485-5ADF51981905}"/>
              </a:ext>
            </a:extLst>
          </p:cNvPr>
          <p:cNvSpPr/>
          <p:nvPr/>
        </p:nvSpPr>
        <p:spPr>
          <a:xfrm>
            <a:off x="8663227" y="4700333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C31C9560-49DA-40CC-85B5-48D8EF153497}"/>
              </a:ext>
            </a:extLst>
          </p:cNvPr>
          <p:cNvSpPr/>
          <p:nvPr/>
        </p:nvSpPr>
        <p:spPr>
          <a:xfrm>
            <a:off x="9378113" y="4697729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54F086F0-B01C-4829-8748-2C3B65763178}"/>
              </a:ext>
            </a:extLst>
          </p:cNvPr>
          <p:cNvSpPr/>
          <p:nvPr/>
        </p:nvSpPr>
        <p:spPr>
          <a:xfrm>
            <a:off x="7953640" y="4695130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ED14115E-BE77-4485-8B61-855EC1739641}"/>
              </a:ext>
            </a:extLst>
          </p:cNvPr>
          <p:cNvSpPr/>
          <p:nvPr/>
        </p:nvSpPr>
        <p:spPr>
          <a:xfrm>
            <a:off x="7238761" y="4697729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B5893F3A-778C-413C-9FE6-134B6B2DBE87}"/>
              </a:ext>
            </a:extLst>
          </p:cNvPr>
          <p:cNvSpPr/>
          <p:nvPr/>
        </p:nvSpPr>
        <p:spPr>
          <a:xfrm>
            <a:off x="10810549" y="4697732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029D9FC0-3A4E-4813-9309-F15731ADEA1D}"/>
              </a:ext>
            </a:extLst>
          </p:cNvPr>
          <p:cNvSpPr/>
          <p:nvPr/>
        </p:nvSpPr>
        <p:spPr>
          <a:xfrm>
            <a:off x="6523862" y="4697731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B2BB03BD-59F4-4C8B-AE34-E8DDE2296006}"/>
              </a:ext>
            </a:extLst>
          </p:cNvPr>
          <p:cNvSpPr/>
          <p:nvPr/>
        </p:nvSpPr>
        <p:spPr>
          <a:xfrm>
            <a:off x="5804104" y="4700760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696B4CA7-3601-435C-8459-4812D905333C}"/>
              </a:ext>
            </a:extLst>
          </p:cNvPr>
          <p:cNvSpPr/>
          <p:nvPr/>
        </p:nvSpPr>
        <p:spPr>
          <a:xfrm>
            <a:off x="10100508" y="3994891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D6349405-A547-4FC1-A7D0-9D2DA8B389D9}"/>
              </a:ext>
            </a:extLst>
          </p:cNvPr>
          <p:cNvSpPr/>
          <p:nvPr/>
        </p:nvSpPr>
        <p:spPr>
          <a:xfrm>
            <a:off x="8668518" y="3997922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68BB9E39-9C5F-46E4-971C-58B25AD5F1B0}"/>
              </a:ext>
            </a:extLst>
          </p:cNvPr>
          <p:cNvSpPr/>
          <p:nvPr/>
        </p:nvSpPr>
        <p:spPr>
          <a:xfrm>
            <a:off x="9383404" y="3995319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60E6F3A8-D2B0-41AD-BC6E-666C635C2106}"/>
              </a:ext>
            </a:extLst>
          </p:cNvPr>
          <p:cNvSpPr/>
          <p:nvPr/>
        </p:nvSpPr>
        <p:spPr>
          <a:xfrm>
            <a:off x="7958931" y="3992720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0CC0E2B-6ED3-41C2-8D45-56EF76DE4FD8}"/>
              </a:ext>
            </a:extLst>
          </p:cNvPr>
          <p:cNvSpPr/>
          <p:nvPr/>
        </p:nvSpPr>
        <p:spPr>
          <a:xfrm>
            <a:off x="7244052" y="3995319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322FDA6C-9515-49F1-915B-DF7B8CF2E322}"/>
              </a:ext>
            </a:extLst>
          </p:cNvPr>
          <p:cNvSpPr/>
          <p:nvPr/>
        </p:nvSpPr>
        <p:spPr>
          <a:xfrm>
            <a:off x="10815840" y="3995322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2E5CF78D-CC67-46CD-BF66-E6A957C96008}"/>
              </a:ext>
            </a:extLst>
          </p:cNvPr>
          <p:cNvSpPr/>
          <p:nvPr/>
        </p:nvSpPr>
        <p:spPr>
          <a:xfrm>
            <a:off x="6529153" y="3995320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EBDFDF4E-3D31-4641-BE1E-CB05E5EE3E18}"/>
              </a:ext>
            </a:extLst>
          </p:cNvPr>
          <p:cNvSpPr/>
          <p:nvPr/>
        </p:nvSpPr>
        <p:spPr>
          <a:xfrm>
            <a:off x="5809395" y="3998350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368A20A0-8D78-4CD6-82EB-87A9DBA993E0}"/>
              </a:ext>
            </a:extLst>
          </p:cNvPr>
          <p:cNvSpPr/>
          <p:nvPr/>
        </p:nvSpPr>
        <p:spPr>
          <a:xfrm>
            <a:off x="10089918" y="3292480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7D59CFEE-DF8F-47BE-92CE-5C76379009BB}"/>
              </a:ext>
            </a:extLst>
          </p:cNvPr>
          <p:cNvSpPr/>
          <p:nvPr/>
        </p:nvSpPr>
        <p:spPr>
          <a:xfrm>
            <a:off x="8657928" y="3295512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73C4DE7F-E8D8-48B3-B1C0-30553B1032A3}"/>
              </a:ext>
            </a:extLst>
          </p:cNvPr>
          <p:cNvSpPr/>
          <p:nvPr/>
        </p:nvSpPr>
        <p:spPr>
          <a:xfrm>
            <a:off x="9372814" y="3292908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70D055EC-1681-44F7-A452-48907DCCF3CE}"/>
              </a:ext>
            </a:extLst>
          </p:cNvPr>
          <p:cNvSpPr/>
          <p:nvPr/>
        </p:nvSpPr>
        <p:spPr>
          <a:xfrm>
            <a:off x="7948341" y="3290309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3848508C-4D74-4389-B937-B82FAF53D8D2}"/>
              </a:ext>
            </a:extLst>
          </p:cNvPr>
          <p:cNvSpPr/>
          <p:nvPr/>
        </p:nvSpPr>
        <p:spPr>
          <a:xfrm>
            <a:off x="7233462" y="3292908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DC13BD54-5487-4CB9-9C8C-B2A6F3362E06}"/>
              </a:ext>
            </a:extLst>
          </p:cNvPr>
          <p:cNvSpPr/>
          <p:nvPr/>
        </p:nvSpPr>
        <p:spPr>
          <a:xfrm>
            <a:off x="10805250" y="3292911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6D6EB433-779E-4EE4-BE2E-F331633B2F81}"/>
              </a:ext>
            </a:extLst>
          </p:cNvPr>
          <p:cNvSpPr/>
          <p:nvPr/>
        </p:nvSpPr>
        <p:spPr>
          <a:xfrm>
            <a:off x="6518563" y="3292910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6927AB16-BB5B-4BBA-87FE-4BD3FBBFFB82}"/>
              </a:ext>
            </a:extLst>
          </p:cNvPr>
          <p:cNvSpPr/>
          <p:nvPr/>
        </p:nvSpPr>
        <p:spPr>
          <a:xfrm>
            <a:off x="5798805" y="3295939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1E8062CE-6364-4123-BF40-C0585765AB4D}"/>
              </a:ext>
            </a:extLst>
          </p:cNvPr>
          <p:cNvSpPr/>
          <p:nvPr/>
        </p:nvSpPr>
        <p:spPr>
          <a:xfrm>
            <a:off x="10097865" y="2590050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61D9434A-54E2-4D63-891C-A85F7933AFB9}"/>
              </a:ext>
            </a:extLst>
          </p:cNvPr>
          <p:cNvSpPr/>
          <p:nvPr/>
        </p:nvSpPr>
        <p:spPr>
          <a:xfrm>
            <a:off x="8665875" y="2593082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F07FCA06-3793-42D5-974D-3327A1B79470}"/>
              </a:ext>
            </a:extLst>
          </p:cNvPr>
          <p:cNvSpPr/>
          <p:nvPr/>
        </p:nvSpPr>
        <p:spPr>
          <a:xfrm>
            <a:off x="9380762" y="2590478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2B6B89ED-FA04-480F-BB91-B85850E7643B}"/>
              </a:ext>
            </a:extLst>
          </p:cNvPr>
          <p:cNvSpPr/>
          <p:nvPr/>
        </p:nvSpPr>
        <p:spPr>
          <a:xfrm>
            <a:off x="7956288" y="2587879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FC8AF7B-D0E9-4E9B-8550-F39B5AF8858B}"/>
              </a:ext>
            </a:extLst>
          </p:cNvPr>
          <p:cNvSpPr/>
          <p:nvPr/>
        </p:nvSpPr>
        <p:spPr>
          <a:xfrm>
            <a:off x="7241409" y="2590478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432F72A-0F46-41CE-81FD-B550DBDE5CA3}"/>
              </a:ext>
            </a:extLst>
          </p:cNvPr>
          <p:cNvSpPr/>
          <p:nvPr/>
        </p:nvSpPr>
        <p:spPr>
          <a:xfrm>
            <a:off x="10813197" y="2590481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F8990CE1-C831-4674-88F3-02BD73680D64}"/>
              </a:ext>
            </a:extLst>
          </p:cNvPr>
          <p:cNvSpPr/>
          <p:nvPr/>
        </p:nvSpPr>
        <p:spPr>
          <a:xfrm>
            <a:off x="6526510" y="2590480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BE607411-395D-4950-8EC6-F96FF3A47568}"/>
              </a:ext>
            </a:extLst>
          </p:cNvPr>
          <p:cNvSpPr/>
          <p:nvPr/>
        </p:nvSpPr>
        <p:spPr>
          <a:xfrm>
            <a:off x="5806752" y="2593509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E856062F-19D8-46E1-A5B0-25A12EFF731B}"/>
              </a:ext>
            </a:extLst>
          </p:cNvPr>
          <p:cNvSpPr/>
          <p:nvPr/>
        </p:nvSpPr>
        <p:spPr>
          <a:xfrm>
            <a:off x="10095217" y="1887648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47CB9175-A3C9-46C7-87B1-91287504ACC0}"/>
              </a:ext>
            </a:extLst>
          </p:cNvPr>
          <p:cNvSpPr/>
          <p:nvPr/>
        </p:nvSpPr>
        <p:spPr>
          <a:xfrm>
            <a:off x="8663226" y="1890680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F99E429E-AB54-45DE-9FBB-75E6E16E44D4}"/>
              </a:ext>
            </a:extLst>
          </p:cNvPr>
          <p:cNvSpPr/>
          <p:nvPr/>
        </p:nvSpPr>
        <p:spPr>
          <a:xfrm>
            <a:off x="9378113" y="1888076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3E1492B5-0CD9-48D1-9711-7D95C134FAC7}"/>
              </a:ext>
            </a:extLst>
          </p:cNvPr>
          <p:cNvSpPr/>
          <p:nvPr/>
        </p:nvSpPr>
        <p:spPr>
          <a:xfrm>
            <a:off x="7953639" y="1885477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35E6DEDB-C0EF-47B5-913F-B43893E31B23}"/>
              </a:ext>
            </a:extLst>
          </p:cNvPr>
          <p:cNvSpPr/>
          <p:nvPr/>
        </p:nvSpPr>
        <p:spPr>
          <a:xfrm>
            <a:off x="7238761" y="1888076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773A982D-B563-48E1-BF2E-142902558AC1}"/>
              </a:ext>
            </a:extLst>
          </p:cNvPr>
          <p:cNvSpPr/>
          <p:nvPr/>
        </p:nvSpPr>
        <p:spPr>
          <a:xfrm>
            <a:off x="6523861" y="1888078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92C7DBA9-C018-463D-944A-FCDC286D147C}"/>
              </a:ext>
            </a:extLst>
          </p:cNvPr>
          <p:cNvSpPr/>
          <p:nvPr/>
        </p:nvSpPr>
        <p:spPr>
          <a:xfrm>
            <a:off x="5804103" y="1891107"/>
            <a:ext cx="240016" cy="235829"/>
          </a:xfrm>
          <a:prstGeom prst="rect">
            <a:avLst/>
          </a:prstGeom>
          <a:solidFill>
            <a:srgbClr val="4EA72E">
              <a:lumMod val="75000"/>
            </a:srgbClr>
          </a:solidFill>
          <a:ln w="19050" cap="flat" cmpd="sng" algn="ctr">
            <a:solidFill>
              <a:srgbClr val="4EA72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52004A9C-1C42-4DFB-B35C-2A1667081A3F}"/>
              </a:ext>
            </a:extLst>
          </p:cNvPr>
          <p:cNvSpPr/>
          <p:nvPr/>
        </p:nvSpPr>
        <p:spPr>
          <a:xfrm>
            <a:off x="5806625" y="2235414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58D490D9-6FB5-4080-8327-8FCF0CD848E7}"/>
              </a:ext>
            </a:extLst>
          </p:cNvPr>
          <p:cNvSpPr/>
          <p:nvPr/>
        </p:nvSpPr>
        <p:spPr>
          <a:xfrm>
            <a:off x="7242131" y="2243648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B2A7EE26-F938-4DA6-B21F-E62BF53CD2CF}"/>
              </a:ext>
            </a:extLst>
          </p:cNvPr>
          <p:cNvSpPr/>
          <p:nvPr/>
        </p:nvSpPr>
        <p:spPr>
          <a:xfrm>
            <a:off x="8669267" y="2241047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4B078BD3-4C1D-4990-809B-E84D4CD26954}"/>
              </a:ext>
            </a:extLst>
          </p:cNvPr>
          <p:cNvSpPr/>
          <p:nvPr/>
        </p:nvSpPr>
        <p:spPr>
          <a:xfrm>
            <a:off x="10099031" y="2238444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DB7BAE30-682D-4EF5-AE60-60E8741929F5}"/>
              </a:ext>
            </a:extLst>
          </p:cNvPr>
          <p:cNvSpPr/>
          <p:nvPr/>
        </p:nvSpPr>
        <p:spPr>
          <a:xfrm>
            <a:off x="6524605" y="2940869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573DDE0A-2D7B-40FA-8402-270A41F84AC0}"/>
              </a:ext>
            </a:extLst>
          </p:cNvPr>
          <p:cNvSpPr/>
          <p:nvPr/>
        </p:nvSpPr>
        <p:spPr>
          <a:xfrm>
            <a:off x="7960111" y="2949103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B89615FA-58DA-4290-A56B-E10509A765A5}"/>
              </a:ext>
            </a:extLst>
          </p:cNvPr>
          <p:cNvSpPr/>
          <p:nvPr/>
        </p:nvSpPr>
        <p:spPr>
          <a:xfrm>
            <a:off x="9387247" y="2946502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932CA726-2FDC-4AA3-8469-65EF0444A7A1}"/>
              </a:ext>
            </a:extLst>
          </p:cNvPr>
          <p:cNvSpPr/>
          <p:nvPr/>
        </p:nvSpPr>
        <p:spPr>
          <a:xfrm>
            <a:off x="10817012" y="2943899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E4CA5A1A-658C-4302-90AB-CEBD3FE74E36}"/>
              </a:ext>
            </a:extLst>
          </p:cNvPr>
          <p:cNvSpPr/>
          <p:nvPr/>
        </p:nvSpPr>
        <p:spPr>
          <a:xfrm>
            <a:off x="5804413" y="3651087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70B871E7-306F-48F3-BCA7-DBE49A31292F}"/>
              </a:ext>
            </a:extLst>
          </p:cNvPr>
          <p:cNvSpPr/>
          <p:nvPr/>
        </p:nvSpPr>
        <p:spPr>
          <a:xfrm>
            <a:off x="7239919" y="3659322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810168CF-C14E-4CF7-B6B5-EAF044FD7DA7}"/>
              </a:ext>
            </a:extLst>
          </p:cNvPr>
          <p:cNvSpPr/>
          <p:nvPr/>
        </p:nvSpPr>
        <p:spPr>
          <a:xfrm>
            <a:off x="8667055" y="3656721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032B979C-4466-41CC-BB15-E137C9FF61D8}"/>
              </a:ext>
            </a:extLst>
          </p:cNvPr>
          <p:cNvSpPr/>
          <p:nvPr/>
        </p:nvSpPr>
        <p:spPr>
          <a:xfrm>
            <a:off x="10096819" y="3654118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126331D9-1F34-4A08-A837-01122B9C54CD}"/>
              </a:ext>
            </a:extLst>
          </p:cNvPr>
          <p:cNvSpPr/>
          <p:nvPr/>
        </p:nvSpPr>
        <p:spPr>
          <a:xfrm>
            <a:off x="5804412" y="5055921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C6E2D842-B8CF-453B-A30B-2CA304E489A6}"/>
              </a:ext>
            </a:extLst>
          </p:cNvPr>
          <p:cNvSpPr/>
          <p:nvPr/>
        </p:nvSpPr>
        <p:spPr>
          <a:xfrm>
            <a:off x="7239918" y="5064155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C2EE595-FF83-4542-92FC-E43F2E6C8EEF}"/>
              </a:ext>
            </a:extLst>
          </p:cNvPr>
          <p:cNvSpPr/>
          <p:nvPr/>
        </p:nvSpPr>
        <p:spPr>
          <a:xfrm>
            <a:off x="8667053" y="5061554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62F60758-415C-4D72-855B-E9ACB44652C3}"/>
              </a:ext>
            </a:extLst>
          </p:cNvPr>
          <p:cNvSpPr/>
          <p:nvPr/>
        </p:nvSpPr>
        <p:spPr>
          <a:xfrm>
            <a:off x="10096818" y="5058952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8414CA71-6814-4882-B0D8-A625894F573E}"/>
              </a:ext>
            </a:extLst>
          </p:cNvPr>
          <p:cNvSpPr/>
          <p:nvPr/>
        </p:nvSpPr>
        <p:spPr>
          <a:xfrm>
            <a:off x="6521953" y="4348300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C5F540D4-68E8-460D-86EE-38AA274D4237}"/>
              </a:ext>
            </a:extLst>
          </p:cNvPr>
          <p:cNvSpPr/>
          <p:nvPr/>
        </p:nvSpPr>
        <p:spPr>
          <a:xfrm>
            <a:off x="7957459" y="4356534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BDF7260B-4F70-42A9-AC08-D7294B91DCB5}"/>
              </a:ext>
            </a:extLst>
          </p:cNvPr>
          <p:cNvSpPr/>
          <p:nvPr/>
        </p:nvSpPr>
        <p:spPr>
          <a:xfrm>
            <a:off x="9387247" y="4356534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95283F31-7544-4EBB-96EA-8E43160A7E9E}"/>
              </a:ext>
            </a:extLst>
          </p:cNvPr>
          <p:cNvSpPr/>
          <p:nvPr/>
        </p:nvSpPr>
        <p:spPr>
          <a:xfrm>
            <a:off x="10814359" y="4351330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22302072-1A7A-4853-BEB8-2CCB9439D024}"/>
              </a:ext>
            </a:extLst>
          </p:cNvPr>
          <p:cNvSpPr/>
          <p:nvPr/>
        </p:nvSpPr>
        <p:spPr>
          <a:xfrm>
            <a:off x="6521957" y="5753123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5D83A0CC-D7F6-4929-BC89-5DB7AEC18B68}"/>
              </a:ext>
            </a:extLst>
          </p:cNvPr>
          <p:cNvSpPr/>
          <p:nvPr/>
        </p:nvSpPr>
        <p:spPr>
          <a:xfrm>
            <a:off x="7957463" y="5761357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6BB06102-AD90-4F26-9E6E-9DA0D17B714C}"/>
              </a:ext>
            </a:extLst>
          </p:cNvPr>
          <p:cNvSpPr/>
          <p:nvPr/>
        </p:nvSpPr>
        <p:spPr>
          <a:xfrm>
            <a:off x="9384599" y="5758756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2524B0D3-F578-470F-97C1-8D85B53CB206}"/>
              </a:ext>
            </a:extLst>
          </p:cNvPr>
          <p:cNvSpPr/>
          <p:nvPr/>
        </p:nvSpPr>
        <p:spPr>
          <a:xfrm>
            <a:off x="10814363" y="5756154"/>
            <a:ext cx="240016" cy="235829"/>
          </a:xfrm>
          <a:prstGeom prst="rect">
            <a:avLst/>
          </a:prstGeom>
          <a:solidFill>
            <a:srgbClr val="4EA72E">
              <a:lumMod val="40000"/>
              <a:lumOff val="60000"/>
            </a:srgbClr>
          </a:solidFill>
          <a:ln w="19050" cap="flat" cmpd="sng" algn="ctr">
            <a:solidFill>
              <a:srgbClr val="4EA72E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D309D-98B8-4908-A15D-2D8E0B53B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18" y="1412454"/>
            <a:ext cx="4194438" cy="912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56A3D-58CE-466F-B17C-348D53C72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88" y="1354448"/>
            <a:ext cx="3181794" cy="5048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F6A017-83D5-452A-8104-9D2138822038}"/>
              </a:ext>
            </a:extLst>
          </p:cNvPr>
          <p:cNvSpPr txBox="1"/>
          <p:nvPr/>
        </p:nvSpPr>
        <p:spPr>
          <a:xfrm>
            <a:off x="1121283" y="964606"/>
            <a:ext cx="371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Interaction Picture </a:t>
            </a:r>
            <a:r>
              <a:rPr lang="en-US" dirty="0" err="1"/>
              <a:t>Trotterization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5E477F-C403-429B-B914-0D2A13081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7" y="2302151"/>
            <a:ext cx="5195136" cy="557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56B95A-FAD0-4B5D-9D09-E677CA7F8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" y="2729402"/>
            <a:ext cx="3056386" cy="487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0F620B-350E-4917-A1FB-02239D999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20" y="3100088"/>
            <a:ext cx="5318651" cy="45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269C5E-6800-4C22-84A3-D4E154E42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09" y="1244241"/>
            <a:ext cx="4176081" cy="1428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E51393-286D-4E30-AC82-1349CC9C4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29" y="-112714"/>
            <a:ext cx="9810604" cy="1216024"/>
          </a:xfrm>
        </p:spPr>
        <p:txBody>
          <a:bodyPr/>
          <a:lstStyle/>
          <a:p>
            <a:r>
              <a:rPr lang="en-US" dirty="0"/>
              <a:t>Error mitigation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DB4476-25CF-4042-8554-E7BC0D6B9F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7929" y="882648"/>
                <a:ext cx="9621682" cy="5499102"/>
              </a:xfrm>
            </p:spPr>
            <p:txBody>
              <a:bodyPr/>
              <a:lstStyle/>
              <a:p>
                <a:r>
                  <a:rPr lang="en-US" dirty="0"/>
                  <a:t>Quantum simulations have errors coming from inherent hardware errors</a:t>
                </a:r>
              </a:p>
              <a:p>
                <a:r>
                  <a:rPr lang="en-US" dirty="0"/>
                  <a:t>Pauli twirling converts coherent errors into a Pauli error channel</a:t>
                </a:r>
              </a:p>
              <a:p>
                <a:r>
                  <a:rPr lang="en-US" dirty="0"/>
                  <a:t>Decoherent Pauli noise renormalizes Pauli operators</a:t>
                </a:r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  <m:groupChr>
                      <m:groupChrPr>
                        <m:chr m:val="→"/>
                        <m:pos m:val="top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This can be mitigated by running a circuit with a known answer to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Other sources of hardware error can be mitigated by artificially introducing noise by applying more CNOT gates and extrapolating to zero noise.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DB4476-25CF-4042-8554-E7BC0D6B9F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7929" y="882648"/>
                <a:ext cx="9621682" cy="5499102"/>
              </a:xfrm>
              <a:blipFill>
                <a:blip r:embed="rId3"/>
                <a:stretch>
                  <a:fillRect l="-253" t="-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DFAB230-B4D2-47B9-AAC8-ACF5F5F6C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350" y="3750995"/>
            <a:ext cx="4588556" cy="3007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0C9D1-38B4-40DA-A62D-CDE0219E1239}"/>
              </a:ext>
            </a:extLst>
          </p:cNvPr>
          <p:cNvSpPr txBox="1"/>
          <p:nvPr/>
        </p:nvSpPr>
        <p:spPr>
          <a:xfrm>
            <a:off x="8460057" y="3429000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5x5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6FC7F-73D6-4472-BC54-FE7B54682BC4}"/>
              </a:ext>
            </a:extLst>
          </p:cNvPr>
          <p:cNvSpPr txBox="1"/>
          <p:nvPr/>
        </p:nvSpPr>
        <p:spPr>
          <a:xfrm>
            <a:off x="166260" y="3995559"/>
            <a:ext cx="39764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Operator Decoherence Renormalization</a:t>
            </a:r>
          </a:p>
          <a:p>
            <a:r>
              <a:rPr lang="en-US" dirty="0"/>
              <a:t>Phys. Rev. Lett. 127, 270502 </a:t>
            </a:r>
          </a:p>
          <a:p>
            <a:r>
              <a:rPr lang="en-US" dirty="0"/>
              <a:t>arXiv:2210.11606</a:t>
            </a:r>
          </a:p>
          <a:p>
            <a:r>
              <a:rPr lang="en-US" dirty="0"/>
              <a:t>PRX Quantum 5, 020315</a:t>
            </a:r>
          </a:p>
          <a:p>
            <a:r>
              <a:rPr lang="en-US" dirty="0"/>
              <a:t>Phys. Rev. D 109, 114510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196EB-6896-4F76-8C88-FC9B7CD0C76F}"/>
              </a:ext>
            </a:extLst>
          </p:cNvPr>
          <p:cNvSpPr txBox="1"/>
          <p:nvPr/>
        </p:nvSpPr>
        <p:spPr>
          <a:xfrm>
            <a:off x="49550" y="6440308"/>
            <a:ext cx="4662088" cy="376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112 </a:t>
            </a:r>
            <a:r>
              <a:rPr lang="en-US" dirty="0"/>
              <a:t>qubits, CNOT depth 370 (13,858 CNOTs)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1DB2CA-7CCF-4B89-B429-222A38D6D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72887"/>
            <a:ext cx="5080585" cy="9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0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789B6-F06A-431A-8E64-07FE657B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82" y="120204"/>
            <a:ext cx="9810604" cy="635357"/>
          </a:xfrm>
        </p:spPr>
        <p:txBody>
          <a:bodyPr/>
          <a:lstStyle/>
          <a:p>
            <a:r>
              <a:rPr lang="en-US" dirty="0"/>
              <a:t>Algorithmic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27C36-2040-42AC-93DE-2AE768F85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37" y="1082392"/>
            <a:ext cx="9810604" cy="5655404"/>
          </a:xfrm>
        </p:spPr>
        <p:txBody>
          <a:bodyPr/>
          <a:lstStyle/>
          <a:p>
            <a:r>
              <a:rPr lang="en-US" dirty="0"/>
              <a:t>Errors also come from the </a:t>
            </a:r>
            <a:r>
              <a:rPr lang="en-US" dirty="0" err="1"/>
              <a:t>Trotterization</a:t>
            </a:r>
            <a:r>
              <a:rPr lang="en-US" dirty="0"/>
              <a:t> of the time evolution operator.</a:t>
            </a:r>
          </a:p>
          <a:p>
            <a:r>
              <a:rPr lang="en-US" dirty="0"/>
              <a:t>This can be mitigated by performing the evolution with multiple step sizes that sample the same points in time and extrapolating.</a:t>
            </a:r>
          </a:p>
          <a:p>
            <a:r>
              <a:rPr lang="en-US" dirty="0"/>
              <a:t>Noise in circuits scales with circuit depth not system size so small simulations can be used to validate the results of larger ones.</a:t>
            </a:r>
          </a:p>
          <a:p>
            <a:r>
              <a:rPr lang="en-US" dirty="0" err="1"/>
              <a:t>CuQuantum</a:t>
            </a:r>
            <a:r>
              <a:rPr lang="en-US" dirty="0"/>
              <a:t> was used to perform a classical simulation for a 8x8 lattice.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FC24A-B878-4851-ABA3-101F02E21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908" y="3899066"/>
            <a:ext cx="4520029" cy="3009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4E68C-2C93-4A59-9B7D-B6C58253D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7" y="3802105"/>
            <a:ext cx="4527000" cy="3051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634DF-D9D8-4F81-B75F-A102540A171D}"/>
              </a:ext>
            </a:extLst>
          </p:cNvPr>
          <p:cNvSpPr txBox="1"/>
          <p:nvPr/>
        </p:nvSpPr>
        <p:spPr>
          <a:xfrm>
            <a:off x="2475674" y="3556861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5x5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E6715-FB33-41A2-8A07-17423C454C45}"/>
              </a:ext>
            </a:extLst>
          </p:cNvPr>
          <p:cNvSpPr txBox="1"/>
          <p:nvPr/>
        </p:nvSpPr>
        <p:spPr>
          <a:xfrm>
            <a:off x="7481615" y="3556861"/>
            <a:ext cx="65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8x8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15293-DF2C-4B94-ADB1-A092F806B974}"/>
              </a:ext>
            </a:extLst>
          </p:cNvPr>
          <p:cNvSpPr txBox="1"/>
          <p:nvPr/>
        </p:nvSpPr>
        <p:spPr>
          <a:xfrm>
            <a:off x="9430698" y="3926485"/>
            <a:ext cx="2442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129 Qubits</a:t>
            </a:r>
          </a:p>
          <a:p>
            <a:r>
              <a:rPr lang="en-US" dirty="0"/>
              <a:t>CZ Depth 113</a:t>
            </a:r>
          </a:p>
          <a:p>
            <a:r>
              <a:rPr lang="en-US" dirty="0"/>
              <a:t>1500 CZ Gates</a:t>
            </a:r>
          </a:p>
          <a:p>
            <a:r>
              <a:rPr lang="en-US" dirty="0"/>
              <a:t>8733 1 Qubit Gates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4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82385-596F-8BBB-355D-FB730D26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77" y="35888"/>
            <a:ext cx="6967181" cy="1216024"/>
          </a:xfrm>
        </p:spPr>
        <p:txBody>
          <a:bodyPr>
            <a:normAutofit/>
          </a:bodyPr>
          <a:lstStyle/>
          <a:p>
            <a:r>
              <a:rPr lang="en-US" dirty="0"/>
              <a:t>Summary &amp; Future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51077-D3A1-74C6-80E2-129DAE7B1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02" y="643900"/>
            <a:ext cx="7793127" cy="57086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Careful construction of electric bases can significantly reduce the gate count for quantum simulation</a:t>
            </a:r>
          </a:p>
          <a:p>
            <a:r>
              <a:rPr lang="en-US" sz="2400" dirty="0"/>
              <a:t>The large N expansion can be used to reduce the resources needed for simulation further.</a:t>
            </a:r>
          </a:p>
          <a:p>
            <a:r>
              <a:rPr lang="en-US" sz="2400" dirty="0"/>
              <a:t>Future work will look at including quarks and 1/N corrections.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6FF04-65EF-DC58-9873-D2F7C4505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7" r="49419" b="-1"/>
          <a:stretch/>
        </p:blipFill>
        <p:spPr>
          <a:xfrm>
            <a:off x="7968222" y="2"/>
            <a:ext cx="4223778" cy="6865951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53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Brace 2">
            <a:extLst>
              <a:ext uri="{FF2B5EF4-FFF2-40B4-BE49-F238E27FC236}">
                <a16:creationId xmlns:a16="http://schemas.microsoft.com/office/drawing/2014/main" id="{4F6A5229-BD28-16D6-B89B-7563F36FB183}"/>
              </a:ext>
            </a:extLst>
          </p:cNvPr>
          <p:cNvSpPr/>
          <p:nvPr/>
        </p:nvSpPr>
        <p:spPr>
          <a:xfrm flipH="1">
            <a:off x="1333500" y="1739116"/>
            <a:ext cx="414867" cy="915858"/>
          </a:xfrm>
          <a:prstGeom prst="rightBrace">
            <a:avLst>
              <a:gd name="adj1" fmla="val 107312"/>
              <a:gd name="adj2" fmla="val 48383"/>
            </a:avLst>
          </a:prstGeom>
          <a:ln w="698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50CB3-955E-4E91-B363-F76CBCFD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799" y="-122314"/>
            <a:ext cx="9810604" cy="1216024"/>
          </a:xfrm>
        </p:spPr>
        <p:txBody>
          <a:bodyPr/>
          <a:lstStyle/>
          <a:p>
            <a:r>
              <a:rPr lang="en-US" dirty="0"/>
              <a:t>Hamiltonian formulation of lattice Gauge Theory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1A9D82-E19C-4B9C-AA82-9D1A5DCBFA3B}"/>
              </a:ext>
            </a:extLst>
          </p:cNvPr>
          <p:cNvCxnSpPr>
            <a:cxnSpLocks/>
          </p:cNvCxnSpPr>
          <p:nvPr/>
        </p:nvCxnSpPr>
        <p:spPr>
          <a:xfrm>
            <a:off x="600305" y="3964075"/>
            <a:ext cx="0" cy="2893925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A56484-ACB8-4108-BCFC-AB4DCDA96FD9}"/>
              </a:ext>
            </a:extLst>
          </p:cNvPr>
          <p:cNvCxnSpPr>
            <a:cxnSpLocks/>
          </p:cNvCxnSpPr>
          <p:nvPr/>
        </p:nvCxnSpPr>
        <p:spPr>
          <a:xfrm>
            <a:off x="1333500" y="3964075"/>
            <a:ext cx="0" cy="2893925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2A9C0DC-651E-4233-ACE3-A178DC1ECF14}"/>
              </a:ext>
            </a:extLst>
          </p:cNvPr>
          <p:cNvCxnSpPr>
            <a:cxnSpLocks/>
          </p:cNvCxnSpPr>
          <p:nvPr/>
        </p:nvCxnSpPr>
        <p:spPr>
          <a:xfrm>
            <a:off x="2066695" y="3964075"/>
            <a:ext cx="0" cy="2893925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36804E-8D98-45C2-A99A-173894B05C71}"/>
              </a:ext>
            </a:extLst>
          </p:cNvPr>
          <p:cNvCxnSpPr>
            <a:cxnSpLocks/>
          </p:cNvCxnSpPr>
          <p:nvPr/>
        </p:nvCxnSpPr>
        <p:spPr>
          <a:xfrm>
            <a:off x="2799890" y="3964075"/>
            <a:ext cx="0" cy="2893925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A53D2BB-2713-41D3-BD44-AB2224E26611}"/>
              </a:ext>
            </a:extLst>
          </p:cNvPr>
          <p:cNvCxnSpPr>
            <a:cxnSpLocks/>
          </p:cNvCxnSpPr>
          <p:nvPr/>
        </p:nvCxnSpPr>
        <p:spPr>
          <a:xfrm>
            <a:off x="3533085" y="3964075"/>
            <a:ext cx="0" cy="2893925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E55D21F-1C17-446F-91D0-CDC6E2171AE0}"/>
              </a:ext>
            </a:extLst>
          </p:cNvPr>
          <p:cNvCxnSpPr>
            <a:cxnSpLocks/>
          </p:cNvCxnSpPr>
          <p:nvPr/>
        </p:nvCxnSpPr>
        <p:spPr>
          <a:xfrm>
            <a:off x="4266281" y="3964075"/>
            <a:ext cx="0" cy="2893925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3D9B2BF-8227-469B-AA0B-FF54B4684B0E}"/>
              </a:ext>
            </a:extLst>
          </p:cNvPr>
          <p:cNvCxnSpPr>
            <a:cxnSpLocks/>
          </p:cNvCxnSpPr>
          <p:nvPr/>
        </p:nvCxnSpPr>
        <p:spPr>
          <a:xfrm flipH="1">
            <a:off x="-21019" y="4566977"/>
            <a:ext cx="4888522" cy="0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FD225D4-F6D5-40FE-B3BE-50778A07046C}"/>
              </a:ext>
            </a:extLst>
          </p:cNvPr>
          <p:cNvCxnSpPr>
            <a:cxnSpLocks/>
          </p:cNvCxnSpPr>
          <p:nvPr/>
        </p:nvCxnSpPr>
        <p:spPr>
          <a:xfrm flipH="1">
            <a:off x="-21019" y="5210630"/>
            <a:ext cx="4888522" cy="0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9CB2A87-6A26-4338-B703-0F89E3BCB5AC}"/>
              </a:ext>
            </a:extLst>
          </p:cNvPr>
          <p:cNvCxnSpPr>
            <a:cxnSpLocks/>
          </p:cNvCxnSpPr>
          <p:nvPr/>
        </p:nvCxnSpPr>
        <p:spPr>
          <a:xfrm flipH="1">
            <a:off x="-21019" y="5854283"/>
            <a:ext cx="4888522" cy="0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26773FC-3830-4C01-A8D8-80B5413CAA5D}"/>
              </a:ext>
            </a:extLst>
          </p:cNvPr>
          <p:cNvCxnSpPr>
            <a:cxnSpLocks/>
          </p:cNvCxnSpPr>
          <p:nvPr/>
        </p:nvCxnSpPr>
        <p:spPr>
          <a:xfrm flipH="1">
            <a:off x="-21019" y="6497936"/>
            <a:ext cx="4888522" cy="0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B339FE74-9570-4E66-A190-2E0BDC71BAC1}"/>
              </a:ext>
            </a:extLst>
          </p:cNvPr>
          <p:cNvSpPr/>
          <p:nvPr/>
        </p:nvSpPr>
        <p:spPr>
          <a:xfrm>
            <a:off x="4187671" y="4493444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433352F-BE93-4A49-A9D7-506D1EA8A84B}"/>
              </a:ext>
            </a:extLst>
          </p:cNvPr>
          <p:cNvSpPr/>
          <p:nvPr/>
        </p:nvSpPr>
        <p:spPr>
          <a:xfrm>
            <a:off x="3454476" y="4492174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4CFE1B-6BF7-4B0C-BDCB-67B19791ABB5}"/>
              </a:ext>
            </a:extLst>
          </p:cNvPr>
          <p:cNvSpPr/>
          <p:nvPr/>
        </p:nvSpPr>
        <p:spPr>
          <a:xfrm>
            <a:off x="2710970" y="4489758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22B0109-1F91-418F-B72A-5601DBAC75AA}"/>
              </a:ext>
            </a:extLst>
          </p:cNvPr>
          <p:cNvSpPr/>
          <p:nvPr/>
        </p:nvSpPr>
        <p:spPr>
          <a:xfrm>
            <a:off x="1977775" y="4489758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28A1DBE-1772-457B-AD74-DBB968A84F36}"/>
              </a:ext>
            </a:extLst>
          </p:cNvPr>
          <p:cNvSpPr/>
          <p:nvPr/>
        </p:nvSpPr>
        <p:spPr>
          <a:xfrm>
            <a:off x="1239263" y="4487342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594016B-C447-442E-A160-602B08D6EDBC}"/>
              </a:ext>
            </a:extLst>
          </p:cNvPr>
          <p:cNvSpPr/>
          <p:nvPr/>
        </p:nvSpPr>
        <p:spPr>
          <a:xfrm>
            <a:off x="522016" y="4487342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1FE1BF2-1BDE-46E3-BFED-FD800D9DC792}"/>
              </a:ext>
            </a:extLst>
          </p:cNvPr>
          <p:cNvSpPr/>
          <p:nvPr/>
        </p:nvSpPr>
        <p:spPr>
          <a:xfrm>
            <a:off x="4187671" y="5137097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6CA7BD-72B4-4D8E-92CA-72ABF68F8EF6}"/>
              </a:ext>
            </a:extLst>
          </p:cNvPr>
          <p:cNvSpPr/>
          <p:nvPr/>
        </p:nvSpPr>
        <p:spPr>
          <a:xfrm>
            <a:off x="3454476" y="5135827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630703F-0D71-4F48-BB28-8B05A6713780}"/>
              </a:ext>
            </a:extLst>
          </p:cNvPr>
          <p:cNvSpPr/>
          <p:nvPr/>
        </p:nvSpPr>
        <p:spPr>
          <a:xfrm>
            <a:off x="2710970" y="5133411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8EBCEC5-2880-498A-838A-BDB1E49FFCBB}"/>
              </a:ext>
            </a:extLst>
          </p:cNvPr>
          <p:cNvSpPr/>
          <p:nvPr/>
        </p:nvSpPr>
        <p:spPr>
          <a:xfrm>
            <a:off x="1977775" y="5133411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FB20547-E48C-4E31-B152-4F198E4FA58F}"/>
              </a:ext>
            </a:extLst>
          </p:cNvPr>
          <p:cNvSpPr/>
          <p:nvPr/>
        </p:nvSpPr>
        <p:spPr>
          <a:xfrm>
            <a:off x="1239263" y="5130995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1BA6F1C-41DA-4934-A0FF-C3011C2507CA}"/>
              </a:ext>
            </a:extLst>
          </p:cNvPr>
          <p:cNvSpPr/>
          <p:nvPr/>
        </p:nvSpPr>
        <p:spPr>
          <a:xfrm>
            <a:off x="522016" y="5130995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12AE107-2899-4821-873B-E6961C502E1A}"/>
              </a:ext>
            </a:extLst>
          </p:cNvPr>
          <p:cNvSpPr/>
          <p:nvPr/>
        </p:nvSpPr>
        <p:spPr>
          <a:xfrm>
            <a:off x="4187672" y="5774647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A9FABD5-6327-409F-A56B-15DA40E06B57}"/>
              </a:ext>
            </a:extLst>
          </p:cNvPr>
          <p:cNvSpPr/>
          <p:nvPr/>
        </p:nvSpPr>
        <p:spPr>
          <a:xfrm>
            <a:off x="3454477" y="5773377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F22EA1A-6591-4C9B-A8E2-98D77367D0F2}"/>
              </a:ext>
            </a:extLst>
          </p:cNvPr>
          <p:cNvSpPr/>
          <p:nvPr/>
        </p:nvSpPr>
        <p:spPr>
          <a:xfrm>
            <a:off x="2710971" y="5770961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487956F-1E0D-4C3A-AD3B-7219D472EEA0}"/>
              </a:ext>
            </a:extLst>
          </p:cNvPr>
          <p:cNvSpPr/>
          <p:nvPr/>
        </p:nvSpPr>
        <p:spPr>
          <a:xfrm>
            <a:off x="1977776" y="5770961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659A3B-BCD6-4380-8320-039FC574797B}"/>
              </a:ext>
            </a:extLst>
          </p:cNvPr>
          <p:cNvSpPr/>
          <p:nvPr/>
        </p:nvSpPr>
        <p:spPr>
          <a:xfrm>
            <a:off x="1239264" y="5768545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EB32FDB-45C4-4EDA-A2C1-A187BAC2AB1D}"/>
              </a:ext>
            </a:extLst>
          </p:cNvPr>
          <p:cNvSpPr/>
          <p:nvPr/>
        </p:nvSpPr>
        <p:spPr>
          <a:xfrm>
            <a:off x="522017" y="5768545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5F9442D-B705-4AFE-A5AD-64EB6367B2BA}"/>
              </a:ext>
            </a:extLst>
          </p:cNvPr>
          <p:cNvSpPr/>
          <p:nvPr/>
        </p:nvSpPr>
        <p:spPr>
          <a:xfrm>
            <a:off x="4187672" y="6430235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F81E087-097C-400E-88A3-A759E2C2F61B}"/>
              </a:ext>
            </a:extLst>
          </p:cNvPr>
          <p:cNvSpPr/>
          <p:nvPr/>
        </p:nvSpPr>
        <p:spPr>
          <a:xfrm>
            <a:off x="3454477" y="6428965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E463474-61EE-42B4-81BB-EF56AA6C444B}"/>
              </a:ext>
            </a:extLst>
          </p:cNvPr>
          <p:cNvSpPr/>
          <p:nvPr/>
        </p:nvSpPr>
        <p:spPr>
          <a:xfrm>
            <a:off x="2710971" y="6426549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836E508-D43E-42C4-BE06-7D154AF131C7}"/>
              </a:ext>
            </a:extLst>
          </p:cNvPr>
          <p:cNvSpPr/>
          <p:nvPr/>
        </p:nvSpPr>
        <p:spPr>
          <a:xfrm>
            <a:off x="1977776" y="6426549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1566DDD-81DB-4F99-B48F-7A53EB110534}"/>
              </a:ext>
            </a:extLst>
          </p:cNvPr>
          <p:cNvSpPr/>
          <p:nvPr/>
        </p:nvSpPr>
        <p:spPr>
          <a:xfrm>
            <a:off x="1239264" y="6424133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98DD695-C9C5-40B0-8675-2E33104525EE}"/>
              </a:ext>
            </a:extLst>
          </p:cNvPr>
          <p:cNvSpPr/>
          <p:nvPr/>
        </p:nvSpPr>
        <p:spPr>
          <a:xfrm>
            <a:off x="522017" y="6424133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661E7B1-D3D9-44CB-8E8E-115CA482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24" y="4428032"/>
            <a:ext cx="267230" cy="26568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3ACFC59-3C27-4935-9E20-3EFCC9BA9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0" y="4106206"/>
            <a:ext cx="267230" cy="2656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1914CAB-C256-489A-BB6C-9426A841A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83" y="4428032"/>
            <a:ext cx="267230" cy="26568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0EBFD45-D7A3-490E-BE77-16329999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9" y="4430616"/>
            <a:ext cx="267230" cy="26568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E405F56-FEBC-4254-98CE-461AA688F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522" y="4428032"/>
            <a:ext cx="267230" cy="26568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A505BD-81DE-4687-BE6C-22AD0B607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716" y="4428031"/>
            <a:ext cx="267230" cy="26568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01DECDA-05B6-4A82-88CB-AE12ED9C7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037" y="4428030"/>
            <a:ext cx="267230" cy="26568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28C0A3B-DC60-4D3F-ADB4-E6910FE9D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00" y="4428029"/>
            <a:ext cx="267230" cy="26568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7969002-6478-4C18-9A6F-EDA0FE1EF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854" y="5070688"/>
            <a:ext cx="267230" cy="26568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71BA3B7-5E2D-4138-9760-1DD2DD8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13" y="5070688"/>
            <a:ext cx="267230" cy="26568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D6280EE-B265-46ED-B579-998CD8B3F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" y="5073272"/>
            <a:ext cx="267230" cy="26568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FE395F0-4244-4210-A8A4-81B417C4D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552" y="5070688"/>
            <a:ext cx="267230" cy="26568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4526B04-2AB2-4562-9991-A16E716EC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746" y="5070687"/>
            <a:ext cx="267230" cy="26568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31D44FA-4169-490A-8315-E23075DC8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067" y="5070686"/>
            <a:ext cx="267230" cy="26568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BBF28F9-D8A1-4745-8E79-436C31428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030" y="5070685"/>
            <a:ext cx="267230" cy="26568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64C6066-E336-41F2-8AFF-C0186B17E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24" y="5721799"/>
            <a:ext cx="267230" cy="26568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6DD5B0E-22A1-4ABF-BB0C-05AC5AF49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83" y="5721799"/>
            <a:ext cx="267230" cy="26568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072113F-2EE8-43EF-BCFA-4BE360D51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9" y="5724383"/>
            <a:ext cx="267230" cy="26568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7587366-BE2B-40BB-9698-FDD3C6FD8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522" y="5721799"/>
            <a:ext cx="267230" cy="26568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FF96132-1575-4EA1-A386-E559ED34C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716" y="5721798"/>
            <a:ext cx="267230" cy="26568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268F778-044D-4D43-A202-D7F012E7F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037" y="5721797"/>
            <a:ext cx="267230" cy="26568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1F0EE99-B8D6-460A-86A9-68E60F6DD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00" y="5721796"/>
            <a:ext cx="267230" cy="265685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9C895B9-3C2B-4579-9659-D118A6EE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24" y="6361409"/>
            <a:ext cx="267230" cy="26568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7250BE2-E644-46D9-8367-1FC0AF800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83" y="6361409"/>
            <a:ext cx="267230" cy="26568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3056858-0646-4945-9375-288FA58DD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9" y="6363993"/>
            <a:ext cx="267230" cy="26568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D602970-3609-4236-8F78-54622213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522" y="6361409"/>
            <a:ext cx="267230" cy="26568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D420B3A-9B2E-4B05-855C-70025CD55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716" y="6361408"/>
            <a:ext cx="267230" cy="26568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803E58DA-60E0-451B-BAC3-FF68E36D8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037" y="6361407"/>
            <a:ext cx="267230" cy="26568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A0C99A5-39E9-493D-AFD8-40101858D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00" y="6361406"/>
            <a:ext cx="267230" cy="26568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72E02C8-75F2-44F8-A073-91399292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0" y="4773524"/>
            <a:ext cx="267230" cy="26568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815038E-E254-4812-988F-A4154E99F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0" y="5407961"/>
            <a:ext cx="267230" cy="26568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BB94FB4-7A85-48B0-9066-EC6062AD8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0" y="6026327"/>
            <a:ext cx="267230" cy="26568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4F7B14F5-2CCF-4371-91D3-D175748C1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38" y="6590875"/>
            <a:ext cx="267230" cy="2656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330CFAC-359F-41D1-AE16-FEAAFC7FF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577" y="4106206"/>
            <a:ext cx="267230" cy="26568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3754E92-F290-4F99-A006-C7D63E4AF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577" y="4773524"/>
            <a:ext cx="267230" cy="26568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C81B4D86-2800-4E34-BFED-982C0B9A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577" y="5407961"/>
            <a:ext cx="267230" cy="26568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0D44FB0-AB06-489A-B859-7C059CE69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577" y="6026327"/>
            <a:ext cx="267230" cy="26568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51FB692-1E6E-4A61-8761-594A4635F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825" y="6590875"/>
            <a:ext cx="267230" cy="265685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B476089-034E-49A8-A334-2F005AE5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27" y="4103321"/>
            <a:ext cx="267230" cy="26568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392C682-5587-47C1-A2F4-D9450059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27" y="4770639"/>
            <a:ext cx="267230" cy="26568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A718B27E-E1AF-46A0-B4C7-632AFFC87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27" y="5405076"/>
            <a:ext cx="267230" cy="265685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DC1AC397-B23D-4EBA-AC83-16BEF76B5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27" y="6023442"/>
            <a:ext cx="267230" cy="26568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26FE57F8-2246-46EE-81AF-ED483A56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75" y="6587990"/>
            <a:ext cx="267230" cy="26568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0665C7A-FCE7-4B61-9033-D66DF0146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957" y="4103321"/>
            <a:ext cx="267230" cy="26568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82E4CC98-AC8A-4BCC-9595-D41E3A092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957" y="4770639"/>
            <a:ext cx="267230" cy="26568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5A8A4D17-1939-4696-9A5C-E6F140001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957" y="5405076"/>
            <a:ext cx="267230" cy="26568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76FAC33-CD1F-4894-BBAA-4D62C8F6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957" y="6023442"/>
            <a:ext cx="267230" cy="26568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48628C50-09E1-49C4-A81D-1D6A5023D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205" y="6587990"/>
            <a:ext cx="267230" cy="26568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FD37AC3-2557-41F8-84D6-ECD365A74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19" y="4103321"/>
            <a:ext cx="267230" cy="26568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2636FDF8-4381-4389-BFC4-C48571B29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19" y="4770639"/>
            <a:ext cx="267230" cy="265685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9868E65D-DCA2-4371-B198-336099CCD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19" y="5405076"/>
            <a:ext cx="267230" cy="265685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49D8C86A-5993-4FF3-8D55-B81FBC3D6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19" y="6023442"/>
            <a:ext cx="267230" cy="265685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8C19BC69-E927-4ED1-A5D0-1D806CF00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667" y="6587990"/>
            <a:ext cx="267230" cy="265685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4283F9ED-803B-4A8C-8DEF-79BB5C8BD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129" y="4103321"/>
            <a:ext cx="267230" cy="265685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2F431E1-E981-4F98-943F-8FC783D12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129" y="4770639"/>
            <a:ext cx="267230" cy="265685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D660B3A0-0F78-4C6F-B1C9-2F535B3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129" y="5405076"/>
            <a:ext cx="267230" cy="26568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DCC1688E-24E3-40DE-916A-3C967A384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129" y="6023442"/>
            <a:ext cx="267230" cy="26568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6D7FCFA-E50F-4306-8DC2-AFD9FF72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377" y="6587990"/>
            <a:ext cx="267230" cy="26568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731CD654-B655-4036-ADD4-7E5C23D0C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151" y="2513103"/>
            <a:ext cx="2576077" cy="302316"/>
          </a:xfrm>
          <a:prstGeom prst="roundRect">
            <a:avLst>
              <a:gd name="adj" fmla="val 29577"/>
            </a:avLst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B748A75E-7FB9-4F3F-9A18-365A1EAB4327}"/>
              </a:ext>
            </a:extLst>
          </p:cNvPr>
          <p:cNvSpPr/>
          <p:nvPr/>
        </p:nvSpPr>
        <p:spPr>
          <a:xfrm>
            <a:off x="-84715" y="768514"/>
            <a:ext cx="43574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chemeClr val="accent4"/>
                </a:solidFill>
                <a:effectLst/>
              </a:rPr>
              <a:t>Kogut</a:t>
            </a:r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 and Susskind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87F2FBDE-B10F-47E2-93ED-FEB613B713EB}"/>
              </a:ext>
            </a:extLst>
          </p:cNvPr>
          <p:cNvSpPr/>
          <p:nvPr/>
        </p:nvSpPr>
        <p:spPr>
          <a:xfrm>
            <a:off x="927598" y="1242459"/>
            <a:ext cx="3072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ucida Grande"/>
              </a:rPr>
              <a:t>Phys. Rev. D 11 (1975)</a:t>
            </a:r>
            <a:r>
              <a:rPr lang="en-US" sz="1600" dirty="0"/>
              <a:t> </a:t>
            </a:r>
            <a:r>
              <a:rPr lang="en-US" sz="1600" dirty="0">
                <a:latin typeface="Lucida Grande"/>
              </a:rPr>
              <a:t>395</a:t>
            </a:r>
            <a:endParaRPr lang="en-US" sz="1600" dirty="0"/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1B388BA-97B6-4509-94A5-1C07E9831ADD}"/>
              </a:ext>
            </a:extLst>
          </p:cNvPr>
          <p:cNvCxnSpPr>
            <a:cxnSpLocks/>
          </p:cNvCxnSpPr>
          <p:nvPr/>
        </p:nvCxnSpPr>
        <p:spPr>
          <a:xfrm flipH="1">
            <a:off x="361794" y="2178661"/>
            <a:ext cx="738747" cy="0"/>
          </a:xfrm>
          <a:prstGeom prst="line">
            <a:avLst/>
          </a:prstGeom>
          <a:ln w="63500"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>
            <a:extLst>
              <a:ext uri="{FF2B5EF4-FFF2-40B4-BE49-F238E27FC236}">
                <a16:creationId xmlns:a16="http://schemas.microsoft.com/office/drawing/2014/main" id="{F229554C-448F-41F5-AB66-F55F845C649F}"/>
              </a:ext>
            </a:extLst>
          </p:cNvPr>
          <p:cNvSpPr/>
          <p:nvPr/>
        </p:nvSpPr>
        <p:spPr>
          <a:xfrm>
            <a:off x="281644" y="2113044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2C295AC8-33D6-4643-A34F-A38649E5A00B}"/>
              </a:ext>
            </a:extLst>
          </p:cNvPr>
          <p:cNvSpPr/>
          <p:nvPr/>
        </p:nvSpPr>
        <p:spPr>
          <a:xfrm>
            <a:off x="1023473" y="2110839"/>
            <a:ext cx="157218" cy="147066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72F9D7B7-7923-4CCD-BF79-E063441CD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09" y="3292699"/>
            <a:ext cx="5222376" cy="560660"/>
          </a:xfrm>
          <a:prstGeom prst="roundRect">
            <a:avLst>
              <a:gd name="adj" fmla="val 2819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531F73-2074-4503-8E7E-CA7ED1CD3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583" y="2519656"/>
            <a:ext cx="1398561" cy="323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46584F-AA53-41CC-BDD2-E467479BE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9" y="2784297"/>
            <a:ext cx="4692657" cy="469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A7ADF1-F631-7BFE-E403-4ED61CE79889}"/>
              </a:ext>
            </a:extLst>
          </p:cNvPr>
          <p:cNvSpPr/>
          <p:nvPr/>
        </p:nvSpPr>
        <p:spPr>
          <a:xfrm>
            <a:off x="1778610" y="2483080"/>
            <a:ext cx="1398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ucida Grande"/>
              </a:rPr>
              <a:t>Electric Basis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F222D3-8C52-BC00-8358-46F83BAEEC63}"/>
              </a:ext>
            </a:extLst>
          </p:cNvPr>
          <p:cNvSpPr/>
          <p:nvPr/>
        </p:nvSpPr>
        <p:spPr>
          <a:xfrm>
            <a:off x="1781512" y="1548097"/>
            <a:ext cx="16028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ucida Grande"/>
              </a:rPr>
              <a:t>Magnetic Basis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55A68B-4367-6E68-76C8-CFC649E48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223" y="1551394"/>
            <a:ext cx="612775" cy="4702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3EF39D-454F-81C0-B3B6-6F431B4B3564}"/>
              </a:ext>
            </a:extLst>
          </p:cNvPr>
          <p:cNvSpPr/>
          <p:nvPr/>
        </p:nvSpPr>
        <p:spPr>
          <a:xfrm>
            <a:off x="5322195" y="2181102"/>
            <a:ext cx="668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ucida Grande"/>
              </a:rPr>
              <a:t>SU(3)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88EE4-D196-BA2D-C151-00D5D626FBCE}"/>
              </a:ext>
            </a:extLst>
          </p:cNvPr>
          <p:cNvSpPr/>
          <p:nvPr/>
        </p:nvSpPr>
        <p:spPr>
          <a:xfrm>
            <a:off x="3190224" y="2191749"/>
            <a:ext cx="7756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ucida Grande"/>
              </a:rPr>
              <a:t>SU(2)</a:t>
            </a:r>
            <a:endParaRPr lang="en-US" sz="1600" dirty="0"/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A1A23B4-B9BD-408F-A9E7-BCD8F4415557}"/>
              </a:ext>
            </a:extLst>
          </p:cNvPr>
          <p:cNvCxnSpPr/>
          <p:nvPr/>
        </p:nvCxnSpPr>
        <p:spPr>
          <a:xfrm>
            <a:off x="6312854" y="5188813"/>
            <a:ext cx="74697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D2A30B61-C626-40C2-93C3-551238F69BEB}"/>
              </a:ext>
            </a:extLst>
          </p:cNvPr>
          <p:cNvCxnSpPr/>
          <p:nvPr/>
        </p:nvCxnSpPr>
        <p:spPr>
          <a:xfrm>
            <a:off x="6312854" y="5356086"/>
            <a:ext cx="74697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B6F11DF2-8F10-41C4-934C-CD453C53B009}"/>
              </a:ext>
            </a:extLst>
          </p:cNvPr>
          <p:cNvCxnSpPr/>
          <p:nvPr/>
        </p:nvCxnSpPr>
        <p:spPr>
          <a:xfrm>
            <a:off x="6312854" y="5569813"/>
            <a:ext cx="74697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59051F8A-AB59-42A2-AF39-7CA3618FC355}"/>
              </a:ext>
            </a:extLst>
          </p:cNvPr>
          <p:cNvCxnSpPr>
            <a:cxnSpLocks/>
          </p:cNvCxnSpPr>
          <p:nvPr/>
        </p:nvCxnSpPr>
        <p:spPr>
          <a:xfrm flipH="1">
            <a:off x="6317617" y="5957011"/>
            <a:ext cx="74697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8F91C24F-4DF5-46E2-8271-70C03C9A073B}"/>
              </a:ext>
            </a:extLst>
          </p:cNvPr>
          <p:cNvCxnSpPr>
            <a:cxnSpLocks/>
          </p:cNvCxnSpPr>
          <p:nvPr/>
        </p:nvCxnSpPr>
        <p:spPr>
          <a:xfrm flipH="1">
            <a:off x="6317617" y="6124284"/>
            <a:ext cx="74697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99C18093-3EA8-463F-8CF4-F93F17894E67}"/>
              </a:ext>
            </a:extLst>
          </p:cNvPr>
          <p:cNvCxnSpPr>
            <a:cxnSpLocks/>
          </p:cNvCxnSpPr>
          <p:nvPr/>
        </p:nvCxnSpPr>
        <p:spPr>
          <a:xfrm flipH="1">
            <a:off x="6317617" y="6338011"/>
            <a:ext cx="74697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ight Brace 135">
            <a:extLst>
              <a:ext uri="{FF2B5EF4-FFF2-40B4-BE49-F238E27FC236}">
                <a16:creationId xmlns:a16="http://schemas.microsoft.com/office/drawing/2014/main" id="{8F5F2956-A2FC-4B58-9EB5-2A0CBC92E38F}"/>
              </a:ext>
            </a:extLst>
          </p:cNvPr>
          <p:cNvSpPr/>
          <p:nvPr/>
        </p:nvSpPr>
        <p:spPr>
          <a:xfrm>
            <a:off x="7049151" y="5070685"/>
            <a:ext cx="457200" cy="590466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ight Brace 136">
            <a:extLst>
              <a:ext uri="{FF2B5EF4-FFF2-40B4-BE49-F238E27FC236}">
                <a16:creationId xmlns:a16="http://schemas.microsoft.com/office/drawing/2014/main" id="{DC194C85-7F66-4CC0-89E1-9683C1E2D909}"/>
              </a:ext>
            </a:extLst>
          </p:cNvPr>
          <p:cNvSpPr/>
          <p:nvPr/>
        </p:nvSpPr>
        <p:spPr>
          <a:xfrm>
            <a:off x="7015814" y="5855260"/>
            <a:ext cx="457200" cy="590466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3108A43-013B-487D-B0BA-FDB90309F5AE}"/>
              </a:ext>
            </a:extLst>
          </p:cNvPr>
          <p:cNvSpPr/>
          <p:nvPr/>
        </p:nvSpPr>
        <p:spPr>
          <a:xfrm>
            <a:off x="7655826" y="5171404"/>
            <a:ext cx="3072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ucida Grande"/>
              </a:rPr>
              <a:t>p</a:t>
            </a:r>
            <a:endParaRPr lang="en-US" sz="1600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BA7ACD5A-CE84-4F65-A7DF-BE30BC32E553}"/>
              </a:ext>
            </a:extLst>
          </p:cNvPr>
          <p:cNvSpPr/>
          <p:nvPr/>
        </p:nvSpPr>
        <p:spPr>
          <a:xfrm>
            <a:off x="7595510" y="5957011"/>
            <a:ext cx="3072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ucida Grande"/>
              </a:rPr>
              <a:t>q</a:t>
            </a: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2D3B5B-8202-414E-A393-13A5731B58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9187" y="4511336"/>
            <a:ext cx="1120394" cy="450836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8E8FACB2-D430-47A6-BB50-1C864E3C91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9311" y="5060770"/>
            <a:ext cx="2061354" cy="11302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E23B06-0B79-421E-8C8F-5825D4BDDD6A}"/>
              </a:ext>
            </a:extLst>
          </p:cNvPr>
          <p:cNvSpPr txBox="1"/>
          <p:nvPr/>
        </p:nvSpPr>
        <p:spPr>
          <a:xfrm>
            <a:off x="6420541" y="3781698"/>
            <a:ext cx="383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Gauge invariant electric basis states can be represented graphically by loops</a:t>
            </a:r>
          </a:p>
        </p:txBody>
      </p:sp>
    </p:spTree>
    <p:extLst>
      <p:ext uri="{BB962C8B-B14F-4D97-AF65-F5344CB8AC3E}">
        <p14:creationId xmlns:p14="http://schemas.microsoft.com/office/powerpoint/2010/main" val="118305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9" grpId="0"/>
      <p:bldP spid="150" grpId="0"/>
      <p:bldP spid="153" grpId="0" animBg="1"/>
      <p:bldP spid="154" grpId="0" animBg="1"/>
      <p:bldP spid="5" grpId="0"/>
      <p:bldP spid="6" grpId="0"/>
      <p:bldP spid="8" grpId="0"/>
      <p:bldP spid="10" grpId="0"/>
      <p:bldP spid="136" grpId="0" animBg="1"/>
      <p:bldP spid="137" grpId="0" animBg="1"/>
      <p:bldP spid="138" grpId="0"/>
      <p:bldP spid="13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D91-EE74-4083-A6C4-A912694F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44" y="31129"/>
            <a:ext cx="9413037" cy="740148"/>
          </a:xfrm>
        </p:spPr>
        <p:txBody>
          <a:bodyPr/>
          <a:lstStyle/>
          <a:p>
            <a:r>
              <a:rPr lang="en-US" dirty="0"/>
              <a:t>Electric Basis Truncation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CA6C6A-D533-423F-83C5-40F51D5C3C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0576" y="911224"/>
                <a:ext cx="10740906" cy="5915647"/>
              </a:xfrm>
            </p:spPr>
            <p:txBody>
              <a:bodyPr/>
              <a:lstStyle/>
              <a:p>
                <a:r>
                  <a:rPr lang="en-US" dirty="0"/>
                  <a:t>Quantum computers have finite memory           Place a truncation on the electric energy / link  </a:t>
                </a:r>
              </a:p>
              <a:p>
                <a:r>
                  <a:rPr lang="en-US" dirty="0"/>
                  <a:t>Works well in the strong coupling limit, but the continuum is in the weak coupling limit</a:t>
                </a:r>
              </a:p>
              <a:p>
                <a:r>
                  <a:rPr lang="en-US" dirty="0"/>
                  <a:t>Instead of just truncating the electric energy, one can generate basis states through a local </a:t>
                </a:r>
                <a:r>
                  <a:rPr lang="en-US" dirty="0" err="1"/>
                  <a:t>Krylov</a:t>
                </a:r>
                <a:r>
                  <a:rPr lang="en-US" dirty="0"/>
                  <a:t> subspace construction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Truncations are specified by 3 integers and a reference state (electric vacuum in this work)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# of times a plaquette operator can be applied to the reference state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# of times an individual link operator can </a:t>
                </a:r>
                <a:r>
                  <a:rPr lang="en-US" dirty="0"/>
                  <a:t>be applied to the reference state</a:t>
                </a:r>
                <a:endParaRPr lang="en-US" b="0" dirty="0"/>
              </a:p>
              <a:p>
                <a:pPr marL="0" indent="0">
                  <a:buNone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max # of lines of electric flux / link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CA6C6A-D533-423F-83C5-40F51D5C3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576" y="911224"/>
                <a:ext cx="10740906" cy="5915647"/>
              </a:xfrm>
              <a:blipFill>
                <a:blip r:embed="rId2"/>
                <a:stretch>
                  <a:fillRect l="-227" t="-515" r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row: Down 3">
            <a:extLst>
              <a:ext uri="{FF2B5EF4-FFF2-40B4-BE49-F238E27FC236}">
                <a16:creationId xmlns:a16="http://schemas.microsoft.com/office/drawing/2014/main" id="{32C0F3D1-6FD5-48E7-90DF-3A00EE40AA83}"/>
              </a:ext>
            </a:extLst>
          </p:cNvPr>
          <p:cNvSpPr/>
          <p:nvPr/>
        </p:nvSpPr>
        <p:spPr>
          <a:xfrm rot="16200000">
            <a:off x="5141106" y="831388"/>
            <a:ext cx="151852" cy="573140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4EFC4F-37AA-4093-9E4C-12A4A193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28" y="2198584"/>
            <a:ext cx="4232380" cy="1134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21703-AB22-4725-858B-E2A61E5ACC97}"/>
              </a:ext>
            </a:extLst>
          </p:cNvPr>
          <p:cNvSpPr txBox="1"/>
          <p:nvPr/>
        </p:nvSpPr>
        <p:spPr>
          <a:xfrm>
            <a:off x="0" y="6457539"/>
            <a:ext cx="198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arXiv:2503.11888</a:t>
            </a:r>
          </a:p>
        </p:txBody>
      </p:sp>
    </p:spTree>
    <p:extLst>
      <p:ext uri="{BB962C8B-B14F-4D97-AF65-F5344CB8AC3E}">
        <p14:creationId xmlns:p14="http://schemas.microsoft.com/office/powerpoint/2010/main" val="770223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637EF1-E655-45BA-B438-B2C0BFBEF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658" y="4654388"/>
            <a:ext cx="2646317" cy="7313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CC77CD-6918-41AE-A562-B8F32843C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91" y="5112669"/>
            <a:ext cx="2828417" cy="1642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08C779-7969-B14A-A137-43F5C0D02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80" y="32085"/>
            <a:ext cx="6456827" cy="978567"/>
          </a:xfrm>
        </p:spPr>
        <p:txBody>
          <a:bodyPr/>
          <a:lstStyle/>
          <a:p>
            <a:r>
              <a:rPr lang="en-US" dirty="0"/>
              <a:t>Large N expansion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421AE-083F-7F3F-0FA3-0E0065A7DAFF}"/>
              </a:ext>
            </a:extLst>
          </p:cNvPr>
          <p:cNvSpPr txBox="1"/>
          <p:nvPr/>
        </p:nvSpPr>
        <p:spPr>
          <a:xfrm>
            <a:off x="367510" y="918775"/>
            <a:ext cx="111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SU(3)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C7D37-9CB3-E7AB-5C56-56F78099DAAC}"/>
              </a:ext>
            </a:extLst>
          </p:cNvPr>
          <p:cNvSpPr txBox="1"/>
          <p:nvPr/>
        </p:nvSpPr>
        <p:spPr>
          <a:xfrm>
            <a:off x="1616970" y="916860"/>
            <a:ext cx="246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SU(N), Expand in 1/N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F0E5A-814A-4977-3D0A-7768C9E1AE9F}"/>
              </a:ext>
            </a:extLst>
          </p:cNvPr>
          <p:cNvSpPr txBox="1"/>
          <p:nvPr/>
        </p:nvSpPr>
        <p:spPr>
          <a:xfrm>
            <a:off x="381365" y="1397675"/>
            <a:ext cx="35657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Qualitatively reproduces many aspects of QCD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a starting point for describing interactions between mesons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in event generators that simulate collider physics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D022B-2F94-418F-8DF3-F5478EBF618B}"/>
              </a:ext>
            </a:extLst>
          </p:cNvPr>
          <p:cNvSpPr txBox="1"/>
          <p:nvPr/>
        </p:nvSpPr>
        <p:spPr>
          <a:xfrm>
            <a:off x="0" y="6476372"/>
            <a:ext cx="398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555555"/>
                </a:solidFill>
                <a:effectLst/>
                <a:latin typeface="Proxima Nova"/>
              </a:rPr>
              <a:t>Phys. Rev. Lett. </a:t>
            </a:r>
            <a:r>
              <a:rPr lang="en-US" b="1" i="0" dirty="0">
                <a:solidFill>
                  <a:srgbClr val="555555"/>
                </a:solidFill>
                <a:effectLst/>
                <a:latin typeface="Proxima Nova"/>
              </a:rPr>
              <a:t>133</a:t>
            </a:r>
            <a:r>
              <a:rPr lang="en-US" b="0" i="0" dirty="0">
                <a:solidFill>
                  <a:srgbClr val="555555"/>
                </a:solidFill>
                <a:effectLst/>
                <a:latin typeface="Proxima Nova"/>
              </a:rPr>
              <a:t>, 111901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543EE1-D546-216E-A87D-6C2C4A8456DF}"/>
              </a:ext>
            </a:extLst>
          </p:cNvPr>
          <p:cNvSpPr txBox="1"/>
          <p:nvPr/>
        </p:nvSpPr>
        <p:spPr>
          <a:xfrm>
            <a:off x="5019827" y="1380493"/>
            <a:ext cx="38044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 plaquette operator matrix elements in powers of 1/N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Truncate matrix elements of the plaquette operator based on the large N scaling and use the truncated plaquette operator in the local </a:t>
            </a:r>
            <a:r>
              <a:rPr lang="en-US" dirty="0" err="1"/>
              <a:t>Krylov</a:t>
            </a:r>
            <a:r>
              <a:rPr lang="en-US" dirty="0"/>
              <a:t> subspace construction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large N scaling of a state is determined by the maximum overlap of the state with</a:t>
            </a:r>
          </a:p>
          <a:p>
            <a:r>
              <a:rPr lang="en-US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58FFF5-A06C-4536-B94D-4946A59DC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96" y="3893024"/>
            <a:ext cx="2487105" cy="136370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0FCD7F5-178F-429A-A2DD-632EAFE6758A}"/>
              </a:ext>
            </a:extLst>
          </p:cNvPr>
          <p:cNvSpPr txBox="1">
            <a:spLocks/>
          </p:cNvSpPr>
          <p:nvPr/>
        </p:nvSpPr>
        <p:spPr>
          <a:xfrm>
            <a:off x="3321477" y="4346545"/>
            <a:ext cx="969292" cy="468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= O(1)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BD24F64-A373-4955-B208-670E837F6ADB}"/>
              </a:ext>
            </a:extLst>
          </p:cNvPr>
          <p:cNvSpPr txBox="1">
            <a:spLocks/>
          </p:cNvSpPr>
          <p:nvPr/>
        </p:nvSpPr>
        <p:spPr>
          <a:xfrm>
            <a:off x="3321477" y="5699888"/>
            <a:ext cx="1485055" cy="468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= O(1/N)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12D4FFC-3BD3-4681-8E38-B4DF6A5CB41F}"/>
              </a:ext>
            </a:extLst>
          </p:cNvPr>
          <p:cNvSpPr/>
          <p:nvPr/>
        </p:nvSpPr>
        <p:spPr>
          <a:xfrm rot="16200000">
            <a:off x="1254474" y="833076"/>
            <a:ext cx="151852" cy="573140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44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58AAFA-0356-4A1E-9FA5-21A4AD3B5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321" y="1670096"/>
            <a:ext cx="3580940" cy="1218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D6DFFA-78E9-4FBF-BAF2-BB9AE50AA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30" y="60103"/>
            <a:ext cx="9810604" cy="665407"/>
          </a:xfrm>
        </p:spPr>
        <p:txBody>
          <a:bodyPr/>
          <a:lstStyle/>
          <a:p>
            <a:r>
              <a:rPr lang="en-US" dirty="0"/>
              <a:t>Large N Scaling of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81C49E-AEE4-4EC7-91C2-3BCD1AAFFC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6530" y="725510"/>
                <a:ext cx="9810604" cy="657275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The Large N scaling is determined by</a:t>
                </a:r>
              </a:p>
              <a:p>
                <a:r>
                  <a:rPr lang="en-US" dirty="0"/>
                  <a:t>This can be evaluated in the magnetic basis, </a:t>
                </a:r>
              </a:p>
              <a:p>
                <a:pPr marL="0" indent="0">
                  <a:buNone/>
                </a:pPr>
                <a:r>
                  <a:rPr lang="en-US" dirty="0"/>
                  <a:t>    using the identity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Simple Scaling Rule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# Plaquettes enclosed by loop </a:t>
                </a:r>
                <a:r>
                  <a:rPr lang="en-US" dirty="0" err="1"/>
                  <a:t>i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81C49E-AEE4-4EC7-91C2-3BCD1AAFF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6530" y="725510"/>
                <a:ext cx="9810604" cy="6572757"/>
              </a:xfrm>
              <a:blipFill>
                <a:blip r:embed="rId3"/>
                <a:stretch>
                  <a:fillRect l="-559" t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EE5B32D-A85E-437D-B9B5-4AA7B8F1C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491" y="644192"/>
            <a:ext cx="2092995" cy="578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48BBB8-E89C-4586-AFC1-EEB70A037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648" y="733353"/>
            <a:ext cx="1695625" cy="343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80C9D-109F-4D98-8ADB-9623AE72B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966" y="1234629"/>
            <a:ext cx="3072113" cy="345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B7520A-A4FF-4237-B5C6-4B0055DB9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30" y="3219584"/>
            <a:ext cx="4744931" cy="1265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796DFE-C753-4658-9046-BB1BF7E46A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6284" y="3096476"/>
            <a:ext cx="3994895" cy="14607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FEFF21-8986-4237-AB43-C30DE3348B44}"/>
              </a:ext>
            </a:extLst>
          </p:cNvPr>
          <p:cNvSpPr/>
          <p:nvPr/>
        </p:nvSpPr>
        <p:spPr>
          <a:xfrm>
            <a:off x="5937161" y="3618635"/>
            <a:ext cx="472225" cy="403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A65EE8-1F71-4190-91AA-5CE045EF432F}"/>
              </a:ext>
            </a:extLst>
          </p:cNvPr>
          <p:cNvSpPr/>
          <p:nvPr/>
        </p:nvSpPr>
        <p:spPr>
          <a:xfrm>
            <a:off x="6426558" y="3025134"/>
            <a:ext cx="472225" cy="403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4DB8DB-1653-4BF4-871E-B863F07F7DAF}"/>
              </a:ext>
            </a:extLst>
          </p:cNvPr>
          <p:cNvSpPr/>
          <p:nvPr/>
        </p:nvSpPr>
        <p:spPr>
          <a:xfrm>
            <a:off x="6982374" y="3598199"/>
            <a:ext cx="817930" cy="403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42B445-1215-49BF-8F0A-E3EB809709B7}"/>
              </a:ext>
            </a:extLst>
          </p:cNvPr>
          <p:cNvSpPr/>
          <p:nvPr/>
        </p:nvSpPr>
        <p:spPr>
          <a:xfrm>
            <a:off x="6467162" y="4173881"/>
            <a:ext cx="472225" cy="403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82D137-FC5D-4222-957E-7F1DC3AAA92C}"/>
              </a:ext>
            </a:extLst>
          </p:cNvPr>
          <p:cNvSpPr/>
          <p:nvPr/>
        </p:nvSpPr>
        <p:spPr>
          <a:xfrm>
            <a:off x="7823308" y="3026381"/>
            <a:ext cx="472225" cy="403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A24A12-2EC5-443A-A92A-574CBEB94BC4}"/>
              </a:ext>
            </a:extLst>
          </p:cNvPr>
          <p:cNvSpPr/>
          <p:nvPr/>
        </p:nvSpPr>
        <p:spPr>
          <a:xfrm>
            <a:off x="8373292" y="3598199"/>
            <a:ext cx="472225" cy="403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44DE46-9E59-4087-8EE4-A68FA259422A}"/>
              </a:ext>
            </a:extLst>
          </p:cNvPr>
          <p:cNvSpPr/>
          <p:nvPr/>
        </p:nvSpPr>
        <p:spPr>
          <a:xfrm>
            <a:off x="7853967" y="4153347"/>
            <a:ext cx="472225" cy="403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FC04F2-AB0D-442E-A23D-0E549D553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0276" y="3486559"/>
            <a:ext cx="1785712" cy="6271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04F686-4606-40F8-8012-A3DBC4ECA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05" y="4443364"/>
            <a:ext cx="4963712" cy="14040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5DA0FE-BDFB-4AA1-A292-53A76A3EB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6415" y="4410614"/>
            <a:ext cx="5654581" cy="12424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774B61-CC85-47FF-B29B-2E83D6B1E125}"/>
              </a:ext>
            </a:extLst>
          </p:cNvPr>
          <p:cNvCxnSpPr>
            <a:cxnSpLocks/>
          </p:cNvCxnSpPr>
          <p:nvPr/>
        </p:nvCxnSpPr>
        <p:spPr>
          <a:xfrm>
            <a:off x="8333814" y="3219584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FE6AA8-588A-4B87-9178-BFBC408B2D9C}"/>
              </a:ext>
            </a:extLst>
          </p:cNvPr>
          <p:cNvCxnSpPr>
            <a:cxnSpLocks/>
          </p:cNvCxnSpPr>
          <p:nvPr/>
        </p:nvCxnSpPr>
        <p:spPr>
          <a:xfrm>
            <a:off x="7786497" y="3219584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3A1F9DE-3FD2-4357-A0FC-260CA6D04145}"/>
              </a:ext>
            </a:extLst>
          </p:cNvPr>
          <p:cNvCxnSpPr>
            <a:cxnSpLocks/>
          </p:cNvCxnSpPr>
          <p:nvPr/>
        </p:nvCxnSpPr>
        <p:spPr>
          <a:xfrm>
            <a:off x="6939387" y="3219584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BB876C-0F2C-45CE-AFAF-DB3106DE8A1B}"/>
              </a:ext>
            </a:extLst>
          </p:cNvPr>
          <p:cNvCxnSpPr>
            <a:cxnSpLocks/>
          </p:cNvCxnSpPr>
          <p:nvPr/>
        </p:nvCxnSpPr>
        <p:spPr>
          <a:xfrm>
            <a:off x="6388186" y="3219584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BF763DD-BD36-4DB4-A72F-C404C22EEC07}"/>
              </a:ext>
            </a:extLst>
          </p:cNvPr>
          <p:cNvCxnSpPr>
            <a:cxnSpLocks/>
          </p:cNvCxnSpPr>
          <p:nvPr/>
        </p:nvCxnSpPr>
        <p:spPr>
          <a:xfrm>
            <a:off x="6430903" y="4254579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CA6CE2-C8F3-42B4-860C-D981ED3A7089}"/>
              </a:ext>
            </a:extLst>
          </p:cNvPr>
          <p:cNvCxnSpPr>
            <a:cxnSpLocks/>
          </p:cNvCxnSpPr>
          <p:nvPr/>
        </p:nvCxnSpPr>
        <p:spPr>
          <a:xfrm>
            <a:off x="6979724" y="4254579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3A0207-9EAB-4829-8BE0-9B422A45D83E}"/>
              </a:ext>
            </a:extLst>
          </p:cNvPr>
          <p:cNvCxnSpPr>
            <a:cxnSpLocks/>
          </p:cNvCxnSpPr>
          <p:nvPr/>
        </p:nvCxnSpPr>
        <p:spPr>
          <a:xfrm>
            <a:off x="7815358" y="4236026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B8E55B5-B96E-4EB7-A8E3-8C95B332335C}"/>
              </a:ext>
            </a:extLst>
          </p:cNvPr>
          <p:cNvCxnSpPr>
            <a:cxnSpLocks/>
          </p:cNvCxnSpPr>
          <p:nvPr/>
        </p:nvCxnSpPr>
        <p:spPr>
          <a:xfrm>
            <a:off x="8365616" y="4254579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8B58D0-4C76-450F-83F1-0A670D8A5448}"/>
              </a:ext>
            </a:extLst>
          </p:cNvPr>
          <p:cNvCxnSpPr>
            <a:cxnSpLocks/>
          </p:cNvCxnSpPr>
          <p:nvPr/>
        </p:nvCxnSpPr>
        <p:spPr>
          <a:xfrm rot="16200000">
            <a:off x="7567837" y="3493904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F66619F-8AE1-4DB8-8175-FCF1A2842698}"/>
              </a:ext>
            </a:extLst>
          </p:cNvPr>
          <p:cNvCxnSpPr>
            <a:cxnSpLocks/>
          </p:cNvCxnSpPr>
          <p:nvPr/>
        </p:nvCxnSpPr>
        <p:spPr>
          <a:xfrm rot="16200000">
            <a:off x="7567837" y="3972368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602AFBF-1B33-435B-B6A4-748591D31904}"/>
              </a:ext>
            </a:extLst>
          </p:cNvPr>
          <p:cNvCxnSpPr>
            <a:cxnSpLocks/>
          </p:cNvCxnSpPr>
          <p:nvPr/>
        </p:nvCxnSpPr>
        <p:spPr>
          <a:xfrm rot="16200000">
            <a:off x="7251111" y="3493903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92D8B5E-5146-497F-B5BC-A57D7C93A657}"/>
              </a:ext>
            </a:extLst>
          </p:cNvPr>
          <p:cNvCxnSpPr>
            <a:cxnSpLocks/>
          </p:cNvCxnSpPr>
          <p:nvPr/>
        </p:nvCxnSpPr>
        <p:spPr>
          <a:xfrm rot="16200000">
            <a:off x="7251111" y="3971444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8E32D5C-C1E3-40BA-A1DD-9A24487FAC2A}"/>
              </a:ext>
            </a:extLst>
          </p:cNvPr>
          <p:cNvCxnSpPr>
            <a:cxnSpLocks/>
          </p:cNvCxnSpPr>
          <p:nvPr/>
        </p:nvCxnSpPr>
        <p:spPr>
          <a:xfrm rot="16200000">
            <a:off x="6204187" y="3994372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8FEA5DC-C7C1-4BCD-B3AA-CDB4B214BE63}"/>
              </a:ext>
            </a:extLst>
          </p:cNvPr>
          <p:cNvCxnSpPr>
            <a:cxnSpLocks/>
          </p:cNvCxnSpPr>
          <p:nvPr/>
        </p:nvCxnSpPr>
        <p:spPr>
          <a:xfrm rot="16200000">
            <a:off x="6206837" y="3515102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CCFABE3-D619-4EB1-A11D-DD768C768CA3}"/>
              </a:ext>
            </a:extLst>
          </p:cNvPr>
          <p:cNvCxnSpPr>
            <a:cxnSpLocks/>
          </p:cNvCxnSpPr>
          <p:nvPr/>
        </p:nvCxnSpPr>
        <p:spPr>
          <a:xfrm rot="16200000">
            <a:off x="8610784" y="3493902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87D72F5-CC12-44CC-AE6E-9594A2B79908}"/>
              </a:ext>
            </a:extLst>
          </p:cNvPr>
          <p:cNvCxnSpPr>
            <a:cxnSpLocks/>
          </p:cNvCxnSpPr>
          <p:nvPr/>
        </p:nvCxnSpPr>
        <p:spPr>
          <a:xfrm rot="16200000">
            <a:off x="8613434" y="3969718"/>
            <a:ext cx="0" cy="13736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2A2580D7-4990-42C7-8028-17E77FEF59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2566" y="5758824"/>
            <a:ext cx="3019846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D180F3-DB60-4FA0-8A65-72298EC8BCD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869" y="68912"/>
                <a:ext cx="9810604" cy="1216024"/>
              </a:xfrm>
            </p:spPr>
            <p:txBody>
              <a:bodyPr/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truncation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D180F3-DB60-4FA0-8A65-72298EC8BC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869" y="68912"/>
                <a:ext cx="9810604" cy="1216024"/>
              </a:xfrm>
              <a:blipFill>
                <a:blip r:embed="rId2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EAF43-4A7C-4A2D-A56F-6145147D8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86" y="1284936"/>
            <a:ext cx="11058958" cy="5425965"/>
          </a:xfrm>
        </p:spPr>
        <p:txBody>
          <a:bodyPr/>
          <a:lstStyle/>
          <a:p>
            <a:r>
              <a:rPr lang="en-US" dirty="0"/>
              <a:t>Each plaquette operator can be applied once</a:t>
            </a:r>
          </a:p>
          <a:p>
            <a:r>
              <a:rPr lang="en-US" dirty="0"/>
              <a:t>Neighboring plaquette operators cannot both be applied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One qutrit per plaquette, specifies if the plaquette is excited and the orientation of electric flux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the even C sector, only get equal superpositions of each orientation of flux, so only qubits are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C37F3-23B3-42C2-A896-14C92EB7C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95" y="2155959"/>
            <a:ext cx="7736619" cy="1616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31C83-F508-4AD7-AC37-905741E89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89" y="4334700"/>
            <a:ext cx="9668786" cy="617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CBC60-22D4-4C91-9AC3-245CDFC7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728" y="5776359"/>
            <a:ext cx="2460775" cy="934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0EC155-56CB-48DA-8BCA-0EE4F466C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507" y="5776359"/>
            <a:ext cx="5716987" cy="7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04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B54F8F-67D2-4130-8C28-64605AA3C05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4389"/>
                <a:ext cx="9810604" cy="1216024"/>
              </a:xfrm>
            </p:spPr>
            <p:txBody>
              <a:bodyPr/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truncation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B54F8F-67D2-4130-8C28-64605AA3C0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4389"/>
                <a:ext cx="9810604" cy="1216024"/>
              </a:xfr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33E8A-48AD-4AF2-9360-4A7F63765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35" y="974835"/>
            <a:ext cx="9810604" cy="4428753"/>
          </a:xfrm>
        </p:spPr>
        <p:txBody>
          <a:bodyPr/>
          <a:lstStyle/>
          <a:p>
            <a:r>
              <a:rPr lang="en-US" dirty="0"/>
              <a:t>Each individual plaquette operator can be applied once, but neighboring plaquette operators can also be applied</a:t>
            </a:r>
          </a:p>
          <a:p>
            <a:r>
              <a:rPr lang="en-US" dirty="0"/>
              <a:t>Only keep states where links are in the trivial or fundamental irrep</a:t>
            </a:r>
          </a:p>
          <a:p>
            <a:r>
              <a:rPr lang="en-US" dirty="0"/>
              <a:t>At large N, identical to the previous truncation, but has a 1/N correction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1A88D-2651-4101-B28D-6E2332853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39" y="2543251"/>
            <a:ext cx="7816785" cy="1437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CB67AC-0B59-4FD8-8036-6683FEA34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102873"/>
            <a:ext cx="5556559" cy="2773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7AA2A4-53E3-4CD2-8918-3B82A7BF30AB}"/>
              </a:ext>
            </a:extLst>
          </p:cNvPr>
          <p:cNvSpPr txBox="1"/>
          <p:nvPr/>
        </p:nvSpPr>
        <p:spPr>
          <a:xfrm>
            <a:off x="5876014" y="4230322"/>
            <a:ext cx="3570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Still only need a qutrit per plaquette, and can project the even C sector onto a single qubit per plaquette</a:t>
            </a:r>
          </a:p>
        </p:txBody>
      </p:sp>
    </p:spTree>
    <p:extLst>
      <p:ext uri="{BB962C8B-B14F-4D97-AF65-F5344CB8AC3E}">
        <p14:creationId xmlns:p14="http://schemas.microsoft.com/office/powerpoint/2010/main" val="201803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8C3D8-D4E3-458A-BDDC-BB5A4CFF8F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810604" cy="829585"/>
              </a:xfrm>
            </p:spPr>
            <p:txBody>
              <a:bodyPr/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) truncation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8C3D8-D4E3-458A-BDDC-BB5A4CFF8F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810604" cy="829585"/>
              </a:xfrm>
              <a:blipFill>
                <a:blip r:embed="rId2"/>
                <a:stretch>
                  <a:fillRect l="-1243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C95D-0C91-4AEE-9827-7B4E3018E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84" y="829586"/>
            <a:ext cx="9810604" cy="55553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Individual plaquette operators can now be applied twice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 a qu8 per plaquette to specify the irrep of flux flowing around the plaquette</a:t>
            </a:r>
          </a:p>
          <a:p>
            <a:r>
              <a:rPr lang="en-US" dirty="0"/>
              <a:t>Also, need a qubit / link to resolve ambiguities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7B56C-E409-4B37-A1D8-6DCC095C8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85" y="1205222"/>
            <a:ext cx="5939165" cy="3677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AE3EEB-0FF8-4F99-ADD8-EA4F5FD08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22" y="1298917"/>
            <a:ext cx="5828767" cy="35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0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806F-A223-48CD-80AA-519D9CD8F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26"/>
            <a:ext cx="9810604" cy="630802"/>
          </a:xfrm>
        </p:spPr>
        <p:txBody>
          <a:bodyPr/>
          <a:lstStyle/>
          <a:p>
            <a:r>
              <a:rPr lang="en-US" dirty="0"/>
              <a:t>Glueball Mass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9ACF9-5958-491A-9FD4-D0B64825C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79" y="776052"/>
            <a:ext cx="9810604" cy="4428753"/>
          </a:xfrm>
        </p:spPr>
        <p:txBody>
          <a:bodyPr/>
          <a:lstStyle/>
          <a:p>
            <a:r>
              <a:rPr lang="en-US" dirty="0"/>
              <a:t>As a test of these truncations, the scalar glueball mass was computed for SU(3) LGT in 2+1D and compared to traditional MC results</a:t>
            </a:r>
          </a:p>
          <a:p>
            <a:r>
              <a:rPr lang="en-US" dirty="0"/>
              <a:t>This was done by obtaining the vacuum state from DMRG and fitting correlation functions to an exponential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06F74-A9CB-4667-A748-2500A2E1A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78" y="2162752"/>
            <a:ext cx="4410921" cy="2818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45FACB-B344-4F3B-B536-A60DD3601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398" y="1989199"/>
            <a:ext cx="7395602" cy="2992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D06D9D-E8D5-4915-9181-107E8FA1A105}"/>
              </a:ext>
            </a:extLst>
          </p:cNvPr>
          <p:cNvSpPr txBox="1"/>
          <p:nvPr/>
        </p:nvSpPr>
        <p:spPr>
          <a:xfrm>
            <a:off x="1081378" y="4981489"/>
            <a:ext cx="3498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Correlation functions in the (1,1,1) truncation already show signs of the restoration of rotation symmetry at g=0.8 on an 8x8 lattice</a:t>
            </a:r>
          </a:p>
        </p:txBody>
      </p:sp>
    </p:spTree>
    <p:extLst>
      <p:ext uri="{BB962C8B-B14F-4D97-AF65-F5344CB8AC3E}">
        <p14:creationId xmlns:p14="http://schemas.microsoft.com/office/powerpoint/2010/main" val="214261874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nalogousFromDarkSeedLeftStep">
      <a:dk1>
        <a:srgbClr val="000000"/>
      </a:dk1>
      <a:lt1>
        <a:srgbClr val="FFFFFF"/>
      </a:lt1>
      <a:dk2>
        <a:srgbClr val="1B2130"/>
      </a:dk2>
      <a:lt2>
        <a:srgbClr val="F0F3F1"/>
      </a:lt2>
      <a:accent1>
        <a:srgbClr val="E7299D"/>
      </a:accent1>
      <a:accent2>
        <a:srgbClr val="D017D5"/>
      </a:accent2>
      <a:accent3>
        <a:srgbClr val="9329E7"/>
      </a:accent3>
      <a:accent4>
        <a:srgbClr val="462ED9"/>
      </a:accent4>
      <a:accent5>
        <a:srgbClr val="295DE7"/>
      </a:accent5>
      <a:accent6>
        <a:srgbClr val="179BD5"/>
      </a:accent6>
      <a:hlink>
        <a:srgbClr val="3F4DBF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</TotalTime>
  <Words>991</Words>
  <Application>Microsoft Office PowerPoint</Application>
  <PresentationFormat>Widescreen</PresentationFormat>
  <Paragraphs>133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Bembo</vt:lpstr>
      <vt:lpstr>Cambria Math</vt:lpstr>
      <vt:lpstr>Lucida Grande</vt:lpstr>
      <vt:lpstr>Proxima Nova</vt:lpstr>
      <vt:lpstr>ArchiveVTI</vt:lpstr>
      <vt:lpstr>Large N Truncations of LGT</vt:lpstr>
      <vt:lpstr>Hamiltonian formulation of lattice Gauge Theory</vt:lpstr>
      <vt:lpstr>Electric Basis Truncation</vt:lpstr>
      <vt:lpstr>Large N expansion</vt:lpstr>
      <vt:lpstr>Large N Scaling of States</vt:lpstr>
      <vt:lpstr>(n_P=1, n_l=1, k=1) truncation</vt:lpstr>
      <vt:lpstr>(n_P=1, n_l=2, k=1) truncation</vt:lpstr>
      <vt:lpstr>(n_P=2, n_l=2, k=2) truncation</vt:lpstr>
      <vt:lpstr>Glueball Mass Calculation</vt:lpstr>
      <vt:lpstr>Why does (1,2,2) fail?</vt:lpstr>
      <vt:lpstr>Resources needed for quantum simulation</vt:lpstr>
      <vt:lpstr>Real time Evolution on IBM’s quantum computers (1,1,1) truncation</vt:lpstr>
      <vt:lpstr>Error mitigation</vt:lpstr>
      <vt:lpstr>Algorithmic Errors</vt:lpstr>
      <vt:lpstr>Summary &amp; Future Goals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Ciavarella</dc:creator>
  <cp:lastModifiedBy>aciavare</cp:lastModifiedBy>
  <cp:revision>292</cp:revision>
  <dcterms:created xsi:type="dcterms:W3CDTF">2021-04-25T00:26:17Z</dcterms:created>
  <dcterms:modified xsi:type="dcterms:W3CDTF">2025-09-01T05:04:30Z</dcterms:modified>
</cp:coreProperties>
</file>