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61"/>
  </p:notesMasterIdLst>
  <p:handoutMasterIdLst>
    <p:handoutMasterId r:id="rId62"/>
  </p:handoutMasterIdLst>
  <p:sldIdLst>
    <p:sldId id="306" r:id="rId5"/>
    <p:sldId id="307" r:id="rId6"/>
    <p:sldId id="309" r:id="rId7"/>
    <p:sldId id="323" r:id="rId8"/>
    <p:sldId id="364" r:id="rId9"/>
    <p:sldId id="361" r:id="rId10"/>
    <p:sldId id="362" r:id="rId11"/>
    <p:sldId id="367" r:id="rId12"/>
    <p:sldId id="363" r:id="rId13"/>
    <p:sldId id="365" r:id="rId14"/>
    <p:sldId id="314" r:id="rId15"/>
    <p:sldId id="319" r:id="rId16"/>
    <p:sldId id="317" r:id="rId17"/>
    <p:sldId id="321" r:id="rId18"/>
    <p:sldId id="318" r:id="rId19"/>
    <p:sldId id="316" r:id="rId20"/>
    <p:sldId id="324" r:id="rId21"/>
    <p:sldId id="322" r:id="rId22"/>
    <p:sldId id="315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3" r:id="rId31"/>
    <p:sldId id="332" r:id="rId32"/>
    <p:sldId id="335" r:id="rId33"/>
    <p:sldId id="334" r:id="rId34"/>
    <p:sldId id="336" r:id="rId35"/>
    <p:sldId id="337" r:id="rId36"/>
    <p:sldId id="339" r:id="rId37"/>
    <p:sldId id="338" r:id="rId38"/>
    <p:sldId id="341" r:id="rId39"/>
    <p:sldId id="342" r:id="rId40"/>
    <p:sldId id="340" r:id="rId41"/>
    <p:sldId id="343" r:id="rId42"/>
    <p:sldId id="344" r:id="rId43"/>
    <p:sldId id="345" r:id="rId44"/>
    <p:sldId id="347" r:id="rId45"/>
    <p:sldId id="366" r:id="rId46"/>
    <p:sldId id="346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60" r:id="rId57"/>
    <p:sldId id="359" r:id="rId58"/>
    <p:sldId id="358" r:id="rId59"/>
    <p:sldId id="357" r:id="rId60"/>
  </p:sldIdLst>
  <p:sldSz cx="12192000" cy="6858000"/>
  <p:notesSz cx="6858000" cy="9144000"/>
  <p:defaultTextStyle>
    <a:defPPr rtl="0"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54ABBB-FFED-4DB5-A6A1-C2385CFFAD41}" v="46" dt="2025-07-27T18:34:27.187"/>
    <p1510:client id="{67200717-1326-9732-E6D1-4E57B183C6C3}" v="83" dt="2025-07-27T17:30:10.054"/>
    <p1510:client id="{D7B69658-2C4F-44C6-96AE-9E763CDB14C9}" v="21" dt="2025-07-28T10:54:31.3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57" autoAdjust="0"/>
  </p:normalViewPr>
  <p:slideViewPr>
    <p:cSldViewPr snapToGrid="0">
      <p:cViewPr varScale="1">
        <p:scale>
          <a:sx n="75" d="100"/>
          <a:sy n="75" d="100"/>
        </p:scale>
        <p:origin x="974" y="43"/>
      </p:cViewPr>
      <p:guideLst>
        <p:guide orient="horz" pos="1392"/>
        <p:guide pos="7056"/>
        <p:guide orient="horz" pos="31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8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69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ésar Godinho" userId="47251d97ea824e08" providerId="LiveId" clId="{D7B69658-2C4F-44C6-96AE-9E763CDB14C9}"/>
    <pc:docChg chg="undo custSel addSld modSld sldOrd">
      <pc:chgData name="César Godinho" userId="47251d97ea824e08" providerId="LiveId" clId="{D7B69658-2C4F-44C6-96AE-9E763CDB14C9}" dt="2025-07-28T10:54:48.728" v="71" actId="1076"/>
      <pc:docMkLst>
        <pc:docMk/>
      </pc:docMkLst>
      <pc:sldChg chg="addSp delSp modSp mod modShow chgLayout">
        <pc:chgData name="César Godinho" userId="47251d97ea824e08" providerId="LiveId" clId="{D7B69658-2C4F-44C6-96AE-9E763CDB14C9}" dt="2025-07-28T09:09:45.379" v="2" actId="729"/>
        <pc:sldMkLst>
          <pc:docMk/>
          <pc:sldMk cId="3326526916" sldId="335"/>
        </pc:sldMkLst>
        <pc:spChg chg="add del mo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4" creationId="{4800BB46-86D2-D81F-5E72-CBA72D7DE0DD}"/>
          </ac:spMkLst>
        </pc:spChg>
        <pc:spChg chg="add del mo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5" creationId="{FD948BD1-5C14-74BD-1D3B-1D0C509B67DC}"/>
          </ac:spMkLst>
        </pc:spChg>
        <pc:spChg chg="add del mod or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6" creationId="{71B8F710-989F-BDEB-987B-3422F1227AB8}"/>
          </ac:spMkLst>
        </pc:spChg>
        <pc:spChg chg="add del mod or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7" creationId="{16834FCD-3C31-00B2-3791-A534F38B8688}"/>
          </ac:spMkLst>
        </pc:spChg>
        <pc:spChg chg="add del mod or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8" creationId="{01351CB0-0691-73FA-1C86-6CA2BF7AD652}"/>
          </ac:spMkLst>
        </pc:spChg>
        <pc:spChg chg="mod or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10" creationId="{C4E8DC08-86E7-60B8-32EC-BAEE222C908C}"/>
          </ac:spMkLst>
        </pc:spChg>
        <pc:spChg chg="mod ord">
          <ac:chgData name="César Godinho" userId="47251d97ea824e08" providerId="LiveId" clId="{D7B69658-2C4F-44C6-96AE-9E763CDB14C9}" dt="2025-07-28T09:09:39.865" v="1" actId="6264"/>
          <ac:spMkLst>
            <pc:docMk/>
            <pc:sldMk cId="3326526916" sldId="335"/>
            <ac:spMk id="11" creationId="{A4837DF3-D966-74C2-8C98-FD3AF7606A8E}"/>
          </ac:spMkLst>
        </pc:spChg>
      </pc:sldChg>
      <pc:sldChg chg="addSp delSp modSp add mod ord">
        <pc:chgData name="César Godinho" userId="47251d97ea824e08" providerId="LiveId" clId="{D7B69658-2C4F-44C6-96AE-9E763CDB14C9}" dt="2025-07-28T10:20:49.511" v="62"/>
        <pc:sldMkLst>
          <pc:docMk/>
          <pc:sldMk cId="1981462489" sldId="366"/>
        </pc:sldMkLst>
        <pc:spChg chg="add mod">
          <ac:chgData name="César Godinho" userId="47251d97ea824e08" providerId="LiveId" clId="{D7B69658-2C4F-44C6-96AE-9E763CDB14C9}" dt="2025-07-28T10:15:45.620" v="34" actId="1076"/>
          <ac:spMkLst>
            <pc:docMk/>
            <pc:sldMk cId="1981462489" sldId="366"/>
            <ac:spMk id="3" creationId="{114BF6EF-383A-E4A0-97BE-1107AC19393C}"/>
          </ac:spMkLst>
        </pc:spChg>
        <pc:spChg chg="add mod">
          <ac:chgData name="César Godinho" userId="47251d97ea824e08" providerId="LiveId" clId="{D7B69658-2C4F-44C6-96AE-9E763CDB14C9}" dt="2025-07-28T10:16:03.415" v="36" actId="1076"/>
          <ac:spMkLst>
            <pc:docMk/>
            <pc:sldMk cId="1981462489" sldId="366"/>
            <ac:spMk id="4" creationId="{5C3ABC02-CD53-D686-FAEB-E1812424852C}"/>
          </ac:spMkLst>
        </pc:spChg>
        <pc:spChg chg="add mod">
          <ac:chgData name="César Godinho" userId="47251d97ea824e08" providerId="LiveId" clId="{D7B69658-2C4F-44C6-96AE-9E763CDB14C9}" dt="2025-07-28T10:16:07.383" v="38" actId="1076"/>
          <ac:spMkLst>
            <pc:docMk/>
            <pc:sldMk cId="1981462489" sldId="366"/>
            <ac:spMk id="5" creationId="{4BE8FC05-D85E-5820-6AB6-C978773AC9DE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6" creationId="{1DC5C351-C92B-4A03-E69F-1DE45F74EBAE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7" creationId="{27B708D9-0361-9E5B-BD09-BCCEB0AFB7EB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8" creationId="{EEE25F63-6DBC-EF25-D4E2-97EB88E75FCF}"/>
          </ac:spMkLst>
        </pc:spChg>
        <pc:spChg chg="add mod">
          <ac:chgData name="César Godinho" userId="47251d97ea824e08" providerId="LiveId" clId="{D7B69658-2C4F-44C6-96AE-9E763CDB14C9}" dt="2025-07-28T10:16:13.574" v="40" actId="1076"/>
          <ac:spMkLst>
            <pc:docMk/>
            <pc:sldMk cId="1981462489" sldId="366"/>
            <ac:spMk id="9" creationId="{FDEDAEDA-0484-FCC9-2AAB-68683628AF85}"/>
          </ac:spMkLst>
        </pc:spChg>
        <pc:spChg chg="add mod">
          <ac:chgData name="César Godinho" userId="47251d97ea824e08" providerId="LiveId" clId="{D7B69658-2C4F-44C6-96AE-9E763CDB14C9}" dt="2025-07-28T10:16:24.541" v="43" actId="1076"/>
          <ac:spMkLst>
            <pc:docMk/>
            <pc:sldMk cId="1981462489" sldId="366"/>
            <ac:spMk id="12" creationId="{7AF1F28A-3D3F-D2AC-5889-FF9946BDA439}"/>
          </ac:spMkLst>
        </pc:spChg>
        <pc:spChg chg="add mod">
          <ac:chgData name="César Godinho" userId="47251d97ea824e08" providerId="LiveId" clId="{D7B69658-2C4F-44C6-96AE-9E763CDB14C9}" dt="2025-07-28T10:17:15.253" v="48" actId="1582"/>
          <ac:spMkLst>
            <pc:docMk/>
            <pc:sldMk cId="1981462489" sldId="366"/>
            <ac:spMk id="13" creationId="{B4A81627-155F-13E2-A43F-328E51FB55D0}"/>
          </ac:spMkLst>
        </pc:spChg>
        <pc:spChg chg="add mod">
          <ac:chgData name="César Godinho" userId="47251d97ea824e08" providerId="LiveId" clId="{D7B69658-2C4F-44C6-96AE-9E763CDB14C9}" dt="2025-07-28T10:17:34.441" v="51" actId="208"/>
          <ac:spMkLst>
            <pc:docMk/>
            <pc:sldMk cId="1981462489" sldId="366"/>
            <ac:spMk id="14" creationId="{4794A120-68D6-4DCD-2A56-7A1345DE6D71}"/>
          </ac:spMkLst>
        </pc:spChg>
        <pc:spChg chg="add mod">
          <ac:chgData name="César Godinho" userId="47251d97ea824e08" providerId="LiveId" clId="{D7B69658-2C4F-44C6-96AE-9E763CDB14C9}" dt="2025-07-28T10:20:13.602" v="56" actId="208"/>
          <ac:spMkLst>
            <pc:docMk/>
            <pc:sldMk cId="1981462489" sldId="366"/>
            <ac:spMk id="15" creationId="{717A32C9-B622-EE6C-CEE5-77727C27AB0D}"/>
          </ac:spMkLst>
        </pc:spChg>
        <pc:spChg chg="add mod">
          <ac:chgData name="César Godinho" userId="47251d97ea824e08" providerId="LiveId" clId="{D7B69658-2C4F-44C6-96AE-9E763CDB14C9}" dt="2025-07-28T10:20:33.672" v="60" actId="208"/>
          <ac:spMkLst>
            <pc:docMk/>
            <pc:sldMk cId="1981462489" sldId="366"/>
            <ac:spMk id="16" creationId="{24406244-09F0-EA2D-682E-A5FD03C3FCFE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25" creationId="{0D03EFFE-B626-DFD5-A38D-9581A0232A39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26" creationId="{DAE06870-4694-3935-309E-D7936965A624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30" creationId="{11A77868-B81D-C7BC-6B10-ADF635BBCCED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31" creationId="{74149EA6-223E-A1E2-8C24-698E476ED89F}"/>
          </ac:spMkLst>
        </pc:spChg>
        <pc:spChg chg="mod">
          <ac:chgData name="César Godinho" userId="47251d97ea824e08" providerId="LiveId" clId="{D7B69658-2C4F-44C6-96AE-9E763CDB14C9}" dt="2025-07-28T10:16:39.823" v="44" actId="1076"/>
          <ac:spMkLst>
            <pc:docMk/>
            <pc:sldMk cId="1981462489" sldId="366"/>
            <ac:spMk id="33" creationId="{207408EC-8248-2B61-F066-6EB08FB5712E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35" creationId="{8A2CF21C-C784-FFE6-752C-B341252070F0}"/>
          </ac:spMkLst>
        </pc:spChg>
        <pc:spChg chg="del">
          <ac:chgData name="César Godinho" userId="47251d97ea824e08" providerId="LiveId" clId="{D7B69658-2C4F-44C6-96AE-9E763CDB14C9}" dt="2025-07-28T10:12:28.706" v="4" actId="478"/>
          <ac:spMkLst>
            <pc:docMk/>
            <pc:sldMk cId="1981462489" sldId="366"/>
            <ac:spMk id="39" creationId="{CB584A55-7B7E-3E03-0A86-CB14BE64FAC0}"/>
          </ac:spMkLst>
        </pc:spChg>
        <pc:picChg chg="del">
          <ac:chgData name="César Godinho" userId="47251d97ea824e08" providerId="LiveId" clId="{D7B69658-2C4F-44C6-96AE-9E763CDB14C9}" dt="2025-07-28T10:12:28.706" v="4" actId="478"/>
          <ac:picMkLst>
            <pc:docMk/>
            <pc:sldMk cId="1981462489" sldId="366"/>
            <ac:picMk id="19" creationId="{9ACD019E-0FAD-3455-B164-01CF0A89878E}"/>
          </ac:picMkLst>
        </pc:picChg>
        <pc:picChg chg="add mod">
          <ac:chgData name="César Godinho" userId="47251d97ea824e08" providerId="LiveId" clId="{D7B69658-2C4F-44C6-96AE-9E763CDB14C9}" dt="2025-07-28T10:14:46.472" v="10" actId="1076"/>
          <ac:picMkLst>
            <pc:docMk/>
            <pc:sldMk cId="1981462489" sldId="366"/>
            <ac:picMk id="1026" creationId="{70560B62-C1CE-38ED-AB81-6C81F2AC7497}"/>
          </ac:picMkLst>
        </pc:picChg>
      </pc:sldChg>
      <pc:sldChg chg="addSp modSp add mod">
        <pc:chgData name="César Godinho" userId="47251d97ea824e08" providerId="LiveId" clId="{D7B69658-2C4F-44C6-96AE-9E763CDB14C9}" dt="2025-07-28T10:54:48.728" v="71" actId="1076"/>
        <pc:sldMkLst>
          <pc:docMk/>
          <pc:sldMk cId="2115965208" sldId="367"/>
        </pc:sldMkLst>
        <pc:picChg chg="add mod">
          <ac:chgData name="César Godinho" userId="47251d97ea824e08" providerId="LiveId" clId="{D7B69658-2C4F-44C6-96AE-9E763CDB14C9}" dt="2025-07-28T10:54:48.728" v="71" actId="1076"/>
          <ac:picMkLst>
            <pc:docMk/>
            <pc:sldMk cId="2115965208" sldId="367"/>
            <ac:picMk id="8" creationId="{3916AA63-F411-CB96-7370-BB90D7272DD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74508-6EF1-44E6-AC69-99AF04CB0E0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BD5639-C302-4330-8D91-0388C0B5E32C}">
      <dgm:prSet phldrT="[Texto]"/>
      <dgm:spPr/>
      <dgm:t>
        <a:bodyPr/>
        <a:lstStyle/>
        <a:p>
          <a:r>
            <a:rPr lang="en-US" dirty="0"/>
            <a:t>Linear Folding</a:t>
          </a:r>
        </a:p>
      </dgm:t>
    </dgm:pt>
    <dgm:pt modelId="{3DE2F84B-5E09-4BE1-A8C2-712F409928A9}" type="parTrans" cxnId="{8DBB583C-D69A-4116-ACCE-47188DE7D607}">
      <dgm:prSet/>
      <dgm:spPr/>
      <dgm:t>
        <a:bodyPr/>
        <a:lstStyle/>
        <a:p>
          <a:endParaRPr lang="en-US"/>
        </a:p>
      </dgm:t>
    </dgm:pt>
    <dgm:pt modelId="{27E66A27-3234-446E-92EB-3F1F98E779CC}" type="sibTrans" cxnId="{8DBB583C-D69A-4116-ACCE-47188DE7D607}">
      <dgm:prSet/>
      <dgm:spPr/>
      <dgm:t>
        <a:bodyPr/>
        <a:lstStyle/>
        <a:p>
          <a:endParaRPr lang="en-US"/>
        </a:p>
      </dgm:t>
    </dgm:pt>
    <dgm:pt modelId="{5A0A0292-9B49-46A1-8877-F7410225E52D}">
      <dgm:prSet phldrT="[Texto]"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Literature reference free</a:t>
          </a:r>
        </a:p>
      </dgm:t>
    </dgm:pt>
    <dgm:pt modelId="{FD3A2CCC-EA94-439F-8A11-51EB4856B82B}" type="parTrans" cxnId="{D637F412-0017-4B9F-897F-0D44D1C2FD67}">
      <dgm:prSet/>
      <dgm:spPr/>
      <dgm:t>
        <a:bodyPr/>
        <a:lstStyle/>
        <a:p>
          <a:endParaRPr lang="en-US"/>
        </a:p>
      </dgm:t>
    </dgm:pt>
    <dgm:pt modelId="{2536091E-2900-4FF5-B244-745D4C304C88}" type="sibTrans" cxnId="{D637F412-0017-4B9F-897F-0D44D1C2FD67}">
      <dgm:prSet/>
      <dgm:spPr/>
      <dgm:t>
        <a:bodyPr/>
        <a:lstStyle/>
        <a:p>
          <a:endParaRPr lang="en-US"/>
        </a:p>
      </dgm:t>
    </dgm:pt>
    <dgm:pt modelId="{E2F7CE50-3EF9-41E2-AAB9-ECBE562E4A65}">
      <dgm:prSet phldrT="[Texto]"/>
      <dgm:spPr/>
      <dgm:t>
        <a:bodyPr/>
        <a:lstStyle/>
        <a:p>
          <a:r>
            <a:rPr lang="en-US" dirty="0"/>
            <a:t>Ref. Non-linear Folding</a:t>
          </a:r>
        </a:p>
      </dgm:t>
    </dgm:pt>
    <dgm:pt modelId="{C8061120-3892-48F9-91DB-D6E878808493}" type="parTrans" cxnId="{305702BB-DBA0-4F2F-B069-F67FB3E27224}">
      <dgm:prSet/>
      <dgm:spPr/>
      <dgm:t>
        <a:bodyPr/>
        <a:lstStyle/>
        <a:p>
          <a:endParaRPr lang="en-US"/>
        </a:p>
      </dgm:t>
    </dgm:pt>
    <dgm:pt modelId="{17820905-CC85-4298-8DAA-6A018B0257F7}" type="sibTrans" cxnId="{305702BB-DBA0-4F2F-B069-F67FB3E27224}">
      <dgm:prSet/>
      <dgm:spPr/>
      <dgm:t>
        <a:bodyPr/>
        <a:lstStyle/>
        <a:p>
          <a:endParaRPr lang="en-US"/>
        </a:p>
      </dgm:t>
    </dgm:pt>
    <dgm:pt modelId="{061436F1-E312-440D-BD40-46AB5F7C323F}">
      <dgm:prSet phldrT="[Texto]"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No “master” pixel required</a:t>
          </a:r>
          <a:endParaRPr lang="en-US" sz="1800" dirty="0"/>
        </a:p>
      </dgm:t>
    </dgm:pt>
    <dgm:pt modelId="{99D32CA3-E28B-49FB-9EF3-14EEA10BB59F}" type="parTrans" cxnId="{1702069B-5941-448B-B809-4835E7FCC369}">
      <dgm:prSet/>
      <dgm:spPr/>
      <dgm:t>
        <a:bodyPr/>
        <a:lstStyle/>
        <a:p>
          <a:endParaRPr lang="en-US"/>
        </a:p>
      </dgm:t>
    </dgm:pt>
    <dgm:pt modelId="{338C91AB-6355-4B27-94F8-8DAE6E975B6B}" type="sibTrans" cxnId="{1702069B-5941-448B-B809-4835E7FCC369}">
      <dgm:prSet/>
      <dgm:spPr/>
      <dgm:t>
        <a:bodyPr/>
        <a:lstStyle/>
        <a:p>
          <a:endParaRPr lang="en-US"/>
        </a:p>
      </dgm:t>
    </dgm:pt>
    <dgm:pt modelId="{5985778A-5A6D-482D-ADF0-1AAAAA070F03}">
      <dgm:prSet phldrT="[Texto]"/>
      <dgm:spPr/>
      <dgm:t>
        <a:bodyPr/>
        <a:lstStyle/>
        <a:p>
          <a:r>
            <a:rPr lang="en-US" dirty="0"/>
            <a:t>Non-Ref. Non-linear Folding</a:t>
          </a:r>
        </a:p>
      </dgm:t>
    </dgm:pt>
    <dgm:pt modelId="{539451F4-0AC8-47CF-8DED-60B180B63F83}" type="parTrans" cxnId="{A2CAD177-9B7B-44D5-93B1-39FA468F16F9}">
      <dgm:prSet/>
      <dgm:spPr/>
      <dgm:t>
        <a:bodyPr/>
        <a:lstStyle/>
        <a:p>
          <a:endParaRPr lang="en-US"/>
        </a:p>
      </dgm:t>
    </dgm:pt>
    <dgm:pt modelId="{488A440E-E450-4522-B88A-D364B93D69AE}" type="sibTrans" cxnId="{A2CAD177-9B7B-44D5-93B1-39FA468F16F9}">
      <dgm:prSet/>
      <dgm:spPr/>
      <dgm:t>
        <a:bodyPr/>
        <a:lstStyle/>
        <a:p>
          <a:endParaRPr lang="en-US"/>
        </a:p>
      </dgm:t>
    </dgm:pt>
    <dgm:pt modelId="{A184FD89-BB48-4553-9921-AD14FC94BEF1}">
      <dgm:prSet phldrT="[Texto]"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Literature reference free</a:t>
          </a:r>
          <a:endParaRPr lang="en-US" sz="1800" dirty="0"/>
        </a:p>
      </dgm:t>
    </dgm:pt>
    <dgm:pt modelId="{9210999F-CF34-4677-88F2-31128F525D61}" type="parTrans" cxnId="{F12DC69A-990D-4AFC-8AB4-59F4EC784284}">
      <dgm:prSet/>
      <dgm:spPr/>
      <dgm:t>
        <a:bodyPr/>
        <a:lstStyle/>
        <a:p>
          <a:endParaRPr lang="en-US"/>
        </a:p>
      </dgm:t>
    </dgm:pt>
    <dgm:pt modelId="{212B4E6D-3FC9-45F2-9536-7799BDC1A0D6}" type="sibTrans" cxnId="{F12DC69A-990D-4AFC-8AB4-59F4EC784284}">
      <dgm:prSet/>
      <dgm:spPr/>
      <dgm:t>
        <a:bodyPr/>
        <a:lstStyle/>
        <a:p>
          <a:endParaRPr lang="en-US"/>
        </a:p>
      </dgm:t>
    </dgm:pt>
    <dgm:pt modelId="{416386E9-FB84-47A8-B047-DE86BD763668}">
      <dgm:prSet phldrT="[Texto]"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Line shape not required</a:t>
          </a:r>
        </a:p>
      </dgm:t>
    </dgm:pt>
    <dgm:pt modelId="{28016055-D2F6-492B-9F92-71D8BB33234B}" type="parTrans" cxnId="{E8EA6F6D-C022-43D4-9423-A452D90CF578}">
      <dgm:prSet/>
      <dgm:spPr/>
      <dgm:t>
        <a:bodyPr/>
        <a:lstStyle/>
        <a:p>
          <a:endParaRPr lang="en-US"/>
        </a:p>
      </dgm:t>
    </dgm:pt>
    <dgm:pt modelId="{FA4B696C-E1BA-4FF2-BE14-CBE61FB6F33C}" type="sibTrans" cxnId="{E8EA6F6D-C022-43D4-9423-A452D90CF578}">
      <dgm:prSet/>
      <dgm:spPr/>
      <dgm:t>
        <a:bodyPr/>
        <a:lstStyle/>
        <a:p>
          <a:endParaRPr lang="en-US"/>
        </a:p>
      </dgm:t>
    </dgm:pt>
    <dgm:pt modelId="{59163502-A356-4547-9407-7529369185F1}">
      <dgm:prSet phldrT="[Texto]"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Assumes constant non-linear gain</a:t>
          </a:r>
        </a:p>
      </dgm:t>
    </dgm:pt>
    <dgm:pt modelId="{2BDA0EE2-3E48-4CCC-8A90-4F7B338968C6}" type="parTrans" cxnId="{8CDE1C4E-2ADF-477D-A69B-419D997123F0}">
      <dgm:prSet/>
      <dgm:spPr/>
      <dgm:t>
        <a:bodyPr/>
        <a:lstStyle/>
        <a:p>
          <a:endParaRPr lang="en-US"/>
        </a:p>
      </dgm:t>
    </dgm:pt>
    <dgm:pt modelId="{4BAA572E-6A82-4920-9E07-023D77FB4F85}" type="sibTrans" cxnId="{8CDE1C4E-2ADF-477D-A69B-419D997123F0}">
      <dgm:prSet/>
      <dgm:spPr/>
      <dgm:t>
        <a:bodyPr/>
        <a:lstStyle/>
        <a:p>
          <a:endParaRPr lang="en-US"/>
        </a:p>
      </dgm:t>
    </dgm:pt>
    <dgm:pt modelId="{3A770688-72CD-4EFB-A11C-37AEF1B25E29}">
      <dgm:prSet phldrT="[Texto]"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Requires “master” pixel</a:t>
          </a:r>
        </a:p>
      </dgm:t>
    </dgm:pt>
    <dgm:pt modelId="{ACF21529-1716-4718-BBED-7747098387B5}" type="parTrans" cxnId="{F2149308-171F-4716-8580-4F77A3B0B61D}">
      <dgm:prSet/>
      <dgm:spPr/>
      <dgm:t>
        <a:bodyPr/>
        <a:lstStyle/>
        <a:p>
          <a:endParaRPr lang="en-US"/>
        </a:p>
      </dgm:t>
    </dgm:pt>
    <dgm:pt modelId="{4060C62B-BB03-4BA9-9A51-D0EE507083BD}" type="sibTrans" cxnId="{F2149308-171F-4716-8580-4F77A3B0B61D}">
      <dgm:prSet/>
      <dgm:spPr/>
      <dgm:t>
        <a:bodyPr/>
        <a:lstStyle/>
        <a:p>
          <a:endParaRPr lang="en-US"/>
        </a:p>
      </dgm:t>
    </dgm:pt>
    <dgm:pt modelId="{67F9ADBA-9666-4B19-BC03-72D5E0B40834}">
      <dgm:prSet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Requires line shape knowledge</a:t>
          </a:r>
        </a:p>
      </dgm:t>
    </dgm:pt>
    <dgm:pt modelId="{8550480D-CE3C-4824-9EA4-3BC340FAA979}" type="parTrans" cxnId="{0B9F8FA9-9716-4273-9EBF-927A8CDCAA12}">
      <dgm:prSet/>
      <dgm:spPr/>
      <dgm:t>
        <a:bodyPr/>
        <a:lstStyle/>
        <a:p>
          <a:endParaRPr lang="en-US"/>
        </a:p>
      </dgm:t>
    </dgm:pt>
    <dgm:pt modelId="{D98743CC-E053-4AF1-AF66-7019C3EA4351}" type="sibTrans" cxnId="{0B9F8FA9-9716-4273-9EBF-927A8CDCAA12}">
      <dgm:prSet/>
      <dgm:spPr/>
      <dgm:t>
        <a:bodyPr/>
        <a:lstStyle/>
        <a:p>
          <a:endParaRPr lang="en-US"/>
        </a:p>
      </dgm:t>
    </dgm:pt>
    <dgm:pt modelId="{5C861F16-76A6-414F-8108-41C52FF07104}">
      <dgm:prSet phldrT="[Texto]"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More dependent on number of events</a:t>
          </a:r>
        </a:p>
      </dgm:t>
    </dgm:pt>
    <dgm:pt modelId="{DD6AFDC6-D249-4284-B002-95E904F38A31}" type="parTrans" cxnId="{8C5675D5-678A-46B3-B92D-D440FA71A2C3}">
      <dgm:prSet/>
      <dgm:spPr/>
      <dgm:t>
        <a:bodyPr/>
        <a:lstStyle/>
        <a:p>
          <a:endParaRPr lang="en-US"/>
        </a:p>
      </dgm:t>
    </dgm:pt>
    <dgm:pt modelId="{6A85B206-B3B5-478D-8707-9F765E705AB9}" type="sibTrans" cxnId="{8C5675D5-678A-46B3-B92D-D440FA71A2C3}">
      <dgm:prSet/>
      <dgm:spPr/>
      <dgm:t>
        <a:bodyPr/>
        <a:lstStyle/>
        <a:p>
          <a:endParaRPr lang="en-US"/>
        </a:p>
      </dgm:t>
    </dgm:pt>
    <dgm:pt modelId="{1D222CBD-5472-4A58-B09D-7E69D8456A75}">
      <dgm:prSet phldrT="[Texto]"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Requires literature reference</a:t>
          </a:r>
          <a:endParaRPr lang="en-US" sz="1800" dirty="0"/>
        </a:p>
      </dgm:t>
    </dgm:pt>
    <dgm:pt modelId="{4E01968B-66EE-4A4A-9383-74FF4A4EA2CC}" type="parTrans" cxnId="{11F62523-BF7D-4CAA-8BDC-8DAF3A67F890}">
      <dgm:prSet/>
      <dgm:spPr/>
      <dgm:t>
        <a:bodyPr/>
        <a:lstStyle/>
        <a:p>
          <a:endParaRPr lang="en-US"/>
        </a:p>
      </dgm:t>
    </dgm:pt>
    <dgm:pt modelId="{682F73CF-6383-4C5B-B89D-355DBD945FBA}" type="sibTrans" cxnId="{11F62523-BF7D-4CAA-8BDC-8DAF3A67F890}">
      <dgm:prSet/>
      <dgm:spPr/>
      <dgm:t>
        <a:bodyPr/>
        <a:lstStyle/>
        <a:p>
          <a:endParaRPr lang="en-US"/>
        </a:p>
      </dgm:t>
    </dgm:pt>
    <dgm:pt modelId="{B20B8136-F047-41BD-A213-89799E80C47C}">
      <dgm:prSet phldrT="[Texto]"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Basically, a per-pixel “calibration”</a:t>
          </a:r>
        </a:p>
      </dgm:t>
    </dgm:pt>
    <dgm:pt modelId="{89C6845E-DBC4-438F-A723-FC0EBE961967}" type="parTrans" cxnId="{FBC0415F-DED7-44B5-8329-8C7EC9E82478}">
      <dgm:prSet/>
      <dgm:spPr/>
      <dgm:t>
        <a:bodyPr/>
        <a:lstStyle/>
        <a:p>
          <a:endParaRPr lang="en-US"/>
        </a:p>
      </dgm:t>
    </dgm:pt>
    <dgm:pt modelId="{F5E1FEA4-1413-4659-AE9E-D47A205492B7}" type="sibTrans" cxnId="{FBC0415F-DED7-44B5-8329-8C7EC9E82478}">
      <dgm:prSet/>
      <dgm:spPr/>
      <dgm:t>
        <a:bodyPr/>
        <a:lstStyle/>
        <a:p>
          <a:endParaRPr lang="en-US"/>
        </a:p>
      </dgm:t>
    </dgm:pt>
    <dgm:pt modelId="{A36A8C96-84DC-4032-8912-2F5DE6D7F370}">
      <dgm:prSet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Line shape not required</a:t>
          </a:r>
        </a:p>
      </dgm:t>
    </dgm:pt>
    <dgm:pt modelId="{FE6FB131-8D2A-49B4-9699-8CC2DF05E51A}" type="parTrans" cxnId="{BDE437EF-DE79-4A76-824C-51D5AF0BEA6C}">
      <dgm:prSet/>
      <dgm:spPr/>
      <dgm:t>
        <a:bodyPr/>
        <a:lstStyle/>
        <a:p>
          <a:endParaRPr lang="en-US"/>
        </a:p>
      </dgm:t>
    </dgm:pt>
    <dgm:pt modelId="{9D0463A1-5E38-4F1B-8496-DFA1E03B906C}" type="sibTrans" cxnId="{BDE437EF-DE79-4A76-824C-51D5AF0BEA6C}">
      <dgm:prSet/>
      <dgm:spPr/>
      <dgm:t>
        <a:bodyPr/>
        <a:lstStyle/>
        <a:p>
          <a:endParaRPr lang="en-US"/>
        </a:p>
      </dgm:t>
    </dgm:pt>
    <dgm:pt modelId="{199E43A0-2E8A-4F1B-872F-0ED1EB0D81E9}">
      <dgm:prSet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Requires “master” pixel</a:t>
          </a:r>
        </a:p>
      </dgm:t>
    </dgm:pt>
    <dgm:pt modelId="{DBF5E9E8-0173-44B9-8726-D5FA661C8881}" type="parTrans" cxnId="{C71DE612-700F-4E82-902F-B7F158632871}">
      <dgm:prSet/>
      <dgm:spPr/>
      <dgm:t>
        <a:bodyPr/>
        <a:lstStyle/>
        <a:p>
          <a:endParaRPr lang="en-US"/>
        </a:p>
      </dgm:t>
    </dgm:pt>
    <dgm:pt modelId="{F5CE1477-24CA-42BC-8F56-14124547B696}" type="sibTrans" cxnId="{C71DE612-700F-4E82-902F-B7F158632871}">
      <dgm:prSet/>
      <dgm:spPr/>
      <dgm:t>
        <a:bodyPr/>
        <a:lstStyle/>
        <a:p>
          <a:endParaRPr lang="en-US"/>
        </a:p>
      </dgm:t>
    </dgm:pt>
    <dgm:pt modelId="{6DC4AFA6-F095-47D6-94D9-B6BE0F1CAC93}">
      <dgm:prSet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Folds globally</a:t>
          </a:r>
        </a:p>
      </dgm:t>
    </dgm:pt>
    <dgm:pt modelId="{782C4864-D82E-45C7-8095-1AE1F0525214}" type="parTrans" cxnId="{4EEB8070-9261-40E7-9505-6B7A7989D9D5}">
      <dgm:prSet/>
      <dgm:spPr/>
      <dgm:t>
        <a:bodyPr/>
        <a:lstStyle/>
        <a:p>
          <a:endParaRPr lang="en-US"/>
        </a:p>
      </dgm:t>
    </dgm:pt>
    <dgm:pt modelId="{49C57F47-DF35-4F89-8264-61FED563129E}" type="sibTrans" cxnId="{4EEB8070-9261-40E7-9505-6B7A7989D9D5}">
      <dgm:prSet/>
      <dgm:spPr/>
      <dgm:t>
        <a:bodyPr/>
        <a:lstStyle/>
        <a:p>
          <a:endParaRPr lang="en-US"/>
        </a:p>
      </dgm:t>
    </dgm:pt>
    <dgm:pt modelId="{595D2CF7-AD37-435A-B2A3-424EEEC55BA2}">
      <dgm:prSet phldrT="[Texto]"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Only folds locally</a:t>
          </a:r>
        </a:p>
      </dgm:t>
    </dgm:pt>
    <dgm:pt modelId="{4CCFD2E7-E374-4125-8A28-7C2A15A0D1B4}" type="parTrans" cxnId="{CD35E4F7-00C4-4F82-9E0B-B741769D7B1F}">
      <dgm:prSet/>
      <dgm:spPr/>
      <dgm:t>
        <a:bodyPr/>
        <a:lstStyle/>
        <a:p>
          <a:endParaRPr lang="en-US"/>
        </a:p>
      </dgm:t>
    </dgm:pt>
    <dgm:pt modelId="{854C6613-449C-4D5C-B189-7CA661B5B47C}" type="sibTrans" cxnId="{CD35E4F7-00C4-4F82-9E0B-B741769D7B1F}">
      <dgm:prSet/>
      <dgm:spPr/>
      <dgm:t>
        <a:bodyPr/>
        <a:lstStyle/>
        <a:p>
          <a:endParaRPr lang="en-US"/>
        </a:p>
      </dgm:t>
    </dgm:pt>
    <dgm:pt modelId="{85AF701D-730D-4D68-8E55-B6DD508EF176}">
      <dgm:prSet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Basically, a per-pixel “calibration”</a:t>
          </a:r>
        </a:p>
      </dgm:t>
    </dgm:pt>
    <dgm:pt modelId="{1C73020F-AA5E-456D-962C-FF9173BE56A4}" type="parTrans" cxnId="{4A023232-075E-4A8E-9188-60728F3E61D9}">
      <dgm:prSet/>
      <dgm:spPr/>
      <dgm:t>
        <a:bodyPr/>
        <a:lstStyle/>
        <a:p>
          <a:endParaRPr lang="en-US"/>
        </a:p>
      </dgm:t>
    </dgm:pt>
    <dgm:pt modelId="{A1508BDF-695B-4430-99FE-E08C4B13F5D4}" type="sibTrans" cxnId="{4A023232-075E-4A8E-9188-60728F3E61D9}">
      <dgm:prSet/>
      <dgm:spPr/>
      <dgm:t>
        <a:bodyPr/>
        <a:lstStyle/>
        <a:p>
          <a:endParaRPr lang="en-US"/>
        </a:p>
      </dgm:t>
    </dgm:pt>
    <dgm:pt modelId="{0E4ED625-1691-47C0-8182-92B21E31E1AD}">
      <dgm:prSet custT="1"/>
      <dgm:spPr/>
      <dgm:t>
        <a:bodyPr/>
        <a:lstStyle/>
        <a:p>
          <a:r>
            <a:rPr lang="en-US" sz="1800" dirty="0">
              <a:solidFill>
                <a:srgbClr val="FF0000"/>
              </a:solidFill>
            </a:rPr>
            <a:t>More complex</a:t>
          </a:r>
        </a:p>
      </dgm:t>
    </dgm:pt>
    <dgm:pt modelId="{07CBCEFA-D457-4CD7-8254-611CF4F0713A}" type="parTrans" cxnId="{3D52C9BD-F701-4458-B165-997DD79F9F91}">
      <dgm:prSet/>
      <dgm:spPr/>
      <dgm:t>
        <a:bodyPr/>
        <a:lstStyle/>
        <a:p>
          <a:endParaRPr lang="en-US"/>
        </a:p>
      </dgm:t>
    </dgm:pt>
    <dgm:pt modelId="{39E8C314-56AF-40F5-AD96-C27EFC620277}" type="sibTrans" cxnId="{3D52C9BD-F701-4458-B165-997DD79F9F91}">
      <dgm:prSet/>
      <dgm:spPr/>
      <dgm:t>
        <a:bodyPr/>
        <a:lstStyle/>
        <a:p>
          <a:endParaRPr lang="en-US"/>
        </a:p>
      </dgm:t>
    </dgm:pt>
    <dgm:pt modelId="{9BB8EBD3-68B7-417D-97F5-B401FEE2C8ED}">
      <dgm:prSet phldrT="[Texto]" custT="1"/>
      <dgm:spPr/>
      <dgm:t>
        <a:bodyPr/>
        <a:lstStyle/>
        <a:p>
          <a:r>
            <a:rPr lang="en-US" sz="1800" dirty="0">
              <a:solidFill>
                <a:srgbClr val="00B050"/>
              </a:solidFill>
            </a:rPr>
            <a:t>Simple</a:t>
          </a:r>
        </a:p>
      </dgm:t>
    </dgm:pt>
    <dgm:pt modelId="{0BFAC786-D3D0-4E17-8A55-3C70D623E511}" type="parTrans" cxnId="{DF61EEED-4F21-4AC8-86BD-09FA705735CC}">
      <dgm:prSet/>
      <dgm:spPr/>
      <dgm:t>
        <a:bodyPr/>
        <a:lstStyle/>
        <a:p>
          <a:endParaRPr lang="en-US"/>
        </a:p>
      </dgm:t>
    </dgm:pt>
    <dgm:pt modelId="{B4F98B3B-384F-4FC5-9E2C-53589AE2967A}" type="sibTrans" cxnId="{DF61EEED-4F21-4AC8-86BD-09FA705735CC}">
      <dgm:prSet/>
      <dgm:spPr/>
      <dgm:t>
        <a:bodyPr/>
        <a:lstStyle/>
        <a:p>
          <a:endParaRPr lang="en-US"/>
        </a:p>
      </dgm:t>
    </dgm:pt>
    <dgm:pt modelId="{54F476C4-623A-4896-A0BA-36D8BA8C2869}" type="pres">
      <dgm:prSet presAssocID="{43F74508-6EF1-44E6-AC69-99AF04CB0E0A}" presName="Name0" presStyleCnt="0">
        <dgm:presLayoutVars>
          <dgm:dir/>
          <dgm:animLvl val="lvl"/>
          <dgm:resizeHandles val="exact"/>
        </dgm:presLayoutVars>
      </dgm:prSet>
      <dgm:spPr/>
    </dgm:pt>
    <dgm:pt modelId="{D928907A-0D1E-4571-B2F8-C2B0E312DFC8}" type="pres">
      <dgm:prSet presAssocID="{1ABD5639-C302-4330-8D91-0388C0B5E32C}" presName="composite" presStyleCnt="0"/>
      <dgm:spPr/>
    </dgm:pt>
    <dgm:pt modelId="{F1262CAB-ECBD-46CC-9F8D-D5896D75A93C}" type="pres">
      <dgm:prSet presAssocID="{1ABD5639-C302-4330-8D91-0388C0B5E32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15187568-7E36-4E0A-AE21-91CFD512AF87}" type="pres">
      <dgm:prSet presAssocID="{1ABD5639-C302-4330-8D91-0388C0B5E32C}" presName="desTx" presStyleLbl="alignAccFollowNode1" presStyleIdx="0" presStyleCnt="3">
        <dgm:presLayoutVars>
          <dgm:bulletEnabled val="1"/>
        </dgm:presLayoutVars>
      </dgm:prSet>
      <dgm:spPr/>
    </dgm:pt>
    <dgm:pt modelId="{67FACCAE-C04B-4EFE-9125-FC011AC9A219}" type="pres">
      <dgm:prSet presAssocID="{27E66A27-3234-446E-92EB-3F1F98E779CC}" presName="space" presStyleCnt="0"/>
      <dgm:spPr/>
    </dgm:pt>
    <dgm:pt modelId="{CD52F5E5-AC8C-49B8-BCA3-87465B503B59}" type="pres">
      <dgm:prSet presAssocID="{E2F7CE50-3EF9-41E2-AAB9-ECBE562E4A65}" presName="composite" presStyleCnt="0"/>
      <dgm:spPr/>
    </dgm:pt>
    <dgm:pt modelId="{17C7B1AA-1ED8-488D-BDF5-82FDD2DB586F}" type="pres">
      <dgm:prSet presAssocID="{E2F7CE50-3EF9-41E2-AAB9-ECBE562E4A65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5698FD97-1DC1-478A-8207-0B94E7A09BD2}" type="pres">
      <dgm:prSet presAssocID="{E2F7CE50-3EF9-41E2-AAB9-ECBE562E4A65}" presName="desTx" presStyleLbl="alignAccFollowNode1" presStyleIdx="1" presStyleCnt="3">
        <dgm:presLayoutVars>
          <dgm:bulletEnabled val="1"/>
        </dgm:presLayoutVars>
      </dgm:prSet>
      <dgm:spPr/>
    </dgm:pt>
    <dgm:pt modelId="{1BE02340-8553-4053-B715-CCFD2D4A8324}" type="pres">
      <dgm:prSet presAssocID="{17820905-CC85-4298-8DAA-6A018B0257F7}" presName="space" presStyleCnt="0"/>
      <dgm:spPr/>
    </dgm:pt>
    <dgm:pt modelId="{9246FD6B-B877-4F71-A551-154D08E474FB}" type="pres">
      <dgm:prSet presAssocID="{5985778A-5A6D-482D-ADF0-1AAAAA070F03}" presName="composite" presStyleCnt="0"/>
      <dgm:spPr/>
    </dgm:pt>
    <dgm:pt modelId="{2423065A-E16D-4C7C-9CE4-410305AD3118}" type="pres">
      <dgm:prSet presAssocID="{5985778A-5A6D-482D-ADF0-1AAAAA070F03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888B424E-9EA3-439E-B822-5A7A6A6F4271}" type="pres">
      <dgm:prSet presAssocID="{5985778A-5A6D-482D-ADF0-1AAAAA070F03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F2149308-171F-4716-8580-4F77A3B0B61D}" srcId="{1ABD5639-C302-4330-8D91-0388C0B5E32C}" destId="{3A770688-72CD-4EFB-A11C-37AEF1B25E29}" srcOrd="4" destOrd="0" parTransId="{ACF21529-1716-4718-BBED-7747098387B5}" sibTransId="{4060C62B-BB03-4BA9-9A51-D0EE507083BD}"/>
    <dgm:cxn modelId="{9542240D-D34E-488A-B713-0934750183FF}" type="presOf" srcId="{1D222CBD-5472-4A58-B09D-7E69D8456A75}" destId="{5698FD97-1DC1-478A-8207-0B94E7A09BD2}" srcOrd="0" destOrd="3" presId="urn:microsoft.com/office/officeart/2005/8/layout/hList1"/>
    <dgm:cxn modelId="{C71DE612-700F-4E82-902F-B7F158632871}" srcId="{5985778A-5A6D-482D-ADF0-1AAAAA070F03}" destId="{199E43A0-2E8A-4F1B-872F-0ED1EB0D81E9}" srcOrd="4" destOrd="0" parTransId="{DBF5E9E8-0173-44B9-8726-D5FA661C8881}" sibTransId="{F5CE1477-24CA-42BC-8F56-14124547B696}"/>
    <dgm:cxn modelId="{D637F412-0017-4B9F-897F-0D44D1C2FD67}" srcId="{1ABD5639-C302-4330-8D91-0388C0B5E32C}" destId="{5A0A0292-9B49-46A1-8877-F7410225E52D}" srcOrd="0" destOrd="0" parTransId="{FD3A2CCC-EA94-439F-8A11-51EB4856B82B}" sibTransId="{2536091E-2900-4FF5-B244-745D4C304C88}"/>
    <dgm:cxn modelId="{35BFEA17-AB83-4404-8C4F-0730936A856B}" type="presOf" srcId="{416386E9-FB84-47A8-B047-DE86BD763668}" destId="{15187568-7E36-4E0A-AE21-91CFD512AF87}" srcOrd="0" destOrd="1" presId="urn:microsoft.com/office/officeart/2005/8/layout/hList1"/>
    <dgm:cxn modelId="{11F62523-BF7D-4CAA-8BDC-8DAF3A67F890}" srcId="{E2F7CE50-3EF9-41E2-AAB9-ECBE562E4A65}" destId="{1D222CBD-5472-4A58-B09D-7E69D8456A75}" srcOrd="3" destOrd="0" parTransId="{4E01968B-66EE-4A4A-9383-74FF4A4EA2CC}" sibTransId="{682F73CF-6383-4C5B-B89D-355DBD945FBA}"/>
    <dgm:cxn modelId="{78B9F62A-D03E-42EF-891B-F9AF7942EC5B}" type="presOf" srcId="{67F9ADBA-9666-4B19-BC03-72D5E0B40834}" destId="{5698FD97-1DC1-478A-8207-0B94E7A09BD2}" srcOrd="0" destOrd="4" presId="urn:microsoft.com/office/officeart/2005/8/layout/hList1"/>
    <dgm:cxn modelId="{4A023232-075E-4A8E-9188-60728F3E61D9}" srcId="{5985778A-5A6D-482D-ADF0-1AAAAA070F03}" destId="{85AF701D-730D-4D68-8E55-B6DD508EF176}" srcOrd="3" destOrd="0" parTransId="{1C73020F-AA5E-456D-962C-FF9173BE56A4}" sibTransId="{A1508BDF-695B-4430-99FE-E08C4B13F5D4}"/>
    <dgm:cxn modelId="{8DBB583C-D69A-4116-ACCE-47188DE7D607}" srcId="{43F74508-6EF1-44E6-AC69-99AF04CB0E0A}" destId="{1ABD5639-C302-4330-8D91-0388C0B5E32C}" srcOrd="0" destOrd="0" parTransId="{3DE2F84B-5E09-4BE1-A8C2-712F409928A9}" sibTransId="{27E66A27-3234-446E-92EB-3F1F98E779CC}"/>
    <dgm:cxn modelId="{0015923D-842F-4E01-8A34-964886FFA25B}" type="presOf" srcId="{43F74508-6EF1-44E6-AC69-99AF04CB0E0A}" destId="{54F476C4-623A-4896-A0BA-36D8BA8C2869}" srcOrd="0" destOrd="0" presId="urn:microsoft.com/office/officeart/2005/8/layout/hList1"/>
    <dgm:cxn modelId="{20BA4A5C-E853-4231-9BC7-D5725B4784FB}" type="presOf" srcId="{A184FD89-BB48-4553-9921-AD14FC94BEF1}" destId="{888B424E-9EA3-439E-B822-5A7A6A6F4271}" srcOrd="0" destOrd="0" presId="urn:microsoft.com/office/officeart/2005/8/layout/hList1"/>
    <dgm:cxn modelId="{FBC0415F-DED7-44B5-8329-8C7EC9E82478}" srcId="{E2F7CE50-3EF9-41E2-AAB9-ECBE562E4A65}" destId="{B20B8136-F047-41BD-A213-89799E80C47C}" srcOrd="1" destOrd="0" parTransId="{89C6845E-DBC4-438F-A723-FC0EBE961967}" sibTransId="{F5E1FEA4-1413-4659-AE9E-D47A205492B7}"/>
    <dgm:cxn modelId="{395AEF44-C859-4517-9F42-E6D000E17760}" type="presOf" srcId="{5C861F16-76A6-414F-8108-41C52FF07104}" destId="{5698FD97-1DC1-478A-8207-0B94E7A09BD2}" srcOrd="0" destOrd="2" presId="urn:microsoft.com/office/officeart/2005/8/layout/hList1"/>
    <dgm:cxn modelId="{E8EA6F6D-C022-43D4-9423-A452D90CF578}" srcId="{1ABD5639-C302-4330-8D91-0388C0B5E32C}" destId="{416386E9-FB84-47A8-B047-DE86BD763668}" srcOrd="1" destOrd="0" parTransId="{28016055-D2F6-492B-9F92-71D8BB33234B}" sibTransId="{FA4B696C-E1BA-4FF2-BE14-CBE61FB6F33C}"/>
    <dgm:cxn modelId="{8CDE1C4E-2ADF-477D-A69B-419D997123F0}" srcId="{1ABD5639-C302-4330-8D91-0388C0B5E32C}" destId="{59163502-A356-4547-9407-7529369185F1}" srcOrd="3" destOrd="0" parTransId="{2BDA0EE2-3E48-4CCC-8A90-4F7B338968C6}" sibTransId="{4BAA572E-6A82-4920-9E07-023D77FB4F85}"/>
    <dgm:cxn modelId="{B62F706E-4352-47D9-91BC-B2F7BFBFEE65}" type="presOf" srcId="{595D2CF7-AD37-435A-B2A3-424EEEC55BA2}" destId="{15187568-7E36-4E0A-AE21-91CFD512AF87}" srcOrd="0" destOrd="5" presId="urn:microsoft.com/office/officeart/2005/8/layout/hList1"/>
    <dgm:cxn modelId="{6209236F-CA7C-407F-A112-B051B4B9221F}" type="presOf" srcId="{199E43A0-2E8A-4F1B-872F-0ED1EB0D81E9}" destId="{888B424E-9EA3-439E-B822-5A7A6A6F4271}" srcOrd="0" destOrd="4" presId="urn:microsoft.com/office/officeart/2005/8/layout/hList1"/>
    <dgm:cxn modelId="{4EEB8070-9261-40E7-9505-6B7A7989D9D5}" srcId="{5985778A-5A6D-482D-ADF0-1AAAAA070F03}" destId="{6DC4AFA6-F095-47D6-94D9-B6BE0F1CAC93}" srcOrd="2" destOrd="0" parTransId="{782C4864-D82E-45C7-8095-1AE1F0525214}" sibTransId="{49C57F47-DF35-4F89-8264-61FED563129E}"/>
    <dgm:cxn modelId="{B2E07271-A580-4A31-ABCC-0291AB42FB35}" type="presOf" srcId="{85AF701D-730D-4D68-8E55-B6DD508EF176}" destId="{888B424E-9EA3-439E-B822-5A7A6A6F4271}" srcOrd="0" destOrd="3" presId="urn:microsoft.com/office/officeart/2005/8/layout/hList1"/>
    <dgm:cxn modelId="{A2CAD177-9B7B-44D5-93B1-39FA468F16F9}" srcId="{43F74508-6EF1-44E6-AC69-99AF04CB0E0A}" destId="{5985778A-5A6D-482D-ADF0-1AAAAA070F03}" srcOrd="2" destOrd="0" parTransId="{539451F4-0AC8-47CF-8DED-60B180B63F83}" sibTransId="{488A440E-E450-4522-B88A-D364B93D69AE}"/>
    <dgm:cxn modelId="{D0ED2678-8FA8-4DA2-84D9-9228BBABA477}" type="presOf" srcId="{9BB8EBD3-68B7-417D-97F5-B401FEE2C8ED}" destId="{15187568-7E36-4E0A-AE21-91CFD512AF87}" srcOrd="0" destOrd="2" presId="urn:microsoft.com/office/officeart/2005/8/layout/hList1"/>
    <dgm:cxn modelId="{6A205658-E1FA-4FBB-999C-C1A0D498AABE}" type="presOf" srcId="{A36A8C96-84DC-4032-8912-2F5DE6D7F370}" destId="{888B424E-9EA3-439E-B822-5A7A6A6F4271}" srcOrd="0" destOrd="1" presId="urn:microsoft.com/office/officeart/2005/8/layout/hList1"/>
    <dgm:cxn modelId="{60A1147D-68EF-42B3-825D-76CA967895F1}" type="presOf" srcId="{59163502-A356-4547-9407-7529369185F1}" destId="{15187568-7E36-4E0A-AE21-91CFD512AF87}" srcOrd="0" destOrd="3" presId="urn:microsoft.com/office/officeart/2005/8/layout/hList1"/>
    <dgm:cxn modelId="{70AFAC7F-D475-49B6-91D7-C11F524AB99F}" type="presOf" srcId="{1ABD5639-C302-4330-8D91-0388C0B5E32C}" destId="{F1262CAB-ECBD-46CC-9F8D-D5896D75A93C}" srcOrd="0" destOrd="0" presId="urn:microsoft.com/office/officeart/2005/8/layout/hList1"/>
    <dgm:cxn modelId="{494BA088-0502-47CC-855E-62D5EB1FE077}" type="presOf" srcId="{061436F1-E312-440D-BD40-46AB5F7C323F}" destId="{5698FD97-1DC1-478A-8207-0B94E7A09BD2}" srcOrd="0" destOrd="0" presId="urn:microsoft.com/office/officeart/2005/8/layout/hList1"/>
    <dgm:cxn modelId="{8F748198-280F-4C36-B020-FF6C104AA8CD}" type="presOf" srcId="{0E4ED625-1691-47C0-8182-92B21E31E1AD}" destId="{888B424E-9EA3-439E-B822-5A7A6A6F4271}" srcOrd="0" destOrd="5" presId="urn:microsoft.com/office/officeart/2005/8/layout/hList1"/>
    <dgm:cxn modelId="{F12DC69A-990D-4AFC-8AB4-59F4EC784284}" srcId="{5985778A-5A6D-482D-ADF0-1AAAAA070F03}" destId="{A184FD89-BB48-4553-9921-AD14FC94BEF1}" srcOrd="0" destOrd="0" parTransId="{9210999F-CF34-4677-88F2-31128F525D61}" sibTransId="{212B4E6D-3FC9-45F2-9536-7799BDC1A0D6}"/>
    <dgm:cxn modelId="{1702069B-5941-448B-B809-4835E7FCC369}" srcId="{E2F7CE50-3EF9-41E2-AAB9-ECBE562E4A65}" destId="{061436F1-E312-440D-BD40-46AB5F7C323F}" srcOrd="0" destOrd="0" parTransId="{99D32CA3-E28B-49FB-9EF3-14EEA10BB59F}" sibTransId="{338C91AB-6355-4B27-94F8-8DAE6E975B6B}"/>
    <dgm:cxn modelId="{3161589D-D15C-4298-A7DB-FB940CC18C35}" type="presOf" srcId="{B20B8136-F047-41BD-A213-89799E80C47C}" destId="{5698FD97-1DC1-478A-8207-0B94E7A09BD2}" srcOrd="0" destOrd="1" presId="urn:microsoft.com/office/officeart/2005/8/layout/hList1"/>
    <dgm:cxn modelId="{41A352A9-F576-41F0-9D86-AC2630A71F5A}" type="presOf" srcId="{5985778A-5A6D-482D-ADF0-1AAAAA070F03}" destId="{2423065A-E16D-4C7C-9CE4-410305AD3118}" srcOrd="0" destOrd="0" presId="urn:microsoft.com/office/officeart/2005/8/layout/hList1"/>
    <dgm:cxn modelId="{0B9F8FA9-9716-4273-9EBF-927A8CDCAA12}" srcId="{E2F7CE50-3EF9-41E2-AAB9-ECBE562E4A65}" destId="{67F9ADBA-9666-4B19-BC03-72D5E0B40834}" srcOrd="4" destOrd="0" parTransId="{8550480D-CE3C-4824-9EA4-3BC340FAA979}" sibTransId="{D98743CC-E053-4AF1-AF66-7019C3EA4351}"/>
    <dgm:cxn modelId="{305702BB-DBA0-4F2F-B069-F67FB3E27224}" srcId="{43F74508-6EF1-44E6-AC69-99AF04CB0E0A}" destId="{E2F7CE50-3EF9-41E2-AAB9-ECBE562E4A65}" srcOrd="1" destOrd="0" parTransId="{C8061120-3892-48F9-91DB-D6E878808493}" sibTransId="{17820905-CC85-4298-8DAA-6A018B0257F7}"/>
    <dgm:cxn modelId="{3D52C9BD-F701-4458-B165-997DD79F9F91}" srcId="{5985778A-5A6D-482D-ADF0-1AAAAA070F03}" destId="{0E4ED625-1691-47C0-8182-92B21E31E1AD}" srcOrd="5" destOrd="0" parTransId="{07CBCEFA-D457-4CD7-8254-611CF4F0713A}" sibTransId="{39E8C314-56AF-40F5-AD96-C27EFC620277}"/>
    <dgm:cxn modelId="{8F62E4C7-72CC-48CF-99B9-FB2F6BDBD7CF}" type="presOf" srcId="{6DC4AFA6-F095-47D6-94D9-B6BE0F1CAC93}" destId="{888B424E-9EA3-439E-B822-5A7A6A6F4271}" srcOrd="0" destOrd="2" presId="urn:microsoft.com/office/officeart/2005/8/layout/hList1"/>
    <dgm:cxn modelId="{8C5675D5-678A-46B3-B92D-D440FA71A2C3}" srcId="{E2F7CE50-3EF9-41E2-AAB9-ECBE562E4A65}" destId="{5C861F16-76A6-414F-8108-41C52FF07104}" srcOrd="2" destOrd="0" parTransId="{DD6AFDC6-D249-4284-B002-95E904F38A31}" sibTransId="{6A85B206-B3B5-478D-8707-9F765E705AB9}"/>
    <dgm:cxn modelId="{08B9C5E1-D006-4037-ACD3-2DF7AEF150CB}" type="presOf" srcId="{E2F7CE50-3EF9-41E2-AAB9-ECBE562E4A65}" destId="{17C7B1AA-1ED8-488D-BDF5-82FDD2DB586F}" srcOrd="0" destOrd="0" presId="urn:microsoft.com/office/officeart/2005/8/layout/hList1"/>
    <dgm:cxn modelId="{9A444BEB-0754-4C8C-855B-A1C04187C7EC}" type="presOf" srcId="{5A0A0292-9B49-46A1-8877-F7410225E52D}" destId="{15187568-7E36-4E0A-AE21-91CFD512AF87}" srcOrd="0" destOrd="0" presId="urn:microsoft.com/office/officeart/2005/8/layout/hList1"/>
    <dgm:cxn modelId="{DF61EEED-4F21-4AC8-86BD-09FA705735CC}" srcId="{1ABD5639-C302-4330-8D91-0388C0B5E32C}" destId="{9BB8EBD3-68B7-417D-97F5-B401FEE2C8ED}" srcOrd="2" destOrd="0" parTransId="{0BFAC786-D3D0-4E17-8A55-3C70D623E511}" sibTransId="{B4F98B3B-384F-4FC5-9E2C-53589AE2967A}"/>
    <dgm:cxn modelId="{2017CEEE-4749-4ACC-8F3F-9428985E3398}" type="presOf" srcId="{3A770688-72CD-4EFB-A11C-37AEF1B25E29}" destId="{15187568-7E36-4E0A-AE21-91CFD512AF87}" srcOrd="0" destOrd="4" presId="urn:microsoft.com/office/officeart/2005/8/layout/hList1"/>
    <dgm:cxn modelId="{BDE437EF-DE79-4A76-824C-51D5AF0BEA6C}" srcId="{5985778A-5A6D-482D-ADF0-1AAAAA070F03}" destId="{A36A8C96-84DC-4032-8912-2F5DE6D7F370}" srcOrd="1" destOrd="0" parTransId="{FE6FB131-8D2A-49B4-9699-8CC2DF05E51A}" sibTransId="{9D0463A1-5E38-4F1B-8496-DFA1E03B906C}"/>
    <dgm:cxn modelId="{CD35E4F7-00C4-4F82-9E0B-B741769D7B1F}" srcId="{1ABD5639-C302-4330-8D91-0388C0B5E32C}" destId="{595D2CF7-AD37-435A-B2A3-424EEEC55BA2}" srcOrd="5" destOrd="0" parTransId="{4CCFD2E7-E374-4125-8A28-7C2A15A0D1B4}" sibTransId="{854C6613-449C-4D5C-B189-7CA661B5B47C}"/>
    <dgm:cxn modelId="{04944CED-2B40-4D9A-99B2-28FFB8AA98C1}" type="presParOf" srcId="{54F476C4-623A-4896-A0BA-36D8BA8C2869}" destId="{D928907A-0D1E-4571-B2F8-C2B0E312DFC8}" srcOrd="0" destOrd="0" presId="urn:microsoft.com/office/officeart/2005/8/layout/hList1"/>
    <dgm:cxn modelId="{D04588CD-5129-4290-90E9-AE9944B2639E}" type="presParOf" srcId="{D928907A-0D1E-4571-B2F8-C2B0E312DFC8}" destId="{F1262CAB-ECBD-46CC-9F8D-D5896D75A93C}" srcOrd="0" destOrd="0" presId="urn:microsoft.com/office/officeart/2005/8/layout/hList1"/>
    <dgm:cxn modelId="{1D080003-03A1-4EAA-B153-BA1B250D5FF3}" type="presParOf" srcId="{D928907A-0D1E-4571-B2F8-C2B0E312DFC8}" destId="{15187568-7E36-4E0A-AE21-91CFD512AF87}" srcOrd="1" destOrd="0" presId="urn:microsoft.com/office/officeart/2005/8/layout/hList1"/>
    <dgm:cxn modelId="{FE16D676-0922-4ACD-8F06-8161D8F89C53}" type="presParOf" srcId="{54F476C4-623A-4896-A0BA-36D8BA8C2869}" destId="{67FACCAE-C04B-4EFE-9125-FC011AC9A219}" srcOrd="1" destOrd="0" presId="urn:microsoft.com/office/officeart/2005/8/layout/hList1"/>
    <dgm:cxn modelId="{7231A729-2E9B-4A78-B0E8-D428304B8C06}" type="presParOf" srcId="{54F476C4-623A-4896-A0BA-36D8BA8C2869}" destId="{CD52F5E5-AC8C-49B8-BCA3-87465B503B59}" srcOrd="2" destOrd="0" presId="urn:microsoft.com/office/officeart/2005/8/layout/hList1"/>
    <dgm:cxn modelId="{CDFFC520-8985-4E4E-B3B8-401856099238}" type="presParOf" srcId="{CD52F5E5-AC8C-49B8-BCA3-87465B503B59}" destId="{17C7B1AA-1ED8-488D-BDF5-82FDD2DB586F}" srcOrd="0" destOrd="0" presId="urn:microsoft.com/office/officeart/2005/8/layout/hList1"/>
    <dgm:cxn modelId="{1170E82A-7336-448A-B47F-1CBBADDC4823}" type="presParOf" srcId="{CD52F5E5-AC8C-49B8-BCA3-87465B503B59}" destId="{5698FD97-1DC1-478A-8207-0B94E7A09BD2}" srcOrd="1" destOrd="0" presId="urn:microsoft.com/office/officeart/2005/8/layout/hList1"/>
    <dgm:cxn modelId="{FA87F286-883A-4699-958D-9575D0C73AA0}" type="presParOf" srcId="{54F476C4-623A-4896-A0BA-36D8BA8C2869}" destId="{1BE02340-8553-4053-B715-CCFD2D4A8324}" srcOrd="3" destOrd="0" presId="urn:microsoft.com/office/officeart/2005/8/layout/hList1"/>
    <dgm:cxn modelId="{241C7AB9-1B7F-4C6E-B454-391BE86D7787}" type="presParOf" srcId="{54F476C4-623A-4896-A0BA-36D8BA8C2869}" destId="{9246FD6B-B877-4F71-A551-154D08E474FB}" srcOrd="4" destOrd="0" presId="urn:microsoft.com/office/officeart/2005/8/layout/hList1"/>
    <dgm:cxn modelId="{F4FBAA1D-4C1E-438D-BB0D-AA8B79DEEA66}" type="presParOf" srcId="{9246FD6B-B877-4F71-A551-154D08E474FB}" destId="{2423065A-E16D-4C7C-9CE4-410305AD3118}" srcOrd="0" destOrd="0" presId="urn:microsoft.com/office/officeart/2005/8/layout/hList1"/>
    <dgm:cxn modelId="{279A56D7-8CF1-47AA-BDEF-02A11FF1E3B9}" type="presParOf" srcId="{9246FD6B-B877-4F71-A551-154D08E474FB}" destId="{888B424E-9EA3-439E-B822-5A7A6A6F427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262CAB-ECBD-46CC-9F8D-D5896D75A93C}">
      <dsp:nvSpPr>
        <dsp:cNvPr id="0" name=""/>
        <dsp:cNvSpPr/>
      </dsp:nvSpPr>
      <dsp:spPr>
        <a:xfrm>
          <a:off x="3178" y="666857"/>
          <a:ext cx="3099494" cy="1098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Linear Folding</a:t>
          </a:r>
        </a:p>
      </dsp:txBody>
      <dsp:txXfrm>
        <a:off x="3178" y="666857"/>
        <a:ext cx="3099494" cy="1098873"/>
      </dsp:txXfrm>
    </dsp:sp>
    <dsp:sp modelId="{15187568-7E36-4E0A-AE21-91CFD512AF87}">
      <dsp:nvSpPr>
        <dsp:cNvPr id="0" name=""/>
        <dsp:cNvSpPr/>
      </dsp:nvSpPr>
      <dsp:spPr>
        <a:xfrm>
          <a:off x="3178" y="1765730"/>
          <a:ext cx="3099494" cy="297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Literature reference free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Line shape not required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Simple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Assumes constant non-linear gain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Requires “master” pixel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Only folds locally</a:t>
          </a:r>
        </a:p>
      </dsp:txBody>
      <dsp:txXfrm>
        <a:off x="3178" y="1765730"/>
        <a:ext cx="3099494" cy="2972320"/>
      </dsp:txXfrm>
    </dsp:sp>
    <dsp:sp modelId="{17C7B1AA-1ED8-488D-BDF5-82FDD2DB586F}">
      <dsp:nvSpPr>
        <dsp:cNvPr id="0" name=""/>
        <dsp:cNvSpPr/>
      </dsp:nvSpPr>
      <dsp:spPr>
        <a:xfrm>
          <a:off x="3536602" y="666857"/>
          <a:ext cx="3099494" cy="1098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Ref. Non-linear Folding</a:t>
          </a:r>
        </a:p>
      </dsp:txBody>
      <dsp:txXfrm>
        <a:off x="3536602" y="666857"/>
        <a:ext cx="3099494" cy="1098873"/>
      </dsp:txXfrm>
    </dsp:sp>
    <dsp:sp modelId="{5698FD97-1DC1-478A-8207-0B94E7A09BD2}">
      <dsp:nvSpPr>
        <dsp:cNvPr id="0" name=""/>
        <dsp:cNvSpPr/>
      </dsp:nvSpPr>
      <dsp:spPr>
        <a:xfrm>
          <a:off x="3536602" y="1765730"/>
          <a:ext cx="3099494" cy="297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No “master” pixel required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Basically, a per-pixel “calibration”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More dependent on number of events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Requires literature reference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Requires line shape knowledge</a:t>
          </a:r>
        </a:p>
      </dsp:txBody>
      <dsp:txXfrm>
        <a:off x="3536602" y="1765730"/>
        <a:ext cx="3099494" cy="2972320"/>
      </dsp:txXfrm>
    </dsp:sp>
    <dsp:sp modelId="{2423065A-E16D-4C7C-9CE4-410305AD3118}">
      <dsp:nvSpPr>
        <dsp:cNvPr id="0" name=""/>
        <dsp:cNvSpPr/>
      </dsp:nvSpPr>
      <dsp:spPr>
        <a:xfrm>
          <a:off x="7070026" y="666857"/>
          <a:ext cx="3099494" cy="10988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Non-Ref. Non-linear Folding</a:t>
          </a:r>
        </a:p>
      </dsp:txBody>
      <dsp:txXfrm>
        <a:off x="7070026" y="666857"/>
        <a:ext cx="3099494" cy="1098873"/>
      </dsp:txXfrm>
    </dsp:sp>
    <dsp:sp modelId="{888B424E-9EA3-439E-B822-5A7A6A6F4271}">
      <dsp:nvSpPr>
        <dsp:cNvPr id="0" name=""/>
        <dsp:cNvSpPr/>
      </dsp:nvSpPr>
      <dsp:spPr>
        <a:xfrm>
          <a:off x="7070026" y="1765730"/>
          <a:ext cx="3099494" cy="297232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Literature reference free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Line shape not required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Folds globally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00B050"/>
              </a:solidFill>
            </a:rPr>
            <a:t>Basically, a per-pixel “calibration”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Requires “master” pixel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solidFill>
                <a:srgbClr val="FF0000"/>
              </a:solidFill>
            </a:rPr>
            <a:t>More complex</a:t>
          </a:r>
        </a:p>
      </dsp:txBody>
      <dsp:txXfrm>
        <a:off x="7070026" y="1765730"/>
        <a:ext cx="3099494" cy="2972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539C632D-BF15-4631-84FE-0C7759138E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93ACF57F-BFD8-42E6-8F17-4E943B308F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7AE73-9177-4F2E-8312-5B90C03627AE}" type="datetime1">
              <a:rPr lang="pt-PT" smtClean="0"/>
              <a:t>28/07/2025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86D2B16-F3C3-4055-859A-6F49E8AF10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AFA77F1-6D66-4DCE-9BE4-83575C27E5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1A0C3A-95D3-4AAB-81A1-2AA15A6DCD44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39183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9A7C-D83F-4993-9975-1800B20A4938}" type="datetime1">
              <a:rPr lang="pt-PT" smtClean="0"/>
              <a:pPr/>
              <a:t>28/07/2025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939589-3E79-4C82-AA4A-FE78234FAA59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1651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F2C3B-E0D1-F9A3-9F4A-908A4B3BC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4FB9352-7EA6-8583-322E-FA7476572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3FDE306-443D-46E6-19EB-C5EADE0303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QED contributions as a function of Z.</a:t>
            </a:r>
            <a:endParaRPr lang="en-U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4F99DE-3B49-EDB1-B313-A60E8CE78D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noProof="0" smtClean="0"/>
              <a:t>10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75503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78138-0046-4C37-98E8-BF8A61D7E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415ED34-9C37-BFEC-C5F6-8623CCB5CC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4159B3C-E181-2FC2-D5EB-7C115A571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9CB4001-A1ED-CAED-84CA-A8FF51D107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57198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50327-3253-C20F-D5CE-1421C7285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08C7995-C2EB-D14B-93F5-A8CE0F8FF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97C4D3A-6367-1F87-5146-3AB8C43772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489371D-D4F4-39BD-4BDF-3EA6C7206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25200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E00A6-49C2-1E22-BC25-2ED1C2B55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E4A3F44-8999-92F8-6BE8-C5E5E25BB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E3BCC55-64D2-551B-99DE-28452F8EB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Also </a:t>
            </a:r>
            <a:r>
              <a:rPr lang="pt-PT" dirty="0" err="1"/>
              <a:t>mention</a:t>
            </a:r>
            <a:r>
              <a:rPr lang="pt-PT" dirty="0"/>
              <a:t> </a:t>
            </a:r>
            <a:r>
              <a:rPr lang="pt-PT" dirty="0" err="1"/>
              <a:t>lamb</a:t>
            </a:r>
            <a:r>
              <a:rPr lang="pt-PT" dirty="0"/>
              <a:t>-Shift </a:t>
            </a:r>
            <a:r>
              <a:rPr lang="pt-PT" dirty="0" err="1"/>
              <a:t>contributions</a:t>
            </a:r>
            <a:r>
              <a:rPr lang="pt-PT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Simplifying</a:t>
            </a:r>
            <a:r>
              <a:rPr lang="pt-PT" dirty="0"/>
              <a:t>, </a:t>
            </a:r>
            <a:r>
              <a:rPr lang="pt-PT" dirty="0" err="1"/>
              <a:t>multiple</a:t>
            </a:r>
            <a:r>
              <a:rPr lang="pt-PT" dirty="0"/>
              <a:t> </a:t>
            </a:r>
            <a:r>
              <a:rPr lang="pt-PT" dirty="0" err="1"/>
              <a:t>transitions</a:t>
            </a:r>
            <a:r>
              <a:rPr lang="pt-PT" dirty="0"/>
              <a:t> in </a:t>
            </a:r>
            <a:r>
              <a:rPr lang="pt-PT" dirty="0" err="1"/>
              <a:t>here</a:t>
            </a:r>
            <a:r>
              <a:rPr lang="pt-PT" dirty="0"/>
              <a:t>.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59DC51B-D7E7-A83A-6A82-6449546FF8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62410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4839E-7D9B-F9A1-F179-97982E236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AD234D9-2ADB-06BA-8772-B290E959F5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8EF01D2-F129-740A-B3E1-098418718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F -&gt; 7x </a:t>
            </a:r>
            <a:r>
              <a:rPr lang="pt-PT" dirty="0" err="1"/>
              <a:t>DeltaQED</a:t>
            </a:r>
            <a:r>
              <a:rPr lang="pt-PT" dirty="0"/>
              <a:t>!</a:t>
            </a:r>
          </a:p>
          <a:p>
            <a:r>
              <a:rPr lang="pt-PT" dirty="0" err="1"/>
              <a:t>Simplifying</a:t>
            </a:r>
            <a:r>
              <a:rPr lang="pt-PT" dirty="0"/>
              <a:t>, </a:t>
            </a:r>
            <a:r>
              <a:rPr lang="pt-PT" dirty="0" err="1"/>
              <a:t>multiple</a:t>
            </a:r>
            <a:r>
              <a:rPr lang="pt-PT" dirty="0"/>
              <a:t> </a:t>
            </a:r>
            <a:r>
              <a:rPr lang="pt-PT" dirty="0" err="1"/>
              <a:t>transitions</a:t>
            </a:r>
            <a:r>
              <a:rPr lang="pt-PT" dirty="0"/>
              <a:t> in </a:t>
            </a:r>
            <a:r>
              <a:rPr lang="pt-PT" dirty="0" err="1"/>
              <a:t>here</a:t>
            </a:r>
            <a:endParaRPr lang="pt-PT" dirty="0"/>
          </a:p>
          <a:p>
            <a:r>
              <a:rPr lang="pt-PT" dirty="0" err="1"/>
              <a:t>Reference</a:t>
            </a:r>
            <a:r>
              <a:rPr lang="pt-PT" dirty="0"/>
              <a:t>: </a:t>
            </a:r>
            <a:r>
              <a:rPr lang="pt-PT" dirty="0" err="1"/>
              <a:t>two-photon</a:t>
            </a:r>
            <a:r>
              <a:rPr lang="pt-PT" dirty="0"/>
              <a:t> Exchange / Nuclear </a:t>
            </a:r>
            <a:r>
              <a:rPr lang="pt-PT" dirty="0" err="1"/>
              <a:t>Polarizability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418E512-4A94-6975-8BB8-4C098B3DB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3908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68C06-5625-D24B-90EA-20C7C1F47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3B9C438-052E-DC1F-2530-0A74B7FB2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A246BAF-FB72-5E3B-0237-C841BECE5F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A7228F0-AB2C-C57B-CFDD-8BC27AEDA4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7350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C18CA-3CC3-C993-D891-55C3BB0C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1728563-335B-7717-6DD1-27E5315A2C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73367F8-D833-C74E-19D1-1730FC45C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6E92AB2-DC0E-10F5-BC5C-05007BEEEE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11611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0105-0901-2211-73D9-00F0E4D48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D202BA7-0C57-5227-60A2-8ED45C828A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752D5158-07F5-1EC0-1D44-B96712368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MMC 0.5Hz per pixel</a:t>
            </a:r>
          </a:p>
          <a:p>
            <a:r>
              <a:rPr lang="en-US" dirty="0"/>
              <a:t>Each pixel is basically a detector</a:t>
            </a:r>
          </a:p>
          <a:p>
            <a:r>
              <a:rPr lang="en-US" dirty="0"/>
              <a:t>Really, they are linked by pairs</a:t>
            </a:r>
            <a:endParaRPr lang="pt-PT" dirty="0"/>
          </a:p>
          <a:p>
            <a:r>
              <a:rPr lang="pt-PT" dirty="0" err="1"/>
              <a:t>Mention</a:t>
            </a:r>
            <a:r>
              <a:rPr lang="pt-PT" dirty="0"/>
              <a:t> </a:t>
            </a:r>
            <a:r>
              <a:rPr lang="pt-PT" dirty="0" err="1"/>
              <a:t>how</a:t>
            </a:r>
            <a:r>
              <a:rPr lang="pt-PT" dirty="0"/>
              <a:t> pixels are </a:t>
            </a:r>
            <a:r>
              <a:rPr lang="pt-PT" dirty="0" err="1"/>
              <a:t>tied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ADC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3A77CDB-8107-C29E-6142-C3A97615A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5543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A6EE1-3B72-593B-7E1A-21A479940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EABBD9BF-FB55-8821-B438-37E32C22E4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BEA353A-8B53-A457-D668-E9C6260F30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42EBCE2-6765-EFAA-B4A1-1AF1A9131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2965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E2B56-73ED-BF30-56A7-2A65C0897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1DA2061-D921-045D-5315-F8EE055AC3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EC2651B-9E90-C018-DD1C-0EF0C44A7F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References + Proton size radius</a:t>
            </a:r>
          </a:p>
          <a:p>
            <a:pPr marL="228600" indent="-228600">
              <a:buAutoNum type="alphaLcParenBoth"/>
            </a:pPr>
            <a:r>
              <a:rPr lang="en-US" dirty="0"/>
              <a:t>Scattering</a:t>
            </a:r>
          </a:p>
          <a:p>
            <a:pPr marL="228600" indent="-228600">
              <a:buAutoNum type="alphaLcParenBoth"/>
            </a:pPr>
            <a:r>
              <a:rPr lang="en-US" dirty="0"/>
              <a:t>Spectroscopy</a:t>
            </a:r>
            <a:endParaRPr lang="pt-PT" dirty="0"/>
          </a:p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2E7267B-0492-4AEF-6525-7C556EB14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19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02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995878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F974F-6322-4CFC-EC5F-DA6D723D4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914F546-FE48-086D-3E7C-EE665A96C0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25A3946-4252-922D-D8A1-EBD01A270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 -&gt; Amplitude for </a:t>
            </a:r>
            <a:r>
              <a:rPr lang="pt-PT" dirty="0" err="1"/>
              <a:t>now</a:t>
            </a:r>
            <a:r>
              <a:rPr lang="pt-PT" dirty="0"/>
              <a:t> </a:t>
            </a:r>
            <a:r>
              <a:rPr lang="pt-PT" dirty="0" err="1"/>
              <a:t>on</a:t>
            </a:r>
            <a:endParaRPr lang="pt-PT" dirty="0"/>
          </a:p>
          <a:p>
            <a:r>
              <a:rPr lang="pt-PT" dirty="0" err="1"/>
              <a:t>phiT</a:t>
            </a:r>
            <a:r>
              <a:rPr lang="pt-PT" dirty="0"/>
              <a:t> -&gt; </a:t>
            </a:r>
            <a:r>
              <a:rPr lang="pt-PT" dirty="0" err="1"/>
              <a:t>Used</a:t>
            </a:r>
            <a:r>
              <a:rPr lang="pt-PT" dirty="0"/>
              <a:t> for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sensing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some </a:t>
            </a:r>
            <a:r>
              <a:rPr lang="pt-PT" dirty="0" err="1"/>
              <a:t>specific</a:t>
            </a:r>
            <a:r>
              <a:rPr lang="pt-PT" dirty="0"/>
              <a:t> pixels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FBB032C-8526-6DBC-4A3A-B217DD321B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303051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F5C6-6D4A-5FEE-28D5-19DE640E6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8D1B429-63CC-48EF-0882-27D3E40C0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FB6652A-2C57-E0AD-D2FF-CBA1BB9BD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1E5CC8F-4BF4-81A0-8D53-9E39BE031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65165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9DCEC-3BF7-9EF4-3A83-D4B3C9DEC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62CE437-22C8-0C4F-6B92-E16DBF66DF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007D9F9-D9BE-649E-FE15-D5580D9420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 -&gt; Amplitude for </a:t>
            </a:r>
            <a:r>
              <a:rPr lang="pt-PT" dirty="0" err="1"/>
              <a:t>now</a:t>
            </a:r>
            <a:r>
              <a:rPr lang="pt-PT" dirty="0"/>
              <a:t> </a:t>
            </a:r>
            <a:r>
              <a:rPr lang="pt-PT" dirty="0" err="1"/>
              <a:t>on</a:t>
            </a:r>
            <a:endParaRPr lang="pt-PT" dirty="0"/>
          </a:p>
          <a:p>
            <a:r>
              <a:rPr lang="pt-PT" dirty="0" err="1"/>
              <a:t>phiT</a:t>
            </a:r>
            <a:r>
              <a:rPr lang="pt-PT" dirty="0"/>
              <a:t> -&gt; </a:t>
            </a:r>
            <a:r>
              <a:rPr lang="pt-PT" dirty="0" err="1"/>
              <a:t>Used</a:t>
            </a:r>
            <a:r>
              <a:rPr lang="pt-PT" dirty="0"/>
              <a:t> for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sensing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some </a:t>
            </a:r>
            <a:r>
              <a:rPr lang="pt-PT" dirty="0" err="1"/>
              <a:t>specific</a:t>
            </a:r>
            <a:r>
              <a:rPr lang="pt-PT" dirty="0"/>
              <a:t> pixels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8E87232-73BC-E7D0-5DD5-74D0F9915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75963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366EF-2AD8-2358-43C5-62CFF66C2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90726FB-76BA-0F27-1926-6AB57AE926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3F0AADF-F43B-FBA8-358B-729093742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Mention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units</a:t>
            </a:r>
            <a:endParaRPr lang="pt-PT" dirty="0"/>
          </a:p>
          <a:p>
            <a:r>
              <a:rPr lang="pt-PT" dirty="0" err="1"/>
              <a:t>They</a:t>
            </a:r>
            <a:r>
              <a:rPr lang="pt-PT" dirty="0"/>
              <a:t> are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diff</a:t>
            </a:r>
            <a:r>
              <a:rPr lang="pt-PT" dirty="0"/>
              <a:t> to </a:t>
            </a:r>
            <a:r>
              <a:rPr lang="pt-PT" dirty="0" err="1"/>
              <a:t>average</a:t>
            </a:r>
            <a:r>
              <a:rPr lang="pt-PT" dirty="0"/>
              <a:t> </a:t>
            </a:r>
            <a:r>
              <a:rPr lang="pt-PT" dirty="0" err="1"/>
              <a:t>temp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6D1B610-D377-C7FC-5E90-3F3FDD9AD7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54119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C702F-3FE1-6469-1C3F-119B0C9D5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3AE20A4-A34B-7940-07B3-2E989C804D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C1EC235-045A-9FB8-0A7C-7EAAA4F705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 -&gt; Amplitude for </a:t>
            </a:r>
            <a:r>
              <a:rPr lang="pt-PT" dirty="0" err="1"/>
              <a:t>now</a:t>
            </a:r>
            <a:r>
              <a:rPr lang="pt-PT" dirty="0"/>
              <a:t> </a:t>
            </a:r>
            <a:r>
              <a:rPr lang="pt-PT" dirty="0" err="1"/>
              <a:t>on</a:t>
            </a:r>
            <a:endParaRPr lang="pt-PT" dirty="0"/>
          </a:p>
          <a:p>
            <a:r>
              <a:rPr lang="pt-PT" dirty="0" err="1"/>
              <a:t>phiT</a:t>
            </a:r>
            <a:r>
              <a:rPr lang="pt-PT" dirty="0"/>
              <a:t> -&gt; </a:t>
            </a:r>
            <a:r>
              <a:rPr lang="pt-PT" dirty="0" err="1"/>
              <a:t>Used</a:t>
            </a:r>
            <a:r>
              <a:rPr lang="pt-PT" dirty="0"/>
              <a:t> for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sensing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some </a:t>
            </a:r>
            <a:r>
              <a:rPr lang="pt-PT" dirty="0" err="1"/>
              <a:t>specific</a:t>
            </a:r>
            <a:r>
              <a:rPr lang="pt-PT" dirty="0"/>
              <a:t> pixels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05DA37E-47C4-373B-3B57-E48F75087A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54393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20207-E138-6598-CBD0-BC5E01D8B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3938050-8DA9-7373-5CCA-82BFBA0B2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7AB2951-100A-2A20-B854-BB0AFA1EBC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 -&gt; Amplitude for </a:t>
            </a:r>
            <a:r>
              <a:rPr lang="pt-PT" dirty="0" err="1"/>
              <a:t>now</a:t>
            </a:r>
            <a:r>
              <a:rPr lang="pt-PT" dirty="0"/>
              <a:t> </a:t>
            </a:r>
            <a:r>
              <a:rPr lang="pt-PT" dirty="0" err="1"/>
              <a:t>on</a:t>
            </a:r>
            <a:endParaRPr lang="pt-PT" dirty="0"/>
          </a:p>
          <a:p>
            <a:r>
              <a:rPr lang="pt-PT" dirty="0" err="1"/>
              <a:t>phiT</a:t>
            </a:r>
            <a:r>
              <a:rPr lang="pt-PT" dirty="0"/>
              <a:t> -&gt; </a:t>
            </a:r>
            <a:r>
              <a:rPr lang="pt-PT" dirty="0" err="1"/>
              <a:t>Used</a:t>
            </a:r>
            <a:r>
              <a:rPr lang="pt-PT" dirty="0"/>
              <a:t> for </a:t>
            </a:r>
            <a:r>
              <a:rPr lang="pt-PT" dirty="0" err="1"/>
              <a:t>temperature</a:t>
            </a:r>
            <a:r>
              <a:rPr lang="pt-PT" dirty="0"/>
              <a:t> </a:t>
            </a:r>
            <a:r>
              <a:rPr lang="pt-PT" dirty="0" err="1"/>
              <a:t>sensing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some </a:t>
            </a:r>
            <a:r>
              <a:rPr lang="pt-PT" dirty="0" err="1"/>
              <a:t>specific</a:t>
            </a:r>
            <a:r>
              <a:rPr lang="pt-PT" dirty="0"/>
              <a:t> pixels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EA0A8A2-B949-D53F-D984-FD9763944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148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0200A-83D1-AB1C-6198-08319FEF9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C9565E0-7478-9DA8-83E5-1CE32EB486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76F29EF-D240-3555-751F-0BB13BAE6F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68D1774-0EAA-A115-AA2C-D55BECC7F4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71012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1FDE8-6DA9-CB91-40B8-833264FB1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A145C5D-5C09-EFE0-6231-2983C6E62A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A0BB1C3-78C7-A3EC-7CCD-D07A73A899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F1AF468-11DC-85C6-37D4-8DE9A5720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7857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93FF8-BF82-1864-E0D0-94C831B43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F4DF853C-13BA-5F13-A790-4589EB05F4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D9ABE31-56BA-94A7-7F52-223361558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DF358FE-C5F8-157B-BDB7-F2DCC72AB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290429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CDFC4-BF24-3E63-AFEC-86E224688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4138A65-CB93-7D24-500D-37C75F3770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B03ECE4-373A-1B4D-389E-7228E2D577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4C79170-4FC4-D1CF-3AAE-05A60DB903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75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47779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A023B-EBA7-1A61-47C7-CFE20F74B9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3C05377-3CEE-8732-BBD7-8FB8AA8549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3A86958-9555-BDAA-E3C3-763AF81EF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6089804-6206-2C93-6060-9AE0A4A7A1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75626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2ADD9-B075-A2BC-82C3-FD48278D99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4F0CAE9-88A6-F059-6889-BCB5FE21AE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A5F1C56-D425-167C-6971-62D55BB51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18D5D14-10E9-03A4-95D1-8813036A3D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524779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C2BC8-94F1-A4AA-AD45-E0C6C1A45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84BD208-83FA-EB82-3316-88DD309D69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4470243-E364-3346-0C9F-7B62776B4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E853ED9-EFC7-8E2E-1D40-7B71E69F66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7997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C4FB2-29E4-5F7C-90AA-59F38F34EB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01A92B5C-8D97-876B-B240-1A4455A062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8E1D392A-8065-DE4A-E89D-8D9AFA409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3195CA6-69C7-CF8E-B280-69025760D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1771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E3103-1E9B-EC9C-A9C5-ACA934D07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FC05D21-F67D-5B43-62CB-53F7F76473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FEBFEAD-D8D1-517F-1AC6-EB1DE8FBA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82F4A50-9B28-BA51-F798-EE04498310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921068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A1DB3-DE7B-53DC-8CCE-0389B356D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5E8CD88-40DC-4278-9F28-EF08AEEFD8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A58FA2ED-BAD8-8655-8A1C-31A3F98863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0027A38-FC32-44AD-EDB2-BD949582D6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928447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ED557-F193-C18F-7B40-FB542B306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E3D95E1-C1A3-D24F-116E-AF77C21981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D5BD061-0DAD-5B17-ADA0-BAE0F5311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67FF67D-DCDD-BF5A-60AF-572389EF6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760817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F51C6-E71C-522E-20D8-EF2B3C757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19E3545-F7F8-3137-A3F5-282BD657CD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D750B6F-0FAB-6805-D096-E5EF1AB243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2B15192-ECA8-F975-0C12-207C03A649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026189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64A3A-1779-79E4-2E5F-45BB877AFA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EA17DB2-DB1C-E4F4-50E5-A061F90C2F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9FDFD13-B2B2-814E-6353-0D36B381C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F91BE94-3903-4EFE-BB05-FD181FFA93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1000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51A90-9CF7-CE32-075B-1BE156D3C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DD7D645-4BF8-4E60-739C-38EED4ACBA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1E85000-231F-9C41-D143-853D471DD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4336C077-EB27-7501-3B83-65E44A95B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39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7102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BDA50-EF4E-477C-7CBC-EE74A7D1F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96AEE22-F2F1-B600-4DCA-3CAF19A77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8E2FFBD-8961-00DC-D674-8039350F3E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</a:t>
            </a:r>
            <a:r>
              <a:rPr lang="en-GB" dirty="0" err="1"/>
              <a:t>nucliei</a:t>
            </a:r>
            <a:r>
              <a:rPr lang="en-GB" dirty="0"/>
              <a:t> accessible to nuclear theory calculations.</a:t>
            </a:r>
          </a:p>
          <a:p>
            <a:r>
              <a:rPr lang="en-GB" dirty="0"/>
              <a:t>Shed some light on possible new physics and fundamental constants.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0567E0F-7B23-354D-8032-C5FF9929F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423278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AAA82-EE6A-EF12-9380-949185A4C5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8A26222-F5FE-17EA-8B01-E31472B712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F9EE9BF-244C-373B-8389-5553B8760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- Both </a:t>
            </a:r>
            <a:r>
              <a:rPr lang="pt-PT" dirty="0" err="1"/>
              <a:t>the</a:t>
            </a:r>
            <a:r>
              <a:rPr lang="pt-PT" dirty="0"/>
              <a:t> linear </a:t>
            </a:r>
            <a:r>
              <a:rPr lang="pt-PT" dirty="0" err="1"/>
              <a:t>folding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Non-</a:t>
            </a:r>
            <a:r>
              <a:rPr lang="pt-PT" dirty="0" err="1"/>
              <a:t>Ref</a:t>
            </a:r>
            <a:r>
              <a:rPr lang="pt-PT" dirty="0"/>
              <a:t>. Linear </a:t>
            </a:r>
            <a:r>
              <a:rPr lang="pt-PT" dirty="0" err="1"/>
              <a:t>Folding</a:t>
            </a:r>
            <a:r>
              <a:rPr lang="pt-PT" dirty="0"/>
              <a:t> are </a:t>
            </a:r>
            <a:r>
              <a:rPr lang="pt-PT" dirty="0" err="1"/>
              <a:t>completely</a:t>
            </a:r>
            <a:r>
              <a:rPr lang="pt-PT" dirty="0"/>
              <a:t> </a:t>
            </a:r>
            <a:r>
              <a:rPr lang="pt-PT" dirty="0" err="1"/>
              <a:t>line</a:t>
            </a:r>
            <a:r>
              <a:rPr lang="pt-PT" dirty="0"/>
              <a:t> </a:t>
            </a:r>
            <a:r>
              <a:rPr lang="pt-PT" dirty="0" err="1"/>
              <a:t>shape</a:t>
            </a:r>
            <a:r>
              <a:rPr lang="pt-PT" dirty="0"/>
              <a:t> </a:t>
            </a:r>
            <a:r>
              <a:rPr lang="pt-PT" dirty="0" err="1"/>
              <a:t>independent</a:t>
            </a:r>
            <a:r>
              <a:rPr lang="pt-PT" dirty="0"/>
              <a:t>!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943FBD-35F6-7A51-E504-4BF18F381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063973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598517-F160-C2CC-F0D3-B79A4C08E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F6B8AFA5-68F7-4B82-4614-B70DF0E550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A8BAA3B2-0C04-95A7-AB11-961E15DF19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B1993AE-1436-8BA9-753C-ADF48A9D2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220214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EE354-0EBE-AB54-564A-7B6792D1A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3DECC3F0-5E82-88FB-7D29-373B7477C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636AED0-BB48-724C-C114-9E363C2583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Due</a:t>
            </a:r>
            <a:r>
              <a:rPr lang="pt-PT" dirty="0"/>
              <a:t> to </a:t>
            </a:r>
            <a:r>
              <a:rPr lang="pt-PT" dirty="0" err="1"/>
              <a:t>fabrication</a:t>
            </a:r>
            <a:r>
              <a:rPr lang="pt-PT" dirty="0"/>
              <a:t> diferences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C6FA0FE-BFC5-0740-77F2-7706D6EA41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483539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E5DC6-D077-46B7-E2D3-CC41104EA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C1DA15C-9FEC-5CCC-1448-29E9EEDC69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0E983131-05DD-AFA3-DC2E-9F0A0B18F7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Due</a:t>
            </a:r>
            <a:r>
              <a:rPr lang="pt-PT" dirty="0"/>
              <a:t> to </a:t>
            </a:r>
            <a:r>
              <a:rPr lang="pt-PT" dirty="0" err="1"/>
              <a:t>fabrication</a:t>
            </a:r>
            <a:r>
              <a:rPr lang="pt-PT" dirty="0"/>
              <a:t> diferences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2C294FE-6F3E-A067-A0D7-6E4EF6FCC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642989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733D9-E9B3-BD4D-B483-A12CB0A9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EB2CBE3-5193-9117-D2AB-B04AF29256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67959A8-8460-C52D-F323-A95CC04800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Due</a:t>
            </a:r>
            <a:r>
              <a:rPr lang="pt-PT" dirty="0"/>
              <a:t> to </a:t>
            </a:r>
            <a:r>
              <a:rPr lang="pt-PT" dirty="0" err="1"/>
              <a:t>fabrication</a:t>
            </a:r>
            <a:r>
              <a:rPr lang="pt-PT" dirty="0"/>
              <a:t> diferences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C47091F-AF85-200C-2D71-105AB78877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628645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709D6-59B2-410C-DBC7-61BBE604E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331BD65-8044-999C-18CD-249C8CABEC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B9FE921-7747-27BF-ED99-703D41DB2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Due</a:t>
            </a:r>
            <a:r>
              <a:rPr lang="pt-PT" dirty="0"/>
              <a:t> to </a:t>
            </a:r>
            <a:r>
              <a:rPr lang="pt-PT" dirty="0" err="1"/>
              <a:t>fabrication</a:t>
            </a:r>
            <a:r>
              <a:rPr lang="pt-PT" dirty="0"/>
              <a:t> diferences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8A3D64B-23B8-A2C3-3C8E-9A8FCA20B0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743019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445C7-7B81-A464-0640-166CBEB58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23C2A0E-775B-5AD9-CDFA-8DA151A5A2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C2A917B-AD8A-DCF5-6302-407DF62C77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Due</a:t>
            </a:r>
            <a:r>
              <a:rPr lang="pt-PT" dirty="0"/>
              <a:t> to </a:t>
            </a:r>
            <a:r>
              <a:rPr lang="pt-PT" dirty="0" err="1"/>
              <a:t>fabrication</a:t>
            </a:r>
            <a:r>
              <a:rPr lang="pt-PT" dirty="0"/>
              <a:t> diferences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factors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24001EA-62C6-7B0B-BA82-EEBEC6140D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67774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36D9C-F283-3BA3-D6BF-2C88B9606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A7DB284-6962-5556-E703-EC3AF8783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F5DE24C-16A4-DCAA-7FDA-D5FDF14B58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Notes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statistics</a:t>
            </a:r>
            <a:r>
              <a:rPr lang="pt-PT" dirty="0"/>
              <a:t> </a:t>
            </a:r>
            <a:r>
              <a:rPr lang="pt-PT" dirty="0" err="1"/>
              <a:t>needs</a:t>
            </a:r>
            <a:endParaRPr lang="pt-PT" dirty="0"/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locality</a:t>
            </a:r>
            <a:endParaRPr lang="pt-PT" dirty="0"/>
          </a:p>
          <a:p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are </a:t>
            </a:r>
            <a:r>
              <a:rPr lang="pt-PT" dirty="0" err="1"/>
              <a:t>far</a:t>
            </a:r>
            <a:r>
              <a:rPr lang="pt-PT" dirty="0"/>
              <a:t> </a:t>
            </a:r>
            <a:r>
              <a:rPr lang="pt-PT" dirty="0" err="1"/>
              <a:t>away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interest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050FC92-86C7-4E75-50CE-B095E3E95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410444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AC41A9-2A59-F4E8-097C-CA418CC7A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165A21B-F4CB-3476-6D65-6C0F5D85492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7670AE4A-773B-2C4B-C740-374506B9BE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Notes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statistics</a:t>
            </a:r>
            <a:r>
              <a:rPr lang="pt-PT" dirty="0"/>
              <a:t> </a:t>
            </a:r>
            <a:r>
              <a:rPr lang="pt-PT" dirty="0" err="1"/>
              <a:t>needs</a:t>
            </a:r>
            <a:endParaRPr lang="pt-PT" dirty="0"/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locality</a:t>
            </a:r>
            <a:endParaRPr lang="pt-PT" dirty="0"/>
          </a:p>
          <a:p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are </a:t>
            </a:r>
            <a:r>
              <a:rPr lang="pt-PT" dirty="0" err="1"/>
              <a:t>far</a:t>
            </a:r>
            <a:r>
              <a:rPr lang="pt-PT" dirty="0"/>
              <a:t> </a:t>
            </a:r>
            <a:r>
              <a:rPr lang="pt-PT" dirty="0" err="1"/>
              <a:t>away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interest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073C63F-952A-E09C-A3B9-F9DEA6348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94000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7F52E-F8B0-D174-302E-A6DB3EE2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37B6357-B328-D722-7E39-26956B2C27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2ECD7C0-7610-C62A-943F-4BD384E2D3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Notes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statistics</a:t>
            </a:r>
            <a:r>
              <a:rPr lang="pt-PT" dirty="0"/>
              <a:t> </a:t>
            </a:r>
            <a:r>
              <a:rPr lang="pt-PT" dirty="0" err="1"/>
              <a:t>needs</a:t>
            </a:r>
            <a:endParaRPr lang="pt-PT" dirty="0"/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locality</a:t>
            </a:r>
            <a:endParaRPr lang="pt-PT" dirty="0"/>
          </a:p>
          <a:p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are </a:t>
            </a:r>
            <a:r>
              <a:rPr lang="pt-PT" dirty="0" err="1"/>
              <a:t>far</a:t>
            </a:r>
            <a:r>
              <a:rPr lang="pt-PT" dirty="0"/>
              <a:t> </a:t>
            </a:r>
            <a:r>
              <a:rPr lang="pt-PT" dirty="0" err="1"/>
              <a:t>away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interest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4AC0A0C-71F8-D3D6-6F90-E14CBB2BF0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49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519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ACB8EE-10ED-7A8D-B718-ACE9F1913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F50BA9B-9A2C-A742-284B-7513847D46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328BF71-4071-B6BF-A422-E60A6B0537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Light </a:t>
            </a:r>
            <a:r>
              <a:rPr lang="en-GB" dirty="0" err="1"/>
              <a:t>nucliei</a:t>
            </a:r>
            <a:r>
              <a:rPr lang="en-GB" dirty="0"/>
              <a:t> accessible to nuclear theory calculations.</a:t>
            </a:r>
          </a:p>
          <a:p>
            <a:r>
              <a:rPr lang="en-GB" dirty="0"/>
              <a:t>Shed some light on possible new physics and fundamental constants.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21DF89B-28C8-9D73-6609-5E056F94B3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436432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E1141-5DB5-B0A5-33C7-A3D4D47C6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DB3B68C-3E36-4A36-D98F-BDF3308E0F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B481470-882F-71C5-0062-1119AF3E11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Notes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statistics</a:t>
            </a:r>
            <a:r>
              <a:rPr lang="pt-PT" dirty="0"/>
              <a:t> </a:t>
            </a:r>
            <a:r>
              <a:rPr lang="pt-PT" dirty="0" err="1"/>
              <a:t>needs</a:t>
            </a:r>
            <a:endParaRPr lang="pt-PT" dirty="0"/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locality</a:t>
            </a:r>
            <a:endParaRPr lang="pt-PT" dirty="0"/>
          </a:p>
          <a:p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are </a:t>
            </a:r>
            <a:r>
              <a:rPr lang="pt-PT" dirty="0" err="1"/>
              <a:t>far</a:t>
            </a:r>
            <a:r>
              <a:rPr lang="pt-PT" dirty="0"/>
              <a:t> </a:t>
            </a:r>
            <a:r>
              <a:rPr lang="pt-PT" dirty="0" err="1"/>
              <a:t>away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interest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82E70C20-EBAE-D6DA-2264-F0E0C6689D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50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35432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98A4F-1812-4146-570F-0E042ECAEE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F3F5DC6-7E66-2762-7915-980ABB7F88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E459F3C-9240-3C4A-42D1-AB9FD594D7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Notes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statistics</a:t>
            </a:r>
            <a:r>
              <a:rPr lang="pt-PT" dirty="0"/>
              <a:t> </a:t>
            </a:r>
            <a:r>
              <a:rPr lang="pt-PT" dirty="0" err="1"/>
              <a:t>needs</a:t>
            </a:r>
            <a:endParaRPr lang="pt-PT" dirty="0"/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locality</a:t>
            </a:r>
            <a:endParaRPr lang="pt-PT" dirty="0"/>
          </a:p>
          <a:p>
            <a:r>
              <a:rPr lang="pt-PT" dirty="0" err="1"/>
              <a:t>If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are </a:t>
            </a:r>
            <a:r>
              <a:rPr lang="pt-PT" dirty="0" err="1"/>
              <a:t>far</a:t>
            </a:r>
            <a:r>
              <a:rPr lang="pt-PT" dirty="0"/>
              <a:t> </a:t>
            </a:r>
            <a:r>
              <a:rPr lang="pt-PT" dirty="0" err="1"/>
              <a:t>away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peak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interest</a:t>
            </a:r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3689B67-01C8-1BF5-0CDD-54A474EA4E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72673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71D10-A0EA-5565-E987-E0A8B5F51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B1FB3F2F-9BE1-A648-24EB-1E59FCE429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96F9C24F-9675-FAC4-51EE-7348671BD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9961AF8-2AA5-E0F3-2C65-7377F07E7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951469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D31C8-6CBB-9640-C8C4-DC4AD6CC3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1644F862-99AC-0EA0-05A8-4C17A24FA2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A3C17FD-2334-A660-4A82-E430D5FC8D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E52D0E7-80DF-2878-18FD-9A8A37F370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54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212334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B14A8-E19C-C3BE-F3A7-72495EAD0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9BD54E7E-128A-A5C3-674C-F6FC62C8A5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5FDA76F9-564F-F4C9-4536-1F8760F83A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2F8FB7D-F870-EFA2-D61A-89CD7E5DA8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32767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isotope shift between the stable isotopes of boron 10B and 11B was measured on a collimated atomic beam.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Beams of two lasers crossed the atomic beam in perpendicular alignment to perform resonance ionization mass spectrometry.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noProof="0" smtClean="0"/>
              <a:t>6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7968881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DF923-2A49-DE48-3485-87FA03A1E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183297B-59DF-A2FB-3C13-061934ADB9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F4E94B1-1EF8-409E-1445-D72BAEB06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EECB955D-B2E4-B127-4E9C-EAC4DE866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noProof="0" smtClean="0"/>
              <a:t>7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363975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D41CC-1BE6-7494-099D-0800CC3C8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8BE0B08-A46A-FD8D-99AA-1B82395FB9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721849B1-F8E5-18EC-0E4D-EE78E221C7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7D4D772-E1BD-1E8A-FA9F-07FFF5EC64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noProof="0" smtClean="0"/>
              <a:t>8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79039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98117-3B5E-1719-1BBB-8A52E9551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BCE4113-A747-5208-DB14-CD070ECADE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F12CE7EF-7F44-4176-09AD-234654A4E9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 QED contributions as a function of Z.</a:t>
            </a:r>
            <a:endParaRPr lang="en-US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B94994C-FA2F-99BA-AAAA-2180449CC5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939589-3E79-4C82-AA4A-FE78234FAA59}" type="slidenum">
              <a:rPr lang="pt-PT" noProof="0" smtClean="0"/>
              <a:t>9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131969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l">
              <a:defRPr sz="6000" b="1" i="0" cap="all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cxnSp>
        <p:nvCxnSpPr>
          <p:cNvPr id="11" name="Conexão Reta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4848" y="1681163"/>
            <a:ext cx="455371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784848" y="2505075"/>
            <a:ext cx="4553712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magem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4" name="Gráfico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444752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444752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983480" y="1681163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983480" y="2505075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</p:txBody>
      </p:sp>
      <p:cxnSp>
        <p:nvCxnSpPr>
          <p:cNvPr id="10" name="Conexão Reta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Imagem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4" name="Gráfico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6" name="Gráfico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5" name="Marcador de Posição do Texto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1352" y="1769269"/>
            <a:ext cx="28346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17" name="Marcador de Posição de Conteúdo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531352" y="2593181"/>
            <a:ext cx="283464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rtlCol="0" anchor="b"/>
          <a:lstStyle>
            <a:lvl1pPr algn="l">
              <a:defRPr sz="5400" b="0" i="0" cap="none" baseline="0"/>
            </a:lvl1pPr>
          </a:lstStyle>
          <a:p>
            <a:pPr rtl="0"/>
            <a:r>
              <a:rPr lang="pt-PT" noProof="0"/>
              <a:t>Cargo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4" y="1801368"/>
            <a:ext cx="4434840" cy="4754880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0" name="Marcador de Posição da Imagem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11" name="Marcador de Posição da Imagem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ó Títu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Marcador de Posição da Imagem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2" name="Marcador de Posição da Imagem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1" name="Marcador de Posição da Imagem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30" name="Marcador de Posição da Imagem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0" y="585216"/>
            <a:ext cx="5276088" cy="2276856"/>
          </a:xfrm>
        </p:spPr>
        <p:txBody>
          <a:bodyPr rtlCol="0"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03/09/20XX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8" name="Gráfico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0" name="Gráfico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2" name="Gráfico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3127248"/>
            <a:ext cx="5276088" cy="1124712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/>
              <a:t>Clique para editar os Estilos de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PT" noProof="0"/>
              <a:t>03/09/20XX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PT" noProof="0"/>
              <a:t>03/09/20XX</a:t>
            </a:r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PT" noProof="0"/>
              <a:t>03/09/20XX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 noProof="0"/>
              <a:t>Clique para 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t-PT" noProof="0"/>
              <a:t>03/09/20XX</a:t>
            </a:r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2 do Diapositiv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98448" y="594360"/>
            <a:ext cx="6272784" cy="2843784"/>
          </a:xfrm>
        </p:spPr>
        <p:txBody>
          <a:bodyPr rtlCol="0"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41848" y="4700016"/>
            <a:ext cx="5093208" cy="1197864"/>
          </a:xfrm>
        </p:spPr>
        <p:txBody>
          <a:bodyPr rtlCol="0"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áfico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21" name="Gráfico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23" name="Gráfico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enas Títul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Posição da Imagem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rtlCol="0"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Cargo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03/09/20XX</a:t>
            </a:r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14" name="Conexão Reta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Marcador de Posição do Texto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02936" y="3127248"/>
            <a:ext cx="5833872" cy="3118104"/>
          </a:xfrm>
        </p:spPr>
        <p:txBody>
          <a:bodyPr rtlCol="0"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pt-PT" noProof="0"/>
              <a:t>Clique para editar os Estilos de título do modelo global</a:t>
            </a:r>
          </a:p>
        </p:txBody>
      </p:sp>
      <p:sp>
        <p:nvSpPr>
          <p:cNvPr id="11" name="Gráfico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3" name="Gráfico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7" name="Gráfico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Posição da Imagem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rtlCol="0" anchor="ctr">
            <a:noAutofit/>
          </a:bodyPr>
          <a:lstStyle>
            <a:lvl1pPr algn="ctr">
              <a:buNone/>
              <a:defRPr/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rtlCol="0" anchor="b"/>
          <a:lstStyle>
            <a:lvl1pPr>
              <a:defRPr sz="5400"/>
            </a:lvl1pPr>
          </a:lstStyle>
          <a:p>
            <a:pPr rtl="0"/>
            <a:r>
              <a:rPr lang="pt-PT" noProof="0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50392" y="2825496"/>
            <a:ext cx="6190488" cy="3346704"/>
          </a:xfrm>
        </p:spPr>
        <p:txBody>
          <a:bodyPr rtlCol="0"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/>
              <a:t>03/09/20XX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 rtlCol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áfico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9" name="Gráfico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abeçalho da Secção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63040"/>
            <a:ext cx="9144000" cy="2340864"/>
          </a:xfrm>
        </p:spPr>
        <p:txBody>
          <a:bodyPr rtlCol="0"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7048" y="3858768"/>
            <a:ext cx="9144000" cy="1325880"/>
          </a:xfrm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4" name="Gráfico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5" name="Gráfico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6" name="Gráfico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7" name="Gráfico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1" name="Gráfico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3" name="Gráfico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sz="540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41248"/>
            <a:ext cx="4434840" cy="3236976"/>
          </a:xfrm>
        </p:spPr>
        <p:txBody>
          <a:bodyPr rtlCol="0"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91655" y="4498848"/>
            <a:ext cx="4434835" cy="510474"/>
          </a:xfrm>
        </p:spPr>
        <p:txBody>
          <a:bodyPr rtlCol="0"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7" name="Conexão Reta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ângulo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 noProof="0"/>
          </a:p>
        </p:txBody>
      </p:sp>
      <p:sp>
        <p:nvSpPr>
          <p:cNvPr id="13" name="Marcador de Posição da Imagem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rtlCol="0"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e Conteúdos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 rtlCol="0"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Cargo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76072" y="1825625"/>
            <a:ext cx="10771632" cy="4351338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03/09/20XX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sp>
        <p:nvSpPr>
          <p:cNvPr id="9" name="Gráfico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1" name="Gráfico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444752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84848" y="1825625"/>
            <a:ext cx="4553712" cy="435133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pt-PT" noProof="0"/>
              <a:t>Clique para editar os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cxnSp>
        <p:nvCxnSpPr>
          <p:cNvPr id="8" name="Conexão Reta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áfico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2" name="Gráfico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  <p:sp>
        <p:nvSpPr>
          <p:cNvPr id="14" name="Gráfico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rtl="0"/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PT" noProof="0" dirty="0"/>
              <a:t>Clique para editar os estilos de texto do modelo global</a:t>
            </a:r>
          </a:p>
          <a:p>
            <a:pPr lvl="1" rtl="0"/>
            <a:r>
              <a:rPr lang="pt-PT" noProof="0" dirty="0"/>
              <a:t>Segundo nível</a:t>
            </a:r>
          </a:p>
          <a:p>
            <a:pPr lvl="2" rtl="0"/>
            <a:r>
              <a:rPr lang="pt-PT" noProof="0" dirty="0"/>
              <a:t>Terceiro nível</a:t>
            </a:r>
          </a:p>
          <a:p>
            <a:pPr lvl="3" rtl="0"/>
            <a:r>
              <a:rPr lang="pt-PT" noProof="0" dirty="0"/>
              <a:t>Quarto nível</a:t>
            </a:r>
          </a:p>
          <a:p>
            <a:pPr lvl="4" rtl="0"/>
            <a:r>
              <a:rPr lang="pt-PT" noProof="0" dirty="0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PT" noProof="0"/>
              <a:t>03/09/20XX</a:t>
            </a:r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pt-PT" noProof="0"/>
              <a:t>Título da Apresentação</a:t>
            </a:r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8DA9DAA-006C-4F4B-980E-E3DF019B24E2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0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51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3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3.png"/><Relationship Id="rId4" Type="http://schemas.openxmlformats.org/officeDocument/2006/relationships/image" Target="../media/image76.png"/><Relationship Id="rId9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5" Type="http://schemas.openxmlformats.org/officeDocument/2006/relationships/image" Target="../media/image850.png"/><Relationship Id="rId4" Type="http://schemas.openxmlformats.org/officeDocument/2006/relationships/image" Target="../media/image8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C3A9968B-2619-4F71-AB00-4C493E120805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32384" y="350520"/>
                <a:ext cx="11730736" cy="2468880"/>
              </a:xfrm>
            </p:spPr>
            <p:txBody>
              <a:bodyPr rtlCol="0">
                <a:normAutofit fontScale="90000"/>
              </a:bodyPr>
              <a:lstStyle/>
              <a:p>
                <a:r>
                  <a:rPr lang="en-US" sz="5400" spc="400" noProof="0" dirty="0">
                    <a:solidFill>
                      <a:schemeClr val="bg1"/>
                    </a:solidFill>
                  </a:rPr>
                  <a:t>Isotope</a:t>
                </a:r>
                <a:r>
                  <a:rPr lang="en-US" spc="400" noProof="0" dirty="0"/>
                  <a:t>-Shift measurements</a:t>
                </a:r>
                <a:br>
                  <a:rPr lang="en-US" spc="400" noProof="0" dirty="0"/>
                </a:br>
                <a:r>
                  <a:rPr lang="en-US" spc="400" noProof="0" dirty="0"/>
                  <a:t>in muonic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pc="400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  <m:e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sPre>
                  </m:oMath>
                </a14:m>
                <a:r>
                  <a:rPr lang="en-US" spc="400" noProof="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pc="400" noProof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sPre>
                    <m:r>
                      <a:rPr lang="en-US" i="1" noProof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pc="400" noProof="0" dirty="0"/>
                  <a:t>2p/1s transitions with an mmc</a:t>
                </a:r>
                <a:endParaRPr lang="en-US" noProof="0" dirty="0"/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C3A9968B-2619-4F71-AB00-4C493E1208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32384" y="350520"/>
                <a:ext cx="11730736" cy="2468880"/>
              </a:xfrm>
              <a:blipFill>
                <a:blip r:embed="rId3"/>
                <a:stretch>
                  <a:fillRect l="-2390" r="-181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ítulo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473" y="4071366"/>
            <a:ext cx="5093208" cy="1197864"/>
          </a:xfrm>
        </p:spPr>
        <p:txBody>
          <a:bodyPr rtlCol="0"/>
          <a:lstStyle/>
          <a:p>
            <a:pPr rtl="0"/>
            <a:r>
              <a:rPr lang="en-US" noProof="0" dirty="0"/>
              <a:t>César Godinho</a:t>
            </a:r>
            <a:endParaRPr lang="en-US" sz="2000" noProof="0" dirty="0">
              <a:solidFill>
                <a:schemeClr val="bg1"/>
              </a:solidFill>
            </a:endParaRPr>
          </a:p>
          <a:p>
            <a:pPr rtl="0"/>
            <a:r>
              <a:rPr lang="en-US" noProof="0" dirty="0"/>
              <a:t>ECT* Workshop</a:t>
            </a:r>
          </a:p>
          <a:p>
            <a:pPr rtl="0"/>
            <a:r>
              <a:rPr lang="en-US" noProof="0" dirty="0"/>
              <a:t>2025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2BF8B72A-1318-3F4E-87B2-8455CDA41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9025" b="12714"/>
          <a:stretch>
            <a:fillRect/>
          </a:stretch>
        </p:blipFill>
        <p:spPr>
          <a:xfrm>
            <a:off x="1276595" y="5819984"/>
            <a:ext cx="2519769" cy="103801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D791DA3-4197-84D6-5368-6D1E25AD0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93" y="5828639"/>
            <a:ext cx="875205" cy="8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ndex - Thèses du Laboratoire Kastler Brossel">
            <a:extLst>
              <a:ext uri="{FF2B5EF4-FFF2-40B4-BE49-F238E27FC236}">
                <a16:creationId xmlns:a16="http://schemas.microsoft.com/office/drawing/2014/main" id="{A89248B3-F910-9D85-EDD2-A7DA2C71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89" y="5815284"/>
            <a:ext cx="4006185" cy="9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ccueil - Sorbonne Université - Faculté de Médecine">
            <a:extLst>
              <a:ext uri="{FF2B5EF4-FFF2-40B4-BE49-F238E27FC236}">
                <a16:creationId xmlns:a16="http://schemas.microsoft.com/office/drawing/2014/main" id="{9FC6EBFE-DF78-8516-3D5B-210771FAF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84" y="5812736"/>
            <a:ext cx="2211668" cy="9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EE3EFFAD-7FC8-071B-9157-8E136BB34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484" y="4892800"/>
            <a:ext cx="2118791" cy="7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76F0-1678-0728-518B-8BFC25BB6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8014022-1274-3DF7-21CF-71C38A563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Context -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6394C97-3AA6-7662-070A-5AFB99AA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pt-PT" noProof="0" smtClean="0"/>
              <a:pPr rtl="0"/>
              <a:t>10</a:t>
            </a:fld>
            <a:endParaRPr lang="pt-PT" noProof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B58F550-116B-28CB-6E76-B434E0AEC3A2}"/>
              </a:ext>
            </a:extLst>
          </p:cNvPr>
          <p:cNvSpPr txBox="1"/>
          <p:nvPr/>
        </p:nvSpPr>
        <p:spPr>
          <a:xfrm>
            <a:off x="4225361" y="3115641"/>
            <a:ext cx="5779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2024 – Measured Be, Li and B</a:t>
            </a:r>
            <a:endParaRPr lang="en-US" noProof="0" dirty="0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59975F75-C48C-A362-AF8E-9A83C6F9FE83}"/>
              </a:ext>
            </a:extLst>
          </p:cNvPr>
          <p:cNvSpPr/>
          <p:nvPr/>
        </p:nvSpPr>
        <p:spPr>
          <a:xfrm rot="16200000">
            <a:off x="3552985" y="301293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E7BC255-7886-DF47-C3F9-1898851D0486}"/>
              </a:ext>
            </a:extLst>
          </p:cNvPr>
          <p:cNvSpPr txBox="1"/>
          <p:nvPr/>
        </p:nvSpPr>
        <p:spPr>
          <a:xfrm>
            <a:off x="4225361" y="4027402"/>
            <a:ext cx="5674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For 2025 – Planned C, N and O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C9F9D61A-34FA-658E-74BF-2A59F4F59274}"/>
              </a:ext>
            </a:extLst>
          </p:cNvPr>
          <p:cNvSpPr/>
          <p:nvPr/>
        </p:nvSpPr>
        <p:spPr>
          <a:xfrm rot="16200000">
            <a:off x="3552985" y="392469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A9A13E1-74EC-91F6-5444-477A0B67D015}"/>
              </a:ext>
            </a:extLst>
          </p:cNvPr>
          <p:cNvSpPr txBox="1"/>
          <p:nvPr/>
        </p:nvSpPr>
        <p:spPr>
          <a:xfrm>
            <a:off x="2724096" y="43712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Our Measurements</a:t>
            </a:r>
          </a:p>
        </p:txBody>
      </p:sp>
    </p:spTree>
    <p:extLst>
      <p:ext uri="{BB962C8B-B14F-4D97-AF65-F5344CB8AC3E}">
        <p14:creationId xmlns:p14="http://schemas.microsoft.com/office/powerpoint/2010/main" val="372916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A096A-83A7-CA8A-C16A-FF5D1E4F3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94AE66-3FF1-1956-A893-8CAD3AF517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Theoretical baseline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612BB6C-9428-9CA7-32F7-09E3C8A2527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434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CAF7C-0F06-4200-5175-0181D5392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5A35CC7D-AD43-C328-A6A8-37AC82BCF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Theoretical baseline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26AFD939-C75D-3659-5ACA-AFFC9739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12</a:t>
            </a:fld>
            <a:endParaRPr lang="en-US" noProof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D103416-723A-B8B9-CBE3-4A63EC6C8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05"/>
            <a:ext cx="12192000" cy="1134949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C68B9C4-1CAE-1608-92DF-00E7DB534CD0}"/>
              </a:ext>
            </a:extLst>
          </p:cNvPr>
          <p:cNvSpPr/>
          <p:nvPr/>
        </p:nvSpPr>
        <p:spPr>
          <a:xfrm>
            <a:off x="4260562" y="1239520"/>
            <a:ext cx="4131598" cy="72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5D38134-AB68-B321-72E3-EC85305E85B8}"/>
              </a:ext>
            </a:extLst>
          </p:cNvPr>
          <p:cNvSpPr/>
          <p:nvPr/>
        </p:nvSpPr>
        <p:spPr>
          <a:xfrm>
            <a:off x="8392160" y="1283374"/>
            <a:ext cx="3484880" cy="72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Marcador de Posição de Conteúdo 7">
            <a:extLst>
              <a:ext uri="{FF2B5EF4-FFF2-40B4-BE49-F238E27FC236}">
                <a16:creationId xmlns:a16="http://schemas.microsoft.com/office/drawing/2014/main" id="{92F0BA22-3784-1D7C-52D3-556550AE0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94433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2A7529-F628-6755-4E01-FE7CC92FC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3107811A-39FC-0B25-963D-422B7EDB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Theoretical baseline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38D4EBF7-1D18-48F8-98E6-33FA72A85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13</a:t>
            </a:fld>
            <a:endParaRPr lang="en-US" noProof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BE3E4DA-C116-0BF0-DFC7-BA082E73D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05"/>
            <a:ext cx="12192000" cy="1134949"/>
          </a:xfrm>
          <a:prstGeom prst="rect">
            <a:avLst/>
          </a:prstGeom>
        </p:spPr>
      </p:pic>
      <p:pic>
        <p:nvPicPr>
          <p:cNvPr id="4" name="Marcador de Posição de Conteúdo 5">
            <a:extLst>
              <a:ext uri="{FF2B5EF4-FFF2-40B4-BE49-F238E27FC236}">
                <a16:creationId xmlns:a16="http://schemas.microsoft.com/office/drawing/2014/main" id="{0B8D0560-8219-F4FE-4604-A7374F7B8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01481" y="2067609"/>
            <a:ext cx="5652319" cy="4110232"/>
          </a:xfrm>
          <a:ln w="12700">
            <a:solidFill>
              <a:srgbClr val="4EA5D8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D7A4F76-672D-F847-660C-BA4D2758A59B}"/>
              </a:ext>
            </a:extLst>
          </p:cNvPr>
          <p:cNvSpPr txBox="1"/>
          <p:nvPr/>
        </p:nvSpPr>
        <p:spPr>
          <a:xfrm>
            <a:off x="6534315" y="6225285"/>
            <a:ext cx="4454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 Indelicato 2019 J. Phys. B: At. Mol. Opt. Phys. 52 232001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9B11A77-B938-0A24-285A-B0D595671AF1}"/>
              </a:ext>
            </a:extLst>
          </p:cNvPr>
          <p:cNvSpPr/>
          <p:nvPr/>
        </p:nvSpPr>
        <p:spPr>
          <a:xfrm>
            <a:off x="8392160" y="1283374"/>
            <a:ext cx="3484880" cy="722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9CDF67F-38B7-895A-00C5-8556437D639C}"/>
                  </a:ext>
                </a:extLst>
              </p:cNvPr>
              <p:cNvSpPr txBox="1"/>
              <p:nvPr/>
            </p:nvSpPr>
            <p:spPr>
              <a:xfrm>
                <a:off x="829761" y="2648091"/>
                <a:ext cx="4033520" cy="147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noProof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𝑄𝐸𝐷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)≈232.9 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sPre>
                    </m:oMath>
                  </m:oMathPara>
                </a14:m>
                <a:endParaRPr lang="en-US" sz="28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𝑄𝐸𝐷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sz="2800" i="1" noProof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)≈233.3 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sPre>
                    </m:oMath>
                  </m:oMathPara>
                </a14:m>
                <a:endParaRPr lang="en-US" sz="28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≈0.4 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9CDF67F-38B7-895A-00C5-8556437D6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61" y="2648091"/>
                <a:ext cx="4033520" cy="14746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856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7CA62-9302-AE2B-22D8-3B2723582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2DF2DCB6-7079-4540-BE2A-FD2A4D155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Theoretical baseline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7900C3C0-A2B3-F4BD-B180-4ABBF1316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14</a:t>
            </a:fld>
            <a:endParaRPr lang="en-US" noProof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1A0DAAD-6CF0-6D22-590D-C7D60F5D1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05"/>
            <a:ext cx="12192000" cy="1134949"/>
          </a:xfrm>
          <a:prstGeom prst="rect">
            <a:avLst/>
          </a:prstGeom>
        </p:spPr>
      </p:pic>
      <p:pic>
        <p:nvPicPr>
          <p:cNvPr id="4" name="Marcador de Posição de Conteúdo 5">
            <a:extLst>
              <a:ext uri="{FF2B5EF4-FFF2-40B4-BE49-F238E27FC236}">
                <a16:creationId xmlns:a16="http://schemas.microsoft.com/office/drawing/2014/main" id="{0F5F6EE2-689A-008E-5C51-0B4199AB7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01481" y="2067609"/>
            <a:ext cx="5652319" cy="4110232"/>
          </a:xfrm>
          <a:ln w="12700">
            <a:solidFill>
              <a:srgbClr val="4EA5D8"/>
            </a:solidFill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81BC219-646B-AE3F-0A9E-315465077B83}"/>
              </a:ext>
            </a:extLst>
          </p:cNvPr>
          <p:cNvSpPr txBox="1"/>
          <p:nvPr/>
        </p:nvSpPr>
        <p:spPr>
          <a:xfrm>
            <a:off x="6534315" y="6225285"/>
            <a:ext cx="4454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P Indelicato 2019 J. Phys. B: At. Mol. Opt. Phys. 52 232001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AEA02B-B35D-56CC-C3B8-A53D1A1BD97A}"/>
                  </a:ext>
                </a:extLst>
              </p:cNvPr>
              <p:cNvSpPr txBox="1"/>
              <p:nvPr/>
            </p:nvSpPr>
            <p:spPr>
              <a:xfrm>
                <a:off x="905101" y="2802618"/>
                <a:ext cx="4033520" cy="1517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noProof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𝑄𝐸𝐷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)≈232.9 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sPre>
                    </m:oMath>
                  </m:oMathPara>
                </a14:m>
                <a:endParaRPr lang="en-US" sz="28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𝑄𝐸𝐷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sz="2800" i="1" noProof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)≈233.3 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sPre>
                    </m:oMath>
                  </m:oMathPara>
                </a14:m>
                <a:endParaRPr lang="en-US" sz="28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≈0.4 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AFAEA02B-B35D-56CC-C3B8-A53D1A1BD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101" y="2802618"/>
                <a:ext cx="4033520" cy="15176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A8AC891D-F897-19FD-FB92-EA5F1D9A6A52}"/>
                  </a:ext>
                </a:extLst>
              </p:cNvPr>
              <p:cNvSpPr txBox="1"/>
              <p:nvPr/>
            </p:nvSpPr>
            <p:spPr>
              <a:xfrm>
                <a:off x="833981" y="4750651"/>
                <a:ext cx="4033520" cy="14746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sz="2800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sup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)≈−189.6 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sPre>
                    </m:oMath>
                  </m:oMathPara>
                </a14:m>
                <a:endParaRPr lang="en-US" sz="28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 smtClean="0">
                          <a:latin typeface="Cambria Math" panose="02040503050406030204" pitchFamily="18" charset="0"/>
                        </a:rPr>
                        <m:t>F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(</m:t>
                      </m:r>
                      <m:sPre>
                        <m:sPrePr>
                          <m:ctrlPr>
                            <a:rPr lang="en-US" sz="2800" i="1" noProof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)≈−186.9 </m:t>
                          </m:r>
                          <m:r>
                            <a:rPr lang="en-US" sz="2800" i="1" noProof="0">
                              <a:latin typeface="Cambria Math" panose="02040503050406030204" pitchFamily="18" charset="0"/>
                            </a:rPr>
                            <m:t>𝑒𝑉</m:t>
                          </m:r>
                        </m:e>
                      </m:sPre>
                    </m:oMath>
                  </m:oMathPara>
                </a14:m>
                <a:endParaRPr lang="en-US" sz="2800" noProof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noProof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2.7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 noProof="0">
                          <a:latin typeface="Cambria Math" panose="02040503050406030204" pitchFamily="18" charset="0"/>
                        </a:rPr>
                        <m:t>𝑒𝑉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A8AC891D-F897-19FD-FB92-EA5F1D9A6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81" y="4750651"/>
                <a:ext cx="4033520" cy="147463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>
            <a:extLst>
              <a:ext uri="{FF2B5EF4-FFF2-40B4-BE49-F238E27FC236}">
                <a16:creationId xmlns:a16="http://schemas.microsoft.com/office/drawing/2014/main" id="{1C4E6116-6FB7-9061-BE77-1B5769241837}"/>
              </a:ext>
            </a:extLst>
          </p:cNvPr>
          <p:cNvSpPr txBox="1"/>
          <p:nvPr/>
        </p:nvSpPr>
        <p:spPr>
          <a:xfrm>
            <a:off x="11648261" y="128357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25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521C-0788-108A-E017-6CB57447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9A5F2B26-961F-4FDF-7DC4-256008AA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Theoretical baseline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8A0AE586-6C4A-8E21-5831-2525542F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15</a:t>
            </a:fld>
            <a:endParaRPr lang="en-US" noProof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EE2C3BD-5A34-6507-3753-C1A373BEC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205"/>
            <a:ext cx="12192000" cy="1134949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3199A03-638A-8415-4E5E-38EA76435DA2}"/>
              </a:ext>
            </a:extLst>
          </p:cNvPr>
          <p:cNvSpPr txBox="1"/>
          <p:nvPr/>
        </p:nvSpPr>
        <p:spPr>
          <a:xfrm>
            <a:off x="2081784" y="4659847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noProof="0" dirty="0"/>
              <a:t>Why use the isotope shift?</a:t>
            </a: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B6B5FD11-2F48-ECAF-CEE3-A156498F46C1}"/>
              </a:ext>
            </a:extLst>
          </p:cNvPr>
          <p:cNvSpPr/>
          <p:nvPr/>
        </p:nvSpPr>
        <p:spPr>
          <a:xfrm rot="16200000">
            <a:off x="1452333" y="4596992"/>
            <a:ext cx="444910" cy="64892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F0162FC-ECF4-8042-3041-D84A029B49B3}"/>
              </a:ext>
            </a:extLst>
          </p:cNvPr>
          <p:cNvSpPr txBox="1"/>
          <p:nvPr/>
        </p:nvSpPr>
        <p:spPr>
          <a:xfrm>
            <a:off x="2103120" y="2592143"/>
            <a:ext cx="5882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noProof="0" dirty="0"/>
              <a:t>Why use muonic atoms?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69D8E0C4-A83F-A71C-82DD-D51D6DAFEAEB}"/>
              </a:ext>
            </a:extLst>
          </p:cNvPr>
          <p:cNvSpPr/>
          <p:nvPr/>
        </p:nvSpPr>
        <p:spPr>
          <a:xfrm rot="16200000">
            <a:off x="1473669" y="2529288"/>
            <a:ext cx="444910" cy="64892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D72604E-1AB5-9FF7-110B-86BB54187687}"/>
              </a:ext>
            </a:extLst>
          </p:cNvPr>
          <p:cNvSpPr txBox="1"/>
          <p:nvPr/>
        </p:nvSpPr>
        <p:spPr>
          <a:xfrm>
            <a:off x="2103119" y="3192557"/>
            <a:ext cx="5882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noProof="0" dirty="0"/>
              <a:t>Enlarged energy contributions</a:t>
            </a:r>
          </a:p>
          <a:p>
            <a:r>
              <a:rPr lang="en-US" sz="2800" dirty="0"/>
              <a:t>Precise QED corrections</a:t>
            </a:r>
            <a:endParaRPr lang="en-US" sz="2800" noProof="0" dirty="0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2B89BCD7-76D9-2842-F9B5-4F5CE41EA506}"/>
              </a:ext>
            </a:extLst>
          </p:cNvPr>
          <p:cNvSpPr/>
          <p:nvPr/>
        </p:nvSpPr>
        <p:spPr>
          <a:xfrm rot="16200000">
            <a:off x="1473669" y="3326990"/>
            <a:ext cx="444910" cy="648929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1E5AA77-3ECC-4688-D3F5-1EB4A92D5425}"/>
              </a:ext>
            </a:extLst>
          </p:cNvPr>
          <p:cNvSpPr txBox="1"/>
          <p:nvPr/>
        </p:nvSpPr>
        <p:spPr>
          <a:xfrm>
            <a:off x="2103119" y="5361734"/>
            <a:ext cx="6268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noProof="0" dirty="0"/>
              <a:t>Model independent</a:t>
            </a:r>
          </a:p>
        </p:txBody>
      </p:sp>
      <p:sp>
        <p:nvSpPr>
          <p:cNvPr id="18" name="Seta: Para Baixo 17">
            <a:extLst>
              <a:ext uri="{FF2B5EF4-FFF2-40B4-BE49-F238E27FC236}">
                <a16:creationId xmlns:a16="http://schemas.microsoft.com/office/drawing/2014/main" id="{D1541098-4D36-9FA0-8E06-DEFFDF7277B4}"/>
              </a:ext>
            </a:extLst>
          </p:cNvPr>
          <p:cNvSpPr/>
          <p:nvPr/>
        </p:nvSpPr>
        <p:spPr>
          <a:xfrm rot="16200000">
            <a:off x="1473670" y="5298880"/>
            <a:ext cx="444910" cy="648929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BB3AD01-049F-75D8-21E0-C1B99410D44A}"/>
              </a:ext>
            </a:extLst>
          </p:cNvPr>
          <p:cNvSpPr txBox="1"/>
          <p:nvPr/>
        </p:nvSpPr>
        <p:spPr>
          <a:xfrm>
            <a:off x="11648261" y="128357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1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FF4BD-1482-44B4-6674-D2B78FD78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4CECD-0673-82C9-7951-102564BD5D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Experimental setup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EE135D3-6625-80A3-E793-24BF76C5CE6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8824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513496-64EB-092E-0E6B-43227CE44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3DA72B1E-343A-4D56-3DC6-0C2F0081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Experimental setup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711792C4-2480-ECCF-13D1-13348FCB9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17</a:t>
            </a:fld>
            <a:endParaRPr lang="en-US" noProof="0" dirty="0"/>
          </a:p>
        </p:txBody>
      </p:sp>
      <p:pic>
        <p:nvPicPr>
          <p:cNvPr id="2" name="Imagem 1" descr="K:\projects\f4\doc\publications\Tagungen\Kryo\Kryo_2018\MMCs\DetectionPrinciple_transparentBackground.png">
            <a:extLst>
              <a:ext uri="{FF2B5EF4-FFF2-40B4-BE49-F238E27FC236}">
                <a16:creationId xmlns:a16="http://schemas.microsoft.com/office/drawing/2014/main" id="{B2A48D5B-D19D-A155-D7A4-8FE07674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510" y="986917"/>
            <a:ext cx="3114277" cy="2573260"/>
          </a:xfrm>
          <a:prstGeom prst="rect">
            <a:avLst/>
          </a:prstGeom>
        </p:spPr>
      </p:pic>
      <p:pic>
        <p:nvPicPr>
          <p:cNvPr id="3" name="Imagem 2" descr="Uma imagem com mapa&#10;&#10;Os conteúdos gerados por IA poderão estar incorretos.">
            <a:extLst>
              <a:ext uri="{FF2B5EF4-FFF2-40B4-BE49-F238E27FC236}">
                <a16:creationId xmlns:a16="http://schemas.microsoft.com/office/drawing/2014/main" id="{3616D7A6-4C4F-E600-C2A2-58180FEAD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774" y="804354"/>
            <a:ext cx="4609395" cy="3455137"/>
          </a:xfrm>
          <a:prstGeom prst="rect">
            <a:avLst/>
          </a:prstGeom>
        </p:spPr>
      </p:pic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7C62A0F7-FAEE-C52E-93E4-5BE8EA14A8C4}"/>
              </a:ext>
            </a:extLst>
          </p:cNvPr>
          <p:cNvSpPr/>
          <p:nvPr/>
        </p:nvSpPr>
        <p:spPr>
          <a:xfrm>
            <a:off x="3997156" y="2064527"/>
            <a:ext cx="1030929" cy="5072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Uma imagem com Tipo de letra, texto, tipografia, símbolo&#10;&#10;Os conteúdos gerados por IA poderão estar incorretos.">
            <a:extLst>
              <a:ext uri="{FF2B5EF4-FFF2-40B4-BE49-F238E27FC236}">
                <a16:creationId xmlns:a16="http://schemas.microsoft.com/office/drawing/2014/main" id="{32C669D1-8897-718C-E075-902DD5942CA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8" t="8333" r="6122" b="5976"/>
          <a:stretch>
            <a:fillRect/>
          </a:stretch>
        </p:blipFill>
        <p:spPr>
          <a:xfrm>
            <a:off x="5320688" y="3560177"/>
            <a:ext cx="2251303" cy="100204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0E60D60-DA6A-623A-CAF4-6086E0F52E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10" y="4203508"/>
            <a:ext cx="4744668" cy="2654492"/>
          </a:xfrm>
          <a:prstGeom prst="rect">
            <a:avLst/>
          </a:prstGeom>
        </p:spPr>
      </p:pic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4232EC94-F3DF-7352-8E38-38D22202E9AC}"/>
              </a:ext>
            </a:extLst>
          </p:cNvPr>
          <p:cNvSpPr/>
          <p:nvPr/>
        </p:nvSpPr>
        <p:spPr>
          <a:xfrm rot="16200000">
            <a:off x="874452" y="3506576"/>
            <a:ext cx="810098" cy="508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96DE3B0-6228-4DE8-CF07-D86280E89C5A}"/>
              </a:ext>
            </a:extLst>
          </p:cNvPr>
          <p:cNvSpPr/>
          <p:nvPr/>
        </p:nvSpPr>
        <p:spPr>
          <a:xfrm>
            <a:off x="9207740" y="1861077"/>
            <a:ext cx="2280524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ADC</a:t>
            </a:r>
            <a:endParaRPr lang="en-US" noProof="0" dirty="0"/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98480028-390C-EE1E-D616-C79755C7ABDB}"/>
              </a:ext>
            </a:extLst>
          </p:cNvPr>
          <p:cNvSpPr/>
          <p:nvPr/>
        </p:nvSpPr>
        <p:spPr>
          <a:xfrm>
            <a:off x="8281211" y="2064527"/>
            <a:ext cx="1030929" cy="5072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5FF589C-9376-C349-C3D5-D9A3CC30F7D0}"/>
              </a:ext>
            </a:extLst>
          </p:cNvPr>
          <p:cNvSpPr/>
          <p:nvPr/>
        </p:nvSpPr>
        <p:spPr>
          <a:xfrm>
            <a:off x="5788265" y="5073693"/>
            <a:ext cx="2280524" cy="91412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HPGe</a:t>
            </a:r>
            <a:r>
              <a:rPr lang="en-US" sz="2400" b="1" dirty="0"/>
              <a:t> &amp; SDD</a:t>
            </a:r>
            <a:endParaRPr lang="en-US" sz="2400" b="1" noProof="0" dirty="0"/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25D6E8A3-EC30-CB5F-0E41-3DED0B2F5D17}"/>
              </a:ext>
            </a:extLst>
          </p:cNvPr>
          <p:cNvSpPr/>
          <p:nvPr/>
        </p:nvSpPr>
        <p:spPr>
          <a:xfrm>
            <a:off x="4876679" y="5276730"/>
            <a:ext cx="1030929" cy="50804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F97BF415-7567-F5BD-6369-9157BE32E6C4}"/>
              </a:ext>
            </a:extLst>
          </p:cNvPr>
          <p:cNvSpPr/>
          <p:nvPr/>
        </p:nvSpPr>
        <p:spPr>
          <a:xfrm>
            <a:off x="9207739" y="3604140"/>
            <a:ext cx="2280524" cy="238367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Data Storage</a:t>
            </a:r>
          </a:p>
          <a:p>
            <a:pPr algn="ctr"/>
            <a:r>
              <a:rPr lang="en-US" sz="2400" b="1" dirty="0"/>
              <a:t>&amp;</a:t>
            </a:r>
          </a:p>
          <a:p>
            <a:pPr algn="ctr"/>
            <a:r>
              <a:rPr lang="en-US" sz="2400" b="1" noProof="0" dirty="0"/>
              <a:t>Online Analysis</a:t>
            </a:r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10A65B25-F605-23B7-1ED3-5F353296B923}"/>
              </a:ext>
            </a:extLst>
          </p:cNvPr>
          <p:cNvSpPr/>
          <p:nvPr/>
        </p:nvSpPr>
        <p:spPr>
          <a:xfrm>
            <a:off x="7986576" y="5276730"/>
            <a:ext cx="1325563" cy="508048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3004BB22-3AD9-1F84-FBF4-8A563E2BDBB1}"/>
              </a:ext>
            </a:extLst>
          </p:cNvPr>
          <p:cNvSpPr/>
          <p:nvPr/>
        </p:nvSpPr>
        <p:spPr>
          <a:xfrm rot="5400000">
            <a:off x="9832537" y="2931131"/>
            <a:ext cx="1030929" cy="5072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A09A064-9174-73BB-0FA5-26AC9DD49B61}"/>
              </a:ext>
            </a:extLst>
          </p:cNvPr>
          <p:cNvSpPr txBox="1"/>
          <p:nvPr/>
        </p:nvSpPr>
        <p:spPr>
          <a:xfrm rot="20709357">
            <a:off x="1269009" y="2291063"/>
            <a:ext cx="1820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MMC ARRAY</a:t>
            </a:r>
          </a:p>
        </p:txBody>
      </p:sp>
    </p:spTree>
    <p:extLst>
      <p:ext uri="{BB962C8B-B14F-4D97-AF65-F5344CB8AC3E}">
        <p14:creationId xmlns:p14="http://schemas.microsoft.com/office/powerpoint/2010/main" val="4828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  <p:bldP spid="12" grpId="0" animBg="1"/>
      <p:bldP spid="15" grpId="0" animBg="1"/>
      <p:bldP spid="14" grpId="0" animBg="1"/>
      <p:bldP spid="18" grpId="0" animBg="1"/>
      <p:bldP spid="17" grpId="0" animBg="1"/>
      <p:bldP spid="16" grpId="0" animBg="1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7E52B-2B33-B453-E1C1-C9E679FC9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DB9EC1-665D-3F73-6469-0AB944D24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Data</a:t>
            </a:r>
            <a:br>
              <a:rPr lang="en-US" b="1" cap="all" spc="400" noProof="0" dirty="0">
                <a:solidFill>
                  <a:schemeClr val="bg1"/>
                </a:solidFill>
                <a:latin typeface="+mn-lt"/>
              </a:rPr>
            </a:br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workflow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E77E462-2FD3-A36A-174C-33BC946BF8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1745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A2210-43FF-F5F8-2E31-3C36E2A7CF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m mapa&#10;&#10;Os conteúdos gerados por IA poderão estar incorretos.">
            <a:extLst>
              <a:ext uri="{FF2B5EF4-FFF2-40B4-BE49-F238E27FC236}">
                <a16:creationId xmlns:a16="http://schemas.microsoft.com/office/drawing/2014/main" id="{08301737-E703-4B8C-B5E1-0F6B7BF50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88" y="713788"/>
            <a:ext cx="3245866" cy="2433055"/>
          </a:xfrm>
          <a:prstGeom prst="rect">
            <a:avLst/>
          </a:prstGeom>
        </p:spPr>
      </p:pic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330F4640-EA7E-6CCD-9D3D-9D637E7C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workflow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625F36F2-82B9-7C31-1BED-967A3AE8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19</a:t>
            </a:fld>
            <a:endParaRPr lang="en-US" noProof="0" dirty="0"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C73FDAC-D470-78B3-D5EF-CC4676D87468}"/>
              </a:ext>
            </a:extLst>
          </p:cNvPr>
          <p:cNvSpPr/>
          <p:nvPr/>
        </p:nvSpPr>
        <p:spPr>
          <a:xfrm>
            <a:off x="3439802" y="1500730"/>
            <a:ext cx="2634702" cy="848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noProof="0" dirty="0"/>
              <a:t>Raw Waveform</a:t>
            </a:r>
            <a:endParaRPr lang="en-US" b="1" noProof="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3627597-F3AF-4868-327D-9C646B3439EA}"/>
              </a:ext>
            </a:extLst>
          </p:cNvPr>
          <p:cNvSpPr/>
          <p:nvPr/>
        </p:nvSpPr>
        <p:spPr>
          <a:xfrm>
            <a:off x="6519572" y="1494878"/>
            <a:ext cx="3450627" cy="848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Filter Generation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4855D37-9C69-EBCE-457E-8F4B024BC1BB}"/>
              </a:ext>
            </a:extLst>
          </p:cNvPr>
          <p:cNvSpPr/>
          <p:nvPr/>
        </p:nvSpPr>
        <p:spPr>
          <a:xfrm>
            <a:off x="6519572" y="2661015"/>
            <a:ext cx="3450628" cy="848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Amplitude Determination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8B4A18C5-57F7-1F2F-18EE-029455F7EED3}"/>
              </a:ext>
            </a:extLst>
          </p:cNvPr>
          <p:cNvSpPr/>
          <p:nvPr/>
        </p:nvSpPr>
        <p:spPr>
          <a:xfrm>
            <a:off x="2466757" y="1687669"/>
            <a:ext cx="1055953" cy="40370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C0CDB9A1-8EF4-F417-2E16-572FA3343578}"/>
              </a:ext>
            </a:extLst>
          </p:cNvPr>
          <p:cNvSpPr/>
          <p:nvPr/>
        </p:nvSpPr>
        <p:spPr>
          <a:xfrm>
            <a:off x="3439802" y="2661015"/>
            <a:ext cx="2634702" cy="848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Data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67D92B4C-78CC-9C55-7225-51A55F3878ED}"/>
              </a:ext>
            </a:extLst>
          </p:cNvPr>
          <p:cNvSpPr/>
          <p:nvPr/>
        </p:nvSpPr>
        <p:spPr>
          <a:xfrm>
            <a:off x="3465683" y="3848436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824CB6BC-1967-EAC0-FFCA-3C5B557F1F86}"/>
              </a:ext>
            </a:extLst>
          </p:cNvPr>
          <p:cNvSpPr/>
          <p:nvPr/>
        </p:nvSpPr>
        <p:spPr>
          <a:xfrm>
            <a:off x="3463184" y="5042539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A1D6AD3A-07C9-1D9D-3AE3-C267F876096D}"/>
              </a:ext>
            </a:extLst>
          </p:cNvPr>
          <p:cNvSpPr/>
          <p:nvPr/>
        </p:nvSpPr>
        <p:spPr>
          <a:xfrm>
            <a:off x="6519571" y="5036195"/>
            <a:ext cx="3450627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Energy Calibration</a:t>
            </a:r>
            <a:endParaRPr lang="en-US" noProof="0" dirty="0"/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C723EA83-7BD9-CE3A-21EA-9AFA56C54012}"/>
              </a:ext>
            </a:extLst>
          </p:cNvPr>
          <p:cNvSpPr/>
          <p:nvPr/>
        </p:nvSpPr>
        <p:spPr>
          <a:xfrm>
            <a:off x="6519572" y="3848437"/>
            <a:ext cx="3450628" cy="9141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Goodness of Fit and Holdoff Data Cuts</a:t>
            </a:r>
          </a:p>
        </p:txBody>
      </p:sp>
      <p:cxnSp>
        <p:nvCxnSpPr>
          <p:cNvPr id="36" name="Conexão reta 35">
            <a:extLst>
              <a:ext uri="{FF2B5EF4-FFF2-40B4-BE49-F238E27FC236}">
                <a16:creationId xmlns:a16="http://schemas.microsoft.com/office/drawing/2014/main" id="{C1494C73-25DA-0C9F-1AC0-8FD44D423750}"/>
              </a:ext>
            </a:extLst>
          </p:cNvPr>
          <p:cNvCxnSpPr>
            <a:cxnSpLocks/>
          </p:cNvCxnSpPr>
          <p:nvPr/>
        </p:nvCxnSpPr>
        <p:spPr>
          <a:xfrm>
            <a:off x="3291840" y="2580640"/>
            <a:ext cx="0" cy="348488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8" name="Conexão reta 37">
            <a:extLst>
              <a:ext uri="{FF2B5EF4-FFF2-40B4-BE49-F238E27FC236}">
                <a16:creationId xmlns:a16="http://schemas.microsoft.com/office/drawing/2014/main" id="{ECC28F4D-B170-7D9E-B5F3-FAF07CD81E0B}"/>
              </a:ext>
            </a:extLst>
          </p:cNvPr>
          <p:cNvCxnSpPr>
            <a:cxnSpLocks/>
          </p:cNvCxnSpPr>
          <p:nvPr/>
        </p:nvCxnSpPr>
        <p:spPr>
          <a:xfrm>
            <a:off x="3291840" y="2580640"/>
            <a:ext cx="300075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1" name="Conexão reta 40">
            <a:extLst>
              <a:ext uri="{FF2B5EF4-FFF2-40B4-BE49-F238E27FC236}">
                <a16:creationId xmlns:a16="http://schemas.microsoft.com/office/drawing/2014/main" id="{314D5A3B-D0A7-D795-9A95-AB45C3799CA1}"/>
              </a:ext>
            </a:extLst>
          </p:cNvPr>
          <p:cNvCxnSpPr>
            <a:cxnSpLocks/>
          </p:cNvCxnSpPr>
          <p:nvPr/>
        </p:nvCxnSpPr>
        <p:spPr>
          <a:xfrm>
            <a:off x="3291840" y="6065520"/>
            <a:ext cx="687832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4" name="Conexão reta 43">
            <a:extLst>
              <a:ext uri="{FF2B5EF4-FFF2-40B4-BE49-F238E27FC236}">
                <a16:creationId xmlns:a16="http://schemas.microsoft.com/office/drawing/2014/main" id="{9D167940-16DD-BC81-2CF4-F9904CF6C667}"/>
              </a:ext>
            </a:extLst>
          </p:cNvPr>
          <p:cNvCxnSpPr>
            <a:cxnSpLocks/>
          </p:cNvCxnSpPr>
          <p:nvPr/>
        </p:nvCxnSpPr>
        <p:spPr>
          <a:xfrm>
            <a:off x="10160000" y="3695237"/>
            <a:ext cx="0" cy="237028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6" name="Conexão reta 45">
            <a:extLst>
              <a:ext uri="{FF2B5EF4-FFF2-40B4-BE49-F238E27FC236}">
                <a16:creationId xmlns:a16="http://schemas.microsoft.com/office/drawing/2014/main" id="{F9D48E40-9ECE-D6C5-7415-440FF79576A9}"/>
              </a:ext>
            </a:extLst>
          </p:cNvPr>
          <p:cNvCxnSpPr>
            <a:cxnSpLocks/>
          </p:cNvCxnSpPr>
          <p:nvPr/>
        </p:nvCxnSpPr>
        <p:spPr>
          <a:xfrm>
            <a:off x="6292591" y="3695237"/>
            <a:ext cx="386740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8" name="Conexão reta 47">
            <a:extLst>
              <a:ext uri="{FF2B5EF4-FFF2-40B4-BE49-F238E27FC236}">
                <a16:creationId xmlns:a16="http://schemas.microsoft.com/office/drawing/2014/main" id="{2E3E79AF-2B49-6408-C31B-1B54E2D4A9D8}"/>
              </a:ext>
            </a:extLst>
          </p:cNvPr>
          <p:cNvCxnSpPr>
            <a:cxnSpLocks/>
          </p:cNvCxnSpPr>
          <p:nvPr/>
        </p:nvCxnSpPr>
        <p:spPr>
          <a:xfrm>
            <a:off x="6292591" y="2580640"/>
            <a:ext cx="0" cy="111459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E9DA0516-98C6-B865-9CD7-D9DD018C038D}"/>
              </a:ext>
            </a:extLst>
          </p:cNvPr>
          <p:cNvSpPr/>
          <p:nvPr/>
        </p:nvSpPr>
        <p:spPr>
          <a:xfrm rot="5400000">
            <a:off x="8045048" y="3493385"/>
            <a:ext cx="493919" cy="40370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Seta: Para a Direita 14">
            <a:extLst>
              <a:ext uri="{FF2B5EF4-FFF2-40B4-BE49-F238E27FC236}">
                <a16:creationId xmlns:a16="http://schemas.microsoft.com/office/drawing/2014/main" id="{8ECCC87E-A8DC-161F-7C17-24AD67037D67}"/>
              </a:ext>
            </a:extLst>
          </p:cNvPr>
          <p:cNvSpPr/>
          <p:nvPr/>
        </p:nvSpPr>
        <p:spPr>
          <a:xfrm rot="10800000">
            <a:off x="5933897" y="2883497"/>
            <a:ext cx="717389" cy="40370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317D72B5-7BCC-4BAB-A983-CC5898599304}"/>
              </a:ext>
            </a:extLst>
          </p:cNvPr>
          <p:cNvSpPr/>
          <p:nvPr/>
        </p:nvSpPr>
        <p:spPr>
          <a:xfrm rot="10800000">
            <a:off x="5933897" y="4094195"/>
            <a:ext cx="717389" cy="40370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Seta: Para a Direita 16">
            <a:extLst>
              <a:ext uri="{FF2B5EF4-FFF2-40B4-BE49-F238E27FC236}">
                <a16:creationId xmlns:a16="http://schemas.microsoft.com/office/drawing/2014/main" id="{2403F45E-0BB1-1876-5EAC-4AC198AD4DD8}"/>
              </a:ext>
            </a:extLst>
          </p:cNvPr>
          <p:cNvSpPr/>
          <p:nvPr/>
        </p:nvSpPr>
        <p:spPr>
          <a:xfrm>
            <a:off x="5933897" y="5291404"/>
            <a:ext cx="717390" cy="40370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Seta: Para a Direita 17">
            <a:extLst>
              <a:ext uri="{FF2B5EF4-FFF2-40B4-BE49-F238E27FC236}">
                <a16:creationId xmlns:a16="http://schemas.microsoft.com/office/drawing/2014/main" id="{9AC0582D-E599-850C-1519-963204884AE5}"/>
              </a:ext>
            </a:extLst>
          </p:cNvPr>
          <p:cNvSpPr/>
          <p:nvPr/>
        </p:nvSpPr>
        <p:spPr>
          <a:xfrm rot="5400000">
            <a:off x="4521884" y="4700697"/>
            <a:ext cx="493919" cy="403704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39FDBBF9-322E-9D1F-B25A-2763694EAF3E}"/>
              </a:ext>
            </a:extLst>
          </p:cNvPr>
          <p:cNvSpPr/>
          <p:nvPr/>
        </p:nvSpPr>
        <p:spPr>
          <a:xfrm rot="5400000">
            <a:off x="4527172" y="3477209"/>
            <a:ext cx="493919" cy="403704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Seta: Para a Direita 31">
            <a:extLst>
              <a:ext uri="{FF2B5EF4-FFF2-40B4-BE49-F238E27FC236}">
                <a16:creationId xmlns:a16="http://schemas.microsoft.com/office/drawing/2014/main" id="{4FF4187C-6A30-3B62-4652-7D20C55080D6}"/>
              </a:ext>
            </a:extLst>
          </p:cNvPr>
          <p:cNvSpPr/>
          <p:nvPr/>
        </p:nvSpPr>
        <p:spPr>
          <a:xfrm>
            <a:off x="5936379" y="1728464"/>
            <a:ext cx="717389" cy="40370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Seta: Para a Direita 32">
            <a:extLst>
              <a:ext uri="{FF2B5EF4-FFF2-40B4-BE49-F238E27FC236}">
                <a16:creationId xmlns:a16="http://schemas.microsoft.com/office/drawing/2014/main" id="{6052C18C-778B-D30C-EAC4-6F6911FBC11E}"/>
              </a:ext>
            </a:extLst>
          </p:cNvPr>
          <p:cNvSpPr/>
          <p:nvPr/>
        </p:nvSpPr>
        <p:spPr>
          <a:xfrm rot="5400000">
            <a:off x="8045047" y="2271925"/>
            <a:ext cx="493919" cy="40370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7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outline</a:t>
            </a:r>
            <a:endParaRPr lang="en-US" noProof="0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algn="r" rtl="0"/>
            <a:r>
              <a:rPr lang="en-US" sz="1800" noProof="0" dirty="0">
                <a:solidFill>
                  <a:schemeClr val="bg1"/>
                </a:solidFill>
              </a:rPr>
              <a:t>Contextualization</a:t>
            </a:r>
          </a:p>
          <a:p>
            <a:pPr algn="r" rtl="0"/>
            <a:r>
              <a:rPr lang="en-US" noProof="0" dirty="0"/>
              <a:t>Theoretical Baseline</a:t>
            </a:r>
          </a:p>
          <a:p>
            <a:pPr algn="r" rtl="0"/>
            <a:r>
              <a:rPr lang="en-US" sz="1800" noProof="0" dirty="0">
                <a:solidFill>
                  <a:schemeClr val="bg1"/>
                </a:solidFill>
              </a:rPr>
              <a:t>Experimental Setup</a:t>
            </a:r>
          </a:p>
          <a:p>
            <a:pPr algn="r" rtl="0"/>
            <a:r>
              <a:rPr lang="en-US" noProof="0" dirty="0"/>
              <a:t>Data Analysis</a:t>
            </a:r>
          </a:p>
          <a:p>
            <a:pPr algn="r" rtl="0"/>
            <a:r>
              <a:rPr lang="en-US" sz="1800" noProof="0" dirty="0">
                <a:solidFill>
                  <a:schemeClr val="bg1"/>
                </a:solidFill>
              </a:rPr>
              <a:t>Future Steps</a:t>
            </a:r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r>
              <a:rPr lang="en-US" noProof="0" dirty="0"/>
              <a:t>ECT* 2025</a:t>
            </a:r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/>
              <a:t>2</a:t>
            </a:fld>
            <a:endParaRPr lang="en-US" noProof="0" dirty="0"/>
          </a:p>
        </p:txBody>
      </p:sp>
      <p:pic>
        <p:nvPicPr>
          <p:cNvPr id="12" name="Marcador de Posição da Imagem 11" descr="Uma imagem com mapa&#10;&#10;Os conteúdos gerados por IA poderão estar incorretos.">
            <a:extLst>
              <a:ext uri="{FF2B5EF4-FFF2-40B4-BE49-F238E27FC236}">
                <a16:creationId xmlns:a16="http://schemas.microsoft.com/office/drawing/2014/main" id="{642E8E68-7E87-43E3-CC63-C80FDDFD15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2513" r="12513"/>
          <a:stretch>
            <a:fillRect/>
          </a:stretch>
        </p:blipFill>
        <p:spPr>
          <a:xfrm>
            <a:off x="1366838" y="2530475"/>
            <a:ext cx="3706812" cy="370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83BAE-024E-6898-C8FC-FE319ED5A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DBF96E53-A092-FD89-BEA7-62F87A3A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workflow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0DC30313-E745-4448-8F5F-FE15E5C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20</a:t>
            </a:fld>
            <a:endParaRPr lang="en-US" noProof="0" dirty="0"/>
          </a:p>
        </p:txBody>
      </p:sp>
      <p:pic>
        <p:nvPicPr>
          <p:cNvPr id="7" name="Imagem 6" descr="Uma imagem com texto, file, Gráfico, diagrama&#10;&#10;Os conteúdos gerados por IA podem estar incorretos.">
            <a:extLst>
              <a:ext uri="{FF2B5EF4-FFF2-40B4-BE49-F238E27FC236}">
                <a16:creationId xmlns:a16="http://schemas.microsoft.com/office/drawing/2014/main" id="{E3924E85-5D76-CF45-9F60-E31327334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21" y="2724368"/>
            <a:ext cx="3657600" cy="2743200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45F2B99-20D0-C532-E021-AEE300FB3C16}"/>
              </a:ext>
            </a:extLst>
          </p:cNvPr>
          <p:cNvSpPr/>
          <p:nvPr/>
        </p:nvSpPr>
        <p:spPr>
          <a:xfrm>
            <a:off x="1651798" y="1875699"/>
            <a:ext cx="2634702" cy="848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noProof="0" dirty="0"/>
              <a:t>Raw Waveform</a:t>
            </a:r>
            <a:endParaRPr lang="en-US" b="1" noProof="0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29EAAC0-40FA-46A3-0A1D-A1ED77DEA1EF}"/>
              </a:ext>
            </a:extLst>
          </p:cNvPr>
          <p:cNvSpPr txBox="1"/>
          <p:nvPr/>
        </p:nvSpPr>
        <p:spPr>
          <a:xfrm>
            <a:off x="5107846" y="5170593"/>
            <a:ext cx="647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The Scientist and Engineer's Guide to Digital Signal Processing, Steven W. Smith, Ch. 17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E37F347-7872-222F-42D4-28EC44B46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546" y="2620467"/>
            <a:ext cx="6836254" cy="2550126"/>
          </a:xfrm>
          <a:prstGeom prst="rect">
            <a:avLst/>
          </a:prstGeom>
        </p:spPr>
      </p:pic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EBCF522-1EA3-C6FC-F457-C8F9A50BB569}"/>
              </a:ext>
            </a:extLst>
          </p:cNvPr>
          <p:cNvSpPr/>
          <p:nvPr/>
        </p:nvSpPr>
        <p:spPr>
          <a:xfrm>
            <a:off x="6346346" y="1875699"/>
            <a:ext cx="3657600" cy="84866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noProof="0" dirty="0"/>
              <a:t>Template Or Optimal</a:t>
            </a:r>
          </a:p>
          <a:p>
            <a:pPr algn="ctr"/>
            <a:r>
              <a:rPr lang="en-US" sz="2400" b="1" dirty="0"/>
              <a:t>Filtering</a:t>
            </a:r>
            <a:endParaRPr lang="en-US" b="1" noProof="0" dirty="0"/>
          </a:p>
        </p:txBody>
      </p:sp>
      <p:sp>
        <p:nvSpPr>
          <p:cNvPr id="27" name="Seta: Para Cima e Para Baixo 26">
            <a:extLst>
              <a:ext uri="{FF2B5EF4-FFF2-40B4-BE49-F238E27FC236}">
                <a16:creationId xmlns:a16="http://schemas.microsoft.com/office/drawing/2014/main" id="{EF84AB18-8046-43A9-C522-42F60A192DE7}"/>
              </a:ext>
            </a:extLst>
          </p:cNvPr>
          <p:cNvSpPr/>
          <p:nvPr/>
        </p:nvSpPr>
        <p:spPr>
          <a:xfrm>
            <a:off x="2362201" y="3048000"/>
            <a:ext cx="171450" cy="171450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Seta: Para Cima e Para Baixo 27">
            <a:extLst>
              <a:ext uri="{FF2B5EF4-FFF2-40B4-BE49-F238E27FC236}">
                <a16:creationId xmlns:a16="http://schemas.microsoft.com/office/drawing/2014/main" id="{5DF0D991-D8FA-7078-16F8-8EDAC0A47D94}"/>
              </a:ext>
            </a:extLst>
          </p:cNvPr>
          <p:cNvSpPr/>
          <p:nvPr/>
        </p:nvSpPr>
        <p:spPr>
          <a:xfrm>
            <a:off x="1943101" y="4400550"/>
            <a:ext cx="209549" cy="723901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203A161-86B5-57E7-9FB4-124089B326E6}"/>
              </a:ext>
            </a:extLst>
          </p:cNvPr>
          <p:cNvSpPr txBox="1"/>
          <p:nvPr/>
        </p:nvSpPr>
        <p:spPr>
          <a:xfrm>
            <a:off x="2515125" y="3764301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30F384B4-83AC-0FBC-FA4D-29099DE74861}"/>
                  </a:ext>
                </a:extLst>
              </p:cNvPr>
              <p:cNvSpPr txBox="1"/>
              <p:nvPr/>
            </p:nvSpPr>
            <p:spPr>
              <a:xfrm>
                <a:off x="1648870" y="4400550"/>
                <a:ext cx="35580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𝝓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30F384B4-83AC-0FBC-FA4D-29099DE748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870" y="4400550"/>
                <a:ext cx="355802" cy="276999"/>
              </a:xfrm>
              <a:prstGeom prst="rect">
                <a:avLst/>
              </a:prstGeom>
              <a:blipFill>
                <a:blip r:embed="rId5"/>
                <a:stretch>
                  <a:fillRect l="-22034" r="-3390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50284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84466-8C80-86EF-3304-F7DD631A8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CAB1B-6583-AC77-8695-3E9814936D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Data</a:t>
            </a:r>
            <a:br>
              <a:rPr lang="en-US" b="1" cap="all" spc="400" noProof="0" dirty="0">
                <a:solidFill>
                  <a:schemeClr val="bg1"/>
                </a:solidFill>
                <a:latin typeface="+mn-lt"/>
              </a:rPr>
            </a:br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Analysis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8076251-9E31-76D1-9996-6B4CB5F4F2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79998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1AB02-9816-3215-D6FB-1EE01C94D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2E41D229-D7A4-12CA-8969-F3E1EAC77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41AFED69-8B62-2DD6-32D4-3B2BB1713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22</a:t>
            </a:fld>
            <a:endParaRPr lang="en-US" noProof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508B3F-AD0E-9246-131D-1DF420C6F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212" y="886116"/>
            <a:ext cx="9553575" cy="55710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2AE0B441-B51A-C869-EF4D-02B4E7D73E40}"/>
                  </a:ext>
                </a:extLst>
              </p:cNvPr>
              <p:cNvSpPr txBox="1"/>
              <p:nvPr/>
            </p:nvSpPr>
            <p:spPr>
              <a:xfrm>
                <a:off x="8735246" y="4076700"/>
                <a:ext cx="14461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2p-1s</a:t>
                </a:r>
              </a:p>
            </p:txBody>
          </p:sp>
        </mc:Choice>
        <mc:Fallback xmlns="">
          <p:sp>
            <p:nvSpPr>
              <p:cNvPr id="4" name="CaixaDeTexto 3">
                <a:extLst>
                  <a:ext uri="{FF2B5EF4-FFF2-40B4-BE49-F238E27FC236}">
                    <a16:creationId xmlns:a16="http://schemas.microsoft.com/office/drawing/2014/main" id="{2AE0B441-B51A-C869-EF4D-02B4E7D73E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246" y="4076700"/>
                <a:ext cx="1446157" cy="369332"/>
              </a:xfrm>
              <a:prstGeom prst="rect">
                <a:avLst/>
              </a:prstGeom>
              <a:blipFill>
                <a:blip r:embed="rId4"/>
                <a:stretch>
                  <a:fillRect l="-844" t="-8333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2F74E16-03BD-63D3-6F58-1A137B92825D}"/>
                  </a:ext>
                </a:extLst>
              </p:cNvPr>
              <p:cNvSpPr txBox="1"/>
              <p:nvPr/>
            </p:nvSpPr>
            <p:spPr>
              <a:xfrm>
                <a:off x="10134600" y="3256135"/>
                <a:ext cx="407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B2F74E16-03BD-63D3-6F58-1A137B928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600" y="3256135"/>
                <a:ext cx="407932" cy="276999"/>
              </a:xfrm>
              <a:prstGeom prst="rect">
                <a:avLst/>
              </a:prstGeom>
              <a:blipFill>
                <a:blip r:embed="rId5"/>
                <a:stretch>
                  <a:fillRect l="-13636" r="-1212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3C8BCAE-BDA8-C3A9-1EAE-5071A53ED6A4}"/>
                  </a:ext>
                </a:extLst>
              </p:cNvPr>
              <p:cNvSpPr txBox="1"/>
              <p:nvPr/>
            </p:nvSpPr>
            <p:spPr>
              <a:xfrm>
                <a:off x="9277350" y="4393528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3C8BCAE-BDA8-C3A9-1EAE-5071A53ED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7350" y="4393528"/>
                <a:ext cx="361950" cy="369332"/>
              </a:xfrm>
              <a:prstGeom prst="rect">
                <a:avLst/>
              </a:prstGeom>
              <a:blipFill>
                <a:blip r:embed="rId6"/>
                <a:stretch>
                  <a:fillRect r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482447CA-7E11-4FBB-8E42-299FE9CA6684}"/>
                  </a:ext>
                </a:extLst>
              </p:cNvPr>
              <p:cNvSpPr txBox="1"/>
              <p:nvPr/>
            </p:nvSpPr>
            <p:spPr>
              <a:xfrm>
                <a:off x="6696075" y="239227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482447CA-7E11-4FBB-8E42-299FE9CA6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6075" y="2392277"/>
                <a:ext cx="361950" cy="369332"/>
              </a:xfrm>
              <a:prstGeom prst="rect">
                <a:avLst/>
              </a:prstGeom>
              <a:blipFill>
                <a:blip r:embed="rId7"/>
                <a:stretch>
                  <a:fillRect r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2030246-58CA-F18B-3761-0546AE76E75D}"/>
                  </a:ext>
                </a:extLst>
              </p:cNvPr>
              <p:cNvSpPr txBox="1"/>
              <p:nvPr/>
            </p:nvSpPr>
            <p:spPr>
              <a:xfrm>
                <a:off x="6038848" y="145882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E2030246-58CA-F18B-3761-0546AE76E7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848" y="1458827"/>
                <a:ext cx="361950" cy="369332"/>
              </a:xfrm>
              <a:prstGeom prst="rect">
                <a:avLst/>
              </a:prstGeom>
              <a:blipFill>
                <a:blip r:embed="rId8"/>
                <a:stretch>
                  <a:fillRect r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C3121238-2578-B47F-79A3-8831B29459B6}"/>
                  </a:ext>
                </a:extLst>
              </p:cNvPr>
              <p:cNvSpPr txBox="1"/>
              <p:nvPr/>
            </p:nvSpPr>
            <p:spPr>
              <a:xfrm>
                <a:off x="2400298" y="1954127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C3121238-2578-B47F-79A3-8831B2945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298" y="1954127"/>
                <a:ext cx="361950" cy="369332"/>
              </a:xfrm>
              <a:prstGeom prst="rect">
                <a:avLst/>
              </a:prstGeom>
              <a:blipFill>
                <a:blip r:embed="rId9"/>
                <a:stretch>
                  <a:fillRect r="-38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9369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035B5-FE6B-6ED6-1152-9EABA995D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2EFD30CA-6F7B-EE76-F447-33E652C1A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6CB13806-7DF8-E936-2928-5FC2A94E8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23</a:t>
            </a:fld>
            <a:endParaRPr lang="en-US" noProof="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2219268-50A4-073B-B5F4-C9DA08D1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630" y="1366075"/>
            <a:ext cx="8246384" cy="4663250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20D1F11D-0DBA-F93F-92D2-E4C393CAD414}"/>
              </a:ext>
            </a:extLst>
          </p:cNvPr>
          <p:cNvSpPr/>
          <p:nvPr/>
        </p:nvSpPr>
        <p:spPr>
          <a:xfrm>
            <a:off x="112776" y="380019"/>
            <a:ext cx="2634702" cy="848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Data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EADB892-0BD7-38B7-E718-554965EE0948}"/>
              </a:ext>
            </a:extLst>
          </p:cNvPr>
          <p:cNvSpPr txBox="1"/>
          <p:nvPr/>
        </p:nvSpPr>
        <p:spPr>
          <a:xfrm>
            <a:off x="2171700" y="145581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F2442C1-E15C-5C6E-3B6F-FC3E9A36D2A9}"/>
              </a:ext>
            </a:extLst>
          </p:cNvPr>
          <p:cNvSpPr txBox="1"/>
          <p:nvPr/>
        </p:nvSpPr>
        <p:spPr>
          <a:xfrm>
            <a:off x="4775922" y="6106660"/>
            <a:ext cx="326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Big temperature variations</a:t>
            </a:r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5C873325-6DCB-AA31-F389-7DE2A4EEEBCA}"/>
              </a:ext>
            </a:extLst>
          </p:cNvPr>
          <p:cNvSpPr/>
          <p:nvPr/>
        </p:nvSpPr>
        <p:spPr>
          <a:xfrm rot="16200000">
            <a:off x="4217818" y="600395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3366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3943F-78F5-0FEA-7D7B-7ABD51496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D0C1A425-689D-2523-9F1D-4FBF1A714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97C87D77-CD1B-4AB5-1E95-0FCAEA125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24</a:t>
            </a:fld>
            <a:endParaRPr lang="en-US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F5E0A56-BE37-B0A3-1579-F0E8E19B5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725" y="1369381"/>
            <a:ext cx="8164021" cy="4613056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140D226-87E9-8507-D256-33EB814CEE93}"/>
              </a:ext>
            </a:extLst>
          </p:cNvPr>
          <p:cNvSpPr/>
          <p:nvPr/>
        </p:nvSpPr>
        <p:spPr>
          <a:xfrm>
            <a:off x="112776" y="380019"/>
            <a:ext cx="2634702" cy="848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Data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11C5533-F35A-AD57-EFA0-C8A82A8F9B17}"/>
              </a:ext>
            </a:extLst>
          </p:cNvPr>
          <p:cNvSpPr txBox="1"/>
          <p:nvPr/>
        </p:nvSpPr>
        <p:spPr>
          <a:xfrm>
            <a:off x="2171700" y="145581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ADC1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540D3E7-0E39-8221-3ADB-8EBEF4615771}"/>
              </a:ext>
            </a:extLst>
          </p:cNvPr>
          <p:cNvSpPr txBox="1"/>
          <p:nvPr/>
        </p:nvSpPr>
        <p:spPr>
          <a:xfrm>
            <a:off x="4032972" y="6123130"/>
            <a:ext cx="52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Crop the data to manageable stable region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62263BF4-2993-FE27-9C9A-783F12951D88}"/>
              </a:ext>
            </a:extLst>
          </p:cNvPr>
          <p:cNvSpPr/>
          <p:nvPr/>
        </p:nvSpPr>
        <p:spPr>
          <a:xfrm rot="16200000">
            <a:off x="3474868" y="602042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381101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4A685-84DF-563C-3379-567D9B7B1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9174F0CD-52AD-4DC5-654E-8C292AB26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4479002F-F362-1ABD-3731-BA0361138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25</a:t>
            </a:fld>
            <a:endParaRPr lang="en-US" noProof="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752FF5-6689-31B0-C796-7AA364723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237" y="1321757"/>
            <a:ext cx="8441759" cy="4914451"/>
          </a:xfrm>
          <a:prstGeom prst="rect">
            <a:avLst/>
          </a:prstGeom>
        </p:spPr>
      </p:pic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B06A0687-2412-9929-B5E0-170E8C7A1B0C}"/>
              </a:ext>
            </a:extLst>
          </p:cNvPr>
          <p:cNvCxnSpPr>
            <a:cxnSpLocks/>
          </p:cNvCxnSpPr>
          <p:nvPr/>
        </p:nvCxnSpPr>
        <p:spPr>
          <a:xfrm>
            <a:off x="5819775" y="1524000"/>
            <a:ext cx="0" cy="43910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751D3BBF-331E-D00E-FA81-2DA396396F3E}"/>
              </a:ext>
            </a:extLst>
          </p:cNvPr>
          <p:cNvSpPr/>
          <p:nvPr/>
        </p:nvSpPr>
        <p:spPr>
          <a:xfrm>
            <a:off x="112776" y="380019"/>
            <a:ext cx="2634702" cy="84866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Data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438CFE-9304-2EB8-718A-40DD061CEC54}"/>
              </a:ext>
            </a:extLst>
          </p:cNvPr>
          <p:cNvSpPr txBox="1"/>
          <p:nvPr/>
        </p:nvSpPr>
        <p:spPr>
          <a:xfrm>
            <a:off x="4814023" y="6253785"/>
            <a:ext cx="52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Signal flux jump affects baseline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E6746029-4F63-B405-77B9-EF1216689BBA}"/>
              </a:ext>
            </a:extLst>
          </p:cNvPr>
          <p:cNvSpPr/>
          <p:nvPr/>
        </p:nvSpPr>
        <p:spPr>
          <a:xfrm rot="16200000">
            <a:off x="4255919" y="6151078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42874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C53081-7369-C8BD-7950-40E0E1D88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ED61B26-525E-7027-2E44-159D0F207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8804D1F9-4AAA-45A4-887C-05F14DD4C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26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274969E-3E41-E34B-4008-4C28A21D6E5A}"/>
              </a:ext>
            </a:extLst>
          </p:cNvPr>
          <p:cNvSpPr/>
          <p:nvPr/>
        </p:nvSpPr>
        <p:spPr>
          <a:xfrm>
            <a:off x="112776" y="347293"/>
            <a:ext cx="3450628" cy="9141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Goodness of Fit and Holdoff Data Cuts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33CF307-F5E1-7CE6-F80D-FA15B92F9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53" y="1472168"/>
            <a:ext cx="3755228" cy="451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5B66002-E2F5-BEA1-D44F-1C97FBD4F0E5}"/>
                  </a:ext>
                </a:extLst>
              </p:cNvPr>
              <p:cNvSpPr txBox="1"/>
              <p:nvPr/>
            </p:nvSpPr>
            <p:spPr>
              <a:xfrm rot="16200000">
                <a:off x="293321" y="2919968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95B66002-E2F5-BEA1-D44F-1C97FBD4F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3321" y="2919968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 l="-8333" r="-28333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ixaDeTexto 13">
            <a:extLst>
              <a:ext uri="{FF2B5EF4-FFF2-40B4-BE49-F238E27FC236}">
                <a16:creationId xmlns:a16="http://schemas.microsoft.com/office/drawing/2014/main" id="{0391DF69-DE69-0E46-059B-DA34ED127DDC}"/>
              </a:ext>
            </a:extLst>
          </p:cNvPr>
          <p:cNvSpPr txBox="1"/>
          <p:nvPr/>
        </p:nvSpPr>
        <p:spPr>
          <a:xfrm>
            <a:off x="2597417" y="598701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</p:spTree>
    <p:extLst>
      <p:ext uri="{BB962C8B-B14F-4D97-AF65-F5344CB8AC3E}">
        <p14:creationId xmlns:p14="http://schemas.microsoft.com/office/powerpoint/2010/main" val="1046777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60805-3A92-12D4-A700-7EED5B018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AD2DE435-B35E-CF4A-B8E1-1FE71488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A516C804-A85B-EF27-4678-5DAE37B7B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27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B81BBCF-F06C-8B19-6BFA-EE2C8643924F}"/>
              </a:ext>
            </a:extLst>
          </p:cNvPr>
          <p:cNvSpPr/>
          <p:nvPr/>
        </p:nvSpPr>
        <p:spPr>
          <a:xfrm>
            <a:off x="112776" y="347293"/>
            <a:ext cx="3450628" cy="9141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Goodness of Fit and Holdoff Data Cuts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E92CB07-FD01-4DB8-FFED-F9DAE0B77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40" y="1728608"/>
            <a:ext cx="10964120" cy="32754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A6C2F66C-60EB-BAB1-290A-2F276590CBA3}"/>
                  </a:ext>
                </a:extLst>
              </p:cNvPr>
              <p:cNvSpPr txBox="1"/>
              <p:nvPr/>
            </p:nvSpPr>
            <p:spPr>
              <a:xfrm rot="16200000">
                <a:off x="-485126" y="2644259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A6C2F66C-60EB-BAB1-290A-2F276590C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485126" y="2644259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 l="-6557" r="-26230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E184F4D6-456D-B49E-565C-F106F7E807E4}"/>
                  </a:ext>
                </a:extLst>
              </p:cNvPr>
              <p:cNvSpPr txBox="1"/>
              <p:nvPr/>
            </p:nvSpPr>
            <p:spPr>
              <a:xfrm rot="16200000">
                <a:off x="5181600" y="2644259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E184F4D6-456D-B49E-565C-F106F7E80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181600" y="2644259"/>
                <a:ext cx="1828800" cy="369332"/>
              </a:xfrm>
              <a:prstGeom prst="rect">
                <a:avLst/>
              </a:prstGeom>
              <a:blipFill>
                <a:blip r:embed="rId5"/>
                <a:stretch>
                  <a:fillRect l="-8333" r="-28333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72EE87D5-EAD7-72F3-F0C9-7ACFAE707EDB}"/>
              </a:ext>
            </a:extLst>
          </p:cNvPr>
          <p:cNvSpPr txBox="1"/>
          <p:nvPr/>
        </p:nvSpPr>
        <p:spPr>
          <a:xfrm>
            <a:off x="2654567" y="501083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7E784E-BA4B-9321-8F07-8014F7B1C089}"/>
              </a:ext>
            </a:extLst>
          </p:cNvPr>
          <p:cNvSpPr txBox="1"/>
          <p:nvPr/>
        </p:nvSpPr>
        <p:spPr>
          <a:xfrm>
            <a:off x="8379092" y="5010831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FD57EC-BB8E-88F2-5B59-FB9EA862C55D}"/>
              </a:ext>
            </a:extLst>
          </p:cNvPr>
          <p:cNvSpPr txBox="1"/>
          <p:nvPr/>
        </p:nvSpPr>
        <p:spPr>
          <a:xfrm>
            <a:off x="4323716" y="5729557"/>
            <a:ext cx="52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unwanted electron events</a:t>
            </a:r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FA40E657-8F0A-95E7-2C99-B240318D8950}"/>
              </a:ext>
            </a:extLst>
          </p:cNvPr>
          <p:cNvSpPr/>
          <p:nvPr/>
        </p:nvSpPr>
        <p:spPr>
          <a:xfrm rot="16200000">
            <a:off x="3765612" y="5626850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95186CB-73CF-B6E5-0CDF-580F1B72648A}"/>
              </a:ext>
            </a:extLst>
          </p:cNvPr>
          <p:cNvSpPr txBox="1"/>
          <p:nvPr/>
        </p:nvSpPr>
        <p:spPr>
          <a:xfrm>
            <a:off x="4323716" y="6314354"/>
            <a:ext cx="5215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Remove unwanted poor fits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15D40241-7C66-BD75-25FD-1E60F62E94D2}"/>
              </a:ext>
            </a:extLst>
          </p:cNvPr>
          <p:cNvSpPr/>
          <p:nvPr/>
        </p:nvSpPr>
        <p:spPr>
          <a:xfrm rot="16200000">
            <a:off x="3765612" y="6211647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5623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7EDDA-D67C-8E40-941D-E93985089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C1A482E-B34B-528D-DC01-65F98B0A7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A95F1E53-EE75-B4C8-EB1B-A84B3C559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28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2FB5F447-4020-759A-74FC-9F2468C18442}"/>
              </a:ext>
            </a:extLst>
          </p:cNvPr>
          <p:cNvSpPr/>
          <p:nvPr/>
        </p:nvSpPr>
        <p:spPr>
          <a:xfrm>
            <a:off x="112776" y="347293"/>
            <a:ext cx="3450628" cy="9141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Goodness of Fit and Holdoff Data Cuts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8372228-AD76-CFF7-4D08-8298143A5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553" y="1472168"/>
            <a:ext cx="3755228" cy="4514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9F74D219-468E-6249-921E-E75A65C83A5E}"/>
                  </a:ext>
                </a:extLst>
              </p:cNvPr>
              <p:cNvSpPr txBox="1"/>
              <p:nvPr/>
            </p:nvSpPr>
            <p:spPr>
              <a:xfrm rot="16200000">
                <a:off x="293321" y="2919968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9F74D219-468E-6249-921E-E75A65C83A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3321" y="2919968"/>
                <a:ext cx="1828800" cy="369332"/>
              </a:xfrm>
              <a:prstGeom prst="rect">
                <a:avLst/>
              </a:prstGeom>
              <a:blipFill>
                <a:blip r:embed="rId4"/>
                <a:stretch>
                  <a:fillRect l="-8333" r="-28333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2CB4E0D3-61FC-DF50-434A-D0564164867C}"/>
              </a:ext>
            </a:extLst>
          </p:cNvPr>
          <p:cNvSpPr txBox="1"/>
          <p:nvPr/>
        </p:nvSpPr>
        <p:spPr>
          <a:xfrm>
            <a:off x="2597417" y="598701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E838DF-8A0D-ED75-EEFD-00DB5DE62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346" y="1472168"/>
            <a:ext cx="3800050" cy="451485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07559179-0484-45A2-9614-BE5F46A985C6}"/>
              </a:ext>
            </a:extLst>
          </p:cNvPr>
          <p:cNvSpPr txBox="1"/>
          <p:nvPr/>
        </p:nvSpPr>
        <p:spPr>
          <a:xfrm>
            <a:off x="8093342" y="598701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AFE39CF-CD2F-CBDB-733D-08CAC030EA9C}"/>
                  </a:ext>
                </a:extLst>
              </p:cNvPr>
              <p:cNvSpPr txBox="1"/>
              <p:nvPr/>
            </p:nvSpPr>
            <p:spPr>
              <a:xfrm rot="16200000">
                <a:off x="5632280" y="2919967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3AFE39CF-CD2F-CBDB-733D-08CAC030E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632280" y="2919967"/>
                <a:ext cx="1828800" cy="369332"/>
              </a:xfrm>
              <a:prstGeom prst="rect">
                <a:avLst/>
              </a:prstGeom>
              <a:blipFill>
                <a:blip r:embed="rId6"/>
                <a:stretch>
                  <a:fillRect l="-8333" r="-28333" b="-3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EB0B449B-2108-7341-B300-D416B076C799}"/>
              </a:ext>
            </a:extLst>
          </p:cNvPr>
          <p:cNvSpPr/>
          <p:nvPr/>
        </p:nvSpPr>
        <p:spPr>
          <a:xfrm>
            <a:off x="5314949" y="3429000"/>
            <a:ext cx="781051" cy="52387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26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A00EB-9D31-97A9-5633-AB1D0303B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4E8DC08-86E7-60B8-32EC-BAEE222C9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/>
              <a:t>Data analysis - ECT* 2025</a:t>
            </a:r>
            <a:endParaRPr lang="en-US" noProof="0" dirty="0"/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A4837DF3-D966-74C2-8C98-FD3AF760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29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358FF64-FED7-E78F-227C-CD5D91DF02CB}"/>
              </a:ext>
            </a:extLst>
          </p:cNvPr>
          <p:cNvSpPr/>
          <p:nvPr/>
        </p:nvSpPr>
        <p:spPr>
          <a:xfrm>
            <a:off x="112776" y="347293"/>
            <a:ext cx="3450628" cy="9141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Goodness of Fit and Holdoff Data Cuts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966C0C11-5F69-7C9D-53F5-6A9B673BE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749" y="1404099"/>
            <a:ext cx="8635913" cy="495225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33F968E-87A0-36A0-0D69-042C35DD2EA2}"/>
              </a:ext>
            </a:extLst>
          </p:cNvPr>
          <p:cNvSpPr txBox="1"/>
          <p:nvPr/>
        </p:nvSpPr>
        <p:spPr>
          <a:xfrm>
            <a:off x="2502783" y="6356348"/>
            <a:ext cx="28212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Hit Events Time Delta (ns)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1593546-4719-3E8E-AFBD-99FD71C5D2DF}"/>
              </a:ext>
            </a:extLst>
          </p:cNvPr>
          <p:cNvSpPr txBox="1"/>
          <p:nvPr/>
        </p:nvSpPr>
        <p:spPr>
          <a:xfrm rot="16200000">
            <a:off x="892029" y="369555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618232D9-FD1D-93AA-4FCC-9F442D448A85}"/>
              </a:ext>
            </a:extLst>
          </p:cNvPr>
          <p:cNvSpPr txBox="1"/>
          <p:nvPr/>
        </p:nvSpPr>
        <p:spPr>
          <a:xfrm rot="16200000">
            <a:off x="5394652" y="369555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EC21B9D-CE1D-E9D5-4DD9-80ACF65BBA9D}"/>
              </a:ext>
            </a:extLst>
          </p:cNvPr>
          <p:cNvSpPr txBox="1"/>
          <p:nvPr/>
        </p:nvSpPr>
        <p:spPr>
          <a:xfrm>
            <a:off x="5029166" y="103897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ADC11_NEGP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8FEB8BA-7163-BA37-5D25-D746E4792C68}"/>
              </a:ext>
            </a:extLst>
          </p:cNvPr>
          <p:cNvSpPr txBox="1"/>
          <p:nvPr/>
        </p:nvSpPr>
        <p:spPr>
          <a:xfrm>
            <a:off x="7064845" y="6356347"/>
            <a:ext cx="282128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dirty="0"/>
              <a:t>Hit Events Time Delta (ns)</a:t>
            </a:r>
          </a:p>
        </p:txBody>
      </p:sp>
    </p:spTree>
    <p:extLst>
      <p:ext uri="{BB962C8B-B14F-4D97-AF65-F5344CB8AC3E}">
        <p14:creationId xmlns:p14="http://schemas.microsoft.com/office/powerpoint/2010/main" val="332652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context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dirty="0"/>
              <a:t>Charge radii of light nuclei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36B9C91-0462-6012-AD21-C650BA1AA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0ABF7692-20AB-20EE-8D57-7B905CAB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09A1B810-DEFA-D7F3-A4AF-E938C00F5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30</a:t>
            </a:fld>
            <a:endParaRPr lang="en-US" noProof="0" dirty="0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8486F62-0DD9-7DFF-B32D-8EB8798EC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077" y="1132137"/>
            <a:ext cx="9413674" cy="5498710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1B9AB681-83AB-3AF1-CE4A-1AF5C6ACA06F}"/>
              </a:ext>
            </a:extLst>
          </p:cNvPr>
          <p:cNvSpPr/>
          <p:nvPr/>
        </p:nvSpPr>
        <p:spPr>
          <a:xfrm>
            <a:off x="112776" y="347293"/>
            <a:ext cx="3450628" cy="91412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Goodness of Fit and Holdoff Data Cuts</a:t>
            </a:r>
          </a:p>
        </p:txBody>
      </p:sp>
    </p:spTree>
    <p:extLst>
      <p:ext uri="{BB962C8B-B14F-4D97-AF65-F5344CB8AC3E}">
        <p14:creationId xmlns:p14="http://schemas.microsoft.com/office/powerpoint/2010/main" val="1057706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C21D637-EC58-6BF4-B233-A0033ED28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0C8E3D6B-D97E-4DB8-775F-C261217E9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CDE6BBDA-CC4A-FD20-E99D-40F728195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31</a:t>
            </a:fld>
            <a:endParaRPr lang="en-US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D4EEA6-6F19-DFA0-95D0-3BC661CD1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993" y="1242128"/>
            <a:ext cx="10164014" cy="5114222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CB8B0634-90B2-C8F4-E7D0-1012D74ED674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D542868-A207-26CE-CA25-6A4419D37A89}"/>
              </a:ext>
            </a:extLst>
          </p:cNvPr>
          <p:cNvSpPr txBox="1"/>
          <p:nvPr/>
        </p:nvSpPr>
        <p:spPr>
          <a:xfrm rot="16200000">
            <a:off x="162577" y="350099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71EBBE-0974-0264-9D6E-35EA6086E9E2}"/>
              </a:ext>
            </a:extLst>
          </p:cNvPr>
          <p:cNvSpPr txBox="1"/>
          <p:nvPr/>
        </p:nvSpPr>
        <p:spPr>
          <a:xfrm rot="16200000">
            <a:off x="5429250" y="350099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F5FD0A3-3FEC-2425-2CC6-84BFF8D35DC0}"/>
              </a:ext>
            </a:extLst>
          </p:cNvPr>
          <p:cNvSpPr txBox="1"/>
          <p:nvPr/>
        </p:nvSpPr>
        <p:spPr>
          <a:xfrm>
            <a:off x="3171826" y="6242229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Tinfo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E12FB11-C320-C809-5D52-A6C6B6F4014D}"/>
              </a:ext>
            </a:extLst>
          </p:cNvPr>
          <p:cNvSpPr txBox="1"/>
          <p:nvPr/>
        </p:nvSpPr>
        <p:spPr>
          <a:xfrm>
            <a:off x="8610600" y="6236208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Tinfo</a:t>
            </a:r>
          </a:p>
        </p:txBody>
      </p:sp>
    </p:spTree>
    <p:extLst>
      <p:ext uri="{BB962C8B-B14F-4D97-AF65-F5344CB8AC3E}">
        <p14:creationId xmlns:p14="http://schemas.microsoft.com/office/powerpoint/2010/main" val="4214295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57BC7-5606-A984-B46D-B85B0E0BD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236F6CAE-1DF3-ECBC-B4D1-78F3B4937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960D114D-FF31-3B61-8338-71A0522AC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32</a:t>
            </a:fld>
            <a:endParaRPr lang="en-US" noProof="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E7E8B9A-FC06-8882-29D2-3095EE169038}"/>
              </a:ext>
            </a:extLst>
          </p:cNvPr>
          <p:cNvSpPr txBox="1"/>
          <p:nvPr/>
        </p:nvSpPr>
        <p:spPr>
          <a:xfrm rot="16200000">
            <a:off x="793186" y="29863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7A2046-CD01-FB31-442D-412EF8D2B27C}"/>
              </a:ext>
            </a:extLst>
          </p:cNvPr>
          <p:cNvSpPr txBox="1"/>
          <p:nvPr/>
        </p:nvSpPr>
        <p:spPr>
          <a:xfrm>
            <a:off x="3439374" y="51704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Tinfo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DE82F3A-B734-7B34-86E8-9DF0E28A9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603" y="1107059"/>
            <a:ext cx="8197415" cy="412791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D7AC856-93F4-F212-7374-6CB8FC84FFB4}"/>
              </a:ext>
            </a:extLst>
          </p:cNvPr>
          <p:cNvSpPr txBox="1"/>
          <p:nvPr/>
        </p:nvSpPr>
        <p:spPr>
          <a:xfrm>
            <a:off x="7589122" y="51704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Tinfo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6AF24B8-400C-F750-8B3B-2E0BAF0F91C7}"/>
              </a:ext>
            </a:extLst>
          </p:cNvPr>
          <p:cNvSpPr txBox="1"/>
          <p:nvPr/>
        </p:nvSpPr>
        <p:spPr>
          <a:xfrm rot="16200000">
            <a:off x="5076560" y="2986350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D846A111-5BC4-32AD-75E1-60EF0E524A5D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FDF95D-5A0E-722B-9FC5-4CB9034DE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569" y="3926065"/>
            <a:ext cx="2824006" cy="1613717"/>
          </a:xfrm>
          <a:prstGeom prst="rect">
            <a:avLst/>
          </a:prstGeom>
        </p:spPr>
      </p:pic>
      <p:cxnSp>
        <p:nvCxnSpPr>
          <p:cNvPr id="14" name="Conexão reta unidirecional 13">
            <a:extLst>
              <a:ext uri="{FF2B5EF4-FFF2-40B4-BE49-F238E27FC236}">
                <a16:creationId xmlns:a16="http://schemas.microsoft.com/office/drawing/2014/main" id="{2999D1A5-1332-D535-8507-80D928EF5731}"/>
              </a:ext>
            </a:extLst>
          </p:cNvPr>
          <p:cNvCxnSpPr/>
          <p:nvPr/>
        </p:nvCxnSpPr>
        <p:spPr>
          <a:xfrm flipH="1">
            <a:off x="8343900" y="5234974"/>
            <a:ext cx="578722" cy="12014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C1238DE-85DE-965A-82E6-83C5341B5480}"/>
              </a:ext>
            </a:extLst>
          </p:cNvPr>
          <p:cNvSpPr txBox="1"/>
          <p:nvPr/>
        </p:nvSpPr>
        <p:spPr>
          <a:xfrm>
            <a:off x="4182999" y="5788730"/>
            <a:ext cx="442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 temperature dependency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78FEBABC-E97D-77FB-B0D8-2DE95825E338}"/>
              </a:ext>
            </a:extLst>
          </p:cNvPr>
          <p:cNvSpPr/>
          <p:nvPr/>
        </p:nvSpPr>
        <p:spPr>
          <a:xfrm rot="16200000">
            <a:off x="3624895" y="568602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759843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BF1CEC4-31DD-FB59-9996-F79C87391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EBAED975-6BB5-F8D1-6B17-266A0214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3BB58F29-D708-D96C-2C08-977181C5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33</a:t>
            </a:fld>
            <a:endParaRPr lang="en-US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43890CF-62C5-EC08-9201-6ACDECD6F01B}"/>
              </a:ext>
            </a:extLst>
          </p:cNvPr>
          <p:cNvSpPr txBox="1"/>
          <p:nvPr/>
        </p:nvSpPr>
        <p:spPr>
          <a:xfrm rot="16200000">
            <a:off x="358205" y="3244334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Tinfo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9AFD41B-94B0-FCC3-2BFC-86E1AB20D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21" y="1261414"/>
            <a:ext cx="9372654" cy="5355802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2B43DFD8-27E6-E6CA-3E92-A40F7646349A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13402101-2460-87C2-27F7-FC439D1F4ABC}"/>
              </a:ext>
            </a:extLst>
          </p:cNvPr>
          <p:cNvSpPr txBox="1"/>
          <p:nvPr/>
        </p:nvSpPr>
        <p:spPr>
          <a:xfrm>
            <a:off x="5492180" y="6384925"/>
            <a:ext cx="1518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Timestamp</a:t>
            </a:r>
          </a:p>
        </p:txBody>
      </p:sp>
    </p:spTree>
    <p:extLst>
      <p:ext uri="{BB962C8B-B14F-4D97-AF65-F5344CB8AC3E}">
        <p14:creationId xmlns:p14="http://schemas.microsoft.com/office/powerpoint/2010/main" val="1411091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D474A-333A-6737-6749-B3EACB9AA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7BEB9D86-35F7-10EA-2A94-4F22C3B53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16" y="1107059"/>
            <a:ext cx="8935826" cy="4531741"/>
          </a:xfrm>
          <a:prstGeom prst="rect">
            <a:avLst/>
          </a:prstGeom>
        </p:spPr>
      </p:pic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742B3426-FF4F-06CA-F70C-F93D69A2B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243E6242-57B2-160E-45E9-6C41FA629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34</a:t>
            </a:fld>
            <a:endParaRPr lang="en-US" noProof="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A36761-B87B-1959-B081-32AF3E719D6A}"/>
              </a:ext>
            </a:extLst>
          </p:cNvPr>
          <p:cNvSpPr txBox="1"/>
          <p:nvPr/>
        </p:nvSpPr>
        <p:spPr>
          <a:xfrm rot="16200000">
            <a:off x="540000" y="318826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9A9E205-00EA-590E-CFE3-17BF88B4E9A4}"/>
              </a:ext>
            </a:extLst>
          </p:cNvPr>
          <p:cNvSpPr txBox="1"/>
          <p:nvPr/>
        </p:nvSpPr>
        <p:spPr>
          <a:xfrm>
            <a:off x="3200400" y="5454134"/>
            <a:ext cx="1714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Tinfo</a:t>
            </a:r>
            <a:endParaRPr lang="en-US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D1F0E1A-99C7-A695-4FCD-0A7D97D72D47}"/>
              </a:ext>
            </a:extLst>
          </p:cNvPr>
          <p:cNvSpPr txBox="1"/>
          <p:nvPr/>
        </p:nvSpPr>
        <p:spPr>
          <a:xfrm>
            <a:off x="7964423" y="5454134"/>
            <a:ext cx="171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Tinfo</a:t>
            </a:r>
            <a:endParaRPr lang="en-US" dirty="0"/>
          </a:p>
          <a:p>
            <a:endParaRPr lang="en-US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9BCB1F9-B19C-84B0-A15B-CE8AA1517897}"/>
              </a:ext>
            </a:extLst>
          </p:cNvPr>
          <p:cNvSpPr txBox="1"/>
          <p:nvPr/>
        </p:nvSpPr>
        <p:spPr>
          <a:xfrm rot="16200000">
            <a:off x="5244584" y="318826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Amplitude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93BEBD21-BAC6-410D-3EE4-64A13F67E57F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7A1F7D1-A40D-2A9B-EB63-03C8996393EB}"/>
              </a:ext>
            </a:extLst>
          </p:cNvPr>
          <p:cNvSpPr txBox="1"/>
          <p:nvPr/>
        </p:nvSpPr>
        <p:spPr>
          <a:xfrm>
            <a:off x="3823422" y="5991445"/>
            <a:ext cx="54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of Kernel Density Estimator for better fits</a:t>
            </a: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3FD77B49-470D-958F-EB23-7CCC407FAC88}"/>
              </a:ext>
            </a:extLst>
          </p:cNvPr>
          <p:cNvSpPr/>
          <p:nvPr/>
        </p:nvSpPr>
        <p:spPr>
          <a:xfrm rot="16200000">
            <a:off x="3265318" y="5888738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13896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39800-7332-8BDA-7172-FC6501260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2497D145-6C27-BD52-B5EF-ED9E38E7F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2CBCAAF0-2312-ABBA-0038-B1B1FED8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35</a:t>
            </a:fld>
            <a:endParaRPr lang="en-US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29684CF-A27C-9EC1-928F-E4B8307F0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1124694"/>
            <a:ext cx="9575197" cy="564440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C9776879-2782-C1DF-95EA-35E668B8C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52" y="1123928"/>
            <a:ext cx="9516989" cy="5644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B708F981-DA8C-7AE7-D2EB-74687DB2051B}"/>
                  </a:ext>
                </a:extLst>
              </p:cNvPr>
              <p:cNvSpPr txBox="1"/>
              <p:nvPr/>
            </p:nvSpPr>
            <p:spPr>
              <a:xfrm>
                <a:off x="5648325" y="802251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B708F981-DA8C-7AE7-D2EB-74687DB205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325" y="802251"/>
                <a:ext cx="361950" cy="369332"/>
              </a:xfrm>
              <a:prstGeom prst="rect">
                <a:avLst/>
              </a:prstGeom>
              <a:blipFill>
                <a:blip r:embed="rId5"/>
                <a:stretch>
                  <a:fillRect l="-3390" r="-32203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E2B78D2-8A1E-4C1C-52D1-61A7413B1FE4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</p:spTree>
    <p:extLst>
      <p:ext uri="{BB962C8B-B14F-4D97-AF65-F5344CB8AC3E}">
        <p14:creationId xmlns:p14="http://schemas.microsoft.com/office/powerpoint/2010/main" val="2239853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D4DCB-F636-51FE-DE79-899082E9E3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15EDF339-6780-8214-7957-3E671AAC1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5F2983D8-CBE5-9543-820B-C2DA0103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36</a:t>
            </a:fld>
            <a:endParaRPr lang="en-US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C031E1-A72E-F7B0-86AF-F3201EE50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1124694"/>
            <a:ext cx="9575197" cy="564440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0DA4A0C-A9E4-1257-40EF-B148B8771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52" y="1123928"/>
            <a:ext cx="9516989" cy="564440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026B9E-A65D-070A-B497-5369E6576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47" y="1123928"/>
            <a:ext cx="9504401" cy="5644405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46DF6041-CD5E-9A4D-C6C5-F9DC96C62685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C117E240-5761-3D41-424E-21B0D88D21F0}"/>
                  </a:ext>
                </a:extLst>
              </p:cNvPr>
              <p:cNvSpPr txBox="1"/>
              <p:nvPr/>
            </p:nvSpPr>
            <p:spPr>
              <a:xfrm>
                <a:off x="5648325" y="802251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C117E240-5761-3D41-424E-21B0D88D2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325" y="802251"/>
                <a:ext cx="361950" cy="369332"/>
              </a:xfrm>
              <a:prstGeom prst="rect">
                <a:avLst/>
              </a:prstGeom>
              <a:blipFill>
                <a:blip r:embed="rId6"/>
                <a:stretch>
                  <a:fillRect l="-3390" r="-32203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6788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72D64-0506-6226-805C-7BFBA0871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2009BD28-92D8-4700-46DE-5B8C202E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C7CB7928-4A98-9052-D0B7-7BC595E9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37</a:t>
            </a:fld>
            <a:endParaRPr lang="en-US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55C647F-D961-A423-A57D-58897BD83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549" y="1124694"/>
            <a:ext cx="9575197" cy="5644405"/>
          </a:xfrm>
          <a:prstGeom prst="rect">
            <a:avLst/>
          </a:prstGeom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E8C033D7-BE03-0C29-8614-DB1AE7429F31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Temperature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4A0D6AF9-4B0E-A498-AEAA-4B435139EB66}"/>
                  </a:ext>
                </a:extLst>
              </p:cNvPr>
              <p:cNvSpPr txBox="1"/>
              <p:nvPr/>
            </p:nvSpPr>
            <p:spPr>
              <a:xfrm>
                <a:off x="5648325" y="802251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CaixaDeTexto 1">
                <a:extLst>
                  <a:ext uri="{FF2B5EF4-FFF2-40B4-BE49-F238E27FC236}">
                    <a16:creationId xmlns:a16="http://schemas.microsoft.com/office/drawing/2014/main" id="{4A0D6AF9-4B0E-A498-AEAA-4B435139EB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325" y="802251"/>
                <a:ext cx="361950" cy="369332"/>
              </a:xfrm>
              <a:prstGeom prst="rect">
                <a:avLst/>
              </a:prstGeom>
              <a:blipFill>
                <a:blip r:embed="rId4"/>
                <a:stretch>
                  <a:fillRect l="-3390" r="-32203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58857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0AF2A-AADC-D7C8-E2E0-0C08CD529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F56D692-C1B0-6921-A8A2-15B86AD78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738" y="1048150"/>
            <a:ext cx="2410161" cy="219106"/>
          </a:xfrm>
          <a:prstGeom prst="rect">
            <a:avLst/>
          </a:prstGeom>
        </p:spPr>
      </p:pic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AF25D0B2-3DE5-00B6-76C9-43D9E66B1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5DB260C2-6038-FD02-C2D5-49E6ED1BA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38</a:t>
            </a:fld>
            <a:endParaRPr lang="en-US" noProof="0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8F76501-286A-60DB-EAE9-683145E831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5" y="1261414"/>
            <a:ext cx="9620250" cy="551238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7556C26-ABE9-74D3-C3E2-7812C0E5F599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8638164-B459-8A43-3DEE-FC6A3605676A}"/>
                  </a:ext>
                </a:extLst>
              </p:cNvPr>
              <p:cNvSpPr txBox="1"/>
              <p:nvPr/>
            </p:nvSpPr>
            <p:spPr>
              <a:xfrm>
                <a:off x="5984411" y="804353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C8638164-B459-8A43-3DEE-FC6A36056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4411" y="804353"/>
                <a:ext cx="361950" cy="369332"/>
              </a:xfrm>
              <a:prstGeom prst="rect">
                <a:avLst/>
              </a:prstGeom>
              <a:blipFill>
                <a:blip r:embed="rId5"/>
                <a:stretch>
                  <a:fillRect r="-42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4224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DE7BD-F79E-A355-B430-975C55D63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951E7F3C-B564-4C79-F687-69D3FCB2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61720688-93CD-FE8E-14FC-5B580BF0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39</a:t>
            </a:fld>
            <a:endParaRPr lang="en-US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59C1BB-F38D-F5AC-E90F-88C15CF5C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178882"/>
            <a:ext cx="9620250" cy="554259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44CAA41-87C6-4EA7-6F76-0E82CD017DA2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681EDC7-7C14-72A0-9004-2E64D247A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352" y="959776"/>
            <a:ext cx="2410161" cy="219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8117B7DF-EA50-4E26-0E32-87AE2F70BC79}"/>
                  </a:ext>
                </a:extLst>
              </p:cNvPr>
              <p:cNvSpPr txBox="1"/>
              <p:nvPr/>
            </p:nvSpPr>
            <p:spPr>
              <a:xfrm>
                <a:off x="5915025" y="71597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8117B7DF-EA50-4E26-0E32-87AE2F70B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025" y="715979"/>
                <a:ext cx="361950" cy="369332"/>
              </a:xfrm>
              <a:prstGeom prst="rect">
                <a:avLst/>
              </a:prstGeom>
              <a:blipFill>
                <a:blip r:embed="rId5"/>
                <a:stretch>
                  <a:fillRect r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2776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BF986-D3E6-6A13-AA79-ED0FE347C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74B5EFD9-39A2-EBA9-47C6-B3D3CCCEA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Context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67A1C001-10D6-F588-6D46-B0F42AE1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</a:t>
            </a:fld>
            <a:endParaRPr lang="en-US" noProof="0" dirty="0"/>
          </a:p>
        </p:txBody>
      </p:sp>
      <p:pic>
        <p:nvPicPr>
          <p:cNvPr id="2" name="Imagem 1" descr="Uma imagem com texto, diagrama, captura de ecrã, file&#10;&#10;Os conteúdos gerados por IA poderão estar incorretos.">
            <a:extLst>
              <a:ext uri="{FF2B5EF4-FFF2-40B4-BE49-F238E27FC236}">
                <a16:creationId xmlns:a16="http://schemas.microsoft.com/office/drawing/2014/main" id="{9FC95B64-0138-5A7E-66ED-84D7F91503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52" t="263" r="21515" b="1024"/>
          <a:stretch>
            <a:fillRect/>
          </a:stretch>
        </p:blipFill>
        <p:spPr>
          <a:xfrm>
            <a:off x="4227577" y="986917"/>
            <a:ext cx="6839787" cy="56321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8F02C97-BDD8-1AED-F2B5-4897181902CE}"/>
              </a:ext>
            </a:extLst>
          </p:cNvPr>
          <p:cNvSpPr/>
          <p:nvPr/>
        </p:nvSpPr>
        <p:spPr>
          <a:xfrm>
            <a:off x="7074484" y="2231217"/>
            <a:ext cx="676275" cy="80962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3AAABD3D-B02E-B3F2-3DA2-E58268389A8D}"/>
              </a:ext>
            </a:extLst>
          </p:cNvPr>
          <p:cNvSpPr/>
          <p:nvPr/>
        </p:nvSpPr>
        <p:spPr>
          <a:xfrm rot="16200000">
            <a:off x="469872" y="166683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515E83F1-D644-79DA-6736-2C2C32BB9CD7}"/>
                  </a:ext>
                </a:extLst>
              </p:cNvPr>
              <p:cNvSpPr txBox="1"/>
              <p:nvPr/>
            </p:nvSpPr>
            <p:spPr>
              <a:xfrm>
                <a:off x="-180986" y="1744889"/>
                <a:ext cx="3822918" cy="3916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b="0" i="1" noProof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~200</m:t>
                      </m:r>
                      <m:sSub>
                        <m:sSubPr>
                          <m:ctrlPr>
                            <a:rPr lang="en-US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noProof="0" dirty="0"/>
              </a:p>
            </p:txBody>
          </p:sp>
        </mc:Choice>
        <mc:Fallback xmlns="">
          <p:sp>
            <p:nvSpPr>
              <p:cNvPr id="5" name="CaixaDeTexto 4">
                <a:extLst>
                  <a:ext uri="{FF2B5EF4-FFF2-40B4-BE49-F238E27FC236}">
                    <a16:creationId xmlns:a16="http://schemas.microsoft.com/office/drawing/2014/main" id="{515E83F1-D644-79DA-6736-2C2C32BB9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0986" y="1744889"/>
                <a:ext cx="3822918" cy="391646"/>
              </a:xfrm>
              <a:prstGeom prst="rect">
                <a:avLst/>
              </a:prstGeom>
              <a:blipFill>
                <a:blip r:embed="rId4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1A15CB1D-A7F0-0186-341B-CE4E5DD4A91D}"/>
              </a:ext>
            </a:extLst>
          </p:cNvPr>
          <p:cNvSpPr/>
          <p:nvPr/>
        </p:nvSpPr>
        <p:spPr>
          <a:xfrm rot="16200000">
            <a:off x="469872" y="260028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5DD30D1-F5F3-A8A9-0310-D7FF506EFE62}"/>
                  </a:ext>
                </a:extLst>
              </p:cNvPr>
              <p:cNvSpPr txBox="1"/>
              <p:nvPr/>
            </p:nvSpPr>
            <p:spPr>
              <a:xfrm>
                <a:off x="1053883" y="2581473"/>
                <a:ext cx="3822918" cy="6741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  <m:sub>
                            <m:r>
                              <a:rPr lang="en-US" b="0" i="1" noProof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10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noProof="0" dirty="0"/>
                  <a:t> larger overlap with nucleus </a:t>
                </a:r>
                <a:r>
                  <a:rPr lang="en-US" dirty="0"/>
                  <a:t>wavefunction</a:t>
                </a:r>
                <a:endParaRPr lang="en-US" noProof="0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25DD30D1-F5F3-A8A9-0310-D7FF506E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883" y="2581473"/>
                <a:ext cx="3822918" cy="674159"/>
              </a:xfrm>
              <a:prstGeom prst="rect">
                <a:avLst/>
              </a:prstGeom>
              <a:blipFill>
                <a:blip r:embed="rId5"/>
                <a:stretch>
                  <a:fillRect l="-1435" t="-2703" b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F0FEB8B0-B5FE-1D03-6926-09CFE340699C}"/>
              </a:ext>
            </a:extLst>
          </p:cNvPr>
          <p:cNvSpPr/>
          <p:nvPr/>
        </p:nvSpPr>
        <p:spPr>
          <a:xfrm rot="16200000">
            <a:off x="469872" y="3573860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79C5AA5F-C92A-998E-1BA8-560840EE7721}"/>
              </a:ext>
            </a:extLst>
          </p:cNvPr>
          <p:cNvSpPr txBox="1"/>
          <p:nvPr/>
        </p:nvSpPr>
        <p:spPr>
          <a:xfrm>
            <a:off x="1053883" y="3524152"/>
            <a:ext cx="2878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MMC detector with 1/1000 resolving power</a:t>
            </a:r>
            <a:endParaRPr lang="en-US" noProof="0" dirty="0"/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E0848904-D0CB-47F0-5997-23B95D4B6D26}"/>
              </a:ext>
            </a:extLst>
          </p:cNvPr>
          <p:cNvSpPr/>
          <p:nvPr/>
        </p:nvSpPr>
        <p:spPr>
          <a:xfrm rot="16200000">
            <a:off x="469872" y="444824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3FD686B-1A00-FC5D-5AEE-942DB2A22DE1}"/>
              </a:ext>
            </a:extLst>
          </p:cNvPr>
          <p:cNvSpPr txBox="1"/>
          <p:nvPr/>
        </p:nvSpPr>
        <p:spPr>
          <a:xfrm>
            <a:off x="1053883" y="4405931"/>
            <a:ext cx="3249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Accessible to high-precision </a:t>
            </a:r>
            <a:r>
              <a:rPr lang="en-US" i="1" dirty="0"/>
              <a:t>ab-initio</a:t>
            </a:r>
            <a:r>
              <a:rPr lang="en-US" dirty="0"/>
              <a:t> nuclear theory</a:t>
            </a:r>
            <a:endParaRPr lang="en-US" noProof="0"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9383234D-87DF-B5DD-7AF9-F30557B184DD}"/>
              </a:ext>
            </a:extLst>
          </p:cNvPr>
          <p:cNvSpPr txBox="1"/>
          <p:nvPr/>
        </p:nvSpPr>
        <p:spPr>
          <a:xfrm>
            <a:off x="1053883" y="5284269"/>
            <a:ext cx="395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Towards Standard Model Fundamental Constants</a:t>
            </a:r>
            <a:endParaRPr lang="en-US" noProof="0" dirty="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4E1A8C9D-8362-4917-4C4F-7E3CD6B87BD7}"/>
              </a:ext>
            </a:extLst>
          </p:cNvPr>
          <p:cNvSpPr/>
          <p:nvPr/>
        </p:nvSpPr>
        <p:spPr>
          <a:xfrm rot="16200000">
            <a:off x="469872" y="5322630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6EF27F9-9251-E558-B41F-811BC80CD729}"/>
              </a:ext>
            </a:extLst>
          </p:cNvPr>
          <p:cNvSpPr txBox="1"/>
          <p:nvPr/>
        </p:nvSpPr>
        <p:spPr>
          <a:xfrm>
            <a:off x="6571390" y="6543819"/>
            <a:ext cx="445401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/>
              <a:t>A. </a:t>
            </a:r>
            <a:r>
              <a:rPr lang="en-US" sz="1100" dirty="0" err="1"/>
              <a:t>Antognini</a:t>
            </a:r>
            <a:r>
              <a:rPr lang="en-US" sz="1100" dirty="0"/>
              <a:t> </a:t>
            </a:r>
            <a:r>
              <a:rPr lang="en-US" sz="1100" dirty="0">
                <a:ea typeface="+mn-lt"/>
                <a:cs typeface="+mn-lt"/>
              </a:rPr>
              <a:t>et al. </a:t>
            </a:r>
            <a:r>
              <a:rPr lang="en-US" sz="1100" dirty="0" err="1">
                <a:ea typeface="+mn-lt"/>
                <a:cs typeface="+mn-lt"/>
              </a:rPr>
              <a:t>arXiv</a:t>
            </a:r>
            <a:r>
              <a:rPr lang="en-US" sz="1100" dirty="0">
                <a:ea typeface="+mn-lt"/>
                <a:cs typeface="+mn-lt"/>
              </a:rPr>
              <a:t> 2210.16929 (2022)</a:t>
            </a:r>
            <a:endParaRPr lang="pt-PT" dirty="0">
              <a:ea typeface="+mn-lt"/>
              <a:cs typeface="+mn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E6D870A-D590-D61A-EF5F-B4E4F87EB99C}"/>
              </a:ext>
            </a:extLst>
          </p:cNvPr>
          <p:cNvSpPr txBox="1"/>
          <p:nvPr/>
        </p:nvSpPr>
        <p:spPr>
          <a:xfrm>
            <a:off x="2724096" y="43712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873876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A2C59-F541-8114-825E-773D7B2BB1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>
            <a:extLst>
              <a:ext uri="{FF2B5EF4-FFF2-40B4-BE49-F238E27FC236}">
                <a16:creationId xmlns:a16="http://schemas.microsoft.com/office/drawing/2014/main" id="{545CBF38-711C-A5FD-C36B-FF37067399DE}"/>
              </a:ext>
            </a:extLst>
          </p:cNvPr>
          <p:cNvSpPr/>
          <p:nvPr/>
        </p:nvSpPr>
        <p:spPr>
          <a:xfrm>
            <a:off x="1057275" y="2295207"/>
            <a:ext cx="3502819" cy="349599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7FDE54B-54C8-A0CD-DD81-F6880649099A}"/>
              </a:ext>
            </a:extLst>
          </p:cNvPr>
          <p:cNvSpPr txBox="1"/>
          <p:nvPr/>
        </p:nvSpPr>
        <p:spPr>
          <a:xfrm>
            <a:off x="1416247" y="2329662"/>
            <a:ext cx="2784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Ref. Non-Linear Folding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8732567-D693-A5A2-700E-57764006510B}"/>
              </a:ext>
            </a:extLst>
          </p:cNvPr>
          <p:cNvSpPr/>
          <p:nvPr/>
        </p:nvSpPr>
        <p:spPr>
          <a:xfrm>
            <a:off x="4629150" y="2295208"/>
            <a:ext cx="2933700" cy="442626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13952125-8CB8-2896-FFFA-D3CED8876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DB24F13E-1A79-966C-7031-60D705C6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40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488C5BB9-94DF-17B3-BC45-04A90B7B4EEA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F518AA1A-F8BD-9A20-4BC3-AF66C1C18619}"/>
                  </a:ext>
                </a:extLst>
              </p:cNvPr>
              <p:cNvSpPr txBox="1"/>
              <p:nvPr/>
            </p:nvSpPr>
            <p:spPr>
              <a:xfrm>
                <a:off x="4629150" y="1076844"/>
                <a:ext cx="2933700" cy="283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𝑬</m:t>
                      </m:r>
                      <m:d>
                        <m:d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</m:d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𝑨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F518AA1A-F8BD-9A20-4BC3-AF66C1C18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1076844"/>
                <a:ext cx="2933700" cy="283219"/>
              </a:xfrm>
              <a:prstGeom prst="rect">
                <a:avLst/>
              </a:prstGeom>
              <a:blipFill>
                <a:blip r:embed="rId3"/>
                <a:stretch>
                  <a:fillRect b="-28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2CC5BA05-02F0-BA26-B854-82F83A5FD08F}"/>
              </a:ext>
            </a:extLst>
          </p:cNvPr>
          <p:cNvSpPr/>
          <p:nvPr/>
        </p:nvSpPr>
        <p:spPr>
          <a:xfrm rot="7806562">
            <a:off x="4054755" y="1555856"/>
            <a:ext cx="1063528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B7043F83-C5A7-A1A7-3C9D-DA7432C8DC27}"/>
              </a:ext>
            </a:extLst>
          </p:cNvPr>
          <p:cNvSpPr/>
          <p:nvPr/>
        </p:nvSpPr>
        <p:spPr>
          <a:xfrm rot="5400000">
            <a:off x="5753099" y="1627610"/>
            <a:ext cx="685800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2368069-ED22-11F4-9181-1FBE150083AF}"/>
              </a:ext>
            </a:extLst>
          </p:cNvPr>
          <p:cNvSpPr txBox="1"/>
          <p:nvPr/>
        </p:nvSpPr>
        <p:spPr>
          <a:xfrm>
            <a:off x="1394815" y="3882158"/>
            <a:ext cx="2933700" cy="1477328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Use literature data and line shapes to “align” pixels</a:t>
            </a:r>
          </a:p>
          <a:p>
            <a:pPr algn="ctr"/>
            <a:r>
              <a:rPr lang="en-US" dirty="0"/>
              <a:t>(Ideal if we had many counts across the board)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841844A-F078-02C0-CF30-D57FBEA35589}"/>
                  </a:ext>
                </a:extLst>
              </p:cNvPr>
              <p:cNvSpPr txBox="1"/>
              <p:nvPr/>
            </p:nvSpPr>
            <p:spPr>
              <a:xfrm>
                <a:off x="4767262" y="2809875"/>
                <a:ext cx="2657475" cy="369332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Knowing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E841844A-F078-02C0-CF30-D57FBEA355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262" y="2809875"/>
                <a:ext cx="2657475" cy="369332"/>
              </a:xfrm>
              <a:prstGeom prst="rect">
                <a:avLst/>
              </a:prstGeom>
              <a:blipFill>
                <a:blip r:embed="rId4"/>
                <a:stretch>
                  <a:fillRect t="-2985" b="-1940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0139275E-7418-ED0B-4B14-32B9B6E3F93B}"/>
              </a:ext>
            </a:extLst>
          </p:cNvPr>
          <p:cNvSpPr/>
          <p:nvPr/>
        </p:nvSpPr>
        <p:spPr>
          <a:xfrm rot="5400000">
            <a:off x="5848897" y="3353349"/>
            <a:ext cx="494203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0FDC98F-0949-62BF-7E9C-DCCE552CBD3D}"/>
                  </a:ext>
                </a:extLst>
              </p:cNvPr>
              <p:cNvSpPr txBox="1"/>
              <p:nvPr/>
            </p:nvSpPr>
            <p:spPr>
              <a:xfrm>
                <a:off x="4767261" y="3897696"/>
                <a:ext cx="2657475" cy="747256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0FDC98F-0949-62BF-7E9C-DCCE552CB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261" y="3897696"/>
                <a:ext cx="2657475" cy="7472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05EC7B09-BD52-E2EB-9B19-A96210FC78D1}"/>
                  </a:ext>
                </a:extLst>
              </p:cNvPr>
              <p:cNvSpPr txBox="1"/>
              <p:nvPr/>
            </p:nvSpPr>
            <p:spPr>
              <a:xfrm>
                <a:off x="4767261" y="5300864"/>
                <a:ext cx="2657475" cy="672685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CaixaDeTexto 14">
                <a:extLst>
                  <a:ext uri="{FF2B5EF4-FFF2-40B4-BE49-F238E27FC236}">
                    <a16:creationId xmlns:a16="http://schemas.microsoft.com/office/drawing/2014/main" id="{05EC7B09-BD52-E2EB-9B19-A96210FC78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261" y="5300864"/>
                <a:ext cx="2657475" cy="67268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ta: Para a Direita 15">
            <a:extLst>
              <a:ext uri="{FF2B5EF4-FFF2-40B4-BE49-F238E27FC236}">
                <a16:creationId xmlns:a16="http://schemas.microsoft.com/office/drawing/2014/main" id="{78EF3B58-A2A1-DBB5-3512-7C2DA1D24C1A}"/>
              </a:ext>
            </a:extLst>
          </p:cNvPr>
          <p:cNvSpPr/>
          <p:nvPr/>
        </p:nvSpPr>
        <p:spPr>
          <a:xfrm rot="5400000">
            <a:off x="5858722" y="4772873"/>
            <a:ext cx="474554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B85FFE4F-6A02-1A66-D70B-9B85CC0E73DC}"/>
                  </a:ext>
                </a:extLst>
              </p:cNvPr>
              <p:cNvSpPr txBox="1"/>
              <p:nvPr/>
            </p:nvSpPr>
            <p:spPr>
              <a:xfrm>
                <a:off x="4760118" y="6027579"/>
                <a:ext cx="2657475" cy="657296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Considering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dirty="0"/>
                  <a:t> equal for every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B85FFE4F-6A02-1A66-D70B-9B85CC0E73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118" y="6027579"/>
                <a:ext cx="2657475" cy="657296"/>
              </a:xfrm>
              <a:prstGeom prst="rect">
                <a:avLst/>
              </a:prstGeom>
              <a:blipFill>
                <a:blip r:embed="rId7"/>
                <a:stretch>
                  <a:fillRect b="-11404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ixaDeTexto 20">
            <a:extLst>
              <a:ext uri="{FF2B5EF4-FFF2-40B4-BE49-F238E27FC236}">
                <a16:creationId xmlns:a16="http://schemas.microsoft.com/office/drawing/2014/main" id="{870CF9B3-2DD4-B975-EC63-2CAD4DBD6A62}"/>
              </a:ext>
            </a:extLst>
          </p:cNvPr>
          <p:cNvSpPr txBox="1"/>
          <p:nvPr/>
        </p:nvSpPr>
        <p:spPr>
          <a:xfrm>
            <a:off x="5221399" y="236411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  <p:sp>
        <p:nvSpPr>
          <p:cNvPr id="24" name="Seta: Para a Direita 23">
            <a:extLst>
              <a:ext uri="{FF2B5EF4-FFF2-40B4-BE49-F238E27FC236}">
                <a16:creationId xmlns:a16="http://schemas.microsoft.com/office/drawing/2014/main" id="{BB813650-A90A-8BC3-2F20-DA000DED5BF3}"/>
              </a:ext>
            </a:extLst>
          </p:cNvPr>
          <p:cNvSpPr/>
          <p:nvPr/>
        </p:nvSpPr>
        <p:spPr>
          <a:xfrm rot="5400000">
            <a:off x="2614563" y="3353350"/>
            <a:ext cx="494203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AA308307-95C3-A5BA-189D-42D8C7054303}"/>
                  </a:ext>
                </a:extLst>
              </p:cNvPr>
              <p:cNvSpPr txBox="1"/>
              <p:nvPr/>
            </p:nvSpPr>
            <p:spPr>
              <a:xfrm>
                <a:off x="1394815" y="2809875"/>
                <a:ext cx="2933700" cy="393954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en-US" b="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b="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r>
                        <a:rPr lang="en-US" b="0" i="1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CaixaDeTexto 26">
                <a:extLst>
                  <a:ext uri="{FF2B5EF4-FFF2-40B4-BE49-F238E27FC236}">
                    <a16:creationId xmlns:a16="http://schemas.microsoft.com/office/drawing/2014/main" id="{AA308307-95C3-A5BA-189D-42D8C70543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815" y="2809875"/>
                <a:ext cx="2933700" cy="39395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D7AD93B0-64A3-D960-D8F9-F0208D21852F}"/>
              </a:ext>
            </a:extLst>
          </p:cNvPr>
          <p:cNvSpPr/>
          <p:nvPr/>
        </p:nvSpPr>
        <p:spPr>
          <a:xfrm rot="2525537">
            <a:off x="7106830" y="1505381"/>
            <a:ext cx="1063528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765621D-603B-DD1E-A3A1-F226D2CCC938}"/>
              </a:ext>
            </a:extLst>
          </p:cNvPr>
          <p:cNvSpPr/>
          <p:nvPr/>
        </p:nvSpPr>
        <p:spPr>
          <a:xfrm>
            <a:off x="7631906" y="2291449"/>
            <a:ext cx="3502818" cy="442626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5BAEA8C3-6DF4-7577-6B2B-6905DA360D1D}"/>
                  </a:ext>
                </a:extLst>
              </p:cNvPr>
              <p:cNvSpPr txBox="1"/>
              <p:nvPr/>
            </p:nvSpPr>
            <p:spPr>
              <a:xfrm>
                <a:off x="8132565" y="2805152"/>
                <a:ext cx="2657475" cy="380297"/>
              </a:xfrm>
              <a:prstGeom prst="rect">
                <a:avLst/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b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5BAEA8C3-6DF4-7577-6B2B-6905DA360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2565" y="2805152"/>
                <a:ext cx="2657475" cy="380297"/>
              </a:xfrm>
              <a:prstGeom prst="rect">
                <a:avLst/>
              </a:prstGeom>
              <a:blipFill>
                <a:blip r:embed="rId9"/>
                <a:stretch>
                  <a:fillRect b="-8696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eta: Para a Direita 33">
            <a:extLst>
              <a:ext uri="{FF2B5EF4-FFF2-40B4-BE49-F238E27FC236}">
                <a16:creationId xmlns:a16="http://schemas.microsoft.com/office/drawing/2014/main" id="{4CF94883-4E80-49B2-6E73-D427D42332BF}"/>
              </a:ext>
            </a:extLst>
          </p:cNvPr>
          <p:cNvSpPr/>
          <p:nvPr/>
        </p:nvSpPr>
        <p:spPr>
          <a:xfrm rot="5400000">
            <a:off x="9224025" y="3343524"/>
            <a:ext cx="474554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50097A53-FEFE-02D0-61F8-ED23F7F57094}"/>
              </a:ext>
            </a:extLst>
          </p:cNvPr>
          <p:cNvSpPr txBox="1"/>
          <p:nvPr/>
        </p:nvSpPr>
        <p:spPr>
          <a:xfrm>
            <a:off x="7732863" y="2400183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Non-Ref. Non-Linear Folding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11A154D-A56D-A421-8A7D-59B21C7065A5}"/>
              </a:ext>
            </a:extLst>
          </p:cNvPr>
          <p:cNvSpPr txBox="1"/>
          <p:nvPr/>
        </p:nvSpPr>
        <p:spPr>
          <a:xfrm>
            <a:off x="8054577" y="3901067"/>
            <a:ext cx="2657475" cy="120032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Use likelihood method to align histograms based on gain expressions</a:t>
            </a:r>
          </a:p>
        </p:txBody>
      </p:sp>
      <p:sp>
        <p:nvSpPr>
          <p:cNvPr id="38" name="Seta: Para a Direita 37">
            <a:extLst>
              <a:ext uri="{FF2B5EF4-FFF2-40B4-BE49-F238E27FC236}">
                <a16:creationId xmlns:a16="http://schemas.microsoft.com/office/drawing/2014/main" id="{FF5A45EF-EFFD-E732-47C8-5EAE40B42D6A}"/>
              </a:ext>
            </a:extLst>
          </p:cNvPr>
          <p:cNvSpPr/>
          <p:nvPr/>
        </p:nvSpPr>
        <p:spPr>
          <a:xfrm rot="20247029">
            <a:off x="7486930" y="5010149"/>
            <a:ext cx="474554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D9465BD7-132A-76EC-3307-3F89F1B9E6F0}"/>
              </a:ext>
            </a:extLst>
          </p:cNvPr>
          <p:cNvSpPr txBox="1"/>
          <p:nvPr/>
        </p:nvSpPr>
        <p:spPr>
          <a:xfrm>
            <a:off x="8054577" y="5738260"/>
            <a:ext cx="2657475" cy="646331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Line shape independent</a:t>
            </a:r>
          </a:p>
        </p:txBody>
      </p:sp>
      <p:sp>
        <p:nvSpPr>
          <p:cNvPr id="40" name="Seta: Para a Direita 39">
            <a:extLst>
              <a:ext uri="{FF2B5EF4-FFF2-40B4-BE49-F238E27FC236}">
                <a16:creationId xmlns:a16="http://schemas.microsoft.com/office/drawing/2014/main" id="{B59DB866-CE4E-ADB4-8B64-4503BFA5FC5B}"/>
              </a:ext>
            </a:extLst>
          </p:cNvPr>
          <p:cNvSpPr/>
          <p:nvPr/>
        </p:nvSpPr>
        <p:spPr>
          <a:xfrm rot="5400000">
            <a:off x="9224025" y="5219803"/>
            <a:ext cx="474554" cy="4000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3E2CD-EDFA-EA54-70D6-52179A9A3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958B1B2-9D7F-BBBE-0004-282EC742D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4FF09BEC-BD53-51FE-891E-D18C2F95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41</a:t>
            </a:fld>
            <a:endParaRPr lang="en-US" noProof="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3D07D5A-CBA2-27F6-07DB-8CDB65AC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75" y="1178882"/>
            <a:ext cx="9620250" cy="5542593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DD6EA36-FEA4-91DF-5647-9FB1B3E233ED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ta: Bidirecional 2">
                <a:extLst>
                  <a:ext uri="{FF2B5EF4-FFF2-40B4-BE49-F238E27FC236}">
                    <a16:creationId xmlns:a16="http://schemas.microsoft.com/office/drawing/2014/main" id="{91C68F9A-36F8-EF08-99D0-8BC983E50C63}"/>
                  </a:ext>
                </a:extLst>
              </p:cNvPr>
              <p:cNvSpPr/>
              <p:nvPr/>
            </p:nvSpPr>
            <p:spPr>
              <a:xfrm>
                <a:off x="5562600" y="4095750"/>
                <a:ext cx="2401824" cy="708156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𝑮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𝒌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3" name="Seta: Bidirecional 2">
                <a:extLst>
                  <a:ext uri="{FF2B5EF4-FFF2-40B4-BE49-F238E27FC236}">
                    <a16:creationId xmlns:a16="http://schemas.microsoft.com/office/drawing/2014/main" id="{91C68F9A-36F8-EF08-99D0-8BC983E50C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4095750"/>
                <a:ext cx="2401824" cy="708156"/>
              </a:xfrm>
              <a:prstGeom prst="left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ixaDeTexto 5">
            <a:extLst>
              <a:ext uri="{FF2B5EF4-FFF2-40B4-BE49-F238E27FC236}">
                <a16:creationId xmlns:a16="http://schemas.microsoft.com/office/drawing/2014/main" id="{1808706B-927C-0C6E-622B-9B31BE1FC7FF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41162B6-C47A-034F-6ADE-C4F38480A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1621" y="959776"/>
            <a:ext cx="2410161" cy="2191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3E7DA7A8-76CC-E859-9451-D9FC4C223B37}"/>
                  </a:ext>
                </a:extLst>
              </p:cNvPr>
              <p:cNvSpPr txBox="1"/>
              <p:nvPr/>
            </p:nvSpPr>
            <p:spPr>
              <a:xfrm>
                <a:off x="5982294" y="715979"/>
                <a:ext cx="3619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3E7DA7A8-76CC-E859-9451-D9FC4C223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2294" y="715979"/>
                <a:ext cx="361950" cy="369332"/>
              </a:xfrm>
              <a:prstGeom prst="rect">
                <a:avLst/>
              </a:prstGeom>
              <a:blipFill>
                <a:blip r:embed="rId6"/>
                <a:stretch>
                  <a:fillRect r="-4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022940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B52AF-5D37-9B62-7ECD-273054C5F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E8AC28FE-F524-D122-4525-D4FD50029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B09DC8D4-0EA0-A88D-7DD9-7E501D676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42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BB20609-307F-D65D-6474-1FA305BF09EB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207408EC-8248-2B61-F066-6EB08FB5712E}"/>
              </a:ext>
            </a:extLst>
          </p:cNvPr>
          <p:cNvSpPr txBox="1"/>
          <p:nvPr/>
        </p:nvSpPr>
        <p:spPr>
          <a:xfrm>
            <a:off x="4299808" y="1473587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Maximal Likelihood Method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47BA284E-FF07-D34D-5F11-F8FC2FF8A825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560B62-C1CE-38ED-AB81-6C81F2AC7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945" y="1977050"/>
            <a:ext cx="7044109" cy="9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14BF6EF-383A-E4A0-97BE-1107AC19393C}"/>
              </a:ext>
            </a:extLst>
          </p:cNvPr>
          <p:cNvSpPr txBox="1"/>
          <p:nvPr/>
        </p:nvSpPr>
        <p:spPr>
          <a:xfrm>
            <a:off x="924560" y="3159434"/>
            <a:ext cx="9987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 fontAlgn="base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use the </a:t>
            </a:r>
            <a:r>
              <a:rPr lang="en-US" sz="18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nested_fit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code package to evaluate the data using nested sampling.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Yields a </a:t>
            </a:r>
            <a:r>
              <a:rPr lang="en-US" sz="1800" b="0" i="0" u="none" strike="noStrike" dirty="0">
                <a:solidFill>
                  <a:srgbClr val="0432FF"/>
                </a:solidFill>
                <a:effectLst/>
                <a:latin typeface="Arial" panose="020B0604020202020204" pitchFamily="34" charset="0"/>
              </a:rPr>
              <a:t>Likelihood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value for each model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Possible to calculate each </a:t>
            </a:r>
            <a:r>
              <a:rPr lang="en-US" sz="1800" b="0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Model Probability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>
              <a:buNone/>
            </a:pPr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>
              <a:buNone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Accounts for a </a:t>
            </a:r>
            <a:r>
              <a:rPr lang="en-US" sz="18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Prior Probability 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on the models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algn="l" rtl="0" fontAlgn="base"/>
            <a:endParaRPr lang="en-US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 Yields an </a:t>
            </a:r>
            <a:r>
              <a:rPr lang="en-US" sz="1800" b="0" i="0" u="none" strike="noStrike" dirty="0">
                <a:solidFill>
                  <a:srgbClr val="FF00FF"/>
                </a:solidFill>
                <a:effectLst/>
                <a:latin typeface="Arial" panose="020B0604020202020204" pitchFamily="34" charset="0"/>
              </a:rPr>
              <a:t>Evidence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for the Data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5C3ABC02-CD53-D686-FAEB-E1812424852C}"/>
              </a:ext>
            </a:extLst>
          </p:cNvPr>
          <p:cNvSpPr/>
          <p:nvPr/>
        </p:nvSpPr>
        <p:spPr>
          <a:xfrm rot="16200000">
            <a:off x="575372" y="3625330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4BE8FC05-D85E-5820-6AB6-C978773AC9DE}"/>
              </a:ext>
            </a:extLst>
          </p:cNvPr>
          <p:cNvSpPr/>
          <p:nvPr/>
        </p:nvSpPr>
        <p:spPr>
          <a:xfrm rot="16200000">
            <a:off x="575372" y="4164722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FDEDAEDA-0484-FCC9-2AAB-68683628AF85}"/>
              </a:ext>
            </a:extLst>
          </p:cNvPr>
          <p:cNvSpPr/>
          <p:nvPr/>
        </p:nvSpPr>
        <p:spPr>
          <a:xfrm rot="16200000">
            <a:off x="575372" y="470411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7AF1F28A-3D3F-D2AC-5889-FF9946BDA439}"/>
              </a:ext>
            </a:extLst>
          </p:cNvPr>
          <p:cNvSpPr/>
          <p:nvPr/>
        </p:nvSpPr>
        <p:spPr>
          <a:xfrm rot="16200000">
            <a:off x="575372" y="5243506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4A81627-155F-13E2-A43F-328E51FB55D0}"/>
              </a:ext>
            </a:extLst>
          </p:cNvPr>
          <p:cNvSpPr/>
          <p:nvPr/>
        </p:nvSpPr>
        <p:spPr>
          <a:xfrm>
            <a:off x="5842000" y="2204720"/>
            <a:ext cx="1178560" cy="353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94A120-68D6-4DCD-2A56-7A1345DE6D71}"/>
              </a:ext>
            </a:extLst>
          </p:cNvPr>
          <p:cNvSpPr/>
          <p:nvPr/>
        </p:nvSpPr>
        <p:spPr>
          <a:xfrm>
            <a:off x="7216947" y="2068350"/>
            <a:ext cx="1178560" cy="353835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17A32C9-B622-EE6C-CEE5-77727C27AB0D}"/>
              </a:ext>
            </a:extLst>
          </p:cNvPr>
          <p:cNvSpPr/>
          <p:nvPr/>
        </p:nvSpPr>
        <p:spPr>
          <a:xfrm>
            <a:off x="7760507" y="2422185"/>
            <a:ext cx="1048213" cy="353835"/>
          </a:xfrm>
          <a:prstGeom prst="rect">
            <a:avLst/>
          </a:prstGeom>
          <a:noFill/>
          <a:ln w="28575">
            <a:solidFill>
              <a:srgbClr val="FF2E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4406244-09F0-EA2D-682E-A5FD03C3FCFE}"/>
              </a:ext>
            </a:extLst>
          </p:cNvPr>
          <p:cNvSpPr/>
          <p:nvPr/>
        </p:nvSpPr>
        <p:spPr>
          <a:xfrm>
            <a:off x="8591894" y="2068350"/>
            <a:ext cx="760386" cy="35383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14624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FECE8-2FEA-E4B1-F7B9-2F41B8DC1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743DC3CD-8AE5-3869-CC4A-E07B5FD62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2F3D99AD-24C6-97EF-DA68-7E6167860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43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CD87807-BA3B-BB6A-703D-E212BAF1750C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C1EFD45-488B-57E1-764D-A4187903A62F}"/>
              </a:ext>
            </a:extLst>
          </p:cNvPr>
          <p:cNvSpPr/>
          <p:nvPr/>
        </p:nvSpPr>
        <p:spPr>
          <a:xfrm>
            <a:off x="484251" y="2023693"/>
            <a:ext cx="2611320" cy="91412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Ground Truth</a:t>
            </a:r>
          </a:p>
          <a:p>
            <a:pPr algn="ctr"/>
            <a:r>
              <a:rPr lang="en-US" sz="2400" b="1" noProof="0" dirty="0"/>
              <a:t>ADC20_POSP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36B116B-C4A2-A916-F9F9-A3ADF60CDCDD}"/>
              </a:ext>
            </a:extLst>
          </p:cNvPr>
          <p:cNvSpPr/>
          <p:nvPr/>
        </p:nvSpPr>
        <p:spPr>
          <a:xfrm>
            <a:off x="484251" y="4462373"/>
            <a:ext cx="2611320" cy="91412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Data to Correct</a:t>
            </a:r>
          </a:p>
          <a:p>
            <a:pPr algn="ctr"/>
            <a:r>
              <a:rPr lang="en-US" sz="2400" b="1" noProof="0" dirty="0"/>
              <a:t>ADC21_POSP</a:t>
            </a:r>
          </a:p>
        </p:txBody>
      </p:sp>
      <p:sp>
        <p:nvSpPr>
          <p:cNvPr id="8" name="Seta: Para a Esquerda, Para a Direita e Para Cima 7">
            <a:extLst>
              <a:ext uri="{FF2B5EF4-FFF2-40B4-BE49-F238E27FC236}">
                <a16:creationId xmlns:a16="http://schemas.microsoft.com/office/drawing/2014/main" id="{6EC3B032-0207-FC7C-967B-C2778CE6A8ED}"/>
              </a:ext>
            </a:extLst>
          </p:cNvPr>
          <p:cNvSpPr/>
          <p:nvPr/>
        </p:nvSpPr>
        <p:spPr>
          <a:xfrm rot="5400000">
            <a:off x="2035434" y="2342851"/>
            <a:ext cx="1480488" cy="2714485"/>
          </a:xfrm>
          <a:prstGeom prst="leftRight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C31FEFE6-10F2-929D-ABBD-3C830964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2975" y="2228850"/>
            <a:ext cx="7746249" cy="2733970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295233B1-F8E7-54BB-B52E-A099735BAA1F}"/>
              </a:ext>
            </a:extLst>
          </p:cNvPr>
          <p:cNvSpPr txBox="1"/>
          <p:nvPr/>
        </p:nvSpPr>
        <p:spPr>
          <a:xfrm>
            <a:off x="4952752" y="4962820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20A671B-9C18-8E77-323D-4426572DA036}"/>
              </a:ext>
            </a:extLst>
          </p:cNvPr>
          <p:cNvSpPr txBox="1"/>
          <p:nvPr/>
        </p:nvSpPr>
        <p:spPr>
          <a:xfrm>
            <a:off x="9253231" y="4956093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CC9647F-629D-78EB-E592-0CFEF037D8AB}"/>
              </a:ext>
            </a:extLst>
          </p:cNvPr>
          <p:cNvSpPr txBox="1"/>
          <p:nvPr/>
        </p:nvSpPr>
        <p:spPr>
          <a:xfrm rot="16200000">
            <a:off x="3840534" y="341116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37203AC8-C9A9-B602-3174-C7F33DC4E9B3}"/>
              </a:ext>
            </a:extLst>
          </p:cNvPr>
          <p:cNvSpPr txBox="1"/>
          <p:nvPr/>
        </p:nvSpPr>
        <p:spPr>
          <a:xfrm rot="16200000">
            <a:off x="7813686" y="341116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1339810B-13A0-3AAC-A3CD-97047B3D0478}"/>
              </a:ext>
            </a:extLst>
          </p:cNvPr>
          <p:cNvSpPr txBox="1"/>
          <p:nvPr/>
        </p:nvSpPr>
        <p:spPr>
          <a:xfrm>
            <a:off x="6672347" y="152584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Maximal Likelihood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F7799F2-EE74-13FD-73EE-E30172D4B20C}"/>
                  </a:ext>
                </a:extLst>
              </p:cNvPr>
              <p:cNvSpPr txBox="1"/>
              <p:nvPr/>
            </p:nvSpPr>
            <p:spPr>
              <a:xfrm>
                <a:off x="6096000" y="5668110"/>
                <a:ext cx="4591065" cy="6512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Very accurate uncertainty estimation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correlations and distributions for free</a:t>
                </a: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BF7799F2-EE74-13FD-73EE-E30172D4B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668110"/>
                <a:ext cx="4591065" cy="651269"/>
              </a:xfrm>
              <a:prstGeom prst="rect">
                <a:avLst/>
              </a:prstGeom>
              <a:blipFill>
                <a:blip r:embed="rId4"/>
                <a:stretch>
                  <a:fillRect l="-1062" t="-4673" r="-266" b="-14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ixaDeTexto 38">
            <a:extLst>
              <a:ext uri="{FF2B5EF4-FFF2-40B4-BE49-F238E27FC236}">
                <a16:creationId xmlns:a16="http://schemas.microsoft.com/office/drawing/2014/main" id="{FA9F7417-52C8-0CF7-8D46-BA362D93DF1D}"/>
              </a:ext>
            </a:extLst>
          </p:cNvPr>
          <p:cNvSpPr txBox="1"/>
          <p:nvPr/>
        </p:nvSpPr>
        <p:spPr>
          <a:xfrm>
            <a:off x="923925" y="5531406"/>
            <a:ext cx="4762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Evidence</a:t>
            </a:r>
          </a:p>
          <a:p>
            <a:r>
              <a:rPr lang="en-US" dirty="0"/>
              <a:t>One can compare between</a:t>
            </a:r>
          </a:p>
          <a:p>
            <a:r>
              <a:rPr lang="en-US" dirty="0"/>
              <a:t>Linear and Non-linear models</a:t>
            </a:r>
          </a:p>
          <a:p>
            <a:r>
              <a:rPr lang="en-US" dirty="0"/>
              <a:t>and </a:t>
            </a:r>
            <a:r>
              <a:rPr lang="en-US" b="1" dirty="0"/>
              <a:t>quantitatively see which one is better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1E53C87E-B855-E7A5-81C6-2CF98E950940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</p:spTree>
    <p:extLst>
      <p:ext uri="{BB962C8B-B14F-4D97-AF65-F5344CB8AC3E}">
        <p14:creationId xmlns:p14="http://schemas.microsoft.com/office/powerpoint/2010/main" val="3317722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C2437-5393-A88B-CCC0-B21D6BA90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3A844AC-0C32-A9C3-B4C9-204C1A81A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9DA5FB0E-BA7D-8D3A-E99D-D0DB655E8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44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B44292F-3C8B-85C0-A5B6-689C78DC1804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0666B1C-AED3-3515-808D-19DDBC143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421" y="1846743"/>
            <a:ext cx="11645158" cy="377804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BA4DB21-D9AB-C706-972A-728B298076B4}"/>
              </a:ext>
            </a:extLst>
          </p:cNvPr>
          <p:cNvSpPr txBox="1"/>
          <p:nvPr/>
        </p:nvSpPr>
        <p:spPr>
          <a:xfrm>
            <a:off x="1838077" y="562123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CC322C9-E9A6-26AC-FBD3-4A51E1E323D9}"/>
              </a:ext>
            </a:extLst>
          </p:cNvPr>
          <p:cNvSpPr txBox="1"/>
          <p:nvPr/>
        </p:nvSpPr>
        <p:spPr>
          <a:xfrm>
            <a:off x="8162677" y="562123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1E57DE0-99FC-5442-EA29-8793DDF20B44}"/>
              </a:ext>
            </a:extLst>
          </p:cNvPr>
          <p:cNvSpPr txBox="1"/>
          <p:nvPr/>
        </p:nvSpPr>
        <p:spPr>
          <a:xfrm rot="16200000">
            <a:off x="-292389" y="355109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43890A6-3C22-82BC-0340-FC2FD5A67808}"/>
              </a:ext>
            </a:extLst>
          </p:cNvPr>
          <p:cNvSpPr txBox="1"/>
          <p:nvPr/>
        </p:nvSpPr>
        <p:spPr>
          <a:xfrm rot="16200000">
            <a:off x="5666901" y="355109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6BE1963E-0874-D90F-C727-B3B881FA660A}"/>
                  </a:ext>
                </a:extLst>
              </p:cNvPr>
              <p:cNvSpPr txBox="1"/>
              <p:nvPr/>
            </p:nvSpPr>
            <p:spPr>
              <a:xfrm>
                <a:off x="2191892" y="1569744"/>
                <a:ext cx="2100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𝐴𝑚</m:t>
                    </m:r>
                  </m:oMath>
                </a14:m>
                <a:r>
                  <a:rPr lang="en-US" dirty="0"/>
                  <a:t> (before folding)</a:t>
                </a:r>
              </a:p>
            </p:txBody>
          </p:sp>
        </mc:Choice>
        <mc:Fallback xmlns=""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6BE1963E-0874-D90F-C727-B3B881FA6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892" y="1569744"/>
                <a:ext cx="2100703" cy="276999"/>
              </a:xfrm>
              <a:prstGeom prst="rect">
                <a:avLst/>
              </a:prstGeom>
              <a:blipFill>
                <a:blip r:embed="rId4"/>
                <a:stretch>
                  <a:fillRect l="-4070" t="-26667" r="-6686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ixaDeTexto 14">
            <a:extLst>
              <a:ext uri="{FF2B5EF4-FFF2-40B4-BE49-F238E27FC236}">
                <a16:creationId xmlns:a16="http://schemas.microsoft.com/office/drawing/2014/main" id="{3FAA00B2-047F-8555-DBD9-D687887A04D6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18D1DE84-C90D-FBC3-455F-A01A06131B67}"/>
                  </a:ext>
                </a:extLst>
              </p:cNvPr>
              <p:cNvSpPr txBox="1"/>
              <p:nvPr/>
            </p:nvSpPr>
            <p:spPr>
              <a:xfrm>
                <a:off x="8339584" y="1525353"/>
                <a:ext cx="18955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𝐴𝑚</m:t>
                    </m:r>
                  </m:oMath>
                </a14:m>
                <a:r>
                  <a:rPr lang="en-US" dirty="0"/>
                  <a:t> (after folding)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18D1DE84-C90D-FBC3-455F-A01A06131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9584" y="1525353"/>
                <a:ext cx="1895519" cy="276999"/>
              </a:xfrm>
              <a:prstGeom prst="rect">
                <a:avLst/>
              </a:prstGeom>
              <a:blipFill>
                <a:blip r:embed="rId5"/>
                <a:stretch>
                  <a:fillRect l="-4180" t="-26087" r="-7717" b="-5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7696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D8D0B-E69F-B8AB-CF04-CCB212D4B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2ED513C-EF85-587F-4890-B17083C1B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40" y="1411333"/>
            <a:ext cx="12022228" cy="4334480"/>
          </a:xfrm>
          <a:prstGeom prst="rect">
            <a:avLst/>
          </a:prstGeom>
        </p:spPr>
      </p:pic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E98C8B14-AB52-5E9F-1124-6D63C584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84892106-6C4C-49E5-A104-E34BE3441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45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32F8A7D-A7AF-38D4-518D-0B9FFBFA424C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C8EA796-B2E8-D605-4C8D-F2C386F433A3}"/>
              </a:ext>
            </a:extLst>
          </p:cNvPr>
          <p:cNvSpPr txBox="1"/>
          <p:nvPr/>
        </p:nvSpPr>
        <p:spPr>
          <a:xfrm>
            <a:off x="1838077" y="562123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992D4AA-9863-0F62-5FC8-D17178DBA43A}"/>
              </a:ext>
            </a:extLst>
          </p:cNvPr>
          <p:cNvSpPr txBox="1"/>
          <p:nvPr/>
        </p:nvSpPr>
        <p:spPr>
          <a:xfrm>
            <a:off x="8162677" y="562123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CC12535-0D23-4D14-CBC6-BA60C4EBDEB0}"/>
              </a:ext>
            </a:extLst>
          </p:cNvPr>
          <p:cNvSpPr txBox="1"/>
          <p:nvPr/>
        </p:nvSpPr>
        <p:spPr>
          <a:xfrm rot="16200000">
            <a:off x="-292389" y="3551098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053755A-DE1E-67B7-3E6C-84C73A1748FB}"/>
              </a:ext>
            </a:extLst>
          </p:cNvPr>
          <p:cNvSpPr txBox="1"/>
          <p:nvPr/>
        </p:nvSpPr>
        <p:spPr>
          <a:xfrm rot="16200000">
            <a:off x="5924077" y="3551097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673D486-7458-095F-0D82-CE0E707DCAEB}"/>
                  </a:ext>
                </a:extLst>
              </p:cNvPr>
              <p:cNvSpPr txBox="1"/>
              <p:nvPr/>
            </p:nvSpPr>
            <p:spPr>
              <a:xfrm>
                <a:off x="6180886" y="1228446"/>
                <a:ext cx="349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CaixaDeTexto 6">
                <a:extLst>
                  <a:ext uri="{FF2B5EF4-FFF2-40B4-BE49-F238E27FC236}">
                    <a16:creationId xmlns:a16="http://schemas.microsoft.com/office/drawing/2014/main" id="{2673D486-7458-095F-0D82-CE0E707DC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886" y="1228446"/>
                <a:ext cx="349263" cy="276999"/>
              </a:xfrm>
              <a:prstGeom prst="rect">
                <a:avLst/>
              </a:prstGeom>
              <a:blipFill>
                <a:blip r:embed="rId4"/>
                <a:stretch>
                  <a:fillRect l="-21053" r="-1929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aixaDeTexto 7">
            <a:extLst>
              <a:ext uri="{FF2B5EF4-FFF2-40B4-BE49-F238E27FC236}">
                <a16:creationId xmlns:a16="http://schemas.microsoft.com/office/drawing/2014/main" id="{A2FC2E62-7CAD-CBA3-97CF-E673EA96C152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</p:spTree>
    <p:extLst>
      <p:ext uri="{BB962C8B-B14F-4D97-AF65-F5344CB8AC3E}">
        <p14:creationId xmlns:p14="http://schemas.microsoft.com/office/powerpoint/2010/main" val="373289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87E4A-61A5-993C-011A-0E17A85B4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C980834-9A87-DD1F-5931-D956CCAF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B335DE23-1995-8E3B-CB23-5412E697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46</a:t>
            </a:fld>
            <a:endParaRPr lang="en-US" noProof="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CDAD34A-184A-BB3B-8BAE-589144D7E862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4CF6485-E3F2-6C9B-1759-E1608DA331A6}"/>
              </a:ext>
            </a:extLst>
          </p:cNvPr>
          <p:cNvSpPr txBox="1"/>
          <p:nvPr/>
        </p:nvSpPr>
        <p:spPr>
          <a:xfrm>
            <a:off x="1838077" y="562123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0705832-0702-B4A8-F39A-BC286E01325F}"/>
              </a:ext>
            </a:extLst>
          </p:cNvPr>
          <p:cNvSpPr txBox="1"/>
          <p:nvPr/>
        </p:nvSpPr>
        <p:spPr>
          <a:xfrm>
            <a:off x="8162677" y="5621236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B7674B0-8AAE-7565-2029-06F3DDA57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72" y="1658283"/>
            <a:ext cx="12022228" cy="3962953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A5B8E8AB-9C19-E74A-22EF-1CF70AE30E88}"/>
              </a:ext>
            </a:extLst>
          </p:cNvPr>
          <p:cNvSpPr txBox="1"/>
          <p:nvPr/>
        </p:nvSpPr>
        <p:spPr>
          <a:xfrm rot="16200000">
            <a:off x="-364277" y="324433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DD3478-A39B-43F1-7B66-48381933799C}"/>
              </a:ext>
            </a:extLst>
          </p:cNvPr>
          <p:cNvSpPr txBox="1"/>
          <p:nvPr/>
        </p:nvSpPr>
        <p:spPr>
          <a:xfrm rot="16200000">
            <a:off x="5767668" y="324433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161EB0-119A-E7FB-B4B7-506DD93BF744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C7D9C0A0-842F-FCA0-F085-CF72F88DBDCF}"/>
                  </a:ext>
                </a:extLst>
              </p:cNvPr>
              <p:cNvSpPr txBox="1"/>
              <p:nvPr/>
            </p:nvSpPr>
            <p:spPr>
              <a:xfrm>
                <a:off x="2161561" y="1381284"/>
                <a:ext cx="204203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(before folding)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C7D9C0A0-842F-FCA0-F085-CF72F88DB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1561" y="1381284"/>
                <a:ext cx="2042034" cy="276999"/>
              </a:xfrm>
              <a:prstGeom prst="rect">
                <a:avLst/>
              </a:prstGeom>
              <a:blipFill>
                <a:blip r:embed="rId4"/>
                <a:stretch>
                  <a:fillRect l="-5075" t="-26667" r="-6567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33B0B97-2DD6-7500-6BCC-E0B6467AF61D}"/>
                  </a:ext>
                </a:extLst>
              </p:cNvPr>
              <p:cNvSpPr txBox="1"/>
              <p:nvPr/>
            </p:nvSpPr>
            <p:spPr>
              <a:xfrm>
                <a:off x="8610600" y="1381284"/>
                <a:ext cx="18368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(after folding)</a:t>
                </a:r>
              </a:p>
            </p:txBody>
          </p:sp>
        </mc:Choice>
        <mc:Fallback xmlns=""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733B0B97-2DD6-7500-6BCC-E0B6467AF6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1381284"/>
                <a:ext cx="1836850" cy="276999"/>
              </a:xfrm>
              <a:prstGeom prst="rect">
                <a:avLst/>
              </a:prstGeom>
              <a:blipFill>
                <a:blip r:embed="rId5"/>
                <a:stretch>
                  <a:fillRect l="-5648" t="-26667" r="-7641" b="-5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48177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9C4B8-26A5-7ADA-B62D-DD35332DA1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0A6E4773-5331-AF8E-1CD4-76B960522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1D543003-45CB-0E3E-BD04-1343AC7F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47</a:t>
            </a:fld>
            <a:endParaRPr lang="en-US" noProof="0" dirty="0"/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1EBEED50-126C-7461-6AAA-B936DB7F3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588" y="4852560"/>
            <a:ext cx="7705112" cy="146783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7D7C903-B6C2-999D-B911-BB147CF7B6C9}"/>
              </a:ext>
            </a:extLst>
          </p:cNvPr>
          <p:cNvSpPr txBox="1"/>
          <p:nvPr/>
        </p:nvSpPr>
        <p:spPr>
          <a:xfrm>
            <a:off x="2724096" y="43712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Non-Linear Folding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0A562A8A-97EE-0FDF-EDF2-CDCFBF1D7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9134" y="3590208"/>
            <a:ext cx="7812881" cy="139412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D9A4721D-852D-434E-4FDD-08F2507E64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1588" y="2254143"/>
            <a:ext cx="7747974" cy="14700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04EA6D46-936D-07A8-FE50-11AB6BAB5A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1588" y="1077675"/>
            <a:ext cx="7747974" cy="1414449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5072653-8D3D-41E8-8C2C-018B7A9C4E5B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5AB62CD5-4C83-2ED3-9A24-2DC5C2E39C2A}"/>
                  </a:ext>
                </a:extLst>
              </p:cNvPr>
              <p:cNvSpPr txBox="1"/>
              <p:nvPr/>
            </p:nvSpPr>
            <p:spPr>
              <a:xfrm>
                <a:off x="11172825" y="1225022"/>
                <a:ext cx="4079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5AB62CD5-4C83-2ED3-9A24-2DC5C2E39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72825" y="1225022"/>
                <a:ext cx="407932" cy="276999"/>
              </a:xfrm>
              <a:prstGeom prst="rect">
                <a:avLst/>
              </a:prstGeom>
              <a:blipFill>
                <a:blip r:embed="rId7"/>
                <a:stretch>
                  <a:fillRect l="-13433" r="-10448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4566DAE-ED39-7A21-F100-CD6C28973A90}"/>
                  </a:ext>
                </a:extLst>
              </p:cNvPr>
              <p:cNvSpPr txBox="1"/>
              <p:nvPr/>
            </p:nvSpPr>
            <p:spPr>
              <a:xfrm>
                <a:off x="11201646" y="2450311"/>
                <a:ext cx="3502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𝐵𝑎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4566DAE-ED39-7A21-F100-CD6C28973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1646" y="2450311"/>
                <a:ext cx="350289" cy="276999"/>
              </a:xfrm>
              <a:prstGeom prst="rect">
                <a:avLst/>
              </a:prstGeom>
              <a:blipFill>
                <a:blip r:embed="rId8"/>
                <a:stretch>
                  <a:fillRect l="-15789" r="-12281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455B232-B7BE-E168-D45F-0A698E3C57B5}"/>
                  </a:ext>
                </a:extLst>
              </p:cNvPr>
              <p:cNvSpPr txBox="1"/>
              <p:nvPr/>
            </p:nvSpPr>
            <p:spPr>
              <a:xfrm>
                <a:off x="10673233" y="3828189"/>
                <a:ext cx="8965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9455B232-B7BE-E168-D45F-0A698E3C5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3233" y="3828189"/>
                <a:ext cx="896591" cy="276999"/>
              </a:xfrm>
              <a:prstGeom prst="rect">
                <a:avLst/>
              </a:prstGeom>
              <a:blipFill>
                <a:blip r:embed="rId9"/>
                <a:stretch>
                  <a:fillRect l="-5442" r="-476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66C36E9-808B-ABDA-7B27-05F415BF7E1B}"/>
                  </a:ext>
                </a:extLst>
              </p:cNvPr>
              <p:cNvSpPr txBox="1"/>
              <p:nvPr/>
            </p:nvSpPr>
            <p:spPr>
              <a:xfrm>
                <a:off x="11097099" y="5043816"/>
                <a:ext cx="39831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𝑀𝑛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D66C36E9-808B-ABDA-7B27-05F415BF7E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7099" y="5043816"/>
                <a:ext cx="398314" cy="276999"/>
              </a:xfrm>
              <a:prstGeom prst="rect">
                <a:avLst/>
              </a:prstGeom>
              <a:blipFill>
                <a:blip r:embed="rId10"/>
                <a:stretch>
                  <a:fillRect l="-12121" r="-10606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CaixaDeTexto 23">
            <a:extLst>
              <a:ext uri="{FF2B5EF4-FFF2-40B4-BE49-F238E27FC236}">
                <a16:creationId xmlns:a16="http://schemas.microsoft.com/office/drawing/2014/main" id="{62CE76AA-DE43-95E5-8FD9-A406AB9D05B5}"/>
              </a:ext>
            </a:extLst>
          </p:cNvPr>
          <p:cNvSpPr txBox="1"/>
          <p:nvPr/>
        </p:nvSpPr>
        <p:spPr>
          <a:xfrm>
            <a:off x="6273830" y="6352143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 (Scaled)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F66FE18C-6C48-7C70-A089-8598E4B0F21C}"/>
              </a:ext>
            </a:extLst>
          </p:cNvPr>
          <p:cNvSpPr txBox="1"/>
          <p:nvPr/>
        </p:nvSpPr>
        <p:spPr>
          <a:xfrm rot="16200000">
            <a:off x="3168194" y="3434401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D99E392-01BB-3E9F-84D2-C6CBAAA20D90}"/>
              </a:ext>
            </a:extLst>
          </p:cNvPr>
          <p:cNvSpPr txBox="1"/>
          <p:nvPr/>
        </p:nvSpPr>
        <p:spPr>
          <a:xfrm>
            <a:off x="897973" y="1891562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Line shape dependency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365CFB71-6CB7-296A-E650-AB00EF3F2D4A}"/>
              </a:ext>
            </a:extLst>
          </p:cNvPr>
          <p:cNvSpPr/>
          <p:nvPr/>
        </p:nvSpPr>
        <p:spPr>
          <a:xfrm rot="16200000">
            <a:off x="388145" y="178885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80CA35A-148D-28D3-35CD-72689B36A0F2}"/>
              </a:ext>
            </a:extLst>
          </p:cNvPr>
          <p:cNvSpPr txBox="1"/>
          <p:nvPr/>
        </p:nvSpPr>
        <p:spPr>
          <a:xfrm>
            <a:off x="897972" y="2620671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High statistics dependency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00E022A6-ED68-F2DD-7304-0AE055C64953}"/>
              </a:ext>
            </a:extLst>
          </p:cNvPr>
          <p:cNvSpPr/>
          <p:nvPr/>
        </p:nvSpPr>
        <p:spPr>
          <a:xfrm rot="16200000">
            <a:off x="388144" y="251796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90930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7EE41-3F9C-27DA-D1B0-2162FB290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8DD379FF-0A94-4925-F2D1-012068A7F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7AA1033A-042B-A412-489B-92FDC56F8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48</a:t>
            </a:fld>
            <a:endParaRPr lang="en-US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67998E4-A06B-9888-274B-5850A234E22F}"/>
              </a:ext>
            </a:extLst>
          </p:cNvPr>
          <p:cNvSpPr txBox="1"/>
          <p:nvPr/>
        </p:nvSpPr>
        <p:spPr>
          <a:xfrm>
            <a:off x="2724096" y="43712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Non-Linear Folding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C92D85B-086A-CDD6-423D-C0D46591115F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E9BB476C-DC32-07FF-134C-99992531BC4E}"/>
              </a:ext>
            </a:extLst>
          </p:cNvPr>
          <p:cNvSpPr txBox="1"/>
          <p:nvPr/>
        </p:nvSpPr>
        <p:spPr>
          <a:xfrm>
            <a:off x="4754241" y="3830735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 (Scaled)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3AB3A93-CE56-0661-284B-1FCC98228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49" y="1721832"/>
            <a:ext cx="11197481" cy="210890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06B26A5-63F4-BCA8-2F3E-D490A82EAEFA}"/>
              </a:ext>
            </a:extLst>
          </p:cNvPr>
          <p:cNvSpPr txBox="1"/>
          <p:nvPr/>
        </p:nvSpPr>
        <p:spPr>
          <a:xfrm rot="16200000">
            <a:off x="-515117" y="2591617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Literature (eV)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8C9F25-4CC9-3282-AA1B-A3E9309EA640}"/>
              </a:ext>
            </a:extLst>
          </p:cNvPr>
          <p:cNvSpPr txBox="1"/>
          <p:nvPr/>
        </p:nvSpPr>
        <p:spPr>
          <a:xfrm>
            <a:off x="4079322" y="4746951"/>
            <a:ext cx="47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Physically accurate quadratic correction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02EDE0A6-2608-C931-5C95-EC44AFB0DE5A}"/>
              </a:ext>
            </a:extLst>
          </p:cNvPr>
          <p:cNvSpPr/>
          <p:nvPr/>
        </p:nvSpPr>
        <p:spPr>
          <a:xfrm rot="16200000">
            <a:off x="3569494" y="464424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6544538-DD5B-C938-3156-3EEAF87EF473}"/>
              </a:ext>
            </a:extLst>
          </p:cNvPr>
          <p:cNvSpPr txBox="1"/>
          <p:nvPr/>
        </p:nvSpPr>
        <p:spPr>
          <a:xfrm>
            <a:off x="4079322" y="5510042"/>
            <a:ext cx="4740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Errors not visible at current scale</a:t>
            </a:r>
            <a:endParaRPr lang="en-US" noProof="0" dirty="0"/>
          </a:p>
        </p:txBody>
      </p:sp>
      <p:sp>
        <p:nvSpPr>
          <p:cNvPr id="9" name="Seta: Para Baixo 8">
            <a:extLst>
              <a:ext uri="{FF2B5EF4-FFF2-40B4-BE49-F238E27FC236}">
                <a16:creationId xmlns:a16="http://schemas.microsoft.com/office/drawing/2014/main" id="{C43B43BE-01CD-D175-11EE-6CE5A83225C7}"/>
              </a:ext>
            </a:extLst>
          </p:cNvPr>
          <p:cNvSpPr/>
          <p:nvPr/>
        </p:nvSpPr>
        <p:spPr>
          <a:xfrm rot="16200000">
            <a:off x="3569494" y="540733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57939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AFC10-8D01-4FD8-355B-D72560827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EB6F2985-11F0-2716-BE55-2437D34C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" y="1158964"/>
            <a:ext cx="10299552" cy="5077244"/>
          </a:xfrm>
          <a:prstGeom prst="rect">
            <a:avLst/>
          </a:prstGeom>
        </p:spPr>
      </p:pic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C0575BF9-D102-2644-D035-436DB7EB5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EDD26883-B360-2D4F-4762-1307E4A61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49</a:t>
            </a:fld>
            <a:endParaRPr lang="en-US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D7FFA3-071F-05EF-1DD6-780D881C11F6}"/>
              </a:ext>
            </a:extLst>
          </p:cNvPr>
          <p:cNvSpPr txBox="1"/>
          <p:nvPr/>
        </p:nvSpPr>
        <p:spPr>
          <a:xfrm>
            <a:off x="2724096" y="43712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Non-Linear Folding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F79031A-D88B-AE19-A2D7-88072E43196E}"/>
              </a:ext>
            </a:extLst>
          </p:cNvPr>
          <p:cNvSpPr txBox="1"/>
          <p:nvPr/>
        </p:nvSpPr>
        <p:spPr>
          <a:xfrm>
            <a:off x="4394252" y="6236208"/>
            <a:ext cx="340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Amplitude (Scaled)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3EB5314-675A-E228-22CA-65AD82AD6DBE}"/>
              </a:ext>
            </a:extLst>
          </p:cNvPr>
          <p:cNvSpPr txBox="1"/>
          <p:nvPr/>
        </p:nvSpPr>
        <p:spPr>
          <a:xfrm rot="16200000">
            <a:off x="119331" y="351292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Counts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6B2A00B-A51F-9C07-D26C-D6751FA79076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85F92BEB-04C9-7756-13A2-731044F53762}"/>
                  </a:ext>
                </a:extLst>
              </p:cNvPr>
              <p:cNvSpPr txBox="1"/>
              <p:nvPr/>
            </p:nvSpPr>
            <p:spPr>
              <a:xfrm>
                <a:off x="4111655" y="1714500"/>
                <a:ext cx="15342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50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𝐹𝑊𝐻𝑀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85F92BEB-04C9-7756-13A2-731044F53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655" y="1714500"/>
                <a:ext cx="1534203" cy="276999"/>
              </a:xfrm>
              <a:prstGeom prst="rect">
                <a:avLst/>
              </a:prstGeom>
              <a:blipFill>
                <a:blip r:embed="rId4"/>
                <a:stretch>
                  <a:fillRect l="-397" r="-277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B2FCB8E8-FCD0-E2A2-0519-0CB072ABA123}"/>
                  </a:ext>
                </a:extLst>
              </p:cNvPr>
              <p:cNvSpPr txBox="1"/>
              <p:nvPr/>
            </p:nvSpPr>
            <p:spPr>
              <a:xfrm>
                <a:off x="4111654" y="3434149"/>
                <a:ext cx="15342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𝐹𝑊𝐻𝑀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B2FCB8E8-FCD0-E2A2-0519-0CB072ABA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654" y="3434149"/>
                <a:ext cx="1534203" cy="276999"/>
              </a:xfrm>
              <a:prstGeom prst="rect">
                <a:avLst/>
              </a:prstGeom>
              <a:blipFill>
                <a:blip r:embed="rId5"/>
                <a:stretch>
                  <a:fillRect l="-397" r="-277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535A57A1-B97B-E42C-A09F-BA611784C8C5}"/>
                  </a:ext>
                </a:extLst>
              </p:cNvPr>
              <p:cNvSpPr txBox="1"/>
              <p:nvPr/>
            </p:nvSpPr>
            <p:spPr>
              <a:xfrm>
                <a:off x="4111654" y="5153798"/>
                <a:ext cx="15342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40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𝐹𝑊𝐻𝑀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CaixaDeTexto 11">
                <a:extLst>
                  <a:ext uri="{FF2B5EF4-FFF2-40B4-BE49-F238E27FC236}">
                    <a16:creationId xmlns:a16="http://schemas.microsoft.com/office/drawing/2014/main" id="{535A57A1-B97B-E42C-A09F-BA611784C8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654" y="5153798"/>
                <a:ext cx="1534203" cy="276999"/>
              </a:xfrm>
              <a:prstGeom prst="rect">
                <a:avLst/>
              </a:prstGeom>
              <a:blipFill>
                <a:blip r:embed="rId6"/>
                <a:stretch>
                  <a:fillRect l="-397" r="-277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EFD693C-0AD5-DAD5-4C8F-E58CFBB3E093}"/>
                  </a:ext>
                </a:extLst>
              </p:cNvPr>
              <p:cNvSpPr txBox="1"/>
              <p:nvPr/>
            </p:nvSpPr>
            <p:spPr>
              <a:xfrm>
                <a:off x="5921368" y="848417"/>
                <a:ext cx="34926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CaixaDeTexto 12">
                <a:extLst>
                  <a:ext uri="{FF2B5EF4-FFF2-40B4-BE49-F238E27FC236}">
                    <a16:creationId xmlns:a16="http://schemas.microsoft.com/office/drawing/2014/main" id="{2EFD693C-0AD5-DAD5-4C8F-E58CFBB3E0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1368" y="848417"/>
                <a:ext cx="349263" cy="276999"/>
              </a:xfrm>
              <a:prstGeom prst="rect">
                <a:avLst/>
              </a:prstGeom>
              <a:blipFill>
                <a:blip r:embed="rId7"/>
                <a:stretch>
                  <a:fillRect l="-20690" r="-17241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4774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A4326-CF3E-BA2A-99A6-EB01681E0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E7C7992A-B54C-30A4-28D3-1074DBB0F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Context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56B51751-8D6C-6D40-071C-48CDD68BA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5</a:t>
            </a:fld>
            <a:endParaRPr lang="en-US" noProof="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E5CD0EF-8CDB-AFA3-2636-DF931B84B7FA}"/>
              </a:ext>
            </a:extLst>
          </p:cNvPr>
          <p:cNvSpPr txBox="1"/>
          <p:nvPr/>
        </p:nvSpPr>
        <p:spPr>
          <a:xfrm>
            <a:off x="2724096" y="43712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Motivation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1471DF2D-7352-6A32-F4C6-48A07C1D0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330" y="1244358"/>
            <a:ext cx="6130614" cy="1795527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52B17F85-B7D6-FB94-3981-6F4C71BEDC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512" y="3313079"/>
            <a:ext cx="6130614" cy="1607301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DE83CCFD-598B-8FCA-4A55-E2DDC32DB5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512" y="5092853"/>
            <a:ext cx="6554387" cy="126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712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14E56-1F50-E7C1-2A34-890E5AA44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D49460ED-B511-9988-1FDF-230164966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FAD2F22B-2B5D-441D-87D4-4C28E1AF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50</a:t>
            </a:fld>
            <a:endParaRPr lang="en-US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B581637-B48F-7798-F57E-AAFFC23013AD}"/>
              </a:ext>
            </a:extLst>
          </p:cNvPr>
          <p:cNvSpPr txBox="1"/>
          <p:nvPr/>
        </p:nvSpPr>
        <p:spPr>
          <a:xfrm>
            <a:off x="2724096" y="43712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Non-Linear Folding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8ACB9884-7C64-C94C-5620-DD5BBCE87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050" y="1236987"/>
            <a:ext cx="7661997" cy="4898185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6F10F02-5DDF-3A10-4773-60828F58DDF1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Spectra</a:t>
            </a:r>
          </a:p>
          <a:p>
            <a:pPr algn="ctr"/>
            <a:r>
              <a:rPr lang="en-US" sz="2400" b="1" noProof="0" dirty="0"/>
              <a:t>Co-adding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8F3E833C-1264-F7CF-6DD9-1D0411CC8AD0}"/>
              </a:ext>
            </a:extLst>
          </p:cNvPr>
          <p:cNvSpPr txBox="1"/>
          <p:nvPr/>
        </p:nvSpPr>
        <p:spPr>
          <a:xfrm rot="16200000">
            <a:off x="3463692" y="3133512"/>
            <a:ext cx="1492716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Non-linear drift (1/eV)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8F9DE3-358A-C378-A879-C9702303C72D}"/>
              </a:ext>
            </a:extLst>
          </p:cNvPr>
          <p:cNvSpPr txBox="1"/>
          <p:nvPr/>
        </p:nvSpPr>
        <p:spPr>
          <a:xfrm>
            <a:off x="942975" y="2019231"/>
            <a:ext cx="326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 &lt; 1 eV uncertainty</a:t>
            </a:r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FCB955D4-6342-BA19-5DEF-898F8CBF503A}"/>
              </a:ext>
            </a:extLst>
          </p:cNvPr>
          <p:cNvSpPr/>
          <p:nvPr/>
        </p:nvSpPr>
        <p:spPr>
          <a:xfrm rot="16200000">
            <a:off x="384871" y="191652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C20B8B4-18EE-AC7F-F275-319971D9FC66}"/>
              </a:ext>
            </a:extLst>
          </p:cNvPr>
          <p:cNvSpPr txBox="1"/>
          <p:nvPr/>
        </p:nvSpPr>
        <p:spPr>
          <a:xfrm>
            <a:off x="942974" y="2724371"/>
            <a:ext cx="3267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Non-linearity correction plays a big role on this</a:t>
            </a:r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E0469215-824C-0573-286C-702B3AFC0A09}"/>
              </a:ext>
            </a:extLst>
          </p:cNvPr>
          <p:cNvSpPr/>
          <p:nvPr/>
        </p:nvSpPr>
        <p:spPr>
          <a:xfrm rot="16200000">
            <a:off x="384870" y="276016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348BE17-E3F9-DE1A-D462-81C8C11A1C15}"/>
              </a:ext>
            </a:extLst>
          </p:cNvPr>
          <p:cNvSpPr/>
          <p:nvPr/>
        </p:nvSpPr>
        <p:spPr>
          <a:xfrm>
            <a:off x="7546848" y="2426352"/>
            <a:ext cx="469392" cy="843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CCF7627-467C-44E1-D288-F1717ECC1618}"/>
              </a:ext>
            </a:extLst>
          </p:cNvPr>
          <p:cNvSpPr/>
          <p:nvPr/>
        </p:nvSpPr>
        <p:spPr>
          <a:xfrm>
            <a:off x="9316255" y="2088444"/>
            <a:ext cx="469392" cy="843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2D050611-04BC-E35B-71A2-7A261E14575B}"/>
              </a:ext>
            </a:extLst>
          </p:cNvPr>
          <p:cNvSpPr/>
          <p:nvPr/>
        </p:nvSpPr>
        <p:spPr>
          <a:xfrm>
            <a:off x="10594151" y="1566672"/>
            <a:ext cx="469392" cy="95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281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CE5CF-EB22-1C8E-D6A1-4C79E8F10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59C1560E-B915-66A6-E39F-6930C93A6CF5}"/>
                  </a:ext>
                </a:extLst>
              </p:cNvPr>
              <p:cNvSpPr txBox="1"/>
              <p:nvPr/>
            </p:nvSpPr>
            <p:spPr>
              <a:xfrm>
                <a:off x="8501070" y="6075530"/>
                <a:ext cx="371293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Preliminary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≈60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𝑒𝑉</m:t>
                    </m:r>
                  </m:oMath>
                </a14:m>
                <a:r>
                  <a:rPr lang="en-US" dirty="0"/>
                  <a:t> isotope shift</a:t>
                </a:r>
              </a:p>
            </p:txBody>
          </p:sp>
        </mc:Choice>
        <mc:Fallback xmlns="">
          <p:sp>
            <p:nvSpPr>
              <p:cNvPr id="3" name="CaixaDeTexto 2">
                <a:extLst>
                  <a:ext uri="{FF2B5EF4-FFF2-40B4-BE49-F238E27FC236}">
                    <a16:creationId xmlns:a16="http://schemas.microsoft.com/office/drawing/2014/main" id="{59C1560E-B915-66A6-E39F-6930C93A6C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1070" y="6075530"/>
                <a:ext cx="3712934" cy="369332"/>
              </a:xfrm>
              <a:prstGeom prst="rect">
                <a:avLst/>
              </a:prstGeom>
              <a:blipFill>
                <a:blip r:embed="rId3"/>
                <a:stretch>
                  <a:fillRect l="-1478" t="-8333" r="-985" b="-2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aixaDeTexto 6">
            <a:extLst>
              <a:ext uri="{FF2B5EF4-FFF2-40B4-BE49-F238E27FC236}">
                <a16:creationId xmlns:a16="http://schemas.microsoft.com/office/drawing/2014/main" id="{6ACFB816-93AA-A816-835E-D3ED32E51356}"/>
              </a:ext>
            </a:extLst>
          </p:cNvPr>
          <p:cNvSpPr txBox="1"/>
          <p:nvPr/>
        </p:nvSpPr>
        <p:spPr>
          <a:xfrm>
            <a:off x="946315" y="6051407"/>
            <a:ext cx="326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coarse model</a:t>
            </a:r>
          </a:p>
        </p:txBody>
      </p:sp>
      <p:sp>
        <p:nvSpPr>
          <p:cNvPr id="8" name="Seta: Para Baixo 7">
            <a:extLst>
              <a:ext uri="{FF2B5EF4-FFF2-40B4-BE49-F238E27FC236}">
                <a16:creationId xmlns:a16="http://schemas.microsoft.com/office/drawing/2014/main" id="{C063DFBB-A78C-4CA9-A861-F1E0EA0814B3}"/>
              </a:ext>
            </a:extLst>
          </p:cNvPr>
          <p:cNvSpPr/>
          <p:nvPr/>
        </p:nvSpPr>
        <p:spPr>
          <a:xfrm rot="16200000">
            <a:off x="436487" y="5948700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18EE39E-6650-33BF-E4F0-25CFC4B01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7084" y="5943719"/>
            <a:ext cx="3909240" cy="660286"/>
          </a:xfrm>
          <a:prstGeom prst="rect">
            <a:avLst/>
          </a:prstGeom>
        </p:spPr>
      </p:pic>
      <p:sp>
        <p:nvSpPr>
          <p:cNvPr id="10" name="Marcador de Posição do Rodapé 9">
            <a:extLst>
              <a:ext uri="{FF2B5EF4-FFF2-40B4-BE49-F238E27FC236}">
                <a16:creationId xmlns:a16="http://schemas.microsoft.com/office/drawing/2014/main" id="{BAEB659C-9195-546B-74A7-628B64BB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en-US" noProof="0" dirty="0"/>
              <a:t>Data analysis - ECT* 2025</a:t>
            </a:r>
          </a:p>
        </p:txBody>
      </p:sp>
      <p:sp>
        <p:nvSpPr>
          <p:cNvPr id="11" name="Marcador de Posição do Número do Diapositivo 10">
            <a:extLst>
              <a:ext uri="{FF2B5EF4-FFF2-40B4-BE49-F238E27FC236}">
                <a16:creationId xmlns:a16="http://schemas.microsoft.com/office/drawing/2014/main" id="{33488817-7D33-8753-BA08-5F3E93D01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8DA9DAA-006C-4F4B-980E-E3DF019B24E2}" type="slidenum">
              <a:rPr lang="en-US" noProof="0" smtClean="0"/>
              <a:pPr rtl="0"/>
              <a:t>51</a:t>
            </a:fld>
            <a:endParaRPr lang="en-US" noProof="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0B2FEA9-43E4-FD89-EA35-439DF1A65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2252" y="1141471"/>
            <a:ext cx="8315747" cy="4940048"/>
          </a:xfrm>
          <a:prstGeom prst="rect">
            <a:avLst/>
          </a:prstGeom>
        </p:spPr>
      </p:pic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36591D6A-B474-44D0-61EC-72E816E693AF}"/>
              </a:ext>
            </a:extLst>
          </p:cNvPr>
          <p:cNvSpPr/>
          <p:nvPr/>
        </p:nvSpPr>
        <p:spPr>
          <a:xfrm>
            <a:off x="112776" y="347293"/>
            <a:ext cx="2611320" cy="91412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b="1" noProof="0" dirty="0"/>
              <a:t>Energy Calibration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B2BF60-5B25-6050-EE83-F05129B8CFF5}"/>
              </a:ext>
            </a:extLst>
          </p:cNvPr>
          <p:cNvSpPr txBox="1"/>
          <p:nvPr/>
        </p:nvSpPr>
        <p:spPr>
          <a:xfrm>
            <a:off x="2724096" y="437126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Folding</a:t>
            </a:r>
          </a:p>
        </p:txBody>
      </p:sp>
      <p:sp>
        <p:nvSpPr>
          <p:cNvPr id="13" name="Seta: Para Baixo 12">
            <a:extLst>
              <a:ext uri="{FF2B5EF4-FFF2-40B4-BE49-F238E27FC236}">
                <a16:creationId xmlns:a16="http://schemas.microsoft.com/office/drawing/2014/main" id="{13699C7C-1A23-BA55-0517-8DD64D59891C}"/>
              </a:ext>
            </a:extLst>
          </p:cNvPr>
          <p:cNvSpPr/>
          <p:nvPr/>
        </p:nvSpPr>
        <p:spPr>
          <a:xfrm rot="16200000">
            <a:off x="3414339" y="597282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D93D7F1B-BD54-73E9-1B4A-4926BF4307BB}"/>
              </a:ext>
            </a:extLst>
          </p:cNvPr>
          <p:cNvSpPr/>
          <p:nvPr/>
        </p:nvSpPr>
        <p:spPr>
          <a:xfrm rot="16200000">
            <a:off x="7991242" y="597282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4267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 animBg="1"/>
      <p:bldP spid="13" grpId="0" animBg="1"/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53472-6A3B-6701-582A-10F7DDA14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8B3EA7-AA97-CEAD-36FA-7E96F8F51B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Brief co-adding summary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C3B88C7-01A7-51B8-B67F-1101623D50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7374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668426F-A6A4-D532-3F78-47CB2C699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Summary –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9BBA6D2-0EE2-597C-287B-9C54B4816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US" noProof="0" smtClean="0"/>
              <a:pPr rtl="0"/>
              <a:t>53</a:t>
            </a:fld>
            <a:endParaRPr lang="en-US" noProof="0" dirty="0"/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D7CB294-99EE-8793-6940-57AF885CA2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709688"/>
              </p:ext>
            </p:extLst>
          </p:nvPr>
        </p:nvGraphicFramePr>
        <p:xfrm>
          <a:off x="666750" y="733425"/>
          <a:ext cx="10172700" cy="540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23750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DA4B7-18DF-6955-637C-7D51CEDC19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0B34AD-7653-D15F-F2F6-A49C4483AE7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n-US" b="1" cap="all" spc="400" noProof="0" dirty="0">
                <a:solidFill>
                  <a:schemeClr val="bg1"/>
                </a:solidFill>
                <a:latin typeface="+mn-lt"/>
              </a:rPr>
              <a:t>Future</a:t>
            </a:r>
            <a:r>
              <a:rPr lang="en-US" spc="400" dirty="0">
                <a:latin typeface="+mn-lt"/>
              </a:rPr>
              <a:t> work</a:t>
            </a:r>
            <a:endParaRPr lang="en-US" noProof="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EFDB2D-C480-DFE5-0C59-12902024F8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074499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90C6B7E-CC2E-E5D5-7736-12A46E3AD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en-US" noProof="0" dirty="0"/>
              <a:t>Future work -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D6DCFCEC-B047-CCD7-D895-EC522AD9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en-US" noProof="0" smtClean="0"/>
              <a:pPr rtl="0"/>
              <a:t>55</a:t>
            </a:fld>
            <a:endParaRPr lang="en-US" noProof="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C29EECF-6E6B-6E5E-C7BE-97B010B255E8}"/>
              </a:ext>
            </a:extLst>
          </p:cNvPr>
          <p:cNvSpPr txBox="1"/>
          <p:nvPr/>
        </p:nvSpPr>
        <p:spPr>
          <a:xfrm>
            <a:off x="1038225" y="2228850"/>
            <a:ext cx="67071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Use Bayesian likelihood methods to analyze which model best co-adds the data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Figure out if it is reasonable to use a global non-linear constant for all the data pixels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Improve ref. non-linear folding by using better line shapes (e.g., recursive approach)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Fit HFS model to data and analyze the Boron line shape and quantify the isotopic shift</a:t>
            </a:r>
          </a:p>
        </p:txBody>
      </p:sp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263906D7-5C88-62F7-9D29-0891C35EE33F}"/>
              </a:ext>
            </a:extLst>
          </p:cNvPr>
          <p:cNvSpPr/>
          <p:nvPr/>
        </p:nvSpPr>
        <p:spPr>
          <a:xfrm rot="16200000">
            <a:off x="815770" y="2163932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Seta: Para Baixo 2">
            <a:extLst>
              <a:ext uri="{FF2B5EF4-FFF2-40B4-BE49-F238E27FC236}">
                <a16:creationId xmlns:a16="http://schemas.microsoft.com/office/drawing/2014/main" id="{33F4B840-0207-999F-6A84-8403084F6D82}"/>
              </a:ext>
            </a:extLst>
          </p:cNvPr>
          <p:cNvSpPr/>
          <p:nvPr/>
        </p:nvSpPr>
        <p:spPr>
          <a:xfrm rot="16200000">
            <a:off x="815770" y="3030949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250A417B-3576-8D8A-FAC4-95019ED3287F}"/>
              </a:ext>
            </a:extLst>
          </p:cNvPr>
          <p:cNvSpPr/>
          <p:nvPr/>
        </p:nvSpPr>
        <p:spPr>
          <a:xfrm rot="16200000">
            <a:off x="815770" y="3896868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AD03442C-33C6-040B-10BD-9CB11F2C6DDD}"/>
              </a:ext>
            </a:extLst>
          </p:cNvPr>
          <p:cNvSpPr/>
          <p:nvPr/>
        </p:nvSpPr>
        <p:spPr>
          <a:xfrm rot="16200000">
            <a:off x="815770" y="4762786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635487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F78AA-3FBD-205A-13E3-E1F1EE94F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E2EDBDBA-EE03-0F04-F1DF-1CE2381FCA9B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532384" y="350520"/>
                <a:ext cx="11730736" cy="2468880"/>
              </a:xfrm>
            </p:spPr>
            <p:txBody>
              <a:bodyPr rtlCol="0">
                <a:normAutofit fontScale="90000"/>
              </a:bodyPr>
              <a:lstStyle/>
              <a:p>
                <a:r>
                  <a:rPr lang="en-US" sz="5400" spc="400" noProof="0" dirty="0">
                    <a:solidFill>
                      <a:schemeClr val="bg1"/>
                    </a:solidFill>
                  </a:rPr>
                  <a:t>Isotope</a:t>
                </a:r>
                <a:r>
                  <a:rPr lang="en-US" spc="400" noProof="0" dirty="0"/>
                  <a:t>-Shift measurements</a:t>
                </a:r>
                <a:br>
                  <a:rPr lang="en-US" spc="400" noProof="0" dirty="0"/>
                </a:br>
                <a:r>
                  <a:rPr lang="en-US" spc="400" noProof="0" dirty="0"/>
                  <a:t>in muonic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pc="400" noProof="0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  <m:e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sPre>
                  </m:oMath>
                </a14:m>
                <a:r>
                  <a:rPr lang="en-US" spc="400" noProof="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pc="400" noProof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b="1" i="1" noProof="0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  <m:e>
                        <m:r>
                          <a:rPr lang="en-US" i="1" noProof="0"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</m:sPre>
                    <m:r>
                      <a:rPr lang="en-US" i="1" noProof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pc="400" noProof="0" dirty="0"/>
                  <a:t>2p/1s transitions with an mmc</a:t>
                </a:r>
                <a:endParaRPr lang="en-US" noProof="0" dirty="0"/>
              </a:p>
            </p:txBody>
          </p:sp>
        </mc:Choice>
        <mc:Fallback xmlns="">
          <p:sp>
            <p:nvSpPr>
              <p:cNvPr id="2" name="Título 1">
                <a:extLst>
                  <a:ext uri="{FF2B5EF4-FFF2-40B4-BE49-F238E27FC236}">
                    <a16:creationId xmlns:a16="http://schemas.microsoft.com/office/drawing/2014/main" id="{E2EDBDBA-EE03-0F04-F1DF-1CE2381FCA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532384" y="350520"/>
                <a:ext cx="11730736" cy="2468880"/>
              </a:xfrm>
              <a:blipFill>
                <a:blip r:embed="rId3"/>
                <a:stretch>
                  <a:fillRect l="-2390" r="-181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ítulo 2">
            <a:extLst>
              <a:ext uri="{FF2B5EF4-FFF2-40B4-BE49-F238E27FC236}">
                <a16:creationId xmlns:a16="http://schemas.microsoft.com/office/drawing/2014/main" id="{4FCDD719-83A0-1751-E125-C6F9DE1E41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1473" y="4071366"/>
            <a:ext cx="5093208" cy="1197864"/>
          </a:xfrm>
        </p:spPr>
        <p:txBody>
          <a:bodyPr rtlCol="0"/>
          <a:lstStyle/>
          <a:p>
            <a:pPr rtl="0"/>
            <a:r>
              <a:rPr lang="en-US" noProof="0" dirty="0"/>
              <a:t>César Godinho</a:t>
            </a:r>
            <a:endParaRPr lang="en-US" sz="2000" noProof="0" dirty="0">
              <a:solidFill>
                <a:schemeClr val="bg1"/>
              </a:solidFill>
            </a:endParaRPr>
          </a:p>
          <a:p>
            <a:pPr rtl="0"/>
            <a:r>
              <a:rPr lang="en-US" noProof="0" dirty="0"/>
              <a:t>ECT* Workshop</a:t>
            </a:r>
          </a:p>
          <a:p>
            <a:pPr rtl="0"/>
            <a:r>
              <a:rPr lang="en-US" noProof="0" dirty="0"/>
              <a:t>2025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FDEE7243-A86B-ADEB-E355-5909B9CD02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9025" b="12714"/>
          <a:stretch>
            <a:fillRect/>
          </a:stretch>
        </p:blipFill>
        <p:spPr>
          <a:xfrm>
            <a:off x="1276595" y="5819984"/>
            <a:ext cx="2519769" cy="103801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A0F50B0-DB32-7E52-B5C7-B56BC7C70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93" y="5828639"/>
            <a:ext cx="875205" cy="87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ndex - Thèses du Laboratoire Kastler Brossel">
            <a:extLst>
              <a:ext uri="{FF2B5EF4-FFF2-40B4-BE49-F238E27FC236}">
                <a16:creationId xmlns:a16="http://schemas.microsoft.com/office/drawing/2014/main" id="{F7559BA7-DB8E-1461-5416-2A849D699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89" y="5815284"/>
            <a:ext cx="4006185" cy="9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Accueil - Sorbonne Université - Faculté de Médecine">
            <a:extLst>
              <a:ext uri="{FF2B5EF4-FFF2-40B4-BE49-F238E27FC236}">
                <a16:creationId xmlns:a16="http://schemas.microsoft.com/office/drawing/2014/main" id="{AD8E1C54-BBFC-0DB3-1B00-E1831DACB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184" y="5812736"/>
            <a:ext cx="2211668" cy="907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 descr="Uma imagem com preto, escuridão&#10;&#10;Os conteúdos gerados por IA poderão estar incorretos.">
            <a:extLst>
              <a:ext uri="{FF2B5EF4-FFF2-40B4-BE49-F238E27FC236}">
                <a16:creationId xmlns:a16="http://schemas.microsoft.com/office/drawing/2014/main" id="{D81A6540-E5A1-C78D-5EF1-5672CD155F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5484" y="4892800"/>
            <a:ext cx="2118791" cy="721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31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3D9D13CD-A08A-830A-BE09-5C681A4AB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Context -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3117E3DB-B3B0-6429-AA7C-CCA53957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pt-PT" noProof="0" smtClean="0"/>
              <a:pPr rtl="0"/>
              <a:t>6</a:t>
            </a:fld>
            <a:endParaRPr lang="pt-PT" noProof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DBE146A-D5F0-AAC4-5DEC-EB5861F3D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29" y="1468597"/>
            <a:ext cx="7225344" cy="440607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210274-DF52-DB70-AA0C-D75B335CB6C7}"/>
              </a:ext>
            </a:extLst>
          </p:cNvPr>
          <p:cNvSpPr txBox="1"/>
          <p:nvPr/>
        </p:nvSpPr>
        <p:spPr>
          <a:xfrm>
            <a:off x="6820065" y="5743865"/>
            <a:ext cx="44540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noProof="0" dirty="0"/>
              <a:t>B. Maaß et al. Phys. Rev. Letters 122, 182501 (2019)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4EAD663-E325-7DB7-AF9F-B05ABAA3F58A}"/>
              </a:ext>
            </a:extLst>
          </p:cNvPr>
          <p:cNvSpPr txBox="1"/>
          <p:nvPr/>
        </p:nvSpPr>
        <p:spPr>
          <a:xfrm>
            <a:off x="897973" y="1891562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Laser spectroscopy</a:t>
            </a: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03962B62-048B-B98F-8C39-C6E4965A1830}"/>
              </a:ext>
            </a:extLst>
          </p:cNvPr>
          <p:cNvSpPr/>
          <p:nvPr/>
        </p:nvSpPr>
        <p:spPr>
          <a:xfrm rot="16200000">
            <a:off x="388145" y="178885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8F66D57E-9D18-95C9-5E08-BA00B048ECC0}"/>
              </a:ext>
            </a:extLst>
          </p:cNvPr>
          <p:cNvSpPr txBox="1"/>
          <p:nvPr/>
        </p:nvSpPr>
        <p:spPr>
          <a:xfrm>
            <a:off x="897972" y="2654662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He-like Ions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A96A10A9-942A-76BC-52C9-E7B010FB02DD}"/>
              </a:ext>
            </a:extLst>
          </p:cNvPr>
          <p:cNvSpPr/>
          <p:nvPr/>
        </p:nvSpPr>
        <p:spPr>
          <a:xfrm rot="16200000">
            <a:off x="388144" y="255195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DFE043BA-00E3-9BD5-C89A-8BC5D495F21D}"/>
              </a:ext>
            </a:extLst>
          </p:cNvPr>
          <p:cNvSpPr txBox="1"/>
          <p:nvPr/>
        </p:nvSpPr>
        <p:spPr>
          <a:xfrm>
            <a:off x="897972" y="3493340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State-of-the-art calculations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B56B19DD-BBCC-45F5-515C-ECF1591DCBA5}"/>
              </a:ext>
            </a:extLst>
          </p:cNvPr>
          <p:cNvSpPr/>
          <p:nvPr/>
        </p:nvSpPr>
        <p:spPr>
          <a:xfrm rot="16200000">
            <a:off x="388144" y="3390633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BD4F324B-4055-E7B2-4784-E2F01F9ABBFC}"/>
                  </a:ext>
                </a:extLst>
              </p:cNvPr>
              <p:cNvSpPr txBox="1"/>
              <p:nvPr/>
            </p:nvSpPr>
            <p:spPr>
              <a:xfrm>
                <a:off x="897972" y="4131823"/>
                <a:ext cx="3952568" cy="7309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noProof="0" dirty="0"/>
                  <a:t>Plans to measure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10,11</m:t>
                        </m:r>
                      </m:sup>
                    </m:sSup>
                    <m:sSup>
                      <m:sSupPr>
                        <m:ctrlPr>
                          <a:rPr lang="en-US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noProof="0" smtClean="0">
                            <a:latin typeface="Cambria Math" panose="02040503050406030204" pitchFamily="18" charset="0"/>
                          </a:rPr>
                          <m:t>2+</m:t>
                        </m:r>
                      </m:sup>
                    </m:sSup>
                  </m:oMath>
                </a14:m>
                <a:r>
                  <a:rPr lang="en-US" noProof="0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10,11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noProof="0" dirty="0"/>
                  <a:t> on EBIS</a:t>
                </a: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BD4F324B-4055-E7B2-4784-E2F01F9AB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972" y="4131823"/>
                <a:ext cx="3952568" cy="730969"/>
              </a:xfrm>
              <a:prstGeom prst="rect">
                <a:avLst/>
              </a:prstGeom>
              <a:blipFill>
                <a:blip r:embed="rId4"/>
                <a:stretch>
                  <a:fillRect l="-1233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A4543862-B811-8FE7-4E0E-1232E27EE58B}"/>
              </a:ext>
            </a:extLst>
          </p:cNvPr>
          <p:cNvSpPr/>
          <p:nvPr/>
        </p:nvSpPr>
        <p:spPr>
          <a:xfrm rot="16200000">
            <a:off x="388144" y="418877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84BBC15-959C-D8EC-F188-13C0CC832531}"/>
              </a:ext>
            </a:extLst>
          </p:cNvPr>
          <p:cNvSpPr txBox="1"/>
          <p:nvPr/>
        </p:nvSpPr>
        <p:spPr>
          <a:xfrm>
            <a:off x="897972" y="4984662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noProof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58C41F8-2FCB-399E-096C-640B94F8FDE0}"/>
              </a:ext>
            </a:extLst>
          </p:cNvPr>
          <p:cNvSpPr txBox="1"/>
          <p:nvPr/>
        </p:nvSpPr>
        <p:spPr>
          <a:xfrm>
            <a:off x="2724096" y="43712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502078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4DEB4-63CC-A47B-1D87-4D7C8BC1C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0F8F488-E7C7-F55A-4F50-E479A4EB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Context -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A189965-EC48-0239-196D-F1FABCC4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pt-PT" noProof="0" smtClean="0"/>
              <a:pPr rtl="0"/>
              <a:t>7</a:t>
            </a:fld>
            <a:endParaRPr lang="pt-PT" noProof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81718EF-8D08-2C45-54FE-5F40C0AEB089}"/>
              </a:ext>
            </a:extLst>
          </p:cNvPr>
          <p:cNvSpPr txBox="1"/>
          <p:nvPr/>
        </p:nvSpPr>
        <p:spPr>
          <a:xfrm>
            <a:off x="3393523" y="4229643"/>
            <a:ext cx="577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Muonic ground state measurements lead to better Lamb shift predictions</a:t>
            </a: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D02C22B2-EFC3-4BE6-8E36-715E23906E1D}"/>
              </a:ext>
            </a:extLst>
          </p:cNvPr>
          <p:cNvSpPr/>
          <p:nvPr/>
        </p:nvSpPr>
        <p:spPr>
          <a:xfrm rot="16200000">
            <a:off x="2750345" y="4265436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973F2BF-0170-5F45-A5F3-8AE64C8312DB}"/>
              </a:ext>
            </a:extLst>
          </p:cNvPr>
          <p:cNvSpPr txBox="1"/>
          <p:nvPr/>
        </p:nvSpPr>
        <p:spPr>
          <a:xfrm>
            <a:off x="3393523" y="4997844"/>
            <a:ext cx="567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X-ray and Laser spectroscopy of muonic species can lead the search for new physics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43742D6A-4260-E5CC-A838-B233B03A59AF}"/>
              </a:ext>
            </a:extLst>
          </p:cNvPr>
          <p:cNvSpPr/>
          <p:nvPr/>
        </p:nvSpPr>
        <p:spPr>
          <a:xfrm rot="16200000">
            <a:off x="2750344" y="5028536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7407E67-816A-6BA3-9E55-CF71DE69E434}"/>
              </a:ext>
            </a:extLst>
          </p:cNvPr>
          <p:cNvSpPr txBox="1"/>
          <p:nvPr/>
        </p:nvSpPr>
        <p:spPr>
          <a:xfrm>
            <a:off x="3393523" y="5831421"/>
            <a:ext cx="56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Compare charge radii to current state-of-the-art theory predictions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C8F9199E-4FA5-B70A-FF2F-1AF43AC318AB}"/>
              </a:ext>
            </a:extLst>
          </p:cNvPr>
          <p:cNvSpPr/>
          <p:nvPr/>
        </p:nvSpPr>
        <p:spPr>
          <a:xfrm rot="16200000">
            <a:off x="2750344" y="586721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C171DDF-878F-8E26-902B-57B10DD80ADA}"/>
              </a:ext>
            </a:extLst>
          </p:cNvPr>
          <p:cNvSpPr txBox="1"/>
          <p:nvPr/>
        </p:nvSpPr>
        <p:spPr>
          <a:xfrm>
            <a:off x="3012522" y="6584943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083F5425-4A04-C24C-5DF9-3573E760EF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877491"/>
                  </p:ext>
                </p:extLst>
              </p:nvPr>
            </p:nvGraphicFramePr>
            <p:xfrm>
              <a:off x="1854200" y="1617553"/>
              <a:ext cx="8128000" cy="2347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82152115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19005608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8499631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376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Nuclei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(</a:t>
                          </a:r>
                          <a:r>
                            <a:rPr lang="en-US" dirty="0" err="1"/>
                            <a:t>fm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78272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2.589(39)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45207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2.444(42)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OIS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Pre>
                                <m:sPre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Li</m:t>
                                  </m:r>
                                </m:e>
                              </m:sPr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93178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2.519(32)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8882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2.510(31)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OIS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Pre>
                                <m:sPre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sPr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95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2.411(21)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scat.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Pre>
                                <m:sPre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8927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083F5425-4A04-C24C-5DF9-3573E760EF0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6877491"/>
                  </p:ext>
                </p:extLst>
              </p:nvPr>
            </p:nvGraphicFramePr>
            <p:xfrm>
              <a:off x="1854200" y="1617553"/>
              <a:ext cx="8128000" cy="2347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82152115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19005608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8499631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3767683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Nuclei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100601" t="-6557" r="-201502" b="-5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6557" r="-100898" b="-5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7827237"/>
                      </a:ext>
                    </a:extLst>
                  </a:tr>
                  <a:tr h="395415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100000" r="-300599" b="-4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2.589(39)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4520703"/>
                      </a:ext>
                    </a:extLst>
                  </a:tr>
                  <a:tr h="395415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200000" r="-300599" b="-3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2.444(42)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200000" r="-1201" b="-3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9317810"/>
                      </a:ext>
                    </a:extLst>
                  </a:tr>
                  <a:tr h="395161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300000" r="-300599" b="-2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2.519(32)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8882891"/>
                      </a:ext>
                    </a:extLst>
                  </a:tr>
                  <a:tr h="395415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400000" r="-300599" b="-1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2.510(31)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400000" r="-1201" b="-1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095884"/>
                      </a:ext>
                    </a:extLst>
                  </a:tr>
                  <a:tr h="39370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500000" r="-300599" b="-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2.411(21)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500000" r="-1201" b="-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88927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ixaDeTexto 3">
            <a:extLst>
              <a:ext uri="{FF2B5EF4-FFF2-40B4-BE49-F238E27FC236}">
                <a16:creationId xmlns:a16="http://schemas.microsoft.com/office/drawing/2014/main" id="{BA7E262F-B4A6-A974-1596-6A5AA1C9BEAF}"/>
              </a:ext>
            </a:extLst>
          </p:cNvPr>
          <p:cNvSpPr txBox="1"/>
          <p:nvPr/>
        </p:nvSpPr>
        <p:spPr>
          <a:xfrm>
            <a:off x="4613787" y="3991647"/>
            <a:ext cx="445401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noProof="0" dirty="0"/>
              <a:t>B</a:t>
            </a:r>
            <a:r>
              <a:rPr lang="en-US" sz="1100" dirty="0"/>
              <a:t>. Ohayon et al. Physics 2024, 6, 206-215</a:t>
            </a:r>
            <a:endParaRPr lang="en-US" sz="1100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95DE122-2680-5C2D-6372-C5EE00913F32}"/>
              </a:ext>
            </a:extLst>
          </p:cNvPr>
          <p:cNvSpPr txBox="1"/>
          <p:nvPr/>
        </p:nvSpPr>
        <p:spPr>
          <a:xfrm>
            <a:off x="2724096" y="43712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Past Measurements</a:t>
            </a:r>
          </a:p>
        </p:txBody>
      </p:sp>
    </p:spTree>
    <p:extLst>
      <p:ext uri="{BB962C8B-B14F-4D97-AF65-F5344CB8AC3E}">
        <p14:creationId xmlns:p14="http://schemas.microsoft.com/office/powerpoint/2010/main" val="1748432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AC3CA-ECD8-2F6E-D24D-F487327BC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7DD57D7E-6BC6-BF1F-7C4A-DD873C986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Context -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F1B3BC02-98B0-22D9-9DBC-DE30EA28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pt-PT" noProof="0" smtClean="0"/>
              <a:pPr rtl="0"/>
              <a:t>8</a:t>
            </a:fld>
            <a:endParaRPr lang="pt-PT" noProof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D23894-95BC-7B75-5A4D-2C6B8BF5494F}"/>
              </a:ext>
            </a:extLst>
          </p:cNvPr>
          <p:cNvSpPr txBox="1"/>
          <p:nvPr/>
        </p:nvSpPr>
        <p:spPr>
          <a:xfrm>
            <a:off x="3393523" y="4229643"/>
            <a:ext cx="577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Muonic ground state measurements lead to better Lamb shift predictions</a:t>
            </a:r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0CE27A2C-DBD7-DCE5-EA8B-263C907EC1DD}"/>
              </a:ext>
            </a:extLst>
          </p:cNvPr>
          <p:cNvSpPr/>
          <p:nvPr/>
        </p:nvSpPr>
        <p:spPr>
          <a:xfrm rot="16200000">
            <a:off x="2750345" y="4265436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07DBB988-7D1F-5821-CF9C-06F75C023550}"/>
              </a:ext>
            </a:extLst>
          </p:cNvPr>
          <p:cNvSpPr txBox="1"/>
          <p:nvPr/>
        </p:nvSpPr>
        <p:spPr>
          <a:xfrm>
            <a:off x="3393523" y="4997844"/>
            <a:ext cx="567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X-ray and Laser spectroscopy of muonic species can lead the search for new physics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3FCF4488-E5E4-FE7A-D39C-505641A88C1E}"/>
              </a:ext>
            </a:extLst>
          </p:cNvPr>
          <p:cNvSpPr/>
          <p:nvPr/>
        </p:nvSpPr>
        <p:spPr>
          <a:xfrm rot="16200000">
            <a:off x="2750344" y="5028536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584F17B-152C-9E32-EA46-C8284030605D}"/>
              </a:ext>
            </a:extLst>
          </p:cNvPr>
          <p:cNvSpPr txBox="1"/>
          <p:nvPr/>
        </p:nvSpPr>
        <p:spPr>
          <a:xfrm>
            <a:off x="3393523" y="5831421"/>
            <a:ext cx="56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Compare charge radii to current state-of-the-art theory predictions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0F22D51D-D14F-1D5E-CE71-938837E783EC}"/>
              </a:ext>
            </a:extLst>
          </p:cNvPr>
          <p:cNvSpPr/>
          <p:nvPr/>
        </p:nvSpPr>
        <p:spPr>
          <a:xfrm rot="16200000">
            <a:off x="2750344" y="5867214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250F50BC-79F1-D9D2-3B7A-B787C7629BA1}"/>
              </a:ext>
            </a:extLst>
          </p:cNvPr>
          <p:cNvSpPr txBox="1"/>
          <p:nvPr/>
        </p:nvSpPr>
        <p:spPr>
          <a:xfrm>
            <a:off x="3012522" y="6584943"/>
            <a:ext cx="395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74B38CC8-AB29-A157-26C1-D14F8A1DFFD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854200" y="1617553"/>
              <a:ext cx="8128000" cy="2347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82152115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19005608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8499631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376768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Nuclei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(</a:t>
                          </a:r>
                          <a:r>
                            <a:rPr lang="en-US" dirty="0" err="1"/>
                            <a:t>fm</a:t>
                          </a:r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sub>
                              </m:sSub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𝒓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78272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2.589(39)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45207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Li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2.444(42)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OIS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Pre>
                                <m:sPre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Li</m:t>
                                  </m:r>
                                </m:e>
                              </m:sPr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893178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Be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2.519(32)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888289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2.510(31)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OIS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Pre>
                                <m:sPre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11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B</m:t>
                                  </m:r>
                                </m:e>
                              </m:sPr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0958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PrePr>
                                  <m:sub/>
                                  <m:sup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11</m:t>
                                    </m:r>
                                  </m:sup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b="0" i="0" smtClean="0">
                                        <a:latin typeface="Cambria Math" panose="02040503050406030204" pitchFamily="18" charset="0"/>
                                      </a:rPr>
                                      <m:t>B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2.411(21)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scat. +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Pre>
                                <m:sPre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PrePr>
                                <m:sub/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p>
                                <m:e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</m:t>
                                  </m:r>
                                </m:e>
                              </m:sPr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889272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" name="Tabela 1">
                <a:extLst>
                  <a:ext uri="{FF2B5EF4-FFF2-40B4-BE49-F238E27FC236}">
                    <a16:creationId xmlns:a16="http://schemas.microsoft.com/office/drawing/2014/main" id="{74B38CC8-AB29-A157-26C1-D14F8A1DFFD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854200" y="1617553"/>
              <a:ext cx="8128000" cy="234702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32000">
                      <a:extLst>
                        <a:ext uri="{9D8B030D-6E8A-4147-A177-3AD203B41FA5}">
                          <a16:colId xmlns:a16="http://schemas.microsoft.com/office/drawing/2014/main" val="1821521154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319005608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1784996318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val="73767683"/>
                        </a:ext>
                      </a:extLst>
                    </a:gridCol>
                  </a:tblGrid>
                  <a:tr h="371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Nuclei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100601" t="-6557" r="-201502" b="-5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6557" r="-100898" b="-5573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Method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97827237"/>
                      </a:ext>
                    </a:extLst>
                  </a:tr>
                  <a:tr h="395415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100000" r="-300599" b="-4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2.589(39)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4520703"/>
                      </a:ext>
                    </a:extLst>
                  </a:tr>
                  <a:tr h="395415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200000" r="-300599" b="-3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2.444(42)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200000" r="-1201" b="-3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89317810"/>
                      </a:ext>
                    </a:extLst>
                  </a:tr>
                  <a:tr h="395161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300000" r="-300599" b="-2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2.519(32)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el. scat.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08882891"/>
                      </a:ext>
                    </a:extLst>
                  </a:tr>
                  <a:tr h="395415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400000" r="-300599" b="-1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2.510(31)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400000" r="-1201" b="-1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095884"/>
                      </a:ext>
                    </a:extLst>
                  </a:tr>
                  <a:tr h="393700"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299" t="-500000" r="-300599" b="-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2.411(21)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8.7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pt-PT"/>
                        </a:p>
                      </a:txBody>
                      <a:tcPr>
                        <a:blipFill>
                          <a:blip r:embed="rId3"/>
                          <a:stretch>
                            <a:fillRect l="-300901" t="-500000" r="-1201" b="-2307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88927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CaixaDeTexto 3">
            <a:extLst>
              <a:ext uri="{FF2B5EF4-FFF2-40B4-BE49-F238E27FC236}">
                <a16:creationId xmlns:a16="http://schemas.microsoft.com/office/drawing/2014/main" id="{B824014C-D2B8-4D9F-4ACD-977C3DF5A40E}"/>
              </a:ext>
            </a:extLst>
          </p:cNvPr>
          <p:cNvSpPr txBox="1"/>
          <p:nvPr/>
        </p:nvSpPr>
        <p:spPr>
          <a:xfrm>
            <a:off x="4613787" y="3991647"/>
            <a:ext cx="4454013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noProof="0" dirty="0"/>
              <a:t>B</a:t>
            </a:r>
            <a:r>
              <a:rPr lang="en-US" sz="1100" dirty="0"/>
              <a:t>. Ohayon et al. Physics 2024, 6, 206-215</a:t>
            </a:r>
            <a:endParaRPr lang="en-US" sz="1100" noProof="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3C23D58-8A41-5EE4-EB05-36B10B72D691}"/>
              </a:ext>
            </a:extLst>
          </p:cNvPr>
          <p:cNvSpPr txBox="1"/>
          <p:nvPr/>
        </p:nvSpPr>
        <p:spPr>
          <a:xfrm>
            <a:off x="2724096" y="43712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Past Measurements</a:t>
            </a:r>
          </a:p>
        </p:txBody>
      </p:sp>
      <p:pic>
        <p:nvPicPr>
          <p:cNvPr id="8" name="Imagem 7" descr="Uma imagem com desenho, clipart, cavalo, esboço&#10;&#10;Os conteúdos gerados por IA podem estar incorretos.">
            <a:extLst>
              <a:ext uri="{FF2B5EF4-FFF2-40B4-BE49-F238E27FC236}">
                <a16:creationId xmlns:a16="http://schemas.microsoft.com/office/drawing/2014/main" id="{3916AA63-F411-CB96-7370-BB90D7272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125" y="1253758"/>
            <a:ext cx="4835750" cy="483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5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9F500-DB02-6C08-EDA1-146133F2B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C2BD6317-74B9-0CAF-BED0-AC110C0D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Context - ECT* 2025</a:t>
            </a:r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4F1DF63C-F93A-4A00-70BC-7A03ED249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8DA9DAA-006C-4F4B-980E-E3DF019B24E2}" type="slidenum">
              <a:rPr lang="pt-PT" noProof="0" smtClean="0"/>
              <a:pPr rtl="0"/>
              <a:t>9</a:t>
            </a:fld>
            <a:endParaRPr lang="pt-PT" noProof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9F03B4C-7FB4-44F1-10FD-3FFA250BAD99}"/>
              </a:ext>
            </a:extLst>
          </p:cNvPr>
          <p:cNvSpPr txBox="1"/>
          <p:nvPr/>
        </p:nvSpPr>
        <p:spPr>
          <a:xfrm>
            <a:off x="3545923" y="2113542"/>
            <a:ext cx="5779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Optical isotopic chain charge radii measurements depend on some </a:t>
            </a:r>
            <a:r>
              <a:rPr lang="en-US" dirty="0"/>
              <a:t>reference isotope</a:t>
            </a:r>
            <a:endParaRPr lang="en-US" noProof="0" dirty="0"/>
          </a:p>
        </p:txBody>
      </p:sp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CD2433E8-571A-6DC8-6C68-FCBEDB5FD123}"/>
              </a:ext>
            </a:extLst>
          </p:cNvPr>
          <p:cNvSpPr/>
          <p:nvPr/>
        </p:nvSpPr>
        <p:spPr>
          <a:xfrm rot="16200000">
            <a:off x="2902745" y="2149335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C13982C-A814-ACB1-135A-19D1BAA46939}"/>
              </a:ext>
            </a:extLst>
          </p:cNvPr>
          <p:cNvSpPr txBox="1"/>
          <p:nvPr/>
        </p:nvSpPr>
        <p:spPr>
          <a:xfrm>
            <a:off x="3545923" y="3348468"/>
            <a:ext cx="5674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Hence, they inherit a</a:t>
            </a:r>
            <a:r>
              <a:rPr lang="en-US" dirty="0"/>
              <a:t>n overpowering </a:t>
            </a:r>
            <a:r>
              <a:rPr lang="en-US" noProof="0" dirty="0"/>
              <a:t>uncertainty from their reference</a:t>
            </a:r>
          </a:p>
        </p:txBody>
      </p:sp>
      <p:sp>
        <p:nvSpPr>
          <p:cNvPr id="14" name="Seta: Para Baixo 13">
            <a:extLst>
              <a:ext uri="{FF2B5EF4-FFF2-40B4-BE49-F238E27FC236}">
                <a16:creationId xmlns:a16="http://schemas.microsoft.com/office/drawing/2014/main" id="{31070B5C-E2CE-B947-53CB-5C8B4F689254}"/>
              </a:ext>
            </a:extLst>
          </p:cNvPr>
          <p:cNvSpPr/>
          <p:nvPr/>
        </p:nvSpPr>
        <p:spPr>
          <a:xfrm rot="16200000">
            <a:off x="2902744" y="3379160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821873B-7528-EF16-EDD7-BB28D911F160}"/>
              </a:ext>
            </a:extLst>
          </p:cNvPr>
          <p:cNvSpPr txBox="1"/>
          <p:nvPr/>
        </p:nvSpPr>
        <p:spPr>
          <a:xfrm>
            <a:off x="3545923" y="4583394"/>
            <a:ext cx="567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noProof="0" dirty="0"/>
              <a:t>There is a need for high accuracy for a stable isotope of each considered light nuclei</a:t>
            </a:r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D56744AB-A515-E9E6-D9D0-8BB223B36ECB}"/>
              </a:ext>
            </a:extLst>
          </p:cNvPr>
          <p:cNvSpPr/>
          <p:nvPr/>
        </p:nvSpPr>
        <p:spPr>
          <a:xfrm rot="16200000">
            <a:off x="2902744" y="4619187"/>
            <a:ext cx="444910" cy="574746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963D40B-B0F8-69DC-5B46-7584554B03AC}"/>
              </a:ext>
            </a:extLst>
          </p:cNvPr>
          <p:cNvSpPr txBox="1"/>
          <p:nvPr/>
        </p:nvSpPr>
        <p:spPr>
          <a:xfrm>
            <a:off x="2724096" y="43712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Past Measurements</a:t>
            </a:r>
          </a:p>
        </p:txBody>
      </p:sp>
    </p:spTree>
    <p:extLst>
      <p:ext uri="{BB962C8B-B14F-4D97-AF65-F5344CB8AC3E}">
        <p14:creationId xmlns:p14="http://schemas.microsoft.com/office/powerpoint/2010/main" val="2265816504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8167116_TF89338750_Win32" id="{40F9AE7F-7D98-4657-9EDD-78A0A49BC3D6}" vid="{50E2CB39-6189-44C8-BD7D-EDB252C384C7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F02CDDDC9C9244A4E3E8644910D31A" ma:contentTypeVersion="9" ma:contentTypeDescription="Criar um novo documento." ma:contentTypeScope="" ma:versionID="3367a161cefd6578059acb4832c14b63">
  <xsd:schema xmlns:xsd="http://www.w3.org/2001/XMLSchema" xmlns:xs="http://www.w3.org/2001/XMLSchema" xmlns:p="http://schemas.microsoft.com/office/2006/metadata/properties" xmlns:ns3="53a63e93-5226-4067-87ee-08da1c10d465" targetNamespace="http://schemas.microsoft.com/office/2006/metadata/properties" ma:root="true" ma:fieldsID="fd772f03ca3410139a6fe270f6592b05" ns3:_="">
    <xsd:import namespace="53a63e93-5226-4067-87ee-08da1c10d46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a63e93-5226-4067-87ee-08da1c10d4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AA61C4-1E1F-483A-A281-8025892945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a63e93-5226-4067-87ee-08da1c10d4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www.w3.org/XML/1998/namespace"/>
    <ds:schemaRef ds:uri="53a63e93-5226-4067-87ee-08da1c10d465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{32B2B860-246E-4085-819B-406B742E4AC6}tf89338750_win32</Template>
  <TotalTime>3567</TotalTime>
  <Words>1991</Words>
  <Application>Microsoft Office PowerPoint</Application>
  <PresentationFormat>Ecrã Panorâmico</PresentationFormat>
  <Paragraphs>554</Paragraphs>
  <Slides>56</Slides>
  <Notes>54</Notes>
  <HiddenSlides>3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56</vt:i4>
      </vt:variant>
    </vt:vector>
  </HeadingPairs>
  <TitlesOfParts>
    <vt:vector size="62" baseType="lpstr">
      <vt:lpstr>Arial</vt:lpstr>
      <vt:lpstr>Calibri</vt:lpstr>
      <vt:lpstr>Cambria Math</vt:lpstr>
      <vt:lpstr>Segoe UI</vt:lpstr>
      <vt:lpstr>Univers</vt:lpstr>
      <vt:lpstr>GradientUnivers</vt:lpstr>
      <vt:lpstr>Isotope-Shift measurements in muonic (_^10)B and (_^11)B   2p/1s transitions with an mmc</vt:lpstr>
      <vt:lpstr>outline</vt:lpstr>
      <vt:lpstr>context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Theoretical baseline</vt:lpstr>
      <vt:lpstr>Apresentação do PowerPoint</vt:lpstr>
      <vt:lpstr>Apresentação do PowerPoint</vt:lpstr>
      <vt:lpstr>Apresentação do PowerPoint</vt:lpstr>
      <vt:lpstr>Apresentação do PowerPoint</vt:lpstr>
      <vt:lpstr>Experimental setup</vt:lpstr>
      <vt:lpstr>Apresentação do PowerPoint</vt:lpstr>
      <vt:lpstr>Data workflow</vt:lpstr>
      <vt:lpstr>Apresentação do PowerPoint</vt:lpstr>
      <vt:lpstr>Apresentação do PowerPoint</vt:lpstr>
      <vt:lpstr>Data Analysis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Brief co-adding summary</vt:lpstr>
      <vt:lpstr>Apresentação do PowerPoint</vt:lpstr>
      <vt:lpstr>Future work</vt:lpstr>
      <vt:lpstr>Apresentação do PowerPoint</vt:lpstr>
      <vt:lpstr>Isotope-Shift measurements in muonic (_^10)B and (_^11)B   2p/1s transitions with an mmc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Cesar Antonio Cantanhede Godinho</dc:creator>
  <cp:lastModifiedBy>César Godinho</cp:lastModifiedBy>
  <cp:revision>20</cp:revision>
  <dcterms:created xsi:type="dcterms:W3CDTF">2025-07-24T07:48:41Z</dcterms:created>
  <dcterms:modified xsi:type="dcterms:W3CDTF">2025-07-28T10:54:54Z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0x01010090F02CDDDC9C9244A4E3E8644910D31A</vt:lpwstr>
  </property>
</Properties>
</file>