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saveSubsetFonts="1">
  <p:sldMasterIdLst>
    <p:sldMasterId id="2147483648" r:id="rId1"/>
    <p:sldMasterId id="2147483661" r:id="rId2"/>
    <p:sldMasterId id="2147483674" r:id="rId3"/>
    <p:sldMasterId id="2147483726" r:id="rId4"/>
    <p:sldMasterId id="2147483728" r:id="rId5"/>
    <p:sldMasterId id="2147483740" r:id="rId6"/>
  </p:sldMasterIdLst>
  <p:notesMasterIdLst>
    <p:notesMasterId r:id="rId44"/>
  </p:notesMasterIdLst>
  <p:handoutMasterIdLst>
    <p:handoutMasterId r:id="rId45"/>
  </p:handoutMasterIdLst>
  <p:sldIdLst>
    <p:sldId id="933" r:id="rId7"/>
    <p:sldId id="955" r:id="rId8"/>
    <p:sldId id="486" r:id="rId9"/>
    <p:sldId id="965" r:id="rId10"/>
    <p:sldId id="851" r:id="rId11"/>
    <p:sldId id="969" r:id="rId12"/>
    <p:sldId id="970" r:id="rId13"/>
    <p:sldId id="964" r:id="rId14"/>
    <p:sldId id="487" r:id="rId15"/>
    <p:sldId id="499" r:id="rId16"/>
    <p:sldId id="708" r:id="rId17"/>
    <p:sldId id="753" r:id="rId18"/>
    <p:sldId id="858" r:id="rId19"/>
    <p:sldId id="859" r:id="rId20"/>
    <p:sldId id="782" r:id="rId21"/>
    <p:sldId id="1006" r:id="rId22"/>
    <p:sldId id="927" r:id="rId23"/>
    <p:sldId id="916" r:id="rId24"/>
    <p:sldId id="926" r:id="rId25"/>
    <p:sldId id="1007" r:id="rId26"/>
    <p:sldId id="1008" r:id="rId27"/>
    <p:sldId id="1009" r:id="rId28"/>
    <p:sldId id="1010" r:id="rId29"/>
    <p:sldId id="1011" r:id="rId30"/>
    <p:sldId id="1012" r:id="rId31"/>
    <p:sldId id="1014" r:id="rId32"/>
    <p:sldId id="1015" r:id="rId33"/>
    <p:sldId id="998" r:id="rId34"/>
    <p:sldId id="1003" r:id="rId35"/>
    <p:sldId id="1002" r:id="rId36"/>
    <p:sldId id="867" r:id="rId37"/>
    <p:sldId id="1001" r:id="rId38"/>
    <p:sldId id="1000" r:id="rId39"/>
    <p:sldId id="1004" r:id="rId40"/>
    <p:sldId id="1005" r:id="rId41"/>
    <p:sldId id="938" r:id="rId42"/>
    <p:sldId id="925" r:id="rId43"/>
  </p:sldIdLst>
  <p:sldSz cx="12192000" cy="6858000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56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DDDD"/>
    <a:srgbClr val="EAEAEA"/>
    <a:srgbClr val="3333CC"/>
    <a:srgbClr val="FFFFFF"/>
    <a:srgbClr val="32946A"/>
    <a:srgbClr val="00FF00"/>
    <a:srgbClr val="3D3D3D"/>
    <a:srgbClr val="262699"/>
    <a:srgbClr val="FD3F03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3" autoAdjust="0"/>
    <p:restoredTop sz="97163" autoAdjust="0"/>
  </p:normalViewPr>
  <p:slideViewPr>
    <p:cSldViewPr>
      <p:cViewPr>
        <p:scale>
          <a:sx n="60" d="100"/>
          <a:sy n="60" d="100"/>
        </p:scale>
        <p:origin x="884" y="164"/>
      </p:cViewPr>
      <p:guideLst>
        <p:guide orient="horz" pos="3566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305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commentAuthors" Target="commentAuthor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3.xml"/><Relationship Id="rId2" Type="http://schemas.openxmlformats.org/officeDocument/2006/relationships/slide" Target="slides/slide2.xml"/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80" tIns="47641" rIns="95280" bIns="47641" numCol="1" anchor="t" anchorCtr="0" compatLnSpc="1">
            <a:prstTxWarp prst="textNoShape">
              <a:avLst/>
            </a:prstTxWarp>
          </a:bodyPr>
          <a:lstStyle>
            <a:lvl1pPr defTabSz="952405">
              <a:defRPr sz="13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6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80" tIns="47641" rIns="95280" bIns="47641" numCol="1" anchor="t" anchorCtr="0" compatLnSpc="1">
            <a:prstTxWarp prst="textNoShape">
              <a:avLst/>
            </a:prstTxWarp>
          </a:bodyPr>
          <a:lstStyle>
            <a:lvl1pPr algn="r" defTabSz="952405">
              <a:defRPr sz="13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72185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80" tIns="47641" rIns="95280" bIns="47641" numCol="1" anchor="b" anchorCtr="0" compatLnSpc="1">
            <a:prstTxWarp prst="textNoShape">
              <a:avLst/>
            </a:prstTxWarp>
          </a:bodyPr>
          <a:lstStyle>
            <a:lvl1pPr defTabSz="952405">
              <a:defRPr sz="13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6" y="972185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80" tIns="47641" rIns="95280" bIns="47641" numCol="1" anchor="b" anchorCtr="0" compatLnSpc="1">
            <a:prstTxWarp prst="textNoShape">
              <a:avLst/>
            </a:prstTxWarp>
          </a:bodyPr>
          <a:lstStyle>
            <a:lvl1pPr algn="r" defTabSz="952405">
              <a:defRPr sz="1300">
                <a:latin typeface="Times New Roman" pitchFamily="18" charset="0"/>
              </a:defRPr>
            </a:lvl1pPr>
          </a:lstStyle>
          <a:p>
            <a:fld id="{91769603-7540-4CDD-B498-2A9F6690D45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4120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80" tIns="47641" rIns="95280" bIns="47641" numCol="1" anchor="t" anchorCtr="0" compatLnSpc="1">
            <a:prstTxWarp prst="textNoShape">
              <a:avLst/>
            </a:prstTxWarp>
          </a:bodyPr>
          <a:lstStyle>
            <a:lvl1pPr defTabSz="952405">
              <a:defRPr sz="13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6" y="1"/>
            <a:ext cx="30765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80" tIns="47641" rIns="95280" bIns="47641" numCol="1" anchor="t" anchorCtr="0" compatLnSpc="1">
            <a:prstTxWarp prst="textNoShape">
              <a:avLst/>
            </a:prstTxWarp>
          </a:bodyPr>
          <a:lstStyle>
            <a:lvl1pPr algn="r" defTabSz="952405">
              <a:defRPr sz="13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59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46050" y="798513"/>
            <a:ext cx="6807200" cy="3829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59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7276"/>
            <a:ext cx="5207000" cy="462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80" tIns="47641" rIns="95280" bIns="476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Klicken Sie, um die Formate des Vorlagentextes zu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159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34551"/>
            <a:ext cx="30765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80" tIns="47641" rIns="95280" bIns="47641" numCol="1" anchor="b" anchorCtr="0" compatLnSpc="1">
            <a:prstTxWarp prst="textNoShape">
              <a:avLst/>
            </a:prstTxWarp>
          </a:bodyPr>
          <a:lstStyle>
            <a:lvl1pPr defTabSz="952405">
              <a:defRPr sz="13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59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6" y="9734551"/>
            <a:ext cx="30765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80" tIns="47641" rIns="95280" bIns="47641" numCol="1" anchor="b" anchorCtr="0" compatLnSpc="1">
            <a:prstTxWarp prst="textNoShape">
              <a:avLst/>
            </a:prstTxWarp>
          </a:bodyPr>
          <a:lstStyle>
            <a:lvl1pPr algn="r" defTabSz="952405">
              <a:defRPr sz="1300">
                <a:latin typeface="Arial" charset="0"/>
              </a:defRPr>
            </a:lvl1pPr>
          </a:lstStyle>
          <a:p>
            <a:fld id="{392AE872-3A7C-480B-A140-845A0B17D9C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0269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6050" y="798513"/>
            <a:ext cx="6807200" cy="3829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AE872-3A7C-480B-A140-845A0B17D9CF}" type="slidenum">
              <a:rPr lang="en-US" smtClean="0">
                <a:solidFill>
                  <a:srgbClr val="000000"/>
                </a:solidFill>
              </a:rPr>
              <a:pPr/>
              <a:t>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1899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wa</a:t>
            </a:r>
            <a:r>
              <a:rPr lang="de-DE" sz="1200" dirty="0" err="1" smtClean="0">
                <a:latin typeface="Calibri" panose="020F0502020204030204" pitchFamily="34" charset="0"/>
              </a:rPr>
              <a:t>nt</a:t>
            </a:r>
            <a:r>
              <a:rPr lang="de-DE" sz="1200" baseline="0" dirty="0" smtClean="0">
                <a:latin typeface="Calibri" panose="020F0502020204030204" pitchFamily="34" charset="0"/>
              </a:rPr>
              <a:t> </a:t>
            </a:r>
            <a:r>
              <a:rPr lang="de-DE" sz="1200" baseline="0" dirty="0" err="1" smtClean="0">
                <a:latin typeface="Calibri" panose="020F0502020204030204" pitchFamily="34" charset="0"/>
              </a:rPr>
              <a:t>to</a:t>
            </a:r>
            <a:r>
              <a:rPr lang="de-DE" sz="1200" baseline="0" dirty="0" smtClean="0">
                <a:latin typeface="Calibri" panose="020F0502020204030204" pitchFamily="34" charset="0"/>
              </a:rPr>
              <a:t> </a:t>
            </a:r>
            <a:r>
              <a:rPr lang="de-DE" sz="1200" baseline="0" dirty="0" err="1" smtClean="0">
                <a:latin typeface="Calibri" panose="020F0502020204030204" pitchFamily="34" charset="0"/>
              </a:rPr>
              <a:t>start</a:t>
            </a:r>
            <a:r>
              <a:rPr lang="de-DE" sz="1200" baseline="0" dirty="0" smtClean="0">
                <a:latin typeface="Calibri" panose="020F0502020204030204" pitchFamily="34" charset="0"/>
              </a:rPr>
              <a:t> </a:t>
            </a:r>
            <a:r>
              <a:rPr lang="de-DE" sz="1200" baseline="0" dirty="0" err="1" smtClean="0">
                <a:latin typeface="Calibri" panose="020F0502020204030204" pitchFamily="34" charset="0"/>
              </a:rPr>
              <a:t>the</a:t>
            </a:r>
            <a:r>
              <a:rPr lang="de-DE" sz="1200" baseline="0" dirty="0" smtClean="0">
                <a:latin typeface="Calibri" panose="020F0502020204030204" pitchFamily="34" charset="0"/>
              </a:rPr>
              <a:t> </a:t>
            </a:r>
            <a:r>
              <a:rPr lang="de-DE" sz="1200" baseline="0" dirty="0" err="1" smtClean="0">
                <a:latin typeface="Calibri" panose="020F0502020204030204" pitchFamily="34" charset="0"/>
              </a:rPr>
              <a:t>talk</a:t>
            </a:r>
            <a:r>
              <a:rPr lang="de-DE" sz="1200" baseline="0" dirty="0" smtClean="0">
                <a:latin typeface="Calibri" panose="020F0502020204030204" pitchFamily="34" charset="0"/>
              </a:rPr>
              <a:t> .. </a:t>
            </a:r>
            <a:r>
              <a:rPr lang="de-DE" sz="1200" baseline="0" dirty="0" err="1" smtClean="0">
                <a:latin typeface="Calibri" panose="020F0502020204030204" pitchFamily="34" charset="0"/>
              </a:rPr>
              <a:t>Showi</a:t>
            </a:r>
            <a:r>
              <a:rPr lang="de-DE" sz="1200" dirty="0" err="1" smtClean="0">
                <a:latin typeface="Calibri" panose="020F0502020204030204" pitchFamily="34" charset="0"/>
              </a:rPr>
              <a:t>ng</a:t>
            </a:r>
            <a:r>
              <a:rPr lang="de-DE" sz="1200" dirty="0" smtClean="0">
                <a:latin typeface="Calibri" panose="020F0502020204030204" pitchFamily="34" charset="0"/>
              </a:rPr>
              <a:t> </a:t>
            </a:r>
            <a:r>
              <a:rPr lang="de-DE" sz="1200" dirty="0" err="1" smtClean="0">
                <a:latin typeface="Calibri" panose="020F0502020204030204" pitchFamily="34" charset="0"/>
              </a:rPr>
              <a:t>our</a:t>
            </a:r>
            <a:r>
              <a:rPr lang="de-DE" sz="1200" baseline="0" dirty="0" smtClean="0">
                <a:latin typeface="Calibri" panose="020F0502020204030204" pitchFamily="34" charset="0"/>
              </a:rPr>
              <a:t> </a:t>
            </a:r>
            <a:r>
              <a:rPr lang="de-DE" sz="1200" baseline="0" dirty="0" err="1" smtClean="0">
                <a:latin typeface="Calibri" panose="020F0502020204030204" pitchFamily="34" charset="0"/>
              </a:rPr>
              <a:t>wide</a:t>
            </a:r>
            <a:r>
              <a:rPr lang="de-DE" sz="1200" baseline="0" dirty="0" smtClean="0">
                <a:latin typeface="Calibri" panose="020F0502020204030204" pitchFamily="34" charset="0"/>
              </a:rPr>
              <a:t>-ra</a:t>
            </a:r>
            <a:r>
              <a:rPr lang="de-DE" sz="1200" dirty="0" smtClean="0">
                <a:latin typeface="Calibri" panose="020F0502020204030204" pitchFamily="34" charset="0"/>
              </a:rPr>
              <a:t>nge </a:t>
            </a:r>
            <a:r>
              <a:rPr lang="de-DE" sz="1200" dirty="0" err="1" smtClean="0">
                <a:latin typeface="Calibri" panose="020F0502020204030204" pitchFamily="34" charset="0"/>
              </a:rPr>
              <a:t>spectrum</a:t>
            </a:r>
            <a:r>
              <a:rPr lang="de-DE" sz="1200" baseline="0" dirty="0" smtClean="0">
                <a:latin typeface="Calibri" panose="020F0502020204030204" pitchFamily="34" charset="0"/>
              </a:rPr>
              <a:t> </a:t>
            </a:r>
            <a:r>
              <a:rPr lang="de-DE" sz="1200" baseline="0" dirty="0" err="1" smtClean="0">
                <a:latin typeface="Calibri" panose="020F0502020204030204" pitchFamily="34" charset="0"/>
              </a:rPr>
              <a:t>of</a:t>
            </a:r>
            <a:r>
              <a:rPr lang="de-DE" sz="1200" baseline="0" dirty="0" smtClean="0">
                <a:latin typeface="Calibri" panose="020F0502020204030204" pitchFamily="34" charset="0"/>
              </a:rPr>
              <a:t> …. </a:t>
            </a:r>
            <a:r>
              <a:rPr lang="de-DE" sz="1200" baseline="0" dirty="0" err="1" smtClean="0">
                <a:latin typeface="Calibri" panose="020F0502020204030204" pitchFamily="34" charset="0"/>
              </a:rPr>
              <a:t>From</a:t>
            </a:r>
            <a:r>
              <a:rPr lang="de-DE" sz="1200" baseline="0" dirty="0" smtClean="0">
                <a:latin typeface="Calibri" panose="020F0502020204030204" pitchFamily="34" charset="0"/>
              </a:rPr>
              <a:t> 20 </a:t>
            </a:r>
            <a:r>
              <a:rPr lang="de-DE" sz="1200" baseline="0" dirty="0" err="1" smtClean="0">
                <a:latin typeface="Calibri" panose="020F0502020204030204" pitchFamily="34" charset="0"/>
              </a:rPr>
              <a:t>cha</a:t>
            </a:r>
            <a:r>
              <a:rPr lang="de-DE" sz="1200" dirty="0" err="1" smtClean="0">
                <a:latin typeface="Calibri" panose="020F0502020204030204" pitchFamily="34" charset="0"/>
              </a:rPr>
              <a:t>nnels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AE872-3A7C-480B-A140-845A0B17D9CF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8418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6050" y="798513"/>
            <a:ext cx="6807200" cy="3829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AE872-3A7C-480B-A140-845A0B17D9CF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1099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6050" y="798513"/>
            <a:ext cx="6807200" cy="3829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AE872-3A7C-480B-A140-845A0B17D9CF}" type="slidenum">
              <a:rPr lang="en-US" smtClean="0">
                <a:solidFill>
                  <a:srgbClr val="000000"/>
                </a:solidFill>
              </a:rPr>
              <a:pPr/>
              <a:t>18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4943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6050" y="798513"/>
            <a:ext cx="6807200" cy="3829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AE872-3A7C-480B-A140-845A0B17D9CF}" type="slidenum">
              <a:rPr lang="en-US" smtClean="0">
                <a:solidFill>
                  <a:srgbClr val="000000"/>
                </a:solidFill>
              </a:rPr>
              <a:pPr/>
              <a:t>19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7578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240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2AE872-3A7C-480B-A140-845A0B17D9CF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5240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110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240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2AE872-3A7C-480B-A140-845A0B17D9CF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5240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2709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240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2AE872-3A7C-480B-A140-845A0B17D9CF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5240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6857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240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2AE872-3A7C-480B-A140-845A0B17D9CF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5240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9360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240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2AE872-3A7C-480B-A140-845A0B17D9CF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5240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3523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240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2AE872-3A7C-480B-A140-845A0B17D9CF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5240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240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6050" y="798513"/>
            <a:ext cx="6807200" cy="3829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AE872-3A7C-480B-A140-845A0B17D9C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1741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A0B73E-CB9C-4944-BB36-AF721E1976ED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1208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>
              <a:solidFill>
                <a:srgbClr val="FF0000"/>
              </a:solidFill>
              <a:highlight>
                <a:srgbClr val="00808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734C6-17F7-40A4-B546-B35B945C227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0250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>
              <a:solidFill>
                <a:srgbClr val="FF0000"/>
              </a:solidFill>
              <a:highlight>
                <a:srgbClr val="00808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734C6-17F7-40A4-B546-B35B945C227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3312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6050" y="798513"/>
            <a:ext cx="6807200" cy="3829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AE872-3A7C-480B-A140-845A0B17D9CF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434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6050" y="798513"/>
            <a:ext cx="6807200" cy="3829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AE872-3A7C-480B-A140-845A0B17D9C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083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6050" y="798513"/>
            <a:ext cx="6807200" cy="3829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AE872-3A7C-480B-A140-845A0B17D9C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159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6050" y="798513"/>
            <a:ext cx="6807200" cy="3829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AE872-3A7C-480B-A140-845A0B17D9C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3613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6050" y="798513"/>
            <a:ext cx="6807200" cy="3829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AE872-3A7C-480B-A140-845A0B17D9C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2346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6050" y="798513"/>
            <a:ext cx="6807200" cy="3829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AE872-3A7C-480B-A140-845A0B17D9C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213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6050" y="798513"/>
            <a:ext cx="6807200" cy="3829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AE872-3A7C-480B-A140-845A0B17D9C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835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6050" y="798513"/>
            <a:ext cx="6807200" cy="3829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AE872-3A7C-480B-A140-845A0B17D9CF}" type="slidenum">
              <a:rPr lang="en-US" smtClean="0">
                <a:solidFill>
                  <a:srgbClr val="000000"/>
                </a:solidFill>
              </a:rPr>
              <a:pPr/>
              <a:t>14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96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ANKA 2010</a:t>
            </a:r>
          </a:p>
        </p:txBody>
      </p:sp>
    </p:spTree>
  </p:cSld>
  <p:clrMapOvr>
    <a:masterClrMapping/>
  </p:clrMapOvr>
  <p:transition advTm="2832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ANKA 2010</a:t>
            </a:r>
          </a:p>
        </p:txBody>
      </p:sp>
    </p:spTree>
  </p:cSld>
  <p:clrMapOvr>
    <a:masterClrMapping/>
  </p:clrMapOvr>
  <p:transition advTm="2832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198439"/>
            <a:ext cx="2743200" cy="59277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198439"/>
            <a:ext cx="8026400" cy="5927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ANKA 2010</a:t>
            </a:r>
          </a:p>
        </p:txBody>
      </p:sp>
    </p:spTree>
  </p:cSld>
  <p:clrMapOvr>
    <a:masterClrMapping/>
  </p:clrMapOvr>
  <p:transition advTm="2832"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03817" y="198438"/>
            <a:ext cx="10363200" cy="381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0"/>
          </p:nvPr>
        </p:nvSpPr>
        <p:spPr>
          <a:xfrm>
            <a:off x="10608733" y="6553200"/>
            <a:ext cx="1534584" cy="3048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ANKA 2010</a:t>
            </a:r>
          </a:p>
        </p:txBody>
      </p:sp>
    </p:spTree>
  </p:cSld>
  <p:clrMapOvr>
    <a:masterClrMapping/>
  </p:clrMapOvr>
  <p:transition advTm="2832"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27.01.2011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Kirchhoff-Institute for Physics, Heidelberg University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C082A-9121-4FB3-8723-A89F5B86C3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27.01.2011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Kirchhoff-Institute for Physics, Heidelberg University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C082A-9121-4FB3-8723-A89F5B86C3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27.01.2011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Kirchhoff-Institute for Physics, Heidelberg University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C082A-9121-4FB3-8723-A89F5B86C3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27.01.2011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Kirchhoff-Institute for Physics, Heidelberg University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C082A-9121-4FB3-8723-A89F5B86C3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27.01.2011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Kirchhoff-Institute for Physics, Heidelberg University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C082A-9121-4FB3-8723-A89F5B86C3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5794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de-DE" dirty="0" smtClean="0"/>
              <a:t>Titelmasterformat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prstClr val="black"/>
                </a:solidFill>
              </a:rPr>
              <a:t>27.01.2011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571858" y="6356351"/>
            <a:ext cx="504828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prstClr val="black"/>
                </a:solidFill>
              </a:rPr>
              <a:t>Kirchhoff-Institute for Physics, Heidelberg University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13C082A-9121-4FB3-8723-A89F5B86C313}" type="slidenum">
              <a:rPr lang="de-DE" smtClean="0">
                <a:solidFill>
                  <a:prstClr val="black"/>
                </a:solidFill>
              </a:rPr>
              <a:pPr/>
              <a:t>‹#›</a:t>
            </a:fld>
            <a:endParaRPr lang="de-DE">
              <a:solidFill>
                <a:prstClr val="black"/>
              </a:solidFill>
            </a:endParaRPr>
          </a:p>
        </p:txBody>
      </p:sp>
      <p:cxnSp>
        <p:nvCxnSpPr>
          <p:cNvPr id="6" name="Gerade Verbindung 5"/>
          <p:cNvCxnSpPr/>
          <p:nvPr userDrawn="1"/>
        </p:nvCxnSpPr>
        <p:spPr>
          <a:xfrm>
            <a:off x="1296000" y="785794"/>
            <a:ext cx="9600000" cy="0"/>
          </a:xfrm>
          <a:prstGeom prst="line">
            <a:avLst/>
          </a:prstGeom>
          <a:ln w="508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27.01.2011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Kirchhoff-Institute for Physics, Heidelberg University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C082A-9121-4FB3-8723-A89F5B86C3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advTm="2832">
    <p:zo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27.01.2011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Kirchhoff-Institute for Physics, Heidelberg University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C082A-9121-4FB3-8723-A89F5B86C3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27.01.2011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Kirchhoff-Institute for Physics, Heidelberg University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C082A-9121-4FB3-8723-A89F5B86C3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27.01.2011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Kirchhoff-Institute for Physics, Heidelberg University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C082A-9121-4FB3-8723-A89F5B86C3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27.01.2011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Kirchhoff-Institute for Physics, Heidelberg University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C082A-9121-4FB3-8723-A89F5B86C3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27.01.2011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Kirchhoff-Institute for Physics, Heidelberg University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C082A-9121-4FB3-8723-A89F5B86C3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27.01.2011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Kirchhoff-Institute for Physics, Heidelberg University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C082A-9121-4FB3-8723-A89F5B86C3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27.01.2011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Kirchhoff-Institute for Physics, Heidelberg University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C082A-9121-4FB3-8723-A89F5B86C3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27.01.2011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Kirchhoff-Institute for Physics, Heidelberg University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C082A-9121-4FB3-8723-A89F5B86C3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27.01.2011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Kirchhoff-Institute for Physics, Heidelberg University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C082A-9121-4FB3-8723-A89F5B86C3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27.01.2011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Kirchhoff-Institute for Physics, Heidelberg University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C082A-9121-4FB3-8723-A89F5B86C3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ANKA 2010</a:t>
            </a:r>
          </a:p>
        </p:txBody>
      </p:sp>
    </p:spTree>
  </p:cSld>
  <p:clrMapOvr>
    <a:masterClrMapping/>
  </p:clrMapOvr>
  <p:transition advTm="2832">
    <p:zo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5794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de-DE" dirty="0" smtClean="0"/>
              <a:t>Titelmasterformat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prstClr val="black"/>
                </a:solidFill>
              </a:rPr>
              <a:t>27.01.2011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571858" y="6356351"/>
            <a:ext cx="504828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prstClr val="black"/>
                </a:solidFill>
              </a:rPr>
              <a:t>Kirchhoff-Institute for Physics, Heidelberg University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13C082A-9121-4FB3-8723-A89F5B86C313}" type="slidenum">
              <a:rPr lang="de-DE" smtClean="0">
                <a:solidFill>
                  <a:prstClr val="black"/>
                </a:solidFill>
              </a:rPr>
              <a:pPr/>
              <a:t>‹#›</a:t>
            </a:fld>
            <a:endParaRPr lang="de-DE">
              <a:solidFill>
                <a:prstClr val="black"/>
              </a:solidFill>
            </a:endParaRPr>
          </a:p>
        </p:txBody>
      </p:sp>
      <p:cxnSp>
        <p:nvCxnSpPr>
          <p:cNvPr id="6" name="Gerade Verbindung 5"/>
          <p:cNvCxnSpPr/>
          <p:nvPr userDrawn="1"/>
        </p:nvCxnSpPr>
        <p:spPr>
          <a:xfrm>
            <a:off x="1296000" y="785794"/>
            <a:ext cx="9600000" cy="0"/>
          </a:xfrm>
          <a:prstGeom prst="line">
            <a:avLst/>
          </a:prstGeom>
          <a:ln w="508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27.01.2011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Kirchhoff-Institute for Physics, Heidelberg University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C082A-9121-4FB3-8723-A89F5B86C3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27.01.2011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Kirchhoff-Institute for Physics, Heidelberg University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C082A-9121-4FB3-8723-A89F5B86C3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27.01.2011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Kirchhoff-Institute for Physics, Heidelberg University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C082A-9121-4FB3-8723-A89F5B86C3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27.01.2011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Kirchhoff-Institute for Physics, Heidelberg University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C082A-9121-4FB3-8723-A89F5B86C3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27.01.2011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Kirchhoff-Institute for Physics, Heidelberg University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C082A-9121-4FB3-8723-A89F5B86C3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27.01.2011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Kirchhoff-Institute for Physics, Heidelberg University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C082A-9121-4FB3-8723-A89F5B86C31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0000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de-DE" dirty="0" smtClean="0"/>
              <a:t>Titelmasterformat</a:t>
            </a:r>
            <a:endParaRPr lang="de-DE" dirty="0"/>
          </a:p>
        </p:txBody>
      </p:sp>
      <p:cxnSp>
        <p:nvCxnSpPr>
          <p:cNvPr id="6" name="Gerade Verbindung 5"/>
          <p:cNvCxnSpPr/>
          <p:nvPr userDrawn="1"/>
        </p:nvCxnSpPr>
        <p:spPr>
          <a:xfrm>
            <a:off x="1296000" y="726802"/>
            <a:ext cx="9600000" cy="0"/>
          </a:xfrm>
          <a:prstGeom prst="line">
            <a:avLst/>
          </a:prstGeom>
          <a:ln w="508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8181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5" name="Picture 9" descr="II_rahmen_neu_tit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12192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529167" y="6598801"/>
            <a:ext cx="489373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de-DE" sz="800" dirty="0">
                <a:solidFill>
                  <a:srgbClr val="000000"/>
                </a:solidFill>
              </a:rPr>
              <a:t>KIT – </a:t>
            </a:r>
            <a:r>
              <a:rPr lang="en-US" altLang="de-DE" sz="800" dirty="0" smtClean="0">
                <a:solidFill>
                  <a:srgbClr val="000000"/>
                </a:solidFill>
              </a:rPr>
              <a:t> The Research University in the </a:t>
            </a:r>
            <a:r>
              <a:rPr lang="en-US" altLang="de-DE" sz="800" dirty="0">
                <a:solidFill>
                  <a:srgbClr val="000000"/>
                </a:solidFill>
              </a:rPr>
              <a:t>Helmholtz Association</a:t>
            </a:r>
            <a:r>
              <a:rPr lang="de-DE" altLang="de-DE" sz="800" dirty="0">
                <a:solidFill>
                  <a:srgbClr val="000000"/>
                </a:solidFill>
              </a:rPr>
              <a:t> </a:t>
            </a:r>
            <a:endParaRPr lang="en-US" altLang="de-DE" sz="800" dirty="0">
              <a:solidFill>
                <a:srgbClr val="000000"/>
              </a:solidFill>
            </a:endParaRPr>
          </a:p>
        </p:txBody>
      </p: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514352" y="3289401"/>
            <a:ext cx="60494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de-DE" altLang="de-DE" sz="1000" dirty="0" smtClean="0">
              <a:solidFill>
                <a:srgbClr val="FFFFFF"/>
              </a:solidFill>
            </a:endParaRPr>
          </a:p>
          <a:p>
            <a:pPr eaLnBrk="1" hangingPunct="1"/>
            <a:endParaRPr lang="de-DE" altLang="de-DE" sz="1000" dirty="0">
              <a:solidFill>
                <a:srgbClr val="FFFFFF"/>
              </a:solidFill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9757834" y="6497639"/>
            <a:ext cx="230293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de-DE" sz="1600" b="1">
                <a:solidFill>
                  <a:srgbClr val="FFFFFF"/>
                </a:solidFill>
                <a:latin typeface="Arial" charset="0"/>
              </a:rPr>
              <a:t>www.kit.edu</a:t>
            </a:r>
          </a:p>
        </p:txBody>
      </p:sp>
      <p:pic>
        <p:nvPicPr>
          <p:cNvPr id="26640" name="Picture 13" descr="KIT-Logo-rgb_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1" y="333376"/>
            <a:ext cx="215900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600" y="6382800"/>
            <a:ext cx="624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4121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de-DE" dirty="0">
              <a:solidFill>
                <a:srgbClr val="000000"/>
              </a:solidFill>
            </a:endParaRPr>
          </a:p>
        </p:txBody>
      </p:sp>
      <p:sp>
        <p:nvSpPr>
          <p:cNvPr id="5" name="Datumsplatzhalter 9"/>
          <p:cNvSpPr>
            <a:spLocks noGrp="1"/>
          </p:cNvSpPr>
          <p:nvPr>
            <p:ph type="dt" sz="half" idx="2"/>
          </p:nvPr>
        </p:nvSpPr>
        <p:spPr>
          <a:xfrm>
            <a:off x="816000" y="6444000"/>
            <a:ext cx="1392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8B048A-BE43-4B2C-86D4-158ABE1766B8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27.07.2025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261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ANKA 2010</a:t>
            </a:r>
          </a:p>
        </p:txBody>
      </p:sp>
    </p:spTree>
  </p:cSld>
  <p:clrMapOvr>
    <a:masterClrMapping/>
  </p:clrMapOvr>
  <p:transition advTm="2832">
    <p:zo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de-DE" dirty="0">
              <a:solidFill>
                <a:srgbClr val="000000"/>
              </a:solidFill>
            </a:endParaRPr>
          </a:p>
        </p:txBody>
      </p:sp>
      <p:sp>
        <p:nvSpPr>
          <p:cNvPr id="5" name="Datumsplatzhalter 9"/>
          <p:cNvSpPr>
            <a:spLocks noGrp="1"/>
          </p:cNvSpPr>
          <p:nvPr>
            <p:ph type="dt" sz="half" idx="2"/>
          </p:nvPr>
        </p:nvSpPr>
        <p:spPr>
          <a:xfrm>
            <a:off x="816000" y="6444000"/>
            <a:ext cx="1392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7073C-0E08-449C-A19B-5CA9470AE454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27.07.2025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4591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22817" y="1198563"/>
            <a:ext cx="5469467" cy="4894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5484" y="1198563"/>
            <a:ext cx="5469467" cy="4894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de-DE" dirty="0">
              <a:solidFill>
                <a:srgbClr val="000000"/>
              </a:solidFill>
            </a:endParaRPr>
          </a:p>
        </p:txBody>
      </p:sp>
      <p:sp>
        <p:nvSpPr>
          <p:cNvPr id="6" name="Datumsplatzhalter 9"/>
          <p:cNvSpPr>
            <a:spLocks noGrp="1"/>
          </p:cNvSpPr>
          <p:nvPr>
            <p:ph type="dt" sz="half" idx="11"/>
          </p:nvPr>
        </p:nvSpPr>
        <p:spPr>
          <a:xfrm>
            <a:off x="816000" y="6444000"/>
            <a:ext cx="1392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259D3-E13F-4716-8DCE-AE2F8587B726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27.07.2025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3836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de-DE">
                <a:solidFill>
                  <a:srgbClr val="000000"/>
                </a:solidFill>
              </a:rPr>
              <a:t>Prof. Max Mustermann - Title</a:t>
            </a:r>
          </a:p>
        </p:txBody>
      </p:sp>
      <p:sp>
        <p:nvSpPr>
          <p:cNvPr id="8" name="Datumsplatzhalter 9"/>
          <p:cNvSpPr>
            <a:spLocks noGrp="1"/>
          </p:cNvSpPr>
          <p:nvPr>
            <p:ph type="dt" sz="half" idx="11"/>
          </p:nvPr>
        </p:nvSpPr>
        <p:spPr>
          <a:xfrm>
            <a:off x="816000" y="6444000"/>
            <a:ext cx="1392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F5892-6737-42F1-A80B-E53B7AE92043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27.07.2025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0524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de-DE">
                <a:solidFill>
                  <a:srgbClr val="000000"/>
                </a:solidFill>
              </a:rPr>
              <a:t>Prof. Max Mustermann - Title</a:t>
            </a:r>
          </a:p>
        </p:txBody>
      </p:sp>
      <p:sp>
        <p:nvSpPr>
          <p:cNvPr id="4" name="Datumsplatzhalter 9"/>
          <p:cNvSpPr>
            <a:spLocks noGrp="1"/>
          </p:cNvSpPr>
          <p:nvPr>
            <p:ph type="dt" sz="half" idx="2"/>
          </p:nvPr>
        </p:nvSpPr>
        <p:spPr>
          <a:xfrm>
            <a:off x="816000" y="6444000"/>
            <a:ext cx="1392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00441-755C-4787-AFFB-F34894DC5D84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27.07.2025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433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de-DE">
                <a:solidFill>
                  <a:srgbClr val="000000"/>
                </a:solidFill>
              </a:rPr>
              <a:t>Prof. Max Mustermann - Title</a:t>
            </a:r>
          </a:p>
        </p:txBody>
      </p:sp>
      <p:sp>
        <p:nvSpPr>
          <p:cNvPr id="3" name="Datumsplatzhalter 9"/>
          <p:cNvSpPr>
            <a:spLocks noGrp="1"/>
          </p:cNvSpPr>
          <p:nvPr>
            <p:ph type="dt" sz="half" idx="2"/>
          </p:nvPr>
        </p:nvSpPr>
        <p:spPr>
          <a:xfrm>
            <a:off x="816000" y="6444000"/>
            <a:ext cx="1392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AD1D6-C209-4937-9344-D453C1DB59A4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27.07.2025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8140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de-DE">
                <a:solidFill>
                  <a:srgbClr val="000000"/>
                </a:solidFill>
              </a:rPr>
              <a:t>Prof. Max Mustermann - Title</a:t>
            </a:r>
          </a:p>
        </p:txBody>
      </p:sp>
      <p:sp>
        <p:nvSpPr>
          <p:cNvPr id="6" name="Datumsplatzhalter 9"/>
          <p:cNvSpPr>
            <a:spLocks noGrp="1"/>
          </p:cNvSpPr>
          <p:nvPr>
            <p:ph type="dt" sz="half" idx="11"/>
          </p:nvPr>
        </p:nvSpPr>
        <p:spPr>
          <a:xfrm>
            <a:off x="816000" y="6444000"/>
            <a:ext cx="1392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E16C4-79B5-4CCD-9BE7-D0FC42B32989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27.07.2025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5985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de-DE">
                <a:solidFill>
                  <a:srgbClr val="000000"/>
                </a:solidFill>
              </a:rPr>
              <a:t>Prof. Max Mustermann - Title</a:t>
            </a:r>
          </a:p>
        </p:txBody>
      </p:sp>
      <p:sp>
        <p:nvSpPr>
          <p:cNvPr id="6" name="Datumsplatzhalter 9"/>
          <p:cNvSpPr>
            <a:spLocks noGrp="1"/>
          </p:cNvSpPr>
          <p:nvPr>
            <p:ph type="dt" sz="half" idx="11"/>
          </p:nvPr>
        </p:nvSpPr>
        <p:spPr>
          <a:xfrm>
            <a:off x="816000" y="6444000"/>
            <a:ext cx="1392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95827-6224-4570-B3E0-C448CE9AB11A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27.07.2025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2761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de-DE">
                <a:solidFill>
                  <a:srgbClr val="000000"/>
                </a:solidFill>
              </a:rPr>
              <a:t>Prof. Max Mustermann - Title</a:t>
            </a:r>
          </a:p>
        </p:txBody>
      </p:sp>
      <p:sp>
        <p:nvSpPr>
          <p:cNvPr id="5" name="Datumsplatzhalter 9"/>
          <p:cNvSpPr>
            <a:spLocks noGrp="1"/>
          </p:cNvSpPr>
          <p:nvPr>
            <p:ph type="dt" sz="half" idx="2"/>
          </p:nvPr>
        </p:nvSpPr>
        <p:spPr>
          <a:xfrm>
            <a:off x="816000" y="6444000"/>
            <a:ext cx="1392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71321-24A7-4C86-9B2D-07409676CE90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27.07.2025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8649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79418" y="333375"/>
            <a:ext cx="2785533" cy="575945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20700" y="333375"/>
            <a:ext cx="8155517" cy="575945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de-DE">
                <a:solidFill>
                  <a:srgbClr val="000000"/>
                </a:solidFill>
              </a:rPr>
              <a:t>Prof. Max Mustermann - Title</a:t>
            </a:r>
          </a:p>
        </p:txBody>
      </p:sp>
      <p:sp>
        <p:nvSpPr>
          <p:cNvPr id="5" name="Datumsplatzhalter 9"/>
          <p:cNvSpPr>
            <a:spLocks noGrp="1"/>
          </p:cNvSpPr>
          <p:nvPr>
            <p:ph type="dt" sz="half" idx="2"/>
          </p:nvPr>
        </p:nvSpPr>
        <p:spPr>
          <a:xfrm>
            <a:off x="816000" y="6444000"/>
            <a:ext cx="1392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6C0C9-FF0A-496C-A493-0CBBCA7B95F1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/>
              <a:t>27.07.2025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5599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0000"/>
          </a:xfrm>
        </p:spPr>
        <p:txBody>
          <a:bodyPr>
            <a:noAutofit/>
          </a:bodyPr>
          <a:lstStyle>
            <a:lvl1pPr>
              <a:defRPr sz="2200"/>
            </a:lvl1pPr>
          </a:lstStyle>
          <a:p>
            <a:r>
              <a:rPr lang="de-DE" dirty="0"/>
              <a:t>Titelmasterformat</a:t>
            </a:r>
          </a:p>
        </p:txBody>
      </p:sp>
      <p:cxnSp>
        <p:nvCxnSpPr>
          <p:cNvPr id="6" name="Gerade Verbindung 5"/>
          <p:cNvCxnSpPr/>
          <p:nvPr userDrawn="1"/>
        </p:nvCxnSpPr>
        <p:spPr>
          <a:xfrm>
            <a:off x="1296000" y="726802"/>
            <a:ext cx="9600000" cy="0"/>
          </a:xfrm>
          <a:prstGeom prst="line">
            <a:avLst/>
          </a:prstGeom>
          <a:ln w="508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9215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ANKA 2010</a:t>
            </a:r>
          </a:p>
        </p:txBody>
      </p:sp>
    </p:spTree>
  </p:cSld>
  <p:clrMapOvr>
    <a:masterClrMapping/>
  </p:clrMapOvr>
  <p:transition advTm="2832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ANKA 2010</a:t>
            </a:r>
          </a:p>
        </p:txBody>
      </p:sp>
    </p:spTree>
  </p:cSld>
  <p:clrMapOvr>
    <a:masterClrMapping/>
  </p:clrMapOvr>
  <p:transition advTm="2832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2832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ANKA 2010</a:t>
            </a:r>
          </a:p>
        </p:txBody>
      </p:sp>
    </p:spTree>
  </p:cSld>
  <p:clrMapOvr>
    <a:masterClrMapping/>
  </p:clrMapOvr>
  <p:transition advTm="2832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ANKA 2010</a:t>
            </a:r>
          </a:p>
        </p:txBody>
      </p:sp>
    </p:spTree>
  </p:cSld>
  <p:clrMapOvr>
    <a:masterClrMapping/>
  </p:clrMapOvr>
  <p:transition advTm="2832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2.png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paint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1200" y="685800"/>
            <a:ext cx="105664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1219200" y="169864"/>
            <a:ext cx="9652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/>
              <a:t> </a:t>
            </a:r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914400" y="152401"/>
            <a:ext cx="9956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de-DE" sz="2000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903817" y="198438"/>
            <a:ext cx="10363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de-DE" smtClean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0608733" y="6553200"/>
            <a:ext cx="153458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4D4D4D"/>
                </a:solidFill>
                <a:latin typeface="Arial" charset="0"/>
              </a:defRPr>
            </a:lvl1pPr>
          </a:lstStyle>
          <a:p>
            <a:r>
              <a:rPr lang="de-DE"/>
              <a:t>ANKA 2010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advTm="2832">
    <p:zoom/>
  </p:transition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omic Sans MS" pitchFamily="66" charset="0"/>
        </a:defRPr>
      </a:lvl2pPr>
      <a:lvl3pPr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omic Sans MS" pitchFamily="66" charset="0"/>
        </a:defRPr>
      </a:lvl3pPr>
      <a:lvl4pPr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omic Sans MS" pitchFamily="66" charset="0"/>
        </a:defRPr>
      </a:lvl4pPr>
      <a:lvl5pPr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omic Sans MS" pitchFamily="66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27.01.2011</a:t>
            </a:r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Kirchhoff-Institute for Physics, Heidelberg University</a:t>
            </a:r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13C082A-9121-4FB3-8723-A89F5B86C313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27.01.2011</a:t>
            </a:r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Kirchhoff-Institute for Physics, Heidelberg University</a:t>
            </a:r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13C082A-9121-4FB3-8723-A89F5B86C313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27.01.2011</a:t>
            </a:r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Kirchhoff-Institute for Physics, Heidelberg University</a:t>
            </a:r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13C082A-9121-4FB3-8723-A89F5B86C313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4725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II_rahmen_neu_folg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0701" y="333376"/>
            <a:ext cx="9215967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add title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2818" y="1198563"/>
            <a:ext cx="11142133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add text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8015818" y="6453188"/>
            <a:ext cx="364913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de-DE" sz="900" dirty="0" smtClean="0">
                <a:solidFill>
                  <a:srgbClr val="000000"/>
                </a:solidFill>
              </a:rPr>
              <a:t>IPE - EMS</a:t>
            </a:r>
            <a:endParaRPr lang="en-US" altLang="de-DE" sz="900" dirty="0">
              <a:solidFill>
                <a:srgbClr val="000000"/>
              </a:solidFill>
            </a:endParaRPr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334434" y="6445250"/>
            <a:ext cx="43391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ct val="50000"/>
              </a:spcBef>
              <a:defRPr/>
            </a:pPr>
            <a:fld id="{A2177219-4D79-4D82-A800-567BDD8316C6}" type="slidenum">
              <a:rPr lang="de-DE" sz="900" b="1">
                <a:solidFill>
                  <a:srgbClr val="000000"/>
                </a:solidFill>
                <a:latin typeface="Arial" charset="0"/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de-DE" sz="9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69067" y="6445251"/>
            <a:ext cx="56642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endParaRPr lang="en-US" altLang="de-DE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1037" name="Picture 9" descr="KITlogo_4c_frutig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501" y="341313"/>
            <a:ext cx="1445684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atumsplatzhalter 9"/>
          <p:cNvSpPr>
            <a:spLocks noGrp="1"/>
          </p:cNvSpPr>
          <p:nvPr>
            <p:ph type="dt" sz="half" idx="2"/>
          </p:nvPr>
        </p:nvSpPr>
        <p:spPr>
          <a:xfrm>
            <a:off x="816000" y="6444000"/>
            <a:ext cx="1392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9B90C-F1F4-41D2-8EEE-A2460906CE98}" type="datetime1">
              <a:rPr lang="de-DE" smtClean="0">
                <a:solidFill>
                  <a:srgbClr val="000000">
                    <a:tint val="75000"/>
                  </a:srgbClr>
                </a:solidFill>
                <a:latin typeface="Arial" pitchFamily="34" charset="0"/>
              </a:rPr>
              <a:pPr/>
              <a:t>27.07.2025</a:t>
            </a:fld>
            <a:endParaRPr lang="de-DE" dirty="0">
              <a:solidFill>
                <a:srgbClr val="000000">
                  <a:tint val="75000"/>
                </a:srgb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459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14325" indent="-314325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90575" indent="-314325" algn="l" rtl="0" eaLnBrk="1" fontAlgn="base" hangingPunct="1">
        <a:spcBef>
          <a:spcPct val="20000"/>
        </a:spcBef>
        <a:spcAft>
          <a:spcPct val="0"/>
        </a:spcAft>
        <a:buBlip>
          <a:blip r:embed="rId16"/>
        </a:buBlip>
        <a:defRPr>
          <a:solidFill>
            <a:schemeClr val="tx1"/>
          </a:solidFill>
          <a:latin typeface="+mn-lt"/>
        </a:defRPr>
      </a:lvl2pPr>
      <a:lvl3pPr marL="1209675" indent="-276225" algn="l" rtl="0" eaLnBrk="1" fontAlgn="base" hangingPunct="1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3pPr>
      <a:lvl4pPr marL="1657350" indent="-276225" algn="l" rtl="0" eaLnBrk="1" fontAlgn="base" hangingPunct="1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4pPr>
      <a:lvl5pPr marL="2095500" indent="-276225" algn="l" rtl="0" eaLnBrk="1" fontAlgn="base" hangingPunct="1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8"/>
        </a:buBlip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8"/>
        </a:buBlip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8"/>
        </a:buBlip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8"/>
        </a:buBlip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27.01.2011</a:t>
            </a:r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Kirchhoff-Institute for Physics, Heidelberg University</a:t>
            </a:r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13C082A-9121-4FB3-8723-A89F5B86C313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5138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5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microsoft.com/office/2007/relationships/hdphoto" Target="../media/hdphoto5.wdp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30.png"/><Relationship Id="rId5" Type="http://schemas.openxmlformats.org/officeDocument/2006/relationships/image" Target="../media/image67.png"/><Relationship Id="rId4" Type="http://schemas.openxmlformats.org/officeDocument/2006/relationships/notesSlide" Target="../notesSlides/notesSlide2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744416" y="116632"/>
            <a:ext cx="7824192" cy="1677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de-DE" sz="4800" dirty="0" smtClean="0">
                <a:solidFill>
                  <a:srgbClr val="3333CC"/>
                </a:solidFill>
                <a:latin typeface="Calibri" pitchFamily="34" charset="0"/>
              </a:rPr>
              <a:t>Magnetic Micro-Calorimeters</a:t>
            </a:r>
            <a:r>
              <a:rPr lang="de-DE" sz="4400" dirty="0" smtClean="0">
                <a:solidFill>
                  <a:srgbClr val="3333CC"/>
                </a:solidFill>
                <a:latin typeface="Calibri" pitchFamily="34" charset="0"/>
              </a:rPr>
              <a:t/>
            </a:r>
            <a:br>
              <a:rPr lang="de-DE" sz="4400" dirty="0" smtClean="0">
                <a:solidFill>
                  <a:srgbClr val="3333CC"/>
                </a:solidFill>
                <a:latin typeface="Calibri" pitchFamily="34" charset="0"/>
              </a:rPr>
            </a:br>
            <a:endParaRPr lang="de-DE" sz="1100" dirty="0">
              <a:solidFill>
                <a:srgbClr val="3333CC"/>
              </a:solidFill>
              <a:latin typeface="Calibri" pitchFamily="34" charset="0"/>
            </a:endParaRPr>
          </a:p>
          <a:p>
            <a:pPr algn="r"/>
            <a:r>
              <a:rPr lang="de-DE" sz="4400" dirty="0" smtClean="0">
                <a:solidFill>
                  <a:srgbClr val="3333CC"/>
                </a:solidFill>
                <a:latin typeface="Calibri" pitchFamily="34" charset="0"/>
              </a:rPr>
              <a:t>for </a:t>
            </a:r>
            <a:r>
              <a:rPr lang="de-DE" sz="4400" dirty="0" smtClean="0">
                <a:solidFill>
                  <a:srgbClr val="3333CC"/>
                </a:solidFill>
                <a:latin typeface="Calibri" pitchFamily="34" charset="0"/>
              </a:rPr>
              <a:t>atomic </a:t>
            </a:r>
            <a:r>
              <a:rPr lang="de-DE" sz="4400" dirty="0" smtClean="0">
                <a:solidFill>
                  <a:srgbClr val="3333CC"/>
                </a:solidFill>
                <a:latin typeface="Calibri" pitchFamily="34" charset="0"/>
              </a:rPr>
              <a:t>and nuclear physics </a:t>
            </a:r>
            <a:endParaRPr lang="de-DE" sz="4400" dirty="0" smtClean="0">
              <a:solidFill>
                <a:srgbClr val="3333CC"/>
              </a:solidFill>
              <a:latin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35960" y="1988840"/>
            <a:ext cx="57606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400" dirty="0">
                <a:solidFill>
                  <a:srgbClr val="3333CC"/>
                </a:solidFill>
                <a:latin typeface="Calibri" panose="020F0502020204030204" pitchFamily="34" charset="0"/>
              </a:rPr>
              <a:t>Andreas Fleischmann, Loredana Gastaldo, </a:t>
            </a:r>
            <a:r>
              <a:rPr lang="de-DE" sz="2400" dirty="0" smtClean="0">
                <a:solidFill>
                  <a:srgbClr val="3333CC"/>
                </a:solidFill>
                <a:latin typeface="Calibri" panose="020F0502020204030204" pitchFamily="34" charset="0"/>
              </a:rPr>
              <a:t>and a large team at</a:t>
            </a:r>
          </a:p>
          <a:p>
            <a:pPr algn="r"/>
            <a:endParaRPr lang="de-DE" sz="2400" dirty="0" smtClean="0">
              <a:solidFill>
                <a:srgbClr val="3333CC"/>
              </a:solidFill>
              <a:latin typeface="Calibri" panose="020F0502020204030204" pitchFamily="34" charset="0"/>
            </a:endParaRPr>
          </a:p>
          <a:p>
            <a:pPr algn="r"/>
            <a:r>
              <a:rPr lang="de-DE" sz="2400" dirty="0" smtClean="0">
                <a:solidFill>
                  <a:srgbClr val="3333CC"/>
                </a:solidFill>
                <a:latin typeface="Calibri" panose="020F0502020204030204" pitchFamily="34" charset="0"/>
              </a:rPr>
              <a:t>Heidelberg </a:t>
            </a:r>
            <a:r>
              <a:rPr lang="de-DE" sz="2400" dirty="0" smtClean="0">
                <a:solidFill>
                  <a:srgbClr val="3333CC"/>
                </a:solidFill>
                <a:latin typeface="Calibri" panose="020F0502020204030204" pitchFamily="34" charset="0"/>
              </a:rPr>
              <a:t>University</a:t>
            </a:r>
          </a:p>
          <a:p>
            <a:pPr algn="r"/>
            <a:endParaRPr lang="de-DE" sz="2400" dirty="0" smtClean="0">
              <a:solidFill>
                <a:srgbClr val="3333CC"/>
              </a:solidFill>
              <a:latin typeface="Calibri" panose="020F0502020204030204" pitchFamily="34" charset="0"/>
            </a:endParaRPr>
          </a:p>
          <a:p>
            <a:pPr algn="r"/>
            <a:endParaRPr lang="de-DE" sz="2400" dirty="0">
              <a:solidFill>
                <a:srgbClr val="3333CC"/>
              </a:solidFill>
              <a:latin typeface="Calibri" panose="020F0502020204030204" pitchFamily="34" charset="0"/>
            </a:endParaRPr>
          </a:p>
          <a:p>
            <a:pPr algn="r"/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New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perspectives in the charge radii determination for light 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nuclei</a:t>
            </a:r>
          </a:p>
          <a:p>
            <a:pPr algn="r"/>
            <a:r>
              <a:rPr lang="en-US" sz="2400" i="1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ECT* Workshop, July 2025, supported by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 </a:t>
            </a:r>
            <a:endParaRPr lang="de-DE" sz="2400" dirty="0" smtClean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25" name="Picture 5" descr="Unilogo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0880" y="836712"/>
            <a:ext cx="6608768" cy="642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3052" y="5400673"/>
            <a:ext cx="2019092" cy="14127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4152" y="5423149"/>
            <a:ext cx="1942567" cy="14010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2261" y="5438909"/>
            <a:ext cx="1954339" cy="136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72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832"/>
    </mc:Choice>
    <mc:Fallback xmlns="">
      <p:transition advTm="2832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" descr="D:\andreas\veroeffentlichungen\2012_Microkelvin\maXs20_alle_8.png"/>
          <p:cNvPicPr>
            <a:picLocks noChangeAspect="1" noChangeArrowheads="1"/>
          </p:cNvPicPr>
          <p:nvPr/>
        </p:nvPicPr>
        <p:blipFill rotWithShape="1">
          <a:blip r:embed="rId3" cstate="print"/>
          <a:srcRect l="-2" t="12121" r="48612" b="12120"/>
          <a:stretch/>
        </p:blipFill>
        <p:spPr bwMode="auto">
          <a:xfrm>
            <a:off x="6888089" y="1071547"/>
            <a:ext cx="3599159" cy="2738457"/>
          </a:xfrm>
          <a:prstGeom prst="rect">
            <a:avLst/>
          </a:prstGeom>
          <a:noFill/>
        </p:spPr>
      </p:pic>
      <p:sp>
        <p:nvSpPr>
          <p:cNvPr id="327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>
                <a:latin typeface="Calibri" pitchFamily="34" charset="0"/>
              </a:rPr>
              <a:t>signal</a:t>
            </a:r>
            <a:r>
              <a:rPr lang="de-DE" dirty="0" smtClean="0">
                <a:latin typeface="Calibri" pitchFamily="34" charset="0"/>
              </a:rPr>
              <a:t> </a:t>
            </a:r>
            <a:r>
              <a:rPr lang="de-DE" dirty="0" err="1" smtClean="0">
                <a:latin typeface="Calibri" pitchFamily="34" charset="0"/>
              </a:rPr>
              <a:t>decay</a:t>
            </a:r>
            <a:endParaRPr lang="de-DE" dirty="0">
              <a:latin typeface="Calibri" pitchFamily="34" charset="0"/>
            </a:endParaRPr>
          </a:p>
        </p:txBody>
      </p:sp>
      <p:sp>
        <p:nvSpPr>
          <p:cNvPr id="327683" name="Text Box 3"/>
          <p:cNvSpPr txBox="1">
            <a:spLocks noChangeArrowheads="1"/>
          </p:cNvSpPr>
          <p:nvPr/>
        </p:nvSpPr>
        <p:spPr bwMode="auto">
          <a:xfrm>
            <a:off x="1682074" y="980728"/>
            <a:ext cx="462995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361950" eaLnBrk="0" hangingPunct="0">
              <a:spcBef>
                <a:spcPct val="50000"/>
              </a:spcBef>
            </a:pPr>
            <a:r>
              <a:rPr lang="de-DE" sz="2000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latin typeface="Calibri" pitchFamily="34" charset="0"/>
              </a:rPr>
              <a:t>decay</a:t>
            </a:r>
            <a:r>
              <a:rPr lang="de-DE" sz="2000" dirty="0">
                <a:solidFill>
                  <a:srgbClr val="C00000"/>
                </a:solidFill>
                <a:latin typeface="Calibri" pitchFamily="34" charset="0"/>
              </a:rPr>
              <a:t> time</a:t>
            </a:r>
          </a:p>
          <a:p>
            <a:pPr defTabSz="361950" eaLnBrk="0" hangingPunct="0">
              <a:spcBef>
                <a:spcPct val="50000"/>
              </a:spcBef>
            </a:pPr>
            <a:r>
              <a:rPr lang="de-DE" sz="2000" dirty="0">
                <a:solidFill>
                  <a:schemeClr val="accent2"/>
                </a:solidFill>
                <a:latin typeface="Calibri" pitchFamily="34" charset="0"/>
              </a:rPr>
              <a:t>	adjusted by </a:t>
            </a:r>
            <a:r>
              <a:rPr lang="de-DE" sz="2000" dirty="0" smtClean="0">
                <a:solidFill>
                  <a:schemeClr val="accent2"/>
                </a:solidFill>
                <a:latin typeface="Calibri" pitchFamily="34" charset="0"/>
              </a:rPr>
              <a:t>metallic </a:t>
            </a:r>
            <a:r>
              <a:rPr lang="de-DE" sz="2000" dirty="0">
                <a:solidFill>
                  <a:schemeClr val="accent2"/>
                </a:solidFill>
                <a:latin typeface="Calibri" pitchFamily="34" charset="0"/>
              </a:rPr>
              <a:t>thermal link (Au)</a:t>
            </a:r>
          </a:p>
          <a:p>
            <a:pPr defTabSz="361950" eaLnBrk="0" hangingPunct="0">
              <a:spcBef>
                <a:spcPct val="50000"/>
              </a:spcBef>
            </a:pPr>
            <a:r>
              <a:rPr lang="de-DE" sz="2000" dirty="0">
                <a:solidFill>
                  <a:schemeClr val="accent2"/>
                </a:solidFill>
                <a:latin typeface="Calibri" pitchFamily="34" charset="0"/>
              </a:rPr>
              <a:t>	</a:t>
            </a:r>
            <a:r>
              <a:rPr lang="de-DE" sz="2000" dirty="0" err="1">
                <a:solidFill>
                  <a:schemeClr val="accent2"/>
                </a:solidFill>
                <a:latin typeface="Calibri" pitchFamily="34" charset="0"/>
              </a:rPr>
              <a:t>here</a:t>
            </a:r>
            <a:r>
              <a:rPr lang="de-DE" sz="2000" dirty="0">
                <a:solidFill>
                  <a:schemeClr val="accent2"/>
                </a:solidFill>
                <a:latin typeface="Calibri" pitchFamily="34" charset="0"/>
              </a:rPr>
              <a:t>: </a:t>
            </a:r>
            <a:r>
              <a:rPr lang="de-DE" sz="2000" dirty="0">
                <a:solidFill>
                  <a:srgbClr val="C00000"/>
                </a:solidFill>
                <a:latin typeface="Calibri" pitchFamily="34" charset="0"/>
              </a:rPr>
              <a:t>3 </a:t>
            </a:r>
            <a:r>
              <a:rPr lang="de-DE" sz="2000" dirty="0" err="1">
                <a:solidFill>
                  <a:srgbClr val="C00000"/>
                </a:solidFill>
                <a:latin typeface="Calibri" pitchFamily="34" charset="0"/>
              </a:rPr>
              <a:t>ms</a:t>
            </a:r>
            <a:r>
              <a:rPr lang="de-DE" sz="2000" dirty="0">
                <a:solidFill>
                  <a:srgbClr val="C00000"/>
                </a:solidFill>
                <a:latin typeface="Calibri" pitchFamily="34" charset="0"/>
              </a:rPr>
              <a:t>  @ 30 </a:t>
            </a:r>
            <a:r>
              <a:rPr lang="de-DE" sz="2000" dirty="0" err="1">
                <a:solidFill>
                  <a:srgbClr val="C00000"/>
                </a:solidFill>
                <a:latin typeface="Calibri" pitchFamily="34" charset="0"/>
              </a:rPr>
              <a:t>mK</a:t>
            </a:r>
            <a:r>
              <a:rPr lang="de-DE" sz="2000" dirty="0">
                <a:latin typeface="Calibri" pitchFamily="34" charset="0"/>
              </a:rPr>
              <a:t>	</a:t>
            </a:r>
            <a:endParaRPr lang="de-DE" sz="2000" dirty="0">
              <a:solidFill>
                <a:srgbClr val="CC0000"/>
              </a:solidFill>
              <a:latin typeface="Calibri" pitchFamily="34" charset="0"/>
            </a:endParaRPr>
          </a:p>
        </p:txBody>
      </p:sp>
      <p:pic>
        <p:nvPicPr>
          <p:cNvPr id="33587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2564" y="2628932"/>
            <a:ext cx="4302065" cy="4086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7697" name="Oval 17"/>
          <p:cNvSpPr>
            <a:spLocks noChangeArrowheads="1"/>
          </p:cNvSpPr>
          <p:nvPr/>
        </p:nvSpPr>
        <p:spPr bwMode="auto">
          <a:xfrm>
            <a:off x="7464152" y="1844824"/>
            <a:ext cx="357190" cy="864096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>
            <a:outerShdw blurRad="63500" sx="106000" sy="106000" algn="ctr" rotWithShape="0">
              <a:schemeClr val="bg1"/>
            </a:outerShdw>
          </a:effectLst>
        </p:spPr>
        <p:txBody>
          <a:bodyPr wrap="none" anchor="ctr"/>
          <a:lstStyle/>
          <a:p>
            <a:endParaRPr lang="de-DE"/>
          </a:p>
        </p:txBody>
      </p:sp>
      <p:cxnSp>
        <p:nvCxnSpPr>
          <p:cNvPr id="15" name="Gekrümmte Verbindung 14"/>
          <p:cNvCxnSpPr/>
          <p:nvPr/>
        </p:nvCxnSpPr>
        <p:spPr>
          <a:xfrm>
            <a:off x="6168008" y="1628800"/>
            <a:ext cx="1212736" cy="442878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2"/>
            </a:solidFill>
            <a:tailEnd type="arrow"/>
          </a:ln>
          <a:effectLst>
            <a:outerShdw blurRad="50800" sx="109000" sy="109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/>
        </p:nvSpPr>
        <p:spPr>
          <a:xfrm>
            <a:off x="7453322" y="1214422"/>
            <a:ext cx="26432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Calibri" pitchFamily="34" charset="0"/>
              </a:rPr>
              <a:t>On-</a:t>
            </a:r>
            <a:r>
              <a:rPr lang="de-DE" dirty="0" err="1">
                <a:solidFill>
                  <a:schemeClr val="bg1"/>
                </a:solidFill>
                <a:latin typeface="Calibri" pitchFamily="34" charset="0"/>
              </a:rPr>
              <a:t>chip</a:t>
            </a:r>
            <a:r>
              <a:rPr lang="de-DE" dirty="0">
                <a:solidFill>
                  <a:schemeClr val="bg1"/>
                </a:solidFill>
                <a:latin typeface="Calibri" pitchFamily="34" charset="0"/>
              </a:rPr>
              <a:t> thermal </a:t>
            </a:r>
            <a:r>
              <a:rPr lang="de-DE" dirty="0" err="1">
                <a:solidFill>
                  <a:schemeClr val="bg1"/>
                </a:solidFill>
                <a:latin typeface="Calibri" pitchFamily="34" charset="0"/>
              </a:rPr>
              <a:t>bath</a:t>
            </a:r>
            <a:endParaRPr lang="de-DE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2381224" y="4214818"/>
            <a:ext cx="214314" cy="13573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/>
          <p:cNvSpPr/>
          <p:nvPr/>
        </p:nvSpPr>
        <p:spPr>
          <a:xfrm>
            <a:off x="4167174" y="6357958"/>
            <a:ext cx="428628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extfeld 21"/>
          <p:cNvSpPr txBox="1"/>
          <p:nvPr/>
        </p:nvSpPr>
        <p:spPr>
          <a:xfrm rot="16200000">
            <a:off x="1691550" y="4525278"/>
            <a:ext cx="1500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err="1">
                <a:latin typeface="Arial" pitchFamily="34" charset="0"/>
                <a:cs typeface="Arial" pitchFamily="34" charset="0"/>
              </a:rPr>
              <a:t>magnetic</a:t>
            </a:r>
            <a:r>
              <a:rPr lang="de-DE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400" b="1" dirty="0" err="1">
                <a:latin typeface="Arial" pitchFamily="34" charset="0"/>
                <a:cs typeface="Arial" pitchFamily="34" charset="0"/>
              </a:rPr>
              <a:t>flux</a:t>
            </a:r>
            <a:endParaRPr lang="de-DE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4167174" y="6335934"/>
            <a:ext cx="1500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latin typeface="Arial" pitchFamily="34" charset="0"/>
                <a:cs typeface="Arial" pitchFamily="34" charset="0"/>
              </a:rPr>
              <a:t>time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832"/>
    </mc:Choice>
    <mc:Fallback xmlns="">
      <p:transition advTm="2832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6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284" y="913031"/>
            <a:ext cx="3436116" cy="459858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76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231" y="1416099"/>
            <a:ext cx="3446904" cy="325413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870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98438"/>
            <a:ext cx="9144000" cy="381000"/>
          </a:xfrm>
        </p:spPr>
        <p:txBody>
          <a:bodyPr/>
          <a:lstStyle/>
          <a:p>
            <a:r>
              <a:rPr lang="de-DE" dirty="0">
                <a:latin typeface="Calibri" pitchFamily="34" charset="0"/>
              </a:rPr>
              <a:t>first 1×8 array for soft x-rays</a:t>
            </a:r>
            <a:endParaRPr lang="de-DE" dirty="0">
              <a:solidFill>
                <a:schemeClr val="bg1">
                  <a:lumMod val="65000"/>
                </a:schemeClr>
              </a:solidFill>
              <a:latin typeface="Calibri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6672064" y="5733256"/>
            <a:ext cx="2714644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CC0000"/>
                </a:solidFill>
                <a:latin typeface="Symbol" pitchFamily="18" charset="2"/>
              </a:rPr>
              <a:t>D</a:t>
            </a:r>
            <a:r>
              <a:rPr lang="de-DE" i="1" dirty="0">
                <a:solidFill>
                  <a:srgbClr val="CC0000"/>
                </a:solidFill>
              </a:rPr>
              <a:t>E</a:t>
            </a:r>
            <a:r>
              <a:rPr lang="de-DE" baseline="-25000" dirty="0">
                <a:solidFill>
                  <a:srgbClr val="CC0000"/>
                </a:solidFill>
              </a:rPr>
              <a:t>FWHM</a:t>
            </a:r>
            <a:r>
              <a:rPr lang="de-DE" dirty="0">
                <a:solidFill>
                  <a:srgbClr val="CC0000"/>
                </a:solidFill>
              </a:rPr>
              <a:t> = 1.6 eV  @  6 </a:t>
            </a:r>
            <a:r>
              <a:rPr lang="de-DE" dirty="0" err="1">
                <a:solidFill>
                  <a:srgbClr val="CC0000"/>
                </a:solidFill>
              </a:rPr>
              <a:t>keV</a:t>
            </a:r>
            <a:endParaRPr lang="de-DE" dirty="0"/>
          </a:p>
        </p:txBody>
      </p:sp>
      <p:sp>
        <p:nvSpPr>
          <p:cNvPr id="18" name="Textfeld 17"/>
          <p:cNvSpPr txBox="1"/>
          <p:nvPr/>
        </p:nvSpPr>
        <p:spPr>
          <a:xfrm>
            <a:off x="2855640" y="4941168"/>
            <a:ext cx="2714644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CC0000"/>
                </a:solidFill>
                <a:latin typeface="Symbol" pitchFamily="18" charset="2"/>
              </a:rPr>
              <a:t>D</a:t>
            </a:r>
            <a:r>
              <a:rPr lang="de-DE" i="1" dirty="0">
                <a:solidFill>
                  <a:srgbClr val="CC0000"/>
                </a:solidFill>
              </a:rPr>
              <a:t>E</a:t>
            </a:r>
            <a:r>
              <a:rPr lang="de-DE" baseline="-25000" dirty="0">
                <a:solidFill>
                  <a:srgbClr val="CC0000"/>
                </a:solidFill>
              </a:rPr>
              <a:t>FWHM</a:t>
            </a:r>
            <a:r>
              <a:rPr lang="de-DE" dirty="0">
                <a:solidFill>
                  <a:srgbClr val="CC0000"/>
                </a:solidFill>
              </a:rPr>
              <a:t> = 1.5 eV  @  0 </a:t>
            </a:r>
            <a:r>
              <a:rPr lang="de-DE" dirty="0" err="1">
                <a:solidFill>
                  <a:srgbClr val="CC0000"/>
                </a:solidFill>
              </a:rPr>
              <a:t>keV</a:t>
            </a:r>
            <a:endParaRPr lang="de-DE" dirty="0"/>
          </a:p>
        </p:txBody>
      </p:sp>
      <p:sp>
        <p:nvSpPr>
          <p:cNvPr id="21" name="Textfeld 20"/>
          <p:cNvSpPr txBox="1"/>
          <p:nvPr/>
        </p:nvSpPr>
        <p:spPr>
          <a:xfrm>
            <a:off x="8760296" y="1196752"/>
            <a:ext cx="704856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361950" eaLnBrk="0" hangingPunct="0">
              <a:spcBef>
                <a:spcPct val="50000"/>
              </a:spcBef>
            </a:pPr>
            <a:r>
              <a:rPr lang="de-DE" b="1" baseline="30000" dirty="0">
                <a:solidFill>
                  <a:srgbClr val="CC0000"/>
                </a:solidFill>
                <a:latin typeface="+mj-lt"/>
              </a:rPr>
              <a:t>55</a:t>
            </a:r>
            <a:r>
              <a:rPr lang="de-DE" b="1" dirty="0">
                <a:solidFill>
                  <a:srgbClr val="CC0000"/>
                </a:solidFill>
                <a:latin typeface="+mj-lt"/>
              </a:rPr>
              <a:t>Mn</a:t>
            </a:r>
          </a:p>
        </p:txBody>
      </p:sp>
      <p:sp>
        <p:nvSpPr>
          <p:cNvPr id="14" name="Textfeld 15"/>
          <p:cNvSpPr txBox="1"/>
          <p:nvPr/>
        </p:nvSpPr>
        <p:spPr>
          <a:xfrm>
            <a:off x="1524000" y="6316578"/>
            <a:ext cx="9144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61950" eaLnBrk="0" hangingPunct="0">
              <a:spcBef>
                <a:spcPct val="50000"/>
              </a:spcBef>
            </a:pPr>
            <a:r>
              <a:rPr lang="de-DE" sz="180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Defines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state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-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of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-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the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-art 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together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with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 TES 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from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 NIST 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and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 NASA</a:t>
            </a:r>
            <a:r>
              <a:rPr lang="de-DE" sz="18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 </a:t>
            </a:r>
          </a:p>
          <a:p>
            <a:pPr algn="ctr" defTabSz="361950" eaLnBrk="0" hangingPunct="0">
              <a:spcBef>
                <a:spcPct val="50000"/>
              </a:spcBef>
            </a:pPr>
            <a:r>
              <a:rPr lang="de-DE" sz="18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						</a:t>
            </a:r>
          </a:p>
        </p:txBody>
      </p:sp>
    </p:spTree>
    <p:extLst>
      <p:ext uri="{BB962C8B-B14F-4D97-AF65-F5344CB8AC3E}">
        <p14:creationId xmlns:p14="http://schemas.microsoft.com/office/powerpoint/2010/main" val="366829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832"/>
    </mc:Choice>
    <mc:Fallback xmlns="">
      <p:transition advTm="2832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1524000" y="1590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8×8 arrays of maXs-1/20/30/200 </a:t>
            </a:r>
          </a:p>
        </p:txBody>
      </p:sp>
      <p:pic>
        <p:nvPicPr>
          <p:cNvPr id="2050" name="Picture 2" descr="D:\andreas\veroeffentlichungen\2014_Shanghai\maXs-30_wafer_bw.png"/>
          <p:cNvPicPr>
            <a:picLocks noChangeAspect="1" noChangeArrowheads="1"/>
          </p:cNvPicPr>
          <p:nvPr/>
        </p:nvPicPr>
        <p:blipFill>
          <a:blip r:embed="rId2" cstate="print"/>
          <a:srcRect l="26527" t="4478" r="3441" b="2985"/>
          <a:stretch>
            <a:fillRect/>
          </a:stretch>
        </p:blipFill>
        <p:spPr bwMode="auto">
          <a:xfrm>
            <a:off x="2783632" y="4797152"/>
            <a:ext cx="2664296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D:\andreas\projekte\BMBF_2014_maXs_at_CRYRING\MaXs30_v2_small_for_talk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3632" y="1916832"/>
            <a:ext cx="2664296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2" descr="IMG_0981_black_and_white_and_colored_cryostat"/>
          <p:cNvPicPr/>
          <p:nvPr/>
        </p:nvPicPr>
        <p:blipFill>
          <a:blip r:embed="rId4" cstate="print">
            <a:lum bright="7000"/>
          </a:blip>
          <a:srcRect/>
          <a:stretch>
            <a:fillRect/>
          </a:stretch>
        </p:blipFill>
        <p:spPr bwMode="auto">
          <a:xfrm>
            <a:off x="5790408" y="1916832"/>
            <a:ext cx="3545952" cy="4752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503712" y="2924945"/>
            <a:ext cx="1296144" cy="584775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1620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defTabSz="11620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defTabSz="11620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defTabSz="11620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defTabSz="11620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11620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11620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11620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11620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b="1" dirty="0">
                <a:solidFill>
                  <a:srgbClr val="C00000"/>
                </a:solidFill>
                <a:latin typeface="Calibri" pitchFamily="34" charset="0"/>
              </a:rPr>
              <a:t>1.2/2/4/8 mm</a:t>
            </a:r>
          </a:p>
        </p:txBody>
      </p:sp>
      <p:cxnSp>
        <p:nvCxnSpPr>
          <p:cNvPr id="10" name="Straight Connector 4"/>
          <p:cNvCxnSpPr/>
          <p:nvPr/>
        </p:nvCxnSpPr>
        <p:spPr>
          <a:xfrm>
            <a:off x="3409850" y="3251143"/>
            <a:ext cx="1368152" cy="0"/>
          </a:xfrm>
          <a:prstGeom prst="line">
            <a:avLst/>
          </a:prstGeom>
          <a:ln w="28575">
            <a:solidFill>
              <a:srgbClr val="C0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6168008" y="3501008"/>
            <a:ext cx="24482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1620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defTabSz="11620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defTabSz="11620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defTabSz="11620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defTabSz="11620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11620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11620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11620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11620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b="1" dirty="0">
                <a:solidFill>
                  <a:schemeClr val="accent6"/>
                </a:solidFill>
                <a:latin typeface="Calibri" pitchFamily="34" charset="0"/>
              </a:rPr>
              <a:t>Dry </a:t>
            </a:r>
            <a:r>
              <a:rPr lang="de-DE" b="1" dirty="0" err="1">
                <a:solidFill>
                  <a:schemeClr val="accent6"/>
                </a:solidFill>
                <a:latin typeface="Calibri" pitchFamily="34" charset="0"/>
              </a:rPr>
              <a:t>dilution</a:t>
            </a:r>
            <a:r>
              <a:rPr lang="de-DE" b="1" dirty="0">
                <a:solidFill>
                  <a:schemeClr val="accent6"/>
                </a:solidFill>
                <a:latin typeface="Calibri" pitchFamily="34" charset="0"/>
              </a:rPr>
              <a:t> </a:t>
            </a:r>
            <a:r>
              <a:rPr lang="de-DE" b="1" dirty="0" err="1">
                <a:solidFill>
                  <a:schemeClr val="accent6"/>
                </a:solidFill>
                <a:latin typeface="Calibri" pitchFamily="34" charset="0"/>
              </a:rPr>
              <a:t>fridge</a:t>
            </a:r>
            <a:endParaRPr lang="de-DE" b="1" dirty="0">
              <a:solidFill>
                <a:schemeClr val="accent6"/>
              </a:solidFill>
              <a:latin typeface="Calibri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de-DE" dirty="0">
                <a:solidFill>
                  <a:schemeClr val="accent6"/>
                </a:solidFill>
                <a:latin typeface="Calibri" pitchFamily="34" charset="0"/>
              </a:rPr>
              <a:t>(</a:t>
            </a:r>
            <a:r>
              <a:rPr lang="de-DE" dirty="0" err="1">
                <a:solidFill>
                  <a:schemeClr val="accent6"/>
                </a:solidFill>
                <a:latin typeface="Calibri" pitchFamily="34" charset="0"/>
              </a:rPr>
              <a:t>Bluefors</a:t>
            </a:r>
            <a:r>
              <a:rPr lang="de-DE" dirty="0">
                <a:solidFill>
                  <a:schemeClr val="accent6"/>
                </a:solidFill>
                <a:latin typeface="Calibri" pitchFamily="34" charset="0"/>
              </a:rPr>
              <a:t>, FI)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feld 10"/>
              <p:cNvSpPr txBox="1"/>
              <p:nvPr/>
            </p:nvSpPr>
            <p:spPr>
              <a:xfrm>
                <a:off x="2351584" y="1039088"/>
                <a:ext cx="8064896" cy="746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61950" indent="180975" defTabSz="180975">
                  <a:spcAft>
                    <a:spcPts val="600"/>
                  </a:spcAft>
                  <a:buFont typeface="Arial" pitchFamily="34" charset="0"/>
                  <a:buChar char="•"/>
                </a:pPr>
                <a:r>
                  <a:rPr lang="en-US" sz="1800" b="1" dirty="0">
                    <a:solidFill>
                      <a:srgbClr val="C00000"/>
                    </a:solidFill>
                    <a:latin typeface="Calibri" pitchFamily="34" charset="0"/>
                  </a:rPr>
                  <a:t>8 </a:t>
                </a:r>
                <a:r>
                  <a:rPr lang="de-DE" sz="1800" b="1" dirty="0">
                    <a:solidFill>
                      <a:srgbClr val="C00000"/>
                    </a:solidFill>
                    <a:latin typeface="Calibri" pitchFamily="34" charset="0"/>
                  </a:rPr>
                  <a:t>× 8 pixels </a:t>
                </a:r>
                <a:r>
                  <a:rPr lang="de-DE" sz="1800" dirty="0">
                    <a:solidFill>
                      <a:srgbClr val="C00000"/>
                    </a:solidFill>
                    <a:latin typeface="Calibri" pitchFamily="34" charset="0"/>
                  </a:rPr>
                  <a:t>for photons up to </a:t>
                </a:r>
                <a:r>
                  <a:rPr lang="de-DE" sz="1800" b="1" dirty="0" smtClean="0">
                    <a:solidFill>
                      <a:srgbClr val="C00000"/>
                    </a:solidFill>
                    <a:latin typeface="Calibri" pitchFamily="34" charset="0"/>
                  </a:rPr>
                  <a:t>1/20/30/100 </a:t>
                </a:r>
                <a:r>
                  <a:rPr lang="de-DE" sz="1800" b="1" dirty="0">
                    <a:solidFill>
                      <a:srgbClr val="C00000"/>
                    </a:solidFill>
                    <a:latin typeface="Calibri" pitchFamily="34" charset="0"/>
                  </a:rPr>
                  <a:t>keV </a:t>
                </a:r>
                <a:r>
                  <a:rPr lang="de-DE" sz="1800" dirty="0">
                    <a:solidFill>
                      <a:srgbClr val="C00000"/>
                    </a:solidFill>
                    <a:latin typeface="Calibri" pitchFamily="34" charset="0"/>
                  </a:rPr>
                  <a:t>with </a:t>
                </a:r>
                <a:r>
                  <a:rPr lang="de-DE" sz="1800" b="1" dirty="0">
                    <a:solidFill>
                      <a:srgbClr val="C00000"/>
                    </a:solidFill>
                    <a:latin typeface="Symbol" pitchFamily="18" charset="2"/>
                  </a:rPr>
                  <a:t>D</a:t>
                </a:r>
                <a:r>
                  <a:rPr lang="de-DE" sz="1800" b="1" dirty="0">
                    <a:solidFill>
                      <a:srgbClr val="C00000"/>
                    </a:solidFill>
                    <a:latin typeface="Calibri" pitchFamily="34" charset="0"/>
                  </a:rPr>
                  <a:t>E</a:t>
                </a:r>
                <a:r>
                  <a:rPr lang="de-DE" sz="1800" b="1" baseline="-25000" dirty="0">
                    <a:solidFill>
                      <a:srgbClr val="C00000"/>
                    </a:solidFill>
                    <a:latin typeface="Calibri" pitchFamily="34" charset="0"/>
                  </a:rPr>
                  <a:t>FWHM</a:t>
                </a:r>
                <a:r>
                  <a:rPr lang="de-DE" sz="1800" b="1" dirty="0">
                    <a:solidFill>
                      <a:srgbClr val="C00000"/>
                    </a:solidFill>
                    <a:latin typeface="Calibri" pitchFamily="34" charset="0"/>
                  </a:rPr>
                  <a:t> = 0.5/2/5/30 eV</a:t>
                </a:r>
              </a:p>
              <a:p>
                <a:pPr marL="361950" indent="180975" defTabSz="180975">
                  <a:spcAft>
                    <a:spcPts val="600"/>
                  </a:spcAft>
                  <a:buFont typeface="Arial" pitchFamily="34" charset="0"/>
                  <a:buChar char="•"/>
                </a:pPr>
                <a:r>
                  <a:rPr lang="en-US" sz="1800" dirty="0">
                    <a:solidFill>
                      <a:srgbClr val="C00000"/>
                    </a:solidFill>
                    <a:latin typeface="Calibri" pitchFamily="34" charset="0"/>
                  </a:rPr>
                  <a:t>highly symmetric design -&gt; cross-talk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de-DE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de-DE" sz="1800" dirty="0">
                    <a:solidFill>
                      <a:srgbClr val="C00000"/>
                    </a:solidFill>
                    <a:latin typeface="Calibri" pitchFamily="34" charset="0"/>
                  </a:rPr>
                  <a:t>								</a:t>
                </a:r>
                <a:endParaRPr lang="en-US" sz="1800" dirty="0">
                  <a:solidFill>
                    <a:srgbClr val="C00000"/>
                  </a:solidFill>
                  <a:latin typeface="Calibri" pitchFamily="34" charset="0"/>
                </a:endParaRPr>
              </a:p>
            </p:txBody>
          </p:sp>
        </mc:Choice>
        <mc:Fallback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1584" y="1039088"/>
                <a:ext cx="8064896" cy="746936"/>
              </a:xfrm>
              <a:prstGeom prst="rect">
                <a:avLst/>
              </a:prstGeom>
              <a:blipFill>
                <a:blip r:embed="rId5"/>
                <a:stretch>
                  <a:fillRect t="-5691" b="-894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advTm="2832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1524000" y="1590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maXs-30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3143672" y="1052737"/>
            <a:ext cx="5688632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defTabSz="180975">
              <a:spcAft>
                <a:spcPts val="600"/>
              </a:spcAft>
            </a:pPr>
            <a:r>
              <a:rPr lang="de-DE" sz="1800" dirty="0">
                <a:solidFill>
                  <a:srgbClr val="C00000"/>
                </a:solidFill>
                <a:latin typeface="Calibri" pitchFamily="34" charset="0"/>
              </a:rPr>
              <a:t>maXs-30 </a:t>
            </a:r>
            <a:r>
              <a:rPr lang="de-DE" sz="1800" dirty="0" err="1">
                <a:solidFill>
                  <a:srgbClr val="C00000"/>
                </a:solidFill>
                <a:latin typeface="Calibri" pitchFamily="34" charset="0"/>
              </a:rPr>
              <a:t>mounted</a:t>
            </a:r>
            <a:r>
              <a:rPr lang="de-DE" sz="1800" dirty="0">
                <a:solidFill>
                  <a:srgbClr val="C00000"/>
                </a:solidFill>
                <a:latin typeface="Calibri" pitchFamily="34" charset="0"/>
              </a:rPr>
              <a:t> on </a:t>
            </a:r>
            <a:r>
              <a:rPr lang="de-DE" sz="1800" dirty="0" err="1">
                <a:solidFill>
                  <a:srgbClr val="C00000"/>
                </a:solidFill>
                <a:latin typeface="Calibri" pitchFamily="34" charset="0"/>
              </a:rPr>
              <a:t>coldfinger</a:t>
            </a:r>
            <a:r>
              <a:rPr lang="de-DE" sz="1800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de-DE" sz="1800" dirty="0" err="1">
                <a:solidFill>
                  <a:srgbClr val="C00000"/>
                </a:solidFill>
                <a:latin typeface="Calibri" pitchFamily="34" charset="0"/>
              </a:rPr>
              <a:t>of</a:t>
            </a:r>
            <a:r>
              <a:rPr lang="de-DE" sz="1800" dirty="0">
                <a:solidFill>
                  <a:srgbClr val="C00000"/>
                </a:solidFill>
                <a:latin typeface="Calibri" pitchFamily="34" charset="0"/>
              </a:rPr>
              <a:t> a dry </a:t>
            </a:r>
            <a:r>
              <a:rPr lang="de-DE" sz="1800" dirty="0" err="1">
                <a:solidFill>
                  <a:srgbClr val="C00000"/>
                </a:solidFill>
                <a:latin typeface="Calibri" pitchFamily="34" charset="0"/>
              </a:rPr>
              <a:t>dilution</a:t>
            </a:r>
            <a:r>
              <a:rPr lang="de-DE" sz="1800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de-DE" sz="1800" dirty="0" err="1">
                <a:solidFill>
                  <a:srgbClr val="C00000"/>
                </a:solidFill>
                <a:latin typeface="Calibri" pitchFamily="34" charset="0"/>
              </a:rPr>
              <a:t>fridge</a:t>
            </a:r>
            <a:r>
              <a:rPr lang="de-DE" sz="1800" dirty="0">
                <a:solidFill>
                  <a:srgbClr val="C00000"/>
                </a:solidFill>
                <a:latin typeface="Calibri" pitchFamily="34" charset="0"/>
              </a:rPr>
              <a:t> </a:t>
            </a:r>
          </a:p>
          <a:p>
            <a:pPr marL="361950" indent="180975" defTabSz="180975">
              <a:spcAft>
                <a:spcPts val="600"/>
              </a:spcAft>
              <a:buFont typeface="Arial" pitchFamily="34" charset="0"/>
              <a:buChar char="•"/>
            </a:pPr>
            <a:endParaRPr lang="en-US" sz="1800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t="2745" b="11441"/>
          <a:stretch/>
        </p:blipFill>
        <p:spPr>
          <a:xfrm>
            <a:off x="1785460" y="1556792"/>
            <a:ext cx="8559012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341793"/>
      </p:ext>
    </p:extLst>
  </p:cSld>
  <p:clrMapOvr>
    <a:masterClrMapping/>
  </p:clrMapOvr>
  <p:transition advTm="2832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itchFamily="34" charset="0"/>
              </a:rPr>
              <a:t>maXs-30</a:t>
            </a:r>
            <a:endParaRPr lang="de-DE" dirty="0">
              <a:latin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43065" y="908721"/>
            <a:ext cx="7731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dirty="0">
                <a:latin typeface="Calibri" panose="020F0502020204030204" pitchFamily="34" charset="0"/>
              </a:rPr>
              <a:t>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505" y="1196752"/>
            <a:ext cx="8888962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25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832"/>
    </mc:Choice>
    <mc:Fallback xmlns="">
      <p:transition advTm="2832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1524000" y="1590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maXs-30 an 8×8 pixel array for x-rays up to 30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</a:rPr>
              <a:t>keV</a:t>
            </a:r>
            <a:endParaRPr lang="en-US" sz="2400" dirty="0">
              <a:solidFill>
                <a:srgbClr val="000000"/>
              </a:solidFill>
              <a:latin typeface="Calibri" pitchFamily="34" charset="0"/>
            </a:endParaRPr>
          </a:p>
        </p:txBody>
      </p:sp>
      <p:cxnSp>
        <p:nvCxnSpPr>
          <p:cNvPr id="10" name="Straight Connector 4"/>
          <p:cNvCxnSpPr/>
          <p:nvPr/>
        </p:nvCxnSpPr>
        <p:spPr>
          <a:xfrm>
            <a:off x="3409850" y="3356992"/>
            <a:ext cx="1368152" cy="0"/>
          </a:xfrm>
          <a:prstGeom prst="line">
            <a:avLst/>
          </a:prstGeom>
          <a:ln w="28575">
            <a:solidFill>
              <a:srgbClr val="C0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1343472" y="1196752"/>
            <a:ext cx="4392488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defTabSz="180975">
              <a:spcAft>
                <a:spcPts val="600"/>
              </a:spcAft>
            </a:pPr>
            <a:r>
              <a:rPr lang="de-DE" sz="1800" dirty="0" smtClean="0">
                <a:latin typeface="Calibri" pitchFamily="34" charset="0"/>
              </a:rPr>
              <a:t>Absorbers:</a:t>
            </a:r>
          </a:p>
          <a:p>
            <a:pPr marL="361950" indent="180975" defTabSz="180975">
              <a:spcAft>
                <a:spcPts val="600"/>
              </a:spcAft>
              <a:buFont typeface="Arial" pitchFamily="34" charset="0"/>
              <a:buChar char="•"/>
            </a:pPr>
            <a:r>
              <a:rPr lang="de-DE" sz="1800" dirty="0" smtClean="0">
                <a:latin typeface="Calibri" pitchFamily="34" charset="0"/>
              </a:rPr>
              <a:t>each </a:t>
            </a:r>
            <a:r>
              <a:rPr lang="de-DE" sz="1800" dirty="0">
                <a:latin typeface="Calibri" pitchFamily="34" charset="0"/>
              </a:rPr>
              <a:t>0.5mm × 0.5 mm</a:t>
            </a:r>
          </a:p>
          <a:p>
            <a:pPr marL="361950" indent="180975" defTabSz="180975">
              <a:spcAft>
                <a:spcPts val="600"/>
              </a:spcAft>
              <a:buFont typeface="Arial" pitchFamily="34" charset="0"/>
              <a:buChar char="•"/>
            </a:pPr>
            <a:r>
              <a:rPr lang="de-DE" sz="1800" dirty="0" smtClean="0">
                <a:latin typeface="Calibri" pitchFamily="34" charset="0"/>
              </a:rPr>
              <a:t>30-50 </a:t>
            </a:r>
            <a:r>
              <a:rPr lang="de-DE" sz="1800" dirty="0">
                <a:latin typeface="Symbol" pitchFamily="18" charset="2"/>
              </a:rPr>
              <a:t>m</a:t>
            </a:r>
            <a:r>
              <a:rPr lang="de-DE" sz="1800" dirty="0">
                <a:latin typeface="Calibri" pitchFamily="34" charset="0"/>
              </a:rPr>
              <a:t>m thick gold</a:t>
            </a:r>
          </a:p>
          <a:p>
            <a:pPr marL="361950" indent="180975" defTabSz="180975">
              <a:spcAft>
                <a:spcPts val="600"/>
              </a:spcAft>
              <a:buFont typeface="Arial" pitchFamily="34" charset="0"/>
              <a:buChar char="•"/>
            </a:pPr>
            <a:endParaRPr lang="en-US" sz="1800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0056" y="874888"/>
            <a:ext cx="5040560" cy="478636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8826598" y="3151263"/>
            <a:ext cx="432048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9696400" y="3151263"/>
            <a:ext cx="44043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164552" y="2849161"/>
            <a:ext cx="96630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>
              <a:lnSpc>
                <a:spcPct val="150000"/>
              </a:lnSpc>
            </a:pPr>
            <a:r>
              <a:rPr lang="de-DE" sz="1800" dirty="0">
                <a:solidFill>
                  <a:srgbClr val="FF0000"/>
                </a:solidFill>
                <a:latin typeface="Calibri" panose="020F0502020204030204" pitchFamily="34" charset="0"/>
              </a:rPr>
              <a:t>9.8 eV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735960" y="5702109"/>
            <a:ext cx="72785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2000" dirty="0" err="1">
                <a:latin typeface="Calibri" panose="020F0502020204030204" pitchFamily="34" charset="0"/>
              </a:rPr>
              <a:t>Energy</a:t>
            </a:r>
            <a:r>
              <a:rPr lang="de-DE" sz="2000" dirty="0">
                <a:latin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</a:rPr>
              <a:t>resolution</a:t>
            </a:r>
            <a:r>
              <a:rPr lang="de-DE" sz="2000" dirty="0">
                <a:latin typeface="Calibri" panose="020F0502020204030204" pitchFamily="34" charset="0"/>
              </a:rPr>
              <a:t> </a:t>
            </a:r>
            <a:r>
              <a:rPr lang="el-GR" sz="2000" dirty="0">
                <a:solidFill>
                  <a:srgbClr val="C00000"/>
                </a:solidFill>
                <a:latin typeface="Calibri" panose="020F0502020204030204" pitchFamily="34" charset="0"/>
              </a:rPr>
              <a:t>Δ</a:t>
            </a:r>
            <a:r>
              <a:rPr lang="de-DE" sz="2000" i="1" dirty="0">
                <a:solidFill>
                  <a:srgbClr val="C00000"/>
                </a:solidFill>
                <a:latin typeface="Calibri" panose="020F0502020204030204" pitchFamily="34" charset="0"/>
              </a:rPr>
              <a:t>E</a:t>
            </a:r>
            <a:r>
              <a:rPr lang="de-DE" sz="2000" baseline="-25000" dirty="0">
                <a:solidFill>
                  <a:srgbClr val="C00000"/>
                </a:solidFill>
                <a:latin typeface="Calibri" panose="020F0502020204030204" pitchFamily="34" charset="0"/>
              </a:rPr>
              <a:t>FWHM</a:t>
            </a:r>
            <a:r>
              <a:rPr lang="de-DE" sz="2000" dirty="0">
                <a:solidFill>
                  <a:srgbClr val="C00000"/>
                </a:solidFill>
                <a:latin typeface="Calibri" panose="020F0502020204030204" pitchFamily="34" charset="0"/>
              </a:rPr>
              <a:t> = 9.8 eV @ 59 </a:t>
            </a:r>
            <a:r>
              <a:rPr lang="de-DE" sz="2000" dirty="0" err="1">
                <a:solidFill>
                  <a:srgbClr val="C00000"/>
                </a:solidFill>
                <a:latin typeface="Calibri" panose="020F0502020204030204" pitchFamily="34" charset="0"/>
              </a:rPr>
              <a:t>keV</a:t>
            </a:r>
            <a:r>
              <a:rPr lang="de-DE" sz="200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de-DE" sz="2000" dirty="0" smtClean="0">
                <a:latin typeface="Calibri" panose="020F0502020204030204" pitchFamily="34" charset="0"/>
              </a:rPr>
              <a:t> </a:t>
            </a:r>
            <a:r>
              <a:rPr lang="de-DE" sz="2000" dirty="0">
                <a:solidFill>
                  <a:srgbClr val="C00000"/>
                </a:solidFill>
                <a:latin typeface="Calibri" panose="020F0502020204030204" pitchFamily="34" charset="0"/>
              </a:rPr>
              <a:t>R</a:t>
            </a:r>
            <a:r>
              <a:rPr lang="de-DE" sz="20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esolving </a:t>
            </a:r>
            <a:r>
              <a:rPr lang="de-DE" sz="2000" dirty="0">
                <a:solidFill>
                  <a:srgbClr val="C00000"/>
                </a:solidFill>
                <a:latin typeface="Calibri" panose="020F0502020204030204" pitchFamily="34" charset="0"/>
              </a:rPr>
              <a:t>power: 6000</a:t>
            </a:r>
            <a:r>
              <a:rPr lang="de-DE" sz="2000" dirty="0">
                <a:latin typeface="Calibri" panose="020F0502020204030204" pitchFamily="34" charset="0"/>
              </a:rPr>
              <a:t> </a:t>
            </a:r>
            <a:r>
              <a:rPr lang="de-DE" sz="2000" dirty="0" smtClean="0">
                <a:latin typeface="Calibri" panose="020F0502020204030204" pitchFamily="34" charset="0"/>
              </a:rPr>
              <a:t> </a:t>
            </a:r>
            <a:r>
              <a:rPr lang="de-DE" sz="20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(limited by gain drifts)</a:t>
            </a:r>
            <a:endParaRPr lang="de-DE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536160" y="1196752"/>
            <a:ext cx="1584176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2348880"/>
            <a:ext cx="6151350" cy="421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853940"/>
      </p:ext>
    </p:extLst>
  </p:cSld>
  <p:clrMapOvr>
    <a:masterClrMapping/>
  </p:clrMapOvr>
  <p:transition advTm="2832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1680299"/>
            <a:ext cx="11953328" cy="4162725"/>
          </a:xfrm>
          <a:prstGeom prst="rect">
            <a:avLst/>
          </a:prstGeom>
        </p:spPr>
      </p:pic>
      <p:sp>
        <p:nvSpPr>
          <p:cNvPr id="3174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baseline="30000" smtClean="0">
                <a:latin typeface="Calibri" pitchFamily="34" charset="0"/>
              </a:rPr>
              <a:t>233</a:t>
            </a:r>
            <a:r>
              <a:rPr lang="de-DE" smtClean="0">
                <a:latin typeface="Calibri" pitchFamily="34" charset="0"/>
              </a:rPr>
              <a:t>U + </a:t>
            </a:r>
            <a:r>
              <a:rPr lang="de-DE" baseline="30000" smtClean="0">
                <a:latin typeface="Calibri" pitchFamily="34" charset="0"/>
              </a:rPr>
              <a:t>241</a:t>
            </a:r>
            <a:r>
              <a:rPr lang="de-DE" smtClean="0">
                <a:latin typeface="Calibri" pitchFamily="34" charset="0"/>
              </a:rPr>
              <a:t>Am  spectrum</a:t>
            </a:r>
            <a:endParaRPr lang="de-DE" dirty="0">
              <a:latin typeface="Calibri" pitchFamily="34" charset="0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6151966" y="3593398"/>
            <a:ext cx="216024" cy="432048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Down Arrow 12"/>
          <p:cNvSpPr/>
          <p:nvPr/>
        </p:nvSpPr>
        <p:spPr>
          <a:xfrm>
            <a:off x="8300264" y="3131365"/>
            <a:ext cx="216024" cy="432048"/>
          </a:xfrm>
          <a:prstGeom prst="downArrow">
            <a:avLst/>
          </a:prstGeom>
          <a:solidFill>
            <a:srgbClr val="329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Box 11"/>
          <p:cNvSpPr txBox="1"/>
          <p:nvPr/>
        </p:nvSpPr>
        <p:spPr>
          <a:xfrm>
            <a:off x="5879976" y="3193288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aseline="30000" dirty="0">
                <a:latin typeface="Calibri" pitchFamily="34" charset="0"/>
              </a:rPr>
              <a:t>229</a:t>
            </a:r>
            <a:r>
              <a:rPr lang="de-DE" sz="2000" dirty="0">
                <a:latin typeface="Calibri" pitchFamily="34" charset="0"/>
              </a:rPr>
              <a:t>Th</a:t>
            </a:r>
            <a:endParaRPr lang="de-DE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8056257" y="2708920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aseline="30000" dirty="0">
                <a:latin typeface="Calibri" pitchFamily="34" charset="0"/>
              </a:rPr>
              <a:t>229</a:t>
            </a:r>
            <a:r>
              <a:rPr lang="de-DE" sz="2000" dirty="0">
                <a:latin typeface="Calibri" pitchFamily="34" charset="0"/>
              </a:rPr>
              <a:t>Th</a:t>
            </a:r>
            <a:endParaRPr lang="de-DE" sz="2000" dirty="0"/>
          </a:p>
        </p:txBody>
      </p:sp>
      <p:sp>
        <p:nvSpPr>
          <p:cNvPr id="9" name="Rectangle 8"/>
          <p:cNvSpPr/>
          <p:nvPr/>
        </p:nvSpPr>
        <p:spPr>
          <a:xfrm>
            <a:off x="2456743" y="5930942"/>
            <a:ext cx="7278513" cy="505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 smtClean="0"/>
              <a:t>Many </a:t>
            </a:r>
            <a:r>
              <a:rPr lang="en-GB" sz="2000" dirty="0"/>
              <a:t>high-statistics lines 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GB" sz="2000" dirty="0"/>
              <a:t> Allows broadband </a:t>
            </a:r>
            <a:r>
              <a:rPr lang="en-GB" sz="2000" dirty="0" smtClean="0"/>
              <a:t>calibration</a:t>
            </a:r>
            <a:endParaRPr lang="en-GB" sz="2000" dirty="0"/>
          </a:p>
        </p:txBody>
      </p:sp>
      <p:sp>
        <p:nvSpPr>
          <p:cNvPr id="10" name="Foliennummernplatzhalter 2"/>
          <p:cNvSpPr>
            <a:spLocks noGrp="1"/>
          </p:cNvSpPr>
          <p:nvPr>
            <p:ph type="sldNum" sz="quarter" idx="4294967295"/>
          </p:nvPr>
        </p:nvSpPr>
        <p:spPr>
          <a:xfrm>
            <a:off x="11123611" y="6436850"/>
            <a:ext cx="764215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16</a:t>
            </a:fld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3259570" y="980728"/>
            <a:ext cx="5622053" cy="5044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2000" dirty="0"/>
              <a:t>Co-</a:t>
            </a:r>
            <a:r>
              <a:rPr lang="de-DE" sz="2000" dirty="0" err="1"/>
              <a:t>added</a:t>
            </a:r>
            <a:r>
              <a:rPr lang="de-DE" sz="2000" dirty="0"/>
              <a:t> 20 </a:t>
            </a:r>
            <a:r>
              <a:rPr lang="de-DE" sz="2000" dirty="0" err="1"/>
              <a:t>channels</a:t>
            </a:r>
            <a:r>
              <a:rPr lang="de-DE" sz="2000" dirty="0"/>
              <a:t>, </a:t>
            </a:r>
            <a:r>
              <a:rPr lang="de-DE" sz="2000" dirty="0" err="1"/>
              <a:t>several</a:t>
            </a:r>
            <a:r>
              <a:rPr lang="de-DE" sz="2000" dirty="0"/>
              <a:t> </a:t>
            </a:r>
            <a:r>
              <a:rPr lang="de-DE" sz="2000" dirty="0" err="1"/>
              <a:t>weeks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data</a:t>
            </a:r>
            <a:r>
              <a:rPr lang="de-DE" sz="2000" dirty="0"/>
              <a:t> </a:t>
            </a:r>
            <a:r>
              <a:rPr lang="de-DE" sz="2000" dirty="0" err="1"/>
              <a:t>taking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81703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696" y="836711"/>
            <a:ext cx="5256584" cy="5488117"/>
          </a:xfrm>
          <a:prstGeom prst="rect">
            <a:avLst/>
          </a:prstGeom>
        </p:spPr>
      </p:pic>
      <p:sp>
        <p:nvSpPr>
          <p:cNvPr id="3174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Calibri" pitchFamily="34" charset="0"/>
              </a:rPr>
              <a:t>maXs-30: calibration</a:t>
            </a:r>
            <a:endParaRPr lang="de-DE" dirty="0">
              <a:latin typeface="Calibri" pitchFamily="34" charset="0"/>
            </a:endParaRP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5663952" y="3768080"/>
            <a:ext cx="331236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pitchFamily="66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pitchFamily="66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pitchFamily="66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r>
              <a:rPr lang="de-DE" sz="2000" kern="0" dirty="0">
                <a:latin typeface="Calibri" pitchFamily="34" charset="0"/>
              </a:rPr>
              <a:t>non-</a:t>
            </a:r>
            <a:r>
              <a:rPr lang="de-DE" sz="2000" kern="0" dirty="0" err="1">
                <a:latin typeface="Calibri" pitchFamily="34" charset="0"/>
              </a:rPr>
              <a:t>linearity</a:t>
            </a:r>
            <a:endParaRPr lang="de-DE" sz="2000" kern="0" dirty="0"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91744" y="6341258"/>
            <a:ext cx="540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rgbClr val="C00000"/>
                </a:solidFill>
                <a:latin typeface="Calibri" panose="020F0502020204030204" pitchFamily="34" charset="0"/>
              </a:rPr>
              <a:t>non-linearity as thermodynamically expected</a:t>
            </a:r>
            <a:r>
              <a:rPr lang="de-DE" sz="20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64842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832"/>
    </mc:Choice>
    <mc:Fallback xmlns="">
      <p:transition advTm="2832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Calibri" pitchFamily="34" charset="0"/>
              </a:rPr>
              <a:t>maXs-30: present calibration residuals</a:t>
            </a:r>
            <a:endParaRPr lang="de-DE" dirty="0"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51584" y="6197242"/>
            <a:ext cx="7488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rgbClr val="C00000"/>
                </a:solidFill>
                <a:latin typeface="Calibri" panose="020F0502020204030204" pitchFamily="34" charset="0"/>
              </a:rPr>
              <a:t>Most </a:t>
            </a:r>
            <a:r>
              <a:rPr lang="de-DE" sz="2000" dirty="0" err="1">
                <a:solidFill>
                  <a:srgbClr val="C00000"/>
                </a:solidFill>
                <a:latin typeface="Calibri" panose="020F0502020204030204" pitchFamily="34" charset="0"/>
              </a:rPr>
              <a:t>lines</a:t>
            </a:r>
            <a:r>
              <a:rPr lang="de-DE" sz="200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latin typeface="Calibri" panose="020F0502020204030204" pitchFamily="34" charset="0"/>
              </a:rPr>
              <a:t>from</a:t>
            </a:r>
            <a:r>
              <a:rPr lang="de-DE" sz="200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latin typeface="Calibri" panose="020F0502020204030204" pitchFamily="34" charset="0"/>
              </a:rPr>
              <a:t>literature</a:t>
            </a:r>
            <a:r>
              <a:rPr lang="de-DE" sz="200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latin typeface="Calibri" panose="020F0502020204030204" pitchFamily="34" charset="0"/>
              </a:rPr>
              <a:t>have</a:t>
            </a:r>
            <a:r>
              <a:rPr lang="de-DE" sz="200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latin typeface="Calibri" panose="020F0502020204030204" pitchFamily="34" charset="0"/>
              </a:rPr>
              <a:t>too</a:t>
            </a:r>
            <a:r>
              <a:rPr lang="de-DE" sz="2000" dirty="0">
                <a:solidFill>
                  <a:srgbClr val="C00000"/>
                </a:solidFill>
                <a:latin typeface="Calibri" panose="020F0502020204030204" pitchFamily="34" charset="0"/>
              </a:rPr>
              <a:t> large </a:t>
            </a:r>
            <a:r>
              <a:rPr lang="de-DE" sz="2000" dirty="0" err="1">
                <a:solidFill>
                  <a:srgbClr val="C00000"/>
                </a:solidFill>
                <a:latin typeface="Calibri" panose="020F0502020204030204" pitchFamily="34" charset="0"/>
              </a:rPr>
              <a:t>uncertainty</a:t>
            </a:r>
            <a:r>
              <a:rPr lang="de-DE" sz="2000" dirty="0">
                <a:solidFill>
                  <a:srgbClr val="C00000"/>
                </a:solidFill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696" y="836712"/>
            <a:ext cx="5083086" cy="527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83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832"/>
    </mc:Choice>
    <mc:Fallback xmlns="">
      <p:transition advTm="2832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Calibri" pitchFamily="34" charset="0"/>
              </a:rPr>
              <a:t>maXs-30: present calibration residuals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328" y="6105490"/>
            <a:ext cx="12097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rgbClr val="C00000"/>
                </a:solidFill>
                <a:latin typeface="Calibri" panose="020F0502020204030204" pitchFamily="34" charset="0"/>
              </a:rPr>
              <a:t>Sub-eV </a:t>
            </a:r>
            <a:r>
              <a:rPr lang="de-DE" sz="2000" dirty="0" err="1">
                <a:solidFill>
                  <a:srgbClr val="C00000"/>
                </a:solidFill>
                <a:latin typeface="Calibri" panose="020F0502020204030204" pitchFamily="34" charset="0"/>
              </a:rPr>
              <a:t>agreement</a:t>
            </a:r>
            <a:r>
              <a:rPr lang="de-DE" sz="200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latin typeface="Calibri" panose="020F0502020204030204" pitchFamily="34" charset="0"/>
              </a:rPr>
              <a:t>for</a:t>
            </a:r>
            <a:r>
              <a:rPr lang="de-DE" sz="200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latin typeface="Calibri" panose="020F0502020204030204" pitchFamily="34" charset="0"/>
              </a:rPr>
              <a:t>carefully</a:t>
            </a:r>
            <a:r>
              <a:rPr lang="de-DE" sz="200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latin typeface="Calibri" panose="020F0502020204030204" pitchFamily="34" charset="0"/>
              </a:rPr>
              <a:t>selected</a:t>
            </a:r>
            <a:r>
              <a:rPr lang="de-DE" sz="200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latin typeface="Calibri" panose="020F0502020204030204" pitchFamily="34" charset="0"/>
              </a:rPr>
              <a:t>calibration</a:t>
            </a:r>
            <a:r>
              <a:rPr lang="de-DE" sz="200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latin typeface="Calibri" panose="020F0502020204030204" pitchFamily="34" charset="0"/>
              </a:rPr>
              <a:t>lines</a:t>
            </a:r>
            <a:r>
              <a:rPr lang="de-DE" sz="2000" dirty="0">
                <a:solidFill>
                  <a:srgbClr val="C00000"/>
                </a:solidFill>
                <a:latin typeface="Calibri" panose="020F0502020204030204" pitchFamily="34" charset="0"/>
              </a:rPr>
              <a:t>.</a:t>
            </a:r>
          </a:p>
          <a:p>
            <a:pPr algn="ctr"/>
            <a:r>
              <a:rPr lang="de-DE" sz="20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Left-over residuals due to ADCs  </a:t>
            </a:r>
            <a:r>
              <a:rPr lang="de-DE" sz="2000" dirty="0" smtClean="0">
                <a:solidFill>
                  <a:srgbClr val="C0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 sparse set of calib.-lines should allow for ppm-level (FS) calibration </a:t>
            </a:r>
            <a:endParaRPr lang="de-DE" sz="200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696" y="888878"/>
            <a:ext cx="5112568" cy="527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45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832"/>
    </mc:Choice>
    <mc:Fallback xmlns="">
      <p:transition advTm="2832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1863" y="198438"/>
            <a:ext cx="7772400" cy="487362"/>
          </a:xfrm>
        </p:spPr>
        <p:txBody>
          <a:bodyPr/>
          <a:lstStyle/>
          <a:p>
            <a:r>
              <a:rPr lang="en-US" dirty="0" smtClean="0">
                <a:latin typeface="Calibri" pitchFamily="34" charset="0"/>
              </a:rPr>
              <a:t>micro-calorimeters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335875" name="Picture 3" descr="Kalorimeter_schematisch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0538" y="1066801"/>
            <a:ext cx="6781800" cy="4524375"/>
          </a:xfrm>
          <a:prstGeom prst="rect">
            <a:avLst/>
          </a:prstGeom>
          <a:noFill/>
        </p:spPr>
      </p:pic>
      <p:sp>
        <p:nvSpPr>
          <p:cNvPr id="335876" name="Text Box 4"/>
          <p:cNvSpPr txBox="1">
            <a:spLocks noChangeArrowheads="1"/>
          </p:cNvSpPr>
          <p:nvPr/>
        </p:nvSpPr>
        <p:spPr bwMode="auto">
          <a:xfrm>
            <a:off x="6553200" y="5053534"/>
            <a:ext cx="44196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800" dirty="0">
                <a:solidFill>
                  <a:schemeClr val="accent2"/>
                </a:solidFill>
                <a:latin typeface="Calibri" pitchFamily="34" charset="0"/>
              </a:rPr>
              <a:t>Operation at </a:t>
            </a:r>
            <a:r>
              <a:rPr lang="de-DE" sz="1800" dirty="0" err="1">
                <a:solidFill>
                  <a:schemeClr val="accent2"/>
                </a:solidFill>
                <a:latin typeface="Calibri" pitchFamily="34" charset="0"/>
              </a:rPr>
              <a:t>low</a:t>
            </a:r>
            <a:r>
              <a:rPr lang="de-DE" sz="180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sz="1800" dirty="0" err="1">
                <a:solidFill>
                  <a:schemeClr val="accent2"/>
                </a:solidFill>
                <a:latin typeface="Calibri" pitchFamily="34" charset="0"/>
              </a:rPr>
              <a:t>temperature</a:t>
            </a:r>
            <a:r>
              <a:rPr lang="de-DE" sz="1800" dirty="0">
                <a:solidFill>
                  <a:schemeClr val="accent2"/>
                </a:solidFill>
                <a:latin typeface="Calibri" pitchFamily="34" charset="0"/>
              </a:rPr>
              <a:t> (</a:t>
            </a:r>
            <a:r>
              <a:rPr lang="de-DE" sz="1800" i="1" dirty="0">
                <a:solidFill>
                  <a:schemeClr val="accent2"/>
                </a:solidFill>
                <a:latin typeface="Calibri" pitchFamily="34" charset="0"/>
              </a:rPr>
              <a:t>T</a:t>
            </a:r>
            <a:r>
              <a:rPr lang="de-DE" sz="1800" dirty="0">
                <a:solidFill>
                  <a:schemeClr val="accent2"/>
                </a:solidFill>
                <a:latin typeface="Calibri" pitchFamily="34" charset="0"/>
              </a:rPr>
              <a:t> &lt; 0.1 K):</a:t>
            </a:r>
          </a:p>
          <a:p>
            <a:pPr>
              <a:spcBef>
                <a:spcPct val="50000"/>
              </a:spcBef>
            </a:pPr>
            <a:r>
              <a:rPr lang="de-DE" sz="1800" dirty="0">
                <a:latin typeface="Calibri" pitchFamily="34" charset="0"/>
              </a:rPr>
              <a:t>	</a:t>
            </a:r>
            <a:r>
              <a:rPr lang="de-DE" sz="1800" dirty="0" err="1">
                <a:latin typeface="Calibri" pitchFamily="34" charset="0"/>
              </a:rPr>
              <a:t>small</a:t>
            </a:r>
            <a:r>
              <a:rPr lang="de-DE" sz="1800" dirty="0">
                <a:latin typeface="Calibri" pitchFamily="34" charset="0"/>
              </a:rPr>
              <a:t> </a:t>
            </a:r>
            <a:r>
              <a:rPr lang="de-DE" sz="1800" dirty="0" err="1">
                <a:latin typeface="Calibri" pitchFamily="34" charset="0"/>
              </a:rPr>
              <a:t>specific</a:t>
            </a:r>
            <a:r>
              <a:rPr lang="de-DE" sz="1800" dirty="0">
                <a:latin typeface="Calibri" pitchFamily="34" charset="0"/>
              </a:rPr>
              <a:t> </a:t>
            </a:r>
            <a:r>
              <a:rPr lang="de-DE" sz="1800" dirty="0" err="1">
                <a:latin typeface="Calibri" pitchFamily="34" charset="0"/>
              </a:rPr>
              <a:t>heat</a:t>
            </a:r>
            <a:endParaRPr lang="de-DE" sz="1800" dirty="0">
              <a:latin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de-DE" sz="1800" dirty="0">
                <a:latin typeface="Calibri" pitchFamily="34" charset="0"/>
              </a:rPr>
              <a:t>	</a:t>
            </a:r>
            <a:r>
              <a:rPr lang="de-DE" sz="1800" dirty="0">
                <a:solidFill>
                  <a:srgbClr val="CC0000"/>
                </a:solidFill>
                <a:latin typeface="Calibri" pitchFamily="34" charset="0"/>
              </a:rPr>
              <a:t>large </a:t>
            </a:r>
            <a:r>
              <a:rPr lang="de-DE" sz="1800" dirty="0" err="1">
                <a:solidFill>
                  <a:srgbClr val="CC0000"/>
                </a:solidFill>
                <a:latin typeface="Calibri" pitchFamily="34" charset="0"/>
              </a:rPr>
              <a:t>temperature</a:t>
            </a:r>
            <a:r>
              <a:rPr lang="de-DE" sz="1800" dirty="0">
                <a:solidFill>
                  <a:srgbClr val="CC0000"/>
                </a:solidFill>
                <a:latin typeface="Calibri" pitchFamily="34" charset="0"/>
              </a:rPr>
              <a:t> </a:t>
            </a:r>
            <a:r>
              <a:rPr lang="de-DE" sz="1800" dirty="0" err="1">
                <a:solidFill>
                  <a:srgbClr val="CC0000"/>
                </a:solidFill>
                <a:latin typeface="Calibri" pitchFamily="34" charset="0"/>
              </a:rPr>
              <a:t>change</a:t>
            </a:r>
            <a:endParaRPr lang="de-DE" sz="1800" dirty="0">
              <a:solidFill>
                <a:srgbClr val="CC0000"/>
              </a:solidFill>
              <a:latin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de-DE" sz="1800" dirty="0">
                <a:latin typeface="Calibri" pitchFamily="34" charset="0"/>
              </a:rPr>
              <a:t>	</a:t>
            </a:r>
            <a:r>
              <a:rPr lang="de-DE" sz="1800" dirty="0" err="1">
                <a:solidFill>
                  <a:srgbClr val="CC0000"/>
                </a:solidFill>
                <a:latin typeface="Calibri" pitchFamily="34" charset="0"/>
              </a:rPr>
              <a:t>small</a:t>
            </a:r>
            <a:r>
              <a:rPr lang="de-DE" sz="1800" dirty="0">
                <a:solidFill>
                  <a:srgbClr val="CC0000"/>
                </a:solidFill>
                <a:latin typeface="Calibri" pitchFamily="34" charset="0"/>
              </a:rPr>
              <a:t> thermal </a:t>
            </a:r>
            <a:r>
              <a:rPr lang="de-DE" sz="1800" dirty="0" err="1">
                <a:solidFill>
                  <a:srgbClr val="CC0000"/>
                </a:solidFill>
                <a:latin typeface="Calibri" pitchFamily="34" charset="0"/>
              </a:rPr>
              <a:t>noise</a:t>
            </a:r>
            <a:r>
              <a:rPr lang="de-DE" sz="1800" dirty="0">
                <a:solidFill>
                  <a:srgbClr val="CC0000"/>
                </a:solidFill>
                <a:latin typeface="Calibri" pitchFamily="34" charset="0"/>
              </a:rPr>
              <a:t> </a:t>
            </a:r>
            <a:r>
              <a:rPr lang="de-DE" sz="1800" b="1" dirty="0">
                <a:solidFill>
                  <a:srgbClr val="CC0000"/>
                </a:solidFill>
                <a:latin typeface="Calibri" pitchFamily="34" charset="0"/>
              </a:rPr>
              <a:t>!</a:t>
            </a:r>
          </a:p>
        </p:txBody>
      </p:sp>
      <p:pic>
        <p:nvPicPr>
          <p:cNvPr id="335877" name="Picture 5"/>
          <p:cNvPicPr>
            <a:picLocks noChangeAspect="1" noChangeArrowheads="1"/>
          </p:cNvPicPr>
          <p:nvPr/>
        </p:nvPicPr>
        <p:blipFill>
          <a:blip r:embed="rId4" cstate="print">
            <a:lum bright="-18000"/>
          </a:blip>
          <a:srcRect/>
          <a:stretch>
            <a:fillRect/>
          </a:stretch>
        </p:blipFill>
        <p:spPr bwMode="auto">
          <a:xfrm>
            <a:off x="7615808" y="2680220"/>
            <a:ext cx="12954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5878" name="Text Box 6"/>
          <p:cNvSpPr txBox="1">
            <a:spLocks noChangeArrowheads="1"/>
          </p:cNvSpPr>
          <p:nvPr/>
        </p:nvSpPr>
        <p:spPr bwMode="auto">
          <a:xfrm>
            <a:off x="6553200" y="2299220"/>
            <a:ext cx="4419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800" dirty="0" err="1">
                <a:solidFill>
                  <a:schemeClr val="accent2"/>
                </a:solidFill>
                <a:latin typeface="Calibri" pitchFamily="34" charset="0"/>
              </a:rPr>
              <a:t>Temperature</a:t>
            </a:r>
            <a:r>
              <a:rPr lang="de-DE" sz="180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sz="1800" dirty="0" err="1">
                <a:solidFill>
                  <a:schemeClr val="accent2"/>
                </a:solidFill>
                <a:latin typeface="Calibri" pitchFamily="34" charset="0"/>
              </a:rPr>
              <a:t>change</a:t>
            </a:r>
            <a:endParaRPr lang="de-DE" sz="1800" dirty="0">
              <a:solidFill>
                <a:schemeClr val="accent2"/>
              </a:solidFill>
              <a:latin typeface="Calibri" pitchFamily="34" charset="0"/>
            </a:endParaRPr>
          </a:p>
        </p:txBody>
      </p:sp>
      <p:pic>
        <p:nvPicPr>
          <p:cNvPr id="335879" name="Picture 7"/>
          <p:cNvPicPr>
            <a:picLocks noChangeAspect="1" noChangeArrowheads="1"/>
          </p:cNvPicPr>
          <p:nvPr/>
        </p:nvPicPr>
        <p:blipFill>
          <a:blip r:embed="rId5" cstate="print">
            <a:lum bright="-18000"/>
          </a:blip>
          <a:srcRect/>
          <a:stretch>
            <a:fillRect/>
          </a:stretch>
        </p:blipFill>
        <p:spPr bwMode="auto">
          <a:xfrm>
            <a:off x="7615808" y="4051821"/>
            <a:ext cx="12954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5880" name="Text Box 8"/>
          <p:cNvSpPr txBox="1">
            <a:spLocks noChangeArrowheads="1"/>
          </p:cNvSpPr>
          <p:nvPr/>
        </p:nvSpPr>
        <p:spPr bwMode="auto">
          <a:xfrm>
            <a:off x="6553200" y="3639070"/>
            <a:ext cx="4419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800" dirty="0">
                <a:solidFill>
                  <a:schemeClr val="accent2"/>
                </a:solidFill>
                <a:latin typeface="Calibri" pitchFamily="34" charset="0"/>
              </a:rPr>
              <a:t>Relaxation </a:t>
            </a:r>
            <a:r>
              <a:rPr lang="de-DE" sz="1800" dirty="0" err="1">
                <a:solidFill>
                  <a:schemeClr val="accent2"/>
                </a:solidFill>
                <a:latin typeface="Calibri" pitchFamily="34" charset="0"/>
              </a:rPr>
              <a:t>to</a:t>
            </a:r>
            <a:r>
              <a:rPr lang="de-DE" sz="180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sz="1800" dirty="0" err="1">
                <a:solidFill>
                  <a:schemeClr val="accent2"/>
                </a:solidFill>
                <a:latin typeface="Calibri" pitchFamily="34" charset="0"/>
              </a:rPr>
              <a:t>bath</a:t>
            </a:r>
            <a:r>
              <a:rPr lang="de-DE" sz="180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sz="1800" dirty="0" err="1">
                <a:solidFill>
                  <a:schemeClr val="accent2"/>
                </a:solidFill>
                <a:latin typeface="Calibri" pitchFamily="34" charset="0"/>
              </a:rPr>
              <a:t>temperature</a:t>
            </a:r>
            <a:endParaRPr lang="de-DE" sz="1800" dirty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335881" name="Rectangle 9"/>
          <p:cNvSpPr>
            <a:spLocks noChangeArrowheads="1"/>
          </p:cNvSpPr>
          <p:nvPr/>
        </p:nvSpPr>
        <p:spPr bwMode="auto">
          <a:xfrm>
            <a:off x="1847851" y="4076701"/>
            <a:ext cx="1223962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35882" name="Rectangle 10"/>
          <p:cNvSpPr>
            <a:spLocks noChangeArrowheads="1"/>
          </p:cNvSpPr>
          <p:nvPr/>
        </p:nvSpPr>
        <p:spPr bwMode="auto">
          <a:xfrm>
            <a:off x="2063751" y="4292601"/>
            <a:ext cx="1223962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35883" name="Rectangle 11"/>
          <p:cNvSpPr>
            <a:spLocks noChangeArrowheads="1"/>
          </p:cNvSpPr>
          <p:nvPr/>
        </p:nvSpPr>
        <p:spPr bwMode="auto">
          <a:xfrm>
            <a:off x="1919289" y="3284539"/>
            <a:ext cx="1800225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35884" name="Rectangle 12"/>
          <p:cNvSpPr>
            <a:spLocks noChangeArrowheads="1"/>
          </p:cNvSpPr>
          <p:nvPr/>
        </p:nvSpPr>
        <p:spPr bwMode="auto">
          <a:xfrm>
            <a:off x="1559472" y="2133601"/>
            <a:ext cx="1800225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35885" name="Rectangle 13"/>
          <p:cNvSpPr>
            <a:spLocks noChangeArrowheads="1"/>
          </p:cNvSpPr>
          <p:nvPr/>
        </p:nvSpPr>
        <p:spPr bwMode="auto">
          <a:xfrm>
            <a:off x="2927352" y="1052514"/>
            <a:ext cx="1800225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35886" name="Rectangle 14"/>
          <p:cNvSpPr>
            <a:spLocks noChangeArrowheads="1"/>
          </p:cNvSpPr>
          <p:nvPr/>
        </p:nvSpPr>
        <p:spPr bwMode="auto">
          <a:xfrm>
            <a:off x="5159377" y="3357564"/>
            <a:ext cx="1296987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35887" name="Text Box 15"/>
          <p:cNvSpPr txBox="1">
            <a:spLocks noChangeArrowheads="1"/>
          </p:cNvSpPr>
          <p:nvPr/>
        </p:nvSpPr>
        <p:spPr bwMode="auto">
          <a:xfrm>
            <a:off x="1918370" y="4428402"/>
            <a:ext cx="16573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Thermal bath</a:t>
            </a:r>
            <a:br>
              <a:rPr lang="en-US" dirty="0">
                <a:latin typeface="Calibri" pitchFamily="34" charset="0"/>
              </a:rPr>
            </a:br>
            <a:r>
              <a:rPr lang="en-US" dirty="0">
                <a:latin typeface="Calibri" pitchFamily="34" charset="0"/>
              </a:rPr>
              <a:t>(</a:t>
            </a:r>
            <a:r>
              <a:rPr lang="en-US" i="1" dirty="0">
                <a:latin typeface="Calibri" pitchFamily="34" charset="0"/>
              </a:rPr>
              <a:t>T</a:t>
            </a:r>
            <a:r>
              <a:rPr lang="en-US" dirty="0">
                <a:latin typeface="Calibri" pitchFamily="34" charset="0"/>
              </a:rPr>
              <a:t> &lt; 100mK)</a:t>
            </a:r>
          </a:p>
        </p:txBody>
      </p:sp>
      <p:sp>
        <p:nvSpPr>
          <p:cNvPr id="335888" name="Text Box 16"/>
          <p:cNvSpPr txBox="1">
            <a:spLocks noChangeArrowheads="1"/>
          </p:cNvSpPr>
          <p:nvPr/>
        </p:nvSpPr>
        <p:spPr bwMode="auto">
          <a:xfrm>
            <a:off x="1846734" y="3524250"/>
            <a:ext cx="23050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Weak thermal link </a:t>
            </a:r>
            <a:r>
              <a:rPr lang="en-US" b="1" dirty="0">
                <a:solidFill>
                  <a:schemeClr val="accent2"/>
                </a:solidFill>
                <a:latin typeface="Calibri" pitchFamily="34" charset="0"/>
              </a:rPr>
              <a:t>G</a:t>
            </a:r>
          </a:p>
        </p:txBody>
      </p:sp>
      <p:sp>
        <p:nvSpPr>
          <p:cNvPr id="335889" name="Text Box 17"/>
          <p:cNvSpPr txBox="1">
            <a:spLocks noChangeArrowheads="1"/>
          </p:cNvSpPr>
          <p:nvPr/>
        </p:nvSpPr>
        <p:spPr bwMode="auto">
          <a:xfrm>
            <a:off x="4727848" y="3573016"/>
            <a:ext cx="23050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Absorber </a:t>
            </a:r>
            <a:r>
              <a:rPr lang="en-US" b="1" dirty="0">
                <a:solidFill>
                  <a:schemeClr val="accent2"/>
                </a:solidFill>
                <a:latin typeface="Calibri" pitchFamily="34" charset="0"/>
              </a:rPr>
              <a:t>C</a:t>
            </a:r>
            <a:endParaRPr lang="en-US" baseline="-25000" dirty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335890" name="Text Box 18"/>
          <p:cNvSpPr txBox="1">
            <a:spLocks noChangeArrowheads="1"/>
          </p:cNvSpPr>
          <p:nvPr/>
        </p:nvSpPr>
        <p:spPr bwMode="auto">
          <a:xfrm>
            <a:off x="1991396" y="2348880"/>
            <a:ext cx="15843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Thermometer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335891" name="Text Box 19"/>
          <p:cNvSpPr txBox="1">
            <a:spLocks noChangeArrowheads="1"/>
          </p:cNvSpPr>
          <p:nvPr/>
        </p:nvSpPr>
        <p:spPr bwMode="auto">
          <a:xfrm>
            <a:off x="2640012" y="1125538"/>
            <a:ext cx="26639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X-ray photon or particle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6572944" y="1220242"/>
            <a:ext cx="4419600" cy="141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800" dirty="0">
                <a:solidFill>
                  <a:schemeClr val="accent2"/>
                </a:solidFill>
                <a:latin typeface="Calibri" pitchFamily="34" charset="0"/>
              </a:rPr>
              <a:t>Thermal </a:t>
            </a:r>
            <a:r>
              <a:rPr lang="de-DE" sz="1800" dirty="0" err="1">
                <a:solidFill>
                  <a:schemeClr val="accent2"/>
                </a:solidFill>
                <a:latin typeface="Calibri" pitchFamily="34" charset="0"/>
              </a:rPr>
              <a:t>detectors</a:t>
            </a:r>
            <a:r>
              <a:rPr lang="de-DE" sz="1800" dirty="0">
                <a:solidFill>
                  <a:schemeClr val="accent2"/>
                </a:solidFill>
                <a:latin typeface="Calibri" pitchFamily="34" charset="0"/>
              </a:rPr>
              <a:t> !</a:t>
            </a:r>
          </a:p>
          <a:p>
            <a:pPr>
              <a:spcBef>
                <a:spcPts val="600"/>
              </a:spcBef>
            </a:pPr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   Somewhat numb: </a:t>
            </a:r>
            <a:br>
              <a:rPr lang="en-US" sz="18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</a:br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   Convert good form of energy to heat!</a:t>
            </a:r>
          </a:p>
          <a:p>
            <a:pPr>
              <a:spcBef>
                <a:spcPct val="50000"/>
              </a:spcBef>
            </a:pPr>
            <a:endParaRPr lang="de-DE" sz="1800" dirty="0">
              <a:solidFill>
                <a:schemeClr val="accent2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47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832"/>
    </mc:Choice>
    <mc:Fallback xmlns="">
      <p:transition advTm="2832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2"/>
          <p:cNvSpPr>
            <a:spLocks noGrp="1" noChangeArrowheads="1"/>
          </p:cNvSpPr>
          <p:nvPr>
            <p:ph type="title"/>
          </p:nvPr>
        </p:nvSpPr>
        <p:spPr>
          <a:xfrm>
            <a:off x="78658" y="198438"/>
            <a:ext cx="12034684" cy="487362"/>
          </a:xfrm>
        </p:spPr>
        <p:txBody>
          <a:bodyPr/>
          <a:lstStyle/>
          <a:p>
            <a:r>
              <a:rPr lang="en-US" dirty="0" smtClean="0">
                <a:latin typeface="Calibri" pitchFamily="34" charset="0"/>
              </a:rPr>
              <a:t>Effects of ADC non-linearity scaled to the Lamb-shift / QUARTET-experiment </a:t>
            </a:r>
            <a:br>
              <a:rPr lang="en-US" dirty="0" smtClean="0">
                <a:latin typeface="Calibri" pitchFamily="34" charset="0"/>
              </a:rPr>
            </a:br>
            <a:r>
              <a:rPr lang="en-US" dirty="0" smtClean="0">
                <a:latin typeface="Calibri" pitchFamily="34" charset="0"/>
              </a:rPr>
              <a:t>(worst case)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3719736" y="1109643"/>
            <a:ext cx="6696744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07975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rgbClr val="000000"/>
                </a:solidFill>
                <a:latin typeface="Calibri" pitchFamily="34" charset="0"/>
              </a:rPr>
              <a:t>Presently used digitizers: </a:t>
            </a: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Struck SIS3316 (AD9268)</a:t>
            </a:r>
            <a:endParaRPr lang="de-DE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307975" indent="-28575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rgbClr val="000000"/>
                </a:solidFill>
                <a:latin typeface="Calibri" pitchFamily="34" charset="0"/>
              </a:rPr>
              <a:t>16 </a:t>
            </a: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bit for +/- 120 keV </a:t>
            </a:r>
            <a:r>
              <a:rPr lang="de-DE" dirty="0">
                <a:solidFill>
                  <a:srgbClr val="FFFFFF">
                    <a:lumMod val="50000"/>
                  </a:srgbClr>
                </a:solidFill>
                <a:latin typeface="Calibri" pitchFamily="34" charset="0"/>
              </a:rPr>
              <a:t>(1 LSB = 3.7eV)</a:t>
            </a:r>
          </a:p>
          <a:p>
            <a:pPr marL="307975" indent="-28575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„</a:t>
            </a:r>
            <a:r>
              <a:rPr lang="de-DE" dirty="0" err="1">
                <a:solidFill>
                  <a:srgbClr val="000000"/>
                </a:solidFill>
                <a:latin typeface="Calibri" pitchFamily="34" charset="0"/>
              </a:rPr>
              <a:t>no</a:t>
            </a: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Calibri" pitchFamily="34" charset="0"/>
              </a:rPr>
              <a:t>missing</a:t>
            </a: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Calibri" pitchFamily="34" charset="0"/>
              </a:rPr>
              <a:t>codes</a:t>
            </a:r>
            <a:r>
              <a:rPr lang="de-DE" dirty="0">
                <a:solidFill>
                  <a:srgbClr val="FFFFFF">
                    <a:lumMod val="50000"/>
                  </a:srgbClr>
                </a:solidFill>
                <a:latin typeface="Calibri" pitchFamily="34" charset="0"/>
              </a:rPr>
              <a:t>“,    i.e. </a:t>
            </a:r>
            <a:r>
              <a:rPr lang="de-DE" dirty="0" err="1">
                <a:solidFill>
                  <a:srgbClr val="FFFFFF">
                    <a:lumMod val="50000"/>
                  </a:srgbClr>
                </a:solidFill>
                <a:latin typeface="Calibri" pitchFamily="34" charset="0"/>
              </a:rPr>
              <a:t>bits</a:t>
            </a:r>
            <a:r>
              <a:rPr lang="de-DE" dirty="0">
                <a:solidFill>
                  <a:srgbClr val="FFFFFF">
                    <a:lumMod val="50000"/>
                  </a:srgbClr>
                </a:solidFill>
                <a:latin typeface="Calibri" pitchFamily="34" charset="0"/>
              </a:rPr>
              <a:t> </a:t>
            </a:r>
            <a:r>
              <a:rPr lang="de-DE" dirty="0" err="1">
                <a:solidFill>
                  <a:srgbClr val="FFFFFF">
                    <a:lumMod val="50000"/>
                  </a:srgbClr>
                </a:solidFill>
                <a:latin typeface="Calibri" pitchFamily="34" charset="0"/>
              </a:rPr>
              <a:t>are</a:t>
            </a:r>
            <a:r>
              <a:rPr lang="de-DE" dirty="0">
                <a:solidFill>
                  <a:srgbClr val="FFFFFF">
                    <a:lumMod val="50000"/>
                  </a:srgbClr>
                </a:solidFill>
                <a:latin typeface="Calibri" pitchFamily="34" charset="0"/>
              </a:rPr>
              <a:t> </a:t>
            </a:r>
            <a:r>
              <a:rPr lang="de-DE" dirty="0" err="1">
                <a:solidFill>
                  <a:srgbClr val="FFFFFF">
                    <a:lumMod val="50000"/>
                  </a:srgbClr>
                </a:solidFill>
                <a:latin typeface="Calibri" pitchFamily="34" charset="0"/>
              </a:rPr>
              <a:t>up</a:t>
            </a:r>
            <a:r>
              <a:rPr lang="de-DE" dirty="0">
                <a:solidFill>
                  <a:srgbClr val="FFFFFF">
                    <a:lumMod val="50000"/>
                  </a:srgbClr>
                </a:solidFill>
                <a:latin typeface="Calibri" pitchFamily="34" charset="0"/>
              </a:rPr>
              <a:t> </a:t>
            </a:r>
            <a:r>
              <a:rPr lang="de-DE" dirty="0" err="1">
                <a:solidFill>
                  <a:srgbClr val="FFFFFF">
                    <a:lumMod val="50000"/>
                  </a:srgbClr>
                </a:solidFill>
                <a:latin typeface="Calibri" pitchFamily="34" charset="0"/>
              </a:rPr>
              <a:t>to</a:t>
            </a:r>
            <a:r>
              <a:rPr lang="de-DE" dirty="0">
                <a:solidFill>
                  <a:srgbClr val="FFFFFF">
                    <a:lumMod val="50000"/>
                  </a:srgbClr>
                </a:solidFill>
                <a:latin typeface="Calibri" pitchFamily="34" charset="0"/>
              </a:rPr>
              <a:t> ± 0.5 LSB off: 	1 → 0.7</a:t>
            </a:r>
          </a:p>
          <a:p>
            <a:pPr marL="22225" fontAlgn="base">
              <a:spcBef>
                <a:spcPct val="50000"/>
              </a:spcBef>
              <a:spcAft>
                <a:spcPct val="0"/>
              </a:spcAft>
            </a:pPr>
            <a:r>
              <a:rPr lang="de-DE" dirty="0">
                <a:solidFill>
                  <a:srgbClr val="FFFFFF">
                    <a:lumMod val="50000"/>
                  </a:srgbClr>
                </a:solidFill>
                <a:latin typeface="Calibri" pitchFamily="34" charset="0"/>
              </a:rPr>
              <a:t>						2 → 2.1</a:t>
            </a:r>
          </a:p>
          <a:p>
            <a:pPr marL="22225" fontAlgn="base">
              <a:spcBef>
                <a:spcPct val="50000"/>
              </a:spcBef>
              <a:spcAft>
                <a:spcPct val="0"/>
              </a:spcAft>
            </a:pP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	</a:t>
            </a:r>
            <a:r>
              <a:rPr lang="de-DE" dirty="0" smtClean="0">
                <a:solidFill>
                  <a:srgbClr val="000000"/>
                </a:solidFill>
                <a:latin typeface="Calibri" pitchFamily="34" charset="0"/>
              </a:rPr>
              <a:t>	</a:t>
            </a:r>
            <a:r>
              <a:rPr lang="de-DE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			</a:t>
            </a:r>
            <a:r>
              <a:rPr lang="de-DE" dirty="0" smtClean="0">
                <a:solidFill>
                  <a:srgbClr val="000000"/>
                </a:solidFill>
                <a:latin typeface="Calibri" pitchFamily="34" charset="0"/>
              </a:rPr>
              <a:t>	</a:t>
            </a:r>
            <a:r>
              <a:rPr lang="de-DE" dirty="0" smtClean="0">
                <a:solidFill>
                  <a:srgbClr val="FFFFFF">
                    <a:lumMod val="50000"/>
                  </a:srgbClr>
                </a:solidFill>
                <a:latin typeface="Calibri" pitchFamily="34" charset="0"/>
              </a:rPr>
              <a:t>4 </a:t>
            </a:r>
            <a:r>
              <a:rPr lang="de-DE" dirty="0">
                <a:solidFill>
                  <a:srgbClr val="FFFFFF">
                    <a:lumMod val="50000"/>
                  </a:srgbClr>
                </a:solidFill>
                <a:latin typeface="Calibri" pitchFamily="34" charset="0"/>
              </a:rPr>
              <a:t>→ 3.6</a:t>
            </a:r>
          </a:p>
          <a:p>
            <a:pPr marL="22225" fontAlgn="base">
              <a:spcBef>
                <a:spcPct val="50000"/>
              </a:spcBef>
              <a:spcAft>
                <a:spcPct val="0"/>
              </a:spcAft>
            </a:pP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						</a:t>
            </a:r>
            <a:r>
              <a:rPr lang="de-DE" dirty="0">
                <a:solidFill>
                  <a:srgbClr val="FFFFFF">
                    <a:lumMod val="50000"/>
                  </a:srgbClr>
                </a:solidFill>
                <a:latin typeface="Calibri" pitchFamily="34" charset="0"/>
              </a:rPr>
              <a:t>8 → 8.2 </a:t>
            </a:r>
          </a:p>
          <a:p>
            <a:pPr marL="22225" fontAlgn="base">
              <a:spcBef>
                <a:spcPct val="50000"/>
              </a:spcBef>
              <a:spcAft>
                <a:spcPct val="0"/>
              </a:spcAft>
            </a:pP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						… 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686348" y="3613540"/>
            <a:ext cx="4802140" cy="2983813"/>
            <a:chOff x="251520" y="3098434"/>
            <a:chExt cx="4802140" cy="298381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70777"/>
            <a:stretch/>
          </p:blipFill>
          <p:spPr>
            <a:xfrm>
              <a:off x="2116502" y="3102827"/>
              <a:ext cx="2937158" cy="297942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r="80656"/>
            <a:stretch/>
          </p:blipFill>
          <p:spPr>
            <a:xfrm>
              <a:off x="251520" y="3098434"/>
              <a:ext cx="1944216" cy="2979420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9496" y="3617932"/>
            <a:ext cx="4127717" cy="323958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8040216" y="5661248"/>
            <a:ext cx="64807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1600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8040216" y="6309320"/>
            <a:ext cx="64807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1600">
              <a:solidFill>
                <a:srgbClr val="FFFFFF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2689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832"/>
    </mc:Choice>
    <mc:Fallback xmlns="">
      <p:transition advTm="2832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2162" y="1960200"/>
            <a:ext cx="5772150" cy="4709160"/>
          </a:xfrm>
          <a:prstGeom prst="rect">
            <a:avLst/>
          </a:prstGeom>
        </p:spPr>
      </p:pic>
      <p:sp>
        <p:nvSpPr>
          <p:cNvPr id="3358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1863" y="198438"/>
            <a:ext cx="7772400" cy="487362"/>
          </a:xfrm>
        </p:spPr>
        <p:txBody>
          <a:bodyPr/>
          <a:lstStyle/>
          <a:p>
            <a:r>
              <a:rPr lang="en-US" dirty="0" smtClean="0">
                <a:latin typeface="Calibri" pitchFamily="34" charset="0"/>
              </a:rPr>
              <a:t>Effects of ADC non-linearity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3719736" y="1109643"/>
            <a:ext cx="6696744" cy="244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07975" indent="-28575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16 </a:t>
            </a:r>
            <a:r>
              <a:rPr lang="de-DE" dirty="0" err="1">
                <a:solidFill>
                  <a:srgbClr val="000000"/>
                </a:solidFill>
                <a:latin typeface="Calibri" pitchFamily="34" charset="0"/>
              </a:rPr>
              <a:t>bit</a:t>
            </a: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Calibri" pitchFamily="34" charset="0"/>
              </a:rPr>
              <a:t>for</a:t>
            </a: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 +/- 120 </a:t>
            </a:r>
            <a:r>
              <a:rPr lang="de-DE" dirty="0" err="1">
                <a:solidFill>
                  <a:srgbClr val="000000"/>
                </a:solidFill>
                <a:latin typeface="Calibri" pitchFamily="34" charset="0"/>
              </a:rPr>
              <a:t>keV</a:t>
            </a: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 </a:t>
            </a:r>
          </a:p>
          <a:p>
            <a:pPr marL="307975" indent="-28575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„</a:t>
            </a:r>
            <a:r>
              <a:rPr lang="de-DE" dirty="0" err="1">
                <a:solidFill>
                  <a:srgbClr val="000000"/>
                </a:solidFill>
                <a:latin typeface="Calibri" pitchFamily="34" charset="0"/>
              </a:rPr>
              <a:t>no</a:t>
            </a: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Calibri" pitchFamily="34" charset="0"/>
              </a:rPr>
              <a:t>missing</a:t>
            </a: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Calibri" pitchFamily="34" charset="0"/>
              </a:rPr>
              <a:t>codes</a:t>
            </a: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“,    i.e. </a:t>
            </a:r>
            <a:r>
              <a:rPr lang="de-DE" dirty="0" err="1">
                <a:solidFill>
                  <a:srgbClr val="000000"/>
                </a:solidFill>
                <a:latin typeface="Calibri" pitchFamily="34" charset="0"/>
              </a:rPr>
              <a:t>bits</a:t>
            </a: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Calibri" pitchFamily="34" charset="0"/>
              </a:rPr>
              <a:t>are</a:t>
            </a: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Calibri" pitchFamily="34" charset="0"/>
              </a:rPr>
              <a:t>up</a:t>
            </a: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Calibri" pitchFamily="34" charset="0"/>
              </a:rPr>
              <a:t>to</a:t>
            </a: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 ± 0.5 LSB off: 	1 → 0.7</a:t>
            </a:r>
          </a:p>
          <a:p>
            <a:pPr marL="22225" fontAlgn="base">
              <a:spcBef>
                <a:spcPct val="50000"/>
              </a:spcBef>
              <a:spcAft>
                <a:spcPct val="0"/>
              </a:spcAft>
            </a:pP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						2 → 2.1</a:t>
            </a:r>
          </a:p>
          <a:p>
            <a:pPr marL="22225" fontAlgn="base">
              <a:spcBef>
                <a:spcPct val="50000"/>
              </a:spcBef>
              <a:spcAft>
                <a:spcPct val="0"/>
              </a:spcAft>
            </a:pP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						4 → 3.6</a:t>
            </a:r>
          </a:p>
          <a:p>
            <a:pPr marL="22225" fontAlgn="base">
              <a:spcBef>
                <a:spcPct val="50000"/>
              </a:spcBef>
              <a:spcAft>
                <a:spcPct val="0"/>
              </a:spcAft>
            </a:pP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						8 → 8.2 </a:t>
            </a:r>
          </a:p>
          <a:p>
            <a:pPr marL="22225" fontAlgn="base">
              <a:spcBef>
                <a:spcPct val="50000"/>
              </a:spcBef>
              <a:spcAft>
                <a:spcPct val="0"/>
              </a:spcAft>
            </a:pP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						…  </a:t>
            </a:r>
          </a:p>
        </p:txBody>
      </p:sp>
    </p:spTree>
    <p:extLst>
      <p:ext uri="{BB962C8B-B14F-4D97-AF65-F5344CB8AC3E}">
        <p14:creationId xmlns:p14="http://schemas.microsoft.com/office/powerpoint/2010/main" val="382667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832"/>
    </mc:Choice>
    <mc:Fallback xmlns="">
      <p:transition advTm="2832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1863" y="198438"/>
            <a:ext cx="7772400" cy="487362"/>
          </a:xfrm>
        </p:spPr>
        <p:txBody>
          <a:bodyPr/>
          <a:lstStyle/>
          <a:p>
            <a:r>
              <a:rPr lang="en-US" dirty="0" smtClean="0">
                <a:latin typeface="Calibri" pitchFamily="34" charset="0"/>
              </a:rPr>
              <a:t>Effects of ADC non-linearity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3719736" y="1109643"/>
            <a:ext cx="6696744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07975" indent="-28575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16 </a:t>
            </a:r>
            <a:r>
              <a:rPr lang="de-DE" dirty="0" err="1">
                <a:solidFill>
                  <a:srgbClr val="000000"/>
                </a:solidFill>
                <a:latin typeface="Calibri" pitchFamily="34" charset="0"/>
              </a:rPr>
              <a:t>bit</a:t>
            </a: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Calibri" pitchFamily="34" charset="0"/>
              </a:rPr>
              <a:t>for</a:t>
            </a: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 +/- 120 </a:t>
            </a:r>
            <a:r>
              <a:rPr lang="de-DE" dirty="0" err="1">
                <a:solidFill>
                  <a:srgbClr val="000000"/>
                </a:solidFill>
                <a:latin typeface="Calibri" pitchFamily="34" charset="0"/>
              </a:rPr>
              <a:t>keV</a:t>
            </a: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 </a:t>
            </a:r>
          </a:p>
          <a:p>
            <a:pPr marL="307975" indent="-28575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rgbClr val="000000"/>
                </a:solidFill>
                <a:latin typeface="Calibri" pitchFamily="34" charset="0"/>
              </a:rPr>
              <a:t>overall</a:t>
            </a: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Calibri" pitchFamily="34" charset="0"/>
              </a:rPr>
              <a:t>nonlinearity</a:t>
            </a: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Calibri" pitchFamily="34" charset="0"/>
              </a:rPr>
              <a:t>for</a:t>
            </a: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Calibri" pitchFamily="34" charset="0"/>
              </a:rPr>
              <a:t>processed</a:t>
            </a: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de-DE" dirty="0" err="1">
                <a:solidFill>
                  <a:srgbClr val="000000"/>
                </a:solidFill>
                <a:latin typeface="Calibri" pitchFamily="34" charset="0"/>
              </a:rPr>
              <a:t>simulated</a:t>
            </a: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Calibri" pitchFamily="34" charset="0"/>
              </a:rPr>
              <a:t>pulses</a:t>
            </a: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673" y="1988840"/>
            <a:ext cx="5697855" cy="466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62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832"/>
    </mc:Choice>
    <mc:Fallback xmlns="">
      <p:transition advTm="2832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1863" y="198438"/>
            <a:ext cx="7772400" cy="487362"/>
          </a:xfrm>
        </p:spPr>
        <p:txBody>
          <a:bodyPr/>
          <a:lstStyle/>
          <a:p>
            <a:r>
              <a:rPr lang="en-US" dirty="0" smtClean="0">
                <a:latin typeface="Calibri" pitchFamily="34" charset="0"/>
              </a:rPr>
              <a:t>Effects of ADC non-linearity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3719736" y="1109643"/>
            <a:ext cx="6696744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07975" indent="-28575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16 </a:t>
            </a:r>
            <a:r>
              <a:rPr lang="de-DE" dirty="0" err="1">
                <a:solidFill>
                  <a:srgbClr val="000000"/>
                </a:solidFill>
                <a:latin typeface="Calibri" pitchFamily="34" charset="0"/>
              </a:rPr>
              <a:t>bit</a:t>
            </a: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Calibri" pitchFamily="34" charset="0"/>
              </a:rPr>
              <a:t>for</a:t>
            </a: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 +/- 120 </a:t>
            </a:r>
            <a:r>
              <a:rPr lang="de-DE" dirty="0" err="1">
                <a:solidFill>
                  <a:srgbClr val="000000"/>
                </a:solidFill>
                <a:latin typeface="Calibri" pitchFamily="34" charset="0"/>
              </a:rPr>
              <a:t>keV</a:t>
            </a: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 </a:t>
            </a:r>
          </a:p>
          <a:p>
            <a:pPr marL="307975" indent="-28575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rgbClr val="000000"/>
                </a:solidFill>
                <a:latin typeface="Calibri" pitchFamily="34" charset="0"/>
              </a:rPr>
              <a:t>overall</a:t>
            </a: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Calibri" pitchFamily="34" charset="0"/>
              </a:rPr>
              <a:t>nonlinearity</a:t>
            </a: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Calibri" pitchFamily="34" charset="0"/>
              </a:rPr>
              <a:t>for</a:t>
            </a: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Calibri" pitchFamily="34" charset="0"/>
              </a:rPr>
              <a:t>processed</a:t>
            </a: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de-DE" dirty="0" err="1">
                <a:solidFill>
                  <a:srgbClr val="000000"/>
                </a:solidFill>
                <a:latin typeface="Calibri" pitchFamily="34" charset="0"/>
              </a:rPr>
              <a:t>simulated</a:t>
            </a: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Calibri" pitchFamily="34" charset="0"/>
              </a:rPr>
              <a:t>pulses</a:t>
            </a: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673" y="1988840"/>
            <a:ext cx="5697855" cy="46634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3242" y="1988841"/>
            <a:ext cx="5697855" cy="465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46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832"/>
    </mc:Choice>
    <mc:Fallback xmlns="">
      <p:transition advTm="2832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1863" y="198438"/>
            <a:ext cx="7772400" cy="487362"/>
          </a:xfrm>
        </p:spPr>
        <p:txBody>
          <a:bodyPr/>
          <a:lstStyle/>
          <a:p>
            <a:r>
              <a:rPr lang="en-US" dirty="0" smtClean="0">
                <a:latin typeface="Calibri" pitchFamily="34" charset="0"/>
              </a:rPr>
              <a:t>Measured ADC non-linearity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3719736" y="1109643"/>
            <a:ext cx="6696744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07975" indent="-28575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16 </a:t>
            </a:r>
            <a:r>
              <a:rPr lang="de-DE" dirty="0" err="1">
                <a:solidFill>
                  <a:srgbClr val="000000"/>
                </a:solidFill>
                <a:latin typeface="Calibri" pitchFamily="34" charset="0"/>
              </a:rPr>
              <a:t>bit</a:t>
            </a: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Calibri" pitchFamily="34" charset="0"/>
              </a:rPr>
              <a:t>for</a:t>
            </a: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 +/- 60 </a:t>
            </a:r>
            <a:r>
              <a:rPr lang="de-DE" dirty="0" err="1">
                <a:solidFill>
                  <a:srgbClr val="000000"/>
                </a:solidFill>
                <a:latin typeface="Calibri" pitchFamily="34" charset="0"/>
              </a:rPr>
              <a:t>keV</a:t>
            </a: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 </a:t>
            </a:r>
          </a:p>
          <a:p>
            <a:pPr marL="307975" indent="-28575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rgbClr val="000000"/>
                </a:solidFill>
                <a:latin typeface="Calibri" pitchFamily="34" charset="0"/>
              </a:rPr>
              <a:t>measured</a:t>
            </a: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 non-</a:t>
            </a:r>
            <a:r>
              <a:rPr lang="de-DE" dirty="0" err="1">
                <a:solidFill>
                  <a:srgbClr val="000000"/>
                </a:solidFill>
                <a:latin typeface="Calibri" pitchFamily="34" charset="0"/>
              </a:rPr>
              <a:t>linearity</a:t>
            </a: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Calibri" pitchFamily="34" charset="0"/>
              </a:rPr>
              <a:t>of</a:t>
            </a: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 SIS-3316: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385" y="1894474"/>
            <a:ext cx="8985812" cy="405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832"/>
    </mc:Choice>
    <mc:Fallback xmlns="">
      <p:transition advTm="2832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1863" y="198438"/>
            <a:ext cx="7772400" cy="487362"/>
          </a:xfrm>
        </p:spPr>
        <p:txBody>
          <a:bodyPr/>
          <a:lstStyle/>
          <a:p>
            <a:r>
              <a:rPr lang="en-US" dirty="0" smtClean="0">
                <a:latin typeface="Calibri" pitchFamily="34" charset="0"/>
              </a:rPr>
              <a:t>Effects of ADC non-linearity on energy calibration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3719736" y="1109644"/>
            <a:ext cx="756084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07975" indent="-28575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16 </a:t>
            </a:r>
            <a:r>
              <a:rPr lang="de-DE" dirty="0" err="1">
                <a:solidFill>
                  <a:srgbClr val="000000"/>
                </a:solidFill>
                <a:latin typeface="Calibri" pitchFamily="34" charset="0"/>
              </a:rPr>
              <a:t>bit</a:t>
            </a: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Calibri" pitchFamily="34" charset="0"/>
              </a:rPr>
              <a:t>for</a:t>
            </a: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 +/- 60 </a:t>
            </a:r>
            <a:r>
              <a:rPr lang="de-DE" dirty="0" err="1">
                <a:solidFill>
                  <a:srgbClr val="000000"/>
                </a:solidFill>
                <a:latin typeface="Calibri" pitchFamily="34" charset="0"/>
              </a:rPr>
              <a:t>keV</a:t>
            </a: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 </a:t>
            </a:r>
          </a:p>
          <a:p>
            <a:pPr marL="307975" indent="-28575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rgbClr val="000000"/>
                </a:solidFill>
                <a:latin typeface="Calibri" pitchFamily="34" charset="0"/>
              </a:rPr>
              <a:t>based</a:t>
            </a: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 on </a:t>
            </a:r>
            <a:r>
              <a:rPr lang="de-DE" dirty="0" err="1">
                <a:solidFill>
                  <a:srgbClr val="000000"/>
                </a:solidFill>
                <a:latin typeface="Calibri" pitchFamily="34" charset="0"/>
              </a:rPr>
              <a:t>measured</a:t>
            </a: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 non-</a:t>
            </a:r>
            <a:r>
              <a:rPr lang="de-DE" dirty="0" err="1">
                <a:solidFill>
                  <a:srgbClr val="000000"/>
                </a:solidFill>
                <a:latin typeface="Calibri" pitchFamily="34" charset="0"/>
              </a:rPr>
              <a:t>linearity</a:t>
            </a: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Calibri" pitchFamily="34" charset="0"/>
              </a:rPr>
              <a:t>of</a:t>
            </a: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 SIS-3316.</a:t>
            </a:r>
          </a:p>
          <a:p>
            <a:pPr marL="307975" indent="-28575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rgbClr val="000000"/>
                </a:solidFill>
                <a:latin typeface="Calibri" pitchFamily="34" charset="0"/>
              </a:rPr>
              <a:t>pulses</a:t>
            </a: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Calibri" pitchFamily="34" charset="0"/>
              </a:rPr>
              <a:t>average</a:t>
            </a: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Calibri" pitchFamily="34" charset="0"/>
              </a:rPr>
              <a:t>over</a:t>
            </a: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 large </a:t>
            </a:r>
            <a:r>
              <a:rPr lang="de-DE" dirty="0" err="1">
                <a:solidFill>
                  <a:srgbClr val="000000"/>
                </a:solidFill>
                <a:latin typeface="Calibri" pitchFamily="34" charset="0"/>
              </a:rPr>
              <a:t>voltage</a:t>
            </a: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Calibri" pitchFamily="34" charset="0"/>
              </a:rPr>
              <a:t>ranges</a:t>
            </a: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Calibri" pitchFamily="34" charset="0"/>
              </a:rPr>
              <a:t>removing</a:t>
            </a: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Calibri" pitchFamily="34" charset="0"/>
              </a:rPr>
              <a:t>errors</a:t>
            </a: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Calibri" pitchFamily="34" charset="0"/>
              </a:rPr>
              <a:t>of</a:t>
            </a: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Calibri" pitchFamily="34" charset="0"/>
              </a:rPr>
              <a:t>small</a:t>
            </a: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Calibri" pitchFamily="34" charset="0"/>
              </a:rPr>
              <a:t>bits</a:t>
            </a:r>
            <a:endParaRPr lang="de-DE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2430728"/>
            <a:ext cx="9180512" cy="431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71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832"/>
    </mc:Choice>
    <mc:Fallback xmlns="">
      <p:transition advTm="2832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819" y="3481193"/>
            <a:ext cx="4376050" cy="33768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254" y="0"/>
            <a:ext cx="9933997" cy="14705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6470"/>
          <a:stretch/>
        </p:blipFill>
        <p:spPr>
          <a:xfrm>
            <a:off x="7417198" y="1474839"/>
            <a:ext cx="4694944" cy="53831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01212"/>
            <a:ext cx="4270888" cy="350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314706"/>
      </p:ext>
    </p:extLst>
  </p:cSld>
  <p:clrMapOvr>
    <a:masterClrMapping/>
  </p:clrMapOvr>
  <p:transition advTm="2832"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771" y="125361"/>
            <a:ext cx="10793980" cy="646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968625"/>
      </p:ext>
    </p:extLst>
  </p:cSld>
  <p:clrMapOvr>
    <a:masterClrMapping/>
  </p:clrMapOvr>
  <p:transition advTm="2832"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621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26" name="Picture 2" descr="C:\Users\andreas\bilder\2015_Kryo_in_Modane\small_80\DSC02687_s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04" y="21772"/>
            <a:ext cx="10260632" cy="6840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2495600" y="260648"/>
            <a:ext cx="7272808" cy="432048"/>
          </a:xfrm>
          <a:noFill/>
        </p:spPr>
        <p:txBody>
          <a:bodyPr/>
          <a:lstStyle/>
          <a:p>
            <a:pPr eaLnBrk="1" hangingPunct="1"/>
            <a:r>
              <a:rPr lang="de-DE" sz="2800" dirty="0">
                <a:latin typeface="Calibri" panose="020F0502020204030204" pitchFamily="34" charset="0"/>
              </a:rPr>
              <a:t>MMCs get more and more mobile </a:t>
            </a:r>
            <a:endParaRPr lang="en-US" sz="2800" dirty="0">
              <a:latin typeface="Calibri" panose="020F050202020403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495600" y="764704"/>
            <a:ext cx="7272808" cy="0"/>
          </a:xfrm>
          <a:prstGeom prst="line">
            <a:avLst/>
          </a:prstGeom>
          <a:ln w="25400">
            <a:solidFill>
              <a:schemeClr val="bg1"/>
            </a:solidFill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 txBox="1">
            <a:spLocks/>
          </p:cNvSpPr>
          <p:nvPr/>
        </p:nvSpPr>
        <p:spPr bwMode="auto">
          <a:xfrm>
            <a:off x="695400" y="1412776"/>
            <a:ext cx="10225136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pitchFamily="66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pitchFamily="66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pitchFamily="66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r>
              <a:rPr lang="de-DE" sz="2800" b="1" kern="0" dirty="0">
                <a:solidFill>
                  <a:schemeClr val="bg1"/>
                </a:solidFill>
                <a:latin typeface="Calibri" panose="020F0502020204030204" pitchFamily="34" charset="0"/>
              </a:rPr>
              <a:t>here @ entrance to Frejus tunnel between Italy and France</a:t>
            </a:r>
            <a:endParaRPr lang="en-US" sz="2800" b="1" kern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742581"/>
      </p:ext>
    </p:extLst>
  </p:cSld>
  <p:clrMapOvr>
    <a:masterClrMapping/>
  </p:clrMapOvr>
  <p:transition advTm="2832"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621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0" y="8701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</a:rPr>
              <a:t>Two maXs-100 systems @ e-cooler of CRYRING @ GSI/FAIR: </a:t>
            </a: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</a:rPr>
              <a:t>He-like Uranium</a:t>
            </a:r>
            <a:endParaRPr lang="en-US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2696"/>
            <a:ext cx="12192000" cy="6869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9376" y="764705"/>
            <a:ext cx="5112568" cy="58477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Beamtimes 2021 &amp; 2025</a:t>
            </a:r>
            <a:endParaRPr lang="de-DE" sz="3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256189"/>
      </p:ext>
    </p:extLst>
  </p:cSld>
  <p:clrMapOvr>
    <a:masterClrMapping/>
  </p:clrMapOvr>
  <p:transition advTm="2832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5" name="Rectangle 3"/>
          <p:cNvSpPr>
            <a:spLocks noGrp="1" noChangeArrowheads="1"/>
          </p:cNvSpPr>
          <p:nvPr>
            <p:ph type="title"/>
          </p:nvPr>
        </p:nvSpPr>
        <p:spPr>
          <a:xfrm>
            <a:off x="2201863" y="205334"/>
            <a:ext cx="7772400" cy="487362"/>
          </a:xfrm>
        </p:spPr>
        <p:txBody>
          <a:bodyPr/>
          <a:lstStyle/>
          <a:p>
            <a:r>
              <a:rPr lang="en-US" dirty="0">
                <a:latin typeface="Calibri" pitchFamily="34" charset="0"/>
              </a:rPr>
              <a:t>m</a:t>
            </a:r>
            <a:r>
              <a:rPr lang="en-US" dirty="0" smtClean="0">
                <a:latin typeface="Calibri" pitchFamily="34" charset="0"/>
              </a:rPr>
              <a:t>etallic </a:t>
            </a:r>
            <a:r>
              <a:rPr lang="en-US" dirty="0">
                <a:latin typeface="Calibri" pitchFamily="34" charset="0"/>
              </a:rPr>
              <a:t>m</a:t>
            </a:r>
            <a:r>
              <a:rPr lang="en-US" dirty="0" smtClean="0">
                <a:latin typeface="Calibri" pitchFamily="34" charset="0"/>
              </a:rPr>
              <a:t>agnetic </a:t>
            </a:r>
            <a:r>
              <a:rPr lang="en-US" dirty="0">
                <a:latin typeface="Calibri" pitchFamily="34" charset="0"/>
              </a:rPr>
              <a:t>c</a:t>
            </a:r>
            <a:r>
              <a:rPr lang="en-US" dirty="0" smtClean="0">
                <a:latin typeface="Calibri" pitchFamily="34" charset="0"/>
              </a:rPr>
              <a:t>alorimeters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300034" name="Rectangle 2"/>
          <p:cNvSpPr>
            <a:spLocks noChangeArrowheads="1"/>
          </p:cNvSpPr>
          <p:nvPr/>
        </p:nvSpPr>
        <p:spPr bwMode="auto">
          <a:xfrm>
            <a:off x="7724501" y="1362918"/>
            <a:ext cx="764950" cy="30480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>
              <a:solidFill>
                <a:srgbClr val="FFCC00"/>
              </a:solidFill>
            </a:endParaRPr>
          </a:p>
        </p:txBody>
      </p:sp>
      <p:sp>
        <p:nvSpPr>
          <p:cNvPr id="300036" name="Text Box 4"/>
          <p:cNvSpPr txBox="1">
            <a:spLocks noChangeArrowheads="1"/>
          </p:cNvSpPr>
          <p:nvPr/>
        </p:nvSpPr>
        <p:spPr bwMode="auto">
          <a:xfrm>
            <a:off x="4412705" y="1348199"/>
            <a:ext cx="4391917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 anchor="ctr">
            <a:spAutoFit/>
          </a:bodyPr>
          <a:lstStyle/>
          <a:p>
            <a:pPr eaLnBrk="0" hangingPunct="0"/>
            <a:r>
              <a:rPr lang="en-US" sz="1800" dirty="0">
                <a:solidFill>
                  <a:schemeClr val="accent2"/>
                </a:solidFill>
                <a:latin typeface="Calibri" pitchFamily="34" charset="0"/>
              </a:rPr>
              <a:t>paramagnetic sensor:  </a:t>
            </a:r>
            <a:r>
              <a:rPr lang="en-US" sz="1800" b="1" dirty="0">
                <a:solidFill>
                  <a:schemeClr val="accent2"/>
                </a:solidFill>
                <a:latin typeface="Calibri" pitchFamily="34" charset="0"/>
              </a:rPr>
              <a:t>Au</a:t>
            </a:r>
            <a:r>
              <a:rPr lang="en-US" sz="1800" dirty="0">
                <a:solidFill>
                  <a:schemeClr val="accent2"/>
                </a:solidFill>
                <a:latin typeface="Calibri" pitchFamily="34" charset="0"/>
              </a:rPr>
              <a:t>:Er</a:t>
            </a:r>
            <a:r>
              <a:rPr lang="en-US" sz="1800" baseline="-25000" dirty="0">
                <a:solidFill>
                  <a:schemeClr val="accent2"/>
                </a:solidFill>
                <a:latin typeface="Calibri" pitchFamily="34" charset="0"/>
              </a:rPr>
              <a:t>500ppm</a:t>
            </a:r>
            <a:r>
              <a:rPr lang="en-US" sz="1800" dirty="0">
                <a:solidFill>
                  <a:schemeClr val="accent2"/>
                </a:solidFill>
                <a:latin typeface="Calibri" pitchFamily="34" charset="0"/>
              </a:rPr>
              <a:t>  , </a:t>
            </a:r>
            <a:r>
              <a:rPr lang="en-US" sz="1800" b="1" dirty="0" err="1">
                <a:solidFill>
                  <a:schemeClr val="accent2"/>
                </a:solidFill>
                <a:latin typeface="Calibri" pitchFamily="34" charset="0"/>
              </a:rPr>
              <a:t>Ag</a:t>
            </a:r>
            <a:r>
              <a:rPr lang="en-US" sz="1800" dirty="0" err="1">
                <a:solidFill>
                  <a:schemeClr val="accent2"/>
                </a:solidFill>
                <a:latin typeface="Calibri" pitchFamily="34" charset="0"/>
              </a:rPr>
              <a:t>:Er</a:t>
            </a:r>
            <a:r>
              <a:rPr lang="en-US" sz="1800" dirty="0">
                <a:solidFill>
                  <a:schemeClr val="accent2"/>
                </a:solidFill>
                <a:latin typeface="Calibri" pitchFamily="34" charset="0"/>
              </a:rPr>
              <a:t>                </a:t>
            </a:r>
          </a:p>
        </p:txBody>
      </p:sp>
      <p:grpSp>
        <p:nvGrpSpPr>
          <p:cNvPr id="300047" name="Group 15"/>
          <p:cNvGrpSpPr>
            <a:grpSpLocks/>
          </p:cNvGrpSpPr>
          <p:nvPr/>
        </p:nvGrpSpPr>
        <p:grpSpPr bwMode="auto">
          <a:xfrm>
            <a:off x="4773066" y="3306689"/>
            <a:ext cx="3429000" cy="809625"/>
            <a:chOff x="3288" y="2568"/>
            <a:chExt cx="2160" cy="510"/>
          </a:xfrm>
        </p:grpSpPr>
        <p:pic>
          <p:nvPicPr>
            <p:cNvPr id="300039" name="Picture 7"/>
            <p:cNvPicPr>
              <a:picLocks noChangeAspect="1" noChangeArrowheads="1"/>
            </p:cNvPicPr>
            <p:nvPr/>
          </p:nvPicPr>
          <p:blipFill>
            <a:blip r:embed="rId3" cstate="print">
              <a:lum bright="-12000"/>
            </a:blip>
            <a:srcRect/>
            <a:stretch>
              <a:fillRect/>
            </a:stretch>
          </p:blipFill>
          <p:spPr bwMode="auto">
            <a:xfrm>
              <a:off x="3288" y="2568"/>
              <a:ext cx="2160" cy="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00045" name="Picture 13"/>
            <p:cNvPicPr>
              <a:picLocks noChangeAspect="1" noChangeArrowheads="1"/>
            </p:cNvPicPr>
            <p:nvPr/>
          </p:nvPicPr>
          <p:blipFill>
            <a:blip r:embed="rId4" cstate="print">
              <a:lum bright="-12000"/>
            </a:blip>
            <a:srcRect l="54546" t="54546"/>
            <a:stretch>
              <a:fillRect/>
            </a:stretch>
          </p:blipFill>
          <p:spPr bwMode="auto">
            <a:xfrm>
              <a:off x="5056" y="2856"/>
              <a:ext cx="384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300046" name="Picture 14"/>
          <p:cNvPicPr>
            <a:picLocks noChangeAspect="1" noChangeArrowheads="1"/>
          </p:cNvPicPr>
          <p:nvPr/>
        </p:nvPicPr>
        <p:blipFill>
          <a:blip r:embed="rId5" cstate="print"/>
          <a:srcRect l="8701"/>
          <a:stretch>
            <a:fillRect/>
          </a:stretch>
        </p:blipFill>
        <p:spPr bwMode="auto">
          <a:xfrm>
            <a:off x="93117" y="930200"/>
            <a:ext cx="4246563" cy="3290888"/>
          </a:xfrm>
          <a:prstGeom prst="rect">
            <a:avLst/>
          </a:prstGeom>
          <a:noFill/>
        </p:spPr>
      </p:pic>
      <p:sp>
        <p:nvSpPr>
          <p:cNvPr id="300049" name="Text Box 17"/>
          <p:cNvSpPr txBox="1">
            <a:spLocks noChangeArrowheads="1"/>
          </p:cNvSpPr>
          <p:nvPr/>
        </p:nvSpPr>
        <p:spPr bwMode="auto">
          <a:xfrm>
            <a:off x="2711625" y="4509119"/>
            <a:ext cx="6624735" cy="211683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ctr">
              <a:spcBef>
                <a:spcPct val="50000"/>
              </a:spcBef>
            </a:pPr>
            <a:r>
              <a:rPr lang="de-DE" sz="1800" dirty="0">
                <a:latin typeface="Calibri" pitchFamily="34" charset="0"/>
              </a:rPr>
              <a:t>main differences to </a:t>
            </a:r>
            <a:r>
              <a:rPr lang="de-DE" sz="1800" dirty="0" smtClean="0">
                <a:latin typeface="Calibri" pitchFamily="34" charset="0"/>
              </a:rPr>
              <a:t>resistive sensors like TES </a:t>
            </a:r>
            <a:r>
              <a:rPr lang="de-DE" sz="1800" dirty="0">
                <a:latin typeface="Calibri" pitchFamily="34" charset="0"/>
              </a:rPr>
              <a:t>and thermistors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800" dirty="0" err="1">
                <a:solidFill>
                  <a:schemeClr val="accent2"/>
                </a:solidFill>
                <a:latin typeface="Calibri" pitchFamily="34" charset="0"/>
              </a:rPr>
              <a:t>no</a:t>
            </a:r>
            <a:r>
              <a:rPr lang="de-DE" sz="180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sz="1800" dirty="0" err="1">
                <a:solidFill>
                  <a:schemeClr val="accent2"/>
                </a:solidFill>
                <a:latin typeface="Calibri" pitchFamily="34" charset="0"/>
              </a:rPr>
              <a:t>dissipation</a:t>
            </a:r>
            <a:r>
              <a:rPr lang="de-DE" sz="1800" dirty="0">
                <a:solidFill>
                  <a:schemeClr val="accent2"/>
                </a:solidFill>
                <a:latin typeface="Calibri" pitchFamily="34" charset="0"/>
              </a:rPr>
              <a:t> in </a:t>
            </a:r>
            <a:r>
              <a:rPr lang="de-DE" sz="1800" dirty="0" err="1">
                <a:solidFill>
                  <a:schemeClr val="accent2"/>
                </a:solidFill>
                <a:latin typeface="Calibri" pitchFamily="34" charset="0"/>
              </a:rPr>
              <a:t>the</a:t>
            </a:r>
            <a:r>
              <a:rPr lang="de-DE" sz="180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sz="1800" dirty="0" err="1">
                <a:solidFill>
                  <a:schemeClr val="accent2"/>
                </a:solidFill>
                <a:latin typeface="Calibri" pitchFamily="34" charset="0"/>
              </a:rPr>
              <a:t>sensor</a:t>
            </a:r>
            <a:endParaRPr lang="de-DE" sz="1800" dirty="0">
              <a:solidFill>
                <a:schemeClr val="accent2"/>
              </a:solidFill>
              <a:latin typeface="Calibri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800" dirty="0" err="1">
                <a:solidFill>
                  <a:schemeClr val="accent2"/>
                </a:solidFill>
                <a:latin typeface="Calibri" pitchFamily="34" charset="0"/>
              </a:rPr>
              <a:t>no</a:t>
            </a:r>
            <a:r>
              <a:rPr lang="de-DE" sz="180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sz="1800" dirty="0" err="1">
                <a:solidFill>
                  <a:schemeClr val="accent2"/>
                </a:solidFill>
                <a:latin typeface="Calibri" pitchFamily="34" charset="0"/>
              </a:rPr>
              <a:t>galvanic</a:t>
            </a:r>
            <a:r>
              <a:rPr lang="de-DE" sz="180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sz="1800" dirty="0" err="1">
                <a:solidFill>
                  <a:schemeClr val="accent2"/>
                </a:solidFill>
                <a:latin typeface="Calibri" pitchFamily="34" charset="0"/>
              </a:rPr>
              <a:t>contact</a:t>
            </a:r>
            <a:r>
              <a:rPr lang="de-DE" sz="180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sz="1800" dirty="0" err="1">
                <a:solidFill>
                  <a:schemeClr val="accent2"/>
                </a:solidFill>
                <a:latin typeface="Calibri" pitchFamily="34" charset="0"/>
              </a:rPr>
              <a:t>to</a:t>
            </a:r>
            <a:r>
              <a:rPr lang="de-DE" sz="180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sz="1800" dirty="0" err="1">
                <a:solidFill>
                  <a:schemeClr val="accent2"/>
                </a:solidFill>
                <a:latin typeface="Calibri" pitchFamily="34" charset="0"/>
              </a:rPr>
              <a:t>the</a:t>
            </a:r>
            <a:r>
              <a:rPr lang="de-DE" sz="180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sz="1800" dirty="0" err="1">
                <a:solidFill>
                  <a:schemeClr val="accent2"/>
                </a:solidFill>
                <a:latin typeface="Calibri" pitchFamily="34" charset="0"/>
              </a:rPr>
              <a:t>sensor</a:t>
            </a:r>
            <a:endParaRPr lang="de-DE" sz="1800" b="1" i="1" dirty="0">
              <a:solidFill>
                <a:schemeClr val="accent2"/>
              </a:solidFill>
              <a:latin typeface="Calibri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800" b="1" i="1" dirty="0">
                <a:solidFill>
                  <a:schemeClr val="accent2"/>
                </a:solidFill>
                <a:latin typeface="Calibri" pitchFamily="34" charset="0"/>
              </a:rPr>
              <a:t>M</a:t>
            </a:r>
            <a:r>
              <a:rPr lang="de-DE" sz="1800" b="1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sz="1800" dirty="0" err="1">
                <a:solidFill>
                  <a:schemeClr val="accent2"/>
                </a:solidFill>
                <a:latin typeface="Calibri" pitchFamily="34" charset="0"/>
              </a:rPr>
              <a:t>and</a:t>
            </a:r>
            <a:r>
              <a:rPr lang="de-DE" sz="1800" b="1" dirty="0">
                <a:solidFill>
                  <a:schemeClr val="accent2"/>
                </a:solidFill>
                <a:latin typeface="Calibri" pitchFamily="34" charset="0"/>
              </a:rPr>
              <a:t> C </a:t>
            </a:r>
            <a:r>
              <a:rPr lang="de-DE" sz="1800" dirty="0" err="1">
                <a:solidFill>
                  <a:schemeClr val="accent2"/>
                </a:solidFill>
                <a:latin typeface="Calibri" pitchFamily="34" charset="0"/>
              </a:rPr>
              <a:t>of</a:t>
            </a:r>
            <a:r>
              <a:rPr lang="de-DE" sz="180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sz="1800" dirty="0" err="1">
                <a:solidFill>
                  <a:schemeClr val="accent2"/>
                </a:solidFill>
                <a:latin typeface="Calibri" pitchFamily="34" charset="0"/>
              </a:rPr>
              <a:t>weakly</a:t>
            </a:r>
            <a:r>
              <a:rPr lang="de-DE" sz="180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sz="1800" dirty="0" err="1">
                <a:solidFill>
                  <a:schemeClr val="accent2"/>
                </a:solidFill>
                <a:latin typeface="Calibri" pitchFamily="34" charset="0"/>
              </a:rPr>
              <a:t>interacting</a:t>
            </a:r>
            <a:r>
              <a:rPr lang="de-DE" sz="180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sz="1800" dirty="0" err="1">
                <a:solidFill>
                  <a:schemeClr val="accent2"/>
                </a:solidFill>
                <a:latin typeface="Calibri" pitchFamily="34" charset="0"/>
              </a:rPr>
              <a:t>spins</a:t>
            </a:r>
            <a:r>
              <a:rPr lang="de-DE" sz="180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sz="1800" dirty="0" err="1">
                <a:solidFill>
                  <a:schemeClr val="accent2"/>
                </a:solidFill>
                <a:latin typeface="Calibri" pitchFamily="34" charset="0"/>
              </a:rPr>
              <a:t>well</a:t>
            </a:r>
            <a:r>
              <a:rPr lang="de-DE" sz="180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sz="1800" dirty="0" err="1">
                <a:solidFill>
                  <a:schemeClr val="accent2"/>
                </a:solidFill>
                <a:latin typeface="Calibri" pitchFamily="34" charset="0"/>
              </a:rPr>
              <a:t>understood</a:t>
            </a:r>
            <a:r>
              <a:rPr lang="de-DE" sz="180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endParaRPr lang="de-DE" sz="1800" dirty="0">
              <a:solidFill>
                <a:srgbClr val="C00000"/>
              </a:solidFill>
              <a:latin typeface="Calibri" pitchFamily="34" charset="0"/>
            </a:endParaRPr>
          </a:p>
          <a:p>
            <a:pPr>
              <a:spcBef>
                <a:spcPts val="600"/>
              </a:spcBef>
            </a:pPr>
            <a:endParaRPr lang="de-DE" sz="1800" dirty="0">
              <a:solidFill>
                <a:srgbClr val="CC0000"/>
              </a:solidFill>
              <a:latin typeface="Calibri" pitchFamily="34" charset="0"/>
            </a:endParaRPr>
          </a:p>
        </p:txBody>
      </p:sp>
      <p:sp>
        <p:nvSpPr>
          <p:cNvPr id="300054" name="Text Box 22"/>
          <p:cNvSpPr txBox="1">
            <a:spLocks noChangeArrowheads="1"/>
          </p:cNvSpPr>
          <p:nvPr/>
        </p:nvSpPr>
        <p:spPr bwMode="auto">
          <a:xfrm>
            <a:off x="4412704" y="2898700"/>
            <a:ext cx="4419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800" dirty="0" err="1">
                <a:solidFill>
                  <a:schemeClr val="accent2"/>
                </a:solidFill>
                <a:latin typeface="Calibri" pitchFamily="34" charset="0"/>
              </a:rPr>
              <a:t>signal</a:t>
            </a:r>
            <a:r>
              <a:rPr lang="de-DE" sz="180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sz="1800" dirty="0" err="1">
                <a:solidFill>
                  <a:schemeClr val="accent2"/>
                </a:solidFill>
                <a:latin typeface="Calibri" pitchFamily="34" charset="0"/>
              </a:rPr>
              <a:t>size</a:t>
            </a:r>
            <a:r>
              <a:rPr lang="de-DE" sz="1800" dirty="0">
                <a:solidFill>
                  <a:schemeClr val="accent2"/>
                </a:solidFill>
                <a:latin typeface="Calibri" pitchFamily="34" charset="0"/>
              </a:rPr>
              <a:t>:</a:t>
            </a:r>
          </a:p>
        </p:txBody>
      </p:sp>
      <p:sp>
        <p:nvSpPr>
          <p:cNvPr id="21" name="Rechteck 20"/>
          <p:cNvSpPr/>
          <p:nvPr/>
        </p:nvSpPr>
        <p:spPr>
          <a:xfrm>
            <a:off x="3663999" y="2503907"/>
            <a:ext cx="428628" cy="232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extfeld 21"/>
          <p:cNvSpPr txBox="1"/>
          <p:nvPr/>
        </p:nvSpPr>
        <p:spPr>
          <a:xfrm>
            <a:off x="3405938" y="5857944"/>
            <a:ext cx="57856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800" dirty="0" err="1">
                <a:solidFill>
                  <a:schemeClr val="accent2"/>
                </a:solidFill>
                <a:latin typeface="Calibri" pitchFamily="34" charset="0"/>
              </a:rPr>
              <a:t>numerical</a:t>
            </a:r>
            <a:r>
              <a:rPr lang="de-DE" sz="180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sz="1800" dirty="0" err="1">
                <a:solidFill>
                  <a:schemeClr val="accent2"/>
                </a:solidFill>
                <a:latin typeface="Calibri" pitchFamily="34" charset="0"/>
              </a:rPr>
              <a:t>optimization</a:t>
            </a:r>
            <a:endParaRPr lang="de-DE" sz="1800" dirty="0">
              <a:solidFill>
                <a:schemeClr val="accent2"/>
              </a:solidFill>
              <a:latin typeface="Calibri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C00000"/>
                </a:solidFill>
                <a:latin typeface="Calibri" pitchFamily="34" charset="0"/>
              </a:rPr>
              <a:t>non-</a:t>
            </a:r>
            <a:r>
              <a:rPr lang="de-DE" sz="1800" dirty="0" err="1">
                <a:solidFill>
                  <a:srgbClr val="C00000"/>
                </a:solidFill>
                <a:latin typeface="Calibri" pitchFamily="34" charset="0"/>
              </a:rPr>
              <a:t>linearity</a:t>
            </a:r>
            <a:r>
              <a:rPr lang="de-DE" sz="1800" dirty="0">
                <a:solidFill>
                  <a:srgbClr val="C00000"/>
                </a:solidFill>
                <a:latin typeface="Calibri" pitchFamily="34" charset="0"/>
              </a:rPr>
              <a:t>: </a:t>
            </a:r>
            <a:r>
              <a:rPr lang="de-DE" sz="1800" b="1" dirty="0" err="1">
                <a:solidFill>
                  <a:srgbClr val="C00000"/>
                </a:solidFill>
                <a:latin typeface="Calibri" pitchFamily="34" charset="0"/>
              </a:rPr>
              <a:t>small</a:t>
            </a:r>
            <a:r>
              <a:rPr lang="de-DE" sz="1800" b="1" dirty="0">
                <a:solidFill>
                  <a:srgbClr val="C00000"/>
                </a:solidFill>
                <a:latin typeface="Calibri" pitchFamily="34" charset="0"/>
              </a:rPr>
              <a:t> &amp; </a:t>
            </a:r>
            <a:r>
              <a:rPr lang="de-DE" sz="1800" b="1" dirty="0" err="1">
                <a:solidFill>
                  <a:srgbClr val="C00000"/>
                </a:solidFill>
                <a:latin typeface="Calibri" pitchFamily="34" charset="0"/>
              </a:rPr>
              <a:t>understood</a:t>
            </a:r>
            <a:r>
              <a:rPr lang="de-DE" sz="1800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de-DE" sz="1800" dirty="0" err="1">
                <a:solidFill>
                  <a:srgbClr val="C00000"/>
                </a:solidFill>
                <a:latin typeface="Calibri" pitchFamily="34" charset="0"/>
              </a:rPr>
              <a:t>from</a:t>
            </a:r>
            <a:r>
              <a:rPr lang="de-DE" sz="1800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de-DE" sz="1800" dirty="0" err="1">
                <a:solidFill>
                  <a:srgbClr val="C00000"/>
                </a:solidFill>
                <a:latin typeface="Calibri" pitchFamily="34" charset="0"/>
              </a:rPr>
              <a:t>thermodynamics</a:t>
            </a:r>
            <a:endParaRPr lang="de-DE" sz="1800" dirty="0">
              <a:solidFill>
                <a:srgbClr val="C00000"/>
              </a:solidFill>
              <a:latin typeface="Calibri" pitchFamily="34" charset="0"/>
            </a:endParaRPr>
          </a:p>
          <a:p>
            <a:pPr>
              <a:spcBef>
                <a:spcPts val="600"/>
              </a:spcBef>
            </a:pPr>
            <a:r>
              <a:rPr lang="de-DE" sz="1800" dirty="0">
                <a:solidFill>
                  <a:srgbClr val="C00000"/>
                </a:solidFill>
                <a:latin typeface="Calibri" pitchFamily="34" charset="0"/>
              </a:rPr>
              <a:t>		    	</a:t>
            </a:r>
          </a:p>
        </p:txBody>
      </p:sp>
      <p:sp>
        <p:nvSpPr>
          <p:cNvPr id="23" name="Pfeil nach rechts 22"/>
          <p:cNvSpPr/>
          <p:nvPr/>
        </p:nvSpPr>
        <p:spPr>
          <a:xfrm>
            <a:off x="3071664" y="5949280"/>
            <a:ext cx="285752" cy="142876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ight Brace 2"/>
          <p:cNvSpPr/>
          <p:nvPr/>
        </p:nvSpPr>
        <p:spPr>
          <a:xfrm>
            <a:off x="6456040" y="4941168"/>
            <a:ext cx="144016" cy="571279"/>
          </a:xfrm>
          <a:prstGeom prst="rightBrac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2"/>
              </a:solidFill>
            </a:endParaRPr>
          </a:p>
        </p:txBody>
      </p:sp>
      <p:sp>
        <p:nvSpPr>
          <p:cNvPr id="26" name="Textfeld 21"/>
          <p:cNvSpPr txBox="1"/>
          <p:nvPr/>
        </p:nvSpPr>
        <p:spPr>
          <a:xfrm>
            <a:off x="6600056" y="5049349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err="1">
                <a:solidFill>
                  <a:srgbClr val="C00000"/>
                </a:solidFill>
                <a:latin typeface="Calibri" pitchFamily="34" charset="0"/>
              </a:rPr>
              <a:t>important</a:t>
            </a:r>
            <a:r>
              <a:rPr lang="de-DE" sz="1800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de-DE" sz="1800" dirty="0" err="1">
                <a:solidFill>
                  <a:srgbClr val="C00000"/>
                </a:solidFill>
                <a:latin typeface="Calibri" pitchFamily="34" charset="0"/>
              </a:rPr>
              <a:t>for</a:t>
            </a:r>
            <a:r>
              <a:rPr lang="de-DE" sz="1800" dirty="0">
                <a:solidFill>
                  <a:srgbClr val="C00000"/>
                </a:solidFill>
                <a:latin typeface="Calibri" pitchFamily="34" charset="0"/>
              </a:rPr>
              <a:t> large </a:t>
            </a:r>
            <a:r>
              <a:rPr lang="de-DE" sz="1800" dirty="0" err="1">
                <a:solidFill>
                  <a:srgbClr val="C00000"/>
                </a:solidFill>
                <a:latin typeface="Calibri" pitchFamily="34" charset="0"/>
              </a:rPr>
              <a:t>arrays</a:t>
            </a:r>
            <a:endParaRPr lang="de-DE" sz="1800" dirty="0">
              <a:solidFill>
                <a:srgbClr val="C00000"/>
              </a:solidFill>
              <a:latin typeface="Calibri" pitchFamily="34" charset="0"/>
            </a:endParaRPr>
          </a:p>
        </p:txBody>
      </p:sp>
      <p:grpSp>
        <p:nvGrpSpPr>
          <p:cNvPr id="42" name="Gruppieren 8">
            <a:extLst>
              <a:ext uri="{FF2B5EF4-FFF2-40B4-BE49-F238E27FC236}">
                <a16:creationId xmlns:a16="http://schemas.microsoft.com/office/drawing/2014/main" id="{F9D90BAD-9F54-4CEF-8DA3-A0454A57644C}"/>
              </a:ext>
            </a:extLst>
          </p:cNvPr>
          <p:cNvGrpSpPr/>
          <p:nvPr/>
        </p:nvGrpSpPr>
        <p:grpSpPr>
          <a:xfrm>
            <a:off x="8751452" y="1700808"/>
            <a:ext cx="3393220" cy="2723572"/>
            <a:chOff x="4830462" y="2408442"/>
            <a:chExt cx="3825268" cy="2723572"/>
          </a:xfrm>
        </p:grpSpPr>
        <p:cxnSp>
          <p:nvCxnSpPr>
            <p:cNvPr id="43" name="Gerade Verbindung mit Pfeil 9">
              <a:extLst>
                <a:ext uri="{FF2B5EF4-FFF2-40B4-BE49-F238E27FC236}">
                  <a16:creationId xmlns:a16="http://schemas.microsoft.com/office/drawing/2014/main" id="{574B257A-416C-42B7-B625-B30AC0976C28}"/>
                </a:ext>
              </a:extLst>
            </p:cNvPr>
            <p:cNvCxnSpPr/>
            <p:nvPr/>
          </p:nvCxnSpPr>
          <p:spPr>
            <a:xfrm flipV="1">
              <a:off x="5261287" y="2470523"/>
              <a:ext cx="19431" cy="227273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" name="Gruppieren 11">
              <a:extLst>
                <a:ext uri="{FF2B5EF4-FFF2-40B4-BE49-F238E27FC236}">
                  <a16:creationId xmlns:a16="http://schemas.microsoft.com/office/drawing/2014/main" id="{C1972E93-6CF5-4EC2-93C2-92E237E8E2DF}"/>
                </a:ext>
              </a:extLst>
            </p:cNvPr>
            <p:cNvGrpSpPr/>
            <p:nvPr/>
          </p:nvGrpSpPr>
          <p:grpSpPr>
            <a:xfrm>
              <a:off x="5182073" y="2532458"/>
              <a:ext cx="3473657" cy="2599556"/>
              <a:chOff x="5274807" y="2772283"/>
              <a:chExt cx="3473657" cy="2599556"/>
            </a:xfrm>
          </p:grpSpPr>
          <p:pic>
            <p:nvPicPr>
              <p:cNvPr id="46" name="Picture 2">
                <a:extLst>
                  <a:ext uri="{FF2B5EF4-FFF2-40B4-BE49-F238E27FC236}">
                    <a16:creationId xmlns:a16="http://schemas.microsoft.com/office/drawing/2014/main" id="{EDFCD05E-7E8C-41C7-81CB-C467ACC3D0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6061"/>
              <a:stretch>
                <a:fillRect/>
              </a:stretch>
            </p:blipFill>
            <p:spPr bwMode="auto">
              <a:xfrm>
                <a:off x="5274807" y="2772283"/>
                <a:ext cx="1158875" cy="2095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" name="Picture 2">
                <a:extLst>
                  <a:ext uri="{FF2B5EF4-FFF2-40B4-BE49-F238E27FC236}">
                    <a16:creationId xmlns:a16="http://schemas.microsoft.com/office/drawing/2014/main" id="{4FA647D7-BFB9-4E24-B4D0-91A07904CD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708" t="-2" b="2750"/>
              <a:stretch>
                <a:fillRect/>
              </a:stretch>
            </p:blipFill>
            <p:spPr bwMode="auto">
              <a:xfrm>
                <a:off x="6401932" y="2787944"/>
                <a:ext cx="1930400" cy="2036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48" name="Gerade Verbindung mit Pfeil 15">
                <a:extLst>
                  <a:ext uri="{FF2B5EF4-FFF2-40B4-BE49-F238E27FC236}">
                    <a16:creationId xmlns:a16="http://schemas.microsoft.com/office/drawing/2014/main" id="{9C18647A-7992-4E5B-AAB2-718182BDDC7E}"/>
                  </a:ext>
                </a:extLst>
              </p:cNvPr>
              <p:cNvCxnSpPr/>
              <p:nvPr/>
            </p:nvCxnSpPr>
            <p:spPr>
              <a:xfrm>
                <a:off x="5344657" y="4980282"/>
                <a:ext cx="3211513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Gerade Verbindung mit Pfeil 16">
                <a:extLst>
                  <a:ext uri="{FF2B5EF4-FFF2-40B4-BE49-F238E27FC236}">
                    <a16:creationId xmlns:a16="http://schemas.microsoft.com/office/drawing/2014/main" id="{F893BB4B-1378-41D3-9446-32AFA9709117}"/>
                  </a:ext>
                </a:extLst>
              </p:cNvPr>
              <p:cNvCxnSpPr/>
              <p:nvPr/>
            </p:nvCxnSpPr>
            <p:spPr>
              <a:xfrm>
                <a:off x="6235245" y="2847700"/>
                <a:ext cx="0" cy="197008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feld 10">
                <a:extLst>
                  <a:ext uri="{FF2B5EF4-FFF2-40B4-BE49-F238E27FC236}">
                    <a16:creationId xmlns:a16="http://schemas.microsoft.com/office/drawing/2014/main" id="{4FED5604-33A6-4E3A-A3B2-DDD330B8007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486854" y="5002507"/>
                <a:ext cx="26161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/>
                <a:ext uri="{91240B29-F687-4f45-9708-019B960494DF}"/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  <a:cs typeface="Arial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  <a:cs typeface="Arial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  <a:cs typeface="Arial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  <a:cs typeface="Arial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de-DE" altLang="de-DE" sz="1800" i="1" dirty="0">
                    <a:latin typeface="+mn-lt"/>
                    <a:ea typeface="+mn-ea"/>
                  </a:rPr>
                  <a:t>t</a:t>
                </a:r>
                <a:endParaRPr lang="de-DE" altLang="de-DE" sz="1400" i="1" dirty="0">
                  <a:latin typeface="+mn-lt"/>
                  <a:ea typeface="+mn-ea"/>
                </a:endParaRPr>
              </a:p>
            </p:txBody>
          </p:sp>
        </p:grpSp>
        <p:sp>
          <p:nvSpPr>
            <p:cNvPr id="45" name="Textfeld 10">
              <a:extLst>
                <a:ext uri="{FF2B5EF4-FFF2-40B4-BE49-F238E27FC236}">
                  <a16:creationId xmlns:a16="http://schemas.microsoft.com/office/drawing/2014/main" id="{ABF1FAEC-662F-4195-B922-6236BE30A1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30462" y="2408442"/>
              <a:ext cx="29687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1800" i="1" dirty="0">
                  <a:latin typeface="+mn-lt"/>
                  <a:ea typeface="+mn-ea"/>
                </a:rPr>
                <a:t>T</a:t>
              </a:r>
              <a:endParaRPr lang="de-DE" altLang="de-DE" sz="1400" i="1" dirty="0">
                <a:latin typeface="+mn-lt"/>
                <a:ea typeface="+mn-ea"/>
              </a:endParaRPr>
            </a:p>
          </p:txBody>
        </p:sp>
      </p:grpSp>
      <p:sp>
        <p:nvSpPr>
          <p:cNvPr id="52" name="Textfeld 19">
            <a:extLst>
              <a:ext uri="{FF2B5EF4-FFF2-40B4-BE49-F238E27FC236}">
                <a16:creationId xmlns:a16="http://schemas.microsoft.com/office/drawing/2014/main" id="{EE80E2CA-9CF0-4F7F-82F3-890AB3802D87}"/>
              </a:ext>
            </a:extLst>
          </p:cNvPr>
          <p:cNvSpPr txBox="1"/>
          <p:nvPr/>
        </p:nvSpPr>
        <p:spPr>
          <a:xfrm flipH="1">
            <a:off x="9166055" y="2636912"/>
            <a:ext cx="7463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~1</a:t>
            </a:r>
            <a:r>
              <a:rPr lang="de-DE" sz="800" dirty="0"/>
              <a:t> </a:t>
            </a:r>
            <a:r>
              <a:rPr lang="de-DE" sz="1600" dirty="0" err="1"/>
              <a:t>mK</a:t>
            </a:r>
            <a:endParaRPr lang="de-DE" sz="1600" dirty="0"/>
          </a:p>
        </p:txBody>
      </p:sp>
      <p:sp>
        <p:nvSpPr>
          <p:cNvPr id="53" name="Textfeld 20">
            <a:extLst>
              <a:ext uri="{FF2B5EF4-FFF2-40B4-BE49-F238E27FC236}">
                <a16:creationId xmlns:a16="http://schemas.microsoft.com/office/drawing/2014/main" id="{8085217C-4C6C-4BAD-8444-69DF54BA4B46}"/>
              </a:ext>
            </a:extLst>
          </p:cNvPr>
          <p:cNvSpPr txBox="1"/>
          <p:nvPr/>
        </p:nvSpPr>
        <p:spPr>
          <a:xfrm flipH="1">
            <a:off x="9100830" y="3547511"/>
            <a:ext cx="7463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20</a:t>
            </a:r>
            <a:r>
              <a:rPr lang="de-DE" sz="800" dirty="0"/>
              <a:t> </a:t>
            </a:r>
            <a:r>
              <a:rPr lang="de-DE" sz="1600" dirty="0" err="1"/>
              <a:t>mK</a:t>
            </a:r>
            <a:endParaRPr lang="de-DE" sz="1600" dirty="0"/>
          </a:p>
        </p:txBody>
      </p:sp>
      <p:sp>
        <p:nvSpPr>
          <p:cNvPr id="54" name="Textfeld 21">
            <a:extLst>
              <a:ext uri="{FF2B5EF4-FFF2-40B4-BE49-F238E27FC236}">
                <a16:creationId xmlns:a16="http://schemas.microsoft.com/office/drawing/2014/main" id="{804229DE-3654-4E79-8E7E-467E8E1BF665}"/>
              </a:ext>
            </a:extLst>
          </p:cNvPr>
          <p:cNvSpPr txBox="1"/>
          <p:nvPr/>
        </p:nvSpPr>
        <p:spPr>
          <a:xfrm flipH="1">
            <a:off x="10560496" y="3026386"/>
            <a:ext cx="7463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~1</a:t>
            </a:r>
            <a:r>
              <a:rPr lang="de-DE" sz="800" dirty="0"/>
              <a:t> </a:t>
            </a:r>
            <a:r>
              <a:rPr lang="de-DE" sz="1600" dirty="0" err="1"/>
              <a:t>ms</a:t>
            </a:r>
            <a:endParaRPr lang="de-DE" sz="1600" dirty="0"/>
          </a:p>
        </p:txBody>
      </p:sp>
      <p:pic>
        <p:nvPicPr>
          <p:cNvPr id="56" name="Grafik 23">
            <a:extLst>
              <a:ext uri="{FF2B5EF4-FFF2-40B4-BE49-F238E27FC236}">
                <a16:creationId xmlns:a16="http://schemas.microsoft.com/office/drawing/2014/main" id="{F2A2909D-4755-46C9-A57E-2F318BA6905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19536" y="2417121"/>
            <a:ext cx="905056" cy="579831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681A23E7-49E0-45CB-96D8-99EF1EBAB398}"/>
              </a:ext>
            </a:extLst>
          </p:cNvPr>
          <p:cNvGrpSpPr>
            <a:grpSpLocks/>
          </p:cNvGrpSpPr>
          <p:nvPr/>
        </p:nvGrpSpPr>
        <p:grpSpPr bwMode="auto">
          <a:xfrm>
            <a:off x="5447928" y="1916832"/>
            <a:ext cx="1316038" cy="1103901"/>
            <a:chOff x="2323" y="2836"/>
            <a:chExt cx="1056" cy="846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2B6728A2-53E6-443A-A148-C8CC5428B0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23" y="2836"/>
              <a:ext cx="1056" cy="846"/>
              <a:chOff x="2544" y="4944"/>
              <a:chExt cx="1056" cy="707"/>
            </a:xfrm>
          </p:grpSpPr>
          <p:sp>
            <p:nvSpPr>
              <p:cNvPr id="63" name="Line 26">
                <a:extLst>
                  <a:ext uri="{FF2B5EF4-FFF2-40B4-BE49-F238E27FC236}">
                    <a16:creationId xmlns:a16="http://schemas.microsoft.com/office/drawing/2014/main" id="{8CE55D6D-5670-4328-A981-A6514C965F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03" y="5011"/>
                <a:ext cx="0" cy="42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lIns="92075" tIns="46038" rIns="92075" bIns="46038"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64" name="Line 27">
                <a:extLst>
                  <a:ext uri="{FF2B5EF4-FFF2-40B4-BE49-F238E27FC236}">
                    <a16:creationId xmlns:a16="http://schemas.microsoft.com/office/drawing/2014/main" id="{9672938E-130C-4317-BE40-1DAAC1994F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03" y="5433"/>
                <a:ext cx="77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lIns="92075" tIns="46038" rIns="92075" bIns="46038"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65" name="Text Box 28">
                <a:extLst>
                  <a:ext uri="{FF2B5EF4-FFF2-40B4-BE49-F238E27FC236}">
                    <a16:creationId xmlns:a16="http://schemas.microsoft.com/office/drawing/2014/main" id="{6A1390A9-986F-49D2-8359-C6E187E43E0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44" y="4944"/>
                <a:ext cx="350" cy="2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eaLnBrk="0" hangingPunct="0"/>
                <a:r>
                  <a:rPr lang="de-DE" i="1" dirty="0"/>
                  <a:t>M</a:t>
                </a:r>
                <a:r>
                  <a:rPr lang="de-DE" dirty="0">
                    <a:solidFill>
                      <a:schemeClr val="tx2"/>
                    </a:solidFill>
                  </a:rPr>
                  <a:t> </a:t>
                </a:r>
              </a:p>
            </p:txBody>
          </p:sp>
          <p:sp>
            <p:nvSpPr>
              <p:cNvPr id="66" name="Text Box 29">
                <a:extLst>
                  <a:ext uri="{FF2B5EF4-FFF2-40B4-BE49-F238E27FC236}">
                    <a16:creationId xmlns:a16="http://schemas.microsoft.com/office/drawing/2014/main" id="{8875A2C5-E344-4E1D-AB49-0E3E7D07EFE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27" y="5414"/>
                <a:ext cx="273" cy="2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2075" tIns="46038" rIns="92075" bIns="46038">
                <a:spAutoFit/>
              </a:bodyPr>
              <a:lstStyle/>
              <a:p>
                <a:pPr eaLnBrk="0" hangingPunct="0"/>
                <a:r>
                  <a:rPr lang="de-DE" i="1" dirty="0"/>
                  <a:t>T</a:t>
                </a:r>
              </a:p>
            </p:txBody>
          </p:sp>
        </p:grpSp>
        <p:sp>
          <p:nvSpPr>
            <p:cNvPr id="59" name="Freeform 30">
              <a:extLst>
                <a:ext uri="{FF2B5EF4-FFF2-40B4-BE49-F238E27FC236}">
                  <a16:creationId xmlns:a16="http://schemas.microsoft.com/office/drawing/2014/main" id="{F7192874-5F9B-4241-80ED-DC5C7BD49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5" y="3030"/>
              <a:ext cx="336" cy="3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8" y="294"/>
                </a:cxn>
                <a:cxn ang="0">
                  <a:pos x="474" y="366"/>
                </a:cxn>
              </a:cxnLst>
              <a:rect l="0" t="0" r="r" b="b"/>
              <a:pathLst>
                <a:path w="474" h="366">
                  <a:moveTo>
                    <a:pt x="0" y="0"/>
                  </a:moveTo>
                  <a:cubicBezTo>
                    <a:pt x="14" y="116"/>
                    <a:pt x="29" y="233"/>
                    <a:pt x="108" y="294"/>
                  </a:cubicBezTo>
                  <a:cubicBezTo>
                    <a:pt x="187" y="355"/>
                    <a:pt x="413" y="354"/>
                    <a:pt x="474" y="366"/>
                  </a:cubicBezTo>
                </a:path>
              </a:pathLst>
            </a:custGeom>
            <a:noFill/>
            <a:ln w="28575" cap="flat" cmpd="sng">
              <a:solidFill>
                <a:srgbClr val="FF3300"/>
              </a:solidFill>
              <a:prstDash val="solid"/>
              <a:round/>
              <a:headEnd/>
              <a:tailEnd/>
            </a:ln>
            <a:effectLst/>
          </p:spPr>
          <p:txBody>
            <a:bodyPr wrap="none" lIns="92075" tIns="46038" rIns="92075" bIns="46038" anchor="ctr">
              <a:spAutoFit/>
            </a:bodyPr>
            <a:lstStyle/>
            <a:p>
              <a:endParaRPr lang="de-DE"/>
            </a:p>
          </p:txBody>
        </p:sp>
        <p:sp>
          <p:nvSpPr>
            <p:cNvPr id="60" name="Freeform 31">
              <a:extLst>
                <a:ext uri="{FF2B5EF4-FFF2-40B4-BE49-F238E27FC236}">
                  <a16:creationId xmlns:a16="http://schemas.microsoft.com/office/drawing/2014/main" id="{A58DC47E-1394-4185-8134-C5E7AF40C9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7" y="3120"/>
              <a:ext cx="60" cy="1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7"/>
                </a:cxn>
                <a:cxn ang="0">
                  <a:pos x="9" y="54"/>
                </a:cxn>
                <a:cxn ang="0">
                  <a:pos x="24" y="103"/>
                </a:cxn>
                <a:cxn ang="0">
                  <a:pos x="60" y="158"/>
                </a:cxn>
              </a:cxnLst>
              <a:rect l="0" t="0" r="r" b="b"/>
              <a:pathLst>
                <a:path w="60" h="158">
                  <a:moveTo>
                    <a:pt x="0" y="0"/>
                  </a:moveTo>
                  <a:lnTo>
                    <a:pt x="1" y="17"/>
                  </a:lnTo>
                  <a:cubicBezTo>
                    <a:pt x="2" y="26"/>
                    <a:pt x="5" y="40"/>
                    <a:pt x="9" y="54"/>
                  </a:cubicBezTo>
                  <a:cubicBezTo>
                    <a:pt x="13" y="68"/>
                    <a:pt x="16" y="86"/>
                    <a:pt x="24" y="103"/>
                  </a:cubicBezTo>
                  <a:cubicBezTo>
                    <a:pt x="32" y="120"/>
                    <a:pt x="54" y="148"/>
                    <a:pt x="60" y="158"/>
                  </a:cubicBezTo>
                </a:path>
              </a:pathLst>
            </a:custGeom>
            <a:noFill/>
            <a:ln w="28575" cap="flat" cmpd="sng">
              <a:solidFill>
                <a:schemeClr val="tx2"/>
              </a:solidFill>
              <a:prstDash val="solid"/>
              <a:round/>
              <a:headEnd/>
              <a:tailEnd/>
            </a:ln>
            <a:effectLst/>
          </p:spPr>
          <p:txBody>
            <a:bodyPr wrap="none" lIns="92075" tIns="46038" rIns="92075" bIns="46038" anchor="ctr">
              <a:spAutoFit/>
            </a:bodyPr>
            <a:lstStyle/>
            <a:p>
              <a:endParaRPr lang="de-DE"/>
            </a:p>
          </p:txBody>
        </p:sp>
        <p:sp>
          <p:nvSpPr>
            <p:cNvPr id="61" name="Line 32">
              <a:extLst>
                <a:ext uri="{FF2B5EF4-FFF2-40B4-BE49-F238E27FC236}">
                  <a16:creationId xmlns:a16="http://schemas.microsoft.com/office/drawing/2014/main" id="{EA603642-A484-496C-8E9D-BD905A9E0E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15" y="3273"/>
              <a:ext cx="54" cy="42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>
              <a:spAutoFit/>
            </a:bodyPr>
            <a:lstStyle/>
            <a:p>
              <a:endParaRPr lang="de-DE"/>
            </a:p>
          </p:txBody>
        </p:sp>
        <p:sp>
          <p:nvSpPr>
            <p:cNvPr id="62" name="Line 33">
              <a:extLst>
                <a:ext uri="{FF2B5EF4-FFF2-40B4-BE49-F238E27FC236}">
                  <a16:creationId xmlns:a16="http://schemas.microsoft.com/office/drawing/2014/main" id="{5311491A-A892-4625-B51D-3DA28A353B5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755" y="3078"/>
              <a:ext cx="15" cy="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>
              <a:spAutoFit/>
            </a:bodyPr>
            <a:lstStyle/>
            <a:p>
              <a:endParaRPr lang="de-DE"/>
            </a:p>
          </p:txBody>
        </p:sp>
      </p:grpSp>
      <p:sp>
        <p:nvSpPr>
          <p:cNvPr id="39" name="Text Box 4"/>
          <p:cNvSpPr txBox="1">
            <a:spLocks noChangeArrowheads="1"/>
          </p:cNvSpPr>
          <p:nvPr/>
        </p:nvSpPr>
        <p:spPr bwMode="auto">
          <a:xfrm>
            <a:off x="4425147" y="908720"/>
            <a:ext cx="4391917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 anchor="ctr">
            <a:spAutoFit/>
          </a:bodyPr>
          <a:lstStyle/>
          <a:p>
            <a:pPr eaLnBrk="0" hangingPunct="0"/>
            <a:r>
              <a:rPr lang="en-US" sz="1800" dirty="0" smtClean="0">
                <a:solidFill>
                  <a:schemeClr val="accent2"/>
                </a:solidFill>
                <a:latin typeface="Calibri" pitchFamily="34" charset="0"/>
              </a:rPr>
              <a:t>          </a:t>
            </a:r>
            <a:endParaRPr lang="en-US" sz="1800" dirty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832"/>
    </mc:Choice>
    <mc:Fallback xmlns="">
      <p:transition advTm="2832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621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0" y="-15190"/>
                <a:ext cx="121920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4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rPr>
                  <a:t>maXs-30 @ </a:t>
                </a:r>
                <a14:m>
                  <m:oMath xmlns:m="http://schemas.openxmlformats.org/officeDocument/2006/math">
                    <m:r>
                      <a:rPr lang="de-DE" sz="4000" b="0" i="1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de-DE" sz="4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rPr>
                  <a:t>-beamline, PSI:  </a:t>
                </a:r>
                <a:r>
                  <a:rPr lang="de-DE" sz="40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rPr>
                  <a:t>muonic Li, B, C</a:t>
                </a:r>
                <a:endParaRPr lang="de-DE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-15190"/>
                <a:ext cx="12192000" cy="707886"/>
              </a:xfrm>
              <a:prstGeom prst="rect">
                <a:avLst/>
              </a:prstGeom>
              <a:blipFill>
                <a:blip r:embed="rId3"/>
                <a:stretch>
                  <a:fillRect t="-17241" b="-4224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594BBF31-34D0-C7FE-6DC2-D095A8679B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6" y="681767"/>
            <a:ext cx="9264352" cy="617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57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latin typeface="Calibri" pitchFamily="34" charset="0"/>
              </a:rPr>
              <a:t>s</a:t>
            </a:r>
            <a:r>
              <a:rPr lang="de-DE" dirty="0" err="1" smtClean="0">
                <a:latin typeface="Calibri" pitchFamily="34" charset="0"/>
              </a:rPr>
              <a:t>ummary</a:t>
            </a:r>
            <a:r>
              <a:rPr lang="de-DE" dirty="0" smtClean="0">
                <a:latin typeface="Calibri" pitchFamily="34" charset="0"/>
              </a:rPr>
              <a:t> &amp; </a:t>
            </a:r>
            <a:r>
              <a:rPr lang="de-DE" dirty="0" err="1" smtClean="0">
                <a:latin typeface="Calibri" pitchFamily="34" charset="0"/>
              </a:rPr>
              <a:t>outlook</a:t>
            </a:r>
            <a:endParaRPr lang="de-DE" dirty="0" smtClean="0">
              <a:latin typeface="Calibri" pitchFamily="34" charset="0"/>
            </a:endParaRPr>
          </a:p>
        </p:txBody>
      </p:sp>
      <p:sp>
        <p:nvSpPr>
          <p:cNvPr id="56323" name="Text Box 4"/>
          <p:cNvSpPr txBox="1">
            <a:spLocks noChangeArrowheads="1"/>
          </p:cNvSpPr>
          <p:nvPr/>
        </p:nvSpPr>
        <p:spPr bwMode="auto">
          <a:xfrm>
            <a:off x="2171800" y="1037049"/>
            <a:ext cx="9612832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1620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defTabSz="11620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defTabSz="11620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defTabSz="11620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defTabSz="11620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11620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11620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11620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11620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marL="200025" indent="-200025" eaLnBrk="1" hangingPunct="1">
              <a:lnSpc>
                <a:spcPct val="150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lang="de-DE" sz="1800" dirty="0">
                <a:solidFill>
                  <a:srgbClr val="3333CC"/>
                </a:solidFill>
                <a:latin typeface="Calibri" pitchFamily="34" charset="0"/>
              </a:rPr>
              <a:t>metallic magnetic calorimeters </a:t>
            </a:r>
            <a:r>
              <a:rPr lang="de-DE" sz="1800" dirty="0">
                <a:solidFill>
                  <a:srgbClr val="CC0000"/>
                </a:solidFill>
                <a:latin typeface="Calibri" pitchFamily="34" charset="0"/>
              </a:rPr>
              <a:t>combine in a unique </a:t>
            </a:r>
            <a:r>
              <a:rPr lang="de-DE" sz="1800" dirty="0" err="1">
                <a:solidFill>
                  <a:srgbClr val="CC0000"/>
                </a:solidFill>
                <a:latin typeface="Calibri" pitchFamily="34" charset="0"/>
              </a:rPr>
              <a:t>way</a:t>
            </a:r>
            <a:r>
              <a:rPr lang="de-DE" sz="1800" dirty="0">
                <a:solidFill>
                  <a:srgbClr val="CC0000"/>
                </a:solidFill>
                <a:latin typeface="Calibri" pitchFamily="34" charset="0"/>
              </a:rPr>
              <a:t> 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endParaRPr lang="de-DE" sz="1800" dirty="0">
              <a:solidFill>
                <a:srgbClr val="CC0000"/>
              </a:solidFill>
              <a:latin typeface="Calibri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endParaRPr lang="de-DE" sz="1800" dirty="0">
              <a:solidFill>
                <a:srgbClr val="CC0000"/>
              </a:solidFill>
              <a:latin typeface="Calibri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endParaRPr lang="de-DE" sz="1800" dirty="0">
              <a:solidFill>
                <a:srgbClr val="CC0000"/>
              </a:solidFill>
              <a:latin typeface="Calibri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endParaRPr lang="de-DE" sz="1800" dirty="0">
              <a:solidFill>
                <a:srgbClr val="CC0000"/>
              </a:solidFill>
              <a:latin typeface="Calibri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de-DE" sz="1800" dirty="0">
                <a:solidFill>
                  <a:srgbClr val="CC0000"/>
                </a:solidFill>
                <a:latin typeface="Calibri" pitchFamily="34" charset="0"/>
              </a:rPr>
              <a:t> </a:t>
            </a:r>
            <a:endParaRPr lang="de-DE" sz="1800" dirty="0">
              <a:solidFill>
                <a:srgbClr val="3333CC"/>
              </a:solidFill>
              <a:latin typeface="Calibri" pitchFamily="34" charset="0"/>
            </a:endParaRPr>
          </a:p>
          <a:p>
            <a:pPr marL="200025" indent="-200025"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de-DE" sz="1800" dirty="0">
                <a:solidFill>
                  <a:srgbClr val="C00000"/>
                </a:solidFill>
                <a:latin typeface="Calibri" pitchFamily="34" charset="0"/>
              </a:rPr>
              <a:t>energy calibration: </a:t>
            </a:r>
            <a:r>
              <a:rPr lang="de-DE" sz="1800" dirty="0" smtClean="0">
                <a:solidFill>
                  <a:srgbClr val="C00000"/>
                </a:solidFill>
                <a:latin typeface="Calibri" pitchFamily="34" charset="0"/>
              </a:rPr>
              <a:t/>
            </a:r>
            <a:br>
              <a:rPr lang="de-DE" sz="1800" dirty="0" smtClean="0">
                <a:solidFill>
                  <a:srgbClr val="C00000"/>
                </a:solidFill>
                <a:latin typeface="Calibri" pitchFamily="34" charset="0"/>
              </a:rPr>
            </a:br>
            <a:r>
              <a:rPr lang="de-DE" sz="1800" dirty="0" smtClean="0">
                <a:solidFill>
                  <a:srgbClr val="C00000"/>
                </a:solidFill>
                <a:latin typeface="Calibri" pitchFamily="34" charset="0"/>
              </a:rPr>
              <a:t>sparse </a:t>
            </a:r>
            <a:r>
              <a:rPr lang="de-DE" sz="1800" dirty="0">
                <a:solidFill>
                  <a:srgbClr val="C00000"/>
                </a:solidFill>
                <a:latin typeface="Calibri" pitchFamily="34" charset="0"/>
              </a:rPr>
              <a:t>set of calibration lines </a:t>
            </a:r>
            <a:r>
              <a:rPr lang="de-DE" sz="1800" dirty="0" smtClean="0">
                <a:solidFill>
                  <a:srgbClr val="C00000"/>
                </a:solidFill>
                <a:latin typeface="Calibri" pitchFamily="34" charset="0"/>
              </a:rPr>
              <a:t>will allow for ppm-FS-accuracy for line-positions </a:t>
            </a:r>
            <a:r>
              <a:rPr lang="de-DE" sz="1800" dirty="0">
                <a:solidFill>
                  <a:srgbClr val="C00000"/>
                </a:solidFill>
                <a:latin typeface="Calibri" pitchFamily="34" charset="0"/>
              </a:rPr>
              <a:t>in fullrange</a:t>
            </a:r>
          </a:p>
          <a:p>
            <a:pPr marL="200025" indent="-200025"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de-DE" sz="1800" dirty="0">
                <a:solidFill>
                  <a:srgbClr val="3333CC"/>
                </a:solidFill>
                <a:latin typeface="Calibri" pitchFamily="34" charset="0"/>
              </a:rPr>
              <a:t>micro-fabrication </a:t>
            </a:r>
            <a:r>
              <a:rPr lang="de-DE" sz="1800" dirty="0" smtClean="0">
                <a:solidFill>
                  <a:srgbClr val="3333CC"/>
                </a:solidFill>
                <a:latin typeface="Calibri" pitchFamily="34" charset="0"/>
              </a:rPr>
              <a:t>works</a:t>
            </a:r>
          </a:p>
          <a:p>
            <a:pPr marL="200025" indent="-200025"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de-DE" sz="1800" dirty="0" smtClean="0">
                <a:solidFill>
                  <a:srgbClr val="3333CC"/>
                </a:solidFill>
                <a:latin typeface="Calibri" pitchFamily="34" charset="0"/>
              </a:rPr>
              <a:t>scaling to pixelcounts &gt;</a:t>
            </a:r>
            <a:r>
              <a:rPr lang="de-DE" sz="1800" dirty="0">
                <a:solidFill>
                  <a:srgbClr val="3333CC"/>
                </a:solidFill>
                <a:latin typeface="Calibri" pitchFamily="34" charset="0"/>
              </a:rPr>
              <a:t> </a:t>
            </a:r>
            <a:r>
              <a:rPr lang="de-DE" sz="1800" dirty="0" smtClean="0">
                <a:solidFill>
                  <a:srgbClr val="3333CC"/>
                </a:solidFill>
                <a:latin typeface="Calibri" pitchFamily="34" charset="0"/>
              </a:rPr>
              <a:t> 100 in progress</a:t>
            </a:r>
            <a:endParaRPr lang="de-DE" sz="1800" dirty="0">
              <a:solidFill>
                <a:srgbClr val="3333CC"/>
              </a:solidFill>
              <a:latin typeface="Calibri" pitchFamily="34" charset="0"/>
            </a:endParaRPr>
          </a:p>
          <a:p>
            <a:pPr marL="200025" indent="-200025"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de-DE" sz="1800" dirty="0">
                <a:solidFill>
                  <a:srgbClr val="3333CC"/>
                </a:solidFill>
                <a:latin typeface="Calibri" pitchFamily="34" charset="0"/>
              </a:rPr>
              <a:t>large </a:t>
            </a:r>
            <a:r>
              <a:rPr lang="de-DE" sz="1800" dirty="0" err="1">
                <a:solidFill>
                  <a:srgbClr val="3333CC"/>
                </a:solidFill>
                <a:latin typeface="Calibri" pitchFamily="34" charset="0"/>
              </a:rPr>
              <a:t>variety</a:t>
            </a:r>
            <a:r>
              <a:rPr lang="de-DE" sz="1800" dirty="0">
                <a:solidFill>
                  <a:srgbClr val="3333CC"/>
                </a:solidFill>
                <a:latin typeface="Calibri" pitchFamily="34" charset="0"/>
              </a:rPr>
              <a:t> </a:t>
            </a:r>
            <a:r>
              <a:rPr lang="de-DE" sz="1800" dirty="0" err="1">
                <a:solidFill>
                  <a:srgbClr val="3333CC"/>
                </a:solidFill>
                <a:latin typeface="Calibri" pitchFamily="34" charset="0"/>
              </a:rPr>
              <a:t>of</a:t>
            </a:r>
            <a:r>
              <a:rPr lang="de-DE" sz="1800" dirty="0">
                <a:solidFill>
                  <a:srgbClr val="3333CC"/>
                </a:solidFill>
                <a:latin typeface="Calibri" pitchFamily="34" charset="0"/>
              </a:rPr>
              <a:t> </a:t>
            </a:r>
            <a:r>
              <a:rPr lang="de-DE" sz="1800" dirty="0" err="1">
                <a:solidFill>
                  <a:srgbClr val="3333CC"/>
                </a:solidFill>
                <a:latin typeface="Calibri" pitchFamily="34" charset="0"/>
              </a:rPr>
              <a:t>sizes</a:t>
            </a:r>
            <a:r>
              <a:rPr lang="de-DE" sz="1800" dirty="0">
                <a:solidFill>
                  <a:srgbClr val="3333CC"/>
                </a:solidFill>
                <a:latin typeface="Calibri" pitchFamily="34" charset="0"/>
              </a:rPr>
              <a:t>, </a:t>
            </a:r>
            <a:r>
              <a:rPr lang="de-DE" sz="1800" dirty="0" err="1">
                <a:solidFill>
                  <a:srgbClr val="3333CC"/>
                </a:solidFill>
                <a:latin typeface="Calibri" pitchFamily="34" charset="0"/>
              </a:rPr>
              <a:t>stopping</a:t>
            </a:r>
            <a:r>
              <a:rPr lang="de-DE" sz="1800" dirty="0">
                <a:solidFill>
                  <a:srgbClr val="3333CC"/>
                </a:solidFill>
                <a:latin typeface="Calibri" pitchFamily="34" charset="0"/>
              </a:rPr>
              <a:t> </a:t>
            </a:r>
            <a:r>
              <a:rPr lang="de-DE" sz="1800" dirty="0" err="1">
                <a:solidFill>
                  <a:srgbClr val="3333CC"/>
                </a:solidFill>
                <a:latin typeface="Calibri" pitchFamily="34" charset="0"/>
              </a:rPr>
              <a:t>powers</a:t>
            </a:r>
            <a:r>
              <a:rPr lang="de-DE" sz="1800" dirty="0">
                <a:solidFill>
                  <a:srgbClr val="3333CC"/>
                </a:solidFill>
                <a:latin typeface="Calibri" pitchFamily="34" charset="0"/>
              </a:rPr>
              <a:t> </a:t>
            </a:r>
            <a:r>
              <a:rPr lang="de-DE" sz="1800" dirty="0" err="1">
                <a:solidFill>
                  <a:srgbClr val="3333CC"/>
                </a:solidFill>
                <a:latin typeface="Calibri" pitchFamily="34" charset="0"/>
              </a:rPr>
              <a:t>and</a:t>
            </a:r>
            <a:r>
              <a:rPr lang="de-DE" sz="1800" dirty="0">
                <a:solidFill>
                  <a:srgbClr val="3333CC"/>
                </a:solidFill>
                <a:latin typeface="Calibri" pitchFamily="34" charset="0"/>
              </a:rPr>
              <a:t> </a:t>
            </a:r>
            <a:r>
              <a:rPr lang="de-DE" sz="1800" dirty="0" err="1">
                <a:solidFill>
                  <a:srgbClr val="3333CC"/>
                </a:solidFill>
                <a:latin typeface="Calibri" pitchFamily="34" charset="0"/>
              </a:rPr>
              <a:t>resolutions</a:t>
            </a:r>
            <a:endParaRPr lang="de-DE" sz="1800" dirty="0">
              <a:solidFill>
                <a:srgbClr val="3333CC"/>
              </a:solidFill>
              <a:latin typeface="Calibri" pitchFamily="34" charset="0"/>
            </a:endParaRPr>
          </a:p>
          <a:p>
            <a:pPr marL="200025" indent="-200025"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de-DE" sz="1800" dirty="0">
                <a:solidFill>
                  <a:srgbClr val="3333CC"/>
                </a:solidFill>
                <a:latin typeface="Calibri" pitchFamily="34" charset="0"/>
              </a:rPr>
              <a:t>MMCs </a:t>
            </a:r>
            <a:r>
              <a:rPr lang="de-DE" sz="1800" dirty="0" err="1">
                <a:solidFill>
                  <a:srgbClr val="3333CC"/>
                </a:solidFill>
                <a:latin typeface="Calibri" pitchFamily="34" charset="0"/>
              </a:rPr>
              <a:t>start</a:t>
            </a:r>
            <a:r>
              <a:rPr lang="de-DE" sz="1800" dirty="0">
                <a:solidFill>
                  <a:srgbClr val="3333CC"/>
                </a:solidFill>
                <a:latin typeface="Calibri" pitchFamily="34" charset="0"/>
              </a:rPr>
              <a:t> </a:t>
            </a:r>
            <a:r>
              <a:rPr lang="de-DE" sz="1800" dirty="0" err="1">
                <a:solidFill>
                  <a:srgbClr val="3333CC"/>
                </a:solidFill>
                <a:latin typeface="Calibri" pitchFamily="34" charset="0"/>
              </a:rPr>
              <a:t>to</a:t>
            </a:r>
            <a:r>
              <a:rPr lang="de-DE" sz="1800" dirty="0">
                <a:solidFill>
                  <a:srgbClr val="3333CC"/>
                </a:solidFill>
                <a:latin typeface="Calibri" pitchFamily="34" charset="0"/>
              </a:rPr>
              <a:t> </a:t>
            </a:r>
            <a:r>
              <a:rPr lang="de-DE" sz="1800" dirty="0" err="1">
                <a:solidFill>
                  <a:srgbClr val="3333CC"/>
                </a:solidFill>
                <a:latin typeface="Calibri" pitchFamily="34" charset="0"/>
              </a:rPr>
              <a:t>contribute</a:t>
            </a:r>
            <a:r>
              <a:rPr lang="de-DE" sz="1800" dirty="0">
                <a:solidFill>
                  <a:srgbClr val="3333CC"/>
                </a:solidFill>
                <a:latin typeface="Calibri" pitchFamily="34" charset="0"/>
              </a:rPr>
              <a:t> </a:t>
            </a:r>
            <a:r>
              <a:rPr lang="de-DE" sz="1800" dirty="0" err="1">
                <a:solidFill>
                  <a:srgbClr val="3333CC"/>
                </a:solidFill>
                <a:latin typeface="Calibri" pitchFamily="34" charset="0"/>
              </a:rPr>
              <a:t>to</a:t>
            </a:r>
            <a:r>
              <a:rPr lang="de-DE" sz="1800" dirty="0">
                <a:solidFill>
                  <a:srgbClr val="3333CC"/>
                </a:solidFill>
                <a:latin typeface="Calibri" pitchFamily="34" charset="0"/>
              </a:rPr>
              <a:t> </a:t>
            </a:r>
            <a:r>
              <a:rPr lang="de-DE" sz="1800" dirty="0" err="1">
                <a:solidFill>
                  <a:srgbClr val="3333CC"/>
                </a:solidFill>
                <a:latin typeface="Calibri" pitchFamily="34" charset="0"/>
              </a:rPr>
              <a:t>atomic</a:t>
            </a:r>
            <a:r>
              <a:rPr lang="de-DE" sz="1800" dirty="0">
                <a:solidFill>
                  <a:srgbClr val="3333CC"/>
                </a:solidFill>
                <a:latin typeface="Calibri" pitchFamily="34" charset="0"/>
              </a:rPr>
              <a:t>, </a:t>
            </a:r>
            <a:r>
              <a:rPr lang="de-DE" sz="1800" dirty="0" err="1">
                <a:solidFill>
                  <a:srgbClr val="3333CC"/>
                </a:solidFill>
                <a:latin typeface="Calibri" pitchFamily="34" charset="0"/>
              </a:rPr>
              <a:t>molecular</a:t>
            </a:r>
            <a:r>
              <a:rPr lang="de-DE" sz="1800" dirty="0">
                <a:solidFill>
                  <a:srgbClr val="3333CC"/>
                </a:solidFill>
                <a:latin typeface="Calibri" pitchFamily="34" charset="0"/>
              </a:rPr>
              <a:t>, </a:t>
            </a:r>
            <a:r>
              <a:rPr lang="de-DE" sz="1800" dirty="0" err="1">
                <a:solidFill>
                  <a:srgbClr val="3333CC"/>
                </a:solidFill>
                <a:latin typeface="Calibri" pitchFamily="34" charset="0"/>
              </a:rPr>
              <a:t>nuclear</a:t>
            </a:r>
            <a:r>
              <a:rPr lang="de-DE" sz="1800" dirty="0">
                <a:solidFill>
                  <a:srgbClr val="3333CC"/>
                </a:solidFill>
                <a:latin typeface="Calibri" pitchFamily="34" charset="0"/>
              </a:rPr>
              <a:t> </a:t>
            </a:r>
            <a:r>
              <a:rPr lang="de-DE" sz="1800" dirty="0" err="1">
                <a:solidFill>
                  <a:srgbClr val="3333CC"/>
                </a:solidFill>
                <a:latin typeface="Calibri" pitchFamily="34" charset="0"/>
              </a:rPr>
              <a:t>and</a:t>
            </a:r>
            <a:r>
              <a:rPr lang="de-DE" sz="1800" dirty="0">
                <a:solidFill>
                  <a:srgbClr val="3333CC"/>
                </a:solidFill>
                <a:latin typeface="Calibri" pitchFamily="34" charset="0"/>
              </a:rPr>
              <a:t> astro-</a:t>
            </a:r>
            <a:r>
              <a:rPr lang="de-DE" sz="1800" dirty="0" err="1">
                <a:solidFill>
                  <a:srgbClr val="3333CC"/>
                </a:solidFill>
                <a:latin typeface="Calibri" pitchFamily="34" charset="0"/>
              </a:rPr>
              <a:t>particle</a:t>
            </a:r>
            <a:r>
              <a:rPr lang="de-DE" sz="1800" dirty="0">
                <a:solidFill>
                  <a:srgbClr val="3333CC"/>
                </a:solidFill>
                <a:latin typeface="Calibri" pitchFamily="34" charset="0"/>
              </a:rPr>
              <a:t> </a:t>
            </a:r>
            <a:r>
              <a:rPr lang="de-DE" sz="1800" dirty="0" err="1">
                <a:solidFill>
                  <a:srgbClr val="3333CC"/>
                </a:solidFill>
                <a:latin typeface="Calibri" pitchFamily="34" charset="0"/>
              </a:rPr>
              <a:t>physics</a:t>
            </a:r>
            <a:endParaRPr lang="de-DE" sz="180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2431"/>
          <a:stretch/>
        </p:blipFill>
        <p:spPr bwMode="auto">
          <a:xfrm>
            <a:off x="4849580" y="2023021"/>
            <a:ext cx="2182524" cy="1973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215878" y="1619508"/>
            <a:ext cx="21519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1620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defTabSz="11620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defTabSz="11620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defTabSz="11620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defTabSz="11620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11620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11620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11620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11620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1800" dirty="0">
                <a:solidFill>
                  <a:srgbClr val="C00000"/>
                </a:solidFill>
                <a:latin typeface="Calibri" pitchFamily="34" charset="0"/>
              </a:rPr>
              <a:t>time resolution   </a:t>
            </a:r>
          </a:p>
        </p:txBody>
      </p:sp>
      <p:pic>
        <p:nvPicPr>
          <p:cNvPr id="13" name="Picture 8" descr="Anstieg_for_tal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207569" y="2023021"/>
            <a:ext cx="2160463" cy="1973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273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153" y="2035840"/>
            <a:ext cx="2034555" cy="1969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4880174" y="1628800"/>
            <a:ext cx="21519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1620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defTabSz="11620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defTabSz="11620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defTabSz="11620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defTabSz="11620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11620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11620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11620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11620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1800" dirty="0">
                <a:solidFill>
                  <a:srgbClr val="C00000"/>
                </a:solidFill>
                <a:latin typeface="Calibri" pitchFamily="34" charset="0"/>
              </a:rPr>
              <a:t>energy resolution   </a:t>
            </a: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7400454" y="1628800"/>
            <a:ext cx="21519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1620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defTabSz="11620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defTabSz="11620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defTabSz="11620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defTabSz="11620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11620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11620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11620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11620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1800" dirty="0">
                <a:solidFill>
                  <a:srgbClr val="C00000"/>
                </a:solidFill>
                <a:latin typeface="Calibri" pitchFamily="34" charset="0"/>
              </a:rPr>
              <a:t>linearity   </a:t>
            </a:r>
          </a:p>
        </p:txBody>
      </p:sp>
    </p:spTree>
    <p:extLst>
      <p:ext uri="{BB962C8B-B14F-4D97-AF65-F5344CB8AC3E}">
        <p14:creationId xmlns:p14="http://schemas.microsoft.com/office/powerpoint/2010/main" val="345337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832"/>
    </mc:Choice>
    <mc:Fallback xmlns="">
      <p:transition advTm="2832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chine in a room&#10;&#10;Description automatically generated">
            <a:extLst>
              <a:ext uri="{FF2B5EF4-FFF2-40B4-BE49-F238E27FC236}">
                <a16:creationId xmlns:a16="http://schemas.microsoft.com/office/drawing/2014/main" id="{00550F40-F376-7209-36E1-4B3D184D3E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0" y="128826"/>
                <a:ext cx="121920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40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rPr>
                  <a:t>maXs-30 @ </a:t>
                </a:r>
                <a14:m>
                  <m:oMath xmlns:m="http://schemas.openxmlformats.org/officeDocument/2006/math">
                    <m:r>
                      <a:rPr lang="de-DE" sz="4000" b="1" i="1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de-DE" sz="40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rPr>
                  <a:t>-beamline, PSI:  muonic Li, B, C</a:t>
                </a:r>
                <a:endParaRPr lang="de-DE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28826"/>
                <a:ext cx="12192000" cy="707886"/>
              </a:xfrm>
              <a:prstGeom prst="rect">
                <a:avLst/>
              </a:prstGeom>
              <a:blipFill>
                <a:blip r:embed="rId3"/>
                <a:stretch>
                  <a:fillRect t="-16379" b="-4224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032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melapse">
            <a:hlinkClick r:id="" action="ppaction://media"/>
            <a:extLst>
              <a:ext uri="{FF2B5EF4-FFF2-40B4-BE49-F238E27FC236}">
                <a16:creationId xmlns:a16="http://schemas.microsoft.com/office/drawing/2014/main" id="{0BC01F27-C859-1B7F-0CC4-72AEF1A5511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1493" end="40694.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0" y="-15189"/>
                <a:ext cx="121920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40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rPr>
                  <a:t>maXs-30 @ </a:t>
                </a:r>
                <a14:m>
                  <m:oMath xmlns:m="http://schemas.openxmlformats.org/officeDocument/2006/math">
                    <m:r>
                      <a:rPr lang="de-DE" sz="4000" b="1" i="1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de-DE" sz="40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rPr>
                  <a:t>-beamline</a:t>
                </a:r>
                <a:r>
                  <a:rPr lang="de-DE" sz="4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rPr>
                  <a:t>,</a:t>
                </a:r>
                <a:r>
                  <a:rPr lang="de-DE" sz="40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rPr>
                  <a:t> PSI:  muonic Li, B, C</a:t>
                </a:r>
                <a:endParaRPr lang="de-DE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-15189"/>
                <a:ext cx="12192000" cy="707886"/>
              </a:xfrm>
              <a:prstGeom prst="rect">
                <a:avLst/>
              </a:prstGeom>
              <a:blipFill>
                <a:blip r:embed="rId6"/>
                <a:stretch>
                  <a:fillRect t="-17241" b="-4224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376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07921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first broadband hi-res spectrum of muonic </a:t>
            </a:r>
            <a:r>
              <a:rPr lang="de-DE" sz="3200" baseline="30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6</a:t>
            </a:r>
            <a:r>
              <a:rPr lang="de-DE" sz="32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Li and </a:t>
            </a:r>
            <a:r>
              <a:rPr lang="de-DE" sz="3200" baseline="30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7</a:t>
            </a:r>
            <a:r>
              <a:rPr lang="de-DE" sz="32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Li</a:t>
            </a:r>
            <a:endParaRPr lang="de-DE" sz="3200" dirty="0"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4" t="15452" r="11783" b="6399"/>
          <a:stretch/>
        </p:blipFill>
        <p:spPr>
          <a:xfrm>
            <a:off x="288032" y="980728"/>
            <a:ext cx="10704512" cy="59046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22458" y="1556792"/>
            <a:ext cx="13692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2p – 1s</a:t>
            </a:r>
            <a:endParaRPr lang="de-DE" sz="320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84032" y="4644425"/>
            <a:ext cx="13692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rgbClr val="0070C0"/>
                </a:solidFill>
                <a:latin typeface="Calibri" panose="020F0502020204030204" pitchFamily="34" charset="0"/>
              </a:rPr>
              <a:t>3</a:t>
            </a:r>
            <a:r>
              <a:rPr lang="de-DE" sz="32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p – 1s</a:t>
            </a:r>
            <a:endParaRPr lang="de-DE" sz="320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96200" y="5589240"/>
            <a:ext cx="13692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rgbClr val="0070C0"/>
                </a:solidFill>
                <a:latin typeface="Calibri" panose="020F0502020204030204" pitchFamily="34" charset="0"/>
              </a:rPr>
              <a:t>4</a:t>
            </a:r>
            <a:r>
              <a:rPr lang="de-DE" sz="32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p – 1s</a:t>
            </a:r>
            <a:endParaRPr lang="de-DE" sz="320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20107525">
            <a:off x="5226138" y="1423315"/>
            <a:ext cx="20984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preliminary</a:t>
            </a:r>
            <a:endParaRPr lang="de-DE" sz="32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47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07921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first broadband hi-res spectrum of muonic </a:t>
            </a:r>
            <a:r>
              <a:rPr lang="de-DE" sz="3200" baseline="30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6</a:t>
            </a:r>
            <a:r>
              <a:rPr lang="de-DE" sz="32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Li and </a:t>
            </a:r>
            <a:r>
              <a:rPr lang="de-DE" sz="3200" baseline="30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7</a:t>
            </a:r>
            <a:r>
              <a:rPr lang="de-DE" sz="32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Li</a:t>
            </a:r>
            <a:endParaRPr lang="de-DE" sz="3200" dirty="0"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4" t="15452" r="11783" b="6399"/>
          <a:stretch/>
        </p:blipFill>
        <p:spPr>
          <a:xfrm>
            <a:off x="288032" y="980728"/>
            <a:ext cx="10704512" cy="59046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22458" y="1556792"/>
            <a:ext cx="13692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2p – 1s</a:t>
            </a:r>
            <a:endParaRPr lang="de-DE" sz="320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84032" y="5436513"/>
            <a:ext cx="13692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rgbClr val="0070C0"/>
                </a:solidFill>
                <a:latin typeface="Calibri" panose="020F0502020204030204" pitchFamily="34" charset="0"/>
              </a:rPr>
              <a:t>3</a:t>
            </a:r>
            <a:r>
              <a:rPr lang="de-DE" sz="32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p – 1s</a:t>
            </a:r>
            <a:endParaRPr lang="de-DE" sz="320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96200" y="5733256"/>
            <a:ext cx="13692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rgbClr val="0070C0"/>
                </a:solidFill>
                <a:latin typeface="Calibri" panose="020F0502020204030204" pitchFamily="34" charset="0"/>
              </a:rPr>
              <a:t>4</a:t>
            </a:r>
            <a:r>
              <a:rPr lang="de-DE" sz="32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p – 1s</a:t>
            </a:r>
            <a:endParaRPr lang="de-DE" sz="320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196C31-DE76-9C96-1AD3-C46EE61B83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" t="10196" r="7820" b="2654"/>
          <a:stretch/>
        </p:blipFill>
        <p:spPr>
          <a:xfrm>
            <a:off x="4610067" y="866071"/>
            <a:ext cx="6958541" cy="46980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</p:pic>
      <p:sp>
        <p:nvSpPr>
          <p:cNvPr id="2" name="Right Arrow 1"/>
          <p:cNvSpPr/>
          <p:nvPr/>
        </p:nvSpPr>
        <p:spPr>
          <a:xfrm rot="20421779">
            <a:off x="2567608" y="4581128"/>
            <a:ext cx="2042459" cy="504056"/>
          </a:xfrm>
          <a:prstGeom prst="rightArrow">
            <a:avLst>
              <a:gd name="adj1" fmla="val 50000"/>
              <a:gd name="adj2" fmla="val 83750"/>
            </a:avLst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Box 9"/>
          <p:cNvSpPr txBox="1"/>
          <p:nvPr/>
        </p:nvSpPr>
        <p:spPr>
          <a:xfrm rot="20107525">
            <a:off x="5226138" y="1423315"/>
            <a:ext cx="20984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preliminary</a:t>
            </a:r>
            <a:endParaRPr lang="de-DE" sz="32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608168" y="4365104"/>
            <a:ext cx="504056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8688288" y="4365104"/>
            <a:ext cx="432048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904312" y="3933056"/>
            <a:ext cx="2475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isotope shift resolved</a:t>
            </a:r>
            <a:endParaRPr lang="de-DE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23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D:\andreas\veroeffentlichungen\2014_Shanghai\grosser-Sensor.png"/>
          <p:cNvPicPr>
            <a:picLocks noChangeAspect="1" noChangeArrowheads="1"/>
          </p:cNvPicPr>
          <p:nvPr/>
        </p:nvPicPr>
        <p:blipFill>
          <a:blip r:embed="rId3" cstate="print"/>
          <a:srcRect l="18397" t="12280" r="11068" b="937"/>
          <a:stretch>
            <a:fillRect/>
          </a:stretch>
        </p:blipFill>
        <p:spPr bwMode="auto">
          <a:xfrm rot="10800000">
            <a:off x="5591944" y="1839609"/>
            <a:ext cx="4968552" cy="497376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7138" name="Rectangle 2"/>
          <p:cNvSpPr>
            <a:spLocks noGrp="1" noChangeArrowheads="1"/>
          </p:cNvSpPr>
          <p:nvPr>
            <p:ph type="title"/>
          </p:nvPr>
        </p:nvSpPr>
        <p:spPr>
          <a:xfrm>
            <a:off x="1514476" y="188640"/>
            <a:ext cx="9118028" cy="381000"/>
          </a:xfrm>
        </p:spPr>
        <p:txBody>
          <a:bodyPr/>
          <a:lstStyle/>
          <a:p>
            <a:r>
              <a:rPr lang="de-DE" b="1" dirty="0" smtClean="0">
                <a:latin typeface="Calibri" pitchFamily="34" charset="0"/>
              </a:rPr>
              <a:t>MOCCA:  </a:t>
            </a:r>
            <a:r>
              <a:rPr lang="de-DE" dirty="0" smtClean="0">
                <a:latin typeface="Calibri" pitchFamily="34" charset="0"/>
              </a:rPr>
              <a:t>4k-pixel </a:t>
            </a:r>
            <a:r>
              <a:rPr lang="de-DE" dirty="0" err="1" smtClean="0">
                <a:latin typeface="Calibri" pitchFamily="34" charset="0"/>
              </a:rPr>
              <a:t>molecule</a:t>
            </a:r>
            <a:r>
              <a:rPr lang="de-DE" dirty="0" smtClean="0">
                <a:latin typeface="Calibri" pitchFamily="34" charset="0"/>
              </a:rPr>
              <a:t> </a:t>
            </a:r>
            <a:r>
              <a:rPr lang="de-DE" dirty="0" err="1" smtClean="0">
                <a:latin typeface="Calibri" pitchFamily="34" charset="0"/>
              </a:rPr>
              <a:t>camera</a:t>
            </a:r>
            <a:endParaRPr lang="de-DE" dirty="0">
              <a:latin typeface="Calibri" pitchFamily="34" charset="0"/>
            </a:endParaRPr>
          </a:p>
        </p:txBody>
      </p:sp>
      <p:pic>
        <p:nvPicPr>
          <p:cNvPr id="3604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33" t="946"/>
          <a:stretch/>
        </p:blipFill>
        <p:spPr bwMode="auto">
          <a:xfrm>
            <a:off x="1514476" y="2924944"/>
            <a:ext cx="4225463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991544" y="848906"/>
            <a:ext cx="845188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1162050">
              <a:spcBef>
                <a:spcPct val="50000"/>
              </a:spcBef>
            </a:pPr>
            <a:r>
              <a:rPr lang="de-DE" dirty="0" err="1">
                <a:latin typeface="Calibri" pitchFamily="34" charset="0"/>
              </a:rPr>
              <a:t>to</a:t>
            </a:r>
            <a:r>
              <a:rPr lang="de-DE" dirty="0">
                <a:latin typeface="Calibri" pitchFamily="34" charset="0"/>
              </a:rPr>
              <a:t> </a:t>
            </a:r>
            <a:r>
              <a:rPr lang="de-DE" dirty="0" err="1">
                <a:latin typeface="Calibri" pitchFamily="34" charset="0"/>
              </a:rPr>
              <a:t>study</a:t>
            </a:r>
            <a:r>
              <a:rPr lang="de-DE" dirty="0">
                <a:latin typeface="Calibri" pitchFamily="34" charset="0"/>
              </a:rPr>
              <a:t> </a:t>
            </a:r>
            <a:r>
              <a:rPr lang="de-DE" dirty="0" err="1">
                <a:latin typeface="Calibri" pitchFamily="34" charset="0"/>
              </a:rPr>
              <a:t>reaction</a:t>
            </a:r>
            <a:r>
              <a:rPr lang="de-DE" dirty="0">
                <a:latin typeface="Calibri" pitchFamily="34" charset="0"/>
              </a:rPr>
              <a:t> </a:t>
            </a:r>
            <a:r>
              <a:rPr lang="de-DE" dirty="0" err="1">
                <a:latin typeface="Calibri" pitchFamily="34" charset="0"/>
              </a:rPr>
              <a:t>cross</a:t>
            </a:r>
            <a:r>
              <a:rPr lang="de-DE" dirty="0">
                <a:latin typeface="Calibri" pitchFamily="34" charset="0"/>
              </a:rPr>
              <a:t> </a:t>
            </a:r>
            <a:r>
              <a:rPr lang="de-DE" dirty="0" err="1">
                <a:latin typeface="Calibri" pitchFamily="34" charset="0"/>
              </a:rPr>
              <a:t>sections</a:t>
            </a:r>
            <a:r>
              <a:rPr lang="de-DE" dirty="0">
                <a:latin typeface="Calibri" pitchFamily="34" charset="0"/>
              </a:rPr>
              <a:t> </a:t>
            </a:r>
            <a:r>
              <a:rPr lang="de-DE" dirty="0" err="1">
                <a:latin typeface="Calibri" pitchFamily="34" charset="0"/>
              </a:rPr>
              <a:t>of</a:t>
            </a:r>
            <a:r>
              <a:rPr lang="de-DE" dirty="0">
                <a:latin typeface="Calibri" pitchFamily="34" charset="0"/>
              </a:rPr>
              <a:t> </a:t>
            </a:r>
            <a:r>
              <a:rPr lang="de-DE" dirty="0" err="1">
                <a:latin typeface="Calibri" pitchFamily="34" charset="0"/>
              </a:rPr>
              <a:t>molecular</a:t>
            </a:r>
            <a:r>
              <a:rPr lang="de-DE" dirty="0">
                <a:latin typeface="Calibri" pitchFamily="34" charset="0"/>
              </a:rPr>
              <a:t> </a:t>
            </a:r>
            <a:r>
              <a:rPr lang="de-DE" dirty="0" err="1">
                <a:latin typeface="Calibri" pitchFamily="34" charset="0"/>
              </a:rPr>
              <a:t>ions</a:t>
            </a:r>
            <a:r>
              <a:rPr lang="de-DE" dirty="0">
                <a:latin typeface="Calibri" pitchFamily="34" charset="0"/>
              </a:rPr>
              <a:t> </a:t>
            </a:r>
            <a:r>
              <a:rPr lang="de-DE" dirty="0" err="1">
                <a:latin typeface="Calibri" pitchFamily="34" charset="0"/>
              </a:rPr>
              <a:t>of</a:t>
            </a:r>
            <a:r>
              <a:rPr lang="de-DE" dirty="0">
                <a:latin typeface="Calibri" pitchFamily="34" charset="0"/>
              </a:rPr>
              <a:t> </a:t>
            </a:r>
            <a:r>
              <a:rPr lang="de-DE" dirty="0" err="1">
                <a:latin typeface="Calibri" pitchFamily="34" charset="0"/>
              </a:rPr>
              <a:t>cold</a:t>
            </a:r>
            <a:r>
              <a:rPr lang="de-DE" dirty="0">
                <a:latin typeface="Calibri" pitchFamily="34" charset="0"/>
              </a:rPr>
              <a:t> interstellar </a:t>
            </a:r>
            <a:r>
              <a:rPr lang="de-DE" dirty="0" err="1">
                <a:latin typeface="Calibri" pitchFamily="34" charset="0"/>
              </a:rPr>
              <a:t>plasmas</a:t>
            </a:r>
            <a:r>
              <a:rPr lang="de-DE" dirty="0">
                <a:latin typeface="Calibri" pitchFamily="34" charset="0"/>
              </a:rPr>
              <a:t> </a:t>
            </a:r>
          </a:p>
          <a:p>
            <a:pPr algn="ctr" defTabSz="1162050">
              <a:spcBef>
                <a:spcPct val="50000"/>
              </a:spcBef>
            </a:pPr>
            <a:r>
              <a:rPr lang="de-DE" dirty="0">
                <a:latin typeface="Calibri" pitchFamily="34" charset="0"/>
              </a:rPr>
              <a:t>in </a:t>
            </a:r>
            <a:r>
              <a:rPr lang="de-DE" dirty="0" err="1">
                <a:latin typeface="Calibri" pitchFamily="34" charset="0"/>
              </a:rPr>
              <a:t>the</a:t>
            </a:r>
            <a:r>
              <a:rPr lang="de-DE" dirty="0">
                <a:latin typeface="Calibri" pitchFamily="34" charset="0"/>
              </a:rPr>
              <a:t> </a:t>
            </a:r>
            <a:r>
              <a:rPr lang="de-DE" dirty="0" err="1">
                <a:latin typeface="Calibri" pitchFamily="34" charset="0"/>
              </a:rPr>
              <a:t>cryogenic</a:t>
            </a:r>
            <a:r>
              <a:rPr lang="de-DE" dirty="0">
                <a:latin typeface="Calibri" pitchFamily="34" charset="0"/>
              </a:rPr>
              <a:t> </a:t>
            </a:r>
            <a:r>
              <a:rPr lang="de-DE" dirty="0" err="1">
                <a:latin typeface="Calibri" pitchFamily="34" charset="0"/>
              </a:rPr>
              <a:t>storage</a:t>
            </a:r>
            <a:r>
              <a:rPr lang="de-DE" dirty="0">
                <a:latin typeface="Calibri" pitchFamily="34" charset="0"/>
              </a:rPr>
              <a:t> ring CSR </a:t>
            </a:r>
            <a:r>
              <a:rPr lang="de-DE" dirty="0" err="1">
                <a:latin typeface="Calibri" pitchFamily="34" charset="0"/>
              </a:rPr>
              <a:t>at</a:t>
            </a:r>
            <a:r>
              <a:rPr lang="de-DE" dirty="0">
                <a:latin typeface="Calibri" pitchFamily="34" charset="0"/>
              </a:rPr>
              <a:t> MPI-K, HD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6240016" y="3356993"/>
            <a:ext cx="3888432" cy="2277547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1162050">
              <a:spcBef>
                <a:spcPts val="0"/>
              </a:spcBef>
            </a:pPr>
            <a:r>
              <a:rPr lang="de-DE" sz="1400" b="1" dirty="0">
                <a:solidFill>
                  <a:srgbClr val="C00000"/>
                </a:solidFill>
                <a:latin typeface="Calibri" pitchFamily="34" charset="0"/>
              </a:rPr>
              <a:t>MOCCA:	</a:t>
            </a:r>
          </a:p>
          <a:p>
            <a:pPr marL="180975" indent="180975" defTabSz="116205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de-DE" sz="1400" dirty="0">
                <a:solidFill>
                  <a:srgbClr val="C00000"/>
                </a:solidFill>
                <a:latin typeface="Calibri" pitchFamily="34" charset="0"/>
              </a:rPr>
              <a:t>44.8mm × 44.8mm</a:t>
            </a:r>
          </a:p>
          <a:p>
            <a:pPr marL="180975" indent="180975" defTabSz="116205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de-DE" sz="1400" dirty="0">
                <a:solidFill>
                  <a:srgbClr val="C00000"/>
                </a:solidFill>
                <a:latin typeface="Calibri" pitchFamily="34" charset="0"/>
              </a:rPr>
              <a:t>64 × 64 </a:t>
            </a:r>
            <a:r>
              <a:rPr lang="de-DE" sz="1400" dirty="0" err="1">
                <a:solidFill>
                  <a:srgbClr val="C00000"/>
                </a:solidFill>
                <a:latin typeface="Calibri" pitchFamily="34" charset="0"/>
              </a:rPr>
              <a:t>pixels</a:t>
            </a:r>
            <a:r>
              <a:rPr lang="de-DE" sz="1400" dirty="0">
                <a:solidFill>
                  <a:srgbClr val="C00000"/>
                </a:solidFill>
                <a:latin typeface="Calibri" pitchFamily="34" charset="0"/>
              </a:rPr>
              <a:t>  </a:t>
            </a:r>
          </a:p>
          <a:p>
            <a:pPr marL="180975" indent="180975" defTabSz="116205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de-DE" sz="1400" dirty="0" err="1">
                <a:solidFill>
                  <a:srgbClr val="C00000"/>
                </a:solidFill>
                <a:latin typeface="Calibri" pitchFamily="34" charset="0"/>
              </a:rPr>
              <a:t>resolution</a:t>
            </a:r>
            <a:r>
              <a:rPr lang="de-DE" sz="1400" dirty="0">
                <a:solidFill>
                  <a:srgbClr val="C00000"/>
                </a:solidFill>
                <a:latin typeface="Calibri" pitchFamily="34" charset="0"/>
              </a:rPr>
              <a:t>:  </a:t>
            </a:r>
            <a:r>
              <a:rPr lang="de-DE" sz="1400" dirty="0">
                <a:solidFill>
                  <a:srgbClr val="C00000"/>
                </a:solidFill>
                <a:latin typeface="Symbol" pitchFamily="18" charset="2"/>
              </a:rPr>
              <a:t>D</a:t>
            </a:r>
            <a:r>
              <a:rPr lang="de-DE" sz="1400" dirty="0">
                <a:solidFill>
                  <a:srgbClr val="C00000"/>
                </a:solidFill>
                <a:latin typeface="Calibri" pitchFamily="34" charset="0"/>
              </a:rPr>
              <a:t>E = 250 eV (FWHM)</a:t>
            </a:r>
          </a:p>
          <a:p>
            <a:pPr marL="180975" indent="180975" defTabSz="1162050">
              <a:spcBef>
                <a:spcPts val="0"/>
              </a:spcBef>
              <a:spcAft>
                <a:spcPts val="600"/>
              </a:spcAft>
            </a:pPr>
            <a:endParaRPr lang="de-DE" sz="1400" dirty="0">
              <a:solidFill>
                <a:srgbClr val="C00000"/>
              </a:solidFill>
              <a:latin typeface="Calibri" pitchFamily="34" charset="0"/>
            </a:endParaRPr>
          </a:p>
          <a:p>
            <a:pPr marL="180975" indent="180975" defTabSz="116205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de-DE" sz="1400" dirty="0" err="1">
                <a:solidFill>
                  <a:srgbClr val="C00000"/>
                </a:solidFill>
                <a:latin typeface="Calibri" pitchFamily="34" charset="0"/>
              </a:rPr>
              <a:t>operated</a:t>
            </a:r>
            <a:r>
              <a:rPr lang="de-DE" sz="1400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de-DE" sz="1400" dirty="0" err="1">
                <a:solidFill>
                  <a:srgbClr val="C00000"/>
                </a:solidFill>
                <a:latin typeface="Calibri" pitchFamily="34" charset="0"/>
              </a:rPr>
              <a:t>at</a:t>
            </a:r>
            <a:r>
              <a:rPr lang="de-DE" sz="1400" dirty="0">
                <a:solidFill>
                  <a:srgbClr val="C00000"/>
                </a:solidFill>
                <a:latin typeface="Calibri" pitchFamily="34" charset="0"/>
              </a:rPr>
              <a:t> T = 20 </a:t>
            </a:r>
            <a:r>
              <a:rPr lang="de-DE" sz="1400" dirty="0" err="1">
                <a:solidFill>
                  <a:srgbClr val="C00000"/>
                </a:solidFill>
                <a:latin typeface="Calibri" pitchFamily="34" charset="0"/>
              </a:rPr>
              <a:t>mK</a:t>
            </a:r>
            <a:endParaRPr lang="de-DE" sz="1400" dirty="0">
              <a:solidFill>
                <a:srgbClr val="C00000"/>
              </a:solidFill>
              <a:latin typeface="Calibri" pitchFamily="34" charset="0"/>
            </a:endParaRPr>
          </a:p>
          <a:p>
            <a:pPr marL="180975" indent="180975" defTabSz="116205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de-DE" sz="1400" dirty="0">
                <a:solidFill>
                  <a:srgbClr val="C00000"/>
                </a:solidFill>
                <a:latin typeface="Calibri" pitchFamily="34" charset="0"/>
              </a:rPr>
              <a:t>16 </a:t>
            </a:r>
            <a:r>
              <a:rPr lang="de-DE" sz="1400" dirty="0" err="1">
                <a:solidFill>
                  <a:srgbClr val="C00000"/>
                </a:solidFill>
                <a:latin typeface="Calibri" pitchFamily="34" charset="0"/>
              </a:rPr>
              <a:t>two-stage</a:t>
            </a:r>
            <a:r>
              <a:rPr lang="de-DE" sz="1400" dirty="0">
                <a:solidFill>
                  <a:srgbClr val="C00000"/>
                </a:solidFill>
                <a:latin typeface="Calibri" pitchFamily="34" charset="0"/>
              </a:rPr>
              <a:t> SQUIDs </a:t>
            </a:r>
            <a:r>
              <a:rPr lang="de-DE" sz="1400" dirty="0" err="1">
                <a:solidFill>
                  <a:srgbClr val="C00000"/>
                </a:solidFill>
                <a:latin typeface="Calibri" pitchFamily="34" charset="0"/>
              </a:rPr>
              <a:t>to</a:t>
            </a:r>
            <a:r>
              <a:rPr lang="de-DE" sz="1400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de-DE" sz="1400" dirty="0" err="1">
                <a:solidFill>
                  <a:srgbClr val="C00000"/>
                </a:solidFill>
                <a:latin typeface="Calibri" pitchFamily="34" charset="0"/>
              </a:rPr>
              <a:t>read</a:t>
            </a:r>
            <a:r>
              <a:rPr lang="de-DE" sz="1400" dirty="0">
                <a:solidFill>
                  <a:srgbClr val="C00000"/>
                </a:solidFill>
                <a:latin typeface="Calibri" pitchFamily="34" charset="0"/>
              </a:rPr>
              <a:t>-out 64 </a:t>
            </a:r>
            <a:r>
              <a:rPr lang="de-DE" sz="1400" dirty="0" err="1">
                <a:solidFill>
                  <a:srgbClr val="C00000"/>
                </a:solidFill>
                <a:latin typeface="Calibri" pitchFamily="34" charset="0"/>
              </a:rPr>
              <a:t>rows</a:t>
            </a:r>
            <a:endParaRPr lang="de-DE" sz="1400" dirty="0">
              <a:solidFill>
                <a:srgbClr val="C00000"/>
              </a:solidFill>
              <a:latin typeface="Calibri" pitchFamily="34" charset="0"/>
            </a:endParaRPr>
          </a:p>
          <a:p>
            <a:pPr marL="180975" indent="180975" defTabSz="116205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de-DE" sz="1400" dirty="0">
                <a:solidFill>
                  <a:srgbClr val="C00000"/>
                </a:solidFill>
                <a:latin typeface="Calibri" pitchFamily="34" charset="0"/>
              </a:rPr>
              <a:t>16 </a:t>
            </a:r>
            <a:r>
              <a:rPr lang="de-DE" sz="1400" dirty="0" err="1">
                <a:solidFill>
                  <a:srgbClr val="C00000"/>
                </a:solidFill>
                <a:latin typeface="Calibri" pitchFamily="34" charset="0"/>
              </a:rPr>
              <a:t>two-stage</a:t>
            </a:r>
            <a:r>
              <a:rPr lang="de-DE" sz="1400" dirty="0">
                <a:solidFill>
                  <a:srgbClr val="C00000"/>
                </a:solidFill>
                <a:latin typeface="Calibri" pitchFamily="34" charset="0"/>
              </a:rPr>
              <a:t> SQUIDs </a:t>
            </a:r>
            <a:r>
              <a:rPr lang="en-US" sz="1400" dirty="0">
                <a:solidFill>
                  <a:srgbClr val="C00000"/>
                </a:solidFill>
                <a:latin typeface="Calibri" pitchFamily="34" charset="0"/>
              </a:rPr>
              <a:t>to read-out 64 columns</a:t>
            </a:r>
            <a:endParaRPr lang="de-DE" sz="80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591944" y="1639834"/>
            <a:ext cx="4932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Heidelberg University, MPI-K Heidelberg, Columbia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Astro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 Lab NY </a:t>
            </a: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604558" y="1628801"/>
            <a:ext cx="564357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1162050">
              <a:spcBef>
                <a:spcPct val="50000"/>
              </a:spcBef>
            </a:pPr>
            <a:r>
              <a:rPr lang="de-DE" sz="1400" dirty="0">
                <a:solidFill>
                  <a:schemeClr val="accent6"/>
                </a:solidFill>
                <a:latin typeface="Calibri" pitchFamily="34" charset="0"/>
              </a:rPr>
              <a:t/>
            </a:r>
            <a:br>
              <a:rPr lang="de-DE" sz="1400" dirty="0">
                <a:solidFill>
                  <a:schemeClr val="accent6"/>
                </a:solidFill>
                <a:latin typeface="Calibri" pitchFamily="34" charset="0"/>
              </a:rPr>
            </a:br>
            <a:r>
              <a:rPr lang="de-DE" sz="1400" dirty="0">
                <a:solidFill>
                  <a:schemeClr val="accent6"/>
                </a:solidFill>
                <a:latin typeface="Calibri" pitchFamily="34" charset="0"/>
              </a:rPr>
              <a:t>Position </a:t>
            </a:r>
            <a:r>
              <a:rPr lang="de-DE" sz="1400" dirty="0" err="1">
                <a:solidFill>
                  <a:schemeClr val="accent6"/>
                </a:solidFill>
                <a:latin typeface="Calibri" pitchFamily="34" charset="0"/>
              </a:rPr>
              <a:t>and</a:t>
            </a:r>
            <a:r>
              <a:rPr lang="de-DE" sz="1400" dirty="0">
                <a:solidFill>
                  <a:schemeClr val="accent6"/>
                </a:solidFill>
                <a:latin typeface="Calibri" pitchFamily="34" charset="0"/>
              </a:rPr>
              <a:t> </a:t>
            </a:r>
            <a:r>
              <a:rPr lang="de-DE" sz="1400" dirty="0" err="1">
                <a:solidFill>
                  <a:schemeClr val="accent6"/>
                </a:solidFill>
                <a:latin typeface="Calibri" pitchFamily="34" charset="0"/>
              </a:rPr>
              <a:t>energy</a:t>
            </a:r>
            <a:r>
              <a:rPr lang="de-DE" sz="1400" dirty="0">
                <a:solidFill>
                  <a:schemeClr val="accent6"/>
                </a:solidFill>
                <a:latin typeface="Calibri" pitchFamily="34" charset="0"/>
              </a:rPr>
              <a:t> </a:t>
            </a:r>
            <a:r>
              <a:rPr lang="de-DE" sz="1400" dirty="0" err="1">
                <a:solidFill>
                  <a:schemeClr val="accent6"/>
                </a:solidFill>
                <a:latin typeface="Calibri" pitchFamily="34" charset="0"/>
              </a:rPr>
              <a:t>resolved</a:t>
            </a:r>
            <a:r>
              <a:rPr lang="de-DE" sz="1400" dirty="0">
                <a:solidFill>
                  <a:schemeClr val="accent6"/>
                </a:solidFill>
                <a:latin typeface="Calibri" pitchFamily="34" charset="0"/>
              </a:rPr>
              <a:t> </a:t>
            </a:r>
            <a:r>
              <a:rPr lang="de-DE" sz="1400" dirty="0" err="1">
                <a:solidFill>
                  <a:schemeClr val="accent6"/>
                </a:solidFill>
                <a:latin typeface="Calibri" pitchFamily="34" charset="0"/>
              </a:rPr>
              <a:t>detection</a:t>
            </a:r>
            <a:endParaRPr lang="de-DE" sz="1400" dirty="0">
              <a:solidFill>
                <a:schemeClr val="accent6"/>
              </a:solidFill>
              <a:latin typeface="Calibri" pitchFamily="34" charset="0"/>
            </a:endParaRPr>
          </a:p>
          <a:p>
            <a:pPr defTabSz="1162050">
              <a:spcBef>
                <a:spcPct val="50000"/>
              </a:spcBef>
            </a:pPr>
            <a:r>
              <a:rPr lang="de-DE" sz="1400" dirty="0" err="1">
                <a:solidFill>
                  <a:schemeClr val="accent6"/>
                </a:solidFill>
                <a:latin typeface="Calibri" pitchFamily="34" charset="0"/>
              </a:rPr>
              <a:t>of</a:t>
            </a:r>
            <a:r>
              <a:rPr lang="de-DE" sz="1400" dirty="0">
                <a:solidFill>
                  <a:schemeClr val="accent6"/>
                </a:solidFill>
                <a:latin typeface="Calibri" pitchFamily="34" charset="0"/>
              </a:rPr>
              <a:t> neutral </a:t>
            </a:r>
            <a:r>
              <a:rPr lang="de-DE" sz="1400" dirty="0" err="1">
                <a:solidFill>
                  <a:schemeClr val="accent6"/>
                </a:solidFill>
                <a:latin typeface="Calibri" pitchFamily="34" charset="0"/>
              </a:rPr>
              <a:t>molecular</a:t>
            </a:r>
            <a:r>
              <a:rPr lang="de-DE" sz="1400" dirty="0">
                <a:solidFill>
                  <a:schemeClr val="accent6"/>
                </a:solidFill>
                <a:latin typeface="Calibri" pitchFamily="34" charset="0"/>
              </a:rPr>
              <a:t> </a:t>
            </a:r>
            <a:r>
              <a:rPr lang="de-DE" sz="1400" dirty="0" err="1">
                <a:solidFill>
                  <a:schemeClr val="accent6"/>
                </a:solidFill>
                <a:latin typeface="Calibri" pitchFamily="34" charset="0"/>
              </a:rPr>
              <a:t>fragments</a:t>
            </a:r>
            <a:endParaRPr lang="de-DE" sz="1400" dirty="0">
              <a:solidFill>
                <a:schemeClr val="accent6"/>
              </a:solidFill>
              <a:latin typeface="Calibri" pitchFamily="34" charset="0"/>
            </a:endParaRPr>
          </a:p>
          <a:p>
            <a:pPr defTabSz="1162050">
              <a:spcBef>
                <a:spcPct val="50000"/>
              </a:spcBef>
            </a:pPr>
            <a:r>
              <a:rPr lang="de-DE" sz="1400" dirty="0">
                <a:solidFill>
                  <a:schemeClr val="accent6"/>
                </a:solidFill>
                <a:latin typeface="Calibri" pitchFamily="34" charset="0"/>
              </a:rPr>
              <a:t>after </a:t>
            </a:r>
            <a:r>
              <a:rPr lang="de-DE" sz="1400" dirty="0" err="1">
                <a:solidFill>
                  <a:schemeClr val="accent6"/>
                </a:solidFill>
                <a:latin typeface="Calibri" pitchFamily="34" charset="0"/>
              </a:rPr>
              <a:t>neutralizing</a:t>
            </a:r>
            <a:r>
              <a:rPr lang="de-DE" sz="1400" dirty="0">
                <a:solidFill>
                  <a:schemeClr val="accent6"/>
                </a:solidFill>
                <a:latin typeface="Calibri" pitchFamily="34" charset="0"/>
              </a:rPr>
              <a:t> </a:t>
            </a:r>
            <a:r>
              <a:rPr lang="de-DE" sz="1400" dirty="0" err="1">
                <a:solidFill>
                  <a:schemeClr val="accent6"/>
                </a:solidFill>
                <a:latin typeface="Calibri" pitchFamily="34" charset="0"/>
              </a:rPr>
              <a:t>with</a:t>
            </a:r>
            <a:r>
              <a:rPr lang="de-DE" sz="1400" dirty="0">
                <a:solidFill>
                  <a:schemeClr val="accent6"/>
                </a:solidFill>
                <a:latin typeface="Calibri" pitchFamily="34" charset="0"/>
              </a:rPr>
              <a:t> an </a:t>
            </a:r>
            <a:r>
              <a:rPr lang="de-DE" sz="1400" dirty="0" err="1">
                <a:solidFill>
                  <a:schemeClr val="accent6"/>
                </a:solidFill>
                <a:latin typeface="Calibri" pitchFamily="34" charset="0"/>
              </a:rPr>
              <a:t>electron</a:t>
            </a:r>
            <a:r>
              <a:rPr lang="de-DE" sz="1400" dirty="0">
                <a:solidFill>
                  <a:schemeClr val="accent6"/>
                </a:solidFill>
                <a:latin typeface="Calibri" pitchFamily="34" charset="0"/>
              </a:rPr>
              <a:t> in </a:t>
            </a:r>
            <a:r>
              <a:rPr lang="de-DE" sz="1400" dirty="0" err="1">
                <a:solidFill>
                  <a:schemeClr val="accent6"/>
                </a:solidFill>
                <a:latin typeface="Calibri" pitchFamily="34" charset="0"/>
              </a:rPr>
              <a:t>the</a:t>
            </a:r>
            <a:r>
              <a:rPr lang="de-DE" sz="1400" dirty="0">
                <a:solidFill>
                  <a:schemeClr val="accent6"/>
                </a:solidFill>
                <a:latin typeface="Calibri" pitchFamily="34" charset="0"/>
              </a:rPr>
              <a:t> e-cooler    </a:t>
            </a:r>
            <a:endParaRPr lang="de-DE" sz="1400" b="1" dirty="0">
              <a:solidFill>
                <a:schemeClr val="accent6"/>
              </a:solidFill>
              <a:latin typeface="Calibri" pitchFamily="34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2567608" y="4941168"/>
            <a:ext cx="93610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1162050">
              <a:spcBef>
                <a:spcPct val="50000"/>
              </a:spcBef>
            </a:pPr>
            <a:r>
              <a:rPr lang="de-DE" i="1" dirty="0">
                <a:solidFill>
                  <a:schemeClr val="accent6"/>
                </a:solidFill>
                <a:latin typeface="Calibri" pitchFamily="34" charset="0"/>
              </a:rPr>
              <a:t>T</a:t>
            </a:r>
            <a:r>
              <a:rPr lang="de-DE" dirty="0">
                <a:solidFill>
                  <a:schemeClr val="accent6"/>
                </a:solidFill>
                <a:latin typeface="Calibri" pitchFamily="34" charset="0"/>
              </a:rPr>
              <a:t> &lt; 10K</a:t>
            </a:r>
          </a:p>
        </p:txBody>
      </p:sp>
    </p:spTree>
    <p:extLst>
      <p:ext uri="{BB962C8B-B14F-4D97-AF65-F5344CB8AC3E}">
        <p14:creationId xmlns:p14="http://schemas.microsoft.com/office/powerpoint/2010/main" val="1070024716"/>
      </p:ext>
    </p:extLst>
  </p:cSld>
  <p:clrMapOvr>
    <a:masterClrMapping/>
  </p:clrMapOvr>
  <p:transition spd="slow" advTm="2832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bg1"/>
                </a:solidFill>
                <a:latin typeface="Calibri" panose="020F0502020204030204" pitchFamily="34" charset="0"/>
              </a:rPr>
              <a:t>MOCCA:  4k-pixel </a:t>
            </a:r>
            <a:r>
              <a:rPr lang="de-DE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molecule</a:t>
            </a:r>
            <a:r>
              <a:rPr lang="de-DE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camera</a:t>
            </a:r>
            <a:r>
              <a:rPr lang="de-DE" dirty="0" smtClean="0">
                <a:solidFill>
                  <a:schemeClr val="bg1"/>
                </a:solidFill>
                <a:latin typeface="Calibri" panose="020F0502020204030204" pitchFamily="34" charset="0"/>
              </a:rPr>
              <a:t>    /   hi-</a:t>
            </a:r>
            <a:r>
              <a:rPr lang="de-DE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res</a:t>
            </a:r>
            <a:r>
              <a:rPr lang="de-DE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alpha</a:t>
            </a:r>
            <a:r>
              <a:rPr lang="de-DE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detector</a:t>
            </a:r>
            <a:endParaRPr lang="de-DE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88"/>
          <a:stretch/>
        </p:blipFill>
        <p:spPr>
          <a:xfrm>
            <a:off x="1524000" y="668123"/>
            <a:ext cx="9144000" cy="6189877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4529684" y="3356993"/>
            <a:ext cx="3294509" cy="451495"/>
          </a:xfrm>
          <a:prstGeom prst="straightConnector1">
            <a:avLst/>
          </a:prstGeom>
          <a:ln w="3810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439717">
            <a:off x="5788235" y="3217495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solidFill>
                  <a:srgbClr val="C00000"/>
                </a:solidFill>
                <a:latin typeface="Calibri" panose="020F0502020204030204" pitchFamily="34" charset="0"/>
              </a:rPr>
              <a:t>45 mm</a:t>
            </a:r>
          </a:p>
        </p:txBody>
      </p:sp>
      <p:sp>
        <p:nvSpPr>
          <p:cNvPr id="9" name="TextBox 8"/>
          <p:cNvSpPr txBox="1"/>
          <p:nvPr/>
        </p:nvSpPr>
        <p:spPr>
          <a:xfrm rot="439717">
            <a:off x="5320619" y="3746310"/>
            <a:ext cx="1676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solidFill>
                  <a:srgbClr val="C00000"/>
                </a:solidFill>
                <a:latin typeface="Calibri" panose="020F0502020204030204" pitchFamily="34" charset="0"/>
              </a:rPr>
              <a:t>200 eV FWHM</a:t>
            </a:r>
          </a:p>
        </p:txBody>
      </p:sp>
    </p:spTree>
    <p:extLst>
      <p:ext uri="{BB962C8B-B14F-4D97-AF65-F5344CB8AC3E}">
        <p14:creationId xmlns:p14="http://schemas.microsoft.com/office/powerpoint/2010/main" val="3242120416"/>
      </p:ext>
    </p:extLst>
  </p:cSld>
  <p:clrMapOvr>
    <a:masterClrMapping/>
  </p:clrMapOvr>
  <p:transition advTm="2832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/>
          <p:cNvSpPr/>
          <p:nvPr/>
        </p:nvSpPr>
        <p:spPr>
          <a:xfrm>
            <a:off x="3359696" y="2348880"/>
            <a:ext cx="613818" cy="79208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Oval 24"/>
          <p:cNvSpPr/>
          <p:nvPr/>
        </p:nvSpPr>
        <p:spPr>
          <a:xfrm>
            <a:off x="7235826" y="2230036"/>
            <a:ext cx="792088" cy="89492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DD0A729-E5AC-4F6F-9E76-E218BB685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Calibri" panose="020F0502020204030204" pitchFamily="34" charset="0"/>
              </a:rPr>
              <a:t>thermodynamical properties of </a:t>
            </a:r>
            <a:r>
              <a:rPr lang="de-DE" b="1" dirty="0" smtClean="0">
                <a:latin typeface="Calibri" panose="020F0502020204030204" pitchFamily="34" charset="0"/>
              </a:rPr>
              <a:t>Au</a:t>
            </a:r>
            <a:r>
              <a:rPr lang="de-DE" dirty="0" smtClean="0">
                <a:latin typeface="Calibri" panose="020F0502020204030204" pitchFamily="34" charset="0"/>
              </a:rPr>
              <a:t>:Er, </a:t>
            </a:r>
            <a:r>
              <a:rPr lang="de-DE" b="1" dirty="0" smtClean="0">
                <a:latin typeface="Calibri" panose="020F0502020204030204" pitchFamily="34" charset="0"/>
              </a:rPr>
              <a:t>Ag</a:t>
            </a:r>
            <a:r>
              <a:rPr lang="de-DE" dirty="0" smtClean="0">
                <a:latin typeface="Calibri" panose="020F0502020204030204" pitchFamily="34" charset="0"/>
              </a:rPr>
              <a:t>:Er</a:t>
            </a:r>
            <a:endParaRPr lang="de-DE" dirty="0">
              <a:latin typeface="Calibri" panose="020F0502020204030204" pitchFamily="34" charset="0"/>
            </a:endParaRPr>
          </a:p>
        </p:txBody>
      </p:sp>
      <p:grpSp>
        <p:nvGrpSpPr>
          <p:cNvPr id="3" name="Group 20">
            <a:extLst>
              <a:ext uri="{FF2B5EF4-FFF2-40B4-BE49-F238E27FC236}">
                <a16:creationId xmlns:a16="http://schemas.microsoft.com/office/drawing/2014/main" id="{A902DBFC-9D9E-48E9-BCB9-A5011DCABC4D}"/>
              </a:ext>
            </a:extLst>
          </p:cNvPr>
          <p:cNvGrpSpPr>
            <a:grpSpLocks/>
          </p:cNvGrpSpPr>
          <p:nvPr/>
        </p:nvGrpSpPr>
        <p:grpSpPr bwMode="auto">
          <a:xfrm>
            <a:off x="2133601" y="1304874"/>
            <a:ext cx="3613150" cy="3467106"/>
            <a:chOff x="384" y="1747"/>
            <a:chExt cx="2276" cy="2184"/>
          </a:xfrm>
        </p:grpSpPr>
        <p:grpSp>
          <p:nvGrpSpPr>
            <p:cNvPr id="4" name="Group 7">
              <a:extLst>
                <a:ext uri="{FF2B5EF4-FFF2-40B4-BE49-F238E27FC236}">
                  <a16:creationId xmlns:a16="http://schemas.microsoft.com/office/drawing/2014/main" id="{A85EF57B-EBF5-4817-BECB-901C1A18F3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4" y="1747"/>
              <a:ext cx="2256" cy="2172"/>
              <a:chOff x="384" y="1584"/>
              <a:chExt cx="2256" cy="2172"/>
            </a:xfrm>
          </p:grpSpPr>
          <p:pic>
            <p:nvPicPr>
              <p:cNvPr id="8" name="Picture 8" descr="sensorchar_magnetisierung">
                <a:extLst>
                  <a:ext uri="{FF2B5EF4-FFF2-40B4-BE49-F238E27FC236}">
                    <a16:creationId xmlns:a16="http://schemas.microsoft.com/office/drawing/2014/main" id="{8F871402-BFD5-4306-8E60-42C36D8C3B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" y="1584"/>
                <a:ext cx="2256" cy="21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Text Box 9">
                <a:extLst>
                  <a:ext uri="{FF2B5EF4-FFF2-40B4-BE49-F238E27FC236}">
                    <a16:creationId xmlns:a16="http://schemas.microsoft.com/office/drawing/2014/main" id="{9899DF01-BFC9-455F-939D-1015FD7D9B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24" y="1674"/>
                <a:ext cx="755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de-DE" sz="1200">
                    <a:latin typeface="Arial" charset="0"/>
                  </a:rPr>
                  <a:t>Au:Er 300 ppm</a:t>
                </a:r>
              </a:p>
            </p:txBody>
          </p:sp>
        </p:grpSp>
        <p:sp>
          <p:nvSpPr>
            <p:cNvPr id="5" name="Text Box 15">
              <a:extLst>
                <a:ext uri="{FF2B5EF4-FFF2-40B4-BE49-F238E27FC236}">
                  <a16:creationId xmlns:a16="http://schemas.microsoft.com/office/drawing/2014/main" id="{7A615469-27AA-46B4-8F7F-BBEDDBC772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5" y="3739"/>
              <a:ext cx="1671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1400">
                  <a:latin typeface="Arial" charset="0"/>
                </a:rPr>
                <a:t>Inverse Temperature  </a:t>
              </a:r>
              <a:r>
                <a:rPr lang="de-DE" sz="1400" i="1">
                  <a:latin typeface="Arial" charset="0"/>
                </a:rPr>
                <a:t>T</a:t>
              </a:r>
              <a:r>
                <a:rPr lang="de-DE" sz="1400" baseline="30000">
                  <a:latin typeface="Arial" charset="0"/>
                  <a:sym typeface="Symbol" pitchFamily="18" charset="2"/>
                </a:rPr>
                <a:t></a:t>
              </a:r>
              <a:r>
                <a:rPr lang="de-DE" sz="1400" baseline="30000">
                  <a:latin typeface="Arial" charset="0"/>
                </a:rPr>
                <a:t>1</a:t>
              </a:r>
              <a:r>
                <a:rPr lang="de-DE" sz="1400">
                  <a:latin typeface="Arial" charset="0"/>
                </a:rPr>
                <a:t>  [K </a:t>
              </a:r>
              <a:r>
                <a:rPr lang="de-DE" sz="1400" baseline="30000">
                  <a:latin typeface="Arial" charset="0"/>
                  <a:sym typeface="Symbol" pitchFamily="18" charset="2"/>
                </a:rPr>
                <a:t></a:t>
              </a:r>
              <a:r>
                <a:rPr lang="de-DE" sz="1400" baseline="30000">
                  <a:latin typeface="Arial" charset="0"/>
                </a:rPr>
                <a:t>1</a:t>
              </a:r>
              <a:r>
                <a:rPr lang="de-DE" sz="1400">
                  <a:latin typeface="Arial" charset="0"/>
                </a:rPr>
                <a:t>]</a:t>
              </a:r>
            </a:p>
          </p:txBody>
        </p:sp>
        <p:sp>
          <p:nvSpPr>
            <p:cNvPr id="6" name="Text Box 16">
              <a:extLst>
                <a:ext uri="{FF2B5EF4-FFF2-40B4-BE49-F238E27FC236}">
                  <a16:creationId xmlns:a16="http://schemas.microsoft.com/office/drawing/2014/main" id="{3EBD835A-564E-4EE2-B1C4-4A9B15C03F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-320" y="2672"/>
              <a:ext cx="1599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1400">
                  <a:latin typeface="Arial" charset="0"/>
                </a:rPr>
                <a:t>     Magnetization  </a:t>
              </a:r>
              <a:r>
                <a:rPr lang="de-DE" sz="1400" i="1">
                  <a:latin typeface="Arial" charset="0"/>
                </a:rPr>
                <a:t>M </a:t>
              </a:r>
              <a:r>
                <a:rPr lang="de-DE" sz="1400">
                  <a:latin typeface="Arial" charset="0"/>
                </a:rPr>
                <a:t> [A/m]     </a:t>
              </a:r>
            </a:p>
          </p:txBody>
        </p:sp>
        <p:sp>
          <p:nvSpPr>
            <p:cNvPr id="7" name="Text Box 18">
              <a:extLst>
                <a:ext uri="{FF2B5EF4-FFF2-40B4-BE49-F238E27FC236}">
                  <a16:creationId xmlns:a16="http://schemas.microsoft.com/office/drawing/2014/main" id="{16E49655-2F99-4486-9840-B091244DD7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6" y="1838"/>
              <a:ext cx="766" cy="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1200" b="1" dirty="0">
                  <a:latin typeface="Arial" charset="0"/>
                </a:rPr>
                <a:t>Au</a:t>
              </a:r>
              <a:r>
                <a:rPr lang="de-DE" sz="1200" dirty="0">
                  <a:latin typeface="Arial" charset="0"/>
                </a:rPr>
                <a:t>:Er 300 ppm</a:t>
              </a:r>
            </a:p>
          </p:txBody>
        </p:sp>
      </p:grpSp>
      <p:grpSp>
        <p:nvGrpSpPr>
          <p:cNvPr id="10" name="Group 19">
            <a:extLst>
              <a:ext uri="{FF2B5EF4-FFF2-40B4-BE49-F238E27FC236}">
                <a16:creationId xmlns:a16="http://schemas.microsoft.com/office/drawing/2014/main" id="{917D1A4C-1F94-4428-BFED-4731BDA308DC}"/>
              </a:ext>
            </a:extLst>
          </p:cNvPr>
          <p:cNvGrpSpPr>
            <a:grpSpLocks/>
          </p:cNvGrpSpPr>
          <p:nvPr/>
        </p:nvGrpSpPr>
        <p:grpSpPr bwMode="auto">
          <a:xfrm>
            <a:off x="6172200" y="1103258"/>
            <a:ext cx="3886200" cy="3829050"/>
            <a:chOff x="2928" y="1620"/>
            <a:chExt cx="2448" cy="2412"/>
          </a:xfrm>
        </p:grpSpPr>
        <p:pic>
          <p:nvPicPr>
            <p:cNvPr id="11" name="Picture 3" descr="specific_heat">
              <a:extLst>
                <a:ext uri="{FF2B5EF4-FFF2-40B4-BE49-F238E27FC236}">
                  <a16:creationId xmlns:a16="http://schemas.microsoft.com/office/drawing/2014/main" id="{569CAC5C-F317-47AF-8BD6-46CA43AB73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632"/>
              <a:ext cx="2448" cy="23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3">
              <a:extLst>
                <a:ext uri="{FF2B5EF4-FFF2-40B4-BE49-F238E27FC236}">
                  <a16:creationId xmlns:a16="http://schemas.microsoft.com/office/drawing/2014/main" id="{6E4C8FB2-0B08-4FA9-A775-92EEA4BBC5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3744"/>
              <a:ext cx="1104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3" name="Text Box 12">
              <a:extLst>
                <a:ext uri="{FF2B5EF4-FFF2-40B4-BE49-F238E27FC236}">
                  <a16:creationId xmlns:a16="http://schemas.microsoft.com/office/drawing/2014/main" id="{6EAEE1E1-E77B-44EE-A831-E1AC0A9000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73" y="3753"/>
              <a:ext cx="126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de-DE" sz="1400">
                  <a:latin typeface="Arial" charset="0"/>
                </a:rPr>
                <a:t>Temperature </a:t>
              </a:r>
              <a:r>
                <a:rPr lang="de-DE" sz="1400" i="1">
                  <a:latin typeface="Arial" charset="0"/>
                </a:rPr>
                <a:t>T</a:t>
              </a:r>
              <a:r>
                <a:rPr lang="de-DE" sz="1400">
                  <a:latin typeface="Arial" charset="0"/>
                </a:rPr>
                <a:t> [mK]</a:t>
              </a:r>
            </a:p>
          </p:txBody>
        </p:sp>
        <p:sp>
          <p:nvSpPr>
            <p:cNvPr id="14" name="Text Box 14">
              <a:extLst>
                <a:ext uri="{FF2B5EF4-FFF2-40B4-BE49-F238E27FC236}">
                  <a16:creationId xmlns:a16="http://schemas.microsoft.com/office/drawing/2014/main" id="{0ABC708B-C0EB-45F9-B67C-E5393C7419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2086" y="2557"/>
              <a:ext cx="2067" cy="1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1400">
                  <a:latin typeface="Arial" charset="0"/>
                </a:rPr>
                <a:t>  Specific heat  </a:t>
              </a:r>
              <a:r>
                <a:rPr lang="de-DE" sz="1400" i="1">
                  <a:latin typeface="Arial" charset="0"/>
                </a:rPr>
                <a:t>C  </a:t>
              </a:r>
              <a:r>
                <a:rPr lang="de-DE" sz="1400">
                  <a:latin typeface="Arial" charset="0"/>
                </a:rPr>
                <a:t> [10</a:t>
              </a:r>
              <a:r>
                <a:rPr lang="de-DE" sz="1400" baseline="30000">
                  <a:latin typeface="Arial" charset="0"/>
                  <a:sym typeface="Symbol" pitchFamily="18" charset="2"/>
                </a:rPr>
                <a:t>4</a:t>
              </a:r>
              <a:r>
                <a:rPr lang="de-DE" sz="1400">
                  <a:latin typeface="Arial" charset="0"/>
                  <a:sym typeface="Symbol" pitchFamily="18" charset="2"/>
                </a:rPr>
                <a:t> J mol</a:t>
              </a:r>
              <a:r>
                <a:rPr lang="de-DE" sz="1400" baseline="30000">
                  <a:latin typeface="Arial" charset="0"/>
                  <a:sym typeface="Symbol" pitchFamily="18" charset="2"/>
                </a:rPr>
                <a:t>1</a:t>
              </a:r>
              <a:r>
                <a:rPr lang="de-DE" sz="1400">
                  <a:latin typeface="Arial" charset="0"/>
                  <a:sym typeface="Symbol" pitchFamily="18" charset="2"/>
                </a:rPr>
                <a:t>K</a:t>
              </a:r>
              <a:r>
                <a:rPr lang="de-DE" sz="1400" baseline="30000">
                  <a:latin typeface="Arial" charset="0"/>
                  <a:sym typeface="Symbol" pitchFamily="18" charset="2"/>
                </a:rPr>
                <a:t>1</a:t>
              </a:r>
              <a:r>
                <a:rPr lang="de-DE" sz="1400">
                  <a:latin typeface="Arial" charset="0"/>
                  <a:sym typeface="Symbol" pitchFamily="18" charset="2"/>
                </a:rPr>
                <a:t>]      </a:t>
              </a:r>
            </a:p>
          </p:txBody>
        </p:sp>
        <p:sp>
          <p:nvSpPr>
            <p:cNvPr id="15" name="Text Box 17">
              <a:extLst>
                <a:ext uri="{FF2B5EF4-FFF2-40B4-BE49-F238E27FC236}">
                  <a16:creationId xmlns:a16="http://schemas.microsoft.com/office/drawing/2014/main" id="{6210E09E-5E92-4499-9190-25FF2FAEF8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4" y="1872"/>
              <a:ext cx="873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1400" b="1">
                  <a:latin typeface="Arial" charset="0"/>
                </a:rPr>
                <a:t>Au</a:t>
              </a:r>
              <a:r>
                <a:rPr lang="de-DE" sz="1400">
                  <a:latin typeface="Arial" charset="0"/>
                </a:rPr>
                <a:t>:Er 300 ppm</a:t>
              </a:r>
            </a:p>
          </p:txBody>
        </p:sp>
      </p:grpSp>
      <p:sp>
        <p:nvSpPr>
          <p:cNvPr id="16" name="Line 5">
            <a:extLst>
              <a:ext uri="{FF2B5EF4-FFF2-40B4-BE49-F238E27FC236}">
                <a16:creationId xmlns:a16="http://schemas.microsoft.com/office/drawing/2014/main" id="{DFAAA7C0-EE4F-40CE-A2F3-AE3C30399D9B}"/>
              </a:ext>
            </a:extLst>
          </p:cNvPr>
          <p:cNvSpPr>
            <a:spLocks noChangeShapeType="1"/>
          </p:cNvSpPr>
          <p:nvPr/>
        </p:nvSpPr>
        <p:spPr bwMode="auto">
          <a:xfrm>
            <a:off x="5591176" y="4578296"/>
            <a:ext cx="382589" cy="451949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 anchor="ctr">
            <a:spAutoFit/>
          </a:bodyPr>
          <a:lstStyle/>
          <a:p>
            <a:endParaRPr lang="de-DE"/>
          </a:p>
        </p:txBody>
      </p:sp>
      <p:sp>
        <p:nvSpPr>
          <p:cNvPr id="17" name="Line 6">
            <a:extLst>
              <a:ext uri="{FF2B5EF4-FFF2-40B4-BE49-F238E27FC236}">
                <a16:creationId xmlns:a16="http://schemas.microsoft.com/office/drawing/2014/main" id="{717A8A02-A776-4D92-BA31-DD5C2D755A3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684964" y="4578296"/>
            <a:ext cx="347661" cy="451949"/>
          </a:xfrm>
          <a:prstGeom prst="line">
            <a:avLst/>
          </a:prstGeom>
          <a:noFill/>
          <a:ln w="19050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 anchor="ctr">
            <a:spAutoFit/>
          </a:bodyPr>
          <a:lstStyle/>
          <a:p>
            <a:endParaRPr lang="de-DE"/>
          </a:p>
        </p:txBody>
      </p:sp>
      <p:pic>
        <p:nvPicPr>
          <p:cNvPr id="18" name="Picture 10">
            <a:extLst>
              <a:ext uri="{FF2B5EF4-FFF2-40B4-BE49-F238E27FC236}">
                <a16:creationId xmlns:a16="http://schemas.microsoft.com/office/drawing/2014/main" id="{9976FDE2-21F4-4522-B82F-BF09798B9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3928" y="5049295"/>
            <a:ext cx="2280960" cy="603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23">
            <a:extLst>
              <a:ext uri="{FF2B5EF4-FFF2-40B4-BE49-F238E27FC236}">
                <a16:creationId xmlns:a16="http://schemas.microsoft.com/office/drawing/2014/main" id="{6327E92E-D984-45DE-BDDF-E43C56387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8704" y="5661248"/>
            <a:ext cx="914400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C00000"/>
                </a:solidFill>
                <a:latin typeface="Calibri" pitchFamily="34" charset="0"/>
              </a:rPr>
              <a:t>signal size </a:t>
            </a:r>
            <a:r>
              <a:rPr lang="de-DE" sz="2000" dirty="0" smtClean="0">
                <a:latin typeface="Calibri" pitchFamily="34" charset="0"/>
              </a:rPr>
              <a:t>can </a:t>
            </a:r>
            <a:r>
              <a:rPr lang="de-DE" sz="2000" dirty="0">
                <a:latin typeface="Calibri" pitchFamily="34" charset="0"/>
              </a:rPr>
              <a:t>be </a:t>
            </a:r>
            <a:r>
              <a:rPr lang="de-DE" sz="2000" dirty="0">
                <a:solidFill>
                  <a:srgbClr val="C00000"/>
                </a:solidFill>
                <a:latin typeface="Calibri" pitchFamily="34" charset="0"/>
              </a:rPr>
              <a:t>predicted with </a:t>
            </a:r>
            <a:r>
              <a:rPr lang="de-DE" sz="2000" dirty="0" smtClean="0">
                <a:solidFill>
                  <a:srgbClr val="C00000"/>
                </a:solidFill>
                <a:latin typeface="Calibri" pitchFamily="34" charset="0"/>
              </a:rPr>
              <a:t>confidence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C00000"/>
                </a:solidFill>
                <a:latin typeface="Calibri" pitchFamily="34" charset="0"/>
              </a:rPr>
              <a:t>non-linearity as well !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RKKY-interaction between Er-spins  ~ 3 times stronger in silver</a:t>
            </a:r>
            <a:r>
              <a:rPr lang="de-DE" sz="2000" dirty="0" smtClean="0">
                <a:solidFill>
                  <a:srgbClr val="C00000"/>
                </a:solidFill>
                <a:latin typeface="Calibri" pitchFamily="34" charset="0"/>
              </a:rPr>
              <a:t> </a:t>
            </a:r>
            <a:endParaRPr lang="de-DE" sz="2000" dirty="0">
              <a:solidFill>
                <a:srgbClr val="C00000"/>
              </a:solidFill>
              <a:latin typeface="Calibri" pitchFamily="34" charset="0"/>
            </a:endParaRPr>
          </a:p>
        </p:txBody>
      </p:sp>
      <p:cxnSp>
        <p:nvCxnSpPr>
          <p:cNvPr id="21" name="Straight Connector 2">
            <a:extLst>
              <a:ext uri="{FF2B5EF4-FFF2-40B4-BE49-F238E27FC236}">
                <a16:creationId xmlns:a16="http://schemas.microsoft.com/office/drawing/2014/main" id="{F5728E4F-9A4E-4780-BBB4-1717D9291320}"/>
              </a:ext>
            </a:extLst>
          </p:cNvPr>
          <p:cNvCxnSpPr/>
          <p:nvPr/>
        </p:nvCxnSpPr>
        <p:spPr>
          <a:xfrm flipV="1">
            <a:off x="6893442" y="4021133"/>
            <a:ext cx="2946974" cy="26247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4">
            <a:extLst>
              <a:ext uri="{FF2B5EF4-FFF2-40B4-BE49-F238E27FC236}">
                <a16:creationId xmlns:a16="http://schemas.microsoft.com/office/drawing/2014/main" id="{BBA16A24-9154-43DB-B1EF-F143237954F4}"/>
              </a:ext>
            </a:extLst>
          </p:cNvPr>
          <p:cNvSpPr txBox="1"/>
          <p:nvPr/>
        </p:nvSpPr>
        <p:spPr>
          <a:xfrm rot="21301263">
            <a:off x="7330971" y="3882546"/>
            <a:ext cx="2044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electrons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C9E33DD9-2D81-4C64-8B9F-34F210D81024}"/>
              </a:ext>
            </a:extLst>
          </p:cNvPr>
          <p:cNvSpPr txBox="1"/>
          <p:nvPr/>
        </p:nvSpPr>
        <p:spPr>
          <a:xfrm>
            <a:off x="1524001" y="930206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thermodynamic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properties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interacting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spins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are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well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understood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Textfeld 23">
            <a:extLst>
              <a:ext uri="{FF2B5EF4-FFF2-40B4-BE49-F238E27FC236}">
                <a16:creationId xmlns:a16="http://schemas.microsoft.com/office/drawing/2014/main" id="{C9E33DD9-2D81-4C64-8B9F-34F210D81024}"/>
              </a:ext>
            </a:extLst>
          </p:cNvPr>
          <p:cNvSpPr txBox="1"/>
          <p:nvPr/>
        </p:nvSpPr>
        <p:spPr>
          <a:xfrm>
            <a:off x="9912424" y="2412177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typical range </a:t>
            </a:r>
            <a:br>
              <a:rPr lang="de-DE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of operation </a:t>
            </a:r>
            <a:endParaRPr lang="de-DE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837668"/>
      </p:ext>
    </p:extLst>
  </p:cSld>
  <p:clrMapOvr>
    <a:masterClrMapping/>
  </p:clrMapOvr>
  <p:transition advTm="2832"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98438"/>
            <a:ext cx="9144000" cy="381000"/>
          </a:xfrm>
        </p:spPr>
        <p:txBody>
          <a:bodyPr/>
          <a:lstStyle/>
          <a:p>
            <a:r>
              <a:rPr lang="de-DE" dirty="0" smtClean="0">
                <a:latin typeface="Calibri" pitchFamily="34" charset="0"/>
              </a:rPr>
              <a:t>detector geometries</a:t>
            </a:r>
            <a:endParaRPr lang="de-DE" dirty="0">
              <a:latin typeface="Calibri" pitchFamily="34" charset="0"/>
            </a:endParaRPr>
          </a:p>
        </p:txBody>
      </p:sp>
      <p:sp>
        <p:nvSpPr>
          <p:cNvPr id="326659" name="Text Box 3"/>
          <p:cNvSpPr txBox="1">
            <a:spLocks noChangeArrowheads="1"/>
          </p:cNvSpPr>
          <p:nvPr/>
        </p:nvSpPr>
        <p:spPr bwMode="auto">
          <a:xfrm>
            <a:off x="4416258" y="506576"/>
            <a:ext cx="7512390" cy="155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609600">
              <a:spcBef>
                <a:spcPct val="50000"/>
              </a:spcBef>
            </a:pPr>
            <a:endParaRPr lang="de-DE" sz="1800" dirty="0" smtClean="0">
              <a:solidFill>
                <a:srgbClr val="C00000"/>
              </a:solidFill>
              <a:latin typeface="Calibri" pitchFamily="34" charset="0"/>
            </a:endParaRPr>
          </a:p>
          <a:p>
            <a:pPr marL="180975" indent="-180975" defTabSz="609600">
              <a:spcBef>
                <a:spcPct val="50000"/>
              </a:spcBef>
              <a:buFont typeface="Arial" pitchFamily="34" charset="0"/>
              <a:buChar char="•"/>
            </a:pPr>
            <a:r>
              <a:rPr lang="de-DE" sz="1800" dirty="0" smtClean="0">
                <a:solidFill>
                  <a:schemeClr val="accent2"/>
                </a:solidFill>
                <a:latin typeface="Calibri" pitchFamily="34" charset="0"/>
              </a:rPr>
              <a:t>planar paramagnetic </a:t>
            </a:r>
            <a:r>
              <a:rPr lang="de-DE" sz="1800" i="1" dirty="0" smtClean="0">
                <a:solidFill>
                  <a:schemeClr val="accent2"/>
                </a:solidFill>
                <a:latin typeface="Calibri" pitchFamily="34" charset="0"/>
              </a:rPr>
              <a:t>T</a:t>
            </a:r>
            <a:r>
              <a:rPr lang="de-DE" sz="1800" dirty="0" smtClean="0">
                <a:solidFill>
                  <a:schemeClr val="accent2"/>
                </a:solidFill>
                <a:latin typeface="Calibri" pitchFamily="34" charset="0"/>
              </a:rPr>
              <a:t>-sensor</a:t>
            </a:r>
          </a:p>
          <a:p>
            <a:pPr marL="180975" indent="-180975" defTabSz="609600">
              <a:spcBef>
                <a:spcPct val="50000"/>
              </a:spcBef>
              <a:buFont typeface="Arial" pitchFamily="34" charset="0"/>
              <a:buChar char="•"/>
            </a:pPr>
            <a:r>
              <a:rPr lang="de-DE" sz="1800" dirty="0" smtClean="0">
                <a:solidFill>
                  <a:schemeClr val="accent2"/>
                </a:solidFill>
                <a:latin typeface="Calibri" pitchFamily="34" charset="0"/>
              </a:rPr>
              <a:t>superconducting pickup loop with persistent </a:t>
            </a:r>
            <a:r>
              <a:rPr lang="de-DE" sz="1800" dirty="0">
                <a:solidFill>
                  <a:schemeClr val="accent2"/>
                </a:solidFill>
                <a:latin typeface="Calibri" pitchFamily="34" charset="0"/>
              </a:rPr>
              <a:t>current to generate bias B-field</a:t>
            </a:r>
          </a:p>
          <a:p>
            <a:pPr defTabSz="361950" eaLnBrk="0" hangingPunct="0">
              <a:spcBef>
                <a:spcPts val="600"/>
              </a:spcBef>
              <a:buSzPct val="120000"/>
            </a:pPr>
            <a:r>
              <a:rPr lang="de-DE" sz="1800" b="1" dirty="0" smtClean="0">
                <a:solidFill>
                  <a:srgbClr val="CC0000"/>
                </a:solidFill>
                <a:latin typeface="Calibri" pitchFamily="34" charset="0"/>
              </a:rPr>
              <a:t> </a:t>
            </a:r>
            <a:endParaRPr lang="de-DE" sz="1800" b="1" dirty="0">
              <a:solidFill>
                <a:srgbClr val="CC0000"/>
              </a:solidFill>
              <a:latin typeface="Calibri" pitchFamily="34" charset="0"/>
            </a:endParaRPr>
          </a:p>
        </p:txBody>
      </p:sp>
      <p:cxnSp>
        <p:nvCxnSpPr>
          <p:cNvPr id="16" name="Gerade Verbindung 15"/>
          <p:cNvCxnSpPr/>
          <p:nvPr/>
        </p:nvCxnSpPr>
        <p:spPr>
          <a:xfrm rot="5400000">
            <a:off x="5668166" y="6453112"/>
            <a:ext cx="142876" cy="158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/>
        </p:nvCxnSpPr>
        <p:spPr>
          <a:xfrm rot="5400000">
            <a:off x="7667636" y="6452318"/>
            <a:ext cx="142876" cy="158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/>
        </p:nvCxnSpPr>
        <p:spPr>
          <a:xfrm>
            <a:off x="5811042" y="6453112"/>
            <a:ext cx="1857388" cy="1588"/>
          </a:xfrm>
          <a:prstGeom prst="straightConnector1">
            <a:avLst/>
          </a:prstGeom>
          <a:ln w="1905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/>
          <p:cNvSpPr txBox="1"/>
          <p:nvPr/>
        </p:nvSpPr>
        <p:spPr>
          <a:xfrm>
            <a:off x="6311108" y="6167361"/>
            <a:ext cx="928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250 </a:t>
            </a:r>
            <a:r>
              <a:rPr lang="de-DE" sz="1400" b="1" dirty="0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de-DE" sz="1400" b="1" dirty="0">
                <a:solidFill>
                  <a:schemeClr val="bg1"/>
                </a:solidFill>
              </a:rPr>
              <a:t>m</a:t>
            </a:r>
          </a:p>
        </p:txBody>
      </p:sp>
      <p:pic>
        <p:nvPicPr>
          <p:cNvPr id="13" name="Grafik 2"/>
          <p:cNvPicPr>
            <a:picLocks noChangeAspect="1"/>
          </p:cNvPicPr>
          <p:nvPr/>
        </p:nvPicPr>
        <p:blipFill rotWithShape="1">
          <a:blip r:embed="rId3"/>
          <a:srcRect r="51307"/>
          <a:stretch/>
        </p:blipFill>
        <p:spPr>
          <a:xfrm>
            <a:off x="1847528" y="2203842"/>
            <a:ext cx="3298194" cy="4176097"/>
          </a:xfrm>
          <a:prstGeom prst="rect">
            <a:avLst/>
          </a:prstGeom>
        </p:spPr>
      </p:pic>
      <p:sp>
        <p:nvSpPr>
          <p:cNvPr id="14" name="TextBox 2"/>
          <p:cNvSpPr txBox="1"/>
          <p:nvPr/>
        </p:nvSpPr>
        <p:spPr>
          <a:xfrm>
            <a:off x="1821851" y="1858661"/>
            <a:ext cx="3323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>
                <a:solidFill>
                  <a:srgbClr val="C00000"/>
                </a:solidFill>
              </a:rPr>
              <a:t>meander-shaped</a:t>
            </a:r>
            <a:r>
              <a:rPr lang="de-DE" b="1" dirty="0">
                <a:solidFill>
                  <a:srgbClr val="C00000"/>
                </a:solidFill>
              </a:rPr>
              <a:t> </a:t>
            </a:r>
            <a:r>
              <a:rPr lang="de-DE" b="1" dirty="0" err="1">
                <a:solidFill>
                  <a:srgbClr val="C00000"/>
                </a:solidFill>
              </a:rPr>
              <a:t>pick-up</a:t>
            </a:r>
            <a:r>
              <a:rPr lang="de-DE" b="1" dirty="0">
                <a:solidFill>
                  <a:srgbClr val="C00000"/>
                </a:solidFill>
              </a:rPr>
              <a:t> </a:t>
            </a:r>
            <a:r>
              <a:rPr lang="de-DE" b="1" dirty="0" err="1">
                <a:solidFill>
                  <a:srgbClr val="C00000"/>
                </a:solidFill>
              </a:rPr>
              <a:t>coil</a:t>
            </a:r>
            <a:endParaRPr lang="de-DE" b="1" dirty="0">
              <a:solidFill>
                <a:srgbClr val="C00000"/>
              </a:solidFill>
            </a:endParaRPr>
          </a:p>
          <a:p>
            <a:pPr algn="ctr"/>
            <a:endParaRPr lang="en-US" b="1" dirty="0"/>
          </a:p>
        </p:txBody>
      </p:sp>
      <p:sp>
        <p:nvSpPr>
          <p:cNvPr id="15" name="TextBox 4"/>
          <p:cNvSpPr txBox="1"/>
          <p:nvPr/>
        </p:nvSpPr>
        <p:spPr>
          <a:xfrm>
            <a:off x="7320136" y="1865288"/>
            <a:ext cx="2952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>
                <a:solidFill>
                  <a:srgbClr val="C00000"/>
                </a:solidFill>
              </a:rPr>
              <a:t>stripline</a:t>
            </a:r>
            <a:r>
              <a:rPr lang="de-DE" b="1" dirty="0">
                <a:solidFill>
                  <a:srgbClr val="C00000"/>
                </a:solidFill>
              </a:rPr>
              <a:t> (</a:t>
            </a:r>
            <a:r>
              <a:rPr lang="de-DE" b="1" dirty="0" err="1">
                <a:solidFill>
                  <a:srgbClr val="C00000"/>
                </a:solidFill>
              </a:rPr>
              <a:t>sandwich</a:t>
            </a:r>
            <a:r>
              <a:rPr lang="de-DE" b="1" dirty="0">
                <a:solidFill>
                  <a:srgbClr val="C00000"/>
                </a:solidFill>
              </a:rPr>
              <a:t>) design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25" name="Grafik 2"/>
          <p:cNvPicPr>
            <a:picLocks noChangeAspect="1"/>
          </p:cNvPicPr>
          <p:nvPr/>
        </p:nvPicPr>
        <p:blipFill rotWithShape="1">
          <a:blip r:embed="rId3"/>
          <a:srcRect l="48111"/>
          <a:stretch/>
        </p:blipFill>
        <p:spPr>
          <a:xfrm>
            <a:off x="6888088" y="2203842"/>
            <a:ext cx="3514679" cy="4176097"/>
          </a:xfrm>
          <a:prstGeom prst="rect">
            <a:avLst/>
          </a:prstGeom>
        </p:spPr>
      </p:pic>
      <p:sp>
        <p:nvSpPr>
          <p:cNvPr id="26" name="TextBox 2"/>
          <p:cNvSpPr txBox="1"/>
          <p:nvPr/>
        </p:nvSpPr>
        <p:spPr>
          <a:xfrm>
            <a:off x="2325907" y="6381328"/>
            <a:ext cx="297800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filling factor </a:t>
            </a:r>
            <a:r>
              <a:rPr lang="de-DE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8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≈ 0.4</a:t>
            </a:r>
            <a:endParaRPr lang="de-DE" sz="1800" b="1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TextBox 4"/>
          <p:cNvSpPr txBox="1"/>
          <p:nvPr/>
        </p:nvSpPr>
        <p:spPr>
          <a:xfrm>
            <a:off x="7680176" y="6387955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filling factor </a:t>
            </a:r>
            <a:r>
              <a:rPr lang="de-DE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≈ </a:t>
            </a:r>
            <a:r>
              <a:rPr lang="de-DE" sz="18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0.8</a:t>
            </a:r>
            <a:endParaRPr lang="de-DE" sz="18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94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832"/>
    </mc:Choice>
    <mc:Fallback xmlns="">
      <p:transition advTm="2832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/>
          <p:nvPr/>
        </p:nvSpPr>
        <p:spPr>
          <a:xfrm>
            <a:off x="2033916" y="1628800"/>
            <a:ext cx="2494156" cy="3168352"/>
          </a:xfrm>
          <a:prstGeom prst="rect">
            <a:avLst/>
          </a:prstGeom>
          <a:solidFill>
            <a:srgbClr val="1F497D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latin typeface="Calibri" panose="020F0502020204030204" pitchFamily="34" charset="0"/>
              </a:rPr>
              <a:t>two</a:t>
            </a:r>
            <a:r>
              <a:rPr lang="de-DE" dirty="0">
                <a:latin typeface="Calibri" panose="020F0502020204030204" pitchFamily="34" charset="0"/>
              </a:rPr>
              <a:t>-stage dc-SQUID </a:t>
            </a:r>
            <a:r>
              <a:rPr lang="de-DE" dirty="0" err="1">
                <a:latin typeface="Calibri" panose="020F0502020204030204" pitchFamily="34" charset="0"/>
              </a:rPr>
              <a:t>setup</a:t>
            </a:r>
            <a:endParaRPr lang="de-DE" dirty="0">
              <a:latin typeface="Calibri" panose="020F0502020204030204" pitchFamily="34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4528072" y="1628800"/>
            <a:ext cx="2029096" cy="3168352"/>
          </a:xfrm>
          <a:prstGeom prst="rect">
            <a:avLst/>
          </a:prstGeom>
          <a:gradFill flip="none" rotWithShape="1">
            <a:gsLst>
              <a:gs pos="0">
                <a:srgbClr val="C00000">
                  <a:alpha val="25000"/>
                </a:srgbClr>
              </a:gs>
              <a:gs pos="100000">
                <a:srgbClr val="1F497D">
                  <a:alpha val="2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6557168" y="1628800"/>
            <a:ext cx="3571280" cy="3168352"/>
          </a:xfrm>
          <a:prstGeom prst="rect">
            <a:avLst/>
          </a:prstGeom>
          <a:solidFill>
            <a:srgbClr val="C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2097" y="1770446"/>
            <a:ext cx="7336841" cy="284805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8690769" y="1738180"/>
            <a:ext cx="6848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1F497D"/>
                </a:solidFill>
              </a:rPr>
              <a:t>300K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3039910" y="5085184"/>
            <a:ext cx="17972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main</a:t>
            </a:r>
            <a:r>
              <a:rPr lang="de-DE" dirty="0"/>
              <a:t> </a:t>
            </a:r>
            <a:r>
              <a:rPr lang="de-DE" dirty="0" err="1"/>
              <a:t>advantages</a:t>
            </a:r>
            <a:r>
              <a:rPr lang="de-DE" dirty="0"/>
              <a:t>: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4942227" y="5085184"/>
            <a:ext cx="449674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 </a:t>
            </a:r>
            <a:r>
              <a:rPr lang="de-DE" dirty="0" err="1">
                <a:solidFill>
                  <a:srgbClr val="C00000"/>
                </a:solidFill>
              </a:rPr>
              <a:t>low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/>
              <a:t>readout</a:t>
            </a:r>
            <a:r>
              <a:rPr lang="de-DE" dirty="0"/>
              <a:t> </a:t>
            </a:r>
            <a:r>
              <a:rPr lang="de-DE" dirty="0" err="1"/>
              <a:t>noise</a:t>
            </a: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 </a:t>
            </a:r>
            <a:r>
              <a:rPr lang="de-DE" dirty="0">
                <a:solidFill>
                  <a:srgbClr val="C00000"/>
                </a:solidFill>
              </a:rPr>
              <a:t>large </a:t>
            </a:r>
            <a:r>
              <a:rPr lang="de-DE" dirty="0" err="1"/>
              <a:t>system</a:t>
            </a:r>
            <a:r>
              <a:rPr lang="de-DE" dirty="0"/>
              <a:t> </a:t>
            </a:r>
            <a:r>
              <a:rPr lang="de-DE" dirty="0" err="1"/>
              <a:t>bandwidth</a:t>
            </a:r>
            <a:r>
              <a:rPr lang="de-DE" dirty="0"/>
              <a:t> 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several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MHz)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 </a:t>
            </a:r>
            <a:r>
              <a:rPr lang="de-DE" dirty="0">
                <a:solidFill>
                  <a:srgbClr val="C00000"/>
                </a:solidFill>
              </a:rPr>
              <a:t>low </a:t>
            </a:r>
            <a:r>
              <a:rPr lang="de-DE" dirty="0"/>
              <a:t>power dissipation 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(close to the MMC)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 </a:t>
            </a:r>
            <a:r>
              <a:rPr lang="de-DE" dirty="0">
                <a:solidFill>
                  <a:srgbClr val="C00000"/>
                </a:solidFill>
              </a:rPr>
              <a:t>linearization</a:t>
            </a:r>
            <a:r>
              <a:rPr lang="de-DE" dirty="0"/>
              <a:t> by flux locked loop 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2711625" y="1738180"/>
            <a:ext cx="986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1F497D"/>
                </a:solidFill>
              </a:rPr>
              <a:t>&lt; 100</a:t>
            </a:r>
            <a:r>
              <a:rPr lang="de-DE" sz="900" dirty="0">
                <a:solidFill>
                  <a:srgbClr val="1F497D"/>
                </a:solidFill>
              </a:rPr>
              <a:t> </a:t>
            </a:r>
            <a:r>
              <a:rPr lang="de-DE" dirty="0" err="1">
                <a:solidFill>
                  <a:srgbClr val="1F497D"/>
                </a:solidFill>
              </a:rPr>
              <a:t>mK</a:t>
            </a:r>
            <a:endParaRPr lang="de-DE" dirty="0">
              <a:solidFill>
                <a:srgbClr val="1F497D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45DFFC9-C349-4FEF-B49E-AA9A56AD08B6}"/>
              </a:ext>
            </a:extLst>
          </p:cNvPr>
          <p:cNvSpPr txBox="1"/>
          <p:nvPr/>
        </p:nvSpPr>
        <p:spPr>
          <a:xfrm>
            <a:off x="1919536" y="3933057"/>
            <a:ext cx="1948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C00000"/>
                </a:solidFill>
              </a:rPr>
              <a:t>input coil </a:t>
            </a:r>
            <a:r>
              <a:rPr lang="de-DE" dirty="0" smtClean="0">
                <a:solidFill>
                  <a:srgbClr val="C00000"/>
                </a:solidFill>
              </a:rPr>
              <a:t>should</a:t>
            </a:r>
            <a:endParaRPr lang="de-DE" dirty="0">
              <a:solidFill>
                <a:srgbClr val="C00000"/>
              </a:solidFill>
            </a:endParaRPr>
          </a:p>
          <a:p>
            <a:pPr algn="ctr"/>
            <a:r>
              <a:rPr lang="de-DE" dirty="0" err="1">
                <a:solidFill>
                  <a:srgbClr val="C00000"/>
                </a:solidFill>
              </a:rPr>
              <a:t>match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pickup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coil</a:t>
            </a:r>
            <a:endParaRPr lang="de-DE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990178"/>
      </p:ext>
    </p:extLst>
  </p:cSld>
  <p:clrMapOvr>
    <a:masterClrMapping/>
  </p:clrMapOvr>
  <p:transition advTm="2832"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el 1"/>
          <p:cNvSpPr txBox="1">
            <a:spLocks/>
          </p:cNvSpPr>
          <p:nvPr/>
        </p:nvSpPr>
        <p:spPr>
          <a:xfrm>
            <a:off x="1524000" y="0"/>
            <a:ext cx="9144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 err="1">
                <a:latin typeface="Calibri" panose="020F0502020204030204" pitchFamily="34" charset="0"/>
              </a:rPr>
              <a:t>microwave</a:t>
            </a:r>
            <a:r>
              <a:rPr lang="de-DE" sz="2400" dirty="0">
                <a:latin typeface="Calibri" panose="020F0502020204030204" pitchFamily="34" charset="0"/>
              </a:rPr>
              <a:t> SQUID multiplexer (µMUX)</a:t>
            </a:r>
          </a:p>
        </p:txBody>
      </p:sp>
      <p:sp>
        <p:nvSpPr>
          <p:cNvPr id="135" name="Textfeld 134"/>
          <p:cNvSpPr txBox="1"/>
          <p:nvPr/>
        </p:nvSpPr>
        <p:spPr>
          <a:xfrm>
            <a:off x="2920338" y="6309320"/>
            <a:ext cx="69200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readout 100s of pixels with </a:t>
            </a:r>
            <a:r>
              <a:rPr lang="de-DE" dirty="0"/>
              <a:t>only </a:t>
            </a:r>
            <a:r>
              <a:rPr lang="de-DE" dirty="0">
                <a:solidFill>
                  <a:srgbClr val="C00000"/>
                </a:solidFill>
              </a:rPr>
              <a:t>one </a:t>
            </a:r>
            <a:r>
              <a:rPr lang="de-DE" dirty="0"/>
              <a:t>HEMT amplifier and </a:t>
            </a:r>
            <a:r>
              <a:rPr lang="de-DE" dirty="0">
                <a:solidFill>
                  <a:srgbClr val="C00000"/>
                </a:solidFill>
              </a:rPr>
              <a:t>two </a:t>
            </a:r>
            <a:r>
              <a:rPr lang="de-DE" dirty="0"/>
              <a:t>coaxes</a:t>
            </a:r>
            <a:endParaRPr lang="de-DE" sz="2000" dirty="0">
              <a:solidFill>
                <a:srgbClr val="C00000"/>
              </a:solidFill>
            </a:endParaRPr>
          </a:p>
        </p:txBody>
      </p:sp>
      <p:sp>
        <p:nvSpPr>
          <p:cNvPr id="136" name="Pfeil nach rechts 135"/>
          <p:cNvSpPr/>
          <p:nvPr/>
        </p:nvSpPr>
        <p:spPr>
          <a:xfrm>
            <a:off x="2351584" y="6370280"/>
            <a:ext cx="432048" cy="288032"/>
          </a:xfrm>
          <a:prstGeom prst="rightArrow">
            <a:avLst/>
          </a:prstGeom>
          <a:solidFill>
            <a:srgbClr val="C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592" y="1052736"/>
            <a:ext cx="6924594" cy="494584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9D94DE97-4984-47A0-9209-E7861604563E}"/>
              </a:ext>
            </a:extLst>
          </p:cNvPr>
          <p:cNvSpPr txBox="1"/>
          <p:nvPr/>
        </p:nvSpPr>
        <p:spPr>
          <a:xfrm rot="18900000">
            <a:off x="10575634" y="5298257"/>
            <a:ext cx="184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14187064"/>
      </p:ext>
    </p:extLst>
  </p:cSld>
  <p:clrMapOvr>
    <a:masterClrMapping/>
  </p:clrMapOvr>
  <p:transition advTm="2832"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438" y="571480"/>
            <a:ext cx="3714744" cy="3899063"/>
          </a:xfrm>
          <a:prstGeom prst="rect">
            <a:avLst/>
          </a:prstGeom>
        </p:spPr>
      </p:pic>
      <p:sp>
        <p:nvSpPr>
          <p:cNvPr id="326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98438"/>
            <a:ext cx="9144000" cy="381000"/>
          </a:xfrm>
        </p:spPr>
        <p:txBody>
          <a:bodyPr/>
          <a:lstStyle/>
          <a:p>
            <a:r>
              <a:rPr lang="de-DE" dirty="0" smtClean="0">
                <a:latin typeface="Calibri" pitchFamily="34" charset="0"/>
              </a:rPr>
              <a:t>micro-fabricated devices:  first 1×8 array for soft x-rays    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(a decade ago)</a:t>
            </a:r>
            <a:endParaRPr lang="de-DE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4452926" y="1000108"/>
            <a:ext cx="928694" cy="2286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6659" name="Text Box 3"/>
          <p:cNvSpPr txBox="1">
            <a:spLocks noChangeArrowheads="1"/>
          </p:cNvSpPr>
          <p:nvPr/>
        </p:nvSpPr>
        <p:spPr bwMode="auto">
          <a:xfrm>
            <a:off x="5231904" y="908721"/>
            <a:ext cx="6072230" cy="361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361950" eaLnBrk="0" hangingPunct="0">
              <a:spcBef>
                <a:spcPts val="600"/>
              </a:spcBef>
              <a:buSzPct val="120000"/>
              <a:buFont typeface="Arial" pitchFamily="34" charset="0"/>
              <a:buChar char="•"/>
            </a:pPr>
            <a:r>
              <a:rPr lang="de-DE" dirty="0">
                <a:solidFill>
                  <a:srgbClr val="CC0000"/>
                </a:solidFill>
                <a:latin typeface="Calibri" pitchFamily="34" charset="0"/>
              </a:rPr>
              <a:t> 1×8 x-</a:t>
            </a:r>
            <a:r>
              <a:rPr lang="de-DE" dirty="0" err="1">
                <a:solidFill>
                  <a:srgbClr val="CC0000"/>
                </a:solidFill>
                <a:latin typeface="Calibri" pitchFamily="34" charset="0"/>
              </a:rPr>
              <a:t>ray</a:t>
            </a:r>
            <a:r>
              <a:rPr lang="de-DE" dirty="0">
                <a:solidFill>
                  <a:srgbClr val="CC0000"/>
                </a:solidFill>
                <a:latin typeface="Calibri" pitchFamily="34" charset="0"/>
              </a:rPr>
              <a:t> </a:t>
            </a:r>
            <a:r>
              <a:rPr lang="de-DE" dirty="0" err="1">
                <a:solidFill>
                  <a:srgbClr val="CC0000"/>
                </a:solidFill>
                <a:latin typeface="Calibri" pitchFamily="34" charset="0"/>
              </a:rPr>
              <a:t>absorbers</a:t>
            </a:r>
            <a:endParaRPr lang="de-DE" dirty="0">
              <a:solidFill>
                <a:srgbClr val="CC0000"/>
              </a:solidFill>
              <a:latin typeface="Calibri" pitchFamily="34" charset="0"/>
            </a:endParaRPr>
          </a:p>
          <a:p>
            <a:pPr lvl="1" defTabSz="361950" eaLnBrk="0" hangingPunct="0">
              <a:spcBef>
                <a:spcPts val="600"/>
              </a:spcBef>
              <a:buSzPct val="120000"/>
              <a:buFont typeface="Arial" pitchFamily="34" charset="0"/>
              <a:buChar char="•"/>
            </a:pPr>
            <a:r>
              <a:rPr lang="de-DE" sz="1400" b="1" dirty="0">
                <a:solidFill>
                  <a:schemeClr val="accent2"/>
                </a:solidFill>
                <a:latin typeface="Calibri" pitchFamily="34" charset="0"/>
              </a:rPr>
              <a:t> 250</a:t>
            </a:r>
            <a:r>
              <a:rPr lang="el-GR" sz="1400" b="1" dirty="0">
                <a:solidFill>
                  <a:schemeClr val="accent2"/>
                </a:solidFill>
                <a:latin typeface="Calibri" pitchFamily="34" charset="0"/>
              </a:rPr>
              <a:t>μ</a:t>
            </a:r>
            <a:r>
              <a:rPr lang="de-DE" sz="1400" b="1" dirty="0">
                <a:solidFill>
                  <a:schemeClr val="accent2"/>
                </a:solidFill>
                <a:latin typeface="Calibri" pitchFamily="34" charset="0"/>
              </a:rPr>
              <a:t>m</a:t>
            </a:r>
            <a:r>
              <a:rPr lang="de-DE" sz="1400" dirty="0">
                <a:solidFill>
                  <a:schemeClr val="accent2"/>
                </a:solidFill>
                <a:latin typeface="Calibri" pitchFamily="34" charset="0"/>
              </a:rPr>
              <a:t>×</a:t>
            </a:r>
            <a:r>
              <a:rPr lang="de-DE" sz="1400" b="1" dirty="0">
                <a:solidFill>
                  <a:schemeClr val="accent2"/>
                </a:solidFill>
                <a:latin typeface="Calibri" pitchFamily="34" charset="0"/>
              </a:rPr>
              <a:t>250</a:t>
            </a:r>
            <a:r>
              <a:rPr lang="el-GR" sz="1400" b="1" dirty="0">
                <a:solidFill>
                  <a:schemeClr val="accent2"/>
                </a:solidFill>
                <a:latin typeface="Calibri" pitchFamily="34" charset="0"/>
              </a:rPr>
              <a:t> μ</a:t>
            </a:r>
            <a:r>
              <a:rPr lang="de-DE" sz="1400" b="1" dirty="0">
                <a:solidFill>
                  <a:schemeClr val="accent2"/>
                </a:solidFill>
                <a:latin typeface="Calibri" pitchFamily="34" charset="0"/>
              </a:rPr>
              <a:t>m </a:t>
            </a:r>
            <a:r>
              <a:rPr lang="de-DE" sz="1400" dirty="0" err="1">
                <a:solidFill>
                  <a:schemeClr val="accent2"/>
                </a:solidFill>
                <a:latin typeface="Calibri" pitchFamily="34" charset="0"/>
              </a:rPr>
              <a:t>gold</a:t>
            </a:r>
            <a:r>
              <a:rPr lang="de-DE" sz="1400" b="1" dirty="0">
                <a:solidFill>
                  <a:schemeClr val="accent2"/>
                </a:solidFill>
                <a:latin typeface="Calibri" pitchFamily="34" charset="0"/>
              </a:rPr>
              <a:t>, 5</a:t>
            </a:r>
            <a:r>
              <a:rPr lang="el-GR" sz="1400" b="1" dirty="0">
                <a:solidFill>
                  <a:schemeClr val="accent2"/>
                </a:solidFill>
                <a:latin typeface="Calibri" pitchFamily="34" charset="0"/>
              </a:rPr>
              <a:t> μ</a:t>
            </a:r>
            <a:r>
              <a:rPr lang="de-DE" sz="1400" b="1" dirty="0">
                <a:solidFill>
                  <a:schemeClr val="accent2"/>
                </a:solidFill>
                <a:latin typeface="Calibri" pitchFamily="34" charset="0"/>
              </a:rPr>
              <a:t>m </a:t>
            </a:r>
            <a:r>
              <a:rPr lang="de-DE" sz="1400" b="1" dirty="0" err="1">
                <a:solidFill>
                  <a:schemeClr val="accent2"/>
                </a:solidFill>
                <a:latin typeface="Calibri" pitchFamily="34" charset="0"/>
              </a:rPr>
              <a:t>thick</a:t>
            </a:r>
            <a:endParaRPr lang="de-DE" sz="1400" dirty="0">
              <a:solidFill>
                <a:schemeClr val="accent2"/>
              </a:solidFill>
              <a:latin typeface="Calibri" pitchFamily="34" charset="0"/>
            </a:endParaRPr>
          </a:p>
          <a:p>
            <a:pPr lvl="1" defTabSz="361950" eaLnBrk="0" hangingPunct="0">
              <a:spcBef>
                <a:spcPts val="600"/>
              </a:spcBef>
              <a:buSzPct val="120000"/>
              <a:buFont typeface="Arial" pitchFamily="34" charset="0"/>
              <a:buChar char="•"/>
            </a:pPr>
            <a:r>
              <a:rPr lang="de-DE" sz="140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sz="1400" b="1" dirty="0">
                <a:solidFill>
                  <a:schemeClr val="accent2"/>
                </a:solidFill>
                <a:latin typeface="Calibri" pitchFamily="34" charset="0"/>
              </a:rPr>
              <a:t>98%</a:t>
            </a:r>
            <a:r>
              <a:rPr lang="de-DE" sz="140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sz="1400" dirty="0" err="1">
                <a:solidFill>
                  <a:schemeClr val="accent2"/>
                </a:solidFill>
                <a:latin typeface="Calibri" pitchFamily="34" charset="0"/>
              </a:rPr>
              <a:t>qu.-eff</a:t>
            </a:r>
            <a:r>
              <a:rPr lang="de-DE" sz="1400" dirty="0">
                <a:solidFill>
                  <a:schemeClr val="accent2"/>
                </a:solidFill>
                <a:latin typeface="Calibri" pitchFamily="34" charset="0"/>
              </a:rPr>
              <a:t>. @ 6 </a:t>
            </a:r>
            <a:r>
              <a:rPr lang="de-DE" sz="1400" dirty="0" err="1">
                <a:solidFill>
                  <a:schemeClr val="accent2"/>
                </a:solidFill>
                <a:latin typeface="Calibri" pitchFamily="34" charset="0"/>
              </a:rPr>
              <a:t>keV</a:t>
            </a:r>
            <a:endParaRPr lang="de-DE" sz="1400" dirty="0">
              <a:solidFill>
                <a:schemeClr val="accent2"/>
              </a:solidFill>
              <a:latin typeface="Calibri" pitchFamily="34" charset="0"/>
            </a:endParaRPr>
          </a:p>
          <a:p>
            <a:pPr lvl="1" defTabSz="361950" eaLnBrk="0" hangingPunct="0">
              <a:spcBef>
                <a:spcPts val="600"/>
              </a:spcBef>
              <a:buSzPct val="120000"/>
              <a:buFont typeface="Arial" pitchFamily="34" charset="0"/>
              <a:buChar char="•"/>
            </a:pPr>
            <a:r>
              <a:rPr lang="de-DE" sz="140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sz="1400" dirty="0" err="1">
                <a:solidFill>
                  <a:schemeClr val="accent2"/>
                </a:solidFill>
                <a:latin typeface="Calibri" pitchFamily="34" charset="0"/>
              </a:rPr>
              <a:t>electroplated</a:t>
            </a:r>
            <a:r>
              <a:rPr lang="de-DE" sz="140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sz="1400" dirty="0" err="1">
                <a:solidFill>
                  <a:schemeClr val="accent2"/>
                </a:solidFill>
                <a:latin typeface="Calibri" pitchFamily="34" charset="0"/>
              </a:rPr>
              <a:t>into</a:t>
            </a:r>
            <a:r>
              <a:rPr lang="de-DE" sz="140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sz="1400" dirty="0" err="1">
                <a:solidFill>
                  <a:schemeClr val="accent2"/>
                </a:solidFill>
                <a:latin typeface="Calibri" pitchFamily="34" charset="0"/>
              </a:rPr>
              <a:t>photoresist</a:t>
            </a:r>
            <a:r>
              <a:rPr lang="de-DE" sz="140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sz="1400" dirty="0" err="1">
                <a:solidFill>
                  <a:schemeClr val="accent2"/>
                </a:solidFill>
                <a:latin typeface="Calibri" pitchFamily="34" charset="0"/>
              </a:rPr>
              <a:t>mold</a:t>
            </a:r>
            <a:r>
              <a:rPr lang="de-DE" sz="1400" dirty="0">
                <a:solidFill>
                  <a:schemeClr val="accent2"/>
                </a:solidFill>
                <a:latin typeface="Calibri" pitchFamily="34" charset="0"/>
              </a:rPr>
              <a:t> </a:t>
            </a:r>
          </a:p>
          <a:p>
            <a:pPr lvl="1" defTabSz="361950" eaLnBrk="0" hangingPunct="0">
              <a:spcBef>
                <a:spcPts val="600"/>
              </a:spcBef>
              <a:buSzPct val="120000"/>
              <a:buFont typeface="Arial" pitchFamily="34" charset="0"/>
              <a:buChar char="•"/>
            </a:pPr>
            <a:r>
              <a:rPr lang="de-DE" sz="140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sz="1400" b="1" dirty="0" err="1">
                <a:solidFill>
                  <a:schemeClr val="accent2"/>
                </a:solidFill>
                <a:latin typeface="Calibri" pitchFamily="34" charset="0"/>
              </a:rPr>
              <a:t>mech</a:t>
            </a:r>
            <a:r>
              <a:rPr lang="de-DE" sz="1400" b="1" dirty="0">
                <a:solidFill>
                  <a:schemeClr val="accent2"/>
                </a:solidFill>
                <a:latin typeface="Calibri" pitchFamily="34" charset="0"/>
              </a:rPr>
              <a:t>/</a:t>
            </a:r>
            <a:r>
              <a:rPr lang="de-DE" sz="1400" b="1" dirty="0" err="1">
                <a:solidFill>
                  <a:schemeClr val="accent2"/>
                </a:solidFill>
                <a:latin typeface="Calibri" pitchFamily="34" charset="0"/>
              </a:rPr>
              <a:t>therm</a:t>
            </a:r>
            <a:r>
              <a:rPr lang="de-DE" sz="1400" b="1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sz="1400" b="1" dirty="0" err="1">
                <a:solidFill>
                  <a:schemeClr val="accent2"/>
                </a:solidFill>
                <a:latin typeface="Calibri" pitchFamily="34" charset="0"/>
              </a:rPr>
              <a:t>contact</a:t>
            </a:r>
            <a:r>
              <a:rPr lang="de-DE" sz="1400" b="1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sz="1400" b="1" dirty="0" err="1">
                <a:solidFill>
                  <a:schemeClr val="accent2"/>
                </a:solidFill>
                <a:latin typeface="Calibri" pitchFamily="34" charset="0"/>
              </a:rPr>
              <a:t>to</a:t>
            </a:r>
            <a:r>
              <a:rPr lang="de-DE" sz="1400" b="1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sz="1400" b="1" dirty="0" err="1">
                <a:solidFill>
                  <a:schemeClr val="accent2"/>
                </a:solidFill>
                <a:latin typeface="Calibri" pitchFamily="34" charset="0"/>
              </a:rPr>
              <a:t>sensor</a:t>
            </a:r>
            <a:r>
              <a:rPr lang="de-DE" sz="1400" b="1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sz="1400" b="1" dirty="0" err="1">
                <a:solidFill>
                  <a:schemeClr val="accent2"/>
                </a:solidFill>
                <a:latin typeface="Calibri" pitchFamily="34" charset="0"/>
              </a:rPr>
              <a:t>by</a:t>
            </a:r>
            <a:r>
              <a:rPr lang="de-DE" sz="1400" b="1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sz="1400" b="1" dirty="0" err="1">
                <a:solidFill>
                  <a:schemeClr val="accent2"/>
                </a:solidFill>
                <a:latin typeface="Calibri" pitchFamily="34" charset="0"/>
              </a:rPr>
              <a:t>stems</a:t>
            </a:r>
            <a:r>
              <a:rPr lang="de-DE" sz="1400" dirty="0">
                <a:solidFill>
                  <a:schemeClr val="accent2"/>
                </a:solidFill>
                <a:latin typeface="Calibri" pitchFamily="34" charset="0"/>
              </a:rPr>
              <a:t/>
            </a:r>
            <a:br>
              <a:rPr lang="de-DE" sz="1400" dirty="0">
                <a:solidFill>
                  <a:schemeClr val="accent2"/>
                </a:solidFill>
                <a:latin typeface="Calibri" pitchFamily="34" charset="0"/>
              </a:rPr>
            </a:br>
            <a:r>
              <a:rPr lang="de-DE" sz="1400" dirty="0">
                <a:solidFill>
                  <a:schemeClr val="accent2"/>
                </a:solidFill>
                <a:latin typeface="Calibri" pitchFamily="34" charset="0"/>
              </a:rPr>
              <a:t>       </a:t>
            </a:r>
            <a:r>
              <a:rPr lang="de-DE" sz="1400" dirty="0" err="1">
                <a:solidFill>
                  <a:schemeClr val="accent2"/>
                </a:solidFill>
                <a:latin typeface="Calibri" pitchFamily="34" charset="0"/>
              </a:rPr>
              <a:t>to</a:t>
            </a:r>
            <a:r>
              <a:rPr lang="de-DE" sz="140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sz="1400" dirty="0" err="1">
                <a:solidFill>
                  <a:schemeClr val="accent2"/>
                </a:solidFill>
                <a:latin typeface="Calibri" pitchFamily="34" charset="0"/>
              </a:rPr>
              <a:t>prevent</a:t>
            </a:r>
            <a:r>
              <a:rPr lang="de-DE" sz="140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sz="1400" dirty="0" err="1">
                <a:solidFill>
                  <a:schemeClr val="accent2"/>
                </a:solidFill>
                <a:latin typeface="Calibri" pitchFamily="34" charset="0"/>
              </a:rPr>
              <a:t>loss</a:t>
            </a:r>
            <a:r>
              <a:rPr lang="de-DE" sz="140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sz="1400" dirty="0" err="1">
                <a:solidFill>
                  <a:schemeClr val="accent2"/>
                </a:solidFill>
                <a:latin typeface="Calibri" pitchFamily="34" charset="0"/>
              </a:rPr>
              <a:t>of</a:t>
            </a:r>
            <a:r>
              <a:rPr lang="de-DE" sz="140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sz="1400" dirty="0" err="1">
                <a:solidFill>
                  <a:schemeClr val="accent2"/>
                </a:solidFill>
                <a:latin typeface="Calibri" pitchFamily="34" charset="0"/>
              </a:rPr>
              <a:t>initially</a:t>
            </a:r>
            <a:r>
              <a:rPr lang="de-DE" sz="140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sz="1400" dirty="0" err="1">
                <a:solidFill>
                  <a:schemeClr val="accent2"/>
                </a:solidFill>
                <a:latin typeface="Calibri" pitchFamily="34" charset="0"/>
              </a:rPr>
              <a:t>hot</a:t>
            </a:r>
            <a:r>
              <a:rPr lang="de-DE" sz="140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sz="1400" dirty="0" err="1">
                <a:solidFill>
                  <a:schemeClr val="accent2"/>
                </a:solidFill>
                <a:latin typeface="Calibri" pitchFamily="34" charset="0"/>
              </a:rPr>
              <a:t>phonons</a:t>
            </a:r>
            <a:r>
              <a:rPr lang="de-DE" sz="1400" dirty="0">
                <a:solidFill>
                  <a:schemeClr val="accent2"/>
                </a:solidFill>
                <a:latin typeface="Calibri" pitchFamily="34" charset="0"/>
              </a:rPr>
              <a:t/>
            </a:r>
            <a:br>
              <a:rPr lang="de-DE" sz="1400" dirty="0">
                <a:solidFill>
                  <a:schemeClr val="accent2"/>
                </a:solidFill>
                <a:latin typeface="Calibri" pitchFamily="34" charset="0"/>
              </a:rPr>
            </a:br>
            <a:endParaRPr lang="de-DE" sz="800" dirty="0">
              <a:solidFill>
                <a:schemeClr val="accent2"/>
              </a:solidFill>
              <a:latin typeface="Calibri" pitchFamily="34" charset="0"/>
            </a:endParaRPr>
          </a:p>
          <a:p>
            <a:pPr defTabSz="361950" eaLnBrk="0" hangingPunct="0">
              <a:spcBef>
                <a:spcPts val="600"/>
              </a:spcBef>
              <a:buSzPct val="120000"/>
              <a:buFont typeface="Arial" pitchFamily="34" charset="0"/>
              <a:buChar char="•"/>
            </a:pPr>
            <a:r>
              <a:rPr lang="de-DE" dirty="0">
                <a:solidFill>
                  <a:srgbClr val="CC0000"/>
                </a:solidFill>
                <a:latin typeface="Calibri" pitchFamily="34" charset="0"/>
              </a:rPr>
              <a:t> Au:</a:t>
            </a:r>
            <a:r>
              <a:rPr lang="de-DE" baseline="30000" dirty="0">
                <a:solidFill>
                  <a:srgbClr val="CC0000"/>
                </a:solidFill>
                <a:latin typeface="Calibri" pitchFamily="34" charset="0"/>
              </a:rPr>
              <a:t>166</a:t>
            </a:r>
            <a:r>
              <a:rPr lang="de-DE" dirty="0">
                <a:solidFill>
                  <a:srgbClr val="CC0000"/>
                </a:solidFill>
                <a:latin typeface="Calibri" pitchFamily="34" charset="0"/>
              </a:rPr>
              <a:t>Er</a:t>
            </a:r>
            <a:r>
              <a:rPr lang="de-DE" baseline="-25000" dirty="0">
                <a:solidFill>
                  <a:srgbClr val="CC0000"/>
                </a:solidFill>
                <a:latin typeface="Calibri" pitchFamily="34" charset="0"/>
              </a:rPr>
              <a:t>300ppm</a:t>
            </a:r>
            <a:r>
              <a:rPr lang="de-DE" dirty="0">
                <a:solidFill>
                  <a:srgbClr val="CC0000"/>
                </a:solidFill>
                <a:latin typeface="Calibri" pitchFamily="34" charset="0"/>
              </a:rPr>
              <a:t> </a:t>
            </a:r>
            <a:r>
              <a:rPr lang="de-DE" dirty="0" err="1">
                <a:solidFill>
                  <a:srgbClr val="CC0000"/>
                </a:solidFill>
                <a:latin typeface="Calibri" pitchFamily="34" charset="0"/>
              </a:rPr>
              <a:t>temperature</a:t>
            </a:r>
            <a:r>
              <a:rPr lang="de-DE" dirty="0">
                <a:solidFill>
                  <a:srgbClr val="CC0000"/>
                </a:solidFill>
                <a:latin typeface="Calibri" pitchFamily="34" charset="0"/>
              </a:rPr>
              <a:t> </a:t>
            </a:r>
            <a:r>
              <a:rPr lang="de-DE" dirty="0" err="1">
                <a:solidFill>
                  <a:srgbClr val="CC0000"/>
                </a:solidFill>
                <a:latin typeface="Calibri" pitchFamily="34" charset="0"/>
              </a:rPr>
              <a:t>sensors</a:t>
            </a:r>
            <a:r>
              <a:rPr lang="de-DE" dirty="0">
                <a:solidFill>
                  <a:srgbClr val="CC0000"/>
                </a:solidFill>
                <a:latin typeface="Calibri" pitchFamily="34" charset="0"/>
              </a:rPr>
              <a:t/>
            </a:r>
            <a:br>
              <a:rPr lang="de-DE" dirty="0">
                <a:solidFill>
                  <a:srgbClr val="CC0000"/>
                </a:solidFill>
                <a:latin typeface="Calibri" pitchFamily="34" charset="0"/>
              </a:rPr>
            </a:br>
            <a:endParaRPr lang="de-DE" sz="1400" dirty="0">
              <a:solidFill>
                <a:schemeClr val="accent2"/>
              </a:solidFill>
              <a:latin typeface="Calibri" pitchFamily="34" charset="0"/>
            </a:endParaRPr>
          </a:p>
          <a:p>
            <a:pPr defTabSz="361950" eaLnBrk="0" hangingPunct="0">
              <a:spcBef>
                <a:spcPts val="600"/>
              </a:spcBef>
              <a:buSzPct val="120000"/>
              <a:buFont typeface="Arial" pitchFamily="34" charset="0"/>
              <a:buChar char="•"/>
            </a:pPr>
            <a:r>
              <a:rPr lang="de-DE" dirty="0">
                <a:solidFill>
                  <a:srgbClr val="CC0000"/>
                </a:solidFill>
                <a:latin typeface="Calibri" pitchFamily="34" charset="0"/>
              </a:rPr>
              <a:t> </a:t>
            </a:r>
            <a:r>
              <a:rPr lang="de-DE" dirty="0" err="1">
                <a:solidFill>
                  <a:srgbClr val="CC0000"/>
                </a:solidFill>
                <a:latin typeface="Calibri" pitchFamily="34" charset="0"/>
              </a:rPr>
              <a:t>Superconducting</a:t>
            </a:r>
            <a:r>
              <a:rPr lang="de-DE" dirty="0">
                <a:solidFill>
                  <a:srgbClr val="CC0000"/>
                </a:solidFill>
                <a:latin typeface="Calibri" pitchFamily="34" charset="0"/>
              </a:rPr>
              <a:t> </a:t>
            </a:r>
            <a:r>
              <a:rPr lang="de-DE" dirty="0" err="1">
                <a:solidFill>
                  <a:srgbClr val="CC0000"/>
                </a:solidFill>
                <a:latin typeface="Calibri" pitchFamily="34" charset="0"/>
              </a:rPr>
              <a:t>meander</a:t>
            </a:r>
            <a:r>
              <a:rPr lang="de-DE" dirty="0">
                <a:solidFill>
                  <a:srgbClr val="CC0000"/>
                </a:solidFill>
                <a:latin typeface="Calibri" pitchFamily="34" charset="0"/>
              </a:rPr>
              <a:t> </a:t>
            </a:r>
            <a:r>
              <a:rPr lang="de-DE" dirty="0" err="1">
                <a:solidFill>
                  <a:srgbClr val="CC0000"/>
                </a:solidFill>
                <a:latin typeface="Calibri" pitchFamily="34" charset="0"/>
              </a:rPr>
              <a:t>shaped</a:t>
            </a:r>
            <a:r>
              <a:rPr lang="de-DE" dirty="0">
                <a:solidFill>
                  <a:srgbClr val="CC0000"/>
                </a:solidFill>
                <a:latin typeface="Calibri" pitchFamily="34" charset="0"/>
              </a:rPr>
              <a:t> </a:t>
            </a:r>
            <a:r>
              <a:rPr lang="de-DE" dirty="0" err="1">
                <a:solidFill>
                  <a:srgbClr val="CC0000"/>
                </a:solidFill>
                <a:latin typeface="Calibri" pitchFamily="34" charset="0"/>
              </a:rPr>
              <a:t>pickup</a:t>
            </a:r>
            <a:r>
              <a:rPr lang="de-DE" dirty="0">
                <a:solidFill>
                  <a:srgbClr val="CC0000"/>
                </a:solidFill>
                <a:latin typeface="Calibri" pitchFamily="34" charset="0"/>
              </a:rPr>
              <a:t> </a:t>
            </a:r>
            <a:r>
              <a:rPr lang="de-DE" dirty="0" err="1">
                <a:solidFill>
                  <a:srgbClr val="CC0000"/>
                </a:solidFill>
                <a:latin typeface="Calibri" pitchFamily="34" charset="0"/>
              </a:rPr>
              <a:t>coils</a:t>
            </a:r>
            <a:r>
              <a:rPr lang="de-DE" dirty="0">
                <a:solidFill>
                  <a:srgbClr val="CC0000"/>
                </a:solidFill>
                <a:latin typeface="Calibri" pitchFamily="34" charset="0"/>
              </a:rPr>
              <a:t> </a:t>
            </a:r>
          </a:p>
          <a:p>
            <a:pPr lvl="1" defTabSz="361950" eaLnBrk="0" hangingPunct="0">
              <a:spcBef>
                <a:spcPts val="600"/>
              </a:spcBef>
              <a:buSzPct val="120000"/>
              <a:buFont typeface="Arial" pitchFamily="34" charset="0"/>
              <a:buChar char="•"/>
            </a:pPr>
            <a:r>
              <a:rPr lang="de-DE" sz="1400" dirty="0">
                <a:solidFill>
                  <a:schemeClr val="accent2"/>
                </a:solidFill>
                <a:latin typeface="Calibri" pitchFamily="34" charset="0"/>
              </a:rPr>
              <a:t> 2.5 </a:t>
            </a:r>
            <a:r>
              <a:rPr lang="el-GR" sz="1400" dirty="0">
                <a:solidFill>
                  <a:schemeClr val="accent2"/>
                </a:solidFill>
                <a:latin typeface="Calibri" pitchFamily="34" charset="0"/>
              </a:rPr>
              <a:t>μ</a:t>
            </a:r>
            <a:r>
              <a:rPr lang="de-DE" sz="1400" dirty="0">
                <a:solidFill>
                  <a:schemeClr val="accent2"/>
                </a:solidFill>
                <a:latin typeface="Calibri" pitchFamily="34" charset="0"/>
              </a:rPr>
              <a:t>m </a:t>
            </a:r>
            <a:r>
              <a:rPr lang="de-DE" sz="1400" dirty="0" err="1">
                <a:solidFill>
                  <a:schemeClr val="accent2"/>
                </a:solidFill>
                <a:latin typeface="Calibri" pitchFamily="34" charset="0"/>
              </a:rPr>
              <a:t>wide</a:t>
            </a:r>
            <a:r>
              <a:rPr lang="de-DE" sz="140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sz="1400" dirty="0" err="1">
                <a:solidFill>
                  <a:schemeClr val="accent2"/>
                </a:solidFill>
                <a:latin typeface="Calibri" pitchFamily="34" charset="0"/>
              </a:rPr>
              <a:t>Nb</a:t>
            </a:r>
            <a:r>
              <a:rPr lang="de-DE" sz="140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sz="1400" dirty="0" err="1">
                <a:solidFill>
                  <a:schemeClr val="accent2"/>
                </a:solidFill>
                <a:latin typeface="Calibri" pitchFamily="34" charset="0"/>
              </a:rPr>
              <a:t>lines</a:t>
            </a:r>
            <a:endParaRPr lang="de-DE" sz="1400" dirty="0">
              <a:solidFill>
                <a:schemeClr val="accent2"/>
              </a:solidFill>
              <a:latin typeface="Calibri" pitchFamily="34" charset="0"/>
            </a:endParaRPr>
          </a:p>
          <a:p>
            <a:pPr lvl="1" defTabSz="361950" eaLnBrk="0" hangingPunct="0">
              <a:spcBef>
                <a:spcPts val="600"/>
              </a:spcBef>
              <a:buSzPct val="120000"/>
              <a:buFont typeface="Arial" pitchFamily="34" charset="0"/>
              <a:buChar char="•"/>
            </a:pPr>
            <a:r>
              <a:rPr lang="de-DE" sz="140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sz="1400" i="1" dirty="0" err="1">
                <a:solidFill>
                  <a:schemeClr val="accent2"/>
                </a:solidFill>
                <a:latin typeface="Calibri" pitchFamily="34" charset="0"/>
              </a:rPr>
              <a:t>I</a:t>
            </a:r>
            <a:r>
              <a:rPr lang="de-DE" sz="1400" b="1" baseline="-25000" dirty="0" err="1">
                <a:solidFill>
                  <a:schemeClr val="accent2"/>
                </a:solidFill>
                <a:latin typeface="Calibri" pitchFamily="34" charset="0"/>
              </a:rPr>
              <a:t>c</a:t>
            </a:r>
            <a:r>
              <a:rPr lang="de-DE" sz="1400" dirty="0">
                <a:solidFill>
                  <a:schemeClr val="accent2"/>
                </a:solidFill>
                <a:latin typeface="Calibri" pitchFamily="34" charset="0"/>
              </a:rPr>
              <a:t> ≈ 100mA</a:t>
            </a:r>
          </a:p>
          <a:p>
            <a:pPr defTabSz="361950" eaLnBrk="0" hangingPunct="0">
              <a:spcBef>
                <a:spcPts val="600"/>
              </a:spcBef>
              <a:buSzPct val="120000"/>
              <a:buFont typeface="Arial" pitchFamily="34" charset="0"/>
              <a:buChar char="•"/>
            </a:pPr>
            <a:r>
              <a:rPr lang="de-DE" b="1" dirty="0">
                <a:solidFill>
                  <a:srgbClr val="CC0000"/>
                </a:solidFill>
                <a:latin typeface="Calibri" pitchFamily="34" charset="0"/>
              </a:rPr>
              <a:t> </a:t>
            </a:r>
            <a:r>
              <a:rPr lang="de-DE" dirty="0">
                <a:solidFill>
                  <a:srgbClr val="CC0000"/>
                </a:solidFill>
                <a:latin typeface="Calibri" pitchFamily="34" charset="0"/>
              </a:rPr>
              <a:t>On-</a:t>
            </a:r>
            <a:r>
              <a:rPr lang="de-DE" dirty="0" err="1">
                <a:solidFill>
                  <a:srgbClr val="CC0000"/>
                </a:solidFill>
                <a:latin typeface="Calibri" pitchFamily="34" charset="0"/>
              </a:rPr>
              <a:t>chip</a:t>
            </a:r>
            <a:r>
              <a:rPr lang="de-DE" dirty="0">
                <a:solidFill>
                  <a:srgbClr val="CC0000"/>
                </a:solidFill>
                <a:latin typeface="Calibri" pitchFamily="34" charset="0"/>
              </a:rPr>
              <a:t> persistent </a:t>
            </a:r>
            <a:r>
              <a:rPr lang="de-DE" dirty="0" err="1">
                <a:solidFill>
                  <a:srgbClr val="CC0000"/>
                </a:solidFill>
                <a:latin typeface="Calibri" pitchFamily="34" charset="0"/>
              </a:rPr>
              <a:t>current</a:t>
            </a:r>
            <a:r>
              <a:rPr lang="de-DE" dirty="0">
                <a:solidFill>
                  <a:srgbClr val="CC0000"/>
                </a:solidFill>
                <a:latin typeface="Calibri" pitchFamily="34" charset="0"/>
              </a:rPr>
              <a:t> </a:t>
            </a:r>
            <a:r>
              <a:rPr lang="de-DE" dirty="0" err="1">
                <a:solidFill>
                  <a:srgbClr val="CC0000"/>
                </a:solidFill>
                <a:latin typeface="Calibri" pitchFamily="34" charset="0"/>
              </a:rPr>
              <a:t>switch</a:t>
            </a:r>
            <a:r>
              <a:rPr lang="de-DE" dirty="0">
                <a:solidFill>
                  <a:srgbClr val="CC0000"/>
                </a:solidFill>
                <a:latin typeface="Calibri" pitchFamily="34" charset="0"/>
              </a:rPr>
              <a:t>  </a:t>
            </a:r>
            <a:r>
              <a:rPr lang="de-DE" sz="1400" dirty="0">
                <a:solidFill>
                  <a:schemeClr val="accent2"/>
                </a:solidFill>
                <a:latin typeface="Calibri" pitchFamily="34" charset="0"/>
              </a:rPr>
              <a:t>(</a:t>
            </a:r>
            <a:r>
              <a:rPr lang="de-DE" sz="1400" dirty="0" err="1">
                <a:solidFill>
                  <a:schemeClr val="accent2"/>
                </a:solidFill>
                <a:latin typeface="Calibri" pitchFamily="34" charset="0"/>
              </a:rPr>
              <a:t>AuPd</a:t>
            </a:r>
            <a:r>
              <a:rPr lang="de-DE" sz="1400" dirty="0">
                <a:solidFill>
                  <a:schemeClr val="accent2"/>
                </a:solidFill>
                <a:latin typeface="Calibri" pitchFamily="34" charset="0"/>
              </a:rPr>
              <a:t>)</a:t>
            </a: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flipH="1">
            <a:off x="4595801" y="1071547"/>
            <a:ext cx="642942" cy="45719"/>
          </a:xfrm>
          <a:prstGeom prst="line">
            <a:avLst/>
          </a:prstGeom>
          <a:noFill/>
          <a:ln w="38100">
            <a:solidFill>
              <a:schemeClr val="bg1">
                <a:lumMod val="85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 flipH="1" flipV="1">
            <a:off x="4295800" y="2708919"/>
            <a:ext cx="936104" cy="144017"/>
          </a:xfrm>
          <a:prstGeom prst="line">
            <a:avLst/>
          </a:prstGeom>
          <a:noFill/>
          <a:ln w="38100">
            <a:solidFill>
              <a:schemeClr val="bg1">
                <a:lumMod val="85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 flipH="1" flipV="1">
            <a:off x="3881422" y="3143248"/>
            <a:ext cx="1428760" cy="285752"/>
          </a:xfrm>
          <a:prstGeom prst="line">
            <a:avLst/>
          </a:prstGeom>
          <a:noFill/>
          <a:ln w="38100">
            <a:solidFill>
              <a:schemeClr val="bg1">
                <a:lumMod val="85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pic>
        <p:nvPicPr>
          <p:cNvPr id="337921" name="Picture 1" descr="D:\andreas\veroeffentlichungen\2012_Microkelvin\maXs20_alle_8.png"/>
          <p:cNvPicPr>
            <a:picLocks noChangeAspect="1" noChangeArrowheads="1"/>
          </p:cNvPicPr>
          <p:nvPr/>
        </p:nvPicPr>
        <p:blipFill>
          <a:blip r:embed="rId4" cstate="print"/>
          <a:srcRect l="2819" t="12121" r="2099"/>
          <a:stretch>
            <a:fillRect/>
          </a:stretch>
        </p:blipFill>
        <p:spPr bwMode="auto">
          <a:xfrm>
            <a:off x="1566531" y="4741700"/>
            <a:ext cx="3840669" cy="2071677"/>
          </a:xfrm>
          <a:prstGeom prst="rect">
            <a:avLst/>
          </a:prstGeom>
          <a:noFill/>
        </p:spPr>
      </p:pic>
      <p:pic>
        <p:nvPicPr>
          <p:cNvPr id="13" name="Picture 2" descr="D:\andreas\veroeffentlichungen\2012_Microkelvin\maXs20_sideview.png"/>
          <p:cNvPicPr>
            <a:picLocks noChangeAspect="1" noChangeArrowheads="1"/>
          </p:cNvPicPr>
          <p:nvPr/>
        </p:nvPicPr>
        <p:blipFill>
          <a:blip r:embed="rId5" cstate="print"/>
          <a:srcRect l="45554" t="29376" r="2568" b="14491"/>
          <a:stretch>
            <a:fillRect/>
          </a:stretch>
        </p:blipFill>
        <p:spPr bwMode="auto">
          <a:xfrm>
            <a:off x="5453058" y="4741700"/>
            <a:ext cx="2500330" cy="2066081"/>
          </a:xfrm>
          <a:prstGeom prst="rect">
            <a:avLst/>
          </a:prstGeom>
          <a:noFill/>
        </p:spPr>
      </p:pic>
      <p:pic>
        <p:nvPicPr>
          <p:cNvPr id="337923" name="Picture 3"/>
          <p:cNvPicPr>
            <a:picLocks noChangeAspect="1" noChangeArrowheads="1"/>
          </p:cNvPicPr>
          <p:nvPr/>
        </p:nvPicPr>
        <p:blipFill>
          <a:blip r:embed="rId6" cstate="print"/>
          <a:srcRect l="1285"/>
          <a:stretch>
            <a:fillRect/>
          </a:stretch>
        </p:blipFill>
        <p:spPr bwMode="auto">
          <a:xfrm>
            <a:off x="8004688" y="4741700"/>
            <a:ext cx="2627816" cy="2066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6" name="Gerade Verbindung 15"/>
          <p:cNvCxnSpPr/>
          <p:nvPr/>
        </p:nvCxnSpPr>
        <p:spPr>
          <a:xfrm rot="5400000">
            <a:off x="5668166" y="6670525"/>
            <a:ext cx="142876" cy="158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/>
        </p:nvCxnSpPr>
        <p:spPr>
          <a:xfrm rot="5400000">
            <a:off x="7667636" y="6669731"/>
            <a:ext cx="142876" cy="158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/>
        </p:nvCxnSpPr>
        <p:spPr>
          <a:xfrm>
            <a:off x="5811042" y="6670525"/>
            <a:ext cx="1857388" cy="1588"/>
          </a:xfrm>
          <a:prstGeom prst="straightConnector1">
            <a:avLst/>
          </a:prstGeom>
          <a:ln w="1905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/>
          <p:cNvSpPr txBox="1"/>
          <p:nvPr/>
        </p:nvSpPr>
        <p:spPr>
          <a:xfrm>
            <a:off x="6311108" y="6384774"/>
            <a:ext cx="928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250 </a:t>
            </a:r>
            <a:r>
              <a:rPr lang="de-DE" sz="1400" b="1" dirty="0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de-DE" sz="1400" b="1" dirty="0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8076947" y="5691532"/>
            <a:ext cx="1143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 err="1">
                <a:solidFill>
                  <a:schemeClr val="bg1"/>
                </a:solidFill>
                <a:latin typeface="Arial Narrow" pitchFamily="34" charset="0"/>
              </a:rPr>
              <a:t>Au:Er</a:t>
            </a:r>
            <a:endParaRPr lang="de-DE" sz="1200" b="1" dirty="0">
              <a:solidFill>
                <a:schemeClr val="bg1"/>
              </a:solidFill>
              <a:latin typeface="Arial Narrow" pitchFamily="34" charset="0"/>
            </a:endParaRPr>
          </a:p>
          <a:p>
            <a:pPr algn="ctr"/>
            <a:r>
              <a:rPr lang="de-DE" sz="1200" b="1" dirty="0">
                <a:solidFill>
                  <a:schemeClr val="bg1"/>
                </a:solidFill>
                <a:latin typeface="Arial Narrow" pitchFamily="34" charset="0"/>
              </a:rPr>
              <a:t>on</a:t>
            </a:r>
          </a:p>
          <a:p>
            <a:pPr algn="ctr"/>
            <a:r>
              <a:rPr lang="de-DE" sz="1200" b="1" dirty="0" err="1">
                <a:solidFill>
                  <a:schemeClr val="bg1"/>
                </a:solidFill>
                <a:latin typeface="Arial Narrow" pitchFamily="34" charset="0"/>
              </a:rPr>
              <a:t>Nb</a:t>
            </a:r>
            <a:r>
              <a:rPr lang="de-DE" sz="1200" b="1" dirty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de-DE" sz="1200" b="1" dirty="0" err="1">
                <a:solidFill>
                  <a:schemeClr val="bg1"/>
                </a:solidFill>
                <a:latin typeface="Arial Narrow" pitchFamily="34" charset="0"/>
              </a:rPr>
              <a:t>meander</a:t>
            </a:r>
            <a:endParaRPr lang="de-DE" sz="12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2" name="Ellipse 21"/>
          <p:cNvSpPr/>
          <p:nvPr/>
        </p:nvSpPr>
        <p:spPr>
          <a:xfrm>
            <a:off x="8975751" y="4837124"/>
            <a:ext cx="645515" cy="32006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Line 9"/>
          <p:cNvSpPr>
            <a:spLocks noChangeShapeType="1"/>
          </p:cNvSpPr>
          <p:nvPr/>
        </p:nvSpPr>
        <p:spPr bwMode="auto">
          <a:xfrm>
            <a:off x="8904312" y="4551372"/>
            <a:ext cx="357190" cy="285752"/>
          </a:xfrm>
          <a:prstGeom prst="line">
            <a:avLst/>
          </a:prstGeom>
          <a:noFill/>
          <a:ln w="38100">
            <a:solidFill>
              <a:schemeClr val="bg1">
                <a:lumMod val="85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565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832"/>
    </mc:Choice>
    <mc:Fallback xmlns="">
      <p:transition advTm="2832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itchFamily="34" charset="0"/>
              </a:rPr>
              <a:t>signal rise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in compact x-ray detectors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314373" name="Text Box 5"/>
          <p:cNvSpPr txBox="1">
            <a:spLocks noChangeArrowheads="1"/>
          </p:cNvSpPr>
          <p:nvPr/>
        </p:nvSpPr>
        <p:spPr bwMode="auto">
          <a:xfrm>
            <a:off x="1775520" y="5519554"/>
            <a:ext cx="9073008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CC0000"/>
                </a:solidFill>
                <a:latin typeface="Calibri" pitchFamily="34" charset="0"/>
              </a:rPr>
              <a:t>rise </a:t>
            </a:r>
            <a:r>
              <a:rPr lang="en-US" sz="2000" dirty="0">
                <a:solidFill>
                  <a:srgbClr val="CC0000"/>
                </a:solidFill>
                <a:latin typeface="Calibri" pitchFamily="34" charset="0"/>
              </a:rPr>
              <a:t>time:</a:t>
            </a:r>
            <a:r>
              <a:rPr lang="en-US" sz="2000" b="1" dirty="0">
                <a:solidFill>
                  <a:srgbClr val="CC0000"/>
                </a:solidFill>
                <a:latin typeface="Calibri" pitchFamily="34" charset="0"/>
              </a:rPr>
              <a:t> 90 ns  </a:t>
            </a:r>
            <a:r>
              <a:rPr lang="en-US" sz="2000" dirty="0">
                <a:solidFill>
                  <a:srgbClr val="CC0000"/>
                </a:solidFill>
                <a:latin typeface="Calibri" pitchFamily="34" charset="0"/>
              </a:rPr>
              <a:t>@  30 </a:t>
            </a:r>
            <a:r>
              <a:rPr lang="en-US" sz="2000" dirty="0" err="1">
                <a:solidFill>
                  <a:srgbClr val="CC0000"/>
                </a:solidFill>
                <a:latin typeface="Calibri" pitchFamily="34" charset="0"/>
              </a:rPr>
              <a:t>mK</a:t>
            </a:r>
            <a:r>
              <a:rPr lang="en-US" sz="2000" dirty="0">
                <a:latin typeface="Calibri" pitchFamily="34" charset="0"/>
              </a:rPr>
              <a:t>, </a:t>
            </a:r>
            <a:r>
              <a:rPr lang="en-US" sz="2000" dirty="0" smtClean="0">
                <a:solidFill>
                  <a:schemeClr val="accent2"/>
                </a:solidFill>
                <a:latin typeface="Calibri" pitchFamily="34" charset="0"/>
              </a:rPr>
              <a:t>as </a:t>
            </a:r>
            <a:r>
              <a:rPr lang="en-US" sz="2000" dirty="0">
                <a:solidFill>
                  <a:schemeClr val="accent2"/>
                </a:solidFill>
                <a:latin typeface="Calibri" pitchFamily="34" charset="0"/>
              </a:rPr>
              <a:t>expected for the </a:t>
            </a:r>
            <a:r>
              <a:rPr lang="en-US" sz="2000" b="1" dirty="0" smtClean="0">
                <a:solidFill>
                  <a:schemeClr val="accent2"/>
                </a:solidFill>
                <a:latin typeface="Calibri" pitchFamily="34" charset="0"/>
              </a:rPr>
              <a:t>electron-spin-relaxation of Er in Au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solidFill>
                  <a:schemeClr val="accent2"/>
                </a:solidFill>
                <a:latin typeface="Calibri" pitchFamily="34" charset="0"/>
              </a:rPr>
              <a:t>	</a:t>
            </a:r>
          </a:p>
        </p:txBody>
      </p:sp>
      <p:pic>
        <p:nvPicPr>
          <p:cNvPr id="314376" name="Picture 8" descr="Anstieg_for_tal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9696" y="1081424"/>
            <a:ext cx="4392488" cy="4147776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4871864" y="1484784"/>
            <a:ext cx="273630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83832" y="1399084"/>
            <a:ext cx="1008112" cy="877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832"/>
    </mc:Choice>
    <mc:Fallback xmlns="">
      <p:transition advTm="2832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eere Präsentation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eere Präsentation">
      <a:majorFont>
        <a:latin typeface="Comic Sans MS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200025" indent="-200025">
          <a:buFont typeface="Arial" panose="020B0604020202020204" pitchFamily="34" charset="0"/>
          <a:buChar char="•"/>
          <a:defRPr sz="1800" dirty="0">
            <a:latin typeface="Calibri" panose="020F0502020204030204" pitchFamily="34" charset="0"/>
          </a:defRPr>
        </a:defPPr>
      </a:lstStyle>
    </a:tx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00000">
            <a:alpha val="25000"/>
          </a:srgb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200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1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00000">
            <a:alpha val="25000"/>
          </a:srgb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2000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8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00000">
            <a:alpha val="25000"/>
          </a:srgb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2000" smtClean="0"/>
        </a:defPPr>
      </a:lstStyle>
    </a:txDef>
  </a:objectDefaults>
  <a:extraClrSchemeLst/>
</a:theme>
</file>

<file path=ppt/theme/theme5.xml><?xml version="1.0" encoding="utf-8"?>
<a:theme xmlns:a="http://schemas.openxmlformats.org/drawingml/2006/main" name="KIT-PPT_Master_en_2016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D9D9D9"/>
      </a:lt2>
      <a:accent1>
        <a:srgbClr val="009682"/>
      </a:accent1>
      <a:accent2>
        <a:srgbClr val="4664AA"/>
      </a:accent2>
      <a:accent3>
        <a:srgbClr val="FFFFFF"/>
      </a:accent3>
      <a:accent4>
        <a:srgbClr val="000000"/>
      </a:accent4>
      <a:accent5>
        <a:srgbClr val="AAC9C1"/>
      </a:accent5>
      <a:accent6>
        <a:srgbClr val="3F5A9A"/>
      </a:accent6>
      <a:hlink>
        <a:srgbClr val="808080"/>
      </a:hlink>
      <a:folHlink>
        <a:srgbClr val="7D92C3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D9D9D9"/>
        </a:lt2>
        <a:accent1>
          <a:srgbClr val="009682"/>
        </a:accent1>
        <a:accent2>
          <a:srgbClr val="4664AA"/>
        </a:accent2>
        <a:accent3>
          <a:srgbClr val="FFFFFF"/>
        </a:accent3>
        <a:accent4>
          <a:srgbClr val="000000"/>
        </a:accent4>
        <a:accent5>
          <a:srgbClr val="AAC9C1"/>
        </a:accent5>
        <a:accent6>
          <a:srgbClr val="3F5A9A"/>
        </a:accent6>
        <a:hlink>
          <a:srgbClr val="808080"/>
        </a:hlink>
        <a:folHlink>
          <a:srgbClr val="7D92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9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00000">
            <a:alpha val="25000"/>
          </a:srgb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/>
</a:theme>
</file>

<file path=ppt/theme/theme7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C:\WINDOWS\Anwendungsdaten\Microsoft\Vorlagen\Leere Präsentation.pot</Template>
  <TotalTime>0</TotalTime>
  <Words>995</Words>
  <Application>Microsoft Office PowerPoint</Application>
  <PresentationFormat>Widescreen</PresentationFormat>
  <Paragraphs>244</Paragraphs>
  <Slides>37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37</vt:i4>
      </vt:variant>
    </vt:vector>
  </HeadingPairs>
  <TitlesOfParts>
    <vt:vector size="51" baseType="lpstr">
      <vt:lpstr>Arial</vt:lpstr>
      <vt:lpstr>Arial Narrow</vt:lpstr>
      <vt:lpstr>Calibri</vt:lpstr>
      <vt:lpstr>Cambria Math</vt:lpstr>
      <vt:lpstr>Comic Sans MS</vt:lpstr>
      <vt:lpstr>Symbol</vt:lpstr>
      <vt:lpstr>Times New Roman</vt:lpstr>
      <vt:lpstr>Wingdings</vt:lpstr>
      <vt:lpstr>Leere Präsentation</vt:lpstr>
      <vt:lpstr>Benutzerdefiniertes Design</vt:lpstr>
      <vt:lpstr>1_Benutzerdefiniertes Design</vt:lpstr>
      <vt:lpstr>8_Benutzerdefiniertes Design</vt:lpstr>
      <vt:lpstr>KIT-PPT_Master_en_2016</vt:lpstr>
      <vt:lpstr>9_Benutzerdefiniertes Design</vt:lpstr>
      <vt:lpstr>PowerPoint Presentation</vt:lpstr>
      <vt:lpstr>micro-calorimeters</vt:lpstr>
      <vt:lpstr>metallic magnetic calorimeters</vt:lpstr>
      <vt:lpstr>thermodynamical properties of Au:Er, Ag:Er</vt:lpstr>
      <vt:lpstr>detector geometries</vt:lpstr>
      <vt:lpstr>two-stage dc-SQUID setup</vt:lpstr>
      <vt:lpstr>PowerPoint Presentation</vt:lpstr>
      <vt:lpstr>micro-fabricated devices:  first 1×8 array for soft x-rays    (a decade ago)</vt:lpstr>
      <vt:lpstr>signal rise in compact x-ray detectors</vt:lpstr>
      <vt:lpstr>signal decay</vt:lpstr>
      <vt:lpstr>first 1×8 array for soft x-rays</vt:lpstr>
      <vt:lpstr>PowerPoint Presentation</vt:lpstr>
      <vt:lpstr>PowerPoint Presentation</vt:lpstr>
      <vt:lpstr>maXs-30</vt:lpstr>
      <vt:lpstr>PowerPoint Presentation</vt:lpstr>
      <vt:lpstr>233U + 241Am  spectrum</vt:lpstr>
      <vt:lpstr>maXs-30: calibration</vt:lpstr>
      <vt:lpstr>maXs-30: present calibration residuals</vt:lpstr>
      <vt:lpstr>maXs-30: present calibration residuals</vt:lpstr>
      <vt:lpstr>Effects of ADC non-linearity scaled to the Lamb-shift / QUARTET-experiment  (worst case)</vt:lpstr>
      <vt:lpstr>Effects of ADC non-linearity</vt:lpstr>
      <vt:lpstr>Effects of ADC non-linearity</vt:lpstr>
      <vt:lpstr>Effects of ADC non-linearity</vt:lpstr>
      <vt:lpstr>Measured ADC non-linearity</vt:lpstr>
      <vt:lpstr>Effects of ADC non-linearity on energy calibration</vt:lpstr>
      <vt:lpstr>PowerPoint Presentation</vt:lpstr>
      <vt:lpstr>PowerPoint Presentation</vt:lpstr>
      <vt:lpstr>MMCs get more and more mobile </vt:lpstr>
      <vt:lpstr>PowerPoint Presentation</vt:lpstr>
      <vt:lpstr>PowerPoint Presentation</vt:lpstr>
      <vt:lpstr>summary &amp; outlook</vt:lpstr>
      <vt:lpstr>PowerPoint Presentation</vt:lpstr>
      <vt:lpstr>PowerPoint Presentation</vt:lpstr>
      <vt:lpstr>PowerPoint Presentation</vt:lpstr>
      <vt:lpstr>PowerPoint Presentation</vt:lpstr>
      <vt:lpstr>MOCCA:  4k-pixel molecule camera</vt:lpstr>
      <vt:lpstr>MOCCA:  4k-pixel molecule camera    /   hi-res alpha detector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2014-12-08T20:42:12Z</dcterms:created>
  <dcterms:modified xsi:type="dcterms:W3CDTF">2025-07-30T10:52:19Z</dcterms:modified>
</cp:coreProperties>
</file>