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3"/>
  </p:notesMasterIdLst>
  <p:sldIdLst>
    <p:sldId id="556" r:id="rId3"/>
    <p:sldId id="545" r:id="rId4"/>
    <p:sldId id="557" r:id="rId5"/>
    <p:sldId id="558" r:id="rId6"/>
    <p:sldId id="559" r:id="rId7"/>
    <p:sldId id="560" r:id="rId8"/>
    <p:sldId id="438" r:id="rId9"/>
    <p:sldId id="539" r:id="rId10"/>
    <p:sldId id="547" r:id="rId11"/>
    <p:sldId id="482" r:id="rId12"/>
    <p:sldId id="532" r:id="rId13"/>
    <p:sldId id="540" r:id="rId14"/>
    <p:sldId id="536" r:id="rId15"/>
    <p:sldId id="550" r:id="rId16"/>
    <p:sldId id="551" r:id="rId17"/>
    <p:sldId id="552" r:id="rId18"/>
    <p:sldId id="561" r:id="rId19"/>
    <p:sldId id="548" r:id="rId20"/>
    <p:sldId id="389" r:id="rId21"/>
    <p:sldId id="382" r:id="rId22"/>
    <p:sldId id="493" r:id="rId23"/>
    <p:sldId id="383" r:id="rId24"/>
    <p:sldId id="387" r:id="rId25"/>
    <p:sldId id="400" r:id="rId26"/>
    <p:sldId id="392" r:id="rId27"/>
    <p:sldId id="402" r:id="rId28"/>
    <p:sldId id="553" r:id="rId29"/>
    <p:sldId id="549" r:id="rId30"/>
    <p:sldId id="398" r:id="rId31"/>
    <p:sldId id="546" r:id="rId32"/>
    <p:sldId id="473" r:id="rId33"/>
    <p:sldId id="518" r:id="rId34"/>
    <p:sldId id="520" r:id="rId35"/>
    <p:sldId id="521" r:id="rId36"/>
    <p:sldId id="529" r:id="rId37"/>
    <p:sldId id="516" r:id="rId38"/>
    <p:sldId id="519" r:id="rId39"/>
    <p:sldId id="522" r:id="rId40"/>
    <p:sldId id="524" r:id="rId41"/>
    <p:sldId id="527" r:id="rId42"/>
    <p:sldId id="530" r:id="rId43"/>
    <p:sldId id="485" r:id="rId44"/>
    <p:sldId id="436" r:id="rId45"/>
    <p:sldId id="385" r:id="rId46"/>
    <p:sldId id="488" r:id="rId47"/>
    <p:sldId id="367" r:id="rId48"/>
    <p:sldId id="394" r:id="rId49"/>
    <p:sldId id="397" r:id="rId50"/>
    <p:sldId id="468" r:id="rId51"/>
    <p:sldId id="399" r:id="rId52"/>
  </p:sldIdLst>
  <p:sldSz cx="12192000" cy="6858000"/>
  <p:notesSz cx="6858000" cy="9144000"/>
  <p:custDataLst>
    <p:tags r:id="rId5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3D35A7"/>
    <a:srgbClr val="4D8B78"/>
    <a:srgbClr val="474399"/>
    <a:srgbClr val="96424A"/>
    <a:srgbClr val="342A1C"/>
    <a:srgbClr val="FFFFCC"/>
    <a:srgbClr val="432B0D"/>
    <a:srgbClr val="A8A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DDC30-B1D2-4813-9100-80461E3FB34B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0269-B623-424C-A05C-F44C07B58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75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762EB-355A-4C36-B7AE-D097A004439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762EB-355A-4C36-B7AE-D097A004439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10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FA-1B43-44B0-874F-DD54D3FDAE09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10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F020-734C-403E-80D2-9920151DFD3D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58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E3AC-AC1A-458A-B6BD-B2EAA23B38CE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667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FD2E-E41B-47D4-85BF-ED1EE3FC304A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95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3984-AA1F-457E-BB15-5E3F80BA13AE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56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03BD-8FD5-49E7-8180-BF89F14F5B7F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60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5B75-AA75-4E66-A7AE-86A45468D71B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800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7AF9-5FE6-4E13-A96E-73C7356BE092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70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86A-7654-4C0E-B6DF-42B47AB0A4B6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11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C3A-5935-4CB1-9385-CDE9951246FD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833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D833-0821-4CB7-83E1-567B9F4D7FC1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69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711D-70EF-4FDD-BE23-4F7A134DC442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765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2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21.xml"/><Relationship Id="rId10" Type="http://schemas.openxmlformats.org/officeDocument/2006/relationships/image" Target="../media/image25.png"/><Relationship Id="rId4" Type="http://schemas.openxmlformats.org/officeDocument/2006/relationships/tags" Target="../tags/tag20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7.xml"/><Relationship Id="rId7" Type="http://schemas.openxmlformats.org/officeDocument/2006/relationships/image" Target="../media/image4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8.xml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1.xml"/><Relationship Id="rId7" Type="http://schemas.openxmlformats.org/officeDocument/2006/relationships/image" Target="../media/image5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4.png"/><Relationship Id="rId5" Type="http://schemas.openxmlformats.org/officeDocument/2006/relationships/tags" Target="../tags/tag33.xml"/><Relationship Id="rId10" Type="http://schemas.openxmlformats.org/officeDocument/2006/relationships/image" Target="../media/image53.png"/><Relationship Id="rId4" Type="http://schemas.openxmlformats.org/officeDocument/2006/relationships/tags" Target="../tags/tag32.xml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36.xml"/><Relationship Id="rId7" Type="http://schemas.openxmlformats.org/officeDocument/2006/relationships/image" Target="../media/image5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7.xml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1.png"/><Relationship Id="rId4" Type="http://schemas.openxmlformats.org/officeDocument/2006/relationships/image" Target="../media/image4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620.png"/><Relationship Id="rId5" Type="http://schemas.openxmlformats.org/officeDocument/2006/relationships/image" Target="../media/image611.png"/><Relationship Id="rId4" Type="http://schemas.openxmlformats.org/officeDocument/2006/relationships/image" Target="../media/image60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1" Type="http://schemas.openxmlformats.org/officeDocument/2006/relationships/image" Target="../media/image73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77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image" Target="../media/image72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76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75.png"/><Relationship Id="rId10" Type="http://schemas.openxmlformats.org/officeDocument/2006/relationships/tags" Target="../tags/tag53.xml"/><Relationship Id="rId19" Type="http://schemas.openxmlformats.org/officeDocument/2006/relationships/image" Target="../media/image71.emf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81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tags" Target="../tags/tag62.xml"/><Relationship Id="rId16" Type="http://schemas.openxmlformats.org/officeDocument/2006/relationships/image" Target="../media/image84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79.png"/><Relationship Id="rId5" Type="http://schemas.openxmlformats.org/officeDocument/2006/relationships/tags" Target="../tags/tag65.xml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tags" Target="../tags/tag6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0.png"/><Relationship Id="rId4" Type="http://schemas.openxmlformats.org/officeDocument/2006/relationships/image" Target="../media/image9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71.xml"/><Relationship Id="rId7" Type="http://schemas.openxmlformats.org/officeDocument/2006/relationships/image" Target="../media/image10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01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tags" Target="../tags/tag73.xml"/><Relationship Id="rId16" Type="http://schemas.openxmlformats.org/officeDocument/2006/relationships/image" Target="../media/image113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108.png"/><Relationship Id="rId5" Type="http://schemas.openxmlformats.org/officeDocument/2006/relationships/tags" Target="../tags/tag76.xml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111.png"/><Relationship Id="rId18" Type="http://schemas.openxmlformats.org/officeDocument/2006/relationships/image" Target="../media/image113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110.png"/><Relationship Id="rId17" Type="http://schemas.openxmlformats.org/officeDocument/2006/relationships/image" Target="../media/image112.png"/><Relationship Id="rId2" Type="http://schemas.openxmlformats.org/officeDocument/2006/relationships/tags" Target="../tags/tag81.xml"/><Relationship Id="rId16" Type="http://schemas.openxmlformats.org/officeDocument/2006/relationships/image" Target="../media/image119.png"/><Relationship Id="rId20" Type="http://schemas.openxmlformats.org/officeDocument/2006/relationships/image" Target="../media/image115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116.png"/><Relationship Id="rId5" Type="http://schemas.openxmlformats.org/officeDocument/2006/relationships/tags" Target="../tags/tag84.xml"/><Relationship Id="rId15" Type="http://schemas.openxmlformats.org/officeDocument/2006/relationships/image" Target="../media/image11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4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122.png"/><Relationship Id="rId17" Type="http://schemas.openxmlformats.org/officeDocument/2006/relationships/image" Target="../media/image114.png"/><Relationship Id="rId2" Type="http://schemas.openxmlformats.org/officeDocument/2006/relationships/tags" Target="../tags/tag90.xml"/><Relationship Id="rId16" Type="http://schemas.openxmlformats.org/officeDocument/2006/relationships/image" Target="../media/image113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121.png"/><Relationship Id="rId5" Type="http://schemas.openxmlformats.org/officeDocument/2006/relationships/tags" Target="../tags/tag93.xml"/><Relationship Id="rId15" Type="http://schemas.openxmlformats.org/officeDocument/2006/relationships/image" Target="../media/image112.png"/><Relationship Id="rId10" Type="http://schemas.openxmlformats.org/officeDocument/2006/relationships/image" Target="../media/image120.png"/><Relationship Id="rId4" Type="http://schemas.openxmlformats.org/officeDocument/2006/relationships/tags" Target="../tags/tag9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4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tags" Target="../tags/tag16.xml"/><Relationship Id="rId10" Type="http://schemas.openxmlformats.org/officeDocument/2006/relationships/image" Target="../media/image20.png"/><Relationship Id="rId4" Type="http://schemas.openxmlformats.org/officeDocument/2006/relationships/tags" Target="../tags/tag15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798688" y="1668686"/>
            <a:ext cx="342569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Philipp Gubler (JAEA)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4342" y="5288428"/>
            <a:ext cx="6766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Talk at the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ECT*-EMMI/GSI workshop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“Penetrating Probes of Hot High-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mu_B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Matter: Theory Meets Experiment“,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Trento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Italy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July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24,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2025</a:t>
            </a:r>
          </a:p>
        </p:txBody>
      </p:sp>
      <p:pic>
        <p:nvPicPr>
          <p:cNvPr id="7" name="Picture 2" descr="https://www.jaea.go.jp/04/turuga/internationalworkshop/official_logo_l.png">
            <a:extLst>
              <a:ext uri="{FF2B5EF4-FFF2-40B4-BE49-F238E27FC236}">
                <a16:creationId xmlns:a16="http://schemas.microsoft.com/office/drawing/2014/main" id="{C30674CD-9A19-45AB-AF2E-14DE9FE2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89" y="2384690"/>
            <a:ext cx="2088619" cy="10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01149A-C039-E3C8-E898-533348A5D16E}"/>
              </a:ext>
            </a:extLst>
          </p:cNvPr>
          <p:cNvSpPr txBox="1"/>
          <p:nvPr/>
        </p:nvSpPr>
        <p:spPr>
          <a:xfrm>
            <a:off x="827976" y="424363"/>
            <a:ext cx="10536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Phi meson properties in dense matter from pA collisions in a transport approach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A47B33-7A2C-F317-8F04-E632C94F3264}"/>
              </a:ext>
            </a:extLst>
          </p:cNvPr>
          <p:cNvSpPr txBox="1"/>
          <p:nvPr/>
        </p:nvSpPr>
        <p:spPr>
          <a:xfrm>
            <a:off x="827976" y="3543469"/>
            <a:ext cx="10383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H.J. Kim and P. Gubler, Phys. Lett. B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805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, 135412 (2020).</a:t>
            </a:r>
          </a:p>
          <a:p>
            <a:pPr algn="ctr">
              <a:defRPr/>
            </a:pPr>
            <a:r>
              <a:rPr lang="en-US" altLang="ja-JP" dirty="0">
                <a:solidFill>
                  <a:prstClr val="black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I.W. Park, H. Sako, K. Aoki, P. Gubler and S.H. Lee, Phys. Rev. D </a:t>
            </a:r>
            <a:r>
              <a:rPr lang="en-US" altLang="ja-JP" b="1" dirty="0">
                <a:solidFill>
                  <a:prstClr val="black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107</a:t>
            </a:r>
            <a:r>
              <a:rPr lang="en-US" altLang="ja-JP" dirty="0">
                <a:solidFill>
                  <a:prstClr val="black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074033 (2023).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Microsoft JhengHei UI Light" panose="020B03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P. Gubler, M. Ichikawa, T. Song and E.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Bratkovskaya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, Phys. Rev. C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111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, 034908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(2025).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Microsoft JhengHei UI Light" panose="020B0304030504040204" pitchFamily="50" charset="-128"/>
            </a:endParaRPr>
          </a:p>
          <a:p>
            <a:pPr lvl="0" algn="ctr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M. Ichikawa, P. Gubler,</a:t>
            </a:r>
            <a:r>
              <a:rPr lang="en-US" altLang="ja-JP" dirty="0">
                <a:solidFill>
                  <a:prstClr val="black"/>
                </a:solidFill>
                <a:cs typeface="Microsoft JhengHei UI Light" panose="020B0304030504040204" pitchFamily="50" charset="-128"/>
              </a:rPr>
              <a:t> et al., (KEK-PS E325 Collaboration), arXiv:2507.00420 [</a:t>
            </a:r>
            <a:r>
              <a:rPr lang="en-US" altLang="ja-JP" dirty="0" err="1">
                <a:solidFill>
                  <a:prstClr val="black"/>
                </a:solidFill>
                <a:cs typeface="Microsoft JhengHei UI Light" panose="020B0304030504040204" pitchFamily="50" charset="-128"/>
              </a:rPr>
              <a:t>nucl</a:t>
            </a:r>
            <a:r>
              <a:rPr lang="en-US" altLang="ja-JP" dirty="0">
                <a:solidFill>
                  <a:prstClr val="black"/>
                </a:solidFill>
                <a:cs typeface="Microsoft JhengHei UI Light" panose="020B0304030504040204" pitchFamily="50" charset="-128"/>
              </a:rPr>
              <a:t>-ex].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D2A489-8C03-F5B9-60A9-13444AD38A7E}"/>
              </a:ext>
            </a:extLst>
          </p:cNvPr>
          <p:cNvSpPr txBox="1"/>
          <p:nvPr/>
        </p:nvSpPr>
        <p:spPr>
          <a:xfrm>
            <a:off x="9639135" y="4847836"/>
            <a:ext cx="2552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H.J. Kim</a:t>
            </a:r>
            <a:r>
              <a:rPr kumimoji="1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 (Hiroshima U.)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M. Ichikawa (JAEA)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T. Song (GSI)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E.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Bratkovskaya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 (Goethe U. Frankfurt)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I.W. Park</a:t>
            </a:r>
            <a:r>
              <a:rPr kumimoji="1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Yonsei</a:t>
            </a:r>
            <a:r>
              <a:rPr kumimoji="1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 U.)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H. Sako (JAEA)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K. Aoki (KEK)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S.H. Lee (Yonsei U.)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M. Naruki (Kyoto U.)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S. Yokkaichi (RIKEN)</a:t>
            </a:r>
            <a:endParaRPr kumimoji="1" lang="en-US" altLang="ja-JP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C3325C-9746-00E2-7B69-79128DF3C85F}"/>
              </a:ext>
            </a:extLst>
          </p:cNvPr>
          <p:cNvSpPr txBox="1"/>
          <p:nvPr/>
        </p:nvSpPr>
        <p:spPr>
          <a:xfrm>
            <a:off x="7898806" y="5401833"/>
            <a:ext cx="1740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Work done in collaboration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" panose="020B0604020202020204" pitchFamily="34" charset="0"/>
              </a:rPr>
              <a:t>with: </a:t>
            </a:r>
          </a:p>
        </p:txBody>
      </p:sp>
      <p:sp>
        <p:nvSpPr>
          <p:cNvPr id="10" name="左中かっこ 9">
            <a:extLst>
              <a:ext uri="{FF2B5EF4-FFF2-40B4-BE49-F238E27FC236}">
                <a16:creationId xmlns:a16="http://schemas.microsoft.com/office/drawing/2014/main" id="{70E76462-8BF6-F1EC-9ABD-82263B7124A9}"/>
              </a:ext>
            </a:extLst>
          </p:cNvPr>
          <p:cNvSpPr/>
          <p:nvPr/>
        </p:nvSpPr>
        <p:spPr>
          <a:xfrm>
            <a:off x="9285104" y="4907014"/>
            <a:ext cx="397820" cy="1820636"/>
          </a:xfrm>
          <a:prstGeom prst="leftBrace">
            <a:avLst>
              <a:gd name="adj1" fmla="val 35779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1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E990B4D-63FD-503F-515C-FFC1CD09D941}"/>
              </a:ext>
            </a:extLst>
          </p:cNvPr>
          <p:cNvSpPr/>
          <p:nvPr/>
        </p:nvSpPr>
        <p:spPr>
          <a:xfrm>
            <a:off x="6304985" y="3520200"/>
            <a:ext cx="4308837" cy="2374603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34" name="直線矢印コネクタ 233">
            <a:extLst>
              <a:ext uri="{FF2B5EF4-FFF2-40B4-BE49-F238E27FC236}">
                <a16:creationId xmlns:a16="http://schemas.microsoft.com/office/drawing/2014/main" id="{0759A16F-941F-5828-E3DC-73F679BBE598}"/>
              </a:ext>
            </a:extLst>
          </p:cNvPr>
          <p:cNvCxnSpPr>
            <a:cxnSpLocks/>
          </p:cNvCxnSpPr>
          <p:nvPr/>
        </p:nvCxnSpPr>
        <p:spPr>
          <a:xfrm>
            <a:off x="6087904" y="3509306"/>
            <a:ext cx="5575762" cy="0"/>
          </a:xfrm>
          <a:prstGeom prst="straightConnector1">
            <a:avLst/>
          </a:prstGeom>
          <a:ln w="28575">
            <a:solidFill>
              <a:srgbClr val="342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E47458-2D55-454D-9ECB-48F9C9645508}"/>
              </a:ext>
            </a:extLst>
          </p:cNvPr>
          <p:cNvSpPr txBox="1"/>
          <p:nvPr/>
        </p:nvSpPr>
        <p:spPr>
          <a:xfrm>
            <a:off x="471676" y="226868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Our tool: transport simulation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71568F-4CEA-47AD-A526-8A1B38E5AD79}"/>
              </a:ext>
            </a:extLst>
          </p:cNvPr>
          <p:cNvSpPr txBox="1"/>
          <p:nvPr/>
        </p:nvSpPr>
        <p:spPr>
          <a:xfrm>
            <a:off x="471676" y="714934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PHSD (Parton Hadron String Dynamics)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FA4B7F-D01B-4629-A7A7-6F689E3B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11" y="1517340"/>
            <a:ext cx="7497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E.L.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Bratkovskaya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and W.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Cassing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Phys. A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807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214 (2008).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Cassing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and E.L.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Bratkovskaya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Phys. Rev. C 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78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034919 (2008).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795001-EC64-4115-BFB5-2A8E685DB594}"/>
              </a:ext>
            </a:extLst>
          </p:cNvPr>
          <p:cNvSpPr txBox="1"/>
          <p:nvPr/>
        </p:nvSpPr>
        <p:spPr>
          <a:xfrm>
            <a:off x="6383332" y="1341074"/>
            <a:ext cx="574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Off-shell dynamics of vector mesons and kaons</a:t>
            </a:r>
            <a:endParaRPr kumimoji="1" lang="de-DE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(dynamical modification of the mesonic spectral function during the simulated reaction)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CEE4B0-F696-50F0-34C8-F6A3DBAD0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99" y="2650442"/>
            <a:ext cx="479017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Used spectral function: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Relativistic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Breit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-Wigner with density dependent mass and width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FB3D4A-4796-04DC-7F1F-0DA63595E70C}"/>
              </a:ext>
            </a:extLst>
          </p:cNvPr>
          <p:cNvSpPr txBox="1"/>
          <p:nvPr/>
        </p:nvSpPr>
        <p:spPr>
          <a:xfrm>
            <a:off x="386499" y="5159120"/>
            <a:ext cx="106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with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5A5289A-03A8-46D0-D7CB-35D2C7108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" y="3928770"/>
            <a:ext cx="4461103" cy="72279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D417E39-DB00-8ACE-0AF3-9593A8FC77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42" y="4963602"/>
            <a:ext cx="3024349" cy="46397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D2902E7-31C4-A6F7-5A0D-65FEE0CBC27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42" y="5479220"/>
            <a:ext cx="2943071" cy="388678"/>
          </a:xfrm>
          <a:prstGeom prst="rect">
            <a:avLst/>
          </a:prstGeom>
        </p:spPr>
      </p:pic>
      <p:sp>
        <p:nvSpPr>
          <p:cNvPr id="15" name="左中かっこ 14">
            <a:extLst>
              <a:ext uri="{FF2B5EF4-FFF2-40B4-BE49-F238E27FC236}">
                <a16:creationId xmlns:a16="http://schemas.microsoft.com/office/drawing/2014/main" id="{7EECC707-62DF-E093-6527-14789FAB7B26}"/>
              </a:ext>
            </a:extLst>
          </p:cNvPr>
          <p:cNvSpPr/>
          <p:nvPr/>
        </p:nvSpPr>
        <p:spPr>
          <a:xfrm>
            <a:off x="1111399" y="4925586"/>
            <a:ext cx="398067" cy="969223"/>
          </a:xfrm>
          <a:prstGeom prst="leftBrace">
            <a:avLst>
              <a:gd name="adj1" fmla="val 30193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992104-BAFA-C893-6854-789373B0698F}"/>
              </a:ext>
            </a:extLst>
          </p:cNvPr>
          <p:cNvSpPr txBox="1"/>
          <p:nvPr/>
        </p:nvSpPr>
        <p:spPr>
          <a:xfrm>
            <a:off x="7698898" y="2480240"/>
            <a:ext cx="334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Simulated scenarios: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乗算記号 182">
            <a:extLst>
              <a:ext uri="{FF2B5EF4-FFF2-40B4-BE49-F238E27FC236}">
                <a16:creationId xmlns:a16="http://schemas.microsoft.com/office/drawing/2014/main" id="{109AF4FC-CC39-202A-38CE-FA5D84E6DAED}"/>
              </a:ext>
            </a:extLst>
          </p:cNvPr>
          <p:cNvSpPr/>
          <p:nvPr/>
        </p:nvSpPr>
        <p:spPr>
          <a:xfrm>
            <a:off x="6293866" y="3317711"/>
            <a:ext cx="384937" cy="383186"/>
          </a:xfrm>
          <a:prstGeom prst="mathMultiply">
            <a:avLst>
              <a:gd name="adj1" fmla="val 1565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乗算記号 208">
            <a:extLst>
              <a:ext uri="{FF2B5EF4-FFF2-40B4-BE49-F238E27FC236}">
                <a16:creationId xmlns:a16="http://schemas.microsoft.com/office/drawing/2014/main" id="{44C3DB1C-9F6D-9635-57F7-F2CAD3959D5E}"/>
              </a:ext>
            </a:extLst>
          </p:cNvPr>
          <p:cNvSpPr/>
          <p:nvPr/>
        </p:nvSpPr>
        <p:spPr>
          <a:xfrm>
            <a:off x="6654609" y="3947213"/>
            <a:ext cx="384937" cy="383186"/>
          </a:xfrm>
          <a:prstGeom prst="mathMultiply">
            <a:avLst>
              <a:gd name="adj1" fmla="val 156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6" name="図 235">
            <a:extLst>
              <a:ext uri="{FF2B5EF4-FFF2-40B4-BE49-F238E27FC236}">
                <a16:creationId xmlns:a16="http://schemas.microsoft.com/office/drawing/2014/main" id="{3BF0CA09-F316-348C-3466-086837F9F8D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554" y="3107170"/>
            <a:ext cx="1113179" cy="241754"/>
          </a:xfrm>
          <a:prstGeom prst="rect">
            <a:avLst/>
          </a:prstGeom>
        </p:spPr>
      </p:pic>
      <p:cxnSp>
        <p:nvCxnSpPr>
          <p:cNvPr id="237" name="直線矢印コネクタ 236">
            <a:extLst>
              <a:ext uri="{FF2B5EF4-FFF2-40B4-BE49-F238E27FC236}">
                <a16:creationId xmlns:a16="http://schemas.microsoft.com/office/drawing/2014/main" id="{A5A704ED-A066-5785-217E-4E5D520B23BA}"/>
              </a:ext>
            </a:extLst>
          </p:cNvPr>
          <p:cNvCxnSpPr>
            <a:cxnSpLocks/>
          </p:cNvCxnSpPr>
          <p:nvPr/>
        </p:nvCxnSpPr>
        <p:spPr>
          <a:xfrm>
            <a:off x="6289591" y="3265995"/>
            <a:ext cx="12371" cy="3316694"/>
          </a:xfrm>
          <a:prstGeom prst="straightConnector1">
            <a:avLst/>
          </a:prstGeom>
          <a:ln w="28575">
            <a:solidFill>
              <a:srgbClr val="342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34C9FFFB-8143-AAF0-9DA4-4BCE3407CF96}"/>
              </a:ext>
            </a:extLst>
          </p:cNvPr>
          <p:cNvSpPr txBox="1"/>
          <p:nvPr/>
        </p:nvSpPr>
        <p:spPr>
          <a:xfrm>
            <a:off x="5699395" y="4365284"/>
            <a:ext cx="61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-60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7128A9E4-E50D-04FF-E0EE-D4D0805FA13D}"/>
              </a:ext>
            </a:extLst>
          </p:cNvPr>
          <p:cNvCxnSpPr/>
          <p:nvPr/>
        </p:nvCxnSpPr>
        <p:spPr>
          <a:xfrm>
            <a:off x="6182823" y="4547112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>
            <a:extLst>
              <a:ext uri="{FF2B5EF4-FFF2-40B4-BE49-F238E27FC236}">
                <a16:creationId xmlns:a16="http://schemas.microsoft.com/office/drawing/2014/main" id="{99F15CCE-6C11-98C1-6858-E010D6C62BAA}"/>
              </a:ext>
            </a:extLst>
          </p:cNvPr>
          <p:cNvCxnSpPr>
            <a:cxnSpLocks/>
          </p:cNvCxnSpPr>
          <p:nvPr/>
        </p:nvCxnSpPr>
        <p:spPr>
          <a:xfrm>
            <a:off x="6192324" y="5474534"/>
            <a:ext cx="21600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6A9CB51D-3E9E-90A7-5F88-353DA143E420}"/>
              </a:ext>
            </a:extLst>
          </p:cNvPr>
          <p:cNvSpPr txBox="1"/>
          <p:nvPr/>
        </p:nvSpPr>
        <p:spPr>
          <a:xfrm>
            <a:off x="5615182" y="5292894"/>
            <a:ext cx="66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-120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9C911C9E-67FD-10EA-C831-2FC892EFBF67}"/>
              </a:ext>
            </a:extLst>
          </p:cNvPr>
          <p:cNvCxnSpPr/>
          <p:nvPr/>
        </p:nvCxnSpPr>
        <p:spPr>
          <a:xfrm>
            <a:off x="6184208" y="3998997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85B99E0B-5F65-738A-48AF-786D5929EA68}"/>
              </a:ext>
            </a:extLst>
          </p:cNvPr>
          <p:cNvCxnSpPr/>
          <p:nvPr/>
        </p:nvCxnSpPr>
        <p:spPr>
          <a:xfrm>
            <a:off x="6179064" y="5003466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D6993883-57A1-CD32-762F-C9115713DA70}"/>
              </a:ext>
            </a:extLst>
          </p:cNvPr>
          <p:cNvSpPr txBox="1"/>
          <p:nvPr/>
        </p:nvSpPr>
        <p:spPr>
          <a:xfrm>
            <a:off x="5719098" y="3810890"/>
            <a:ext cx="5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-30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439D46B5-3E4E-57BA-6B7E-3EB1764ADFF3}"/>
              </a:ext>
            </a:extLst>
          </p:cNvPr>
          <p:cNvSpPr txBox="1"/>
          <p:nvPr/>
        </p:nvSpPr>
        <p:spPr>
          <a:xfrm>
            <a:off x="5699395" y="4808927"/>
            <a:ext cx="64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-90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46" name="直線コネクタ 245">
            <a:extLst>
              <a:ext uri="{FF2B5EF4-FFF2-40B4-BE49-F238E27FC236}">
                <a16:creationId xmlns:a16="http://schemas.microsoft.com/office/drawing/2014/main" id="{66096605-18D3-8F9F-47CA-198F407D5CB8}"/>
              </a:ext>
            </a:extLst>
          </p:cNvPr>
          <p:cNvCxnSpPr>
            <a:cxnSpLocks/>
          </p:cNvCxnSpPr>
          <p:nvPr/>
        </p:nvCxnSpPr>
        <p:spPr>
          <a:xfrm>
            <a:off x="6188986" y="6000963"/>
            <a:ext cx="21600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B5EBB6BF-D826-C879-A758-7FADC90C2B00}"/>
              </a:ext>
            </a:extLst>
          </p:cNvPr>
          <p:cNvSpPr txBox="1"/>
          <p:nvPr/>
        </p:nvSpPr>
        <p:spPr>
          <a:xfrm>
            <a:off x="5612150" y="5807338"/>
            <a:ext cx="66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-150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49" name="図 248">
            <a:extLst>
              <a:ext uri="{FF2B5EF4-FFF2-40B4-BE49-F238E27FC236}">
                <a16:creationId xmlns:a16="http://schemas.microsoft.com/office/drawing/2014/main" id="{ED03A02D-26DE-DE31-E3A8-0FD4E7EFFD0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18" y="6299733"/>
            <a:ext cx="1292088" cy="242344"/>
          </a:xfrm>
          <a:prstGeom prst="rect">
            <a:avLst/>
          </a:prstGeom>
        </p:spPr>
      </p:pic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D09D5724-5E92-F16D-E78D-CE441CC5C1A7}"/>
              </a:ext>
            </a:extLst>
          </p:cNvPr>
          <p:cNvSpPr txBox="1"/>
          <p:nvPr/>
        </p:nvSpPr>
        <p:spPr>
          <a:xfrm>
            <a:off x="6328793" y="2987549"/>
            <a:ext cx="108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vacuum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642218C3-422E-D173-886C-279F53949F9D}"/>
              </a:ext>
            </a:extLst>
          </p:cNvPr>
          <p:cNvSpPr txBox="1"/>
          <p:nvPr/>
        </p:nvSpPr>
        <p:spPr>
          <a:xfrm>
            <a:off x="4721942" y="3460044"/>
            <a:ext cx="152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E325 result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52" name="直線矢印コネクタ 251">
            <a:extLst>
              <a:ext uri="{FF2B5EF4-FFF2-40B4-BE49-F238E27FC236}">
                <a16:creationId xmlns:a16="http://schemas.microsoft.com/office/drawing/2014/main" id="{E92D74D1-D5EB-9BDB-4495-D13EA2E81441}"/>
              </a:ext>
            </a:extLst>
          </p:cNvPr>
          <p:cNvCxnSpPr>
            <a:cxnSpLocks/>
          </p:cNvCxnSpPr>
          <p:nvPr/>
        </p:nvCxnSpPr>
        <p:spPr>
          <a:xfrm>
            <a:off x="6081291" y="3716733"/>
            <a:ext cx="573318" cy="352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BAA667FA-D205-910E-8191-72F4968C3179}"/>
              </a:ext>
            </a:extLst>
          </p:cNvPr>
          <p:cNvSpPr txBox="1"/>
          <p:nvPr/>
        </p:nvSpPr>
        <p:spPr>
          <a:xfrm>
            <a:off x="8105014" y="3028454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75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881A5888-E9C8-8650-32C9-813FD2C09E38}"/>
              </a:ext>
            </a:extLst>
          </p:cNvPr>
          <p:cNvSpPr txBox="1"/>
          <p:nvPr/>
        </p:nvSpPr>
        <p:spPr>
          <a:xfrm>
            <a:off x="10293181" y="3003471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150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382D15F-C202-BC10-42A3-89F9BB191F86}"/>
              </a:ext>
            </a:extLst>
          </p:cNvPr>
          <p:cNvCxnSpPr>
            <a:cxnSpLocks/>
          </p:cNvCxnSpPr>
          <p:nvPr/>
        </p:nvCxnSpPr>
        <p:spPr>
          <a:xfrm>
            <a:off x="8333569" y="3404710"/>
            <a:ext cx="0" cy="209189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D08CCAF-3324-2470-9361-1561EAD95867}"/>
              </a:ext>
            </a:extLst>
          </p:cNvPr>
          <p:cNvCxnSpPr>
            <a:cxnSpLocks/>
          </p:cNvCxnSpPr>
          <p:nvPr/>
        </p:nvCxnSpPr>
        <p:spPr>
          <a:xfrm>
            <a:off x="10570419" y="3404710"/>
            <a:ext cx="0" cy="209189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5" grpId="0" animBg="1"/>
      <p:bldP spid="18" grpId="0"/>
      <p:bldP spid="183" grpId="0" animBg="1"/>
      <p:bldP spid="209" grpId="0" animBg="1"/>
      <p:bldP spid="238" grpId="0"/>
      <p:bldP spid="241" grpId="0"/>
      <p:bldP spid="244" grpId="0"/>
      <p:bldP spid="245" grpId="0"/>
      <p:bldP spid="247" grpId="0"/>
      <p:bldP spid="250" grpId="0"/>
      <p:bldP spid="251" grpId="0"/>
      <p:bldP spid="254" grpId="0"/>
      <p:bldP spid="2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A7B9EE-5FDD-C647-CB73-E99384645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5768"/>
            <a:ext cx="6014923" cy="3649421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88A7BBC2-F3B4-AD26-348F-0355CB348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9" y="1735769"/>
            <a:ext cx="6057340" cy="364942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F8E3AE-6731-C68F-43CF-D3CF32AB127C}"/>
              </a:ext>
            </a:extLst>
          </p:cNvPr>
          <p:cNvSpPr txBox="1"/>
          <p:nvPr/>
        </p:nvSpPr>
        <p:spPr>
          <a:xfrm>
            <a:off x="471676" y="211806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 are ϕ mesons produced in 12 GeV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collisions?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D73740-2795-7DDE-7FE6-6D6CFCC611F9}"/>
              </a:ext>
            </a:extLst>
          </p:cNvPr>
          <p:cNvSpPr txBox="1"/>
          <p:nvPr/>
        </p:nvSpPr>
        <p:spPr>
          <a:xfrm>
            <a:off x="3612298" y="819125"/>
            <a:ext cx="4734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Production through initial high-energy collisions (via strings)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41661B-2E97-AE03-7D4C-BC9617D4636E}"/>
              </a:ext>
            </a:extLst>
          </p:cNvPr>
          <p:cNvSpPr txBox="1"/>
          <p:nvPr/>
        </p:nvSpPr>
        <p:spPr>
          <a:xfrm>
            <a:off x="6736045" y="5577546"/>
            <a:ext cx="473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Occurs at target surface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09C16A5-6CCD-4DED-47A7-4117B693A807}"/>
              </a:ext>
            </a:extLst>
          </p:cNvPr>
          <p:cNvSpPr txBox="1"/>
          <p:nvPr/>
        </p:nvSpPr>
        <p:spPr>
          <a:xfrm>
            <a:off x="2312917" y="1988360"/>
            <a:ext cx="147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Cu target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F9DAD99-5B38-5143-74C7-0DF61B3AFBE3}"/>
              </a:ext>
            </a:extLst>
          </p:cNvPr>
          <p:cNvGrpSpPr/>
          <p:nvPr/>
        </p:nvGrpSpPr>
        <p:grpSpPr>
          <a:xfrm>
            <a:off x="1196755" y="4117279"/>
            <a:ext cx="521633" cy="430887"/>
            <a:chOff x="677887" y="586780"/>
            <a:chExt cx="521633" cy="430887"/>
          </a:xfrm>
        </p:grpSpPr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1337020E-D7E3-9ED4-1DC4-AD0E853DC2E9}"/>
                </a:ext>
              </a:extLst>
            </p:cNvPr>
            <p:cNvSpPr/>
            <p:nvPr/>
          </p:nvSpPr>
          <p:spPr>
            <a:xfrm>
              <a:off x="677887" y="622224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0DD3069E-AA63-B771-E41F-B96E8E46D3F6}"/>
                </a:ext>
              </a:extLst>
            </p:cNvPr>
            <p:cNvSpPr txBox="1"/>
            <p:nvPr/>
          </p:nvSpPr>
          <p:spPr>
            <a:xfrm>
              <a:off x="677887" y="586780"/>
              <a:ext cx="521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B</a:t>
              </a:r>
              <a:endPara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144995A0-96E0-882C-3F67-5073883C5742}"/>
              </a:ext>
            </a:extLst>
          </p:cNvPr>
          <p:cNvGrpSpPr/>
          <p:nvPr/>
        </p:nvGrpSpPr>
        <p:grpSpPr>
          <a:xfrm>
            <a:off x="171442" y="2312171"/>
            <a:ext cx="1484264" cy="288000"/>
            <a:chOff x="713887" y="-788175"/>
            <a:chExt cx="1484264" cy="288000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19239EB5-3C94-C1FC-19F8-1C176E740488}"/>
                </a:ext>
              </a:extLst>
            </p:cNvPr>
            <p:cNvSpPr/>
            <p:nvPr/>
          </p:nvSpPr>
          <p:spPr>
            <a:xfrm>
              <a:off x="973608" y="-711854"/>
              <a:ext cx="972008" cy="1154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8846A2C5-9087-9D9F-E64C-BBD7E6F499F3}"/>
                </a:ext>
              </a:extLst>
            </p:cNvPr>
            <p:cNvSpPr/>
            <p:nvPr/>
          </p:nvSpPr>
          <p:spPr>
            <a:xfrm>
              <a:off x="713887" y="-788175"/>
              <a:ext cx="288000" cy="28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3C2AE50C-7E8A-FFF5-2F58-B2D12CB04CB8}"/>
                </a:ext>
              </a:extLst>
            </p:cNvPr>
            <p:cNvSpPr/>
            <p:nvPr/>
          </p:nvSpPr>
          <p:spPr>
            <a:xfrm>
              <a:off x="1910151" y="-788175"/>
              <a:ext cx="288000" cy="288000"/>
            </a:xfrm>
            <a:prstGeom prst="ellipse">
              <a:avLst/>
            </a:prstGeom>
            <a:solidFill>
              <a:srgbClr val="DB2E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266FCB39-E472-02B4-3463-F34B1FD11AA7}"/>
              </a:ext>
            </a:extLst>
          </p:cNvPr>
          <p:cNvCxnSpPr>
            <a:cxnSpLocks/>
          </p:cNvCxnSpPr>
          <p:nvPr/>
        </p:nvCxnSpPr>
        <p:spPr>
          <a:xfrm flipV="1">
            <a:off x="1025074" y="2736964"/>
            <a:ext cx="368474" cy="49991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ADF25D55-0E3A-F8AB-441A-A9381094C33E}"/>
              </a:ext>
            </a:extLst>
          </p:cNvPr>
          <p:cNvCxnSpPr>
            <a:cxnSpLocks/>
          </p:cNvCxnSpPr>
          <p:nvPr/>
        </p:nvCxnSpPr>
        <p:spPr>
          <a:xfrm flipH="1" flipV="1">
            <a:off x="429086" y="2679048"/>
            <a:ext cx="289095" cy="56961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爆発: 8 pt 52">
            <a:extLst>
              <a:ext uri="{FF2B5EF4-FFF2-40B4-BE49-F238E27FC236}">
                <a16:creationId xmlns:a16="http://schemas.microsoft.com/office/drawing/2014/main" id="{C23225FF-5062-80D7-344D-E8F8AE10ACAF}"/>
              </a:ext>
            </a:extLst>
          </p:cNvPr>
          <p:cNvSpPr/>
          <p:nvPr/>
        </p:nvSpPr>
        <p:spPr>
          <a:xfrm>
            <a:off x="744659" y="3285128"/>
            <a:ext cx="304000" cy="355437"/>
          </a:xfrm>
          <a:prstGeom prst="irregularSeal1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5E2441A-8711-17B4-974C-E82703C5F144}"/>
              </a:ext>
            </a:extLst>
          </p:cNvPr>
          <p:cNvCxnSpPr/>
          <p:nvPr/>
        </p:nvCxnSpPr>
        <p:spPr>
          <a:xfrm flipH="1" flipV="1">
            <a:off x="90116" y="1672666"/>
            <a:ext cx="158314" cy="40203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4613B6E-29BC-FD8D-DE32-9ED336E3BB38}"/>
              </a:ext>
            </a:extLst>
          </p:cNvPr>
          <p:cNvCxnSpPr>
            <a:cxnSpLocks/>
          </p:cNvCxnSpPr>
          <p:nvPr/>
        </p:nvCxnSpPr>
        <p:spPr>
          <a:xfrm flipV="1">
            <a:off x="1640127" y="1739886"/>
            <a:ext cx="205837" cy="37982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484BFE3-7351-37CF-CB8A-A03B3F350524}"/>
              </a:ext>
            </a:extLst>
          </p:cNvPr>
          <p:cNvCxnSpPr>
            <a:cxnSpLocks/>
          </p:cNvCxnSpPr>
          <p:nvPr/>
        </p:nvCxnSpPr>
        <p:spPr>
          <a:xfrm flipH="1" flipV="1">
            <a:off x="399490" y="1709564"/>
            <a:ext cx="108509" cy="38496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ACEB352-C055-304A-1312-386326E2B397}"/>
              </a:ext>
            </a:extLst>
          </p:cNvPr>
          <p:cNvCxnSpPr>
            <a:cxnSpLocks/>
          </p:cNvCxnSpPr>
          <p:nvPr/>
        </p:nvCxnSpPr>
        <p:spPr>
          <a:xfrm flipV="1">
            <a:off x="1329922" y="1700763"/>
            <a:ext cx="137864" cy="38496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ED4B3CD-611C-A775-ECEA-BC1C50E09878}"/>
              </a:ext>
            </a:extLst>
          </p:cNvPr>
          <p:cNvCxnSpPr>
            <a:cxnSpLocks/>
          </p:cNvCxnSpPr>
          <p:nvPr/>
        </p:nvCxnSpPr>
        <p:spPr>
          <a:xfrm flipH="1" flipV="1">
            <a:off x="687174" y="1700763"/>
            <a:ext cx="57485" cy="34584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E36E0B36-6946-D879-F91B-6E8CC93A7B38}"/>
              </a:ext>
            </a:extLst>
          </p:cNvPr>
          <p:cNvCxnSpPr>
            <a:cxnSpLocks/>
          </p:cNvCxnSpPr>
          <p:nvPr/>
        </p:nvCxnSpPr>
        <p:spPr>
          <a:xfrm flipV="1">
            <a:off x="960944" y="1700763"/>
            <a:ext cx="36668" cy="34584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80679A28-248F-70D8-4482-D886CAECCA39}"/>
              </a:ext>
            </a:extLst>
          </p:cNvPr>
          <p:cNvCxnSpPr>
            <a:cxnSpLocks/>
          </p:cNvCxnSpPr>
          <p:nvPr/>
        </p:nvCxnSpPr>
        <p:spPr>
          <a:xfrm flipV="1">
            <a:off x="442974" y="3640565"/>
            <a:ext cx="286404" cy="41317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5D2315B1-B70E-5A55-24F9-3F3516D26611}"/>
              </a:ext>
            </a:extLst>
          </p:cNvPr>
          <p:cNvCxnSpPr>
            <a:cxnSpLocks/>
          </p:cNvCxnSpPr>
          <p:nvPr/>
        </p:nvCxnSpPr>
        <p:spPr>
          <a:xfrm flipH="1" flipV="1">
            <a:off x="984823" y="3646926"/>
            <a:ext cx="247835" cy="41034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A9061ACB-FA46-F0AE-2959-703CC9464545}"/>
              </a:ext>
            </a:extLst>
          </p:cNvPr>
          <p:cNvGrpSpPr/>
          <p:nvPr/>
        </p:nvGrpSpPr>
        <p:grpSpPr>
          <a:xfrm>
            <a:off x="161819" y="4081835"/>
            <a:ext cx="521633" cy="430887"/>
            <a:chOff x="677887" y="586780"/>
            <a:chExt cx="521633" cy="430887"/>
          </a:xfrm>
        </p:grpSpPr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A8573725-38D3-3A3B-6418-31EBBEAF8F44}"/>
                </a:ext>
              </a:extLst>
            </p:cNvPr>
            <p:cNvSpPr/>
            <p:nvPr/>
          </p:nvSpPr>
          <p:spPr>
            <a:xfrm>
              <a:off x="677887" y="622224"/>
              <a:ext cx="360000" cy="3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2BDFFA09-7D25-1D26-537E-5D108BCBBF9C}"/>
                </a:ext>
              </a:extLst>
            </p:cNvPr>
            <p:cNvSpPr txBox="1"/>
            <p:nvPr/>
          </p:nvSpPr>
          <p:spPr>
            <a:xfrm>
              <a:off x="677887" y="586780"/>
              <a:ext cx="521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B</a:t>
              </a:r>
              <a:endPara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C2A97EBD-7625-E382-10E0-28C3F3C3EA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9513" y="2160171"/>
            <a:ext cx="1040762" cy="304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8799DB9-A8E0-2482-6E8A-787F6B5F9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089" y="5063871"/>
            <a:ext cx="1736084" cy="129081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C7A66E-C6B0-74E7-3BA2-C9974D8BC2BA}"/>
              </a:ext>
            </a:extLst>
          </p:cNvPr>
          <p:cNvSpPr txBox="1"/>
          <p:nvPr/>
        </p:nvSpPr>
        <p:spPr>
          <a:xfrm>
            <a:off x="90116" y="6426036"/>
            <a:ext cx="97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P. Gubler, M. Ichikawa, T. Song and E.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Bratkovskaya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, Phys. Rev. C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111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, 034908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(2025).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BC6A43D-1A79-8197-4CD6-27FB3F13B288}"/>
              </a:ext>
            </a:extLst>
          </p:cNvPr>
          <p:cNvGrpSpPr/>
          <p:nvPr/>
        </p:nvGrpSpPr>
        <p:grpSpPr>
          <a:xfrm>
            <a:off x="40066" y="5115980"/>
            <a:ext cx="1307304" cy="611096"/>
            <a:chOff x="40066" y="5115980"/>
            <a:chExt cx="1307304" cy="611096"/>
          </a:xfrm>
        </p:grpSpPr>
        <p:sp>
          <p:nvSpPr>
            <p:cNvPr id="2" name="矢印: 右 1">
              <a:extLst>
                <a:ext uri="{FF2B5EF4-FFF2-40B4-BE49-F238E27FC236}">
                  <a16:creationId xmlns:a16="http://schemas.microsoft.com/office/drawing/2014/main" id="{856AC9D1-59FF-D5E9-DCD2-C711E3C7EE8F}"/>
                </a:ext>
              </a:extLst>
            </p:cNvPr>
            <p:cNvSpPr/>
            <p:nvPr/>
          </p:nvSpPr>
          <p:spPr>
            <a:xfrm>
              <a:off x="703984" y="5234450"/>
              <a:ext cx="643386" cy="460628"/>
            </a:xfrm>
            <a:prstGeom prst="rightArrow">
              <a:avLst>
                <a:gd name="adj1" fmla="val 30246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0C2F6545-5AE1-F7BF-CFBF-F950290DEF80}"/>
                </a:ext>
              </a:extLst>
            </p:cNvPr>
            <p:cNvGrpSpPr/>
            <p:nvPr/>
          </p:nvGrpSpPr>
          <p:grpSpPr>
            <a:xfrm>
              <a:off x="40066" y="5115980"/>
              <a:ext cx="521633" cy="611096"/>
              <a:chOff x="5042642" y="4582038"/>
              <a:chExt cx="977623" cy="1072740"/>
            </a:xfrm>
          </p:grpSpPr>
          <p:sp>
            <p:nvSpPr>
              <p:cNvPr id="9" name="円/楕円 152 7">
                <a:extLst>
                  <a:ext uri="{FF2B5EF4-FFF2-40B4-BE49-F238E27FC236}">
                    <a16:creationId xmlns:a16="http://schemas.microsoft.com/office/drawing/2014/main" id="{F3FF1607-75BE-4E56-4CF2-674423CA13B8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9E3BA0B-1551-BD92-1EF0-97916882F2F7}"/>
                  </a:ext>
                </a:extLst>
              </p:cNvPr>
              <p:cNvSpPr txBox="1"/>
              <p:nvPr/>
            </p:nvSpPr>
            <p:spPr>
              <a:xfrm>
                <a:off x="5171202" y="4582038"/>
                <a:ext cx="680346" cy="994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36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9C6A476-AC48-89A1-4B77-DB5E918BFE82}"/>
              </a:ext>
            </a:extLst>
          </p:cNvPr>
          <p:cNvGrpSpPr/>
          <p:nvPr/>
        </p:nvGrpSpPr>
        <p:grpSpPr>
          <a:xfrm>
            <a:off x="6286802" y="4616970"/>
            <a:ext cx="1307304" cy="611096"/>
            <a:chOff x="40066" y="5115980"/>
            <a:chExt cx="1307304" cy="611096"/>
          </a:xfrm>
        </p:grpSpPr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222BA1D4-849B-EA25-4F15-490D9A37D659}"/>
                </a:ext>
              </a:extLst>
            </p:cNvPr>
            <p:cNvSpPr/>
            <p:nvPr/>
          </p:nvSpPr>
          <p:spPr>
            <a:xfrm>
              <a:off x="703984" y="5234450"/>
              <a:ext cx="643386" cy="460628"/>
            </a:xfrm>
            <a:prstGeom prst="rightArrow">
              <a:avLst>
                <a:gd name="adj1" fmla="val 30246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F5BD15A-085C-D12C-E5C9-4D7E20571005}"/>
                </a:ext>
              </a:extLst>
            </p:cNvPr>
            <p:cNvGrpSpPr/>
            <p:nvPr/>
          </p:nvGrpSpPr>
          <p:grpSpPr>
            <a:xfrm>
              <a:off x="40066" y="5115980"/>
              <a:ext cx="521633" cy="611096"/>
              <a:chOff x="5042642" y="4582038"/>
              <a:chExt cx="977623" cy="1072740"/>
            </a:xfrm>
          </p:grpSpPr>
          <p:sp>
            <p:nvSpPr>
              <p:cNvPr id="17" name="円/楕円 152 7">
                <a:extLst>
                  <a:ext uri="{FF2B5EF4-FFF2-40B4-BE49-F238E27FC236}">
                    <a16:creationId xmlns:a16="http://schemas.microsoft.com/office/drawing/2014/main" id="{0D1219CB-CDFD-0D53-03A8-9C531654FDF1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ECEFF2C-F2D3-9E8F-A5B8-17A4B7B6A902}"/>
                  </a:ext>
                </a:extLst>
              </p:cNvPr>
              <p:cNvSpPr txBox="1"/>
              <p:nvPr/>
            </p:nvSpPr>
            <p:spPr>
              <a:xfrm>
                <a:off x="5171202" y="4582038"/>
                <a:ext cx="680346" cy="994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3600" dirty="0">
                  <a:solidFill>
                    <a:schemeClr val="tx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141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FA15E6F-C85D-CC99-CDC5-85FF03CD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94112"/>
            <a:ext cx="6025492" cy="366889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A9B748-5800-1CFC-C31F-BB72C27AF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5" y="1800591"/>
            <a:ext cx="6056432" cy="366889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F8E3AE-6731-C68F-43CF-D3CF32AB127C}"/>
              </a:ext>
            </a:extLst>
          </p:cNvPr>
          <p:cNvSpPr txBox="1"/>
          <p:nvPr/>
        </p:nvSpPr>
        <p:spPr>
          <a:xfrm>
            <a:off x="471676" y="211806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 are ϕ mesons produced?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4A4BA94-924B-2C4D-C461-DF1C264F9495}"/>
              </a:ext>
            </a:extLst>
          </p:cNvPr>
          <p:cNvSpPr txBox="1"/>
          <p:nvPr/>
        </p:nvSpPr>
        <p:spPr>
          <a:xfrm>
            <a:off x="6973589" y="5604520"/>
            <a:ext cx="473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Occurs often outside of the target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2A97EBD-7625-E382-10E0-28C3F3C3EA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7929" y="2228630"/>
            <a:ext cx="1040762" cy="304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8799DB9-A8E0-2482-6E8A-787F6B5F9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505" y="5132330"/>
            <a:ext cx="1736084" cy="12908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9E9FED-E6D5-3803-8522-7051C070D4D1}"/>
              </a:ext>
            </a:extLst>
          </p:cNvPr>
          <p:cNvSpPr txBox="1"/>
          <p:nvPr/>
        </p:nvSpPr>
        <p:spPr>
          <a:xfrm>
            <a:off x="3940894" y="799468"/>
            <a:ext cx="4734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Production through secondary low-energy hadron collisions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6A7F229-6640-B672-FE63-7C1765BEB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6347" y="5027579"/>
            <a:ext cx="1809147" cy="29244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9D32BB-A2FD-3874-6210-D64E8D5C7A09}"/>
              </a:ext>
            </a:extLst>
          </p:cNvPr>
          <p:cNvSpPr txBox="1"/>
          <p:nvPr/>
        </p:nvSpPr>
        <p:spPr>
          <a:xfrm>
            <a:off x="90116" y="6426036"/>
            <a:ext cx="1120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P. Gubler, M. Ichikawa, T. Song and E.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Bratkovskaya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, Phys. Rev. C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111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, 034908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(2025).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3536717-6490-39AA-D1D3-05F0D16E9971}"/>
              </a:ext>
            </a:extLst>
          </p:cNvPr>
          <p:cNvGrpSpPr/>
          <p:nvPr/>
        </p:nvGrpSpPr>
        <p:grpSpPr>
          <a:xfrm>
            <a:off x="89602" y="4993424"/>
            <a:ext cx="1307304" cy="611096"/>
            <a:chOff x="40066" y="5115980"/>
            <a:chExt cx="1307304" cy="611096"/>
          </a:xfrm>
        </p:grpSpPr>
        <p:sp>
          <p:nvSpPr>
            <p:cNvPr id="9" name="矢印: 右 8">
              <a:extLst>
                <a:ext uri="{FF2B5EF4-FFF2-40B4-BE49-F238E27FC236}">
                  <a16:creationId xmlns:a16="http://schemas.microsoft.com/office/drawing/2014/main" id="{13089AD1-8819-833D-B8A4-8068DE5C21A9}"/>
                </a:ext>
              </a:extLst>
            </p:cNvPr>
            <p:cNvSpPr/>
            <p:nvPr/>
          </p:nvSpPr>
          <p:spPr>
            <a:xfrm>
              <a:off x="703984" y="5234450"/>
              <a:ext cx="643386" cy="460628"/>
            </a:xfrm>
            <a:prstGeom prst="rightArrow">
              <a:avLst>
                <a:gd name="adj1" fmla="val 30246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FB76DEE5-830C-6D2C-B31C-8F1BB39B237B}"/>
                </a:ext>
              </a:extLst>
            </p:cNvPr>
            <p:cNvGrpSpPr/>
            <p:nvPr/>
          </p:nvGrpSpPr>
          <p:grpSpPr>
            <a:xfrm>
              <a:off x="40066" y="5115980"/>
              <a:ext cx="521633" cy="611096"/>
              <a:chOff x="5042642" y="4582038"/>
              <a:chExt cx="977623" cy="1072740"/>
            </a:xfrm>
          </p:grpSpPr>
          <p:sp>
            <p:nvSpPr>
              <p:cNvPr id="11" name="円/楕円 152 7">
                <a:extLst>
                  <a:ext uri="{FF2B5EF4-FFF2-40B4-BE49-F238E27FC236}">
                    <a16:creationId xmlns:a16="http://schemas.microsoft.com/office/drawing/2014/main" id="{176FE266-7C33-09D7-9CDB-3578EC1C4585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4291DF6-5E1A-BBFB-2F4D-C49E91F67F7A}"/>
                  </a:ext>
                </a:extLst>
              </p:cNvPr>
              <p:cNvSpPr txBox="1"/>
              <p:nvPr/>
            </p:nvSpPr>
            <p:spPr>
              <a:xfrm>
                <a:off x="5171202" y="4582038"/>
                <a:ext cx="680346" cy="994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36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05061F-5D0D-C891-3587-E5EA771E838F}"/>
              </a:ext>
            </a:extLst>
          </p:cNvPr>
          <p:cNvGrpSpPr/>
          <p:nvPr/>
        </p:nvGrpSpPr>
        <p:grpSpPr>
          <a:xfrm>
            <a:off x="6304617" y="4731098"/>
            <a:ext cx="1307304" cy="611096"/>
            <a:chOff x="40066" y="5115980"/>
            <a:chExt cx="1307304" cy="611096"/>
          </a:xfrm>
        </p:grpSpPr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22B513CC-CE7E-E532-4E30-41833EA535F1}"/>
                </a:ext>
              </a:extLst>
            </p:cNvPr>
            <p:cNvSpPr/>
            <p:nvPr/>
          </p:nvSpPr>
          <p:spPr>
            <a:xfrm>
              <a:off x="703984" y="5234450"/>
              <a:ext cx="643386" cy="460628"/>
            </a:xfrm>
            <a:prstGeom prst="rightArrow">
              <a:avLst>
                <a:gd name="adj1" fmla="val 30246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4E2B4CE3-026E-8236-89B4-96A911FE0513}"/>
                </a:ext>
              </a:extLst>
            </p:cNvPr>
            <p:cNvGrpSpPr/>
            <p:nvPr/>
          </p:nvGrpSpPr>
          <p:grpSpPr>
            <a:xfrm>
              <a:off x="40066" y="5115980"/>
              <a:ext cx="521633" cy="611096"/>
              <a:chOff x="5042642" y="4582038"/>
              <a:chExt cx="977623" cy="1072740"/>
            </a:xfrm>
          </p:grpSpPr>
          <p:sp>
            <p:nvSpPr>
              <p:cNvPr id="19" name="円/楕円 152 7">
                <a:extLst>
                  <a:ext uri="{FF2B5EF4-FFF2-40B4-BE49-F238E27FC236}">
                    <a16:creationId xmlns:a16="http://schemas.microsoft.com/office/drawing/2014/main" id="{B9AA781D-97C3-21FF-E469-C6211C91FB84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5771272-42EF-46FB-AFD0-1087FECD6C63}"/>
                  </a:ext>
                </a:extLst>
              </p:cNvPr>
              <p:cNvSpPr txBox="1"/>
              <p:nvPr/>
            </p:nvSpPr>
            <p:spPr>
              <a:xfrm>
                <a:off x="5171202" y="4582038"/>
                <a:ext cx="680346" cy="994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3600" dirty="0">
                  <a:solidFill>
                    <a:schemeClr val="tx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376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F8E3AE-6731-C68F-43CF-D3CF32AB127C}"/>
              </a:ext>
            </a:extLst>
          </p:cNvPr>
          <p:cNvSpPr txBox="1"/>
          <p:nvPr/>
        </p:nvSpPr>
        <p:spPr>
          <a:xfrm>
            <a:off x="471676" y="131989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obtained dilepton spectrum (without experimental effects)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5FB66B4-0135-E571-8DF2-B2242086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5" y="1424692"/>
            <a:ext cx="11728870" cy="2736737"/>
          </a:xfrm>
          <a:prstGeom prst="rect">
            <a:avLst/>
          </a:prstGeom>
        </p:spPr>
      </p:pic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0E8E13BF-26BF-B868-FF41-3DB4974421AA}"/>
              </a:ext>
            </a:extLst>
          </p:cNvPr>
          <p:cNvSpPr/>
          <p:nvPr/>
        </p:nvSpPr>
        <p:spPr>
          <a:xfrm rot="5400000">
            <a:off x="4029558" y="930033"/>
            <a:ext cx="681925" cy="7144719"/>
          </a:xfrm>
          <a:prstGeom prst="rightBrace">
            <a:avLst>
              <a:gd name="adj1" fmla="val 34218"/>
              <a:gd name="adj2" fmla="val 50000"/>
            </a:avLst>
          </a:prstGeom>
          <a:ln w="28575">
            <a:solidFill>
              <a:srgbClr val="3D3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BC0F34-22BB-F339-B8D2-4BCF6B7EB26B}"/>
              </a:ext>
            </a:extLst>
          </p:cNvPr>
          <p:cNvSpPr txBox="1"/>
          <p:nvPr/>
        </p:nvSpPr>
        <p:spPr>
          <a:xfrm>
            <a:off x="900046" y="4872127"/>
            <a:ext cx="680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No second peak, but only shoulder structure for mass shift scenarios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(even before considering experimental resolution effects)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9A1D336-86BA-841D-293D-F206DD58595C}"/>
              </a:ext>
            </a:extLst>
          </p:cNvPr>
          <p:cNvSpPr txBox="1"/>
          <p:nvPr/>
        </p:nvSpPr>
        <p:spPr>
          <a:xfrm>
            <a:off x="8338088" y="4655680"/>
            <a:ext cx="372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Secondary peak can be generated for sufficient large mass shift scenario if the target is large enough (Pb here)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0E39F5-ACAA-C3C3-6601-2C4719B57243}"/>
              </a:ext>
            </a:extLst>
          </p:cNvPr>
          <p:cNvSpPr txBox="1"/>
          <p:nvPr/>
        </p:nvSpPr>
        <p:spPr>
          <a:xfrm>
            <a:off x="3421701" y="860557"/>
            <a:ext cx="589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Pure mass shift scenarios (no broadening)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3F33B2-FB84-C15F-F8F8-15026DCEF483}"/>
              </a:ext>
            </a:extLst>
          </p:cNvPr>
          <p:cNvSpPr txBox="1"/>
          <p:nvPr/>
        </p:nvSpPr>
        <p:spPr>
          <a:xfrm>
            <a:off x="90116" y="6426036"/>
            <a:ext cx="1125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P. Gubler, M. Ichikawa, T. Song and E.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Bratkovskaya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, Phys. Rev. C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111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, 034908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(2025).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392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B9134D-DBD8-A94F-A8E0-4B3E3F52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2CE530-1104-2E53-3AAF-9F42DC433E6F}"/>
              </a:ext>
            </a:extLst>
          </p:cNvPr>
          <p:cNvSpPr txBox="1"/>
          <p:nvPr/>
        </p:nvSpPr>
        <p:spPr>
          <a:xfrm>
            <a:off x="90116" y="6426036"/>
            <a:ext cx="1120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M. Ichikawa, P. Gubler,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et al., (KEK-PS E325 Collaboration), arXiv:2507.00420 [</a:t>
            </a:r>
            <a:r>
              <a:rPr lang="en-US" altLang="ja-JP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nucl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-ex].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D86E3D-E772-E79E-56DC-C836DC070C04}"/>
              </a:ext>
            </a:extLst>
          </p:cNvPr>
          <p:cNvSpPr txBox="1"/>
          <p:nvPr/>
        </p:nvSpPr>
        <p:spPr>
          <a:xfrm>
            <a:off x="471676" y="211806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Comparison with KEK E325 dilepton data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FD5301C-977B-E310-1366-D73DA8439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76" y="1791417"/>
            <a:ext cx="10452138" cy="441451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AE04BC-B503-AD50-90B8-9D580641CF67}"/>
              </a:ext>
            </a:extLst>
          </p:cNvPr>
          <p:cNvSpPr txBox="1"/>
          <p:nvPr/>
        </p:nvSpPr>
        <p:spPr>
          <a:xfrm>
            <a:off x="2735036" y="799468"/>
            <a:ext cx="713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First trial: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Momentum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-independent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mass shift and decay width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8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65C42-8DEB-1067-3652-7210E58D7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98649A-7E54-CEA3-3C83-C6D5966CEF3A}"/>
              </a:ext>
            </a:extLst>
          </p:cNvPr>
          <p:cNvSpPr txBox="1"/>
          <p:nvPr/>
        </p:nvSpPr>
        <p:spPr>
          <a:xfrm>
            <a:off x="90116" y="6426036"/>
            <a:ext cx="1120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  <a:cs typeface="Microsoft JhengHei UI Light" panose="020B0304030504040204" pitchFamily="50" charset="-128"/>
              </a:rPr>
              <a:t>M. Ichikawa, P. Gubler, et al., (KEK-PS E325 Collaboration), arXiv:2507.00420 [</a:t>
            </a:r>
            <a:r>
              <a:rPr lang="en-US" altLang="ja-JP" dirty="0" err="1">
                <a:solidFill>
                  <a:prstClr val="black"/>
                </a:solidFill>
                <a:cs typeface="Microsoft JhengHei UI Light" panose="020B0304030504040204" pitchFamily="50" charset="-128"/>
              </a:rPr>
              <a:t>nucl</a:t>
            </a:r>
            <a:r>
              <a:rPr lang="en-US" altLang="ja-JP" dirty="0">
                <a:solidFill>
                  <a:prstClr val="black"/>
                </a:solidFill>
                <a:cs typeface="Microsoft JhengHei UI Light" panose="020B0304030504040204" pitchFamily="50" charset="-128"/>
              </a:rPr>
              <a:t>-ex].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9129F3-D44E-7E96-D524-405D023F8B06}"/>
              </a:ext>
            </a:extLst>
          </p:cNvPr>
          <p:cNvSpPr txBox="1"/>
          <p:nvPr/>
        </p:nvSpPr>
        <p:spPr>
          <a:xfrm>
            <a:off x="471676" y="211806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Comparison with KEK E325 dilepton data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87ABFE-824B-92DD-8383-E5D1E59D2727}"/>
              </a:ext>
            </a:extLst>
          </p:cNvPr>
          <p:cNvSpPr txBox="1"/>
          <p:nvPr/>
        </p:nvSpPr>
        <p:spPr>
          <a:xfrm>
            <a:off x="2735036" y="799468"/>
            <a:ext cx="713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Second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trial: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Momentum-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dependent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mass shift and decay width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8125246-3B18-10C7-7F59-D5A0C89896E3}"/>
              </a:ext>
            </a:extLst>
          </p:cNvPr>
          <p:cNvGrpSpPr/>
          <p:nvPr/>
        </p:nvGrpSpPr>
        <p:grpSpPr>
          <a:xfrm>
            <a:off x="1412421" y="1712852"/>
            <a:ext cx="4348456" cy="4630797"/>
            <a:chOff x="1641021" y="1712852"/>
            <a:chExt cx="4348456" cy="4630797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649CAAB-1A04-5143-F15C-7B95413BA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1021" y="2224060"/>
              <a:ext cx="4348456" cy="4119589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F084A49-BB7A-11BB-E8F5-D4A46958E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0584" y="1712852"/>
              <a:ext cx="2695524" cy="692942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B8402CB-7F8B-E0CF-C83F-31B8A50044EC}"/>
              </a:ext>
            </a:extLst>
          </p:cNvPr>
          <p:cNvGrpSpPr/>
          <p:nvPr/>
        </p:nvGrpSpPr>
        <p:grpSpPr>
          <a:xfrm>
            <a:off x="6200440" y="1705551"/>
            <a:ext cx="4791347" cy="4638098"/>
            <a:chOff x="6200440" y="1705551"/>
            <a:chExt cx="4791347" cy="4638098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7D7C4DFB-695F-E4D8-F332-4907A789D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0440" y="2224060"/>
              <a:ext cx="4791347" cy="4119589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72048C05-28D2-40CF-CB80-FC51AF946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8275" y="1705551"/>
              <a:ext cx="2908818" cy="689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70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2B419-4F5B-44B8-9E0C-A2D7389C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404261-4FF1-C376-3F19-FD93913117D1}"/>
              </a:ext>
            </a:extLst>
          </p:cNvPr>
          <p:cNvSpPr txBox="1"/>
          <p:nvPr/>
        </p:nvSpPr>
        <p:spPr>
          <a:xfrm>
            <a:off x="59323" y="6459875"/>
            <a:ext cx="1120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  <a:cs typeface="Microsoft JhengHei UI Light" panose="020B0304030504040204" pitchFamily="50" charset="-128"/>
              </a:rPr>
              <a:t>M. Ichikawa, P. Gubler, et al., (KEK-PS E325 Collaboration), arXiv:2507.00420 [</a:t>
            </a:r>
            <a:r>
              <a:rPr lang="en-US" altLang="ja-JP" dirty="0" err="1">
                <a:solidFill>
                  <a:prstClr val="black"/>
                </a:solidFill>
                <a:cs typeface="Microsoft JhengHei UI Light" panose="020B0304030504040204" pitchFamily="50" charset="-128"/>
              </a:rPr>
              <a:t>nucl</a:t>
            </a:r>
            <a:r>
              <a:rPr lang="en-US" altLang="ja-JP" dirty="0">
                <a:solidFill>
                  <a:prstClr val="black"/>
                </a:solidFill>
                <a:cs typeface="Microsoft JhengHei UI Light" panose="020B0304030504040204" pitchFamily="50" charset="-128"/>
              </a:rPr>
              <a:t>-ex].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40A9567-10AF-2BD9-C564-D4CC89830330}"/>
              </a:ext>
            </a:extLst>
          </p:cNvPr>
          <p:cNvSpPr txBox="1"/>
          <p:nvPr/>
        </p:nvSpPr>
        <p:spPr>
          <a:xfrm>
            <a:off x="471676" y="121597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Comparison with KEK E325 dilepton data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E1DD60-5664-C80B-BF67-C7C1903768DF}"/>
              </a:ext>
            </a:extLst>
          </p:cNvPr>
          <p:cNvSpPr txBox="1"/>
          <p:nvPr/>
        </p:nvSpPr>
        <p:spPr>
          <a:xfrm>
            <a:off x="2741699" y="675536"/>
            <a:ext cx="713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Second trial: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Momentum-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dependent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mass shift and decay width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E8472D7-0A48-C12F-7888-377348500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3" y="1638629"/>
            <a:ext cx="4280443" cy="32438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2DDEB51-67A8-98D9-62F5-9B9E8091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435" y="1630465"/>
            <a:ext cx="3886114" cy="285949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1FA0A71-558F-8FE3-1F53-E701F0E15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218" y="1630465"/>
            <a:ext cx="3886114" cy="2846096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13417C4A-2AEC-6C8B-C098-9A0735A49D21}"/>
              </a:ext>
            </a:extLst>
          </p:cNvPr>
          <p:cNvSpPr/>
          <p:nvPr/>
        </p:nvSpPr>
        <p:spPr>
          <a:xfrm>
            <a:off x="2014009" y="4936118"/>
            <a:ext cx="1087975" cy="510540"/>
          </a:xfrm>
          <a:prstGeom prst="rightArrow">
            <a:avLst>
              <a:gd name="adj1" fmla="val 30246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DB8839-C29A-1580-9780-CB7087D8FB28}"/>
              </a:ext>
            </a:extLst>
          </p:cNvPr>
          <p:cNvSpPr txBox="1"/>
          <p:nvPr/>
        </p:nvSpPr>
        <p:spPr>
          <a:xfrm>
            <a:off x="3149670" y="4960555"/>
            <a:ext cx="742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Momentum dependence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 is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neede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d to explain the data!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F495DE-E14D-4B98-8894-1338E27A189A}"/>
              </a:ext>
            </a:extLst>
          </p:cNvPr>
          <p:cNvSpPr txBox="1"/>
          <p:nvPr/>
        </p:nvSpPr>
        <p:spPr>
          <a:xfrm>
            <a:off x="7249452" y="4511187"/>
            <a:ext cx="494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Case of density dependent partial decay width </a:t>
            </a:r>
            <a:r>
              <a:rPr lang="en-US" altLang="ja-JP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Γ</a:t>
            </a:r>
            <a:r>
              <a:rPr lang="en-US" altLang="ja-JP" sz="2000" baseline="300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ee</a:t>
            </a:r>
            <a:endParaRPr kumimoji="1" lang="en-US" altLang="ja-JP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F7491AD5-5E2D-D8D0-E6FC-286625BEFC5E}"/>
              </a:ext>
            </a:extLst>
          </p:cNvPr>
          <p:cNvSpPr/>
          <p:nvPr/>
        </p:nvSpPr>
        <p:spPr>
          <a:xfrm>
            <a:off x="2014009" y="5697996"/>
            <a:ext cx="1087975" cy="510540"/>
          </a:xfrm>
          <a:prstGeom prst="rightArrow">
            <a:avLst>
              <a:gd name="adj1" fmla="val 30246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9944B3-3BC7-44AB-6404-5CFE6468B41E}"/>
              </a:ext>
            </a:extLst>
          </p:cNvPr>
          <p:cNvSpPr txBox="1"/>
          <p:nvPr/>
        </p:nvSpPr>
        <p:spPr>
          <a:xfrm>
            <a:off x="3149669" y="5537768"/>
            <a:ext cx="742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Smaller mass shift and stronger broadening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than in the original E325 analysis!</a:t>
            </a:r>
          </a:p>
        </p:txBody>
      </p:sp>
    </p:spTree>
    <p:extLst>
      <p:ext uri="{BB962C8B-B14F-4D97-AF65-F5344CB8AC3E}">
        <p14:creationId xmlns:p14="http://schemas.microsoft.com/office/powerpoint/2010/main" val="179857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21112-9009-F48B-B051-504CF40E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312CF3-A189-C8E0-C68C-EF72D6524842}"/>
              </a:ext>
            </a:extLst>
          </p:cNvPr>
          <p:cNvSpPr txBox="1"/>
          <p:nvPr/>
        </p:nvSpPr>
        <p:spPr>
          <a:xfrm>
            <a:off x="59323" y="6459875"/>
            <a:ext cx="1120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M. Ichikawa, P. Gubler, et al., (KEK-PS E325 Collaboration), arXiv:2507.00420 [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nucl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-ex].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958DB2E-C32B-8B78-FFAE-FCED97B77879}"/>
              </a:ext>
            </a:extLst>
          </p:cNvPr>
          <p:cNvSpPr txBox="1"/>
          <p:nvPr/>
        </p:nvSpPr>
        <p:spPr>
          <a:xfrm>
            <a:off x="471676" y="121597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Final analysis results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47819A2-732E-7E2F-8B09-2A10AC7C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76" y="1168037"/>
            <a:ext cx="4001489" cy="507104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70F52E-8FF9-F2C4-8F0C-39E9C674C2B6}"/>
              </a:ext>
            </a:extLst>
          </p:cNvPr>
          <p:cNvSpPr txBox="1"/>
          <p:nvPr/>
        </p:nvSpPr>
        <p:spPr>
          <a:xfrm>
            <a:off x="1998204" y="706372"/>
            <a:ext cx="235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Mass shift at </a:t>
            </a:r>
            <a:r>
              <a:rPr kumimoji="1" lang="el-G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ρ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C9BF5C-856D-FF28-960B-F046D49FE41F}"/>
              </a:ext>
            </a:extLst>
          </p:cNvPr>
          <p:cNvSpPr txBox="1"/>
          <p:nvPr/>
        </p:nvSpPr>
        <p:spPr>
          <a:xfrm>
            <a:off x="3750733" y="4795695"/>
            <a:ext cx="255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66FF33"/>
                </a:solidFill>
              </a:rPr>
              <a:t>Previous KEK E325 analysis</a:t>
            </a:r>
            <a:endParaRPr kumimoji="1" lang="ja-JP" altLang="en-US" sz="2400" b="1" dirty="0">
              <a:solidFill>
                <a:srgbClr val="66FF33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2B774F-2883-09C6-C2F5-4D3F593C698D}"/>
              </a:ext>
            </a:extLst>
          </p:cNvPr>
          <p:cNvSpPr txBox="1"/>
          <p:nvPr/>
        </p:nvSpPr>
        <p:spPr>
          <a:xfrm>
            <a:off x="3843867" y="2410897"/>
            <a:ext cx="255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Momentum independent fit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C26595F-8A43-64A8-7C95-05A33DDE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572" y="1168038"/>
            <a:ext cx="3822495" cy="507165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1AB73F-6B2B-C459-2571-1D49F9AA105E}"/>
              </a:ext>
            </a:extLst>
          </p:cNvPr>
          <p:cNvSpPr txBox="1"/>
          <p:nvPr/>
        </p:nvSpPr>
        <p:spPr>
          <a:xfrm>
            <a:off x="8043404" y="717024"/>
            <a:ext cx="235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Width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 shift at </a:t>
            </a:r>
            <a:r>
              <a:rPr kumimoji="1" lang="el-G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ρ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Microsoft JhengHei UI Light" panose="020B0304030504040204" pitchFamily="50" charset="-128"/>
              </a:rPr>
              <a:t>0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3A28FD-7FEC-E597-6602-6D6E6E15D6BF}"/>
              </a:ext>
            </a:extLst>
          </p:cNvPr>
          <p:cNvSpPr txBox="1"/>
          <p:nvPr/>
        </p:nvSpPr>
        <p:spPr>
          <a:xfrm>
            <a:off x="9220236" y="2380120"/>
            <a:ext cx="2768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00FF"/>
                </a:solidFill>
              </a:rPr>
              <a:t>Values extracted from</a:t>
            </a:r>
          </a:p>
          <a:p>
            <a:r>
              <a:rPr kumimoji="1" lang="en-US" altLang="ja-JP" sz="2000" dirty="0">
                <a:solidFill>
                  <a:srgbClr val="0000FF"/>
                </a:solidFill>
              </a:rPr>
              <a:t>Transparency ratio</a:t>
            </a:r>
            <a:r>
              <a:rPr lang="en-US" altLang="ja-JP" sz="2000" dirty="0">
                <a:solidFill>
                  <a:srgbClr val="0000FF"/>
                </a:solidFill>
              </a:rPr>
              <a:t> measurement at COSY-ANKE 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矢印: 右 121">
            <a:extLst>
              <a:ext uri="{FF2B5EF4-FFF2-40B4-BE49-F238E27FC236}">
                <a16:creationId xmlns:a16="http://schemas.microsoft.com/office/drawing/2014/main" id="{D1DF0D83-794D-4125-8FE0-AB7538E31111}"/>
              </a:ext>
            </a:extLst>
          </p:cNvPr>
          <p:cNvSpPr/>
          <p:nvPr/>
        </p:nvSpPr>
        <p:spPr>
          <a:xfrm>
            <a:off x="5738263" y="3552104"/>
            <a:ext cx="1396969" cy="801253"/>
          </a:xfrm>
          <a:prstGeom prst="rightArrow">
            <a:avLst>
              <a:gd name="adj1" fmla="val 31326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795847-A629-1B4D-18A2-6327841896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87" y="3716375"/>
            <a:ext cx="1199561" cy="677170"/>
          </a:xfrm>
          <a:prstGeom prst="rect">
            <a:avLst/>
          </a:prstGeom>
        </p:spPr>
      </p:pic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9289A0C8-AA47-44AD-BA09-D13CD13F1A49}"/>
              </a:ext>
            </a:extLst>
          </p:cNvPr>
          <p:cNvSpPr txBox="1"/>
          <p:nvPr/>
        </p:nvSpPr>
        <p:spPr>
          <a:xfrm>
            <a:off x="10298300" y="3530317"/>
            <a:ext cx="50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?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51387DF-EE92-353B-1CE3-7B5EE46D7E72}"/>
              </a:ext>
            </a:extLst>
          </p:cNvPr>
          <p:cNvSpPr/>
          <p:nvPr/>
        </p:nvSpPr>
        <p:spPr>
          <a:xfrm rot="19324744">
            <a:off x="9500375" y="3474121"/>
            <a:ext cx="617705" cy="453707"/>
          </a:xfrm>
          <a:prstGeom prst="rightArrow">
            <a:avLst>
              <a:gd name="adj1" fmla="val 31172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DB393C00-E8EE-1C30-98E2-DB33308FA37E}"/>
              </a:ext>
            </a:extLst>
          </p:cNvPr>
          <p:cNvSpPr/>
          <p:nvPr/>
        </p:nvSpPr>
        <p:spPr>
          <a:xfrm rot="1321675">
            <a:off x="9553381" y="4057814"/>
            <a:ext cx="617705" cy="453707"/>
          </a:xfrm>
          <a:prstGeom prst="rightArrow">
            <a:avLst>
              <a:gd name="adj1" fmla="val 31172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14" name="グループ化 213">
            <a:extLst>
              <a:ext uri="{FF2B5EF4-FFF2-40B4-BE49-F238E27FC236}">
                <a16:creationId xmlns:a16="http://schemas.microsoft.com/office/drawing/2014/main" id="{011D51F3-FF1C-70F7-77FF-C03C305C9ACC}"/>
              </a:ext>
            </a:extLst>
          </p:cNvPr>
          <p:cNvGrpSpPr/>
          <p:nvPr/>
        </p:nvGrpSpPr>
        <p:grpSpPr>
          <a:xfrm>
            <a:off x="565093" y="1946213"/>
            <a:ext cx="3870321" cy="3736289"/>
            <a:chOff x="1344238" y="2283511"/>
            <a:chExt cx="3870321" cy="3736289"/>
          </a:xfrm>
        </p:grpSpPr>
        <p:sp>
          <p:nvSpPr>
            <p:cNvPr id="140" name="円/楕円 149">
              <a:extLst>
                <a:ext uri="{FF2B5EF4-FFF2-40B4-BE49-F238E27FC236}">
                  <a16:creationId xmlns:a16="http://schemas.microsoft.com/office/drawing/2014/main" id="{59481D3D-00A7-079E-5A3B-C70699D0E789}"/>
                </a:ext>
              </a:extLst>
            </p:cNvPr>
            <p:cNvSpPr/>
            <p:nvPr/>
          </p:nvSpPr>
          <p:spPr>
            <a:xfrm>
              <a:off x="2989486" y="3818098"/>
              <a:ext cx="853318" cy="8616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69D07FA4-BBD0-4A91-9BB6-3C8582601A96}"/>
                </a:ext>
              </a:extLst>
            </p:cNvPr>
            <p:cNvGrpSpPr/>
            <p:nvPr/>
          </p:nvGrpSpPr>
          <p:grpSpPr>
            <a:xfrm>
              <a:off x="3705661" y="3360408"/>
              <a:ext cx="853318" cy="919249"/>
              <a:chOff x="4578953" y="2600433"/>
              <a:chExt cx="977623" cy="996866"/>
            </a:xfrm>
          </p:grpSpPr>
          <p:sp>
            <p:nvSpPr>
              <p:cNvPr id="138" name="円/楕円 137 1">
                <a:extLst>
                  <a:ext uri="{FF2B5EF4-FFF2-40B4-BE49-F238E27FC236}">
                    <a16:creationId xmlns:a16="http://schemas.microsoft.com/office/drawing/2014/main" id="{F3AC21DA-823C-4485-5FCD-582ABEF39CC7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74B2C90F-A9A1-A333-7A4B-F036975DFB52}"/>
                  </a:ext>
                </a:extLst>
              </p:cNvPr>
              <p:cNvSpPr txBox="1"/>
              <p:nvPr/>
            </p:nvSpPr>
            <p:spPr>
              <a:xfrm>
                <a:off x="4702972" y="2694484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8AF4E9BC-1871-A65E-75E5-13367C4F68AD}"/>
                </a:ext>
              </a:extLst>
            </p:cNvPr>
            <p:cNvGrpSpPr/>
            <p:nvPr/>
          </p:nvGrpSpPr>
          <p:grpSpPr>
            <a:xfrm>
              <a:off x="1643847" y="2809068"/>
              <a:ext cx="853318" cy="919249"/>
              <a:chOff x="5042642" y="4657912"/>
              <a:chExt cx="977623" cy="996866"/>
            </a:xfrm>
          </p:grpSpPr>
          <p:sp>
            <p:nvSpPr>
              <p:cNvPr id="133" name="円/楕円 152 1">
                <a:extLst>
                  <a:ext uri="{FF2B5EF4-FFF2-40B4-BE49-F238E27FC236}">
                    <a16:creationId xmlns:a16="http://schemas.microsoft.com/office/drawing/2014/main" id="{77ED0247-0C38-C281-09BC-35C1661B4DD0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12D87613-77FD-4BFF-A389-60FC1632BCE4}"/>
                  </a:ext>
                </a:extLst>
              </p:cNvPr>
              <p:cNvSpPr txBox="1"/>
              <p:nvPr/>
            </p:nvSpPr>
            <p:spPr>
              <a:xfrm>
                <a:off x="5226996" y="4720821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96DB299-96A3-C78B-2548-DCC6CD02674F}"/>
                </a:ext>
              </a:extLst>
            </p:cNvPr>
            <p:cNvGrpSpPr/>
            <p:nvPr/>
          </p:nvGrpSpPr>
          <p:grpSpPr>
            <a:xfrm>
              <a:off x="2993639" y="2454081"/>
              <a:ext cx="853318" cy="919249"/>
              <a:chOff x="5042642" y="4657912"/>
              <a:chExt cx="977623" cy="996866"/>
            </a:xfrm>
          </p:grpSpPr>
          <p:sp>
            <p:nvSpPr>
              <p:cNvPr id="130" name="円/楕円 152 2">
                <a:extLst>
                  <a:ext uri="{FF2B5EF4-FFF2-40B4-BE49-F238E27FC236}">
                    <a16:creationId xmlns:a16="http://schemas.microsoft.com/office/drawing/2014/main" id="{405905EA-DF5D-F408-3A25-BF87625F1F2D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8955E1A1-B810-3245-0021-DC50709BB537}"/>
                  </a:ext>
                </a:extLst>
              </p:cNvPr>
              <p:cNvSpPr txBox="1"/>
              <p:nvPr/>
            </p:nvSpPr>
            <p:spPr>
              <a:xfrm>
                <a:off x="5259222" y="4697563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DFA90AC-DB74-47C4-5459-00B2E3B81585}"/>
                </a:ext>
              </a:extLst>
            </p:cNvPr>
            <p:cNvGrpSpPr/>
            <p:nvPr/>
          </p:nvGrpSpPr>
          <p:grpSpPr>
            <a:xfrm>
              <a:off x="2566980" y="4602586"/>
              <a:ext cx="853318" cy="919249"/>
              <a:chOff x="4578953" y="2600433"/>
              <a:chExt cx="977623" cy="996866"/>
            </a:xfrm>
          </p:grpSpPr>
          <p:sp>
            <p:nvSpPr>
              <p:cNvPr id="126" name="円/楕円 137 2">
                <a:extLst>
                  <a:ext uri="{FF2B5EF4-FFF2-40B4-BE49-F238E27FC236}">
                    <a16:creationId xmlns:a16="http://schemas.microsoft.com/office/drawing/2014/main" id="{01A66EB7-5254-E49B-A30C-D9BD76841412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テキスト ボックス 127">
                <a:extLst>
                  <a:ext uri="{FF2B5EF4-FFF2-40B4-BE49-F238E27FC236}">
                    <a16:creationId xmlns:a16="http://schemas.microsoft.com/office/drawing/2014/main" id="{6A3DC5BA-4D44-63E5-1BEE-A025AD10D708}"/>
                  </a:ext>
                </a:extLst>
              </p:cNvPr>
              <p:cNvSpPr txBox="1"/>
              <p:nvPr/>
            </p:nvSpPr>
            <p:spPr>
              <a:xfrm>
                <a:off x="4691039" y="2631526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11E99873-290F-E52B-EA70-489AFB0AA2CE}"/>
                </a:ext>
              </a:extLst>
            </p:cNvPr>
            <p:cNvGrpSpPr/>
            <p:nvPr/>
          </p:nvGrpSpPr>
          <p:grpSpPr>
            <a:xfrm>
              <a:off x="2555040" y="3119554"/>
              <a:ext cx="853318" cy="919249"/>
              <a:chOff x="4578953" y="2600433"/>
              <a:chExt cx="977623" cy="996866"/>
            </a:xfrm>
          </p:grpSpPr>
          <p:sp>
            <p:nvSpPr>
              <p:cNvPr id="121" name="円/楕円 137 3">
                <a:extLst>
                  <a:ext uri="{FF2B5EF4-FFF2-40B4-BE49-F238E27FC236}">
                    <a16:creationId xmlns:a16="http://schemas.microsoft.com/office/drawing/2014/main" id="{AC6B1893-1A14-F470-BC2F-E2D71F270D00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640C5D50-EFB7-ABD2-281E-802A3AE13069}"/>
                  </a:ext>
                </a:extLst>
              </p:cNvPr>
              <p:cNvSpPr txBox="1"/>
              <p:nvPr/>
            </p:nvSpPr>
            <p:spPr>
              <a:xfrm>
                <a:off x="4691086" y="2670369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8BC195EE-55DC-A8EB-D726-D41C770D1576}"/>
                </a:ext>
              </a:extLst>
            </p:cNvPr>
            <p:cNvGrpSpPr/>
            <p:nvPr/>
          </p:nvGrpSpPr>
          <p:grpSpPr>
            <a:xfrm>
              <a:off x="4361241" y="3616434"/>
              <a:ext cx="853318" cy="919249"/>
              <a:chOff x="4578953" y="2600433"/>
              <a:chExt cx="977623" cy="996866"/>
            </a:xfrm>
          </p:grpSpPr>
          <p:sp>
            <p:nvSpPr>
              <p:cNvPr id="118" name="円/楕円 137 4">
                <a:extLst>
                  <a:ext uri="{FF2B5EF4-FFF2-40B4-BE49-F238E27FC236}">
                    <a16:creationId xmlns:a16="http://schemas.microsoft.com/office/drawing/2014/main" id="{E40F4C15-FBA4-F7D2-5A6A-A5F4DDF8FDD1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B015367F-DEEA-B636-645B-FEB514CC108A}"/>
                  </a:ext>
                </a:extLst>
              </p:cNvPr>
              <p:cNvSpPr txBox="1"/>
              <p:nvPr/>
            </p:nvSpPr>
            <p:spPr>
              <a:xfrm>
                <a:off x="4679810" y="2670932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3D2DBF4C-77EB-6055-9447-A30AE1C263ED}"/>
                </a:ext>
              </a:extLst>
            </p:cNvPr>
            <p:cNvGrpSpPr/>
            <p:nvPr/>
          </p:nvGrpSpPr>
          <p:grpSpPr>
            <a:xfrm>
              <a:off x="2069649" y="4053673"/>
              <a:ext cx="853318" cy="920377"/>
              <a:chOff x="5042642" y="4656688"/>
              <a:chExt cx="977623" cy="998090"/>
            </a:xfrm>
          </p:grpSpPr>
          <p:sp>
            <p:nvSpPr>
              <p:cNvPr id="116" name="円/楕円 152 3">
                <a:extLst>
                  <a:ext uri="{FF2B5EF4-FFF2-40B4-BE49-F238E27FC236}">
                    <a16:creationId xmlns:a16="http://schemas.microsoft.com/office/drawing/2014/main" id="{17608192-34FB-3128-9655-03228223125B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6A5442A2-07E3-CAA6-6C0C-D5D7726527B3}"/>
                  </a:ext>
                </a:extLst>
              </p:cNvPr>
              <p:cNvSpPr txBox="1"/>
              <p:nvPr/>
            </p:nvSpPr>
            <p:spPr>
              <a:xfrm>
                <a:off x="5246457" y="4656688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5E60AAE-E6D2-5C90-B3F0-A9A6646CFC54}"/>
                </a:ext>
              </a:extLst>
            </p:cNvPr>
            <p:cNvGrpSpPr/>
            <p:nvPr/>
          </p:nvGrpSpPr>
          <p:grpSpPr>
            <a:xfrm>
              <a:off x="3397032" y="4504000"/>
              <a:ext cx="853318" cy="919249"/>
              <a:chOff x="5042642" y="4657912"/>
              <a:chExt cx="977623" cy="996866"/>
            </a:xfrm>
          </p:grpSpPr>
          <p:sp>
            <p:nvSpPr>
              <p:cNvPr id="114" name="円/楕円 152 4">
                <a:extLst>
                  <a:ext uri="{FF2B5EF4-FFF2-40B4-BE49-F238E27FC236}">
                    <a16:creationId xmlns:a16="http://schemas.microsoft.com/office/drawing/2014/main" id="{DDED0383-BCCE-1709-AB89-AF9E172DF120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6198C3C4-C3AD-72BC-EB6E-63BE4E7A6AE9}"/>
                  </a:ext>
                </a:extLst>
              </p:cNvPr>
              <p:cNvSpPr txBox="1"/>
              <p:nvPr/>
            </p:nvSpPr>
            <p:spPr>
              <a:xfrm>
                <a:off x="5217159" y="4691182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E3EE7245-4822-CA4B-7D56-BD1637C7D951}"/>
                </a:ext>
              </a:extLst>
            </p:cNvPr>
            <p:cNvGrpSpPr/>
            <p:nvPr/>
          </p:nvGrpSpPr>
          <p:grpSpPr>
            <a:xfrm>
              <a:off x="4054586" y="4290029"/>
              <a:ext cx="853318" cy="919249"/>
              <a:chOff x="4578953" y="2600433"/>
              <a:chExt cx="977623" cy="996866"/>
            </a:xfrm>
          </p:grpSpPr>
          <p:sp>
            <p:nvSpPr>
              <p:cNvPr id="112" name="円/楕円 137 5">
                <a:extLst>
                  <a:ext uri="{FF2B5EF4-FFF2-40B4-BE49-F238E27FC236}">
                    <a16:creationId xmlns:a16="http://schemas.microsoft.com/office/drawing/2014/main" id="{F4C62D54-5B5D-6EFD-64DE-2B948D4F174F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CA66FEBC-25A2-E14F-F469-1C665A7836FA}"/>
                  </a:ext>
                </a:extLst>
              </p:cNvPr>
              <p:cNvSpPr txBox="1"/>
              <p:nvPr/>
            </p:nvSpPr>
            <p:spPr>
              <a:xfrm>
                <a:off x="4701367" y="2637541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38C70FA4-7311-3450-5F2B-B04287BE8334}"/>
                </a:ext>
              </a:extLst>
            </p:cNvPr>
            <p:cNvGrpSpPr/>
            <p:nvPr/>
          </p:nvGrpSpPr>
          <p:grpSpPr>
            <a:xfrm>
              <a:off x="1867022" y="4926378"/>
              <a:ext cx="853318" cy="919249"/>
              <a:chOff x="4578953" y="2600433"/>
              <a:chExt cx="977623" cy="996866"/>
            </a:xfrm>
          </p:grpSpPr>
          <p:sp>
            <p:nvSpPr>
              <p:cNvPr id="110" name="円/楕円 137 6">
                <a:extLst>
                  <a:ext uri="{FF2B5EF4-FFF2-40B4-BE49-F238E27FC236}">
                    <a16:creationId xmlns:a16="http://schemas.microsoft.com/office/drawing/2014/main" id="{6ABE39BD-7067-78BE-A5B7-08326D3E4BA8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3485C2C6-8535-52A4-7401-2DCF7125F4FD}"/>
                  </a:ext>
                </a:extLst>
              </p:cNvPr>
              <p:cNvSpPr txBox="1"/>
              <p:nvPr/>
            </p:nvSpPr>
            <p:spPr>
              <a:xfrm>
                <a:off x="4755342" y="2711561"/>
                <a:ext cx="6803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B865D420-53F8-03EF-7DFE-3C356C3CA9EB}"/>
                </a:ext>
              </a:extLst>
            </p:cNvPr>
            <p:cNvGrpSpPr/>
            <p:nvPr/>
          </p:nvGrpSpPr>
          <p:grpSpPr>
            <a:xfrm>
              <a:off x="1344238" y="4345306"/>
              <a:ext cx="853318" cy="919249"/>
              <a:chOff x="4578953" y="2600433"/>
              <a:chExt cx="977623" cy="996866"/>
            </a:xfrm>
          </p:grpSpPr>
          <p:sp>
            <p:nvSpPr>
              <p:cNvPr id="108" name="円/楕円 137 7">
                <a:extLst>
                  <a:ext uri="{FF2B5EF4-FFF2-40B4-BE49-F238E27FC236}">
                    <a16:creationId xmlns:a16="http://schemas.microsoft.com/office/drawing/2014/main" id="{AE345351-4275-2B91-C5CB-017CE09ED3C5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9C609953-4CED-BBBE-B237-E9B3D545A3B5}"/>
                  </a:ext>
                </a:extLst>
              </p:cNvPr>
              <p:cNvSpPr txBox="1"/>
              <p:nvPr/>
            </p:nvSpPr>
            <p:spPr>
              <a:xfrm>
                <a:off x="4711474" y="2661462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A3DC8475-B329-63A7-40C0-64EE10DB75D5}"/>
                </a:ext>
              </a:extLst>
            </p:cNvPr>
            <p:cNvGrpSpPr/>
            <p:nvPr/>
          </p:nvGrpSpPr>
          <p:grpSpPr>
            <a:xfrm>
              <a:off x="2253144" y="2283511"/>
              <a:ext cx="853318" cy="919249"/>
              <a:chOff x="4578953" y="2600433"/>
              <a:chExt cx="977623" cy="996866"/>
            </a:xfrm>
          </p:grpSpPr>
          <p:sp>
            <p:nvSpPr>
              <p:cNvPr id="106" name="円/楕円 137 8">
                <a:extLst>
                  <a:ext uri="{FF2B5EF4-FFF2-40B4-BE49-F238E27FC236}">
                    <a16:creationId xmlns:a16="http://schemas.microsoft.com/office/drawing/2014/main" id="{C2B9BF8F-26F5-D7E1-65D9-A7533DE4E54A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189F0C63-EFA9-CA46-5BFD-C1CF968C6DC7}"/>
                  </a:ext>
                </a:extLst>
              </p:cNvPr>
              <p:cNvSpPr txBox="1"/>
              <p:nvPr/>
            </p:nvSpPr>
            <p:spPr>
              <a:xfrm>
                <a:off x="4712423" y="2661764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BB053CFC-20E8-B6E3-C43F-D06831853357}"/>
                </a:ext>
              </a:extLst>
            </p:cNvPr>
            <p:cNvGrpSpPr/>
            <p:nvPr/>
          </p:nvGrpSpPr>
          <p:grpSpPr>
            <a:xfrm>
              <a:off x="3702100" y="2640301"/>
              <a:ext cx="853318" cy="919249"/>
              <a:chOff x="5042642" y="4657912"/>
              <a:chExt cx="977623" cy="996866"/>
            </a:xfrm>
          </p:grpSpPr>
          <p:sp>
            <p:nvSpPr>
              <p:cNvPr id="104" name="円/楕円 152 5">
                <a:extLst>
                  <a:ext uri="{FF2B5EF4-FFF2-40B4-BE49-F238E27FC236}">
                    <a16:creationId xmlns:a16="http://schemas.microsoft.com/office/drawing/2014/main" id="{5E56CEFF-024D-D00F-95AF-930C4A95E095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2F669FAF-1CC2-ADEF-FF02-8F4EB087B54E}"/>
                  </a:ext>
                </a:extLst>
              </p:cNvPr>
              <p:cNvSpPr txBox="1"/>
              <p:nvPr/>
            </p:nvSpPr>
            <p:spPr>
              <a:xfrm>
                <a:off x="5262924" y="4775113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9A63AE0C-8312-B95C-2A45-FC3B3B10F1AA}"/>
                </a:ext>
              </a:extLst>
            </p:cNvPr>
            <p:cNvGrpSpPr/>
            <p:nvPr/>
          </p:nvGrpSpPr>
          <p:grpSpPr>
            <a:xfrm>
              <a:off x="1516325" y="3604945"/>
              <a:ext cx="853318" cy="919249"/>
              <a:chOff x="5042642" y="4657912"/>
              <a:chExt cx="977623" cy="996866"/>
            </a:xfrm>
          </p:grpSpPr>
          <p:sp>
            <p:nvSpPr>
              <p:cNvPr id="100" name="円/楕円 152 6">
                <a:extLst>
                  <a:ext uri="{FF2B5EF4-FFF2-40B4-BE49-F238E27FC236}">
                    <a16:creationId xmlns:a16="http://schemas.microsoft.com/office/drawing/2014/main" id="{616C6D67-7F64-74B0-F929-74A79F7F4654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DEA355F5-9B25-7230-5118-5B315B89CE10}"/>
                  </a:ext>
                </a:extLst>
              </p:cNvPr>
              <p:cNvSpPr txBox="1"/>
              <p:nvPr/>
            </p:nvSpPr>
            <p:spPr>
              <a:xfrm>
                <a:off x="5248733" y="4691345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12405B47-9F67-3590-95D0-0A00AC99E0FC}"/>
                </a:ext>
              </a:extLst>
            </p:cNvPr>
            <p:cNvGrpSpPr/>
            <p:nvPr/>
          </p:nvGrpSpPr>
          <p:grpSpPr>
            <a:xfrm>
              <a:off x="3146321" y="5100551"/>
              <a:ext cx="853318" cy="919249"/>
              <a:chOff x="5042642" y="4657912"/>
              <a:chExt cx="977623" cy="996866"/>
            </a:xfrm>
          </p:grpSpPr>
          <p:sp>
            <p:nvSpPr>
              <p:cNvPr id="98" name="円/楕円 152 7">
                <a:extLst>
                  <a:ext uri="{FF2B5EF4-FFF2-40B4-BE49-F238E27FC236}">
                    <a16:creationId xmlns:a16="http://schemas.microsoft.com/office/drawing/2014/main" id="{151C12D3-863D-63A3-E2A1-9BB1CAB85CBF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5817F69E-9707-4155-5394-32B3E0651366}"/>
                  </a:ext>
                </a:extLst>
              </p:cNvPr>
              <p:cNvSpPr txBox="1"/>
              <p:nvPr/>
            </p:nvSpPr>
            <p:spPr>
              <a:xfrm>
                <a:off x="5227755" y="4693152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46A11FF0-4464-50FD-D7AD-9C3531A86607}"/>
                </a:ext>
              </a:extLst>
            </p:cNvPr>
            <p:cNvSpPr/>
            <p:nvPr/>
          </p:nvSpPr>
          <p:spPr>
            <a:xfrm rot="19480879">
              <a:off x="2755920" y="3962349"/>
              <a:ext cx="1397760" cy="506771"/>
            </a:xfrm>
            <a:prstGeom prst="rightArrow">
              <a:avLst>
                <a:gd name="adj1" fmla="val 38497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F4AEDB9F-B81C-9D78-9543-681151FA63BE}"/>
                </a:ext>
              </a:extLst>
            </p:cNvPr>
            <p:cNvSpPr txBox="1"/>
            <p:nvPr/>
          </p:nvSpPr>
          <p:spPr>
            <a:xfrm>
              <a:off x="3150478" y="3845232"/>
              <a:ext cx="3973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ϕ</a:t>
              </a:r>
              <a:endPara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右矢印 5">
            <a:extLst>
              <a:ext uri="{FF2B5EF4-FFF2-40B4-BE49-F238E27FC236}">
                <a16:creationId xmlns:a16="http://schemas.microsoft.com/office/drawing/2014/main" id="{80F58FDE-2CCC-1E7B-33FF-D01BB25ABC6D}"/>
              </a:ext>
            </a:extLst>
          </p:cNvPr>
          <p:cNvSpPr/>
          <p:nvPr/>
        </p:nvSpPr>
        <p:spPr>
          <a:xfrm>
            <a:off x="3408866" y="3472687"/>
            <a:ext cx="1405988" cy="869795"/>
          </a:xfrm>
          <a:prstGeom prst="rightArrow">
            <a:avLst>
              <a:gd name="adj1" fmla="val 37179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542047BA-FC65-121F-C7C4-40A9027C5BA6}"/>
              </a:ext>
            </a:extLst>
          </p:cNvPr>
          <p:cNvSpPr txBox="1"/>
          <p:nvPr/>
        </p:nvSpPr>
        <p:spPr>
          <a:xfrm>
            <a:off x="4674852" y="425480"/>
            <a:ext cx="4094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 Light" panose="020B0502040204020203" pitchFamily="34" charset="-122"/>
                <a:cs typeface="+mn-cs"/>
              </a:rPr>
              <a:t>Role of spin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62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A79C12-48BD-4D02-9EA0-836570CA5843}"/>
              </a:ext>
            </a:extLst>
          </p:cNvPr>
          <p:cNvSpPr txBox="1"/>
          <p:nvPr/>
        </p:nvSpPr>
        <p:spPr>
          <a:xfrm>
            <a:off x="4615585" y="247680"/>
            <a:ext cx="4094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 Light" panose="020B0502040204020203" pitchFamily="34" charset="-122"/>
                <a:cs typeface="+mn-cs"/>
              </a:rPr>
              <a:t>Role of spin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 Light" panose="020B0502040204020203" pitchFamily="34" charset="-122"/>
              <a:cs typeface="+mn-cs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FA4C67E-660D-48B8-B275-81170C03F2C2}"/>
              </a:ext>
            </a:extLst>
          </p:cNvPr>
          <p:cNvGrpSpPr/>
          <p:nvPr/>
        </p:nvGrpSpPr>
        <p:grpSpPr>
          <a:xfrm>
            <a:off x="1224693" y="1804121"/>
            <a:ext cx="4017522" cy="3944588"/>
            <a:chOff x="778215" y="1502901"/>
            <a:chExt cx="4017522" cy="3944588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AE963672-10BF-4352-BF8D-869D5DFD7204}"/>
                </a:ext>
              </a:extLst>
            </p:cNvPr>
            <p:cNvSpPr/>
            <p:nvPr/>
          </p:nvSpPr>
          <p:spPr>
            <a:xfrm>
              <a:off x="778215" y="1502901"/>
              <a:ext cx="4017522" cy="3944588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6580EF0-A336-424A-957D-2BDF56E84FE1}"/>
                </a:ext>
              </a:extLst>
            </p:cNvPr>
            <p:cNvGrpSpPr/>
            <p:nvPr/>
          </p:nvGrpSpPr>
          <p:grpSpPr>
            <a:xfrm>
              <a:off x="2721288" y="3125308"/>
              <a:ext cx="401291" cy="844519"/>
              <a:chOff x="6710848" y="4687457"/>
              <a:chExt cx="401291" cy="844519"/>
            </a:xfrm>
          </p:grpSpPr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F104EEBE-45FD-40FD-B861-21A1F68B7070}"/>
                  </a:ext>
                </a:extLst>
              </p:cNvPr>
              <p:cNvSpPr/>
              <p:nvPr/>
            </p:nvSpPr>
            <p:spPr>
              <a:xfrm>
                <a:off x="6717094" y="5011264"/>
                <a:ext cx="388800" cy="38875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" name="矢印: 上 7">
                <a:extLst>
                  <a:ext uri="{FF2B5EF4-FFF2-40B4-BE49-F238E27FC236}">
                    <a16:creationId xmlns:a16="http://schemas.microsoft.com/office/drawing/2014/main" id="{46CFB784-DFF4-4F3E-8F06-D555BD9111EB}"/>
                  </a:ext>
                </a:extLst>
              </p:cNvPr>
              <p:cNvSpPr/>
              <p:nvPr/>
            </p:nvSpPr>
            <p:spPr>
              <a:xfrm>
                <a:off x="6710848" y="4687457"/>
                <a:ext cx="401291" cy="844519"/>
              </a:xfrm>
              <a:prstGeom prst="upArrow">
                <a:avLst>
                  <a:gd name="adj1" fmla="val 37088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61CD636-DA1A-4F3A-933F-C3676B23B6E7}"/>
              </a:ext>
            </a:extLst>
          </p:cNvPr>
          <p:cNvSpPr txBox="1"/>
          <p:nvPr/>
        </p:nvSpPr>
        <p:spPr>
          <a:xfrm>
            <a:off x="621051" y="1207100"/>
            <a:ext cx="539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meson at rest in nuclear matter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104A12C0-5745-41F1-9668-182FC3693F6A}"/>
              </a:ext>
            </a:extLst>
          </p:cNvPr>
          <p:cNvSpPr/>
          <p:nvPr/>
        </p:nvSpPr>
        <p:spPr>
          <a:xfrm>
            <a:off x="202764" y="6012597"/>
            <a:ext cx="709593" cy="573932"/>
          </a:xfrm>
          <a:prstGeom prst="rightArrow">
            <a:avLst>
              <a:gd name="adj1" fmla="val 296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76DA8F5-98D7-46EF-8A1C-4D97D490D749}"/>
              </a:ext>
            </a:extLst>
          </p:cNvPr>
          <p:cNvSpPr txBox="1"/>
          <p:nvPr/>
        </p:nvSpPr>
        <p:spPr>
          <a:xfrm>
            <a:off x="699866" y="5884065"/>
            <a:ext cx="5399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spin direction does not change physics (rotational symmetry)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C530F07-C84D-4FDA-A147-5F1ACCA11598}"/>
              </a:ext>
            </a:extLst>
          </p:cNvPr>
          <p:cNvSpPr txBox="1"/>
          <p:nvPr/>
        </p:nvSpPr>
        <p:spPr>
          <a:xfrm>
            <a:off x="6662981" y="1207099"/>
            <a:ext cx="539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meson moving in nuclear matter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FE6B1F5-9C5C-46FC-9B18-03549BF0F829}"/>
              </a:ext>
            </a:extLst>
          </p:cNvPr>
          <p:cNvSpPr/>
          <p:nvPr/>
        </p:nvSpPr>
        <p:spPr>
          <a:xfrm>
            <a:off x="7354171" y="1804121"/>
            <a:ext cx="4017522" cy="3944588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5DBCD36-FF6D-4CE4-8DA6-CE23F3EE150F}"/>
              </a:ext>
            </a:extLst>
          </p:cNvPr>
          <p:cNvGrpSpPr/>
          <p:nvPr/>
        </p:nvGrpSpPr>
        <p:grpSpPr>
          <a:xfrm>
            <a:off x="8795656" y="2184051"/>
            <a:ext cx="1906119" cy="1663856"/>
            <a:chOff x="1780664" y="1847830"/>
            <a:chExt cx="1906119" cy="166385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77172C5-08AE-49BD-BD9C-A209899838C9}"/>
                </a:ext>
              </a:extLst>
            </p:cNvPr>
            <p:cNvGrpSpPr/>
            <p:nvPr/>
          </p:nvGrpSpPr>
          <p:grpSpPr>
            <a:xfrm>
              <a:off x="1780664" y="1847830"/>
              <a:ext cx="1906119" cy="1663856"/>
              <a:chOff x="2704792" y="2227208"/>
              <a:chExt cx="1175395" cy="1078559"/>
            </a:xfrm>
          </p:grpSpPr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86E4D838-488C-4B8D-A2C1-DAA7885BCE5F}"/>
                  </a:ext>
                </a:extLst>
              </p:cNvPr>
              <p:cNvSpPr/>
              <p:nvPr/>
            </p:nvSpPr>
            <p:spPr>
              <a:xfrm>
                <a:off x="3003331" y="2569779"/>
                <a:ext cx="239751" cy="25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" name="矢印: 右 27">
                <a:extLst>
                  <a:ext uri="{FF2B5EF4-FFF2-40B4-BE49-F238E27FC236}">
                    <a16:creationId xmlns:a16="http://schemas.microsoft.com/office/drawing/2014/main" id="{443D951C-69B0-487C-BE6E-59C37D6492AE}"/>
                  </a:ext>
                </a:extLst>
              </p:cNvPr>
              <p:cNvSpPr/>
              <p:nvPr/>
            </p:nvSpPr>
            <p:spPr>
              <a:xfrm rot="1462835">
                <a:off x="3333800" y="2675159"/>
                <a:ext cx="546387" cy="474978"/>
              </a:xfrm>
              <a:prstGeom prst="rightArrow">
                <a:avLst>
                  <a:gd name="adj1" fmla="val 37712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" name="円弧 28">
                <a:extLst>
                  <a:ext uri="{FF2B5EF4-FFF2-40B4-BE49-F238E27FC236}">
                    <a16:creationId xmlns:a16="http://schemas.microsoft.com/office/drawing/2014/main" id="{7819284B-BFB7-4DAC-9085-3A4A751B0D64}"/>
                  </a:ext>
                </a:extLst>
              </p:cNvPr>
              <p:cNvSpPr/>
              <p:nvPr/>
            </p:nvSpPr>
            <p:spPr>
              <a:xfrm rot="15402065">
                <a:off x="2844000" y="2304000"/>
                <a:ext cx="914400" cy="914400"/>
              </a:xfrm>
              <a:prstGeom prst="arc">
                <a:avLst>
                  <a:gd name="adj1" fmla="val 17295498"/>
                  <a:gd name="adj2" fmla="val 19857184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" name="円弧 29">
                <a:extLst>
                  <a:ext uri="{FF2B5EF4-FFF2-40B4-BE49-F238E27FC236}">
                    <a16:creationId xmlns:a16="http://schemas.microsoft.com/office/drawing/2014/main" id="{E379C6A4-6898-4180-B9FD-439BE0DBEC42}"/>
                  </a:ext>
                </a:extLst>
              </p:cNvPr>
              <p:cNvSpPr/>
              <p:nvPr/>
            </p:nvSpPr>
            <p:spPr>
              <a:xfrm rot="15677602">
                <a:off x="2664000" y="2268000"/>
                <a:ext cx="1078559" cy="996975"/>
              </a:xfrm>
              <a:prstGeom prst="arc">
                <a:avLst>
                  <a:gd name="adj1" fmla="val 17002385"/>
                  <a:gd name="adj2" fmla="val 20120735"/>
                </a:avLst>
              </a:prstGeom>
              <a:ln w="28575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26" name="矢印: 上 25">
              <a:extLst>
                <a:ext uri="{FF2B5EF4-FFF2-40B4-BE49-F238E27FC236}">
                  <a16:creationId xmlns:a16="http://schemas.microsoft.com/office/drawing/2014/main" id="{9B9DA44B-82EA-4431-B877-34A5C9EF56D1}"/>
                </a:ext>
              </a:extLst>
            </p:cNvPr>
            <p:cNvSpPr/>
            <p:nvPr/>
          </p:nvSpPr>
          <p:spPr>
            <a:xfrm rot="1963519">
              <a:off x="2268000" y="2103645"/>
              <a:ext cx="401291" cy="844519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F53D527-95E8-4038-A755-FC897FCA79D2}"/>
              </a:ext>
            </a:extLst>
          </p:cNvPr>
          <p:cNvGrpSpPr/>
          <p:nvPr/>
        </p:nvGrpSpPr>
        <p:grpSpPr>
          <a:xfrm>
            <a:off x="8106466" y="3686542"/>
            <a:ext cx="1983830" cy="1663856"/>
            <a:chOff x="4623444" y="1693976"/>
            <a:chExt cx="1983830" cy="1663856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94ECA8F9-4597-4060-8A89-853ED86D1C31}"/>
                </a:ext>
              </a:extLst>
            </p:cNvPr>
            <p:cNvGrpSpPr/>
            <p:nvPr/>
          </p:nvGrpSpPr>
          <p:grpSpPr>
            <a:xfrm>
              <a:off x="4623444" y="1693976"/>
              <a:ext cx="1983830" cy="1663856"/>
              <a:chOff x="2704792" y="2227208"/>
              <a:chExt cx="1223315" cy="1078559"/>
            </a:xfrm>
          </p:grpSpPr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8ABC7B78-F385-4A7D-A88F-9BA24ABC64C0}"/>
                  </a:ext>
                </a:extLst>
              </p:cNvPr>
              <p:cNvSpPr/>
              <p:nvPr/>
            </p:nvSpPr>
            <p:spPr>
              <a:xfrm>
                <a:off x="3003331" y="2569779"/>
                <a:ext cx="239751" cy="25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5" name="矢印: 右 34">
                <a:extLst>
                  <a:ext uri="{FF2B5EF4-FFF2-40B4-BE49-F238E27FC236}">
                    <a16:creationId xmlns:a16="http://schemas.microsoft.com/office/drawing/2014/main" id="{69646C1F-4D81-4039-BFB2-2A135718DAB3}"/>
                  </a:ext>
                </a:extLst>
              </p:cNvPr>
              <p:cNvSpPr/>
              <p:nvPr/>
            </p:nvSpPr>
            <p:spPr>
              <a:xfrm rot="1462835">
                <a:off x="3381720" y="2704836"/>
                <a:ext cx="546387" cy="474978"/>
              </a:xfrm>
              <a:prstGeom prst="rightArrow">
                <a:avLst>
                  <a:gd name="adj1" fmla="val 37712"/>
                  <a:gd name="adj2" fmla="val 50000"/>
                </a:avLst>
              </a:prstGeom>
              <a:solidFill>
                <a:srgbClr val="474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C6A64893-33A5-49F7-9E24-6A12103A092D}"/>
                  </a:ext>
                </a:extLst>
              </p:cNvPr>
              <p:cNvSpPr/>
              <p:nvPr/>
            </p:nvSpPr>
            <p:spPr>
              <a:xfrm rot="15402065">
                <a:off x="2844000" y="2304000"/>
                <a:ext cx="914400" cy="914400"/>
              </a:xfrm>
              <a:prstGeom prst="arc">
                <a:avLst>
                  <a:gd name="adj1" fmla="val 17295498"/>
                  <a:gd name="adj2" fmla="val 19857184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5EFE01FF-2DD8-43D3-B456-42153AF21BAA}"/>
                  </a:ext>
                </a:extLst>
              </p:cNvPr>
              <p:cNvSpPr/>
              <p:nvPr/>
            </p:nvSpPr>
            <p:spPr>
              <a:xfrm rot="15677602">
                <a:off x="2664000" y="2268000"/>
                <a:ext cx="1078559" cy="996975"/>
              </a:xfrm>
              <a:prstGeom prst="arc">
                <a:avLst>
                  <a:gd name="adj1" fmla="val 17002385"/>
                  <a:gd name="adj2" fmla="val 20120735"/>
                </a:avLst>
              </a:prstGeom>
              <a:ln w="28575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33" name="矢印: 上 32">
              <a:extLst>
                <a:ext uri="{FF2B5EF4-FFF2-40B4-BE49-F238E27FC236}">
                  <a16:creationId xmlns:a16="http://schemas.microsoft.com/office/drawing/2014/main" id="{65599768-1F28-427C-AD68-70A45B178925}"/>
                </a:ext>
              </a:extLst>
            </p:cNvPr>
            <p:cNvSpPr/>
            <p:nvPr/>
          </p:nvSpPr>
          <p:spPr>
            <a:xfrm rot="6960115">
              <a:off x="5148000" y="2077200"/>
              <a:ext cx="435300" cy="729063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E68C02-80D6-4A1D-8A9E-C25F75608495}"/>
              </a:ext>
            </a:extLst>
          </p:cNvPr>
          <p:cNvSpPr txBox="1"/>
          <p:nvPr/>
        </p:nvSpPr>
        <p:spPr>
          <a:xfrm>
            <a:off x="6795505" y="5895428"/>
            <a:ext cx="5399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spin direction changes physics         (broken rotational symmetry)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5B964DD4-9975-4192-94F0-28126CAD1BDF}"/>
              </a:ext>
            </a:extLst>
          </p:cNvPr>
          <p:cNvSpPr/>
          <p:nvPr/>
        </p:nvSpPr>
        <p:spPr>
          <a:xfrm>
            <a:off x="6704462" y="6012597"/>
            <a:ext cx="709593" cy="573932"/>
          </a:xfrm>
          <a:prstGeom prst="rightArrow">
            <a:avLst>
              <a:gd name="adj1" fmla="val 296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5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38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F9959D-489B-5876-B608-0D6BDE02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4960F7-D3E7-C514-76D5-550DFB607C19}"/>
              </a:ext>
            </a:extLst>
          </p:cNvPr>
          <p:cNvSpPr txBox="1"/>
          <p:nvPr/>
        </p:nvSpPr>
        <p:spPr>
          <a:xfrm>
            <a:off x="321282" y="264640"/>
            <a:ext cx="11556292" cy="52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Introduction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6CE7A8F-1711-444A-4C97-749C7BBCF819}"/>
              </a:ext>
            </a:extLst>
          </p:cNvPr>
          <p:cNvGrpSpPr/>
          <p:nvPr/>
        </p:nvGrpSpPr>
        <p:grpSpPr>
          <a:xfrm>
            <a:off x="2480083" y="2288732"/>
            <a:ext cx="3180825" cy="3149091"/>
            <a:chOff x="2326459" y="2280313"/>
            <a:chExt cx="3180825" cy="3149091"/>
          </a:xfrm>
        </p:grpSpPr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D85DB26E-D7A5-5221-8026-01E5CF99D2E9}"/>
                </a:ext>
              </a:extLst>
            </p:cNvPr>
            <p:cNvGrpSpPr/>
            <p:nvPr/>
          </p:nvGrpSpPr>
          <p:grpSpPr>
            <a:xfrm>
              <a:off x="3678607" y="3573723"/>
              <a:ext cx="701300" cy="726259"/>
              <a:chOff x="4989300" y="4557672"/>
              <a:chExt cx="1054891" cy="108494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01" name="円/楕円 149">
                <a:extLst>
                  <a:ext uri="{FF2B5EF4-FFF2-40B4-BE49-F238E27FC236}">
                    <a16:creationId xmlns:a16="http://schemas.microsoft.com/office/drawing/2014/main" id="{812ADF56-B799-CB0C-1253-F282566A782E}"/>
                  </a:ext>
                </a:extLst>
              </p:cNvPr>
              <p:cNvSpPr/>
              <p:nvPr/>
            </p:nvSpPr>
            <p:spPr>
              <a:xfrm>
                <a:off x="4989300" y="4557672"/>
                <a:ext cx="1054891" cy="108494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7D9C3E1D-F491-D936-3E61-0DE51E9347B8}"/>
                  </a:ext>
                </a:extLst>
              </p:cNvPr>
              <p:cNvSpPr txBox="1"/>
              <p:nvPr/>
            </p:nvSpPr>
            <p:spPr>
              <a:xfrm>
                <a:off x="5198363" y="4582577"/>
                <a:ext cx="241331" cy="86610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ϕ</a:t>
                </a:r>
                <a:endParaRPr kumimoji="1" lang="ja-JP" alt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82339571-F892-2898-626C-863D10553008}"/>
                </a:ext>
              </a:extLst>
            </p:cNvPr>
            <p:cNvGrpSpPr/>
            <p:nvPr/>
          </p:nvGrpSpPr>
          <p:grpSpPr>
            <a:xfrm>
              <a:off x="4267196" y="3187964"/>
              <a:ext cx="701300" cy="774779"/>
              <a:chOff x="4578953" y="2600433"/>
              <a:chExt cx="977623" cy="996866"/>
            </a:xfrm>
          </p:grpSpPr>
          <p:sp>
            <p:nvSpPr>
              <p:cNvPr id="16" name="円/楕円 137">
                <a:extLst>
                  <a:ext uri="{FF2B5EF4-FFF2-40B4-BE49-F238E27FC236}">
                    <a16:creationId xmlns:a16="http://schemas.microsoft.com/office/drawing/2014/main" id="{E5E6C26C-424E-7805-4A06-EE208A0ACD3D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CD97DAA-AC79-8DF5-34F6-59DA63A5B8DC}"/>
                  </a:ext>
                </a:extLst>
              </p:cNvPr>
              <p:cNvSpPr txBox="1"/>
              <p:nvPr/>
            </p:nvSpPr>
            <p:spPr>
              <a:xfrm>
                <a:off x="4702972" y="2694484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C3CB91F3-2B04-9B58-4049-11E6331F0C95}"/>
                </a:ext>
              </a:extLst>
            </p:cNvPr>
            <p:cNvGrpSpPr/>
            <p:nvPr/>
          </p:nvGrpSpPr>
          <p:grpSpPr>
            <a:xfrm>
              <a:off x="2572693" y="2723273"/>
              <a:ext cx="701300" cy="774779"/>
              <a:chOff x="5042642" y="4657912"/>
              <a:chExt cx="977623" cy="996866"/>
            </a:xfrm>
          </p:grpSpPr>
          <p:sp>
            <p:nvSpPr>
              <p:cNvPr id="19" name="円/楕円 152">
                <a:extLst>
                  <a:ext uri="{FF2B5EF4-FFF2-40B4-BE49-F238E27FC236}">
                    <a16:creationId xmlns:a16="http://schemas.microsoft.com/office/drawing/2014/main" id="{15676E95-A02D-BA05-B4A7-3EA326B13921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B6468C6-E2C7-574A-FF34-CE8BBB72856A}"/>
                  </a:ext>
                </a:extLst>
              </p:cNvPr>
              <p:cNvSpPr txBox="1"/>
              <p:nvPr/>
            </p:nvSpPr>
            <p:spPr>
              <a:xfrm>
                <a:off x="5226996" y="4720821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47" name="グループ化 246">
              <a:extLst>
                <a:ext uri="{FF2B5EF4-FFF2-40B4-BE49-F238E27FC236}">
                  <a16:creationId xmlns:a16="http://schemas.microsoft.com/office/drawing/2014/main" id="{ACD9B6DE-284A-0775-9689-7C03393C6DCC}"/>
                </a:ext>
              </a:extLst>
            </p:cNvPr>
            <p:cNvGrpSpPr/>
            <p:nvPr/>
          </p:nvGrpSpPr>
          <p:grpSpPr>
            <a:xfrm>
              <a:off x="3682020" y="2414778"/>
              <a:ext cx="701300" cy="784079"/>
              <a:chOff x="5042642" y="4645947"/>
              <a:chExt cx="977623" cy="1008831"/>
            </a:xfrm>
          </p:grpSpPr>
          <p:sp>
            <p:nvSpPr>
              <p:cNvPr id="248" name="円/楕円 152">
                <a:extLst>
                  <a:ext uri="{FF2B5EF4-FFF2-40B4-BE49-F238E27FC236}">
                    <a16:creationId xmlns:a16="http://schemas.microsoft.com/office/drawing/2014/main" id="{C1DE9945-66AA-D906-6AB0-9C4F3CF66B7F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テキスト ボックス 248">
                <a:extLst>
                  <a:ext uri="{FF2B5EF4-FFF2-40B4-BE49-F238E27FC236}">
                    <a16:creationId xmlns:a16="http://schemas.microsoft.com/office/drawing/2014/main" id="{47676CA3-4637-F390-6698-63B778E8DB8E}"/>
                  </a:ext>
                </a:extLst>
              </p:cNvPr>
              <p:cNvSpPr txBox="1"/>
              <p:nvPr/>
            </p:nvSpPr>
            <p:spPr>
              <a:xfrm>
                <a:off x="5226538" y="4645947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50" name="グループ化 249">
              <a:extLst>
                <a:ext uri="{FF2B5EF4-FFF2-40B4-BE49-F238E27FC236}">
                  <a16:creationId xmlns:a16="http://schemas.microsoft.com/office/drawing/2014/main" id="{04E9AEEB-EF0E-4ECA-BF30-BE480ACDBA0D}"/>
                </a:ext>
              </a:extLst>
            </p:cNvPr>
            <p:cNvGrpSpPr/>
            <p:nvPr/>
          </p:nvGrpSpPr>
          <p:grpSpPr>
            <a:xfrm>
              <a:off x="3331370" y="4234920"/>
              <a:ext cx="701300" cy="774779"/>
              <a:chOff x="4578953" y="2600433"/>
              <a:chExt cx="977623" cy="996866"/>
            </a:xfrm>
          </p:grpSpPr>
          <p:sp>
            <p:nvSpPr>
              <p:cNvPr id="251" name="円/楕円 137">
                <a:extLst>
                  <a:ext uri="{FF2B5EF4-FFF2-40B4-BE49-F238E27FC236}">
                    <a16:creationId xmlns:a16="http://schemas.microsoft.com/office/drawing/2014/main" id="{0F82242A-A628-9C10-2AEC-F3BCC63AB008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テキスト ボックス 251">
                <a:extLst>
                  <a:ext uri="{FF2B5EF4-FFF2-40B4-BE49-F238E27FC236}">
                    <a16:creationId xmlns:a16="http://schemas.microsoft.com/office/drawing/2014/main" id="{32F0DCF0-5A96-163E-FD0A-13010CD6B71F}"/>
                  </a:ext>
                </a:extLst>
              </p:cNvPr>
              <p:cNvSpPr txBox="1"/>
              <p:nvPr/>
            </p:nvSpPr>
            <p:spPr>
              <a:xfrm>
                <a:off x="4691039" y="2631526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53" name="グループ化 252">
              <a:extLst>
                <a:ext uri="{FF2B5EF4-FFF2-40B4-BE49-F238E27FC236}">
                  <a16:creationId xmlns:a16="http://schemas.microsoft.com/office/drawing/2014/main" id="{4F95A346-964D-22C2-2F27-44669A5768BC}"/>
                </a:ext>
              </a:extLst>
            </p:cNvPr>
            <p:cNvGrpSpPr/>
            <p:nvPr/>
          </p:nvGrpSpPr>
          <p:grpSpPr>
            <a:xfrm>
              <a:off x="3321557" y="2984963"/>
              <a:ext cx="701300" cy="774779"/>
              <a:chOff x="4578953" y="2600433"/>
              <a:chExt cx="977623" cy="996866"/>
            </a:xfrm>
          </p:grpSpPr>
          <p:sp>
            <p:nvSpPr>
              <p:cNvPr id="254" name="円/楕円 137">
                <a:extLst>
                  <a:ext uri="{FF2B5EF4-FFF2-40B4-BE49-F238E27FC236}">
                    <a16:creationId xmlns:a16="http://schemas.microsoft.com/office/drawing/2014/main" id="{F3384211-3D9F-83CE-DA19-6287D6634F80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テキスト ボックス 254">
                <a:extLst>
                  <a:ext uri="{FF2B5EF4-FFF2-40B4-BE49-F238E27FC236}">
                    <a16:creationId xmlns:a16="http://schemas.microsoft.com/office/drawing/2014/main" id="{4B265964-BF3C-BB8B-88EB-4C30309FD74A}"/>
                  </a:ext>
                </a:extLst>
              </p:cNvPr>
              <p:cNvSpPr txBox="1"/>
              <p:nvPr/>
            </p:nvSpPr>
            <p:spPr>
              <a:xfrm>
                <a:off x="4691086" y="2670369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56" name="グループ化 255">
              <a:extLst>
                <a:ext uri="{FF2B5EF4-FFF2-40B4-BE49-F238E27FC236}">
                  <a16:creationId xmlns:a16="http://schemas.microsoft.com/office/drawing/2014/main" id="{97B4564A-E096-7CE1-EC8A-D10CECBB29A5}"/>
                </a:ext>
              </a:extLst>
            </p:cNvPr>
            <p:cNvGrpSpPr/>
            <p:nvPr/>
          </p:nvGrpSpPr>
          <p:grpSpPr>
            <a:xfrm>
              <a:off x="4805984" y="3403753"/>
              <a:ext cx="701300" cy="774779"/>
              <a:chOff x="4578953" y="2600433"/>
              <a:chExt cx="977623" cy="996866"/>
            </a:xfrm>
          </p:grpSpPr>
          <p:sp>
            <p:nvSpPr>
              <p:cNvPr id="266" name="円/楕円 137">
                <a:extLst>
                  <a:ext uri="{FF2B5EF4-FFF2-40B4-BE49-F238E27FC236}">
                    <a16:creationId xmlns:a16="http://schemas.microsoft.com/office/drawing/2014/main" id="{CAC76DCB-F934-DC2A-302A-C60021786740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AB3FFC54-4DDC-71C2-33C4-999D22B92D7F}"/>
                  </a:ext>
                </a:extLst>
              </p:cNvPr>
              <p:cNvSpPr txBox="1"/>
              <p:nvPr/>
            </p:nvSpPr>
            <p:spPr>
              <a:xfrm>
                <a:off x="4679810" y="2670932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68" name="グループ化 267">
              <a:extLst>
                <a:ext uri="{FF2B5EF4-FFF2-40B4-BE49-F238E27FC236}">
                  <a16:creationId xmlns:a16="http://schemas.microsoft.com/office/drawing/2014/main" id="{729F1821-CD70-3EEB-BE0E-6380719BC221}"/>
                </a:ext>
              </a:extLst>
            </p:cNvPr>
            <p:cNvGrpSpPr/>
            <p:nvPr/>
          </p:nvGrpSpPr>
          <p:grpSpPr>
            <a:xfrm>
              <a:off x="2922638" y="3772275"/>
              <a:ext cx="701300" cy="775730"/>
              <a:chOff x="5042642" y="4656688"/>
              <a:chExt cx="977623" cy="998090"/>
            </a:xfrm>
          </p:grpSpPr>
          <p:sp>
            <p:nvSpPr>
              <p:cNvPr id="269" name="円/楕円 152">
                <a:extLst>
                  <a:ext uri="{FF2B5EF4-FFF2-40B4-BE49-F238E27FC236}">
                    <a16:creationId xmlns:a16="http://schemas.microsoft.com/office/drawing/2014/main" id="{F546B242-61CA-E0F3-57C0-521E45F6F1E4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テキスト ボックス 269">
                <a:extLst>
                  <a:ext uri="{FF2B5EF4-FFF2-40B4-BE49-F238E27FC236}">
                    <a16:creationId xmlns:a16="http://schemas.microsoft.com/office/drawing/2014/main" id="{77258F06-DE02-4BF9-1DC4-9741575F7805}"/>
                  </a:ext>
                </a:extLst>
              </p:cNvPr>
              <p:cNvSpPr txBox="1"/>
              <p:nvPr/>
            </p:nvSpPr>
            <p:spPr>
              <a:xfrm>
                <a:off x="5246457" y="4656688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71" name="グループ化 270">
              <a:extLst>
                <a:ext uri="{FF2B5EF4-FFF2-40B4-BE49-F238E27FC236}">
                  <a16:creationId xmlns:a16="http://schemas.microsoft.com/office/drawing/2014/main" id="{C02E34C8-8109-C27F-A5FE-46CB9D094005}"/>
                </a:ext>
              </a:extLst>
            </p:cNvPr>
            <p:cNvGrpSpPr/>
            <p:nvPr/>
          </p:nvGrpSpPr>
          <p:grpSpPr>
            <a:xfrm>
              <a:off x="4013549" y="4151828"/>
              <a:ext cx="701300" cy="774779"/>
              <a:chOff x="5042642" y="4657912"/>
              <a:chExt cx="977623" cy="996866"/>
            </a:xfrm>
          </p:grpSpPr>
          <p:sp>
            <p:nvSpPr>
              <p:cNvPr id="272" name="円/楕円 152">
                <a:extLst>
                  <a:ext uri="{FF2B5EF4-FFF2-40B4-BE49-F238E27FC236}">
                    <a16:creationId xmlns:a16="http://schemas.microsoft.com/office/drawing/2014/main" id="{0474B607-E247-61E9-741D-7EA28F37E9D6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テキスト ボックス 272">
                <a:extLst>
                  <a:ext uri="{FF2B5EF4-FFF2-40B4-BE49-F238E27FC236}">
                    <a16:creationId xmlns:a16="http://schemas.microsoft.com/office/drawing/2014/main" id="{04E515B6-88D5-D2FB-F0E6-179C46F7DE82}"/>
                  </a:ext>
                </a:extLst>
              </p:cNvPr>
              <p:cNvSpPr txBox="1"/>
              <p:nvPr/>
            </p:nvSpPr>
            <p:spPr>
              <a:xfrm>
                <a:off x="5217159" y="4691182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74" name="グループ化 273">
              <a:extLst>
                <a:ext uri="{FF2B5EF4-FFF2-40B4-BE49-F238E27FC236}">
                  <a16:creationId xmlns:a16="http://schemas.microsoft.com/office/drawing/2014/main" id="{4CEE167E-8549-DE51-5B39-0AE7D04196DD}"/>
                </a:ext>
              </a:extLst>
            </p:cNvPr>
            <p:cNvGrpSpPr/>
            <p:nvPr/>
          </p:nvGrpSpPr>
          <p:grpSpPr>
            <a:xfrm>
              <a:off x="4553960" y="3971485"/>
              <a:ext cx="701300" cy="774779"/>
              <a:chOff x="4578953" y="2600433"/>
              <a:chExt cx="977623" cy="996866"/>
            </a:xfrm>
          </p:grpSpPr>
          <p:sp>
            <p:nvSpPr>
              <p:cNvPr id="275" name="円/楕円 137">
                <a:extLst>
                  <a:ext uri="{FF2B5EF4-FFF2-40B4-BE49-F238E27FC236}">
                    <a16:creationId xmlns:a16="http://schemas.microsoft.com/office/drawing/2014/main" id="{A4E83DB4-9C21-3F25-A08C-8EF5563A46D8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テキスト ボックス 275">
                <a:extLst>
                  <a:ext uri="{FF2B5EF4-FFF2-40B4-BE49-F238E27FC236}">
                    <a16:creationId xmlns:a16="http://schemas.microsoft.com/office/drawing/2014/main" id="{952461C5-5524-6854-CFB4-A70FAE073B9B}"/>
                  </a:ext>
                </a:extLst>
              </p:cNvPr>
              <p:cNvSpPr txBox="1"/>
              <p:nvPr/>
            </p:nvSpPr>
            <p:spPr>
              <a:xfrm>
                <a:off x="4701367" y="2637541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77" name="グループ化 276">
              <a:extLst>
                <a:ext uri="{FF2B5EF4-FFF2-40B4-BE49-F238E27FC236}">
                  <a16:creationId xmlns:a16="http://schemas.microsoft.com/office/drawing/2014/main" id="{36011CE7-C9A4-DABB-2189-B14114617E39}"/>
                </a:ext>
              </a:extLst>
            </p:cNvPr>
            <p:cNvGrpSpPr/>
            <p:nvPr/>
          </p:nvGrpSpPr>
          <p:grpSpPr>
            <a:xfrm>
              <a:off x="2756109" y="4507825"/>
              <a:ext cx="701300" cy="774779"/>
              <a:chOff x="4578953" y="2600433"/>
              <a:chExt cx="977623" cy="996866"/>
            </a:xfrm>
          </p:grpSpPr>
          <p:sp>
            <p:nvSpPr>
              <p:cNvPr id="278" name="円/楕円 137">
                <a:extLst>
                  <a:ext uri="{FF2B5EF4-FFF2-40B4-BE49-F238E27FC236}">
                    <a16:creationId xmlns:a16="http://schemas.microsoft.com/office/drawing/2014/main" id="{C3C3722C-116F-E7F9-3488-EAF77AA2E1AB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テキスト ボックス 278">
                <a:extLst>
                  <a:ext uri="{FF2B5EF4-FFF2-40B4-BE49-F238E27FC236}">
                    <a16:creationId xmlns:a16="http://schemas.microsoft.com/office/drawing/2014/main" id="{67004EBB-F5D3-E013-2D59-5A02ED8E4D2B}"/>
                  </a:ext>
                </a:extLst>
              </p:cNvPr>
              <p:cNvSpPr txBox="1"/>
              <p:nvPr/>
            </p:nvSpPr>
            <p:spPr>
              <a:xfrm>
                <a:off x="4676680" y="2659693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80" name="グループ化 279">
              <a:extLst>
                <a:ext uri="{FF2B5EF4-FFF2-40B4-BE49-F238E27FC236}">
                  <a16:creationId xmlns:a16="http://schemas.microsoft.com/office/drawing/2014/main" id="{0E652104-7DCD-5031-B239-6D24ECC88724}"/>
                </a:ext>
              </a:extLst>
            </p:cNvPr>
            <p:cNvGrpSpPr/>
            <p:nvPr/>
          </p:nvGrpSpPr>
          <p:grpSpPr>
            <a:xfrm>
              <a:off x="2326459" y="4018075"/>
              <a:ext cx="701300" cy="774779"/>
              <a:chOff x="4578953" y="2600433"/>
              <a:chExt cx="977623" cy="996866"/>
            </a:xfrm>
          </p:grpSpPr>
          <p:sp>
            <p:nvSpPr>
              <p:cNvPr id="281" name="円/楕円 137">
                <a:extLst>
                  <a:ext uri="{FF2B5EF4-FFF2-40B4-BE49-F238E27FC236}">
                    <a16:creationId xmlns:a16="http://schemas.microsoft.com/office/drawing/2014/main" id="{DC3A53BF-1D5B-65A2-5812-23060AA59C7D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テキスト ボックス 281">
                <a:extLst>
                  <a:ext uri="{FF2B5EF4-FFF2-40B4-BE49-F238E27FC236}">
                    <a16:creationId xmlns:a16="http://schemas.microsoft.com/office/drawing/2014/main" id="{D12C6186-5FD2-946D-44D3-7EE218429C92}"/>
                  </a:ext>
                </a:extLst>
              </p:cNvPr>
              <p:cNvSpPr txBox="1"/>
              <p:nvPr/>
            </p:nvSpPr>
            <p:spPr>
              <a:xfrm>
                <a:off x="4711474" y="2661462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83" name="グループ化 282">
              <a:extLst>
                <a:ext uri="{FF2B5EF4-FFF2-40B4-BE49-F238E27FC236}">
                  <a16:creationId xmlns:a16="http://schemas.microsoft.com/office/drawing/2014/main" id="{20ED5843-E029-EA63-7300-F60C68798084}"/>
                </a:ext>
              </a:extLst>
            </p:cNvPr>
            <p:cNvGrpSpPr/>
            <p:nvPr/>
          </p:nvGrpSpPr>
          <p:grpSpPr>
            <a:xfrm>
              <a:off x="3073444" y="2280313"/>
              <a:ext cx="701300" cy="774779"/>
              <a:chOff x="4578953" y="2600433"/>
              <a:chExt cx="977623" cy="996866"/>
            </a:xfrm>
          </p:grpSpPr>
          <p:sp>
            <p:nvSpPr>
              <p:cNvPr id="284" name="円/楕円 137">
                <a:extLst>
                  <a:ext uri="{FF2B5EF4-FFF2-40B4-BE49-F238E27FC236}">
                    <a16:creationId xmlns:a16="http://schemas.microsoft.com/office/drawing/2014/main" id="{48398769-BCD1-0D9D-640C-7870236BDC1B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テキスト ボックス 284">
                <a:extLst>
                  <a:ext uri="{FF2B5EF4-FFF2-40B4-BE49-F238E27FC236}">
                    <a16:creationId xmlns:a16="http://schemas.microsoft.com/office/drawing/2014/main" id="{AA403791-1C76-2EB7-A0E0-4DCF11E64512}"/>
                  </a:ext>
                </a:extLst>
              </p:cNvPr>
              <p:cNvSpPr txBox="1"/>
              <p:nvPr/>
            </p:nvSpPr>
            <p:spPr>
              <a:xfrm>
                <a:off x="4712423" y="2661764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86" name="グループ化 285">
              <a:extLst>
                <a:ext uri="{FF2B5EF4-FFF2-40B4-BE49-F238E27FC236}">
                  <a16:creationId xmlns:a16="http://schemas.microsoft.com/office/drawing/2014/main" id="{8EF8EF0A-D160-862D-582A-15AB0BD66E63}"/>
                </a:ext>
              </a:extLst>
            </p:cNvPr>
            <p:cNvGrpSpPr/>
            <p:nvPr/>
          </p:nvGrpSpPr>
          <p:grpSpPr>
            <a:xfrm>
              <a:off x="4264269" y="2581030"/>
              <a:ext cx="701300" cy="774779"/>
              <a:chOff x="5042642" y="4657912"/>
              <a:chExt cx="977623" cy="996866"/>
            </a:xfrm>
          </p:grpSpPr>
          <p:sp>
            <p:nvSpPr>
              <p:cNvPr id="287" name="円/楕円 152">
                <a:extLst>
                  <a:ext uri="{FF2B5EF4-FFF2-40B4-BE49-F238E27FC236}">
                    <a16:creationId xmlns:a16="http://schemas.microsoft.com/office/drawing/2014/main" id="{7A72E2E5-7146-0A25-955B-3A2D9618856A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テキスト ボックス 287">
                <a:extLst>
                  <a:ext uri="{FF2B5EF4-FFF2-40B4-BE49-F238E27FC236}">
                    <a16:creationId xmlns:a16="http://schemas.microsoft.com/office/drawing/2014/main" id="{82A206FA-3D3B-25CC-B685-7EFD439DA712}"/>
                  </a:ext>
                </a:extLst>
              </p:cNvPr>
              <p:cNvSpPr txBox="1"/>
              <p:nvPr/>
            </p:nvSpPr>
            <p:spPr>
              <a:xfrm>
                <a:off x="5218266" y="4672391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92" name="グループ化 291">
              <a:extLst>
                <a:ext uri="{FF2B5EF4-FFF2-40B4-BE49-F238E27FC236}">
                  <a16:creationId xmlns:a16="http://schemas.microsoft.com/office/drawing/2014/main" id="{4F90C70D-6937-67F7-717A-26740BFA32E3}"/>
                </a:ext>
              </a:extLst>
            </p:cNvPr>
            <p:cNvGrpSpPr/>
            <p:nvPr/>
          </p:nvGrpSpPr>
          <p:grpSpPr>
            <a:xfrm>
              <a:off x="2467889" y="3394069"/>
              <a:ext cx="701300" cy="774779"/>
              <a:chOff x="5042642" y="4657912"/>
              <a:chExt cx="977623" cy="996866"/>
            </a:xfrm>
          </p:grpSpPr>
          <p:sp>
            <p:nvSpPr>
              <p:cNvPr id="293" name="円/楕円 152">
                <a:extLst>
                  <a:ext uri="{FF2B5EF4-FFF2-40B4-BE49-F238E27FC236}">
                    <a16:creationId xmlns:a16="http://schemas.microsoft.com/office/drawing/2014/main" id="{089DEB4D-D6BE-40F1-7865-884073CA8B65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テキスト ボックス 293">
                <a:extLst>
                  <a:ext uri="{FF2B5EF4-FFF2-40B4-BE49-F238E27FC236}">
                    <a16:creationId xmlns:a16="http://schemas.microsoft.com/office/drawing/2014/main" id="{74C864FB-1A06-08C3-CAEA-E8EAD0A233D3}"/>
                  </a:ext>
                </a:extLst>
              </p:cNvPr>
              <p:cNvSpPr txBox="1"/>
              <p:nvPr/>
            </p:nvSpPr>
            <p:spPr>
              <a:xfrm>
                <a:off x="5248733" y="4691345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95" name="グループ化 294">
              <a:extLst>
                <a:ext uri="{FF2B5EF4-FFF2-40B4-BE49-F238E27FC236}">
                  <a16:creationId xmlns:a16="http://schemas.microsoft.com/office/drawing/2014/main" id="{2ABEF70D-8C13-7566-8494-83CC55E2E744}"/>
                </a:ext>
              </a:extLst>
            </p:cNvPr>
            <p:cNvGrpSpPr/>
            <p:nvPr/>
          </p:nvGrpSpPr>
          <p:grpSpPr>
            <a:xfrm>
              <a:off x="3807502" y="4654625"/>
              <a:ext cx="701300" cy="774779"/>
              <a:chOff x="5042642" y="4657912"/>
              <a:chExt cx="977623" cy="996866"/>
            </a:xfrm>
          </p:grpSpPr>
          <p:sp>
            <p:nvSpPr>
              <p:cNvPr id="296" name="円/楕円 152">
                <a:extLst>
                  <a:ext uri="{FF2B5EF4-FFF2-40B4-BE49-F238E27FC236}">
                    <a16:creationId xmlns:a16="http://schemas.microsoft.com/office/drawing/2014/main" id="{ECA5FB00-7B93-5C65-B14A-3CE3E7BEB8BA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テキスト ボックス 296">
                <a:extLst>
                  <a:ext uri="{FF2B5EF4-FFF2-40B4-BE49-F238E27FC236}">
                    <a16:creationId xmlns:a16="http://schemas.microsoft.com/office/drawing/2014/main" id="{B47384B1-496D-FB85-27E1-43998511B891}"/>
                  </a:ext>
                </a:extLst>
              </p:cNvPr>
              <p:cNvSpPr txBox="1"/>
              <p:nvPr/>
            </p:nvSpPr>
            <p:spPr>
              <a:xfrm>
                <a:off x="5227755" y="4693152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12" name="グループ化 311">
            <a:extLst>
              <a:ext uri="{FF2B5EF4-FFF2-40B4-BE49-F238E27FC236}">
                <a16:creationId xmlns:a16="http://schemas.microsoft.com/office/drawing/2014/main" id="{1B8401D0-F0F6-D860-A451-D5F750CCC565}"/>
              </a:ext>
            </a:extLst>
          </p:cNvPr>
          <p:cNvGrpSpPr/>
          <p:nvPr/>
        </p:nvGrpSpPr>
        <p:grpSpPr>
          <a:xfrm>
            <a:off x="3239176" y="906691"/>
            <a:ext cx="3290675" cy="1356775"/>
            <a:chOff x="1487672" y="642506"/>
            <a:chExt cx="3290675" cy="1356775"/>
          </a:xfrm>
        </p:grpSpPr>
        <p:sp>
          <p:nvSpPr>
            <p:cNvPr id="121" name="矢印: 右 120">
              <a:extLst>
                <a:ext uri="{FF2B5EF4-FFF2-40B4-BE49-F238E27FC236}">
                  <a16:creationId xmlns:a16="http://schemas.microsoft.com/office/drawing/2014/main" id="{524532D1-2904-7227-3796-5CB191A22BA9}"/>
                </a:ext>
              </a:extLst>
            </p:cNvPr>
            <p:cNvSpPr/>
            <p:nvPr/>
          </p:nvSpPr>
          <p:spPr>
            <a:xfrm rot="2499130">
              <a:off x="3313831" y="1487303"/>
              <a:ext cx="560401" cy="437627"/>
            </a:xfrm>
            <a:prstGeom prst="rightArrow">
              <a:avLst>
                <a:gd name="adj1" fmla="val 31172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798CD76B-6B23-0C3E-6E53-E6376203AE8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lum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135" y="1534357"/>
              <a:ext cx="824256" cy="330651"/>
            </a:xfrm>
            <a:prstGeom prst="rect">
              <a:avLst/>
            </a:prstGeom>
            <a:noFill/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3093DF6-1E5F-EBE7-A930-0C8F411F99B5}"/>
                </a:ext>
              </a:extLst>
            </p:cNvPr>
            <p:cNvSpPr txBox="1"/>
            <p:nvPr/>
          </p:nvSpPr>
          <p:spPr>
            <a:xfrm>
              <a:off x="1487672" y="642506"/>
              <a:ext cx="32906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Partial restoration of chiral symmetry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03" name="四角形: 角を丸くする 302">
              <a:extLst>
                <a:ext uri="{FF2B5EF4-FFF2-40B4-BE49-F238E27FC236}">
                  <a16:creationId xmlns:a16="http://schemas.microsoft.com/office/drawing/2014/main" id="{66544A0F-D01B-D18C-898D-D8F4B6AAC8EA}"/>
                </a:ext>
              </a:extLst>
            </p:cNvPr>
            <p:cNvSpPr/>
            <p:nvPr/>
          </p:nvSpPr>
          <p:spPr>
            <a:xfrm>
              <a:off x="1604075" y="642506"/>
              <a:ext cx="2998922" cy="13567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8" name="グループ化 307">
            <a:extLst>
              <a:ext uri="{FF2B5EF4-FFF2-40B4-BE49-F238E27FC236}">
                <a16:creationId xmlns:a16="http://schemas.microsoft.com/office/drawing/2014/main" id="{35022F87-4CF0-515B-4322-78697A520706}"/>
              </a:ext>
            </a:extLst>
          </p:cNvPr>
          <p:cNvGrpSpPr/>
          <p:nvPr/>
        </p:nvGrpSpPr>
        <p:grpSpPr>
          <a:xfrm>
            <a:off x="434641" y="5341518"/>
            <a:ext cx="2770018" cy="902717"/>
            <a:chOff x="4785407" y="4875465"/>
            <a:chExt cx="2770018" cy="902717"/>
          </a:xfrm>
        </p:grpSpPr>
        <p:sp>
          <p:nvSpPr>
            <p:cNvPr id="306" name="テキスト ボックス 305">
              <a:extLst>
                <a:ext uri="{FF2B5EF4-FFF2-40B4-BE49-F238E27FC236}">
                  <a16:creationId xmlns:a16="http://schemas.microsoft.com/office/drawing/2014/main" id="{314FBAA4-A913-145B-E6AE-31E50C820664}"/>
                </a:ext>
              </a:extLst>
            </p:cNvPr>
            <p:cNvSpPr txBox="1"/>
            <p:nvPr/>
          </p:nvSpPr>
          <p:spPr>
            <a:xfrm>
              <a:off x="4785407" y="4916897"/>
              <a:ext cx="27700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Exotic dispersion relations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07" name="四角形: 角を丸くする 306">
              <a:extLst>
                <a:ext uri="{FF2B5EF4-FFF2-40B4-BE49-F238E27FC236}">
                  <a16:creationId xmlns:a16="http://schemas.microsoft.com/office/drawing/2014/main" id="{90EAF210-DC5A-3577-7AB3-538CE8657FFC}"/>
                </a:ext>
              </a:extLst>
            </p:cNvPr>
            <p:cNvSpPr/>
            <p:nvPr/>
          </p:nvSpPr>
          <p:spPr>
            <a:xfrm>
              <a:off x="4928849" y="4875465"/>
              <a:ext cx="2483133" cy="90271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9" name="グループ化 308">
            <a:extLst>
              <a:ext uri="{FF2B5EF4-FFF2-40B4-BE49-F238E27FC236}">
                <a16:creationId xmlns:a16="http://schemas.microsoft.com/office/drawing/2014/main" id="{486DA5A2-5C43-00C4-DA4B-F40074F6A285}"/>
              </a:ext>
            </a:extLst>
          </p:cNvPr>
          <p:cNvGrpSpPr/>
          <p:nvPr/>
        </p:nvGrpSpPr>
        <p:grpSpPr>
          <a:xfrm>
            <a:off x="4495169" y="4816844"/>
            <a:ext cx="2770018" cy="902717"/>
            <a:chOff x="4785407" y="4875465"/>
            <a:chExt cx="2770018" cy="902717"/>
          </a:xfrm>
        </p:grpSpPr>
        <p:sp>
          <p:nvSpPr>
            <p:cNvPr id="310" name="テキスト ボックス 309">
              <a:extLst>
                <a:ext uri="{FF2B5EF4-FFF2-40B4-BE49-F238E27FC236}">
                  <a16:creationId xmlns:a16="http://schemas.microsoft.com/office/drawing/2014/main" id="{694A1644-CD41-5A6F-9FD2-F455701FB99B}"/>
                </a:ext>
              </a:extLst>
            </p:cNvPr>
            <p:cNvSpPr txBox="1"/>
            <p:nvPr/>
          </p:nvSpPr>
          <p:spPr>
            <a:xfrm>
              <a:off x="4785407" y="4916897"/>
              <a:ext cx="27700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l-GR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ϕ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-nucleus bound states?</a:t>
              </a:r>
            </a:p>
          </p:txBody>
        </p:sp>
        <p:sp>
          <p:nvSpPr>
            <p:cNvPr id="311" name="四角形: 角を丸くする 310">
              <a:extLst>
                <a:ext uri="{FF2B5EF4-FFF2-40B4-BE49-F238E27FC236}">
                  <a16:creationId xmlns:a16="http://schemas.microsoft.com/office/drawing/2014/main" id="{33757947-32C8-840D-3A05-54E00F08FC37}"/>
                </a:ext>
              </a:extLst>
            </p:cNvPr>
            <p:cNvSpPr/>
            <p:nvPr/>
          </p:nvSpPr>
          <p:spPr>
            <a:xfrm>
              <a:off x="4928849" y="4875465"/>
              <a:ext cx="2483133" cy="90271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3" name="グループ化 312">
            <a:extLst>
              <a:ext uri="{FF2B5EF4-FFF2-40B4-BE49-F238E27FC236}">
                <a16:creationId xmlns:a16="http://schemas.microsoft.com/office/drawing/2014/main" id="{0FA544B9-F693-44E4-57AB-3E37F05C7AB8}"/>
              </a:ext>
            </a:extLst>
          </p:cNvPr>
          <p:cNvGrpSpPr/>
          <p:nvPr/>
        </p:nvGrpSpPr>
        <p:grpSpPr>
          <a:xfrm>
            <a:off x="136993" y="1512508"/>
            <a:ext cx="2889433" cy="905226"/>
            <a:chOff x="4926968" y="4875465"/>
            <a:chExt cx="2889433" cy="905226"/>
          </a:xfrm>
        </p:grpSpPr>
        <p:sp>
          <p:nvSpPr>
            <p:cNvPr id="314" name="テキスト ボックス 313">
              <a:extLst>
                <a:ext uri="{FF2B5EF4-FFF2-40B4-BE49-F238E27FC236}">
                  <a16:creationId xmlns:a16="http://schemas.microsoft.com/office/drawing/2014/main" id="{E87827A3-0483-BB94-0863-81EC74E38A6E}"/>
                </a:ext>
              </a:extLst>
            </p:cNvPr>
            <p:cNvSpPr txBox="1"/>
            <p:nvPr/>
          </p:nvSpPr>
          <p:spPr>
            <a:xfrm>
              <a:off x="4926968" y="4949694"/>
              <a:ext cx="28894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Dilepton/K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+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K</a:t>
              </a:r>
              <a:r>
                <a:rPr kumimoji="1" lang="en-US" altLang="ja-JP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-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 spectra from </a:t>
              </a:r>
              <a:r>
                <a:rPr kumimoji="1" lang="en-US" altLang="ja-JP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pA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/</a:t>
              </a:r>
              <a:r>
                <a:rPr kumimoji="1" lang="el-GR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π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A reactions</a:t>
              </a:r>
            </a:p>
          </p:txBody>
        </p:sp>
        <p:sp>
          <p:nvSpPr>
            <p:cNvPr id="315" name="四角形: 角を丸くする 314">
              <a:extLst>
                <a:ext uri="{FF2B5EF4-FFF2-40B4-BE49-F238E27FC236}">
                  <a16:creationId xmlns:a16="http://schemas.microsoft.com/office/drawing/2014/main" id="{007750E7-7119-EB50-8D5D-9E4462831801}"/>
                </a:ext>
              </a:extLst>
            </p:cNvPr>
            <p:cNvSpPr/>
            <p:nvPr/>
          </p:nvSpPr>
          <p:spPr>
            <a:xfrm>
              <a:off x="4928849" y="4875465"/>
              <a:ext cx="2887552" cy="90271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6" name="グループ化 315">
            <a:extLst>
              <a:ext uri="{FF2B5EF4-FFF2-40B4-BE49-F238E27FC236}">
                <a16:creationId xmlns:a16="http://schemas.microsoft.com/office/drawing/2014/main" id="{7864ED03-C70E-2629-AA76-86A8C42284EB}"/>
              </a:ext>
            </a:extLst>
          </p:cNvPr>
          <p:cNvGrpSpPr/>
          <p:nvPr/>
        </p:nvGrpSpPr>
        <p:grpSpPr>
          <a:xfrm>
            <a:off x="14677" y="3037139"/>
            <a:ext cx="2237036" cy="538691"/>
            <a:chOff x="4801762" y="4875465"/>
            <a:chExt cx="2770018" cy="902717"/>
          </a:xfrm>
        </p:grpSpPr>
        <p:sp>
          <p:nvSpPr>
            <p:cNvPr id="317" name="テキスト ボックス 316">
              <a:extLst>
                <a:ext uri="{FF2B5EF4-FFF2-40B4-BE49-F238E27FC236}">
                  <a16:creationId xmlns:a16="http://schemas.microsoft.com/office/drawing/2014/main" id="{50A4FF6B-6A3B-93DE-0052-8BDF175996BE}"/>
                </a:ext>
              </a:extLst>
            </p:cNvPr>
            <p:cNvSpPr txBox="1"/>
            <p:nvPr/>
          </p:nvSpPr>
          <p:spPr>
            <a:xfrm>
              <a:off x="4801762" y="4935321"/>
              <a:ext cx="2770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Chiral mixing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318" name="四角形: 角を丸くする 317">
              <a:extLst>
                <a:ext uri="{FF2B5EF4-FFF2-40B4-BE49-F238E27FC236}">
                  <a16:creationId xmlns:a16="http://schemas.microsoft.com/office/drawing/2014/main" id="{B118D5DC-A584-3296-BBD8-4ED389F8D28A}"/>
                </a:ext>
              </a:extLst>
            </p:cNvPr>
            <p:cNvSpPr/>
            <p:nvPr/>
          </p:nvSpPr>
          <p:spPr>
            <a:xfrm>
              <a:off x="4928849" y="4875465"/>
              <a:ext cx="2483133" cy="90271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9" name="グループ化 318">
            <a:extLst>
              <a:ext uri="{FF2B5EF4-FFF2-40B4-BE49-F238E27FC236}">
                <a16:creationId xmlns:a16="http://schemas.microsoft.com/office/drawing/2014/main" id="{844A18F4-9E3A-6715-8FB0-F5C61F3EB7BE}"/>
              </a:ext>
            </a:extLst>
          </p:cNvPr>
          <p:cNvGrpSpPr/>
          <p:nvPr/>
        </p:nvGrpSpPr>
        <p:grpSpPr>
          <a:xfrm>
            <a:off x="7664645" y="2206610"/>
            <a:ext cx="3391133" cy="538691"/>
            <a:chOff x="4928849" y="4875465"/>
            <a:chExt cx="4199082" cy="902717"/>
          </a:xfrm>
        </p:grpSpPr>
        <p:sp>
          <p:nvSpPr>
            <p:cNvPr id="320" name="テキスト ボックス 319">
              <a:extLst>
                <a:ext uri="{FF2B5EF4-FFF2-40B4-BE49-F238E27FC236}">
                  <a16:creationId xmlns:a16="http://schemas.microsoft.com/office/drawing/2014/main" id="{94948BC7-02CD-0C60-3647-D6AD56E0978F}"/>
                </a:ext>
              </a:extLst>
            </p:cNvPr>
            <p:cNvSpPr txBox="1"/>
            <p:nvPr/>
          </p:nvSpPr>
          <p:spPr>
            <a:xfrm>
              <a:off x="5030590" y="4933021"/>
              <a:ext cx="4097341" cy="773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Femtoscopy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 from LHC</a:t>
              </a:r>
            </a:p>
          </p:txBody>
        </p:sp>
        <p:sp>
          <p:nvSpPr>
            <p:cNvPr id="321" name="四角形: 角を丸くする 320">
              <a:extLst>
                <a:ext uri="{FF2B5EF4-FFF2-40B4-BE49-F238E27FC236}">
                  <a16:creationId xmlns:a16="http://schemas.microsoft.com/office/drawing/2014/main" id="{B57001D1-90FC-C300-B4BD-A0BC08B13387}"/>
                </a:ext>
              </a:extLst>
            </p:cNvPr>
            <p:cNvSpPr/>
            <p:nvPr/>
          </p:nvSpPr>
          <p:spPr>
            <a:xfrm>
              <a:off x="4928849" y="4875465"/>
              <a:ext cx="3917895" cy="90271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2" name="グループ化 321">
            <a:extLst>
              <a:ext uri="{FF2B5EF4-FFF2-40B4-BE49-F238E27FC236}">
                <a16:creationId xmlns:a16="http://schemas.microsoft.com/office/drawing/2014/main" id="{68B46EC6-2B46-CAC9-C7A3-A6424EEF5568}"/>
              </a:ext>
            </a:extLst>
          </p:cNvPr>
          <p:cNvGrpSpPr/>
          <p:nvPr/>
        </p:nvGrpSpPr>
        <p:grpSpPr>
          <a:xfrm>
            <a:off x="9176204" y="5618720"/>
            <a:ext cx="3246532" cy="538691"/>
            <a:chOff x="4928849" y="4875465"/>
            <a:chExt cx="4199082" cy="902717"/>
          </a:xfrm>
        </p:grpSpPr>
        <p:sp>
          <p:nvSpPr>
            <p:cNvPr id="323" name="テキスト ボックス 322">
              <a:extLst>
                <a:ext uri="{FF2B5EF4-FFF2-40B4-BE49-F238E27FC236}">
                  <a16:creationId xmlns:a16="http://schemas.microsoft.com/office/drawing/2014/main" id="{FFD4D229-7386-B056-3521-CCA2D103E728}"/>
                </a:ext>
              </a:extLst>
            </p:cNvPr>
            <p:cNvSpPr txBox="1"/>
            <p:nvPr/>
          </p:nvSpPr>
          <p:spPr>
            <a:xfrm>
              <a:off x="5030590" y="4933021"/>
              <a:ext cx="4097341" cy="773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Lattice QCD (HAL)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24" name="四角形: 角を丸くする 323">
              <a:extLst>
                <a:ext uri="{FF2B5EF4-FFF2-40B4-BE49-F238E27FC236}">
                  <a16:creationId xmlns:a16="http://schemas.microsoft.com/office/drawing/2014/main" id="{05E3942D-0E9D-A8EF-8DFB-283BFCC5CC28}"/>
                </a:ext>
              </a:extLst>
            </p:cNvPr>
            <p:cNvSpPr/>
            <p:nvPr/>
          </p:nvSpPr>
          <p:spPr>
            <a:xfrm>
              <a:off x="4928849" y="4875465"/>
              <a:ext cx="3258683" cy="90271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5" name="グループ化 324">
            <a:extLst>
              <a:ext uri="{FF2B5EF4-FFF2-40B4-BE49-F238E27FC236}">
                <a16:creationId xmlns:a16="http://schemas.microsoft.com/office/drawing/2014/main" id="{5E815168-5E8E-BECE-44E8-5D545DAEF125}"/>
              </a:ext>
            </a:extLst>
          </p:cNvPr>
          <p:cNvGrpSpPr/>
          <p:nvPr/>
        </p:nvGrpSpPr>
        <p:grpSpPr>
          <a:xfrm>
            <a:off x="6655313" y="4351397"/>
            <a:ext cx="3371871" cy="538691"/>
            <a:chOff x="4894783" y="4882346"/>
            <a:chExt cx="4233148" cy="902717"/>
          </a:xfrm>
        </p:grpSpPr>
        <p:sp>
          <p:nvSpPr>
            <p:cNvPr id="326" name="テキスト ボックス 325">
              <a:extLst>
                <a:ext uri="{FF2B5EF4-FFF2-40B4-BE49-F238E27FC236}">
                  <a16:creationId xmlns:a16="http://schemas.microsoft.com/office/drawing/2014/main" id="{697F376C-B32A-DCF1-A8E0-2FA75C8C28E6}"/>
                </a:ext>
              </a:extLst>
            </p:cNvPr>
            <p:cNvSpPr txBox="1"/>
            <p:nvPr/>
          </p:nvSpPr>
          <p:spPr>
            <a:xfrm>
              <a:off x="5030590" y="4933021"/>
              <a:ext cx="4097341" cy="773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Photoproduction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27" name="四角形: 角を丸くする 326">
              <a:extLst>
                <a:ext uri="{FF2B5EF4-FFF2-40B4-BE49-F238E27FC236}">
                  <a16:creationId xmlns:a16="http://schemas.microsoft.com/office/drawing/2014/main" id="{10166F4D-7B21-8502-9E5A-EAE9ECE3CBBF}"/>
                </a:ext>
              </a:extLst>
            </p:cNvPr>
            <p:cNvSpPr/>
            <p:nvPr/>
          </p:nvSpPr>
          <p:spPr>
            <a:xfrm>
              <a:off x="4894783" y="4882346"/>
              <a:ext cx="3119731" cy="90271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CD08B8D4-F850-527B-70E1-A4A64D5D3FCA}"/>
              </a:ext>
            </a:extLst>
          </p:cNvPr>
          <p:cNvGrpSpPr/>
          <p:nvPr/>
        </p:nvGrpSpPr>
        <p:grpSpPr>
          <a:xfrm>
            <a:off x="9281531" y="2954104"/>
            <a:ext cx="2770018" cy="637433"/>
            <a:chOff x="4785406" y="4875465"/>
            <a:chExt cx="2770018" cy="902717"/>
          </a:xfrm>
        </p:grpSpPr>
        <p:sp>
          <p:nvSpPr>
            <p:cNvPr id="329" name="テキスト ボックス 328">
              <a:extLst>
                <a:ext uri="{FF2B5EF4-FFF2-40B4-BE49-F238E27FC236}">
                  <a16:creationId xmlns:a16="http://schemas.microsoft.com/office/drawing/2014/main" id="{6F396394-23EF-25DB-1D16-906B83C42078}"/>
                </a:ext>
              </a:extLst>
            </p:cNvPr>
            <p:cNvSpPr txBox="1"/>
            <p:nvPr/>
          </p:nvSpPr>
          <p:spPr>
            <a:xfrm>
              <a:off x="4785406" y="4970027"/>
              <a:ext cx="2770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l-GR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ϕ</a:t>
              </a:r>
              <a:r>
                <a:rPr lang="en-US" altLang="ja-JP" sz="24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N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 bound state?</a:t>
              </a:r>
            </a:p>
          </p:txBody>
        </p:sp>
        <p:sp>
          <p:nvSpPr>
            <p:cNvPr id="330" name="四角形: 角を丸くする 329">
              <a:extLst>
                <a:ext uri="{FF2B5EF4-FFF2-40B4-BE49-F238E27FC236}">
                  <a16:creationId xmlns:a16="http://schemas.microsoft.com/office/drawing/2014/main" id="{DAB403FC-49E1-A715-BF05-AF80C3EA67F0}"/>
                </a:ext>
              </a:extLst>
            </p:cNvPr>
            <p:cNvSpPr/>
            <p:nvPr/>
          </p:nvSpPr>
          <p:spPr>
            <a:xfrm>
              <a:off x="4928849" y="4875465"/>
              <a:ext cx="2483133" cy="90271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1" name="テキスト ボックス 330">
            <a:extLst>
              <a:ext uri="{FF2B5EF4-FFF2-40B4-BE49-F238E27FC236}">
                <a16:creationId xmlns:a16="http://schemas.microsoft.com/office/drawing/2014/main" id="{0F735FEA-30B4-C273-5421-C342C012F999}"/>
              </a:ext>
            </a:extLst>
          </p:cNvPr>
          <p:cNvSpPr txBox="1"/>
          <p:nvPr/>
        </p:nvSpPr>
        <p:spPr>
          <a:xfrm>
            <a:off x="144652" y="94904"/>
            <a:ext cx="273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R. Muto et al. (KEK E325),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Lett.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98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042501 (2007).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2" name="テキスト ボックス 331">
            <a:extLst>
              <a:ext uri="{FF2B5EF4-FFF2-40B4-BE49-F238E27FC236}">
                <a16:creationId xmlns:a16="http://schemas.microsoft.com/office/drawing/2014/main" id="{BF6307D7-A713-D25C-565B-DD8FD0BBB401}"/>
              </a:ext>
            </a:extLst>
          </p:cNvPr>
          <p:cNvSpPr txBox="1"/>
          <p:nvPr/>
        </p:nvSpPr>
        <p:spPr>
          <a:xfrm>
            <a:off x="-38676" y="4569268"/>
            <a:ext cx="2732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6963EF10-AC33-D3E9-83EF-4D1EEB038D05}"/>
              </a:ext>
            </a:extLst>
          </p:cNvPr>
          <p:cNvSpPr txBox="1"/>
          <p:nvPr/>
        </p:nvSpPr>
        <p:spPr>
          <a:xfrm>
            <a:off x="43391" y="3628299"/>
            <a:ext cx="273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C. Sasaki,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Phys. Rev. D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106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, 054034 (2022).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4" name="テキスト ボックス 333">
            <a:extLst>
              <a:ext uri="{FF2B5EF4-FFF2-40B4-BE49-F238E27FC236}">
                <a16:creationId xmlns:a16="http://schemas.microsoft.com/office/drawing/2014/main" id="{5CEEED82-99F7-6597-93E9-A36D3100AAFB}"/>
              </a:ext>
            </a:extLst>
          </p:cNvPr>
          <p:cNvSpPr txBox="1"/>
          <p:nvPr/>
        </p:nvSpPr>
        <p:spPr>
          <a:xfrm>
            <a:off x="46619" y="4149908"/>
            <a:ext cx="273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R. </a:t>
            </a:r>
            <a:r>
              <a:rPr lang="en-US" altLang="ja-JP" sz="14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Ejima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et al., </a:t>
            </a:r>
          </a:p>
          <a:p>
            <a:pPr>
              <a:defRPr/>
            </a:pPr>
            <a:r>
              <a:rPr lang="en-US" altLang="ja-JP" sz="1400" dirty="0">
                <a:solidFill>
                  <a:prstClr val="black"/>
                </a:solidFill>
              </a:rPr>
              <a:t>Phys. Rev. C </a:t>
            </a:r>
            <a:r>
              <a:rPr lang="en-US" altLang="ja-JP" sz="1400" b="1" dirty="0">
                <a:solidFill>
                  <a:prstClr val="black"/>
                </a:solidFill>
              </a:rPr>
              <a:t>111</a:t>
            </a:r>
            <a:r>
              <a:rPr lang="en-US" altLang="ja-JP" sz="1400" dirty="0">
                <a:solidFill>
                  <a:prstClr val="black"/>
                </a:solidFill>
              </a:rPr>
              <a:t>, 055201 (2025).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34BD73FC-BF72-F99C-3229-F7FE362D99C9}"/>
              </a:ext>
            </a:extLst>
          </p:cNvPr>
          <p:cNvSpPr txBox="1"/>
          <p:nvPr/>
        </p:nvSpPr>
        <p:spPr>
          <a:xfrm>
            <a:off x="505875" y="6316472"/>
            <a:ext cx="273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H.J. Kim and P. Gubler,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Lett. B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805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135412 (2020).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6" name="テキスト ボックス 335">
            <a:extLst>
              <a:ext uri="{FF2B5EF4-FFF2-40B4-BE49-F238E27FC236}">
                <a16:creationId xmlns:a16="http://schemas.microsoft.com/office/drawing/2014/main" id="{7301EAAC-B413-23BD-ECA4-42280328F5A2}"/>
              </a:ext>
            </a:extLst>
          </p:cNvPr>
          <p:cNvSpPr txBox="1"/>
          <p:nvPr/>
        </p:nvSpPr>
        <p:spPr>
          <a:xfrm>
            <a:off x="5185775" y="2299819"/>
            <a:ext cx="234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T. </a:t>
            </a:r>
            <a:r>
              <a:rPr lang="en-US" altLang="ja-JP" sz="14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Hatsuda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and S.H. Lee,   </a:t>
            </a:r>
          </a:p>
          <a:p>
            <a:pPr>
              <a:defRPr/>
            </a:pPr>
            <a:r>
              <a:rPr lang="en-US" altLang="ja-JP" sz="14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pitchFamily="50" charset="-128"/>
              </a:rPr>
              <a:t>Phys. Rev. C </a:t>
            </a:r>
            <a:r>
              <a:rPr lang="en-US" altLang="ja-JP" sz="1400" b="1" dirty="0">
                <a:solidFill>
                  <a:schemeClr val="bg1"/>
                </a:solidFill>
                <a:latin typeface="Calibri" panose="020F0502020204030204"/>
                <a:ea typeface="ＭＳ Ｐゴシック" panose="020B0600070205080204" pitchFamily="50" charset="-128"/>
              </a:rPr>
              <a:t>46</a:t>
            </a:r>
            <a:r>
              <a:rPr lang="en-US" altLang="ja-JP" sz="14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pitchFamily="50" charset="-128"/>
              </a:rPr>
              <a:t>,</a:t>
            </a:r>
            <a:r>
              <a:rPr lang="pt-BR" altLang="ja-JP" sz="1400" b="0" i="0" dirty="0">
                <a:solidFill>
                  <a:schemeClr val="bg1"/>
                </a:solidFill>
                <a:effectLst/>
                <a:latin typeface="-apple-system"/>
              </a:rPr>
              <a:t> R34 (1992).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56499A-AC25-9446-0FE2-DEF3A90F30F7}"/>
              </a:ext>
            </a:extLst>
          </p:cNvPr>
          <p:cNvSpPr txBox="1"/>
          <p:nvPr/>
        </p:nvSpPr>
        <p:spPr>
          <a:xfrm>
            <a:off x="5190107" y="2841008"/>
            <a:ext cx="2559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J. Kim, P. Gubler and S.H. Lee,   </a:t>
            </a:r>
          </a:p>
          <a:p>
            <a:pPr>
              <a:defRPr/>
            </a:pPr>
            <a:r>
              <a:rPr lang="en-US" altLang="ja-JP" sz="14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pitchFamily="50" charset="-128"/>
              </a:rPr>
              <a:t>Phys. Rev. D </a:t>
            </a:r>
            <a:r>
              <a:rPr lang="en-US" altLang="ja-JP" sz="1400" b="1" dirty="0">
                <a:solidFill>
                  <a:schemeClr val="bg1"/>
                </a:solidFill>
                <a:latin typeface="Calibri" panose="020F0502020204030204"/>
                <a:ea typeface="ＭＳ Ｐゴシック" panose="020B0600070205080204" pitchFamily="50" charset="-128"/>
              </a:rPr>
              <a:t>105</a:t>
            </a:r>
            <a:r>
              <a:rPr lang="en-US" altLang="ja-JP" sz="14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pitchFamily="50" charset="-128"/>
              </a:rPr>
              <a:t>, 114053 (2022).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B867EA-54ED-D33A-9630-FD8262FB728E}"/>
              </a:ext>
            </a:extLst>
          </p:cNvPr>
          <p:cNvSpPr txBox="1"/>
          <p:nvPr/>
        </p:nvSpPr>
        <p:spPr>
          <a:xfrm>
            <a:off x="4661356" y="5789683"/>
            <a:ext cx="289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J.J. Cobos-Martínez et al.,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Phys. Rev. C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96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, </a:t>
            </a:r>
            <a:r>
              <a:rPr lang="en-US" altLang="ja-JP" sz="1400" b="0" i="0" dirty="0">
                <a:solidFill>
                  <a:schemeClr val="bg1"/>
                </a:solidFill>
                <a:effectLst/>
                <a:latin typeface="-apple-system"/>
              </a:rPr>
              <a:t>035201</a:t>
            </a:r>
            <a:r>
              <a:rPr lang="en-US" altLang="ja-JP" sz="1400" dirty="0">
                <a:solidFill>
                  <a:schemeClr val="bg1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(2017).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47A083-BAB3-DF01-31E6-6E5DDF2862B5}"/>
              </a:ext>
            </a:extLst>
          </p:cNvPr>
          <p:cNvSpPr txBox="1"/>
          <p:nvPr/>
        </p:nvSpPr>
        <p:spPr>
          <a:xfrm>
            <a:off x="4647560" y="6312903"/>
            <a:ext cx="289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I. </a:t>
            </a:r>
            <a:r>
              <a:rPr lang="en-US" altLang="ja-JP" sz="14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Filikhin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et al.,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Phys. Rev. C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110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, 065202 (2024).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437FEC-9580-13D7-09AA-E00766655B85}"/>
              </a:ext>
            </a:extLst>
          </p:cNvPr>
          <p:cNvSpPr txBox="1"/>
          <p:nvPr/>
        </p:nvSpPr>
        <p:spPr>
          <a:xfrm>
            <a:off x="7179327" y="4959216"/>
            <a:ext cx="289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I.I. </a:t>
            </a:r>
            <a:r>
              <a:rPr lang="en-US" altLang="ja-JP" sz="14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Strakovsky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et al.,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Phys. Rev. C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101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, 045201 (2020).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70C0F0-89E9-99AC-703B-6063E630307C}"/>
              </a:ext>
            </a:extLst>
          </p:cNvPr>
          <p:cNvSpPr txBox="1"/>
          <p:nvPr/>
        </p:nvSpPr>
        <p:spPr>
          <a:xfrm>
            <a:off x="9134421" y="6218502"/>
            <a:ext cx="289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Y. Liu et al.,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Phys. Rev. D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106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, 074507 (2022).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7708696-074E-75A2-E474-1B04B5A4295C}"/>
              </a:ext>
            </a:extLst>
          </p:cNvPr>
          <p:cNvSpPr txBox="1"/>
          <p:nvPr/>
        </p:nvSpPr>
        <p:spPr>
          <a:xfrm>
            <a:off x="9626575" y="3639384"/>
            <a:ext cx="25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E. </a:t>
            </a:r>
            <a:r>
              <a:rPr lang="en-US" altLang="ja-JP" sz="14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Chizzali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et al.,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Phys. Lett. B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848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, 138358 (2024).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6F3B75-FEA1-71D5-06BE-B660CC64F1CC}"/>
              </a:ext>
            </a:extLst>
          </p:cNvPr>
          <p:cNvSpPr txBox="1"/>
          <p:nvPr/>
        </p:nvSpPr>
        <p:spPr>
          <a:xfrm>
            <a:off x="7952854" y="1605973"/>
            <a:ext cx="289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S. Acharya et al. (ALICE Coll.),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Phys. Rev. Lett.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127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, 172301 (2021).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18272EB-208D-9574-70FF-F4F6E04467F0}"/>
              </a:ext>
            </a:extLst>
          </p:cNvPr>
          <p:cNvSpPr txBox="1"/>
          <p:nvPr/>
        </p:nvSpPr>
        <p:spPr>
          <a:xfrm>
            <a:off x="9637853" y="4185687"/>
            <a:ext cx="2408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B.-X. Sun et al.,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Commun. Theor. Phys.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75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, 055301 (2023).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50A082D-0ED0-DC3D-BDCD-B127AB20EA32}"/>
              </a:ext>
            </a:extLst>
          </p:cNvPr>
          <p:cNvGrpSpPr/>
          <p:nvPr/>
        </p:nvGrpSpPr>
        <p:grpSpPr>
          <a:xfrm>
            <a:off x="8825261" y="234242"/>
            <a:ext cx="2770018" cy="961405"/>
            <a:chOff x="4785406" y="4875465"/>
            <a:chExt cx="2770018" cy="1361518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8309436-435C-92A9-C5A8-4C89DB73AAC6}"/>
                </a:ext>
              </a:extLst>
            </p:cNvPr>
            <p:cNvSpPr txBox="1"/>
            <p:nvPr/>
          </p:nvSpPr>
          <p:spPr>
            <a:xfrm>
              <a:off x="4785406" y="4970027"/>
              <a:ext cx="2770018" cy="117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Pion induced </a:t>
              </a:r>
              <a:r>
                <a:rPr kumimoji="1" lang="el-GR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ϕ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rPr>
                <a:t> meson production</a:t>
              </a:r>
            </a:p>
          </p:txBody>
        </p:sp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EE8C7DE5-ADF4-2E59-43C5-E721CF7DE93E}"/>
                </a:ext>
              </a:extLst>
            </p:cNvPr>
            <p:cNvSpPr/>
            <p:nvPr/>
          </p:nvSpPr>
          <p:spPr>
            <a:xfrm>
              <a:off x="4928849" y="4875465"/>
              <a:ext cx="2483133" cy="136151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D411F36-7F43-F7C9-1E6C-F2FA151CD608}"/>
              </a:ext>
            </a:extLst>
          </p:cNvPr>
          <p:cNvSpPr txBox="1"/>
          <p:nvPr/>
        </p:nvSpPr>
        <p:spPr>
          <a:xfrm>
            <a:off x="9126858" y="1230784"/>
            <a:ext cx="222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P95 experiment at J-PARC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3C37CFA-0E61-E165-EE8D-7EF8C7D81E7E}"/>
              </a:ext>
            </a:extLst>
          </p:cNvPr>
          <p:cNvSpPr txBox="1"/>
          <p:nvPr/>
        </p:nvSpPr>
        <p:spPr>
          <a:xfrm>
            <a:off x="144652" y="1099023"/>
            <a:ext cx="2732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E16/E88 experiments at J-PARC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17401CD-78E2-6757-874B-2554D91CD650}"/>
              </a:ext>
            </a:extLst>
          </p:cNvPr>
          <p:cNvGrpSpPr/>
          <p:nvPr/>
        </p:nvGrpSpPr>
        <p:grpSpPr>
          <a:xfrm>
            <a:off x="8328288" y="3062987"/>
            <a:ext cx="1289299" cy="1466752"/>
            <a:chOff x="8328288" y="3062987"/>
            <a:chExt cx="1289299" cy="1466752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BFDBA72E-7E48-BA36-6DF9-70E990336815}"/>
                </a:ext>
              </a:extLst>
            </p:cNvPr>
            <p:cNvGrpSpPr/>
            <p:nvPr/>
          </p:nvGrpSpPr>
          <p:grpSpPr>
            <a:xfrm>
              <a:off x="8782216" y="3667617"/>
              <a:ext cx="835371" cy="862122"/>
              <a:chOff x="5042642" y="4657910"/>
              <a:chExt cx="977623" cy="99686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5" name="円/楕円 149">
                <a:extLst>
                  <a:ext uri="{FF2B5EF4-FFF2-40B4-BE49-F238E27FC236}">
                    <a16:creationId xmlns:a16="http://schemas.microsoft.com/office/drawing/2014/main" id="{8EC22F03-F8E7-11D4-BE45-5AB986CC1CF5}"/>
                  </a:ext>
                </a:extLst>
              </p:cNvPr>
              <p:cNvSpPr/>
              <p:nvPr/>
            </p:nvSpPr>
            <p:spPr>
              <a:xfrm>
                <a:off x="5042642" y="4657910"/>
                <a:ext cx="977623" cy="9968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D788FB0-D84A-9A70-7C55-B40CCF8C0510}"/>
                  </a:ext>
                </a:extLst>
              </p:cNvPr>
              <p:cNvSpPr txBox="1"/>
              <p:nvPr/>
            </p:nvSpPr>
            <p:spPr>
              <a:xfrm>
                <a:off x="5235929" y="4689929"/>
                <a:ext cx="462697" cy="8185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ϕ</a:t>
                </a:r>
                <a:endPara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EAB16AB3-5EB2-1B99-8564-4976E35CF4C8}"/>
                </a:ext>
              </a:extLst>
            </p:cNvPr>
            <p:cNvGrpSpPr/>
            <p:nvPr/>
          </p:nvGrpSpPr>
          <p:grpSpPr>
            <a:xfrm>
              <a:off x="8328288" y="3062987"/>
              <a:ext cx="862529" cy="862121"/>
              <a:chOff x="4578953" y="2600433"/>
              <a:chExt cx="977623" cy="996866"/>
            </a:xfrm>
          </p:grpSpPr>
          <p:sp>
            <p:nvSpPr>
              <p:cNvPr id="28" name="円/楕円 137">
                <a:extLst>
                  <a:ext uri="{FF2B5EF4-FFF2-40B4-BE49-F238E27FC236}">
                    <a16:creationId xmlns:a16="http://schemas.microsoft.com/office/drawing/2014/main" id="{CC4A62D6-B73D-71D0-F78C-599317184C59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3FE6EF6-3056-588A-D763-9E15C8893EDE}"/>
                  </a:ext>
                </a:extLst>
              </p:cNvPr>
              <p:cNvSpPr txBox="1"/>
              <p:nvPr/>
            </p:nvSpPr>
            <p:spPr>
              <a:xfrm>
                <a:off x="4761805" y="2669501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</p:grp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C8483C2C-651C-631B-9348-8A7379FF6DB1}"/>
              </a:ext>
            </a:extLst>
          </p:cNvPr>
          <p:cNvSpPr txBox="1"/>
          <p:nvPr/>
        </p:nvSpPr>
        <p:spPr>
          <a:xfrm>
            <a:off x="144652" y="617668"/>
            <a:ext cx="333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ja-JP" sz="1400" dirty="0">
                <a:solidFill>
                  <a:prstClr val="black"/>
                </a:solidFill>
              </a:rPr>
              <a:t>J. Adamczewski-</a:t>
            </a:r>
            <a:r>
              <a:rPr lang="en-US" altLang="ja-JP" sz="1400" dirty="0" err="1">
                <a:solidFill>
                  <a:prstClr val="black"/>
                </a:solidFill>
              </a:rPr>
              <a:t>Musch</a:t>
            </a:r>
            <a:r>
              <a:rPr lang="en-US" altLang="ja-JP" sz="1400" dirty="0">
                <a:solidFill>
                  <a:prstClr val="black"/>
                </a:solidFill>
              </a:rPr>
              <a:t> et al. (HADES), </a:t>
            </a:r>
          </a:p>
          <a:p>
            <a:pPr lvl="0">
              <a:defRPr/>
            </a:pPr>
            <a:r>
              <a:rPr lang="en-US" altLang="ja-JP" sz="1400" dirty="0">
                <a:solidFill>
                  <a:prstClr val="black"/>
                </a:solidFill>
              </a:rPr>
              <a:t>Phys. Rev. Lett. 123, 022002 (2019). </a:t>
            </a:r>
          </a:p>
        </p:txBody>
      </p:sp>
    </p:spTree>
    <p:extLst>
      <p:ext uri="{BB962C8B-B14F-4D97-AF65-F5344CB8AC3E}">
        <p14:creationId xmlns:p14="http://schemas.microsoft.com/office/powerpoint/2010/main" val="32506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/>
      <p:bldP spid="332" grpId="0"/>
      <p:bldP spid="333" grpId="0"/>
      <p:bldP spid="334" grpId="0"/>
      <p:bldP spid="335" grpId="0"/>
      <p:bldP spid="336" grpId="0"/>
      <p:bldP spid="4" grpId="0"/>
      <p:bldP spid="6" grpId="0"/>
      <p:bldP spid="7" grpId="0"/>
      <p:bldP spid="9" grpId="0"/>
      <p:bldP spid="10" grpId="0"/>
      <p:bldP spid="12" grpId="0"/>
      <p:bldP spid="14" grpId="0"/>
      <p:bldP spid="21" grpId="0"/>
      <p:bldP spid="25" grpId="0"/>
      <p:bldP spid="26" grpId="0"/>
      <p:bldP spid="2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D4BD4A-1589-4EB0-8EC7-927965BB03F4}"/>
              </a:ext>
            </a:extLst>
          </p:cNvPr>
          <p:cNvSpPr txBox="1"/>
          <p:nvPr/>
        </p:nvSpPr>
        <p:spPr>
          <a:xfrm>
            <a:off x="2480976" y="355006"/>
            <a:ext cx="813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with non-zero momentum 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6ACE040-9C7B-41D6-B4B7-E0F0127A87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0" y="2976519"/>
            <a:ext cx="2433485" cy="1021439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5F1C5142-DE35-4CEB-9833-A05FB805C97D}"/>
              </a:ext>
            </a:extLst>
          </p:cNvPr>
          <p:cNvSpPr/>
          <p:nvPr/>
        </p:nvSpPr>
        <p:spPr>
          <a:xfrm rot="19737236">
            <a:off x="3483813" y="2118653"/>
            <a:ext cx="1883197" cy="710119"/>
          </a:xfrm>
          <a:prstGeom prst="rightArrow">
            <a:avLst>
              <a:gd name="adj1" fmla="val 28064"/>
              <a:gd name="adj2" fmla="val 50000"/>
            </a:avLst>
          </a:prstGeom>
          <a:solidFill>
            <a:srgbClr val="9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512EF7DA-92DC-44A1-A1BE-D4FAB17AC077}"/>
              </a:ext>
            </a:extLst>
          </p:cNvPr>
          <p:cNvSpPr/>
          <p:nvPr/>
        </p:nvSpPr>
        <p:spPr>
          <a:xfrm rot="1508245">
            <a:off x="3470397" y="3870615"/>
            <a:ext cx="1883197" cy="710119"/>
          </a:xfrm>
          <a:prstGeom prst="rightArrow">
            <a:avLst>
              <a:gd name="adj1" fmla="val 28064"/>
              <a:gd name="adj2" fmla="val 50000"/>
            </a:avLst>
          </a:prstGeom>
          <a:solidFill>
            <a:srgbClr val="9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B291F6-21C2-4329-A4A2-AC2852E312F9}"/>
              </a:ext>
            </a:extLst>
          </p:cNvPr>
          <p:cNvSpPr txBox="1"/>
          <p:nvPr/>
        </p:nvSpPr>
        <p:spPr>
          <a:xfrm>
            <a:off x="363978" y="5987882"/>
            <a:ext cx="287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zero momentum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8BCFFA8-F75C-4F3E-ABB6-8A3CC8269140}"/>
              </a:ext>
            </a:extLst>
          </p:cNvPr>
          <p:cNvGrpSpPr/>
          <p:nvPr/>
        </p:nvGrpSpPr>
        <p:grpSpPr>
          <a:xfrm>
            <a:off x="5821060" y="5986693"/>
            <a:ext cx="3518849" cy="523220"/>
            <a:chOff x="7416396" y="5728410"/>
            <a:chExt cx="3518849" cy="523220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792CE9D-9D58-483A-BBD4-42C646E37DDB}"/>
                </a:ext>
              </a:extLst>
            </p:cNvPr>
            <p:cNvSpPr txBox="1"/>
            <p:nvPr/>
          </p:nvSpPr>
          <p:spPr>
            <a:xfrm>
              <a:off x="7416396" y="5728410"/>
              <a:ext cx="3303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non-zero momentum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1E6E92C6-C61E-43B2-92F0-60375A29BFF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9881" y="5821837"/>
              <a:ext cx="215364" cy="336366"/>
            </a:xfrm>
            <a:prstGeom prst="rect">
              <a:avLst/>
            </a:prstGeom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61A6B1C8-EA0A-4F8A-A42B-AFCBB1CE7B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46" y="1559279"/>
            <a:ext cx="4214658" cy="102143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43E2B42-368F-485B-8719-6D7961A7AF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46" y="4315974"/>
            <a:ext cx="4230281" cy="102143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E6CA212-9451-4E12-8307-2DC2F86BC72E}"/>
              </a:ext>
            </a:extLst>
          </p:cNvPr>
          <p:cNvSpPr txBox="1"/>
          <p:nvPr/>
        </p:nvSpPr>
        <p:spPr>
          <a:xfrm>
            <a:off x="9834004" y="1453713"/>
            <a:ext cx="242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longitudinal part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D5873EE-EF95-4188-9464-2225D45002B9}"/>
              </a:ext>
            </a:extLst>
          </p:cNvPr>
          <p:cNvSpPr txBox="1"/>
          <p:nvPr/>
        </p:nvSpPr>
        <p:spPr>
          <a:xfrm>
            <a:off x="9834004" y="4225674"/>
            <a:ext cx="242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transverse  part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85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57" y="3036693"/>
            <a:ext cx="5111047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47491" y="132817"/>
            <a:ext cx="3348681" cy="919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QCD sum rules</a:t>
            </a:r>
          </a:p>
        </p:txBody>
      </p:sp>
      <p:sp>
        <p:nvSpPr>
          <p:cNvPr id="121861" name="Text Box 5 1"/>
          <p:cNvSpPr txBox="1">
            <a:spLocks noChangeArrowheads="1"/>
          </p:cNvSpPr>
          <p:nvPr/>
        </p:nvSpPr>
        <p:spPr bwMode="auto">
          <a:xfrm>
            <a:off x="1718217" y="1227607"/>
            <a:ext cx="9774676" cy="31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Provides relation between QCD condensates and the hadron spectrum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8002973" y="39112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M.A.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Shifman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, A.I.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Vainshtein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 and V.I.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Zakharov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Nucl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. Phys. B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147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, 385 (1979); B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147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, 448 (1979).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411259" y="2352817"/>
            <a:ext cx="3214534" cy="2392609"/>
            <a:chOff x="848209" y="2424519"/>
            <a:chExt cx="3377558" cy="2517370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36988" y="2424519"/>
              <a:ext cx="0" cy="251737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1446215" y="2642337"/>
              <a:ext cx="2175759" cy="204322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20000" y="3571200"/>
              <a:ext cx="348993" cy="19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848209" y="3663951"/>
              <a:ext cx="3377558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840400" y="3560400"/>
              <a:ext cx="7812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2829600" y="3769200"/>
              <a:ext cx="792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 17"/>
            <p:cNvSpPr/>
            <p:nvPr/>
          </p:nvSpPr>
          <p:spPr>
            <a:xfrm>
              <a:off x="2693755" y="3560400"/>
              <a:ext cx="147018" cy="208800"/>
            </a:xfrm>
            <a:custGeom>
              <a:avLst/>
              <a:gdLst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94 w 296594"/>
                <a:gd name="connsiteY0" fmla="*/ 0 h 420130"/>
                <a:gd name="connsiteX1" fmla="*/ 32 w 296594"/>
                <a:gd name="connsiteY1" fmla="*/ 210065 h 420130"/>
                <a:gd name="connsiteX2" fmla="*/ 284238 w 296594"/>
                <a:gd name="connsiteY2" fmla="*/ 420130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94" h="420130">
                  <a:moveTo>
                    <a:pt x="296594" y="0"/>
                  </a:moveTo>
                  <a:cubicBezTo>
                    <a:pt x="70545" y="32951"/>
                    <a:pt x="2091" y="140043"/>
                    <a:pt x="32" y="210065"/>
                  </a:cubicBezTo>
                  <a:cubicBezTo>
                    <a:pt x="-2027" y="280087"/>
                    <a:pt x="93827" y="411891"/>
                    <a:pt x="284238" y="42013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2908300" y="3560400"/>
              <a:ext cx="318534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3106800" y="3769200"/>
              <a:ext cx="260603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H="1" flipV="1">
              <a:off x="3283635" y="2921839"/>
              <a:ext cx="49245" cy="580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1888539" y="3624351"/>
              <a:ext cx="80124" cy="7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84900" y="3683204"/>
              <a:ext cx="40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q</a:t>
              </a:r>
              <a:r>
                <a:rPr kumimoji="1" lang="en-US" altLang="ja-JP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29AF8C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2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AF8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848900" y="3604275"/>
              <a:ext cx="118800" cy="119351"/>
              <a:chOff x="4514199" y="2674352"/>
              <a:chExt cx="118800" cy="119351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>
              <a:off x="3493708" y="3614690"/>
              <a:ext cx="118800" cy="119351"/>
              <a:chOff x="4514199" y="2674352"/>
              <a:chExt cx="118800" cy="119351"/>
            </a:xfrm>
          </p:grpSpPr>
          <p:cxnSp>
            <p:nvCxnSpPr>
              <p:cNvPr id="44" name="直線コネクタ 43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067567" y="3610524"/>
              <a:ext cx="118800" cy="119351"/>
              <a:chOff x="4514199" y="2674352"/>
              <a:chExt cx="118800" cy="119351"/>
            </a:xfrm>
          </p:grpSpPr>
          <p:cxnSp>
            <p:nvCxnSpPr>
              <p:cNvPr id="47" name="直線コネクタ 46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3290753" y="3614887"/>
              <a:ext cx="118800" cy="119351"/>
              <a:chOff x="4514199" y="2674352"/>
              <a:chExt cx="118800" cy="119351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直線矢印コネクタ 9"/>
          <p:cNvCxnSpPr/>
          <p:nvPr/>
        </p:nvCxnSpPr>
        <p:spPr>
          <a:xfrm flipH="1">
            <a:off x="7322247" y="1684565"/>
            <a:ext cx="973642" cy="36873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113079" y="1809058"/>
            <a:ext cx="182810" cy="23221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8644609" y="2738911"/>
            <a:ext cx="486821" cy="27168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9131430" y="2510662"/>
            <a:ext cx="195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spectral function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008A7E6-B3C2-4F80-990A-70F4DE5393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22" y="4152337"/>
            <a:ext cx="1926404" cy="1386014"/>
          </a:xfrm>
          <a:prstGeom prst="rect">
            <a:avLst/>
          </a:prstGeom>
          <a:noFill/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D8BCFD4-4C0F-470E-A961-45D6BB6E91D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22" y="5627295"/>
            <a:ext cx="2538819" cy="1003789"/>
          </a:xfrm>
          <a:prstGeom prst="rect">
            <a:avLst/>
          </a:prstGeom>
          <a:noFill/>
        </p:spPr>
      </p:pic>
      <p:sp>
        <p:nvSpPr>
          <p:cNvPr id="121856" name="下矢印 121855"/>
          <p:cNvSpPr/>
          <p:nvPr/>
        </p:nvSpPr>
        <p:spPr>
          <a:xfrm>
            <a:off x="5258978" y="3737858"/>
            <a:ext cx="333846" cy="370007"/>
          </a:xfrm>
          <a:prstGeom prst="downArrow">
            <a:avLst>
              <a:gd name="adj1" fmla="val 31761"/>
              <a:gd name="adj2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857" name="右中かっこ 121856"/>
          <p:cNvSpPr/>
          <p:nvPr/>
        </p:nvSpPr>
        <p:spPr>
          <a:xfrm>
            <a:off x="6936413" y="4152337"/>
            <a:ext cx="543279" cy="1388526"/>
          </a:xfrm>
          <a:prstGeom prst="rightBrace">
            <a:avLst>
              <a:gd name="adj1" fmla="val 5154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896172" y="4320314"/>
            <a:ext cx="247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scalar condensates: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右中かっこ 58"/>
          <p:cNvSpPr/>
          <p:nvPr/>
        </p:nvSpPr>
        <p:spPr>
          <a:xfrm>
            <a:off x="7476045" y="5653100"/>
            <a:ext cx="543279" cy="1009525"/>
          </a:xfrm>
          <a:prstGeom prst="rightBrace">
            <a:avLst>
              <a:gd name="adj1" fmla="val 5154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105130" y="5625315"/>
            <a:ext cx="3076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non-scalar condensates: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Text Box 5 2">
            <a:extLst>
              <a:ext uri="{FF2B5EF4-FFF2-40B4-BE49-F238E27FC236}">
                <a16:creationId xmlns:a16="http://schemas.microsoft.com/office/drawing/2014/main" id="{2179F923-36F0-47C5-92DB-B9643DD8D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253" y="3809426"/>
            <a:ext cx="719709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OPE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0978AC2-F6DA-D98C-BB5D-9DCD1A35AAB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927" y="1578980"/>
            <a:ext cx="2603691" cy="313329"/>
          </a:xfrm>
          <a:prstGeom prst="rect">
            <a:avLst/>
          </a:prstGeom>
          <a:noFill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14BCD42-E322-7740-43A7-0E7CB0525BA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53" y="1821380"/>
            <a:ext cx="5847787" cy="86987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FC918A-98D0-084A-C978-7865A772DEC2}"/>
              </a:ext>
            </a:extLst>
          </p:cNvPr>
          <p:cNvSpPr txBox="1"/>
          <p:nvPr/>
        </p:nvSpPr>
        <p:spPr>
          <a:xfrm>
            <a:off x="7896172" y="4645124"/>
            <a:ext cx="291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same for longitudinal and transverse modes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232D22-2F03-215B-0674-4E3E90BA47FB}"/>
              </a:ext>
            </a:extLst>
          </p:cNvPr>
          <p:cNvSpPr txBox="1"/>
          <p:nvPr/>
        </p:nvSpPr>
        <p:spPr>
          <a:xfrm>
            <a:off x="8105130" y="5923198"/>
            <a:ext cx="414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cause difference between longitudinal and transverse  modes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634EC27B-9DF1-A51E-4653-8FA84A2DD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324" y="586197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T.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Hatsuda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 and S.H. Lee,                                         Phys. Rev. C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46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, R34 (1992).</a:t>
            </a:r>
          </a:p>
        </p:txBody>
      </p:sp>
    </p:spTree>
    <p:extLst>
      <p:ext uri="{BB962C8B-B14F-4D97-AF65-F5344CB8AC3E}">
        <p14:creationId xmlns:p14="http://schemas.microsoft.com/office/powerpoint/2010/main" val="11753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" grpId="0" animBg="1"/>
      <p:bldP spid="121857" grpId="0" animBg="1"/>
      <p:bldP spid="57" grpId="0"/>
      <p:bldP spid="59" grpId="0" animBg="1"/>
      <p:bldP spid="60" grpId="0"/>
      <p:bldP spid="54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9F988AB-A515-4B55-BBA3-D7233D678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89" y="1210612"/>
            <a:ext cx="7802949" cy="512661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CC6E09-1EA1-4E0D-9600-ABCB5BCA7E63}"/>
              </a:ext>
            </a:extLst>
          </p:cNvPr>
          <p:cNvSpPr txBox="1"/>
          <p:nvPr/>
        </p:nvSpPr>
        <p:spPr>
          <a:xfrm>
            <a:off x="1284473" y="247402"/>
            <a:ext cx="1005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for the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mass with non-zero momentum 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1935CA6A-813E-42A8-8F57-456D079A8F2E}"/>
              </a:ext>
            </a:extLst>
          </p:cNvPr>
          <p:cNvSpPr/>
          <p:nvPr/>
        </p:nvSpPr>
        <p:spPr>
          <a:xfrm>
            <a:off x="8411838" y="3821025"/>
            <a:ext cx="593387" cy="1167319"/>
          </a:xfrm>
          <a:prstGeom prst="downArrow">
            <a:avLst>
              <a:gd name="adj1" fmla="val 3360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EC2423-8CC5-4226-9A73-E91A44E1B477}"/>
              </a:ext>
            </a:extLst>
          </p:cNvPr>
          <p:cNvSpPr txBox="1"/>
          <p:nvPr/>
        </p:nvSpPr>
        <p:spPr>
          <a:xfrm>
            <a:off x="9743060" y="3886261"/>
            <a:ext cx="162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caused by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A9E963C-AD2C-4B1E-B873-9A193E674B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850" y="4396733"/>
            <a:ext cx="2696183" cy="400110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FA6FBE80-A98E-4C1D-883E-F9227F8F3E23}"/>
              </a:ext>
            </a:extLst>
          </p:cNvPr>
          <p:cNvSpPr/>
          <p:nvPr/>
        </p:nvSpPr>
        <p:spPr>
          <a:xfrm>
            <a:off x="1704803" y="3299793"/>
            <a:ext cx="308459" cy="461108"/>
          </a:xfrm>
          <a:prstGeom prst="downArrow">
            <a:avLst>
              <a:gd name="adj1" fmla="val 33607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B6F56EB-0DAA-498B-8A31-D35BB6DACEC9}"/>
              </a:ext>
            </a:extLst>
          </p:cNvPr>
          <p:cNvGrpSpPr/>
          <p:nvPr/>
        </p:nvGrpSpPr>
        <p:grpSpPr>
          <a:xfrm>
            <a:off x="1938523" y="3012064"/>
            <a:ext cx="1361872" cy="601614"/>
            <a:chOff x="2979151" y="2113976"/>
            <a:chExt cx="1361872" cy="601614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6A0AF88-8A96-4FEF-998C-0CDAB17355F1}"/>
                </a:ext>
              </a:extLst>
            </p:cNvPr>
            <p:cNvSpPr txBox="1"/>
            <p:nvPr/>
          </p:nvSpPr>
          <p:spPr>
            <a:xfrm>
              <a:off x="2979151" y="2113976"/>
              <a:ext cx="1361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depends on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B6794D0-2C07-499E-B24B-369A613AE16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lum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248" y="2483308"/>
              <a:ext cx="943162" cy="232282"/>
            </a:xfrm>
            <a:prstGeom prst="rect">
              <a:avLst/>
            </a:prstGeom>
            <a:noFill/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40C5C4-6691-483D-BD28-97DC76979A8F}"/>
              </a:ext>
            </a:extLst>
          </p:cNvPr>
          <p:cNvSpPr txBox="1"/>
          <p:nvPr/>
        </p:nvSpPr>
        <p:spPr>
          <a:xfrm>
            <a:off x="2013262" y="4346391"/>
            <a:ext cx="242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computed at normal nuclear matter density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4D16AA8E-29A8-40C7-8EA6-5B3E27131838}"/>
              </a:ext>
            </a:extLst>
          </p:cNvPr>
          <p:cNvSpPr/>
          <p:nvPr/>
        </p:nvSpPr>
        <p:spPr>
          <a:xfrm flipV="1">
            <a:off x="8414559" y="2008716"/>
            <a:ext cx="593387" cy="1542216"/>
          </a:xfrm>
          <a:prstGeom prst="downArrow">
            <a:avLst>
              <a:gd name="adj1" fmla="val 33607"/>
              <a:gd name="adj2" fmla="val 50000"/>
            </a:avLst>
          </a:prstGeom>
          <a:solidFill>
            <a:srgbClr val="3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B67E0B8-D173-48FE-AE69-8B81A333A508}"/>
              </a:ext>
            </a:extLst>
          </p:cNvPr>
          <p:cNvSpPr txBox="1"/>
          <p:nvPr/>
        </p:nvSpPr>
        <p:spPr>
          <a:xfrm>
            <a:off x="9714689" y="1672949"/>
            <a:ext cx="162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caused by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E90C2BF-A800-4E69-B120-FE965FE22F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44" y="2197487"/>
            <a:ext cx="2713389" cy="364559"/>
          </a:xfrm>
          <a:prstGeom prst="rect">
            <a:avLst/>
          </a:prstGeom>
        </p:spPr>
      </p:pic>
      <p:sp>
        <p:nvSpPr>
          <p:cNvPr id="27" name="テキスト ボックス 3">
            <a:extLst>
              <a:ext uri="{FF2B5EF4-FFF2-40B4-BE49-F238E27FC236}">
                <a16:creationId xmlns:a16="http://schemas.microsoft.com/office/drawing/2014/main" id="{C56AF621-0118-4B1E-BF32-94DF000A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848" y="6422649"/>
            <a:ext cx="5600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H.J. Kim and P. Gubler,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Phys. Lett. B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805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135412 (2020).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3D1ABE2-3F67-4FE9-B956-999F5C05ED39}"/>
              </a:ext>
            </a:extLst>
          </p:cNvPr>
          <p:cNvSpPr txBox="1"/>
          <p:nvPr/>
        </p:nvSpPr>
        <p:spPr>
          <a:xfrm>
            <a:off x="10373342" y="2569500"/>
            <a:ext cx="96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＋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DFC2D36-7177-4432-BF2F-78A82A994A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77" y="2946287"/>
            <a:ext cx="2696183" cy="4001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51C899-85EF-5224-9731-C3C2EA156CB9}"/>
              </a:ext>
            </a:extLst>
          </p:cNvPr>
          <p:cNvSpPr txBox="1"/>
          <p:nvPr/>
        </p:nvSpPr>
        <p:spPr>
          <a:xfrm>
            <a:off x="8678881" y="5346954"/>
            <a:ext cx="338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Any sizable effect on polarization?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  <p:bldP spid="20" grpId="0"/>
      <p:bldP spid="2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C39576-7317-4118-89DC-3F24A411B983}"/>
              </a:ext>
            </a:extLst>
          </p:cNvPr>
          <p:cNvSpPr txBox="1"/>
          <p:nvPr/>
        </p:nvSpPr>
        <p:spPr>
          <a:xfrm>
            <a:off x="2599117" y="266856"/>
            <a:ext cx="699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angle-averaged di-lepton spectrum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D0D5A1-E209-4B24-88D5-21AD08462D24}"/>
              </a:ext>
            </a:extLst>
          </p:cNvPr>
          <p:cNvSpPr txBox="1"/>
          <p:nvPr/>
        </p:nvSpPr>
        <p:spPr>
          <a:xfrm>
            <a:off x="1777645" y="978649"/>
            <a:ext cx="843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Even without a double peak, momentum effects can be observed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BAAA3F-1741-4B97-8361-AE40D5C7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5" y="1677052"/>
            <a:ext cx="6053548" cy="39706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99A8B26-F982-4565-BA28-7D48348C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194" y="1677052"/>
            <a:ext cx="5871931" cy="3970683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97E24BB-EE3A-4005-A6D4-C4F0C4DE0F50}"/>
              </a:ext>
            </a:extLst>
          </p:cNvPr>
          <p:cNvCxnSpPr>
            <a:cxnSpLocks/>
          </p:cNvCxnSpPr>
          <p:nvPr/>
        </p:nvCxnSpPr>
        <p:spPr>
          <a:xfrm flipH="1">
            <a:off x="2469662" y="3274646"/>
            <a:ext cx="1766277" cy="27432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31A0C7A-9FD4-4180-9DCC-EDC88A8D460F}"/>
              </a:ext>
            </a:extLst>
          </p:cNvPr>
          <p:cNvCxnSpPr>
            <a:cxnSpLocks/>
          </p:cNvCxnSpPr>
          <p:nvPr/>
        </p:nvCxnSpPr>
        <p:spPr>
          <a:xfrm flipH="1">
            <a:off x="3470031" y="4507751"/>
            <a:ext cx="5403838" cy="151009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54CB6A-3636-4811-A24C-E3FD2E3A534C}"/>
              </a:ext>
            </a:extLst>
          </p:cNvPr>
          <p:cNvSpPr txBox="1"/>
          <p:nvPr/>
        </p:nvSpPr>
        <p:spPr>
          <a:xfrm>
            <a:off x="734469" y="6017846"/>
            <a:ext cx="4220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Results of one-peak fits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37386650-2A95-1AF9-2109-856168F79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848" y="6422649"/>
            <a:ext cx="5600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H.J. Kim and P. Gubler,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Phys. Lett. B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805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135412 (2020).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254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6886A2-3301-4D8F-756E-E28926774DA2}"/>
              </a:ext>
            </a:extLst>
          </p:cNvPr>
          <p:cNvSpPr txBox="1"/>
          <p:nvPr/>
        </p:nvSpPr>
        <p:spPr>
          <a:xfrm>
            <a:off x="566396" y="119996"/>
            <a:ext cx="1105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Angular distributions of </a:t>
            </a:r>
            <a:r>
              <a:rPr kumimoji="1" lang="el-GR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dilepton and K</a:t>
            </a:r>
            <a:r>
              <a:rPr kumimoji="1" lang="en-US" altLang="ja-JP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+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kumimoji="1" lang="en-US" altLang="ja-JP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decays 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631784F-8558-54DE-C4BB-9FE2F3F01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696" y="4801613"/>
            <a:ext cx="1170533" cy="701101"/>
          </a:xfrm>
          <a:prstGeom prst="rect">
            <a:avLst/>
          </a:prstGeom>
        </p:spPr>
      </p:pic>
      <p:sp>
        <p:nvSpPr>
          <p:cNvPr id="17" name="テキスト ボックス 1 3">
            <a:extLst>
              <a:ext uri="{FF2B5EF4-FFF2-40B4-BE49-F238E27FC236}">
                <a16:creationId xmlns:a16="http://schemas.microsoft.com/office/drawing/2014/main" id="{992615EC-C2E9-AD94-715C-45C7C260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54" y="1949785"/>
            <a:ext cx="5472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Dilepton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decay angular distribution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 3">
            <a:extLst>
              <a:ext uri="{FF2B5EF4-FFF2-40B4-BE49-F238E27FC236}">
                <a16:creationId xmlns:a16="http://schemas.microsoft.com/office/drawing/2014/main" id="{85825AAA-F24F-F576-8D90-38EEB5171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02" y="1928889"/>
            <a:ext cx="5472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+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decay angular distribution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 3">
            <a:extLst>
              <a:ext uri="{FF2B5EF4-FFF2-40B4-BE49-F238E27FC236}">
                <a16:creationId xmlns:a16="http://schemas.microsoft.com/office/drawing/2014/main" id="{0D8F90EE-EE9B-791A-5653-F8F2C7590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259" y="6345064"/>
            <a:ext cx="8941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I.W. Park, H.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Sako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K. Aoki, P. Gubler and S.H. Lee, Phys. Rev. 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107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074033 (2023).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396118-0009-4FE2-6FAC-960AFBC63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45" y="2488727"/>
            <a:ext cx="5629065" cy="35631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E5985DC-3759-407B-7B99-D2FFF049C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602" y="2488727"/>
            <a:ext cx="5629065" cy="3592156"/>
          </a:xfrm>
          <a:prstGeom prst="rect">
            <a:avLst/>
          </a:prstGeom>
        </p:spPr>
      </p:pic>
      <p:sp>
        <p:nvSpPr>
          <p:cNvPr id="11" name="テキスト ボックス 1 3">
            <a:extLst>
              <a:ext uri="{FF2B5EF4-FFF2-40B4-BE49-F238E27FC236}">
                <a16:creationId xmlns:a16="http://schemas.microsoft.com/office/drawing/2014/main" id="{96EBD883-0FC9-704A-81DE-3E71E398C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67" y="3153018"/>
            <a:ext cx="1588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c.m.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frame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 3">
            <a:extLst>
              <a:ext uri="{FF2B5EF4-FFF2-40B4-BE49-F238E27FC236}">
                <a16:creationId xmlns:a16="http://schemas.microsoft.com/office/drawing/2014/main" id="{559D5ABA-8772-A7BC-2590-4B11AB05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262" y="2938349"/>
            <a:ext cx="1588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c.m.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frame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8B78354-2AC3-EAED-F6A0-551630664625}"/>
              </a:ext>
            </a:extLst>
          </p:cNvPr>
          <p:cNvGrpSpPr/>
          <p:nvPr/>
        </p:nvGrpSpPr>
        <p:grpSpPr>
          <a:xfrm>
            <a:off x="1160957" y="785845"/>
            <a:ext cx="4697043" cy="1184640"/>
            <a:chOff x="7103462" y="819094"/>
            <a:chExt cx="4697043" cy="1184640"/>
          </a:xfrm>
        </p:grpSpPr>
        <p:cxnSp>
          <p:nvCxnSpPr>
            <p:cNvPr id="4" name="直線矢印コネクタ 3">
              <a:extLst>
                <a:ext uri="{FF2B5EF4-FFF2-40B4-BE49-F238E27FC236}">
                  <a16:creationId xmlns:a16="http://schemas.microsoft.com/office/drawing/2014/main" id="{7A3DF09E-3933-51C9-B1F9-E3B4F05811E5}"/>
                </a:ext>
              </a:extLst>
            </p:cNvPr>
            <p:cNvCxnSpPr/>
            <p:nvPr/>
          </p:nvCxnSpPr>
          <p:spPr>
            <a:xfrm>
              <a:off x="8629169" y="1522250"/>
              <a:ext cx="1660353" cy="0"/>
            </a:xfrm>
            <a:prstGeom prst="straightConnector1">
              <a:avLst/>
            </a:prstGeom>
            <a:ln w="444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CAB9F9-4D38-F631-8035-72B6CA39A720}"/>
                </a:ext>
              </a:extLst>
            </p:cNvPr>
            <p:cNvSpPr txBox="1"/>
            <p:nvPr/>
          </p:nvSpPr>
          <p:spPr>
            <a:xfrm>
              <a:off x="10364736" y="1146896"/>
              <a:ext cx="14357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l-GR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ϕ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BEAB06C7-0179-4802-4CAF-44C706CA4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9169" y="974606"/>
              <a:ext cx="1555691" cy="5511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CF9F0D65-226F-A2F0-939D-BEF76E952C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870" y="1522250"/>
              <a:ext cx="1349982" cy="481484"/>
            </a:xfrm>
            <a:prstGeom prst="straightConnector1">
              <a:avLst/>
            </a:prstGeom>
            <a:ln w="28575">
              <a:solidFill>
                <a:srgbClr val="474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012615E-4715-16AA-CD8A-E3089726927A}"/>
                </a:ext>
              </a:extLst>
            </p:cNvPr>
            <p:cNvSpPr txBox="1"/>
            <p:nvPr/>
          </p:nvSpPr>
          <p:spPr>
            <a:xfrm>
              <a:off x="10184860" y="819094"/>
              <a:ext cx="1435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+</a:t>
              </a:r>
              <a:endParaRPr kumimoji="1" lang="ja-JP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E874D14-9B64-4B4B-2508-0034DF217831}"/>
                </a:ext>
              </a:extLst>
            </p:cNvPr>
            <p:cNvSpPr txBox="1"/>
            <p:nvPr/>
          </p:nvSpPr>
          <p:spPr>
            <a:xfrm>
              <a:off x="7103462" y="1439283"/>
              <a:ext cx="1435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3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4743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-</a:t>
              </a:r>
              <a:endParaRPr kumimoji="1" lang="ja-JP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4743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E33D4B2-5E10-36BC-A964-1C173136FB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1558" y="1229487"/>
              <a:ext cx="143134" cy="246854"/>
            </a:xfrm>
            <a:prstGeom prst="rect">
              <a:avLst/>
            </a:prstGeom>
          </p:spPr>
        </p:pic>
      </p:grpSp>
      <p:sp>
        <p:nvSpPr>
          <p:cNvPr id="15" name="テキスト ボックス 1 3">
            <a:extLst>
              <a:ext uri="{FF2B5EF4-FFF2-40B4-BE49-F238E27FC236}">
                <a16:creationId xmlns:a16="http://schemas.microsoft.com/office/drawing/2014/main" id="{1BB280AE-FCB4-562E-42E7-8ECD20058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878" y="680022"/>
            <a:ext cx="5472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Preferred mode for polarization measurement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84BEB6F7-7C8D-F8F7-C0C0-5B00F204F3AF}"/>
              </a:ext>
            </a:extLst>
          </p:cNvPr>
          <p:cNvSpPr/>
          <p:nvPr/>
        </p:nvSpPr>
        <p:spPr>
          <a:xfrm rot="16200000">
            <a:off x="6496875" y="1304817"/>
            <a:ext cx="378518" cy="719782"/>
          </a:xfrm>
          <a:prstGeom prst="downArrow">
            <a:avLst>
              <a:gd name="adj1" fmla="val 3362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1 3">
            <a:extLst>
              <a:ext uri="{FF2B5EF4-FFF2-40B4-BE49-F238E27FC236}">
                <a16:creationId xmlns:a16="http://schemas.microsoft.com/office/drawing/2014/main" id="{07FE4877-0C89-3451-FFCF-13D93FBE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11" y="1406034"/>
            <a:ext cx="4835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FF0000"/>
                </a:solidFill>
                <a:latin typeface="Calibri" panose="020F0502020204030204"/>
              </a:rPr>
              <a:t>Ideal for the J-PARC E88 experiment!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82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661263-6907-4F19-895C-A52BD0129127}"/>
              </a:ext>
            </a:extLst>
          </p:cNvPr>
          <p:cNvSpPr txBox="1"/>
          <p:nvPr/>
        </p:nvSpPr>
        <p:spPr>
          <a:xfrm>
            <a:off x="3410078" y="297871"/>
            <a:ext cx="699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and conclusions 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26636C-6544-F51F-9D53-828A6DC0022C}"/>
              </a:ext>
            </a:extLst>
          </p:cNvPr>
          <p:cNvSpPr txBox="1"/>
          <p:nvPr/>
        </p:nvSpPr>
        <p:spPr>
          <a:xfrm>
            <a:off x="770238" y="4632917"/>
            <a:ext cx="5566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The dispersion relation of the </a:t>
            </a:r>
            <a:r>
              <a:rPr lang="el-GR" altLang="ja-JP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ϕ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meson is non-trivially modified in nuclear matter (longitudinal and transverse modes behave differently)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" name="星 5 24">
            <a:extLst>
              <a:ext uri="{FF2B5EF4-FFF2-40B4-BE49-F238E27FC236}">
                <a16:creationId xmlns:a16="http://schemas.microsoft.com/office/drawing/2014/main" id="{AB526224-3AD9-31D4-6DA9-893D38A64C29}"/>
              </a:ext>
            </a:extLst>
          </p:cNvPr>
          <p:cNvSpPr/>
          <p:nvPr/>
        </p:nvSpPr>
        <p:spPr>
          <a:xfrm>
            <a:off x="452049" y="4739534"/>
            <a:ext cx="231691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299F2C9E-3310-C82F-A3A3-93A08B09E130}"/>
              </a:ext>
            </a:extLst>
          </p:cNvPr>
          <p:cNvSpPr/>
          <p:nvPr/>
        </p:nvSpPr>
        <p:spPr>
          <a:xfrm rot="16200000">
            <a:off x="6755323" y="4790005"/>
            <a:ext cx="707884" cy="1046686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9DF721-C247-80BC-A25A-71BC49A01988}"/>
              </a:ext>
            </a:extLst>
          </p:cNvPr>
          <p:cNvSpPr txBox="1"/>
          <p:nvPr/>
        </p:nvSpPr>
        <p:spPr>
          <a:xfrm>
            <a:off x="7968432" y="4713182"/>
            <a:ext cx="3598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Valuable information will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come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 from the J-PARC E88 experiment!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24BB50-8A0F-F1E8-0DFC-0A573286ED50}"/>
              </a:ext>
            </a:extLst>
          </p:cNvPr>
          <p:cNvSpPr txBox="1"/>
          <p:nvPr/>
        </p:nvSpPr>
        <p:spPr>
          <a:xfrm>
            <a:off x="770238" y="3111152"/>
            <a:ext cx="556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With the PHSD transport approach, we can now study </a:t>
            </a:r>
            <a:r>
              <a:rPr lang="en-US" altLang="ja-JP" sz="2400" dirty="0" err="1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pA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 reactions more reliably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" name="星 5 24">
            <a:extLst>
              <a:ext uri="{FF2B5EF4-FFF2-40B4-BE49-F238E27FC236}">
                <a16:creationId xmlns:a16="http://schemas.microsoft.com/office/drawing/2014/main" id="{D9F21B8B-78E3-E32A-F2D4-0FC11625D45A}"/>
              </a:ext>
            </a:extLst>
          </p:cNvPr>
          <p:cNvSpPr/>
          <p:nvPr/>
        </p:nvSpPr>
        <p:spPr>
          <a:xfrm>
            <a:off x="452049" y="3217769"/>
            <a:ext cx="231691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2E4D2F38-5E7A-DCAE-5885-588609C7ADDD}"/>
              </a:ext>
            </a:extLst>
          </p:cNvPr>
          <p:cNvSpPr/>
          <p:nvPr/>
        </p:nvSpPr>
        <p:spPr>
          <a:xfrm rot="16200000">
            <a:off x="6755323" y="3201459"/>
            <a:ext cx="707884" cy="1046686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F83754-8EE0-9479-BB3A-B044CBB3D268}"/>
              </a:ext>
            </a:extLst>
          </p:cNvPr>
          <p:cNvSpPr txBox="1"/>
          <p:nvPr/>
        </p:nvSpPr>
        <p:spPr>
          <a:xfrm>
            <a:off x="7968432" y="3104038"/>
            <a:ext cx="3453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Changed conclusions from previous analysis of experimental data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AD4FAE-7926-FA0B-8F18-F3FEE233B4DC}"/>
              </a:ext>
            </a:extLst>
          </p:cNvPr>
          <p:cNvSpPr txBox="1"/>
          <p:nvPr/>
        </p:nvSpPr>
        <p:spPr>
          <a:xfrm>
            <a:off x="770238" y="1356650"/>
            <a:ext cx="5566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A lot of new information about the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 interaction is becoming available from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femtoscopy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measurements and lattice QCD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" name="星 5 24">
            <a:extLst>
              <a:ext uri="{FF2B5EF4-FFF2-40B4-BE49-F238E27FC236}">
                <a16:creationId xmlns:a16="http://schemas.microsoft.com/office/drawing/2014/main" id="{08260B9A-AE1D-F978-E036-A6BBD8026B7C}"/>
              </a:ext>
            </a:extLst>
          </p:cNvPr>
          <p:cNvSpPr/>
          <p:nvPr/>
        </p:nvSpPr>
        <p:spPr>
          <a:xfrm>
            <a:off x="452049" y="1463267"/>
            <a:ext cx="231691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9204A87-7A6D-A8C5-7E21-85FC221DEC80}"/>
              </a:ext>
            </a:extLst>
          </p:cNvPr>
          <p:cNvSpPr/>
          <p:nvPr/>
        </p:nvSpPr>
        <p:spPr>
          <a:xfrm rot="16200000">
            <a:off x="6755323" y="1446957"/>
            <a:ext cx="707884" cy="1046686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E6E7D7-5C96-21FB-B58D-FBDBDDE8F3DC}"/>
              </a:ext>
            </a:extLst>
          </p:cNvPr>
          <p:cNvSpPr txBox="1"/>
          <p:nvPr/>
        </p:nvSpPr>
        <p:spPr>
          <a:xfrm>
            <a:off x="7968432" y="1385525"/>
            <a:ext cx="3453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What is the relation to the </a:t>
            </a:r>
            <a:r>
              <a:rPr kumimoji="1" lang="el-GR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ϕ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meson behavior in nuclear matter?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29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97C1D1-5096-DF08-6C2E-F2A770EB3BC5}"/>
              </a:ext>
            </a:extLst>
          </p:cNvPr>
          <p:cNvSpPr txBox="1"/>
          <p:nvPr/>
        </p:nvSpPr>
        <p:spPr>
          <a:xfrm>
            <a:off x="3643322" y="2413337"/>
            <a:ext cx="4905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915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CAE995-D874-174E-1B34-DC5680DBF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3C1626D-DD1E-2249-C630-864564E284A4}"/>
              </a:ext>
            </a:extLst>
          </p:cNvPr>
          <p:cNvSpPr txBox="1"/>
          <p:nvPr/>
        </p:nvSpPr>
        <p:spPr>
          <a:xfrm>
            <a:off x="471676" y="182329"/>
            <a:ext cx="11248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Issues of transport approaches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4A3F3A-AC8F-C8F9-B99D-91C0AC2D1582}"/>
              </a:ext>
            </a:extLst>
          </p:cNvPr>
          <p:cNvSpPr txBox="1"/>
          <p:nvPr/>
        </p:nvSpPr>
        <p:spPr>
          <a:xfrm>
            <a:off x="789865" y="2435263"/>
            <a:ext cx="896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Stability of the (undisturbed) target in the transport approach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" name="星 5 24">
            <a:extLst>
              <a:ext uri="{FF2B5EF4-FFF2-40B4-BE49-F238E27FC236}">
                <a16:creationId xmlns:a16="http://schemas.microsoft.com/office/drawing/2014/main" id="{CDCE8CD3-526B-A3E0-39E0-707801E8F477}"/>
              </a:ext>
            </a:extLst>
          </p:cNvPr>
          <p:cNvSpPr/>
          <p:nvPr/>
        </p:nvSpPr>
        <p:spPr>
          <a:xfrm>
            <a:off x="471676" y="2541880"/>
            <a:ext cx="231691" cy="239486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33C79248-E879-2E2B-7A44-D63B8026415C}"/>
              </a:ext>
            </a:extLst>
          </p:cNvPr>
          <p:cNvSpPr/>
          <p:nvPr/>
        </p:nvSpPr>
        <p:spPr>
          <a:xfrm rot="16200000">
            <a:off x="1726731" y="2924755"/>
            <a:ext cx="441844" cy="882645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15AB30-44FA-779E-6424-C9DC998BC591}"/>
              </a:ext>
            </a:extLst>
          </p:cNvPr>
          <p:cNvSpPr txBox="1"/>
          <p:nvPr/>
        </p:nvSpPr>
        <p:spPr>
          <a:xfrm>
            <a:off x="2582104" y="3145155"/>
            <a:ext cx="864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Generally difficult to achieve in most transport models specialized in high-energy collisions, but is realized is some low-energy codes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8CE663E5-D0F8-92D5-1CF2-D580DFAE9964}"/>
              </a:ext>
            </a:extLst>
          </p:cNvPr>
          <p:cNvSpPr/>
          <p:nvPr/>
        </p:nvSpPr>
        <p:spPr>
          <a:xfrm rot="16200000">
            <a:off x="1726731" y="3838415"/>
            <a:ext cx="441844" cy="882645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ABE756-7FD0-7CB9-F3FD-C5409AF4312A}"/>
              </a:ext>
            </a:extLst>
          </p:cNvPr>
          <p:cNvSpPr txBox="1"/>
          <p:nvPr/>
        </p:nvSpPr>
        <p:spPr>
          <a:xfrm>
            <a:off x="2582104" y="4058815"/>
            <a:ext cx="864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No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t so serious for KEK and J-PARC </a:t>
            </a:r>
            <a:r>
              <a:rPr lang="en-US" altLang="ja-JP" sz="2400" dirty="0" err="1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pA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 collisions, in which the phi mesons leave the target quickly??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3C9E61-3E7D-BEFB-DE94-E868D6CFF841}"/>
              </a:ext>
            </a:extLst>
          </p:cNvPr>
          <p:cNvSpPr txBox="1"/>
          <p:nvPr/>
        </p:nvSpPr>
        <p:spPr>
          <a:xfrm>
            <a:off x="789865" y="5042538"/>
            <a:ext cx="1053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Violation of energy or momentum conservation when mass shifted particles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 leave the dense medium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" name="星 5 24">
            <a:extLst>
              <a:ext uri="{FF2B5EF4-FFF2-40B4-BE49-F238E27FC236}">
                <a16:creationId xmlns:a16="http://schemas.microsoft.com/office/drawing/2014/main" id="{BE4D5198-32FE-242C-36D8-CD4A7EDD35D9}"/>
              </a:ext>
            </a:extLst>
          </p:cNvPr>
          <p:cNvSpPr/>
          <p:nvPr/>
        </p:nvSpPr>
        <p:spPr>
          <a:xfrm>
            <a:off x="471676" y="5149155"/>
            <a:ext cx="231691" cy="239486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2B74F712-09A9-027D-29F0-8B426B58016F}"/>
              </a:ext>
            </a:extLst>
          </p:cNvPr>
          <p:cNvSpPr/>
          <p:nvPr/>
        </p:nvSpPr>
        <p:spPr>
          <a:xfrm rot="16200000">
            <a:off x="1687476" y="5806603"/>
            <a:ext cx="441844" cy="882645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4761B4-AB3A-A243-3C08-18CD66F9A86F}"/>
              </a:ext>
            </a:extLst>
          </p:cNvPr>
          <p:cNvSpPr txBox="1"/>
          <p:nvPr/>
        </p:nvSpPr>
        <p:spPr>
          <a:xfrm>
            <a:off x="2542849" y="6027003"/>
            <a:ext cx="864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Relevant for E88, as </a:t>
            </a:r>
            <a:r>
              <a:rPr kumimoji="1" lang="en-US" altLang="ja-JP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kao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ns generated in dense matter are mass shifted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3244566-161C-47F5-402E-59092247A06A}"/>
              </a:ext>
            </a:extLst>
          </p:cNvPr>
          <p:cNvSpPr txBox="1"/>
          <p:nvPr/>
        </p:nvSpPr>
        <p:spPr>
          <a:xfrm>
            <a:off x="789864" y="1083020"/>
            <a:ext cx="1124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Rel</a:t>
            </a:r>
            <a:r>
              <a:rPr lang="en-US" altLang="ja-JP" sz="2400" dirty="0" err="1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iability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 of transport simulations (dependence on different codes and approaches)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" name="星 5 24">
            <a:extLst>
              <a:ext uri="{FF2B5EF4-FFF2-40B4-BE49-F238E27FC236}">
                <a16:creationId xmlns:a16="http://schemas.microsoft.com/office/drawing/2014/main" id="{F27BCD50-DE8F-A978-160D-F25E9AA7173D}"/>
              </a:ext>
            </a:extLst>
          </p:cNvPr>
          <p:cNvSpPr/>
          <p:nvPr/>
        </p:nvSpPr>
        <p:spPr>
          <a:xfrm>
            <a:off x="471676" y="1189637"/>
            <a:ext cx="231691" cy="239486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14A9A26E-8235-F0E5-C031-10E8786BFB2E}"/>
              </a:ext>
            </a:extLst>
          </p:cNvPr>
          <p:cNvSpPr/>
          <p:nvPr/>
        </p:nvSpPr>
        <p:spPr>
          <a:xfrm rot="16200000">
            <a:off x="1726730" y="1431364"/>
            <a:ext cx="441844" cy="882645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89E97A4-69BC-899A-B104-00FA406CA138}"/>
              </a:ext>
            </a:extLst>
          </p:cNvPr>
          <p:cNvSpPr txBox="1"/>
          <p:nvPr/>
        </p:nvSpPr>
        <p:spPr>
          <a:xfrm>
            <a:off x="2582103" y="1651764"/>
            <a:ext cx="864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Need comparison of different codes (including QMC and BUU types)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65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3E15D6-2A83-4ED3-B68C-3070AE20CA35}"/>
              </a:ext>
            </a:extLst>
          </p:cNvPr>
          <p:cNvSpPr txBox="1"/>
          <p:nvPr/>
        </p:nvSpPr>
        <p:spPr>
          <a:xfrm>
            <a:off x="516109" y="209075"/>
            <a:ext cx="1147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 simple example of dilepton decay of a longitudinally polarized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AA728B8-2404-73F5-9EEB-1C3D067CC884}"/>
              </a:ext>
            </a:extLst>
          </p:cNvPr>
          <p:cNvGrpSpPr/>
          <p:nvPr/>
        </p:nvGrpSpPr>
        <p:grpSpPr>
          <a:xfrm>
            <a:off x="1131121" y="2945141"/>
            <a:ext cx="2527307" cy="1183099"/>
            <a:chOff x="1924378" y="1566944"/>
            <a:chExt cx="1560100" cy="703014"/>
          </a:xfrm>
        </p:grpSpPr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D1881B8A-3563-B261-CF61-BED6800A10BD}"/>
                </a:ext>
              </a:extLst>
            </p:cNvPr>
            <p:cNvSpPr/>
            <p:nvPr/>
          </p:nvSpPr>
          <p:spPr>
            <a:xfrm>
              <a:off x="1951067" y="1804824"/>
              <a:ext cx="303832" cy="3190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矢印: 右 42">
              <a:extLst>
                <a:ext uri="{FF2B5EF4-FFF2-40B4-BE49-F238E27FC236}">
                  <a16:creationId xmlns:a16="http://schemas.microsoft.com/office/drawing/2014/main" id="{4175C315-9BE4-AAAB-670E-56F2E9F87DA2}"/>
                </a:ext>
              </a:extLst>
            </p:cNvPr>
            <p:cNvSpPr/>
            <p:nvPr/>
          </p:nvSpPr>
          <p:spPr>
            <a:xfrm>
              <a:off x="2470486" y="1663688"/>
              <a:ext cx="1013992" cy="601284"/>
            </a:xfrm>
            <a:prstGeom prst="rightArrow">
              <a:avLst>
                <a:gd name="adj1" fmla="val 37712"/>
                <a:gd name="adj2" fmla="val 50000"/>
              </a:avLst>
            </a:prstGeom>
            <a:solidFill>
              <a:srgbClr val="474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矢印: 上 40">
              <a:extLst>
                <a:ext uri="{FF2B5EF4-FFF2-40B4-BE49-F238E27FC236}">
                  <a16:creationId xmlns:a16="http://schemas.microsoft.com/office/drawing/2014/main" id="{6F9016E1-BCFE-4AD7-077D-3ACBBF345E18}"/>
                </a:ext>
              </a:extLst>
            </p:cNvPr>
            <p:cNvSpPr/>
            <p:nvPr/>
          </p:nvSpPr>
          <p:spPr>
            <a:xfrm>
              <a:off x="1924378" y="1566944"/>
              <a:ext cx="357209" cy="703014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8" name="テキスト ボックス 1">
            <a:extLst>
              <a:ext uri="{FF2B5EF4-FFF2-40B4-BE49-F238E27FC236}">
                <a16:creationId xmlns:a16="http://schemas.microsoft.com/office/drawing/2014/main" id="{19801E50-CB0B-B0F2-5680-620A484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93" y="2205917"/>
            <a:ext cx="3040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before decay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テキスト ボックス 1">
            <a:extLst>
              <a:ext uri="{FF2B5EF4-FFF2-40B4-BE49-F238E27FC236}">
                <a16:creationId xmlns:a16="http://schemas.microsoft.com/office/drawing/2014/main" id="{CFC0F3A1-80E2-B4DC-7050-095A93D93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113" y="1017951"/>
            <a:ext cx="3040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after decay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左中かっこ 49">
            <a:extLst>
              <a:ext uri="{FF2B5EF4-FFF2-40B4-BE49-F238E27FC236}">
                <a16:creationId xmlns:a16="http://schemas.microsoft.com/office/drawing/2014/main" id="{D7AFB512-5597-F22C-E559-294DCA674E77}"/>
              </a:ext>
            </a:extLst>
          </p:cNvPr>
          <p:cNvSpPr/>
          <p:nvPr/>
        </p:nvSpPr>
        <p:spPr>
          <a:xfrm>
            <a:off x="4231968" y="1541171"/>
            <a:ext cx="1642631" cy="3993355"/>
          </a:xfrm>
          <a:prstGeom prst="leftBrace">
            <a:avLst>
              <a:gd name="adj1" fmla="val 31283"/>
              <a:gd name="adj2" fmla="val 49806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テキスト ボックス 1">
            <a:extLst>
              <a:ext uri="{FF2B5EF4-FFF2-40B4-BE49-F238E27FC236}">
                <a16:creationId xmlns:a16="http://schemas.microsoft.com/office/drawing/2014/main" id="{B9C56E30-2B26-B0EC-8C29-E904E4A25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757" y="4009915"/>
            <a:ext cx="3040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AD4A8822-6D78-D163-2ADB-0CFD2BAA1FB5}"/>
              </a:ext>
            </a:extLst>
          </p:cNvPr>
          <p:cNvGrpSpPr/>
          <p:nvPr/>
        </p:nvGrpSpPr>
        <p:grpSpPr>
          <a:xfrm>
            <a:off x="6355971" y="1834896"/>
            <a:ext cx="365635" cy="708650"/>
            <a:chOff x="7608255" y="1421708"/>
            <a:chExt cx="365635" cy="708650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04078700-0C6D-F674-696A-F4E45974D2FF}"/>
                </a:ext>
              </a:extLst>
            </p:cNvPr>
            <p:cNvSpPr/>
            <p:nvPr/>
          </p:nvSpPr>
          <p:spPr>
            <a:xfrm>
              <a:off x="7647073" y="1674693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矢印: 上 52">
              <a:extLst>
                <a:ext uri="{FF2B5EF4-FFF2-40B4-BE49-F238E27FC236}">
                  <a16:creationId xmlns:a16="http://schemas.microsoft.com/office/drawing/2014/main" id="{CE97B812-D792-E62C-2580-B067296B40BE}"/>
                </a:ext>
              </a:extLst>
            </p:cNvPr>
            <p:cNvSpPr/>
            <p:nvPr/>
          </p:nvSpPr>
          <p:spPr>
            <a:xfrm>
              <a:off x="7608255" y="1421708"/>
              <a:ext cx="365635" cy="708650"/>
            </a:xfrm>
            <a:prstGeom prst="upArrow">
              <a:avLst>
                <a:gd name="adj1" fmla="val 30628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B3F2C7FC-CB2A-4E38-5F26-F57ED108EB70}"/>
              </a:ext>
            </a:extLst>
          </p:cNvPr>
          <p:cNvGrpSpPr/>
          <p:nvPr/>
        </p:nvGrpSpPr>
        <p:grpSpPr>
          <a:xfrm>
            <a:off x="6355971" y="2846416"/>
            <a:ext cx="365635" cy="708650"/>
            <a:chOff x="7608255" y="1421708"/>
            <a:chExt cx="365635" cy="708650"/>
          </a:xfrm>
        </p:grpSpPr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B6089943-C610-ED01-0C6E-41E9EEDFD472}"/>
                </a:ext>
              </a:extLst>
            </p:cNvPr>
            <p:cNvSpPr/>
            <p:nvPr/>
          </p:nvSpPr>
          <p:spPr>
            <a:xfrm>
              <a:off x="7647073" y="1674693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矢印: 上 56">
              <a:extLst>
                <a:ext uri="{FF2B5EF4-FFF2-40B4-BE49-F238E27FC236}">
                  <a16:creationId xmlns:a16="http://schemas.microsoft.com/office/drawing/2014/main" id="{6F3C02CA-3CD2-8E97-0545-F957A95CA251}"/>
                </a:ext>
              </a:extLst>
            </p:cNvPr>
            <p:cNvSpPr/>
            <p:nvPr/>
          </p:nvSpPr>
          <p:spPr>
            <a:xfrm>
              <a:off x="7608255" y="1421708"/>
              <a:ext cx="365635" cy="708650"/>
            </a:xfrm>
            <a:prstGeom prst="upArrow">
              <a:avLst>
                <a:gd name="adj1" fmla="val 30628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7FF38FA5-FD16-9562-0E91-8CE351000591}"/>
              </a:ext>
            </a:extLst>
          </p:cNvPr>
          <p:cNvGrpSpPr/>
          <p:nvPr/>
        </p:nvGrpSpPr>
        <p:grpSpPr>
          <a:xfrm rot="5400000">
            <a:off x="6998296" y="4088326"/>
            <a:ext cx="365635" cy="708650"/>
            <a:chOff x="7608255" y="1421708"/>
            <a:chExt cx="365635" cy="708650"/>
          </a:xfrm>
        </p:grpSpPr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7854B2B9-0FD8-289B-5B05-924DE80F1364}"/>
                </a:ext>
              </a:extLst>
            </p:cNvPr>
            <p:cNvSpPr/>
            <p:nvPr/>
          </p:nvSpPr>
          <p:spPr>
            <a:xfrm>
              <a:off x="7647073" y="1674693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矢印: 上 59">
              <a:extLst>
                <a:ext uri="{FF2B5EF4-FFF2-40B4-BE49-F238E27FC236}">
                  <a16:creationId xmlns:a16="http://schemas.microsoft.com/office/drawing/2014/main" id="{B8A810E1-4B69-C042-B7BC-3EBC68F204B1}"/>
                </a:ext>
              </a:extLst>
            </p:cNvPr>
            <p:cNvSpPr/>
            <p:nvPr/>
          </p:nvSpPr>
          <p:spPr>
            <a:xfrm>
              <a:off x="7608255" y="1421708"/>
              <a:ext cx="365635" cy="708650"/>
            </a:xfrm>
            <a:prstGeom prst="upArrow">
              <a:avLst>
                <a:gd name="adj1" fmla="val 30628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F123B83B-B5A4-AF91-2C0F-45DE8BAF615D}"/>
              </a:ext>
            </a:extLst>
          </p:cNvPr>
          <p:cNvGrpSpPr/>
          <p:nvPr/>
        </p:nvGrpSpPr>
        <p:grpSpPr>
          <a:xfrm rot="5400000">
            <a:off x="5780975" y="4088326"/>
            <a:ext cx="365635" cy="708650"/>
            <a:chOff x="7608255" y="1421708"/>
            <a:chExt cx="365635" cy="708650"/>
          </a:xfrm>
        </p:grpSpPr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566DDDFE-CBC4-770D-4F28-4CB54B511DDC}"/>
                </a:ext>
              </a:extLst>
            </p:cNvPr>
            <p:cNvSpPr/>
            <p:nvPr/>
          </p:nvSpPr>
          <p:spPr>
            <a:xfrm>
              <a:off x="7647073" y="1674693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矢印: 上 62">
              <a:extLst>
                <a:ext uri="{FF2B5EF4-FFF2-40B4-BE49-F238E27FC236}">
                  <a16:creationId xmlns:a16="http://schemas.microsoft.com/office/drawing/2014/main" id="{A17A855C-46D3-BA14-FAFC-438A8A5757C5}"/>
                </a:ext>
              </a:extLst>
            </p:cNvPr>
            <p:cNvSpPr/>
            <p:nvPr/>
          </p:nvSpPr>
          <p:spPr>
            <a:xfrm>
              <a:off x="7608255" y="1421708"/>
              <a:ext cx="365635" cy="708650"/>
            </a:xfrm>
            <a:prstGeom prst="upArrow">
              <a:avLst>
                <a:gd name="adj1" fmla="val 30628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FAEFDF9-51DD-6799-E1B3-6097C357A2BB}"/>
              </a:ext>
            </a:extLst>
          </p:cNvPr>
          <p:cNvSpPr txBox="1"/>
          <p:nvPr/>
        </p:nvSpPr>
        <p:spPr>
          <a:xfrm>
            <a:off x="7915789" y="2263043"/>
            <a:ext cx="350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decay </a:t>
            </a:r>
            <a:r>
              <a:rPr kumimoji="1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perpendicular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to the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momentum: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allowed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3FF7CF7C-8EF3-F234-A6D9-1BDE641A6C6C}"/>
                  </a:ext>
                </a:extLst>
              </p:cNvPr>
              <p:cNvSpPr txBox="1"/>
              <p:nvPr/>
            </p:nvSpPr>
            <p:spPr>
              <a:xfrm>
                <a:off x="6583707" y="1901406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3FF7CF7C-8EF3-F234-A6D9-1BDE641A6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07" y="1901406"/>
                <a:ext cx="99205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1E8DDB1-79BC-CB6A-BF58-D5F555925B6B}"/>
                  </a:ext>
                </a:extLst>
              </p:cNvPr>
              <p:cNvSpPr txBox="1"/>
              <p:nvPr/>
            </p:nvSpPr>
            <p:spPr>
              <a:xfrm>
                <a:off x="6583707" y="2901618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1E8DDB1-79BC-CB6A-BF58-D5F555925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07" y="2901618"/>
                <a:ext cx="99205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299A0E6B-E330-ECF2-BFF3-713717F66FDD}"/>
                  </a:ext>
                </a:extLst>
              </p:cNvPr>
              <p:cNvSpPr txBox="1"/>
              <p:nvPr/>
            </p:nvSpPr>
            <p:spPr>
              <a:xfrm>
                <a:off x="6756073" y="4625469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299A0E6B-E330-ECF2-BFF3-713717F66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073" y="4625469"/>
                <a:ext cx="99205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00A6E38F-3E34-C3D8-293D-1B4843A36E31}"/>
                  </a:ext>
                </a:extLst>
              </p:cNvPr>
              <p:cNvSpPr txBox="1"/>
              <p:nvPr/>
            </p:nvSpPr>
            <p:spPr>
              <a:xfrm>
                <a:off x="5518982" y="4593412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00A6E38F-3E34-C3D8-293D-1B4843A36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982" y="4593412"/>
                <a:ext cx="99205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68E9A79-82B1-5702-6156-3161E8EE755D}"/>
              </a:ext>
            </a:extLst>
          </p:cNvPr>
          <p:cNvSpPr txBox="1"/>
          <p:nvPr/>
        </p:nvSpPr>
        <p:spPr>
          <a:xfrm>
            <a:off x="8044109" y="4009915"/>
            <a:ext cx="350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decay </a:t>
            </a:r>
            <a:r>
              <a:rPr kumimoji="1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parallel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to the         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momentum: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not allowed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E2BE4215-E770-8D44-8DFF-795BF1D37B2B}"/>
              </a:ext>
            </a:extLst>
          </p:cNvPr>
          <p:cNvCxnSpPr>
            <a:cxnSpLocks/>
          </p:cNvCxnSpPr>
          <p:nvPr/>
        </p:nvCxnSpPr>
        <p:spPr>
          <a:xfrm>
            <a:off x="9733149" y="5178187"/>
            <a:ext cx="184484" cy="452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071811-8DB7-342F-49E0-3815D081FEC3}"/>
              </a:ext>
            </a:extLst>
          </p:cNvPr>
          <p:cNvSpPr txBox="1"/>
          <p:nvPr/>
        </p:nvSpPr>
        <p:spPr>
          <a:xfrm>
            <a:off x="8241631" y="5633262"/>
            <a:ext cx="350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measurement in this direction can be used to observe purely transverse mode</a:t>
            </a:r>
          </a:p>
        </p:txBody>
      </p:sp>
    </p:spTree>
    <p:extLst>
      <p:ext uri="{BB962C8B-B14F-4D97-AF65-F5344CB8AC3E}">
        <p14:creationId xmlns:p14="http://schemas.microsoft.com/office/powerpoint/2010/main" val="4250733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0B69DB-2DC6-AC0E-DA78-50946809C298}"/>
              </a:ext>
            </a:extLst>
          </p:cNvPr>
          <p:cNvSpPr txBox="1"/>
          <p:nvPr/>
        </p:nvSpPr>
        <p:spPr>
          <a:xfrm>
            <a:off x="879686" y="201054"/>
            <a:ext cx="1043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 simple example of K</a:t>
            </a:r>
            <a:r>
              <a:rPr kumimoji="1" lang="en-US" altLang="ja-JP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+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kumimoji="1" lang="en-US" altLang="ja-JP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decay of a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transeversly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polarized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1F89B2B-FB52-38E5-808D-8F2F7A581280}"/>
              </a:ext>
            </a:extLst>
          </p:cNvPr>
          <p:cNvSpPr/>
          <p:nvPr/>
        </p:nvSpPr>
        <p:spPr>
          <a:xfrm>
            <a:off x="599138" y="3609939"/>
            <a:ext cx="492197" cy="5368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07E526B9-9992-961A-B541-0DB4334D13A7}"/>
              </a:ext>
            </a:extLst>
          </p:cNvPr>
          <p:cNvSpPr/>
          <p:nvPr/>
        </p:nvSpPr>
        <p:spPr>
          <a:xfrm>
            <a:off x="1800872" y="3393884"/>
            <a:ext cx="1642631" cy="1011898"/>
          </a:xfrm>
          <a:prstGeom prst="rightArrow">
            <a:avLst>
              <a:gd name="adj1" fmla="val 37712"/>
              <a:gd name="adj2" fmla="val 50000"/>
            </a:avLst>
          </a:prstGeom>
          <a:solidFill>
            <a:srgbClr val="474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2EFB97EF-8E19-E22A-1B85-33DBD4FC858A}"/>
              </a:ext>
            </a:extLst>
          </p:cNvPr>
          <p:cNvSpPr/>
          <p:nvPr/>
        </p:nvSpPr>
        <p:spPr>
          <a:xfrm rot="5400000">
            <a:off x="658056" y="3286822"/>
            <a:ext cx="578666" cy="1183099"/>
          </a:xfrm>
          <a:prstGeom prst="upArrow">
            <a:avLst>
              <a:gd name="adj1" fmla="val 37088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1 1">
            <a:extLst>
              <a:ext uri="{FF2B5EF4-FFF2-40B4-BE49-F238E27FC236}">
                <a16:creationId xmlns:a16="http://schemas.microsoft.com/office/drawing/2014/main" id="{A907C38B-48DE-4EEE-F487-53DF14B2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57" y="2471638"/>
            <a:ext cx="3040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before decay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1 2">
            <a:extLst>
              <a:ext uri="{FF2B5EF4-FFF2-40B4-BE49-F238E27FC236}">
                <a16:creationId xmlns:a16="http://schemas.microsoft.com/office/drawing/2014/main" id="{0A0406AA-2653-F9F8-B5E8-5A36A73B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90" y="4188606"/>
            <a:ext cx="1183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7C92C850-4C66-3094-0ACF-569B8CC98376}"/>
              </a:ext>
            </a:extLst>
          </p:cNvPr>
          <p:cNvSpPr/>
          <p:nvPr/>
        </p:nvSpPr>
        <p:spPr>
          <a:xfrm>
            <a:off x="4231968" y="1761429"/>
            <a:ext cx="1642631" cy="3997686"/>
          </a:xfrm>
          <a:prstGeom prst="leftBrace">
            <a:avLst>
              <a:gd name="adj1" fmla="val 31283"/>
              <a:gd name="adj2" fmla="val 49806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1 3">
            <a:extLst>
              <a:ext uri="{FF2B5EF4-FFF2-40B4-BE49-F238E27FC236}">
                <a16:creationId xmlns:a16="http://schemas.microsoft.com/office/drawing/2014/main" id="{3A89A245-E89E-BB8E-2C12-3EC6AFC5E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1658" y="1148676"/>
            <a:ext cx="3040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after decay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62B64A6-6AB8-3D81-A221-B61B98C23A40}"/>
              </a:ext>
            </a:extLst>
          </p:cNvPr>
          <p:cNvSpPr/>
          <p:nvPr/>
        </p:nvSpPr>
        <p:spPr>
          <a:xfrm>
            <a:off x="6390136" y="2346835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3E8A7C6-4677-AEC7-D48C-07C9E8D4AB4E}"/>
                  </a:ext>
                </a:extLst>
              </p:cNvPr>
              <p:cNvSpPr txBox="1"/>
              <p:nvPr/>
            </p:nvSpPr>
            <p:spPr>
              <a:xfrm>
                <a:off x="6678136" y="2198448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3E8A7C6-4677-AEC7-D48C-07C9E8D4A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136" y="2198448"/>
                <a:ext cx="99205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B6A984B4-04E7-8E7D-59B2-D3CDB4DBC813}"/>
              </a:ext>
            </a:extLst>
          </p:cNvPr>
          <p:cNvSpPr/>
          <p:nvPr/>
        </p:nvSpPr>
        <p:spPr>
          <a:xfrm rot="16200000">
            <a:off x="6314184" y="1905610"/>
            <a:ext cx="429161" cy="288000"/>
          </a:xfrm>
          <a:prstGeom prst="rightArrow">
            <a:avLst>
              <a:gd name="adj1" fmla="val 37712"/>
              <a:gd name="adj2" fmla="val 50000"/>
            </a:avLst>
          </a:prstGeom>
          <a:solidFill>
            <a:srgbClr val="474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2ACB96D-3F6B-12D1-013E-6918B44AF51E}"/>
              </a:ext>
            </a:extLst>
          </p:cNvPr>
          <p:cNvSpPr/>
          <p:nvPr/>
        </p:nvSpPr>
        <p:spPr>
          <a:xfrm>
            <a:off x="6390136" y="3069417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3175CE-5637-2E61-53AC-A06FAA9719CE}"/>
                  </a:ext>
                </a:extLst>
              </p:cNvPr>
              <p:cNvSpPr txBox="1"/>
              <p:nvPr/>
            </p:nvSpPr>
            <p:spPr>
              <a:xfrm>
                <a:off x="6672765" y="2957837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3175CE-5637-2E61-53AC-A06FAA97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765" y="2957837"/>
                <a:ext cx="99205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矢印: 右 17">
            <a:extLst>
              <a:ext uri="{FF2B5EF4-FFF2-40B4-BE49-F238E27FC236}">
                <a16:creationId xmlns:a16="http://schemas.microsoft.com/office/drawing/2014/main" id="{91E4DCB5-32A7-C716-67DD-AF625522C673}"/>
              </a:ext>
            </a:extLst>
          </p:cNvPr>
          <p:cNvSpPr/>
          <p:nvPr/>
        </p:nvSpPr>
        <p:spPr>
          <a:xfrm rot="5400000">
            <a:off x="6314183" y="3499611"/>
            <a:ext cx="429161" cy="288000"/>
          </a:xfrm>
          <a:prstGeom prst="rightArrow">
            <a:avLst>
              <a:gd name="adj1" fmla="val 37712"/>
              <a:gd name="adj2" fmla="val 50000"/>
            </a:avLst>
          </a:prstGeom>
          <a:solidFill>
            <a:srgbClr val="474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91ADDD3-33B9-9868-D2F9-E5DE24367E09}"/>
              </a:ext>
            </a:extLst>
          </p:cNvPr>
          <p:cNvSpPr/>
          <p:nvPr/>
        </p:nvSpPr>
        <p:spPr>
          <a:xfrm>
            <a:off x="6828379" y="4567360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85DBE9D-2701-E976-B12C-FDBC10C2253F}"/>
                  </a:ext>
                </a:extLst>
              </p:cNvPr>
              <p:cNvSpPr txBox="1"/>
              <p:nvPr/>
            </p:nvSpPr>
            <p:spPr>
              <a:xfrm>
                <a:off x="6620354" y="4855360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85DBE9D-2701-E976-B12C-FDBC10C22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354" y="4855360"/>
                <a:ext cx="99205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右 20">
            <a:extLst>
              <a:ext uri="{FF2B5EF4-FFF2-40B4-BE49-F238E27FC236}">
                <a16:creationId xmlns:a16="http://schemas.microsoft.com/office/drawing/2014/main" id="{11B290D1-A2F3-282F-E95D-E8E3AE29B5C5}"/>
              </a:ext>
            </a:extLst>
          </p:cNvPr>
          <p:cNvSpPr/>
          <p:nvPr/>
        </p:nvSpPr>
        <p:spPr>
          <a:xfrm rot="10800000">
            <a:off x="5646818" y="4567360"/>
            <a:ext cx="429161" cy="288000"/>
          </a:xfrm>
          <a:prstGeom prst="rightArrow">
            <a:avLst>
              <a:gd name="adj1" fmla="val 37712"/>
              <a:gd name="adj2" fmla="val 50000"/>
            </a:avLst>
          </a:prstGeom>
          <a:solidFill>
            <a:srgbClr val="474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4E89EAA-FD13-8029-537A-D125D9062A97}"/>
              </a:ext>
            </a:extLst>
          </p:cNvPr>
          <p:cNvSpPr/>
          <p:nvPr/>
        </p:nvSpPr>
        <p:spPr>
          <a:xfrm>
            <a:off x="6149400" y="4567360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E4981C3-E7EB-1956-2586-56ED57A14CAE}"/>
                  </a:ext>
                </a:extLst>
              </p:cNvPr>
              <p:cNvSpPr txBox="1"/>
              <p:nvPr/>
            </p:nvSpPr>
            <p:spPr>
              <a:xfrm>
                <a:off x="5790796" y="4856509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E4981C3-E7EB-1956-2586-56ED57A1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96" y="4856509"/>
                <a:ext cx="99205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488000F7-3945-D296-68B6-EB06D9454D42}"/>
              </a:ext>
            </a:extLst>
          </p:cNvPr>
          <p:cNvSpPr/>
          <p:nvPr/>
        </p:nvSpPr>
        <p:spPr>
          <a:xfrm>
            <a:off x="7189799" y="4567360"/>
            <a:ext cx="429161" cy="288000"/>
          </a:xfrm>
          <a:prstGeom prst="rightArrow">
            <a:avLst>
              <a:gd name="adj1" fmla="val 37712"/>
              <a:gd name="adj2" fmla="val 50000"/>
            </a:avLst>
          </a:prstGeom>
          <a:solidFill>
            <a:srgbClr val="474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ECF962-A625-4DE9-A85E-203A11A71C37}"/>
              </a:ext>
            </a:extLst>
          </p:cNvPr>
          <p:cNvSpPr txBox="1"/>
          <p:nvPr/>
        </p:nvSpPr>
        <p:spPr>
          <a:xfrm>
            <a:off x="8196526" y="2010450"/>
            <a:ext cx="350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decay </a:t>
            </a:r>
            <a:r>
              <a:rPr kumimoji="1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perpendicular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to the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momentum: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allowed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EE4D36-488A-1176-6E91-12D1C5FC12A8}"/>
              </a:ext>
            </a:extLst>
          </p:cNvPr>
          <p:cNvSpPr txBox="1"/>
          <p:nvPr/>
        </p:nvSpPr>
        <p:spPr>
          <a:xfrm>
            <a:off x="8156779" y="4229924"/>
            <a:ext cx="350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decay </a:t>
            </a:r>
            <a:r>
              <a:rPr kumimoji="1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parallel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to the         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momentum: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not allowed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9967DB7-C8D0-5CBE-71C1-22EBC31AF8D2}"/>
              </a:ext>
            </a:extLst>
          </p:cNvPr>
          <p:cNvCxnSpPr>
            <a:cxnSpLocks/>
          </p:cNvCxnSpPr>
          <p:nvPr/>
        </p:nvCxnSpPr>
        <p:spPr>
          <a:xfrm>
            <a:off x="10026316" y="5430253"/>
            <a:ext cx="105290" cy="299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6A9738-A54D-52B4-9508-09C677728B3B}"/>
              </a:ext>
            </a:extLst>
          </p:cNvPr>
          <p:cNvSpPr txBox="1"/>
          <p:nvPr/>
        </p:nvSpPr>
        <p:spPr>
          <a:xfrm>
            <a:off x="8338663" y="5729833"/>
            <a:ext cx="350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measurement in this direction can be used to observe purely longitudinal mode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A515668E-AC4A-36FF-16E0-F1F0F24398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01" y="1189669"/>
            <a:ext cx="2191239" cy="3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536F08B1-11A4-451A-AC66-53D11113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25" y="1592386"/>
            <a:ext cx="6196781" cy="424526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27999B-143D-4331-A11D-A7FAB62EC86B}"/>
              </a:ext>
            </a:extLst>
          </p:cNvPr>
          <p:cNvSpPr txBox="1"/>
          <p:nvPr/>
        </p:nvSpPr>
        <p:spPr>
          <a:xfrm>
            <a:off x="2009111" y="1130721"/>
            <a:ext cx="384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 correlation function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20BB3-CA53-4A38-8708-C97416B8573B}"/>
              </a:ext>
            </a:extLst>
          </p:cNvPr>
          <p:cNvSpPr txBox="1"/>
          <p:nvPr/>
        </p:nvSpPr>
        <p:spPr>
          <a:xfrm>
            <a:off x="4783916" y="339987"/>
            <a:ext cx="336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ALICE: pp 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矢印: 上 16">
            <a:extLst>
              <a:ext uri="{FF2B5EF4-FFF2-40B4-BE49-F238E27FC236}">
                <a16:creationId xmlns:a16="http://schemas.microsoft.com/office/drawing/2014/main" id="{AF9155FF-2800-45E2-BBD6-F05583F29A5F}"/>
              </a:ext>
            </a:extLst>
          </p:cNvPr>
          <p:cNvSpPr/>
          <p:nvPr/>
        </p:nvSpPr>
        <p:spPr>
          <a:xfrm>
            <a:off x="597133" y="2644152"/>
            <a:ext cx="425116" cy="2013089"/>
          </a:xfrm>
          <a:prstGeom prst="upArrow">
            <a:avLst>
              <a:gd name="adj1" fmla="val 34906"/>
              <a:gd name="adj2" fmla="val 632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F21545-6251-48E5-93FF-D74D47BE84BD}"/>
              </a:ext>
            </a:extLst>
          </p:cNvPr>
          <p:cNvSpPr txBox="1"/>
          <p:nvPr/>
        </p:nvSpPr>
        <p:spPr>
          <a:xfrm rot="16200000">
            <a:off x="-264060" y="3448946"/>
            <a:ext cx="158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Attraction!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424345-8D5D-4436-868C-C89A0AE9ADB2}"/>
              </a:ext>
            </a:extLst>
          </p:cNvPr>
          <p:cNvSpPr txBox="1"/>
          <p:nvPr/>
        </p:nvSpPr>
        <p:spPr>
          <a:xfrm>
            <a:off x="348025" y="5920503"/>
            <a:ext cx="63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S. Acharya et al. (ALICE Coll.), 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172301 (2021).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04418532-30EF-28FB-A6E3-AB14D71FA273}"/>
              </a:ext>
            </a:extLst>
          </p:cNvPr>
          <p:cNvSpPr/>
          <p:nvPr/>
        </p:nvSpPr>
        <p:spPr>
          <a:xfrm>
            <a:off x="2619214" y="3679778"/>
            <a:ext cx="3618854" cy="7516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CEC6205-3940-AD93-7642-7329C3945342}"/>
              </a:ext>
            </a:extLst>
          </p:cNvPr>
          <p:cNvCxnSpPr>
            <a:cxnSpLocks/>
          </p:cNvCxnSpPr>
          <p:nvPr/>
        </p:nvCxnSpPr>
        <p:spPr>
          <a:xfrm flipV="1">
            <a:off x="5768277" y="2889602"/>
            <a:ext cx="1895635" cy="9307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57E86A-FF33-6B27-E38A-0D55E8FA8919}"/>
              </a:ext>
            </a:extLst>
          </p:cNvPr>
          <p:cNvSpPr txBox="1"/>
          <p:nvPr/>
        </p:nvSpPr>
        <p:spPr>
          <a:xfrm>
            <a:off x="8047469" y="2577230"/>
            <a:ext cx="276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Strongly attractive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星 5 24">
            <a:extLst>
              <a:ext uri="{FF2B5EF4-FFF2-40B4-BE49-F238E27FC236}">
                <a16:creationId xmlns:a16="http://schemas.microsoft.com/office/drawing/2014/main" id="{307703F5-6E3F-FC04-E3E3-48FFE66C1B92}"/>
              </a:ext>
            </a:extLst>
          </p:cNvPr>
          <p:cNvSpPr/>
          <p:nvPr/>
        </p:nvSpPr>
        <p:spPr>
          <a:xfrm>
            <a:off x="7749153" y="2657575"/>
            <a:ext cx="298316" cy="3009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7ABEE45-43AE-D296-5180-0CBF4D2FD7A6}"/>
              </a:ext>
            </a:extLst>
          </p:cNvPr>
          <p:cNvSpPr txBox="1"/>
          <p:nvPr/>
        </p:nvSpPr>
        <p:spPr>
          <a:xfrm>
            <a:off x="8072489" y="3119240"/>
            <a:ext cx="276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Small absorption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星 5 24">
            <a:extLst>
              <a:ext uri="{FF2B5EF4-FFF2-40B4-BE49-F238E27FC236}">
                <a16:creationId xmlns:a16="http://schemas.microsoft.com/office/drawing/2014/main" id="{6C4F0530-3E3E-9918-7D2B-904612FEB905}"/>
              </a:ext>
            </a:extLst>
          </p:cNvPr>
          <p:cNvSpPr/>
          <p:nvPr/>
        </p:nvSpPr>
        <p:spPr>
          <a:xfrm>
            <a:off x="7774173" y="3199585"/>
            <a:ext cx="298316" cy="3009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5E2EF3E-0E35-305B-4E86-1998A19C3AE3}"/>
              </a:ext>
            </a:extLst>
          </p:cNvPr>
          <p:cNvCxnSpPr>
            <a:cxnSpLocks/>
          </p:cNvCxnSpPr>
          <p:nvPr/>
        </p:nvCxnSpPr>
        <p:spPr>
          <a:xfrm flipV="1">
            <a:off x="6059464" y="3350072"/>
            <a:ext cx="1604448" cy="5526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A9736AA-1125-A684-F2CC-A8F408A246AA}"/>
              </a:ext>
            </a:extLst>
          </p:cNvPr>
          <p:cNvSpPr txBox="1"/>
          <p:nvPr/>
        </p:nvSpPr>
        <p:spPr>
          <a:xfrm>
            <a:off x="7406461" y="4886715"/>
            <a:ext cx="434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B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ound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state in spin 1/2 channel? 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04AC2C53-4B54-DE79-537D-ADE23DD26F7D}"/>
              </a:ext>
            </a:extLst>
          </p:cNvPr>
          <p:cNvSpPr/>
          <p:nvPr/>
        </p:nvSpPr>
        <p:spPr>
          <a:xfrm>
            <a:off x="9059163" y="4022891"/>
            <a:ext cx="622067" cy="740107"/>
          </a:xfrm>
          <a:prstGeom prst="downArrow">
            <a:avLst>
              <a:gd name="adj1" fmla="val 3366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ABC3BA-B09C-7A9C-5428-BF434DD0B78A}"/>
              </a:ext>
            </a:extLst>
          </p:cNvPr>
          <p:cNvSpPr txBox="1"/>
          <p:nvPr/>
        </p:nvSpPr>
        <p:spPr>
          <a:xfrm>
            <a:off x="7406461" y="5441268"/>
            <a:ext cx="4437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E. 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Chizzali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et al.,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Phys. Lett. B </a:t>
            </a: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848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, 138358 (2024).</a:t>
            </a:r>
          </a:p>
        </p:txBody>
      </p:sp>
    </p:spTree>
    <p:extLst>
      <p:ext uri="{BB962C8B-B14F-4D97-AF65-F5344CB8AC3E}">
        <p14:creationId xmlns:p14="http://schemas.microsoft.com/office/powerpoint/2010/main" val="3553483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9930C8-4DEC-414B-A0B6-2555656AB246}"/>
              </a:ext>
            </a:extLst>
          </p:cNvPr>
          <p:cNvSpPr txBox="1"/>
          <p:nvPr/>
        </p:nvSpPr>
        <p:spPr>
          <a:xfrm>
            <a:off x="3111607" y="92106"/>
            <a:ext cx="614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Many inconsistencies…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121F04C1-7F88-4728-A255-AEFD2C58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2089" y="399011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A10A0-54BA-4F6C-901A-3C194415CF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B33369-2E35-4849-AEC3-7F1BBCB41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53" y="1411105"/>
            <a:ext cx="2291828" cy="309751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A4FB16-2846-4FC9-8B52-63E8F7E3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67" y="981298"/>
            <a:ext cx="3675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- invariant mass spectrum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511201-F002-4588-B497-7BE13B511EF7}"/>
              </a:ext>
            </a:extLst>
          </p:cNvPr>
          <p:cNvGrpSpPr/>
          <p:nvPr/>
        </p:nvGrpSpPr>
        <p:grpSpPr>
          <a:xfrm>
            <a:off x="-251330" y="543938"/>
            <a:ext cx="5090276" cy="470524"/>
            <a:chOff x="-142402" y="982843"/>
            <a:chExt cx="5090276" cy="47052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5D4D3A0-E10D-4EA4-920F-EA00F68D2CCF}"/>
                </a:ext>
              </a:extLst>
            </p:cNvPr>
            <p:cNvSpPr txBox="1"/>
            <p:nvPr/>
          </p:nvSpPr>
          <p:spPr>
            <a:xfrm>
              <a:off x="-142402" y="991702"/>
              <a:ext cx="2369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icrosoft JhengHei UI Light" panose="020B0304030504040204" pitchFamily="50" charset="-128"/>
                  <a:cs typeface="Microsoft JhengHei UI Light" panose="020B0304030504040204" pitchFamily="50" charset="-128"/>
                </a:rPr>
                <a:t>HADES:    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8D6C125-E4FC-41D9-9622-A430E8BB3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872" y="982843"/>
              <a:ext cx="38970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1.7 GeV π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-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A-reaction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536F08B1-11A4-451A-AC66-53D111132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895" y="1429290"/>
            <a:ext cx="4248916" cy="291083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27999B-143D-4331-A11D-A7FAB62EC86B}"/>
              </a:ext>
            </a:extLst>
          </p:cNvPr>
          <p:cNvSpPr txBox="1"/>
          <p:nvPr/>
        </p:nvSpPr>
        <p:spPr>
          <a:xfrm>
            <a:off x="7868331" y="994926"/>
            <a:ext cx="410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Measurement of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 correlation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20BB3-CA53-4A38-8708-C97416B8573B}"/>
              </a:ext>
            </a:extLst>
          </p:cNvPr>
          <p:cNvSpPr txBox="1"/>
          <p:nvPr/>
        </p:nvSpPr>
        <p:spPr>
          <a:xfrm>
            <a:off x="8980611" y="543938"/>
            <a:ext cx="188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ALICE: pp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27DA57-D494-4305-BD66-ACC84673DDDE}"/>
              </a:ext>
            </a:extLst>
          </p:cNvPr>
          <p:cNvSpPr txBox="1"/>
          <p:nvPr/>
        </p:nvSpPr>
        <p:spPr>
          <a:xfrm>
            <a:off x="334483" y="4553963"/>
            <a:ext cx="42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J.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Adamczewski-Musch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 (HADES Coll.),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Lett.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123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022002 (2019).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矢印: 上 16">
            <a:extLst>
              <a:ext uri="{FF2B5EF4-FFF2-40B4-BE49-F238E27FC236}">
                <a16:creationId xmlns:a16="http://schemas.microsoft.com/office/drawing/2014/main" id="{AF9155FF-2800-45E2-BBD6-F05583F29A5F}"/>
              </a:ext>
            </a:extLst>
          </p:cNvPr>
          <p:cNvSpPr/>
          <p:nvPr/>
        </p:nvSpPr>
        <p:spPr>
          <a:xfrm>
            <a:off x="7685155" y="2191403"/>
            <a:ext cx="314434" cy="1419611"/>
          </a:xfrm>
          <a:prstGeom prst="upArrow">
            <a:avLst>
              <a:gd name="adj1" fmla="val 34906"/>
              <a:gd name="adj2" fmla="val 6320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F21545-6251-48E5-93FF-D74D47BE84BD}"/>
              </a:ext>
            </a:extLst>
          </p:cNvPr>
          <p:cNvSpPr txBox="1"/>
          <p:nvPr/>
        </p:nvSpPr>
        <p:spPr>
          <a:xfrm rot="16200000">
            <a:off x="6664147" y="2586590"/>
            <a:ext cx="158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Attraction!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424345-8D5D-4436-868C-C89A0AE9ADB2}"/>
              </a:ext>
            </a:extLst>
          </p:cNvPr>
          <p:cNvSpPr txBox="1"/>
          <p:nvPr/>
        </p:nvSpPr>
        <p:spPr>
          <a:xfrm>
            <a:off x="8229641" y="4405833"/>
            <a:ext cx="381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S. Acharya et al. (ALICE Coll.),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Lett.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127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172301 (2021).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485C5B5-3BB4-495C-83D8-318D2ACDC267}"/>
              </a:ext>
            </a:extLst>
          </p:cNvPr>
          <p:cNvCxnSpPr>
            <a:cxnSpLocks/>
          </p:cNvCxnSpPr>
          <p:nvPr/>
        </p:nvCxnSpPr>
        <p:spPr>
          <a:xfrm flipV="1">
            <a:off x="1523701" y="1883378"/>
            <a:ext cx="1539169" cy="9510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993642-D6BA-7DBB-3145-99A80EAE7845}"/>
              </a:ext>
            </a:extLst>
          </p:cNvPr>
          <p:cNvSpPr txBox="1"/>
          <p:nvPr/>
        </p:nvSpPr>
        <p:spPr>
          <a:xfrm>
            <a:off x="7330124" y="5367322"/>
            <a:ext cx="486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Y.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Lyu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 (Lattice QCD, HAL QCD Collaboration),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D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074507 (2022).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7AC220C2-850E-5BBD-CD7B-81B8524F20E7}"/>
              </a:ext>
            </a:extLst>
          </p:cNvPr>
          <p:cNvSpPr/>
          <p:nvPr/>
        </p:nvSpPr>
        <p:spPr>
          <a:xfrm>
            <a:off x="7449068" y="6115438"/>
            <a:ext cx="532015" cy="323166"/>
          </a:xfrm>
          <a:prstGeom prst="rightArrow">
            <a:avLst>
              <a:gd name="adj1" fmla="val 2942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C4AF1B0-2D95-5D66-2C42-3E51894CCE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00" y="6064968"/>
            <a:ext cx="3428571" cy="42285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6A05296-3DBC-C2AB-1489-798B16598FBF}"/>
              </a:ext>
            </a:extLst>
          </p:cNvPr>
          <p:cNvSpPr txBox="1"/>
          <p:nvPr/>
        </p:nvSpPr>
        <p:spPr>
          <a:xfrm>
            <a:off x="3109128" y="1489343"/>
            <a:ext cx="268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Theoretical analysis of the of the total </a:t>
            </a:r>
            <a:r>
              <a:rPr kumimoji="1" lang="el-G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 production cross section: 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D429B82-0595-0F40-FC3D-87FBC89AA68D}"/>
              </a:ext>
            </a:extLst>
          </p:cNvPr>
          <p:cNvSpPr txBox="1"/>
          <p:nvPr/>
        </p:nvSpPr>
        <p:spPr>
          <a:xfrm>
            <a:off x="2972791" y="3712397"/>
            <a:ext cx="268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E.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Ya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Paryev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Phys. A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1032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122624 (2023).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023C5D5-A77B-C081-B62E-23B310AD25AD}"/>
              </a:ext>
            </a:extLst>
          </p:cNvPr>
          <p:cNvSpPr txBox="1"/>
          <p:nvPr/>
        </p:nvSpPr>
        <p:spPr>
          <a:xfrm>
            <a:off x="3135504" y="2537148"/>
            <a:ext cx="303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Attractive ϕ-nucleus potential: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-(50 - 100) MeV  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91EE9810-2666-7524-C962-84CFDC3C0F5C}"/>
              </a:ext>
            </a:extLst>
          </p:cNvPr>
          <p:cNvSpPr/>
          <p:nvPr/>
        </p:nvSpPr>
        <p:spPr>
          <a:xfrm rot="5400000">
            <a:off x="4218335" y="2253202"/>
            <a:ext cx="283743" cy="323166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E2A5D1-3944-D207-4C19-EE7C1389DE98}"/>
              </a:ext>
            </a:extLst>
          </p:cNvPr>
          <p:cNvSpPr txBox="1"/>
          <p:nvPr/>
        </p:nvSpPr>
        <p:spPr>
          <a:xfrm>
            <a:off x="3135504" y="3149548"/>
            <a:ext cx="246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Small imaginary part: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 – 25 MeV   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星: 5 pt 19">
            <a:extLst>
              <a:ext uri="{FF2B5EF4-FFF2-40B4-BE49-F238E27FC236}">
                <a16:creationId xmlns:a16="http://schemas.microsoft.com/office/drawing/2014/main" id="{E0361619-7252-781A-E1EE-C59A87DB08EF}"/>
              </a:ext>
            </a:extLst>
          </p:cNvPr>
          <p:cNvSpPr/>
          <p:nvPr/>
        </p:nvSpPr>
        <p:spPr>
          <a:xfrm>
            <a:off x="2870442" y="2560449"/>
            <a:ext cx="259854" cy="269086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星: 5 pt 27">
            <a:extLst>
              <a:ext uri="{FF2B5EF4-FFF2-40B4-BE49-F238E27FC236}">
                <a16:creationId xmlns:a16="http://schemas.microsoft.com/office/drawing/2014/main" id="{1DB0A025-1BAA-624C-A4F6-1CC709EE696F}"/>
              </a:ext>
            </a:extLst>
          </p:cNvPr>
          <p:cNvSpPr/>
          <p:nvPr/>
        </p:nvSpPr>
        <p:spPr>
          <a:xfrm>
            <a:off x="2880549" y="3170607"/>
            <a:ext cx="259854" cy="269086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D0937F7-7694-7141-CE3C-8A2426712BFB}"/>
              </a:ext>
            </a:extLst>
          </p:cNvPr>
          <p:cNvGrpSpPr/>
          <p:nvPr/>
        </p:nvGrpSpPr>
        <p:grpSpPr>
          <a:xfrm>
            <a:off x="4198623" y="4380614"/>
            <a:ext cx="3203358" cy="726033"/>
            <a:chOff x="4290665" y="4454342"/>
            <a:chExt cx="3096724" cy="726033"/>
          </a:xfrm>
        </p:grpSpPr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CE7A9A08-E0BE-D10E-BE02-FC5128C8BDCC}"/>
                </a:ext>
              </a:extLst>
            </p:cNvPr>
            <p:cNvSpPr/>
            <p:nvPr/>
          </p:nvSpPr>
          <p:spPr>
            <a:xfrm>
              <a:off x="4290665" y="4454342"/>
              <a:ext cx="3096724" cy="726033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7A74FC71-6865-9598-8755-38A0C0F6D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4579" y="4472489"/>
              <a:ext cx="293554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Large negative mass shift?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Small broadening?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6" name="矢印: 右 35">
            <a:extLst>
              <a:ext uri="{FF2B5EF4-FFF2-40B4-BE49-F238E27FC236}">
                <a16:creationId xmlns:a16="http://schemas.microsoft.com/office/drawing/2014/main" id="{93E04C74-9BBE-E6FD-A7D8-056EA085FD4B}"/>
              </a:ext>
            </a:extLst>
          </p:cNvPr>
          <p:cNvSpPr/>
          <p:nvPr/>
        </p:nvSpPr>
        <p:spPr>
          <a:xfrm rot="4403819">
            <a:off x="5280197" y="3638416"/>
            <a:ext cx="692122" cy="559547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A2589E34-3541-0A52-AAA2-D84600D0C315}"/>
              </a:ext>
            </a:extLst>
          </p:cNvPr>
          <p:cNvSpPr/>
          <p:nvPr/>
        </p:nvSpPr>
        <p:spPr>
          <a:xfrm rot="6854200">
            <a:off x="6779855" y="3584626"/>
            <a:ext cx="676043" cy="584907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8520E379-F994-A80D-0507-198F2CB6CCF7}"/>
              </a:ext>
            </a:extLst>
          </p:cNvPr>
          <p:cNvSpPr/>
          <p:nvPr/>
        </p:nvSpPr>
        <p:spPr>
          <a:xfrm rot="13485275">
            <a:off x="6665100" y="5245694"/>
            <a:ext cx="676043" cy="584907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C0257EF-599F-BD9D-606D-908999EAC976}"/>
              </a:ext>
            </a:extLst>
          </p:cNvPr>
          <p:cNvSpPr txBox="1"/>
          <p:nvPr/>
        </p:nvSpPr>
        <p:spPr>
          <a:xfrm>
            <a:off x="580542" y="5499948"/>
            <a:ext cx="2984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Photoproduction measurements  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3AD51B8-F0AC-6EB9-16CB-8371BD270032}"/>
              </a:ext>
            </a:extLst>
          </p:cNvPr>
          <p:cNvSpPr txBox="1"/>
          <p:nvPr/>
        </p:nvSpPr>
        <p:spPr>
          <a:xfrm>
            <a:off x="580541" y="5775423"/>
            <a:ext cx="336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I.I.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Strakovsky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 (CLAS),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C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101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045201 (2020).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64F22315-73C2-38CE-B65A-71DDC17EC4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6" y="6402667"/>
            <a:ext cx="2288660" cy="233006"/>
          </a:xfrm>
          <a:prstGeom prst="rect">
            <a:avLst/>
          </a:prstGeom>
        </p:spPr>
      </p:pic>
      <p:sp>
        <p:nvSpPr>
          <p:cNvPr id="42" name="星: 5 pt 41">
            <a:extLst>
              <a:ext uri="{FF2B5EF4-FFF2-40B4-BE49-F238E27FC236}">
                <a16:creationId xmlns:a16="http://schemas.microsoft.com/office/drawing/2014/main" id="{EA523A97-E3E0-A036-D758-90AF97F19A9F}"/>
              </a:ext>
            </a:extLst>
          </p:cNvPr>
          <p:cNvSpPr/>
          <p:nvPr/>
        </p:nvSpPr>
        <p:spPr>
          <a:xfrm>
            <a:off x="320687" y="5548854"/>
            <a:ext cx="259854" cy="24074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7E5998-F504-914B-60C9-9D1BC3360624}"/>
              </a:ext>
            </a:extLst>
          </p:cNvPr>
          <p:cNvSpPr txBox="1"/>
          <p:nvPr/>
        </p:nvSpPr>
        <p:spPr>
          <a:xfrm>
            <a:off x="4250271" y="5983819"/>
            <a:ext cx="253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Hadronic Effective theory calculations  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星: 5 pt 43">
            <a:extLst>
              <a:ext uri="{FF2B5EF4-FFF2-40B4-BE49-F238E27FC236}">
                <a16:creationId xmlns:a16="http://schemas.microsoft.com/office/drawing/2014/main" id="{8ADD1988-CDD2-780E-E8D2-88D992B5860C}"/>
              </a:ext>
            </a:extLst>
          </p:cNvPr>
          <p:cNvSpPr/>
          <p:nvPr/>
        </p:nvSpPr>
        <p:spPr>
          <a:xfrm>
            <a:off x="3985537" y="6035465"/>
            <a:ext cx="259854" cy="24074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矢印: 左右 44">
            <a:extLst>
              <a:ext uri="{FF2B5EF4-FFF2-40B4-BE49-F238E27FC236}">
                <a16:creationId xmlns:a16="http://schemas.microsoft.com/office/drawing/2014/main" id="{07D7DA7A-B38C-7EB5-08A3-05BE5F96A050}"/>
              </a:ext>
            </a:extLst>
          </p:cNvPr>
          <p:cNvSpPr/>
          <p:nvPr/>
        </p:nvSpPr>
        <p:spPr>
          <a:xfrm rot="19407380">
            <a:off x="3360121" y="5080406"/>
            <a:ext cx="790155" cy="431754"/>
          </a:xfrm>
          <a:prstGeom prst="leftRightArrow">
            <a:avLst>
              <a:gd name="adj1" fmla="val 3548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矢印: 左右 45">
            <a:extLst>
              <a:ext uri="{FF2B5EF4-FFF2-40B4-BE49-F238E27FC236}">
                <a16:creationId xmlns:a16="http://schemas.microsoft.com/office/drawing/2014/main" id="{E6E3C6E8-F7F8-CA99-3E44-94CFF5205F9E}"/>
              </a:ext>
            </a:extLst>
          </p:cNvPr>
          <p:cNvSpPr/>
          <p:nvPr/>
        </p:nvSpPr>
        <p:spPr>
          <a:xfrm rot="16200000">
            <a:off x="4730814" y="5389710"/>
            <a:ext cx="707886" cy="431754"/>
          </a:xfrm>
          <a:prstGeom prst="leftRightArrow">
            <a:avLst>
              <a:gd name="adj1" fmla="val 3548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66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19" grpId="0"/>
      <p:bldP spid="23" grpId="0"/>
      <p:bldP spid="25" grpId="0" animBg="1"/>
      <p:bldP spid="36" grpId="0" animBg="1"/>
      <p:bldP spid="37" grpId="0" animBg="1"/>
      <p:bldP spid="38" grpId="0" animBg="1"/>
      <p:bldP spid="39" grpId="0"/>
      <p:bldP spid="40" grpId="0"/>
      <p:bldP spid="42" grpId="0" animBg="1"/>
      <p:bldP spid="43" grpId="0"/>
      <p:bldP spid="44" grpId="0" animBg="1"/>
      <p:bldP spid="45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243FCF-324C-4A84-8FD4-E38B85C6CF62}"/>
              </a:ext>
            </a:extLst>
          </p:cNvPr>
          <p:cNvSpPr txBox="1"/>
          <p:nvPr/>
        </p:nvSpPr>
        <p:spPr>
          <a:xfrm>
            <a:off x="317854" y="272383"/>
            <a:ext cx="11556292" cy="51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Why should we be interested?</a:t>
            </a:r>
          </a:p>
        </p:txBody>
      </p:sp>
      <p:pic>
        <p:nvPicPr>
          <p:cNvPr id="96" name="図 17">
            <a:extLst>
              <a:ext uri="{FF2B5EF4-FFF2-40B4-BE49-F238E27FC236}">
                <a16:creationId xmlns:a16="http://schemas.microsoft.com/office/drawing/2014/main" id="{E99917C6-F4BE-4C69-89FB-AEA17F53E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4" y="1458439"/>
            <a:ext cx="6894422" cy="455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3 1 1">
            <a:extLst>
              <a:ext uri="{FF2B5EF4-FFF2-40B4-BE49-F238E27FC236}">
                <a16:creationId xmlns:a16="http://schemas.microsoft.com/office/drawing/2014/main" id="{916732D1-4F27-44A2-82A4-7CB97EA5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901" y="6010230"/>
            <a:ext cx="5474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P. Gubler and K.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Ohtani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Phys. Rev. D 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094002 (2014).</a:t>
            </a:r>
          </a:p>
        </p:txBody>
      </p: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68D24F93-9875-4180-A9A8-61374E8610A5}"/>
              </a:ext>
            </a:extLst>
          </p:cNvPr>
          <p:cNvCxnSpPr>
            <a:cxnSpLocks/>
          </p:cNvCxnSpPr>
          <p:nvPr/>
        </p:nvCxnSpPr>
        <p:spPr>
          <a:xfrm flipV="1">
            <a:off x="5132647" y="3649579"/>
            <a:ext cx="3012176" cy="219261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3 2">
            <a:extLst>
              <a:ext uri="{FF2B5EF4-FFF2-40B4-BE49-F238E27FC236}">
                <a16:creationId xmlns:a16="http://schemas.microsoft.com/office/drawing/2014/main" id="{35672DB2-B84F-4C34-8FC5-65A0F249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018" y="1884568"/>
            <a:ext cx="26421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eson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mass at normal nuclear matter density from QCD sum rules</a:t>
            </a:r>
          </a:p>
        </p:txBody>
      </p:sp>
      <p:sp>
        <p:nvSpPr>
          <p:cNvPr id="104" name="テキスト ボックス 3 1 2">
            <a:extLst>
              <a:ext uri="{FF2B5EF4-FFF2-40B4-BE49-F238E27FC236}">
                <a16:creationId xmlns:a16="http://schemas.microsoft.com/office/drawing/2014/main" id="{306AFFF2-974E-F6AF-34F5-E4D8AFBF6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39" y="773519"/>
            <a:ext cx="10048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meson mass in nuclear matter probes the strange quark condensate at finite density!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8B0258-1A4C-2808-8DD2-B685F4F7AF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14" y="3429000"/>
            <a:ext cx="3109515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6EBAB479-4E96-718A-71A9-736F76DEDA6A}"/>
              </a:ext>
            </a:extLst>
          </p:cNvPr>
          <p:cNvSpPr/>
          <p:nvPr/>
        </p:nvSpPr>
        <p:spPr>
          <a:xfrm rot="18542407">
            <a:off x="9638323" y="3591205"/>
            <a:ext cx="400093" cy="1154983"/>
          </a:xfrm>
          <a:prstGeom prst="downArrow">
            <a:avLst>
              <a:gd name="adj1" fmla="val 31579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1A44880-DCEC-95C5-FEB4-F8D62FC792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86" y="4584893"/>
            <a:ext cx="4027960" cy="368925"/>
          </a:xfrm>
          <a:prstGeom prst="rect">
            <a:avLst/>
          </a:prstGeom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5A791DD5-8A23-22C1-AC09-62383B994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743" y="1750824"/>
            <a:ext cx="32711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T.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Hatsuda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 and S.H. Lee,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/>
                <a:ea typeface="Segoe UI Symbol" panose="020B0502040204020203" pitchFamily="34" charset="0"/>
              </a:rPr>
              <a:t>                                       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Phys. Rev. C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46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, R34 (1992).</a:t>
            </a:r>
          </a:p>
        </p:txBody>
      </p:sp>
    </p:spTree>
    <p:extLst>
      <p:ext uri="{BB962C8B-B14F-4D97-AF65-F5344CB8AC3E}">
        <p14:creationId xmlns:p14="http://schemas.microsoft.com/office/powerpoint/2010/main" val="1199945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20BB3-CA53-4A38-8708-C97416B8573B}"/>
              </a:ext>
            </a:extLst>
          </p:cNvPr>
          <p:cNvSpPr txBox="1"/>
          <p:nvPr/>
        </p:nvSpPr>
        <p:spPr>
          <a:xfrm>
            <a:off x="2429461" y="180889"/>
            <a:ext cx="784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An even 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ewer analysis of the ALICE data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75A2C2-7D44-E45D-B21F-F33327048F62}"/>
              </a:ext>
            </a:extLst>
          </p:cNvPr>
          <p:cNvSpPr txBox="1"/>
          <p:nvPr/>
        </p:nvSpPr>
        <p:spPr>
          <a:xfrm>
            <a:off x="819522" y="765664"/>
            <a:ext cx="103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L.M. Abreu, P. Gubler, K.P.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Khemchandani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A. Martínez Torres and A.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Hosaka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arXiv:2409.05170 [hep-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].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3BF789-5492-61F8-0101-606CF9BE8DE2}"/>
              </a:ext>
            </a:extLst>
          </p:cNvPr>
          <p:cNvSpPr txBox="1"/>
          <p:nvPr/>
        </p:nvSpPr>
        <p:spPr>
          <a:xfrm>
            <a:off x="718781" y="1411995"/>
            <a:ext cx="10873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Starting point: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Hadronic M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eson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-Baryon interaction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Lagrangian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F1F706-4A54-4674-0098-69395487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573" y="2804850"/>
            <a:ext cx="7785805" cy="18450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546587-AA60-B77B-D6A1-50FCF5956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88" y="4819621"/>
            <a:ext cx="6404573" cy="178314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F18342-FFD1-31F5-E280-1215888BA5E1}"/>
              </a:ext>
            </a:extLst>
          </p:cNvPr>
          <p:cNvSpPr txBox="1"/>
          <p:nvPr/>
        </p:nvSpPr>
        <p:spPr>
          <a:xfrm>
            <a:off x="1932573" y="2275653"/>
            <a:ext cx="793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1) Vector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M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eson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-Baryon interaction: Based on Hidden Local Symmetry   </a:t>
            </a:r>
          </a:p>
        </p:txBody>
      </p:sp>
    </p:spTree>
    <p:extLst>
      <p:ext uri="{BB962C8B-B14F-4D97-AF65-F5344CB8AC3E}">
        <p14:creationId xmlns:p14="http://schemas.microsoft.com/office/powerpoint/2010/main" val="712402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3BF789-5492-61F8-0101-606CF9BE8DE2}"/>
              </a:ext>
            </a:extLst>
          </p:cNvPr>
          <p:cNvSpPr txBox="1"/>
          <p:nvPr/>
        </p:nvSpPr>
        <p:spPr>
          <a:xfrm>
            <a:off x="462990" y="474348"/>
            <a:ext cx="1087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Crucial ingredient: spin dependent vector meson-baryon interactions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4546587-AA60-B77B-D6A1-50FCF595683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15652" y="1310392"/>
            <a:ext cx="8768623" cy="244133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A9316E5-E041-F254-0027-2E63EBD5C4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65" y="4179384"/>
            <a:ext cx="831496" cy="37400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F461E93-F763-E363-7097-DE2A30A3763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48" y="4185578"/>
            <a:ext cx="1705892" cy="36781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BB1343C-F297-D18E-AA9D-EA7D3AA07D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24" y="4151905"/>
            <a:ext cx="2178179" cy="40148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226B841C-B4FB-3815-8CEE-8CFFF8FF5F0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16" y="1418880"/>
            <a:ext cx="217313" cy="30444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9CD5005-78A2-92E2-054E-04BBC54E03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84" y="2012982"/>
            <a:ext cx="217313" cy="304447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DBCE86B8-DB2D-7C39-D9CD-D3755121596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77" y="1549733"/>
            <a:ext cx="217313" cy="30444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55CD60DC-0F83-7ED4-91C9-1462C98F225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00" y="1680586"/>
            <a:ext cx="217313" cy="304447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C530F91-41D7-CBFF-F6FA-7AEEE505C8E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02" y="1712325"/>
            <a:ext cx="260217" cy="334991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4A4C9B9F-CC8C-5BF6-1B78-C9B298FF791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88" y="1357239"/>
            <a:ext cx="260217" cy="334991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3BA483D-2BD9-E432-FF70-054B420D20C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71" y="2089400"/>
            <a:ext cx="260217" cy="334991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0ADA3E6E-34AA-3A7A-01AC-220CE9B1859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62" y="1513090"/>
            <a:ext cx="260217" cy="33499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B4C354AC-5550-E891-FEE9-0F1E875FD83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31" y="2713695"/>
            <a:ext cx="198704" cy="255777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46DC121B-3E2A-C168-358D-C33E3BE56EDF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5" y="2829022"/>
            <a:ext cx="198704" cy="255777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DF848F6-C2B9-77A7-7B19-664514B16505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09" y="3231967"/>
            <a:ext cx="198704" cy="25577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0A628763-7B41-0AFE-9629-8DBD72D85C7A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44" y="2813523"/>
            <a:ext cx="198704" cy="255777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E5493626-F7BE-52F8-65CC-C46A11EFF140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20" y="2820362"/>
            <a:ext cx="198704" cy="255777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90441016-511F-1463-9898-E7E487BBF072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09" y="2813522"/>
            <a:ext cx="198704" cy="255777"/>
          </a:xfrm>
          <a:prstGeom prst="rect">
            <a:avLst/>
          </a:prstGeom>
        </p:spPr>
      </p:pic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BDFA5F7-49A2-2A1A-CAE2-7CD23D0E7F2D}"/>
              </a:ext>
            </a:extLst>
          </p:cNvPr>
          <p:cNvSpPr/>
          <p:nvPr/>
        </p:nvSpPr>
        <p:spPr>
          <a:xfrm>
            <a:off x="2053526" y="3991952"/>
            <a:ext cx="1424358" cy="72842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BADC15EB-7858-9B88-4B6B-663BC965D8ED}"/>
              </a:ext>
            </a:extLst>
          </p:cNvPr>
          <p:cNvSpPr/>
          <p:nvPr/>
        </p:nvSpPr>
        <p:spPr>
          <a:xfrm>
            <a:off x="3725013" y="3981620"/>
            <a:ext cx="5565800" cy="7284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55C122E-0EF1-8D1F-4288-7FEE8B195566}"/>
              </a:ext>
            </a:extLst>
          </p:cNvPr>
          <p:cNvSpPr txBox="1"/>
          <p:nvPr/>
        </p:nvSpPr>
        <p:spPr>
          <a:xfrm>
            <a:off x="660382" y="6430030"/>
            <a:ext cx="103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L.M. Abreu, P. Gubler, K.P.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Khemchandani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A. Martínez Torres and A.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Hosaka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arXiv:2409.05170 [hep-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].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BF821C0-83B7-790C-84CA-41499867D5D4}"/>
              </a:ext>
            </a:extLst>
          </p:cNvPr>
          <p:cNvSpPr txBox="1"/>
          <p:nvPr/>
        </p:nvSpPr>
        <p:spPr>
          <a:xfrm>
            <a:off x="1876729" y="5409319"/>
            <a:ext cx="188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Considere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d so far in </a:t>
            </a:r>
            <a:r>
              <a:rPr lang="en-US" altLang="ja-JP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Feijoo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et al.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168F12A5-3646-FA4B-C8C1-54D1E5B695B0}"/>
              </a:ext>
            </a:extLst>
          </p:cNvPr>
          <p:cNvCxnSpPr>
            <a:cxnSpLocks/>
            <a:stCxn id="55" idx="2"/>
            <a:endCxn id="58" idx="0"/>
          </p:cNvCxnSpPr>
          <p:nvPr/>
        </p:nvCxnSpPr>
        <p:spPr>
          <a:xfrm>
            <a:off x="2765705" y="4720372"/>
            <a:ext cx="51888" cy="6889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5C67108-09E6-35B5-36D7-97934743CCD3}"/>
              </a:ext>
            </a:extLst>
          </p:cNvPr>
          <p:cNvSpPr txBox="1"/>
          <p:nvPr/>
        </p:nvSpPr>
        <p:spPr>
          <a:xfrm>
            <a:off x="3910624" y="5379988"/>
            <a:ext cx="629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New!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Depend on spin configuration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of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the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ϕ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 system (spin 1/2 or 3/2)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3FB085BB-CED5-71F1-59E8-109B1D268573}"/>
              </a:ext>
            </a:extLst>
          </p:cNvPr>
          <p:cNvCxnSpPr>
            <a:cxnSpLocks/>
          </p:cNvCxnSpPr>
          <p:nvPr/>
        </p:nvCxnSpPr>
        <p:spPr>
          <a:xfrm>
            <a:off x="4951709" y="4717912"/>
            <a:ext cx="1517973" cy="7928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D2B01D56-4459-A843-21C7-21FA69D93F82}"/>
              </a:ext>
            </a:extLst>
          </p:cNvPr>
          <p:cNvCxnSpPr>
            <a:cxnSpLocks/>
          </p:cNvCxnSpPr>
          <p:nvPr/>
        </p:nvCxnSpPr>
        <p:spPr>
          <a:xfrm flipH="1">
            <a:off x="7462434" y="4710040"/>
            <a:ext cx="454922" cy="800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050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3BF789-5492-61F8-0101-606CF9BE8DE2}"/>
              </a:ext>
            </a:extLst>
          </p:cNvPr>
          <p:cNvSpPr txBox="1"/>
          <p:nvPr/>
        </p:nvSpPr>
        <p:spPr>
          <a:xfrm>
            <a:off x="659025" y="195378"/>
            <a:ext cx="1087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Next step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Solve the Bethe-Salpeter equation in the Vector Meson-Baryon channel of interest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 obtain the full scattering amplitude T  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4FE7AE-5B7D-3F0C-0EF4-08368F1D3D8A}"/>
              </a:ext>
            </a:extLst>
          </p:cNvPr>
          <p:cNvSpPr txBox="1"/>
          <p:nvPr/>
        </p:nvSpPr>
        <p:spPr>
          <a:xfrm>
            <a:off x="660382" y="6430030"/>
            <a:ext cx="103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L.M. Abreu, P. Gubler, K.P.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Khemchandani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A. Martínez Torres and A.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Hosaka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arXiv:2409.05170 [hep-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6550D1D-50DD-13D3-12A9-0C15248E51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00" y="1767503"/>
            <a:ext cx="3937925" cy="462876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3C9ACCF-262E-EA4A-7B68-48341AC68866}"/>
              </a:ext>
            </a:extLst>
          </p:cNvPr>
          <p:cNvGrpSpPr/>
          <p:nvPr/>
        </p:nvGrpSpPr>
        <p:grpSpPr>
          <a:xfrm>
            <a:off x="2051218" y="2690179"/>
            <a:ext cx="7812082" cy="1290072"/>
            <a:chOff x="1994068" y="2875696"/>
            <a:chExt cx="7812082" cy="129007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F4D35739-548A-29DB-7253-F767B0B36BA3}"/>
                </a:ext>
              </a:extLst>
            </p:cNvPr>
            <p:cNvGrpSpPr/>
            <p:nvPr/>
          </p:nvGrpSpPr>
          <p:grpSpPr>
            <a:xfrm>
              <a:off x="4228430" y="2875696"/>
              <a:ext cx="1465050" cy="1270743"/>
              <a:chOff x="4142705" y="3196482"/>
              <a:chExt cx="1465050" cy="1270743"/>
            </a:xfrm>
          </p:grpSpPr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1ABF6F99-8C58-1F51-7BEC-B163DEF6CA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2255" y="3215811"/>
                <a:ext cx="625500" cy="510508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D924F02B-A3ED-F84C-E6F4-D4FB5957F6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22430" y="3196482"/>
                <a:ext cx="526800" cy="507224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3D3113CA-071E-CCBB-2320-D76B6CA5F0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01230" y="3960001"/>
                <a:ext cx="526800" cy="507224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673FCFFB-9E06-F04C-FFCA-84AF55BFAE46}"/>
                  </a:ext>
                </a:extLst>
              </p:cNvPr>
              <p:cNvCxnSpPr/>
              <p:nvPr/>
            </p:nvCxnSpPr>
            <p:spPr>
              <a:xfrm flipV="1">
                <a:off x="4142705" y="3914775"/>
                <a:ext cx="676275" cy="55245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99B3B44C-E9B7-26EA-F3CE-ED1DAEB25AB3}"/>
                  </a:ext>
                </a:extLst>
              </p:cNvPr>
              <p:cNvSpPr/>
              <p:nvPr/>
            </p:nvSpPr>
            <p:spPr>
              <a:xfrm>
                <a:off x="4703400" y="366151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04627999-25EF-9748-D8A7-19EF5F1E2D4B}"/>
                </a:ext>
              </a:extLst>
            </p:cNvPr>
            <p:cNvGrpSpPr/>
            <p:nvPr/>
          </p:nvGrpSpPr>
          <p:grpSpPr>
            <a:xfrm>
              <a:off x="7002050" y="2895025"/>
              <a:ext cx="2804100" cy="1270743"/>
              <a:chOff x="5897996" y="5034144"/>
              <a:chExt cx="2804100" cy="1270743"/>
            </a:xfrm>
          </p:grpSpPr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031E422C-FA61-2505-7BA2-57F60260ABA0}"/>
                  </a:ext>
                </a:extLst>
              </p:cNvPr>
              <p:cNvSpPr/>
              <p:nvPr/>
            </p:nvSpPr>
            <p:spPr>
              <a:xfrm flipV="1">
                <a:off x="6723106" y="5760871"/>
                <a:ext cx="1162050" cy="507222"/>
              </a:xfrm>
              <a:custGeom>
                <a:avLst/>
                <a:gdLst>
                  <a:gd name="connsiteX0" fmla="*/ 0 w 1162050"/>
                  <a:gd name="connsiteY0" fmla="*/ 638199 h 638199"/>
                  <a:gd name="connsiteX1" fmla="*/ 504825 w 1162050"/>
                  <a:gd name="connsiteY1" fmla="*/ 24 h 638199"/>
                  <a:gd name="connsiteX2" fmla="*/ 1162050 w 1162050"/>
                  <a:gd name="connsiteY2" fmla="*/ 619149 h 638199"/>
                  <a:gd name="connsiteX0" fmla="*/ 0 w 1162050"/>
                  <a:gd name="connsiteY0" fmla="*/ 638199 h 638199"/>
                  <a:gd name="connsiteX1" fmla="*/ 600075 w 1162050"/>
                  <a:gd name="connsiteY1" fmla="*/ 24 h 638199"/>
                  <a:gd name="connsiteX2" fmla="*/ 1162050 w 1162050"/>
                  <a:gd name="connsiteY2" fmla="*/ 619149 h 638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50" h="638199">
                    <a:moveTo>
                      <a:pt x="0" y="638199"/>
                    </a:moveTo>
                    <a:cubicBezTo>
                      <a:pt x="155575" y="320699"/>
                      <a:pt x="406400" y="3199"/>
                      <a:pt x="600075" y="24"/>
                    </a:cubicBezTo>
                    <a:cubicBezTo>
                      <a:pt x="793750" y="-3151"/>
                      <a:pt x="930275" y="307999"/>
                      <a:pt x="1162050" y="619149"/>
                    </a:cubicBezTo>
                  </a:path>
                </a:pathLst>
              </a:cu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4DFEB658-A124-CE47-D8F6-9CBDB72A645D}"/>
                  </a:ext>
                </a:extLst>
              </p:cNvPr>
              <p:cNvSpPr/>
              <p:nvPr/>
            </p:nvSpPr>
            <p:spPr>
              <a:xfrm>
                <a:off x="6724650" y="5053473"/>
                <a:ext cx="1162050" cy="537702"/>
              </a:xfrm>
              <a:custGeom>
                <a:avLst/>
                <a:gdLst>
                  <a:gd name="connsiteX0" fmla="*/ 0 w 1162050"/>
                  <a:gd name="connsiteY0" fmla="*/ 638199 h 638199"/>
                  <a:gd name="connsiteX1" fmla="*/ 504825 w 1162050"/>
                  <a:gd name="connsiteY1" fmla="*/ 24 h 638199"/>
                  <a:gd name="connsiteX2" fmla="*/ 1162050 w 1162050"/>
                  <a:gd name="connsiteY2" fmla="*/ 619149 h 638199"/>
                  <a:gd name="connsiteX0" fmla="*/ 0 w 1162050"/>
                  <a:gd name="connsiteY0" fmla="*/ 638199 h 638199"/>
                  <a:gd name="connsiteX1" fmla="*/ 600075 w 1162050"/>
                  <a:gd name="connsiteY1" fmla="*/ 24 h 638199"/>
                  <a:gd name="connsiteX2" fmla="*/ 1162050 w 1162050"/>
                  <a:gd name="connsiteY2" fmla="*/ 619149 h 638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50" h="638199">
                    <a:moveTo>
                      <a:pt x="0" y="638199"/>
                    </a:moveTo>
                    <a:cubicBezTo>
                      <a:pt x="155575" y="320699"/>
                      <a:pt x="406400" y="3199"/>
                      <a:pt x="600075" y="24"/>
                    </a:cubicBezTo>
                    <a:cubicBezTo>
                      <a:pt x="793750" y="-3151"/>
                      <a:pt x="930275" y="307999"/>
                      <a:pt x="1162050" y="619149"/>
                    </a:cubicBezTo>
                  </a:path>
                </a:pathLst>
              </a:custGeom>
              <a:noFill/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D420B0F5-F448-26B8-3F96-58D4BA7536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76596" y="5046920"/>
                <a:ext cx="625500" cy="510508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633B3018-EEF2-DD6F-8F73-D61411541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95571" y="5791110"/>
                <a:ext cx="526800" cy="507224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6E1A1959-0A72-36ED-CB2E-77CF12DDB8D3}"/>
                  </a:ext>
                </a:extLst>
              </p:cNvPr>
              <p:cNvSpPr/>
              <p:nvPr/>
            </p:nvSpPr>
            <p:spPr>
              <a:xfrm>
                <a:off x="7789571" y="5492627"/>
                <a:ext cx="360000" cy="360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E1AD594C-DE2C-176A-FE08-86314C2741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77721" y="5034144"/>
                <a:ext cx="526800" cy="507224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A717E8BB-95C9-5403-E4D3-3EA9995EEC98}"/>
                  </a:ext>
                </a:extLst>
              </p:cNvPr>
              <p:cNvCxnSpPr/>
              <p:nvPr/>
            </p:nvCxnSpPr>
            <p:spPr>
              <a:xfrm flipV="1">
                <a:off x="5897996" y="5752437"/>
                <a:ext cx="676275" cy="55245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2B106227-B35D-9068-7400-62C8EB0C30FC}"/>
                  </a:ext>
                </a:extLst>
              </p:cNvPr>
              <p:cNvSpPr/>
              <p:nvPr/>
            </p:nvSpPr>
            <p:spPr>
              <a:xfrm>
                <a:off x="6458691" y="549918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E5BB20D-BF57-EB03-3F1C-0242425AE9D1}"/>
                </a:ext>
              </a:extLst>
            </p:cNvPr>
            <p:cNvGrpSpPr/>
            <p:nvPr/>
          </p:nvGrpSpPr>
          <p:grpSpPr>
            <a:xfrm>
              <a:off x="1994068" y="2875696"/>
              <a:ext cx="1465050" cy="1270743"/>
              <a:chOff x="1895475" y="3196482"/>
              <a:chExt cx="1465050" cy="1270743"/>
            </a:xfrm>
          </p:grpSpPr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F0E285AD-C067-BD97-59D6-AFCBAE69DD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5025" y="3215811"/>
                <a:ext cx="625500" cy="510508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CF7EFA5A-64D7-6A3C-D1BE-7EE7AB4396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75200" y="3196482"/>
                <a:ext cx="526800" cy="507224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1DAE2F0D-3BE9-4323-5223-043C3AD6E3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54000" y="3960001"/>
                <a:ext cx="526800" cy="507224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163B386B-A1BC-5756-C4C3-60AF11E628B2}"/>
                  </a:ext>
                </a:extLst>
              </p:cNvPr>
              <p:cNvCxnSpPr/>
              <p:nvPr/>
            </p:nvCxnSpPr>
            <p:spPr>
              <a:xfrm flipV="1">
                <a:off x="1895475" y="3914775"/>
                <a:ext cx="676275" cy="55245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DB37942-7650-8F20-C766-0E51151500EA}"/>
                  </a:ext>
                </a:extLst>
              </p:cNvPr>
              <p:cNvSpPr/>
              <p:nvPr/>
            </p:nvSpPr>
            <p:spPr>
              <a:xfrm>
                <a:off x="2448000" y="3661518"/>
                <a:ext cx="360000" cy="360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FF98232-3CDB-7E99-1F1E-C81125B7EAA4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27" y="3438414"/>
              <a:ext cx="442788" cy="15557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3D22CDA-EB0E-5A5F-3E3B-2617E61C8B1E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371" y="3325317"/>
              <a:ext cx="442788" cy="442790"/>
            </a:xfrm>
            <a:prstGeom prst="rect">
              <a:avLst/>
            </a:prstGeom>
          </p:spPr>
        </p:pic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B6FA3902-ADB1-A81E-290D-996ACB7132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42" y="3915489"/>
            <a:ext cx="491752" cy="4147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E83B108-C710-E2EB-2A01-43A02D7C62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51" y="3956929"/>
            <a:ext cx="477629" cy="41856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2B752B43-1450-7A84-5FC0-E6D87409E6F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72" y="3973698"/>
            <a:ext cx="432691" cy="35950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55082FA9-E73D-CF2A-828D-4E1AA33CFA6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263" y="4267596"/>
            <a:ext cx="400592" cy="36849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C82EA981-600F-C2C1-291B-9F4B64A8BE5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04" y="3973698"/>
            <a:ext cx="481480" cy="414715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40FC758-D6EA-CA18-39E0-87EF7EF5DE6A}"/>
              </a:ext>
            </a:extLst>
          </p:cNvPr>
          <p:cNvSpPr txBox="1"/>
          <p:nvPr/>
        </p:nvSpPr>
        <p:spPr>
          <a:xfrm>
            <a:off x="7059200" y="4932561"/>
            <a:ext cx="3354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Loo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 contains divergence that needs to be regulated. We use dimensional regularization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7D2CF85-50E6-5CE2-5491-EA6A11C2D62B}"/>
              </a:ext>
            </a:extLst>
          </p:cNvPr>
          <p:cNvCxnSpPr>
            <a:cxnSpLocks/>
          </p:cNvCxnSpPr>
          <p:nvPr/>
        </p:nvCxnSpPr>
        <p:spPr>
          <a:xfrm>
            <a:off x="8528549" y="4678934"/>
            <a:ext cx="0" cy="2536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矢印: 左 46">
            <a:extLst>
              <a:ext uri="{FF2B5EF4-FFF2-40B4-BE49-F238E27FC236}">
                <a16:creationId xmlns:a16="http://schemas.microsoft.com/office/drawing/2014/main" id="{F939F4DD-1FD2-1CE6-8711-1E6FDDD7C536}"/>
              </a:ext>
            </a:extLst>
          </p:cNvPr>
          <p:cNvSpPr/>
          <p:nvPr/>
        </p:nvSpPr>
        <p:spPr>
          <a:xfrm>
            <a:off x="6011776" y="5215804"/>
            <a:ext cx="625500" cy="510508"/>
          </a:xfrm>
          <a:prstGeom prst="leftArrow">
            <a:avLst>
              <a:gd name="adj1" fmla="val 37856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B7CD8C7-CCD9-DDA8-40BB-8710D52979B8}"/>
              </a:ext>
            </a:extLst>
          </p:cNvPr>
          <p:cNvSpPr txBox="1"/>
          <p:nvPr/>
        </p:nvSpPr>
        <p:spPr>
          <a:xfrm>
            <a:off x="2657743" y="4963227"/>
            <a:ext cx="3354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Emergence of subtraction constants, which are parameters of the model</a:t>
            </a:r>
          </a:p>
        </p:txBody>
      </p:sp>
    </p:spTree>
    <p:extLst>
      <p:ext uri="{BB962C8B-B14F-4D97-AF65-F5344CB8AC3E}">
        <p14:creationId xmlns:p14="http://schemas.microsoft.com/office/powerpoint/2010/main" val="3634459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4FE7AE-5B7D-3F0C-0EF4-08368F1D3D8A}"/>
              </a:ext>
            </a:extLst>
          </p:cNvPr>
          <p:cNvSpPr txBox="1"/>
          <p:nvPr/>
        </p:nvSpPr>
        <p:spPr>
          <a:xfrm>
            <a:off x="660382" y="6430030"/>
            <a:ext cx="103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L.M. Abreu, P. Gubler, K.P.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Khemchandani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A. Martínez Torres and A.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Hosaka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arXiv:2409.05170 [hep-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859884-174D-54FE-8610-86F179DA5567}"/>
              </a:ext>
            </a:extLst>
          </p:cNvPr>
          <p:cNvSpPr txBox="1"/>
          <p:nvPr/>
        </p:nvSpPr>
        <p:spPr>
          <a:xfrm>
            <a:off x="2405095" y="351279"/>
            <a:ext cx="841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 obtained correlation function (compared with ALICE data)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AC8B7C-E4FB-B3E8-DC4B-12400B0C1D3F}"/>
              </a:ext>
            </a:extLst>
          </p:cNvPr>
          <p:cNvSpPr txBox="1"/>
          <p:nvPr/>
        </p:nvSpPr>
        <p:spPr>
          <a:xfrm>
            <a:off x="8363918" y="2813677"/>
            <a:ext cx="3621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Reasonably good agreement without any parameter fitting!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8BDADBB-1B20-AF33-ECA7-E6A837F01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7" y="1139127"/>
            <a:ext cx="7524845" cy="48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67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20BB3-CA53-4A38-8708-C97416B8573B}"/>
              </a:ext>
            </a:extLst>
          </p:cNvPr>
          <p:cNvSpPr txBox="1"/>
          <p:nvPr/>
        </p:nvSpPr>
        <p:spPr>
          <a:xfrm>
            <a:off x="2510725" y="497584"/>
            <a:ext cx="862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A lot of recent theoretical activity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7ABF3-DB8A-2AF9-85FF-D8E18263F6B8}"/>
              </a:ext>
            </a:extLst>
          </p:cNvPr>
          <p:cNvSpPr txBox="1"/>
          <p:nvPr/>
        </p:nvSpPr>
        <p:spPr>
          <a:xfrm>
            <a:off x="820023" y="2317294"/>
            <a:ext cx="7618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ja-JP" sz="2000" dirty="0">
                <a:solidFill>
                  <a:prstClr val="black"/>
                </a:solidFill>
              </a:rPr>
              <a:t>The </a:t>
            </a:r>
            <a:r>
              <a:rPr lang="en-US" altLang="ja-JP" sz="2000" dirty="0" err="1">
                <a:solidFill>
                  <a:prstClr val="black"/>
                </a:solidFill>
              </a:rPr>
              <a:t>ϕp</a:t>
            </a:r>
            <a:r>
              <a:rPr lang="en-US" altLang="ja-JP" sz="2000" dirty="0">
                <a:solidFill>
                  <a:prstClr val="black"/>
                </a:solidFill>
              </a:rPr>
              <a:t> bound state in the unitary coupled-channel approximation,</a:t>
            </a:r>
          </a:p>
          <a:p>
            <a:pPr>
              <a:defRPr/>
            </a:pPr>
            <a:r>
              <a:rPr lang="en-US" altLang="ja-JP" sz="2000" dirty="0">
                <a:solidFill>
                  <a:prstClr val="black"/>
                </a:solidFill>
              </a:rPr>
              <a:t>B.-X. Sun, Y.-Y. Fan, Q.-Q. Cao, </a:t>
            </a:r>
            <a:r>
              <a:rPr lang="en-US" altLang="ja-JP" sz="2000" dirty="0" err="1">
                <a:solidFill>
                  <a:prstClr val="black"/>
                </a:solidFill>
              </a:rPr>
              <a:t>Commun</a:t>
            </a:r>
            <a:r>
              <a:rPr lang="en-US" altLang="ja-JP" sz="2000" dirty="0">
                <a:solidFill>
                  <a:prstClr val="black"/>
                </a:solidFill>
              </a:rPr>
              <a:t>. </a:t>
            </a:r>
            <a:r>
              <a:rPr lang="en-US" altLang="ja-JP" sz="2000" dirty="0" err="1">
                <a:solidFill>
                  <a:prstClr val="black"/>
                </a:solidFill>
              </a:rPr>
              <a:t>Theor</a:t>
            </a:r>
            <a:r>
              <a:rPr lang="en-US" altLang="ja-JP" sz="2000" dirty="0">
                <a:solidFill>
                  <a:prstClr val="black"/>
                </a:solidFill>
              </a:rPr>
              <a:t>. Phys. </a:t>
            </a:r>
            <a:r>
              <a:rPr lang="en-US" altLang="ja-JP" sz="2000" b="1" dirty="0">
                <a:solidFill>
                  <a:prstClr val="black"/>
                </a:solidFill>
              </a:rPr>
              <a:t>75</a:t>
            </a:r>
            <a:r>
              <a:rPr lang="en-US" altLang="ja-JP" sz="2000" dirty="0">
                <a:solidFill>
                  <a:prstClr val="black"/>
                </a:solidFill>
              </a:rPr>
              <a:t>, 055301 (2023).</a:t>
            </a:r>
          </a:p>
        </p:txBody>
      </p:sp>
      <p:sp>
        <p:nvSpPr>
          <p:cNvPr id="4" name="星 5 24">
            <a:extLst>
              <a:ext uri="{FF2B5EF4-FFF2-40B4-BE49-F238E27FC236}">
                <a16:creationId xmlns:a16="http://schemas.microsoft.com/office/drawing/2014/main" id="{B9C07603-5F12-A061-C5AB-4060B0602CF0}"/>
              </a:ext>
            </a:extLst>
          </p:cNvPr>
          <p:cNvSpPr/>
          <p:nvPr/>
        </p:nvSpPr>
        <p:spPr>
          <a:xfrm>
            <a:off x="488495" y="2391283"/>
            <a:ext cx="246288" cy="23547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10824C-F074-C63B-129B-7B04A1FE9030}"/>
              </a:ext>
            </a:extLst>
          </p:cNvPr>
          <p:cNvSpPr txBox="1"/>
          <p:nvPr/>
        </p:nvSpPr>
        <p:spPr>
          <a:xfrm>
            <a:off x="820023" y="1559541"/>
            <a:ext cx="985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prstClr val="black"/>
                </a:solidFill>
              </a:rPr>
              <a:t>Testing the ϕ-nuclear potential in pion-induced ϕ meson production on nuclei near threshold, E. Y. </a:t>
            </a:r>
            <a:r>
              <a:rPr lang="en-US" altLang="ja-JP" sz="2000" dirty="0" err="1">
                <a:solidFill>
                  <a:prstClr val="black"/>
                </a:solidFill>
              </a:rPr>
              <a:t>Paryev</a:t>
            </a:r>
            <a:r>
              <a:rPr lang="en-US" altLang="ja-JP" sz="2000" dirty="0">
                <a:solidFill>
                  <a:prstClr val="black"/>
                </a:solidFill>
              </a:rPr>
              <a:t>, </a:t>
            </a:r>
            <a:r>
              <a:rPr lang="en-US" altLang="ja-JP" sz="2000" dirty="0" err="1">
                <a:solidFill>
                  <a:prstClr val="black"/>
                </a:solidFill>
              </a:rPr>
              <a:t>Nucl</a:t>
            </a:r>
            <a:r>
              <a:rPr lang="en-US" altLang="ja-JP" sz="2000" dirty="0">
                <a:solidFill>
                  <a:prstClr val="black"/>
                </a:solidFill>
              </a:rPr>
              <a:t>. Phys. A </a:t>
            </a:r>
            <a:r>
              <a:rPr lang="en-US" altLang="ja-JP" sz="2000" b="1" dirty="0">
                <a:solidFill>
                  <a:prstClr val="black"/>
                </a:solidFill>
              </a:rPr>
              <a:t>1032</a:t>
            </a:r>
            <a:r>
              <a:rPr lang="en-US" altLang="ja-JP" sz="2000" dirty="0">
                <a:solidFill>
                  <a:prstClr val="black"/>
                </a:solidFill>
              </a:rPr>
              <a:t>, 122624 (2023).</a:t>
            </a:r>
          </a:p>
        </p:txBody>
      </p:sp>
      <p:sp>
        <p:nvSpPr>
          <p:cNvPr id="6" name="星 5 24">
            <a:extLst>
              <a:ext uri="{FF2B5EF4-FFF2-40B4-BE49-F238E27FC236}">
                <a16:creationId xmlns:a16="http://schemas.microsoft.com/office/drawing/2014/main" id="{0213A064-5DD3-CFDC-312E-7FBFD55B7395}"/>
              </a:ext>
            </a:extLst>
          </p:cNvPr>
          <p:cNvSpPr/>
          <p:nvPr/>
        </p:nvSpPr>
        <p:spPr>
          <a:xfrm>
            <a:off x="488495" y="1613228"/>
            <a:ext cx="246288" cy="23547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1294C8D-EA66-983D-49A1-E38AABD45332}"/>
                  </a:ext>
                </a:extLst>
              </p:cNvPr>
              <p:cNvSpPr txBox="1"/>
              <p:nvPr/>
            </p:nvSpPr>
            <p:spPr>
              <a:xfrm>
                <a:off x="820023" y="3059483"/>
                <a:ext cx="8161245" cy="76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</a:rPr>
                  <a:t>Possible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ϕ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l-GR" altLang="ja-JP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000" dirty="0" err="1">
                    <a:solidFill>
                      <a:prstClr val="black"/>
                    </a:solidFill>
                  </a:rPr>
                  <a:t>hypernucleus</a:t>
                </a:r>
                <a:r>
                  <a:rPr lang="en-US" altLang="ja-JP" sz="2000" dirty="0">
                    <a:solidFill>
                      <a:prstClr val="black"/>
                    </a:solidFill>
                  </a:rPr>
                  <a:t> with the HAL QCD interaction, 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</a:rPr>
                  <a:t>I. </a:t>
                </a:r>
                <a:r>
                  <a:rPr lang="en-US" altLang="ja-JP" sz="2000" dirty="0" err="1">
                    <a:solidFill>
                      <a:prstClr val="black"/>
                    </a:solidFill>
                  </a:rPr>
                  <a:t>Filikhin</a:t>
                </a:r>
                <a:r>
                  <a:rPr lang="en-US" altLang="ja-JP" sz="2000" dirty="0">
                    <a:solidFill>
                      <a:prstClr val="black"/>
                    </a:solidFill>
                  </a:rPr>
                  <a:t>, R. Y. Kezerashvili, B. Vlahovic, Phys. Rev. D </a:t>
                </a:r>
                <a:r>
                  <a:rPr lang="en-US" altLang="ja-JP" sz="2000" b="1" dirty="0">
                    <a:solidFill>
                      <a:prstClr val="black"/>
                    </a:solidFill>
                  </a:rPr>
                  <a:t>110</a:t>
                </a:r>
                <a:r>
                  <a:rPr lang="en-US" altLang="ja-JP" sz="2000" dirty="0">
                    <a:solidFill>
                      <a:prstClr val="black"/>
                    </a:solidFill>
                  </a:rPr>
                  <a:t>, L031502 (2024).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1294C8D-EA66-983D-49A1-E38AABD45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3" y="3059483"/>
                <a:ext cx="8161245" cy="762645"/>
              </a:xfrm>
              <a:prstGeom prst="rect">
                <a:avLst/>
              </a:prstGeom>
              <a:blipFill>
                <a:blip r:embed="rId2"/>
                <a:stretch>
                  <a:fillRect l="-822" t="-2400" b="-13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星 5 24">
            <a:extLst>
              <a:ext uri="{FF2B5EF4-FFF2-40B4-BE49-F238E27FC236}">
                <a16:creationId xmlns:a16="http://schemas.microsoft.com/office/drawing/2014/main" id="{39EDE765-16B7-6A27-C001-E0111D8376E4}"/>
              </a:ext>
            </a:extLst>
          </p:cNvPr>
          <p:cNvSpPr/>
          <p:nvPr/>
        </p:nvSpPr>
        <p:spPr>
          <a:xfrm>
            <a:off x="488495" y="3161036"/>
            <a:ext cx="246288" cy="23547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F4E534-0AC4-3910-7DEE-9738FB5CE7F4}"/>
              </a:ext>
            </a:extLst>
          </p:cNvPr>
          <p:cNvSpPr txBox="1"/>
          <p:nvPr/>
        </p:nvSpPr>
        <p:spPr>
          <a:xfrm>
            <a:off x="820022" y="3856431"/>
            <a:ext cx="816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ja-JP" sz="2000" dirty="0">
                <a:solidFill>
                  <a:prstClr val="black"/>
                </a:solidFill>
              </a:rPr>
              <a:t>ϕ-p bound state and completeness of quantum states, </a:t>
            </a:r>
          </a:p>
          <a:p>
            <a:pPr lvl="0">
              <a:defRPr/>
            </a:pPr>
            <a:r>
              <a:rPr lang="en-US" altLang="ja-JP" sz="2000" dirty="0">
                <a:solidFill>
                  <a:prstClr val="black"/>
                </a:solidFill>
              </a:rPr>
              <a:t>A. Kuros, R. Maj, S. </a:t>
            </a:r>
            <a:r>
              <a:rPr lang="en-US" altLang="ja-JP" sz="2000" dirty="0" err="1">
                <a:solidFill>
                  <a:prstClr val="black"/>
                </a:solidFill>
              </a:rPr>
              <a:t>Mrowczynski</a:t>
            </a:r>
            <a:r>
              <a:rPr lang="en-US" altLang="ja-JP" sz="2000" dirty="0">
                <a:solidFill>
                  <a:prstClr val="black"/>
                </a:solidFill>
              </a:rPr>
              <a:t>, arXiv:2408.11941 [hep-</a:t>
            </a:r>
            <a:r>
              <a:rPr lang="en-US" altLang="ja-JP" sz="2000" dirty="0" err="1">
                <a:solidFill>
                  <a:prstClr val="black"/>
                </a:solidFill>
              </a:rPr>
              <a:t>ph</a:t>
            </a:r>
            <a:r>
              <a:rPr lang="en-US" altLang="ja-JP" sz="2000" dirty="0">
                <a:solidFill>
                  <a:prstClr val="black"/>
                </a:solidFill>
              </a:rPr>
              <a:t>].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F7ED625-77AA-4636-ACB9-B3DBC26E704C}"/>
                  </a:ext>
                </a:extLst>
              </p:cNvPr>
              <p:cNvSpPr txBox="1"/>
              <p:nvPr/>
            </p:nvSpPr>
            <p:spPr>
              <a:xfrm>
                <a:off x="820021" y="4581468"/>
                <a:ext cx="8161245" cy="78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</a:rPr>
                  <a:t>Bound states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ϕ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𝐵𝑒</m:t>
                        </m:r>
                      </m:e>
                    </m:sPre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m:rPr>
                            <m:sty m:val="p"/>
                          </m:rPr>
                          <a:rPr lang="el-GR" altLang="ja-JP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ϕ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l-GR" altLang="ja-JP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000" dirty="0">
                    <a:solidFill>
                      <a:prstClr val="black"/>
                    </a:solidFill>
                  </a:rPr>
                  <a:t>with </a:t>
                </a:r>
                <a:r>
                  <a:rPr lang="el-GR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ϕ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l-GR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l-GR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l-GR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ϕ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l-GR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ϕ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l-GR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cluster models</a:t>
                </a:r>
                <a:r>
                  <a:rPr lang="en-US" altLang="ja-JP" sz="2000" dirty="0">
                    <a:solidFill>
                      <a:prstClr val="black"/>
                    </a:solidFill>
                  </a:rPr>
                  <a:t>, 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</a:rPr>
                  <a:t>I. </a:t>
                </a:r>
                <a:r>
                  <a:rPr lang="en-US" altLang="ja-JP" sz="2000" dirty="0" err="1">
                    <a:solidFill>
                      <a:prstClr val="black"/>
                    </a:solidFill>
                  </a:rPr>
                  <a:t>Filikhin</a:t>
                </a:r>
                <a:r>
                  <a:rPr lang="en-US" altLang="ja-JP" sz="2000" dirty="0">
                    <a:solidFill>
                      <a:prstClr val="black"/>
                    </a:solidFill>
                  </a:rPr>
                  <a:t>, R. Y. Kezerashvili, B. Vlahovic, arXiv:2408.13415 [</a:t>
                </a:r>
                <a:r>
                  <a:rPr lang="en-US" altLang="ja-JP" sz="2000" dirty="0" err="1">
                    <a:solidFill>
                      <a:prstClr val="black"/>
                    </a:solidFill>
                  </a:rPr>
                  <a:t>nucl-th</a:t>
                </a:r>
                <a:r>
                  <a:rPr lang="en-US" altLang="ja-JP" sz="2000" dirty="0">
                    <a:solidFill>
                      <a:prstClr val="black"/>
                    </a:solidFill>
                  </a:rPr>
                  <a:t>].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F7ED625-77AA-4636-ACB9-B3DBC26E7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1" y="4581468"/>
                <a:ext cx="8161245" cy="788293"/>
              </a:xfrm>
              <a:prstGeom prst="rect">
                <a:avLst/>
              </a:prstGeom>
              <a:blipFill>
                <a:blip r:embed="rId3"/>
                <a:stretch>
                  <a:fillRect l="-822" t="-2326" b="-10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EF0791-3F44-C0E5-5876-32F3D29903ED}"/>
              </a:ext>
            </a:extLst>
          </p:cNvPr>
          <p:cNvSpPr txBox="1"/>
          <p:nvPr/>
        </p:nvSpPr>
        <p:spPr>
          <a:xfrm>
            <a:off x="820021" y="5386913"/>
            <a:ext cx="904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ja-JP" sz="2000" dirty="0">
                <a:solidFill>
                  <a:prstClr val="black"/>
                </a:solidFill>
              </a:rPr>
              <a:t>Relevance of the coupled channels in the </a:t>
            </a:r>
            <a:r>
              <a:rPr lang="en-US" altLang="ja-JP" sz="2000" dirty="0" err="1">
                <a:solidFill>
                  <a:prstClr val="black"/>
                </a:solidFill>
              </a:rPr>
              <a:t>ϕp</a:t>
            </a:r>
            <a:r>
              <a:rPr lang="en-US" altLang="ja-JP" sz="2000" dirty="0">
                <a:solidFill>
                  <a:prstClr val="black"/>
                </a:solidFill>
              </a:rPr>
              <a:t> and ρ</a:t>
            </a:r>
            <a:r>
              <a:rPr lang="en-US" altLang="ja-JP" sz="2000" baseline="30000" dirty="0">
                <a:solidFill>
                  <a:prstClr val="black"/>
                </a:solidFill>
              </a:rPr>
              <a:t>0</a:t>
            </a:r>
            <a:r>
              <a:rPr lang="en-US" altLang="ja-JP" sz="2000" dirty="0">
                <a:solidFill>
                  <a:prstClr val="black"/>
                </a:solidFill>
              </a:rPr>
              <a:t>p Correlation Functions ,</a:t>
            </a:r>
          </a:p>
          <a:p>
            <a:pPr>
              <a:defRPr/>
            </a:pPr>
            <a:r>
              <a:rPr lang="en-US" altLang="ja-JP" sz="2000" dirty="0">
                <a:solidFill>
                  <a:prstClr val="black"/>
                </a:solidFill>
              </a:rPr>
              <a:t>A. </a:t>
            </a:r>
            <a:r>
              <a:rPr lang="en-US" altLang="ja-JP" sz="2000" dirty="0" err="1">
                <a:solidFill>
                  <a:prstClr val="black"/>
                </a:solidFill>
              </a:rPr>
              <a:t>Feijoo</a:t>
            </a:r>
            <a:r>
              <a:rPr lang="en-US" altLang="ja-JP" sz="2000" dirty="0">
                <a:solidFill>
                  <a:prstClr val="black"/>
                </a:solidFill>
              </a:rPr>
              <a:t>, M. </a:t>
            </a:r>
            <a:r>
              <a:rPr lang="en-US" altLang="ja-JP" sz="2000" dirty="0" err="1">
                <a:solidFill>
                  <a:prstClr val="black"/>
                </a:solidFill>
              </a:rPr>
              <a:t>Korwieser</a:t>
            </a:r>
            <a:r>
              <a:rPr lang="en-US" altLang="ja-JP" sz="2000" dirty="0">
                <a:solidFill>
                  <a:prstClr val="black"/>
                </a:solidFill>
              </a:rPr>
              <a:t>, L. </a:t>
            </a:r>
            <a:r>
              <a:rPr lang="en-US" altLang="ja-JP" sz="2000" dirty="0" err="1">
                <a:solidFill>
                  <a:prstClr val="black"/>
                </a:solidFill>
              </a:rPr>
              <a:t>Fabbietti</a:t>
            </a:r>
            <a:r>
              <a:rPr lang="en-US" altLang="ja-JP" sz="2000" dirty="0">
                <a:solidFill>
                  <a:prstClr val="black"/>
                </a:solidFill>
              </a:rPr>
              <a:t>, arXiv:2407.01128 [hep-</a:t>
            </a:r>
            <a:r>
              <a:rPr lang="en-US" altLang="ja-JP" sz="2000" dirty="0" err="1">
                <a:solidFill>
                  <a:prstClr val="black"/>
                </a:solidFill>
              </a:rPr>
              <a:t>ph</a:t>
            </a:r>
            <a:r>
              <a:rPr lang="en-US" altLang="ja-JP" sz="2000" dirty="0">
                <a:solidFill>
                  <a:prstClr val="black"/>
                </a:solidFill>
              </a:rPr>
              <a:t>].</a:t>
            </a:r>
          </a:p>
        </p:txBody>
      </p:sp>
      <p:sp>
        <p:nvSpPr>
          <p:cNvPr id="12" name="星 5 24">
            <a:extLst>
              <a:ext uri="{FF2B5EF4-FFF2-40B4-BE49-F238E27FC236}">
                <a16:creationId xmlns:a16="http://schemas.microsoft.com/office/drawing/2014/main" id="{8C390D79-D95D-852E-E479-00E6ABE45803}"/>
              </a:ext>
            </a:extLst>
          </p:cNvPr>
          <p:cNvSpPr/>
          <p:nvPr/>
        </p:nvSpPr>
        <p:spPr>
          <a:xfrm>
            <a:off x="488495" y="3974896"/>
            <a:ext cx="246288" cy="23547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星 5 24">
            <a:extLst>
              <a:ext uri="{FF2B5EF4-FFF2-40B4-BE49-F238E27FC236}">
                <a16:creationId xmlns:a16="http://schemas.microsoft.com/office/drawing/2014/main" id="{DBA45987-4982-3590-F117-6D378CB78EC9}"/>
              </a:ext>
            </a:extLst>
          </p:cNvPr>
          <p:cNvSpPr/>
          <p:nvPr/>
        </p:nvSpPr>
        <p:spPr>
          <a:xfrm>
            <a:off x="479359" y="4638740"/>
            <a:ext cx="246288" cy="23547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星 5 24">
            <a:extLst>
              <a:ext uri="{FF2B5EF4-FFF2-40B4-BE49-F238E27FC236}">
                <a16:creationId xmlns:a16="http://schemas.microsoft.com/office/drawing/2014/main" id="{892CB73F-0969-5863-139E-EE3F413EC16A}"/>
              </a:ext>
            </a:extLst>
          </p:cNvPr>
          <p:cNvSpPr/>
          <p:nvPr/>
        </p:nvSpPr>
        <p:spPr>
          <a:xfrm>
            <a:off x="493471" y="5480164"/>
            <a:ext cx="246288" cy="23547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066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75A2C2-7D44-E45D-B21F-F33327048F62}"/>
              </a:ext>
            </a:extLst>
          </p:cNvPr>
          <p:cNvSpPr txBox="1"/>
          <p:nvPr/>
        </p:nvSpPr>
        <p:spPr>
          <a:xfrm>
            <a:off x="660382" y="6430030"/>
            <a:ext cx="103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L.M. Abreu, P. Gubler, K.P.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Khemchandani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A. Martínez Torres and A.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Hosaka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arXiv:2409.???? [hep-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F18342-FFD1-31F5-E280-1215888BA5E1}"/>
              </a:ext>
            </a:extLst>
          </p:cNvPr>
          <p:cNvSpPr txBox="1"/>
          <p:nvPr/>
        </p:nvSpPr>
        <p:spPr>
          <a:xfrm>
            <a:off x="2103055" y="620705"/>
            <a:ext cx="847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) Pseudoscalar Meson-Baryon interaction: Based on Chiral Symmetry  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9E629F-554A-C07B-EABD-74153929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302" y="1184699"/>
            <a:ext cx="1486027" cy="183996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59584C-EC8F-60E8-FCA2-148597C01B6C}"/>
              </a:ext>
            </a:extLst>
          </p:cNvPr>
          <p:cNvSpPr txBox="1"/>
          <p:nvPr/>
        </p:nvSpPr>
        <p:spPr>
          <a:xfrm>
            <a:off x="1534784" y="3455610"/>
            <a:ext cx="8474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3) Transition between Pseudoscalar and Vector Mesons: Treating Vector meson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as gauge boson in nonlinear sigma model (pion photoproduction + vector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 dominance)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3988D6A-6631-C0CA-F161-A2244B552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051" y="4587072"/>
            <a:ext cx="1621677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93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4FE7AE-5B7D-3F0C-0EF4-08368F1D3D8A}"/>
              </a:ext>
            </a:extLst>
          </p:cNvPr>
          <p:cNvSpPr txBox="1"/>
          <p:nvPr/>
        </p:nvSpPr>
        <p:spPr>
          <a:xfrm>
            <a:off x="660382" y="6430030"/>
            <a:ext cx="103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L.M. Abreu, P. Gubler, K.P.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Khemchandani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A. Martínez Torres and A.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Hosaka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arXiv:2409.???? [hep-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B10F56-CF35-7372-93FE-BF34BE733B73}"/>
              </a:ext>
            </a:extLst>
          </p:cNvPr>
          <p:cNvSpPr txBox="1"/>
          <p:nvPr/>
        </p:nvSpPr>
        <p:spPr>
          <a:xfrm>
            <a:off x="659025" y="195378"/>
            <a:ext cx="1087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Next step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If possible, determine the parameters (subtraction constants) of the model from experimental data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475F16-A52B-ADD4-9994-568438B90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34" y="2077618"/>
            <a:ext cx="9285944" cy="34080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A089AA-38DB-6F3C-1051-35F13A0C9988}"/>
              </a:ext>
            </a:extLst>
          </p:cNvPr>
          <p:cNvSpPr txBox="1"/>
          <p:nvPr/>
        </p:nvSpPr>
        <p:spPr>
          <a:xfrm>
            <a:off x="815255" y="1643492"/>
            <a:ext cx="984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For the spin 1/2 channel, scattering data are available for constraining the model parameters: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矢印: 左右 7">
            <a:extLst>
              <a:ext uri="{FF2B5EF4-FFF2-40B4-BE49-F238E27FC236}">
                <a16:creationId xmlns:a16="http://schemas.microsoft.com/office/drawing/2014/main" id="{F8A99F83-1CFC-0994-1595-E2C4B56F18B9}"/>
              </a:ext>
            </a:extLst>
          </p:cNvPr>
          <p:cNvSpPr/>
          <p:nvPr/>
        </p:nvSpPr>
        <p:spPr>
          <a:xfrm>
            <a:off x="1883044" y="4926448"/>
            <a:ext cx="426203" cy="224725"/>
          </a:xfrm>
          <a:prstGeom prst="leftRightArrow">
            <a:avLst>
              <a:gd name="adj1" fmla="val 3620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左右 8">
            <a:extLst>
              <a:ext uri="{FF2B5EF4-FFF2-40B4-BE49-F238E27FC236}">
                <a16:creationId xmlns:a16="http://schemas.microsoft.com/office/drawing/2014/main" id="{2A5BBCCE-7B4A-D760-ED46-E106E15F0213}"/>
              </a:ext>
            </a:extLst>
          </p:cNvPr>
          <p:cNvSpPr/>
          <p:nvPr/>
        </p:nvSpPr>
        <p:spPr>
          <a:xfrm>
            <a:off x="6796007" y="4918056"/>
            <a:ext cx="524359" cy="224725"/>
          </a:xfrm>
          <a:prstGeom prst="leftRightArrow">
            <a:avLst>
              <a:gd name="adj1" fmla="val 3620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188327-759A-6100-1383-59E899E9FB27}"/>
              </a:ext>
            </a:extLst>
          </p:cNvPr>
          <p:cNvSpPr txBox="1"/>
          <p:nvPr/>
        </p:nvSpPr>
        <p:spPr>
          <a:xfrm>
            <a:off x="3611105" y="5603423"/>
            <a:ext cx="267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Regions used for the fit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B84DF5E-6609-1DA3-A2B0-1CC509E27B98}"/>
              </a:ext>
            </a:extLst>
          </p:cNvPr>
          <p:cNvCxnSpPr/>
          <p:nvPr/>
        </p:nvCxnSpPr>
        <p:spPr>
          <a:xfrm>
            <a:off x="2185261" y="5235851"/>
            <a:ext cx="1425844" cy="4358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8CACADF-DF83-911C-4E18-61A87C9246F6}"/>
              </a:ext>
            </a:extLst>
          </p:cNvPr>
          <p:cNvCxnSpPr>
            <a:cxnSpLocks/>
          </p:cNvCxnSpPr>
          <p:nvPr/>
        </p:nvCxnSpPr>
        <p:spPr>
          <a:xfrm flipH="1">
            <a:off x="6235876" y="5235851"/>
            <a:ext cx="722863" cy="4029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2253C2-CFB6-9C7F-827E-E08EBCF41DB5}"/>
              </a:ext>
            </a:extLst>
          </p:cNvPr>
          <p:cNvSpPr txBox="1"/>
          <p:nvPr/>
        </p:nvSpPr>
        <p:spPr>
          <a:xfrm>
            <a:off x="6827416" y="5535914"/>
            <a:ext cx="52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K.P.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Khemchandani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A. Martínez Torres, H.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Nagahiro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and A.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Hosaka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Phys. Rev. D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88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114016 (2013).</a:t>
            </a:r>
          </a:p>
        </p:txBody>
      </p:sp>
    </p:spTree>
    <p:extLst>
      <p:ext uri="{BB962C8B-B14F-4D97-AF65-F5344CB8AC3E}">
        <p14:creationId xmlns:p14="http://schemas.microsoft.com/office/powerpoint/2010/main" val="1741057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4FE7AE-5B7D-3F0C-0EF4-08368F1D3D8A}"/>
              </a:ext>
            </a:extLst>
          </p:cNvPr>
          <p:cNvSpPr txBox="1"/>
          <p:nvPr/>
        </p:nvSpPr>
        <p:spPr>
          <a:xfrm>
            <a:off x="660382" y="6430030"/>
            <a:ext cx="103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L.M. Abreu, P. Gubler, K.P.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Khemchandani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A. Martínez Torres and A.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Hosaka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arXiv:2409.???? [hep-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860855-D8E0-09E1-3E6B-F87F4B9A0F67}"/>
              </a:ext>
            </a:extLst>
          </p:cNvPr>
          <p:cNvSpPr txBox="1"/>
          <p:nvPr/>
        </p:nvSpPr>
        <p:spPr>
          <a:xfrm>
            <a:off x="659025" y="296117"/>
            <a:ext cx="10873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Next step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Calculate the correlation function and compare with the ALICE data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AA101D-C04C-FDE1-628C-98DF522C3932}"/>
              </a:ext>
            </a:extLst>
          </p:cNvPr>
          <p:cNvSpPr txBox="1"/>
          <p:nvPr/>
        </p:nvSpPr>
        <p:spPr>
          <a:xfrm>
            <a:off x="480795" y="1470182"/>
            <a:ext cx="634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We use a generalized 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Koonin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-Pratt formula: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AE80A12-12EA-87BE-B4DD-C9F7FFDF9E58}"/>
              </a:ext>
            </a:extLst>
          </p:cNvPr>
          <p:cNvGrpSpPr/>
          <p:nvPr/>
        </p:nvGrpSpPr>
        <p:grpSpPr>
          <a:xfrm>
            <a:off x="426824" y="1997993"/>
            <a:ext cx="10927920" cy="990165"/>
            <a:chOff x="471084" y="3727342"/>
            <a:chExt cx="10927920" cy="990165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711DA88A-7C24-48DB-9D01-ECED11267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4084" y="3728343"/>
              <a:ext cx="7044920" cy="989164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6A5DE0C-3CD9-C010-9BE7-B25B1CA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084" y="3727342"/>
              <a:ext cx="3882999" cy="990165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3FABA2DB-F549-1765-B947-80DC31CC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8201" y="4464059"/>
              <a:ext cx="454729" cy="25344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46A2D41D-2593-4730-FEFF-C473AF1FC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549" y="4464059"/>
              <a:ext cx="454729" cy="253448"/>
            </a:xfrm>
            <a:prstGeom prst="rect">
              <a:avLst/>
            </a:prstGeom>
          </p:spPr>
        </p:pic>
      </p:grp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FCBA0E2-2CF0-5D03-FD9A-A85A34C869D7}"/>
              </a:ext>
            </a:extLst>
          </p:cNvPr>
          <p:cNvCxnSpPr>
            <a:cxnSpLocks/>
          </p:cNvCxnSpPr>
          <p:nvPr/>
        </p:nvCxnSpPr>
        <p:spPr>
          <a:xfrm flipV="1">
            <a:off x="2750949" y="2642461"/>
            <a:ext cx="2549471" cy="58893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ADA5385-0E5A-A081-1FC4-E607703AFF54}"/>
              </a:ext>
            </a:extLst>
          </p:cNvPr>
          <p:cNvSpPr txBox="1"/>
          <p:nvPr/>
        </p:nvSpPr>
        <p:spPr>
          <a:xfrm>
            <a:off x="1118727" y="3161957"/>
            <a:ext cx="4085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Source function: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Gaussian with radius of approx. 1 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fm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8992D61F-A46A-C336-47E3-8F38D2FB2EC5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8479275" y="1635754"/>
            <a:ext cx="326899" cy="67004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B1240BF-E5A2-B395-31F0-85077FB9DF1C}"/>
              </a:ext>
            </a:extLst>
          </p:cNvPr>
          <p:cNvSpPr txBox="1"/>
          <p:nvPr/>
        </p:nvSpPr>
        <p:spPr>
          <a:xfrm>
            <a:off x="8806174" y="1281811"/>
            <a:ext cx="2611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Scattering amplitudes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See previous slide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462EB64-1049-15F6-5100-F8BA3B1D07CF}"/>
              </a:ext>
            </a:extLst>
          </p:cNvPr>
          <p:cNvCxnSpPr>
            <a:cxnSpLocks/>
          </p:cNvCxnSpPr>
          <p:nvPr/>
        </p:nvCxnSpPr>
        <p:spPr>
          <a:xfrm flipV="1">
            <a:off x="5259196" y="2642461"/>
            <a:ext cx="1487004" cy="17466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8475EFE-E80E-FA50-5B89-8008EA74D5C5}"/>
              </a:ext>
            </a:extLst>
          </p:cNvPr>
          <p:cNvSpPr txBox="1"/>
          <p:nvPr/>
        </p:nvSpPr>
        <p:spPr>
          <a:xfrm>
            <a:off x="3154601" y="4407205"/>
            <a:ext cx="35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Weights related to the multiplicity of pairs of  primary particles created at the initial stage of the collision 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4C12B9B4-24E2-84F0-8E7D-E9B335F16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534" y="3687301"/>
            <a:ext cx="2851777" cy="2702026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696B27B-47A4-6F1B-8CA3-C1D1A6656631}"/>
              </a:ext>
            </a:extLst>
          </p:cNvPr>
          <p:cNvSpPr txBox="1"/>
          <p:nvPr/>
        </p:nvSpPr>
        <p:spPr>
          <a:xfrm>
            <a:off x="9580801" y="4514361"/>
            <a:ext cx="261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Obtained from Thermal-Fist package 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20BB3-CA53-4A38-8708-C97416B8573B}"/>
              </a:ext>
            </a:extLst>
          </p:cNvPr>
          <p:cNvSpPr txBox="1"/>
          <p:nvPr/>
        </p:nvSpPr>
        <p:spPr>
          <a:xfrm>
            <a:off x="2690957" y="255034"/>
            <a:ext cx="6810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ϕ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N potential from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HAL QCD 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3480B7-8407-7280-39A8-CDB290F5F63A}"/>
              </a:ext>
            </a:extLst>
          </p:cNvPr>
          <p:cNvSpPr txBox="1"/>
          <p:nvPr/>
        </p:nvSpPr>
        <p:spPr>
          <a:xfrm>
            <a:off x="138098" y="6317561"/>
            <a:ext cx="819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Y.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Lyu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 (Lattice QCD, HAL QCD Collaboration), Phys. Rev. D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074507 (2022).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ADD34C-C3B3-ADB0-3C39-05BC0B4AE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85" y="1772713"/>
            <a:ext cx="5773118" cy="433968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BE148A-F8A4-BA7A-815A-5DDCD8FAB52A}"/>
              </a:ext>
            </a:extLst>
          </p:cNvPr>
          <p:cNvSpPr txBox="1"/>
          <p:nvPr/>
        </p:nvSpPr>
        <p:spPr>
          <a:xfrm>
            <a:off x="2198631" y="1311048"/>
            <a:ext cx="276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Spin 3/2 channel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D93658-360B-53EB-3E7B-B80DBBDCCF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64" y="2606249"/>
            <a:ext cx="3130344" cy="461665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48F6E5A-2FBA-E200-B336-474E4768BD38}"/>
              </a:ext>
            </a:extLst>
          </p:cNvPr>
          <p:cNvCxnSpPr>
            <a:cxnSpLocks/>
          </p:cNvCxnSpPr>
          <p:nvPr/>
        </p:nvCxnSpPr>
        <p:spPr>
          <a:xfrm flipH="1" flipV="1">
            <a:off x="3370881" y="2258843"/>
            <a:ext cx="402956" cy="4294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FEA8A7D0-BD21-6734-24CD-21A0FADED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8631" y="3162209"/>
            <a:ext cx="2422575" cy="102123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DF17714-C03C-837D-1D2C-547E5C7E61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45" y="2968195"/>
            <a:ext cx="4001604" cy="493531"/>
          </a:xfrm>
          <a:prstGeom prst="rect">
            <a:avLst/>
          </a:prstGeom>
        </p:spPr>
      </p:pic>
      <p:sp>
        <p:nvSpPr>
          <p:cNvPr id="20" name="矢印: 右 19">
            <a:extLst>
              <a:ext uri="{FF2B5EF4-FFF2-40B4-BE49-F238E27FC236}">
                <a16:creationId xmlns:a16="http://schemas.microsoft.com/office/drawing/2014/main" id="{82658E41-0DE5-1FBE-FAAA-0C2FD6B91B5C}"/>
              </a:ext>
            </a:extLst>
          </p:cNvPr>
          <p:cNvSpPr/>
          <p:nvPr/>
        </p:nvSpPr>
        <p:spPr>
          <a:xfrm>
            <a:off x="6759415" y="2910531"/>
            <a:ext cx="829159" cy="562956"/>
          </a:xfrm>
          <a:prstGeom prst="rightArrow">
            <a:avLst>
              <a:gd name="adj1" fmla="val 41741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175CF9A-5E08-640D-00B0-52F255EC86E6}"/>
              </a:ext>
            </a:extLst>
          </p:cNvPr>
          <p:cNvSpPr txBox="1"/>
          <p:nvPr/>
        </p:nvSpPr>
        <p:spPr>
          <a:xfrm>
            <a:off x="7588574" y="3841707"/>
            <a:ext cx="3905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Indication for a quite strong and attractive interaction! 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576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4FE7AE-5B7D-3F0C-0EF4-08368F1D3D8A}"/>
              </a:ext>
            </a:extLst>
          </p:cNvPr>
          <p:cNvSpPr txBox="1"/>
          <p:nvPr/>
        </p:nvSpPr>
        <p:spPr>
          <a:xfrm>
            <a:off x="660382" y="6430030"/>
            <a:ext cx="103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L.M. Abreu, P. Gubler, K.P.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Khemchandani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A. Martínez Torres and A.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Hosaka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arXiv:2409.???? [hep-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859884-174D-54FE-8610-86F179DA5567}"/>
              </a:ext>
            </a:extLst>
          </p:cNvPr>
          <p:cNvSpPr txBox="1"/>
          <p:nvPr/>
        </p:nvSpPr>
        <p:spPr>
          <a:xfrm>
            <a:off x="2405095" y="351279"/>
            <a:ext cx="783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 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obtained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correlation function (channel decomposed)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76C0541-2F24-68CA-BFB6-B07394C21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55" y="1258835"/>
            <a:ext cx="7103130" cy="455954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AC8B7C-E4FB-B3E8-DC4B-12400B0C1D3F}"/>
              </a:ext>
            </a:extLst>
          </p:cNvPr>
          <p:cNvSpPr txBox="1"/>
          <p:nvPr/>
        </p:nvSpPr>
        <p:spPr>
          <a:xfrm>
            <a:off x="8433660" y="2675178"/>
            <a:ext cx="3621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Similar to </a:t>
            </a:r>
          </a:p>
          <a:p>
            <a:pPr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A.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Feijoo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et al.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</a:p>
          <a:p>
            <a:pPr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arXiv:2407.01128 [hep-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]. </a:t>
            </a:r>
          </a:p>
          <a:p>
            <a:pPr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581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859884-174D-54FE-8610-86F179DA5567}"/>
              </a:ext>
            </a:extLst>
          </p:cNvPr>
          <p:cNvSpPr txBox="1"/>
          <p:nvPr/>
        </p:nvSpPr>
        <p:spPr>
          <a:xfrm>
            <a:off x="3006386" y="237769"/>
            <a:ext cx="654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 obtained scattering lengths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AC8B7C-E4FB-B3E8-DC4B-12400B0C1D3F}"/>
              </a:ext>
            </a:extLst>
          </p:cNvPr>
          <p:cNvSpPr txBox="1"/>
          <p:nvPr/>
        </p:nvSpPr>
        <p:spPr>
          <a:xfrm>
            <a:off x="7251491" y="2766568"/>
            <a:ext cx="494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Large model parameter dependence!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C8C969B-92EB-9578-D23C-FEF47FE54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82" y="1266191"/>
            <a:ext cx="5797652" cy="2390874"/>
          </a:xfrm>
          <a:prstGeom prst="rect">
            <a:avLst/>
          </a:prstGeom>
        </p:spPr>
      </p:pic>
      <p:sp>
        <p:nvSpPr>
          <p:cNvPr id="9" name="右中かっこ 8">
            <a:extLst>
              <a:ext uri="{FF2B5EF4-FFF2-40B4-BE49-F238E27FC236}">
                <a16:creationId xmlns:a16="http://schemas.microsoft.com/office/drawing/2014/main" id="{EC8F6BF7-3549-14B0-0F9C-F61640F7CEBE}"/>
              </a:ext>
            </a:extLst>
          </p:cNvPr>
          <p:cNvSpPr/>
          <p:nvPr/>
        </p:nvSpPr>
        <p:spPr>
          <a:xfrm>
            <a:off x="6675894" y="2379465"/>
            <a:ext cx="464949" cy="1270861"/>
          </a:xfrm>
          <a:prstGeom prst="rightBrace">
            <a:avLst>
              <a:gd name="adj1" fmla="val 2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105B26EB-8222-F18C-EC4C-DA298E25C90F}"/>
              </a:ext>
            </a:extLst>
          </p:cNvPr>
          <p:cNvSpPr/>
          <p:nvPr/>
        </p:nvSpPr>
        <p:spPr>
          <a:xfrm>
            <a:off x="9225366" y="3336625"/>
            <a:ext cx="643179" cy="1038386"/>
          </a:xfrm>
          <a:prstGeom prst="downArrow">
            <a:avLst>
              <a:gd name="adj1" fmla="val 35542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75002E-7F9F-4502-5C1C-808C41DE9A94}"/>
              </a:ext>
            </a:extLst>
          </p:cNvPr>
          <p:cNvSpPr txBox="1"/>
          <p:nvPr/>
        </p:nvSpPr>
        <p:spPr>
          <a:xfrm>
            <a:off x="7557149" y="4483403"/>
            <a:ext cx="432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Correlation function is not very sensitive to the scattering length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F4EBB1-DB92-2239-A837-83B9794A21EE}"/>
              </a:ext>
            </a:extLst>
          </p:cNvPr>
          <p:cNvSpPr txBox="1"/>
          <p:nvPr/>
        </p:nvSpPr>
        <p:spPr>
          <a:xfrm>
            <a:off x="896318" y="6456022"/>
            <a:ext cx="1039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L.M. Abreu, P. Gubler, K.P.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Khemchandani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A. Martínez Torres and A.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Hosaka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Phys. Lett. B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860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139175 (2025).</a:t>
            </a:r>
          </a:p>
        </p:txBody>
      </p:sp>
    </p:spTree>
    <p:extLst>
      <p:ext uri="{BB962C8B-B14F-4D97-AF65-F5344CB8AC3E}">
        <p14:creationId xmlns:p14="http://schemas.microsoft.com/office/powerpoint/2010/main" val="3485473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37B7C52-82E9-A230-D151-338A5959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59" y="1653220"/>
            <a:ext cx="4833427" cy="36171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9930C8-4DEC-414B-A0B6-2555656AB246}"/>
              </a:ext>
            </a:extLst>
          </p:cNvPr>
          <p:cNvSpPr txBox="1"/>
          <p:nvPr/>
        </p:nvSpPr>
        <p:spPr>
          <a:xfrm>
            <a:off x="2798538" y="35014"/>
            <a:ext cx="614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More recent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121F04C1-7F88-4728-A255-AEFD2C58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859" y="63561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A10A0-54BA-4F6C-901A-3C194415CF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B33369-2E35-4849-AEC3-7F1BBCB4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67" y="1383038"/>
            <a:ext cx="3570056" cy="48251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A4FB16-2846-4FC9-8B52-63E8F7E3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98" y="1013911"/>
            <a:ext cx="3675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- invariant mass spectrum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511201-F002-4588-B497-7BE13B511EF7}"/>
              </a:ext>
            </a:extLst>
          </p:cNvPr>
          <p:cNvGrpSpPr/>
          <p:nvPr/>
        </p:nvGrpSpPr>
        <p:grpSpPr>
          <a:xfrm>
            <a:off x="4012890" y="538805"/>
            <a:ext cx="4166219" cy="470524"/>
            <a:chOff x="-142402" y="982843"/>
            <a:chExt cx="5090276" cy="47052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5D4D3A0-E10D-4EA4-920F-EA00F68D2CCF}"/>
                </a:ext>
              </a:extLst>
            </p:cNvPr>
            <p:cNvSpPr txBox="1"/>
            <p:nvPr/>
          </p:nvSpPr>
          <p:spPr>
            <a:xfrm>
              <a:off x="-142402" y="991702"/>
              <a:ext cx="2369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icrosoft JhengHei UI Light" panose="020B0304030504040204" pitchFamily="50" charset="-128"/>
                  <a:cs typeface="Microsoft JhengHei UI Light" panose="020B0304030504040204" pitchFamily="50" charset="-128"/>
                </a:rPr>
                <a:t>HADES:    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8D6C125-E4FC-41D9-9622-A430E8BB3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872" y="982843"/>
              <a:ext cx="38970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1.7 GeV π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-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A-reaction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27DA57-D494-4305-BD66-ACC84673DDDE}"/>
              </a:ext>
            </a:extLst>
          </p:cNvPr>
          <p:cNvSpPr txBox="1"/>
          <p:nvPr/>
        </p:nvSpPr>
        <p:spPr>
          <a:xfrm>
            <a:off x="738429" y="6233716"/>
            <a:ext cx="424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J.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Adamczewski-Musch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 (HADES Coll.),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022002 (2019).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6A05296-3DBC-C2AB-1489-798B16598FBF}"/>
              </a:ext>
            </a:extLst>
          </p:cNvPr>
          <p:cNvSpPr txBox="1"/>
          <p:nvPr/>
        </p:nvSpPr>
        <p:spPr>
          <a:xfrm>
            <a:off x="5837100" y="1038882"/>
            <a:ext cx="537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Theoretical analysis of the of the total </a:t>
            </a:r>
            <a:r>
              <a:rPr kumimoji="1" lang="el-GR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 production cross section: 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D429B82-0595-0F40-FC3D-87FBC89AA68D}"/>
              </a:ext>
            </a:extLst>
          </p:cNvPr>
          <p:cNvSpPr txBox="1"/>
          <p:nvPr/>
        </p:nvSpPr>
        <p:spPr>
          <a:xfrm>
            <a:off x="6135909" y="5267274"/>
            <a:ext cx="506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Paryev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Phys. A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1032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122624 (2023).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023C5D5-A77B-C081-B62E-23B310AD25AD}"/>
              </a:ext>
            </a:extLst>
          </p:cNvPr>
          <p:cNvSpPr txBox="1"/>
          <p:nvPr/>
        </p:nvSpPr>
        <p:spPr>
          <a:xfrm>
            <a:off x="7109218" y="5587385"/>
            <a:ext cx="371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Attractive ϕ-nucleus potential: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-(50 - 100) MeV 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91EE9810-2666-7524-C962-84CFDC3C0F5C}"/>
              </a:ext>
            </a:extLst>
          </p:cNvPr>
          <p:cNvSpPr/>
          <p:nvPr/>
        </p:nvSpPr>
        <p:spPr>
          <a:xfrm>
            <a:off x="6513702" y="5748967"/>
            <a:ext cx="475355" cy="323166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5204C7E1-B8FA-1195-35D2-739C70BF4076}"/>
              </a:ext>
            </a:extLst>
          </p:cNvPr>
          <p:cNvSpPr/>
          <p:nvPr/>
        </p:nvSpPr>
        <p:spPr>
          <a:xfrm>
            <a:off x="6513702" y="6349132"/>
            <a:ext cx="475355" cy="323166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3CD4416-7F61-9F06-6445-80425CA51575}"/>
              </a:ext>
            </a:extLst>
          </p:cNvPr>
          <p:cNvSpPr txBox="1"/>
          <p:nvPr/>
        </p:nvSpPr>
        <p:spPr>
          <a:xfrm>
            <a:off x="7109217" y="6187550"/>
            <a:ext cx="506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Relatively small imaginary part: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 – 25 MeV  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8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31" grpId="0"/>
      <p:bldP spid="33" grpId="0"/>
      <p:bldP spid="34" grpId="0" animBg="1"/>
      <p:bldP spid="9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EF5202-2052-4846-99E7-0F05288001F7}"/>
              </a:ext>
            </a:extLst>
          </p:cNvPr>
          <p:cNvSpPr txBox="1"/>
          <p:nvPr/>
        </p:nvSpPr>
        <p:spPr>
          <a:xfrm>
            <a:off x="317854" y="423200"/>
            <a:ext cx="11556292" cy="52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l-GR" altLang="ja-JP" sz="44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ϕ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meson in </a:t>
            </a:r>
            <a:r>
              <a:rPr kumimoji="1" lang="en-US" altLang="ja-JP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pA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collisions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9B83002-2F9B-4C6C-BE49-EC4535F57E6F}"/>
              </a:ext>
            </a:extLst>
          </p:cNvPr>
          <p:cNvGrpSpPr/>
          <p:nvPr/>
        </p:nvGrpSpPr>
        <p:grpSpPr>
          <a:xfrm>
            <a:off x="561983" y="2316524"/>
            <a:ext cx="4318777" cy="3092747"/>
            <a:chOff x="864889" y="2197502"/>
            <a:chExt cx="4003674" cy="3029406"/>
          </a:xfrm>
        </p:grpSpPr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B0912789-5E3C-41FA-B44F-E5A568BF87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8979" y="3243545"/>
              <a:ext cx="1953011" cy="1983363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" name="Line 12">
              <a:extLst>
                <a:ext uri="{FF2B5EF4-FFF2-40B4-BE49-F238E27FC236}">
                  <a16:creationId xmlns:a16="http://schemas.microsoft.com/office/drawing/2014/main" id="{47FB89FD-9F03-4763-ACBF-DA3BFD04824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64889" y="4179176"/>
              <a:ext cx="215255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Line 13">
              <a:extLst>
                <a:ext uri="{FF2B5EF4-FFF2-40B4-BE49-F238E27FC236}">
                  <a16:creationId xmlns:a16="http://schemas.microsoft.com/office/drawing/2014/main" id="{76161D5E-A4A0-4A4F-8F64-A024030034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17445" y="3868736"/>
              <a:ext cx="462781" cy="3104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Line 14">
              <a:extLst>
                <a:ext uri="{FF2B5EF4-FFF2-40B4-BE49-F238E27FC236}">
                  <a16:creationId xmlns:a16="http://schemas.microsoft.com/office/drawing/2014/main" id="{C727DECE-10C9-4670-813E-0007193D89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480226" y="2303604"/>
              <a:ext cx="152844" cy="1565134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EA046763-55C1-4E91-AEB2-1A8E15819B2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80226" y="3868736"/>
              <a:ext cx="1388337" cy="625191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4DBF2F39-3DEA-4556-BE1C-D4FF6F5D01A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45194" y="3667046"/>
              <a:ext cx="537213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1801FEC7-BCF1-499A-98D6-F40C431925C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43111" y="4389115"/>
              <a:ext cx="429764" cy="45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+</a:t>
              </a: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0D338BBA-9949-42B8-BED3-D5408B157C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84318" y="2197502"/>
              <a:ext cx="408959" cy="45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e-</a:t>
              </a:r>
              <a:endPara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9F15FB2-0829-4981-8BCC-1B769EB74BB2}"/>
              </a:ext>
            </a:extLst>
          </p:cNvPr>
          <p:cNvSpPr txBox="1"/>
          <p:nvPr/>
        </p:nvSpPr>
        <p:spPr>
          <a:xfrm>
            <a:off x="2374560" y="5718806"/>
            <a:ext cx="199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E325 (KEK)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E16 (J-PARC)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9B4BD5C-8FF3-4AD0-933E-5251E9DCC096}"/>
              </a:ext>
            </a:extLst>
          </p:cNvPr>
          <p:cNvCxnSpPr>
            <a:cxnSpLocks/>
          </p:cNvCxnSpPr>
          <p:nvPr/>
        </p:nvCxnSpPr>
        <p:spPr>
          <a:xfrm flipV="1">
            <a:off x="7528002" y="4643486"/>
            <a:ext cx="989894" cy="6682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742012-81E7-40D2-93F7-CCD30BC1903F}"/>
              </a:ext>
            </a:extLst>
          </p:cNvPr>
          <p:cNvSpPr txBox="1"/>
          <p:nvPr/>
        </p:nvSpPr>
        <p:spPr>
          <a:xfrm>
            <a:off x="4796383" y="5096357"/>
            <a:ext cx="329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low (zero?) temperature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BDA7BC-295D-4E6C-8A14-90044FAE23AB}"/>
              </a:ext>
            </a:extLst>
          </p:cNvPr>
          <p:cNvSpPr txBox="1"/>
          <p:nvPr/>
        </p:nvSpPr>
        <p:spPr>
          <a:xfrm>
            <a:off x="459019" y="1541020"/>
            <a:ext cx="272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 strong interaction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00030D9E-F181-4920-984D-DF25B2C85B50}"/>
              </a:ext>
            </a:extLst>
          </p:cNvPr>
          <p:cNvSpPr/>
          <p:nvPr/>
        </p:nvSpPr>
        <p:spPr>
          <a:xfrm>
            <a:off x="1386873" y="1987440"/>
            <a:ext cx="348936" cy="396556"/>
          </a:xfrm>
          <a:prstGeom prst="downArrow">
            <a:avLst>
              <a:gd name="adj1" fmla="val 26829"/>
              <a:gd name="adj2" fmla="val 50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3F4702-1509-4F14-8D6D-042E980EA6C0}"/>
              </a:ext>
            </a:extLst>
          </p:cNvPr>
          <p:cNvSpPr txBox="1"/>
          <p:nvPr/>
        </p:nvSpPr>
        <p:spPr>
          <a:xfrm>
            <a:off x="132441" y="2385630"/>
            <a:ext cx="2857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 distortion of signal due to interaction with nuclear medium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14B0DE9-30D0-452B-A587-DBCF92530953}"/>
              </a:ext>
            </a:extLst>
          </p:cNvPr>
          <p:cNvCxnSpPr>
            <a:cxnSpLocks/>
          </p:cNvCxnSpPr>
          <p:nvPr/>
        </p:nvCxnSpPr>
        <p:spPr>
          <a:xfrm flipH="1" flipV="1">
            <a:off x="3497528" y="4628952"/>
            <a:ext cx="1285955" cy="6382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C1172EB-60D4-4F03-AE8B-3C3D27DEA243}"/>
              </a:ext>
            </a:extLst>
          </p:cNvPr>
          <p:cNvCxnSpPr>
            <a:cxnSpLocks/>
          </p:cNvCxnSpPr>
          <p:nvPr/>
        </p:nvCxnSpPr>
        <p:spPr>
          <a:xfrm flipH="1">
            <a:off x="3654837" y="2987964"/>
            <a:ext cx="1122704" cy="9191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A08DBF9-F6C8-4098-B18B-162D971159B1}"/>
              </a:ext>
            </a:extLst>
          </p:cNvPr>
          <p:cNvCxnSpPr>
            <a:cxnSpLocks/>
          </p:cNvCxnSpPr>
          <p:nvPr/>
        </p:nvCxnSpPr>
        <p:spPr>
          <a:xfrm>
            <a:off x="7499996" y="3376197"/>
            <a:ext cx="1196244" cy="66100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74F5244-7B51-40E1-85D0-5F38C502C548}"/>
              </a:ext>
            </a:extLst>
          </p:cNvPr>
          <p:cNvSpPr txBox="1"/>
          <p:nvPr/>
        </p:nvSpPr>
        <p:spPr>
          <a:xfrm>
            <a:off x="4857293" y="2547356"/>
            <a:ext cx="329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approximate density:     normal nuclear density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ρ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53A8D42-C2DC-0D15-AE32-384885BCACE5}"/>
              </a:ext>
            </a:extLst>
          </p:cNvPr>
          <p:cNvSpPr txBox="1"/>
          <p:nvPr/>
        </p:nvSpPr>
        <p:spPr>
          <a:xfrm>
            <a:off x="3542924" y="960796"/>
            <a:ext cx="537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Experiments to be discussed in this talk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7DB3D1A-813A-14B1-CF88-92C2D61351A5}"/>
              </a:ext>
            </a:extLst>
          </p:cNvPr>
          <p:cNvGrpSpPr/>
          <p:nvPr/>
        </p:nvGrpSpPr>
        <p:grpSpPr>
          <a:xfrm>
            <a:off x="6924046" y="2934465"/>
            <a:ext cx="3770053" cy="2482670"/>
            <a:chOff x="4085836" y="3535534"/>
            <a:chExt cx="4039783" cy="2748517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A05D8848-4909-8601-5652-AFEC85309807}"/>
                </a:ext>
              </a:extLst>
            </p:cNvPr>
            <p:cNvGrpSpPr/>
            <p:nvPr/>
          </p:nvGrpSpPr>
          <p:grpSpPr>
            <a:xfrm>
              <a:off x="4085836" y="3535534"/>
              <a:ext cx="4039783" cy="2748517"/>
              <a:chOff x="2864244" y="1775353"/>
              <a:chExt cx="4039783" cy="2748517"/>
            </a:xfrm>
          </p:grpSpPr>
          <p:cxnSp>
            <p:nvCxnSpPr>
              <p:cNvPr id="28" name="直線矢印コネクタ 27">
                <a:extLst>
                  <a:ext uri="{FF2B5EF4-FFF2-40B4-BE49-F238E27FC236}">
                    <a16:creationId xmlns:a16="http://schemas.microsoft.com/office/drawing/2014/main" id="{800A3D0F-92EB-D0E4-7E28-2C26B88B4A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3257" y="1801047"/>
                <a:ext cx="188139" cy="55216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>
                <a:extLst>
                  <a:ext uri="{FF2B5EF4-FFF2-40B4-BE49-F238E27FC236}">
                    <a16:creationId xmlns:a16="http://schemas.microsoft.com/office/drawing/2014/main" id="{3B5E34CA-D3EA-8591-A6C2-BE204A083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0986" y="3568265"/>
                <a:ext cx="778028" cy="10017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FA2B5091-CC38-D7AC-5DD4-838DB7E055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7034" y="2764101"/>
                <a:ext cx="0" cy="216568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EDEFDA5A-BE57-03E1-DA23-8DFE7FB742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63257" y="2622884"/>
                <a:ext cx="73777" cy="14121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17399872-5217-7548-0DA4-14765E5DC0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3257" y="2486526"/>
                <a:ext cx="91478" cy="136358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7A48AE39-F99B-086B-F603-9AF5CBAC6D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63257" y="2358189"/>
                <a:ext cx="91478" cy="12868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8884020F-39CA-DD78-E1F9-3F302AA97F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32695" y="2996177"/>
                <a:ext cx="121939" cy="171142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7F41E644-6CA0-DAA2-F806-4C20AFD72E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1396" y="3155197"/>
                <a:ext cx="145636" cy="12122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608D4AD3-7727-E2F7-593F-1A738E7641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97032" y="3171983"/>
                <a:ext cx="174881" cy="22510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0E0D3191-3BE0-FC56-24DE-64DC5FE3F5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63284" y="3390756"/>
                <a:ext cx="201743" cy="764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CFEE6DB5-7A4A-2FAF-892F-BD51076DE4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54388" y="3456529"/>
                <a:ext cx="91478" cy="12868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E14A9039-3F28-893B-1AB9-45E56DB1FC72}"/>
                  </a:ext>
                </a:extLst>
              </p:cNvPr>
              <p:cNvGrpSpPr/>
              <p:nvPr/>
            </p:nvGrpSpPr>
            <p:grpSpPr>
              <a:xfrm>
                <a:off x="2864244" y="1775353"/>
                <a:ext cx="4039783" cy="2748517"/>
                <a:chOff x="6732168" y="2865450"/>
                <a:chExt cx="3037037" cy="2000673"/>
              </a:xfrm>
            </p:grpSpPr>
            <p:grpSp>
              <p:nvGrpSpPr>
                <p:cNvPr id="40" name="グループ化 39">
                  <a:extLst>
                    <a:ext uri="{FF2B5EF4-FFF2-40B4-BE49-F238E27FC236}">
                      <a16:creationId xmlns:a16="http://schemas.microsoft.com/office/drawing/2014/main" id="{46216B22-0658-03C4-185D-0F85FE60F4EA}"/>
                    </a:ext>
                  </a:extLst>
                </p:cNvPr>
                <p:cNvGrpSpPr/>
                <p:nvPr/>
              </p:nvGrpSpPr>
              <p:grpSpPr>
                <a:xfrm>
                  <a:off x="6732168" y="3225731"/>
                  <a:ext cx="3037037" cy="1640392"/>
                  <a:chOff x="1285531" y="3243545"/>
                  <a:chExt cx="3559975" cy="1983363"/>
                </a:xfrm>
              </p:grpSpPr>
              <p:sp>
                <p:nvSpPr>
                  <p:cNvPr id="42" name="Oval 11">
                    <a:extLst>
                      <a:ext uri="{FF2B5EF4-FFF2-40B4-BE49-F238E27FC236}">
                        <a16:creationId xmlns:a16="http://schemas.microsoft.com/office/drawing/2014/main" id="{7A093CFF-6DFE-A9F9-42EE-1FE9199593E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48979" y="3243545"/>
                    <a:ext cx="1953011" cy="1983363"/>
                  </a:xfrm>
                  <a:prstGeom prst="ellipse">
                    <a:avLst/>
                  </a:prstGeom>
                  <a:solidFill>
                    <a:schemeClr val="accent4">
                      <a:alpha val="29019"/>
                    </a:schemeClr>
                  </a:solidFill>
                  <a:ln w="9525" algn="ctr">
                    <a:solidFill>
                      <a:srgbClr val="4743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3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669925" indent="-325438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022350" indent="-350838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339850" indent="-315913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1681163" indent="-339725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1383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5955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0527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5099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43" name="Line 12">
                    <a:extLst>
                      <a:ext uri="{FF2B5EF4-FFF2-40B4-BE49-F238E27FC236}">
                        <a16:creationId xmlns:a16="http://schemas.microsoft.com/office/drawing/2014/main" id="{EB1F5393-5A20-A60D-3C52-F8A34861F39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85531" y="4179177"/>
                    <a:ext cx="173191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44" name="Line 13">
                    <a:extLst>
                      <a:ext uri="{FF2B5EF4-FFF2-40B4-BE49-F238E27FC236}">
                        <a16:creationId xmlns:a16="http://schemas.microsoft.com/office/drawing/2014/main" id="{B571DE0D-DB1F-D1B2-CF08-FB237A48B83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17445" y="3868736"/>
                    <a:ext cx="462781" cy="310439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45" name="Text Box 19">
                    <a:extLst>
                      <a:ext uri="{FF2B5EF4-FFF2-40B4-BE49-F238E27FC236}">
                        <a16:creationId xmlns:a16="http://schemas.microsoft.com/office/drawing/2014/main" id="{06B73E16-9763-AB5E-0920-0EC24CFC8B6E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285531" y="3630351"/>
                    <a:ext cx="537213" cy="7138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3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669925" indent="-325438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022350" indent="-350838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339850" indent="-315913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1681163" indent="-339725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1383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5955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0527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5099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AF8C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Ｐゴシック" panose="020B0600070205080204" pitchFamily="50" charset="-128"/>
                        <a:cs typeface="+mn-cs"/>
                      </a:rPr>
                      <a:t>p</a:t>
                    </a:r>
                  </a:p>
                </p:txBody>
              </p:sp>
              <p:sp>
                <p:nvSpPr>
                  <p:cNvPr id="46" name="Text Box 21">
                    <a:extLst>
                      <a:ext uri="{FF2B5EF4-FFF2-40B4-BE49-F238E27FC236}">
                        <a16:creationId xmlns:a16="http://schemas.microsoft.com/office/drawing/2014/main" id="{2A17248D-EB98-3C46-9F61-EE066E8E53AF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273908" y="4488958"/>
                    <a:ext cx="571598" cy="4837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3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669925" indent="-325438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022350" indent="-350838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339850" indent="-315913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1681163" indent="-339725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1383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5955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0527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5099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949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Ｐゴシック" panose="020B0600070205080204" pitchFamily="50" charset="-128"/>
                        <a:cs typeface="+mn-cs"/>
                      </a:rPr>
                      <a:t>K</a:t>
                    </a:r>
                    <a:r>
                      <a:rPr kumimoji="1" lang="en-US" altLang="ja-JP" sz="2000" b="0" i="0" u="none" strike="noStrike" kern="1200" cap="none" spc="0" normalizeH="0" baseline="50000" noProof="0" dirty="0">
                        <a:ln>
                          <a:noFill/>
                        </a:ln>
                        <a:solidFill>
                          <a:srgbClr val="C949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Ｐゴシック" panose="020B0600070205080204" pitchFamily="50" charset="-128"/>
                        <a:cs typeface="+mn-cs"/>
                      </a:rPr>
                      <a:t>+</a:t>
                    </a:r>
                  </a:p>
                </p:txBody>
              </p:sp>
              <p:sp>
                <p:nvSpPr>
                  <p:cNvPr id="47" name="Text Box 22">
                    <a:extLst>
                      <a:ext uri="{FF2B5EF4-FFF2-40B4-BE49-F238E27FC236}">
                        <a16:creationId xmlns:a16="http://schemas.microsoft.com/office/drawing/2014/main" id="{A8DB6AEC-3673-AACE-AC03-1277030228FC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142933" y="3989223"/>
                    <a:ext cx="513358" cy="7138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3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669925" indent="-325438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022350" indent="-350838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339850" indent="-315913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1681163" indent="-339725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1383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5955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0527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5099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ＭＳ Ｐゴシック" panose="020B0600070205080204" pitchFamily="50" charset="-128"/>
                        <a:cs typeface="+mn-cs"/>
                      </a:rPr>
                      <a:t>f</a:t>
                    </a:r>
                  </a:p>
                </p:txBody>
              </p:sp>
            </p:grpSp>
            <p:sp>
              <p:nvSpPr>
                <p:cNvPr id="41" name="Text Box 21">
                  <a:extLst>
                    <a:ext uri="{FF2B5EF4-FFF2-40B4-BE49-F238E27FC236}">
                      <a16:creationId xmlns:a16="http://schemas.microsoft.com/office/drawing/2014/main" id="{66A7D01C-5193-EAD3-071A-5F8AFF6F697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257076" y="2865450"/>
                  <a:ext cx="474810" cy="420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669925" indent="-325438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022350" indent="-350838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339850" indent="-315913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1681163" indent="-339725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1383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5955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0527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5099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9492C">
                          <a:lumMod val="75000"/>
                        </a:srgbClr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ＭＳ Ｐゴシック" panose="020B0600070205080204" pitchFamily="50" charset="-128"/>
                      <a:cs typeface="+mn-cs"/>
                    </a:rPr>
                    <a:t>K</a:t>
                  </a:r>
                  <a:r>
                    <a:rPr kumimoji="1" lang="en-US" altLang="ja-JP" sz="3200" b="0" i="0" u="none" strike="noStrike" kern="1200" cap="none" spc="0" normalizeH="0" baseline="24000" noProof="0" dirty="0">
                      <a:ln>
                        <a:noFill/>
                      </a:ln>
                      <a:solidFill>
                        <a:srgbClr val="C9492C">
                          <a:lumMod val="75000"/>
                        </a:srgbClr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ＭＳ Ｐゴシック" panose="020B0600070205080204" pitchFamily="50" charset="-128"/>
                      <a:cs typeface="+mn-cs"/>
                    </a:rPr>
                    <a:t>-</a:t>
                  </a:r>
                </a:p>
              </p:txBody>
            </p:sp>
          </p:grpSp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C215702-3F9A-27ED-11C0-82D31529ADB0}"/>
                </a:ext>
              </a:extLst>
            </p:cNvPr>
            <p:cNvSpPr txBox="1"/>
            <p:nvPr/>
          </p:nvSpPr>
          <p:spPr>
            <a:xfrm>
              <a:off x="5840682" y="5593040"/>
              <a:ext cx="1273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Arial Unicode MS" panose="020B0604020202020204" pitchFamily="50" charset="-128"/>
                  <a:cs typeface="+mn-cs"/>
                </a:rPr>
                <a:t>nucleus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 Light" panose="020B0502040204020203" pitchFamily="34" charset="-122"/>
                <a:cs typeface="+mn-cs"/>
              </a:endParaRPr>
            </a:p>
          </p:txBody>
        </p:sp>
      </p:grpSp>
      <p:sp>
        <p:nvSpPr>
          <p:cNvPr id="48" name="Text Box 22">
            <a:extLst>
              <a:ext uri="{FF2B5EF4-FFF2-40B4-BE49-F238E27FC236}">
                <a16:creationId xmlns:a16="http://schemas.microsoft.com/office/drawing/2014/main" id="{67FBC289-39C1-F286-EE65-AB51500C645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81954" y="4150534"/>
            <a:ext cx="559349" cy="77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F120139-A31D-74B8-B13C-30B4E830A87B}"/>
              </a:ext>
            </a:extLst>
          </p:cNvPr>
          <p:cNvSpPr txBox="1"/>
          <p:nvPr/>
        </p:nvSpPr>
        <p:spPr>
          <a:xfrm>
            <a:off x="2644567" y="4783950"/>
            <a:ext cx="1222680" cy="35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+mn-cs"/>
              </a:rPr>
              <a:t>nucleus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 Light" panose="020B0502040204020203" pitchFamily="34" charset="-122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5312672-61BC-B831-4D94-7731E5D2F2B2}"/>
              </a:ext>
            </a:extLst>
          </p:cNvPr>
          <p:cNvSpPr txBox="1"/>
          <p:nvPr/>
        </p:nvSpPr>
        <p:spPr>
          <a:xfrm>
            <a:off x="8169601" y="5718806"/>
            <a:ext cx="234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pion beam (HADES)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E88 (J-PARC)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D643764-9145-5009-A912-FCB16936279A}"/>
              </a:ext>
            </a:extLst>
          </p:cNvPr>
          <p:cNvSpPr txBox="1"/>
          <p:nvPr/>
        </p:nvSpPr>
        <p:spPr>
          <a:xfrm>
            <a:off x="9750092" y="1750629"/>
            <a:ext cx="212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strong interaction</a:t>
            </a:r>
          </a:p>
        </p:txBody>
      </p:sp>
      <p:sp>
        <p:nvSpPr>
          <p:cNvPr id="52" name="矢印: 下 51">
            <a:extLst>
              <a:ext uri="{FF2B5EF4-FFF2-40B4-BE49-F238E27FC236}">
                <a16:creationId xmlns:a16="http://schemas.microsoft.com/office/drawing/2014/main" id="{82A7DACC-DC94-DF85-D818-EEC0CD428465}"/>
              </a:ext>
            </a:extLst>
          </p:cNvPr>
          <p:cNvSpPr/>
          <p:nvPr/>
        </p:nvSpPr>
        <p:spPr>
          <a:xfrm>
            <a:off x="10649875" y="2216960"/>
            <a:ext cx="348936" cy="396556"/>
          </a:xfrm>
          <a:prstGeom prst="downArrow">
            <a:avLst>
              <a:gd name="adj1" fmla="val 26829"/>
              <a:gd name="adj2" fmla="val 50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01B4606-E1A1-EA80-7861-E364B6578A73}"/>
              </a:ext>
            </a:extLst>
          </p:cNvPr>
          <p:cNvSpPr txBox="1"/>
          <p:nvPr/>
        </p:nvSpPr>
        <p:spPr>
          <a:xfrm>
            <a:off x="9461673" y="2636183"/>
            <a:ext cx="2725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distortion of signal due to interaction with nuclear medium</a:t>
            </a:r>
          </a:p>
        </p:txBody>
      </p:sp>
    </p:spTree>
    <p:extLst>
      <p:ext uri="{BB962C8B-B14F-4D97-AF65-F5344CB8AC3E}">
        <p14:creationId xmlns:p14="http://schemas.microsoft.com/office/powerpoint/2010/main" val="941467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C39576-7317-4118-89DC-3F24A411B983}"/>
              </a:ext>
            </a:extLst>
          </p:cNvPr>
          <p:cNvSpPr txBox="1"/>
          <p:nvPr/>
        </p:nvSpPr>
        <p:spPr>
          <a:xfrm>
            <a:off x="2599117" y="141504"/>
            <a:ext cx="699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angle-averaged di-lepton spectrum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BE224ED-19FA-43CB-A5B4-C7B87FA646B6}"/>
              </a:ext>
            </a:extLst>
          </p:cNvPr>
          <p:cNvSpPr txBox="1"/>
          <p:nvPr/>
        </p:nvSpPr>
        <p:spPr>
          <a:xfrm>
            <a:off x="248365" y="3176223"/>
            <a:ext cx="26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 double peak?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2241DA-EBB5-43B9-A210-C9DEFEA1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683" y="928007"/>
            <a:ext cx="6409549" cy="53427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C9C684-C07F-4CFF-AE68-BE83D8488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683" y="928007"/>
            <a:ext cx="6350224" cy="53274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86A9320-D7DA-4538-AB62-78F623078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058" y="935681"/>
            <a:ext cx="6396798" cy="53274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4DF1223-E810-4F42-B6BE-EC1F062B4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058" y="920333"/>
            <a:ext cx="6453901" cy="5327432"/>
          </a:xfrm>
          <a:prstGeom prst="rect">
            <a:avLst/>
          </a:prstGeom>
        </p:spPr>
      </p:pic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id="{8D308694-2641-CE14-863B-744478F45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848" y="6422649"/>
            <a:ext cx="5600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50" charset="-128"/>
                <a:cs typeface="+mn-cs"/>
              </a:rPr>
              <a:t>.J. Kim and P. </a:t>
            </a:r>
            <a:r>
              <a:rPr lang="en-US" altLang="ja-JP" dirty="0">
                <a:solidFill>
                  <a:prstClr val="black"/>
                </a:solidFill>
                <a:latin typeface="+mn-lt"/>
              </a:rPr>
              <a:t>Gubler, </a:t>
            </a:r>
            <a:r>
              <a:rPr lang="en-US" altLang="ja-JP" sz="18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Phys. Lett. B </a:t>
            </a:r>
            <a:r>
              <a:rPr lang="en-US" altLang="ja-JP" sz="1800" b="1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805</a:t>
            </a:r>
            <a:r>
              <a:rPr lang="en-US" altLang="ja-JP" sz="18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135412 (2020).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21EC47-533E-0502-2794-3B430D96674A}"/>
              </a:ext>
            </a:extLst>
          </p:cNvPr>
          <p:cNvSpPr txBox="1"/>
          <p:nvPr/>
        </p:nvSpPr>
        <p:spPr>
          <a:xfrm>
            <a:off x="9535152" y="2806890"/>
            <a:ext cx="2656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</a:rPr>
              <a:t>Computed at normal nuclear matter density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73D62C-DF75-86EE-DD3F-727B3FD141C6}"/>
              </a:ext>
            </a:extLst>
          </p:cNvPr>
          <p:cNvSpPr txBox="1"/>
          <p:nvPr/>
        </p:nvSpPr>
        <p:spPr>
          <a:xfrm>
            <a:off x="2350896" y="15071"/>
            <a:ext cx="9300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 Light" panose="020B0502040204020203" pitchFamily="34" charset="-122"/>
                <a:cs typeface="+mn-cs"/>
              </a:rPr>
              <a:t>ϕ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 Light" panose="020B0502040204020203" pitchFamily="34" charset="-122"/>
                <a:cs typeface="+mn-cs"/>
              </a:rPr>
              <a:t> meson at rest in nuclear matter 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 Light" panose="020B0502040204020203" pitchFamily="34" charset="-122"/>
              <a:cs typeface="+mn-cs"/>
            </a:endParaRPr>
          </a:p>
        </p:txBody>
      </p:sp>
      <p:sp>
        <p:nvSpPr>
          <p:cNvPr id="5" name="テキスト ボックス 3 1">
            <a:extLst>
              <a:ext uri="{FF2B5EF4-FFF2-40B4-BE49-F238E27FC236}">
                <a16:creationId xmlns:a16="http://schemas.microsoft.com/office/drawing/2014/main" id="{EC40F94A-B36A-F42E-3B2C-7CE5905C0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36" y="707221"/>
            <a:ext cx="10048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meson mass in nuclear matter probes the strange quark condensate at finite density!</a:t>
            </a:r>
          </a:p>
        </p:txBody>
      </p:sp>
      <p:pic>
        <p:nvPicPr>
          <p:cNvPr id="6" name="図 17">
            <a:extLst>
              <a:ext uri="{FF2B5EF4-FFF2-40B4-BE49-F238E27FC236}">
                <a16:creationId xmlns:a16="http://schemas.microsoft.com/office/drawing/2014/main" id="{50D08172-BF06-01F4-C982-FAB7DC8F6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01" y="1195817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上下矢印 7">
            <a:extLst>
              <a:ext uri="{FF2B5EF4-FFF2-40B4-BE49-F238E27FC236}">
                <a16:creationId xmlns:a16="http://schemas.microsoft.com/office/drawing/2014/main" id="{55890C38-0E33-B246-143E-F24691A3B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114" y="3510392"/>
            <a:ext cx="217487" cy="809625"/>
          </a:xfrm>
          <a:prstGeom prst="upDownArrow">
            <a:avLst>
              <a:gd name="adj1" fmla="val 36222"/>
              <a:gd name="adj2" fmla="val 4269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11">
            <a:extLst>
              <a:ext uri="{FF2B5EF4-FFF2-40B4-BE49-F238E27FC236}">
                <a16:creationId xmlns:a16="http://schemas.microsoft.com/office/drawing/2014/main" id="{8D46BAA1-56BF-9C65-0CBD-E12B5EE32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978" y="3510392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12">
            <a:extLst>
              <a:ext uri="{FF2B5EF4-FFF2-40B4-BE49-F238E27FC236}">
                <a16:creationId xmlns:a16="http://schemas.microsoft.com/office/drawing/2014/main" id="{A43A88C1-6AA6-21F4-1BFB-650808E4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914" y="1338227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右中かっこ 18">
            <a:extLst>
              <a:ext uri="{FF2B5EF4-FFF2-40B4-BE49-F238E27FC236}">
                <a16:creationId xmlns:a16="http://schemas.microsoft.com/office/drawing/2014/main" id="{1AC0C80F-5723-9A7E-295B-B177D587403F}"/>
              </a:ext>
            </a:extLst>
          </p:cNvPr>
          <p:cNvSpPr>
            <a:spLocks/>
          </p:cNvSpPr>
          <p:nvPr/>
        </p:nvSpPr>
        <p:spPr bwMode="auto">
          <a:xfrm>
            <a:off x="3638400" y="2879347"/>
            <a:ext cx="269614" cy="2471823"/>
          </a:xfrm>
          <a:prstGeom prst="rightBrace">
            <a:avLst>
              <a:gd name="adj1" fmla="val 8297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054EDE7-AD4D-A9D9-2D09-404FE3E4CA5D}"/>
              </a:ext>
            </a:extLst>
          </p:cNvPr>
          <p:cNvCxnSpPr>
            <a:cxnSpLocks noChangeShapeType="1"/>
            <a:stCxn id="10" idx="1"/>
            <a:endCxn id="7" idx="2"/>
          </p:cNvCxnSpPr>
          <p:nvPr/>
        </p:nvCxnSpPr>
        <p:spPr bwMode="auto">
          <a:xfrm flipV="1">
            <a:off x="3908014" y="3915205"/>
            <a:ext cx="1115454" cy="20005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上下矢印 9">
            <a:extLst>
              <a:ext uri="{FF2B5EF4-FFF2-40B4-BE49-F238E27FC236}">
                <a16:creationId xmlns:a16="http://schemas.microsoft.com/office/drawing/2014/main" id="{9EB60AF1-8F35-06EF-2F46-945FFE082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101" y="4320017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1ABBFADD-FB10-84C0-2333-D45EE5972F27}"/>
              </a:ext>
            </a:extLst>
          </p:cNvPr>
          <p:cNvSpPr/>
          <p:nvPr/>
        </p:nvSpPr>
        <p:spPr bwMode="auto">
          <a:xfrm>
            <a:off x="9461659" y="3915204"/>
            <a:ext cx="373380" cy="3060668"/>
          </a:xfrm>
          <a:prstGeom prst="rightBrac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2FFFEB9-F8AC-99A6-6373-BC49DF5361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648350" y="5629427"/>
            <a:ext cx="1" cy="53130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テキスト ボックス 1">
            <a:extLst>
              <a:ext uri="{FF2B5EF4-FFF2-40B4-BE49-F238E27FC236}">
                <a16:creationId xmlns:a16="http://schemas.microsoft.com/office/drawing/2014/main" id="{1F23E1FB-8D90-C5D3-5AD8-C3A371434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133" y="371514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Experiment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C0C6F213-5C7C-ABF8-B902-DCA8F3E1B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8639" y="1472654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Sum Rules + Experiment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2">
            <a:extLst>
              <a:ext uri="{FF2B5EF4-FFF2-40B4-BE49-F238E27FC236}">
                <a16:creationId xmlns:a16="http://schemas.microsoft.com/office/drawing/2014/main" id="{93F872F8-5B70-E5C4-094A-C3C26F2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213" y="1336427"/>
            <a:ext cx="550089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">
            <a:extLst>
              <a:ext uri="{FF2B5EF4-FFF2-40B4-BE49-F238E27FC236}">
                <a16:creationId xmlns:a16="http://schemas.microsoft.com/office/drawing/2014/main" id="{2181F812-316C-B18C-53BF-7B6526E5086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790743" y="356497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Lattice QCD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">
            <a:extLst>
              <a:ext uri="{FF2B5EF4-FFF2-40B4-BE49-F238E27FC236}">
                <a16:creationId xmlns:a16="http://schemas.microsoft.com/office/drawing/2014/main" id="{19F5D51A-EC2F-37E8-DC78-7BF8D031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05" y="1683197"/>
            <a:ext cx="2498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Not consistent?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BB138B7-B70C-39C2-6734-BB7BFE57D4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2245" y="3879269"/>
            <a:ext cx="2471823" cy="4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24D7EC0-D581-3F8D-3886-6F0B9AB9F2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2" y="6236465"/>
            <a:ext cx="3033609" cy="2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284B781-A5D9-A3D4-0207-681561429EFC}"/>
              </a:ext>
            </a:extLst>
          </p:cNvPr>
          <p:cNvSpPr txBox="1"/>
          <p:nvPr/>
        </p:nvSpPr>
        <p:spPr>
          <a:xfrm>
            <a:off x="241781" y="5213779"/>
            <a:ext cx="2469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Measurement  will be repeated at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J-PARC E16 experiment (with 100 times increased statistics!)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A61FB-3973-AC6A-EDF1-01402690D0B4}"/>
              </a:ext>
            </a:extLst>
          </p:cNvPr>
          <p:cNvSpPr txBox="1"/>
          <p:nvPr/>
        </p:nvSpPr>
        <p:spPr>
          <a:xfrm>
            <a:off x="241781" y="3315039"/>
            <a:ext cx="265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R. Muto et al.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(KEK, E325 Collaboration),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042501 (2007).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84F87104-D43B-63D8-3791-5FA3CE340876}"/>
              </a:ext>
            </a:extLst>
          </p:cNvPr>
          <p:cNvSpPr/>
          <p:nvPr/>
        </p:nvSpPr>
        <p:spPr>
          <a:xfrm>
            <a:off x="1352605" y="4563885"/>
            <a:ext cx="380937" cy="649894"/>
          </a:xfrm>
          <a:prstGeom prst="downArrow">
            <a:avLst>
              <a:gd name="adj1" fmla="val 38536"/>
              <a:gd name="adj2" fmla="val 466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96CBC3E-7CB3-C719-AC0C-AE29764EF8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21" y="6210372"/>
            <a:ext cx="2705637" cy="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7E5C9BA-8459-2EDB-C3D6-2B3EB77CC112}"/>
              </a:ext>
            </a:extLst>
          </p:cNvPr>
          <p:cNvCxnSpPr>
            <a:cxnSpLocks/>
          </p:cNvCxnSpPr>
          <p:nvPr/>
        </p:nvCxnSpPr>
        <p:spPr>
          <a:xfrm flipV="1">
            <a:off x="6370398" y="5870427"/>
            <a:ext cx="968865" cy="28035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C4F501-493F-4FCE-9343-D47EE38D3082}"/>
              </a:ext>
            </a:extLst>
          </p:cNvPr>
          <p:cNvSpPr txBox="1"/>
          <p:nvPr/>
        </p:nvSpPr>
        <p:spPr>
          <a:xfrm>
            <a:off x="115181" y="266096"/>
            <a:ext cx="1166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di-lepton spectrum    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0375152-155D-469A-91F6-E0A457616208}"/>
              </a:ext>
            </a:extLst>
          </p:cNvPr>
          <p:cNvGrpSpPr/>
          <p:nvPr/>
        </p:nvGrpSpPr>
        <p:grpSpPr>
          <a:xfrm>
            <a:off x="2329657" y="1269064"/>
            <a:ext cx="1849438" cy="1547813"/>
            <a:chOff x="1745117" y="3046512"/>
            <a:chExt cx="1849438" cy="15478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7DE913B-D5EF-4621-8910-1272633CCA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62642" y="3506887"/>
              <a:ext cx="730250" cy="730250"/>
            </a:xfrm>
            <a:prstGeom prst="ellipse">
              <a:avLst/>
            </a:prstGeom>
            <a:solidFill>
              <a:schemeClr val="accent4">
                <a:alpha val="28235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1B59DDD4-A308-4AFC-BE41-A162A4A2C0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45117" y="3851375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F7371F48-3D2C-4DDA-9B96-B0634A175F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49980" y="3449737"/>
              <a:ext cx="517525" cy="401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6CE9141-DE53-41E7-A01B-FA2FE9F0DCD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67505" y="3046512"/>
              <a:ext cx="57150" cy="403225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FD5D88A1-6C45-4F92-89D2-B78C467615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67505" y="3449737"/>
              <a:ext cx="288925" cy="17303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D499615D-2EBB-41B0-B1F1-124AF40F99F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59417" y="3491012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5F8C3232-D22C-4838-A5BC-3DF51A86507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37317" y="304651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B27EBFA4-0F1B-4D30-9567-F3B3C7B1831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10355" y="34211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105BF214-D83C-4BC0-B622-A17B151D418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13467" y="3760887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C7053049-3C92-42F0-815A-0F4816C85E6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26080" y="4197450"/>
              <a:ext cx="1768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outside decay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424BC90-2B15-459F-94B9-60C783C60949}"/>
              </a:ext>
            </a:extLst>
          </p:cNvPr>
          <p:cNvGrpSpPr/>
          <p:nvPr/>
        </p:nvGrpSpPr>
        <p:grpSpPr>
          <a:xfrm>
            <a:off x="5160964" y="1314308"/>
            <a:ext cx="1909762" cy="1519238"/>
            <a:chOff x="3710443" y="3087756"/>
            <a:chExt cx="1909762" cy="15192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EF9809-D96E-414E-8500-E32B7BE90E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2F94C661-D04A-420B-A89F-06ADCC73B7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B0954C25-74CE-48B7-A15C-4A0982CAC24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C421B0B2-0B09-4010-AB9F-3E41FB5A0C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699012B9-CC7F-41E9-9985-A19A3F9A75A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3F64638A-6918-4D05-8D16-531C1AB631C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4743" y="3454469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28DA2889-3DD8-4855-8529-46500177D7C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58218" y="3864044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EC5050F9-AA23-43A0-8497-69C11C438A8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97843" y="308775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D2CDF451-AF59-4F4C-A8BD-4B2309060DC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BE8C5687-C152-468A-AFFF-B6D475E0EDD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97780" y="4210119"/>
              <a:ext cx="162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inside decay</a:t>
              </a: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D77938D3-D09F-49DE-A251-39738591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52" y="3313075"/>
            <a:ext cx="9168347" cy="2646845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BC00AFD-E7C5-41BB-B917-D99BED38A06F}"/>
              </a:ext>
            </a:extLst>
          </p:cNvPr>
          <p:cNvSpPr txBox="1"/>
          <p:nvPr/>
        </p:nvSpPr>
        <p:spPr>
          <a:xfrm>
            <a:off x="7958934" y="1758808"/>
            <a:ext cx="230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Experimentally observed spectrum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B2C0AB0-D529-44BF-BD43-CC5868907ED8}"/>
              </a:ext>
            </a:extLst>
          </p:cNvPr>
          <p:cNvSpPr txBox="1"/>
          <p:nvPr/>
        </p:nvSpPr>
        <p:spPr>
          <a:xfrm>
            <a:off x="4400362" y="1675603"/>
            <a:ext cx="53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8FB10F8-EE8E-43A5-A633-9418BA9CC5C3}"/>
              </a:ext>
            </a:extLst>
          </p:cNvPr>
          <p:cNvSpPr txBox="1"/>
          <p:nvPr/>
        </p:nvSpPr>
        <p:spPr>
          <a:xfrm>
            <a:off x="7166083" y="1683335"/>
            <a:ext cx="53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=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7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8F3551-9AED-6DFA-3EFD-49DB23CED373}"/>
              </a:ext>
            </a:extLst>
          </p:cNvPr>
          <p:cNvSpPr txBox="1"/>
          <p:nvPr/>
        </p:nvSpPr>
        <p:spPr>
          <a:xfrm>
            <a:off x="2030050" y="290838"/>
            <a:ext cx="813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Can the two polarizations be disentangled?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3 1">
            <a:extLst>
              <a:ext uri="{FF2B5EF4-FFF2-40B4-BE49-F238E27FC236}">
                <a16:creationId xmlns:a16="http://schemas.microsoft.com/office/drawing/2014/main" id="{721FE883-1719-DA52-C8B3-2879B5668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596" y="1123272"/>
            <a:ext cx="59647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</a:rPr>
              <a:t>Look at the angular distributions of various decay channels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下矢印 28">
            <a:extLst>
              <a:ext uri="{FF2B5EF4-FFF2-40B4-BE49-F238E27FC236}">
                <a16:creationId xmlns:a16="http://schemas.microsoft.com/office/drawing/2014/main" id="{22CCEF76-81BF-3668-B60E-3F0ABFA0693B}"/>
              </a:ext>
            </a:extLst>
          </p:cNvPr>
          <p:cNvSpPr/>
          <p:nvPr/>
        </p:nvSpPr>
        <p:spPr>
          <a:xfrm rot="16200000">
            <a:off x="2377795" y="1062914"/>
            <a:ext cx="634565" cy="1074822"/>
          </a:xfrm>
          <a:prstGeom prst="downArrow">
            <a:avLst>
              <a:gd name="adj1" fmla="val 36486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D7A9D37-9212-35A1-20FE-9A41D3F5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417" y="2452222"/>
            <a:ext cx="3569368" cy="306045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84B04E2-0FDB-DD1B-3FDC-1B4245508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44" y="2452222"/>
            <a:ext cx="4830037" cy="3060457"/>
          </a:xfrm>
          <a:prstGeom prst="rect">
            <a:avLst/>
          </a:prstGeom>
        </p:spPr>
      </p:pic>
      <p:sp>
        <p:nvSpPr>
          <p:cNvPr id="11" name="テキスト ボックス 1">
            <a:extLst>
              <a:ext uri="{FF2B5EF4-FFF2-40B4-BE49-F238E27FC236}">
                <a16:creationId xmlns:a16="http://schemas.microsoft.com/office/drawing/2014/main" id="{2EAE8252-F78F-12EB-D99F-7C4487CC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434" y="5569153"/>
            <a:ext cx="3040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To be measured soon at the J-PARC E16 experiment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">
            <a:extLst>
              <a:ext uri="{FF2B5EF4-FFF2-40B4-BE49-F238E27FC236}">
                <a16:creationId xmlns:a16="http://schemas.microsoft.com/office/drawing/2014/main" id="{B72C29CA-902C-8B9F-CF31-EC223025C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773" y="5569153"/>
            <a:ext cx="3040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ew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E88 experiment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at J-PARC (in a few years)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92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17D9A1-19A1-339B-F9DE-352F3F77A9C2}"/>
              </a:ext>
            </a:extLst>
          </p:cNvPr>
          <p:cNvSpPr txBox="1"/>
          <p:nvPr/>
        </p:nvSpPr>
        <p:spPr>
          <a:xfrm>
            <a:off x="2017312" y="191436"/>
            <a:ext cx="760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Full angular distribution of dilepton decay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1 1">
            <a:extLst>
              <a:ext uri="{FF2B5EF4-FFF2-40B4-BE49-F238E27FC236}">
                <a16:creationId xmlns:a16="http://schemas.microsoft.com/office/drawing/2014/main" id="{06E9B194-A286-0DC8-AA29-2938AFD4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781" y="1731470"/>
            <a:ext cx="3040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</a:rPr>
              <a:t>Initial polarization: 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DA2692-0534-F071-0EF9-95CCEDF3B6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23" y="1828102"/>
            <a:ext cx="5000034" cy="329956"/>
          </a:xfrm>
          <a:prstGeom prst="rect">
            <a:avLst/>
          </a:prstGeom>
        </p:spPr>
      </p:pic>
      <p:sp>
        <p:nvSpPr>
          <p:cNvPr id="6" name="左中かっこ 5">
            <a:extLst>
              <a:ext uri="{FF2B5EF4-FFF2-40B4-BE49-F238E27FC236}">
                <a16:creationId xmlns:a16="http://schemas.microsoft.com/office/drawing/2014/main" id="{F9AD9D0C-3049-49E3-47C2-E59FEFD962FE}"/>
              </a:ext>
            </a:extLst>
          </p:cNvPr>
          <p:cNvSpPr/>
          <p:nvPr/>
        </p:nvSpPr>
        <p:spPr>
          <a:xfrm rot="16200000">
            <a:off x="6657479" y="978963"/>
            <a:ext cx="657727" cy="3015916"/>
          </a:xfrm>
          <a:prstGeom prst="leftBrace">
            <a:avLst>
              <a:gd name="adj1" fmla="val 18422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1 2 1">
            <a:extLst>
              <a:ext uri="{FF2B5EF4-FFF2-40B4-BE49-F238E27FC236}">
                <a16:creationId xmlns:a16="http://schemas.microsoft.com/office/drawing/2014/main" id="{060793AD-7BF8-69A7-7F52-E2D58416A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645" y="2757437"/>
            <a:ext cx="3040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Transverse polarization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3FFD316-3B45-3EF6-3555-EBFADE5FD278}"/>
              </a:ext>
            </a:extLst>
          </p:cNvPr>
          <p:cNvGrpSpPr/>
          <p:nvPr/>
        </p:nvGrpSpPr>
        <p:grpSpPr>
          <a:xfrm>
            <a:off x="8937122" y="871671"/>
            <a:ext cx="1321469" cy="714103"/>
            <a:chOff x="1116932" y="3194006"/>
            <a:chExt cx="1570121" cy="848605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1190A573-5E3D-6918-6CAC-BCD0D5EA027B}"/>
                </a:ext>
              </a:extLst>
            </p:cNvPr>
            <p:cNvSpPr/>
            <p:nvPr/>
          </p:nvSpPr>
          <p:spPr>
            <a:xfrm>
              <a:off x="1135453" y="3479885"/>
              <a:ext cx="379875" cy="40015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9FCB661E-EC2C-4EA1-99AB-AAD66EB10547}"/>
                </a:ext>
              </a:extLst>
            </p:cNvPr>
            <p:cNvSpPr/>
            <p:nvPr/>
          </p:nvSpPr>
          <p:spPr>
            <a:xfrm>
              <a:off x="1696808" y="3353105"/>
              <a:ext cx="990245" cy="653710"/>
            </a:xfrm>
            <a:prstGeom prst="rightArrow">
              <a:avLst>
                <a:gd name="adj1" fmla="val 37712"/>
                <a:gd name="adj2" fmla="val 50000"/>
              </a:avLst>
            </a:prstGeom>
            <a:solidFill>
              <a:srgbClr val="474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矢印: 上 10">
              <a:extLst>
                <a:ext uri="{FF2B5EF4-FFF2-40B4-BE49-F238E27FC236}">
                  <a16:creationId xmlns:a16="http://schemas.microsoft.com/office/drawing/2014/main" id="{41072866-8993-56B7-455B-763A780B37F8}"/>
                </a:ext>
              </a:extLst>
            </p:cNvPr>
            <p:cNvSpPr/>
            <p:nvPr/>
          </p:nvSpPr>
          <p:spPr>
            <a:xfrm>
              <a:off x="1116932" y="3194006"/>
              <a:ext cx="423110" cy="848605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769BDD5-42EE-D59E-B805-47D29495D70B}"/>
              </a:ext>
            </a:extLst>
          </p:cNvPr>
          <p:cNvGrpSpPr/>
          <p:nvPr/>
        </p:nvGrpSpPr>
        <p:grpSpPr>
          <a:xfrm>
            <a:off x="6809878" y="1062554"/>
            <a:ext cx="1548060" cy="523220"/>
            <a:chOff x="5847351" y="4931674"/>
            <a:chExt cx="1818770" cy="653710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DDEC2D7E-8530-B3EB-ED8B-3DFEFC30513E}"/>
                </a:ext>
              </a:extLst>
            </p:cNvPr>
            <p:cNvSpPr/>
            <p:nvPr/>
          </p:nvSpPr>
          <p:spPr>
            <a:xfrm>
              <a:off x="6114521" y="5045693"/>
              <a:ext cx="379875" cy="40015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矢印: 右 15">
              <a:extLst>
                <a:ext uri="{FF2B5EF4-FFF2-40B4-BE49-F238E27FC236}">
                  <a16:creationId xmlns:a16="http://schemas.microsoft.com/office/drawing/2014/main" id="{2771C135-DFAB-B2F0-7A05-E304091EF0BB}"/>
                </a:ext>
              </a:extLst>
            </p:cNvPr>
            <p:cNvSpPr/>
            <p:nvPr/>
          </p:nvSpPr>
          <p:spPr>
            <a:xfrm>
              <a:off x="6675876" y="4931674"/>
              <a:ext cx="990245" cy="653710"/>
            </a:xfrm>
            <a:prstGeom prst="rightArrow">
              <a:avLst>
                <a:gd name="adj1" fmla="val 37712"/>
                <a:gd name="adj2" fmla="val 50000"/>
              </a:avLst>
            </a:prstGeom>
            <a:solidFill>
              <a:srgbClr val="474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矢印: 上 16">
              <a:extLst>
                <a:ext uri="{FF2B5EF4-FFF2-40B4-BE49-F238E27FC236}">
                  <a16:creationId xmlns:a16="http://schemas.microsoft.com/office/drawing/2014/main" id="{EADE81C1-3102-28EF-6D3C-44B1956D0F4F}"/>
                </a:ext>
              </a:extLst>
            </p:cNvPr>
            <p:cNvSpPr/>
            <p:nvPr/>
          </p:nvSpPr>
          <p:spPr>
            <a:xfrm rot="16200000">
              <a:off x="6008773" y="4876104"/>
              <a:ext cx="423110" cy="745954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A6AD508-383E-EDD4-5D2C-E9ED6D7656A6}"/>
              </a:ext>
            </a:extLst>
          </p:cNvPr>
          <p:cNvGrpSpPr/>
          <p:nvPr/>
        </p:nvGrpSpPr>
        <p:grpSpPr>
          <a:xfrm>
            <a:off x="5028374" y="1062554"/>
            <a:ext cx="1491912" cy="523220"/>
            <a:chOff x="1692446" y="4710670"/>
            <a:chExt cx="1818770" cy="653710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9727FB0C-149B-E435-0602-39DAD4499E40}"/>
                </a:ext>
              </a:extLst>
            </p:cNvPr>
            <p:cNvSpPr/>
            <p:nvPr/>
          </p:nvSpPr>
          <p:spPr>
            <a:xfrm>
              <a:off x="1773460" y="4836168"/>
              <a:ext cx="379875" cy="40015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矢印: 右 19">
              <a:extLst>
                <a:ext uri="{FF2B5EF4-FFF2-40B4-BE49-F238E27FC236}">
                  <a16:creationId xmlns:a16="http://schemas.microsoft.com/office/drawing/2014/main" id="{C00853AD-C1CC-04DF-5640-129E132154B1}"/>
                </a:ext>
              </a:extLst>
            </p:cNvPr>
            <p:cNvSpPr/>
            <p:nvPr/>
          </p:nvSpPr>
          <p:spPr>
            <a:xfrm>
              <a:off x="2520971" y="4710670"/>
              <a:ext cx="990245" cy="653710"/>
            </a:xfrm>
            <a:prstGeom prst="rightArrow">
              <a:avLst>
                <a:gd name="adj1" fmla="val 37712"/>
                <a:gd name="adj2" fmla="val 50000"/>
              </a:avLst>
            </a:prstGeom>
            <a:solidFill>
              <a:srgbClr val="474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矢印: 上 20">
              <a:extLst>
                <a:ext uri="{FF2B5EF4-FFF2-40B4-BE49-F238E27FC236}">
                  <a16:creationId xmlns:a16="http://schemas.microsoft.com/office/drawing/2014/main" id="{AD514FB0-0941-0FC3-07A6-DDBCBA90398E}"/>
                </a:ext>
              </a:extLst>
            </p:cNvPr>
            <p:cNvSpPr/>
            <p:nvPr/>
          </p:nvSpPr>
          <p:spPr>
            <a:xfrm rot="5400000">
              <a:off x="1853868" y="4663267"/>
              <a:ext cx="423110" cy="745954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A7528FD-C327-2E10-991F-F8EAC585A014}"/>
              </a:ext>
            </a:extLst>
          </p:cNvPr>
          <p:cNvCxnSpPr>
            <a:cxnSpLocks/>
          </p:cNvCxnSpPr>
          <p:nvPr/>
        </p:nvCxnSpPr>
        <p:spPr>
          <a:xfrm>
            <a:off x="9425166" y="2208760"/>
            <a:ext cx="612057" cy="55632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 3">
            <a:extLst>
              <a:ext uri="{FF2B5EF4-FFF2-40B4-BE49-F238E27FC236}">
                <a16:creationId xmlns:a16="http://schemas.microsoft.com/office/drawing/2014/main" id="{4745BC0D-D696-F9B0-A831-73003C8DB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263" y="2757437"/>
            <a:ext cx="3040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Longitudinal polarization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ECB4A948-6CEA-27F9-D0A9-14A477D04E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8" y="4798786"/>
            <a:ext cx="10189376" cy="48905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2715A15E-A0EC-B43C-A3C4-BA84CB5FA6C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60" y="5457116"/>
            <a:ext cx="5702049" cy="489053"/>
          </a:xfrm>
          <a:prstGeom prst="rect">
            <a:avLst/>
          </a:prstGeom>
        </p:spPr>
      </p:pic>
      <p:sp>
        <p:nvSpPr>
          <p:cNvPr id="44" name="テキスト ボックス 1 2 2">
            <a:extLst>
              <a:ext uri="{FF2B5EF4-FFF2-40B4-BE49-F238E27FC236}">
                <a16:creationId xmlns:a16="http://schemas.microsoft.com/office/drawing/2014/main" id="{0FCE4872-8EA4-58CA-84EC-65FD76B56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302" y="6329470"/>
            <a:ext cx="3516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other φ-dependent terms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B2F523B-3907-81E1-799F-A9893B97BA0B}"/>
              </a:ext>
            </a:extLst>
          </p:cNvPr>
          <p:cNvCxnSpPr>
            <a:cxnSpLocks/>
          </p:cNvCxnSpPr>
          <p:nvPr/>
        </p:nvCxnSpPr>
        <p:spPr>
          <a:xfrm flipH="1" flipV="1">
            <a:off x="8501577" y="5925700"/>
            <a:ext cx="579184" cy="4170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>
            <a:extLst>
              <a:ext uri="{FF2B5EF4-FFF2-40B4-BE49-F238E27FC236}">
                <a16:creationId xmlns:a16="http://schemas.microsoft.com/office/drawing/2014/main" id="{9D377080-B262-698A-9E20-1B565E20EC9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73" y="3692125"/>
            <a:ext cx="2007681" cy="304316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28B032DC-2A6E-54A1-E45C-20EA4505B9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99" y="4075426"/>
            <a:ext cx="2834039" cy="313616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997501B-4874-7AE0-2F45-E8EB2859E23A}"/>
              </a:ext>
            </a:extLst>
          </p:cNvPr>
          <p:cNvGrpSpPr/>
          <p:nvPr/>
        </p:nvGrpSpPr>
        <p:grpSpPr>
          <a:xfrm>
            <a:off x="224381" y="2255169"/>
            <a:ext cx="4525495" cy="2181810"/>
            <a:chOff x="224381" y="2255169"/>
            <a:chExt cx="4525495" cy="2181810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C58DE5DD-0BDD-6741-830A-68D56E432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4381" y="2255169"/>
              <a:ext cx="4525495" cy="218181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93A26F1-339D-F238-1820-F7A9D1564304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838" y="4098757"/>
              <a:ext cx="170603" cy="182703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3C5C3DB-487D-76AF-543D-4070B39D63A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079" y="2344694"/>
              <a:ext cx="163495" cy="229318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56AC08F-F31A-9681-1572-12BF7AA22EF1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828" y="2333078"/>
              <a:ext cx="185506" cy="168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8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17D9A1-19A1-339B-F9DE-352F3F77A9C2}"/>
              </a:ext>
            </a:extLst>
          </p:cNvPr>
          <p:cNvSpPr txBox="1"/>
          <p:nvPr/>
        </p:nvSpPr>
        <p:spPr>
          <a:xfrm>
            <a:off x="2293695" y="153804"/>
            <a:ext cx="760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Full angular distribution of dilepton decay 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77CED33-E2CE-5D36-F205-4599018B6E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46" y="4819159"/>
            <a:ext cx="9016594" cy="551491"/>
          </a:xfrm>
          <a:prstGeom prst="rect">
            <a:avLst/>
          </a:prstGeom>
        </p:spPr>
      </p:pic>
      <p:sp>
        <p:nvSpPr>
          <p:cNvPr id="44" name="テキスト ボックス 1 2 2 1">
            <a:extLst>
              <a:ext uri="{FF2B5EF4-FFF2-40B4-BE49-F238E27FC236}">
                <a16:creationId xmlns:a16="http://schemas.microsoft.com/office/drawing/2014/main" id="{0FCE4872-8EA4-58CA-84EC-65FD76B56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082" y="5922141"/>
            <a:ext cx="25574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φ-dependent terms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B2F523B-3907-81E1-799F-A9893B97BA0B}"/>
              </a:ext>
            </a:extLst>
          </p:cNvPr>
          <p:cNvCxnSpPr>
            <a:cxnSpLocks/>
          </p:cNvCxnSpPr>
          <p:nvPr/>
        </p:nvCxnSpPr>
        <p:spPr>
          <a:xfrm flipH="1" flipV="1">
            <a:off x="10024671" y="5370650"/>
            <a:ext cx="145118" cy="5866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>
            <a:extLst>
              <a:ext uri="{FF2B5EF4-FFF2-40B4-BE49-F238E27FC236}">
                <a16:creationId xmlns:a16="http://schemas.microsoft.com/office/drawing/2014/main" id="{9D377080-B262-698A-9E20-1B565E20EC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14" y="2464338"/>
            <a:ext cx="2138520" cy="324148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28B032DC-2A6E-54A1-E45C-20EA4505B99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14" y="2847159"/>
            <a:ext cx="2929217" cy="32414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EBD1FD-B9A8-282F-DB8C-7C72A1DEA782}"/>
              </a:ext>
            </a:extLst>
          </p:cNvPr>
          <p:cNvSpPr txBox="1"/>
          <p:nvPr/>
        </p:nvSpPr>
        <p:spPr>
          <a:xfrm>
            <a:off x="905419" y="3325240"/>
            <a:ext cx="1168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With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 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400A0E7B-3182-9A1F-7DDD-F1F3E600B51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4" y="3928868"/>
            <a:ext cx="4555780" cy="426141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E7B5582-A58A-6199-E99E-777D9CE9575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71" y="3885710"/>
            <a:ext cx="1765098" cy="426141"/>
          </a:xfrm>
          <a:prstGeom prst="rect">
            <a:avLst/>
          </a:prstGeom>
        </p:spPr>
      </p:pic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B196980-42DC-DC83-6244-97C2552D0743}"/>
              </a:ext>
            </a:extLst>
          </p:cNvPr>
          <p:cNvCxnSpPr>
            <a:cxnSpLocks/>
          </p:cNvCxnSpPr>
          <p:nvPr/>
        </p:nvCxnSpPr>
        <p:spPr>
          <a:xfrm flipH="1">
            <a:off x="8147000" y="3734614"/>
            <a:ext cx="637760" cy="30219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 2 2 2">
            <a:extLst>
              <a:ext uri="{FF2B5EF4-FFF2-40B4-BE49-F238E27FC236}">
                <a16:creationId xmlns:a16="http://schemas.microsoft.com/office/drawing/2014/main" id="{88F49C39-1641-E4DA-6267-EC9016DD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082" y="3380671"/>
            <a:ext cx="25574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00-component</a:t>
            </a:r>
            <a:r>
              <a:rPr kumimoji="1" lang="en-US" altLang="ja-JP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of spin-density matrix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12C5D646-AB5C-8C64-248B-761B8CE75EDE}"/>
              </a:ext>
            </a:extLst>
          </p:cNvPr>
          <p:cNvSpPr/>
          <p:nvPr/>
        </p:nvSpPr>
        <p:spPr>
          <a:xfrm>
            <a:off x="425972" y="4830057"/>
            <a:ext cx="727098" cy="498486"/>
          </a:xfrm>
          <a:prstGeom prst="rightArrow">
            <a:avLst>
              <a:gd name="adj1" fmla="val 40345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DCEC6741-4774-4CCA-9054-A4BAF2167C48}"/>
              </a:ext>
            </a:extLst>
          </p:cNvPr>
          <p:cNvSpPr/>
          <p:nvPr/>
        </p:nvSpPr>
        <p:spPr>
          <a:xfrm>
            <a:off x="425972" y="5823765"/>
            <a:ext cx="727098" cy="498486"/>
          </a:xfrm>
          <a:prstGeom prst="rightArrow">
            <a:avLst>
              <a:gd name="adj1" fmla="val 40345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998A6655-010B-6147-3C71-B173617E37F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95" y="5787921"/>
            <a:ext cx="1258240" cy="479557"/>
          </a:xfrm>
          <a:prstGeom prst="rect">
            <a:avLst/>
          </a:prstGeom>
        </p:spPr>
      </p:pic>
      <p:sp>
        <p:nvSpPr>
          <p:cNvPr id="56" name="テキスト ボックス 1 2 2 1">
            <a:extLst>
              <a:ext uri="{FF2B5EF4-FFF2-40B4-BE49-F238E27FC236}">
                <a16:creationId xmlns:a16="http://schemas.microsoft.com/office/drawing/2014/main" id="{B119CCFA-18FC-D2C5-E590-967DD78D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560" y="5823881"/>
            <a:ext cx="4908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Unpolarized case: vanishing </a:t>
            </a:r>
            <a:r>
              <a:rPr lang="el-GR" altLang="ja-JP" sz="2000" dirty="0">
                <a:solidFill>
                  <a:prstClr val="black"/>
                </a:solidFill>
                <a:latin typeface="Calibri" panose="020F0502020204030204"/>
              </a:rPr>
              <a:t>θ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-dependence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7A8C048-5972-04FE-A413-7AAA16D4716C}"/>
              </a:ext>
            </a:extLst>
          </p:cNvPr>
          <p:cNvGrpSpPr/>
          <p:nvPr/>
        </p:nvGrpSpPr>
        <p:grpSpPr>
          <a:xfrm>
            <a:off x="1153070" y="844377"/>
            <a:ext cx="4942930" cy="2364044"/>
            <a:chOff x="224381" y="2255169"/>
            <a:chExt cx="4525495" cy="218181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C4D75498-7446-940D-0E10-91FB2EA4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4381" y="2255169"/>
              <a:ext cx="4525495" cy="218181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A4D910B-B693-2C89-4E65-847937351F0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838" y="4098757"/>
              <a:ext cx="170603" cy="182703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A5B92CE-F03E-9028-3CBD-4FC84074BCF9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079" y="2344694"/>
              <a:ext cx="163495" cy="229318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8AF8466-9E42-E4DD-1DD4-9D9E810EB98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828" y="2333078"/>
              <a:ext cx="185506" cy="168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34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20BB3-CA53-4A38-8708-C97416B8573B}"/>
              </a:ext>
            </a:extLst>
          </p:cNvPr>
          <p:cNvSpPr txBox="1"/>
          <p:nvPr/>
        </p:nvSpPr>
        <p:spPr>
          <a:xfrm>
            <a:off x="2409986" y="425515"/>
            <a:ext cx="862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Photoproduction measurement (CLAS)  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3480B7-8407-7280-39A8-CDB290F5F63A}"/>
              </a:ext>
            </a:extLst>
          </p:cNvPr>
          <p:cNvSpPr txBox="1"/>
          <p:nvPr/>
        </p:nvSpPr>
        <p:spPr>
          <a:xfrm>
            <a:off x="138098" y="6317561"/>
            <a:ext cx="819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I.I.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Strakovsky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al., Phys. Rev. C 101, 045201 (2020).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B22DF7C-933B-D6A0-E17E-28A6BE03D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34" y="1588576"/>
            <a:ext cx="5633966" cy="40915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A2B5E70-25BE-2E49-3596-1B3EF2973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60" y="2371908"/>
            <a:ext cx="5690387" cy="1610487"/>
          </a:xfrm>
          <a:prstGeom prst="rect">
            <a:avLst/>
          </a:prstGeom>
        </p:spPr>
      </p:pic>
      <p:sp>
        <p:nvSpPr>
          <p:cNvPr id="9" name="矢印: 左カーブ 8">
            <a:extLst>
              <a:ext uri="{FF2B5EF4-FFF2-40B4-BE49-F238E27FC236}">
                <a16:creationId xmlns:a16="http://schemas.microsoft.com/office/drawing/2014/main" id="{605D5B15-8CE1-BD3B-149D-59F059725C51}"/>
              </a:ext>
            </a:extLst>
          </p:cNvPr>
          <p:cNvSpPr/>
          <p:nvPr/>
        </p:nvSpPr>
        <p:spPr>
          <a:xfrm>
            <a:off x="10135892" y="2781944"/>
            <a:ext cx="464949" cy="790414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65299B8-1E48-2CF9-1D56-790D7B483D44}"/>
              </a:ext>
            </a:extLst>
          </p:cNvPr>
          <p:cNvSpPr txBox="1"/>
          <p:nvPr/>
        </p:nvSpPr>
        <p:spPr>
          <a:xfrm>
            <a:off x="9274796" y="1388850"/>
            <a:ext cx="253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Vector meson dominance is assumed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2615E6A-14B9-5145-6305-CC794E7BDEC0}"/>
              </a:ext>
            </a:extLst>
          </p:cNvPr>
          <p:cNvCxnSpPr>
            <a:cxnSpLocks/>
          </p:cNvCxnSpPr>
          <p:nvPr/>
        </p:nvCxnSpPr>
        <p:spPr>
          <a:xfrm>
            <a:off x="10389941" y="2078923"/>
            <a:ext cx="85978" cy="7192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720969A3-9A49-7B9B-3702-FA0CB80CD5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14" y="4877690"/>
            <a:ext cx="3627681" cy="369331"/>
          </a:xfrm>
          <a:prstGeom prst="rect">
            <a:avLst/>
          </a:prstGeom>
        </p:spPr>
      </p:pic>
      <p:sp>
        <p:nvSpPr>
          <p:cNvPr id="16" name="矢印: 下 15">
            <a:extLst>
              <a:ext uri="{FF2B5EF4-FFF2-40B4-BE49-F238E27FC236}">
                <a16:creationId xmlns:a16="http://schemas.microsoft.com/office/drawing/2014/main" id="{C0DDB4BF-0419-2581-9299-2C8A52A8206C}"/>
              </a:ext>
            </a:extLst>
          </p:cNvPr>
          <p:cNvSpPr/>
          <p:nvPr/>
        </p:nvSpPr>
        <p:spPr>
          <a:xfrm>
            <a:off x="8808715" y="4125833"/>
            <a:ext cx="466081" cy="622691"/>
          </a:xfrm>
          <a:prstGeom prst="downArrow">
            <a:avLst>
              <a:gd name="adj1" fmla="val 2561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1BF611-F6A0-4320-C06A-A76AC9EE404B}"/>
              </a:ext>
            </a:extLst>
          </p:cNvPr>
          <p:cNvSpPr txBox="1"/>
          <p:nvPr/>
        </p:nvSpPr>
        <p:spPr>
          <a:xfrm>
            <a:off x="6848660" y="5588231"/>
            <a:ext cx="485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Consistent with weak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Calibri" panose="020F0502020204030204" pitchFamily="34" charset="0"/>
              </a:rPr>
              <a:t>ϕN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interaction 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88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B16BDC-9A73-B09A-4B40-E2B7D352C8B6}"/>
              </a:ext>
            </a:extLst>
          </p:cNvPr>
          <p:cNvSpPr txBox="1"/>
          <p:nvPr/>
        </p:nvSpPr>
        <p:spPr>
          <a:xfrm>
            <a:off x="2877897" y="308014"/>
            <a:ext cx="736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Full angular distribution of K</a:t>
            </a:r>
            <a:r>
              <a:rPr lang="en-US" altLang="ja-JP" sz="3200" baseline="30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+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lang="en-US" altLang="ja-JP" sz="3600" baseline="30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decay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左中かっこ 4">
            <a:extLst>
              <a:ext uri="{FF2B5EF4-FFF2-40B4-BE49-F238E27FC236}">
                <a16:creationId xmlns:a16="http://schemas.microsoft.com/office/drawing/2014/main" id="{1995A9D0-7617-6C4B-0E55-774C6D13FF8D}"/>
              </a:ext>
            </a:extLst>
          </p:cNvPr>
          <p:cNvSpPr/>
          <p:nvPr/>
        </p:nvSpPr>
        <p:spPr>
          <a:xfrm rot="16200000" flipH="1">
            <a:off x="4115181" y="2911305"/>
            <a:ext cx="584776" cy="2654975"/>
          </a:xfrm>
          <a:prstGeom prst="leftBrace">
            <a:avLst>
              <a:gd name="adj1" fmla="val 18422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1 2 1">
            <a:extLst>
              <a:ext uri="{FF2B5EF4-FFF2-40B4-BE49-F238E27FC236}">
                <a16:creationId xmlns:a16="http://schemas.microsoft.com/office/drawing/2014/main" id="{6A90570B-6F9D-F4DD-F2FC-B7355DD8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974" y="3534098"/>
            <a:ext cx="3040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Transverse modes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52256CC-3B18-1648-F531-40DAE908154E}"/>
              </a:ext>
            </a:extLst>
          </p:cNvPr>
          <p:cNvCxnSpPr>
            <a:cxnSpLocks/>
          </p:cNvCxnSpPr>
          <p:nvPr/>
        </p:nvCxnSpPr>
        <p:spPr>
          <a:xfrm flipV="1">
            <a:off x="7808104" y="4206536"/>
            <a:ext cx="180865" cy="33074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 3">
            <a:extLst>
              <a:ext uri="{FF2B5EF4-FFF2-40B4-BE49-F238E27FC236}">
                <a16:creationId xmlns:a16="http://schemas.microsoft.com/office/drawing/2014/main" id="{5538555E-7DDB-431D-6B6B-6AA56A01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092" y="3785978"/>
            <a:ext cx="3040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Longitudinal mode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F3DF7BA-36E4-986A-0203-1AFC9657AE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8" y="4543377"/>
            <a:ext cx="8326941" cy="49142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510668E-0E23-3A1A-0C60-E43E0AA717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61" y="5201707"/>
            <a:ext cx="5691339" cy="489053"/>
          </a:xfrm>
          <a:prstGeom prst="rect">
            <a:avLst/>
          </a:prstGeom>
        </p:spPr>
      </p:pic>
      <p:sp>
        <p:nvSpPr>
          <p:cNvPr id="23" name="テキスト ボックス 1 2 2">
            <a:extLst>
              <a:ext uri="{FF2B5EF4-FFF2-40B4-BE49-F238E27FC236}">
                <a16:creationId xmlns:a16="http://schemas.microsoft.com/office/drawing/2014/main" id="{63AB34E5-5423-06F9-0D20-89BDBA1C4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189" y="5599476"/>
            <a:ext cx="23486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φ-dependent terms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730C699-E2AB-7B3B-F5D9-BCCC7B712886}"/>
              </a:ext>
            </a:extLst>
          </p:cNvPr>
          <p:cNvCxnSpPr>
            <a:cxnSpLocks/>
          </p:cNvCxnSpPr>
          <p:nvPr/>
        </p:nvCxnSpPr>
        <p:spPr>
          <a:xfrm flipH="1" flipV="1">
            <a:off x="8470482" y="5392093"/>
            <a:ext cx="641434" cy="3997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4AB161FA-6DFB-1621-1814-BAC8AC503E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76" y="5945853"/>
            <a:ext cx="6918913" cy="465941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491BAA9-A1E0-CBDA-0237-8249C2A4CC38}"/>
              </a:ext>
            </a:extLst>
          </p:cNvPr>
          <p:cNvCxnSpPr>
            <a:cxnSpLocks/>
          </p:cNvCxnSpPr>
          <p:nvPr/>
        </p:nvCxnSpPr>
        <p:spPr>
          <a:xfrm flipH="1">
            <a:off x="8470839" y="5881146"/>
            <a:ext cx="641077" cy="26801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8986868D-89C1-429D-0DD9-7DE96A8BE94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99" y="2615488"/>
            <a:ext cx="2138520" cy="32414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D10B2CE-F0D1-A9E3-9A0B-32E7962ABFA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99" y="2998309"/>
            <a:ext cx="2929217" cy="324148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34EEF0A-C227-AED0-9EFE-74985AAAC32A}"/>
              </a:ext>
            </a:extLst>
          </p:cNvPr>
          <p:cNvGrpSpPr/>
          <p:nvPr/>
        </p:nvGrpSpPr>
        <p:grpSpPr>
          <a:xfrm>
            <a:off x="1185155" y="995527"/>
            <a:ext cx="4942930" cy="2364044"/>
            <a:chOff x="224381" y="2255169"/>
            <a:chExt cx="4525495" cy="218181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DF0A4D5-82B1-2D1E-91D9-E79BE56F2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4381" y="2255169"/>
              <a:ext cx="4525495" cy="218181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D409D90-1546-8842-235C-D0DE2D90BC72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838" y="4098757"/>
              <a:ext cx="170603" cy="18270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5DD5F0B2-36D0-6AD4-36CF-D666E27E04D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079" y="2344694"/>
              <a:ext cx="163495" cy="229318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8CE4AD9-3554-E1A0-58DF-72703D43F11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828" y="2333078"/>
              <a:ext cx="185506" cy="168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05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9930C8-4DEC-414B-A0B6-2555656AB246}"/>
              </a:ext>
            </a:extLst>
          </p:cNvPr>
          <p:cNvSpPr txBox="1"/>
          <p:nvPr/>
        </p:nvSpPr>
        <p:spPr>
          <a:xfrm>
            <a:off x="0" y="262127"/>
            <a:ext cx="1165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Simple relation between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JhengHei UI Light" panose="020B0304030504040204" pitchFamily="50" charset="-128"/>
                <a:cs typeface="Calibri" panose="020F0502020204030204" pitchFamily="34" charset="0"/>
              </a:rPr>
              <a:t>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JhengHei UI Light" panose="020B0304030504040204" pitchFamily="50" charset="-128"/>
                <a:cs typeface="Calibri" panose="020F0502020204030204" pitchFamily="34" charset="0"/>
              </a:rPr>
              <a:t>N scattering length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JhengHei UI Light" panose="020B0304030504040204" pitchFamily="50" charset="-128"/>
                <a:cs typeface="Calibri" panose="020F0502020204030204" pitchFamily="34" charset="0"/>
              </a:rPr>
              <a:t>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mass shift in nuclear matter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6844DCB-66A1-9242-BA13-08DF147664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86" y="1793927"/>
            <a:ext cx="5523218" cy="677784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C857A42-9FE6-0F87-EA4A-08DC9837CC2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46" y="2635392"/>
            <a:ext cx="3837549" cy="633684"/>
          </a:xfrm>
          <a:prstGeom prst="rect">
            <a:avLst/>
          </a:prstGeom>
        </p:spPr>
      </p:pic>
      <p:sp>
        <p:nvSpPr>
          <p:cNvPr id="41" name="右中かっこ 40">
            <a:extLst>
              <a:ext uri="{FF2B5EF4-FFF2-40B4-BE49-F238E27FC236}">
                <a16:creationId xmlns:a16="http://schemas.microsoft.com/office/drawing/2014/main" id="{015C44CE-8262-6DE5-7B70-EAD2CFF00C68}"/>
              </a:ext>
            </a:extLst>
          </p:cNvPr>
          <p:cNvSpPr/>
          <p:nvPr/>
        </p:nvSpPr>
        <p:spPr>
          <a:xfrm>
            <a:off x="7118916" y="1736534"/>
            <a:ext cx="550190" cy="1339444"/>
          </a:xfrm>
          <a:prstGeom prst="rightBrace">
            <a:avLst>
              <a:gd name="adj1" fmla="val 32197"/>
              <a:gd name="adj2" fmla="val 50000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6FE044B-3AF1-BA8B-9806-A8FD3F981BFD}"/>
              </a:ext>
            </a:extLst>
          </p:cNvPr>
          <p:cNvSpPr txBox="1"/>
          <p:nvPr/>
        </p:nvSpPr>
        <p:spPr>
          <a:xfrm>
            <a:off x="8059119" y="2052313"/>
            <a:ext cx="2820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Valid within the linear density approximation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5891FCA-2524-C457-2F29-D101E477D2A0}"/>
              </a:ext>
            </a:extLst>
          </p:cNvPr>
          <p:cNvSpPr txBox="1"/>
          <p:nvPr/>
        </p:nvSpPr>
        <p:spPr>
          <a:xfrm>
            <a:off x="638012" y="4313145"/>
            <a:ext cx="9211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However, the above prescription seems problematic if a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N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bound state (or resonance) is formed.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4B8C792-4F08-55FE-D7FA-32A288E9AE1C}"/>
              </a:ext>
            </a:extLst>
          </p:cNvPr>
          <p:cNvSpPr txBox="1"/>
          <p:nvPr/>
        </p:nvSpPr>
        <p:spPr>
          <a:xfrm>
            <a:off x="2301499" y="3407509"/>
            <a:ext cx="929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Larger than 100 MeV </a:t>
            </a:r>
            <a:r>
              <a:rPr kumimoji="1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IF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HAL QCD result is true for all spin configurations!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3E98E26-C14D-78C2-08A4-968DA64B2CB9}"/>
              </a:ext>
            </a:extLst>
          </p:cNvPr>
          <p:cNvSpPr/>
          <p:nvPr/>
        </p:nvSpPr>
        <p:spPr>
          <a:xfrm>
            <a:off x="2007030" y="5582437"/>
            <a:ext cx="902777" cy="521645"/>
          </a:xfrm>
          <a:prstGeom prst="rightArrow">
            <a:avLst>
              <a:gd name="adj1" fmla="val 37952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997FA5-1630-4F1D-602E-95D6A0D229A7}"/>
              </a:ext>
            </a:extLst>
          </p:cNvPr>
          <p:cNvSpPr txBox="1"/>
          <p:nvPr/>
        </p:nvSpPr>
        <p:spPr>
          <a:xfrm>
            <a:off x="3126704" y="5610795"/>
            <a:ext cx="606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Need better theoretical understanding!</a:t>
            </a:r>
          </a:p>
        </p:txBody>
      </p:sp>
    </p:spTree>
    <p:extLst>
      <p:ext uri="{BB962C8B-B14F-4D97-AF65-F5344CB8AC3E}">
        <p14:creationId xmlns:p14="http://schemas.microsoft.com/office/powerpoint/2010/main" val="244659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矢印: 右 121">
            <a:extLst>
              <a:ext uri="{FF2B5EF4-FFF2-40B4-BE49-F238E27FC236}">
                <a16:creationId xmlns:a16="http://schemas.microsoft.com/office/drawing/2014/main" id="{D1DF0D83-794D-4125-8FE0-AB7538E31111}"/>
              </a:ext>
            </a:extLst>
          </p:cNvPr>
          <p:cNvSpPr/>
          <p:nvPr/>
        </p:nvSpPr>
        <p:spPr>
          <a:xfrm>
            <a:off x="6997758" y="3085819"/>
            <a:ext cx="1396969" cy="801253"/>
          </a:xfrm>
          <a:prstGeom prst="rightArrow">
            <a:avLst>
              <a:gd name="adj1" fmla="val 31326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795847-A629-1B4D-18A2-6327841896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84" y="3209902"/>
            <a:ext cx="1199561" cy="677170"/>
          </a:xfrm>
          <a:prstGeom prst="rect">
            <a:avLst/>
          </a:prstGeom>
        </p:spPr>
      </p:pic>
      <p:sp>
        <p:nvSpPr>
          <p:cNvPr id="126" name="矢印: 右 125">
            <a:extLst>
              <a:ext uri="{FF2B5EF4-FFF2-40B4-BE49-F238E27FC236}">
                <a16:creationId xmlns:a16="http://schemas.microsoft.com/office/drawing/2014/main" id="{B83FF9E4-2BC2-4DC5-9A6C-C706B318AFDB}"/>
              </a:ext>
            </a:extLst>
          </p:cNvPr>
          <p:cNvSpPr/>
          <p:nvPr/>
        </p:nvSpPr>
        <p:spPr>
          <a:xfrm rot="2499130">
            <a:off x="10467369" y="3198107"/>
            <a:ext cx="617705" cy="453707"/>
          </a:xfrm>
          <a:prstGeom prst="rightArrow">
            <a:avLst>
              <a:gd name="adj1" fmla="val 3117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9289A0C8-AA47-44AD-BA09-D13CD13F1A49}"/>
              </a:ext>
            </a:extLst>
          </p:cNvPr>
          <p:cNvSpPr txBox="1"/>
          <p:nvPr/>
        </p:nvSpPr>
        <p:spPr>
          <a:xfrm>
            <a:off x="11095638" y="3014346"/>
            <a:ext cx="50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?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12AC9FA0-AE52-5CAB-71D9-80CC3290E67C}"/>
              </a:ext>
            </a:extLst>
          </p:cNvPr>
          <p:cNvSpPr/>
          <p:nvPr/>
        </p:nvSpPr>
        <p:spPr>
          <a:xfrm>
            <a:off x="7001916" y="4333350"/>
            <a:ext cx="1396969" cy="859444"/>
          </a:xfrm>
          <a:prstGeom prst="rightArrow">
            <a:avLst>
              <a:gd name="adj1" fmla="val 31326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6BF542-E225-FC8D-E469-5A66A04CF9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864" y="4427216"/>
            <a:ext cx="899711" cy="835260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2878F5C-4023-9802-9F14-650A08D08199}"/>
              </a:ext>
            </a:extLst>
          </p:cNvPr>
          <p:cNvSpPr/>
          <p:nvPr/>
        </p:nvSpPr>
        <p:spPr>
          <a:xfrm rot="18748177">
            <a:off x="10464677" y="4484558"/>
            <a:ext cx="610499" cy="501380"/>
          </a:xfrm>
          <a:prstGeom prst="rightArrow">
            <a:avLst>
              <a:gd name="adj1" fmla="val 3117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895736-8C54-A7A9-61AB-E60B04EED932}"/>
              </a:ext>
            </a:extLst>
          </p:cNvPr>
          <p:cNvSpPr txBox="1"/>
          <p:nvPr/>
        </p:nvSpPr>
        <p:spPr>
          <a:xfrm>
            <a:off x="11236923" y="4301123"/>
            <a:ext cx="707311" cy="70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?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2B4430-76C6-8149-9771-60EDAA3462DD}"/>
              </a:ext>
            </a:extLst>
          </p:cNvPr>
          <p:cNvSpPr txBox="1"/>
          <p:nvPr/>
        </p:nvSpPr>
        <p:spPr>
          <a:xfrm>
            <a:off x="137207" y="434788"/>
            <a:ext cx="11556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Dilepton spectrum from </a:t>
            </a:r>
            <a:r>
              <a:rPr lang="en-US" altLang="ja-JP" sz="4000" dirty="0" err="1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pA</a:t>
            </a:r>
            <a:r>
              <a:rPr lang="en-US" altLang="ja-JP" sz="40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reaction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(studied in a transport approach)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AE12AFE-B277-8834-7B76-839D30E1B5D3}"/>
              </a:ext>
            </a:extLst>
          </p:cNvPr>
          <p:cNvGrpSpPr/>
          <p:nvPr/>
        </p:nvGrpSpPr>
        <p:grpSpPr>
          <a:xfrm>
            <a:off x="2927285" y="2379859"/>
            <a:ext cx="3341612" cy="3539908"/>
            <a:chOff x="2927285" y="2379859"/>
            <a:chExt cx="3341612" cy="3539908"/>
          </a:xfrm>
        </p:grpSpPr>
        <p:grpSp>
          <p:nvGrpSpPr>
            <p:cNvPr id="141" name="グループ化 140">
              <a:extLst>
                <a:ext uri="{FF2B5EF4-FFF2-40B4-BE49-F238E27FC236}">
                  <a16:creationId xmlns:a16="http://schemas.microsoft.com/office/drawing/2014/main" id="{3D18DDFC-7147-C09B-C09A-69926E1C145C}"/>
                </a:ext>
              </a:extLst>
            </p:cNvPr>
            <p:cNvGrpSpPr/>
            <p:nvPr/>
          </p:nvGrpSpPr>
          <p:grpSpPr>
            <a:xfrm>
              <a:off x="4279433" y="4064086"/>
              <a:ext cx="701300" cy="726259"/>
              <a:chOff x="4989300" y="4557672"/>
              <a:chExt cx="1054891" cy="108494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59" name="円/楕円 149">
                <a:extLst>
                  <a:ext uri="{FF2B5EF4-FFF2-40B4-BE49-F238E27FC236}">
                    <a16:creationId xmlns:a16="http://schemas.microsoft.com/office/drawing/2014/main" id="{31A489B4-B950-7CD3-FB60-F63E4E80059F}"/>
                  </a:ext>
                </a:extLst>
              </p:cNvPr>
              <p:cNvSpPr/>
              <p:nvPr/>
            </p:nvSpPr>
            <p:spPr>
              <a:xfrm>
                <a:off x="4989300" y="4557672"/>
                <a:ext cx="1054891" cy="108494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0" name="テキスト ボックス 259">
                <a:extLst>
                  <a:ext uri="{FF2B5EF4-FFF2-40B4-BE49-F238E27FC236}">
                    <a16:creationId xmlns:a16="http://schemas.microsoft.com/office/drawing/2014/main" id="{A4820A21-5FEE-2AB4-66AD-DA7F0AE0E3A3}"/>
                  </a:ext>
                </a:extLst>
              </p:cNvPr>
              <p:cNvSpPr txBox="1"/>
              <p:nvPr/>
            </p:nvSpPr>
            <p:spPr>
              <a:xfrm>
                <a:off x="5198363" y="4582577"/>
                <a:ext cx="241331" cy="86610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ϕ</a:t>
                </a:r>
                <a:endParaRPr kumimoji="1" lang="ja-JP" alt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14" name="グループ化 213">
              <a:extLst>
                <a:ext uri="{FF2B5EF4-FFF2-40B4-BE49-F238E27FC236}">
                  <a16:creationId xmlns:a16="http://schemas.microsoft.com/office/drawing/2014/main" id="{3DD47B09-CB82-2FB1-EB43-9BCD6880265F}"/>
                </a:ext>
              </a:extLst>
            </p:cNvPr>
            <p:cNvGrpSpPr/>
            <p:nvPr/>
          </p:nvGrpSpPr>
          <p:grpSpPr>
            <a:xfrm>
              <a:off x="4868022" y="3678327"/>
              <a:ext cx="701300" cy="774779"/>
              <a:chOff x="4578953" y="2600433"/>
              <a:chExt cx="977623" cy="996866"/>
            </a:xfrm>
          </p:grpSpPr>
          <p:sp>
            <p:nvSpPr>
              <p:cNvPr id="257" name="円/楕円 137 1">
                <a:extLst>
                  <a:ext uri="{FF2B5EF4-FFF2-40B4-BE49-F238E27FC236}">
                    <a16:creationId xmlns:a16="http://schemas.microsoft.com/office/drawing/2014/main" id="{CCABFDEB-8D53-4249-20A6-4B45677A019E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テキスト ボックス 257">
                <a:extLst>
                  <a:ext uri="{FF2B5EF4-FFF2-40B4-BE49-F238E27FC236}">
                    <a16:creationId xmlns:a16="http://schemas.microsoft.com/office/drawing/2014/main" id="{8C5D3EF5-79E4-2CB8-7453-0A97CBCC5849}"/>
                  </a:ext>
                </a:extLst>
              </p:cNvPr>
              <p:cNvSpPr txBox="1"/>
              <p:nvPr/>
            </p:nvSpPr>
            <p:spPr>
              <a:xfrm>
                <a:off x="4702972" y="2694484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15" name="グループ化 214">
              <a:extLst>
                <a:ext uri="{FF2B5EF4-FFF2-40B4-BE49-F238E27FC236}">
                  <a16:creationId xmlns:a16="http://schemas.microsoft.com/office/drawing/2014/main" id="{AA260806-E569-89AD-5028-4BE07DCB769C}"/>
                </a:ext>
              </a:extLst>
            </p:cNvPr>
            <p:cNvGrpSpPr/>
            <p:nvPr/>
          </p:nvGrpSpPr>
          <p:grpSpPr>
            <a:xfrm>
              <a:off x="3173519" y="3213636"/>
              <a:ext cx="701300" cy="774779"/>
              <a:chOff x="5042642" y="4657912"/>
              <a:chExt cx="977623" cy="996866"/>
            </a:xfrm>
          </p:grpSpPr>
          <p:sp>
            <p:nvSpPr>
              <p:cNvPr id="255" name="円/楕円 152 1">
                <a:extLst>
                  <a:ext uri="{FF2B5EF4-FFF2-40B4-BE49-F238E27FC236}">
                    <a16:creationId xmlns:a16="http://schemas.microsoft.com/office/drawing/2014/main" id="{7B3C2ADF-0A05-A80D-AE84-13B21011F07C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テキスト ボックス 255">
                <a:extLst>
                  <a:ext uri="{FF2B5EF4-FFF2-40B4-BE49-F238E27FC236}">
                    <a16:creationId xmlns:a16="http://schemas.microsoft.com/office/drawing/2014/main" id="{CD0CB4E8-3B20-3C26-C0A3-4B95036158FC}"/>
                  </a:ext>
                </a:extLst>
              </p:cNvPr>
              <p:cNvSpPr txBox="1"/>
              <p:nvPr/>
            </p:nvSpPr>
            <p:spPr>
              <a:xfrm>
                <a:off x="5226996" y="4720821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16" name="グループ化 215">
              <a:extLst>
                <a:ext uri="{FF2B5EF4-FFF2-40B4-BE49-F238E27FC236}">
                  <a16:creationId xmlns:a16="http://schemas.microsoft.com/office/drawing/2014/main" id="{20A0520F-2C22-A8F4-854C-0D86FA124D02}"/>
                </a:ext>
              </a:extLst>
            </p:cNvPr>
            <p:cNvGrpSpPr/>
            <p:nvPr/>
          </p:nvGrpSpPr>
          <p:grpSpPr>
            <a:xfrm>
              <a:off x="4282846" y="2914439"/>
              <a:ext cx="701300" cy="774779"/>
              <a:chOff x="5042642" y="4657912"/>
              <a:chExt cx="977623" cy="996866"/>
            </a:xfrm>
          </p:grpSpPr>
          <p:sp>
            <p:nvSpPr>
              <p:cNvPr id="253" name="円/楕円 152 2">
                <a:extLst>
                  <a:ext uri="{FF2B5EF4-FFF2-40B4-BE49-F238E27FC236}">
                    <a16:creationId xmlns:a16="http://schemas.microsoft.com/office/drawing/2014/main" id="{EB36A2A7-FD16-39F9-DB8A-8B1FA8E7C378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テキスト ボックス 253">
                <a:extLst>
                  <a:ext uri="{FF2B5EF4-FFF2-40B4-BE49-F238E27FC236}">
                    <a16:creationId xmlns:a16="http://schemas.microsoft.com/office/drawing/2014/main" id="{6BAA88A1-E5F5-65CF-AB6F-A0C5598C5A3A}"/>
                  </a:ext>
                </a:extLst>
              </p:cNvPr>
              <p:cNvSpPr txBox="1"/>
              <p:nvPr/>
            </p:nvSpPr>
            <p:spPr>
              <a:xfrm>
                <a:off x="5259222" y="4697563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17" name="グループ化 216">
              <a:extLst>
                <a:ext uri="{FF2B5EF4-FFF2-40B4-BE49-F238E27FC236}">
                  <a16:creationId xmlns:a16="http://schemas.microsoft.com/office/drawing/2014/main" id="{CCDD169B-4D54-043B-3ABE-190151B41CDF}"/>
                </a:ext>
              </a:extLst>
            </p:cNvPr>
            <p:cNvGrpSpPr/>
            <p:nvPr/>
          </p:nvGrpSpPr>
          <p:grpSpPr>
            <a:xfrm>
              <a:off x="3932196" y="4725283"/>
              <a:ext cx="701300" cy="774779"/>
              <a:chOff x="4578953" y="2600433"/>
              <a:chExt cx="977623" cy="996866"/>
            </a:xfrm>
          </p:grpSpPr>
          <p:sp>
            <p:nvSpPr>
              <p:cNvPr id="251" name="円/楕円 137 2">
                <a:extLst>
                  <a:ext uri="{FF2B5EF4-FFF2-40B4-BE49-F238E27FC236}">
                    <a16:creationId xmlns:a16="http://schemas.microsoft.com/office/drawing/2014/main" id="{2DD9463B-C9D9-16D2-6888-1AED664EF70F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テキスト ボックス 251">
                <a:extLst>
                  <a:ext uri="{FF2B5EF4-FFF2-40B4-BE49-F238E27FC236}">
                    <a16:creationId xmlns:a16="http://schemas.microsoft.com/office/drawing/2014/main" id="{130802E7-A7B6-97B5-6BD0-6D35CC238DF7}"/>
                  </a:ext>
                </a:extLst>
              </p:cNvPr>
              <p:cNvSpPr txBox="1"/>
              <p:nvPr/>
            </p:nvSpPr>
            <p:spPr>
              <a:xfrm>
                <a:off x="4691039" y="2631526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18" name="グループ化 217">
              <a:extLst>
                <a:ext uri="{FF2B5EF4-FFF2-40B4-BE49-F238E27FC236}">
                  <a16:creationId xmlns:a16="http://schemas.microsoft.com/office/drawing/2014/main" id="{B5CBD3BA-A383-0975-7ABB-05811B2878D5}"/>
                </a:ext>
              </a:extLst>
            </p:cNvPr>
            <p:cNvGrpSpPr/>
            <p:nvPr/>
          </p:nvGrpSpPr>
          <p:grpSpPr>
            <a:xfrm>
              <a:off x="3922383" y="3475326"/>
              <a:ext cx="701300" cy="774779"/>
              <a:chOff x="4578953" y="2600433"/>
              <a:chExt cx="977623" cy="996866"/>
            </a:xfrm>
          </p:grpSpPr>
          <p:sp>
            <p:nvSpPr>
              <p:cNvPr id="249" name="円/楕円 137 3">
                <a:extLst>
                  <a:ext uri="{FF2B5EF4-FFF2-40B4-BE49-F238E27FC236}">
                    <a16:creationId xmlns:a16="http://schemas.microsoft.com/office/drawing/2014/main" id="{B783ED63-A33C-95DE-E0CA-D9034835597A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テキスト ボックス 249">
                <a:extLst>
                  <a:ext uri="{FF2B5EF4-FFF2-40B4-BE49-F238E27FC236}">
                    <a16:creationId xmlns:a16="http://schemas.microsoft.com/office/drawing/2014/main" id="{131412F5-B803-F910-EB22-30F8DD1A8E65}"/>
                  </a:ext>
                </a:extLst>
              </p:cNvPr>
              <p:cNvSpPr txBox="1"/>
              <p:nvPr/>
            </p:nvSpPr>
            <p:spPr>
              <a:xfrm>
                <a:off x="4691086" y="2670369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19" name="グループ化 218">
              <a:extLst>
                <a:ext uri="{FF2B5EF4-FFF2-40B4-BE49-F238E27FC236}">
                  <a16:creationId xmlns:a16="http://schemas.microsoft.com/office/drawing/2014/main" id="{67267B25-7707-286B-7ABD-3D4BB52745B9}"/>
                </a:ext>
              </a:extLst>
            </p:cNvPr>
            <p:cNvGrpSpPr/>
            <p:nvPr/>
          </p:nvGrpSpPr>
          <p:grpSpPr>
            <a:xfrm>
              <a:off x="5406810" y="3894116"/>
              <a:ext cx="701300" cy="774779"/>
              <a:chOff x="4578953" y="2600433"/>
              <a:chExt cx="977623" cy="996866"/>
            </a:xfrm>
          </p:grpSpPr>
          <p:sp>
            <p:nvSpPr>
              <p:cNvPr id="247" name="円/楕円 137 4">
                <a:extLst>
                  <a:ext uri="{FF2B5EF4-FFF2-40B4-BE49-F238E27FC236}">
                    <a16:creationId xmlns:a16="http://schemas.microsoft.com/office/drawing/2014/main" id="{BC22A92C-B536-D37A-C1F3-D6FF356CD1B4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テキスト ボックス 247">
                <a:extLst>
                  <a:ext uri="{FF2B5EF4-FFF2-40B4-BE49-F238E27FC236}">
                    <a16:creationId xmlns:a16="http://schemas.microsoft.com/office/drawing/2014/main" id="{53B5C7C0-8392-078D-3ECB-47C5BDE865DB}"/>
                  </a:ext>
                </a:extLst>
              </p:cNvPr>
              <p:cNvSpPr txBox="1"/>
              <p:nvPr/>
            </p:nvSpPr>
            <p:spPr>
              <a:xfrm>
                <a:off x="4679810" y="2670932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20" name="グループ化 219">
              <a:extLst>
                <a:ext uri="{FF2B5EF4-FFF2-40B4-BE49-F238E27FC236}">
                  <a16:creationId xmlns:a16="http://schemas.microsoft.com/office/drawing/2014/main" id="{26722FA6-F307-7702-085B-2A1961B49ED0}"/>
                </a:ext>
              </a:extLst>
            </p:cNvPr>
            <p:cNvGrpSpPr/>
            <p:nvPr/>
          </p:nvGrpSpPr>
          <p:grpSpPr>
            <a:xfrm>
              <a:off x="3523464" y="4262638"/>
              <a:ext cx="701300" cy="775730"/>
              <a:chOff x="5042642" y="4656688"/>
              <a:chExt cx="977623" cy="998090"/>
            </a:xfrm>
          </p:grpSpPr>
          <p:sp>
            <p:nvSpPr>
              <p:cNvPr id="245" name="円/楕円 152 3">
                <a:extLst>
                  <a:ext uri="{FF2B5EF4-FFF2-40B4-BE49-F238E27FC236}">
                    <a16:creationId xmlns:a16="http://schemas.microsoft.com/office/drawing/2014/main" id="{3EA4B9CE-8DC7-0046-A859-4E09E7A95342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テキスト ボックス 245">
                <a:extLst>
                  <a:ext uri="{FF2B5EF4-FFF2-40B4-BE49-F238E27FC236}">
                    <a16:creationId xmlns:a16="http://schemas.microsoft.com/office/drawing/2014/main" id="{17F4FEC1-DE22-2411-4706-50FB4211BFF9}"/>
                  </a:ext>
                </a:extLst>
              </p:cNvPr>
              <p:cNvSpPr txBox="1"/>
              <p:nvPr/>
            </p:nvSpPr>
            <p:spPr>
              <a:xfrm>
                <a:off x="5246457" y="4656688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21" name="グループ化 220">
              <a:extLst>
                <a:ext uri="{FF2B5EF4-FFF2-40B4-BE49-F238E27FC236}">
                  <a16:creationId xmlns:a16="http://schemas.microsoft.com/office/drawing/2014/main" id="{2BC20152-9A6F-4928-04DD-4D21BF27CB1F}"/>
                </a:ext>
              </a:extLst>
            </p:cNvPr>
            <p:cNvGrpSpPr/>
            <p:nvPr/>
          </p:nvGrpSpPr>
          <p:grpSpPr>
            <a:xfrm>
              <a:off x="4614375" y="4642191"/>
              <a:ext cx="701300" cy="774779"/>
              <a:chOff x="5042642" y="4657912"/>
              <a:chExt cx="977623" cy="996866"/>
            </a:xfrm>
          </p:grpSpPr>
          <p:sp>
            <p:nvSpPr>
              <p:cNvPr id="243" name="円/楕円 152 4">
                <a:extLst>
                  <a:ext uri="{FF2B5EF4-FFF2-40B4-BE49-F238E27FC236}">
                    <a16:creationId xmlns:a16="http://schemas.microsoft.com/office/drawing/2014/main" id="{034524E7-55CA-454C-73A1-D66E83533C5F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テキスト ボックス 243">
                <a:extLst>
                  <a:ext uri="{FF2B5EF4-FFF2-40B4-BE49-F238E27FC236}">
                    <a16:creationId xmlns:a16="http://schemas.microsoft.com/office/drawing/2014/main" id="{D2614FB0-DB29-9E77-1DE7-8765B6E0728F}"/>
                  </a:ext>
                </a:extLst>
              </p:cNvPr>
              <p:cNvSpPr txBox="1"/>
              <p:nvPr/>
            </p:nvSpPr>
            <p:spPr>
              <a:xfrm>
                <a:off x="5217159" y="4691182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22" name="グループ化 221">
              <a:extLst>
                <a:ext uri="{FF2B5EF4-FFF2-40B4-BE49-F238E27FC236}">
                  <a16:creationId xmlns:a16="http://schemas.microsoft.com/office/drawing/2014/main" id="{251816F6-F446-D1CA-67AA-8F09FB63EA6D}"/>
                </a:ext>
              </a:extLst>
            </p:cNvPr>
            <p:cNvGrpSpPr/>
            <p:nvPr/>
          </p:nvGrpSpPr>
          <p:grpSpPr>
            <a:xfrm>
              <a:off x="5154786" y="4461848"/>
              <a:ext cx="701300" cy="774779"/>
              <a:chOff x="4578953" y="2600433"/>
              <a:chExt cx="977623" cy="996866"/>
            </a:xfrm>
          </p:grpSpPr>
          <p:sp>
            <p:nvSpPr>
              <p:cNvPr id="241" name="円/楕円 137 5">
                <a:extLst>
                  <a:ext uri="{FF2B5EF4-FFF2-40B4-BE49-F238E27FC236}">
                    <a16:creationId xmlns:a16="http://schemas.microsoft.com/office/drawing/2014/main" id="{7CC08120-E0EE-1B09-6002-B88C9F5738E2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テキスト ボックス 241">
                <a:extLst>
                  <a:ext uri="{FF2B5EF4-FFF2-40B4-BE49-F238E27FC236}">
                    <a16:creationId xmlns:a16="http://schemas.microsoft.com/office/drawing/2014/main" id="{ABE2670F-2160-2663-8FF0-D4A37B725EEB}"/>
                  </a:ext>
                </a:extLst>
              </p:cNvPr>
              <p:cNvSpPr txBox="1"/>
              <p:nvPr/>
            </p:nvSpPr>
            <p:spPr>
              <a:xfrm>
                <a:off x="4701367" y="2637541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23" name="グループ化 222">
              <a:extLst>
                <a:ext uri="{FF2B5EF4-FFF2-40B4-BE49-F238E27FC236}">
                  <a16:creationId xmlns:a16="http://schemas.microsoft.com/office/drawing/2014/main" id="{382AA418-BB44-49B7-4576-BC41C0B78725}"/>
                </a:ext>
              </a:extLst>
            </p:cNvPr>
            <p:cNvGrpSpPr/>
            <p:nvPr/>
          </p:nvGrpSpPr>
          <p:grpSpPr>
            <a:xfrm>
              <a:off x="3356935" y="4998188"/>
              <a:ext cx="701300" cy="774779"/>
              <a:chOff x="4578953" y="2600433"/>
              <a:chExt cx="977623" cy="996866"/>
            </a:xfrm>
          </p:grpSpPr>
          <p:sp>
            <p:nvSpPr>
              <p:cNvPr id="239" name="円/楕円 137 6">
                <a:extLst>
                  <a:ext uri="{FF2B5EF4-FFF2-40B4-BE49-F238E27FC236}">
                    <a16:creationId xmlns:a16="http://schemas.microsoft.com/office/drawing/2014/main" id="{7614FF1B-BB44-4D4E-4B5D-E2152DCEE809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テキスト ボックス 239">
                <a:extLst>
                  <a:ext uri="{FF2B5EF4-FFF2-40B4-BE49-F238E27FC236}">
                    <a16:creationId xmlns:a16="http://schemas.microsoft.com/office/drawing/2014/main" id="{B876E2EF-A89C-1B59-2607-A874FDECFC0E}"/>
                  </a:ext>
                </a:extLst>
              </p:cNvPr>
              <p:cNvSpPr txBox="1"/>
              <p:nvPr/>
            </p:nvSpPr>
            <p:spPr>
              <a:xfrm>
                <a:off x="4755342" y="2711561"/>
                <a:ext cx="6803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24" name="グループ化 223">
              <a:extLst>
                <a:ext uri="{FF2B5EF4-FFF2-40B4-BE49-F238E27FC236}">
                  <a16:creationId xmlns:a16="http://schemas.microsoft.com/office/drawing/2014/main" id="{73692C8C-FA98-4EB0-B76B-5FBFE7E097E4}"/>
                </a:ext>
              </a:extLst>
            </p:cNvPr>
            <p:cNvGrpSpPr/>
            <p:nvPr/>
          </p:nvGrpSpPr>
          <p:grpSpPr>
            <a:xfrm>
              <a:off x="2927285" y="4508438"/>
              <a:ext cx="701300" cy="774779"/>
              <a:chOff x="4578953" y="2600433"/>
              <a:chExt cx="977623" cy="996866"/>
            </a:xfrm>
          </p:grpSpPr>
          <p:sp>
            <p:nvSpPr>
              <p:cNvPr id="237" name="円/楕円 137 7">
                <a:extLst>
                  <a:ext uri="{FF2B5EF4-FFF2-40B4-BE49-F238E27FC236}">
                    <a16:creationId xmlns:a16="http://schemas.microsoft.com/office/drawing/2014/main" id="{C69A85FC-2526-6AF1-245A-3FD354D37A79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テキスト ボックス 237">
                <a:extLst>
                  <a:ext uri="{FF2B5EF4-FFF2-40B4-BE49-F238E27FC236}">
                    <a16:creationId xmlns:a16="http://schemas.microsoft.com/office/drawing/2014/main" id="{7806EF1D-A8FD-6F5A-3903-DFC95F2D032C}"/>
                  </a:ext>
                </a:extLst>
              </p:cNvPr>
              <p:cNvSpPr txBox="1"/>
              <p:nvPr/>
            </p:nvSpPr>
            <p:spPr>
              <a:xfrm>
                <a:off x="4711474" y="2661462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25" name="グループ化 224">
              <a:extLst>
                <a:ext uri="{FF2B5EF4-FFF2-40B4-BE49-F238E27FC236}">
                  <a16:creationId xmlns:a16="http://schemas.microsoft.com/office/drawing/2014/main" id="{C3ED39EB-89F3-0149-8999-9B7B8AB45AA3}"/>
                </a:ext>
              </a:extLst>
            </p:cNvPr>
            <p:cNvGrpSpPr/>
            <p:nvPr/>
          </p:nvGrpSpPr>
          <p:grpSpPr>
            <a:xfrm>
              <a:off x="3674270" y="2770676"/>
              <a:ext cx="701300" cy="774779"/>
              <a:chOff x="4578953" y="2600433"/>
              <a:chExt cx="977623" cy="996866"/>
            </a:xfrm>
          </p:grpSpPr>
          <p:sp>
            <p:nvSpPr>
              <p:cNvPr id="235" name="円/楕円 137 8">
                <a:extLst>
                  <a:ext uri="{FF2B5EF4-FFF2-40B4-BE49-F238E27FC236}">
                    <a16:creationId xmlns:a16="http://schemas.microsoft.com/office/drawing/2014/main" id="{632325D8-034B-540C-139D-B47242602090}"/>
                  </a:ext>
                </a:extLst>
              </p:cNvPr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テキスト ボックス 235">
                <a:extLst>
                  <a:ext uri="{FF2B5EF4-FFF2-40B4-BE49-F238E27FC236}">
                    <a16:creationId xmlns:a16="http://schemas.microsoft.com/office/drawing/2014/main" id="{C1D3770D-43B7-3CE9-E137-18E0EABCFD58}"/>
                  </a:ext>
                </a:extLst>
              </p:cNvPr>
              <p:cNvSpPr txBox="1"/>
              <p:nvPr/>
            </p:nvSpPr>
            <p:spPr>
              <a:xfrm>
                <a:off x="4712423" y="2661764"/>
                <a:ext cx="680345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solidFill>
                      <a:schemeClr val="tx2"/>
                    </a:solidFill>
                  </a:rPr>
                  <a:t>Ｎ</a:t>
                </a:r>
              </a:p>
            </p:txBody>
          </p:sp>
        </p:grpSp>
        <p:grpSp>
          <p:nvGrpSpPr>
            <p:cNvPr id="226" name="グループ化 225">
              <a:extLst>
                <a:ext uri="{FF2B5EF4-FFF2-40B4-BE49-F238E27FC236}">
                  <a16:creationId xmlns:a16="http://schemas.microsoft.com/office/drawing/2014/main" id="{9A6BCEF4-6BB0-5DB7-17E1-BBEE06F7A96B}"/>
                </a:ext>
              </a:extLst>
            </p:cNvPr>
            <p:cNvGrpSpPr/>
            <p:nvPr/>
          </p:nvGrpSpPr>
          <p:grpSpPr>
            <a:xfrm>
              <a:off x="4865095" y="3071393"/>
              <a:ext cx="701300" cy="774779"/>
              <a:chOff x="5042642" y="4657912"/>
              <a:chExt cx="977623" cy="996866"/>
            </a:xfrm>
          </p:grpSpPr>
          <p:sp>
            <p:nvSpPr>
              <p:cNvPr id="233" name="円/楕円 152 5">
                <a:extLst>
                  <a:ext uri="{FF2B5EF4-FFF2-40B4-BE49-F238E27FC236}">
                    <a16:creationId xmlns:a16="http://schemas.microsoft.com/office/drawing/2014/main" id="{6D775EE7-12CA-A201-5496-B20B4B54AC2B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テキスト ボックス 233">
                <a:extLst>
                  <a:ext uri="{FF2B5EF4-FFF2-40B4-BE49-F238E27FC236}">
                    <a16:creationId xmlns:a16="http://schemas.microsoft.com/office/drawing/2014/main" id="{7870E142-8570-D8FD-ACDF-BAD9AEF46C45}"/>
                  </a:ext>
                </a:extLst>
              </p:cNvPr>
              <p:cNvSpPr txBox="1"/>
              <p:nvPr/>
            </p:nvSpPr>
            <p:spPr>
              <a:xfrm>
                <a:off x="5262924" y="4775113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27" name="グループ化 226">
              <a:extLst>
                <a:ext uri="{FF2B5EF4-FFF2-40B4-BE49-F238E27FC236}">
                  <a16:creationId xmlns:a16="http://schemas.microsoft.com/office/drawing/2014/main" id="{D76B1CBA-8CB3-179D-884E-1083B920FA67}"/>
                </a:ext>
              </a:extLst>
            </p:cNvPr>
            <p:cNvGrpSpPr/>
            <p:nvPr/>
          </p:nvGrpSpPr>
          <p:grpSpPr>
            <a:xfrm>
              <a:off x="3068715" y="3884432"/>
              <a:ext cx="701300" cy="774779"/>
              <a:chOff x="5042642" y="4657912"/>
              <a:chExt cx="977623" cy="996866"/>
            </a:xfrm>
          </p:grpSpPr>
          <p:sp>
            <p:nvSpPr>
              <p:cNvPr id="231" name="円/楕円 152 6">
                <a:extLst>
                  <a:ext uri="{FF2B5EF4-FFF2-40B4-BE49-F238E27FC236}">
                    <a16:creationId xmlns:a16="http://schemas.microsoft.com/office/drawing/2014/main" id="{DF799822-C768-BF12-284D-20DCC766725E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テキスト ボックス 231">
                <a:extLst>
                  <a:ext uri="{FF2B5EF4-FFF2-40B4-BE49-F238E27FC236}">
                    <a16:creationId xmlns:a16="http://schemas.microsoft.com/office/drawing/2014/main" id="{935E471F-C56C-6BD7-F6D2-5E634F2C5907}"/>
                  </a:ext>
                </a:extLst>
              </p:cNvPr>
              <p:cNvSpPr txBox="1"/>
              <p:nvPr/>
            </p:nvSpPr>
            <p:spPr>
              <a:xfrm>
                <a:off x="5248733" y="4691345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28" name="グループ化 227">
              <a:extLst>
                <a:ext uri="{FF2B5EF4-FFF2-40B4-BE49-F238E27FC236}">
                  <a16:creationId xmlns:a16="http://schemas.microsoft.com/office/drawing/2014/main" id="{EAFFCB7D-7F9A-F514-95B7-084DBB3EF665}"/>
                </a:ext>
              </a:extLst>
            </p:cNvPr>
            <p:cNvGrpSpPr/>
            <p:nvPr/>
          </p:nvGrpSpPr>
          <p:grpSpPr>
            <a:xfrm>
              <a:off x="4408328" y="5144988"/>
              <a:ext cx="701300" cy="774779"/>
              <a:chOff x="5042642" y="4657912"/>
              <a:chExt cx="977623" cy="996866"/>
            </a:xfrm>
          </p:grpSpPr>
          <p:sp>
            <p:nvSpPr>
              <p:cNvPr id="229" name="円/楕円 152 7">
                <a:extLst>
                  <a:ext uri="{FF2B5EF4-FFF2-40B4-BE49-F238E27FC236}">
                    <a16:creationId xmlns:a16="http://schemas.microsoft.com/office/drawing/2014/main" id="{6CE3F59D-AEB0-D4B6-573A-F7A8058193B1}"/>
                  </a:ext>
                </a:extLst>
              </p:cNvPr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テキスト ボックス 229">
                <a:extLst>
                  <a:ext uri="{FF2B5EF4-FFF2-40B4-BE49-F238E27FC236}">
                    <a16:creationId xmlns:a16="http://schemas.microsoft.com/office/drawing/2014/main" id="{7C2B332B-992F-8C8D-A83B-491A621D7671}"/>
                  </a:ext>
                </a:extLst>
              </p:cNvPr>
              <p:cNvSpPr txBox="1"/>
              <p:nvPr/>
            </p:nvSpPr>
            <p:spPr>
              <a:xfrm>
                <a:off x="5227755" y="4693152"/>
                <a:ext cx="6803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44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7B5882BD-FD57-3928-530A-EF6C0F3BA44D}"/>
                </a:ext>
              </a:extLst>
            </p:cNvPr>
            <p:cNvSpPr/>
            <p:nvPr/>
          </p:nvSpPr>
          <p:spPr>
            <a:xfrm rot="17797707">
              <a:off x="4257869" y="3295184"/>
              <a:ext cx="1618615" cy="432840"/>
            </a:xfrm>
            <a:prstGeom prst="rightArrow">
              <a:avLst>
                <a:gd name="adj1" fmla="val 30246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矢印: 右 11">
              <a:extLst>
                <a:ext uri="{FF2B5EF4-FFF2-40B4-BE49-F238E27FC236}">
                  <a16:creationId xmlns:a16="http://schemas.microsoft.com/office/drawing/2014/main" id="{EC4B7C4A-010C-F373-7AE0-232644EA843B}"/>
                </a:ext>
              </a:extLst>
            </p:cNvPr>
            <p:cNvSpPr/>
            <p:nvPr/>
          </p:nvSpPr>
          <p:spPr>
            <a:xfrm rot="19554019">
              <a:off x="4728470" y="3690620"/>
              <a:ext cx="1540427" cy="432840"/>
            </a:xfrm>
            <a:prstGeom prst="rightArrow">
              <a:avLst>
                <a:gd name="adj1" fmla="val 30246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D2A1A0E-DB11-2378-7067-3D1E19C17A11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054" y="2379859"/>
              <a:ext cx="447035" cy="347471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34EDDBC9-203C-C9C8-AC37-48EA6FEB8E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73" y="3229330"/>
            <a:ext cx="440221" cy="243230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2E3F5CD-20B7-6449-6290-6F0A00E870FC}"/>
              </a:ext>
            </a:extLst>
          </p:cNvPr>
          <p:cNvGrpSpPr/>
          <p:nvPr/>
        </p:nvGrpSpPr>
        <p:grpSpPr>
          <a:xfrm>
            <a:off x="463484" y="3912244"/>
            <a:ext cx="701300" cy="774779"/>
            <a:chOff x="5042642" y="4657912"/>
            <a:chExt cx="977623" cy="996866"/>
          </a:xfrm>
        </p:grpSpPr>
        <p:sp>
          <p:nvSpPr>
            <p:cNvPr id="19" name="円/楕円 152 7">
              <a:extLst>
                <a:ext uri="{FF2B5EF4-FFF2-40B4-BE49-F238E27FC236}">
                  <a16:creationId xmlns:a16="http://schemas.microsoft.com/office/drawing/2014/main" id="{4B025D4F-3801-9B6F-E653-510B00A2F9CD}"/>
                </a:ext>
              </a:extLst>
            </p:cNvPr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BC3FD6D-3539-1A6F-1ACB-949446F37E1F}"/>
                </a:ext>
              </a:extLst>
            </p:cNvPr>
            <p:cNvSpPr txBox="1"/>
            <p:nvPr/>
          </p:nvSpPr>
          <p:spPr>
            <a:xfrm>
              <a:off x="5227755" y="4693152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090FBCA-6E48-13A6-34A3-E9B0E38A731D}"/>
              </a:ext>
            </a:extLst>
          </p:cNvPr>
          <p:cNvSpPr/>
          <p:nvPr/>
        </p:nvSpPr>
        <p:spPr>
          <a:xfrm>
            <a:off x="1350165" y="3905205"/>
            <a:ext cx="1271041" cy="807704"/>
          </a:xfrm>
          <a:prstGeom prst="rightArrow">
            <a:avLst>
              <a:gd name="adj1" fmla="val 30246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62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9E58DEF-07A9-4CB4-9F87-45505E9B3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057" y="401457"/>
            <a:ext cx="4459701" cy="591026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5FA2E4-ED7C-4EB1-B3A1-6081513EC501}"/>
              </a:ext>
            </a:extLst>
          </p:cNvPr>
          <p:cNvSpPr txBox="1"/>
          <p:nvPr/>
        </p:nvSpPr>
        <p:spPr>
          <a:xfrm>
            <a:off x="5438953" y="6391768"/>
            <a:ext cx="675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R. Muto et al. (E325 Collaboration), 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042501 (2007).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42A715-0E2A-463E-AD70-B7F3599559E5}"/>
              </a:ext>
            </a:extLst>
          </p:cNvPr>
          <p:cNvSpPr txBox="1"/>
          <p:nvPr/>
        </p:nvSpPr>
        <p:spPr>
          <a:xfrm>
            <a:off x="566833" y="194815"/>
            <a:ext cx="527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Previous experimental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164C89-EBA2-42F9-907B-F1775C6579AE}"/>
              </a:ext>
            </a:extLst>
          </p:cNvPr>
          <p:cNvSpPr txBox="1"/>
          <p:nvPr/>
        </p:nvSpPr>
        <p:spPr>
          <a:xfrm>
            <a:off x="727560" y="943821"/>
            <a:ext cx="103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E325  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F7CCBEA-9A3D-4905-B0AD-7E8DDC742544}"/>
              </a:ext>
            </a:extLst>
          </p:cNvPr>
          <p:cNvSpPr/>
          <p:nvPr/>
        </p:nvSpPr>
        <p:spPr>
          <a:xfrm>
            <a:off x="10445469" y="1039811"/>
            <a:ext cx="751114" cy="746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1 1">
            <a:extLst>
              <a:ext uri="{FF2B5EF4-FFF2-40B4-BE49-F238E27FC236}">
                <a16:creationId xmlns:a16="http://schemas.microsoft.com/office/drawing/2014/main" id="{9111B734-F7BC-4191-B84D-0ADCD645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03" y="2625193"/>
            <a:ext cx="160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Pole mass: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矢印コネクタ 3">
            <a:extLst>
              <a:ext uri="{FF2B5EF4-FFF2-40B4-BE49-F238E27FC236}">
                <a16:creationId xmlns:a16="http://schemas.microsoft.com/office/drawing/2014/main" id="{77B95B21-34BC-4DBC-AA63-EB95BB229E0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99832" y="3105147"/>
            <a:ext cx="195767" cy="21477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テキスト ボックス 1 2">
            <a:extLst>
              <a:ext uri="{FF2B5EF4-FFF2-40B4-BE49-F238E27FC236}">
                <a16:creationId xmlns:a16="http://schemas.microsoft.com/office/drawing/2014/main" id="{6DE86DF0-C3E4-4D7B-9AE2-7A0C7C9F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05" y="3900459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Pole width: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3" name="直線矢印コネクタ 15">
            <a:extLst>
              <a:ext uri="{FF2B5EF4-FFF2-40B4-BE49-F238E27FC236}">
                <a16:creationId xmlns:a16="http://schemas.microsoft.com/office/drawing/2014/main" id="{9CCF6514-DDB8-4FAD-9F94-A06F5D9CC62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71618" y="4474216"/>
            <a:ext cx="159083" cy="19828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EB1F46AE-FB6D-4643-A90A-7863CB259A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27" y="2460322"/>
            <a:ext cx="3089275" cy="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D958F5E-AF4E-411D-87DE-6551E37A49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23" y="3404877"/>
            <a:ext cx="1657350" cy="1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5FE5615-A5F4-47E6-A0FE-1302F958E3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9" y="3763652"/>
            <a:ext cx="3070225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E6756A-E1FA-4035-A58E-31E7C17B2F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25" y="4730608"/>
            <a:ext cx="1047750" cy="1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テキスト ボックス 1 3">
            <a:extLst>
              <a:ext uri="{FF2B5EF4-FFF2-40B4-BE49-F238E27FC236}">
                <a16:creationId xmlns:a16="http://schemas.microsoft.com/office/drawing/2014/main" id="{D57E9C87-FC56-417C-B026-589A758F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667" y="1175868"/>
            <a:ext cx="1077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slow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 4">
            <a:extLst>
              <a:ext uri="{FF2B5EF4-FFF2-40B4-BE49-F238E27FC236}">
                <a16:creationId xmlns:a16="http://schemas.microsoft.com/office/drawing/2014/main" id="{A3A18F76-7F74-41DA-8BD9-14949C93E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280" y="2829711"/>
            <a:ext cx="1657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intermediate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 5">
            <a:extLst>
              <a:ext uri="{FF2B5EF4-FFF2-40B4-BE49-F238E27FC236}">
                <a16:creationId xmlns:a16="http://schemas.microsoft.com/office/drawing/2014/main" id="{60DC40B3-39F3-4E7A-B914-D4FCAC606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468" y="4973690"/>
            <a:ext cx="1077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fast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2694E8-7CDF-471A-8BA1-933064625A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16" y="5876317"/>
            <a:ext cx="962286" cy="396190"/>
          </a:xfrm>
          <a:prstGeom prst="rect">
            <a:avLst/>
          </a:prstGeom>
        </p:spPr>
      </p:pic>
      <p:sp>
        <p:nvSpPr>
          <p:cNvPr id="22" name="テキスト ボックス 25">
            <a:extLst>
              <a:ext uri="{FF2B5EF4-FFF2-40B4-BE49-F238E27FC236}">
                <a16:creationId xmlns:a16="http://schemas.microsoft.com/office/drawing/2014/main" id="{96BA425A-7E24-4C71-A0DD-12220CD10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018" y="944461"/>
            <a:ext cx="18680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 GeV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-reaction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F6E0A3E-2193-4311-9467-5F9E87FDD8B0}"/>
              </a:ext>
            </a:extLst>
          </p:cNvPr>
          <p:cNvGrpSpPr/>
          <p:nvPr/>
        </p:nvGrpSpPr>
        <p:grpSpPr>
          <a:xfrm>
            <a:off x="2074438" y="743932"/>
            <a:ext cx="1491937" cy="1162281"/>
            <a:chOff x="3710443" y="3004369"/>
            <a:chExt cx="1558924" cy="1216862"/>
          </a:xfrm>
        </p:grpSpPr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F1789A5B-4DDF-4559-9B87-659FB342BD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25B2B627-A6CF-4E27-B7D9-B667B3404F2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FF9ECEAD-5B33-4475-8E42-2AEC227182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32AA4255-8F47-4971-B9E3-E14BA04E90A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359A0221-C9FE-4142-980B-157EFE16BC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Text Box 19">
              <a:extLst>
                <a:ext uri="{FF2B5EF4-FFF2-40B4-BE49-F238E27FC236}">
                  <a16:creationId xmlns:a16="http://schemas.microsoft.com/office/drawing/2014/main" id="{FD5DDB5E-1C36-45B1-9CCA-4E5BDAA5111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59737" y="3387298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38" name="Text Box 20">
              <a:extLst>
                <a:ext uri="{FF2B5EF4-FFF2-40B4-BE49-F238E27FC236}">
                  <a16:creationId xmlns:a16="http://schemas.microsoft.com/office/drawing/2014/main" id="{45782B7A-5E42-4F05-BC22-0375D653365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58217" y="38232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6E9F09F4-2CDA-46E5-AD21-A45E96274A0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18350" y="3004369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E7ED3427-56F3-4072-9C65-275B9EA7555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37A5476F-6B3B-401E-869F-2942FB347352}"/>
              </a:ext>
            </a:extLst>
          </p:cNvPr>
          <p:cNvSpPr/>
          <p:nvPr/>
        </p:nvSpPr>
        <p:spPr>
          <a:xfrm>
            <a:off x="2415899" y="4712360"/>
            <a:ext cx="451383" cy="491472"/>
          </a:xfrm>
          <a:prstGeom prst="downArrow">
            <a:avLst>
              <a:gd name="adj1" fmla="val 3290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D13028F-FF42-4D9D-A903-A4B268CE90A4}"/>
              </a:ext>
            </a:extLst>
          </p:cNvPr>
          <p:cNvGrpSpPr/>
          <p:nvPr/>
        </p:nvGrpSpPr>
        <p:grpSpPr>
          <a:xfrm>
            <a:off x="537897" y="5241597"/>
            <a:ext cx="4399901" cy="1015663"/>
            <a:chOff x="539257" y="5606236"/>
            <a:chExt cx="4399901" cy="1015663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D383AB6-8529-4096-9AF9-1E4ED1F5076B}"/>
                </a:ext>
              </a:extLst>
            </p:cNvPr>
            <p:cNvSpPr txBox="1"/>
            <p:nvPr/>
          </p:nvSpPr>
          <p:spPr>
            <a:xfrm>
              <a:off x="539257" y="5606236"/>
              <a:ext cx="43999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 panose="020B0604020202020204" pitchFamily="34" charset="0"/>
                </a:rPr>
                <a:t>Measurement is being repeated with 100x increased statistics at the                J-PARC E16 experiment!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174A8-EE5D-4A61-A1B0-8F19D4A0FB75}"/>
                </a:ext>
              </a:extLst>
            </p:cNvPr>
            <p:cNvSpPr txBox="1"/>
            <p:nvPr/>
          </p:nvSpPr>
          <p:spPr>
            <a:xfrm>
              <a:off x="861068" y="5914179"/>
              <a:ext cx="385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~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29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C4D13-5028-859C-DBC5-9786E4E6A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7963B4F-89D0-5107-680E-CA207D09967E}"/>
              </a:ext>
            </a:extLst>
          </p:cNvPr>
          <p:cNvGrpSpPr/>
          <p:nvPr/>
        </p:nvGrpSpPr>
        <p:grpSpPr>
          <a:xfrm>
            <a:off x="1743227" y="613356"/>
            <a:ext cx="7157910" cy="4870730"/>
            <a:chOff x="864889" y="1840705"/>
            <a:chExt cx="4898175" cy="3386203"/>
          </a:xfrm>
        </p:grpSpPr>
        <p:sp>
          <p:nvSpPr>
            <p:cNvPr id="25" name="Oval 11">
              <a:extLst>
                <a:ext uri="{FF2B5EF4-FFF2-40B4-BE49-F238E27FC236}">
                  <a16:creationId xmlns:a16="http://schemas.microsoft.com/office/drawing/2014/main" id="{EAD242D1-8F43-442F-AB10-E8CDA313A2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8979" y="3243545"/>
              <a:ext cx="1953011" cy="1983363"/>
            </a:xfrm>
            <a:prstGeom prst="ellipse">
              <a:avLst/>
            </a:prstGeom>
            <a:gradFill flip="none" rotWithShape="1">
              <a:gsLst>
                <a:gs pos="70000">
                  <a:schemeClr val="accent3">
                    <a:lumMod val="47000"/>
                    <a:lumOff val="53000"/>
                  </a:schemeClr>
                </a:gs>
                <a:gs pos="51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8A376F9A-6815-EDBF-69D3-3FF4B41A33E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64889" y="4179176"/>
              <a:ext cx="215255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77E1A287-B04F-AADA-EFBA-D5578A532AC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292344" y="3454052"/>
              <a:ext cx="806060" cy="5407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Line 14">
              <a:extLst>
                <a:ext uri="{FF2B5EF4-FFF2-40B4-BE49-F238E27FC236}">
                  <a16:creationId xmlns:a16="http://schemas.microsoft.com/office/drawing/2014/main" id="{FF0751F3-5027-5A2B-B411-37F1AD07116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098404" y="1902086"/>
              <a:ext cx="152844" cy="1565134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Line 15">
              <a:extLst>
                <a:ext uri="{FF2B5EF4-FFF2-40B4-BE49-F238E27FC236}">
                  <a16:creationId xmlns:a16="http://schemas.microsoft.com/office/drawing/2014/main" id="{CFFF404B-BAE2-CDD2-10D8-89C82880DE2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98404" y="3467220"/>
              <a:ext cx="1388337" cy="625191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id="{A6896419-A0C8-86F5-D32E-1ABEEDC50E7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19721" y="3780109"/>
              <a:ext cx="537213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31" name="Text Box 20">
              <a:extLst>
                <a:ext uri="{FF2B5EF4-FFF2-40B4-BE49-F238E27FC236}">
                  <a16:creationId xmlns:a16="http://schemas.microsoft.com/office/drawing/2014/main" id="{A8DCE352-E560-B8F0-8F99-30F0DD08B23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259248" y="3678786"/>
              <a:ext cx="503816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Text Box 21">
              <a:extLst>
                <a:ext uri="{FF2B5EF4-FFF2-40B4-BE49-F238E27FC236}">
                  <a16:creationId xmlns:a16="http://schemas.microsoft.com/office/drawing/2014/main" id="{03A6ADC1-1B16-ED41-59C5-EFD7E64C8D2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288756" y="1840705"/>
              <a:ext cx="503816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Text Box 22">
              <a:extLst>
                <a:ext uri="{FF2B5EF4-FFF2-40B4-BE49-F238E27FC236}">
                  <a16:creationId xmlns:a16="http://schemas.microsoft.com/office/drawing/2014/main" id="{DC36F959-8BBC-4A84-6586-4CD67C3E66F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87801" y="3816062"/>
              <a:ext cx="245934" cy="32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V</a:t>
              </a:r>
            </a:p>
          </p:txBody>
        </p:sp>
      </p:grp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4FA245AB-6752-4A32-8CF0-65F86E32241C}"/>
              </a:ext>
            </a:extLst>
          </p:cNvPr>
          <p:cNvCxnSpPr>
            <a:cxnSpLocks/>
          </p:cNvCxnSpPr>
          <p:nvPr/>
        </p:nvCxnSpPr>
        <p:spPr>
          <a:xfrm>
            <a:off x="3661203" y="2469961"/>
            <a:ext cx="618052" cy="132385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9BE2993-43AC-ACE9-428D-7D4C753922E7}"/>
              </a:ext>
            </a:extLst>
          </p:cNvPr>
          <p:cNvSpPr txBox="1"/>
          <p:nvPr/>
        </p:nvSpPr>
        <p:spPr>
          <a:xfrm>
            <a:off x="1501976" y="1077144"/>
            <a:ext cx="371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Non-trivial                         non-equilibrium process??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ABD9018-F87F-CF6D-B765-7DF00F650700}"/>
              </a:ext>
            </a:extLst>
          </p:cNvPr>
          <p:cNvCxnSpPr>
            <a:cxnSpLocks/>
          </p:cNvCxnSpPr>
          <p:nvPr/>
        </p:nvCxnSpPr>
        <p:spPr>
          <a:xfrm flipH="1">
            <a:off x="2969342" y="4907871"/>
            <a:ext cx="1243653" cy="4650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7E6D6A8-0547-7D11-57D1-68876701E316}"/>
              </a:ext>
            </a:extLst>
          </p:cNvPr>
          <p:cNvSpPr txBox="1"/>
          <p:nvPr/>
        </p:nvSpPr>
        <p:spPr>
          <a:xfrm>
            <a:off x="673422" y="5436457"/>
            <a:ext cx="329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density much below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ρ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5A7FC83-4EF9-56D0-3B18-A2FA2D95C33A}"/>
              </a:ext>
            </a:extLst>
          </p:cNvPr>
          <p:cNvSpPr txBox="1"/>
          <p:nvPr/>
        </p:nvSpPr>
        <p:spPr>
          <a:xfrm>
            <a:off x="7128021" y="816539"/>
            <a:ext cx="4532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large probability of vector meson decay outside of the nucleus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0DB117D-B562-28A9-23D1-851D786B7120}"/>
              </a:ext>
            </a:extLst>
          </p:cNvPr>
          <p:cNvCxnSpPr>
            <a:cxnSpLocks/>
          </p:cNvCxnSpPr>
          <p:nvPr/>
        </p:nvCxnSpPr>
        <p:spPr>
          <a:xfrm flipH="1">
            <a:off x="6765760" y="1746067"/>
            <a:ext cx="1551834" cy="3241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EF63564D-2A1D-5F4D-2D0B-F1468684C729}"/>
              </a:ext>
            </a:extLst>
          </p:cNvPr>
          <p:cNvCxnSpPr>
            <a:cxnSpLocks/>
          </p:cNvCxnSpPr>
          <p:nvPr/>
        </p:nvCxnSpPr>
        <p:spPr>
          <a:xfrm flipH="1">
            <a:off x="7526534" y="1753488"/>
            <a:ext cx="1131209" cy="1397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40DFEA-2016-1233-D3DD-070B2B81681F}"/>
              </a:ext>
            </a:extLst>
          </p:cNvPr>
          <p:cNvSpPr txBox="1"/>
          <p:nvPr/>
        </p:nvSpPr>
        <p:spPr>
          <a:xfrm>
            <a:off x="1496899" y="1878323"/>
            <a:ext cx="371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Not included in previous analysis!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FD19DB4-A999-D9FC-E23E-4DA4C09E94FB}"/>
              </a:ext>
            </a:extLst>
          </p:cNvPr>
          <p:cNvCxnSpPr>
            <a:cxnSpLocks/>
          </p:cNvCxnSpPr>
          <p:nvPr/>
        </p:nvCxnSpPr>
        <p:spPr>
          <a:xfrm flipH="1" flipV="1">
            <a:off x="5978726" y="3719926"/>
            <a:ext cx="1234972" cy="11879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B38E4A-4E0B-DEDC-D60A-4571841DDD78}"/>
              </a:ext>
            </a:extLst>
          </p:cNvPr>
          <p:cNvSpPr txBox="1"/>
          <p:nvPr/>
        </p:nvSpPr>
        <p:spPr>
          <a:xfrm>
            <a:off x="7332344" y="5020958"/>
            <a:ext cx="4532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Off-shell behavior of vector mesons at finite density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9466F3-EDBB-B10C-F5C1-3D45678C160C}"/>
              </a:ext>
            </a:extLst>
          </p:cNvPr>
          <p:cNvSpPr txBox="1"/>
          <p:nvPr/>
        </p:nvSpPr>
        <p:spPr>
          <a:xfrm>
            <a:off x="7332344" y="5829145"/>
            <a:ext cx="371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Not included in previous analysis!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77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64"/>
  <p:tag name="DEFAULTHEIGHT" val="3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41.7323"/>
  <p:tag name="ORIGINALWIDTH" val="242.2197"/>
  <p:tag name="LATEXADDIN" val="\documentclass{article}&#10;\usepackage{amsmath}&#10;\pagestyle{empty}&#10;\begin{document}&#10;&#10;$&#10;e^-&#10;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02.4747"/>
  <p:tag name="ORIGINALWIDTH" val="245.9692"/>
  <p:tag name="LATEXADDIN" val="\documentclass{article}&#10;\usepackage{amsmath}&#10;\pagestyle{empty}&#10;\begin{document}&#10;&#10;$&#10;e^+&#10;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1 - &#10;k_1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197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0.034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00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Gamma_{\phi}(\rho)}{\Gamma_{\phi}(0)} = 1 + &#10;k_2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82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2.6 \pm 1.5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85.98016"/>
  <p:tag name="PICTUREFILESIZE" val="6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89.9513"/>
  <p:tag name="ORIGINALWIDTH" val="947.1316"/>
  <p:tag name="LATEXADDIN" val="\documentclass{article}&#10;\usepackage{amsmath}&#10;\pagestyle{empty}&#10;\begin{document}&#10;&#10;$&#10;\beta \gamma = \frac{|\vec{p}|}{m_{\phi}}&#10;$&#10;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88.189"/>
  <p:tag name="ORIGINALWIDTH" val="3013.123"/>
  <p:tag name="LATEXADDIN" val="\documentclass{article}&#10;\usepackage{amsmath}&#10;\pagestyle{empty}&#10;\begin{document}&#10;&#10;$&#10;C \frac{2}{\pi} &#10;\frac{M^2 \Gamma^{\ast}_{\phi}(M,\rho)}{[M^2 - M_{\phi}^{\ast 2}(\rho)]^2 &#10;+ M^2 \Gamma^{\ast 2}_{\phi} (M,\rho)}&#10;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565.8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48.4439"/>
  <p:tag name="ORIGINALWIDTH" val="2923.135"/>
  <p:tag name="LATEXADDIN" val="\documentclass{article}&#10;\usepackage{amsmath}&#10;\pagestyle{empty}&#10;\begin{document}&#10;&#10;$&#10;M^{\ast}_{\phi}(\rho) = M_{\phi}^{\mathrm{vac}}&#10;\Bigl(&#10;1 - \alpha^{\phi} \frac{\rho}{\rho_0}&#10;\Bigr),&#10;$&#10;&#10;&#10;\end{document}"/>
  <p:tag name="IGUANATEXSIZE" val="20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64.4544"/>
  <p:tag name="ORIGINALWIDTH" val="2759.655"/>
  <p:tag name="LATEXADDIN" val="\documentclass{article}&#10;\usepackage{amsmath}&#10;\pagestyle{empty}&#10;\begin{document}&#10;&#10;$&#10;\Gamma^{\ast}_{\phi}(M,\rho) = \Gamma^{\mathrm{vac}}_{\phi} &#10;+ \alpha^{\phi}_{\mathrm{coll}}&#10;\frac{\rho}{\rho_0}&#10;$&#10;&#10;&#10;\end{document}"/>
  <p:tag name="IGUANATEXSIZE" val="20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23.4346"/>
  <p:tag name="ORIGINALWIDTH" val="1304.837"/>
  <p:tag name="LATEXADDIN" val="\documentclass{slides}\pagestyle{empty}&#10;\begin{document}&#10;$&#10;|\langle \overline{s}s　\rangle_{\rho}|&#10;$&#10;\end{document}&#10;"/>
  <p:tag name="IGUANATEXSIZE" val="20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3.9632"/>
  <p:tag name="ORIGINALWIDTH" val="1353.581"/>
  <p:tag name="LATEXADDIN" val="\documentclass{article}&#10;\usepackage{amsmath}&#10;\pagestyle{empty}&#10;\begin{document}&#10;&#10;$&#10;\Gamma^{\ast}_{\phi}(\rho_0) [\mathrm{MeV}]&#10;$&#10;&#10;&#10;\end{document}"/>
  <p:tag name="IGUANATEXSIZE" val="20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3.9632"/>
  <p:tag name="ORIGINALWIDTH" val="1567.304"/>
  <p:tag name="LATEXADDIN" val="\documentclass{article}&#10;\usepackage{amsmath}&#10;\pagestyle{empty}&#10;\begin{document}&#10;&#10;$&#10;\delta M^{\ast}_{\phi}(\rho_0) [\mathrm{MeV}]&#10;$&#10;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9.2126"/>
  <p:tag name="ORIGINALWIDTH" val="1024.372"/>
  <p:tag name="LATEXADDIN" val="\documentclass{article}&#10;\usepackage{amsmath}&#10;\pagestyle{empty}&#10;\begin{document}&#10;&#10;$&#10;\sqrt{x^2 + y^2}&#10;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9.2126"/>
  <p:tag name="ORIGINALWIDTH" val="1024.372"/>
  <p:tag name="LATEXADDIN" val="\documentclass{article}&#10;\usepackage{amsmath}&#10;\pagestyle{empty}&#10;\begin{document}&#10;&#10;$&#10;\sqrt{x^2 + y^2}&#10;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3.727"/>
  <p:tag name="ORIGINALWIDTH" val="325.4593"/>
  <p:tag name="LATEXADDIN" val="\documentclass{article}&#10;\usepackage{amsmath}&#10;\pagestyle{empty}&#10;\begin{document}&#10;&#10;$&#10;m_{\phi}&#10;$&#10;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92.201"/>
  <p:tag name="ORIGINALWIDTH" val="934.3832"/>
  <p:tag name="LATEXADDIN" val="\documentclass{article}&#10;\usepackage{amsmath}&#10;\pagestyle{empty}&#10;\begin{document}&#10;&#10;$&#10;\frac{1}{\omega^2 - m_{\phi}^2(0)}&#10;$&#10;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92.201"/>
  <p:tag name="ORIGINALWIDTH" val="1618.298"/>
  <p:tag name="LATEXADDIN" val="\documentclass{article}&#10;\usepackage{amsmath}&#10;\pagestyle{empty}&#10;\begin{document}&#10;&#10;$&#10;\frac{1}{\omega^2 - \vec{q}^{\,2} - m_{\phi, L}^2(\vec{q}^{\,2})}&#10;$&#10;&#10;&#10;\end{document}"/>
  <p:tag name="IGUANATEXSIZE" val="20"/>
  <p:tag name="IGUANATEXCURSOR" val="129"/>
  <p:tag name="TRANSPARENCY" val="True"/>
  <p:tag name="FILENAME" val=""/>
  <p:tag name="LATEXENGINEID" val="0"/>
  <p:tag name="TEMPFOLDER" val="c:\temp\"/>
  <p:tag name="LATEXFORMHEIGHT" val="312"/>
  <p:tag name="LATEXFORMWIDTH" val="483.6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92.201"/>
  <p:tag name="ORIGINALWIDTH" val="1624.297"/>
  <p:tag name="LATEXADDIN" val="\documentclass{article}&#10;\usepackage{amsmath}&#10;\pagestyle{empty}&#10;\begin{document}&#10;&#10;$&#10;\frac{1}{\omega^2 - \vec{q}^{\,2} - m_{\phi, T}^2(\vec{q}^{\,2})}&#10;$&#10;&#10;&#10;\end{document}"/>
  <p:tag name="IGUANATEXSIZE" val="20"/>
  <p:tag name="IGUANATEXCURSOR" val="129"/>
  <p:tag name="TRANSPARENCY" val="True"/>
  <p:tag name="FILENAME" val=""/>
  <p:tag name="LATEXENGINEID" val="0"/>
  <p:tag name="TEMPFOLDER" val="c:\temp\"/>
  <p:tag name="LATEXFORMHEIGHT" val="312"/>
  <p:tag name="LATEXFORMWIDTH" val="483.6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7.2216"/>
  <p:tag name="ORIGINALWIDTH" val="145.4818"/>
  <p:tag name="LATEXADDIN" val="\documentclass{article}&#10;\usepackage{amsmath}&#10;\pagestyle{empty}&#10;\begin{document}&#10;&#10;$&#10;\vec{q}&#10;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o\Pi(q^2) = \frac{1}{\pi}&#10;\displaystyle\int^{\infty}_{0}&#10;ds \frac{\mathrm{Im} \Pi (s)}{s-q^2-i\epsilo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0.7124"/>
  <p:tag name="ORIGINALWIDTH" val="2038.995"/>
  <p:tag name="LATEXADDIN" val="\documentclass{article}&#10;\usepackage{amsmath}&#10;\pagestyle{empty}&#10;\begin{document}&#10;&#10;$&#10;V(r) \sim - \frac{1}{r^2} e^{-2m_{\pi}r} &#10;$&#10;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669.666"/>
  <p:tag name="ORIGINALWIDTH" val="3710.536"/>
  <p:tag name="LATEXADDIN" val="\documentclass{slides}\pagestyle{empty}&#10;\begin{document}&#10;$&#10;\langle \overline{q}q \rangle_{\rho},\\&#10;\langle G^a_{\mu\nu}G^{a\mu\nu} \rangle_{\rho},\\&#10;\langle \overline{q}\sigma_{\mu\nu}&#10;\frac{\lambda^a}{2}G^{a\mu\nu}q \rangle_{\rho},\\&#10;\langle \overline{q}q\overline{q}q \rangle_{\rho},&#10;$&#10;\end{document}&#10;"/>
  <p:tag name="IGUANATEXSIZE" val="20"/>
  <p:tag name="IGUANATEXCURSOR" val="2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013.498"/>
  <p:tag name="ORIGINALWIDTH" val="5092.614"/>
  <p:tag name="LATEXADDIN" val="\documentclass{slides}\pagestyle{empty}&#10;\begin{document}&#10;$&#10;\langle \mathcal{ST} \overline{q} \gamma^{\alpha}iD^{\beta} q \rangle_{\rho},\\&#10;\langle \mathcal{ST} G^{a\alpha}_{\mu}G^{a\mu\beta} \rangle_{\rho},\\&#10;\langle \mathcal{ST} \overline{q} \gamma^{\alpha}iD^{\beta}iD^{\gamma}iD^{\delta}q \rangle_{\rho}&#10;$&#10;\end{document}&#10; "/>
  <p:tag name="IGUANATEXSIZE" val="20"/>
  <p:tag name="IGUANATEXCURSOR" val="3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30.1837"/>
  <p:tag name="ORIGINALWIDTH" val="4405.699"/>
  <p:tag name="LATEXADDIN" val="\documentclass{slides}\pagestyle{empty}&#10;\usepackage{color}&#10;\definecolor{me}{rgb}{0.8,0.8,0.8}&#10;\begin{document}&#10;\color{black}{&#10;$&#10;\chi(x) = \overline{s}(x) \gamma_{\mu} s(x)&#10;$&#10;}&#10;\end{document}&#10;"/>
  <p:tag name="IGUANATEXSIZE" val="20"/>
  <p:tag name="IGUANATEXCURSOR" val="1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54.1807"/>
  <p:tag name="ORIGINALWIDTH" val="3725.534"/>
  <p:tag name="LATEXADDIN" val="\documentclass{article}&#10;\usepackage{amsmath}&#10;\pagestyle{empty}&#10;\begin{document}&#10;&#10;$&#10;\Pi(q^2) = i \displaystyle \int d^4 x &#10;e^{iqx} \langle T[\chi(x) \bar{\chi}(0)] \rangle_{\rho}&#10;$&#10;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12.7109"/>
  <p:tag name="ORIGINALWIDTH" val="2107.237"/>
  <p:tag name="LATEXADDIN" val="\documentclass{article}&#10;\usepackage{amsmath}&#10;\pagestyle{empty}&#10;\begin{document}&#10;&#10;$&#10;\langle N|\mathcal{ST} G^{a\alpha}_{\mu}G^{a\mu\beta}|N\rangle&#10;$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75.9655"/>
  <p:tag name="ORIGINALWIDTH" val="2053.993"/>
  <p:tag name="LATEXADDIN" val="\documentclass{article}&#10;\usepackage{amsmath}&#10;\pagestyle{empty}&#10;\begin{document}&#10;&#10;$&#10;\langle N|\mathcal{ST} \overline{s} \gamma^{\alpha}iD^{\beta} s|N\rangle&#10;$&#10;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12.7109"/>
  <p:tag name="ORIGINALWIDTH" val="2107.237"/>
  <p:tag name="LATEXADDIN" val="\documentclass{article}&#10;\usepackage{amsmath}&#10;\pagestyle{empty}&#10;\begin{document}&#10;&#10;$&#10;\langle N|\mathcal{ST} G^{a\alpha}_{\mu}G^{a\mu\beta}|N\rangle&#10;$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96.438"/>
  <p:tag name="ORIGINALWIDTH" val="2015.748"/>
  <p:tag name="LATEXADDIN" val="\documentclass{slides}\pagestyle{empty}&#10;\usepackage{color}&#10;\definecolor{me}{rgb}{0.8,0.8,0.8}&#10;\begin{document}&#10;\color{black}{&#10;$&#10;\langle N| \overline{s}s |N \rangle&#10;$}&#10;\end{document}&#10;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78.4777"/>
  <p:tag name="ORIGINALWIDTH" val="103.4871"/>
  <p:tag name="LATEXADDIN" val="\documentclass{article}&#10;\usepackage{amsmath}&#10;\pagestyle{empty}&#10;\begin{document}&#10;&#10;$&#10;\theta&#10;$&#10;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83.4646"/>
  <p:tag name="ORIGINALWIDTH" val="2014.998"/>
  <p:tag name="LATEXADDIN" val="\documentclass{article}&#10;\usepackage{amsmath}&#10;\pagestyle{empty}&#10;\begin{document}&#10;&#10;$&#10;|Y^1_1(\theta,\phi)|^2&#10;\sim \sin^2 \theta&#10;$&#10;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16.198"/>
  <p:tag name="ORIGINALWIDTH" val="3374.578"/>
  <p:tag name="LATEXADDIN" val="\documentclass{article}&#10;\usepackage{amsmath}&#10;\pagestyle{empty}&#10;\begin{document}&#10;&#10;&#10;$&#10;a_0^{3/2} = 1.43(23)_{\mathrm{stat.}}\binom{+36}{-06}_{\mathrm{syst.}}\,&#10;$fm&#10;&#10;\end{document}"/>
  <p:tag name="IGUANATEXSIZE" val="20"/>
  <p:tag name="IGUANATEXCURSOR" val="1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16.198"/>
  <p:tag name="ORIGINALWIDTH" val="3374.578"/>
  <p:tag name="LATEXADDIN" val="\documentclass{article}&#10;\usepackage{amsmath}&#10;\pagestyle{empty}&#10;\begin{document}&#10;&#10;&#10;$&#10;a_0^{3/2} = 1.43(23)_{\mathrm{stat.}}\binom{+36}{-06}_{\mathrm{syst.}}\,&#10;$fm&#10;&#10;\end{document}"/>
  <p:tag name="IGUANATEXSIZE" val="20"/>
  <p:tag name="IGUANATEXCURSOR" val="1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2445.444"/>
  <p:tag name="LATEXADDIN" val="\documentclass{article}&#10;\usepackage{amsmath}&#10;\pagestyle{empty}&#10;\begin{document}&#10;&#10;&#10;$&#10;|a_0| = 0.063 \pm 0.010\,&#10;$fm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2.2122"/>
  <p:tag name="ORIGINALWIDTH" val="3299.587"/>
  <p:tag name="LATEXADDIN" val="\documentclass{article}&#10;\usepackage{amsmath}&#10;\pagestyle{empty}&#10;\begin{document}&#10;&#10;$&#10;|\langle  \overline{s}s \rangle_{\rho}| = |\langle \overline{s}s \rangle_{0}|&#10;-　\frac{\rho}{m_s}  \sigma_{sN} + \dots&#10;$&#10;&#10;&#10;\end{document}"/>
  <p:tag name="IGUANATEXSIZE" val="20"/>
  <p:tag name="IGUANATEXCURSOR" val="2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51.9685"/>
  <p:tag name="ORIGINALWIDTH" val="560.18"/>
  <p:tag name="LATEXADDIN" val="\documentclass{article}&#10;\usepackage{amsmath}&#10;\pagestyle{empty}&#10;\begin{document}&#10;&#10;$&#10;\vec{\epsilon_i} \cdot \vec{\epsilon_f}&#10;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60.9674"/>
  <p:tag name="ORIGINALWIDTH" val="1210.349"/>
  <p:tag name="LATEXADDIN" val="\documentclass{article}&#10;\usepackage{amsmath}&#10;\pagestyle{empty}&#10;\begin{document}&#10;&#10;$&#10;\vec{\sigma} \cdot (\vec{\epsilon_i} \times \vec{\epsilon_f})&#10;$&#10;&#10;&#10;\end{document}"/>
  <p:tag name="IGUANATEXSIZE" val="20"/>
  <p:tag name="IGUANATEXCURSOR" val="1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60.9674"/>
  <p:tag name="ORIGINALWIDTH" val="1415.823"/>
  <p:tag name="LATEXADDIN" val="\documentclass{article}&#10;\usepackage{amsmath}&#10;\pagestyle{empty}&#10;\begin{document}&#10;&#10;$&#10;(\vec{\sigma} \cdot \vec{\epsilon_i})&#10;(\vec{\sigma} \cdot \vec{\epsilon_f})&#10;$&#10;&#10;&#10;\end{document}"/>
  <p:tag name="IGUANATEXSIZE" val="20"/>
  <p:tag name="IGUANATEXCURSOR" val="1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17.4728"/>
  <p:tag name="ORIGINALWIDTH" val="155.2306"/>
  <p:tag name="LATEXADDIN" val="\documentclass{article}&#10;\usepackage{amsmath}&#10;\pagestyle{empty}&#10;\begin{document}&#10;&#10;$&#10;\vec{\epsilon_i}&#10;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17.4728"/>
  <p:tag name="ORIGINALWIDTH" val="155.2306"/>
  <p:tag name="LATEXADDIN" val="\documentclass{article}&#10;\usepackage{amsmath}&#10;\pagestyle{empty}&#10;\begin{document}&#10;&#10;$&#10;\vec{\epsilon_i}&#10;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17.4728"/>
  <p:tag name="ORIGINALWIDTH" val="155.2306"/>
  <p:tag name="LATEXADDIN" val="\documentclass{article}&#10;\usepackage{amsmath}&#10;\pagestyle{empty}&#10;\begin{document}&#10;&#10;$&#10;\vec{\epsilon_i}&#10;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2445.444"/>
  <p:tag name="LATEXADDIN" val="\documentclass{article}&#10;\usepackage{amsmath}&#10;\pagestyle{empty}&#10;\begin{document}&#10;&#10;&#10;$&#10;|a_0| = 0.063 \pm 0.010\,&#10;$fm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17.4728"/>
  <p:tag name="ORIGINALWIDTH" val="155.2306"/>
  <p:tag name="LATEXADDIN" val="\documentclass{article}&#10;\usepackage{amsmath}&#10;\pagestyle{empty}&#10;\begin{document}&#10;&#10;$&#10;\vec{\epsilon_i}&#10;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51.9685"/>
  <p:tag name="ORIGINALWIDTH" val="195.7255"/>
  <p:tag name="LATEXADDIN" val="\documentclass{article}&#10;\usepackage{amsmath}&#10;\pagestyle{empty}&#10;\begin{document}&#10;&#10;$&#10;\vec{\epsilon_f}&#10;$&#10;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51.9685"/>
  <p:tag name="ORIGINALWIDTH" val="195.7255"/>
  <p:tag name="LATEXADDIN" val="\documentclass{article}&#10;\usepackage{amsmath}&#10;\pagestyle{empty}&#10;\begin{document}&#10;&#10;$&#10;\vec{\epsilon_f}&#10;$&#10;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51.9685"/>
  <p:tag name="ORIGINALWIDTH" val="195.7255"/>
  <p:tag name="LATEXADDIN" val="\documentclass{article}&#10;\usepackage{amsmath}&#10;\pagestyle{empty}&#10;\begin{document}&#10;&#10;$&#10;\vec{\epsilon_f}&#10;$&#10;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51.9685"/>
  <p:tag name="ORIGINALWIDTH" val="195.7255"/>
  <p:tag name="LATEXADDIN" val="\documentclass{article}&#10;\usepackage{amsmath}&#10;\pagestyle{empty}&#10;\begin{document}&#10;&#10;$&#10;\vec{\epsilon_f}&#10;$&#10;&#10;&#10;\end{document}"/>
  <p:tag name="IGUANATEXSIZE" val="20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1.4773"/>
  <p:tag name="ORIGINALWIDTH" val="140.9824"/>
  <p:tag name="LATEXADDIN" val="\documentclass{article}&#10;\usepackage{amsmath}&#10;\pagestyle{empty}&#10;\begin{document}&#10;&#10;$&#10;\vec{\sigma} &#10;$&#10;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1.4773"/>
  <p:tag name="ORIGINALWIDTH" val="140.9824"/>
  <p:tag name="LATEXADDIN" val="\documentclass{article}&#10;\usepackage{amsmath}&#10;\pagestyle{empty}&#10;\begin{document}&#10;&#10;$&#10;\vec{\sigma} &#10;$&#10;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1.4773"/>
  <p:tag name="ORIGINALWIDTH" val="140.9824"/>
  <p:tag name="LATEXADDIN" val="\documentclass{article}&#10;\usepackage{amsmath}&#10;\pagestyle{empty}&#10;\begin{document}&#10;&#10;$&#10;\vec{\sigma} &#10;$&#10;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1.4773"/>
  <p:tag name="ORIGINALWIDTH" val="140.9824"/>
  <p:tag name="LATEXADDIN" val="\documentclass{article}&#10;\usepackage{amsmath}&#10;\pagestyle{empty}&#10;\begin{document}&#10;&#10;$&#10;\vec{\sigma} &#10;$&#10;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1.4773"/>
  <p:tag name="ORIGINALWIDTH" val="140.9824"/>
  <p:tag name="LATEXADDIN" val="\documentclass{article}&#10;\usepackage{amsmath}&#10;\pagestyle{empty}&#10;\begin{document}&#10;&#10;$&#10;\vec{\sigma} &#10;$&#10;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52.4559"/>
  <p:tag name="ORIGINALWIDTH" val="2872.141"/>
  <p:tag name="LATEXADDIN" val="\documentclass{article}&#10;\usepackage{amsmath}&#10;\pagestyle{empty}&#10;\begin{document}&#10;&#10;$&#10;V_{\phi}(\rho) = - \frac{2\pi}{m_{\phi}} \rho \bigl(&#10;1 + \frac{m_{\phi}}{m_{N}} &#10;\bigr) a_0&#10;$&#10;&#10;&#10;\end{document}"/>
  <p:tag name="IGUANATEXSIZE" val="20"/>
  <p:tag name="IGUANATEXCURSOR" val="1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1.4773"/>
  <p:tag name="ORIGINALWIDTH" val="140.9824"/>
  <p:tag name="LATEXADDIN" val="\documentclass{article}&#10;\usepackage{amsmath}&#10;\pagestyle{empty}&#10;\begin{document}&#10;&#10;$&#10;\vec{\sigma} &#10;$&#10;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9.7188"/>
  <p:tag name="ORIGINALWIDTH" val="2124.484"/>
  <p:tag name="LATEXADDIN" val="\documentclass{article}&#10;\usepackage{amsmath}&#10;\pagestyle{empty}&#10;\begin{document}&#10;&#10;$&#10;T_{ij} = V_{ij} + V_{il} G_l T_{lj}&#10;$&#10;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2.2197"/>
  <p:tag name="ORIGINALWIDTH" val="287.2141"/>
  <p:tag name="LATEXADDIN" val="\documentclass{article}&#10;\usepackage{amsmath}&#10;\pagestyle{empty}&#10;\begin{document}&#10;&#10;$&#10;T_{ij}&#10;$&#10;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4.4695"/>
  <p:tag name="ORIGINALWIDTH" val="278.9651"/>
  <p:tag name="LATEXADDIN" val="\documentclass{article}&#10;\usepackage{amsmath}&#10;\pagestyle{empty}&#10;\begin{document}&#10;&#10;$&#10;V_{ij}&#10;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09.9738"/>
  <p:tag name="ORIGINALWIDTH" val="252.7184"/>
  <p:tag name="LATEXADDIN" val="\documentclass{article}&#10;\usepackage{amsmath}&#10;\pagestyle{empty}&#10;\begin{document}&#10;&#10;$&#10;V_{il}&#10;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15.2231"/>
  <p:tag name="ORIGINALWIDTH" val="233.9708"/>
  <p:tag name="LATEXADDIN" val="\documentclass{article}&#10;\usepackage{amsmath}&#10;\pagestyle{empty}&#10;\begin{document}&#10;&#10;$&#10;G_{l}&#10;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2.2197"/>
  <p:tag name="ORIGINALWIDTH" val="281.2149"/>
  <p:tag name="LATEXADDIN" val="\documentclass{article}&#10;\usepackage{amsmath}&#10;\pagestyle{empty}&#10;\begin{document}&#10;&#10;$&#10;T_{lj}&#10;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8.49268"/>
  <p:tag name="ORIGINALWIDTH" val="166.4792"/>
  <p:tag name="LATEXADDIN" val="\documentclass{article}&#10;\usepackage{amsmath}&#10;\pagestyle{empty}&#10;\begin{document}&#10;&#10;$&#10;=&#10;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66.4792"/>
  <p:tag name="ORIGINALWIDTH" val="166.4792"/>
  <p:tag name="LATEXADDIN" val="\documentclass{article}&#10;\usepackage{amsmath}&#10;\pagestyle{empty}&#10;\begin{document}&#10;&#10;$&#10;+&#10;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0.966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9.9605"/>
  <p:tag name="PICTUREFILESIZE" val="240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35.2081"/>
  <p:tag name="ORIGINALWIDTH" val="2029.996"/>
  <p:tag name="LATEXADDIN" val="\documentclass{article}&#10;\usepackage{amsmath}&#10;\pagestyle{empty}&#10;\begin{document}&#10;&#10;$&#10;\simeq - 85 \frac{\rho}{\rho_0}&#10;\bigl(\frac{a_0}{\mathrm{fm}}\bigr) \,\mathrm{MeV}&#10;$&#10;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sigma_{sN} \sim 160\,\pm\,50$ MeV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3.9605"/>
  <p:tag name="PICTUREFILESIZE" val="1639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3772.778"/>
  <p:tag name="LATEXADDIN" val="\documentclass{article}&#10;\usepackage{amsmath}&#10;\pagestyle{empty}&#10;\begin{document}&#10;&#10;$&#10;|V\rangle = a_{+1}|+1\rangle + a_{-1}|-1\rangle &#10;+ a_{0}|0\rangle&#10;$&#10;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8.9613"/>
  <p:tag name="ORIGINALWIDTH" val="6437.196"/>
  <p:tag name="LATEXADDIN" val="\documentclass{article}&#10;\usepackage{amsmath}&#10;\pagestyle{empty}&#10;\begin{document}&#10;&#10;$&#10;\frac{1}{\Gamma} \frac{d \Gamma}{d \Omega} &#10;= \frac{3}{16 \pi}&#10;\bigl[&#10;(|a_{+1}|^2 + |a_{-1}|^2) (1 + \cos^2 \theta) &#10;+ 2 |a_{0}|^2 (1 - \cos^2 \theta) &#10;$&#10;&#10;&#10;\end{document}"/>
  <p:tag name="IGUANATEXSIZE" val="20"/>
  <p:tag name="IGUANATEXCURSOR" val="2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8.2115"/>
  <p:tag name="ORIGINALWIDTH" val="3593.551"/>
  <p:tag name="LATEXADDIN" val="\documentclass{article}&#10;\usepackage{amsmath}&#10;\pagestyle{empty}&#10;\begin{document}&#10;&#10;$&#10;+2 \mathrm{Re}(a_{+1} a^{\ast}_{-1})&#10;\sin^2 \theta \cos 2\phi + \dots&#10;\bigr] &#10;$&#10;&#10;&#10;&#10;\end{document}"/>
  <p:tag name="IGUANATEXSIZE" val="20"/>
  <p:tag name="IGUANATEXCURSOR" val="1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7.2216"/>
  <p:tag name="ORIGINALWIDTH" val="1499.063"/>
  <p:tag name="LATEXADDIN" val="\documentclass{article}&#10;\usepackage{amsmath}&#10;\pagestyle{empty}&#10;\begin{document}&#10;&#10;&#10;$&#10;\theta&#10;$: polar angle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4.9719"/>
  <p:tag name="ORIGINALWIDTH" val="2032.996"/>
  <p:tag name="LATEXADDIN" val="\documentclass{article}&#10;\usepackage{amsmath}&#10;\pagestyle{empty}&#10;\begin{document}&#10;&#10;$&#10;\phi&#10;$: azimuthal angle&#10;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05.7368"/>
  <p:tag name="LATEXADDIN" val="\documentclass{article}&#10;\usepackage{amsmath}&#10;\pagestyle{empty}&#10;\begin{document}&#10;&#10;&#10;$&#10;z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61.9798"/>
  <p:tag name="ORIGINALWIDTH" val="115.4856"/>
  <p:tag name="LATEXADDIN" val="\documentclass{article}&#10;\usepackage{amsmath}&#10;\pagestyle{empty}&#10;\begin{document}&#10;&#10;&#10;$&#10;y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24.4844"/>
  <p:tag name="LATEXADDIN" val="\documentclass{article}&#10;\usepackage{amsmath}&#10;\pagestyle{empty}&#10;\begin{document}&#10;&#10;&#10;$&#10;x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3.727"/>
  <p:tag name="ORIGINALWIDTH" val="325.4593"/>
  <p:tag name="LATEXADDIN" val="\documentclass{article}&#10;\usepackage{amsmath}&#10;\pagestyle{empty}&#10;\begin{document}&#10;&#10;$&#10;m_{\phi}&#10;$&#10;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8.9613"/>
  <p:tag name="ORIGINALWIDTH" val="5051.369"/>
  <p:tag name="LATEXADDIN" val="\documentclass{article}&#10;\usepackage{amsmath}&#10;\pagestyle{empty}&#10;\begin{document}&#10;&#10;$&#10;\frac{1}{\Gamma} \frac{d \Gamma}{d \Omega} &#10;= \frac{3}{16 \pi}&#10;\bigl[&#10;1 + \cos^2 \theta　 &#10;+ \rho_{00} (1 - 3\cos^2 \theta) &#10; + \dots&#10;\bigr] &#10;$&#10;&#10;&#10;\end{document}"/>
  <p:tag name="IGUANATEXSIZE" val="20"/>
  <p:tag name="IGUANATEXCURSOR" val="2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7.2216"/>
  <p:tag name="ORIGINALWIDTH" val="1499.063"/>
  <p:tag name="LATEXADDIN" val="\documentclass{article}&#10;\usepackage{amsmath}&#10;\pagestyle{empty}&#10;\begin{document}&#10;&#10;&#10;$&#10;\theta&#10;$: polar angle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4.9719"/>
  <p:tag name="ORIGINALWIDTH" val="2032.996"/>
  <p:tag name="LATEXADDIN" val="\documentclass{article}&#10;\usepackage{amsmath}&#10;\pagestyle{empty}&#10;\begin{document}&#10;&#10;$&#10;\phi&#10;$: azimuthal angle&#10;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69.2164"/>
  <p:tag name="ORIGINALWIDTH" val="2878.14"/>
  <p:tag name="LATEXADDIN" val="\documentclass{article}&#10;\usepackage{amsmath}&#10;\pagestyle{empty}&#10;\begin{document}&#10;&#10;$ &#10;|a_{+1}|^2 + |a_{-1}|^2 &#10;+ |a_{0}|^2 = 1  &#10;$,&#10;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69.2164"/>
  <p:tag name="ORIGINALWIDTH" val="1115.111"/>
  <p:tag name="LATEXADDIN" val="\documentclass{article}&#10;\usepackage{amsmath}&#10;\pagestyle{empty}&#10;\begin{document}&#10;&#10;$ &#10;|a_{0}|^2 = \rho_{00}  &#10;$&#10;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2.9621"/>
  <p:tag name="ORIGINALWIDTH" val="794.9006"/>
  <p:tag name="LATEXADDIN" val="\documentclass{article}&#10;\usepackage{amsmath}&#10;\pagestyle{empty}&#10;\begin{document}&#10;&#10;$ &#10;\rho_{00} = \frac{1}{3}  &#10;$&#10;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05.7368"/>
  <p:tag name="LATEXADDIN" val="\documentclass{article}&#10;\usepackage{amsmath}&#10;\pagestyle{empty}&#10;\begin{document}&#10;&#10;&#10;$&#10;z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61.9798"/>
  <p:tag name="ORIGINALWIDTH" val="115.4856"/>
  <p:tag name="LATEXADDIN" val="\documentclass{article}&#10;\usepackage{amsmath}&#10;\pagestyle{empty}&#10;\begin{document}&#10;&#10;&#10;$&#10;y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24.4844"/>
  <p:tag name="LATEXADDIN" val="\documentclass{article}&#10;\usepackage{amsmath}&#10;\pagestyle{empty}&#10;\begin{document}&#10;&#10;&#10;$&#10;x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10.4612"/>
  <p:tag name="ORIGINALWIDTH" val="5260.592"/>
  <p:tag name="LATEXADDIN" val="\documentclass{article}&#10;\usepackage{amsmath}&#10;\pagestyle{empty}&#10;\begin{document}&#10;&#10;$&#10;\frac{1}{\Gamma} \frac{d \Gamma}{d \Omega} &#10;= \frac{3}{16 \pi}&#10;\bigl[&#10;(|a_{+1}|^2 + |a_{-1}|^2) \sin^2 \theta &#10;+ 2 |a_{0}|^2 \cos^2 \theta &#10;$&#10;&#10;&#10;\end{document}"/>
  <p:tag name="IGUANATEXSIZE" val="20"/>
  <p:tag name="IGUANATEXCURSOR" val="2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2.9696"/>
  <p:tag name="ORIGINALWIDTH" val="261.7173"/>
  <p:tag name="LATEXADDIN" val="\documentclass{article}&#10;\usepackage{amsmath}&#10;\pagestyle{empty}&#10;\begin{document}&#10;&#10;$&#10;\Gamma_{\phi}&#10;$&#10;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8.2115"/>
  <p:tag name="ORIGINALWIDTH" val="3586.802"/>
  <p:tag name="LATEXADDIN" val="\documentclass{article}&#10;\usepackage{amsmath}&#10;\pagestyle{empty}&#10;\begin{document}&#10;&#10;$&#10;-2 \mathrm{Re}(a_{+1} a^{\ast}_{-1})&#10;\sin^2 \theta \cos 2\phi + \dots&#10;\bigr] &#10;$&#10;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3.712"/>
  <p:tag name="ORIGINALWIDTH" val="4509.937"/>
  <p:tag name="LATEXADDIN" val="\documentclass{article}&#10;\usepackage{amsmath}&#10;\pagestyle{empty}&#10;\begin{document}&#10;&#10;$&#10;=\frac{3}{16 \pi}&#10;\bigl[1 - \cos^2 \theta &#10;-  \rho_{00}(1 - 3 \cos^2 \theta)&#10;+ \dots&#10;\bigr] &#10;$&#10;&#10;\end{document}"/>
  <p:tag name="IGUANATEXSIZE" val="20"/>
  <p:tag name="IGUANATEXCURSOR" val="1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7.2216"/>
  <p:tag name="ORIGINALWIDTH" val="1499.063"/>
  <p:tag name="LATEXADDIN" val="\documentclass{article}&#10;\usepackage{amsmath}&#10;\pagestyle{empty}&#10;\begin{document}&#10;&#10;&#10;$&#10;\theta&#10;$: polar angle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4.9719"/>
  <p:tag name="ORIGINALWIDTH" val="2032.996"/>
  <p:tag name="LATEXADDIN" val="\documentclass{article}&#10;\usepackage{amsmath}&#10;\pagestyle{empty}&#10;\begin{document}&#10;&#10;$&#10;\phi&#10;$: azimuthal angle&#10;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05.7368"/>
  <p:tag name="LATEXADDIN" val="\documentclass{article}&#10;\usepackage{amsmath}&#10;\pagestyle{empty}&#10;\begin{document}&#10;&#10;&#10;$&#10;z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61.9798"/>
  <p:tag name="ORIGINALWIDTH" val="115.4856"/>
  <p:tag name="LATEXADDIN" val="\documentclass{article}&#10;\usepackage{amsmath}&#10;\pagestyle{empty}&#10;\begin{document}&#10;&#10;&#10;$&#10;y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24.4844"/>
  <p:tag name="LATEXADDIN" val="\documentclass{article}&#10;\usepackage{amsmath}&#10;\pagestyle{empty}&#10;\begin{document}&#10;&#10;&#10;$&#10;x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14061</TotalTime>
  <Words>3502</Words>
  <Application>Microsoft Office PowerPoint</Application>
  <PresentationFormat>ワイド画面</PresentationFormat>
  <Paragraphs>501</Paragraphs>
  <Slides>50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50</vt:i4>
      </vt:variant>
    </vt:vector>
  </HeadingPairs>
  <TitlesOfParts>
    <vt:vector size="60" baseType="lpstr">
      <vt:lpstr>-apple-system</vt:lpstr>
      <vt:lpstr>Microsoft JhengHei UI Light</vt:lpstr>
      <vt:lpstr>Arial</vt:lpstr>
      <vt:lpstr>Calibri</vt:lpstr>
      <vt:lpstr>Calibri Light</vt:lpstr>
      <vt:lpstr>Cambria Math</vt:lpstr>
      <vt:lpstr>Century</vt:lpstr>
      <vt:lpstr>Symbol</vt:lpstr>
      <vt:lpstr>Office Theme</vt:lpstr>
      <vt:lpstr>1_Office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QCD sum rules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Philipp Gubler</cp:lastModifiedBy>
  <cp:revision>613</cp:revision>
  <dcterms:created xsi:type="dcterms:W3CDTF">2015-06-06T17:53:30Z</dcterms:created>
  <dcterms:modified xsi:type="dcterms:W3CDTF">2025-07-24T07:28:41Z</dcterms:modified>
</cp:coreProperties>
</file>