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453" r:id="rId3"/>
    <p:sldId id="260" r:id="rId4"/>
    <p:sldId id="454" r:id="rId5"/>
    <p:sldId id="262" r:id="rId6"/>
    <p:sldId id="456" r:id="rId7"/>
    <p:sldId id="259" r:id="rId8"/>
    <p:sldId id="270" r:id="rId9"/>
    <p:sldId id="451" r:id="rId10"/>
    <p:sldId id="265" r:id="rId11"/>
    <p:sldId id="465" r:id="rId12"/>
    <p:sldId id="466" r:id="rId13"/>
    <p:sldId id="258" r:id="rId14"/>
    <p:sldId id="257" r:id="rId15"/>
    <p:sldId id="263" r:id="rId16"/>
    <p:sldId id="459" r:id="rId17"/>
    <p:sldId id="452" r:id="rId18"/>
    <p:sldId id="264" r:id="rId19"/>
    <p:sldId id="267" r:id="rId20"/>
    <p:sldId id="461" r:id="rId21"/>
    <p:sldId id="271" r:id="rId22"/>
    <p:sldId id="460" r:id="rId23"/>
    <p:sldId id="279" r:id="rId24"/>
    <p:sldId id="463" r:id="rId25"/>
    <p:sldId id="433" r:id="rId26"/>
    <p:sldId id="449" r:id="rId27"/>
    <p:sldId id="462" r:id="rId28"/>
    <p:sldId id="464" r:id="rId29"/>
    <p:sldId id="272" r:id="rId30"/>
    <p:sldId id="467" r:id="rId31"/>
    <p:sldId id="468" r:id="rId32"/>
    <p:sldId id="266" r:id="rId33"/>
    <p:sldId id="458" r:id="rId34"/>
    <p:sldId id="261" r:id="rId35"/>
    <p:sldId id="450" r:id="rId36"/>
    <p:sldId id="45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08"/>
  </p:normalViewPr>
  <p:slideViewPr>
    <p:cSldViewPr snapToGrid="0">
      <p:cViewPr varScale="1">
        <p:scale>
          <a:sx n="88" d="100"/>
          <a:sy n="88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8662B-AC92-F347-B2AB-E30190F5B0CF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6065A-DC24-424C-B5DA-4C4ECD114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9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6F38-C5CB-83F1-F0A8-8A5277EA5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17FC-7306-F430-5E83-FA272009F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238BE-17DC-98D6-3298-69E3C26C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DBB-87AB-BD40-BB5C-7F639FF85A15}" type="datetime1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1574-652B-600A-8E34-4BB15549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6BF4D-A6D5-B63C-AE6F-6616F720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89BA-8B3B-95AD-3620-0FBD9F59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20032-9914-1F25-E491-25EE4781E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566BF-B93D-90AB-EA0E-0784EF8C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47BA-9235-8445-BE23-ABC84600B882}" type="datetime1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2AD36-DD17-3F2A-A272-2B5481A2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A6261-D05B-E530-6615-9C408205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DA5CA-D333-19F2-2D9E-6759250FD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2D8E5-734D-4B9B-161F-41A953294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75631-0FFC-79E7-E94E-136D8639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8A4E1-F18F-2E41-8AF4-501579E9C036}" type="datetime1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4945C-A98B-3722-A082-C986217D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44D3A-3C0A-BF14-CD8D-74C9B638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9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1727-9BED-7032-767F-EB5AFC8A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166A3-A3C8-485F-CBE4-B852A13AF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1FB8B-B791-1F62-A1F0-AC6C7038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FC34-39AF-5345-B4D0-2EF8FE2DD579}" type="datetime1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7F08-1B13-7287-680F-6BB59316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D87C1-CD8D-EDCE-DEBE-92E70A27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0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9F83D-92A8-3FDC-3EA7-6457A2D6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9C19B-8CDF-DDE0-1CFA-D801152C0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EA6CE-FFBD-54D2-9ED9-EFABE4F0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8958-8CDC-F042-9D2B-870E21506093}" type="datetime1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A969E-7D9A-BAFC-A8E7-62583D9D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D64C6-8873-3D0D-8D44-92ABBD8B9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6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0DE3-D7B5-FA9E-97E1-4B64F08D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3854-9220-A947-E879-B6D8DDEB8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F0C61-57FA-5128-2C61-310082308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2D2E6-1ACC-3179-F43E-F09B1B36E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E556-CD8D-274D-8A83-5E01D595EA48}" type="datetime1">
              <a:rPr lang="en-US" smtClean="0"/>
              <a:t>7/22/25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EF53D-4C5C-A3EF-A8FA-CAECF2E1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54F82-13AE-7EA0-8D08-9C354D44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5E0-DEDB-3087-646A-FD509422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913B5-4739-D0AB-D931-C11C8B484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6C006-82C1-6179-1E43-4FEC88CAA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A6450-DE6B-CBDA-7FDB-CBFA35B1C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10859-9442-7925-6F4D-15872F433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6820E-EE47-5323-9F74-87454AAE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B151-29AE-1D43-AD90-AC1E525B55D5}" type="datetime1">
              <a:rPr lang="en-US" smtClean="0"/>
              <a:t>7/22/25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A8482-302A-108A-C508-DEEE370B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A3A0E4-8D2B-0499-B0B0-B1336C39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7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AF27-59CD-FDC1-621C-28EB99E3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4CFA6-ED6A-41A5-78FF-4F05316B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C894-1129-B847-A796-30C6A4C6890E}" type="datetime1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6AC6-8DC5-86C1-6EA4-4A5612BF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D5DC4-0249-7586-11C5-12DF9EB9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6CAD2-B21C-51EB-FD5C-5B0B8ECB2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6C71-6EA4-FD46-B7B2-B14AD694B684}" type="datetime1">
              <a:rPr lang="en-US" smtClean="0"/>
              <a:t>7/22/25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45C5A-9192-749E-C6D1-E718F8D8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4CB48-A9C5-AB6E-09DE-9A1431C9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4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3AC2-9D1F-6730-71EF-8899C499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7B8BB-B39F-0D90-31F0-EB0F4D947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0DE89-7D33-459A-FB93-8998816BA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7DC06-105D-961F-5542-57D02AFB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B6DB-21E3-BB49-A456-B04DD94959C6}" type="datetime1">
              <a:rPr lang="en-US" smtClean="0"/>
              <a:t>7/22/25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E924C-5BE5-1F00-C0AB-9A442C38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65288-9580-DD86-E37A-2E425D79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0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9B241-04A2-73BA-A3D6-2137137C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E160F-B53B-2CC1-CE11-A93EF01B6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7290C-313F-AF03-91F7-5082F4FBF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84DCA-0F30-02D2-714D-66642B4D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6A6B5-015A-2C45-B3CF-9ED4B39F9272}" type="datetime1">
              <a:rPr lang="en-US" smtClean="0"/>
              <a:t>7/22/25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B25A9-4E9E-DED4-D7C1-F84C187A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D6E5B-47C5-F045-246C-AE27DB74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4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B0522-1B66-0F58-D9ED-DD909344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238C3-4D01-78A8-CF6E-29010985D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F5056-48F9-CB76-8A1F-338FA2EF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5AAD11-8EDD-F441-810C-FA0CA8B24C00}" type="datetime1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FF5FD-7F9E-754F-6DEE-7B70395E4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A11D8-FB76-914D-1254-0634226AF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F60F4B-5D9F-A845-9E98-4E2B8885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0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48.png"/><Relationship Id="rId5" Type="http://schemas.openxmlformats.org/officeDocument/2006/relationships/image" Target="../media/image72.png"/><Relationship Id="rId10" Type="http://schemas.openxmlformats.org/officeDocument/2006/relationships/image" Target="../media/image4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E9A7-A640-E58B-0D95-CCC4AD16D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46780"/>
            <a:ext cx="9144000" cy="2387600"/>
          </a:xfrm>
        </p:spPr>
        <p:txBody>
          <a:bodyPr/>
          <a:lstStyle/>
          <a:p>
            <a:r>
              <a:rPr lang="en-US" b="1" dirty="0"/>
              <a:t>Heavy Flavor production at fixed-target LHC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9DF3E-7C85-A0C9-7198-D067C93C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40820"/>
            <a:ext cx="9144000" cy="1655762"/>
          </a:xfrm>
        </p:spPr>
        <p:txBody>
          <a:bodyPr/>
          <a:lstStyle/>
          <a:p>
            <a:r>
              <a:rPr lang="en-US" dirty="0"/>
              <a:t>Cesar Luiz da Silva</a:t>
            </a:r>
          </a:p>
          <a:p>
            <a:r>
              <a:rPr lang="en-US" dirty="0"/>
              <a:t>Los Alamos National Lab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B3CD79-CEC2-FA64-1A75-8675129D1553}"/>
              </a:ext>
            </a:extLst>
          </p:cNvPr>
          <p:cNvGrpSpPr/>
          <p:nvPr/>
        </p:nvGrpSpPr>
        <p:grpSpPr>
          <a:xfrm>
            <a:off x="2235199" y="2888343"/>
            <a:ext cx="7243535" cy="3730171"/>
            <a:chOff x="2104571" y="3070679"/>
            <a:chExt cx="7374164" cy="35478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BE41FB-085E-E2D7-F40B-B9088181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835" y="3070679"/>
              <a:ext cx="7200900" cy="34163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74D2BE-10AB-CB18-2CAD-4F5C7F93AAAD}"/>
                </a:ext>
              </a:extLst>
            </p:cNvPr>
            <p:cNvSpPr/>
            <p:nvPr/>
          </p:nvSpPr>
          <p:spPr>
            <a:xfrm>
              <a:off x="2104571" y="6037943"/>
              <a:ext cx="1117600" cy="580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259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886219-C53E-9A11-0D8D-17B056C15118}"/>
              </a:ext>
            </a:extLst>
          </p:cNvPr>
          <p:cNvSpPr txBox="1"/>
          <p:nvPr/>
        </p:nvSpPr>
        <p:spPr>
          <a:xfrm>
            <a:off x="705292" y="128209"/>
            <a:ext cx="995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Potential to probe intrinsic charm in the proton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52745-BBD5-FFBE-E373-9CBFA486591A}"/>
              </a:ext>
            </a:extLst>
          </p:cNvPr>
          <p:cNvSpPr txBox="1"/>
          <p:nvPr/>
        </p:nvSpPr>
        <p:spPr>
          <a:xfrm>
            <a:off x="705292" y="774540"/>
            <a:ext cx="34312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75 (2007) 054029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F1AF4C-BD4A-D7F1-A5CA-328B9CABAA86}"/>
              </a:ext>
            </a:extLst>
          </p:cNvPr>
          <p:cNvGrpSpPr/>
          <p:nvPr/>
        </p:nvGrpSpPr>
        <p:grpSpPr>
          <a:xfrm>
            <a:off x="2534303" y="1361317"/>
            <a:ext cx="9399816" cy="5035239"/>
            <a:chOff x="2534303" y="1361317"/>
            <a:chExt cx="9399816" cy="50352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506E0C-58B7-2B92-3FB0-01177777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4303" y="1361317"/>
              <a:ext cx="9349016" cy="27227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6225FF-6C9B-E029-D6D6-8F14A9492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5104" y="3711563"/>
              <a:ext cx="9349015" cy="268499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B74995-D080-785F-FC1D-35D20FAD553C}"/>
              </a:ext>
            </a:extLst>
          </p:cNvPr>
          <p:cNvSpPr txBox="1"/>
          <p:nvPr/>
        </p:nvSpPr>
        <p:spPr>
          <a:xfrm>
            <a:off x="144508" y="2320327"/>
            <a:ext cx="2276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MBX12"/>
              </a:rPr>
              <a:t>BHPS model 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31DD75-8B1E-BB03-4E26-4824801ACFBF}"/>
              </a:ext>
            </a:extLst>
          </p:cNvPr>
          <p:cNvSpPr txBox="1"/>
          <p:nvPr/>
        </p:nvSpPr>
        <p:spPr>
          <a:xfrm>
            <a:off x="144507" y="4469284"/>
            <a:ext cx="23897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MBX12"/>
              </a:rPr>
              <a:t>Sea-like</a:t>
            </a:r>
            <a:r>
              <a:rPr lang="en-US" sz="2800" b="1" dirty="0">
                <a:effectLst/>
                <a:latin typeface="CMBX12"/>
              </a:rPr>
              <a:t> model </a:t>
            </a:r>
            <a:endParaRPr lang="en-US" sz="2800" b="1" dirty="0"/>
          </a:p>
        </p:txBody>
      </p:sp>
      <p:sp>
        <p:nvSpPr>
          <p:cNvPr id="20" name="Up-Down Arrow 19">
            <a:extLst>
              <a:ext uri="{FF2B5EF4-FFF2-40B4-BE49-F238E27FC236}">
                <a16:creationId xmlns:a16="http://schemas.microsoft.com/office/drawing/2014/main" id="{880E1CFB-721A-F29A-1C94-E0CBC862C0D5}"/>
              </a:ext>
            </a:extLst>
          </p:cNvPr>
          <p:cNvSpPr/>
          <p:nvPr/>
        </p:nvSpPr>
        <p:spPr>
          <a:xfrm rot="16200000">
            <a:off x="3960074" y="2128112"/>
            <a:ext cx="294937" cy="1741714"/>
          </a:xfrm>
          <a:prstGeom prst="up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Up-Down Arrow 20">
            <a:extLst>
              <a:ext uri="{FF2B5EF4-FFF2-40B4-BE49-F238E27FC236}">
                <a16:creationId xmlns:a16="http://schemas.microsoft.com/office/drawing/2014/main" id="{38C0F1E9-F20E-C0CF-A400-AF19C9D42205}"/>
              </a:ext>
            </a:extLst>
          </p:cNvPr>
          <p:cNvSpPr/>
          <p:nvPr/>
        </p:nvSpPr>
        <p:spPr>
          <a:xfrm rot="16200000">
            <a:off x="7344371" y="2128112"/>
            <a:ext cx="294937" cy="1741714"/>
          </a:xfrm>
          <a:prstGeom prst="up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Up-Down Arrow 21">
            <a:extLst>
              <a:ext uri="{FF2B5EF4-FFF2-40B4-BE49-F238E27FC236}">
                <a16:creationId xmlns:a16="http://schemas.microsoft.com/office/drawing/2014/main" id="{5D52EAA4-5661-42BA-D6F0-61204FCE5ECF}"/>
              </a:ext>
            </a:extLst>
          </p:cNvPr>
          <p:cNvSpPr/>
          <p:nvPr/>
        </p:nvSpPr>
        <p:spPr>
          <a:xfrm rot="16200000">
            <a:off x="11234200" y="2625692"/>
            <a:ext cx="294939" cy="730648"/>
          </a:xfrm>
          <a:prstGeom prst="up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5C90D-16E4-8B78-E616-59CAE3DB7DA1}"/>
              </a:ext>
            </a:extLst>
          </p:cNvPr>
          <p:cNvSpPr txBox="1"/>
          <p:nvPr/>
        </p:nvSpPr>
        <p:spPr>
          <a:xfrm>
            <a:off x="3414258" y="2614392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LHCb SMOG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ABD4EE-A463-6B9D-DB37-43EEAC0138FF}"/>
              </a:ext>
            </a:extLst>
          </p:cNvPr>
          <p:cNvSpPr txBox="1"/>
          <p:nvPr/>
        </p:nvSpPr>
        <p:spPr>
          <a:xfrm>
            <a:off x="6769526" y="2594252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LHCb SMOG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054814-6E5E-70CF-287A-1E7F71BD4832}"/>
              </a:ext>
            </a:extLst>
          </p:cNvPr>
          <p:cNvSpPr txBox="1"/>
          <p:nvPr/>
        </p:nvSpPr>
        <p:spPr>
          <a:xfrm>
            <a:off x="9933641" y="2538041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LHCb SMOG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FEBAE28-A74B-5CAD-A2E3-FB1E2F78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B3FEC92-87E1-69F8-2639-CA0ADCE9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9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ADAB6A-2FA8-57C7-77F8-6D10D20B0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235"/>
            <a:ext cx="12047798" cy="4632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5906E-2A82-B5C9-2586-C1C02617E3F7}"/>
              </a:ext>
            </a:extLst>
          </p:cNvPr>
          <p:cNvSpPr txBox="1"/>
          <p:nvPr/>
        </p:nvSpPr>
        <p:spPr>
          <a:xfrm>
            <a:off x="2744888" y="1922"/>
            <a:ext cx="7515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DIFFERENTIAL D</a:t>
            </a:r>
            <a:r>
              <a:rPr lang="en-US" sz="3600" b="1" baseline="30000" dirty="0"/>
              <a:t>0</a:t>
            </a:r>
            <a:r>
              <a:rPr lang="en-US" sz="3600" b="1" dirty="0"/>
              <a:t> CROSS-SECTION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D24F40-AE00-0219-DB65-7BEDACF8BF96}"/>
              </a:ext>
            </a:extLst>
          </p:cNvPr>
          <p:cNvSpPr txBox="1"/>
          <p:nvPr/>
        </p:nvSpPr>
        <p:spPr>
          <a:xfrm>
            <a:off x="1896534" y="1226235"/>
            <a:ext cx="3081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CMR12"/>
              </a:rPr>
              <a:t>Eur. Phys. J. </a:t>
            </a:r>
            <a:r>
              <a:rPr lang="en-US" sz="2000" dirty="0">
                <a:effectLst/>
                <a:latin typeface="CMBX12"/>
              </a:rPr>
              <a:t>C83 </a:t>
            </a:r>
            <a:r>
              <a:rPr lang="en-US" sz="2000" dirty="0">
                <a:effectLst/>
                <a:latin typeface="CMR12"/>
              </a:rPr>
              <a:t>(2023) 541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47459-B078-3341-3138-97A7B25E9FBF}"/>
              </a:ext>
            </a:extLst>
          </p:cNvPr>
          <p:cNvSpPr txBox="1"/>
          <p:nvPr/>
        </p:nvSpPr>
        <p:spPr>
          <a:xfrm>
            <a:off x="1202265" y="5702281"/>
            <a:ext cx="9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MS: 1% intrinsic charm and 10% recombination contributions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BA729CC-D4F6-191B-6B08-8BCB7C51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41D8F2-EED4-A3EA-371E-B4E2CC50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4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5D032-BFCF-68C9-F207-5D7A259C6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527"/>
            <a:ext cx="12192000" cy="4688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07417C-F7E4-37CD-25F5-BC2B42A7617A}"/>
              </a:ext>
            </a:extLst>
          </p:cNvPr>
          <p:cNvSpPr txBox="1"/>
          <p:nvPr/>
        </p:nvSpPr>
        <p:spPr>
          <a:xfrm>
            <a:off x="1202265" y="5702281"/>
            <a:ext cx="9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MS: 1% intrinsic charm and 10% recombination contributions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F847CE-B4D8-2261-14FE-21F6C5D50742}"/>
                  </a:ext>
                </a:extLst>
              </p:cNvPr>
              <p:cNvSpPr txBox="1"/>
              <p:nvPr/>
            </p:nvSpPr>
            <p:spPr>
              <a:xfrm>
                <a:off x="4505955" y="152991"/>
                <a:ext cx="1963871" cy="702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F847CE-B4D8-2261-14FE-21F6C5D50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955" y="152991"/>
                <a:ext cx="1963871" cy="7021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C8D1F4B-293F-E925-69CE-3E062F2CFDCF}"/>
              </a:ext>
            </a:extLst>
          </p:cNvPr>
          <p:cNvSpPr txBox="1"/>
          <p:nvPr/>
        </p:nvSpPr>
        <p:spPr>
          <a:xfrm>
            <a:off x="1896534" y="836770"/>
            <a:ext cx="3081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CMR12"/>
              </a:rPr>
              <a:t>Eur. Phys. J. </a:t>
            </a:r>
            <a:r>
              <a:rPr lang="en-US" sz="2000" dirty="0">
                <a:effectLst/>
                <a:latin typeface="CMBX12"/>
              </a:rPr>
              <a:t>C83 </a:t>
            </a:r>
            <a:r>
              <a:rPr lang="en-US" sz="2000" dirty="0">
                <a:effectLst/>
                <a:latin typeface="CMR12"/>
              </a:rPr>
              <a:t>(2023) 541</a:t>
            </a:r>
            <a:endParaRPr lang="en-US" sz="20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5926A58-70A2-0D1A-20A6-613AB02E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0CE0600-0193-818E-B5CF-6867CC28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4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78B38-D2A3-2B33-2008-5E2259BDA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B843F3E-2631-BB4D-48C1-D581A3DC70A5}"/>
              </a:ext>
            </a:extLst>
          </p:cNvPr>
          <p:cNvSpPr txBox="1"/>
          <p:nvPr/>
        </p:nvSpPr>
        <p:spPr>
          <a:xfrm>
            <a:off x="7663543" y="2736502"/>
            <a:ext cx="44268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LHCb SMOG</a:t>
            </a:r>
            <a:r>
              <a:rPr lang="en-US" sz="2800" dirty="0"/>
              <a:t>: -2.3&lt; y&lt; 0.7</a:t>
            </a:r>
          </a:p>
          <a:p>
            <a:endParaRPr lang="en-US" sz="2800" dirty="0"/>
          </a:p>
          <a:p>
            <a:r>
              <a:rPr lang="en-US" sz="2800" b="1" dirty="0"/>
              <a:t>ALICE FT</a:t>
            </a:r>
            <a:r>
              <a:rPr lang="en-US" sz="2800" dirty="0"/>
              <a:t>: -5.2 &lt; y &lt; -3.4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F286A-5D70-589C-5C74-6AB887D382AC}"/>
              </a:ext>
            </a:extLst>
          </p:cNvPr>
          <p:cNvSpPr txBox="1"/>
          <p:nvPr/>
        </p:nvSpPr>
        <p:spPr>
          <a:xfrm>
            <a:off x="7786164" y="1037911"/>
            <a:ext cx="30560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effectLst/>
                <a:latin typeface="-apple-system"/>
              </a:rPr>
              <a:t>PRC</a:t>
            </a:r>
            <a:r>
              <a:rPr lang="en-US" sz="2000" b="0" i="0" dirty="0">
                <a:effectLst/>
                <a:latin typeface="-apple-system"/>
              </a:rPr>
              <a:t> 98 (2018) 3, 034905</a:t>
            </a: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5FA95A-EEA4-36E1-AA12-8D141F49DA8E}"/>
              </a:ext>
            </a:extLst>
          </p:cNvPr>
          <p:cNvGrpSpPr/>
          <p:nvPr/>
        </p:nvGrpSpPr>
        <p:grpSpPr>
          <a:xfrm>
            <a:off x="827314" y="527496"/>
            <a:ext cx="6836229" cy="6122319"/>
            <a:chOff x="1814285" y="367840"/>
            <a:chExt cx="6836229" cy="61223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C47F03-757A-5D89-584F-6FBBE151D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4285" y="367840"/>
              <a:ext cx="6836229" cy="61223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2F4A0A-62BA-2209-D154-42F60F00A9D9}"/>
                </a:ext>
              </a:extLst>
            </p:cNvPr>
            <p:cNvSpPr txBox="1"/>
            <p:nvPr/>
          </p:nvSpPr>
          <p:spPr>
            <a:xfrm rot="16200000">
              <a:off x="1357262" y="2976955"/>
              <a:ext cx="21643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" pitchFamily="2" charset="0"/>
                  <a:cs typeface="Times New Roman" panose="02020603050405020304" pitchFamily="18" charset="0"/>
                </a:rPr>
                <a:t>Freeze-out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FF5F2A-9515-B978-5252-7504B7A14206}"/>
                </a:ext>
              </a:extLst>
            </p:cNvPr>
            <p:cNvSpPr txBox="1"/>
            <p:nvPr/>
          </p:nvSpPr>
          <p:spPr>
            <a:xfrm>
              <a:off x="6850743" y="779163"/>
              <a:ext cx="12702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Helvetica" pitchFamily="2" charset="0"/>
                </a:rPr>
                <a:t>UrQMD</a:t>
              </a:r>
              <a:endParaRPr lang="en-US" sz="2400" dirty="0">
                <a:latin typeface="Helvetica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692539E-CC1D-2A1E-C1F0-8E850AEE7187}"/>
              </a:ext>
            </a:extLst>
          </p:cNvPr>
          <p:cNvSpPr txBox="1"/>
          <p:nvPr/>
        </p:nvSpPr>
        <p:spPr>
          <a:xfrm>
            <a:off x="2744888" y="1922"/>
            <a:ext cx="7508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PHASE SPACE COVER BY FT AT LHC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C5CC5-67F2-0A41-0AD4-1A58D61DAAED}"/>
              </a:ext>
            </a:extLst>
          </p:cNvPr>
          <p:cNvSpPr txBox="1"/>
          <p:nvPr/>
        </p:nvSpPr>
        <p:spPr>
          <a:xfrm>
            <a:off x="7786164" y="4702629"/>
            <a:ext cx="4072007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Rapidity scan can cover the same baryon chemical potential range of RHIC BES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7132A-2A1C-91AA-24FA-0BF3408E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D2CA09-5358-5E13-3E1A-7E737126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4BEBBF-6982-1738-CA90-0D399BE83718}"/>
              </a:ext>
            </a:extLst>
          </p:cNvPr>
          <p:cNvGrpSpPr/>
          <p:nvPr/>
        </p:nvGrpSpPr>
        <p:grpSpPr>
          <a:xfrm>
            <a:off x="454348" y="769875"/>
            <a:ext cx="7718434" cy="5946268"/>
            <a:chOff x="2537148" y="532809"/>
            <a:chExt cx="7718434" cy="59462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16C5C1-F483-0275-C107-5B1220DBE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7148" y="686698"/>
              <a:ext cx="7718434" cy="57923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060CA4-1D88-FC59-B373-FB63348B91D7}"/>
                </a:ext>
              </a:extLst>
            </p:cNvPr>
            <p:cNvSpPr txBox="1"/>
            <p:nvPr/>
          </p:nvSpPr>
          <p:spPr>
            <a:xfrm>
              <a:off x="6667299" y="1195890"/>
              <a:ext cx="21806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/>
                <a:t>vHLLE+UrQMD</a:t>
              </a:r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4C1B88-D643-E4F3-CFD6-666CD542BEFE}"/>
                </a:ext>
              </a:extLst>
            </p:cNvPr>
            <p:cNvSpPr txBox="1"/>
            <p:nvPr/>
          </p:nvSpPr>
          <p:spPr>
            <a:xfrm>
              <a:off x="3519295" y="1195890"/>
              <a:ext cx="28770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 at </a:t>
              </a:r>
              <a:r>
                <a:rPr lang="el-GR" sz="2800" dirty="0"/>
                <a:t>τ₀ = 0.64 </a:t>
              </a:r>
              <a:r>
                <a:rPr lang="en-US" sz="2800" dirty="0" err="1"/>
                <a:t>fm</a:t>
              </a:r>
              <a:r>
                <a:rPr lang="en-US" sz="2800" dirty="0"/>
                <a:t>/c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0D1033-6CB2-A53B-91A8-B4AA6ADB9057}"/>
                </a:ext>
              </a:extLst>
            </p:cNvPr>
            <p:cNvSpPr txBox="1"/>
            <p:nvPr/>
          </p:nvSpPr>
          <p:spPr>
            <a:xfrm>
              <a:off x="4628259" y="532809"/>
              <a:ext cx="46790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Lucida Grande" panose="020B0600040502020204" pitchFamily="34" charset="0"/>
                </a:rPr>
                <a:t>Acta Phys. Polon. B50 (2019), 141-148</a:t>
              </a:r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B741A-93B9-9BCD-5DE6-E3A14801C043}"/>
                  </a:ext>
                </a:extLst>
              </p:cNvPr>
              <p:cNvSpPr txBox="1"/>
              <p:nvPr/>
            </p:nvSpPr>
            <p:spPr>
              <a:xfrm>
                <a:off x="8344896" y="1432956"/>
                <a:ext cx="3816018" cy="35394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Initial-stage phase space is what matters for heavy flavor.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Rapidity scanning can also cover a broad range of initial temperature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B741A-93B9-9BCD-5DE6-E3A14801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4896" y="1432956"/>
                <a:ext cx="3816018" cy="3539430"/>
              </a:xfrm>
              <a:prstGeom prst="rect">
                <a:avLst/>
              </a:prstGeom>
              <a:blipFill>
                <a:blip r:embed="rId3"/>
                <a:stretch>
                  <a:fillRect l="-3322" t="-1786" b="-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EBCE98-FFCB-FDD6-ED9A-1ED1019B0C50}"/>
              </a:ext>
            </a:extLst>
          </p:cNvPr>
          <p:cNvSpPr txBox="1"/>
          <p:nvPr/>
        </p:nvSpPr>
        <p:spPr>
          <a:xfrm>
            <a:off x="2744888" y="1922"/>
            <a:ext cx="7508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PHASE SPACE COVER BY FT AT LHC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E36B8-6B1B-B9FA-14C3-C4A04AC6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A8B4EA-16FA-2166-F61E-DF2B7FE9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82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49F215-7DCF-7C69-224B-93F5C65370AF}"/>
              </a:ext>
            </a:extLst>
          </p:cNvPr>
          <p:cNvSpPr txBox="1"/>
          <p:nvPr/>
        </p:nvSpPr>
        <p:spPr>
          <a:xfrm>
            <a:off x="3620245" y="0"/>
            <a:ext cx="4673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Baryon enhancement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CA720-117F-BA7A-29D0-BEFB73DB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7" y="941231"/>
            <a:ext cx="10180422" cy="5741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25CBE-4237-5D0A-4292-DEBE29F3AF46}"/>
              </a:ext>
            </a:extLst>
          </p:cNvPr>
          <p:cNvSpPr txBox="1"/>
          <p:nvPr/>
        </p:nvSpPr>
        <p:spPr>
          <a:xfrm>
            <a:off x="2166258" y="821815"/>
            <a:ext cx="5961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"/>
              </a:rPr>
              <a:t>Hot QCD White Paper arXiv:2303.17254 </a:t>
            </a:r>
            <a:endParaRPr lang="en-US" sz="2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5BFF34-3FCA-20E0-EE67-E4616A90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1B75-4092-ABF7-C6C9-B31325AB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07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85CCE-1514-FCBD-CF67-7C1659BC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670821-2063-F084-957A-5B4B0EBFC1D0}"/>
              </a:ext>
            </a:extLst>
          </p:cNvPr>
          <p:cNvSpPr txBox="1"/>
          <p:nvPr/>
        </p:nvSpPr>
        <p:spPr>
          <a:xfrm>
            <a:off x="182778" y="-31895"/>
            <a:ext cx="1182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Baryon enhancement and its cosmological implications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A5FCB-CDE5-EDEE-AC44-DA18938EE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37" y="657090"/>
            <a:ext cx="5049158" cy="3627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E61C2-0378-0476-B8E7-317B2C5BC884}"/>
              </a:ext>
            </a:extLst>
          </p:cNvPr>
          <p:cNvSpPr txBox="1"/>
          <p:nvPr/>
        </p:nvSpPr>
        <p:spPr>
          <a:xfrm>
            <a:off x="2035629" y="526031"/>
            <a:ext cx="3102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PRL 132 (2024) 081901</a:t>
            </a:r>
            <a:endParaRPr lang="en-US" dirty="0"/>
          </a:p>
        </p:txBody>
      </p:sp>
      <p:pic>
        <p:nvPicPr>
          <p:cNvPr id="1026" name="Picture 2" descr="Big Bang - Wikipedia">
            <a:extLst>
              <a:ext uri="{FF2B5EF4-FFF2-40B4-BE49-F238E27FC236}">
                <a16:creationId xmlns:a16="http://schemas.microsoft.com/office/drawing/2014/main" id="{658DAA70-7605-3239-C830-73A1DFE6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06" y="546044"/>
            <a:ext cx="5420915" cy="35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808A0E-7207-1B3A-B046-CC7418E0299F}"/>
                  </a:ext>
                </a:extLst>
              </p:cNvPr>
              <p:cNvSpPr txBox="1"/>
              <p:nvPr/>
            </p:nvSpPr>
            <p:spPr>
              <a:xfrm>
                <a:off x="0" y="4327295"/>
                <a:ext cx="123952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Baryon enhancement manifests in the presence of nearby particles.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Perhaps, early-stage baryon enhancement was the mechanism that prevented the Universe to become an amorphous space filled with neutrinos and photon decayed from mesons.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Important to understand on what T/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 baryon enhancement starts.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808A0E-7207-1B3A-B046-CC7418E02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27295"/>
                <a:ext cx="12395200" cy="2308324"/>
              </a:xfrm>
              <a:prstGeom prst="rect">
                <a:avLst/>
              </a:prstGeom>
              <a:blipFill>
                <a:blip r:embed="rId4"/>
                <a:stretch>
                  <a:fillRect l="-820" t="-2186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DF4523-1E55-BED6-B191-2BF5994E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0C82BB-3F35-79DF-8E4F-50E6F21B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47412-F2DB-A55C-3401-2B636CC56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385" y="1232968"/>
            <a:ext cx="7565229" cy="4586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CC9B3A-A134-12D8-367F-585E976C3395}"/>
              </a:ext>
            </a:extLst>
          </p:cNvPr>
          <p:cNvSpPr txBox="1"/>
          <p:nvPr/>
        </p:nvSpPr>
        <p:spPr>
          <a:xfrm>
            <a:off x="0" y="0"/>
            <a:ext cx="5807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Strangeness enhancement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CC1CC-7334-A648-F472-4F122ADC92CE}"/>
              </a:ext>
            </a:extLst>
          </p:cNvPr>
          <p:cNvSpPr txBox="1"/>
          <p:nvPr/>
        </p:nvSpPr>
        <p:spPr>
          <a:xfrm>
            <a:off x="2993571" y="863636"/>
            <a:ext cx="2211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PRD </a:t>
            </a:r>
            <a:r>
              <a:rPr lang="en-US" b="1" i="0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110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, L031105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F0945-F017-43D0-1D11-350DAA91731D}"/>
              </a:ext>
            </a:extLst>
          </p:cNvPr>
          <p:cNvSpPr txBox="1"/>
          <p:nvPr/>
        </p:nvSpPr>
        <p:spPr>
          <a:xfrm>
            <a:off x="1096906" y="6036922"/>
            <a:ext cx="704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favors quark coalescence at high-energy.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F39E8C6-14CB-CE15-A158-1610B835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06E830-CEFD-E4D7-2B9B-8F6DCF3D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B0E955-C7A3-44FE-1D56-146179DDC320}"/>
              </a:ext>
            </a:extLst>
          </p:cNvPr>
          <p:cNvSpPr txBox="1"/>
          <p:nvPr/>
        </p:nvSpPr>
        <p:spPr>
          <a:xfrm>
            <a:off x="653143" y="200337"/>
            <a:ext cx="1032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Diffusion and transport coefficient in QGP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39CA4-749C-960D-8978-CDE44A9F3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62" y="967036"/>
            <a:ext cx="9714895" cy="430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C23C3-3F26-BC10-621D-696ACE4495F6}"/>
              </a:ext>
            </a:extLst>
          </p:cNvPr>
          <p:cNvSpPr txBox="1"/>
          <p:nvPr/>
        </p:nvSpPr>
        <p:spPr>
          <a:xfrm>
            <a:off x="653143" y="5706298"/>
            <a:ext cx="11437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Charm flow analysis in SMOG2 data would allow the study of charm diffusion at lower T.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2BB750-138D-19D7-E647-7FB72E1C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8F627B-E5BE-1A8C-3778-FFE2135D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3F3FF3-B3DD-310B-640A-236F9C3DF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" y="924939"/>
            <a:ext cx="11099801" cy="5462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A61995-00D6-08E1-914A-16C5EFB8731B}"/>
              </a:ext>
            </a:extLst>
          </p:cNvPr>
          <p:cNvSpPr txBox="1"/>
          <p:nvPr/>
        </p:nvSpPr>
        <p:spPr>
          <a:xfrm>
            <a:off x="4631267" y="27860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QUARKONIA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FC09623-7923-F9E1-2258-5374E516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A2BABBB-9297-3DB5-39DC-20589DEC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6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FAB0-AD1B-531F-C304-36671494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42" y="0"/>
            <a:ext cx="10515600" cy="841829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5D46E-7C76-6D98-B06D-CDEBB7A54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70" y="653142"/>
            <a:ext cx="11948887" cy="601617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Feasibility study  on a dedicated fixed target experiment at LHC: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@ LHC : </a:t>
            </a:r>
            <a:r>
              <a:rPr lang="en-US" sz="2400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Phys.Rept</a:t>
            </a: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911 (2021) 1-83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SMOG, a beam luminosity monitor used in LHCb is proposed to perform fixed target physics : </a:t>
            </a:r>
            <a:r>
              <a:rPr lang="en-US" sz="2400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Nucl.Instrum.Meth.A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553 (2005) 388-399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 started the SMOG physics program with some heavy flavor measurements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 using injected gas: </a:t>
            </a: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122 (2019) 13, 132002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high-pressure gas cell is proposed to enhance SMOG luminosity, SMOG2 is born and started take data in 2023: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ACCELERATORS AND BEAMS 27, 111001 (2024)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discussions to implement a fixed-target in ALICE using the beam halo, a bent crystal and a target : </a:t>
            </a: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 (2023) 83:1053 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0E882-AFB4-B857-9001-33459483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52534-5626-2EAF-25AF-3B259BD2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0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9A84-8CBD-B5EE-3E40-314DF1C2C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04379AE-8977-6EA5-B930-D67C4842E64F}"/>
              </a:ext>
            </a:extLst>
          </p:cNvPr>
          <p:cNvGrpSpPr/>
          <p:nvPr/>
        </p:nvGrpSpPr>
        <p:grpSpPr>
          <a:xfrm>
            <a:off x="1168406" y="541827"/>
            <a:ext cx="9194793" cy="5220344"/>
            <a:chOff x="1699486" y="1410999"/>
            <a:chExt cx="8962360" cy="50050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885270-57AC-EDC1-DCDA-3DBE475F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9486" y="1856746"/>
              <a:ext cx="8962360" cy="45593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F28723-BEA5-F7ED-39CC-15EE8FB5CDD8}"/>
                </a:ext>
              </a:extLst>
            </p:cNvPr>
            <p:cNvSpPr txBox="1"/>
            <p:nvPr/>
          </p:nvSpPr>
          <p:spPr>
            <a:xfrm>
              <a:off x="2422627" y="1410999"/>
              <a:ext cx="7807912" cy="445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PT Sans" panose="020B0503020203020204" pitchFamily="34" charset="77"/>
                </a:rPr>
                <a:t>LHCb-PUB-2024-007 ; CERN-LHCb-PUB-2024-007</a:t>
              </a:r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5DDE6FA-1B44-C527-189E-CD1CFDA0A8BC}"/>
              </a:ext>
            </a:extLst>
          </p:cNvPr>
          <p:cNvSpPr txBox="1"/>
          <p:nvPr/>
        </p:nvSpPr>
        <p:spPr>
          <a:xfrm>
            <a:off x="2989932" y="6004898"/>
            <a:ext cx="4782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 nb</a:t>
            </a:r>
            <a:r>
              <a:rPr lang="en-US" sz="2400" baseline="30000" dirty="0"/>
              <a:t>-1</a:t>
            </a:r>
            <a:r>
              <a:rPr lang="en-US" sz="2400" dirty="0"/>
              <a:t> taken in 2024 </a:t>
            </a:r>
            <a:r>
              <a:rPr lang="en-US" sz="2400" dirty="0" err="1"/>
              <a:t>PbAr</a:t>
            </a:r>
            <a:r>
              <a:rPr lang="en-US" sz="2400" dirty="0"/>
              <a:t> run only.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6DE232-C6B1-86C9-FA57-3292E3C6B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AFEB3A-D5E0-9080-0A6B-E08A9CC9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71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5AD7CB-1AED-E6D6-56F5-9F25C14B696D}"/>
              </a:ext>
            </a:extLst>
          </p:cNvPr>
          <p:cNvSpPr txBox="1"/>
          <p:nvPr/>
        </p:nvSpPr>
        <p:spPr>
          <a:xfrm>
            <a:off x="516467" y="524934"/>
            <a:ext cx="1115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 ESTIMATION ABOUT THE DISSOCIATION IN QGP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A2DE418-634C-D722-51EB-A0F97C7B0E4C}"/>
              </a:ext>
            </a:extLst>
          </p:cNvPr>
          <p:cNvGrpSpPr/>
          <p:nvPr/>
        </p:nvGrpSpPr>
        <p:grpSpPr>
          <a:xfrm>
            <a:off x="0" y="1344518"/>
            <a:ext cx="6531668" cy="4988548"/>
            <a:chOff x="301466" y="1344518"/>
            <a:chExt cx="6531668" cy="49885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E90EC6F-BB02-FEC5-011F-6C0FB3186C29}"/>
                </a:ext>
              </a:extLst>
            </p:cNvPr>
            <p:cNvGrpSpPr/>
            <p:nvPr/>
          </p:nvGrpSpPr>
          <p:grpSpPr>
            <a:xfrm>
              <a:off x="301466" y="1344518"/>
              <a:ext cx="6531668" cy="4988548"/>
              <a:chOff x="2537148" y="532809"/>
              <a:chExt cx="7718434" cy="594626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AA69E57-C24C-61DE-DA7B-64D87A605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37148" y="686698"/>
                <a:ext cx="7718434" cy="579237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11B9FB-22DC-4460-A623-3406589BA083}"/>
                  </a:ext>
                </a:extLst>
              </p:cNvPr>
              <p:cNvSpPr txBox="1"/>
              <p:nvPr/>
            </p:nvSpPr>
            <p:spPr>
              <a:xfrm>
                <a:off x="6667299" y="1195890"/>
                <a:ext cx="2180689" cy="429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 err="1"/>
                  <a:t>vHLLE+UrQMD</a:t>
                </a:r>
                <a:endParaRPr lang="en-US" sz="14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A1AE9C-958B-1774-C83A-732836E7CF52}"/>
                  </a:ext>
                </a:extLst>
              </p:cNvPr>
              <p:cNvSpPr txBox="1"/>
              <p:nvPr/>
            </p:nvSpPr>
            <p:spPr>
              <a:xfrm>
                <a:off x="3519296" y="1195890"/>
                <a:ext cx="2233948" cy="429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 at </a:t>
                </a:r>
                <a:r>
                  <a:rPr lang="el-GR" sz="1400" dirty="0"/>
                  <a:t>τ₀ = 0.64 </a:t>
                </a:r>
                <a:r>
                  <a:rPr lang="en-US" sz="1400" dirty="0" err="1"/>
                  <a:t>fm</a:t>
                </a:r>
                <a:r>
                  <a:rPr lang="en-US" sz="1400" dirty="0"/>
                  <a:t>/c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EAFCE5-3A74-4A2D-D523-B211E391F50A}"/>
                  </a:ext>
                </a:extLst>
              </p:cNvPr>
              <p:cNvSpPr txBox="1"/>
              <p:nvPr/>
            </p:nvSpPr>
            <p:spPr>
              <a:xfrm>
                <a:off x="4628259" y="532809"/>
                <a:ext cx="4679058" cy="386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Lucida Grande" panose="020B0600040502020204" pitchFamily="34" charset="0"/>
                  </a:rPr>
                  <a:t>Acta Phys. Polon. B50 (2019), 141-148</a:t>
                </a:r>
                <a:endParaRPr lang="en-US" sz="1200" dirty="0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A1E6F2-7450-384D-A189-09A7725DDCE4}"/>
                </a:ext>
              </a:extLst>
            </p:cNvPr>
            <p:cNvCxnSpPr/>
            <p:nvPr/>
          </p:nvCxnSpPr>
          <p:spPr>
            <a:xfrm>
              <a:off x="1132602" y="4607779"/>
              <a:ext cx="35866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571417-5DFA-D6AD-8EAF-B9A8C8D010CC}"/>
                </a:ext>
              </a:extLst>
            </p:cNvPr>
            <p:cNvCxnSpPr>
              <a:cxnSpLocks/>
            </p:cNvCxnSpPr>
            <p:nvPr/>
          </p:nvCxnSpPr>
          <p:spPr>
            <a:xfrm>
              <a:off x="1132602" y="4122025"/>
              <a:ext cx="319571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13DC85B-7BCD-6E41-2E8F-D46C6888FB57}"/>
                </a:ext>
              </a:extLst>
            </p:cNvPr>
            <p:cNvCxnSpPr/>
            <p:nvPr/>
          </p:nvCxnSpPr>
          <p:spPr>
            <a:xfrm>
              <a:off x="1147116" y="3019135"/>
              <a:ext cx="35866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9B92683-F6CB-39C7-931B-878BE64440E1}"/>
                    </a:ext>
                  </a:extLst>
                </p:cNvPr>
                <p:cNvSpPr txBox="1"/>
                <p:nvPr/>
              </p:nvSpPr>
              <p:spPr>
                <a:xfrm>
                  <a:off x="4776967" y="4377973"/>
                  <a:ext cx="51488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9B92683-F6CB-39C7-931B-878BE6444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967" y="4377973"/>
                  <a:ext cx="51488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4286" r="-4762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B298F0B-2F22-A670-041C-A0A0FC2762CA}"/>
                    </a:ext>
                  </a:extLst>
                </p:cNvPr>
                <p:cNvSpPr txBox="1"/>
                <p:nvPr/>
              </p:nvSpPr>
              <p:spPr>
                <a:xfrm>
                  <a:off x="4328318" y="3896316"/>
                  <a:ext cx="141218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Υ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B298F0B-2F22-A670-041C-A0A0FC276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8318" y="3896316"/>
                  <a:ext cx="1412181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4464" r="-714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F992067-4D74-AF7E-127B-B1E36306FCE7}"/>
                    </a:ext>
                  </a:extLst>
                </p:cNvPr>
                <p:cNvSpPr txBox="1"/>
                <p:nvPr/>
              </p:nvSpPr>
              <p:spPr>
                <a:xfrm>
                  <a:off x="1373367" y="2939124"/>
                  <a:ext cx="3894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F992067-4D74-AF7E-127B-B1E36306F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367" y="2939124"/>
                  <a:ext cx="38946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8750" r="-625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84718A-4C4A-C1A9-C0BF-13E29B046B1C}"/>
                  </a:ext>
                </a:extLst>
              </p:cNvPr>
              <p:cNvSpPr txBox="1"/>
              <p:nvPr/>
            </p:nvSpPr>
            <p:spPr>
              <a:xfrm>
                <a:off x="6589364" y="2228671"/>
                <a:ext cx="5602636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At these temperatures we would see: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Rapidity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800" dirty="0"/>
                  <a:t>(3S) state dissociations in QGP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No dissociation of direct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84718A-4C4A-C1A9-C0BF-13E29B046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364" y="2228671"/>
                <a:ext cx="5602636" cy="3539430"/>
              </a:xfrm>
              <a:prstGeom prst="rect">
                <a:avLst/>
              </a:prstGeom>
              <a:blipFill>
                <a:blip r:embed="rId6"/>
                <a:stretch>
                  <a:fillRect l="-2257" t="-1786" b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ED3E62A8-8F02-AE7D-BB0C-F1F2DA71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9942B35-5BAF-652F-02B6-14014B3B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8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4AB403-749B-B17F-6643-7277CAF98B46}"/>
              </a:ext>
            </a:extLst>
          </p:cNvPr>
          <p:cNvSpPr txBox="1"/>
          <p:nvPr/>
        </p:nvSpPr>
        <p:spPr>
          <a:xfrm>
            <a:off x="2013626" y="91722"/>
            <a:ext cx="5906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Controlling initial-state effects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AA778E-710D-2108-61A8-03287FE3B6B6}"/>
                  </a:ext>
                </a:extLst>
              </p:cNvPr>
              <p:cNvSpPr txBox="1"/>
              <p:nvPr/>
            </p:nvSpPr>
            <p:spPr>
              <a:xfrm>
                <a:off x="6096000" y="2612060"/>
                <a:ext cx="6226629" cy="310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Important to measure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2800" dirty="0"/>
                  <a:t> 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800" dirty="0"/>
                  <a:t> or quarkonium state ratios to minimize/eliminate initial-state effects.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Inclusive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800" dirty="0"/>
                  <a:t> is not suppressed when initial-state effects is removed at high-energy.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AA778E-710D-2108-61A8-03287FE3B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612060"/>
                <a:ext cx="6226629" cy="3109441"/>
              </a:xfrm>
              <a:prstGeom prst="rect">
                <a:avLst/>
              </a:prstGeom>
              <a:blipFill>
                <a:blip r:embed="rId2"/>
                <a:stretch>
                  <a:fillRect l="-2240" t="-2033" r="-611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BE8FED0-21A9-5EF1-9A29-29A277CE9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7" y="1233788"/>
            <a:ext cx="6058723" cy="4844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696B93-CA1B-72F7-5891-833C05326A41}"/>
              </a:ext>
            </a:extLst>
          </p:cNvPr>
          <p:cNvSpPr txBox="1"/>
          <p:nvPr/>
        </p:nvSpPr>
        <p:spPr>
          <a:xfrm>
            <a:off x="2013626" y="1233788"/>
            <a:ext cx="2769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JHEP 1710 (2017) 090</a:t>
            </a:r>
            <a:endParaRPr lang="en-US" sz="16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3B5E92E-3DBC-049E-B09C-1BE77B78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425E59-B1FF-07CF-FC20-0DD0C834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79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1B6B0E-1A9B-3B9D-646F-47FA361755CA}"/>
                  </a:ext>
                </a:extLst>
              </p:cNvPr>
              <p:cNvSpPr txBox="1"/>
              <p:nvPr/>
            </p:nvSpPr>
            <p:spPr>
              <a:xfrm>
                <a:off x="2013626" y="91722"/>
                <a:ext cx="64589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/>
                  <a:t> decays in prompt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3200" b="1" dirty="0"/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1B6B0E-1A9B-3B9D-646F-47FA36175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26" y="91722"/>
                <a:ext cx="6458948" cy="584775"/>
              </a:xfrm>
              <a:prstGeom prst="rect">
                <a:avLst/>
              </a:prstGeom>
              <a:blipFill>
                <a:blip r:embed="rId2"/>
                <a:stretch>
                  <a:fillRect l="-2353" t="-14894" r="-1373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C6BC8-70B4-1F92-29C4-5736954D943C}"/>
                  </a:ext>
                </a:extLst>
              </p:cNvPr>
              <p:cNvSpPr txBox="1"/>
              <p:nvPr/>
            </p:nvSpPr>
            <p:spPr>
              <a:xfrm>
                <a:off x="0" y="5671890"/>
                <a:ext cx="12192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states with a binding energy 180-220 MeV are not affected by cold nuclear matter either.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C6BC8-70B4-1F92-29C4-5736954D9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71890"/>
                <a:ext cx="12192000" cy="954107"/>
              </a:xfrm>
              <a:prstGeom prst="rect">
                <a:avLst/>
              </a:prstGeom>
              <a:blipFill>
                <a:blip r:embed="rId3"/>
                <a:stretch>
                  <a:fillRect l="-1145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5A6D84-9B90-316A-7FC7-38CC80E6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709B-0DA8-684A-9E86-4224689FF5A6}" type="slidenum">
              <a:rPr lang="en-US" smtClean="0"/>
              <a:t>23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E5EF0D-A2DC-D730-68CF-A9412292110C}"/>
              </a:ext>
            </a:extLst>
          </p:cNvPr>
          <p:cNvGrpSpPr/>
          <p:nvPr/>
        </p:nvGrpSpPr>
        <p:grpSpPr>
          <a:xfrm>
            <a:off x="0" y="473400"/>
            <a:ext cx="11625943" cy="5491971"/>
            <a:chOff x="0" y="705629"/>
            <a:chExt cx="11625943" cy="54919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66F0A6-004E-97FD-4CC2-86B4D15089EA}"/>
                </a:ext>
              </a:extLst>
            </p:cNvPr>
            <p:cNvSpPr txBox="1"/>
            <p:nvPr/>
          </p:nvSpPr>
          <p:spPr>
            <a:xfrm>
              <a:off x="8988972" y="2081284"/>
              <a:ext cx="236482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PRD79, 012001 (2009)</a:t>
              </a:r>
            </a:p>
            <a:p>
              <a:endParaRPr lang="en-US" sz="1600" dirty="0"/>
            </a:p>
            <a:p>
              <a:r>
                <a:rPr lang="en-US" sz="1600" dirty="0"/>
                <a:t>PRL111, 202301 (2013)</a:t>
              </a:r>
            </a:p>
            <a:p>
              <a:endParaRPr lang="en-US" sz="16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94D303-B47A-4049-FC39-E3DCF1D7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05629"/>
              <a:ext cx="9324666" cy="54919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D33582-5225-EAF9-83A3-7A97439BCCAD}"/>
                </a:ext>
              </a:extLst>
            </p:cNvPr>
            <p:cNvSpPr txBox="1"/>
            <p:nvPr/>
          </p:nvSpPr>
          <p:spPr>
            <a:xfrm>
              <a:off x="8888526" y="1024125"/>
              <a:ext cx="27374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Lucida Grande" panose="020B0600040502020204" pitchFamily="34" charset="0"/>
                </a:rPr>
                <a:t>PRL 132 (2024) 102302</a:t>
              </a:r>
              <a:endParaRPr lang="en-US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310045-C356-E504-7E89-46693BCF024F}"/>
                </a:ext>
              </a:extLst>
            </p:cNvPr>
            <p:cNvSpPr txBox="1"/>
            <p:nvPr/>
          </p:nvSpPr>
          <p:spPr>
            <a:xfrm>
              <a:off x="8974458" y="2847330"/>
              <a:ext cx="224971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URWPalladioL"/>
                </a:rPr>
                <a:t>CMS PAS HIN-22-003 </a:t>
              </a:r>
              <a:endParaRPr lang="en-US" sz="16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1DC05-ACE6-4C82-3F6D-3594822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</p:spTree>
    <p:extLst>
      <p:ext uri="{BB962C8B-B14F-4D97-AF65-F5344CB8AC3E}">
        <p14:creationId xmlns:p14="http://schemas.microsoft.com/office/powerpoint/2010/main" val="428664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DA9BB3-95EC-3ABC-26AE-CDB08AA35C57}"/>
                  </a:ext>
                </a:extLst>
              </p:cNvPr>
              <p:cNvSpPr txBox="1"/>
              <p:nvPr/>
            </p:nvSpPr>
            <p:spPr>
              <a:xfrm>
                <a:off x="0" y="5248461"/>
                <a:ext cx="12192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its 50 MeV binding energy has suppression stronger than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800" dirty="0"/>
                  <a:t> even in high multiplicity pp collisions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favoring breaking by comoving particles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DA9BB3-95EC-3ABC-26AE-CDB08AA3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48461"/>
                <a:ext cx="12192000" cy="1384995"/>
              </a:xfrm>
              <a:prstGeom prst="rect">
                <a:avLst/>
              </a:prstGeom>
              <a:blipFill>
                <a:blip r:embed="rId2"/>
                <a:stretch>
                  <a:fillRect l="-937" t="-454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41BA81B-4DBE-9C20-9907-D97DCA3F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46" y="733520"/>
            <a:ext cx="5554364" cy="421585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90B53E-60A2-3697-0620-EF3E997BF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45321"/>
              </p:ext>
            </p:extLst>
          </p:nvPr>
        </p:nvGraphicFramePr>
        <p:xfrm>
          <a:off x="7718956" y="237072"/>
          <a:ext cx="3321133" cy="701040"/>
        </p:xfrm>
        <a:graphic>
          <a:graphicData uri="http://schemas.openxmlformats.org/drawingml/2006/table">
            <a:tbl>
              <a:tblPr/>
              <a:tblGrid>
                <a:gridCol w="3321133">
                  <a:extLst>
                    <a:ext uri="{9D8B030D-6E8A-4147-A177-3AD203B41FA5}">
                      <a16:colId xmlns:a16="http://schemas.microsoft.com/office/drawing/2014/main" val="396163527"/>
                    </a:ext>
                  </a:extLst>
                </a:gridCol>
              </a:tblGrid>
              <a:tr h="493072">
                <a:tc>
                  <a:txBody>
                    <a:bodyPr/>
                    <a:lstStyle/>
                    <a:p>
                      <a:pPr fontAlgn="t"/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JHEP05(2024)243</a:t>
                      </a: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50028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84A2A2-5386-CA1B-354E-28726E8A91B5}"/>
                  </a:ext>
                </a:extLst>
              </p:cNvPr>
              <p:cNvSpPr txBox="1"/>
              <p:nvPr/>
            </p:nvSpPr>
            <p:spPr>
              <a:xfrm>
                <a:off x="2013626" y="91722"/>
                <a:ext cx="72294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𝝍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r>
                  <a:rPr lang="en-US" sz="3200" b="1" dirty="0"/>
                  <a:t> behavior in cold nuclear matter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84A2A2-5386-CA1B-354E-28726E8A9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26" y="91722"/>
                <a:ext cx="7229415" cy="584775"/>
              </a:xfrm>
              <a:prstGeom prst="rect">
                <a:avLst/>
              </a:prstGeom>
              <a:blipFill>
                <a:blip r:embed="rId4"/>
                <a:stretch>
                  <a:fillRect l="-1228" t="-14894" r="-122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4BFD279-F4D5-2099-5FCF-62CAF4164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9" y="670786"/>
            <a:ext cx="6055065" cy="421585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68EBD68-0076-C300-D1B2-91D87B252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FDD52A1-6565-59A3-7212-628FF7F0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87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5D3B8E1-86B6-5488-3D04-BEBBD0FBE6A1}"/>
                  </a:ext>
                </a:extLst>
              </p:cNvPr>
              <p:cNvSpPr txBox="1"/>
              <p:nvPr/>
            </p:nvSpPr>
            <p:spPr>
              <a:xfrm>
                <a:off x="1" y="5369791"/>
                <a:ext cx="12090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Doubled ratios btw. quarkonium states and corresponding HQ indicate no nuclear effects. Except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 .</a:t>
                </a: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5D3B8E1-86B6-5488-3D04-BEBBD0FBE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369791"/>
                <a:ext cx="12090400" cy="892552"/>
              </a:xfrm>
              <a:prstGeom prst="rect">
                <a:avLst/>
              </a:prstGeom>
              <a:blipFill>
                <a:blip r:embed="rId2"/>
                <a:stretch>
                  <a:fillRect l="-945" t="-5634" r="-735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1302F81-A643-327C-BB72-0C8684C57906}"/>
              </a:ext>
            </a:extLst>
          </p:cNvPr>
          <p:cNvSpPr txBox="1"/>
          <p:nvPr/>
        </p:nvSpPr>
        <p:spPr>
          <a:xfrm>
            <a:off x="157608" y="-47629"/>
            <a:ext cx="5892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Quarkonium states 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8DAF1A-70EB-BA7A-C08F-8D672DA683F4}"/>
              </a:ext>
            </a:extLst>
          </p:cNvPr>
          <p:cNvGrpSpPr/>
          <p:nvPr/>
        </p:nvGrpSpPr>
        <p:grpSpPr>
          <a:xfrm>
            <a:off x="7472316" y="343927"/>
            <a:ext cx="4157611" cy="3959352"/>
            <a:chOff x="8034390" y="840378"/>
            <a:chExt cx="4157611" cy="39593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1FA70C-4CF9-A849-EF02-D812ECA91E70}"/>
                </a:ext>
              </a:extLst>
            </p:cNvPr>
            <p:cNvGrpSpPr/>
            <p:nvPr/>
          </p:nvGrpSpPr>
          <p:grpSpPr>
            <a:xfrm>
              <a:off x="9746910" y="1314456"/>
              <a:ext cx="2445091" cy="2918161"/>
              <a:chOff x="9077535" y="996593"/>
              <a:chExt cx="2445091" cy="29181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2A8639E-B513-9897-2B19-722AD6B86266}"/>
                      </a:ext>
                    </a:extLst>
                  </p:cNvPr>
                  <p:cNvSpPr txBox="1"/>
                  <p:nvPr/>
                </p:nvSpPr>
                <p:spPr>
                  <a:xfrm>
                    <a:off x="9085779" y="996593"/>
                    <a:ext cx="188017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a14:m>
                    <a:r>
                      <a:rPr lang="en-US" dirty="0"/>
                      <a:t>   1100 MeV 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3A88676-C7FC-BDFA-89DC-B9E66DF423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5779" y="996593"/>
                    <a:ext cx="1880172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6667" r="-5369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55B5D02-1FDA-3BCC-DFC3-CC0BC412E57B}"/>
                      </a:ext>
                    </a:extLst>
                  </p:cNvPr>
                  <p:cNvSpPr txBox="1"/>
                  <p:nvPr/>
                </p:nvSpPr>
                <p:spPr>
                  <a:xfrm>
                    <a:off x="9097966" y="1822943"/>
                    <a:ext cx="188017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a14:m>
                    <a:r>
                      <a:rPr lang="en-US" dirty="0"/>
                      <a:t>         640 MeV 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6FE0D12-80AC-15F5-F551-4B1CD58C47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97966" y="1822943"/>
                    <a:ext cx="188017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6667" r="-4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813231E-B688-A8F1-0242-2C9ED3DA7D36}"/>
                      </a:ext>
                    </a:extLst>
                  </p:cNvPr>
                  <p:cNvSpPr txBox="1"/>
                  <p:nvPr/>
                </p:nvSpPr>
                <p:spPr>
                  <a:xfrm>
                    <a:off x="9116601" y="2649293"/>
                    <a:ext cx="2097298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dirty="0"/>
                      <a:t>  300 MeV 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23E9434-56B2-D3DB-1F21-E22477266D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6601" y="2649293"/>
                    <a:ext cx="2097298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29741A38-9089-5929-85B6-5BF8CE9A649E}"/>
                      </a:ext>
                    </a:extLst>
                  </p:cNvPr>
                  <p:cNvSpPr txBox="1"/>
                  <p:nvPr/>
                </p:nvSpPr>
                <p:spPr>
                  <a:xfrm>
                    <a:off x="9116601" y="3545422"/>
                    <a:ext cx="188017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dirty="0"/>
                      <a:t>       50 MeV 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12AF791-332B-587F-57BF-DF2D4664C8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6601" y="3545422"/>
                    <a:ext cx="188017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71" t="-10000" r="-5369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4DDA3AE-BFC4-3EDD-5A0E-FEE96503FEF7}"/>
                  </a:ext>
                </a:extLst>
              </p:cNvPr>
              <p:cNvSpPr txBox="1"/>
              <p:nvPr/>
            </p:nvSpPr>
            <p:spPr>
              <a:xfrm>
                <a:off x="9116601" y="3268193"/>
                <a:ext cx="18801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0339128-5137-A6BA-B520-5590A890924A}"/>
                      </a:ext>
                    </a:extLst>
                  </p:cNvPr>
                  <p:cNvSpPr txBox="1"/>
                  <p:nvPr/>
                </p:nvSpPr>
                <p:spPr>
                  <a:xfrm>
                    <a:off x="9097966" y="3010113"/>
                    <a:ext cx="242466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dirty="0"/>
                      <a:t>180-220 MeV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87A029A3-DB94-4CEA-9F31-57831E2EE2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97966" y="3010113"/>
                    <a:ext cx="242466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F23920BA-7EC8-BACC-72EB-4C760EB03C39}"/>
                      </a:ext>
                    </a:extLst>
                  </p:cNvPr>
                  <p:cNvSpPr txBox="1"/>
                  <p:nvPr/>
                </p:nvSpPr>
                <p:spPr>
                  <a:xfrm>
                    <a:off x="9077535" y="2201681"/>
                    <a:ext cx="188017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dirty="0"/>
                      <a:t>     530 MeV </a:t>
                    </a: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64F35FC-A134-FE05-1863-1A6FA0F0DE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77535" y="2201681"/>
                    <a:ext cx="1880172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6667" r="-4698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A8C296-7E71-EEA9-B85F-EC0DA316B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34390" y="840378"/>
              <a:ext cx="3016649" cy="3959352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048537F-BAEF-B5A6-6FF4-CC409D0B4EED}"/>
                </a:ext>
              </a:extLst>
            </p:cNvPr>
            <p:cNvCxnSpPr/>
            <p:nvPr/>
          </p:nvCxnSpPr>
          <p:spPr>
            <a:xfrm>
              <a:off x="8682518" y="3728130"/>
              <a:ext cx="60531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191F63-2E77-3B1D-68C2-856F6507D12E}"/>
                </a:ext>
              </a:extLst>
            </p:cNvPr>
            <p:cNvSpPr txBox="1"/>
            <p:nvPr/>
          </p:nvSpPr>
          <p:spPr>
            <a:xfrm>
              <a:off x="8632884" y="3657812"/>
              <a:ext cx="762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freeze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7EABB9-EE3E-A148-37F8-99DF3797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709B-0DA8-684A-9E86-4224689FF5A6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24DDF-4C94-490F-CE56-6A786EB0BEA5}"/>
              </a:ext>
            </a:extLst>
          </p:cNvPr>
          <p:cNvSpPr txBox="1"/>
          <p:nvPr/>
        </p:nvSpPr>
        <p:spPr>
          <a:xfrm>
            <a:off x="5283024" y="354478"/>
            <a:ext cx="295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PRL 132 (2024) 102302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F08F9E-F54B-D669-6664-FDC758A63418}"/>
              </a:ext>
            </a:extLst>
          </p:cNvPr>
          <p:cNvGrpSpPr/>
          <p:nvPr/>
        </p:nvGrpSpPr>
        <p:grpSpPr>
          <a:xfrm>
            <a:off x="-24870" y="626474"/>
            <a:ext cx="8245983" cy="4419773"/>
            <a:chOff x="-24870" y="815160"/>
            <a:chExt cx="8245983" cy="44197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20839F0-078C-B403-6FDF-948368C70CA4}"/>
                </a:ext>
              </a:extLst>
            </p:cNvPr>
            <p:cNvSpPr/>
            <p:nvPr/>
          </p:nvSpPr>
          <p:spPr>
            <a:xfrm>
              <a:off x="944115" y="936254"/>
              <a:ext cx="6945818" cy="3567165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5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9C299F-3E44-BBDF-9B82-FCCFA12AC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4870" y="815160"/>
              <a:ext cx="8245983" cy="441977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A6A63F-C824-A84E-FF2C-EF689B062E8E}"/>
              </a:ext>
            </a:extLst>
          </p:cNvPr>
          <p:cNvSpPr txBox="1"/>
          <p:nvPr/>
        </p:nvSpPr>
        <p:spPr>
          <a:xfrm>
            <a:off x="9669072" y="3946111"/>
            <a:ext cx="2522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Freeze-out temperature</a:t>
            </a:r>
          </a:p>
          <a:p>
            <a:r>
              <a:rPr lang="en-US" sz="1400" dirty="0"/>
              <a:t>PLB 795, 15 (2019)</a:t>
            </a:r>
          </a:p>
          <a:p>
            <a:r>
              <a:rPr lang="en-US" sz="1400" dirty="0"/>
              <a:t>PRC 99, 044914 (2019)</a:t>
            </a:r>
          </a:p>
          <a:p>
            <a:r>
              <a:rPr lang="en-US" sz="1400" dirty="0"/>
              <a:t>PLB 834, 137473 (2022).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3C4B4-821A-50B3-C4CC-DFBA8567134A}"/>
              </a:ext>
            </a:extLst>
          </p:cNvPr>
          <p:cNvSpPr txBox="1"/>
          <p:nvPr/>
        </p:nvSpPr>
        <p:spPr>
          <a:xfrm>
            <a:off x="2550807" y="866302"/>
            <a:ext cx="206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-5.0&lt;y*&lt;-2.5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F846C9-F21A-F41A-328D-1BADE2E4074F}"/>
                  </a:ext>
                </a:extLst>
              </p:cNvPr>
              <p:cNvSpPr txBox="1"/>
              <p:nvPr/>
            </p:nvSpPr>
            <p:spPr>
              <a:xfrm>
                <a:off x="2568245" y="1214007"/>
                <a:ext cx="1800878" cy="37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8.16 TeV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F846C9-F21A-F41A-328D-1BADE2E40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245" y="1214007"/>
                <a:ext cx="1800878" cy="374526"/>
              </a:xfrm>
              <a:prstGeom prst="rect">
                <a:avLst/>
              </a:prstGeom>
              <a:blipFill>
                <a:blip r:embed="rId12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57CD4BB-EC3C-9D95-DD30-E0F3674F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</p:spTree>
    <p:extLst>
      <p:ext uri="{BB962C8B-B14F-4D97-AF65-F5344CB8AC3E}">
        <p14:creationId xmlns:p14="http://schemas.microsoft.com/office/powerpoint/2010/main" val="3151703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5D3B8E1-86B6-5488-3D04-BEBBD0FBE6A1}"/>
                  </a:ext>
                </a:extLst>
              </p:cNvPr>
              <p:cNvSpPr txBox="1"/>
              <p:nvPr/>
            </p:nvSpPr>
            <p:spPr>
              <a:xfrm>
                <a:off x="157608" y="4180344"/>
                <a:ext cx="11831953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~ 40%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Υ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(3S) comes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feed-down.</a:t>
                </a:r>
              </a:p>
              <a:p>
                <a:endParaRPr lang="en-US" sz="2400" b="0" i="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binding energy is M(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4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)-M(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)) </m:t>
                    </m:r>
                  </m:oMath>
                </a14:m>
                <a:r>
                  <a:rPr lang="en-US" sz="24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 47 MeV, similar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2400" i="0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2400" i="0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𝚼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(3S) relative suppression consistent with the dissociation of the feed-down source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decays.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5D3B8E1-86B6-5488-3D04-BEBBD0FBE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08" y="4180344"/>
                <a:ext cx="11831953" cy="2431435"/>
              </a:xfrm>
              <a:prstGeom prst="rect">
                <a:avLst/>
              </a:prstGeom>
              <a:blipFill>
                <a:blip r:embed="rId2"/>
                <a:stretch>
                  <a:fillRect l="-1072"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302F81-A643-327C-BB72-0C8684C57906}"/>
                  </a:ext>
                </a:extLst>
              </p:cNvPr>
              <p:cNvSpPr txBox="1"/>
              <p:nvPr/>
            </p:nvSpPr>
            <p:spPr>
              <a:xfrm>
                <a:off x="157608" y="-47629"/>
                <a:ext cx="60568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cs typeface="Times New Roman" panose="02020603050405020304" pitchFamily="18" charset="0"/>
                  </a:rPr>
                  <a:t>Why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𝚼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3S) is dissociate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not ?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302F81-A643-327C-BB72-0C8684C57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08" y="-47629"/>
                <a:ext cx="6056851" cy="523220"/>
              </a:xfrm>
              <a:prstGeom prst="rect">
                <a:avLst/>
              </a:prstGeom>
              <a:blipFill>
                <a:blip r:embed="rId3"/>
                <a:stretch>
                  <a:fillRect l="-2092" t="-16667" r="-104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7EABB9-EE3E-A148-37F8-99DF3797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709B-0DA8-684A-9E86-4224689FF5A6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A7450-EFA6-342B-7C19-DA835ED9C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65" y="650339"/>
            <a:ext cx="5587726" cy="3452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1CF05-296F-24FF-8525-B6A11AFC8C78}"/>
              </a:ext>
            </a:extLst>
          </p:cNvPr>
          <p:cNvSpPr txBox="1"/>
          <p:nvPr/>
        </p:nvSpPr>
        <p:spPr>
          <a:xfrm>
            <a:off x="5179257" y="310957"/>
            <a:ext cx="3115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Eur. Phys. J. C (2014) 74:3092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517179-5033-3F33-D224-928FA71E1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79" y="652852"/>
            <a:ext cx="4561021" cy="3709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E1DFC3-8934-D246-4219-2A0BB8B52A0B}"/>
                  </a:ext>
                </a:extLst>
              </p:cNvPr>
              <p:cNvSpPr txBox="1"/>
              <p:nvPr/>
            </p:nvSpPr>
            <p:spPr>
              <a:xfrm>
                <a:off x="2879838" y="882654"/>
                <a:ext cx="11907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E1DFC3-8934-D246-4219-2A0BB8B52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838" y="882654"/>
                <a:ext cx="1190711" cy="430887"/>
              </a:xfrm>
              <a:prstGeom prst="rect">
                <a:avLst/>
              </a:prstGeom>
              <a:blipFill>
                <a:blip r:embed="rId6"/>
                <a:stretch>
                  <a:fillRect l="-5263" t="-2857" r="-10526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1BFDE1B-EA92-4B8B-6EF3-375C6872554B}"/>
              </a:ext>
            </a:extLst>
          </p:cNvPr>
          <p:cNvSpPr txBox="1"/>
          <p:nvPr/>
        </p:nvSpPr>
        <p:spPr>
          <a:xfrm>
            <a:off x="4152548" y="122686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pp @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597F43-21C0-A51A-65DE-9B4B9637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</p:spTree>
    <p:extLst>
      <p:ext uri="{BB962C8B-B14F-4D97-AF65-F5344CB8AC3E}">
        <p14:creationId xmlns:p14="http://schemas.microsoft.com/office/powerpoint/2010/main" val="1428824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9D9C3-4420-EB82-D7B2-BBB396976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83D39-14A4-2317-3D23-3D45AEA3C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449"/>
            <a:ext cx="7251700" cy="492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0C417-A143-CACB-D25B-0A16E5A270BD}"/>
              </a:ext>
            </a:extLst>
          </p:cNvPr>
          <p:cNvSpPr txBox="1"/>
          <p:nvPr/>
        </p:nvSpPr>
        <p:spPr>
          <a:xfrm>
            <a:off x="1712685" y="1057907"/>
            <a:ext cx="288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R12"/>
              </a:rPr>
              <a:t>Eur. Phys. J. </a:t>
            </a:r>
            <a:r>
              <a:rPr lang="en-US" sz="1800" dirty="0">
                <a:effectLst/>
                <a:latin typeface="CMBX12"/>
              </a:rPr>
              <a:t>C83 </a:t>
            </a:r>
            <a:r>
              <a:rPr lang="en-US" sz="1800" dirty="0">
                <a:effectLst/>
                <a:latin typeface="CMR12"/>
              </a:rPr>
              <a:t>(2023) 658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9656A9-B1CA-6203-18F0-BAF807C67942}"/>
                  </a:ext>
                </a:extLst>
              </p:cNvPr>
              <p:cNvSpPr txBox="1"/>
              <p:nvPr/>
            </p:nvSpPr>
            <p:spPr>
              <a:xfrm>
                <a:off x="1331455" y="210773"/>
                <a:ext cx="92329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Inclusive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3200" b="1" dirty="0"/>
                  <a:t> relative suppression in SMOG data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9656A9-B1CA-6203-18F0-BAF807C67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55" y="210773"/>
                <a:ext cx="9232912" cy="584775"/>
              </a:xfrm>
              <a:prstGeom prst="rect">
                <a:avLst/>
              </a:prstGeom>
              <a:blipFill>
                <a:blip r:embed="rId3"/>
                <a:stretch>
                  <a:fillRect l="-1648" t="-12766" r="-687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819D5F-1883-C28C-9314-B51ACB17B6D6}"/>
                  </a:ext>
                </a:extLst>
              </p:cNvPr>
              <p:cNvSpPr txBox="1"/>
              <p:nvPr/>
            </p:nvSpPr>
            <p:spPr>
              <a:xfrm>
                <a:off x="7322459" y="2751854"/>
                <a:ext cx="41946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feed-down suppressed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819D5F-1883-C28C-9314-B51ACB17B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459" y="2751854"/>
                <a:ext cx="4194628" cy="461665"/>
              </a:xfrm>
              <a:prstGeom prst="rect">
                <a:avLst/>
              </a:prstGeom>
              <a:blipFill>
                <a:blip r:embed="rId4"/>
                <a:stretch>
                  <a:fillRect l="-906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76D17F-FF29-59ED-A11C-6C2C64F7CAA4}"/>
              </a:ext>
            </a:extLst>
          </p:cNvPr>
          <p:cNvCxnSpPr/>
          <p:nvPr/>
        </p:nvCxnSpPr>
        <p:spPr>
          <a:xfrm>
            <a:off x="1175657" y="3033486"/>
            <a:ext cx="6076043" cy="0"/>
          </a:xfrm>
          <a:prstGeom prst="line">
            <a:avLst/>
          </a:prstGeom>
          <a:ln w="412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710FEA-E194-EB44-4306-0C851E3A669C}"/>
              </a:ext>
            </a:extLst>
          </p:cNvPr>
          <p:cNvCxnSpPr/>
          <p:nvPr/>
        </p:nvCxnSpPr>
        <p:spPr>
          <a:xfrm>
            <a:off x="1153883" y="3519714"/>
            <a:ext cx="6076043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2C39FA-DEB0-B9D3-C378-22AE923B4DB9}"/>
                  </a:ext>
                </a:extLst>
              </p:cNvPr>
              <p:cNvSpPr txBox="1"/>
              <p:nvPr/>
            </p:nvSpPr>
            <p:spPr>
              <a:xfrm>
                <a:off x="7322459" y="3238082"/>
                <a:ext cx="48187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400" dirty="0"/>
                  <a:t> feed-down suppressed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2C39FA-DEB0-B9D3-C378-22AE923B4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459" y="3238082"/>
                <a:ext cx="4818742" cy="461665"/>
              </a:xfrm>
              <a:prstGeom prst="rect">
                <a:avLst/>
              </a:prstGeom>
              <a:blipFill>
                <a:blip r:embed="rId5"/>
                <a:stretch>
                  <a:fillRect l="-787" t="-7895" r="-78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D1CE49-6F8A-3B33-6ED8-3FEB11B803B8}"/>
                  </a:ext>
                </a:extLst>
              </p:cNvPr>
              <p:cNvSpPr txBox="1"/>
              <p:nvPr/>
            </p:nvSpPr>
            <p:spPr>
              <a:xfrm>
                <a:off x="0" y="6024429"/>
                <a:ext cx="1219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Assuming CNM effects only on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/>
                  <a:t> contribution, based on high-energy observations..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D1CE49-6F8A-3B33-6ED8-3FEB11B80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24429"/>
                <a:ext cx="12192000" cy="461665"/>
              </a:xfrm>
              <a:prstGeom prst="rect">
                <a:avLst/>
              </a:prstGeom>
              <a:blipFill>
                <a:blip r:embed="rId6"/>
                <a:stretch>
                  <a:fillRect l="-832" t="-10811" r="-2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7ADCD9B-7FCD-7801-603C-179E870A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B0E5F18-5003-A765-9CCF-240AFB7C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26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7F71-D904-0F14-C972-435530539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59F65-16D0-CF4C-6DFF-7E78CD15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08" y="795548"/>
            <a:ext cx="11099801" cy="40888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4B49EA-2AE7-FA04-1F1D-5B58D1B915B3}"/>
                  </a:ext>
                </a:extLst>
              </p:cNvPr>
              <p:cNvSpPr txBox="1"/>
              <p:nvPr/>
            </p:nvSpPr>
            <p:spPr>
              <a:xfrm>
                <a:off x="1331455" y="210773"/>
                <a:ext cx="92329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Inclusive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3200" b="1" dirty="0"/>
                  <a:t> relative suppression in SMOG data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4B49EA-2AE7-FA04-1F1D-5B58D1B91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55" y="210773"/>
                <a:ext cx="9232912" cy="584775"/>
              </a:xfrm>
              <a:prstGeom prst="rect">
                <a:avLst/>
              </a:prstGeom>
              <a:blipFill>
                <a:blip r:embed="rId3"/>
                <a:stretch>
                  <a:fillRect l="-1648" t="-12766" r="-687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4467BB-EEC9-2EDD-11CF-FAA3370061C4}"/>
                  </a:ext>
                </a:extLst>
              </p:cNvPr>
              <p:cNvSpPr txBox="1"/>
              <p:nvPr/>
            </p:nvSpPr>
            <p:spPr>
              <a:xfrm>
                <a:off x="247950" y="4776682"/>
                <a:ext cx="1162231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No clear rapidity dependence.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So </a:t>
                </a:r>
                <a:r>
                  <a:rPr lang="en-US" sz="2800" dirty="0" err="1"/>
                  <a:t>p</a:t>
                </a:r>
                <a:r>
                  <a:rPr lang="en-US" sz="2800" baseline="-25000" dirty="0" err="1"/>
                  <a:t>T</a:t>
                </a:r>
                <a:r>
                  <a:rPr lang="en-US" sz="2800" dirty="0"/>
                  <a:t> dependence, but </a:t>
                </a:r>
                <a:r>
                  <a:rPr lang="en-US" sz="2800" dirty="0" err="1"/>
                  <a:t>p</a:t>
                </a:r>
                <a:r>
                  <a:rPr lang="en-US" sz="2800" baseline="-25000" dirty="0" err="1"/>
                  <a:t>T</a:t>
                </a:r>
                <a:r>
                  <a:rPr lang="en-US" sz="2800" dirty="0"/>
                  <a:t>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800" dirty="0"/>
                  <a:t> and D</a:t>
                </a:r>
                <a:r>
                  <a:rPr lang="en-US" sz="2800" baseline="30000" dirty="0"/>
                  <a:t>0 </a:t>
                </a:r>
                <a:r>
                  <a:rPr lang="en-US" sz="2800" dirty="0"/>
                  <a:t>may not be directly related.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4467BB-EEC9-2EDD-11CF-FAA337006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50" y="4776682"/>
                <a:ext cx="11622316" cy="1384995"/>
              </a:xfrm>
              <a:prstGeom prst="rect">
                <a:avLst/>
              </a:prstGeom>
              <a:blipFill>
                <a:blip r:embed="rId4"/>
                <a:stretch>
                  <a:fillRect l="-1092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5E514E-8899-6C81-8FD2-8C38940F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A15AA3F-41CC-3D18-3DF2-E149E0A4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5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94B8C3-5C64-C637-47A6-5EF0E063B15A}"/>
                  </a:ext>
                </a:extLst>
              </p:cNvPr>
              <p:cNvSpPr txBox="1"/>
              <p:nvPr/>
            </p:nvSpPr>
            <p:spPr>
              <a:xfrm>
                <a:off x="5404905" y="1659285"/>
                <a:ext cx="6587067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Plent of data taken in 2024, 2025 on HF under analysis, or waiting for analyzers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D-meson,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800" dirty="0"/>
                  <a:t> R</a:t>
                </a:r>
                <a:r>
                  <a:rPr lang="en-US" sz="2800" baseline="-25000" dirty="0"/>
                  <a:t>AA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v</a:t>
                </a:r>
                <a:r>
                  <a:rPr lang="en-US" sz="2800" baseline="-25000" dirty="0" err="1"/>
                  <a:t>n</a:t>
                </a:r>
                <a:r>
                  <a:rPr lang="en-US" sz="2800" dirty="0"/>
                  <a:t>, correlation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/>
                  <a:t> / (D</a:t>
                </a:r>
                <a:r>
                  <a:rPr lang="en-US" sz="2800" baseline="30000" dirty="0"/>
                  <a:t>0</a:t>
                </a:r>
                <a:r>
                  <a:rPr lang="en-US" sz="28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800" dirty="0"/>
                  <a:t>) in </a:t>
                </a:r>
                <a:r>
                  <a:rPr lang="en-US" sz="2800" dirty="0" err="1"/>
                  <a:t>pA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PbNe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PbAr</a:t>
                </a:r>
                <a:endParaRPr lang="en-US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di-electron, di-muon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94B8C3-5C64-C637-47A6-5EF0E063B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905" y="1659285"/>
                <a:ext cx="6587067" cy="3970318"/>
              </a:xfrm>
              <a:prstGeom prst="rect">
                <a:avLst/>
              </a:prstGeom>
              <a:blipFill>
                <a:blip r:embed="rId2"/>
                <a:stretch>
                  <a:fillRect l="-1538" t="-1592" r="-1346" b="-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B44211F-E2A6-8B76-0003-FBE8D02B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134" y="-385915"/>
            <a:ext cx="6324600" cy="1325563"/>
          </a:xfrm>
        </p:spPr>
        <p:txBody>
          <a:bodyPr/>
          <a:lstStyle/>
          <a:p>
            <a:r>
              <a:rPr lang="en-US" dirty="0"/>
              <a:t>FUTURE PERSPECTIVES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F08F2E-88BF-7F9F-62DA-849CA19A6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8" y="939647"/>
            <a:ext cx="4981572" cy="501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61289-C6A7-C8F9-3878-6B5BE7711CAF}"/>
              </a:ext>
            </a:extLst>
          </p:cNvPr>
          <p:cNvSpPr txBox="1"/>
          <p:nvPr/>
        </p:nvSpPr>
        <p:spPr>
          <a:xfrm>
            <a:off x="829733" y="121920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PbPb</a:t>
            </a:r>
            <a:r>
              <a:rPr lang="en-US" dirty="0"/>
              <a:t> UPC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67BBBA-35FE-8241-51C5-7147D32F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D94135-E5FB-5A8A-D299-E06CBB25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7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7747D7-44D6-41B0-CFA6-21A770AB7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990"/>
            <a:ext cx="11826272" cy="2963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BBBAC-0D1E-AAE7-B680-E980FE64A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1221"/>
            <a:ext cx="5747657" cy="3809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C52A5-6298-1AB7-B188-5D90EE7DDB6C}"/>
              </a:ext>
            </a:extLst>
          </p:cNvPr>
          <p:cNvSpPr txBox="1"/>
          <p:nvPr/>
        </p:nvSpPr>
        <p:spPr>
          <a:xfrm>
            <a:off x="2594870" y="0"/>
            <a:ext cx="6305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SMOG2 SYSTEM AT LHCb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89047-2B1E-F04C-5E37-3BFE13407B1C}"/>
              </a:ext>
            </a:extLst>
          </p:cNvPr>
          <p:cNvSpPr txBox="1"/>
          <p:nvPr/>
        </p:nvSpPr>
        <p:spPr>
          <a:xfrm>
            <a:off x="188685" y="5388505"/>
            <a:ext cx="11637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 inject H</a:t>
            </a:r>
            <a:r>
              <a:rPr lang="en-US" sz="2400" baseline="-250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 → </a:t>
            </a:r>
            <a:r>
              <a:rPr lang="en-US" sz="2400" b="1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Fast switch </a:t>
            </a:r>
            <a:r>
              <a:rPr lang="en-US" sz="2400" dirty="0">
                <a:solidFill>
                  <a:srgbClr val="515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between gas species.</a:t>
            </a:r>
          </a:p>
          <a:p>
            <a:pPr>
              <a:buNone/>
            </a:pPr>
            <a:endParaRPr lang="en-US" sz="2400" dirty="0">
              <a:solidFill>
                <a:srgbClr val="51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 can take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at all centralities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B5BC2-FBBC-A2A6-9817-F073B9F6A045}"/>
              </a:ext>
            </a:extLst>
          </p:cNvPr>
          <p:cNvSpPr txBox="1"/>
          <p:nvPr/>
        </p:nvSpPr>
        <p:spPr>
          <a:xfrm>
            <a:off x="188686" y="4557508"/>
            <a:ext cx="116375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515151"/>
                </a:solidFill>
                <a:latin typeface="Avenir" panose="02000503020000020003" pitchFamily="2" charset="0"/>
              </a:rPr>
              <a:t>5x 10</a:t>
            </a:r>
            <a:r>
              <a:rPr lang="en-US" sz="2400" baseline="30000" dirty="0">
                <a:solidFill>
                  <a:srgbClr val="515151"/>
                </a:solidFill>
                <a:latin typeface="Avenir" panose="02000503020000020003" pitchFamily="2" charset="0"/>
              </a:rPr>
              <a:t>-7</a:t>
            </a:r>
            <a:r>
              <a:rPr lang="en-US" sz="2400" dirty="0">
                <a:solidFill>
                  <a:srgbClr val="515151"/>
                </a:solidFill>
                <a:latin typeface="Avenir" panose="02000503020000020003" pitchFamily="2" charset="0"/>
              </a:rPr>
              <a:t> mbar g</a:t>
            </a:r>
            <a:r>
              <a:rPr lang="en-US" sz="2400" dirty="0">
                <a:solidFill>
                  <a:srgbClr val="515151"/>
                </a:solidFill>
                <a:effectLst/>
                <a:latin typeface="Avenir" panose="02000503020000020003" pitchFamily="2" charset="0"/>
              </a:rPr>
              <a:t>as confined in a </a:t>
            </a:r>
            <a:r>
              <a:rPr lang="en-US" sz="2400" b="1" dirty="0">
                <a:solidFill>
                  <a:srgbClr val="515151"/>
                </a:solidFill>
                <a:effectLst/>
                <a:latin typeface="Avenir" panose="02000503020000020003" pitchFamily="2" charset="0"/>
              </a:rPr>
              <a:t>20 cm storage cell </a:t>
            </a:r>
            <a:r>
              <a:rPr lang="en-US" sz="2400" dirty="0">
                <a:solidFill>
                  <a:srgbClr val="515151"/>
                </a:solidFill>
                <a:effectLst/>
                <a:latin typeface="Avenir" panose="02000503020000020003" pitchFamily="2" charset="0"/>
              </a:rPr>
              <a:t>installed upstream the LHCb interaction point 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DC564-7A37-C52E-017C-403A30BA7648}"/>
              </a:ext>
            </a:extLst>
          </p:cNvPr>
          <p:cNvSpPr txBox="1"/>
          <p:nvPr/>
        </p:nvSpPr>
        <p:spPr>
          <a:xfrm>
            <a:off x="5913136" y="429769"/>
            <a:ext cx="6305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Physical Review ACCELERATORS AND BEAMS 27, 111001 (2024)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040B65C-C7D3-F448-1980-DFC23F51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F938C98-8825-B79B-200D-71CA7841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7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E3C04-DD0E-966A-38B7-F50A7EAE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F253D-8F5A-CA73-69C7-A69CA14B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33" y="181240"/>
            <a:ext cx="9711267" cy="4509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23BF1-C0E9-FBE6-0CB5-E3EA27CD6998}"/>
              </a:ext>
            </a:extLst>
          </p:cNvPr>
          <p:cNvSpPr txBox="1"/>
          <p:nvPr/>
        </p:nvSpPr>
        <p:spPr>
          <a:xfrm>
            <a:off x="0" y="4690894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LHCb was not designed for fixed target energies.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One example is soft particles not able to cross the entire magnet.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 </a:t>
            </a:r>
            <a:r>
              <a:rPr lang="en-US" sz="2800" b="1" dirty="0">
                <a:solidFill>
                  <a:srgbClr val="FF0000"/>
                </a:solidFill>
              </a:rPr>
              <a:t>Magnet Station tracking </a:t>
            </a:r>
            <a:r>
              <a:rPr lang="en-US" sz="2800" dirty="0"/>
              <a:t>has been proposed to cover very soft particles for rare decays, heavy ion and fixed target physics.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Installation starting in LS3.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74599-41D3-DA12-6A4C-96B93977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258614"/>
            <a:ext cx="6324600" cy="1325563"/>
          </a:xfrm>
        </p:spPr>
        <p:txBody>
          <a:bodyPr/>
          <a:lstStyle/>
          <a:p>
            <a:r>
              <a:rPr lang="en-US" dirty="0"/>
              <a:t>FUTURE PERSPECTIVES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B79E1-8C41-662A-A454-F2B07DAB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B3652-F270-CE6A-1A49-F2A427FF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19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5D908-AB9A-EEA2-13AD-F806A055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C2240D-D24F-12FF-F446-D7D7180726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LHCb SMOG program can scan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&lt;250</m:t>
                    </m:r>
                  </m:oMath>
                </a14:m>
                <a:r>
                  <a:rPr lang="en-US" dirty="0"/>
                  <a:t>MeV with high-statistics</a:t>
                </a:r>
              </a:p>
              <a:p>
                <a:endParaRPr lang="en-US" dirty="0"/>
              </a:p>
              <a:p>
                <a:r>
                  <a:rPr lang="en-US" dirty="0"/>
                  <a:t>Being a HF detector, LHCb can provide multiple analysis channels with heavy flavor and quarkonium states with several ways to mitigate backgrounds and non-QGP effects</a:t>
                </a:r>
              </a:p>
              <a:p>
                <a:endParaRPr lang="en-US" dirty="0"/>
              </a:p>
              <a:p>
                <a:r>
                  <a:rPr lang="en-US" dirty="0"/>
                  <a:t>New ideas are welcome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C2240D-D24F-12FF-F446-D7D7180726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008DE-5B20-9C02-249F-73F79B93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56EED-8C56-F00D-893E-2C720CFD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08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96E7-1289-0A0A-DB81-60B0EA39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9525"/>
            <a:ext cx="10515600" cy="1325563"/>
          </a:xfrm>
        </p:spPr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742B5-8BC3-6764-1568-CE8B42FA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625AD-A1E6-C0C8-C745-15214B2F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8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5118B-0026-8950-C675-6B3DEA95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1224"/>
            <a:ext cx="7772400" cy="64955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8B824B-A8DF-5CC6-3BB8-939101BA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8900D5-BEC1-7F19-68E5-DCCC44AE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19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E73D02-10D8-993D-5AAD-6B60224C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30389"/>
            <a:ext cx="7772400" cy="599722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C9263-0BCE-8123-2557-2863FA73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3ED76-C610-9C77-8170-35C3C448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49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D5054B-5D0F-56AC-1330-584F1498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6634"/>
            <a:ext cx="5726380" cy="4165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D68B9-6830-70E7-E239-74993378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20" y="1485900"/>
            <a:ext cx="5726380" cy="416559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677AD-F765-41C8-C3BF-47A17FCF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05C1F-B7BD-05F2-8A63-01808FA8F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83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0615A5-357D-F042-E2A5-8F792B1C8982}"/>
              </a:ext>
            </a:extLst>
          </p:cNvPr>
          <p:cNvGrpSpPr/>
          <p:nvPr/>
        </p:nvGrpSpPr>
        <p:grpSpPr>
          <a:xfrm>
            <a:off x="1797173" y="537214"/>
            <a:ext cx="7941912" cy="5783572"/>
            <a:chOff x="6096001" y="1027906"/>
            <a:chExt cx="5979884" cy="50818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C59F23-FF6D-E11C-258C-D458332F2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1" y="1027906"/>
              <a:ext cx="5003800" cy="5067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63DC99-C0CC-5809-82BB-B1BCE5502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2585" y="1042420"/>
              <a:ext cx="1003300" cy="5067300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509CE3-14D3-82AA-95F7-3C8779BC0A5E}"/>
              </a:ext>
            </a:extLst>
          </p:cNvPr>
          <p:cNvCxnSpPr/>
          <p:nvPr/>
        </p:nvCxnSpPr>
        <p:spPr>
          <a:xfrm flipH="1">
            <a:off x="5646057" y="4267200"/>
            <a:ext cx="26561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C0CD0E-AF8C-5351-C902-C219AAE7B6A4}"/>
              </a:ext>
            </a:extLst>
          </p:cNvPr>
          <p:cNvCxnSpPr>
            <a:cxnSpLocks/>
          </p:cNvCxnSpPr>
          <p:nvPr/>
        </p:nvCxnSpPr>
        <p:spPr>
          <a:xfrm flipV="1">
            <a:off x="7895770" y="3701144"/>
            <a:ext cx="0" cy="21626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E8AD06-1EE5-6DE2-03EB-72D466CCDE5E}"/>
              </a:ext>
            </a:extLst>
          </p:cNvPr>
          <p:cNvCxnSpPr/>
          <p:nvPr/>
        </p:nvCxnSpPr>
        <p:spPr>
          <a:xfrm flipH="1">
            <a:off x="5646057" y="3788228"/>
            <a:ext cx="26561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20B3D5-7E1D-E28A-F010-621D43FD6916}"/>
              </a:ext>
            </a:extLst>
          </p:cNvPr>
          <p:cNvCxnSpPr>
            <a:cxnSpLocks/>
          </p:cNvCxnSpPr>
          <p:nvPr/>
        </p:nvCxnSpPr>
        <p:spPr>
          <a:xfrm flipV="1">
            <a:off x="8178799" y="3679376"/>
            <a:ext cx="0" cy="21626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1FFD3E-E4F4-7286-E2B3-854820430EE4}"/>
              </a:ext>
            </a:extLst>
          </p:cNvPr>
          <p:cNvCxnSpPr/>
          <p:nvPr/>
        </p:nvCxnSpPr>
        <p:spPr>
          <a:xfrm flipH="1">
            <a:off x="5646057" y="2198914"/>
            <a:ext cx="26561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97D6ACB-FC2E-C289-0C38-6DFE1F8F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46F3F59-997E-0324-5DA6-E82D3E59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478673-905B-85F5-1B07-0B1B37713B97}"/>
              </a:ext>
            </a:extLst>
          </p:cNvPr>
          <p:cNvGrpSpPr/>
          <p:nvPr/>
        </p:nvGrpSpPr>
        <p:grpSpPr>
          <a:xfrm>
            <a:off x="1758043" y="1110290"/>
            <a:ext cx="8675914" cy="5078516"/>
            <a:chOff x="2209800" y="1052233"/>
            <a:chExt cx="8675914" cy="50785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9B6B5E-2581-32F0-BCBB-BD5AAE7F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236899"/>
              <a:ext cx="8675914" cy="48938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E9D9AA-167E-9217-DD8A-FCF49398E77F}"/>
                </a:ext>
              </a:extLst>
            </p:cNvPr>
            <p:cNvSpPr txBox="1"/>
            <p:nvPr/>
          </p:nvSpPr>
          <p:spPr>
            <a:xfrm>
              <a:off x="3367313" y="1052233"/>
              <a:ext cx="73587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Lucida Grande" panose="020B0600040502020204" pitchFamily="34" charset="0"/>
                </a:rPr>
                <a:t>Physical Review ACCELERATORS AND BEAMS 27, 111001 (2024)</a:t>
              </a:r>
              <a:endParaRPr lang="en-US" dirty="0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EFFBC4-D692-8A40-DEA8-16C3F47E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F2DDD2-6EE6-60D0-5B5F-0FCFE789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20BC-BACF-4CAF-D762-565781E3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7164"/>
            <a:ext cx="10515600" cy="1325563"/>
          </a:xfrm>
        </p:spPr>
        <p:txBody>
          <a:bodyPr/>
          <a:lstStyle/>
          <a:p>
            <a:r>
              <a:rPr lang="en-US" b="1" dirty="0"/>
              <a:t>SMOG KINEMATICS AND LUMINOSITIES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3C224A-3701-F0AA-F186-CE76426BF505}"/>
              </a:ext>
            </a:extLst>
          </p:cNvPr>
          <p:cNvGrpSpPr/>
          <p:nvPr/>
        </p:nvGrpSpPr>
        <p:grpSpPr>
          <a:xfrm>
            <a:off x="157059" y="2228314"/>
            <a:ext cx="4876798" cy="4005944"/>
            <a:chOff x="6096001" y="1027906"/>
            <a:chExt cx="5979884" cy="50818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A050AC-6312-FCD6-569E-8DAE5CC9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1" y="1027906"/>
              <a:ext cx="5003800" cy="50673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EE2467-7A7A-B11E-61FC-425E1B621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2585" y="1042420"/>
              <a:ext cx="1003300" cy="50673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931B5A-626B-FF02-F9E3-61381335FB41}"/>
                  </a:ext>
                </a:extLst>
              </p:cNvPr>
              <p:cNvSpPr txBox="1"/>
              <p:nvPr/>
            </p:nvSpPr>
            <p:spPr>
              <a:xfrm>
                <a:off x="6412061" y="741240"/>
                <a:ext cx="5384800" cy="148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800" b="0" dirty="0"/>
              </a:p>
              <a:p>
                <a:pPr algn="ctr"/>
                <a:r>
                  <a:rPr lang="en-US" sz="2800" dirty="0" err="1"/>
                  <a:t>pA</a:t>
                </a:r>
                <a:r>
                  <a:rPr lang="en-US" sz="2800" dirty="0"/>
                  <a:t>: 70 – 110 GeV</a:t>
                </a:r>
              </a:p>
              <a:p>
                <a:pPr algn="ctr"/>
                <a:r>
                  <a:rPr lang="en-US" sz="2800" dirty="0" err="1"/>
                  <a:t>PbA</a:t>
                </a:r>
                <a:r>
                  <a:rPr lang="en-US" sz="2800" dirty="0"/>
                  <a:t>: 70 GeV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931B5A-626B-FF02-F9E3-61381335F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061" y="741240"/>
                <a:ext cx="5384800" cy="1487074"/>
              </a:xfrm>
              <a:prstGeom prst="rect">
                <a:avLst/>
              </a:prstGeom>
              <a:blipFill>
                <a:blip r:embed="rId4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BA58EBF-F06A-5824-623E-62C5C043D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319028"/>
            <a:ext cx="6853341" cy="42108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EA21C9-321E-3D76-B6B6-200F9DDA56E8}"/>
                  </a:ext>
                </a:extLst>
              </p:cNvPr>
              <p:cNvSpPr txBox="1"/>
              <p:nvPr/>
            </p:nvSpPr>
            <p:spPr>
              <a:xfrm>
                <a:off x="1281261" y="896438"/>
                <a:ext cx="251831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2&lt;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</a:endParaRP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-2.3&lt;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0.7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EA21C9-321E-3D76-B6B6-200F9DDA5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261" y="896438"/>
                <a:ext cx="2518318" cy="954107"/>
              </a:xfrm>
              <a:prstGeom prst="rect">
                <a:avLst/>
              </a:prstGeom>
              <a:blipFill>
                <a:blip r:embed="rId6"/>
                <a:stretch>
                  <a:fillRect l="-3500" r="-35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59FA70F1-21BC-209C-EAE7-E54FA2BD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1EAE9C5-0AD6-3550-E8D3-626D6239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6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7DC25-C10F-4730-3615-5F17C6FE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10" y="1257956"/>
            <a:ext cx="7858579" cy="4787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A044D-8CCE-1576-6FDB-F114AB28D57E}"/>
              </a:ext>
            </a:extLst>
          </p:cNvPr>
          <p:cNvSpPr txBox="1"/>
          <p:nvPr/>
        </p:nvSpPr>
        <p:spPr>
          <a:xfrm>
            <a:off x="2744888" y="1922"/>
            <a:ext cx="3780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REFERENCE RUN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D30EE0-A4C3-651F-5E31-A7987FD5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802A32-7AB7-2453-0953-D558A27D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1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6954DA-E11A-9DCC-998D-C4DA71D30157}"/>
              </a:ext>
            </a:extLst>
          </p:cNvPr>
          <p:cNvGrpSpPr/>
          <p:nvPr/>
        </p:nvGrpSpPr>
        <p:grpSpPr>
          <a:xfrm>
            <a:off x="179745" y="1048746"/>
            <a:ext cx="12012255" cy="4291230"/>
            <a:chOff x="0" y="1186703"/>
            <a:chExt cx="12012255" cy="42912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665B5E-D271-8454-DC74-078703559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80067"/>
              <a:ext cx="12012255" cy="4097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CF4856-0DED-45BF-BE0B-FB04F364AC7D}"/>
                </a:ext>
              </a:extLst>
            </p:cNvPr>
            <p:cNvSpPr txBox="1"/>
            <p:nvPr/>
          </p:nvSpPr>
          <p:spPr>
            <a:xfrm>
              <a:off x="7900314" y="3085068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E789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F6BD09-3517-933F-4F29-F0AC76926DCF}"/>
                </a:ext>
              </a:extLst>
            </p:cNvPr>
            <p:cNvSpPr txBox="1"/>
            <p:nvPr/>
          </p:nvSpPr>
          <p:spPr>
            <a:xfrm>
              <a:off x="8031162" y="2849603"/>
              <a:ext cx="969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HERA-B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ED4ECF-827A-2B88-F83B-5F5D1ABA024F}"/>
                </a:ext>
              </a:extLst>
            </p:cNvPr>
            <p:cNvSpPr txBox="1"/>
            <p:nvPr/>
          </p:nvSpPr>
          <p:spPr>
            <a:xfrm>
              <a:off x="9521295" y="173200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PHENIX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E96C9A-9615-84DE-1D6B-2EB0C366DED7}"/>
                </a:ext>
              </a:extLst>
            </p:cNvPr>
            <p:cNvSpPr txBox="1"/>
            <p:nvPr/>
          </p:nvSpPr>
          <p:spPr>
            <a:xfrm>
              <a:off x="4893208" y="2358536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PHENIX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BAC4F6-A93C-474C-32EA-DBF38EEB55E1}"/>
                </a:ext>
              </a:extLst>
            </p:cNvPr>
            <p:cNvSpPr txBox="1"/>
            <p:nvPr/>
          </p:nvSpPr>
          <p:spPr>
            <a:xfrm>
              <a:off x="2496297" y="3295135"/>
              <a:ext cx="969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HERA-B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776EE9-C11C-09D7-304B-71B58D03ED56}"/>
                </a:ext>
              </a:extLst>
            </p:cNvPr>
            <p:cNvSpPr txBox="1"/>
            <p:nvPr/>
          </p:nvSpPr>
          <p:spPr>
            <a:xfrm>
              <a:off x="2459498" y="3547533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E789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D546F5-F95C-20EA-AD1A-DF6C0EBDD902}"/>
                </a:ext>
              </a:extLst>
            </p:cNvPr>
            <p:cNvSpPr txBox="1"/>
            <p:nvPr/>
          </p:nvSpPr>
          <p:spPr>
            <a:xfrm>
              <a:off x="9193769" y="1186703"/>
              <a:ext cx="28184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latin typeface="-apple-system"/>
                </a:rPr>
                <a:t>PRL</a:t>
              </a:r>
              <a:r>
                <a:rPr lang="en-US" b="0" i="0" u="none" strike="noStrike" dirty="0">
                  <a:effectLst/>
                  <a:latin typeface="-apple-system"/>
                </a:rPr>
                <a:t> 122 (2019) 13, 132002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7C6D137-8CF8-F6ED-BD3E-54E0F2F50EF8}"/>
              </a:ext>
            </a:extLst>
          </p:cNvPr>
          <p:cNvSpPr txBox="1"/>
          <p:nvPr/>
        </p:nvSpPr>
        <p:spPr>
          <a:xfrm>
            <a:off x="1830488" y="120525"/>
            <a:ext cx="9458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CHARM CROSS-SECTION AT LHC FT ENERGY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746607-91F0-4920-C310-69F04317A721}"/>
                  </a:ext>
                </a:extLst>
              </p:cNvPr>
              <p:cNvSpPr txBox="1"/>
              <p:nvPr/>
            </p:nvSpPr>
            <p:spPr>
              <a:xfrm>
                <a:off x="0" y="5592374"/>
                <a:ext cx="12394034" cy="916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𝑝𝑝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∼37−39</m:t>
                    </m:r>
                  </m:oMath>
                </a14:m>
                <a:r>
                  <a:rPr lang="en-US" sz="2000" dirty="0"/>
                  <a:t> mb, </a:t>
                </a:r>
              </a:p>
              <a:p>
                <a:r>
                  <a:rPr lang="en-US" sz="3200" b="0" dirty="0"/>
                  <a:t>On the order of one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3200" dirty="0"/>
                  <a:t> pair produced in a single  central </a:t>
                </a:r>
                <a:r>
                  <a:rPr lang="en-US" sz="3200" dirty="0" err="1"/>
                  <a:t>PbAr</a:t>
                </a:r>
                <a:r>
                  <a:rPr lang="en-US" sz="3200" dirty="0"/>
                  <a:t> collision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746607-91F0-4920-C310-69F04317A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92374"/>
                <a:ext cx="12394034" cy="916213"/>
              </a:xfrm>
              <a:prstGeom prst="rect">
                <a:avLst/>
              </a:prstGeom>
              <a:blipFill>
                <a:blip r:embed="rId3"/>
                <a:stretch>
                  <a:fillRect l="-1230" t="-2740" r="-307" b="-20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BAE20A7-5700-D13D-82D9-DE56BF0CFD4A}"/>
              </a:ext>
            </a:extLst>
          </p:cNvPr>
          <p:cNvSpPr txBox="1"/>
          <p:nvPr/>
        </p:nvSpPr>
        <p:spPr>
          <a:xfrm>
            <a:off x="573075" y="737653"/>
            <a:ext cx="2802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From </a:t>
            </a:r>
            <a:r>
              <a:rPr lang="en-US" sz="3200" dirty="0" err="1"/>
              <a:t>pHe</a:t>
            </a:r>
            <a:r>
              <a:rPr lang="en-US" sz="3200" dirty="0"/>
              <a:t> data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3808932-ECF5-CAB4-C576-4C13FEB0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4CCCC29-E1F1-A137-DBCC-5A00400B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72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DE7F17-6185-364F-A0D6-2141DE539E25}"/>
              </a:ext>
            </a:extLst>
          </p:cNvPr>
          <p:cNvSpPr txBox="1"/>
          <p:nvPr/>
        </p:nvSpPr>
        <p:spPr>
          <a:xfrm>
            <a:off x="406400" y="220132"/>
            <a:ext cx="10816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X-COVERAGE and INITIAL-STATE EFFECTS at LHC FT ENERGIES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FB79AB-507D-B94A-BE55-C468C9CAB32D}"/>
              </a:ext>
            </a:extLst>
          </p:cNvPr>
          <p:cNvGrpSpPr/>
          <p:nvPr/>
        </p:nvGrpSpPr>
        <p:grpSpPr>
          <a:xfrm>
            <a:off x="1058352" y="1268059"/>
            <a:ext cx="5274715" cy="5437539"/>
            <a:chOff x="6466417" y="1051129"/>
            <a:chExt cx="4756113" cy="49286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7EB12BB-9B7E-AEE1-3129-C850926F5223}"/>
                </a:ext>
              </a:extLst>
            </p:cNvPr>
            <p:cNvGrpSpPr/>
            <p:nvPr/>
          </p:nvGrpSpPr>
          <p:grpSpPr>
            <a:xfrm>
              <a:off x="6466417" y="1420461"/>
              <a:ext cx="4756113" cy="4559300"/>
              <a:chOff x="6466417" y="1420461"/>
              <a:chExt cx="4756113" cy="45593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6496DAA-4C15-B929-9E1C-C453FA62B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10930" y="1420461"/>
                <a:ext cx="3911600" cy="45593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1C6F372-FA6D-B011-A75B-88A6DC718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6417" y="1445686"/>
                <a:ext cx="850900" cy="369570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E1D313-C064-D2F3-45D9-CE936694D3B6}"/>
                </a:ext>
              </a:extLst>
            </p:cNvPr>
            <p:cNvSpPr txBox="1"/>
            <p:nvPr/>
          </p:nvSpPr>
          <p:spPr>
            <a:xfrm>
              <a:off x="8345980" y="1051129"/>
              <a:ext cx="28765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Lucida Grande" panose="020B0600040502020204" pitchFamily="34" charset="0"/>
                </a:rPr>
                <a:t>PLB 866 (2025) 139554</a:t>
              </a:r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4083A78-4973-08BD-5EF4-88CF5F6DC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302" y="1869022"/>
            <a:ext cx="4216345" cy="3343488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C5DC48B-502C-5C68-7860-A301113B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A5883D0-0BC4-0F1B-ABDE-7B8E7C07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0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327136-3984-CE3F-A11E-7B4F167DE79B}"/>
              </a:ext>
            </a:extLst>
          </p:cNvPr>
          <p:cNvSpPr txBox="1"/>
          <p:nvPr/>
        </p:nvSpPr>
        <p:spPr>
          <a:xfrm>
            <a:off x="920554" y="951837"/>
            <a:ext cx="4388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Theoretical estimation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DC630-4F85-084B-02CF-6560EC4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50" y="1392250"/>
            <a:ext cx="6247954" cy="4892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7B3540-3AD2-B4FB-1BD7-3CD1125C171B}"/>
              </a:ext>
            </a:extLst>
          </p:cNvPr>
          <p:cNvSpPr txBox="1"/>
          <p:nvPr/>
        </p:nvSpPr>
        <p:spPr>
          <a:xfrm>
            <a:off x="6724257" y="675966"/>
            <a:ext cx="5303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SMOG2-&gt;D</a:t>
            </a:r>
            <a:r>
              <a:rPr lang="en-US" sz="3200" b="1" baseline="30000" dirty="0"/>
              <a:t>0</a:t>
            </a:r>
            <a:r>
              <a:rPr lang="en-US" sz="3200" b="1" dirty="0"/>
              <a:t> data from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F3D656-1B93-ECC7-E670-55E9F46E410D}"/>
              </a:ext>
            </a:extLst>
          </p:cNvPr>
          <p:cNvGrpSpPr/>
          <p:nvPr/>
        </p:nvGrpSpPr>
        <p:grpSpPr>
          <a:xfrm>
            <a:off x="0" y="1536612"/>
            <a:ext cx="5779550" cy="3329988"/>
            <a:chOff x="0" y="1718906"/>
            <a:chExt cx="5931504" cy="31476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AD76CE-3446-C91A-D672-C8707170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45516"/>
              <a:ext cx="5931504" cy="302108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0A895A-C552-6A24-6DB1-267EE8F82ADD}"/>
                </a:ext>
              </a:extLst>
            </p:cNvPr>
            <p:cNvSpPr txBox="1"/>
            <p:nvPr/>
          </p:nvSpPr>
          <p:spPr>
            <a:xfrm>
              <a:off x="489675" y="1718906"/>
              <a:ext cx="3144922" cy="3491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Lucida Grande" panose="020B0600040502020204" pitchFamily="34" charset="0"/>
                </a:rPr>
                <a:t>P</a:t>
              </a:r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Lucida Grande" panose="020B0600040502020204" pitchFamily="34" charset="0"/>
                </a:rPr>
                <a:t>LB 866 (2025) 139554</a:t>
              </a:r>
              <a:endParaRPr lang="en-US" dirty="0"/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E230694-E328-19DB-9A7B-50072E6D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Cesar L. da Silva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C079B9E-74D5-0D5D-522D-5F4CE901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0F4B-5D9F-A845-9E98-4E2B8885A7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90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4974</TotalTime>
  <Words>1477</Words>
  <Application>Microsoft Macintosh PowerPoint</Application>
  <PresentationFormat>Widescreen</PresentationFormat>
  <Paragraphs>243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-apple-system</vt:lpstr>
      <vt:lpstr>Aptos</vt:lpstr>
      <vt:lpstr>Aptos Display</vt:lpstr>
      <vt:lpstr>Arial</vt:lpstr>
      <vt:lpstr>Avenir</vt:lpstr>
      <vt:lpstr>Cambria Math</vt:lpstr>
      <vt:lpstr>CMBX12</vt:lpstr>
      <vt:lpstr>CMR12</vt:lpstr>
      <vt:lpstr>Helvetica</vt:lpstr>
      <vt:lpstr>Lucida Grande</vt:lpstr>
      <vt:lpstr>Noto Sans</vt:lpstr>
      <vt:lpstr>PT Sans</vt:lpstr>
      <vt:lpstr>Times</vt:lpstr>
      <vt:lpstr>Times New Roman</vt:lpstr>
      <vt:lpstr>URWPalladioL</vt:lpstr>
      <vt:lpstr>Office Theme</vt:lpstr>
      <vt:lpstr>Heavy Flavor production at fixed-target LHC</vt:lpstr>
      <vt:lpstr>History</vt:lpstr>
      <vt:lpstr>PowerPoint Presentation</vt:lpstr>
      <vt:lpstr>PowerPoint Presentation</vt:lpstr>
      <vt:lpstr>SMOG KINEMATICS AND LUMINOSITIES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PERSPECTIVES</vt:lpstr>
      <vt:lpstr>FUTURE PERSPECTIVES</vt:lpstr>
      <vt:lpstr>Take Away</vt:lpstr>
      <vt:lpstr>EXTRAS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Cesar Luiz Da Silva</dc:creator>
  <cp:lastModifiedBy>Da Silva, Cesar Luis</cp:lastModifiedBy>
  <cp:revision>34</cp:revision>
  <dcterms:created xsi:type="dcterms:W3CDTF">2025-07-18T20:07:06Z</dcterms:created>
  <dcterms:modified xsi:type="dcterms:W3CDTF">2025-07-23T07:00:39Z</dcterms:modified>
</cp:coreProperties>
</file>