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878" r:id="rId3"/>
    <p:sldId id="880" r:id="rId4"/>
    <p:sldId id="881" r:id="rId5"/>
    <p:sldId id="907" r:id="rId6"/>
    <p:sldId id="911" r:id="rId7"/>
    <p:sldId id="882" r:id="rId8"/>
    <p:sldId id="903" r:id="rId9"/>
    <p:sldId id="905" r:id="rId10"/>
    <p:sldId id="883" r:id="rId11"/>
    <p:sldId id="906" r:id="rId12"/>
    <p:sldId id="885" r:id="rId13"/>
    <p:sldId id="908" r:id="rId14"/>
    <p:sldId id="910" r:id="rId15"/>
    <p:sldId id="912" r:id="rId16"/>
    <p:sldId id="892" r:id="rId17"/>
    <p:sldId id="270" r:id="rId18"/>
    <p:sldId id="909" r:id="rId19"/>
    <p:sldId id="904" r:id="rId20"/>
    <p:sldId id="849" r:id="rId21"/>
    <p:sldId id="886" r:id="rId22"/>
    <p:sldId id="875" r:id="rId2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lucia sambataro" initials="mls" lastIdx="38" clrIdx="0">
    <p:extLst>
      <p:ext uri="{19B8F6BF-5375-455C-9EA6-DF929625EA0E}">
        <p15:presenceInfo xmlns:p15="http://schemas.microsoft.com/office/powerpoint/2012/main" userId="ee1beebfc147d2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D9"/>
    <a:srgbClr val="A700DA"/>
    <a:srgbClr val="120FC1"/>
    <a:srgbClr val="FFEDD4"/>
    <a:srgbClr val="D78936"/>
    <a:srgbClr val="EAE3D2"/>
    <a:srgbClr val="5970FF"/>
    <a:srgbClr val="F68BFF"/>
    <a:srgbClr val="9A9A9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166" autoAdjust="0"/>
    <p:restoredTop sz="93724" autoAdjust="0"/>
  </p:normalViewPr>
  <p:slideViewPr>
    <p:cSldViewPr snapToGrid="0" snapToObjects="1">
      <p:cViewPr varScale="1">
        <p:scale>
          <a:sx n="152" d="100"/>
          <a:sy n="152" d="100"/>
        </p:scale>
        <p:origin x="184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4:15:45.0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24575,'12'7'0,"0"1"0,-9-8 0,1 2 0,-17 0 0,11-2 0,-11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1T12:49:36.364"/>
    </inkml:context>
    <inkml:brush xml:id="br0">
      <inkml:brushProperty name="width" value="0.1" units="cm"/>
      <inkml:brushProperty name="height" value="0.6" units="cm"/>
      <inkml:brushProperty name="color" value="#333333"/>
      <inkml:brushProperty name="inkEffects" value="pencil"/>
    </inkml:brush>
  </inkml:definitions>
  <inkml:trace contextRef="#ctx0" brushRef="#br0">1 0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1T12:50:04.365"/>
    </inkml:context>
    <inkml:brush xml:id="br0">
      <inkml:brushProperty name="width" value="0.1" units="cm"/>
      <inkml:brushProperty name="height" value="0.6" units="cm"/>
      <inkml:brushProperty name="color" value="#333333"/>
      <inkml:brushProperty name="inkEffects" value="pencil"/>
    </inkml:brush>
  </inkml:definitions>
  <inkml:trace contextRef="#ctx0" brushRef="#br0">0 1 16383,'7'6'0,"-1"-1"0,-3-2 0,1 0 0,-2-1 0,0 2 0,1 0 0,-2 1 0,0 0 0,0 0 0,0 0 0,1-1 0,2 1 0,2 1 0,0 2 0,2 0 0,-1 0 0,-2-2 0,-1-1 0,-2-1 0,3 2 0,3 2 0,6 5 0,3 4 0,2 2 0,0-1 0,-2-1 0,-1-3 0,-4-3 0,0-1 0,-3-2 0,-2-1 0,1 0 0,-1-2 0,0 1 0,0-1 0,0 1 0,1 0 0,1 2 0,2 1 0,-1 1 0,1 0 0,1 0 0,1-1 0,1 1 0,2 2 0,-3-3 0,-2-1 0,-3-2 0,-1-2 0,1 0 0,-1-2 0,-1 2 0,-1 0 0,0 0 0,1 0 0,-1 0 0,3 1 0,1 2 0,3 2 0,2 0 0,-2 1 0,1-2 0,-2-1 0,0 0 0,0-1 0,-2-1 0,-1 0 0,-2 0 0,-1-1 0,0 0 0,1-1 0,-1-1 0,0 2 0,2 0 0,0 2 0,2 1 0,1 0 0,1 1 0,0 1 0,0 0 0,0 0 0,0-1 0,-1-2 0,-3-2 0,1 0 0,3 3 0,8 4 0,5 5 0,2 3 0,0-4 0,-3-1 0,-2-2 0,-5-2 0,-3-2 0,-3-2 0,-1-2 0,5 1 0,0 1 0,8 1 0,-2 2 0,0-2 0,0 2 0,-2-2 0,0 1 0,0 0 0,-1 0 0,-3 0 0,-1-3 0,-2 2 0,-2-4 0,-3 0 0,-1-1 0,-1-1 0,4 0 0,6 2 0,5 3 0,0 1 0,-2 2 0,-4-3 0,-3-1 0,-1-2 0,-2 0 0,0-2 0,-1 1 0,-1-1 0,0 0 0,1 1 0,-2 2 0,1 1 0,1 0 0,1-1 0,1 1 0,1-3 0,1 3 0,-2-3 0,-1 2 0,-3-3 0,-4 1 0,-7-1 0,2-2 0,-7 0 0,5-2 0,-1-1 0,1 0 0,1-2 0,2 3 0,1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12:11:00.66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16383,'62'33'0,"-2"-2"0,13 8 0,-8-6 0,-5 1 0,2 3 0,-6-2 0,3 0 0,6 6 0,-8-6 0,-3 0 0,1-2 0,-6-3 0,8 6 0,3 0 0,-2-1 0,-9-7 0,-10-3 0,-5-2 0,-3-1 0,-1 1 0,-5-4 0,-3-2 0,2 3 0,-7-6 0,4 6 0,-7-4 0,1-1 0,0-1 0,0 0 0,3 4 0,-2 0 0,1 0 0,-6-5 0,-8-9 0,-23-31 0,11 19 0,-12-21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12:11:02.8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2034 16383,'3'-32'0,"7"-10"0,13-21 0,12-9 0,8-4 0,4 0 0,-8 14 0,-5 13 0,-8 13 0,-1 4 0,2-3 0,1-1 0,1 0 0,-1 1 0,3-5 0,7-6 0,15-17 0,15-9 0,-29 30 0,1 0 0,1-1 0,1 0 0,-1 3 0,0 0 0,-2 1 0,-1 0 0,-1 3 0,0 1 0,33-35 0,-13 14 0,-8 7 0,-10 11 0,-6 4 0,-1 1 0,-3 3 0,-2 3 0,-6 1 0,-1 0 0,-4 4 0,-1 1 0,-1 0 0,3-5 0,4-5 0,10-10 0,6-6 0,2 1 0,-7 6 0,-7 11 0,-12 15 0,-6 10 0,-4 7 0,-3 3 0,-1 0 0,-1 0 0,-1-1 0,0-1 0,-1-1 0,1 0 0,-1 0 0,0 1 0,-1 1 0,1-3 0,1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12:11:05.1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16383,'31'9'0,"9"8"0,21 13 0,10 7 0,9 3 0,4 2 0,-1-2 0,1 0 0,4 8 0,-42-22 0,0 1 0,2 2 0,0 2 0,4 1 0,-1 1 0,-3-2 0,-2 0 0,-2-1 0,-2-1 0,28 24 0,-12-5 0,-8-2 0,-10-7 0,-4-3 0,-10-6 0,-2-4 0,1 0 0,-4-2 0,-1-2 0,-4-6 0,-4-2 0,-2-3 0,0 1 0,-4-4 0,0 0 0,-3-4 0,1-1 0,-3 1 0,1 1 0,-1-1 0,0 1 0,3-2 0,-1 1 0,-1 0 0,-2-1 0,-6-4 0,-3-7 0,2 2 0,1-2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12:11:07.26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1698 16383,'37'-49'0,"-4"8"0,5-6 0,14-19 0,5-5 0,-12 16 0,1-3 0,2 0 0,1-1 0,1-1 0,0 1 0,-4 5 0,0 1 0,1 1 0,2 0 0,1 0 0,-2 3 0,16-14 0,-4 5 0,-8 10 0,-2 3 0,-8 8 0,-4 4 0,18-12 0,0 3 0,2 0 0,-3 4 0,-5 5 0,-1 0 0,-5 4 0,1 1 0,4-2 0,8-4 0,4-1 0,-5-1 0,-13 9 0,-15 10 0,-11 9 0,-7 6 0,-6 5 0,-5 6 0,-2-3 0,-1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731E1-868D-8249-A7E0-739016291E12}" type="datetimeFigureOut">
              <a:rPr lang="en-IT" smtClean="0"/>
              <a:t>23/07/25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7B8F7-FFE2-0B41-9C03-4989FAE42F8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4484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IT" dirty="0"/>
              <a:t>n QGP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7B8F7-FFE2-0B41-9C03-4989FAE42F8C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9764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7B8F7-FFE2-0B41-9C03-4989FAE42F8C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3973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IT" dirty="0"/>
              <a:t>t could be v2 of Lc is smaller than v2 of S, but Lc/D ratio is consistent with SHM so equilibrium production but implying a QGP dynamics/ colascence hadronization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7B8F7-FFE2-0B41-9C03-4989FAE42F8C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8393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C6ED-0E3B-194A-9066-4ED10B221BCD}" type="datetime1">
              <a:rPr lang="it-IT" smtClean="0"/>
              <a:t>23/07/25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669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87C0-646F-7A4D-B2D9-A6831A596152}" type="datetime1">
              <a:rPr lang="it-IT" smtClean="0"/>
              <a:t>23/07/25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3180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FEC9-C7B9-2F48-9EAE-CDCCC1091D7B}" type="datetime1">
              <a:rPr lang="it-IT" smtClean="0"/>
              <a:t>23/07/25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5338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C4FC-D0D3-DB4E-813F-88B0F4117132}" type="datetime1">
              <a:rPr lang="it-IT" smtClean="0"/>
              <a:t>23/07/25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255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459E-A33F-EB4C-A638-B79AA7524164}" type="datetime1">
              <a:rPr lang="it-IT" smtClean="0"/>
              <a:t>23/07/25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0079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4568-B015-4946-8DD8-6EB2A08B05F5}" type="datetime1">
              <a:rPr lang="it-IT" smtClean="0"/>
              <a:t>23/07/25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3450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F6B-F8BD-2946-AEED-F98ED16C776C}" type="datetime1">
              <a:rPr lang="it-IT" smtClean="0"/>
              <a:t>23/07/25</a:t>
            </a:fld>
            <a:endParaRPr lang="en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9348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8FC6-B114-8143-8A64-066C5A7ACFB0}" type="datetime1">
              <a:rPr lang="it-IT" smtClean="0"/>
              <a:t>23/07/25</a:t>
            </a:fld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028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996-F03E-DA4A-82F8-F28E842740D9}" type="datetime1">
              <a:rPr lang="it-IT" smtClean="0"/>
              <a:t>23/07/25</a:t>
            </a:fld>
            <a:endParaRPr lang="en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4285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772-90AF-2A4B-8735-39AAE650DD5D}" type="datetime1">
              <a:rPr lang="it-IT" smtClean="0"/>
              <a:t>23/07/25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0846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AE90-0993-B34A-A447-46E3A2F07491}" type="datetime1">
              <a:rPr lang="it-IT" smtClean="0"/>
              <a:t>23/07/25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03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743E7-8A2C-EF4C-8786-5BB33896CC98}" type="datetime1">
              <a:rPr lang="it-IT" smtClean="0"/>
              <a:t>23/07/25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B938-A5CA-174F-A8DA-ADBBF669E18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593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340.png"/><Relationship Id="rId3" Type="http://schemas.openxmlformats.org/officeDocument/2006/relationships/image" Target="../media/image43.jpg"/><Relationship Id="rId7" Type="http://schemas.openxmlformats.org/officeDocument/2006/relationships/image" Target="../media/image1300.png"/><Relationship Id="rId12" Type="http://schemas.openxmlformats.org/officeDocument/2006/relationships/customXml" Target="../ink/ink7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320.png"/><Relationship Id="rId5" Type="http://schemas.openxmlformats.org/officeDocument/2006/relationships/image" Target="../media/image44.png"/><Relationship Id="rId10" Type="http://schemas.openxmlformats.org/officeDocument/2006/relationships/customXml" Target="../ink/ink6.xml"/><Relationship Id="rId4" Type="http://schemas.openxmlformats.org/officeDocument/2006/relationships/image" Target="../media/image144.png"/><Relationship Id="rId9" Type="http://schemas.openxmlformats.org/officeDocument/2006/relationships/image" Target="../media/image131.png"/><Relationship Id="rId14" Type="http://schemas.openxmlformats.org/officeDocument/2006/relationships/image" Target="../media/image1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9.png"/><Relationship Id="rId7" Type="http://schemas.openxmlformats.org/officeDocument/2006/relationships/image" Target="../media/image157.png"/><Relationship Id="rId12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59.png"/><Relationship Id="rId5" Type="http://schemas.openxmlformats.org/officeDocument/2006/relationships/image" Target="../media/image155.png"/><Relationship Id="rId10" Type="http://schemas.openxmlformats.org/officeDocument/2006/relationships/customXml" Target="../ink/ink3.xml"/><Relationship Id="rId4" Type="http://schemas.openxmlformats.org/officeDocument/2006/relationships/image" Target="../media/image10.png"/><Relationship Id="rId9" Type="http://schemas.openxmlformats.org/officeDocument/2006/relationships/image" Target="../media/image1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EF5F1B-E1F1-4841-8915-51096961137D}"/>
              </a:ext>
            </a:extLst>
          </p:cNvPr>
          <p:cNvSpPr txBox="1"/>
          <p:nvPr/>
        </p:nvSpPr>
        <p:spPr>
          <a:xfrm>
            <a:off x="0" y="4696971"/>
            <a:ext cx="91110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Optima" panose="02000503060000020004" pitchFamily="2" charset="0"/>
                <a:cs typeface="AkayaKanadaka" panose="02010502080401010103" pitchFamily="2" charset="77"/>
              </a:rPr>
              <a:t>Penetrating Probes of Hot High-</a:t>
            </a:r>
            <a:r>
              <a:rPr lang="en-GB" sz="1500" b="1" dirty="0" err="1">
                <a:latin typeface="Optima" panose="02000503060000020004" pitchFamily="2" charset="0"/>
                <a:cs typeface="AkayaKanadaka" panose="02010502080401010103" pitchFamily="2" charset="77"/>
              </a:rPr>
              <a:t>mu_B</a:t>
            </a:r>
            <a:r>
              <a:rPr lang="en-GB" sz="1500" b="1" dirty="0">
                <a:latin typeface="Optima" panose="02000503060000020004" pitchFamily="2" charset="0"/>
                <a:cs typeface="AkayaKanadaka" panose="02010502080401010103" pitchFamily="2" charset="77"/>
              </a:rPr>
              <a:t> Matter: Theory Meets Experiment</a:t>
            </a:r>
            <a:r>
              <a:rPr lang="en-GB" sz="1500" dirty="0">
                <a:effectLst/>
                <a:latin typeface="Optima" panose="02000503060000020004" pitchFamily="2" charset="0"/>
                <a:cs typeface="AkayaKanadaka" panose="02010502080401010103" pitchFamily="2" charset="77"/>
              </a:rPr>
              <a:t>, ECT* </a:t>
            </a:r>
            <a:r>
              <a:rPr lang="en-IT" sz="1500" dirty="0">
                <a:latin typeface="Optima" panose="02000503060000020004" pitchFamily="2" charset="0"/>
                <a:cs typeface="AkayaKanadaka" panose="02010502080401010103" pitchFamily="2" charset="77"/>
              </a:rPr>
              <a:t>Trento, 21-25 July 2025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5B6133-3829-C273-3C1F-9DE9930D2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89" y="109291"/>
            <a:ext cx="8935821" cy="142808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3600" b="1" dirty="0">
                <a:solidFill>
                  <a:srgbClr val="F1330B"/>
                </a:solidFill>
                <a:latin typeface="Optima"/>
                <a:cs typeface="Optima"/>
              </a:rPr>
              <a:t>Discussion on open heavy flavor </a:t>
            </a:r>
            <a:r>
              <a:rPr lang="en-US" sz="1400" b="1" dirty="0">
                <a:latin typeface="Optima"/>
                <a:cs typeface="Optima"/>
              </a:rPr>
              <a:t>__________________________________________________________________________________________________</a:t>
            </a:r>
            <a:br>
              <a:rPr lang="en-US" sz="1400" b="1" dirty="0">
                <a:latin typeface="Optima"/>
                <a:cs typeface="Optima"/>
              </a:rPr>
            </a:br>
            <a:br>
              <a:rPr lang="en-US" sz="1400" b="1" dirty="0">
                <a:latin typeface="Optima"/>
                <a:cs typeface="Optima"/>
              </a:rPr>
            </a:b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Optima"/>
              <a:cs typeface="Optima"/>
            </a:endParaRPr>
          </a:p>
        </p:txBody>
      </p:sp>
      <p:pic>
        <p:nvPicPr>
          <p:cNvPr id="7" name="Immagine 3" descr="logo-unict.jpg">
            <a:extLst>
              <a:ext uri="{FF2B5EF4-FFF2-40B4-BE49-F238E27FC236}">
                <a16:creationId xmlns:a16="http://schemas.microsoft.com/office/drawing/2014/main" id="{B1F224E4-FE1B-9B7B-3454-C637D13A2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9" y="1294582"/>
            <a:ext cx="982345" cy="930216"/>
          </a:xfrm>
          <a:prstGeom prst="rect">
            <a:avLst/>
          </a:prstGeom>
        </p:spPr>
      </p:pic>
      <p:pic>
        <p:nvPicPr>
          <p:cNvPr id="8" name="Immagine 9" descr="logo_INFN_mobile.png">
            <a:extLst>
              <a:ext uri="{FF2B5EF4-FFF2-40B4-BE49-F238E27FC236}">
                <a16:creationId xmlns:a16="http://schemas.microsoft.com/office/drawing/2014/main" id="{920EBD6B-00F2-6F1D-9DF5-A3643824C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7" y="1270154"/>
            <a:ext cx="1694427" cy="9302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41A415-F0BB-2A27-FD36-BD5CF8AC1ECF}"/>
              </a:ext>
            </a:extLst>
          </p:cNvPr>
          <p:cNvSpPr txBox="1"/>
          <p:nvPr/>
        </p:nvSpPr>
        <p:spPr>
          <a:xfrm>
            <a:off x="3835432" y="1294582"/>
            <a:ext cx="468923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  <a:cs typeface="Optima"/>
              </a:rPr>
              <a:t>Vincenzo Greco –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  <a:cs typeface="Optima"/>
              </a:rPr>
              <a:t>UniCT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  <a:cs typeface="Optima"/>
              </a:rPr>
              <a:t>/INFN-LNS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  <a:cs typeface="Optima"/>
              </a:rPr>
              <a:t>Francesco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  <a:cs typeface="Optima"/>
              </a:rPr>
              <a:t>Prino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  <a:cs typeface="Optima"/>
              </a:rPr>
              <a:t> – INFN-TO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F538FAA-B943-EB14-DED7-7CF02ECF59F4}"/>
                  </a:ext>
                </a:extLst>
              </p14:cNvPr>
              <p14:cNvContentPartPr/>
              <p14:nvPr/>
            </p14:nvContentPartPr>
            <p14:xfrm>
              <a:off x="2695651" y="4249178"/>
              <a:ext cx="11520" cy="7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F538FAA-B943-EB14-DED7-7CF02ECF59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9651" y="4213178"/>
                <a:ext cx="83160" cy="795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building with a lawn and a palm tree&#10;&#10;AI-generated content may be incorrect.">
            <a:extLst>
              <a:ext uri="{FF2B5EF4-FFF2-40B4-BE49-F238E27FC236}">
                <a16:creationId xmlns:a16="http://schemas.microsoft.com/office/drawing/2014/main" id="{FF772FC9-6849-04EF-46BC-2FCA0772E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691" y="2314260"/>
            <a:ext cx="3490547" cy="23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57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3767B1-5460-AEA3-35F0-1CFBC6CF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9</a:t>
            </a:fld>
            <a:endParaRPr lang="en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E7743-A8ED-09A4-2F33-3CB7B3DC6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0" y="785896"/>
            <a:ext cx="3925466" cy="3030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1D568B-2DF6-D9F7-010D-A19716BEC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66" y="707893"/>
            <a:ext cx="3925466" cy="2986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ECEC42E-7430-EDBD-0007-87579433408B}"/>
              </a:ext>
            </a:extLst>
          </p:cNvPr>
          <p:cNvSpPr txBox="1">
            <a:spLocks/>
          </p:cNvSpPr>
          <p:nvPr/>
        </p:nvSpPr>
        <p:spPr>
          <a:xfrm>
            <a:off x="151900" y="214584"/>
            <a:ext cx="8992100" cy="5497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sz="2800" b="1" dirty="0">
                <a:solidFill>
                  <a:srgbClr val="C00000"/>
                </a:solidFill>
                <a:latin typeface="Optima" panose="02000503060000020004" pitchFamily="2" charset="0"/>
                <a:cs typeface="Optima"/>
              </a:rPr>
              <a:t>Open HF at FAIR</a:t>
            </a:r>
            <a:r>
              <a:rPr lang="en-US" sz="2800" b="1" dirty="0">
                <a:solidFill>
                  <a:srgbClr val="C00000"/>
                </a:solidFill>
                <a:latin typeface="Optima"/>
                <a:cs typeface="Optima"/>
              </a:rPr>
              <a:t> R</a:t>
            </a:r>
            <a:r>
              <a:rPr lang="en-US" sz="2800" b="1" baseline="-25000" dirty="0">
                <a:solidFill>
                  <a:srgbClr val="C00000"/>
                </a:solidFill>
                <a:latin typeface="Optima"/>
                <a:cs typeface="Optima"/>
              </a:rPr>
              <a:t>AA</a:t>
            </a:r>
            <a:r>
              <a:rPr lang="en-US" sz="2800" b="1" dirty="0">
                <a:solidFill>
                  <a:srgbClr val="C00000"/>
                </a:solidFill>
                <a:latin typeface="Optima"/>
                <a:cs typeface="Optima"/>
              </a:rPr>
              <a:t> and v</a:t>
            </a:r>
            <a:r>
              <a:rPr lang="en-US" sz="2800" b="1" baseline="-25000" dirty="0">
                <a:solidFill>
                  <a:srgbClr val="C00000"/>
                </a:solidFill>
                <a:latin typeface="Optima"/>
                <a:cs typeface="Optima"/>
              </a:rPr>
              <a:t>2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</a:br>
            <a:r>
              <a:rPr lang="en-US" sz="1200" b="1" dirty="0">
                <a:latin typeface="Optima"/>
                <a:cs typeface="Optima"/>
              </a:rPr>
              <a:t>________________________________________________________________________________________________________________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B81966-B178-7368-F1E0-E048643523DD}"/>
                  </a:ext>
                </a:extLst>
              </p:cNvPr>
              <p:cNvSpPr txBox="1"/>
              <p:nvPr/>
            </p:nvSpPr>
            <p:spPr>
              <a:xfrm>
                <a:off x="139098" y="3780562"/>
                <a:ext cx="8853002" cy="12772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- v</a:t>
                </a:r>
                <a:r>
                  <a:rPr lang="en-US" baseline="-25000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 develops in the partonic phase</a:t>
                </a:r>
                <a:endParaRPr lang="en-GB" i="1" dirty="0">
                  <a:solidFill>
                    <a:srgbClr val="120FC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GB" dirty="0">
                    <a:solidFill>
                      <a:srgbClr val="120FC1"/>
                    </a:solidFill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)/</a:t>
                </a:r>
                <a:r>
                  <a:rPr lang="en-GB" dirty="0">
                    <a:solidFill>
                      <a:srgbClr val="120FC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) can be a measure of the size of a QGP phase?  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- It is needed first a study of the bulk + the correlation between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, </a:t>
                </a:r>
                <a:r>
                  <a:rPr lang="en-GB" dirty="0">
                    <a:solidFill>
                      <a:srgbClr val="120FC1"/>
                    </a:solidFill>
                    <a:latin typeface="Symbol" pitchFamily="2" charset="2"/>
                  </a:rPr>
                  <a:t>L</a:t>
                </a:r>
                <a:r>
                  <a:rPr lang="en-GB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c</a:t>
                </a:r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</a:t>
                </a:r>
                <a:r>
                  <a:rPr lang="en-GB" dirty="0" err="1">
                    <a:solidFill>
                      <a:srgbClr val="120FC1"/>
                    </a:solidFill>
                    <a:latin typeface="Optima" panose="02000503060000020004" pitchFamily="2" charset="0"/>
                  </a:rPr>
                  <a:t>p</a:t>
                </a:r>
                <a:r>
                  <a:rPr lang="en-GB" baseline="-25000" dirty="0" err="1">
                    <a:solidFill>
                      <a:srgbClr val="120FC1"/>
                    </a:solidFill>
                    <a:latin typeface="Optima" panose="02000503060000020004" pitchFamily="2" charset="0"/>
                  </a:rPr>
                  <a:t>T</a:t>
                </a:r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spectra   and see if it can be identified a difference between hadronic &amp; partonic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B81966-B178-7368-F1E0-E04864352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8" y="3780562"/>
                <a:ext cx="8853002" cy="1277273"/>
              </a:xfrm>
              <a:prstGeom prst="rect">
                <a:avLst/>
              </a:prstGeom>
              <a:blipFill>
                <a:blip r:embed="rId4"/>
                <a:stretch>
                  <a:fillRect l="-717" t="-1961" b="-6863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4D573B9-E6F0-2E6B-AB3C-CA01FC937124}"/>
              </a:ext>
            </a:extLst>
          </p:cNvPr>
          <p:cNvSpPr txBox="1"/>
          <p:nvPr/>
        </p:nvSpPr>
        <p:spPr>
          <a:xfrm>
            <a:off x="6027340" y="1018455"/>
            <a:ext cx="29754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T" sz="1400" dirty="0">
                <a:latin typeface="Optima" panose="02000503060000020004" pitchFamily="2" charset="0"/>
              </a:rPr>
              <a:t>Effect of </a:t>
            </a:r>
            <a:r>
              <a:rPr lang="en-GB" sz="1400" dirty="0">
                <a:latin typeface="Optima" panose="02000503060000020004" pitchFamily="2" charset="0"/>
              </a:rPr>
              <a:t>v</a:t>
            </a:r>
            <a:r>
              <a:rPr lang="en-IT" sz="1400" dirty="0">
                <a:latin typeface="Optima" panose="02000503060000020004" pitchFamily="2" charset="0"/>
              </a:rPr>
              <a:t>iscosity/non-equilibrium</a:t>
            </a:r>
          </a:p>
          <a:p>
            <a:r>
              <a:rPr lang="en-GB" sz="1400" dirty="0">
                <a:latin typeface="Optima" panose="02000503060000020004" pitchFamily="2" charset="0"/>
              </a:rPr>
              <a:t>N</a:t>
            </a:r>
            <a:r>
              <a:rPr lang="en-IT" sz="1400">
                <a:latin typeface="Optima" panose="02000503060000020004" pitchFamily="2" charset="0"/>
              </a:rPr>
              <a:t>eed to calibrate the bulk dynamics</a:t>
            </a:r>
            <a:endParaRPr lang="en-IT" sz="1400" dirty="0">
              <a:latin typeface="Optima" panose="02000503060000020004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99D3CA-8468-3108-7BEA-DC4CD8D7C6A5}"/>
              </a:ext>
            </a:extLst>
          </p:cNvPr>
          <p:cNvCxnSpPr/>
          <p:nvPr/>
        </p:nvCxnSpPr>
        <p:spPr>
          <a:xfrm>
            <a:off x="3834882" y="970384"/>
            <a:ext cx="3228391" cy="942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AF7FAB-F2C4-0A1B-66CC-89F8254C2964}"/>
              </a:ext>
            </a:extLst>
          </p:cNvPr>
          <p:cNvCxnSpPr>
            <a:cxnSpLocks/>
          </p:cNvCxnSpPr>
          <p:nvPr/>
        </p:nvCxnSpPr>
        <p:spPr>
          <a:xfrm>
            <a:off x="3134239" y="2423246"/>
            <a:ext cx="3509157" cy="148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D2D280-2433-49D0-ACFE-39337CD2CC08}"/>
              </a:ext>
            </a:extLst>
          </p:cNvPr>
          <p:cNvCxnSpPr/>
          <p:nvPr/>
        </p:nvCxnSpPr>
        <p:spPr>
          <a:xfrm flipV="1">
            <a:off x="7750629" y="1912776"/>
            <a:ext cx="0" cy="1036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49DEA5-71E3-1664-652C-74CC3157A096}"/>
              </a:ext>
            </a:extLst>
          </p:cNvPr>
          <p:cNvSpPr txBox="1"/>
          <p:nvPr/>
        </p:nvSpPr>
        <p:spPr>
          <a:xfrm>
            <a:off x="7719895" y="1973149"/>
            <a:ext cx="1476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rgbClr val="0070C0"/>
                </a:solidFill>
                <a:latin typeface="Optima" panose="02000503060000020004" pitchFamily="2" charset="0"/>
              </a:rPr>
              <a:t>l</a:t>
            </a:r>
            <a:r>
              <a:rPr lang="en-GB" sz="1600" dirty="0">
                <a:solidFill>
                  <a:srgbClr val="0070C0"/>
                </a:solidFill>
                <a:latin typeface="Optima" panose="02000503060000020004" pitchFamily="2" charset="0"/>
              </a:rPr>
              <a:t>a</a:t>
            </a:r>
            <a:r>
              <a:rPr lang="en-IT" sz="1600" dirty="0">
                <a:solidFill>
                  <a:srgbClr val="0070C0"/>
                </a:solidFill>
                <a:latin typeface="Optima" panose="02000503060000020004" pitchFamily="2" charset="0"/>
              </a:rPr>
              <a:t>rger time</a:t>
            </a:r>
          </a:p>
          <a:p>
            <a:r>
              <a:rPr lang="en-GB" sz="1600" dirty="0">
                <a:solidFill>
                  <a:srgbClr val="0070C0"/>
                </a:solidFill>
                <a:latin typeface="Optima" panose="02000503060000020004" pitchFamily="2" charset="0"/>
              </a:rPr>
              <a:t>i</a:t>
            </a:r>
            <a:r>
              <a:rPr lang="en-IT" sz="1600" dirty="0">
                <a:solidFill>
                  <a:srgbClr val="0070C0"/>
                </a:solidFill>
                <a:latin typeface="Optima" panose="02000503060000020004" pitchFamily="2" charset="0"/>
              </a:rPr>
              <a:t>n the partonic</a:t>
            </a:r>
          </a:p>
          <a:p>
            <a:r>
              <a:rPr lang="en-IT" sz="1600" dirty="0">
                <a:solidFill>
                  <a:srgbClr val="0070C0"/>
                </a:solidFill>
                <a:latin typeface="Optima" panose="02000503060000020004" pitchFamily="2" charset="0"/>
              </a:rPr>
              <a:t>phase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BBB82-D346-C5BA-F547-E5312FC1B197}"/>
              </a:ext>
            </a:extLst>
          </p:cNvPr>
          <p:cNvSpPr txBox="1"/>
          <p:nvPr/>
        </p:nvSpPr>
        <p:spPr>
          <a:xfrm>
            <a:off x="853440" y="5861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Optima" panose="02000503060000020004" pitchFamily="2" charset="0"/>
              </a:rPr>
              <a:t>T</a:t>
            </a:r>
            <a:r>
              <a:rPr lang="en-IT" baseline="-25000" dirty="0">
                <a:latin typeface="Optima" panose="02000503060000020004" pitchFamily="2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E90756-15CD-B993-C390-83A1F3617772}"/>
              </a:ext>
            </a:extLst>
          </p:cNvPr>
          <p:cNvSpPr txBox="1"/>
          <p:nvPr/>
        </p:nvSpPr>
        <p:spPr>
          <a:xfrm>
            <a:off x="4693892" y="6216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Optima" panose="02000503060000020004" pitchFamily="2" charset="0"/>
              </a:rPr>
              <a:t>T</a:t>
            </a:r>
            <a:r>
              <a:rPr lang="en-IT" baseline="-25000" dirty="0">
                <a:latin typeface="Optima" panose="02000503060000020004" pitchFamily="2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4BF2A8-D245-4DE2-CC4D-3FA6EC34AC90}"/>
              </a:ext>
            </a:extLst>
          </p:cNvPr>
          <p:cNvSpPr txBox="1"/>
          <p:nvPr/>
        </p:nvSpPr>
        <p:spPr>
          <a:xfrm>
            <a:off x="2784091" y="3451226"/>
            <a:ext cx="2500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>
                <a:latin typeface="Optima" panose="02000503060000020004" pitchFamily="2" charset="0"/>
              </a:rPr>
              <a:t>Inghirami et al., EPJC79(2019)</a:t>
            </a:r>
          </a:p>
        </p:txBody>
      </p:sp>
    </p:spTree>
    <p:extLst>
      <p:ext uri="{BB962C8B-B14F-4D97-AF65-F5344CB8AC3E}">
        <p14:creationId xmlns:p14="http://schemas.microsoft.com/office/powerpoint/2010/main" val="6141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2D8231-44F1-62CF-F438-9A026C81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10</a:t>
            </a:fld>
            <a:endParaRPr lang="en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3F11D-D3B1-F420-601A-7C49EBD12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40046"/>
            <a:ext cx="4005943" cy="3013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D33667-59E1-0276-65A4-9113FACF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599" y="740046"/>
            <a:ext cx="3892070" cy="2940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61818F-5089-B083-31F8-71E2D7C77C09}"/>
              </a:ext>
            </a:extLst>
          </p:cNvPr>
          <p:cNvSpPr txBox="1"/>
          <p:nvPr/>
        </p:nvSpPr>
        <p:spPr>
          <a:xfrm>
            <a:off x="5788888" y="1375954"/>
            <a:ext cx="13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</a:t>
            </a:r>
            <a:r>
              <a:rPr lang="en-IT" baseline="-25000" dirty="0"/>
              <a:t>c</a:t>
            </a:r>
            <a:r>
              <a:rPr lang="en-IT" dirty="0"/>
              <a:t>=145 MeV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33BEB6-8BD9-AC2A-34CF-6D5258368632}"/>
              </a:ext>
            </a:extLst>
          </p:cNvPr>
          <p:cNvCxnSpPr/>
          <p:nvPr/>
        </p:nvCxnSpPr>
        <p:spPr>
          <a:xfrm flipV="1">
            <a:off x="2812869" y="2229394"/>
            <a:ext cx="3265714" cy="148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2FED14-0120-D3AF-01D6-0EC830E2DE61}"/>
              </a:ext>
            </a:extLst>
          </p:cNvPr>
          <p:cNvSpPr txBox="1"/>
          <p:nvPr/>
        </p:nvSpPr>
        <p:spPr>
          <a:xfrm>
            <a:off x="941436" y="3737731"/>
            <a:ext cx="636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Elliptic flow builds up in the partonic case (defined as T&gt;145 MeV)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0A552-C339-924C-47B4-EA9691E90A00}"/>
              </a:ext>
            </a:extLst>
          </p:cNvPr>
          <p:cNvSpPr txBox="1"/>
          <p:nvPr/>
        </p:nvSpPr>
        <p:spPr>
          <a:xfrm>
            <a:off x="2002970" y="12863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IT" dirty="0"/>
              <a:t>inal v</a:t>
            </a:r>
            <a:r>
              <a:rPr lang="en-IT" baseline="-250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352084-BBDF-080B-9044-56317423A9FA}"/>
              </a:ext>
            </a:extLst>
          </p:cNvPr>
          <p:cNvSpPr txBox="1"/>
          <p:nvPr/>
        </p:nvSpPr>
        <p:spPr>
          <a:xfrm>
            <a:off x="4688237" y="237744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Optima" panose="02000503060000020004" pitchFamily="2" charset="0"/>
              </a:rPr>
              <a:t>v</a:t>
            </a:r>
            <a:r>
              <a:rPr lang="en-IT" baseline="-25000" dirty="0">
                <a:latin typeface="Optima" panose="02000503060000020004" pitchFamily="2" charset="0"/>
              </a:rPr>
              <a:t>2</a:t>
            </a:r>
            <a:r>
              <a:rPr lang="en-IT" dirty="0">
                <a:latin typeface="Optima" panose="02000503060000020004" pitchFamily="2" charset="0"/>
              </a:rPr>
              <a:t> ~ 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4BA93E-D5DF-AB06-52CB-845EA662D355}"/>
                  </a:ext>
                </a:extLst>
              </p:cNvPr>
              <p:cNvSpPr txBox="1"/>
              <p:nvPr/>
            </p:nvSpPr>
            <p:spPr>
              <a:xfrm>
                <a:off x="339754" y="4298152"/>
                <a:ext cx="8662005" cy="372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v</a:t>
                </a:r>
                <a:r>
                  <a:rPr lang="en-US" baseline="-25000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 develops in the partonic phase D</a:t>
                </a:r>
                <a:r>
                  <a:rPr lang="en-US" baseline="-25000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s</a:t>
                </a:r>
                <a:r>
                  <a:rPr lang="en-US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 ~ 1/T</a:t>
                </a:r>
                <a:r>
                  <a:rPr lang="en-US" baseline="30000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: could be a measure of its relevance vs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dirty="0">
                  <a:solidFill>
                    <a:srgbClr val="120FC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4BA93E-D5DF-AB06-52CB-845EA662D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4" y="4298152"/>
                <a:ext cx="8662005" cy="372346"/>
              </a:xfrm>
              <a:prstGeom prst="rect">
                <a:avLst/>
              </a:prstGeom>
              <a:blipFill>
                <a:blip r:embed="rId4"/>
                <a:stretch>
                  <a:fillRect l="-586" t="-6667" b="-2666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26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0DEF7-DF15-D9FC-4E9B-E1519CDE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11</a:t>
            </a:fld>
            <a:endParaRPr lang="en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98AA8-000F-F612-5107-4DDB530F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073" y="595155"/>
            <a:ext cx="4177804" cy="3230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C57CF5-FF4C-F1DA-C922-3C1788247115}"/>
              </a:ext>
            </a:extLst>
          </p:cNvPr>
          <p:cNvSpPr txBox="1"/>
          <p:nvPr/>
        </p:nvSpPr>
        <p:spPr>
          <a:xfrm>
            <a:off x="261256" y="74645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400" b="1" dirty="0">
                <a:solidFill>
                  <a:srgbClr val="C00000"/>
                </a:solidFill>
                <a:latin typeface="Optima" panose="02000503060000020004" pitchFamily="2" charset="0"/>
              </a:rPr>
              <a:t>QM2025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CE6F5-4217-4621-F97D-4F5112A1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11" y="536310"/>
            <a:ext cx="3596707" cy="328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680E7B-F577-36E0-FB23-A2CFA7EF2DB5}"/>
                  </a:ext>
                </a:extLst>
              </p:cNvPr>
              <p:cNvSpPr txBox="1"/>
              <p:nvPr/>
            </p:nvSpPr>
            <p:spPr>
              <a:xfrm>
                <a:off x="67436" y="3934317"/>
                <a:ext cx="9009128" cy="10032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v</a:t>
                </a:r>
                <a:r>
                  <a:rPr lang="en-GB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2</a:t>
                </a:r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of </a:t>
                </a:r>
                <a:r>
                  <a:rPr lang="en-GB" dirty="0">
                    <a:solidFill>
                      <a:srgbClr val="120FC1"/>
                    </a:solidFill>
                    <a:latin typeface="Symbol" pitchFamily="2" charset="2"/>
                  </a:rPr>
                  <a:t>L</a:t>
                </a:r>
                <a:r>
                  <a:rPr lang="en-GB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c</a:t>
                </a:r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&amp; D</a:t>
                </a:r>
                <a:r>
                  <a:rPr lang="en-GB" baseline="30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0</a:t>
                </a:r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@FAIR/SPS will be in agreement to a coalescence picture or 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to an hadronic production/</a:t>
                </a:r>
                <a:r>
                  <a:rPr lang="en-GB" dirty="0" err="1">
                    <a:solidFill>
                      <a:srgbClr val="120FC1"/>
                    </a:solidFill>
                    <a:latin typeface="Optima" panose="02000503060000020004" pitchFamily="2" charset="0"/>
                  </a:rPr>
                  <a:t>rescattering</a:t>
                </a:r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120FC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dirty="0">
                    <a:solidFill>
                      <a:srgbClr val="120FC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)? Is there a transition at some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?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Will the signal be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/D</a:t>
                </a:r>
                <a:r>
                  <a:rPr lang="en-GB" baseline="30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0</a:t>
                </a:r>
                <a:r>
                  <a:rPr lang="en-GB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ratio from coalescence? What means consistent?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680E7B-F577-36E0-FB23-A2CFA7EF2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6" y="3934317"/>
                <a:ext cx="9009128" cy="1003288"/>
              </a:xfrm>
              <a:prstGeom prst="rect">
                <a:avLst/>
              </a:prstGeom>
              <a:blipFill>
                <a:blip r:embed="rId5"/>
                <a:stretch>
                  <a:fillRect l="-563" t="-3750" b="-875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2E2A13D-C825-8737-4231-DBB575FB8350}"/>
              </a:ext>
            </a:extLst>
          </p:cNvPr>
          <p:cNvSpPr txBox="1"/>
          <p:nvPr/>
        </p:nvSpPr>
        <p:spPr>
          <a:xfrm>
            <a:off x="6947292" y="3524641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>
                <a:latin typeface="Optima" panose="02000503060000020004" pitchFamily="2" charset="0"/>
              </a:rPr>
              <a:t>Plumari, QM25</a:t>
            </a:r>
          </a:p>
        </p:txBody>
      </p:sp>
    </p:spTree>
    <p:extLst>
      <p:ext uri="{BB962C8B-B14F-4D97-AF65-F5344CB8AC3E}">
        <p14:creationId xmlns:p14="http://schemas.microsoft.com/office/powerpoint/2010/main" val="30645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3F283E-68B5-2078-F345-AACFF5558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77"/>
            <a:ext cx="8847275" cy="23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79EF92B-2EE2-F727-CEE4-2E628B5CB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27" b="1"/>
          <a:stretch>
            <a:fillRect/>
          </a:stretch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1ECBC-3180-C825-AECC-022F5766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1626B938-A5CA-174F-A8DA-ADBBF669E181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7" y="6225"/>
            <a:ext cx="9144837" cy="5137275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58232" cy="51435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aph of different types of data&#10;&#10;AI-generated content may be incorrect.">
            <a:extLst>
              <a:ext uri="{FF2B5EF4-FFF2-40B4-BE49-F238E27FC236}">
                <a16:creationId xmlns:a16="http://schemas.microsoft.com/office/drawing/2014/main" id="{3E44D593-86F7-FE5E-EF2E-844B7E545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65" r="1" b="1"/>
          <a:stretch>
            <a:fillRect/>
          </a:stretch>
        </p:blipFill>
        <p:spPr>
          <a:xfrm>
            <a:off x="20" y="10"/>
            <a:ext cx="9143980" cy="51497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28FD6-242F-7035-1829-F19185B9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9390" y="4767262"/>
            <a:ext cx="24003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1626B938-A5CA-174F-A8DA-ADBBF669E181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71612-1F68-C8EC-D540-61DC7DCFC604}"/>
              </a:ext>
            </a:extLst>
          </p:cNvPr>
          <p:cNvSpPr txBox="1"/>
          <p:nvPr/>
        </p:nvSpPr>
        <p:spPr>
          <a:xfrm>
            <a:off x="287867" y="207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39811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C27D0-D441-3FEA-C926-B78EF187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655503"/>
            <a:ext cx="2057400" cy="273844"/>
          </a:xfrm>
        </p:spPr>
        <p:txBody>
          <a:bodyPr/>
          <a:lstStyle/>
          <a:p>
            <a:fld id="{1626B938-A5CA-174F-A8DA-ADBBF669E181}" type="slidenum">
              <a:rPr lang="en-IT" smtClean="0"/>
              <a:t>15</a:t>
            </a:fld>
            <a:endParaRPr lang="en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78ED81-AC1C-50B0-61A2-54B3986A47E0}"/>
                  </a:ext>
                </a:extLst>
              </p:cNvPr>
              <p:cNvSpPr txBox="1"/>
              <p:nvPr/>
            </p:nvSpPr>
            <p:spPr>
              <a:xfrm>
                <a:off x="132860" y="3143920"/>
                <a:ext cx="9010134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At SPS/FAIR 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E</a:t>
                </a:r>
                <a:r>
                  <a:rPr lang="en-IT" sz="1600" b="1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x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&amp;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B</a:t>
                </a:r>
                <a:r>
                  <a:rPr lang="en-IT" sz="1600" b="1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y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quite smaller than at RHIC, 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E</a:t>
                </a:r>
                <a:r>
                  <a:rPr lang="en-IT" sz="1600" b="1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x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</a:t>
                </a: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d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ominated by the Coulomb of </a:t>
                </a: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P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articipants (</a:t>
                </a:r>
                <a:r>
                  <a:rPr lang="en-IT" sz="1600" dirty="0">
                    <a:solidFill>
                      <a:srgbClr val="120FC1"/>
                    </a:solidFill>
                    <a:latin typeface="Symbol" pitchFamily="2" charset="2"/>
                  </a:rPr>
                  <a:t>m</a:t>
                </a:r>
                <a:r>
                  <a:rPr lang="en-IT" sz="1600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B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T" sz="1600" i="1">
                        <a:solidFill>
                          <a:srgbClr val="120FC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0) and Spectators. Smaller 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E</a:t>
                </a:r>
                <a:r>
                  <a:rPr lang="en-IT" sz="1600" b="1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x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but the 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effect is no longer from delicate balance between Electric and M</a:t>
                </a:r>
                <a:r>
                  <a:rPr lang="en-GB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a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gnetic field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and last much longer:</a:t>
                </a:r>
                <a:r>
                  <a:rPr lang="en-IT" sz="1600" dirty="0">
                    <a:solidFill>
                      <a:schemeClr val="tx1"/>
                    </a:solidFill>
                    <a:latin typeface="Optima" panose="02000503060000020004" pitchFamily="2" charset="0"/>
                  </a:rPr>
                  <a:t> </a:t>
                </a:r>
                <a:r>
                  <a:rPr lang="en-IT" sz="1600" dirty="0">
                    <a:solidFill>
                      <a:schemeClr val="tx1"/>
                    </a:solidFill>
                    <a:latin typeface="Symbol" pitchFamily="2" charset="2"/>
                  </a:rPr>
                  <a:t>D</a:t>
                </a:r>
                <a:r>
                  <a:rPr lang="it-IT" sz="1600" dirty="0">
                    <a:solidFill>
                      <a:schemeClr val="tx1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v</a:t>
                </a:r>
                <a:r>
                  <a:rPr lang="it-IT" sz="1600" baseline="-25000" dirty="0">
                    <a:solidFill>
                      <a:schemeClr val="tx1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D</m:t>
                        </m:r>
                      </m:e>
                      <m:sup>
                        <m:r>
                          <a:rPr lang="it-IT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0</m:t>
                        </m:r>
                      </m:sup>
                    </m:sSup>
                    <m:r>
                      <a:rPr lang="it-IT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/>
                      </a:rPr>
                      <m:t>−</m:t>
                    </m:r>
                    <m:sSup>
                      <m:sSupPr>
                        <m:ctrlP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/>
                              </a:rPr>
                              <m:t>D</m:t>
                            </m:r>
                          </m:e>
                        </m:acc>
                      </m:e>
                      <m:sup>
                        <m:r>
                          <a:rPr lang="it-IT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chemeClr val="tx1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) can be a signature of a </a:t>
                </a:r>
                <a:r>
                  <a:rPr lang="it-IT" sz="1600" dirty="0" err="1">
                    <a:solidFill>
                      <a:schemeClr val="tx1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partonic</a:t>
                </a:r>
                <a:r>
                  <a:rPr lang="it-IT" sz="1600" dirty="0">
                    <a:solidFill>
                      <a:schemeClr val="tx1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 </a:t>
                </a:r>
                <a:r>
                  <a:rPr lang="it-IT" sz="1600" dirty="0" err="1">
                    <a:solidFill>
                      <a:schemeClr val="tx1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phase</a:t>
                </a:r>
                <a:r>
                  <a:rPr lang="it-IT" sz="1600" dirty="0">
                    <a:solidFill>
                      <a:schemeClr val="tx1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!</a:t>
                </a:r>
                <a:r>
                  <a:rPr lang="en-IT" sz="1600" dirty="0">
                    <a:solidFill>
                      <a:schemeClr val="tx1"/>
                    </a:solidFill>
                    <a:latin typeface="Optima" panose="02000503060000020004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78ED81-AC1C-50B0-61A2-54B3986A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60" y="3143920"/>
                <a:ext cx="9010134" cy="830997"/>
              </a:xfrm>
              <a:prstGeom prst="rect">
                <a:avLst/>
              </a:prstGeom>
              <a:blipFill>
                <a:blip r:embed="rId2"/>
                <a:stretch>
                  <a:fillRect l="-282" t="-3030" r="-845" b="-7576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1684C7A-3AD8-358B-0C5E-CC2815EC6DCB}"/>
              </a:ext>
            </a:extLst>
          </p:cNvPr>
          <p:cNvSpPr txBox="1"/>
          <p:nvPr/>
        </p:nvSpPr>
        <p:spPr>
          <a:xfrm>
            <a:off x="133866" y="48880"/>
            <a:ext cx="3942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b="1" u="sng" dirty="0">
                <a:solidFill>
                  <a:srgbClr val="C00000"/>
                </a:solidFill>
                <a:latin typeface="Optima" panose="02000503060000020004" pitchFamily="2" charset="0"/>
              </a:rPr>
              <a:t>Comments on Charm at FAIR/SPS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31D59D-8C2A-0115-D359-3396E86E34AF}"/>
                  </a:ext>
                </a:extLst>
              </p:cNvPr>
              <p:cNvSpPr txBox="1"/>
              <p:nvPr/>
            </p:nvSpPr>
            <p:spPr>
              <a:xfrm>
                <a:off x="133867" y="420508"/>
                <a:ext cx="8156693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Optima" panose="02000503060000020004" pitchFamily="2" charset="0"/>
                  </a:rPr>
                  <a:t>@</a:t>
                </a:r>
                <a:r>
                  <a:rPr lang="en-IT" sz="1600" dirty="0">
                    <a:latin typeface="Optima" panose="02000503060000020004" pitchFamily="2" charset="0"/>
                  </a:rPr>
                  <a:t>FAIR/SPS - </a:t>
                </a:r>
                <a:r>
                  <a:rPr lang="en-IT" sz="1600" b="1" dirty="0">
                    <a:latin typeface="Optima" panose="02000503060000020004" pitchFamily="2" charset="0"/>
                  </a:rPr>
                  <a:t>T&lt;&lt;M</a:t>
                </a:r>
                <a:r>
                  <a:rPr lang="en-IT" sz="1600" b="1" baseline="-25000" dirty="0">
                    <a:latin typeface="Optima" panose="02000503060000020004" pitchFamily="2" charset="0"/>
                  </a:rPr>
                  <a:t>c</a:t>
                </a:r>
                <a:r>
                  <a:rPr lang="en-IT" sz="1600" b="1" dirty="0">
                    <a:latin typeface="Optima" panose="02000503060000020004" pitchFamily="2" charset="0"/>
                  </a:rPr>
                  <a:t> , p</a:t>
                </a:r>
                <a14:m>
                  <m:oMath xmlns:m="http://schemas.openxmlformats.org/officeDocument/2006/math">
                    <m:r>
                      <a:rPr lang="en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IT" sz="1600" b="1" dirty="0">
                    <a:latin typeface="Optima" panose="02000503060000020004" pitchFamily="2" charset="0"/>
                  </a:rPr>
                  <a:t>M</a:t>
                </a:r>
                <a:r>
                  <a:rPr lang="en-IT" sz="1600" b="1" baseline="-25000" dirty="0">
                    <a:latin typeface="Optima" panose="02000503060000020004" pitchFamily="2" charset="0"/>
                  </a:rPr>
                  <a:t>c , </a:t>
                </a:r>
                <a:r>
                  <a:rPr lang="en-IT" sz="1600" b="1" dirty="0">
                    <a:latin typeface="Optima" panose="02000503060000020004" pitchFamily="2" charset="0"/>
                  </a:rPr>
                  <a:t>dN</a:t>
                </a:r>
                <a:r>
                  <a:rPr lang="en-IT" sz="1600" b="1" baseline="-25000" dirty="0">
                    <a:latin typeface="Optima" panose="02000503060000020004" pitchFamily="2" charset="0"/>
                  </a:rPr>
                  <a:t>c</a:t>
                </a:r>
                <a:r>
                  <a:rPr lang="en-IT" sz="1600" b="1" dirty="0">
                    <a:latin typeface="Optima" panose="02000503060000020004" pitchFamily="2" charset="0"/>
                  </a:rPr>
                  <a:t>/dp</a:t>
                </a:r>
                <a:r>
                  <a:rPr lang="en-IT" sz="1600" b="1" baseline="-25000" dirty="0">
                    <a:latin typeface="Optima" panose="02000503060000020004" pitchFamily="2" charset="0"/>
                  </a:rPr>
                  <a:t>T</a:t>
                </a:r>
                <a:r>
                  <a:rPr lang="en-IT" sz="1600" dirty="0">
                    <a:latin typeface="Optima" panose="02000503060000020004" pitchFamily="2" charset="0"/>
                  </a:rPr>
                  <a:t> very steep</a:t>
                </a:r>
                <a:r>
                  <a:rPr lang="en-IT" sz="1600" baseline="-25000" dirty="0">
                    <a:latin typeface="Optima" panose="02000503060000020004" pitchFamily="2" charset="0"/>
                  </a:rPr>
                  <a:t> </a:t>
                </a:r>
                <a:r>
                  <a:rPr lang="en-IT" sz="1600" dirty="0">
                    <a:latin typeface="Optima" panose="02000503060000020004" pitchFamily="2" charset="0"/>
                  </a:rPr>
                  <a:t>FDT/Brownian ambiguity </a:t>
                </a:r>
                <a:r>
                  <a:rPr lang="en-GB" sz="1600" dirty="0">
                    <a:latin typeface="Optima" panose="02000503060000020004" pitchFamily="2" charset="0"/>
                  </a:rPr>
                  <a:t>w</a:t>
                </a:r>
                <a:r>
                  <a:rPr lang="en-IT" sz="1600" dirty="0">
                    <a:latin typeface="Optima" panose="02000503060000020004" pitchFamily="2" charset="0"/>
                  </a:rPr>
                  <a:t>ill be irrelevant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31D59D-8C2A-0115-D359-3396E86E3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7" y="420508"/>
                <a:ext cx="8156693" cy="338554"/>
              </a:xfrm>
              <a:prstGeom prst="rect">
                <a:avLst/>
              </a:prstGeom>
              <a:blipFill>
                <a:blip r:embed="rId3"/>
                <a:stretch>
                  <a:fillRect l="-311" t="-7143" r="-311" b="-1785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1408BD7-6A1F-CA38-C296-6A183CFA160B}"/>
              </a:ext>
            </a:extLst>
          </p:cNvPr>
          <p:cNvSpPr txBox="1"/>
          <p:nvPr/>
        </p:nvSpPr>
        <p:spPr>
          <a:xfrm>
            <a:off x="133866" y="801617"/>
            <a:ext cx="81566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120FC1"/>
                </a:solidFill>
                <a:latin typeface="Optima" panose="02000503060000020004" pitchFamily="2" charset="0"/>
              </a:rPr>
              <a:t>At FAIR/SPS large </a:t>
            </a:r>
            <a:r>
              <a:rPr lang="en-GB" sz="1600" dirty="0">
                <a:solidFill>
                  <a:srgbClr val="120FC1"/>
                </a:solidFill>
                <a:latin typeface="Symbol" pitchFamily="2" charset="2"/>
              </a:rPr>
              <a:t>L</a:t>
            </a:r>
            <a:r>
              <a:rPr lang="en-GB" sz="1600" baseline="-25000" dirty="0">
                <a:solidFill>
                  <a:srgbClr val="120FC1"/>
                </a:solidFill>
                <a:latin typeface="Optima" panose="02000503060000020004" pitchFamily="2" charset="0"/>
              </a:rPr>
              <a:t>c</a:t>
            </a:r>
            <a:r>
              <a:rPr lang="en-GB" sz="1600" dirty="0">
                <a:solidFill>
                  <a:srgbClr val="120FC1"/>
                </a:solidFill>
                <a:latin typeface="Optima" panose="02000503060000020004" pitchFamily="2" charset="0"/>
              </a:rPr>
              <a:t>/D</a:t>
            </a:r>
            <a:r>
              <a:rPr lang="en-GB" sz="1600" baseline="30000" dirty="0">
                <a:solidFill>
                  <a:srgbClr val="120FC1"/>
                </a:solidFill>
                <a:latin typeface="Optima" panose="02000503060000020004" pitchFamily="2" charset="0"/>
              </a:rPr>
              <a:t>0</a:t>
            </a:r>
            <a:r>
              <a:rPr lang="en-GB" sz="1600" dirty="0">
                <a:solidFill>
                  <a:srgbClr val="120FC1"/>
                </a:solidFill>
                <a:latin typeface="Optima" panose="02000503060000020004" pitchFamily="2" charset="0"/>
              </a:rPr>
              <a:t>? or does it go toward </a:t>
            </a:r>
            <a:r>
              <a:rPr lang="en-GB" sz="1600" dirty="0" err="1">
                <a:solidFill>
                  <a:srgbClr val="120FC1"/>
                </a:solidFill>
                <a:latin typeface="Optima" panose="02000503060000020004" pitchFamily="2" charset="0"/>
              </a:rPr>
              <a:t>e</a:t>
            </a:r>
            <a:r>
              <a:rPr lang="en-GB" sz="1600" baseline="30000" dirty="0" err="1">
                <a:solidFill>
                  <a:srgbClr val="120FC1"/>
                </a:solidFill>
                <a:latin typeface="Optima" panose="02000503060000020004" pitchFamily="2" charset="0"/>
              </a:rPr>
              <a:t>+</a:t>
            </a:r>
            <a:r>
              <a:rPr lang="en-GB" sz="1600" dirty="0" err="1">
                <a:solidFill>
                  <a:srgbClr val="120FC1"/>
                </a:solidFill>
                <a:latin typeface="Optima" panose="02000503060000020004" pitchFamily="2" charset="0"/>
              </a:rPr>
              <a:t>e</a:t>
            </a:r>
            <a:r>
              <a:rPr lang="en-GB" sz="1600" baseline="30000" dirty="0">
                <a:solidFill>
                  <a:srgbClr val="120FC1"/>
                </a:solidFill>
                <a:latin typeface="Optima" panose="02000503060000020004" pitchFamily="2" charset="0"/>
              </a:rPr>
              <a:t>-</a:t>
            </a:r>
            <a:r>
              <a:rPr lang="en-GB" sz="1600" dirty="0">
                <a:solidFill>
                  <a:srgbClr val="120FC1"/>
                </a:solidFill>
                <a:latin typeface="Optima" panose="02000503060000020004" pitchFamily="2" charset="0"/>
              </a:rPr>
              <a:t> or follow SHM </a:t>
            </a:r>
            <a:r>
              <a:rPr lang="en-GB" sz="1600" dirty="0" err="1">
                <a:solidFill>
                  <a:srgbClr val="120FC1"/>
                </a:solidFill>
                <a:latin typeface="Optima" panose="02000503060000020004" pitchFamily="2" charset="0"/>
              </a:rPr>
              <a:t>wPDG</a:t>
            </a:r>
            <a:r>
              <a:rPr lang="en-GB" sz="1600" dirty="0">
                <a:solidFill>
                  <a:srgbClr val="120FC1"/>
                </a:solidFill>
                <a:latin typeface="Optima" panose="02000503060000020004" pitchFamily="2" charset="0"/>
              </a:rPr>
              <a:t> res.?</a:t>
            </a:r>
          </a:p>
          <a:p>
            <a:r>
              <a:rPr lang="en-GB" sz="1600" dirty="0">
                <a:solidFill>
                  <a:srgbClr val="120FC1"/>
                </a:solidFill>
                <a:latin typeface="Optima" panose="02000503060000020004" pitchFamily="2" charset="0"/>
              </a:rPr>
              <a:t>or follow coalescence and hint to QGP phase?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D19AEF-A7A5-BD44-01E1-862715867503}"/>
                  </a:ext>
                </a:extLst>
              </p:cNvPr>
              <p:cNvSpPr txBox="1"/>
              <p:nvPr/>
            </p:nvSpPr>
            <p:spPr>
              <a:xfrm>
                <a:off x="133866" y="1460043"/>
                <a:ext cx="8156692" cy="9106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v</a:t>
                </a:r>
                <a:r>
                  <a:rPr lang="en-GB" sz="1600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2</a:t>
                </a: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of </a:t>
                </a:r>
                <a:r>
                  <a:rPr lang="en-GB" sz="1600" dirty="0">
                    <a:solidFill>
                      <a:srgbClr val="120FC1"/>
                    </a:solidFill>
                    <a:latin typeface="Symbol" pitchFamily="2" charset="2"/>
                  </a:rPr>
                  <a:t>L</a:t>
                </a:r>
                <a:r>
                  <a:rPr lang="en-GB" sz="1600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c</a:t>
                </a: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&amp; D</a:t>
                </a:r>
                <a:r>
                  <a:rPr lang="en-GB" sz="1600" baseline="30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0</a:t>
                </a: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@FAIR/SPS will be in agreement to a coalescence picture or 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to an hadronic production/</a:t>
                </a:r>
                <a:r>
                  <a:rPr lang="en-GB" sz="1600" dirty="0" err="1">
                    <a:solidFill>
                      <a:srgbClr val="120FC1"/>
                    </a:solidFill>
                    <a:latin typeface="Optima" panose="02000503060000020004" pitchFamily="2" charset="0"/>
                  </a:rPr>
                  <a:t>rescattering</a:t>
                </a: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120FC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1600" dirty="0">
                    <a:solidFill>
                      <a:srgbClr val="120FC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)? Is there a transition at some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?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Will the signal be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i="1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/D</a:t>
                </a:r>
                <a:r>
                  <a:rPr lang="en-GB" sz="1600" baseline="30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0</a:t>
                </a: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ratio from coalescence? What means consistent?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D19AEF-A7A5-BD44-01E1-862715867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6" y="1460043"/>
                <a:ext cx="8156692" cy="910634"/>
              </a:xfrm>
              <a:prstGeom prst="rect">
                <a:avLst/>
              </a:prstGeom>
              <a:blipFill>
                <a:blip r:embed="rId4"/>
                <a:stretch>
                  <a:fillRect l="-311" t="-4167" b="-8333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670C7A-71D4-9720-1563-8F12CF0F2155}"/>
                  </a:ext>
                </a:extLst>
              </p:cNvPr>
              <p:cNvSpPr txBox="1"/>
              <p:nvPr/>
            </p:nvSpPr>
            <p:spPr>
              <a:xfrm>
                <a:off x="133867" y="2444328"/>
                <a:ext cx="8156692" cy="62594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v</a:t>
                </a:r>
                <a:r>
                  <a:rPr lang="en-IT" sz="1600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1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is even more relevant and accessible </a:t>
                </a: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a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1600" i="1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~ 5-20 GeV, NO studies TMK for D:</a:t>
                </a:r>
              </a:p>
              <a:p>
                <a:pPr marL="285750" indent="-285750">
                  <a:spcAft>
                    <a:spcPts val="300"/>
                  </a:spcAft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S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hould it drop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  <a:sym typeface="Wingdings" pitchFamily="2" charset="2"/>
                  </a:rPr>
                  <a:t>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becoming similar or smaller to light v</a:t>
                </a:r>
                <a:r>
                  <a:rPr lang="en-IT" sz="1600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1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? What this would mean?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670C7A-71D4-9720-1563-8F12CF0F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7" y="2444328"/>
                <a:ext cx="8156692" cy="625941"/>
              </a:xfrm>
              <a:prstGeom prst="rect">
                <a:avLst/>
              </a:prstGeom>
              <a:blipFill>
                <a:blip r:embed="rId5"/>
                <a:stretch>
                  <a:fillRect l="-311" t="-2000" b="-1200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2AA9F0-AADE-638C-EDAD-3385BB089A7F}"/>
                  </a:ext>
                </a:extLst>
              </p:cNvPr>
              <p:cNvSpPr txBox="1"/>
              <p:nvPr/>
            </p:nvSpPr>
            <p:spPr>
              <a:xfrm>
                <a:off x="132860" y="4048568"/>
                <a:ext cx="8853002" cy="869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600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- v</a:t>
                </a:r>
                <a:r>
                  <a:rPr lang="en-US" sz="1600" baseline="-25000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1600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 develops in the partonic phase D</a:t>
                </a:r>
                <a:r>
                  <a:rPr lang="en-US" sz="1600" baseline="-25000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s</a:t>
                </a:r>
                <a:r>
                  <a:rPr lang="en-US" sz="1600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 ~ 1/T</a:t>
                </a:r>
                <a:r>
                  <a:rPr lang="en-US" sz="1600" baseline="30000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sz="1600" dirty="0">
                    <a:solidFill>
                      <a:srgbClr val="120FC1"/>
                    </a:solidFill>
                    <a:latin typeface="Cambria Math" panose="02040503050406030204" pitchFamily="18" charset="0"/>
                  </a:rPr>
                  <a:t> ,</a:t>
                </a:r>
                <a:r>
                  <a:rPr lang="en-GB" sz="1600" dirty="0">
                    <a:solidFill>
                      <a:srgbClr val="120FC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)/</a:t>
                </a:r>
                <a:r>
                  <a:rPr lang="en-GB" sz="1600" dirty="0">
                    <a:solidFill>
                      <a:srgbClr val="120FC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) can be a measure of QGP phase size?  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- It is needed first a study of the bulk + the correlation between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smtClean="0">
                        <a:solidFill>
                          <a:srgbClr val="120FC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1600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120FC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, </a:t>
                </a:r>
                <a:r>
                  <a:rPr lang="en-GB" sz="1600" dirty="0">
                    <a:solidFill>
                      <a:srgbClr val="120FC1"/>
                    </a:solidFill>
                    <a:latin typeface="Symbol" pitchFamily="2" charset="2"/>
                  </a:rPr>
                  <a:t>L</a:t>
                </a:r>
                <a:r>
                  <a:rPr lang="en-GB" sz="1600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c</a:t>
                </a: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</a:t>
                </a:r>
                <a:r>
                  <a:rPr lang="en-GB" sz="1600" dirty="0" err="1">
                    <a:solidFill>
                      <a:srgbClr val="120FC1"/>
                    </a:solidFill>
                    <a:latin typeface="Optima" panose="02000503060000020004" pitchFamily="2" charset="0"/>
                  </a:rPr>
                  <a:t>p</a:t>
                </a:r>
                <a:r>
                  <a:rPr lang="en-GB" sz="1600" baseline="-25000" dirty="0" err="1">
                    <a:solidFill>
                      <a:srgbClr val="120FC1"/>
                    </a:solidFill>
                    <a:latin typeface="Optima" panose="02000503060000020004" pitchFamily="2" charset="0"/>
                  </a:rPr>
                  <a:t>T</a:t>
                </a: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spectra   and see if it can be identified a difference between hadronic &amp; partonic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2AA9F0-AADE-638C-EDAD-3385BB089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60" y="4048568"/>
                <a:ext cx="8853002" cy="869469"/>
              </a:xfrm>
              <a:prstGeom prst="rect">
                <a:avLst/>
              </a:prstGeom>
              <a:blipFill>
                <a:blip r:embed="rId6"/>
                <a:stretch>
                  <a:fillRect l="-287" t="-1429" b="-7143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2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95599" y="1989667"/>
            <a:ext cx="292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Optima"/>
                <a:cs typeface="Optima"/>
              </a:rPr>
              <a:t>Back-up Slide</a:t>
            </a:r>
          </a:p>
        </p:txBody>
      </p:sp>
    </p:spTree>
    <p:extLst>
      <p:ext uri="{BB962C8B-B14F-4D97-AF65-F5344CB8AC3E}">
        <p14:creationId xmlns:p14="http://schemas.microsoft.com/office/powerpoint/2010/main" val="360738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2569707-8A6E-C646-B6A1-BEA99204A4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1" r="1" b="1"/>
          <a:stretch>
            <a:fillRect/>
          </a:stretch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67A06-B353-C2D8-CC8D-8BFFDE73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1626B938-A5CA-174F-A8DA-ADBBF669E181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00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0F905-5586-8B0C-044E-DA8EB917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18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A3735-F117-2B07-77ED-47D01DADD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08141"/>
            <a:ext cx="3984782" cy="36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1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8AD23B-4A1E-8133-0D28-925F70E0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1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D3FD7-F4CB-FE64-200D-07B992B1C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0" y="650681"/>
            <a:ext cx="3663615" cy="2760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FF7B7-BF77-4CD3-177C-A0C9922F8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832" y="645985"/>
            <a:ext cx="4050158" cy="28581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A29B79-D257-27EF-5612-A632223740C8}"/>
              </a:ext>
            </a:extLst>
          </p:cNvPr>
          <p:cNvSpPr txBox="1"/>
          <p:nvPr/>
        </p:nvSpPr>
        <p:spPr>
          <a:xfrm>
            <a:off x="84520" y="117633"/>
            <a:ext cx="7181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dirty="0">
                <a:latin typeface="Optima" panose="02000503060000020004" pitchFamily="2" charset="0"/>
              </a:rPr>
              <a:t>What about hadronic rescattering and D</a:t>
            </a:r>
            <a:r>
              <a:rPr lang="en-IT" sz="2000" baseline="-25000" dirty="0">
                <a:latin typeface="Optima" panose="02000503060000020004" pitchFamily="2" charset="0"/>
              </a:rPr>
              <a:t>s</a:t>
            </a:r>
            <a:r>
              <a:rPr lang="en-IT" sz="2000" dirty="0">
                <a:latin typeface="Optima" panose="02000503060000020004" pitchFamily="2" charset="0"/>
              </a:rPr>
              <a:t> in the hadronic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1BAD21-79FC-418C-714A-C7BEA473E104}"/>
                  </a:ext>
                </a:extLst>
              </p:cNvPr>
              <p:cNvSpPr txBox="1"/>
              <p:nvPr/>
            </p:nvSpPr>
            <p:spPr>
              <a:xfrm>
                <a:off x="84520" y="3389373"/>
                <a:ext cx="8865480" cy="1651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IT" sz="1600" dirty="0">
                    <a:latin typeface="Optima" panose="02000503060000020004" pitchFamily="2" charset="0"/>
                  </a:rPr>
                  <a:t>A minimum around T</a:t>
                </a:r>
                <a:r>
                  <a:rPr lang="en-IT" sz="1600" baseline="-25000" dirty="0">
                    <a:latin typeface="Optima" panose="02000503060000020004" pitchFamily="2" charset="0"/>
                  </a:rPr>
                  <a:t>c </a:t>
                </a:r>
                <a:r>
                  <a:rPr lang="en-IT" sz="1600" dirty="0">
                    <a:latin typeface="Optima" panose="02000503060000020004" pitchFamily="2" charset="0"/>
                  </a:rPr>
                  <a:t>about a continuity with hadronic phase?!  </a:t>
                </a:r>
                <a:r>
                  <a:rPr lang="en-GB" sz="1600" dirty="0">
                    <a:latin typeface="Optima" panose="02000503060000020004" pitchFamily="2" charset="0"/>
                  </a:rPr>
                  <a:t>O</a:t>
                </a:r>
                <a:r>
                  <a:rPr lang="en-IT" sz="1600" dirty="0">
                    <a:latin typeface="Optima" panose="02000503060000020004" pitchFamily="2" charset="0"/>
                  </a:rPr>
                  <a:t>K with old LQCD</a:t>
                </a:r>
              </a:p>
              <a:p>
                <a:r>
                  <a:rPr lang="en-IT" sz="1600" dirty="0">
                    <a:latin typeface="Optima" panose="02000503060000020004" pitchFamily="2" charset="0"/>
                  </a:rPr>
                  <a:t>     ok with new in M</a:t>
                </a:r>
                <a:r>
                  <a:rPr lang="en-IT" sz="1600" dirty="0">
                    <a:latin typeface="Optima" panose="02000503060000020004" pitchFamily="2" charset="0"/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∞</m:t>
                    </m:r>
                  </m:oMath>
                </a14:m>
                <a:r>
                  <a:rPr lang="en-IT" sz="1600" dirty="0">
                    <a:latin typeface="Optima" panose="02000503060000020004" pitchFamily="2" charset="0"/>
                  </a:rPr>
                  <a:t> … but callenged by new LQCD/NREFT data for charm, but likely finite      </a:t>
                </a:r>
              </a:p>
              <a:p>
                <a:r>
                  <a:rPr lang="en-IT" sz="1600" dirty="0">
                    <a:latin typeface="Optima" panose="02000503060000020004" pitchFamily="2" charset="0"/>
                  </a:rPr>
                  <a:t>     M</a:t>
                </a:r>
                <a:r>
                  <a:rPr lang="en-IT" sz="1600" baseline="-25000" dirty="0">
                    <a:latin typeface="Optima" panose="02000503060000020004" pitchFamily="2" charset="0"/>
                  </a:rPr>
                  <a:t>Q</a:t>
                </a:r>
                <a:r>
                  <a:rPr lang="en-IT" sz="1600" dirty="0">
                    <a:latin typeface="Optima" panose="02000503060000020004" pitchFamily="2" charset="0"/>
                  </a:rPr>
                  <a:t> extrapolation miss some </a:t>
                </a:r>
                <a:r>
                  <a:rPr lang="en-GB" sz="1600" dirty="0">
                    <a:latin typeface="Optima" panose="02000503060000020004" pitchFamily="2" charset="0"/>
                  </a:rPr>
                  <a:t>p</a:t>
                </a:r>
                <a:r>
                  <a:rPr lang="en-IT" sz="1600" dirty="0">
                    <a:latin typeface="Optima" panose="02000503060000020004" pitchFamily="2" charset="0"/>
                  </a:rPr>
                  <a:t>hysics of the cross over?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endParaRPr lang="en-IT" sz="800" baseline="30000" dirty="0">
                  <a:latin typeface="Optima" panose="02000503060000020004" pitchFamily="2" charset="0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IT" sz="1600" b="1" dirty="0">
                    <a:latin typeface="Optima" panose="02000503060000020004" pitchFamily="2" charset="0"/>
                  </a:rPr>
                  <a:t>Predicted behavior at finite </a:t>
                </a:r>
                <a:r>
                  <a:rPr lang="en-IT" sz="1600" b="1" dirty="0">
                    <a:latin typeface="Symbol" pitchFamily="2" charset="2"/>
                  </a:rPr>
                  <a:t>m</a:t>
                </a:r>
                <a:r>
                  <a:rPr lang="en-IT" sz="1600" b="1" baseline="-25000" dirty="0">
                    <a:latin typeface="Optima" panose="02000503060000020004" pitchFamily="2" charset="0"/>
                  </a:rPr>
                  <a:t>B</a:t>
                </a:r>
                <a:r>
                  <a:rPr lang="en-IT" sz="1600" b="1" dirty="0">
                    <a:latin typeface="Optima" panose="02000503060000020004" pitchFamily="2" charset="0"/>
                  </a:rPr>
                  <a:t> hadronic (more baryon contr.) opposite to partonic</a:t>
                </a:r>
              </a:p>
              <a:p>
                <a:r>
                  <a:rPr lang="en-IT" sz="1600" dirty="0">
                    <a:latin typeface="Optima" panose="02000503060000020004" pitchFamily="2" charset="0"/>
                  </a:rPr>
                  <a:t>     this at least in a QPM picture, T-matrix?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GB" sz="1600" dirty="0">
                    <a:solidFill>
                      <a:srgbClr val="FF0000"/>
                    </a:solidFill>
                    <a:latin typeface="Optima" panose="02000503060000020004" pitchFamily="2" charset="0"/>
                  </a:rPr>
                  <a:t>A</a:t>
                </a:r>
                <a:r>
                  <a:rPr lang="en-IT" sz="1600" dirty="0">
                    <a:solidFill>
                      <a:srgbClr val="FF0000"/>
                    </a:solidFill>
                    <a:latin typeface="Optima" panose="02000503060000020004" pitchFamily="2" charset="0"/>
                  </a:rPr>
                  <a:t>t some finite </a:t>
                </a:r>
                <a:r>
                  <a:rPr lang="en-IT" sz="1600" dirty="0">
                    <a:solidFill>
                      <a:srgbClr val="FF0000"/>
                    </a:solidFill>
                    <a:latin typeface="Symbol" pitchFamily="2" charset="2"/>
                  </a:rPr>
                  <a:t>m</a:t>
                </a:r>
                <a:r>
                  <a:rPr lang="en-IT" sz="1600" baseline="-25000" dirty="0">
                    <a:solidFill>
                      <a:srgbClr val="FF0000"/>
                    </a:solidFill>
                    <a:latin typeface="Optima" panose="02000503060000020004" pitchFamily="2" charset="0"/>
                  </a:rPr>
                  <a:t>B</a:t>
                </a:r>
                <a:r>
                  <a:rPr lang="en-IT" sz="1600" dirty="0">
                    <a:solidFill>
                      <a:srgbClr val="FF0000"/>
                    </a:solidFill>
                    <a:latin typeface="Optima" panose="02000503060000020004" pitchFamily="2" charset="0"/>
                  </a:rPr>
                  <a:t> can it be we can have discontinuity? </a:t>
                </a:r>
                <a:r>
                  <a:rPr lang="en-GB" sz="1600" dirty="0">
                    <a:solidFill>
                      <a:srgbClr val="FF0000"/>
                    </a:solidFill>
                    <a:latin typeface="Optima" panose="02000503060000020004" pitchFamily="2" charset="0"/>
                  </a:rPr>
                  <a:t>A</a:t>
                </a:r>
                <a:r>
                  <a:rPr lang="en-IT" sz="1600" dirty="0">
                    <a:solidFill>
                      <a:srgbClr val="FF0000"/>
                    </a:solidFill>
                    <a:latin typeface="Optima" panose="02000503060000020004" pitchFamily="2" charset="0"/>
                  </a:rPr>
                  <a:t>ssociated to I order phase transition?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1BAD21-79FC-418C-714A-C7BEA473E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0" y="3389373"/>
                <a:ext cx="8865480" cy="1651734"/>
              </a:xfrm>
              <a:prstGeom prst="rect">
                <a:avLst/>
              </a:prstGeom>
              <a:blipFill>
                <a:blip r:embed="rId5"/>
                <a:stretch>
                  <a:fillRect l="-286" t="-763" r="-1717" b="-381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B41B38-E94E-05CF-6264-B722E1FA7C2A}"/>
              </a:ext>
            </a:extLst>
          </p:cNvPr>
          <p:cNvSpPr txBox="1"/>
          <p:nvPr/>
        </p:nvSpPr>
        <p:spPr>
          <a:xfrm>
            <a:off x="2132343" y="507485"/>
            <a:ext cx="35909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sz="1200" dirty="0">
                <a:latin typeface="Optima" panose="02000503060000020004" pitchFamily="2" charset="0"/>
              </a:rPr>
              <a:t>Das,Torres-Rincon,Rapp, </a:t>
            </a:r>
            <a:r>
              <a:rPr lang="en-GB" sz="1200" i="1" dirty="0" err="1">
                <a:latin typeface="Optima" panose="02000503060000020004" pitchFamily="2" charset="0"/>
              </a:rPr>
              <a:t>Phys.Rept</a:t>
            </a:r>
            <a:r>
              <a:rPr lang="en-GB" sz="1200" i="1" dirty="0">
                <a:latin typeface="Optima" panose="02000503060000020004" pitchFamily="2" charset="0"/>
              </a:rPr>
              <a:t>.</a:t>
            </a:r>
            <a:r>
              <a:rPr lang="en-GB" sz="1200" dirty="0">
                <a:latin typeface="Optima" panose="02000503060000020004" pitchFamily="2" charset="0"/>
              </a:rPr>
              <a:t> 1129 (2025)</a:t>
            </a:r>
            <a:r>
              <a:rPr lang="en-IT" sz="1200" dirty="0">
                <a:latin typeface="Optima" panose="02000503060000020004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9AFE6E-4FA0-1308-D41B-C2B52DAFB3BE}"/>
                  </a:ext>
                </a:extLst>
              </p:cNvPr>
              <p:cNvSpPr txBox="1"/>
              <p:nvPr/>
            </p:nvSpPr>
            <p:spPr>
              <a:xfrm>
                <a:off x="778974" y="2571750"/>
                <a:ext cx="7740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latin typeface="Symbol" pitchFamily="2" charset="2"/>
                  </a:rPr>
                  <a:t>m</a:t>
                </a:r>
                <a:r>
                  <a:rPr lang="en-GB" sz="1800" baseline="-25000" dirty="0" err="1"/>
                  <a:t>B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T" dirty="0"/>
                  <a:t>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9AFE6E-4FA0-1308-D41B-C2B52DAFB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74" y="2571750"/>
                <a:ext cx="774071" cy="369332"/>
              </a:xfrm>
              <a:prstGeom prst="rect">
                <a:avLst/>
              </a:prstGeom>
              <a:blipFill>
                <a:blip r:embed="rId6"/>
                <a:stretch>
                  <a:fillRect l="-6452" t="-10000" b="-2666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EBD210-21D9-7A94-FD7E-4561137E0D92}"/>
                  </a:ext>
                </a:extLst>
              </p:cNvPr>
              <p:cNvSpPr txBox="1"/>
              <p:nvPr/>
            </p:nvSpPr>
            <p:spPr>
              <a:xfrm>
                <a:off x="4639548" y="2565136"/>
                <a:ext cx="7740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latin typeface="Symbol" pitchFamily="2" charset="2"/>
                  </a:rPr>
                  <a:t>m</a:t>
                </a:r>
                <a:r>
                  <a:rPr lang="en-GB" sz="1800" baseline="-25000" dirty="0" err="1"/>
                  <a:t>B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T" dirty="0"/>
                  <a:t>0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EBD210-21D9-7A94-FD7E-4561137E0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48" y="2565136"/>
                <a:ext cx="774071" cy="369332"/>
              </a:xfrm>
              <a:prstGeom prst="rect">
                <a:avLst/>
              </a:prstGeom>
              <a:blipFill>
                <a:blip r:embed="rId7"/>
                <a:stretch>
                  <a:fillRect l="-6452" t="-13793" b="-31034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691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B8674-3BB3-9F1A-19B9-437C61AF2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CA11B9-5F59-FBE8-27E2-7AC558EB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00" y="95908"/>
            <a:ext cx="8992100" cy="549753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HQ Surprise also in the transverse flow v</a:t>
            </a:r>
            <a:r>
              <a:rPr lang="en-US" sz="24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1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=&lt;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p</a:t>
            </a:r>
            <a:r>
              <a:rPr lang="en-US" sz="2400" b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x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/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p</a:t>
            </a:r>
            <a:r>
              <a:rPr lang="en-US" sz="2400" b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&gt;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</a:br>
            <a:r>
              <a:rPr lang="en-US" sz="1200" b="1" dirty="0">
                <a:latin typeface="Optima"/>
                <a:cs typeface="Optima"/>
              </a:rPr>
              <a:t>__________________________________________________________________________________________________________________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E8FF9D-CF0C-EA4D-BD9E-6E87C2FD2267}"/>
              </a:ext>
            </a:extLst>
          </p:cNvPr>
          <p:cNvSpPr txBox="1"/>
          <p:nvPr/>
        </p:nvSpPr>
        <p:spPr>
          <a:xfrm>
            <a:off x="103113" y="1395128"/>
            <a:ext cx="891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it-IT" sz="12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Light"/>
                <a:cs typeface="Abadi MT Condensed Light"/>
              </a:rPr>
              <a:t>0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Light"/>
                <a:cs typeface="Abadi MT Condensed Light"/>
              </a:rPr>
              <a:t> &lt;</a:t>
            </a:r>
            <a:r>
              <a:rPr lang="it-IT" sz="12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Light"/>
                <a:cs typeface="Abadi MT Condensed Light"/>
              </a:rPr>
              <a:t> 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Light"/>
                <a:cs typeface="Abadi MT Condensed Light"/>
              </a:rPr>
              <a:t>0.1 fm/c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53698E-A65C-7B61-9E23-A71E5A36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5" y="567528"/>
            <a:ext cx="1760874" cy="20258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DBC3B0D-3504-4D66-E909-F02EB0AF57AC}"/>
              </a:ext>
            </a:extLst>
          </p:cNvPr>
          <p:cNvSpPr txBox="1"/>
          <p:nvPr/>
        </p:nvSpPr>
        <p:spPr>
          <a:xfrm>
            <a:off x="631655" y="1304002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tima" panose="02000503060000020004" pitchFamily="2" charset="0"/>
              </a:rPr>
              <a:t>Bulk matter</a:t>
            </a:r>
          </a:p>
          <a:p>
            <a:pPr algn="ctr"/>
            <a:r>
              <a:rPr lang="en-IT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tima" panose="02000503060000020004" pitchFamily="2" charset="0"/>
              </a:rPr>
              <a:t>tilted</a:t>
            </a:r>
          </a:p>
        </p:txBody>
      </p:sp>
      <p:pic>
        <p:nvPicPr>
          <p:cNvPr id="27" name="Immagine 5">
            <a:extLst>
              <a:ext uri="{FF2B5EF4-FFF2-40B4-BE49-F238E27FC236}">
                <a16:creationId xmlns:a16="http://schemas.microsoft.com/office/drawing/2014/main" id="{EB26B933-092F-59FF-94D2-969DB7B51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732" y="547806"/>
            <a:ext cx="2942140" cy="22905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F376342-1FA5-B835-D8B8-70A688917FD1}"/>
              </a:ext>
            </a:extLst>
          </p:cNvPr>
          <p:cNvSpPr txBox="1"/>
          <p:nvPr/>
        </p:nvSpPr>
        <p:spPr>
          <a:xfrm>
            <a:off x="3881648" y="116619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A700DA"/>
                </a:solidFill>
                <a:latin typeface="Optima" panose="02000503060000020004" pitchFamily="2" charset="0"/>
              </a:rPr>
              <a:t> x10</a:t>
            </a:r>
            <a:r>
              <a:rPr lang="en-IT" baseline="30000" dirty="0">
                <a:solidFill>
                  <a:srgbClr val="A700DA"/>
                </a:solidFill>
                <a:latin typeface="Optima" panose="02000503060000020004" pitchFamily="2" charset="0"/>
              </a:rPr>
              <a:t>-2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3065B4-5CD8-45E3-A18B-DB3B852E9CB8}"/>
              </a:ext>
            </a:extLst>
          </p:cNvPr>
          <p:cNvSpPr txBox="1"/>
          <p:nvPr/>
        </p:nvSpPr>
        <p:spPr>
          <a:xfrm>
            <a:off x="2708735" y="2027830"/>
            <a:ext cx="18073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A700DA"/>
                </a:solidFill>
                <a:latin typeface="Optima"/>
                <a:cs typeface="Optima"/>
              </a:rPr>
              <a:t>dv</a:t>
            </a:r>
            <a:r>
              <a:rPr lang="it-IT" sz="1400" baseline="-25000" dirty="0">
                <a:solidFill>
                  <a:srgbClr val="A700DA"/>
                </a:solidFill>
                <a:latin typeface="Optima"/>
                <a:cs typeface="Optima"/>
              </a:rPr>
              <a:t>1</a:t>
            </a:r>
            <a:r>
              <a:rPr lang="it-IT" sz="1400" dirty="0">
                <a:solidFill>
                  <a:srgbClr val="A700DA"/>
                </a:solidFill>
                <a:latin typeface="Optima"/>
                <a:cs typeface="Optima"/>
              </a:rPr>
              <a:t>/</a:t>
            </a:r>
            <a:r>
              <a:rPr lang="it-IT" sz="1400" dirty="0" err="1">
                <a:solidFill>
                  <a:srgbClr val="A700DA"/>
                </a:solidFill>
                <a:latin typeface="Optima"/>
                <a:cs typeface="Optima"/>
              </a:rPr>
              <a:t>dy|</a:t>
            </a:r>
            <a:r>
              <a:rPr lang="it-IT" sz="1400" baseline="-25000" dirty="0" err="1">
                <a:solidFill>
                  <a:srgbClr val="A700DA"/>
                </a:solidFill>
                <a:latin typeface="Optima"/>
                <a:cs typeface="Optima"/>
              </a:rPr>
              <a:t>exp</a:t>
            </a:r>
            <a:r>
              <a:rPr lang="it-IT" sz="1400" dirty="0">
                <a:solidFill>
                  <a:srgbClr val="A700DA"/>
                </a:solidFill>
                <a:latin typeface="Optima"/>
                <a:cs typeface="Optima"/>
              </a:rPr>
              <a:t>~ -0.0025 </a:t>
            </a:r>
            <a:endParaRPr lang="en-IT" sz="1400" dirty="0">
              <a:solidFill>
                <a:srgbClr val="A700DA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6D7247-F494-2ADB-89E7-AB26C3A9B820}"/>
              </a:ext>
            </a:extLst>
          </p:cNvPr>
          <p:cNvSpPr txBox="1"/>
          <p:nvPr/>
        </p:nvSpPr>
        <p:spPr>
          <a:xfrm>
            <a:off x="5230695" y="567528"/>
            <a:ext cx="3744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latin typeface="Optima" panose="02000503060000020004" pitchFamily="2" charset="0"/>
              </a:rPr>
              <a:t>Would you expect charm quark to </a:t>
            </a:r>
          </a:p>
          <a:p>
            <a:r>
              <a:rPr lang="en-GB" sz="1600" dirty="0">
                <a:latin typeface="Optima" panose="02000503060000020004" pitchFamily="2" charset="0"/>
              </a:rPr>
              <a:t>have </a:t>
            </a:r>
            <a:r>
              <a:rPr lang="en-IT" sz="1600" dirty="0">
                <a:latin typeface="Optima" panose="02000503060000020004" pitchFamily="2" charset="0"/>
              </a:rPr>
              <a:t>a smaller v</a:t>
            </a:r>
            <a:r>
              <a:rPr lang="en-IT" sz="1600" baseline="-25000" dirty="0">
                <a:latin typeface="Optima" panose="02000503060000020004" pitchFamily="2" charset="0"/>
              </a:rPr>
              <a:t>2 </a:t>
            </a:r>
            <a:r>
              <a:rPr lang="en-IT" sz="1600" dirty="0">
                <a:latin typeface="Optima" panose="02000503060000020004" pitchFamily="2" charset="0"/>
              </a:rPr>
              <a:t>? </a:t>
            </a:r>
            <a:r>
              <a:rPr lang="en-GB" sz="1600" dirty="0">
                <a:latin typeface="Optima" panose="02000503060000020004" pitchFamily="2" charset="0"/>
              </a:rPr>
              <a:t>O</a:t>
            </a:r>
            <a:r>
              <a:rPr lang="en-IT" sz="1600" dirty="0">
                <a:latin typeface="Optima" panose="02000503060000020004" pitchFamily="2" charset="0"/>
              </a:rPr>
              <a:t>r a smaller one due</a:t>
            </a:r>
          </a:p>
          <a:p>
            <a:r>
              <a:rPr lang="en-GB" sz="1600" dirty="0">
                <a:latin typeface="Optima" panose="02000503060000020004" pitchFamily="2" charset="0"/>
              </a:rPr>
              <a:t>t</a:t>
            </a:r>
            <a:r>
              <a:rPr lang="en-IT" sz="1600" dirty="0">
                <a:latin typeface="Optima" panose="02000503060000020004" pitchFamily="2" charset="0"/>
              </a:rPr>
              <a:t>o its mass?</a:t>
            </a: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4682866A-8615-FEA6-7161-22F6E59EC586}"/>
              </a:ext>
            </a:extLst>
          </p:cNvPr>
          <p:cNvSpPr txBox="1"/>
          <p:nvPr/>
        </p:nvSpPr>
        <p:spPr>
          <a:xfrm>
            <a:off x="5281424" y="1415139"/>
            <a:ext cx="3759464" cy="630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500" b="1" dirty="0" err="1">
                <a:solidFill>
                  <a:srgbClr val="C00000"/>
                </a:solidFill>
                <a:latin typeface="Optima"/>
                <a:cs typeface="Optima"/>
              </a:rPr>
              <a:t>Very</a:t>
            </a:r>
            <a:r>
              <a:rPr lang="it-IT" sz="1500" b="1" dirty="0">
                <a:solidFill>
                  <a:srgbClr val="C00000"/>
                </a:solidFill>
                <a:latin typeface="Optima"/>
                <a:cs typeface="Optima"/>
              </a:rPr>
              <a:t> </a:t>
            </a:r>
            <a:r>
              <a:rPr lang="it-IT" sz="1500" b="1" dirty="0" err="1">
                <a:solidFill>
                  <a:srgbClr val="C00000"/>
                </a:solidFill>
                <a:latin typeface="Optima"/>
                <a:cs typeface="Optima"/>
              </a:rPr>
              <a:t>surprising</a:t>
            </a:r>
            <a:r>
              <a:rPr lang="it-IT" sz="1500" b="1" dirty="0">
                <a:solidFill>
                  <a:srgbClr val="C00000"/>
                </a:solidFill>
                <a:latin typeface="Optima"/>
                <a:cs typeface="Optima"/>
              </a:rPr>
              <a:t>! </a:t>
            </a:r>
          </a:p>
          <a:p>
            <a:pPr>
              <a:spcAft>
                <a:spcPts val="600"/>
              </a:spcAft>
            </a:pPr>
            <a:r>
              <a:rPr lang="it-IT" sz="1500" b="1" dirty="0">
                <a:solidFill>
                  <a:srgbClr val="C00000"/>
                </a:solidFill>
                <a:latin typeface="Optima"/>
                <a:cs typeface="Optima"/>
              </a:rPr>
              <a:t>v</a:t>
            </a:r>
            <a:r>
              <a:rPr lang="it-IT" sz="1500" b="1" baseline="-25000" dirty="0">
                <a:solidFill>
                  <a:srgbClr val="C00000"/>
                </a:solidFill>
                <a:latin typeface="Optima"/>
                <a:cs typeface="Optima"/>
              </a:rPr>
              <a:t>1</a:t>
            </a:r>
            <a:r>
              <a:rPr lang="it-IT" sz="1500" b="1" dirty="0">
                <a:solidFill>
                  <a:srgbClr val="C00000"/>
                </a:solidFill>
                <a:latin typeface="Optima"/>
                <a:cs typeface="Optima"/>
              </a:rPr>
              <a:t> (HQ) ~ 30 times v</a:t>
            </a:r>
            <a:r>
              <a:rPr lang="it-IT" sz="1500" b="1" baseline="-25000" dirty="0">
                <a:solidFill>
                  <a:srgbClr val="C00000"/>
                </a:solidFill>
                <a:latin typeface="Optima"/>
                <a:cs typeface="Optima"/>
              </a:rPr>
              <a:t>1</a:t>
            </a:r>
            <a:r>
              <a:rPr lang="it-IT" sz="1500" b="1" dirty="0">
                <a:solidFill>
                  <a:srgbClr val="C00000"/>
                </a:solidFill>
                <a:latin typeface="Optima"/>
                <a:cs typeface="Optima"/>
              </a:rPr>
              <a:t> light </a:t>
            </a:r>
            <a:r>
              <a:rPr lang="it-IT" sz="1500" b="1" dirty="0" err="1">
                <a:solidFill>
                  <a:srgbClr val="C00000"/>
                </a:solidFill>
                <a:latin typeface="Optima"/>
                <a:cs typeface="Optima"/>
              </a:rPr>
              <a:t>hadrons</a:t>
            </a:r>
            <a:r>
              <a:rPr lang="it-IT" sz="1500" b="1" dirty="0">
                <a:solidFill>
                  <a:srgbClr val="C00000"/>
                </a:solidFill>
                <a:latin typeface="Optima"/>
                <a:cs typeface="Optima"/>
              </a:rPr>
              <a:t> (</a:t>
            </a:r>
            <a:r>
              <a:rPr lang="it-IT" sz="1500" b="1" dirty="0" err="1">
                <a:solidFill>
                  <a:srgbClr val="C00000"/>
                </a:solidFill>
                <a:latin typeface="Symbol" pitchFamily="2" charset="2"/>
                <a:cs typeface="Optima"/>
              </a:rPr>
              <a:t>p</a:t>
            </a:r>
            <a:r>
              <a:rPr lang="it-IT" sz="1500" b="1" dirty="0" err="1">
                <a:solidFill>
                  <a:srgbClr val="C00000"/>
                </a:solidFill>
                <a:latin typeface="Optima"/>
                <a:cs typeface="Optima"/>
              </a:rPr>
              <a:t>,K</a:t>
            </a:r>
            <a:r>
              <a:rPr lang="it-IT" sz="1500" b="1" dirty="0">
                <a:solidFill>
                  <a:srgbClr val="C00000"/>
                </a:solidFill>
                <a:latin typeface="Optima"/>
                <a:cs typeface="Optima"/>
              </a:rPr>
              <a:t>,..)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2E7BC-9F56-04F3-C979-671EA2157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229" y="3097420"/>
            <a:ext cx="2673415" cy="2050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F3473-C509-C9CB-79FA-031F281B02DE}"/>
              </a:ext>
            </a:extLst>
          </p:cNvPr>
          <p:cNvSpPr txBox="1"/>
          <p:nvPr/>
        </p:nvSpPr>
        <p:spPr>
          <a:xfrm>
            <a:off x="5705869" y="3015854"/>
            <a:ext cx="331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IT" sz="1600" b="1" dirty="0">
                <a:solidFill>
                  <a:srgbClr val="C00000"/>
                </a:solidFill>
                <a:latin typeface="Optima" panose="02000503060000020004" pitchFamily="2" charset="0"/>
              </a:rPr>
              <a:t>Needed non-perturbative HQ interaction close to AdS/CFT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3312B-EBA9-ED83-DB8B-04ABB3F48416}"/>
              </a:ext>
            </a:extLst>
          </p:cNvPr>
          <p:cNvSpPr txBox="1"/>
          <p:nvPr/>
        </p:nvSpPr>
        <p:spPr>
          <a:xfrm>
            <a:off x="2183590" y="513559"/>
            <a:ext cx="13703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T" sz="1400" dirty="0">
                <a:latin typeface="Optima" panose="02000503060000020004" pitchFamily="2" charset="0"/>
              </a:rPr>
              <a:t>Transverse flow</a:t>
            </a:r>
          </a:p>
          <a:p>
            <a:pPr algn="ctr"/>
            <a:r>
              <a:rPr lang="en-GB" sz="1400" dirty="0">
                <a:latin typeface="Optima" panose="02000503060000020004" pitchFamily="2" charset="0"/>
              </a:rPr>
              <a:t>l</a:t>
            </a:r>
            <a:r>
              <a:rPr lang="en-IT" sz="1400" dirty="0">
                <a:latin typeface="Optima" panose="02000503060000020004" pitchFamily="2" charset="0"/>
              </a:rPr>
              <a:t>ight hadrons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428411-6674-CFF2-6838-B202F2D856CF}"/>
              </a:ext>
            </a:extLst>
          </p:cNvPr>
          <p:cNvSpPr txBox="1"/>
          <p:nvPr/>
        </p:nvSpPr>
        <p:spPr>
          <a:xfrm>
            <a:off x="5705869" y="3659590"/>
            <a:ext cx="3651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IT" sz="1600" dirty="0">
                <a:solidFill>
                  <a:schemeClr val="accent4">
                    <a:lumMod val="50000"/>
                  </a:schemeClr>
                </a:solidFill>
                <a:latin typeface="Optima" panose="02000503060000020004" pitchFamily="2" charset="0"/>
              </a:rPr>
              <a:t>Needed also initial “tilt” of bulk &amp; none for HQ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C076C0-F4CF-BCC4-F1A9-1F9EEE94BE3A}"/>
              </a:ext>
            </a:extLst>
          </p:cNvPr>
          <p:cNvSpPr txBox="1"/>
          <p:nvPr/>
        </p:nvSpPr>
        <p:spPr>
          <a:xfrm>
            <a:off x="5818418" y="4607632"/>
            <a:ext cx="22712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Optima" panose="02000503060000020004" pitchFamily="2" charset="0"/>
              </a:rPr>
              <a:t>L. Oliva et al., JHEP 05 (2021)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B7C6BD-A7B8-7129-2459-1C8AB4F8C1E9}"/>
              </a:ext>
            </a:extLst>
          </p:cNvPr>
          <p:cNvGrpSpPr/>
          <p:nvPr/>
        </p:nvGrpSpPr>
        <p:grpSpPr>
          <a:xfrm>
            <a:off x="99893" y="2744157"/>
            <a:ext cx="3155707" cy="2403166"/>
            <a:chOff x="89490" y="2740334"/>
            <a:chExt cx="3155707" cy="24031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3E7995-7AFD-C0DB-F809-1CCFB4922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490" y="2740334"/>
              <a:ext cx="3155707" cy="2403166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2C81D1-AA02-B0F8-3718-506AD4A6676E}"/>
                </a:ext>
              </a:extLst>
            </p:cNvPr>
            <p:cNvGrpSpPr/>
            <p:nvPr/>
          </p:nvGrpSpPr>
          <p:grpSpPr>
            <a:xfrm>
              <a:off x="450957" y="2757436"/>
              <a:ext cx="681130" cy="516836"/>
              <a:chOff x="450957" y="2757436"/>
              <a:chExt cx="681130" cy="51683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49A9AF4-B7C0-DB9C-D42F-C5FEB2DD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957" y="2757436"/>
                <a:ext cx="680663" cy="51683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601ABE-F9BE-41FA-8CA6-4BC91B11F24C}"/>
                  </a:ext>
                </a:extLst>
              </p:cNvPr>
              <p:cNvSpPr txBox="1"/>
              <p:nvPr/>
            </p:nvSpPr>
            <p:spPr>
              <a:xfrm>
                <a:off x="541650" y="2830325"/>
                <a:ext cx="590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T" sz="1200" dirty="0">
                    <a:solidFill>
                      <a:srgbClr val="120FC1"/>
                    </a:solidFill>
                  </a:rPr>
                  <a:t>charm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C20959-BA73-0527-CB9A-5EDCE2E4FE5C}"/>
                </a:ext>
              </a:extLst>
            </p:cNvPr>
            <p:cNvCxnSpPr/>
            <p:nvPr/>
          </p:nvCxnSpPr>
          <p:spPr>
            <a:xfrm>
              <a:off x="1731636" y="3431561"/>
              <a:ext cx="199505" cy="0"/>
            </a:xfrm>
            <a:prstGeom prst="line">
              <a:avLst/>
            </a:prstGeom>
            <a:ln w="19050" cap="flat" cmpd="sng" algn="ctr">
              <a:solidFill>
                <a:srgbClr val="A700DA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AEAD454-28A9-0013-8391-D9DAB8DA091A}"/>
                </a:ext>
              </a:extLst>
            </p:cNvPr>
            <p:cNvCxnSpPr/>
            <p:nvPr/>
          </p:nvCxnSpPr>
          <p:spPr>
            <a:xfrm>
              <a:off x="549008" y="3765665"/>
              <a:ext cx="2573221" cy="176252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07D426-C020-D20E-5A46-6B58BCB42A51}"/>
                </a:ext>
              </a:extLst>
            </p:cNvPr>
            <p:cNvSpPr txBox="1"/>
            <p:nvPr/>
          </p:nvSpPr>
          <p:spPr>
            <a:xfrm>
              <a:off x="1911726" y="3316673"/>
              <a:ext cx="9509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800" dirty="0"/>
                <a:t>QPM, charm tilted</a:t>
              </a:r>
            </a:p>
          </p:txBody>
        </p:sp>
      </p:grpSp>
      <p:sp>
        <p:nvSpPr>
          <p:cNvPr id="10" name="CasellaDiTesto 11">
            <a:extLst>
              <a:ext uri="{FF2B5EF4-FFF2-40B4-BE49-F238E27FC236}">
                <a16:creationId xmlns:a16="http://schemas.microsoft.com/office/drawing/2014/main" id="{310FECA1-7D5F-D971-0DC1-914286141E90}"/>
              </a:ext>
            </a:extLst>
          </p:cNvPr>
          <p:cNvSpPr txBox="1"/>
          <p:nvPr/>
        </p:nvSpPr>
        <p:spPr>
          <a:xfrm>
            <a:off x="5281423" y="2092604"/>
            <a:ext cx="318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Optima"/>
                <a:cs typeface="Optima"/>
              </a:rPr>
              <a:t>dv</a:t>
            </a:r>
            <a:r>
              <a:rPr lang="it-IT" sz="1400" baseline="-25000" dirty="0">
                <a:latin typeface="Optima"/>
                <a:cs typeface="Optima"/>
              </a:rPr>
              <a:t>1</a:t>
            </a:r>
            <a:r>
              <a:rPr lang="it-IT" sz="1400" dirty="0">
                <a:latin typeface="Optima"/>
                <a:cs typeface="Optima"/>
              </a:rPr>
              <a:t>/</a:t>
            </a:r>
            <a:r>
              <a:rPr lang="it-IT" sz="1400" dirty="0" err="1">
                <a:latin typeface="Optima"/>
                <a:cs typeface="Optima"/>
              </a:rPr>
              <a:t>dy</a:t>
            </a:r>
            <a:r>
              <a:rPr lang="it-IT" sz="1400" dirty="0">
                <a:latin typeface="Optima"/>
                <a:cs typeface="Optima"/>
              </a:rPr>
              <a:t>=-0.080 ±0.017(</a:t>
            </a:r>
            <a:r>
              <a:rPr lang="it-IT" sz="1400" dirty="0" err="1">
                <a:latin typeface="Optima"/>
                <a:cs typeface="Optima"/>
              </a:rPr>
              <a:t>stat</a:t>
            </a:r>
            <a:r>
              <a:rPr lang="it-IT" sz="1400" dirty="0">
                <a:latin typeface="Optima"/>
                <a:cs typeface="Optima"/>
              </a:rPr>
              <a:t>)±0.016(</a:t>
            </a:r>
            <a:r>
              <a:rPr lang="it-IT" sz="1400" dirty="0" err="1">
                <a:latin typeface="Optima"/>
                <a:cs typeface="Optima"/>
              </a:rPr>
              <a:t>syst</a:t>
            </a:r>
            <a:r>
              <a:rPr lang="it-IT" sz="1400" dirty="0">
                <a:latin typeface="Optima"/>
                <a:cs typeface="Optima"/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560F92-7949-DE50-96B3-92C58DFC4831}"/>
              </a:ext>
            </a:extLst>
          </p:cNvPr>
          <p:cNvCxnSpPr>
            <a:cxnSpLocks/>
          </p:cNvCxnSpPr>
          <p:nvPr/>
        </p:nvCxnSpPr>
        <p:spPr>
          <a:xfrm flipH="1" flipV="1">
            <a:off x="2956365" y="3909275"/>
            <a:ext cx="1200902" cy="36667"/>
          </a:xfrm>
          <a:prstGeom prst="straightConnector1">
            <a:avLst/>
          </a:prstGeom>
          <a:ln w="38100">
            <a:solidFill>
              <a:srgbClr val="D78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FBE024-C24F-E6E2-79AC-7FD4E5235CEB}"/>
              </a:ext>
            </a:extLst>
          </p:cNvPr>
          <p:cNvCxnSpPr>
            <a:cxnSpLocks/>
          </p:cNvCxnSpPr>
          <p:nvPr/>
        </p:nvCxnSpPr>
        <p:spPr>
          <a:xfrm flipH="1" flipV="1">
            <a:off x="3040138" y="4503800"/>
            <a:ext cx="1381627" cy="2076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E468C6-BF2A-D85C-5D5B-3B0B71782878}"/>
              </a:ext>
            </a:extLst>
          </p:cNvPr>
          <p:cNvSpPr txBox="1"/>
          <p:nvPr/>
        </p:nvSpPr>
        <p:spPr>
          <a:xfrm>
            <a:off x="3500887" y="2329331"/>
            <a:ext cx="5281446" cy="1315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dash"/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dirty="0">
                <a:solidFill>
                  <a:srgbClr val="120FC1"/>
                </a:solidFill>
                <a:latin typeface="Optima" panose="02000503060000020004" pitchFamily="2" charset="0"/>
              </a:rPr>
              <a:t>v</a:t>
            </a:r>
            <a:r>
              <a:rPr lang="en-IT" baseline="-25000" dirty="0">
                <a:solidFill>
                  <a:srgbClr val="120FC1"/>
                </a:solidFill>
                <a:latin typeface="Optima" panose="02000503060000020004" pitchFamily="2" charset="0"/>
              </a:rPr>
              <a:t>1</a:t>
            </a:r>
            <a:r>
              <a:rPr lang="en-IT" dirty="0">
                <a:solidFill>
                  <a:srgbClr val="120FC1"/>
                </a:solidFill>
                <a:latin typeface="Optima" panose="02000503060000020004" pitchFamily="2" charset="0"/>
              </a:rPr>
              <a:t> is even more relevant and accessible </a:t>
            </a:r>
            <a:r>
              <a:rPr lang="en-GB" dirty="0">
                <a:solidFill>
                  <a:srgbClr val="120FC1"/>
                </a:solidFill>
                <a:latin typeface="Optima" panose="02000503060000020004" pitchFamily="2" charset="0"/>
              </a:rPr>
              <a:t>a</a:t>
            </a:r>
            <a:r>
              <a:rPr lang="en-IT" dirty="0">
                <a:solidFill>
                  <a:srgbClr val="120FC1"/>
                </a:solidFill>
                <a:latin typeface="Optima" panose="02000503060000020004" pitchFamily="2" charset="0"/>
              </a:rPr>
              <a:t>t finite </a:t>
            </a:r>
            <a:r>
              <a:rPr lang="en-IT" dirty="0">
                <a:solidFill>
                  <a:srgbClr val="120FC1"/>
                </a:solidFill>
                <a:latin typeface="Symbol" pitchFamily="2" charset="2"/>
              </a:rPr>
              <a:t>m</a:t>
            </a:r>
            <a:r>
              <a:rPr lang="en-IT" baseline="-25000" dirty="0">
                <a:solidFill>
                  <a:srgbClr val="120FC1"/>
                </a:solidFill>
                <a:latin typeface="Optima" panose="02000503060000020004" pitchFamily="2" charset="0"/>
              </a:rPr>
              <a:t>B</a:t>
            </a:r>
            <a:r>
              <a:rPr lang="en-IT" dirty="0">
                <a:solidFill>
                  <a:srgbClr val="120FC1"/>
                </a:solidFill>
                <a:latin typeface="Optima" panose="02000503060000020004" pitchFamily="2" charset="0"/>
              </a:rPr>
              <a:t>,</a:t>
            </a:r>
          </a:p>
          <a:p>
            <a:pPr>
              <a:spcAft>
                <a:spcPts val="300"/>
              </a:spcAft>
            </a:pPr>
            <a:r>
              <a:rPr lang="en-IT" dirty="0">
                <a:solidFill>
                  <a:srgbClr val="120FC1"/>
                </a:solidFill>
                <a:latin typeface="Optima" panose="02000503060000020004" pitchFamily="2" charset="0"/>
              </a:rPr>
              <a:t>NO studies TMK for D at 7-17 AGeV:</a:t>
            </a:r>
          </a:p>
          <a:p>
            <a:pPr marL="285750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20FC1"/>
                </a:solidFill>
                <a:latin typeface="Optima" panose="02000503060000020004" pitchFamily="2" charset="0"/>
              </a:rPr>
              <a:t>S</a:t>
            </a:r>
            <a:r>
              <a:rPr lang="en-IT" dirty="0">
                <a:solidFill>
                  <a:srgbClr val="120FC1"/>
                </a:solidFill>
                <a:latin typeface="Optima" panose="02000503060000020004" pitchFamily="2" charset="0"/>
              </a:rPr>
              <a:t>hould it drop</a:t>
            </a:r>
            <a:r>
              <a:rPr lang="en-IT" dirty="0">
                <a:solidFill>
                  <a:srgbClr val="120FC1"/>
                </a:solidFill>
                <a:latin typeface="Optima" panose="02000503060000020004" pitchFamily="2" charset="0"/>
                <a:sym typeface="Wingdings" pitchFamily="2" charset="2"/>
              </a:rPr>
              <a:t></a:t>
            </a:r>
            <a:r>
              <a:rPr lang="en-IT" dirty="0">
                <a:solidFill>
                  <a:srgbClr val="120FC1"/>
                </a:solidFill>
                <a:latin typeface="Optima" panose="02000503060000020004" pitchFamily="2" charset="0"/>
              </a:rPr>
              <a:t> similar or smaller to light v</a:t>
            </a:r>
            <a:r>
              <a:rPr lang="en-IT" baseline="-25000" dirty="0">
                <a:solidFill>
                  <a:srgbClr val="120FC1"/>
                </a:solidFill>
                <a:latin typeface="Optima" panose="02000503060000020004" pitchFamily="2" charset="0"/>
              </a:rPr>
              <a:t>1</a:t>
            </a:r>
            <a:r>
              <a:rPr lang="en-IT" dirty="0">
                <a:solidFill>
                  <a:srgbClr val="120FC1"/>
                </a:solidFill>
                <a:latin typeface="Optima" panose="02000503060000020004" pitchFamily="2" charset="0"/>
              </a:rPr>
              <a:t>?</a:t>
            </a:r>
          </a:p>
          <a:p>
            <a:pPr marL="285750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T" dirty="0">
                <a:solidFill>
                  <a:srgbClr val="120FC1"/>
                </a:solidFill>
                <a:latin typeface="Optima" panose="02000503060000020004" pitchFamily="2" charset="0"/>
              </a:rPr>
              <a:t>What this would mean?</a:t>
            </a:r>
          </a:p>
        </p:txBody>
      </p:sp>
    </p:spTree>
    <p:extLst>
      <p:ext uri="{BB962C8B-B14F-4D97-AF65-F5344CB8AC3E}">
        <p14:creationId xmlns:p14="http://schemas.microsoft.com/office/powerpoint/2010/main" val="4176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29BBE-F837-170D-94BC-7DB3301A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20</a:t>
            </a:fld>
            <a:endParaRPr lang="en-IT"/>
          </a:p>
        </p:txBody>
      </p:sp>
      <p:pic>
        <p:nvPicPr>
          <p:cNvPr id="6" name="Picture 5" descr="A diagram of a normal distribution&#10;&#10;AI-generated content may be incorrect.">
            <a:extLst>
              <a:ext uri="{FF2B5EF4-FFF2-40B4-BE49-F238E27FC236}">
                <a16:creationId xmlns:a16="http://schemas.microsoft.com/office/drawing/2014/main" id="{F267C873-1487-4F6F-FB9E-5D3C9E965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6" y="1447261"/>
            <a:ext cx="3430757" cy="2363902"/>
          </a:xfrm>
          <a:prstGeom prst="rect">
            <a:avLst/>
          </a:prstGeom>
        </p:spPr>
      </p:pic>
      <p:pic>
        <p:nvPicPr>
          <p:cNvPr id="8" name="Picture 7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4B499025-0D49-93B9-0EA4-A3105C0B4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3" y="1458953"/>
            <a:ext cx="3552844" cy="2429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07B78B-8CEF-D901-67CB-6CCEAE4DBC76}"/>
                  </a:ext>
                </a:extLst>
              </p:cNvPr>
              <p:cNvSpPr txBox="1"/>
              <p:nvPr/>
            </p:nvSpPr>
            <p:spPr>
              <a:xfrm>
                <a:off x="66933" y="554768"/>
                <a:ext cx="9010134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At SPS/FAIR 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E</a:t>
                </a:r>
                <a:r>
                  <a:rPr lang="en-IT" sz="1600" b="1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x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&amp;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B</a:t>
                </a:r>
                <a:r>
                  <a:rPr lang="en-IT" sz="1600" b="1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y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quite smaller than at RHIC, but electric field E does not come from Faraday law, but </a:t>
                </a: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d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ominated by the Coulomb of </a:t>
                </a:r>
                <a:r>
                  <a:rPr lang="en-GB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P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articipants (</a:t>
                </a:r>
                <a:r>
                  <a:rPr lang="en-IT" sz="1600" dirty="0">
                    <a:solidFill>
                      <a:srgbClr val="120FC1"/>
                    </a:solidFill>
                    <a:latin typeface="Symbol" pitchFamily="2" charset="2"/>
                  </a:rPr>
                  <a:t>m</a:t>
                </a:r>
                <a:r>
                  <a:rPr lang="en-IT" sz="1600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B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T" sz="1600" i="1" smtClean="0">
                        <a:solidFill>
                          <a:srgbClr val="120FC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0) and Spectators. Smaller 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E</a:t>
                </a:r>
                <a:r>
                  <a:rPr lang="en-IT" sz="1600" b="1" baseline="-250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x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but the 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effect is no longer from delicate balance between Electric and M</a:t>
                </a:r>
                <a:r>
                  <a:rPr lang="en-GB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a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gnetic field</a:t>
                </a:r>
                <a:r>
                  <a:rPr lang="en-IT" sz="1600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 </a:t>
                </a:r>
                <a:r>
                  <a:rPr lang="en-IT" sz="1600" b="1" dirty="0">
                    <a:solidFill>
                      <a:srgbClr val="120FC1"/>
                    </a:solidFill>
                    <a:latin typeface="Optima" panose="02000503060000020004" pitchFamily="2" charset="0"/>
                  </a:rPr>
                  <a:t>and last much longer.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07B78B-8CEF-D901-67CB-6CCEAE4DB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3" y="554768"/>
                <a:ext cx="9010134" cy="830997"/>
              </a:xfrm>
              <a:prstGeom prst="rect">
                <a:avLst/>
              </a:prstGeom>
              <a:blipFill>
                <a:blip r:embed="rId4"/>
                <a:stretch>
                  <a:fillRect l="-423" t="-1515" r="-282" b="-9091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C57DA57-1D9E-0B6C-5207-B10614E73E2B}"/>
              </a:ext>
            </a:extLst>
          </p:cNvPr>
          <p:cNvSpPr txBox="1"/>
          <p:nvPr/>
        </p:nvSpPr>
        <p:spPr>
          <a:xfrm>
            <a:off x="298579" y="3804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4DAC07-8933-6FF3-3EAC-956B5B66A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458" y="1345883"/>
            <a:ext cx="3445632" cy="3187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3E918F-7E0C-AE2D-048E-E7DE3838A85A}"/>
              </a:ext>
            </a:extLst>
          </p:cNvPr>
          <p:cNvSpPr txBox="1"/>
          <p:nvPr/>
        </p:nvSpPr>
        <p:spPr>
          <a:xfrm>
            <a:off x="7063334" y="1481155"/>
            <a:ext cx="2039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>
                <a:latin typeface="Optima" panose="02000503060000020004" pitchFamily="2" charset="0"/>
              </a:rPr>
              <a:t>Gursoy et al., PRC98 (2018)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583061-FEB1-B4FF-624E-02A71B687AB6}"/>
              </a:ext>
            </a:extLst>
          </p:cNvPr>
          <p:cNvGrpSpPr/>
          <p:nvPr/>
        </p:nvGrpSpPr>
        <p:grpSpPr>
          <a:xfrm>
            <a:off x="6238925" y="2659766"/>
            <a:ext cx="1563840" cy="755280"/>
            <a:chOff x="6238925" y="2527788"/>
            <a:chExt cx="1563840" cy="755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A36F24-D4F3-DA89-CFC1-16A35D8BC3BA}"/>
                    </a:ext>
                  </a:extLst>
                </p14:cNvPr>
                <p14:cNvContentPartPr/>
                <p14:nvPr/>
              </p14:nvContentPartPr>
              <p14:xfrm>
                <a:off x="7180685" y="2777628"/>
                <a:ext cx="492480" cy="324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A36F24-D4F3-DA89-CFC1-16A35D8BC3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62685" y="2669988"/>
                  <a:ext cx="52812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3C47746-FAAF-95A5-5E14-B97C5E9722FA}"/>
                    </a:ext>
                  </a:extLst>
                </p14:cNvPr>
                <p14:cNvContentPartPr/>
                <p14:nvPr/>
              </p14:nvContentPartPr>
              <p14:xfrm>
                <a:off x="7215965" y="2550468"/>
                <a:ext cx="586800" cy="73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C47746-FAAF-95A5-5E14-B97C5E9722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97965" y="2442828"/>
                  <a:ext cx="622440" cy="9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037FF2-9BD5-1A30-6AB7-F0B7E46D8266}"/>
                    </a:ext>
                  </a:extLst>
                </p14:cNvPr>
                <p14:cNvContentPartPr/>
                <p14:nvPr/>
              </p14:nvContentPartPr>
              <p14:xfrm>
                <a:off x="6238925" y="2727948"/>
                <a:ext cx="556200" cy="382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037FF2-9BD5-1A30-6AB7-F0B7E46D82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20925" y="2620308"/>
                  <a:ext cx="59184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3EA11C-67BD-4226-BA78-B27130883DBD}"/>
                    </a:ext>
                  </a:extLst>
                </p14:cNvPr>
                <p14:cNvContentPartPr/>
                <p14:nvPr/>
              </p14:nvContentPartPr>
              <p14:xfrm>
                <a:off x="6240365" y="2527788"/>
                <a:ext cx="661320" cy="611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3EA11C-67BD-4226-BA78-B27130883D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22725" y="2419788"/>
                  <a:ext cx="696960" cy="827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7C604B-1DDA-5D4F-FB37-655B01808B65}"/>
              </a:ext>
            </a:extLst>
          </p:cNvPr>
          <p:cNvSpPr txBox="1"/>
          <p:nvPr/>
        </p:nvSpPr>
        <p:spPr>
          <a:xfrm>
            <a:off x="357445" y="3994778"/>
            <a:ext cx="324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>
                <a:latin typeface="Optima" panose="02000503060000020004" pitchFamily="2" charset="0"/>
              </a:rPr>
              <a:t>V.V. Skokov et al., </a:t>
            </a:r>
            <a:r>
              <a:rPr lang="en-GB" sz="1200" i="1" dirty="0" err="1">
                <a:latin typeface="Optima" panose="02000503060000020004" pitchFamily="2" charset="0"/>
              </a:rPr>
              <a:t>Int.J.Mod.Phys.A</a:t>
            </a:r>
            <a:r>
              <a:rPr lang="en-GB" sz="1200" dirty="0">
                <a:latin typeface="Optima" panose="02000503060000020004" pitchFamily="2" charset="0"/>
              </a:rPr>
              <a:t> 24 (2009) </a:t>
            </a:r>
          </a:p>
          <a:p>
            <a:r>
              <a:rPr lang="en-GB" sz="1200" dirty="0">
                <a:latin typeface="Optima" panose="02000503060000020004" pitchFamily="2" charset="0"/>
              </a:rPr>
              <a:t>H. Taia et al., </a:t>
            </a:r>
            <a:r>
              <a:rPr lang="en-GB" sz="1200" i="1" dirty="0" err="1">
                <a:latin typeface="Optima" panose="02000503060000020004" pitchFamily="2" charset="0"/>
              </a:rPr>
              <a:t>Phys.Rev.C</a:t>
            </a:r>
            <a:r>
              <a:rPr lang="en-GB" sz="1200" dirty="0">
                <a:latin typeface="Optima" panose="02000503060000020004" pitchFamily="2" charset="0"/>
              </a:rPr>
              <a:t> 110 (2024)</a:t>
            </a:r>
            <a:endParaRPr lang="en-IT" sz="1200" dirty="0">
              <a:latin typeface="Optima" panose="0200050306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348325-BFCE-BF16-1CB0-1754161AF317}"/>
                  </a:ext>
                </a:extLst>
              </p:cNvPr>
              <p:cNvSpPr txBox="1"/>
              <p:nvPr/>
            </p:nvSpPr>
            <p:spPr>
              <a:xfrm>
                <a:off x="214712" y="4555887"/>
                <a:ext cx="6360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dirty="0">
                    <a:solidFill>
                      <a:srgbClr val="FF0000"/>
                    </a:solidFill>
                    <a:latin typeface="Optima" panose="02000503060000020004" pitchFamily="2" charset="0"/>
                  </a:rPr>
                  <a:t>STILL </a:t>
                </a:r>
                <a:r>
                  <a:rPr lang="en-IT" dirty="0">
                    <a:solidFill>
                      <a:srgbClr val="FF0000"/>
                    </a:solidFill>
                    <a:latin typeface="Symbol" pitchFamily="2" charset="2"/>
                  </a:rPr>
                  <a:t>D</a:t>
                </a:r>
                <a:r>
                  <a:rPr lang="it-IT" dirty="0">
                    <a:solidFill>
                      <a:srgbClr val="FF0000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v</a:t>
                </a:r>
                <a:r>
                  <a:rPr lang="it-IT" baseline="-25000" dirty="0">
                    <a:solidFill>
                      <a:srgbClr val="FF0000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1</a:t>
                </a:r>
                <a:r>
                  <a:rPr lang="it-IT" dirty="0">
                    <a:solidFill>
                      <a:srgbClr val="FF0000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D</m:t>
                        </m:r>
                      </m:e>
                      <m:sup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0</m:t>
                        </m:r>
                      </m:sup>
                    </m:sSup>
                    <m:r>
                      <a:rPr lang="it-IT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/>
                      </a:rPr>
                      <m:t>−</m:t>
                    </m:r>
                    <m:sSup>
                      <m:sSup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/>
                              </a:rPr>
                              <m:t>D</m:t>
                            </m:r>
                          </m:e>
                        </m:acc>
                      </m:e>
                      <m:sup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FF0000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 can be a signature of a </a:t>
                </a:r>
                <a:r>
                  <a:rPr lang="it-IT" dirty="0" err="1">
                    <a:solidFill>
                      <a:srgbClr val="FF0000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partonic</a:t>
                </a:r>
                <a:r>
                  <a:rPr lang="it-IT" dirty="0">
                    <a:solidFill>
                      <a:srgbClr val="FF0000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phase</a:t>
                </a:r>
                <a:r>
                  <a:rPr lang="it-IT" dirty="0">
                    <a:solidFill>
                      <a:srgbClr val="FF0000"/>
                    </a:solidFill>
                    <a:latin typeface="Optima" panose="02000503060000020004" pitchFamily="2" charset="0"/>
                    <a:cs typeface="Optima"/>
                    <a:sym typeface="Wingdings"/>
                  </a:rPr>
                  <a:t>!</a:t>
                </a:r>
                <a:r>
                  <a:rPr lang="en-IT" dirty="0">
                    <a:solidFill>
                      <a:srgbClr val="FF0000"/>
                    </a:solidFill>
                    <a:latin typeface="Optima" panose="02000503060000020004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348325-BFCE-BF16-1CB0-1754161AF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2" y="4555887"/>
                <a:ext cx="6360908" cy="369332"/>
              </a:xfrm>
              <a:prstGeom prst="rect">
                <a:avLst/>
              </a:prstGeom>
              <a:blipFill>
                <a:blip r:embed="rId14"/>
                <a:stretch>
                  <a:fillRect l="-797" t="-10000" b="-2666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789B7669-E2B3-1CCD-8DB3-54FAF83F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8" y="103005"/>
            <a:ext cx="9036179" cy="549753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en-US" sz="2400" b="1" dirty="0">
                <a:solidFill>
                  <a:srgbClr val="C00000"/>
                </a:solidFill>
                <a:latin typeface="Optima"/>
                <a:cs typeface="Optima"/>
              </a:rPr>
              <a:t>Impact of Magnetic Field at FAIR/SPS?</a:t>
            </a:r>
            <a:br>
              <a:rPr lang="en-US" sz="2400" b="1" dirty="0">
                <a:solidFill>
                  <a:srgbClr val="C00000"/>
                </a:solidFill>
                <a:latin typeface="Optima"/>
                <a:cs typeface="Optima"/>
              </a:rPr>
            </a:br>
            <a:r>
              <a:rPr lang="en-US" sz="900" b="1" dirty="0">
                <a:solidFill>
                  <a:srgbClr val="C00000"/>
                </a:solidFill>
                <a:latin typeface="Optima"/>
                <a:cs typeface="Optima"/>
              </a:rPr>
              <a:t>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355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B22102-F877-3625-085A-CA8506DB3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21</a:t>
            </a:fld>
            <a:endParaRPr lang="en-I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02B681-1D64-0ABD-B7FE-89B71313C598}"/>
              </a:ext>
            </a:extLst>
          </p:cNvPr>
          <p:cNvSpPr txBox="1">
            <a:spLocks/>
          </p:cNvSpPr>
          <p:nvPr/>
        </p:nvSpPr>
        <p:spPr>
          <a:xfrm>
            <a:off x="151900" y="234176"/>
            <a:ext cx="8992100" cy="5744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sz="2800" b="1" dirty="0">
                <a:latin typeface="Optima"/>
                <a:cs typeface="Optima"/>
              </a:rPr>
              <a:t>What implies new D</a:t>
            </a:r>
            <a:r>
              <a:rPr lang="en-US" sz="2800" b="1" baseline="-25000" dirty="0">
                <a:latin typeface="Optima"/>
                <a:cs typeface="Optima"/>
              </a:rPr>
              <a:t>s</a:t>
            </a:r>
            <a:r>
              <a:rPr lang="en-US" sz="2800" b="1" dirty="0">
                <a:latin typeface="Optima"/>
                <a:cs typeface="Optima"/>
              </a:rPr>
              <a:t>/</a:t>
            </a:r>
            <a:r>
              <a:rPr lang="en-US" sz="2800" b="1" dirty="0" err="1">
                <a:latin typeface="Symbol" pitchFamily="2" charset="2"/>
                <a:cs typeface="Optima"/>
              </a:rPr>
              <a:t>t</a:t>
            </a:r>
            <a:r>
              <a:rPr lang="en-US" sz="2800" b="1" baseline="-25000" dirty="0" err="1">
                <a:latin typeface="Optima"/>
                <a:cs typeface="Optima"/>
              </a:rPr>
              <a:t>th</a:t>
            </a:r>
            <a:r>
              <a:rPr lang="en-US" sz="2800" b="1" dirty="0">
                <a:latin typeface="Optima"/>
                <a:cs typeface="Optima"/>
              </a:rPr>
              <a:t> of charm form R</a:t>
            </a:r>
            <a:r>
              <a:rPr lang="en-US" sz="2800" b="1" baseline="-25000" dirty="0">
                <a:latin typeface="Optima"/>
                <a:cs typeface="Optima"/>
              </a:rPr>
              <a:t>AA</a:t>
            </a:r>
            <a:r>
              <a:rPr lang="en-US" sz="2800" b="1" dirty="0">
                <a:latin typeface="Optima"/>
                <a:cs typeface="Optima"/>
              </a:rPr>
              <a:t> &amp; v</a:t>
            </a:r>
            <a:r>
              <a:rPr lang="en-US" sz="2800" b="1" baseline="-25000" dirty="0">
                <a:latin typeface="Optima"/>
                <a:cs typeface="Optima"/>
              </a:rPr>
              <a:t>2</a:t>
            </a:r>
            <a:br>
              <a:rPr lang="en-US" sz="2800" dirty="0">
                <a:latin typeface="Optima"/>
                <a:cs typeface="Optima"/>
              </a:rPr>
            </a:br>
            <a:r>
              <a:rPr lang="en-US" sz="1200" b="1" dirty="0">
                <a:latin typeface="Optima"/>
                <a:cs typeface="Optima"/>
              </a:rPr>
              <a:t>__________________________________________________________________________________________________________________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EAB47-C99B-A3DE-5ECD-DB1EA552A4C7}"/>
              </a:ext>
            </a:extLst>
          </p:cNvPr>
          <p:cNvSpPr txBox="1"/>
          <p:nvPr/>
        </p:nvSpPr>
        <p:spPr>
          <a:xfrm>
            <a:off x="4849483" y="3171374"/>
            <a:ext cx="3949732" cy="61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GB" sz="1600" dirty="0">
                <a:latin typeface="Symbol" pitchFamily="2" charset="2"/>
              </a:rPr>
              <a:t>t</a:t>
            </a:r>
            <a:r>
              <a:rPr lang="en-IT" sz="1600" dirty="0">
                <a:latin typeface="Optima" panose="02000503060000020004" pitchFamily="2" charset="0"/>
              </a:rPr>
              <a:t>=</a:t>
            </a:r>
            <a:r>
              <a:rPr lang="en-IT" sz="1600" dirty="0">
                <a:latin typeface="Symbol" pitchFamily="2" charset="2"/>
              </a:rPr>
              <a:t>t</a:t>
            </a:r>
            <a:r>
              <a:rPr lang="en-IT" sz="1600" baseline="-25000" dirty="0">
                <a:latin typeface="Optima" panose="02000503060000020004" pitchFamily="2" charset="0"/>
              </a:rPr>
              <a:t>th</a:t>
            </a:r>
            <a:r>
              <a:rPr lang="en-IT" sz="1600" dirty="0">
                <a:latin typeface="Optima" panose="02000503060000020004" pitchFamily="2" charset="0"/>
              </a:rPr>
              <a:t> does not mean a full </a:t>
            </a:r>
            <a:r>
              <a:rPr lang="en-GB" sz="1600" dirty="0">
                <a:latin typeface="Optima" panose="02000503060000020004" pitchFamily="2" charset="0"/>
              </a:rPr>
              <a:t>e</a:t>
            </a:r>
            <a:r>
              <a:rPr lang="en-IT" sz="1600" dirty="0">
                <a:latin typeface="Optima" panose="02000503060000020004" pitchFamily="2" charset="0"/>
              </a:rPr>
              <a:t>quilibrium has been reached </a:t>
            </a:r>
            <a:r>
              <a:rPr lang="en-GB" sz="1600" dirty="0" err="1">
                <a:latin typeface="Optima" panose="02000503060000020004" pitchFamily="2" charset="0"/>
              </a:rPr>
              <a:t>i</a:t>
            </a:r>
            <a:r>
              <a:rPr lang="en-IT" sz="1600" dirty="0">
                <a:latin typeface="Optima" panose="02000503060000020004" pitchFamily="2" charset="0"/>
              </a:rPr>
              <a:t>t is a relaxation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7B853-B2F7-F9A0-08CF-677CA6113F9C}"/>
              </a:ext>
            </a:extLst>
          </p:cNvPr>
          <p:cNvSpPr txBox="1"/>
          <p:nvPr/>
        </p:nvSpPr>
        <p:spPr>
          <a:xfrm>
            <a:off x="5832088" y="11512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DB4507-1D20-D167-E005-6ED696D034A9}"/>
              </a:ext>
            </a:extLst>
          </p:cNvPr>
          <p:cNvGrpSpPr/>
          <p:nvPr/>
        </p:nvGrpSpPr>
        <p:grpSpPr>
          <a:xfrm>
            <a:off x="4492586" y="676975"/>
            <a:ext cx="4499514" cy="2556077"/>
            <a:chOff x="83200" y="729161"/>
            <a:chExt cx="4499514" cy="2556077"/>
          </a:xfrm>
        </p:grpSpPr>
        <p:pic>
          <p:nvPicPr>
            <p:cNvPr id="5" name="Picture 4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65CEE411-83BB-80E4-135C-770DE4385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00" y="729161"/>
              <a:ext cx="4478088" cy="255607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D7F44A-0E67-796C-5625-953781E755CE}"/>
                </a:ext>
              </a:extLst>
            </p:cNvPr>
            <p:cNvSpPr/>
            <p:nvPr/>
          </p:nvSpPr>
          <p:spPr>
            <a:xfrm>
              <a:off x="888772" y="1875781"/>
              <a:ext cx="914400" cy="355601"/>
            </a:xfrm>
            <a:prstGeom prst="rect">
              <a:avLst/>
            </a:prstGeom>
            <a:solidFill>
              <a:schemeClr val="accent2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9828A5-EFE4-1333-B51B-3804D606E995}"/>
                </a:ext>
              </a:extLst>
            </p:cNvPr>
            <p:cNvSpPr txBox="1"/>
            <p:nvPr/>
          </p:nvSpPr>
          <p:spPr>
            <a:xfrm>
              <a:off x="2492077" y="1862000"/>
              <a:ext cx="20906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T" sz="1600" dirty="0">
                  <a:solidFill>
                    <a:schemeClr val="accent2">
                      <a:lumMod val="75000"/>
                    </a:schemeClr>
                  </a:solidFill>
                  <a:latin typeface="Optima" panose="02000503060000020004" pitchFamily="2" charset="0"/>
                </a:rPr>
                <a:t>Region explored </a:t>
              </a:r>
            </a:p>
            <a:p>
              <a:pPr algn="ctr"/>
              <a:r>
                <a:rPr lang="en-IT" sz="1600" dirty="0">
                  <a:solidFill>
                    <a:schemeClr val="accent2">
                      <a:lumMod val="75000"/>
                    </a:schemeClr>
                  </a:solidFill>
                  <a:latin typeface="Optima" panose="02000503060000020004" pitchFamily="2" charset="0"/>
                </a:rPr>
                <a:t>from phenomenology</a:t>
              </a:r>
            </a:p>
            <a:p>
              <a:pPr algn="ctr"/>
              <a:r>
                <a:rPr lang="en-GB" sz="1600" dirty="0">
                  <a:solidFill>
                    <a:schemeClr val="accent2">
                      <a:lumMod val="75000"/>
                    </a:schemeClr>
                  </a:solidFill>
                  <a:latin typeface="Optima" panose="02000503060000020004" pitchFamily="2" charset="0"/>
                </a:rPr>
                <a:t>to determine D</a:t>
              </a:r>
              <a:r>
                <a:rPr lang="en-GB" sz="1600" baseline="-25000" dirty="0">
                  <a:solidFill>
                    <a:schemeClr val="accent2">
                      <a:lumMod val="75000"/>
                    </a:schemeClr>
                  </a:solidFill>
                  <a:latin typeface="Optima" panose="02000503060000020004" pitchFamily="2" charset="0"/>
                </a:rPr>
                <a:t>s</a:t>
              </a:r>
              <a:r>
                <a:rPr lang="en-GB" sz="1600" dirty="0">
                  <a:solidFill>
                    <a:schemeClr val="accent2">
                      <a:lumMod val="75000"/>
                    </a:schemeClr>
                  </a:solidFill>
                  <a:latin typeface="Optima" panose="02000503060000020004" pitchFamily="2" charset="0"/>
                </a:rPr>
                <a:t>(T)</a:t>
              </a:r>
              <a:endParaRPr lang="en-IT" sz="1600" dirty="0">
                <a:solidFill>
                  <a:schemeClr val="accent2">
                    <a:lumMod val="75000"/>
                  </a:schemeClr>
                </a:solidFill>
                <a:latin typeface="Optima" panose="02000503060000020004" pitchFamily="2" charset="0"/>
              </a:endParaRPr>
            </a:p>
          </p:txBody>
        </p: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F802B635-DDA6-4E2E-E13E-5EFB960AB4C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756201" y="2001004"/>
              <a:ext cx="765814" cy="264398"/>
            </a:xfrm>
            <a:prstGeom prst="curvedConnector3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14545B-EACF-2874-E1FD-3738A5BBDBB6}"/>
                </a:ext>
              </a:extLst>
            </p:cNvPr>
            <p:cNvSpPr txBox="1"/>
            <p:nvPr/>
          </p:nvSpPr>
          <p:spPr>
            <a:xfrm rot="20554108">
              <a:off x="458214" y="1734566"/>
              <a:ext cx="1772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400" dirty="0"/>
                <a:t>QPM~PHSD-TAMUold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229705-1842-78D1-D0BB-F22DE3DD457B}"/>
                </a:ext>
              </a:extLst>
            </p:cNvPr>
            <p:cNvSpPr txBox="1"/>
            <p:nvPr/>
          </p:nvSpPr>
          <p:spPr>
            <a:xfrm rot="20205563">
              <a:off x="617645" y="207749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400" dirty="0">
                  <a:solidFill>
                    <a:srgbClr val="FF0000"/>
                  </a:solidFill>
                </a:rPr>
                <a:t>QPMp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9C00DD-D941-B032-4167-3E68ECD07DB8}"/>
                </a:ext>
              </a:extLst>
            </p:cNvPr>
            <p:cNvSpPr txBox="1"/>
            <p:nvPr/>
          </p:nvSpPr>
          <p:spPr>
            <a:xfrm rot="20205563">
              <a:off x="1347607" y="1322325"/>
              <a:ext cx="10851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400" dirty="0">
                  <a:solidFill>
                    <a:srgbClr val="0038D9"/>
                  </a:solidFill>
                </a:rPr>
                <a:t>LQCD-TAMU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5BA13F-DB15-B379-FD7F-32C41C721270}"/>
                </a:ext>
              </a:extLst>
            </p:cNvPr>
            <p:cNvSpPr txBox="1"/>
            <p:nvPr/>
          </p:nvSpPr>
          <p:spPr>
            <a:xfrm>
              <a:off x="1452455" y="2425918"/>
              <a:ext cx="9625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400" dirty="0">
                  <a:solidFill>
                    <a:srgbClr val="A700DA"/>
                  </a:solidFill>
                </a:rPr>
                <a:t>LQCD-drag</a:t>
              </a:r>
            </a:p>
          </p:txBody>
        </p:sp>
      </p:grpSp>
      <p:pic>
        <p:nvPicPr>
          <p:cNvPr id="15" name="Immagine 3">
            <a:extLst>
              <a:ext uri="{FF2B5EF4-FFF2-40B4-BE49-F238E27FC236}">
                <a16:creationId xmlns:a16="http://schemas.microsoft.com/office/drawing/2014/main" id="{C4E80339-BDB3-C731-2653-FE088152C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556" y="2640811"/>
            <a:ext cx="2675781" cy="484461"/>
          </a:xfrm>
          <a:prstGeom prst="rect">
            <a:avLst/>
          </a:prstGeom>
        </p:spPr>
      </p:pic>
      <p:pic>
        <p:nvPicPr>
          <p:cNvPr id="18" name="Google Shape;258;p27">
            <a:extLst>
              <a:ext uri="{FF2B5EF4-FFF2-40B4-BE49-F238E27FC236}">
                <a16:creationId xmlns:a16="http://schemas.microsoft.com/office/drawing/2014/main" id="{EA174325-7799-BD1A-1F09-1832A8E4967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900" y="669317"/>
            <a:ext cx="3712470" cy="306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A37844-E1E6-644F-9C08-633ACB319AC1}"/>
              </a:ext>
            </a:extLst>
          </p:cNvPr>
          <p:cNvSpPr txBox="1"/>
          <p:nvPr/>
        </p:nvSpPr>
        <p:spPr>
          <a:xfrm>
            <a:off x="151900" y="3750908"/>
            <a:ext cx="394973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600" dirty="0">
                <a:solidFill>
                  <a:srgbClr val="C00000"/>
                </a:solidFill>
                <a:latin typeface="Optima" panose="02000503060000020004" pitchFamily="2" charset="0"/>
                <a:ea typeface="Comic Sans MS"/>
                <a:cs typeface="Comic Sans MS"/>
                <a:sym typeface="Comic Sans MS"/>
              </a:rPr>
              <a:t>At T=1.25 T</a:t>
            </a:r>
            <a:r>
              <a:rPr lang="en-GB" sz="1600" baseline="-25000" dirty="0">
                <a:solidFill>
                  <a:srgbClr val="C00000"/>
                </a:solidFill>
                <a:latin typeface="Optima" panose="02000503060000020004" pitchFamily="2" charset="0"/>
                <a:ea typeface="Comic Sans MS"/>
                <a:cs typeface="Comic Sans MS"/>
                <a:sym typeface="Comic Sans MS"/>
              </a:rPr>
              <a:t>c</a:t>
            </a:r>
          </a:p>
          <a:p>
            <a:pPr lvl="0">
              <a:spcAft>
                <a:spcPts val="600"/>
              </a:spcAft>
            </a:pPr>
            <a:r>
              <a:rPr lang="en-GB" sz="1600" b="1" dirty="0" err="1">
                <a:solidFill>
                  <a:srgbClr val="C00000"/>
                </a:solidFill>
                <a:latin typeface="Optima" panose="02000503060000020004" pitchFamily="2" charset="0"/>
                <a:ea typeface="Comic Sans MS"/>
                <a:cs typeface="Comic Sans MS"/>
                <a:sym typeface="Comic Sans MS"/>
              </a:rPr>
              <a:t>QPMp</a:t>
            </a:r>
            <a:r>
              <a:rPr lang="en-GB" sz="1600" b="1" dirty="0">
                <a:solidFill>
                  <a:srgbClr val="C00000"/>
                </a:solidFill>
                <a:latin typeface="Optima" panose="02000503060000020004" pitchFamily="2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rgbClr val="C00000"/>
                </a:solidFill>
                <a:latin typeface="Optima" panose="02000503060000020004" pitchFamily="2" charset="0"/>
                <a:ea typeface="Comic Sans MS"/>
                <a:cs typeface="Comic Sans MS"/>
                <a:sym typeface="Comic Sans MS"/>
              </a:rPr>
              <a:t>implies</a:t>
            </a:r>
            <a:r>
              <a:rPr lang="en-GB" sz="1600" b="1" dirty="0">
                <a:solidFill>
                  <a:srgbClr val="C00000"/>
                </a:solidFill>
                <a:latin typeface="Optima" panose="02000503060000020004" pitchFamily="2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rgbClr val="C00000"/>
                </a:solidFill>
                <a:latin typeface="Symbol" pitchFamily="2" charset="2"/>
              </a:rPr>
              <a:t>t</a:t>
            </a:r>
            <a:r>
              <a:rPr lang="en-IT" sz="1600" baseline="-25000" dirty="0">
                <a:solidFill>
                  <a:srgbClr val="C00000"/>
                </a:solidFill>
                <a:latin typeface="Optima" panose="02000503060000020004" pitchFamily="2" charset="0"/>
              </a:rPr>
              <a:t>th</a:t>
            </a:r>
            <a:r>
              <a:rPr lang="en-IT" sz="1600" dirty="0">
                <a:solidFill>
                  <a:srgbClr val="C00000"/>
                </a:solidFill>
                <a:latin typeface="Optima" panose="02000503060000020004" pitchFamily="2" charset="0"/>
              </a:rPr>
              <a:t>(p</a:t>
            </a:r>
            <a:r>
              <a:rPr lang="en-IT" sz="1600" dirty="0">
                <a:solidFill>
                  <a:srgbClr val="C00000"/>
                </a:solidFill>
                <a:latin typeface="Optima" panose="02000503060000020004" pitchFamily="2" charset="0"/>
                <a:sym typeface="Wingdings" pitchFamily="2" charset="2"/>
              </a:rPr>
              <a:t>0)</a:t>
            </a:r>
            <a:r>
              <a:rPr lang="en-IT" sz="1600" dirty="0">
                <a:solidFill>
                  <a:srgbClr val="C00000"/>
                </a:solidFill>
                <a:latin typeface="Optima" panose="02000503060000020004" pitchFamily="2" charset="0"/>
              </a:rPr>
              <a:t>~2.4 fm/c</a:t>
            </a:r>
          </a:p>
          <a:p>
            <a:pPr>
              <a:spcAft>
                <a:spcPts val="600"/>
              </a:spcAft>
            </a:pPr>
            <a:r>
              <a:rPr lang="en-IT" sz="1600" b="1" dirty="0">
                <a:solidFill>
                  <a:srgbClr val="C00000"/>
                </a:solidFill>
                <a:latin typeface="Optima" panose="02000503060000020004" pitchFamily="2" charset="0"/>
                <a:ea typeface="Comic Sans MS"/>
                <a:cs typeface="Comic Sans MS"/>
                <a:sym typeface="Comic Sans MS"/>
              </a:rPr>
              <a:t>New LQCDC </a:t>
            </a:r>
            <a:r>
              <a:rPr lang="en-GB" sz="1600" b="1" dirty="0">
                <a:solidFill>
                  <a:srgbClr val="C00000"/>
                </a:solidFill>
                <a:latin typeface="Optima" panose="02000503060000020004" pitchFamily="2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rgbClr val="C00000"/>
                </a:solidFill>
                <a:latin typeface="Optima" panose="02000503060000020004" pitchFamily="2" charset="0"/>
                <a:ea typeface="Comic Sans MS"/>
                <a:cs typeface="Comic Sans MS"/>
                <a:sym typeface="Comic Sans MS"/>
              </a:rPr>
              <a:t>implies </a:t>
            </a:r>
            <a:r>
              <a:rPr lang="en-GB" sz="1600" dirty="0">
                <a:solidFill>
                  <a:srgbClr val="C00000"/>
                </a:solidFill>
                <a:latin typeface="Symbol" pitchFamily="2" charset="2"/>
              </a:rPr>
              <a:t>t</a:t>
            </a:r>
            <a:r>
              <a:rPr lang="en-IT" sz="1600" baseline="-25000" dirty="0">
                <a:solidFill>
                  <a:srgbClr val="C00000"/>
                </a:solidFill>
                <a:latin typeface="Optima" panose="02000503060000020004" pitchFamily="2" charset="0"/>
              </a:rPr>
              <a:t>th</a:t>
            </a:r>
            <a:r>
              <a:rPr lang="en-IT" sz="1600" dirty="0">
                <a:solidFill>
                  <a:srgbClr val="C00000"/>
                </a:solidFill>
                <a:latin typeface="Optima" panose="02000503060000020004" pitchFamily="2" charset="0"/>
              </a:rPr>
              <a:t>(p</a:t>
            </a:r>
            <a:r>
              <a:rPr lang="en-IT" sz="1600" dirty="0">
                <a:solidFill>
                  <a:srgbClr val="C00000"/>
                </a:solidFill>
                <a:latin typeface="Optima" panose="02000503060000020004" pitchFamily="2" charset="0"/>
                <a:sym typeface="Wingdings" pitchFamily="2" charset="2"/>
              </a:rPr>
              <a:t>0)</a:t>
            </a:r>
            <a:r>
              <a:rPr lang="en-IT" sz="1600" dirty="0">
                <a:solidFill>
                  <a:srgbClr val="C00000"/>
                </a:solidFill>
                <a:latin typeface="Optima" panose="02000503060000020004" pitchFamily="2" charset="0"/>
              </a:rPr>
              <a:t>~1.4 fm/c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161B06-507C-AC00-69EA-FF37E3C6B510}"/>
                  </a:ext>
                </a:extLst>
              </p:cNvPr>
              <p:cNvSpPr txBox="1"/>
              <p:nvPr/>
            </p:nvSpPr>
            <p:spPr>
              <a:xfrm>
                <a:off x="4862189" y="3839808"/>
                <a:ext cx="2716065" cy="44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1600" dirty="0">
                    <a:solidFill>
                      <a:srgbClr val="A700DA"/>
                    </a:solidFill>
                  </a:rPr>
                  <a:t>LQCD-drag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T" sz="1600" i="1" smtClean="0">
                            <a:solidFill>
                              <a:srgbClr val="A700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sz="1600" i="1" smtClean="0">
                            <a:solidFill>
                              <a:srgbClr val="A700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A700DA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A700DA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A700D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A700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A700DA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T" sz="1600" dirty="0">
                    <a:solidFill>
                      <a:srgbClr val="A700DA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T" sz="1600" i="1" dirty="0" smtClean="0">
                            <a:solidFill>
                              <a:srgbClr val="A700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T" sz="1600" i="1" dirty="0" smtClean="0">
                                <a:solidFill>
                                  <a:srgbClr val="A700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A700DA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rgbClr val="A700DA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1600" b="0" i="1" dirty="0" smtClean="0">
                            <a:solidFill>
                              <a:srgbClr val="A700DA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lang="en-IT" sz="1600" i="1" dirty="0" smtClean="0">
                            <a:solidFill>
                              <a:srgbClr val="A700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A700DA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A700DA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IT" sz="1600" dirty="0">
                  <a:solidFill>
                    <a:srgbClr val="A700DA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161B06-507C-AC00-69EA-FF37E3C6B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189" y="3839808"/>
                <a:ext cx="2716065" cy="440633"/>
              </a:xfrm>
              <a:prstGeom prst="rect">
                <a:avLst/>
              </a:prstGeom>
              <a:blipFill>
                <a:blip r:embed="rId5"/>
                <a:stretch>
                  <a:fillRect l="-1402" b="-5714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81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5F182-F9FE-5BE6-3587-3E57C9A5E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A24DB3-9589-3363-11EB-ABE5071E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2</a:t>
            </a:fld>
            <a:endParaRPr lang="en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342E9-387B-1FD1-0586-04C568F7A3B6}"/>
              </a:ext>
            </a:extLst>
          </p:cNvPr>
          <p:cNvSpPr txBox="1"/>
          <p:nvPr/>
        </p:nvSpPr>
        <p:spPr>
          <a:xfrm>
            <a:off x="105502" y="30627"/>
            <a:ext cx="894894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T" sz="1600" dirty="0">
                <a:latin typeface="Optima" panose="02000503060000020004" pitchFamily="2" charset="0"/>
              </a:rPr>
              <a:t>From RHIC-LHC charm 2</a:t>
            </a:r>
            <a:r>
              <a:rPr lang="en-IT" sz="1600" dirty="0">
                <a:latin typeface="Symbol" pitchFamily="2" charset="2"/>
              </a:rPr>
              <a:t>p</a:t>
            </a:r>
            <a:r>
              <a:rPr lang="en-IT" sz="1600" dirty="0">
                <a:latin typeface="Optima" panose="02000503060000020004" pitchFamily="2" charset="0"/>
              </a:rPr>
              <a:t>TD</a:t>
            </a:r>
            <a:r>
              <a:rPr lang="en-IT" sz="1600" baseline="-25000" dirty="0">
                <a:latin typeface="Optima" panose="02000503060000020004" pitchFamily="2" charset="0"/>
              </a:rPr>
              <a:t>s</a:t>
            </a:r>
            <a:r>
              <a:rPr lang="en-IT" sz="1600" dirty="0">
                <a:latin typeface="Optima" panose="02000503060000020004" pitchFamily="2" charset="0"/>
              </a:rPr>
              <a:t> ~ 1-2 </a:t>
            </a:r>
            <a:r>
              <a:rPr lang="en-IT" sz="1600" dirty="0"/>
              <a:t>[</a:t>
            </a:r>
            <a:r>
              <a:rPr lang="en-GB" sz="1600" dirty="0">
                <a:solidFill>
                  <a:srgbClr val="C00000"/>
                </a:solidFill>
                <a:latin typeface="Symbol" pitchFamily="2" charset="2"/>
              </a:rPr>
              <a:t>t</a:t>
            </a:r>
            <a:r>
              <a:rPr lang="en-IT" sz="1600" baseline="-25000" dirty="0">
                <a:solidFill>
                  <a:srgbClr val="C00000"/>
                </a:solidFill>
                <a:latin typeface="Optima" panose="02000503060000020004" pitchFamily="2" charset="0"/>
              </a:rPr>
              <a:t>th</a:t>
            </a:r>
            <a:r>
              <a:rPr lang="en-IT" sz="1600" dirty="0">
                <a:solidFill>
                  <a:srgbClr val="C00000"/>
                </a:solidFill>
                <a:latin typeface="Optima" panose="02000503060000020004" pitchFamily="2" charset="0"/>
              </a:rPr>
              <a:t> (p=0)~1-2.5 fm/c] </a:t>
            </a:r>
            <a:r>
              <a:rPr lang="en-IT" sz="1600" dirty="0"/>
              <a:t> </a:t>
            </a:r>
            <a:r>
              <a:rPr lang="en-IT" sz="1600" dirty="0">
                <a:latin typeface="Optima" panose="02000503060000020004" pitchFamily="2" charset="0"/>
              </a:rPr>
              <a:t>for T~T</a:t>
            </a:r>
            <a:r>
              <a:rPr lang="en-IT" sz="1600" baseline="-25000" dirty="0">
                <a:latin typeface="Optima" panose="02000503060000020004" pitchFamily="2" charset="0"/>
              </a:rPr>
              <a:t>c</a:t>
            </a:r>
            <a:r>
              <a:rPr lang="en-IT" sz="1600" dirty="0">
                <a:latin typeface="Optima" panose="02000503060000020004" pitchFamily="2" charset="0"/>
              </a:rPr>
              <a:t> &amp; small p</a:t>
            </a:r>
            <a:r>
              <a:rPr lang="en-IT" sz="1600" baseline="-25000" dirty="0">
                <a:latin typeface="Optima" panose="02000503060000020004" pitchFamily="2" charset="0"/>
              </a:rPr>
              <a:t>T</a:t>
            </a:r>
            <a:endParaRPr lang="en-IT" sz="1600" dirty="0">
              <a:latin typeface="Optima" panose="02000503060000020004" pitchFamily="2" charset="0"/>
            </a:endParaRPr>
          </a:p>
          <a:p>
            <a:pPr>
              <a:spcAft>
                <a:spcPts val="600"/>
              </a:spcAft>
            </a:pPr>
            <a:r>
              <a:rPr lang="en-GB" sz="1600" dirty="0">
                <a:latin typeface="Optima" panose="02000503060000020004" pitchFamily="2" charset="0"/>
              </a:rPr>
              <a:t>W</a:t>
            </a:r>
            <a:r>
              <a:rPr lang="en-IT" sz="1600" dirty="0">
                <a:latin typeface="Optima" panose="02000503060000020004" pitchFamily="2" charset="0"/>
              </a:rPr>
              <a:t>hich should about to hold for QGP at s/n</a:t>
            </a:r>
            <a:r>
              <a:rPr lang="en-IT" sz="1600" baseline="-25000" dirty="0">
                <a:latin typeface="Optima" panose="02000503060000020004" pitchFamily="2" charset="0"/>
              </a:rPr>
              <a:t>B</a:t>
            </a:r>
            <a:r>
              <a:rPr lang="en-IT" sz="1600" dirty="0">
                <a:latin typeface="Optima" panose="02000503060000020004" pitchFamily="2" charset="0"/>
              </a:rPr>
              <a:t> ~ 20-30 (~NA60+ </a:t>
            </a:r>
            <a:r>
              <a:rPr lang="en-IT" sz="1600" dirty="0">
                <a:latin typeface="Symbol" pitchFamily="2" charset="2"/>
              </a:rPr>
              <a:t>m</a:t>
            </a:r>
            <a:r>
              <a:rPr lang="en-IT" sz="1600" baseline="-25000" dirty="0">
                <a:latin typeface="Optima" panose="02000503060000020004" pitchFamily="2" charset="0"/>
              </a:rPr>
              <a:t>B</a:t>
            </a:r>
            <a:r>
              <a:rPr lang="en-IT" sz="1600" dirty="0">
                <a:latin typeface="Optima" panose="02000503060000020004" pitchFamily="2" charset="0"/>
              </a:rPr>
              <a:t>~250-300 MeV)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419274-9731-417F-BF05-019D21047A38}"/>
                  </a:ext>
                </a:extLst>
              </p:cNvPr>
              <p:cNvSpPr txBox="1"/>
              <p:nvPr/>
            </p:nvSpPr>
            <p:spPr>
              <a:xfrm>
                <a:off x="258835" y="4147435"/>
                <a:ext cx="8293745" cy="457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h𝑎𝑑𝑟𝑜𝑛𝑖𝑐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𝑚𝑎𝑡𝑡𝑒𝑟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𝑣𝑒𝑟𝑦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𝑟𝑒𝑙𝑒𝑣𝑎𝑛𝑡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 </m:t>
                    </m:r>
                    <m:sSub>
                      <m:sSubPr>
                        <m:ctrlPr>
                          <a:rPr lang="en-IT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IT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IT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T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IT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IT" sz="1600" dirty="0">
                    <a:solidFill>
                      <a:srgbClr val="C00000"/>
                    </a:solidFill>
                  </a:rPr>
                  <a:t> </a:t>
                </a:r>
                <a:r>
                  <a:rPr lang="en-IT" sz="1600" dirty="0">
                    <a:solidFill>
                      <a:srgbClr val="C00000"/>
                    </a:solidFill>
                    <a:latin typeface="Optima" panose="02000503060000020004" pitchFamily="2" charset="0"/>
                  </a:rPr>
                  <a:t>rise very quickly in the hadronic phase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419274-9731-417F-BF05-019D2104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35" y="4147435"/>
                <a:ext cx="8293745" cy="457882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7BEF260-CB04-BEAA-64F2-390F16FDC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641" y="1193704"/>
            <a:ext cx="3934352" cy="29467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B3D4D5-C87F-D8B4-3C73-F8AF22A690BB}"/>
              </a:ext>
            </a:extLst>
          </p:cNvPr>
          <p:cNvGrpSpPr/>
          <p:nvPr/>
        </p:nvGrpSpPr>
        <p:grpSpPr>
          <a:xfrm>
            <a:off x="368990" y="976800"/>
            <a:ext cx="3508310" cy="3127563"/>
            <a:chOff x="105502" y="1086467"/>
            <a:chExt cx="3508310" cy="31275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66F2B21-2A5A-9D8A-EC78-335327B74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502" y="1086467"/>
              <a:ext cx="3508310" cy="31275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8C9FA5-6C67-0744-8B67-268A45BD6468}"/>
                </a:ext>
              </a:extLst>
            </p:cNvPr>
            <p:cNvSpPr txBox="1"/>
            <p:nvPr/>
          </p:nvSpPr>
          <p:spPr>
            <a:xfrm>
              <a:off x="2809859" y="2928500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400" dirty="0">
                  <a:solidFill>
                    <a:srgbClr val="C00000"/>
                  </a:solidFill>
                </a:rPr>
                <a:t>DQPM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8BACDC-36D0-526C-1029-0B00B02DD8B3}"/>
                </a:ext>
              </a:extLst>
            </p:cNvPr>
            <p:cNvSpPr txBox="1"/>
            <p:nvPr/>
          </p:nvSpPr>
          <p:spPr>
            <a:xfrm rot="19864517">
              <a:off x="1929965" y="3100653"/>
              <a:ext cx="906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600" dirty="0">
                  <a:solidFill>
                    <a:srgbClr val="C00000"/>
                  </a:solidFill>
                </a:rPr>
                <a:t>larger </a:t>
              </a:r>
              <a:r>
                <a:rPr lang="en-IT" sz="1600" dirty="0">
                  <a:solidFill>
                    <a:srgbClr val="C00000"/>
                  </a:solidFill>
                  <a:latin typeface="Symbol" pitchFamily="2" charset="2"/>
                </a:rPr>
                <a:t>m</a:t>
              </a:r>
              <a:r>
                <a:rPr lang="en-IT" sz="1600" baseline="-25000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C41615C-C40F-5D89-94F9-DF46F932D540}"/>
                </a:ext>
              </a:extLst>
            </p:cNvPr>
            <p:cNvSpPr/>
            <p:nvPr/>
          </p:nvSpPr>
          <p:spPr>
            <a:xfrm>
              <a:off x="1859657" y="3343355"/>
              <a:ext cx="1525227" cy="308671"/>
            </a:xfrm>
            <a:custGeom>
              <a:avLst/>
              <a:gdLst>
                <a:gd name="connsiteX0" fmla="*/ 89 w 1525227"/>
                <a:gd name="connsiteY0" fmla="*/ 277066 h 308671"/>
                <a:gd name="connsiteX1" fmla="*/ 233354 w 1525227"/>
                <a:gd name="connsiteY1" fmla="*/ 286396 h 308671"/>
                <a:gd name="connsiteX2" fmla="*/ 1409011 w 1525227"/>
                <a:gd name="connsiteY2" fmla="*/ 25139 h 308671"/>
                <a:gd name="connsiteX3" fmla="*/ 1418342 w 1525227"/>
                <a:gd name="connsiteY3" fmla="*/ 25139 h 30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27" h="308671">
                  <a:moveTo>
                    <a:pt x="89" y="277066"/>
                  </a:moveTo>
                  <a:cubicBezTo>
                    <a:pt x="-689" y="302725"/>
                    <a:pt x="-1466" y="328384"/>
                    <a:pt x="233354" y="286396"/>
                  </a:cubicBezTo>
                  <a:cubicBezTo>
                    <a:pt x="468174" y="244408"/>
                    <a:pt x="1409011" y="25139"/>
                    <a:pt x="1409011" y="25139"/>
                  </a:cubicBezTo>
                  <a:cubicBezTo>
                    <a:pt x="1606509" y="-18404"/>
                    <a:pt x="1512425" y="3367"/>
                    <a:pt x="1418342" y="25139"/>
                  </a:cubicBezTo>
                </a:path>
              </a:pathLst>
            </a:custGeom>
            <a:noFill/>
            <a:ln w="28575">
              <a:solidFill>
                <a:srgbClr val="120F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0F33BF-A8A2-534E-A1A1-6E5D8D5BD448}"/>
                </a:ext>
              </a:extLst>
            </p:cNvPr>
            <p:cNvSpPr txBox="1"/>
            <p:nvPr/>
          </p:nvSpPr>
          <p:spPr>
            <a:xfrm>
              <a:off x="2676225" y="3395076"/>
              <a:ext cx="65932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T" sz="1400" dirty="0">
                  <a:solidFill>
                    <a:srgbClr val="120FC1"/>
                  </a:solidFill>
                  <a:latin typeface="Symbol" pitchFamily="2" charset="2"/>
                </a:rPr>
                <a:t>m</a:t>
              </a:r>
              <a:r>
                <a:rPr lang="en-IT" sz="1400" baseline="-25000" dirty="0">
                  <a:solidFill>
                    <a:srgbClr val="120FC1"/>
                  </a:solidFill>
                </a:rPr>
                <a:t>B</a:t>
              </a:r>
              <a:r>
                <a:rPr lang="en-IT" sz="1400" dirty="0">
                  <a:solidFill>
                    <a:srgbClr val="120FC1"/>
                  </a:solidFill>
                </a:rPr>
                <a:t>=0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ABE0D5-2DB1-223D-10FA-67CF761C4731}"/>
                </a:ext>
              </a:extLst>
            </p:cNvPr>
            <p:cNvSpPr txBox="1"/>
            <p:nvPr/>
          </p:nvSpPr>
          <p:spPr>
            <a:xfrm>
              <a:off x="1210279" y="3151751"/>
              <a:ext cx="83614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it-IT" sz="1100" dirty="0" err="1">
                  <a:solidFill>
                    <a:srgbClr val="C00000"/>
                  </a:solidFill>
                  <a:latin typeface="Symbol" pitchFamily="2" charset="2"/>
                  <a:cs typeface="Optima"/>
                  <a:sym typeface="Wingdings"/>
                </a:rPr>
                <a:t>t</a:t>
              </a:r>
              <a:r>
                <a:rPr lang="it-IT" sz="1100" baseline="-25000" dirty="0" err="1">
                  <a:solidFill>
                    <a:srgbClr val="C00000"/>
                  </a:solidFill>
                  <a:latin typeface="Optima" panose="02000503060000020004" pitchFamily="2" charset="0"/>
                  <a:cs typeface="Optima"/>
                  <a:sym typeface="Wingdings"/>
                </a:rPr>
                <a:t>th</a:t>
              </a:r>
              <a:r>
                <a:rPr lang="it-IT" sz="1100" dirty="0">
                  <a:solidFill>
                    <a:srgbClr val="C00000"/>
                  </a:solidFill>
                  <a:latin typeface="Optima" panose="02000503060000020004" pitchFamily="2" charset="0"/>
                  <a:cs typeface="Optima"/>
                  <a:sym typeface="Wingdings"/>
                </a:rPr>
                <a:t> ~40 fm</a:t>
              </a:r>
              <a:endParaRPr lang="it-IT" sz="1100" baseline="-25000" dirty="0">
                <a:solidFill>
                  <a:srgbClr val="C00000"/>
                </a:solidFill>
                <a:latin typeface="Optima" panose="02000503060000020004" pitchFamily="2" charset="0"/>
                <a:cs typeface="Optima"/>
                <a:sym typeface="Wingding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65928C-8154-C558-8849-B69ABD002477}"/>
                  </a:ext>
                </a:extLst>
              </p:cNvPr>
              <p:cNvSpPr txBox="1"/>
              <p:nvPr/>
            </p:nvSpPr>
            <p:spPr>
              <a:xfrm>
                <a:off x="6740996" y="2312807"/>
                <a:ext cx="2422458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IT" sz="1400" dirty="0">
                    <a:latin typeface="Optima" panose="02000503060000020004" pitchFamily="2" charset="0"/>
                  </a:rPr>
                  <a:t>- Increase at larger </a:t>
                </a:r>
                <a:r>
                  <a:rPr lang="en-GB" sz="1400" dirty="0">
                    <a:latin typeface="Symbol" pitchFamily="2" charset="2"/>
                  </a:rPr>
                  <a:t>m</a:t>
                </a:r>
                <a:r>
                  <a:rPr lang="en-IT" sz="1400" baseline="-25000" dirty="0">
                    <a:latin typeface="Optima" panose="02000503060000020004" pitchFamily="2" charset="0"/>
                  </a:rPr>
                  <a:t>B</a:t>
                </a:r>
                <a:r>
                  <a:rPr lang="en-IT" sz="1400" dirty="0">
                    <a:latin typeface="Optima" panose="02000503060000020004" pitchFamily="2" charset="0"/>
                  </a:rPr>
                  <a:t> due to 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IT" sz="1400" dirty="0">
                    <a:latin typeface="Optima" panose="02000503060000020004" pitchFamily="2" charset="0"/>
                  </a:rPr>
                  <a:t> contribution</a:t>
                </a:r>
              </a:p>
              <a:p>
                <a:r>
                  <a:rPr lang="en-GB" sz="1400" dirty="0">
                    <a:latin typeface="Optima" panose="02000503060000020004" pitchFamily="2" charset="0"/>
                  </a:rPr>
                  <a:t>- n</a:t>
                </a:r>
                <a:r>
                  <a:rPr lang="en-IT" sz="1400" dirty="0">
                    <a:latin typeface="Optima" panose="02000503060000020004" pitchFamily="2" charset="0"/>
                  </a:rPr>
                  <a:t>eglible asimmetry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IT" sz="1400" dirty="0">
                    <a:latin typeface="Optima" panose="02000503060000020004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65928C-8154-C558-8849-B69ABD002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96" y="2312807"/>
                <a:ext cx="2422458" cy="738664"/>
              </a:xfrm>
              <a:prstGeom prst="rect">
                <a:avLst/>
              </a:prstGeom>
              <a:blipFill>
                <a:blip r:embed="rId5"/>
                <a:stretch>
                  <a:fillRect l="-521" t="-1667" b="-8333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DD91EB4-47AE-FF90-D70B-919AEBBA95DC}"/>
              </a:ext>
            </a:extLst>
          </p:cNvPr>
          <p:cNvSpPr txBox="1"/>
          <p:nvPr/>
        </p:nvSpPr>
        <p:spPr>
          <a:xfrm>
            <a:off x="5795038" y="1149847"/>
            <a:ext cx="10182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T" sz="1600" dirty="0">
                <a:latin typeface="Optima" panose="02000503060000020004" pitchFamily="2" charset="0"/>
              </a:rPr>
              <a:t>Hadronic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D65A1-8FE0-C964-290A-B5B7E84DD708}"/>
              </a:ext>
            </a:extLst>
          </p:cNvPr>
          <p:cNvSpPr txBox="1"/>
          <p:nvPr/>
        </p:nvSpPr>
        <p:spPr>
          <a:xfrm>
            <a:off x="-3558" y="967979"/>
            <a:ext cx="231346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T" sz="1200" dirty="0">
                <a:latin typeface="Optima" panose="02000503060000020004" pitchFamily="2" charset="0"/>
              </a:rPr>
              <a:t>Berrehrah et al., </a:t>
            </a:r>
            <a:r>
              <a:rPr lang="en-GB" sz="1200" i="1" dirty="0">
                <a:latin typeface="Optima" panose="02000503060000020004" pitchFamily="2" charset="0"/>
              </a:rPr>
              <a:t>PRC</a:t>
            </a:r>
            <a:r>
              <a:rPr lang="en-GB" sz="1200" dirty="0">
                <a:latin typeface="Optima" panose="02000503060000020004" pitchFamily="2" charset="0"/>
              </a:rPr>
              <a:t> 91 (2015)</a:t>
            </a:r>
            <a:endParaRPr lang="en-IT" sz="1200" dirty="0">
              <a:latin typeface="Optima" panose="0200050306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F52EC0-449F-7795-6D89-91C178373348}"/>
              </a:ext>
            </a:extLst>
          </p:cNvPr>
          <p:cNvSpPr txBox="1"/>
          <p:nvPr/>
        </p:nvSpPr>
        <p:spPr>
          <a:xfrm>
            <a:off x="313690" y="4632260"/>
            <a:ext cx="715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Optima" panose="02000503060000020004" pitchFamily="2" charset="0"/>
              </a:rPr>
              <a:t>Calculation in DpQCD done without changing the EoS to finite </a:t>
            </a:r>
            <a:r>
              <a:rPr lang="en-IT" dirty="0">
                <a:latin typeface="Symbol" pitchFamily="2" charset="2"/>
              </a:rPr>
              <a:t>m</a:t>
            </a:r>
            <a:r>
              <a:rPr lang="en-IT" baseline="-25000" dirty="0">
                <a:latin typeface="Optima" panose="02000503060000020004" pitchFamily="2" charset="0"/>
              </a:rPr>
              <a:t>B </a:t>
            </a:r>
            <a:r>
              <a:rPr lang="en-IT" dirty="0">
                <a:latin typeface="Optima" panose="02000503060000020004" pitchFamily="2" charset="0"/>
              </a:rPr>
              <a:t>one</a:t>
            </a:r>
            <a:endParaRPr lang="en-IT" baseline="-25000" dirty="0">
              <a:latin typeface="Optima" panose="0200050306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C3ED0-F144-51E1-9059-156B0FDA33D7}"/>
              </a:ext>
            </a:extLst>
          </p:cNvPr>
          <p:cNvSpPr txBox="1"/>
          <p:nvPr/>
        </p:nvSpPr>
        <p:spPr>
          <a:xfrm>
            <a:off x="4156590" y="957814"/>
            <a:ext cx="22202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T" sz="1200" dirty="0">
                <a:latin typeface="Optima" panose="02000503060000020004" pitchFamily="2" charset="0"/>
              </a:rPr>
              <a:t>Inghirami et al., EPJC79 (2019)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2E5AD-BBE8-D445-F0F0-3A7E2023C0B3}"/>
              </a:ext>
            </a:extLst>
          </p:cNvPr>
          <p:cNvSpPr txBox="1"/>
          <p:nvPr/>
        </p:nvSpPr>
        <p:spPr>
          <a:xfrm rot="16200000">
            <a:off x="3915132" y="1558109"/>
            <a:ext cx="56079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T" sz="1400" dirty="0">
                <a:latin typeface="Optima" panose="02000503060000020004" pitchFamily="2" charset="0"/>
              </a:rPr>
              <a:t>Drag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E58E99-A499-EE29-DC79-F8704EECF68A}"/>
              </a:ext>
            </a:extLst>
          </p:cNvPr>
          <p:cNvSpPr txBox="1"/>
          <p:nvPr/>
        </p:nvSpPr>
        <p:spPr>
          <a:xfrm rot="16200000">
            <a:off x="177478" y="1565779"/>
            <a:ext cx="89159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T" sz="1400" dirty="0">
                <a:latin typeface="Optima" panose="02000503060000020004" pitchFamily="2" charset="0"/>
              </a:rPr>
              <a:t>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626673-F590-D15D-D50B-7299273A03BA}"/>
                  </a:ext>
                </a:extLst>
              </p:cNvPr>
              <p:cNvSpPr txBox="1"/>
              <p:nvPr/>
            </p:nvSpPr>
            <p:spPr>
              <a:xfrm>
                <a:off x="4721543" y="1243011"/>
                <a:ext cx="7740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rgbClr val="0038D9"/>
                    </a:solidFill>
                    <a:latin typeface="Symbol" pitchFamily="2" charset="2"/>
                  </a:rPr>
                  <a:t>m</a:t>
                </a:r>
                <a:r>
                  <a:rPr lang="en-GB" sz="1400" baseline="-25000" dirty="0" err="1">
                    <a:solidFill>
                      <a:srgbClr val="0038D9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0038D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IT" sz="1400" dirty="0">
                    <a:solidFill>
                      <a:srgbClr val="0038D9"/>
                    </a:solidFill>
                  </a:rPr>
                  <a:t>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626673-F590-D15D-D50B-7299273A0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543" y="1243011"/>
                <a:ext cx="774071" cy="307777"/>
              </a:xfrm>
              <a:prstGeom prst="rect">
                <a:avLst/>
              </a:prstGeom>
              <a:blipFill>
                <a:blip r:embed="rId6"/>
                <a:stretch>
                  <a:fillRect l="-3279" t="-4000" b="-2400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08E921-1A1D-CB3C-B83B-A3A1BDCDE167}"/>
                  </a:ext>
                </a:extLst>
              </p:cNvPr>
              <p:cNvSpPr txBox="1"/>
              <p:nvPr/>
            </p:nvSpPr>
            <p:spPr>
              <a:xfrm>
                <a:off x="4695431" y="1836521"/>
                <a:ext cx="7740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chemeClr val="tx1"/>
                    </a:solidFill>
                    <a:latin typeface="Symbol" pitchFamily="2" charset="2"/>
                  </a:rPr>
                  <a:t>m</a:t>
                </a:r>
                <a:r>
                  <a:rPr lang="en-GB" sz="1400" baseline="-25000" dirty="0" err="1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T" sz="1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08E921-1A1D-CB3C-B83B-A3A1BDCDE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431" y="1836521"/>
                <a:ext cx="774071" cy="307777"/>
              </a:xfrm>
              <a:prstGeom prst="rect">
                <a:avLst/>
              </a:prstGeom>
              <a:blipFill>
                <a:blip r:embed="rId7"/>
                <a:stretch>
                  <a:fillRect l="-1613" t="-8000" b="-2000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E02E01A-B18A-C527-71A3-5DD4B4893CD2}"/>
              </a:ext>
            </a:extLst>
          </p:cNvPr>
          <p:cNvSpPr txBox="1"/>
          <p:nvPr/>
        </p:nvSpPr>
        <p:spPr>
          <a:xfrm rot="4235459">
            <a:off x="1227664" y="2333076"/>
            <a:ext cx="913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/>
              <a:t>Tolos(2013)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00D81-B7A6-AD44-3017-F74890EB996C}"/>
              </a:ext>
            </a:extLst>
          </p:cNvPr>
          <p:cNvSpPr txBox="1"/>
          <p:nvPr/>
        </p:nvSpPr>
        <p:spPr>
          <a:xfrm rot="1275863">
            <a:off x="5187071" y="1494185"/>
            <a:ext cx="10660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400" dirty="0">
                <a:solidFill>
                  <a:srgbClr val="0038D9"/>
                </a:solidFill>
                <a:latin typeface="Optima" panose="02000503060000020004" pitchFamily="2" charset="0"/>
              </a:rPr>
              <a:t>2</a:t>
            </a:r>
            <a:r>
              <a:rPr lang="en-IT" sz="1400" dirty="0">
                <a:solidFill>
                  <a:srgbClr val="0038D9"/>
                </a:solidFill>
                <a:latin typeface="Symbol" pitchFamily="2" charset="2"/>
              </a:rPr>
              <a:t>p</a:t>
            </a:r>
            <a:r>
              <a:rPr lang="en-IT" sz="1400" dirty="0">
                <a:solidFill>
                  <a:srgbClr val="0038D9"/>
                </a:solidFill>
                <a:latin typeface="Optima" panose="02000503060000020004" pitchFamily="2" charset="0"/>
              </a:rPr>
              <a:t>TD</a:t>
            </a:r>
            <a:r>
              <a:rPr lang="en-IT" sz="1400" baseline="-25000" dirty="0">
                <a:solidFill>
                  <a:srgbClr val="0038D9"/>
                </a:solidFill>
                <a:latin typeface="Optima" panose="02000503060000020004" pitchFamily="2" charset="0"/>
              </a:rPr>
              <a:t>s</a:t>
            </a:r>
            <a:r>
              <a:rPr lang="en-IT" sz="1400" dirty="0">
                <a:solidFill>
                  <a:srgbClr val="0038D9"/>
                </a:solidFill>
                <a:latin typeface="Optima" panose="02000503060000020004" pitchFamily="2" charset="0"/>
              </a:rPr>
              <a:t> ~ 12</a:t>
            </a:r>
            <a:endParaRPr lang="en-IT" sz="1400" dirty="0">
              <a:solidFill>
                <a:srgbClr val="0038D9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8107635-8078-F2D6-75C4-083D7BE55C0B}"/>
                  </a:ext>
                </a:extLst>
              </p14:cNvPr>
              <p14:cNvContentPartPr/>
              <p14:nvPr/>
            </p14:nvContentPartPr>
            <p14:xfrm>
              <a:off x="2116177" y="3484428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8107635-8078-F2D6-75C4-083D7BE55C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8537" y="337642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3449F78-407E-90A2-CF57-7004E78B41A7}"/>
                  </a:ext>
                </a:extLst>
              </p14:cNvPr>
              <p14:cNvContentPartPr/>
              <p14:nvPr/>
            </p14:nvContentPartPr>
            <p14:xfrm>
              <a:off x="1644577" y="3138468"/>
              <a:ext cx="492840" cy="328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3449F78-407E-90A2-CF57-7004E78B41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6577" y="3030828"/>
                <a:ext cx="528480" cy="54396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BBE44FA-13A3-FCC0-04A2-DB53742AAA26}"/>
              </a:ext>
            </a:extLst>
          </p:cNvPr>
          <p:cNvSpPr txBox="1"/>
          <p:nvPr/>
        </p:nvSpPr>
        <p:spPr>
          <a:xfrm rot="1421866">
            <a:off x="1120717" y="3203786"/>
            <a:ext cx="1041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Torres-Rincon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487E48F-45FA-AAD4-5AA5-16A3D324E58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8794"/>
          <a:stretch>
            <a:fillRect/>
          </a:stretch>
        </p:blipFill>
        <p:spPr>
          <a:xfrm>
            <a:off x="6917440" y="872373"/>
            <a:ext cx="2183399" cy="5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4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F7145-1876-F865-A1B0-44968227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3</a:t>
            </a:fld>
            <a:endParaRPr lang="en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32DE22-A854-2FE4-4B99-1C7C042E41EF}"/>
              </a:ext>
            </a:extLst>
          </p:cNvPr>
          <p:cNvSpPr txBox="1">
            <a:spLocks/>
          </p:cNvSpPr>
          <p:nvPr/>
        </p:nvSpPr>
        <p:spPr>
          <a:xfrm>
            <a:off x="151900" y="214584"/>
            <a:ext cx="8992100" cy="5497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sz="2800" b="1" dirty="0">
                <a:solidFill>
                  <a:srgbClr val="C00000"/>
                </a:solidFill>
                <a:latin typeface="Optima" panose="02000503060000020004" pitchFamily="2" charset="0"/>
                <a:cs typeface="Optima"/>
              </a:rPr>
              <a:t>Charm production at low √s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</a:br>
            <a:r>
              <a:rPr lang="en-US" sz="1200" b="1" dirty="0">
                <a:latin typeface="Optima"/>
                <a:cs typeface="Optima"/>
              </a:rPr>
              <a:t>________________________________________________________________________________________________________________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450D54-6495-B648-C949-1122B32D5AD9}"/>
                  </a:ext>
                </a:extLst>
              </p:cNvPr>
              <p:cNvSpPr txBox="1"/>
              <p:nvPr/>
            </p:nvSpPr>
            <p:spPr>
              <a:xfrm>
                <a:off x="506282" y="1051671"/>
                <a:ext cx="8009068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70C0"/>
                    </a:solidFill>
                  </a:rPr>
                  <a:t>1) Fermi momentum is important at FAIR energies (T. Song, see next slide)</a:t>
                </a:r>
              </a:p>
              <a:p>
                <a:endParaRPr lang="en-US" sz="1600" dirty="0">
                  <a:solidFill>
                    <a:srgbClr val="0070C0"/>
                  </a:solidFill>
                </a:endParaRPr>
              </a:p>
              <a:p>
                <a:r>
                  <a:rPr lang="en-US" sz="1600" dirty="0">
                    <a:solidFill>
                      <a:srgbClr val="0070C0"/>
                    </a:solidFill>
                  </a:rPr>
                  <a:t>2) Crossing time of nuclei is long, comparable to system lifetime and longer than QGP formation -&gt; Impact on charm transport for charm quarks produced in “late” NN collisions?</a:t>
                </a:r>
              </a:p>
              <a:p>
                <a:endParaRPr lang="en-US" sz="1600" dirty="0">
                  <a:solidFill>
                    <a:srgbClr val="0070C0"/>
                  </a:solidFill>
                </a:endParaRPr>
              </a:p>
              <a:p>
                <a:r>
                  <a:rPr lang="en-US" sz="1600" dirty="0">
                    <a:solidFill>
                      <a:srgbClr val="0070C0"/>
                    </a:solidFill>
                  </a:rPr>
                  <a:t>3) </a:t>
                </a:r>
                <a:r>
                  <a:rPr lang="en-IT" sz="1600" dirty="0">
                    <a:solidFill>
                      <a:srgbClr val="0070C0"/>
                    </a:solidFill>
                  </a:rPr>
                  <a:t>Other D production channels</a:t>
                </a:r>
                <a:r>
                  <a:rPr lang="en-US" sz="1600" dirty="0">
                    <a:solidFill>
                      <a:srgbClr val="0070C0"/>
                    </a:solidFill>
                  </a:rPr>
                  <a:t> (not from initial hard scatterings)</a:t>
                </a:r>
                <a:r>
                  <a:rPr lang="en-IT" sz="1600" dirty="0">
                    <a:solidFill>
                      <a:srgbClr val="0070C0"/>
                    </a:solidFill>
                  </a:rPr>
                  <a:t>: </a:t>
                </a:r>
                <a:r>
                  <a:rPr lang="en-US" sz="1600" dirty="0">
                    <a:solidFill>
                      <a:srgbClr val="0070C0"/>
                    </a:solidFill>
                  </a:rPr>
                  <a:t>decays of </a:t>
                </a:r>
                <a:r>
                  <a:rPr lang="en-IT" sz="1600" dirty="0">
                    <a:solidFill>
                      <a:srgbClr val="0070C0"/>
                    </a:solidFill>
                  </a:rPr>
                  <a:t>high mass resonances ?!</a:t>
                </a:r>
                <a:endParaRPr lang="en-US" sz="1600" dirty="0">
                  <a:solidFill>
                    <a:srgbClr val="0070C0"/>
                  </a:solidFill>
                </a:endParaRPr>
              </a:p>
              <a:p>
                <a:endParaRPr lang="en-US" sz="1600" dirty="0">
                  <a:solidFill>
                    <a:srgbClr val="0070C0"/>
                  </a:solidFill>
                </a:endParaRPr>
              </a:p>
              <a:p>
                <a:r>
                  <a:rPr lang="en-US" sz="1600" dirty="0">
                    <a:solidFill>
                      <a:srgbClr val="0070C0"/>
                    </a:solidFill>
                  </a:rPr>
                  <a:t>4) Relative abundances of charmed hadrons: associated production of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+ effect of “stopped” quarks from projectile and target nuclei (already observed in </a:t>
                </a:r>
                <a:r>
                  <a:rPr lang="en-US" sz="1600" dirty="0">
                    <a:solidFill>
                      <a:srgbClr val="0070C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p</a:t>
                </a:r>
                <a:r>
                  <a:rPr lang="en-US" sz="16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-nucleus collisions at </a:t>
                </a:r>
                <a:r>
                  <a:rPr lang="en-US" sz="1600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rapidities</a:t>
                </a:r>
                <a:r>
                  <a:rPr lang="en-US" sz="16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close to the beam rapidity)</a:t>
                </a:r>
                <a:endParaRPr lang="en-IT" sz="1600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450D54-6495-B648-C949-1122B32D5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82" y="1051671"/>
                <a:ext cx="8009068" cy="2800767"/>
              </a:xfrm>
              <a:prstGeom prst="rect">
                <a:avLst/>
              </a:prstGeom>
              <a:blipFill>
                <a:blip r:embed="rId2"/>
                <a:stretch>
                  <a:fillRect l="-381" t="-654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98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9549CA-7ABE-97B7-B676-3495ADEF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4</a:t>
            </a:fld>
            <a:endParaRPr lang="en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7F228-1AEE-7A8D-C433-2AD3BAE05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10927" cy="4919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21681-6ECB-0F71-6FFF-3AACD4A24278}"/>
              </a:ext>
            </a:extLst>
          </p:cNvPr>
          <p:cNvSpPr txBox="1"/>
          <p:nvPr/>
        </p:nvSpPr>
        <p:spPr>
          <a:xfrm>
            <a:off x="4531014" y="969555"/>
            <a:ext cx="225367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T" dirty="0"/>
              <a:t>Enhancement of 10</a:t>
            </a:r>
            <a:r>
              <a:rPr lang="en-IT" baseline="30000" dirty="0"/>
              <a:t>3</a:t>
            </a:r>
            <a:r>
              <a:rPr lang="en-IT" dirty="0"/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F28DD-DDEC-E47A-7928-68E146D74070}"/>
              </a:ext>
            </a:extLst>
          </p:cNvPr>
          <p:cNvSpPr txBox="1"/>
          <p:nvPr/>
        </p:nvSpPr>
        <p:spPr>
          <a:xfrm>
            <a:off x="8093824" y="128388"/>
            <a:ext cx="843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T. Song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6BC11-628B-F460-ED82-9CDD8B0F8B13}"/>
              </a:ext>
            </a:extLst>
          </p:cNvPr>
          <p:cNvSpPr txBox="1"/>
          <p:nvPr/>
        </p:nvSpPr>
        <p:spPr>
          <a:xfrm>
            <a:off x="5775669" y="2881284"/>
            <a:ext cx="307981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T" sz="1600" dirty="0"/>
              <a:t>Enhancement of D production</a:t>
            </a:r>
          </a:p>
          <a:p>
            <a:r>
              <a:rPr lang="en-GB" sz="1600" i="1" dirty="0"/>
              <a:t>NNLO-</a:t>
            </a:r>
            <a:r>
              <a:rPr lang="en-GB" sz="1600" i="1" dirty="0" err="1"/>
              <a:t>NNNLL</a:t>
            </a:r>
            <a:r>
              <a:rPr lang="en-GB" sz="1600" i="1" dirty="0" err="1">
                <a:latin typeface="Symbol" pitchFamily="2" charset="2"/>
              </a:rPr>
              <a:t>z</a:t>
            </a:r>
            <a:r>
              <a:rPr lang="en-GB" sz="1600" i="1" dirty="0">
                <a:latin typeface="Symbol" pitchFamily="2" charset="2"/>
              </a:rPr>
              <a:t> </a:t>
            </a:r>
            <a:r>
              <a:rPr lang="en-GB" sz="1600" i="1" dirty="0"/>
              <a:t> effect &gt; 15 GeV</a:t>
            </a:r>
            <a:endParaRPr lang="en-IT" sz="1600" dirty="0"/>
          </a:p>
          <a:p>
            <a:r>
              <a:rPr lang="en-IT" sz="1600" dirty="0"/>
              <a:t>(</a:t>
            </a:r>
            <a:r>
              <a:rPr lang="en-GB" sz="1600" dirty="0"/>
              <a:t>s</a:t>
            </a:r>
            <a:r>
              <a:rPr lang="en-IT" sz="1600" dirty="0"/>
              <a:t>ee R. Vogt, chap. 5.1. CBM book)</a:t>
            </a:r>
          </a:p>
        </p:txBody>
      </p:sp>
    </p:spTree>
    <p:extLst>
      <p:ext uri="{BB962C8B-B14F-4D97-AF65-F5344CB8AC3E}">
        <p14:creationId xmlns:p14="http://schemas.microsoft.com/office/powerpoint/2010/main" val="221134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67EB7-7013-4E96-9126-97F6D47D6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CA6160-78E4-39DF-79C1-3256F301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5</a:t>
            </a:fld>
            <a:endParaRPr lang="en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6B97E-AB02-8F76-3893-15C2FCBAA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551"/>
            <a:ext cx="3364429" cy="2612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A65988-AC20-BC91-33E8-4B2BC2A87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42" y="1005168"/>
            <a:ext cx="3194991" cy="247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D80931-0BC1-F862-E98A-D78B2928171A}"/>
                  </a:ext>
                </a:extLst>
              </p:cNvPr>
              <p:cNvSpPr txBox="1"/>
              <p:nvPr/>
            </p:nvSpPr>
            <p:spPr>
              <a:xfrm>
                <a:off x="43070" y="3499221"/>
                <a:ext cx="6506397" cy="56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IT" sz="1400" dirty="0">
                    <a:latin typeface="Optima" panose="02000503060000020004" pitchFamily="2" charset="0"/>
                  </a:rPr>
                  <a:t>Asymmetry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IT" sz="1400" dirty="0">
                    <a:latin typeface="Optima" panose="02000503060000020004" pitchFamily="2" charset="0"/>
                  </a:rPr>
                  <a:t> p</a:t>
                </a:r>
                <a:r>
                  <a:rPr lang="en-IT" sz="1400" baseline="-25000" dirty="0">
                    <a:latin typeface="Optima" panose="02000503060000020004" pitchFamily="2" charset="0"/>
                  </a:rPr>
                  <a:t>T</a:t>
                </a:r>
                <a:r>
                  <a:rPr lang="en-IT" sz="1400" dirty="0">
                    <a:latin typeface="Optima" panose="02000503060000020004" pitchFamily="2" charset="0"/>
                  </a:rPr>
                  <a:t>-spectrum signature of hadronic production at finite </a:t>
                </a:r>
                <a:r>
                  <a:rPr lang="en-IT" sz="1400" dirty="0">
                    <a:latin typeface="Symbol" pitchFamily="2" charset="2"/>
                  </a:rPr>
                  <a:t>m</a:t>
                </a:r>
                <a:r>
                  <a:rPr lang="en-IT" sz="1400" baseline="-25000" dirty="0">
                    <a:latin typeface="Optima" panose="02000503060000020004" pitchFamily="2" charset="0"/>
                  </a:rPr>
                  <a:t>B</a:t>
                </a:r>
              </a:p>
              <a:p>
                <a:pPr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T" sz="1400" dirty="0">
                    <a:latin typeface="Optima" panose="02000503060000020004" pitchFamily="2" charset="0"/>
                  </a:rPr>
                  <a:t> (symmetric like for ccbar),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𝑐𝑢𝑑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0" dirty="0">
                    <a:latin typeface="+mj-lt"/>
                  </a:rPr>
                  <a:t>+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T" sz="1400" dirty="0">
                    <a:latin typeface="Optima" panose="02000503060000020004" pitchFamily="2" charset="0"/>
                  </a:rPr>
                  <a:t>  for D suppressed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9B8916-AE70-6D13-977C-806EB0C01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0" y="3499221"/>
                <a:ext cx="6506397" cy="561692"/>
              </a:xfrm>
              <a:prstGeom prst="rect">
                <a:avLst/>
              </a:prstGeom>
              <a:blipFill>
                <a:blip r:embed="rId4"/>
                <a:stretch>
                  <a:fillRect l="-390" t="-4444" b="-11111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2A22779-CEE4-A66A-5006-4DDB3DD2BAAE}"/>
              </a:ext>
            </a:extLst>
          </p:cNvPr>
          <p:cNvSpPr txBox="1"/>
          <p:nvPr/>
        </p:nvSpPr>
        <p:spPr>
          <a:xfrm>
            <a:off x="225730" y="597467"/>
            <a:ext cx="471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>
                <a:latin typeface="Optima" panose="02000503060000020004" pitchFamily="2" charset="0"/>
              </a:rPr>
              <a:t>Inghirami, Van Hees, Torres-Rincon,Bleicher, EPJC79(2019)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C5AE42-4B30-9A4F-1C31-E6A022543989}"/>
              </a:ext>
            </a:extLst>
          </p:cNvPr>
          <p:cNvSpPr txBox="1">
            <a:spLocks/>
          </p:cNvSpPr>
          <p:nvPr/>
        </p:nvSpPr>
        <p:spPr>
          <a:xfrm>
            <a:off x="151900" y="214584"/>
            <a:ext cx="8992100" cy="5497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sz="2800" b="1" dirty="0">
                <a:solidFill>
                  <a:srgbClr val="C00000"/>
                </a:solidFill>
                <a:latin typeface="Optima" panose="02000503060000020004" pitchFamily="2" charset="0"/>
                <a:cs typeface="Optima"/>
              </a:rPr>
              <a:t>Open HF at FAIR</a:t>
            </a:r>
            <a:r>
              <a:rPr lang="en-US" sz="2800" b="1" dirty="0">
                <a:solidFill>
                  <a:srgbClr val="C00000"/>
                </a:solidFill>
                <a:latin typeface="Optima"/>
                <a:cs typeface="Optima"/>
              </a:rPr>
              <a:t> R</a:t>
            </a:r>
            <a:r>
              <a:rPr lang="en-US" sz="2800" b="1" baseline="-25000" dirty="0">
                <a:solidFill>
                  <a:srgbClr val="C00000"/>
                </a:solidFill>
                <a:latin typeface="Optima"/>
                <a:cs typeface="Optima"/>
              </a:rPr>
              <a:t>AA</a:t>
            </a:r>
            <a:r>
              <a:rPr lang="en-US" sz="2800" b="1" dirty="0">
                <a:solidFill>
                  <a:srgbClr val="C00000"/>
                </a:solidFill>
                <a:latin typeface="Optima"/>
                <a:cs typeface="Optima"/>
              </a:rPr>
              <a:t> and v</a:t>
            </a:r>
            <a:r>
              <a:rPr lang="en-US" sz="2800" b="1" baseline="-25000" dirty="0">
                <a:solidFill>
                  <a:srgbClr val="C00000"/>
                </a:solidFill>
                <a:latin typeface="Optima"/>
                <a:cs typeface="Optima"/>
              </a:rPr>
              <a:t>2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</a:br>
            <a:r>
              <a:rPr lang="en-US" sz="1200" b="1" dirty="0">
                <a:latin typeface="Optima"/>
                <a:cs typeface="Optima"/>
              </a:rPr>
              <a:t>________________________________________________________________________________________________________________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EA46-384C-8D4E-49A4-3A8B0F20F57C}"/>
              </a:ext>
            </a:extLst>
          </p:cNvPr>
          <p:cNvSpPr txBox="1"/>
          <p:nvPr/>
        </p:nvSpPr>
        <p:spPr>
          <a:xfrm>
            <a:off x="1460209" y="1059434"/>
            <a:ext cx="82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1400" dirty="0"/>
              <a:t>T&lt;Tc</a:t>
            </a:r>
          </a:p>
          <a:p>
            <a:pPr algn="ctr"/>
            <a:r>
              <a:rPr lang="en-IT" sz="1400" dirty="0"/>
              <a:t>hadronic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281A3-A00D-0BA9-BB2D-B7F4B5751CCD}"/>
              </a:ext>
            </a:extLst>
          </p:cNvPr>
          <p:cNvSpPr txBox="1"/>
          <p:nvPr/>
        </p:nvSpPr>
        <p:spPr>
          <a:xfrm>
            <a:off x="4764178" y="1059434"/>
            <a:ext cx="510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T&gt;Tc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C99773-0096-1C0D-0376-E0ED46257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854" y="300240"/>
            <a:ext cx="2806230" cy="2318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929C4-8F3D-9195-6D25-25FA178FC9DA}"/>
              </a:ext>
            </a:extLst>
          </p:cNvPr>
          <p:cNvSpPr txBox="1"/>
          <p:nvPr/>
        </p:nvSpPr>
        <p:spPr>
          <a:xfrm>
            <a:off x="1827393" y="2223658"/>
            <a:ext cx="114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SoftCoreQCD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E26533-CE50-D39F-1EBD-D6E401CDDE6F}"/>
              </a:ext>
            </a:extLst>
          </p:cNvPr>
          <p:cNvSpPr txBox="1"/>
          <p:nvPr/>
        </p:nvSpPr>
        <p:spPr>
          <a:xfrm>
            <a:off x="4705829" y="2166055"/>
            <a:ext cx="171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</a:t>
            </a:r>
            <a:r>
              <a:rPr lang="en-IT" sz="1400" dirty="0"/>
              <a:t>efore hadronization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D826B9-1692-A816-3AFC-3F08A7409857}"/>
              </a:ext>
            </a:extLst>
          </p:cNvPr>
          <p:cNvSpPr txBox="1"/>
          <p:nvPr/>
        </p:nvSpPr>
        <p:spPr>
          <a:xfrm>
            <a:off x="80979" y="4376114"/>
            <a:ext cx="4851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rgbClr val="0070C0"/>
                </a:solidFill>
              </a:rPr>
              <a:t>When charm/D mesons start to interact in the medium?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7F90E7-37C1-391B-2750-E8724F5B0812}"/>
              </a:ext>
            </a:extLst>
          </p:cNvPr>
          <p:cNvSpPr txBox="1"/>
          <p:nvPr/>
        </p:nvSpPr>
        <p:spPr>
          <a:xfrm>
            <a:off x="5039049" y="453485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CBM book?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41A3F2-FB5C-4C5F-9C57-52C9AD7E6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340" y="2618488"/>
            <a:ext cx="2642660" cy="24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1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D3B4F-1E4D-0732-3CE8-A2436413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6</a:t>
            </a:fld>
            <a:endParaRPr lang="en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0E6B8-427E-3DCB-E89E-969E61EE3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0" y="965022"/>
            <a:ext cx="3487039" cy="2618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CDD9FA-36BB-08C2-4441-637D7D987A2C}"/>
              </a:ext>
            </a:extLst>
          </p:cNvPr>
          <p:cNvSpPr txBox="1"/>
          <p:nvPr/>
        </p:nvSpPr>
        <p:spPr>
          <a:xfrm>
            <a:off x="248949" y="4210226"/>
            <a:ext cx="7271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600" dirty="0">
                <a:solidFill>
                  <a:srgbClr val="C00000"/>
                </a:solidFill>
                <a:latin typeface="Optima" panose="02000503060000020004" pitchFamily="2" charset="0"/>
              </a:rPr>
              <a:t>It is not studied here but around the rise, </a:t>
            </a:r>
            <a:r>
              <a:rPr lang="en-GB" sz="1600" dirty="0" err="1">
                <a:solidFill>
                  <a:srgbClr val="C00000"/>
                </a:solidFill>
                <a:latin typeface="Optima" panose="02000503060000020004" pitchFamily="2" charset="0"/>
              </a:rPr>
              <a:t>i</a:t>
            </a:r>
            <a:r>
              <a:rPr lang="en-IT" sz="1600" dirty="0">
                <a:solidFill>
                  <a:srgbClr val="C00000"/>
                </a:solidFill>
                <a:latin typeface="Optima" panose="02000503060000020004" pitchFamily="2" charset="0"/>
              </a:rPr>
              <a:t>t could be sensitive to D</a:t>
            </a:r>
            <a:r>
              <a:rPr lang="en-IT" sz="1600" baseline="-25000" dirty="0">
                <a:solidFill>
                  <a:srgbClr val="C00000"/>
                </a:solidFill>
                <a:latin typeface="Optima" panose="02000503060000020004" pitchFamily="2" charset="0"/>
              </a:rPr>
              <a:t>p</a:t>
            </a:r>
            <a:r>
              <a:rPr lang="en-IT" sz="1600" dirty="0">
                <a:solidFill>
                  <a:srgbClr val="C00000"/>
                </a:solidFill>
                <a:latin typeface="Optima" panose="02000503060000020004" pitchFamily="2" charset="0"/>
              </a:rPr>
              <a:t>(T)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D090B3-EC9F-8417-D138-4379299C3136}"/>
              </a:ext>
            </a:extLst>
          </p:cNvPr>
          <p:cNvSpPr txBox="1">
            <a:spLocks/>
          </p:cNvSpPr>
          <p:nvPr/>
        </p:nvSpPr>
        <p:spPr>
          <a:xfrm>
            <a:off x="151900" y="214584"/>
            <a:ext cx="8992100" cy="5497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sz="2800" b="1" dirty="0">
                <a:solidFill>
                  <a:srgbClr val="C00000"/>
                </a:solidFill>
                <a:latin typeface="Optima" panose="02000503060000020004" pitchFamily="2" charset="0"/>
                <a:cs typeface="Optima"/>
              </a:rPr>
              <a:t>Open HF at FAIR</a:t>
            </a:r>
            <a:r>
              <a:rPr lang="en-US" sz="2800" b="1" dirty="0">
                <a:solidFill>
                  <a:srgbClr val="C00000"/>
                </a:solidFill>
                <a:latin typeface="Optima"/>
                <a:cs typeface="Optima"/>
              </a:rPr>
              <a:t> R</a:t>
            </a:r>
            <a:r>
              <a:rPr lang="en-US" sz="2800" b="1" baseline="-25000" dirty="0">
                <a:solidFill>
                  <a:srgbClr val="C00000"/>
                </a:solidFill>
                <a:latin typeface="Optima"/>
                <a:cs typeface="Optima"/>
              </a:rPr>
              <a:t>AA</a:t>
            </a:r>
            <a:r>
              <a:rPr lang="en-US" sz="2800" b="1" dirty="0">
                <a:solidFill>
                  <a:srgbClr val="C00000"/>
                </a:solidFill>
                <a:latin typeface="Optima"/>
                <a:cs typeface="Optima"/>
              </a:rPr>
              <a:t>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</a:br>
            <a:r>
              <a:rPr lang="en-US" sz="1200" b="1" dirty="0">
                <a:latin typeface="Optima"/>
                <a:cs typeface="Optima"/>
              </a:rPr>
              <a:t>________________________________________________________________________________________________________________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656B24-66E0-EF4D-6055-50A6050A2B6C}"/>
                  </a:ext>
                </a:extLst>
              </p:cNvPr>
              <p:cNvSpPr txBox="1"/>
              <p:nvPr/>
            </p:nvSpPr>
            <p:spPr>
              <a:xfrm>
                <a:off x="151900" y="3617858"/>
                <a:ext cx="7932493" cy="551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1600" dirty="0">
                    <a:latin typeface="Optima" panose="02000503060000020004" pitchFamily="2" charset="0"/>
                  </a:rPr>
                  <a:t>R</a:t>
                </a:r>
                <a:r>
                  <a:rPr lang="en-IT" sz="1600" baseline="-25000" dirty="0">
                    <a:latin typeface="Optima" panose="02000503060000020004" pitchFamily="2" charset="0"/>
                  </a:rPr>
                  <a:t>AA</a:t>
                </a:r>
                <a:r>
                  <a:rPr lang="en-IT" sz="1600" dirty="0">
                    <a:latin typeface="Optima" panose="02000503060000020004" pitchFamily="2" charset="0"/>
                  </a:rPr>
                  <a:t> rise to infinite due to energy conservation in pp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T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≅1.6−2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IT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656B24-66E0-EF4D-6055-50A6050A2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00" y="3617858"/>
                <a:ext cx="7932493" cy="551241"/>
              </a:xfrm>
              <a:prstGeom prst="rect">
                <a:avLst/>
              </a:prstGeom>
              <a:blipFill>
                <a:blip r:embed="rId3"/>
                <a:stretch>
                  <a:fillRect l="-480" b="-4444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8BDD66-1CB8-9976-1473-1314B7362190}"/>
                  </a:ext>
                </a:extLst>
              </p:cNvPr>
              <p:cNvSpPr txBox="1"/>
              <p:nvPr/>
            </p:nvSpPr>
            <p:spPr>
              <a:xfrm>
                <a:off x="1688300" y="974401"/>
                <a:ext cx="209938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Optima" panose="02000503060000020004" pitchFamily="2" charset="0"/>
                  </a:rPr>
                  <a:t>s</a:t>
                </a:r>
                <a:r>
                  <a:rPr lang="en-IT" sz="1200" dirty="0">
                    <a:latin typeface="Optima" panose="02000503060000020004" pitchFamily="2" charset="0"/>
                  </a:rPr>
                  <a:t>eparation of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IT" sz="1200" dirty="0">
                    <a:latin typeface="Optima" panose="02000503060000020004" pitchFamily="2" charset="0"/>
                  </a:rPr>
                  <a:t> mainly</a:t>
                </a:r>
              </a:p>
              <a:p>
                <a:r>
                  <a:rPr lang="en-GB" sz="1200" dirty="0">
                    <a:latin typeface="Optima" panose="02000503060000020004" pitchFamily="2" charset="0"/>
                  </a:rPr>
                  <a:t>d</a:t>
                </a:r>
                <a:r>
                  <a:rPr lang="en-IT" sz="1200" dirty="0">
                    <a:latin typeface="Optima" panose="02000503060000020004" pitchFamily="2" charset="0"/>
                  </a:rPr>
                  <a:t>ue to different p</a:t>
                </a:r>
                <a:r>
                  <a:rPr lang="en-IT" sz="1200" baseline="-25000" dirty="0">
                    <a:latin typeface="Optima" panose="02000503060000020004" pitchFamily="2" charset="0"/>
                  </a:rPr>
                  <a:t>T</a:t>
                </a:r>
                <a:r>
                  <a:rPr lang="en-IT" sz="1200" dirty="0">
                    <a:latin typeface="Optima" panose="02000503060000020004" pitchFamily="2" charset="0"/>
                  </a:rPr>
                  <a:t> distrib.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8BDD66-1CB8-9976-1473-1314B736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00" y="974401"/>
                <a:ext cx="2099388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626E90-5891-69AE-911A-228CC8DD99EB}"/>
                  </a:ext>
                </a:extLst>
              </p:cNvPr>
              <p:cNvSpPr txBox="1"/>
              <p:nvPr/>
            </p:nvSpPr>
            <p:spPr>
              <a:xfrm>
                <a:off x="5808213" y="120128"/>
                <a:ext cx="1179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~5</m:t>
                      </m:r>
                    </m:oMath>
                  </m:oMathPara>
                </a14:m>
                <a:endParaRPr lang="en-IT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626E90-5891-69AE-911A-228CC8DD9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213" y="120128"/>
                <a:ext cx="11798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E9E113D-2B7D-1ECB-0FD5-AD2C03F98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837" y="41507"/>
            <a:ext cx="1968759" cy="9975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B27E9F-879A-DBB7-AD57-0A3E76919F1A}"/>
              </a:ext>
            </a:extLst>
          </p:cNvPr>
          <p:cNvSpPr txBox="1"/>
          <p:nvPr/>
        </p:nvSpPr>
        <p:spPr>
          <a:xfrm>
            <a:off x="216536" y="576684"/>
            <a:ext cx="4771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>
                <a:latin typeface="Optima" panose="02000503060000020004" pitchFamily="2" charset="0"/>
              </a:rPr>
              <a:t>2 approaches: urQMD/hybrid and UrQMD/coarse graining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AC888F-7C75-A320-DCA5-6CA36C550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4737" y="862749"/>
            <a:ext cx="3529415" cy="27997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7566E8-B26D-6431-44CF-402451B01D1B}"/>
              </a:ext>
            </a:extLst>
          </p:cNvPr>
          <p:cNvSpPr txBox="1"/>
          <p:nvPr/>
        </p:nvSpPr>
        <p:spPr>
          <a:xfrm>
            <a:off x="7180495" y="1015164"/>
            <a:ext cx="2007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>
                <a:latin typeface="Abadi MT Condensed Light" panose="020B0306030101010103" pitchFamily="34" charset="77"/>
              </a:rPr>
              <a:t>I succesfull approach at RHIC</a:t>
            </a:r>
          </a:p>
          <a:p>
            <a:r>
              <a:rPr lang="en-IT" sz="1200" dirty="0">
                <a:latin typeface="Abadi MT Condensed Light" panose="020B0306030101010103" pitchFamily="34" charset="77"/>
              </a:rPr>
              <a:t>Van Hees, Greco, Rapp, PRC73(06)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8E9D58-FFF1-476D-6375-D96CA7F71E18}"/>
              </a:ext>
            </a:extLst>
          </p:cNvPr>
          <p:cNvSpPr txBox="1"/>
          <p:nvPr/>
        </p:nvSpPr>
        <p:spPr>
          <a:xfrm>
            <a:off x="7371776" y="1782605"/>
            <a:ext cx="1323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Optima" panose="02000503060000020004" pitchFamily="2" charset="0"/>
              </a:rPr>
              <a:t>R</a:t>
            </a:r>
            <a:r>
              <a:rPr lang="en-IT" sz="1600" dirty="0">
                <a:latin typeface="Optima" panose="02000503060000020004" pitchFamily="2" charset="0"/>
              </a:rPr>
              <a:t>un down to</a:t>
            </a:r>
          </a:p>
          <a:p>
            <a:r>
              <a:rPr lang="en-IT" sz="1600" dirty="0">
                <a:latin typeface="Optima" panose="02000503060000020004" pitchFamily="2" charset="0"/>
              </a:rPr>
              <a:t>T ~ 60 MeV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50DBFD-CF1A-8D56-FDAE-9DE828FDF818}"/>
              </a:ext>
            </a:extLst>
          </p:cNvPr>
          <p:cNvSpPr txBox="1"/>
          <p:nvPr/>
        </p:nvSpPr>
        <p:spPr>
          <a:xfrm>
            <a:off x="1875760" y="19729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Optima" panose="02000503060000020004" pitchFamily="2" charset="0"/>
              </a:rPr>
              <a:t>R</a:t>
            </a:r>
            <a:r>
              <a:rPr lang="en-IT" baseline="-25000" dirty="0">
                <a:latin typeface="Optima" panose="02000503060000020004" pitchFamily="2" charset="0"/>
              </a:rPr>
              <a:t>AA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FD9F67-B577-255F-5902-10D841A8C27F}"/>
              </a:ext>
            </a:extLst>
          </p:cNvPr>
          <p:cNvSpPr txBox="1"/>
          <p:nvPr/>
        </p:nvSpPr>
        <p:spPr>
          <a:xfrm>
            <a:off x="5414874" y="199334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Optima" panose="02000503060000020004" pitchFamily="2" charset="0"/>
              </a:rPr>
              <a:t>R</a:t>
            </a:r>
            <a:r>
              <a:rPr lang="en-IT" baseline="-25000" dirty="0">
                <a:latin typeface="Optima" panose="02000503060000020004" pitchFamily="2" charset="0"/>
              </a:rPr>
              <a:t>AA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A405F-B424-9342-E813-2512A67F47BC}"/>
              </a:ext>
            </a:extLst>
          </p:cNvPr>
          <p:cNvSpPr txBox="1"/>
          <p:nvPr/>
        </p:nvSpPr>
        <p:spPr>
          <a:xfrm>
            <a:off x="1453672" y="1360642"/>
            <a:ext cx="485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600" dirty="0">
                <a:latin typeface="Optima" panose="02000503060000020004" pitchFamily="2" charset="0"/>
              </a:rPr>
              <a:t>T</a:t>
            </a:r>
            <a:r>
              <a:rPr lang="en-IT" sz="1600" baseline="-25000" dirty="0">
                <a:latin typeface="Optima" panose="02000503060000020004" pitchFamily="2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DD5BB-963B-BB0B-78D7-425031202D80}"/>
              </a:ext>
            </a:extLst>
          </p:cNvPr>
          <p:cNvSpPr txBox="1"/>
          <p:nvPr/>
        </p:nvSpPr>
        <p:spPr>
          <a:xfrm>
            <a:off x="5206779" y="1360642"/>
            <a:ext cx="485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600" dirty="0">
                <a:latin typeface="Optima" panose="02000503060000020004" pitchFamily="2" charset="0"/>
              </a:rPr>
              <a:t>T</a:t>
            </a:r>
            <a:r>
              <a:rPr lang="en-IT" sz="1600" baseline="-25000" dirty="0">
                <a:latin typeface="Optima" panose="02000503060000020004" pitchFamily="2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26C5B-2BCD-E6BB-1DA7-9B5F148B69F6}"/>
              </a:ext>
            </a:extLst>
          </p:cNvPr>
          <p:cNvSpPr txBox="1"/>
          <p:nvPr/>
        </p:nvSpPr>
        <p:spPr>
          <a:xfrm>
            <a:off x="2602349" y="3349371"/>
            <a:ext cx="2500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>
                <a:latin typeface="Optima" panose="02000503060000020004" pitchFamily="2" charset="0"/>
              </a:rPr>
              <a:t>Inghirami et al., EPJC79(2019)</a:t>
            </a:r>
          </a:p>
        </p:txBody>
      </p:sp>
    </p:spTree>
    <p:extLst>
      <p:ext uri="{BB962C8B-B14F-4D97-AF65-F5344CB8AC3E}">
        <p14:creationId xmlns:p14="http://schemas.microsoft.com/office/powerpoint/2010/main" val="50238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5056F-B935-EFAD-2A6E-72B1044D881F}"/>
              </a:ext>
            </a:extLst>
          </p:cNvPr>
          <p:cNvSpPr txBox="1"/>
          <p:nvPr/>
        </p:nvSpPr>
        <p:spPr>
          <a:xfrm>
            <a:off x="139922" y="-79712"/>
            <a:ext cx="7346728" cy="828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Our simulation AuAu@25AGev in the weekend…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with a PHSD coarse grained background – thanks to L. Oliva, M.L. Sambataro, S. </a:t>
            </a:r>
            <a:r>
              <a:rPr lang="en-US" sz="1600" dirty="0" err="1">
                <a:latin typeface="+mj-lt"/>
                <a:ea typeface="+mj-ea"/>
                <a:cs typeface="+mj-cs"/>
              </a:rPr>
              <a:t>Plumari</a:t>
            </a:r>
            <a:endParaRPr lang="en-US" sz="16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 graph of a function&#10;&#10;AI-generated content may be incorrect.">
            <a:extLst>
              <a:ext uri="{FF2B5EF4-FFF2-40B4-BE49-F238E27FC236}">
                <a16:creationId xmlns:a16="http://schemas.microsoft.com/office/drawing/2014/main" id="{9DEA87F4-C1C0-5CC8-E774-EE4442C68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694" y="748932"/>
            <a:ext cx="2848152" cy="24035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695FE-33EC-3D46-24A7-575A0F14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1626B938-A5CA-174F-A8DA-ADBBF669E181}" type="slidenum">
              <a:rPr lang="en-US" sz="12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06CBAA-D955-CC28-5001-2C510BA09FB5}"/>
              </a:ext>
            </a:extLst>
          </p:cNvPr>
          <p:cNvGrpSpPr/>
          <p:nvPr/>
        </p:nvGrpSpPr>
        <p:grpSpPr>
          <a:xfrm>
            <a:off x="50917" y="710816"/>
            <a:ext cx="2848152" cy="2441669"/>
            <a:chOff x="134688" y="772035"/>
            <a:chExt cx="3743047" cy="3294629"/>
          </a:xfrm>
        </p:grpSpPr>
        <p:pic>
          <p:nvPicPr>
            <p:cNvPr id="4" name="Picture 3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21FF24E9-1684-021F-053B-D89C4A197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88" y="772035"/>
              <a:ext cx="3743047" cy="329462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E435FDD-E5B3-E03F-6258-721F6891E0BF}"/>
                </a:ext>
              </a:extLst>
            </p:cNvPr>
            <p:cNvCxnSpPr/>
            <p:nvPr/>
          </p:nvCxnSpPr>
          <p:spPr>
            <a:xfrm>
              <a:off x="2760133" y="3276600"/>
              <a:ext cx="330200" cy="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12489A-7015-D352-6D72-77DF7AB45D77}"/>
                </a:ext>
              </a:extLst>
            </p:cNvPr>
            <p:cNvSpPr txBox="1"/>
            <p:nvPr/>
          </p:nvSpPr>
          <p:spPr>
            <a:xfrm>
              <a:off x="1278494" y="2402473"/>
              <a:ext cx="797249" cy="367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7472">
                <a:spcAft>
                  <a:spcPts val="600"/>
                </a:spcAft>
              </a:pPr>
              <a:r>
                <a:rPr lang="en-GB" sz="1216" kern="1200" dirty="0">
                  <a:solidFill>
                    <a:schemeClr val="tx1"/>
                  </a:solidFill>
                  <a:latin typeface="Optima" panose="02000503060000020004" pitchFamily="2" charset="0"/>
                  <a:ea typeface="+mn-ea"/>
                  <a:cs typeface="+mn-cs"/>
                </a:rPr>
                <a:t>c</a:t>
              </a:r>
              <a:r>
                <a:rPr lang="en-IT" sz="1216" kern="1200" dirty="0">
                  <a:solidFill>
                    <a:schemeClr val="tx1"/>
                  </a:solidFill>
                  <a:latin typeface="Optima" panose="02000503060000020004" pitchFamily="2" charset="0"/>
                  <a:ea typeface="+mn-ea"/>
                  <a:cs typeface="+mn-cs"/>
                </a:rPr>
                <a:t>harm</a:t>
              </a:r>
              <a:endParaRPr lang="en-IT" sz="1600" dirty="0">
                <a:latin typeface="Optima" panose="02000503060000020004" pitchFamily="2" charset="0"/>
              </a:endParaRPr>
            </a:p>
          </p:txBody>
        </p:sp>
      </p:grpSp>
      <p:pic>
        <p:nvPicPr>
          <p:cNvPr id="6" name="Picture 5" descr="A graph of a graph of a number of different colored lines&#10;&#10;AI-generated content may be incorrect.">
            <a:extLst>
              <a:ext uri="{FF2B5EF4-FFF2-40B4-BE49-F238E27FC236}">
                <a16:creationId xmlns:a16="http://schemas.microsoft.com/office/drawing/2014/main" id="{5439F522-7FBE-30F7-3F30-688F45E01F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140"/>
          <a:stretch>
            <a:fillRect/>
          </a:stretch>
        </p:blipFill>
        <p:spPr>
          <a:xfrm>
            <a:off x="5651787" y="698828"/>
            <a:ext cx="3232292" cy="2453657"/>
          </a:xfrm>
          <a:prstGeom prst="rect">
            <a:avLst/>
          </a:prstGeom>
        </p:spPr>
      </p:pic>
      <p:pic>
        <p:nvPicPr>
          <p:cNvPr id="15" name="Picture 14" descr="A graph of a number of different colored lines&#10;&#10;AI-generated content may be incorrect.">
            <a:extLst>
              <a:ext uri="{FF2B5EF4-FFF2-40B4-BE49-F238E27FC236}">
                <a16:creationId xmlns:a16="http://schemas.microsoft.com/office/drawing/2014/main" id="{0A6C1197-8FDD-6BB5-0447-4162AEBD2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339" y="3089114"/>
            <a:ext cx="3051983" cy="20435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26E6C7-56EF-935C-74AA-2EC3421F5F1B}"/>
              </a:ext>
            </a:extLst>
          </p:cNvPr>
          <p:cNvSpPr txBox="1"/>
          <p:nvPr/>
        </p:nvSpPr>
        <p:spPr>
          <a:xfrm>
            <a:off x="186906" y="3433396"/>
            <a:ext cx="5744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Optima" panose="02000503060000020004" pitchFamily="2" charset="0"/>
              </a:rPr>
              <a:t>- Modification of p</a:t>
            </a:r>
            <a:r>
              <a:rPr lang="en-IT" baseline="-25000" dirty="0">
                <a:latin typeface="Optima" panose="02000503060000020004" pitchFamily="2" charset="0"/>
              </a:rPr>
              <a:t>T</a:t>
            </a:r>
            <a:r>
              <a:rPr lang="en-IT" dirty="0">
                <a:latin typeface="Optima" panose="02000503060000020004" pitchFamily="2" charset="0"/>
              </a:rPr>
              <a:t> spectrum opposite to RHIC/LHC</a:t>
            </a:r>
          </a:p>
          <a:p>
            <a:r>
              <a:rPr lang="en-GB" dirty="0">
                <a:latin typeface="Optima" panose="02000503060000020004" pitchFamily="2" charset="0"/>
              </a:rPr>
              <a:t>- v</a:t>
            </a:r>
            <a:r>
              <a:rPr lang="en-IT" baseline="-25000" dirty="0">
                <a:latin typeface="Optima" panose="02000503060000020004" pitchFamily="2" charset="0"/>
              </a:rPr>
              <a:t>2</a:t>
            </a:r>
            <a:r>
              <a:rPr lang="en-IT" dirty="0">
                <a:latin typeface="Optima" panose="02000503060000020004" pitchFamily="2" charset="0"/>
              </a:rPr>
              <a:t> could be sensitive to D</a:t>
            </a:r>
            <a:r>
              <a:rPr lang="en-IT" baseline="-25000" dirty="0">
                <a:latin typeface="Optima" panose="02000503060000020004" pitchFamily="2" charset="0"/>
              </a:rPr>
              <a:t>s</a:t>
            </a:r>
            <a:r>
              <a:rPr lang="en-IT" dirty="0">
                <a:latin typeface="Optima" panose="02000503060000020004" pitchFamily="2" charset="0"/>
              </a:rPr>
              <a:t>(T) : ~ 20 % effect but at this</a:t>
            </a:r>
          </a:p>
          <a:p>
            <a:r>
              <a:rPr lang="en-GB" dirty="0">
                <a:latin typeface="Optima" panose="02000503060000020004" pitchFamily="2" charset="0"/>
              </a:rPr>
              <a:t>e</a:t>
            </a:r>
            <a:r>
              <a:rPr lang="en-IT" dirty="0">
                <a:latin typeface="Optima" panose="02000503060000020004" pitchFamily="2" charset="0"/>
              </a:rPr>
              <a:t>nergy only T&lt; 200-220 MeV explored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39B629-9DFF-3F7B-E9D9-8A48FFB75CBB}"/>
              </a:ext>
            </a:extLst>
          </p:cNvPr>
          <p:cNvSpPr/>
          <p:nvPr/>
        </p:nvSpPr>
        <p:spPr>
          <a:xfrm>
            <a:off x="6879770" y="4511040"/>
            <a:ext cx="394789" cy="41996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8015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EA49C-2953-1CE1-DEBB-7284D4217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31C17E-FF48-144B-FC37-04A3CC98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B938-A5CA-174F-A8DA-ADBBF669E181}" type="slidenum">
              <a:rPr lang="en-IT" smtClean="0"/>
              <a:t>8</a:t>
            </a:fld>
            <a:endParaRPr lang="en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20844B-826A-5AF0-CED5-B60F7D7D2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793"/>
            <a:ext cx="3738990" cy="2807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27C7EE-2238-153C-9312-07D82ECD3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688" y="858793"/>
            <a:ext cx="3591805" cy="28078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D554D6-23E1-3C16-5C2F-8738F2E8ADA4}"/>
              </a:ext>
            </a:extLst>
          </p:cNvPr>
          <p:cNvSpPr txBox="1">
            <a:spLocks/>
          </p:cNvSpPr>
          <p:nvPr/>
        </p:nvSpPr>
        <p:spPr>
          <a:xfrm>
            <a:off x="151900" y="214584"/>
            <a:ext cx="8992100" cy="5497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sz="2800" b="1" dirty="0">
                <a:solidFill>
                  <a:srgbClr val="C00000"/>
                </a:solidFill>
                <a:latin typeface="Optima" panose="02000503060000020004" pitchFamily="2" charset="0"/>
                <a:cs typeface="Optima"/>
              </a:rPr>
              <a:t>Open HF at FAIR</a:t>
            </a:r>
            <a:r>
              <a:rPr lang="en-US" sz="2800" b="1" dirty="0">
                <a:solidFill>
                  <a:srgbClr val="C00000"/>
                </a:solidFill>
                <a:latin typeface="Optima"/>
                <a:cs typeface="Optima"/>
              </a:rPr>
              <a:t> R</a:t>
            </a:r>
            <a:r>
              <a:rPr lang="en-US" sz="2800" b="1" baseline="-25000" dirty="0">
                <a:solidFill>
                  <a:srgbClr val="C00000"/>
                </a:solidFill>
                <a:latin typeface="Optima"/>
                <a:cs typeface="Optima"/>
              </a:rPr>
              <a:t>AA</a:t>
            </a:r>
            <a:r>
              <a:rPr lang="en-US" sz="2800" b="1" dirty="0">
                <a:solidFill>
                  <a:srgbClr val="C00000"/>
                </a:solidFill>
                <a:latin typeface="Optima"/>
                <a:cs typeface="Optima"/>
              </a:rPr>
              <a:t>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</a:br>
            <a:r>
              <a:rPr lang="en-US" sz="1200" b="1" dirty="0">
                <a:latin typeface="Optima"/>
                <a:cs typeface="Optima"/>
              </a:rPr>
              <a:t>________________________________________________________________________________________________________________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B4DF1E-0852-AFB1-8442-5FE8C05C145F}"/>
                  </a:ext>
                </a:extLst>
              </p:cNvPr>
              <p:cNvSpPr txBox="1"/>
              <p:nvPr/>
            </p:nvSpPr>
            <p:spPr>
              <a:xfrm>
                <a:off x="2238806" y="585234"/>
                <a:ext cx="209938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Optima" panose="02000503060000020004" pitchFamily="2" charset="0"/>
                  </a:rPr>
                  <a:t>s</a:t>
                </a:r>
                <a:r>
                  <a:rPr lang="en-IT" sz="1200" dirty="0">
                    <a:latin typeface="Optima" panose="02000503060000020004" pitchFamily="2" charset="0"/>
                  </a:rPr>
                  <a:t>eparation of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IT" sz="1200" dirty="0">
                    <a:latin typeface="Optima" panose="02000503060000020004" pitchFamily="2" charset="0"/>
                  </a:rPr>
                  <a:t> mainly</a:t>
                </a:r>
              </a:p>
              <a:p>
                <a:r>
                  <a:rPr lang="en-GB" sz="1200" dirty="0">
                    <a:latin typeface="Optima" panose="02000503060000020004" pitchFamily="2" charset="0"/>
                  </a:rPr>
                  <a:t>d</a:t>
                </a:r>
                <a:r>
                  <a:rPr lang="en-IT" sz="1200" dirty="0">
                    <a:latin typeface="Optima" panose="02000503060000020004" pitchFamily="2" charset="0"/>
                  </a:rPr>
                  <a:t>ue to different p</a:t>
                </a:r>
                <a:r>
                  <a:rPr lang="en-IT" sz="1200" baseline="-25000" dirty="0">
                    <a:latin typeface="Optima" panose="02000503060000020004" pitchFamily="2" charset="0"/>
                  </a:rPr>
                  <a:t>T</a:t>
                </a:r>
                <a:r>
                  <a:rPr lang="en-IT" sz="1200" dirty="0">
                    <a:latin typeface="Optima" panose="02000503060000020004" pitchFamily="2" charset="0"/>
                  </a:rPr>
                  <a:t> distrib.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B4DF1E-0852-AFB1-8442-5FE8C05C1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806" y="585234"/>
                <a:ext cx="2099388" cy="461665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79A0439-8CC7-9B29-6664-7A5555427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837" y="41507"/>
            <a:ext cx="1968759" cy="9975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161C9B-04DF-F735-3FA9-2995D3870E52}"/>
              </a:ext>
            </a:extLst>
          </p:cNvPr>
          <p:cNvSpPr txBox="1"/>
          <p:nvPr/>
        </p:nvSpPr>
        <p:spPr>
          <a:xfrm>
            <a:off x="254565" y="3761128"/>
            <a:ext cx="7529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latin typeface="Optima" panose="02000503060000020004" pitchFamily="2" charset="0"/>
              </a:rPr>
              <a:t>Changing the </a:t>
            </a:r>
            <a:r>
              <a:rPr lang="en-IT" sz="1600" b="1" dirty="0">
                <a:latin typeface="Optima" panose="02000503060000020004" pitchFamily="2" charset="0"/>
              </a:rPr>
              <a:t>pp baseline </a:t>
            </a:r>
            <a:r>
              <a:rPr lang="en-IT" sz="1600" dirty="0">
                <a:latin typeface="Optima" panose="02000503060000020004" pitchFamily="2" charset="0"/>
              </a:rPr>
              <a:t>for D, Dbar cut the difference between D and Dbar</a:t>
            </a:r>
          </a:p>
          <a:p>
            <a:r>
              <a:rPr lang="en-IT" sz="1600" dirty="0">
                <a:latin typeface="Optima" panose="02000503060000020004" pitchFamily="2" charset="0"/>
              </a:rPr>
              <a:t>This shows hadronization in pp is much more than Peterson fragmentation function</a:t>
            </a:r>
          </a:p>
          <a:p>
            <a:r>
              <a:rPr lang="en-IT" sz="1600" dirty="0">
                <a:latin typeface="Optima" panose="02000503060000020004" pitchFamily="2" charset="0"/>
              </a:rPr>
              <a:t>Could it be covered by coalescence + fragmentation?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A76DCE-B75D-EBBA-03C5-4F2B13BDFDF3}"/>
              </a:ext>
            </a:extLst>
          </p:cNvPr>
          <p:cNvSpPr txBox="1"/>
          <p:nvPr/>
        </p:nvSpPr>
        <p:spPr>
          <a:xfrm>
            <a:off x="1707891" y="147682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Optima" panose="02000503060000020004" pitchFamily="2" charset="0"/>
              </a:rPr>
              <a:t>R</a:t>
            </a:r>
            <a:r>
              <a:rPr lang="en-IT" baseline="-25000" dirty="0">
                <a:latin typeface="Optima" panose="02000503060000020004" pitchFamily="2" charset="0"/>
              </a:rPr>
              <a:t>AA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9D5458-AC36-1B09-0296-9693B6420131}"/>
              </a:ext>
            </a:extLst>
          </p:cNvPr>
          <p:cNvSpPr txBox="1"/>
          <p:nvPr/>
        </p:nvSpPr>
        <p:spPr>
          <a:xfrm>
            <a:off x="5122430" y="14111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Optima" panose="02000503060000020004" pitchFamily="2" charset="0"/>
              </a:rPr>
              <a:t>R</a:t>
            </a:r>
            <a:r>
              <a:rPr lang="en-IT" baseline="-25000" dirty="0">
                <a:latin typeface="Optima" panose="02000503060000020004" pitchFamily="2" charset="0"/>
              </a:rPr>
              <a:t>AA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25C32-D2B0-9A48-3BB7-E1CB3D2E347E}"/>
              </a:ext>
            </a:extLst>
          </p:cNvPr>
          <p:cNvSpPr txBox="1"/>
          <p:nvPr/>
        </p:nvSpPr>
        <p:spPr>
          <a:xfrm>
            <a:off x="2602349" y="3349371"/>
            <a:ext cx="2500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>
                <a:latin typeface="Optima" panose="02000503060000020004" pitchFamily="2" charset="0"/>
              </a:rPr>
              <a:t>Inghirami et al., EPJC79(2019)</a:t>
            </a:r>
          </a:p>
        </p:txBody>
      </p:sp>
    </p:spTree>
    <p:extLst>
      <p:ext uri="{BB962C8B-B14F-4D97-AF65-F5344CB8AC3E}">
        <p14:creationId xmlns:p14="http://schemas.microsoft.com/office/powerpoint/2010/main" val="114672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37995</TotalTime>
  <Words>1741</Words>
  <Application>Microsoft Macintosh PowerPoint</Application>
  <PresentationFormat>On-screen Show (16:9)</PresentationFormat>
  <Paragraphs>191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Abadi MT Condensed Light</vt:lpstr>
      <vt:lpstr>Arial</vt:lpstr>
      <vt:lpstr>Calibri</vt:lpstr>
      <vt:lpstr>Calibri Light</vt:lpstr>
      <vt:lpstr>Cambria Math</vt:lpstr>
      <vt:lpstr>Courier New</vt:lpstr>
      <vt:lpstr>Optima</vt:lpstr>
      <vt:lpstr>Symbol</vt:lpstr>
      <vt:lpstr>Wingdings</vt:lpstr>
      <vt:lpstr>Office Theme</vt:lpstr>
      <vt:lpstr>Discussion on open heavy flavor __________________________________________________________________________________________________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HQ Surprise also in the transverse flow v1=&lt;px/pT&gt; __________________________________________________________________________________________________________________</vt:lpstr>
      <vt:lpstr>Impact of Magnetic Field at FAIR/SPS? _________________________________________________________________________________________________________________________________________________________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Vincenzo Greco</dc:creator>
  <cp:lastModifiedBy>Vincenzo Greco</cp:lastModifiedBy>
  <cp:revision>529</cp:revision>
  <cp:lastPrinted>2025-07-19T11:08:20Z</cp:lastPrinted>
  <dcterms:created xsi:type="dcterms:W3CDTF">2021-05-17T12:36:49Z</dcterms:created>
  <dcterms:modified xsi:type="dcterms:W3CDTF">2025-07-23T07:21:15Z</dcterms:modified>
</cp:coreProperties>
</file>