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0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259" r:id="rId3"/>
    <p:sldId id="812" r:id="rId4"/>
    <p:sldId id="845" r:id="rId5"/>
    <p:sldId id="848" r:id="rId6"/>
    <p:sldId id="901" r:id="rId7"/>
    <p:sldId id="847" r:id="rId8"/>
    <p:sldId id="865" r:id="rId9"/>
    <p:sldId id="866" r:id="rId10"/>
    <p:sldId id="459" r:id="rId11"/>
    <p:sldId id="320" r:id="rId12"/>
    <p:sldId id="332" r:id="rId13"/>
    <p:sldId id="389" r:id="rId14"/>
    <p:sldId id="337" r:id="rId15"/>
    <p:sldId id="895" r:id="rId16"/>
    <p:sldId id="873" r:id="rId17"/>
    <p:sldId id="850" r:id="rId18"/>
    <p:sldId id="851" r:id="rId19"/>
    <p:sldId id="614" r:id="rId20"/>
    <p:sldId id="839" r:id="rId21"/>
    <p:sldId id="902" r:id="rId22"/>
    <p:sldId id="894" r:id="rId23"/>
    <p:sldId id="840" r:id="rId24"/>
    <p:sldId id="885" r:id="rId25"/>
    <p:sldId id="890" r:id="rId26"/>
    <p:sldId id="898" r:id="rId27"/>
    <p:sldId id="871" r:id="rId28"/>
    <p:sldId id="867" r:id="rId29"/>
    <p:sldId id="868" r:id="rId30"/>
    <p:sldId id="872" r:id="rId31"/>
    <p:sldId id="875" r:id="rId32"/>
    <p:sldId id="877" r:id="rId33"/>
    <p:sldId id="853" r:id="rId34"/>
    <p:sldId id="811" r:id="rId35"/>
    <p:sldId id="849" r:id="rId36"/>
    <p:sldId id="831" r:id="rId37"/>
    <p:sldId id="279" r:id="rId38"/>
    <p:sldId id="436" r:id="rId39"/>
    <p:sldId id="613" r:id="rId40"/>
    <p:sldId id="854" r:id="rId41"/>
    <p:sldId id="886" r:id="rId42"/>
    <p:sldId id="889" r:id="rId43"/>
    <p:sldId id="878" r:id="rId44"/>
    <p:sldId id="880" r:id="rId45"/>
    <p:sldId id="863" r:id="rId46"/>
    <p:sldId id="270" r:id="rId47"/>
    <p:sldId id="904" r:id="rId48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lucia sambataro" initials="mls" lastIdx="38" clrIdx="0">
    <p:extLst>
      <p:ext uri="{19B8F6BF-5375-455C-9EA6-DF929625EA0E}">
        <p15:presenceInfo xmlns:p15="http://schemas.microsoft.com/office/powerpoint/2012/main" userId="ee1beebfc147d2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D9"/>
    <a:srgbClr val="A700DA"/>
    <a:srgbClr val="120FC1"/>
    <a:srgbClr val="FFEDD4"/>
    <a:srgbClr val="D78936"/>
    <a:srgbClr val="EAE3D2"/>
    <a:srgbClr val="5970FF"/>
    <a:srgbClr val="F68BFF"/>
    <a:srgbClr val="9A9A9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10"/>
    <p:restoredTop sz="93638"/>
  </p:normalViewPr>
  <p:slideViewPr>
    <p:cSldViewPr snapToGrid="0" snapToObjects="1">
      <p:cViewPr varScale="1">
        <p:scale>
          <a:sx n="144" d="100"/>
          <a:sy n="144" d="100"/>
        </p:scale>
        <p:origin x="544" y="184"/>
      </p:cViewPr>
      <p:guideLst/>
    </p:cSldViewPr>
  </p:slideViewPr>
  <p:outlineViewPr>
    <p:cViewPr>
      <p:scale>
        <a:sx n="33" d="100"/>
        <a:sy n="33" d="100"/>
      </p:scale>
      <p:origin x="0" y="-6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4:15:45.0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24575,'12'7'0,"0"1"0,-9-8 0,1 2 0,-17 0 0,11-2 0,-11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8T12:11:02.8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2034 16383,'3'-32'0,"7"-10"0,13-21 0,12-9 0,8-4 0,4 0 0,-8 14 0,-5 13 0,-8 13 0,-1 4 0,2-3 0,1-1 0,1 0 0,-1 1 0,3-5 0,7-6 0,15-17 0,15-9 0,-29 30 0,1 0 0,1-1 0,1 0 0,-1 3 0,0 0 0,-2 1 0,-1 0 0,-1 3 0,0 1 0,33-35 0,-13 14 0,-8 7 0,-10 11 0,-6 4 0,-1 1 0,-3 3 0,-2 3 0,-6 1 0,-1 0 0,-4 4 0,-1 1 0,-1 0 0,3-5 0,4-5 0,10-10 0,6-6 0,2 1 0,-7 6 0,-7 11 0,-12 15 0,-6 10 0,-4 7 0,-3 3 0,-1 0 0,-1 0 0,-1-1 0,0-1 0,-1-1 0,1 0 0,-1 0 0,0 1 0,-1 1 0,1-3 0,1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8T12:11:05.1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16383,'31'9'0,"9"8"0,21 13 0,10 7 0,9 3 0,4 2 0,-1-2 0,1 0 0,4 8 0,-42-22 0,0 1 0,2 2 0,0 2 0,4 1 0,-1 1 0,-3-2 0,-2 0 0,-2-1 0,-2-1 0,28 24 0,-12-5 0,-8-2 0,-10-7 0,-4-3 0,-10-6 0,-2-4 0,1 0 0,-4-2 0,-1-2 0,-4-6 0,-4-2 0,-2-3 0,0 1 0,-4-4 0,0 0 0,-3-4 0,1-1 0,-3 1 0,1 1 0,-1-1 0,0 1 0,3-2 0,-1 1 0,-1 0 0,-2-1 0,-6-4 0,-3-7 0,2 2 0,1-2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8T12:11:07.2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1698 16383,'37'-49'0,"-4"8"0,5-6 0,14-19 0,5-5 0,-12 16 0,1-3 0,2 0 0,1-1 0,1-1 0,0 1 0,-4 5 0,0 1 0,1 1 0,2 0 0,1 0 0,-2 3 0,16-14 0,-4 5 0,-8 10 0,-2 3 0,-8 8 0,-4 4 0,18-12 0,0 3 0,2 0 0,-3 4 0,-5 5 0,-1 0 0,-5 4 0,1 1 0,4-2 0,8-4 0,4-1 0,-5-1 0,-13 9 0,-15 10 0,-11 9 0,-7 6 0,-6 5 0,-5 6 0,-2-3 0,-1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49:36.364"/>
    </inkml:context>
    <inkml:brush xml:id="br0">
      <inkml:brushProperty name="width" value="0.1" units="cm"/>
      <inkml:brushProperty name="height" value="0.6" units="cm"/>
      <inkml:brushProperty name="color" value="#333333"/>
      <inkml:brushProperty name="inkEffects" value="pencil"/>
    </inkml:brush>
  </inkml:definitions>
  <inkml:trace contextRef="#ctx0" brushRef="#br0">1 0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50:04.365"/>
    </inkml:context>
    <inkml:brush xml:id="br0">
      <inkml:brushProperty name="width" value="0.1" units="cm"/>
      <inkml:brushProperty name="height" value="0.6" units="cm"/>
      <inkml:brushProperty name="color" value="#333333"/>
      <inkml:brushProperty name="inkEffects" value="pencil"/>
    </inkml:brush>
  </inkml:definitions>
  <inkml:trace contextRef="#ctx0" brushRef="#br0">0 1 16383,'7'6'0,"-1"-1"0,-3-2 0,1 0 0,-2-1 0,0 2 0,1 0 0,-2 1 0,0 0 0,0 0 0,0 0 0,1-1 0,2 1 0,2 1 0,0 2 0,2 0 0,-1 0 0,-2-2 0,-1-1 0,-2-1 0,3 2 0,3 2 0,6 5 0,3 4 0,2 2 0,0-1 0,-2-1 0,-1-3 0,-4-3 0,0-1 0,-3-2 0,-2-1 0,1 0 0,-1-2 0,0 1 0,0-1 0,0 1 0,1 0 0,1 2 0,2 1 0,-1 1 0,1 0 0,1 0 0,1-1 0,1 1 0,2 2 0,-3-3 0,-2-1 0,-3-2 0,-1-2 0,1 0 0,-1-2 0,-1 2 0,-1 0 0,0 0 0,1 0 0,-1 0 0,3 1 0,1 2 0,3 2 0,2 0 0,-2 1 0,1-2 0,-2-1 0,0 0 0,0-1 0,-2-1 0,-1 0 0,-2 0 0,-1-1 0,0 0 0,1-1 0,-1-1 0,0 2 0,2 0 0,0 2 0,2 1 0,1 0 0,1 1 0,0 1 0,0 0 0,0 0 0,0-1 0,-1-2 0,-3-2 0,1 0 0,3 3 0,8 4 0,5 5 0,2 3 0,0-4 0,-3-1 0,-2-2 0,-5-2 0,-3-2 0,-3-2 0,-1-2 0,5 1 0,0 1 0,8 1 0,-2 2 0,0-2 0,0 2 0,-2-2 0,0 1 0,0 0 0,-1 0 0,-3 0 0,-1-3 0,-2 2 0,-2-4 0,-3 0 0,-1-1 0,-1-1 0,4 0 0,6 2 0,5 3 0,0 1 0,-2 2 0,-4-3 0,-3-1 0,-1-2 0,-2 0 0,0-2 0,-1 1 0,-1-1 0,0 0 0,1 1 0,-2 2 0,1 1 0,1 0 0,1-1 0,1 1 0,1-3 0,1 3 0,-2-3 0,-1 2 0,-3-3 0,-4 1 0,-7-1 0,2-2 0,-7 0 0,5-2 0,-1-1 0,1 0 0,1-2 0,2 3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09:18:29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5:44:56.3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0 203 24575,'86'0'0,"-39"0"0,11 0 0,-45 0 0,-1 0 0,-2 0 0,0 0 0,0 0 0,-1 0 0,2 0 0,-2 0 0,0 0 0,1 0 0,0 0 0,-1 0 0,1-1 0,0-1 0,4 0 0,5 0 0,8 2 0,5 0 0,2 0 0,-3 0 0,-9 0 0,-7 0 0,-5 0 0,-2 0 0,2 0 0,-1 0 0,7 0 0,0 0 0,0 0 0,2 0 0,-2-2 0,-1 1 0,-2-1 0,-2 0 0,-2 2 0,1 0 0,0-2 0,-3 1 0,4-2 0,-3 3 0,5 0 0,-3 0 0,7-1 0,1-1 0,3 0 0,1 0 0,-6 2 0,-4-1 0,-4-1 0,0 1 0,0-3 0,5 3 0,-2-2 0,2 3 0,-3 0 0,0 0 0,1-1 0,0-1 0,0 0 0,-1-1 0,-2 0 0,1-1 0,0-1 0,4 1 0,2 1 0,3 1 0,1 1 0,-1 1 0,-4 0 0,-5 0 0,-2 0 0,3 0 0,0 0 0,3 0 0,-3 0 0,-1 0 0,-30-11 0,12 8 0,-23-7 0,20 8 0,0 0 0,-4-1 0,-5-3 0,-7-1 0,-8-3 0,-4-1 0,0 0 0,2 1 0,3 3 0,2 1 0,2 2 0,5 2 0,8 0 0,4 0 0,4 0 0,1 2 0,-2 0 0,3 0 0,-5 0 0,3 0 0,-11 0 0,-5 0 0,-5 0 0,-1 0 0,7 0 0,9 0 0,6 0 0,46 0 0,-21 0 0,35 0 0,-31 0 0,1 0 0,3 0 0,-1 0 0,3 0 0,1 0 0,0 0 0,3 0 0,4 0 0,3 0 0,0 0 0,-8 0 0,-9 1 0,-7 2 0,-5 0 0,2 3 0,-1-3 0,4 2 0,6-1 0,2 2 0,2 1 0,-3-1 0,-4-1 0,-4-3 0,-5-3 0,-2-14 0,-4 5 0,1-9 0,0 10 0,2 0 0,7 3 0,-2 3 0,4 1 0,-4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9T10:26:45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 1 24575,'0'9'0,"0"0"0,0-2 0,0 0 0,0 2 0,-1 3 0,-3 1 0,-3 5 0,-2 3 0,-2-1 0,-1 3 0,0 1 0,-1 4 0,0 7 0,3-3 0,-1-1 0,3-6 0,-1-2 0,1 0 0,1 0 0,2 1 0,0-1 0,-1 2 0,1 0 0,-1 1 0,-1 2 0,1 1 0,-1-1 0,0-1 0,2-1 0,-1-3 0,2 0 0,-1 0 0,-1-3 0,1 0 0,-2-3 0,2 1 0,3-1 0,-1-1 0,1-1 0,-2-1 0,0 1 0,1 1 0,-1-2 0,1 1 0,1 0 0,0 2 0,2 1 0,-2-1 0,-1-2 0,1 0 0,0 0 0,2 2 0,-2 7 0,0 9 0,-1 11 0,1 8 0,2 6 0,0-1 0,0-2 0,0-2 0,0-2 0,0-2 0,0 1 0,0-1 0,0-5 0,0-5 0,0-5 0,0-7 0,0 1 0,0 1 0,0 4 0,0 1 0,0 1 0,0 2 0,0 3 0,0 3 0,0 3 0,0-2 0,2-4 0,0-5 0,1-9 0,-1-5 0,-2-5 0,0-4 0,1-1 0,2-2 0,0-3 0,1 0 0,-2-1 0,0 1 0,-2 1 0,1 1 0,2 1 0,-1 3 0,0 3 0,0 5 0,0 0 0,1 1 0,1 0 0,-2 0 0,1-1 0,1 2 0,-1-1 0,0-1 0,0 0 0,0-5 0,-1 0 0,2-2 0,-2-3 0,0 0 0,0-2 0,0 1 0,0 1 0,2-1 0,-1 1 0,1-4 0,0-1 0,-1-1 0,1-1 0,-2 2 0,-1 1 0,1 1 0,0 2 0,0 2 0,1 3 0,1 4 0,1 0 0,1 0 0,-2-2 0,-2-5 0,0-2 0,-2-2 0,0 1 0,0-4 0,0-4 0,0-4 0,0-3 0,0-2 0,1-4 0,-1 7 0,1-3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9T10:26:45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1 191 24575,'3'24'0,"5"1"0,6 7 0,3 0 0,3-2 0,0 1 0,-1-3 0,-1-3 0,-1-2 0,-1-3 0,-2-2 0,-2-2 0,-3-6 0,-3-2 0,-1-5 0,1-1 0,-1 1 0,2-1 0,-1 2 0,-1-1 0,1 0 0,-1 0 0,2-1 0,0 0 0,0 1 0,1 2 0,-3 0 0,1 2 0,-1-1 0,-1-1 0,2 1 0,1 1 0,2 4 0,4 2 0,2 1 0,0-4 0,-5-2 0,-4-6 0,-4-3 0,-2-5 0,0-6 0,0-4 0,0 0 0,0 0 0,0 1 0,0 2 0,0-1 0,0-1 0,0 0 0,0 0 0,0 0 0,0 0 0,0 1 0,0 1 0,0 3 0,0 0 0,0-1 0,0 1 0,0-1 0,0 4 0,0-3 0,2-3 0,0-2 0,2-2 0,0-3 0,1-3 0,1-3 0,2-2 0,-1-1 0,0 3 0,-3 3 0,0 2 0,2 2 0,-1 1 0,1 2 0,-1 1 0,1 1 0,0 2 0,0 3 0,-3 2 0,1 3 0,-1 0 0,0 3 0,-2 0 0,-1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09:18:23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 1 24575,'0'9'0,"0"0"0,0-2 0,0 0 0,0 2 0,-1 3 0,-3 1 0,-3 5 0,-2 3 0,-2-1 0,-1 3 0,0 1 0,-1 4 0,0 7 0,3-3 0,-1-1 0,3-6 0,-1-2 0,1 0 0,1 0 0,2 1 0,0-1 0,-1 2 0,1 0 0,-1 1 0,-1 2 0,1 1 0,-1-1 0,0-1 0,2-1 0,-1-3 0,2 0 0,-1 0 0,-1-3 0,1 0 0,-2-3 0,2 1 0,3-1 0,-1-1 0,1-1 0,-2-1 0,0 1 0,1 1 0,-1-2 0,1 1 0,1 0 0,0 2 0,2 1 0,-2-1 0,-1-2 0,1 0 0,0 0 0,2 2 0,-2 7 0,0 9 0,-1 11 0,1 8 0,2 6 0,0-1 0,0-2 0,0-2 0,0-2 0,0-2 0,0 1 0,0-1 0,0-5 0,0-5 0,0-5 0,0-7 0,0 1 0,0 1 0,0 4 0,0 1 0,0 1 0,0 2 0,0 3 0,0 3 0,0 3 0,0-2 0,2-4 0,0-5 0,1-9 0,-1-5 0,-2-5 0,0-4 0,1-1 0,2-2 0,0-3 0,1 0 0,-2-1 0,0 1 0,-2 1 0,1 1 0,2 1 0,-1 3 0,0 3 0,0 5 0,0 0 0,1 1 0,1 0 0,-2 0 0,1-1 0,1 2 0,-1-1 0,0-1 0,0 0 0,0-5 0,-1 0 0,2-2 0,-2-3 0,0 0 0,0-2 0,0 1 0,0 1 0,2-1 0,-1 1 0,1-4 0,0-1 0,-1-1 0,1-1 0,-2 2 0,-1 1 0,1 1 0,0 2 0,0 2 0,1 3 0,1 4 0,1 0 0,1 0 0,-2-2 0,-2-5 0,0-2 0,-2-2 0,0 1 0,0-4 0,0-4 0,0-4 0,0-3 0,0-2 0,1-4 0,-1 7 0,1-3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09:18:25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1 191 24575,'3'24'0,"5"1"0,6 7 0,3 0 0,3-2 0,0 1 0,-1-3 0,-1-3 0,-1-2 0,-1-3 0,-2-2 0,-2-2 0,-3-6 0,-3-2 0,-1-5 0,1-1 0,-1 1 0,2-1 0,-1 2 0,-1-1 0,1 0 0,-1 0 0,2-1 0,0 0 0,0 1 0,1 2 0,-3 0 0,1 2 0,-1-1 0,-1-1 0,2 1 0,1 1 0,2 4 0,4 2 0,2 1 0,0-4 0,-5-2 0,-4-6 0,-4-3 0,-2-5 0,0-6 0,0-4 0,0 0 0,0 0 0,0 1 0,0 2 0,0-1 0,0-1 0,0 0 0,0 0 0,0 0 0,0 0 0,0 1 0,0 1 0,0 3 0,0 0 0,0-1 0,0 1 0,0-1 0,0 4 0,0-3 0,2-3 0,0-2 0,2-2 0,0-3 0,1-3 0,1-3 0,2-2 0,-1-1 0,0 3 0,-3 3 0,0 2 0,2 2 0,-1 1 0,1 2 0,-1 1 0,1 1 0,0 2 0,0 3 0,-3 2 0,1 3 0,-1 0 0,0 3 0,-2 0 0,-1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09:18:29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8T12:11:00.6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16383,'62'33'0,"-2"-2"0,13 8 0,-8-6 0,-5 1 0,2 3 0,-6-2 0,3 0 0,6 6 0,-8-6 0,-3 0 0,1-2 0,-6-3 0,8 6 0,3 0 0,-2-1 0,-9-7 0,-10-3 0,-5-2 0,-3-1 0,-1 1 0,-5-4 0,-3-2 0,2 3 0,-7-6 0,4 6 0,-7-4 0,1-1 0,0-1 0,0 0 0,3 4 0,-2 0 0,1 0 0,-6-5 0,-8-9 0,-23-31 0,11 19 0,-12-21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731E1-868D-8249-A7E0-739016291E12}" type="datetimeFigureOut">
              <a:rPr lang="en-IT" smtClean="0"/>
              <a:t>22/07/25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7B8F7-FFE2-0B41-9C03-4989FAE42F8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4484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8DA3C9-BEBC-864A-9CBE-AF4C77E7FEB5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IT" dirty="0"/>
              <a:t>n QGP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7B8F7-FFE2-0B41-9C03-4989FAE42F8C}" type="slidenum">
              <a:rPr lang="en-IT" smtClean="0"/>
              <a:t>42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9764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7B8F7-FFE2-0B41-9C03-4989FAE42F8C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5865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IT" dirty="0"/>
              <a:t>ossibility toinclude spin interaction + check the Im T figure with the new development </a:t>
            </a:r>
          </a:p>
          <a:p>
            <a:r>
              <a:rPr lang="en-IT" dirty="0"/>
              <a:t>Infinite mass limit?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7B8F7-FFE2-0B41-9C03-4989FAE42F8C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51467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 </a:t>
            </a:r>
            <a:r>
              <a:rPr lang="it-IT" dirty="0" err="1"/>
              <a:t>shape</a:t>
            </a:r>
            <a:r>
              <a:rPr lang="it-IT" baseline="0" dirty="0"/>
              <a:t> </a:t>
            </a:r>
            <a:r>
              <a:rPr lang="it-IT" baseline="0" dirty="0" err="1"/>
              <a:t>typical</a:t>
            </a:r>
            <a:r>
              <a:rPr lang="it-IT" baseline="0" dirty="0"/>
              <a:t> of </a:t>
            </a:r>
            <a:r>
              <a:rPr lang="it-IT" baseline="0" dirty="0" err="1"/>
              <a:t>phase</a:t>
            </a:r>
            <a:r>
              <a:rPr lang="it-IT" baseline="0" dirty="0"/>
              <a:t> </a:t>
            </a:r>
            <a:r>
              <a:rPr lang="it-IT" baseline="0" dirty="0" err="1"/>
              <a:t>trnsition</a:t>
            </a:r>
            <a:endParaRPr lang="it-IT" baseline="0" dirty="0"/>
          </a:p>
          <a:p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T</a:t>
            </a:r>
            <a:r>
              <a:rPr lang="it-IT" baseline="0" dirty="0" err="1">
                <a:sym typeface="Wingdings"/>
              </a:rPr>
              <a:t>Tc</a:t>
            </a:r>
            <a:r>
              <a:rPr lang="it-IT" baseline="0" dirty="0">
                <a:sym typeface="Wingdings"/>
              </a:rPr>
              <a:t> </a:t>
            </a:r>
            <a:r>
              <a:rPr lang="it-IT" baseline="0" dirty="0" err="1">
                <a:sym typeface="Wingdings"/>
              </a:rPr>
              <a:t>ticuhe</a:t>
            </a:r>
            <a:r>
              <a:rPr lang="it-IT" baseline="0" dirty="0">
                <a:sym typeface="Wingdings"/>
              </a:rPr>
              <a:t> the </a:t>
            </a:r>
            <a:r>
              <a:rPr lang="it-IT" baseline="0" dirty="0" err="1">
                <a:sym typeface="Wingdings"/>
              </a:rPr>
              <a:t>AdS</a:t>
            </a:r>
            <a:r>
              <a:rPr lang="it-IT" baseline="0" dirty="0">
                <a:sym typeface="Wingdings"/>
              </a:rPr>
              <a:t> </a:t>
            </a:r>
            <a:r>
              <a:rPr lang="it-IT" baseline="0" dirty="0" err="1">
                <a:sym typeface="Wingdings"/>
              </a:rPr>
              <a:t>limit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99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ED127-9807-A914-968B-C552C9810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4CB7D02-BF0D-550E-2BD3-ECD500A87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B1DAC2-C610-7E74-BB8F-83FEC0562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 </a:t>
            </a:r>
            <a:r>
              <a:rPr lang="it-IT" dirty="0" err="1"/>
              <a:t>shape</a:t>
            </a:r>
            <a:r>
              <a:rPr lang="it-IT" baseline="0" dirty="0"/>
              <a:t> </a:t>
            </a:r>
            <a:r>
              <a:rPr lang="it-IT" baseline="0" dirty="0" err="1"/>
              <a:t>typical</a:t>
            </a:r>
            <a:r>
              <a:rPr lang="it-IT" baseline="0" dirty="0"/>
              <a:t> of </a:t>
            </a:r>
            <a:r>
              <a:rPr lang="it-IT" baseline="0" dirty="0" err="1"/>
              <a:t>phase</a:t>
            </a:r>
            <a:r>
              <a:rPr lang="it-IT" baseline="0" dirty="0"/>
              <a:t> </a:t>
            </a:r>
            <a:r>
              <a:rPr lang="it-IT" baseline="0" dirty="0" err="1"/>
              <a:t>trnsition</a:t>
            </a:r>
            <a:endParaRPr lang="it-IT" baseline="0" dirty="0"/>
          </a:p>
          <a:p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T</a:t>
            </a:r>
            <a:r>
              <a:rPr lang="it-IT" baseline="0" dirty="0" err="1">
                <a:sym typeface="Wingdings"/>
              </a:rPr>
              <a:t>Tc</a:t>
            </a:r>
            <a:r>
              <a:rPr lang="it-IT" baseline="0" dirty="0">
                <a:sym typeface="Wingdings"/>
              </a:rPr>
              <a:t> </a:t>
            </a:r>
            <a:r>
              <a:rPr lang="it-IT" baseline="0" dirty="0" err="1">
                <a:sym typeface="Wingdings"/>
              </a:rPr>
              <a:t>ticuhe</a:t>
            </a:r>
            <a:r>
              <a:rPr lang="it-IT" baseline="0" dirty="0">
                <a:sym typeface="Wingdings"/>
              </a:rPr>
              <a:t> the </a:t>
            </a:r>
            <a:r>
              <a:rPr lang="it-IT" baseline="0" dirty="0" err="1">
                <a:sym typeface="Wingdings"/>
              </a:rPr>
              <a:t>AdS</a:t>
            </a:r>
            <a:r>
              <a:rPr lang="it-IT" baseline="0" dirty="0">
                <a:sym typeface="Wingdings"/>
              </a:rPr>
              <a:t> </a:t>
            </a:r>
            <a:r>
              <a:rPr lang="it-IT" baseline="0" dirty="0" err="1">
                <a:sym typeface="Wingdings"/>
              </a:rPr>
              <a:t>limit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DF9C06-3260-3A36-873A-DB398E108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F029A-1122-5440-8D57-849E194942E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05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667000" y="573088"/>
            <a:ext cx="5029200" cy="2828925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5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7B8F7-FFE2-0B41-9C03-4989FAE42F8C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5180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IT" dirty="0"/>
              <a:t>t could be v2 of Lc is smaller than v2 of S, but Lc/D ratio is consistent with SHM so equilibrium production but implying a QGP dynamics/ colascence hadronization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7B8F7-FFE2-0B41-9C03-4989FAE42F8C}" type="slidenum">
              <a:rPr lang="en-IT" smtClean="0"/>
              <a:t>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83938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31C8-E980-BB43-A94C-8B9B3EFBD7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0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C6ED-0E3B-194A-9066-4ED10B221BCD}" type="datetime1">
              <a:rPr lang="it-IT" smtClean="0"/>
              <a:t>22/07/25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669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87C0-646F-7A4D-B2D9-A6831A596152}" type="datetime1">
              <a:rPr lang="it-IT" smtClean="0"/>
              <a:t>22/07/25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3180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FEC9-C7B9-2F48-9EAE-CDCCC1091D7B}" type="datetime1">
              <a:rPr lang="it-IT" smtClean="0"/>
              <a:t>22/07/25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5338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C4FC-D0D3-DB4E-813F-88B0F4117132}" type="datetime1">
              <a:rPr lang="it-IT" smtClean="0"/>
              <a:t>22/07/25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255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59E-A33F-EB4C-A638-B79AA7524164}" type="datetime1">
              <a:rPr lang="it-IT" smtClean="0"/>
              <a:t>22/07/25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0079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4568-B015-4946-8DD8-6EB2A08B05F5}" type="datetime1">
              <a:rPr lang="it-IT" smtClean="0"/>
              <a:t>22/07/25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3450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CF6B-F8BD-2946-AEED-F98ED16C776C}" type="datetime1">
              <a:rPr lang="it-IT" smtClean="0"/>
              <a:t>22/07/25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9348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8FC6-B114-8143-8A64-066C5A7ACFB0}" type="datetime1">
              <a:rPr lang="it-IT" smtClean="0"/>
              <a:t>22/07/25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028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996-F03E-DA4A-82F8-F28E842740D9}" type="datetime1">
              <a:rPr lang="it-IT" smtClean="0"/>
              <a:t>22/07/25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4285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CA772-90AF-2A4B-8735-39AAE650DD5D}" type="datetime1">
              <a:rPr lang="it-IT" smtClean="0"/>
              <a:t>22/07/25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0846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AE90-0993-B34A-A447-46E3A2F07491}" type="datetime1">
              <a:rPr lang="it-IT" smtClean="0"/>
              <a:t>22/07/25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0373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743E7-8A2C-EF4C-8786-5BB33896CC98}" type="datetime1">
              <a:rPr lang="it-IT" smtClean="0"/>
              <a:t>22/07/25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6B938-A5CA-174F-A8DA-ADBBF669E1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593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wmf"/><Relationship Id="rId5" Type="http://schemas.openxmlformats.org/officeDocument/2006/relationships/image" Target="../media/image44.e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50.png"/><Relationship Id="rId5" Type="http://schemas.openxmlformats.org/officeDocument/2006/relationships/customXml" Target="../ink/ink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59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15.bin"/><Relationship Id="rId10" Type="http://schemas.openxmlformats.org/officeDocument/2006/relationships/hyperlink" Target="https://arxiv.org/abs/2506.24023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4.xml"/><Relationship Id="rId7" Type="http://schemas.openxmlformats.org/officeDocument/2006/relationships/image" Target="NUL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82.png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6.2402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111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12" Type="http://schemas.openxmlformats.org/officeDocument/2006/relationships/image" Target="../media/image650.png"/><Relationship Id="rId2" Type="http://schemas.openxmlformats.org/officeDocument/2006/relationships/hyperlink" Target="https://arxiv.org/abs/2404.17459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11" Type="http://schemas.openxmlformats.org/officeDocument/2006/relationships/image" Target="../media/image640.png"/><Relationship Id="rId5" Type="http://schemas.openxmlformats.org/officeDocument/2006/relationships/image" Target="../media/image106.png"/><Relationship Id="rId10" Type="http://schemas.openxmlformats.org/officeDocument/2006/relationships/image" Target="../media/image109.png"/><Relationship Id="rId4" Type="http://schemas.openxmlformats.org/officeDocument/2006/relationships/image" Target="../media/image105.png"/><Relationship Id="rId9" Type="http://schemas.openxmlformats.org/officeDocument/2006/relationships/image" Target="../media/image6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1.pn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58.png"/><Relationship Id="rId7" Type="http://schemas.openxmlformats.org/officeDocument/2006/relationships/image" Target="../media/image651.png"/><Relationship Id="rId12" Type="http://schemas.openxmlformats.org/officeDocument/2006/relationships/image" Target="../media/image12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11" Type="http://schemas.openxmlformats.org/officeDocument/2006/relationships/image" Target="../media/image671.png"/><Relationship Id="rId5" Type="http://schemas.openxmlformats.org/officeDocument/2006/relationships/image" Target="../media/image820.png"/><Relationship Id="rId10" Type="http://schemas.openxmlformats.org/officeDocument/2006/relationships/customXml" Target="../ink/ink8.xml"/><Relationship Id="rId4" Type="http://schemas.openxmlformats.org/officeDocument/2006/relationships/image" Target="../media/image57.png"/><Relationship Id="rId9" Type="http://schemas.openxmlformats.org/officeDocument/2006/relationships/image" Target="../media/image6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tiff"/><Relationship Id="rId5" Type="http://schemas.openxmlformats.org/officeDocument/2006/relationships/image" Target="../media/image124.tiff"/><Relationship Id="rId4" Type="http://schemas.openxmlformats.org/officeDocument/2006/relationships/image" Target="../media/image12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image" Target="../media/image1290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11" Type="http://schemas.openxmlformats.org/officeDocument/2006/relationships/image" Target="../media/image132.emf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29.png"/><Relationship Id="rId9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0.emf"/><Relationship Id="rId7" Type="http://schemas.openxmlformats.org/officeDocument/2006/relationships/image" Target="../media/image135.tif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1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1340.png"/><Relationship Id="rId3" Type="http://schemas.openxmlformats.org/officeDocument/2006/relationships/image" Target="../media/image142.jpg"/><Relationship Id="rId7" Type="http://schemas.openxmlformats.org/officeDocument/2006/relationships/image" Target="../media/image1300.png"/><Relationship Id="rId12" Type="http://schemas.openxmlformats.org/officeDocument/2006/relationships/customXml" Target="../ink/ink12.xml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11" Type="http://schemas.openxmlformats.org/officeDocument/2006/relationships/image" Target="../media/image1320.png"/><Relationship Id="rId5" Type="http://schemas.openxmlformats.org/officeDocument/2006/relationships/image" Target="../media/image143.png"/><Relationship Id="rId10" Type="http://schemas.openxmlformats.org/officeDocument/2006/relationships/customXml" Target="../ink/ink11.xml"/><Relationship Id="rId4" Type="http://schemas.openxmlformats.org/officeDocument/2006/relationships/image" Target="../media/image144.png"/><Relationship Id="rId9" Type="http://schemas.openxmlformats.org/officeDocument/2006/relationships/image" Target="../media/image131.png"/><Relationship Id="rId1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149.png"/><Relationship Id="rId7" Type="http://schemas.openxmlformats.org/officeDocument/2006/relationships/image" Target="../media/image157.png"/><Relationship Id="rId12" Type="http://schemas.openxmlformats.org/officeDocument/2006/relationships/image" Target="../media/image15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59.png"/><Relationship Id="rId5" Type="http://schemas.openxmlformats.org/officeDocument/2006/relationships/image" Target="../media/image155.png"/><Relationship Id="rId10" Type="http://schemas.openxmlformats.org/officeDocument/2006/relationships/customXml" Target="../ink/ink14.xml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1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image" Target="../media/image14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12" Type="http://schemas.openxmlformats.org/officeDocument/2006/relationships/image" Target="../media/image2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2.png"/><Relationship Id="rId5" Type="http://schemas.openxmlformats.org/officeDocument/2006/relationships/image" Target="../media/image24.wmf"/><Relationship Id="rId10" Type="http://schemas.openxmlformats.org/officeDocument/2006/relationships/image" Target="../media/image261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2.emf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4.emf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3.emf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EF5F1B-E1F1-4841-8915-51096961137D}"/>
              </a:ext>
            </a:extLst>
          </p:cNvPr>
          <p:cNvSpPr txBox="1"/>
          <p:nvPr/>
        </p:nvSpPr>
        <p:spPr>
          <a:xfrm>
            <a:off x="0" y="4696971"/>
            <a:ext cx="9111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latin typeface="Optima" panose="02000503060000020004" pitchFamily="2" charset="0"/>
                <a:cs typeface="AkayaKanadaka" panose="02010502080401010103" pitchFamily="2" charset="77"/>
              </a:rPr>
              <a:t>Penetrating Probes of Hot High-</a:t>
            </a:r>
            <a:r>
              <a:rPr lang="en-GB" sz="1500" b="1" dirty="0" err="1">
                <a:latin typeface="Optima" panose="02000503060000020004" pitchFamily="2" charset="0"/>
                <a:cs typeface="AkayaKanadaka" panose="02010502080401010103" pitchFamily="2" charset="77"/>
              </a:rPr>
              <a:t>mu_B</a:t>
            </a:r>
            <a:r>
              <a:rPr lang="en-GB" sz="1500" b="1" dirty="0">
                <a:latin typeface="Optima" panose="02000503060000020004" pitchFamily="2" charset="0"/>
                <a:cs typeface="AkayaKanadaka" panose="02010502080401010103" pitchFamily="2" charset="77"/>
              </a:rPr>
              <a:t> Matter: Theory Meets Experiment</a:t>
            </a:r>
            <a:r>
              <a:rPr lang="en-GB" sz="1500" dirty="0">
                <a:effectLst/>
                <a:latin typeface="Optima" panose="02000503060000020004" pitchFamily="2" charset="0"/>
                <a:cs typeface="AkayaKanadaka" panose="02010502080401010103" pitchFamily="2" charset="77"/>
              </a:rPr>
              <a:t>, ECT* </a:t>
            </a:r>
            <a:r>
              <a:rPr lang="en-IT" sz="1500" dirty="0">
                <a:latin typeface="Optima" panose="02000503060000020004" pitchFamily="2" charset="0"/>
                <a:cs typeface="AkayaKanadaka" panose="02010502080401010103" pitchFamily="2" charset="77"/>
              </a:rPr>
              <a:t>Trento, 21-25 July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5B6133-3829-C273-3C1F-9DE9930D2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089" y="109291"/>
            <a:ext cx="8935821" cy="1428080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3600" b="1" dirty="0">
                <a:solidFill>
                  <a:srgbClr val="F1330B"/>
                </a:solidFill>
                <a:latin typeface="Optima"/>
                <a:cs typeface="Optima"/>
              </a:rPr>
              <a:t>Theory overview on open charm  </a:t>
            </a:r>
            <a:r>
              <a:rPr lang="en-US" sz="1400" b="1" dirty="0">
                <a:latin typeface="Optima"/>
                <a:cs typeface="Optima"/>
              </a:rPr>
              <a:t>__________________________________________________________________________________________________</a:t>
            </a:r>
            <a:br>
              <a:rPr lang="en-US" sz="1400" b="1" dirty="0">
                <a:latin typeface="Optima"/>
                <a:cs typeface="Optima"/>
              </a:rPr>
            </a:br>
            <a:br>
              <a:rPr lang="en-US" sz="1400" b="1" dirty="0">
                <a:latin typeface="Optima"/>
                <a:cs typeface="Optima"/>
              </a:rPr>
            </a:b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7" name="Immagine 3" descr="logo-unict.jpg">
            <a:extLst>
              <a:ext uri="{FF2B5EF4-FFF2-40B4-BE49-F238E27FC236}">
                <a16:creationId xmlns:a16="http://schemas.microsoft.com/office/drawing/2014/main" id="{B1F224E4-FE1B-9B7B-3454-C637D13A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" y="1294582"/>
            <a:ext cx="982345" cy="930216"/>
          </a:xfrm>
          <a:prstGeom prst="rect">
            <a:avLst/>
          </a:prstGeom>
        </p:spPr>
      </p:pic>
      <p:pic>
        <p:nvPicPr>
          <p:cNvPr id="8" name="Immagine 9" descr="logo_INFN_mobile.png">
            <a:extLst>
              <a:ext uri="{FF2B5EF4-FFF2-40B4-BE49-F238E27FC236}">
                <a16:creationId xmlns:a16="http://schemas.microsoft.com/office/drawing/2014/main" id="{920EBD6B-00F2-6F1D-9DF5-A3643824C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7" y="1270154"/>
            <a:ext cx="1694427" cy="9302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1A415-F0BB-2A27-FD36-BD5CF8AC1ECF}"/>
              </a:ext>
            </a:extLst>
          </p:cNvPr>
          <p:cNvSpPr txBox="1"/>
          <p:nvPr/>
        </p:nvSpPr>
        <p:spPr>
          <a:xfrm>
            <a:off x="3835432" y="1433858"/>
            <a:ext cx="46892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tima"/>
                <a:cs typeface="Optima"/>
              </a:rPr>
              <a:t>Vincenzo Greco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tima"/>
                <a:cs typeface="Optima"/>
              </a:rPr>
              <a:t>–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tima"/>
                <a:cs typeface="Optima"/>
              </a:rPr>
              <a:t>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tima"/>
                <a:cs typeface="Optima"/>
              </a:rPr>
              <a:t>University of Catania/INFN-LNS</a:t>
            </a:r>
            <a:endParaRPr lang="en-IT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F538FAA-B943-EB14-DED7-7CF02ECF59F4}"/>
                  </a:ext>
                </a:extLst>
              </p14:cNvPr>
              <p14:cNvContentPartPr/>
              <p14:nvPr/>
            </p14:nvContentPartPr>
            <p14:xfrm>
              <a:off x="2695651" y="4249178"/>
              <a:ext cx="1152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F538FAA-B943-EB14-DED7-7CF02ECF59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651" y="4213178"/>
                <a:ext cx="83160" cy="79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building with a lawn and a palm tree&#10;&#10;AI-generated content may be incorrect.">
            <a:extLst>
              <a:ext uri="{FF2B5EF4-FFF2-40B4-BE49-F238E27FC236}">
                <a16:creationId xmlns:a16="http://schemas.microsoft.com/office/drawing/2014/main" id="{FF772FC9-6849-04EF-46BC-2FCA0772E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691" y="2314260"/>
            <a:ext cx="3490547" cy="23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57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8600" y="110839"/>
            <a:ext cx="7602648" cy="429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Optima"/>
                <a:cs typeface="Optima"/>
              </a:rPr>
              <a:t>Some </a:t>
            </a:r>
            <a:r>
              <a:rPr lang="it-IT" b="1" u="sng" dirty="0" err="1">
                <a:latin typeface="Optima"/>
                <a:cs typeface="Optima"/>
              </a:rPr>
              <a:t>main</a:t>
            </a:r>
            <a:r>
              <a:rPr lang="it-IT" b="1" u="sng" dirty="0">
                <a:latin typeface="Optima"/>
                <a:cs typeface="Optima"/>
              </a:rPr>
              <a:t> </a:t>
            </a:r>
            <a:r>
              <a:rPr lang="it-IT" b="1" u="sng" dirty="0" err="1">
                <a:latin typeface="Optima"/>
                <a:cs typeface="Optima"/>
              </a:rPr>
              <a:t>specific</a:t>
            </a:r>
            <a:r>
              <a:rPr lang="it-IT" b="1" u="sng" dirty="0">
                <a:latin typeface="Optima"/>
                <a:cs typeface="Optima"/>
              </a:rPr>
              <a:t> features of </a:t>
            </a:r>
            <a:r>
              <a:rPr lang="it-IT" b="1" u="sng" dirty="0" err="1">
                <a:latin typeface="Optima"/>
                <a:cs typeface="Optima"/>
              </a:rPr>
              <a:t>different</a:t>
            </a:r>
            <a:r>
              <a:rPr lang="it-IT" b="1" u="sng" dirty="0">
                <a:latin typeface="Optima"/>
                <a:cs typeface="Optima"/>
              </a:rPr>
              <a:t> </a:t>
            </a:r>
            <a:r>
              <a:rPr lang="it-IT" b="1" u="sng" dirty="0" err="1">
                <a:latin typeface="Optima"/>
                <a:cs typeface="Optima"/>
              </a:rPr>
              <a:t>approaches</a:t>
            </a:r>
            <a:r>
              <a:rPr lang="it-IT" dirty="0">
                <a:latin typeface="Optima"/>
                <a:cs typeface="Optima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Optima"/>
                <a:cs typeface="Optima"/>
              </a:rPr>
              <a:t>1) </a:t>
            </a:r>
            <a:r>
              <a:rPr lang="it-IT" b="1" dirty="0">
                <a:solidFill>
                  <a:srgbClr val="0038D9"/>
                </a:solidFill>
                <a:latin typeface="Optima"/>
                <a:cs typeface="Optima"/>
              </a:rPr>
              <a:t>LBL-CCNU-Duke/QLBT?</a:t>
            </a:r>
            <a:r>
              <a:rPr lang="it-IT" dirty="0">
                <a:solidFill>
                  <a:srgbClr val="0038D9"/>
                </a:solidFill>
                <a:latin typeface="Optima"/>
                <a:cs typeface="Optima"/>
              </a:rPr>
              <a:t>, </a:t>
            </a:r>
            <a:r>
              <a:rPr lang="it-IT" sz="1500" dirty="0" err="1">
                <a:solidFill>
                  <a:srgbClr val="0038D9"/>
                </a:solidFill>
                <a:latin typeface="Optima"/>
                <a:cs typeface="Optima"/>
              </a:rPr>
              <a:t>pQCD</a:t>
            </a:r>
            <a:r>
              <a:rPr lang="it-IT" sz="1500" dirty="0">
                <a:solidFill>
                  <a:srgbClr val="0038D9"/>
                </a:solidFill>
                <a:latin typeface="Optima"/>
                <a:cs typeface="Optima"/>
              </a:rPr>
              <a:t>* K(</a:t>
            </a:r>
            <a:r>
              <a:rPr lang="it-IT" sz="1500" dirty="0" err="1">
                <a:solidFill>
                  <a:srgbClr val="0038D9"/>
                </a:solidFill>
                <a:latin typeface="Optima"/>
                <a:cs typeface="Optima"/>
              </a:rPr>
              <a:t>p</a:t>
            </a:r>
            <a:r>
              <a:rPr lang="it-IT" sz="1500" baseline="-25000" dirty="0" err="1">
                <a:solidFill>
                  <a:srgbClr val="0038D9"/>
                </a:solidFill>
                <a:latin typeface="Optima"/>
                <a:cs typeface="Optima"/>
              </a:rPr>
              <a:t>T</a:t>
            </a:r>
            <a:r>
              <a:rPr lang="it-IT" sz="1500" dirty="0" err="1">
                <a:solidFill>
                  <a:srgbClr val="0038D9"/>
                </a:solidFill>
                <a:latin typeface="Optima"/>
                <a:cs typeface="Optima"/>
              </a:rPr>
              <a:t>,T</a:t>
            </a:r>
            <a:r>
              <a:rPr lang="it-IT" sz="1500" dirty="0">
                <a:solidFill>
                  <a:srgbClr val="0038D9"/>
                </a:solidFill>
                <a:latin typeface="Optima"/>
                <a:cs typeface="Optima"/>
              </a:rPr>
              <a:t>) + </a:t>
            </a:r>
            <a:r>
              <a:rPr lang="it-IT" sz="1500" dirty="0" err="1">
                <a:solidFill>
                  <a:srgbClr val="0038D9"/>
                </a:solidFill>
                <a:latin typeface="Optima"/>
                <a:cs typeface="Optima"/>
              </a:rPr>
              <a:t>Bayesian</a:t>
            </a:r>
            <a:r>
              <a:rPr lang="it-IT" sz="1500" dirty="0">
                <a:solidFill>
                  <a:srgbClr val="0038D9"/>
                </a:solidFill>
                <a:latin typeface="Optima"/>
                <a:cs typeface="Optima"/>
              </a:rPr>
              <a:t> </a:t>
            </a:r>
            <a:r>
              <a:rPr lang="it-IT" sz="1500" dirty="0">
                <a:solidFill>
                  <a:srgbClr val="0038D9"/>
                </a:solidFill>
                <a:latin typeface="Optima"/>
                <a:cs typeface="Optima"/>
                <a:sym typeface="Wingdings"/>
              </a:rPr>
              <a:t> drag ≈ T</a:t>
            </a:r>
            <a:endParaRPr lang="it-IT" sz="1500" dirty="0">
              <a:solidFill>
                <a:srgbClr val="0038D9"/>
              </a:solidFill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dirty="0">
                <a:latin typeface="Optima"/>
                <a:cs typeface="Optima"/>
              </a:rPr>
              <a:t>2) </a:t>
            </a:r>
            <a:r>
              <a:rPr lang="it-IT" b="1" dirty="0">
                <a:latin typeface="Optima"/>
                <a:cs typeface="Optima"/>
              </a:rPr>
              <a:t>Nantes</a:t>
            </a:r>
            <a:r>
              <a:rPr lang="it-IT" dirty="0">
                <a:latin typeface="Optima"/>
                <a:cs typeface="Optima"/>
              </a:rPr>
              <a:t>, </a:t>
            </a:r>
            <a:r>
              <a:rPr lang="it-IT" sz="1500" dirty="0">
                <a:latin typeface="Optima"/>
                <a:cs typeface="Optima"/>
              </a:rPr>
              <a:t>HTL for |t|&lt;|t*| + </a:t>
            </a:r>
            <a:r>
              <a:rPr lang="it-IT" sz="1500" dirty="0" err="1">
                <a:latin typeface="Optima"/>
                <a:cs typeface="Optima"/>
              </a:rPr>
              <a:t>modified</a:t>
            </a:r>
            <a:r>
              <a:rPr lang="it-IT" sz="1500" dirty="0">
                <a:latin typeface="Optima"/>
                <a:cs typeface="Optima"/>
              </a:rPr>
              <a:t> propagator 1/(t-km</a:t>
            </a:r>
            <a:r>
              <a:rPr lang="it-IT" sz="1500" baseline="-25000" dirty="0">
                <a:latin typeface="Optima"/>
                <a:cs typeface="Optima"/>
              </a:rPr>
              <a:t>D</a:t>
            </a:r>
            <a:r>
              <a:rPr lang="it-IT" sz="1500" baseline="30000" dirty="0">
                <a:latin typeface="Optima"/>
                <a:cs typeface="Optima"/>
              </a:rPr>
              <a:t>2</a:t>
            </a:r>
            <a:r>
              <a:rPr lang="it-IT" sz="1500" dirty="0">
                <a:latin typeface="Optima"/>
                <a:cs typeface="Optima"/>
              </a:rPr>
              <a:t>) </a:t>
            </a:r>
            <a:r>
              <a:rPr lang="it-IT" sz="1500" dirty="0">
                <a:latin typeface="Optima"/>
                <a:cs typeface="Optima"/>
                <a:sym typeface="Wingdings"/>
              </a:rPr>
              <a:t> </a:t>
            </a:r>
            <a:r>
              <a:rPr lang="it-IT" sz="1500" dirty="0" err="1">
                <a:latin typeface="Optima"/>
                <a:cs typeface="Optima"/>
                <a:sym typeface="Wingdings"/>
              </a:rPr>
              <a:t>forward</a:t>
            </a:r>
            <a:r>
              <a:rPr lang="it-IT" sz="1500" dirty="0">
                <a:latin typeface="Optima"/>
                <a:cs typeface="Optima"/>
                <a:sym typeface="Wingdings"/>
              </a:rPr>
              <a:t> </a:t>
            </a:r>
            <a:r>
              <a:rPr lang="it-IT" sz="1500" dirty="0" err="1">
                <a:latin typeface="Optima"/>
                <a:cs typeface="Optima"/>
                <a:sym typeface="Wingdings"/>
              </a:rPr>
              <a:t>peaked</a:t>
            </a:r>
            <a:endParaRPr lang="it-IT" sz="1500" dirty="0">
              <a:latin typeface="Optima"/>
              <a:cs typeface="Optima"/>
              <a:sym typeface="Wingdings"/>
            </a:endParaRPr>
          </a:p>
          <a:p>
            <a:pPr>
              <a:lnSpc>
                <a:spcPct val="130000"/>
              </a:lnSpc>
            </a:pPr>
            <a:r>
              <a:rPr lang="it-IT" sz="1500" b="1" dirty="0">
                <a:latin typeface="Optima"/>
                <a:cs typeface="Optima"/>
                <a:sym typeface="Wingdings"/>
              </a:rPr>
              <a:t>     + </a:t>
            </a:r>
            <a:r>
              <a:rPr lang="it-IT" sz="1600" b="1" dirty="0">
                <a:latin typeface="Optima"/>
                <a:cs typeface="Optima"/>
                <a:sym typeface="Wingdings"/>
              </a:rPr>
              <a:t>EPOS4HQ</a:t>
            </a:r>
            <a:r>
              <a:rPr lang="it-IT" sz="1500" b="1" dirty="0">
                <a:latin typeface="Optima"/>
                <a:cs typeface="Optima"/>
                <a:sym typeface="Wingdings"/>
              </a:rPr>
              <a:t> </a:t>
            </a:r>
            <a:endParaRPr lang="it-IT" sz="1500" dirty="0">
              <a:solidFill>
                <a:srgbClr val="C00000"/>
              </a:solidFill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3) </a:t>
            </a:r>
            <a:r>
              <a:rPr lang="it-IT" b="1" dirty="0">
                <a:solidFill>
                  <a:srgbClr val="0000FF"/>
                </a:solidFill>
                <a:latin typeface="Optima"/>
                <a:cs typeface="Optima"/>
              </a:rPr>
              <a:t>QPM-Catania</a:t>
            </a: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, </a:t>
            </a:r>
            <a:r>
              <a:rPr lang="it-IT" sz="15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it-IT" sz="1500" baseline="-25000" dirty="0" err="1">
                <a:solidFill>
                  <a:srgbClr val="0000FF"/>
                </a:solidFill>
                <a:latin typeface="Optima"/>
                <a:cs typeface="Optima"/>
              </a:rPr>
              <a:t>s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(T)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fitted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to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lQCD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thermodynamics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+ Tree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level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diagrams</a:t>
            </a:r>
            <a:endParaRPr lang="it-IT" sz="1500" dirty="0">
              <a:solidFill>
                <a:srgbClr val="0000FF"/>
              </a:solidFill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4) </a:t>
            </a:r>
            <a:r>
              <a:rPr lang="it-IT" b="1" dirty="0">
                <a:solidFill>
                  <a:srgbClr val="0000FF"/>
                </a:solidFill>
                <a:latin typeface="Optima"/>
                <a:cs typeface="Optima"/>
              </a:rPr>
              <a:t>PHSD</a:t>
            </a: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,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like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QPM + off-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shell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dynamics</a:t>
            </a:r>
            <a:endParaRPr lang="it-IT" sz="1500" dirty="0">
              <a:solidFill>
                <a:srgbClr val="0000FF"/>
              </a:solidFill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dirty="0">
                <a:latin typeface="Optima"/>
                <a:cs typeface="Optima"/>
              </a:rPr>
              <a:t>5) </a:t>
            </a:r>
            <a:r>
              <a:rPr lang="it-IT" b="1" dirty="0">
                <a:latin typeface="Optima"/>
                <a:cs typeface="Optima"/>
              </a:rPr>
              <a:t>BAMPS</a:t>
            </a:r>
            <a:r>
              <a:rPr lang="it-IT" dirty="0">
                <a:latin typeface="Optima"/>
                <a:cs typeface="Optima"/>
              </a:rPr>
              <a:t>, </a:t>
            </a:r>
            <a:r>
              <a:rPr lang="it-IT" sz="1500" dirty="0" err="1">
                <a:latin typeface="Optima"/>
                <a:cs typeface="Optima"/>
              </a:rPr>
              <a:t>pQCD</a:t>
            </a:r>
            <a:r>
              <a:rPr lang="it-IT" sz="1500" dirty="0">
                <a:latin typeface="Optima"/>
                <a:cs typeface="Optima"/>
              </a:rPr>
              <a:t> LO </a:t>
            </a:r>
            <a:r>
              <a:rPr lang="it-IT" sz="1500" dirty="0" err="1">
                <a:latin typeface="Optima"/>
                <a:cs typeface="Optima"/>
              </a:rPr>
              <a:t>radiative+elastic</a:t>
            </a:r>
            <a:r>
              <a:rPr lang="it-IT" sz="1500" dirty="0">
                <a:latin typeface="Optima"/>
                <a:cs typeface="Optima"/>
              </a:rPr>
              <a:t> &amp; </a:t>
            </a:r>
            <a:r>
              <a:rPr lang="it-IT" sz="1500" dirty="0" err="1">
                <a:latin typeface="Symbol" charset="2"/>
                <a:cs typeface="Symbol" charset="2"/>
              </a:rPr>
              <a:t>a</a:t>
            </a:r>
            <a:r>
              <a:rPr lang="it-IT" sz="1500" baseline="-25000" dirty="0" err="1">
                <a:latin typeface="Optima"/>
                <a:cs typeface="Optima"/>
              </a:rPr>
              <a:t>s</a:t>
            </a:r>
            <a:r>
              <a:rPr lang="it-IT" sz="1500" dirty="0">
                <a:latin typeface="Optima"/>
                <a:cs typeface="Optima"/>
              </a:rPr>
              <a:t>=0.6</a:t>
            </a:r>
          </a:p>
          <a:p>
            <a:pPr>
              <a:lnSpc>
                <a:spcPct val="130000"/>
              </a:lnSpc>
            </a:pP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6) </a:t>
            </a:r>
            <a:r>
              <a:rPr lang="it-IT" b="1" dirty="0">
                <a:solidFill>
                  <a:srgbClr val="0000FF"/>
                </a:solidFill>
                <a:latin typeface="Optima"/>
                <a:cs typeface="Optima"/>
              </a:rPr>
              <a:t>TAMU</a:t>
            </a: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, 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T-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matrix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scattering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driven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by V(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r,T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) from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lQCD</a:t>
            </a:r>
            <a:endParaRPr lang="it-IT" sz="1500" dirty="0">
              <a:solidFill>
                <a:srgbClr val="0000FF"/>
              </a:solidFill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7) </a:t>
            </a:r>
            <a:r>
              <a:rPr lang="it-IT" b="1" dirty="0">
                <a:solidFill>
                  <a:srgbClr val="0000FF"/>
                </a:solidFill>
                <a:latin typeface="Optima"/>
                <a:cs typeface="Optima"/>
              </a:rPr>
              <a:t>Torino</a:t>
            </a:r>
            <a:r>
              <a:rPr lang="it-IT" dirty="0">
                <a:solidFill>
                  <a:srgbClr val="0000FF"/>
                </a:solidFill>
                <a:latin typeface="Optima"/>
                <a:cs typeface="Optima"/>
              </a:rPr>
              <a:t>, 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HTL for |t|&lt;|t*|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starting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from </a:t>
            </a:r>
            <a:r>
              <a:rPr lang="it-IT" sz="1500" dirty="0" err="1">
                <a:solidFill>
                  <a:srgbClr val="0000FF"/>
                </a:solidFill>
                <a:latin typeface="Optima"/>
                <a:cs typeface="Optima"/>
              </a:rPr>
              <a:t>D</a:t>
            </a:r>
            <a:r>
              <a:rPr lang="it-IT" sz="1500" baseline="-25000" dirty="0" err="1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it-IT" sz="1500" dirty="0">
                <a:solidFill>
                  <a:srgbClr val="0000FF"/>
                </a:solidFill>
                <a:latin typeface="Optima"/>
                <a:cs typeface="Optima"/>
              </a:rPr>
              <a:t> in the FDT</a:t>
            </a:r>
          </a:p>
          <a:p>
            <a:pPr>
              <a:lnSpc>
                <a:spcPct val="130000"/>
              </a:lnSpc>
            </a:pPr>
            <a:r>
              <a:rPr lang="it-IT" dirty="0">
                <a:latin typeface="Optima"/>
                <a:cs typeface="Optima"/>
              </a:rPr>
              <a:t>8) </a:t>
            </a:r>
            <a:r>
              <a:rPr lang="it-IT" b="1" dirty="0">
                <a:latin typeface="Optima"/>
                <a:cs typeface="Optima"/>
              </a:rPr>
              <a:t>CUJET</a:t>
            </a:r>
            <a:r>
              <a:rPr lang="it-IT" dirty="0">
                <a:latin typeface="Optima"/>
                <a:cs typeface="Optima"/>
              </a:rPr>
              <a:t>, </a:t>
            </a:r>
            <a:r>
              <a:rPr lang="it-IT" sz="1500" dirty="0" err="1">
                <a:latin typeface="Symbol" charset="2"/>
                <a:cs typeface="Symbol" charset="2"/>
              </a:rPr>
              <a:t>a</a:t>
            </a:r>
            <a:r>
              <a:rPr lang="it-IT" sz="1500" baseline="-25000" dirty="0" err="1">
                <a:latin typeface="Optima"/>
                <a:cs typeface="Optima"/>
              </a:rPr>
              <a:t>s</a:t>
            </a:r>
            <a:r>
              <a:rPr lang="it-IT" sz="1500" baseline="-25000" dirty="0">
                <a:latin typeface="Optima"/>
                <a:cs typeface="Optima"/>
              </a:rPr>
              <a:t> </a:t>
            </a:r>
            <a:r>
              <a:rPr lang="it-IT" sz="1500" dirty="0">
                <a:latin typeface="Optima"/>
                <a:cs typeface="Optima"/>
              </a:rPr>
              <a:t>(T) large </a:t>
            </a:r>
            <a:r>
              <a:rPr lang="it-IT" sz="1500" dirty="0" err="1">
                <a:latin typeface="Optima"/>
                <a:cs typeface="Optima"/>
              </a:rPr>
              <a:t>increase</a:t>
            </a:r>
            <a:r>
              <a:rPr lang="it-IT" sz="1500" dirty="0">
                <a:latin typeface="Optima"/>
                <a:cs typeface="Optima"/>
              </a:rPr>
              <a:t> </a:t>
            </a:r>
            <a:r>
              <a:rPr lang="it-IT" sz="1500" dirty="0" err="1">
                <a:latin typeface="Optima"/>
                <a:cs typeface="Optima"/>
              </a:rPr>
              <a:t>at</a:t>
            </a:r>
            <a:r>
              <a:rPr lang="it-IT" sz="1500" dirty="0">
                <a:latin typeface="Optima"/>
                <a:cs typeface="Optima"/>
              </a:rPr>
              <a:t> T</a:t>
            </a:r>
            <a:r>
              <a:rPr lang="it-IT" sz="1500" dirty="0">
                <a:latin typeface="Optima"/>
                <a:cs typeface="Optima"/>
                <a:sym typeface="Wingdings"/>
              </a:rPr>
              <a:t> </a:t>
            </a:r>
            <a:r>
              <a:rPr lang="it-IT" sz="1500" dirty="0" err="1">
                <a:latin typeface="Optima"/>
                <a:cs typeface="Optima"/>
                <a:sym typeface="Wingdings"/>
              </a:rPr>
              <a:t>T</a:t>
            </a:r>
            <a:r>
              <a:rPr lang="it-IT" sz="1500" baseline="-25000" dirty="0" err="1">
                <a:latin typeface="Optima"/>
                <a:cs typeface="Optima"/>
                <a:sym typeface="Wingdings"/>
              </a:rPr>
              <a:t>c</a:t>
            </a:r>
            <a:r>
              <a:rPr lang="it-IT" sz="1500" dirty="0">
                <a:latin typeface="Optima"/>
                <a:cs typeface="Optima"/>
                <a:sym typeface="Wingdings"/>
              </a:rPr>
              <a:t> due to </a:t>
            </a:r>
            <a:r>
              <a:rPr lang="it-IT" sz="1500" dirty="0" err="1">
                <a:latin typeface="Optima"/>
                <a:cs typeface="Optima"/>
                <a:sym typeface="Wingdings"/>
              </a:rPr>
              <a:t>monopoles</a:t>
            </a:r>
            <a:endParaRPr lang="it-IT" sz="1500" dirty="0"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dirty="0">
                <a:latin typeface="Optima"/>
                <a:cs typeface="Optima"/>
              </a:rPr>
              <a:t>9) </a:t>
            </a:r>
            <a:r>
              <a:rPr lang="it-IT" b="1" dirty="0">
                <a:latin typeface="Optima"/>
                <a:cs typeface="Optima"/>
              </a:rPr>
              <a:t>DGLV</a:t>
            </a:r>
            <a:r>
              <a:rPr lang="it-IT" dirty="0">
                <a:latin typeface="Optima"/>
                <a:cs typeface="Optima"/>
              </a:rPr>
              <a:t>, </a:t>
            </a:r>
            <a:r>
              <a:rPr lang="it-IT" sz="1500" dirty="0" err="1">
                <a:latin typeface="Symbol" charset="2"/>
                <a:cs typeface="Symbol" charset="2"/>
              </a:rPr>
              <a:t>a</a:t>
            </a:r>
            <a:r>
              <a:rPr lang="it-IT" sz="1500" baseline="-25000" dirty="0" err="1">
                <a:latin typeface="Optima"/>
                <a:cs typeface="Optima"/>
              </a:rPr>
              <a:t>s</a:t>
            </a:r>
            <a:r>
              <a:rPr lang="it-IT" sz="1500" dirty="0">
                <a:latin typeface="Optima"/>
                <a:cs typeface="Optima"/>
              </a:rPr>
              <a:t>(T) </a:t>
            </a:r>
            <a:r>
              <a:rPr lang="it-IT" sz="1500" dirty="0" err="1">
                <a:latin typeface="Optima"/>
                <a:cs typeface="Optima"/>
              </a:rPr>
              <a:t>opacity</a:t>
            </a:r>
            <a:r>
              <a:rPr lang="it-IT" sz="1500" dirty="0">
                <a:latin typeface="Optima"/>
                <a:cs typeface="Optima"/>
              </a:rPr>
              <a:t> </a:t>
            </a:r>
            <a:r>
              <a:rPr lang="it-IT" sz="1500" dirty="0" err="1">
                <a:latin typeface="Optima"/>
                <a:cs typeface="Optima"/>
              </a:rPr>
              <a:t>expansion</a:t>
            </a:r>
            <a:r>
              <a:rPr lang="it-IT" sz="1500" dirty="0">
                <a:latin typeface="Optima"/>
                <a:cs typeface="Optima"/>
              </a:rPr>
              <a:t> base on </a:t>
            </a:r>
            <a:r>
              <a:rPr lang="it-IT" sz="1500" dirty="0" err="1">
                <a:latin typeface="Optima"/>
                <a:cs typeface="Optima"/>
              </a:rPr>
              <a:t>scattering</a:t>
            </a:r>
            <a:r>
              <a:rPr lang="it-IT" sz="1500" dirty="0">
                <a:latin typeface="Optima"/>
                <a:cs typeface="Optima"/>
              </a:rPr>
              <a:t> on </a:t>
            </a:r>
            <a:r>
              <a:rPr lang="it-IT" sz="1500" dirty="0" err="1">
                <a:latin typeface="Optima"/>
                <a:cs typeface="Optima"/>
              </a:rPr>
              <a:t>yukawa</a:t>
            </a:r>
            <a:r>
              <a:rPr lang="it-IT" sz="1500" dirty="0">
                <a:latin typeface="Optima"/>
                <a:cs typeface="Optima"/>
              </a:rPr>
              <a:t> </a:t>
            </a:r>
            <a:r>
              <a:rPr lang="it-IT" sz="1500" dirty="0" err="1">
                <a:latin typeface="Optima"/>
                <a:cs typeface="Optima"/>
              </a:rPr>
              <a:t>interaction</a:t>
            </a:r>
            <a:endParaRPr lang="it-IT" sz="1500" dirty="0">
              <a:latin typeface="Optima"/>
              <a:cs typeface="Optima"/>
            </a:endParaRPr>
          </a:p>
          <a:p>
            <a:pPr>
              <a:lnSpc>
                <a:spcPct val="130000"/>
              </a:lnSpc>
            </a:pP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10) </a:t>
            </a:r>
            <a:r>
              <a:rPr lang="it-IT" sz="1600" b="1" dirty="0" err="1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AdS</a:t>
            </a:r>
            <a:r>
              <a:rPr lang="it-IT" sz="1600" b="1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/CFT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, Drag ≈ T</a:t>
            </a:r>
            <a:r>
              <a:rPr lang="it-IT" sz="1600" baseline="300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2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 like </a:t>
            </a:r>
            <a:r>
              <a:rPr lang="it-IT" sz="1600" dirty="0" err="1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pQCD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but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 10-20 time </a:t>
            </a:r>
            <a:r>
              <a:rPr lang="it-IT" sz="1600" dirty="0" err="1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larger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 (no </a:t>
            </a:r>
            <a:r>
              <a:rPr lang="it-IT" sz="1600" dirty="0" err="1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p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dep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Optima"/>
                <a:cs typeface="Optima"/>
              </a:rPr>
              <a:t>. for drag)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041146" y="4409132"/>
            <a:ext cx="4102854" cy="734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38D9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err="1">
                <a:latin typeface="Optima"/>
                <a:cs typeface="Optima"/>
              </a:rPr>
              <a:t>Shared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feature</a:t>
            </a:r>
            <a:r>
              <a:rPr lang="it-IT" dirty="0">
                <a:latin typeface="Optima"/>
                <a:cs typeface="Optima"/>
              </a:rPr>
              <a:t> Drag &gt;&gt; </a:t>
            </a:r>
            <a:r>
              <a:rPr lang="it-IT" dirty="0" err="1">
                <a:latin typeface="Optima"/>
                <a:cs typeface="Optima"/>
              </a:rPr>
              <a:t>pQCD</a:t>
            </a:r>
            <a:r>
              <a:rPr lang="it-IT" dirty="0">
                <a:latin typeface="Optima"/>
                <a:cs typeface="Optima"/>
              </a:rPr>
              <a:t>-LO and </a:t>
            </a:r>
          </a:p>
          <a:p>
            <a:pPr>
              <a:lnSpc>
                <a:spcPct val="120000"/>
              </a:lnSpc>
            </a:pPr>
            <a:r>
              <a:rPr lang="it-IT" dirty="0">
                <a:latin typeface="Optima"/>
                <a:cs typeface="Optima"/>
              </a:rPr>
              <a:t>some </a:t>
            </a:r>
            <a:r>
              <a:rPr lang="it-IT" dirty="0" err="1">
                <a:latin typeface="Optima"/>
                <a:cs typeface="Optima"/>
              </a:rPr>
              <a:t>have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stronger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interaction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as</a:t>
            </a:r>
            <a:r>
              <a:rPr lang="it-IT" dirty="0">
                <a:latin typeface="Optima"/>
                <a:cs typeface="Optima"/>
              </a:rPr>
              <a:t> </a:t>
            </a:r>
            <a:r>
              <a:rPr lang="it-IT" dirty="0" err="1">
                <a:latin typeface="Optima"/>
                <a:cs typeface="Optima"/>
              </a:rPr>
              <a:t>T</a:t>
            </a:r>
            <a:r>
              <a:rPr lang="it-IT" dirty="0" err="1">
                <a:latin typeface="Optima"/>
                <a:cs typeface="Optima"/>
                <a:sym typeface="Wingdings"/>
              </a:rPr>
              <a:t>T</a:t>
            </a:r>
            <a:r>
              <a:rPr lang="it-IT" baseline="-25000" dirty="0" err="1">
                <a:latin typeface="Optima"/>
                <a:cs typeface="Optima"/>
                <a:sym typeface="Wingdings"/>
              </a:rPr>
              <a:t>c</a:t>
            </a:r>
            <a:endParaRPr lang="it-IT" baseline="-250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42007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4750" y="79894"/>
            <a:ext cx="899210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How HQ interact with the medium [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low-medium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p</a:t>
            </a:r>
            <a:r>
              <a:rPr lang="en-US" sz="20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] </a:t>
            </a: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/>
              <p:cNvSpPr txBox="1"/>
              <p:nvPr/>
            </p:nvSpPr>
            <p:spPr>
              <a:xfrm>
                <a:off x="10118" y="619459"/>
                <a:ext cx="7286031" cy="345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v"/>
                </a:pPr>
                <a:r>
                  <a:rPr lang="en-US" sz="2000" b="1" u="sng" dirty="0">
                    <a:solidFill>
                      <a:srgbClr val="C00000"/>
                    </a:solidFill>
                    <a:latin typeface="Optima"/>
                    <a:cs typeface="Optima"/>
                  </a:rPr>
                  <a:t>3 kinds of approaches:</a:t>
                </a:r>
              </a:p>
              <a:p>
                <a:pPr marL="285750" indent="-285750">
                  <a:buFont typeface="Wingdings" charset="2"/>
                  <a:buChar char="v"/>
                </a:pPr>
                <a:endParaRPr lang="en-US" sz="800" b="1" u="sng" dirty="0">
                  <a:solidFill>
                    <a:srgbClr val="FF0000"/>
                  </a:solidFill>
                  <a:latin typeface="Optima"/>
                  <a:cs typeface="Optima"/>
                </a:endParaRPr>
              </a:p>
              <a:p>
                <a:r>
                  <a:rPr lang="en-US" sz="1600" dirty="0">
                    <a:latin typeface="Optima"/>
                    <a:cs typeface="Optima"/>
                  </a:rPr>
                  <a:t>      a) </a:t>
                </a:r>
                <a:r>
                  <a:rPr lang="en-US" b="1" dirty="0" err="1">
                    <a:latin typeface="Optima"/>
                    <a:cs typeface="Optima"/>
                  </a:rPr>
                  <a:t>pQCD</a:t>
                </a:r>
                <a:r>
                  <a:rPr lang="en-US" b="1" dirty="0">
                    <a:latin typeface="Optima"/>
                    <a:cs typeface="Optima"/>
                  </a:rPr>
                  <a:t> inspired + HTL </a:t>
                </a:r>
              </a:p>
              <a:p>
                <a:r>
                  <a:rPr lang="en-US" sz="1600" b="1" dirty="0">
                    <a:latin typeface="Optima"/>
                    <a:cs typeface="Optima"/>
                  </a:rPr>
                  <a:t>         [</a:t>
                </a:r>
                <a:r>
                  <a:rPr lang="en-US" sz="1600" i="1" dirty="0">
                    <a:latin typeface="Optima"/>
                    <a:cs typeface="Optima"/>
                  </a:rPr>
                  <a:t>Nantes(+rad.) …Torino, LBL-Duke</a:t>
                </a:r>
                <a:r>
                  <a:rPr lang="en-US" sz="1600" dirty="0">
                    <a:latin typeface="Optima"/>
                    <a:cs typeface="Optima"/>
                  </a:rPr>
                  <a:t>] </a:t>
                </a:r>
              </a:p>
              <a:p>
                <a:r>
                  <a:rPr lang="en-US" sz="1600" dirty="0">
                    <a:latin typeface="Optima"/>
                    <a:cs typeface="Optima"/>
                  </a:rPr>
                  <a:t>         LO diagrams, propagator with reduced IR regulator </a:t>
                </a:r>
              </a:p>
              <a:p>
                <a:r>
                  <a:rPr lang="en-US" sz="1600" dirty="0"/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600" dirty="0">
                    <a:latin typeface="Optima"/>
                    <a:cs typeface="Optima"/>
                  </a:rPr>
                  <a:t>match </a:t>
                </a:r>
                <a:r>
                  <a:rPr lang="en-US" sz="1600" b="1" dirty="0">
                    <a:latin typeface="Optima"/>
                    <a:cs typeface="Optima"/>
                  </a:rPr>
                  <a:t>soft scale </a:t>
                </a:r>
                <a:r>
                  <a:rPr lang="en-US" sz="1600" dirty="0" err="1">
                    <a:latin typeface="Optima"/>
                    <a:cs typeface="Optima"/>
                  </a:rPr>
                  <a:t>resummed</a:t>
                </a:r>
                <a:r>
                  <a:rPr lang="en-US" sz="1600" dirty="0">
                    <a:latin typeface="Optima"/>
                    <a:cs typeface="Optima"/>
                  </a:rPr>
                  <a:t> in </a:t>
                </a:r>
                <a:r>
                  <a:rPr lang="en-US" sz="1600" b="1" dirty="0">
                    <a:latin typeface="Optima"/>
                    <a:cs typeface="Optima"/>
                  </a:rPr>
                  <a:t>HTL</a:t>
                </a:r>
                <a:endParaRPr lang="en-US" sz="1600" dirty="0">
                  <a:latin typeface="Optima"/>
                  <a:cs typeface="Optima"/>
                </a:endParaRPr>
              </a:p>
              <a:p>
                <a:endParaRPr lang="en-US" sz="1400" dirty="0">
                  <a:latin typeface="Optima"/>
                  <a:cs typeface="Optima"/>
                </a:endParaRPr>
              </a:p>
              <a:p>
                <a:r>
                  <a:rPr lang="en-US" sz="1400" dirty="0">
                    <a:latin typeface="Optima"/>
                    <a:cs typeface="Optima"/>
                  </a:rPr>
                  <a:t>      </a:t>
                </a:r>
                <a:r>
                  <a:rPr lang="en-US" sz="1600" dirty="0">
                    <a:latin typeface="Optima"/>
                    <a:cs typeface="Optima"/>
                  </a:rPr>
                  <a:t>b) </a:t>
                </a:r>
                <a:r>
                  <a:rPr lang="en-US" b="1" dirty="0">
                    <a:latin typeface="Optima"/>
                    <a:cs typeface="Optima"/>
                  </a:rPr>
                  <a:t>Quasi Particle Model + tree level diagrams</a:t>
                </a:r>
              </a:p>
              <a:p>
                <a:r>
                  <a:rPr lang="en-US" sz="1600" b="1" dirty="0">
                    <a:latin typeface="Optima"/>
                    <a:cs typeface="Optima"/>
                  </a:rPr>
                  <a:t>         [</a:t>
                </a:r>
                <a:r>
                  <a:rPr lang="en-US" sz="1600" i="1" dirty="0">
                    <a:latin typeface="Optima"/>
                    <a:cs typeface="Optima"/>
                  </a:rPr>
                  <a:t>Catania, Frankfurt-PHSD, CCNU, LBL,…</a:t>
                </a:r>
                <a:r>
                  <a:rPr lang="en-US" sz="1600" b="1" dirty="0">
                    <a:latin typeface="Optima"/>
                    <a:cs typeface="Optima"/>
                  </a:rPr>
                  <a:t>]</a:t>
                </a:r>
              </a:p>
              <a:p>
                <a:r>
                  <a:rPr lang="en-US" sz="1600" dirty="0">
                    <a:latin typeface="Optima"/>
                    <a:cs typeface="Optima"/>
                  </a:rPr>
                  <a:t>          </a:t>
                </a:r>
                <a:r>
                  <a:rPr lang="en-US" sz="1600" b="1" dirty="0">
                    <a:latin typeface="Optima" panose="02000503060000020004" pitchFamily="2" charset="0"/>
                    <a:cs typeface="Optima"/>
                  </a:rPr>
                  <a:t>g</a:t>
                </a:r>
                <a:r>
                  <a:rPr lang="en-US" sz="1600" b="1" dirty="0">
                    <a:latin typeface="Optima"/>
                    <a:cs typeface="Optima"/>
                  </a:rPr>
                  <a:t>(T) from a fit to </a:t>
                </a:r>
                <a:r>
                  <a:rPr lang="en-US" sz="1600" b="1" dirty="0" err="1">
                    <a:latin typeface="Optima"/>
                    <a:cs typeface="Optima"/>
                  </a:rPr>
                  <a:t>lQCD-EoS</a:t>
                </a:r>
                <a:endParaRPr lang="en-US" sz="1600" b="1" dirty="0">
                  <a:latin typeface="Optima"/>
                  <a:cs typeface="Optima"/>
                </a:endParaRPr>
              </a:p>
              <a:p>
                <a:r>
                  <a:rPr lang="en-US" sz="1600" b="1" dirty="0">
                    <a:latin typeface="Optima"/>
                    <a:cs typeface="Optima"/>
                  </a:rPr>
                  <a:t>          screened propagators with </a:t>
                </a:r>
                <a:r>
                  <a:rPr lang="en-US" sz="1600" b="1" dirty="0" err="1">
                    <a:latin typeface="Optima"/>
                    <a:cs typeface="Optima"/>
                  </a:rPr>
                  <a:t>m</a:t>
                </a:r>
                <a:r>
                  <a:rPr lang="en-US" sz="1600" b="1" baseline="-25000" dirty="0" err="1">
                    <a:latin typeface="Optima"/>
                    <a:cs typeface="Optima"/>
                  </a:rPr>
                  <a:t>D</a:t>
                </a:r>
                <a:r>
                  <a:rPr lang="en-US" sz="1600" b="1" dirty="0">
                    <a:latin typeface="Optima"/>
                    <a:cs typeface="Optima"/>
                  </a:rPr>
                  <a:t> ~ </a:t>
                </a:r>
                <a:r>
                  <a:rPr lang="en-US" sz="1600" b="1" dirty="0" err="1">
                    <a:latin typeface="Optima"/>
                    <a:cs typeface="Optima"/>
                  </a:rPr>
                  <a:t>gT</a:t>
                </a:r>
                <a:endParaRPr lang="en-US" sz="1600" b="1" dirty="0">
                  <a:latin typeface="Optima"/>
                  <a:cs typeface="Optima"/>
                </a:endParaRPr>
              </a:p>
              <a:p>
                <a:pPr>
                  <a:lnSpc>
                    <a:spcPct val="120000"/>
                  </a:lnSpc>
                </a:pPr>
                <a:endParaRPr lang="en-US" sz="1600" u="sng" dirty="0">
                  <a:latin typeface="Optima"/>
                  <a:cs typeface="Optima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latin typeface="Optima"/>
                    <a:cs typeface="Optima"/>
                  </a:rPr>
                  <a:t>    c) </a:t>
                </a:r>
                <a:r>
                  <a:rPr lang="en-US" b="1" dirty="0">
                    <a:latin typeface="Optima"/>
                    <a:cs typeface="Optima"/>
                  </a:rPr>
                  <a:t>T-matrix: </a:t>
                </a:r>
                <a:r>
                  <a:rPr lang="en-US" dirty="0">
                    <a:latin typeface="Optima"/>
                    <a:cs typeface="Optima"/>
                  </a:rPr>
                  <a:t>scattering</a:t>
                </a:r>
                <a:r>
                  <a:rPr lang="en-US" b="1" dirty="0">
                    <a:latin typeface="Optima"/>
                    <a:cs typeface="Optima"/>
                  </a:rPr>
                  <a:t> </a:t>
                </a:r>
                <a:r>
                  <a:rPr lang="en-US" dirty="0">
                    <a:latin typeface="Optima"/>
                    <a:cs typeface="Optima"/>
                  </a:rPr>
                  <a:t>under V(</a:t>
                </a:r>
                <a:r>
                  <a:rPr lang="en-US" dirty="0" err="1">
                    <a:latin typeface="Optima"/>
                    <a:cs typeface="Optima"/>
                  </a:rPr>
                  <a:t>r,T</a:t>
                </a:r>
                <a:r>
                  <a:rPr lang="en-US" dirty="0">
                    <a:latin typeface="Optima"/>
                    <a:cs typeface="Optima"/>
                  </a:rPr>
                  <a:t>) deduced from </a:t>
                </a:r>
                <a:r>
                  <a:rPr lang="en-US" dirty="0" err="1">
                    <a:latin typeface="Optima"/>
                    <a:cs typeface="Optima"/>
                  </a:rPr>
                  <a:t>lQCD</a:t>
                </a:r>
                <a:r>
                  <a:rPr lang="en-US" dirty="0">
                    <a:latin typeface="Optima"/>
                    <a:cs typeface="Optima"/>
                  </a:rPr>
                  <a:t> (</a:t>
                </a:r>
                <a:r>
                  <a:rPr lang="en-US" i="1" dirty="0">
                    <a:latin typeface="Optima"/>
                    <a:cs typeface="Optima"/>
                  </a:rPr>
                  <a:t>TAMU</a:t>
                </a:r>
                <a:r>
                  <a:rPr lang="en-US" dirty="0">
                    <a:latin typeface="Optima"/>
                    <a:cs typeface="Optima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" y="619459"/>
                <a:ext cx="7286031" cy="3456844"/>
              </a:xfrm>
              <a:prstGeom prst="rect">
                <a:avLst/>
              </a:prstGeom>
              <a:blipFill>
                <a:blip r:embed="rId3"/>
                <a:stretch>
                  <a:fillRect l="-696" t="-730" b="-18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96" y="3941714"/>
            <a:ext cx="3856800" cy="8223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933FCD6-3175-8C32-48A1-FA36E25BAED2}"/>
              </a:ext>
            </a:extLst>
          </p:cNvPr>
          <p:cNvGrpSpPr/>
          <p:nvPr/>
        </p:nvGrpSpPr>
        <p:grpSpPr>
          <a:xfrm>
            <a:off x="5612258" y="1087045"/>
            <a:ext cx="2700754" cy="1152567"/>
            <a:chOff x="5154494" y="600409"/>
            <a:chExt cx="3464670" cy="1019175"/>
          </a:xfrm>
        </p:grpSpPr>
        <p:grpSp>
          <p:nvGrpSpPr>
            <p:cNvPr id="18" name="Gruppo 17"/>
            <p:cNvGrpSpPr/>
            <p:nvPr/>
          </p:nvGrpSpPr>
          <p:grpSpPr>
            <a:xfrm>
              <a:off x="5154494" y="600409"/>
              <a:ext cx="3464670" cy="1019175"/>
              <a:chOff x="520700" y="5499102"/>
              <a:chExt cx="3769200" cy="1358900"/>
            </a:xfrm>
          </p:grpSpPr>
          <p:pic>
            <p:nvPicPr>
              <p:cNvPr id="23" name="Immagine 22"/>
              <p:cNvPicPr>
                <a:picLocks noChangeAspect="1"/>
              </p:cNvPicPr>
              <p:nvPr/>
            </p:nvPicPr>
            <p:blipFill rotWithShape="1">
              <a:blip r:embed="rId5"/>
              <a:srcRect l="2" r="52132"/>
              <a:stretch/>
            </p:blipFill>
            <p:spPr>
              <a:xfrm>
                <a:off x="520700" y="5499102"/>
                <a:ext cx="3769200" cy="1358900"/>
              </a:xfrm>
              <a:prstGeom prst="rect">
                <a:avLst/>
              </a:prstGeom>
            </p:spPr>
          </p:pic>
          <p:sp>
            <p:nvSpPr>
              <p:cNvPr id="24" name="Ovale 23"/>
              <p:cNvSpPr/>
              <p:nvPr/>
            </p:nvSpPr>
            <p:spPr>
              <a:xfrm>
                <a:off x="1320800" y="5822950"/>
                <a:ext cx="127000" cy="139700"/>
              </a:xfrm>
              <a:prstGeom prst="ellipse">
                <a:avLst/>
              </a:prstGeom>
              <a:solidFill>
                <a:srgbClr val="00800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/>
              <p:cNvSpPr/>
              <p:nvPr/>
            </p:nvSpPr>
            <p:spPr>
              <a:xfrm>
                <a:off x="1333500" y="6369050"/>
                <a:ext cx="127000" cy="139700"/>
              </a:xfrm>
              <a:prstGeom prst="ellipse">
                <a:avLst/>
              </a:prstGeom>
              <a:solidFill>
                <a:srgbClr val="00800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/>
              <p:cNvSpPr/>
              <p:nvPr/>
            </p:nvSpPr>
            <p:spPr>
              <a:xfrm>
                <a:off x="3352800" y="5886450"/>
                <a:ext cx="127000" cy="139700"/>
              </a:xfrm>
              <a:prstGeom prst="ellipse">
                <a:avLst/>
              </a:prstGeom>
              <a:solidFill>
                <a:srgbClr val="00800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Ovale 26"/>
              <p:cNvSpPr/>
              <p:nvPr/>
            </p:nvSpPr>
            <p:spPr>
              <a:xfrm>
                <a:off x="3365500" y="6432550"/>
                <a:ext cx="127000" cy="139700"/>
              </a:xfrm>
              <a:prstGeom prst="ellipse">
                <a:avLst/>
              </a:prstGeom>
              <a:solidFill>
                <a:srgbClr val="00800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e 29"/>
              <p:cNvSpPr/>
              <p:nvPr/>
            </p:nvSpPr>
            <p:spPr>
              <a:xfrm flipH="1">
                <a:off x="1320622" y="6096001"/>
                <a:ext cx="127000" cy="1397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7" name="Ovale 29">
              <a:extLst>
                <a:ext uri="{FF2B5EF4-FFF2-40B4-BE49-F238E27FC236}">
                  <a16:creationId xmlns:a16="http://schemas.microsoft.com/office/drawing/2014/main" id="{E1A100CC-3749-6D55-93FB-D1452F7E50A8}"/>
                </a:ext>
              </a:extLst>
            </p:cNvPr>
            <p:cNvSpPr/>
            <p:nvPr/>
          </p:nvSpPr>
          <p:spPr>
            <a:xfrm flipH="1">
              <a:off x="7763088" y="1100470"/>
              <a:ext cx="120952" cy="1047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DF015B-8019-965F-E8C6-31A86F57CAB9}"/>
              </a:ext>
            </a:extLst>
          </p:cNvPr>
          <p:cNvGrpSpPr/>
          <p:nvPr/>
        </p:nvGrpSpPr>
        <p:grpSpPr>
          <a:xfrm>
            <a:off x="5612258" y="2209997"/>
            <a:ext cx="2806791" cy="1100279"/>
            <a:chOff x="5091228" y="2101076"/>
            <a:chExt cx="3779654" cy="1138295"/>
          </a:xfrm>
        </p:grpSpPr>
        <p:pic>
          <p:nvPicPr>
            <p:cNvPr id="10" name="Immagine 7">
              <a:extLst>
                <a:ext uri="{FF2B5EF4-FFF2-40B4-BE49-F238E27FC236}">
                  <a16:creationId xmlns:a16="http://schemas.microsoft.com/office/drawing/2014/main" id="{40894C3F-3762-0BC9-5AE6-258155BD5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645"/>
            <a:stretch/>
          </p:blipFill>
          <p:spPr>
            <a:xfrm>
              <a:off x="5091228" y="2101076"/>
              <a:ext cx="3779654" cy="1138295"/>
            </a:xfrm>
            <a:prstGeom prst="rect">
              <a:avLst/>
            </a:prstGeom>
          </p:spPr>
        </p:pic>
        <p:sp>
          <p:nvSpPr>
            <p:cNvPr id="11" name="Ovale 12">
              <a:extLst>
                <a:ext uri="{FF2B5EF4-FFF2-40B4-BE49-F238E27FC236}">
                  <a16:creationId xmlns:a16="http://schemas.microsoft.com/office/drawing/2014/main" id="{4EC3F730-B3FE-CB1E-41B2-2D37DD5CD98C}"/>
                </a:ext>
              </a:extLst>
            </p:cNvPr>
            <p:cNvSpPr/>
            <p:nvPr/>
          </p:nvSpPr>
          <p:spPr>
            <a:xfrm>
              <a:off x="7905880" y="2404306"/>
              <a:ext cx="118453" cy="117021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3">
              <a:extLst>
                <a:ext uri="{FF2B5EF4-FFF2-40B4-BE49-F238E27FC236}">
                  <a16:creationId xmlns:a16="http://schemas.microsoft.com/office/drawing/2014/main" id="{23585F19-82C1-2E5E-4AF6-F3D526783C52}"/>
                </a:ext>
              </a:extLst>
            </p:cNvPr>
            <p:cNvSpPr/>
            <p:nvPr/>
          </p:nvSpPr>
          <p:spPr>
            <a:xfrm>
              <a:off x="7905879" y="2853349"/>
              <a:ext cx="118453" cy="117021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4">
              <a:extLst>
                <a:ext uri="{FF2B5EF4-FFF2-40B4-BE49-F238E27FC236}">
                  <a16:creationId xmlns:a16="http://schemas.microsoft.com/office/drawing/2014/main" id="{876D665A-B52F-CE9C-41F1-EAD77C7023BB}"/>
                </a:ext>
              </a:extLst>
            </p:cNvPr>
            <p:cNvSpPr/>
            <p:nvPr/>
          </p:nvSpPr>
          <p:spPr>
            <a:xfrm>
              <a:off x="5691699" y="2632566"/>
              <a:ext cx="118453" cy="117021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5">
              <a:extLst>
                <a:ext uri="{FF2B5EF4-FFF2-40B4-BE49-F238E27FC236}">
                  <a16:creationId xmlns:a16="http://schemas.microsoft.com/office/drawing/2014/main" id="{70579798-85BB-180B-2CEE-5FD2D3DACFA3}"/>
                </a:ext>
              </a:extLst>
            </p:cNvPr>
            <p:cNvSpPr/>
            <p:nvPr/>
          </p:nvSpPr>
          <p:spPr>
            <a:xfrm>
              <a:off x="6263218" y="2611712"/>
              <a:ext cx="118453" cy="117021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29">
              <a:extLst>
                <a:ext uri="{FF2B5EF4-FFF2-40B4-BE49-F238E27FC236}">
                  <a16:creationId xmlns:a16="http://schemas.microsoft.com/office/drawing/2014/main" id="{E4BB1AAF-E2F0-DD67-AFBE-4C8D7104B0B4}"/>
                </a:ext>
              </a:extLst>
            </p:cNvPr>
            <p:cNvSpPr/>
            <p:nvPr/>
          </p:nvSpPr>
          <p:spPr>
            <a:xfrm flipH="1">
              <a:off x="7901904" y="2608545"/>
              <a:ext cx="128387" cy="13099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29">
              <a:extLst>
                <a:ext uri="{FF2B5EF4-FFF2-40B4-BE49-F238E27FC236}">
                  <a16:creationId xmlns:a16="http://schemas.microsoft.com/office/drawing/2014/main" id="{BAAF885B-F5D8-8972-A031-29635C4EC046}"/>
                </a:ext>
              </a:extLst>
            </p:cNvPr>
            <p:cNvSpPr/>
            <p:nvPr/>
          </p:nvSpPr>
          <p:spPr>
            <a:xfrm flipH="1">
              <a:off x="5968329" y="2618070"/>
              <a:ext cx="128387" cy="13099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EF6C53-1CC4-A3B0-4475-56B21715E4BA}"/>
              </a:ext>
            </a:extLst>
          </p:cNvPr>
          <p:cNvSpPr txBox="1"/>
          <p:nvPr/>
        </p:nvSpPr>
        <p:spPr>
          <a:xfrm>
            <a:off x="5612258" y="569583"/>
            <a:ext cx="2662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</a:rPr>
              <a:t>Tree-level with 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vertex g(T)</a:t>
            </a:r>
          </a:p>
          <a:p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&amp; propagators renormalized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A40A48-CFDF-95D0-C1BF-992949605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692" y="3420289"/>
            <a:ext cx="2265234" cy="16828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8593C9-0D74-185B-5920-9EAFF974B8EA}"/>
              </a:ext>
            </a:extLst>
          </p:cNvPr>
          <p:cNvSpPr txBox="1"/>
          <p:nvPr/>
        </p:nvSpPr>
        <p:spPr>
          <a:xfrm>
            <a:off x="7322226" y="4520440"/>
            <a:ext cx="81945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latin typeface="Century Gothic"/>
                <a:cs typeface="Century Gothic"/>
              </a:rPr>
              <a:t>F=U-TS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0EB9B9-872B-9BE1-A5C6-11E3B530C1F1}"/>
              </a:ext>
            </a:extLst>
          </p:cNvPr>
          <p:cNvSpPr txBox="1"/>
          <p:nvPr/>
        </p:nvSpPr>
        <p:spPr>
          <a:xfrm>
            <a:off x="504315" y="4773697"/>
            <a:ext cx="6511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Optima" panose="02000503060000020004" pitchFamily="2" charset="0"/>
              </a:rPr>
              <a:t>3D reduction of the Bethe–Salpeter is used to determine heavy-quark interactions</a:t>
            </a:r>
          </a:p>
        </p:txBody>
      </p:sp>
    </p:spTree>
    <p:extLst>
      <p:ext uri="{BB962C8B-B14F-4D97-AF65-F5344CB8AC3E}">
        <p14:creationId xmlns:p14="http://schemas.microsoft.com/office/powerpoint/2010/main" val="254767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0" y="775097"/>
            <a:ext cx="3323090" cy="51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3" y="1260872"/>
            <a:ext cx="3732832" cy="44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196858" y="1696641"/>
            <a:ext cx="5155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Interaction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 in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thermal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 quasi-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particle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masses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 + B(T)</a:t>
            </a: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1603381" y="-20241"/>
            <a:ext cx="65925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2800" b="1" dirty="0">
                <a:solidFill>
                  <a:srgbClr val="000000"/>
                </a:solidFill>
                <a:latin typeface="Optima" panose="02000503060000020004" pitchFamily="2" charset="0"/>
              </a:rPr>
              <a:t>Simple </a:t>
            </a:r>
            <a:r>
              <a:rPr lang="it-IT" sz="2800" b="1" dirty="0" err="1">
                <a:solidFill>
                  <a:srgbClr val="000000"/>
                </a:solidFill>
                <a:latin typeface="Optima" panose="02000503060000020004" pitchFamily="2" charset="0"/>
              </a:rPr>
              <a:t>QuasiParticle</a:t>
            </a:r>
            <a:r>
              <a:rPr lang="it-IT" sz="2800" b="1" dirty="0">
                <a:solidFill>
                  <a:srgbClr val="000000"/>
                </a:solidFill>
                <a:latin typeface="Optima" panose="02000503060000020004" pitchFamily="2" charset="0"/>
              </a:rPr>
              <a:t>-Model fitting </a:t>
            </a:r>
            <a:r>
              <a:rPr lang="it-IT" sz="2800" b="1" dirty="0" err="1">
                <a:solidFill>
                  <a:srgbClr val="000000"/>
                </a:solidFill>
                <a:latin typeface="Optima" panose="02000503060000020004" pitchFamily="2" charset="0"/>
              </a:rPr>
              <a:t>lQCD</a:t>
            </a:r>
            <a:endParaRPr lang="it-IT" sz="2800" b="1" dirty="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160340" y="2517403"/>
            <a:ext cx="477996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latin typeface="Optima"/>
                <a:cs typeface="Optima"/>
              </a:rPr>
              <a:t>g(T) from a </a:t>
            </a:r>
            <a:r>
              <a:rPr lang="it-IT" sz="1600" dirty="0" err="1">
                <a:latin typeface="Optima"/>
                <a:cs typeface="Optima"/>
              </a:rPr>
              <a:t>fit</a:t>
            </a:r>
            <a:r>
              <a:rPr lang="it-IT" sz="1600" dirty="0">
                <a:latin typeface="Optima"/>
                <a:cs typeface="Optima"/>
              </a:rPr>
              <a:t> to </a:t>
            </a:r>
            <a:r>
              <a:rPr lang="it-IT" sz="1600" b="1" dirty="0">
                <a:latin typeface="Symbol" charset="2"/>
                <a:cs typeface="Symbol" charset="2"/>
              </a:rPr>
              <a:t>e</a:t>
            </a:r>
            <a:r>
              <a:rPr lang="it-IT" sz="1600" dirty="0">
                <a:latin typeface="Optima"/>
                <a:cs typeface="Optima"/>
              </a:rPr>
              <a:t> from </a:t>
            </a:r>
            <a:r>
              <a:rPr lang="it-IT" sz="1600" dirty="0" err="1">
                <a:latin typeface="Optima"/>
                <a:cs typeface="Optima"/>
              </a:rPr>
              <a:t>lQCD</a:t>
            </a:r>
            <a:r>
              <a:rPr lang="it-IT" sz="1600" dirty="0">
                <a:latin typeface="Optima"/>
                <a:cs typeface="Optima"/>
              </a:rPr>
              <a:t> </a:t>
            </a:r>
          </a:p>
          <a:p>
            <a:pPr>
              <a:defRPr/>
            </a:pPr>
            <a:r>
              <a:rPr lang="it-IT" sz="1600" dirty="0">
                <a:latin typeface="Optima"/>
                <a:cs typeface="Optima"/>
              </a:rPr>
              <a:t>-&gt; good </a:t>
            </a:r>
            <a:r>
              <a:rPr lang="it-IT" sz="1600" dirty="0" err="1">
                <a:latin typeface="Optima"/>
                <a:cs typeface="Optima"/>
              </a:rPr>
              <a:t>reproduction</a:t>
            </a:r>
            <a:r>
              <a:rPr lang="it-IT" sz="1600" dirty="0">
                <a:latin typeface="Optima"/>
                <a:cs typeface="Optima"/>
              </a:rPr>
              <a:t> of </a:t>
            </a:r>
            <a:r>
              <a:rPr lang="it-IT" sz="1600" dirty="0" err="1">
                <a:latin typeface="Optima"/>
                <a:cs typeface="Optima"/>
              </a:rPr>
              <a:t>P</a:t>
            </a:r>
            <a:r>
              <a:rPr lang="it-IT" sz="1600" dirty="0">
                <a:latin typeface="Optima"/>
                <a:cs typeface="Optima"/>
              </a:rPr>
              <a:t>, e-3P, </a:t>
            </a:r>
            <a:r>
              <a:rPr lang="it-IT" sz="1600" dirty="0" err="1">
                <a:latin typeface="Optima"/>
                <a:cs typeface="Optima"/>
              </a:rPr>
              <a:t>c</a:t>
            </a:r>
            <a:r>
              <a:rPr lang="it-IT" sz="1600" baseline="-25000" dirty="0" err="1">
                <a:latin typeface="Optima"/>
                <a:cs typeface="Optima"/>
              </a:rPr>
              <a:t>s</a:t>
            </a:r>
            <a:r>
              <a:rPr lang="it-IT" sz="1600" dirty="0">
                <a:latin typeface="Optima"/>
                <a:cs typeface="Optima"/>
              </a:rPr>
              <a:t>(T) for T&gt;T</a:t>
            </a:r>
            <a:r>
              <a:rPr lang="it-IT" sz="1600" baseline="-25000" dirty="0">
                <a:latin typeface="Optima"/>
                <a:cs typeface="Optima"/>
              </a:rPr>
              <a:t>c</a:t>
            </a:r>
          </a:p>
        </p:txBody>
      </p:sp>
      <p:sp>
        <p:nvSpPr>
          <p:cNvPr id="149524" name="Text Box 20"/>
          <p:cNvSpPr txBox="1">
            <a:spLocks noChangeArrowheads="1"/>
          </p:cNvSpPr>
          <p:nvPr/>
        </p:nvSpPr>
        <p:spPr bwMode="auto">
          <a:xfrm>
            <a:off x="144463" y="528642"/>
            <a:ext cx="38102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Plumari, Alberico, Greco, Ratti, PRD84 (2011)  </a:t>
            </a:r>
          </a:p>
        </p:txBody>
      </p:sp>
      <p:graphicFrame>
        <p:nvGraphicFramePr>
          <p:cNvPr id="13319" name="Object 21"/>
          <p:cNvGraphicFramePr>
            <a:graphicFrameLocks noChangeAspect="1"/>
          </p:cNvGraphicFramePr>
          <p:nvPr/>
        </p:nvGraphicFramePr>
        <p:xfrm>
          <a:off x="314782" y="2087045"/>
          <a:ext cx="14065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800" imgH="266700" progId="Equation.3">
                  <p:embed/>
                </p:oleObj>
              </mc:Choice>
              <mc:Fallback>
                <p:oleObj name="Equation" r:id="rId4" imgW="1193800" imgH="266700" progId="Equation.3">
                  <p:embed/>
                  <p:pic>
                    <p:nvPicPr>
                      <p:cNvPr id="1331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782" y="2087045"/>
                        <a:ext cx="1406525" cy="314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r="49370"/>
          <a:stretch/>
        </p:blipFill>
        <p:spPr bwMode="auto">
          <a:xfrm>
            <a:off x="5861494" y="2517399"/>
            <a:ext cx="3282505" cy="261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21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6" y="2035197"/>
            <a:ext cx="1868715" cy="48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74" y="2035195"/>
            <a:ext cx="1513794" cy="4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09" y="528642"/>
            <a:ext cx="3092673" cy="198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6" y="3163731"/>
            <a:ext cx="2866797" cy="6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Box 6"/>
          <p:cNvSpPr txBox="1">
            <a:spLocks noChangeArrowheads="1"/>
          </p:cNvSpPr>
          <p:nvPr/>
        </p:nvSpPr>
        <p:spPr bwMode="auto">
          <a:xfrm>
            <a:off x="3281639" y="3225263"/>
            <a:ext cx="982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Symbol" charset="0"/>
                <a:cs typeface="Symbol" charset="0"/>
              </a:rPr>
              <a:t>l</a:t>
            </a:r>
            <a:r>
              <a:rPr lang="en-US" sz="1400" dirty="0">
                <a:latin typeface="Optima" panose="02000503060000020004" pitchFamily="2" charset="0"/>
              </a:rPr>
              <a:t>=2.6 </a:t>
            </a:r>
          </a:p>
          <a:p>
            <a:pPr eaLnBrk="1" hangingPunct="1"/>
            <a:r>
              <a:rPr lang="en-US" sz="1400" dirty="0" err="1">
                <a:latin typeface="Optima" panose="02000503060000020004" pitchFamily="2" charset="0"/>
              </a:rPr>
              <a:t>T</a:t>
            </a:r>
            <a:r>
              <a:rPr lang="en-US" sz="1400" baseline="-25000" dirty="0" err="1">
                <a:latin typeface="Optima" panose="02000503060000020004" pitchFamily="2" charset="0"/>
              </a:rPr>
              <a:t>s</a:t>
            </a:r>
            <a:r>
              <a:rPr lang="en-US" sz="1400" dirty="0">
                <a:latin typeface="Optima" panose="02000503060000020004" pitchFamily="2" charset="0"/>
              </a:rPr>
              <a:t>=0.57 </a:t>
            </a:r>
            <a:r>
              <a:rPr lang="en-US" sz="1400" dirty="0" err="1">
                <a:latin typeface="Optima" panose="02000503060000020004" pitchFamily="2" charset="0"/>
              </a:rPr>
              <a:t>T</a:t>
            </a:r>
            <a:r>
              <a:rPr lang="en-US" sz="1400" baseline="-25000" dirty="0" err="1">
                <a:latin typeface="Optima" panose="02000503060000020004" pitchFamily="2" charset="0"/>
              </a:rPr>
              <a:t>c</a:t>
            </a:r>
            <a:endParaRPr lang="en-US" sz="1400" baseline="-25000" dirty="0">
              <a:latin typeface="Optima" panose="02000503060000020004" pitchFamily="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44463" y="4049615"/>
            <a:ext cx="4935838" cy="66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u="sng" dirty="0" err="1">
                <a:latin typeface="Optima"/>
                <a:cs typeface="Optima"/>
              </a:rPr>
              <a:t>Main</a:t>
            </a:r>
            <a:r>
              <a:rPr lang="it-IT" sz="1600" b="1" u="sng" dirty="0">
                <a:latin typeface="Optima"/>
                <a:cs typeface="Optima"/>
              </a:rPr>
              <a:t> </a:t>
            </a:r>
            <a:r>
              <a:rPr lang="it-IT" sz="1600" b="1" u="sng" dirty="0" err="1">
                <a:latin typeface="Optima"/>
                <a:cs typeface="Optima"/>
              </a:rPr>
              <a:t>features</a:t>
            </a:r>
            <a:r>
              <a:rPr lang="it-IT" sz="1600" dirty="0">
                <a:latin typeface="Optima"/>
                <a:cs typeface="Optima"/>
              </a:rPr>
              <a:t>: </a:t>
            </a:r>
            <a:r>
              <a:rPr lang="it-IT" sz="1600" dirty="0" err="1">
                <a:solidFill>
                  <a:srgbClr val="CD0021"/>
                </a:solidFill>
                <a:latin typeface="Optima"/>
                <a:cs typeface="Optima"/>
              </a:rPr>
              <a:t>as</a:t>
            </a:r>
            <a:r>
              <a:rPr lang="it-IT" sz="1600" dirty="0">
                <a:solidFill>
                  <a:srgbClr val="CD0021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D0021"/>
                </a:solidFill>
                <a:latin typeface="Optima"/>
                <a:cs typeface="Optima"/>
              </a:rPr>
              <a:t>T</a:t>
            </a:r>
            <a:r>
              <a:rPr lang="it-IT" sz="1600" dirty="0" err="1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T</a:t>
            </a:r>
            <a:r>
              <a:rPr lang="it-IT" sz="1600" baseline="-25000" dirty="0" err="1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c</a:t>
            </a:r>
            <a:r>
              <a:rPr lang="it-IT" sz="1600" dirty="0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1600" dirty="0" err="1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enhancement</a:t>
            </a:r>
            <a:r>
              <a:rPr lang="it-IT" sz="1600" dirty="0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 of the </a:t>
            </a:r>
            <a:r>
              <a:rPr lang="it-IT" sz="1600" dirty="0" err="1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coupling</a:t>
            </a:r>
            <a:endParaRPr lang="it-IT" sz="1600" dirty="0">
              <a:solidFill>
                <a:srgbClr val="CD0021"/>
              </a:solidFill>
              <a:latin typeface="Optima"/>
              <a:cs typeface="Optima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		       </a:t>
            </a:r>
            <a:r>
              <a:rPr lang="it-IT" sz="1600" dirty="0" err="1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reminescent</a:t>
            </a:r>
            <a:r>
              <a:rPr lang="it-IT" sz="1600" dirty="0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 of </a:t>
            </a:r>
            <a:r>
              <a:rPr lang="it-IT" sz="1600" dirty="0" err="1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confinement</a:t>
            </a:r>
            <a:r>
              <a:rPr lang="it-IT" sz="1600" dirty="0">
                <a:solidFill>
                  <a:srgbClr val="CD0021"/>
                </a:solidFill>
                <a:latin typeface="Optima"/>
                <a:cs typeface="Optima"/>
                <a:sym typeface="Wingdings"/>
              </a:rPr>
              <a:t> dynamics</a:t>
            </a:r>
            <a:r>
              <a:rPr lang="it-IT" sz="1600" dirty="0">
                <a:latin typeface="Optima"/>
                <a:cs typeface="Optima"/>
                <a:sym typeface="Wingding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59650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23" y="750122"/>
            <a:ext cx="3303959" cy="266713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20214" y="697068"/>
            <a:ext cx="14258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latin typeface="Optima"/>
                <a:cs typeface="Optima"/>
              </a:rPr>
              <a:t>Charm Drag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562" y="216367"/>
            <a:ext cx="8858438" cy="54975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5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Drag Transport coefficient in QPM</a:t>
            </a:r>
            <a:b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900" b="1" dirty="0">
                <a:latin typeface="Optima"/>
                <a:cs typeface="Optima"/>
              </a:rPr>
              <a:t>____________________________________________________________________________________________________________________________________________________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284731"/>
              </p:ext>
            </p:extLst>
          </p:nvPr>
        </p:nvGraphicFramePr>
        <p:xfrm>
          <a:off x="807108" y="4551083"/>
          <a:ext cx="7199438" cy="513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21500" imgH="482600" progId="Equation.3">
                  <p:embed/>
                </p:oleObj>
              </mc:Choice>
              <mc:Fallback>
                <p:oleObj name="Equation" r:id="rId3" imgW="6921500" imgH="482600" progId="Equation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108" y="4551083"/>
                        <a:ext cx="7199438" cy="5137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776135" y="677143"/>
            <a:ext cx="3303958" cy="38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1650" dirty="0">
                <a:solidFill>
                  <a:srgbClr val="000000"/>
                </a:solidFill>
                <a:latin typeface="Cambria" charset="0"/>
                <a:cs typeface="Cambria" charset="0"/>
              </a:rPr>
              <a:t>f(</a:t>
            </a:r>
            <a:r>
              <a:rPr lang="en-US" sz="1650" dirty="0" err="1">
                <a:solidFill>
                  <a:srgbClr val="000000"/>
                </a:solidFill>
                <a:latin typeface="Cambria" charset="0"/>
                <a:cs typeface="Cambria" charset="0"/>
              </a:rPr>
              <a:t>p,t</a:t>
            </a:r>
            <a:r>
              <a:rPr lang="en-US" sz="1650" dirty="0">
                <a:solidFill>
                  <a:srgbClr val="000000"/>
                </a:solidFill>
                <a:latin typeface="Cambria" charset="0"/>
                <a:cs typeface="Cambria" charset="0"/>
              </a:rPr>
              <a:t>=0)=</a:t>
            </a:r>
            <a:r>
              <a:rPr lang="en-US" sz="1650" dirty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1650" dirty="0">
                <a:solidFill>
                  <a:srgbClr val="000000"/>
                </a:solidFill>
                <a:latin typeface="Cambria" charset="0"/>
                <a:cs typeface="Cambria" charset="0"/>
              </a:rPr>
              <a:t>(p-p</a:t>
            </a:r>
            <a:r>
              <a:rPr lang="en-US" sz="1650" baseline="-25000" dirty="0">
                <a:solidFill>
                  <a:srgbClr val="000000"/>
                </a:solidFill>
                <a:latin typeface="Cambria" charset="0"/>
                <a:cs typeface="Cambria" charset="0"/>
              </a:rPr>
              <a:t>0</a:t>
            </a:r>
            <a:r>
              <a:rPr lang="en-US" sz="1650" dirty="0">
                <a:solidFill>
                  <a:srgbClr val="000000"/>
                </a:solidFill>
                <a:latin typeface="Cambria" charset="0"/>
                <a:cs typeface="Cambria" charset="0"/>
              </a:rPr>
              <a:t>)   ,  </a:t>
            </a:r>
            <a:r>
              <a:rPr lang="en-US" sz="1650" dirty="0">
                <a:solidFill>
                  <a:srgbClr val="000000"/>
                </a:solidFill>
                <a:latin typeface="Georgia" charset="0"/>
              </a:rPr>
              <a:t>&lt;p&gt;=p</a:t>
            </a:r>
            <a:r>
              <a:rPr lang="en-US" sz="1650" baseline="-25000" dirty="0">
                <a:solidFill>
                  <a:srgbClr val="000000"/>
                </a:solidFill>
                <a:latin typeface="Georgia" charset="0"/>
              </a:rPr>
              <a:t>0</a:t>
            </a:r>
            <a:r>
              <a:rPr lang="en-US" sz="1650" dirty="0">
                <a:solidFill>
                  <a:srgbClr val="000000"/>
                </a:solidFill>
                <a:latin typeface="Georgia" charset="0"/>
              </a:rPr>
              <a:t> e-</a:t>
            </a:r>
            <a:r>
              <a:rPr lang="en-US" sz="1650" baseline="30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650" baseline="30000" dirty="0" err="1">
                <a:solidFill>
                  <a:srgbClr val="000000"/>
                </a:solidFill>
                <a:latin typeface="Optima"/>
                <a:cs typeface="Optima"/>
              </a:rPr>
              <a:t>t</a:t>
            </a:r>
            <a:endParaRPr lang="en-US" sz="1650" baseline="30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76134" y="1236227"/>
            <a:ext cx="52185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charset="2"/>
              <a:buChar char="²"/>
            </a:pPr>
            <a:r>
              <a:rPr lang="it-IT" sz="1600" u="sng" dirty="0" err="1">
                <a:latin typeface="Optima"/>
                <a:cs typeface="Optima"/>
              </a:rPr>
              <a:t>Main</a:t>
            </a:r>
            <a:r>
              <a:rPr lang="it-IT" sz="1600" u="sng" dirty="0">
                <a:latin typeface="Optima"/>
                <a:cs typeface="Optima"/>
              </a:rPr>
              <a:t> </a:t>
            </a:r>
            <a:r>
              <a:rPr lang="it-IT" sz="1600" u="sng" dirty="0" err="1">
                <a:latin typeface="Optima"/>
                <a:cs typeface="Optima"/>
              </a:rPr>
              <a:t>feature</a:t>
            </a:r>
            <a:r>
              <a:rPr lang="it-IT" sz="1600" dirty="0">
                <a:latin typeface="Optima"/>
                <a:cs typeface="Optima"/>
              </a:rPr>
              <a:t>: </a:t>
            </a:r>
          </a:p>
          <a:p>
            <a:r>
              <a:rPr lang="it-IT" sz="1600" dirty="0">
                <a:latin typeface="Optima"/>
                <a:cs typeface="Optima"/>
              </a:rPr>
              <a:t>   </a:t>
            </a:r>
            <a:r>
              <a:rPr lang="it-IT" sz="1600" b="1" dirty="0">
                <a:latin typeface="Optima"/>
                <a:cs typeface="Optima"/>
              </a:rPr>
              <a:t> - g(T) </a:t>
            </a:r>
            <a:r>
              <a:rPr lang="it-IT" sz="1600" b="1" dirty="0" err="1">
                <a:latin typeface="Optima"/>
                <a:cs typeface="Optima"/>
              </a:rPr>
              <a:t>enhanced</a:t>
            </a:r>
            <a:r>
              <a:rPr lang="it-IT" sz="1600" b="1" dirty="0">
                <a:latin typeface="Optima"/>
                <a:cs typeface="Optima"/>
              </a:rPr>
              <a:t> </a:t>
            </a:r>
            <a:r>
              <a:rPr lang="it-IT" sz="1600" b="1" dirty="0" err="1">
                <a:latin typeface="Optima"/>
                <a:cs typeface="Optima"/>
              </a:rPr>
              <a:t>as</a:t>
            </a:r>
            <a:r>
              <a:rPr lang="it-IT" sz="1600" b="1" dirty="0">
                <a:latin typeface="Optima"/>
                <a:cs typeface="Optima"/>
              </a:rPr>
              <a:t> T </a:t>
            </a:r>
            <a:r>
              <a:rPr lang="it-IT" sz="1600" b="1" dirty="0">
                <a:latin typeface="Optima"/>
                <a:cs typeface="Optima"/>
                <a:sym typeface="Wingdings"/>
              </a:rPr>
              <a:t></a:t>
            </a:r>
            <a:r>
              <a:rPr lang="it-IT" sz="1600" b="1" dirty="0">
                <a:latin typeface="Optima"/>
                <a:cs typeface="Optima"/>
              </a:rPr>
              <a:t>T</a:t>
            </a:r>
            <a:r>
              <a:rPr lang="it-IT" sz="1600" b="1" baseline="-25000" dirty="0">
                <a:latin typeface="Optima"/>
                <a:cs typeface="Optima"/>
              </a:rPr>
              <a:t>c</a:t>
            </a:r>
            <a:r>
              <a:rPr lang="it-IT" sz="1600" b="1" dirty="0">
                <a:latin typeface="Optima"/>
                <a:cs typeface="Optima"/>
              </a:rPr>
              <a:t>, 	</a:t>
            </a:r>
            <a:r>
              <a:rPr lang="it-IT" sz="1600" b="1" dirty="0" err="1">
                <a:latin typeface="Optima"/>
                <a:cs typeface="Optima"/>
              </a:rPr>
              <a:t>weak</a:t>
            </a:r>
            <a:r>
              <a:rPr lang="it-IT" sz="1600" b="1" dirty="0">
                <a:latin typeface="Optima"/>
                <a:cs typeface="Optima"/>
              </a:rPr>
              <a:t> </a:t>
            </a:r>
            <a:r>
              <a:rPr lang="it-IT" sz="1600" b="1" dirty="0" err="1">
                <a:latin typeface="Optima"/>
                <a:cs typeface="Optima"/>
              </a:rPr>
              <a:t>dependence</a:t>
            </a:r>
            <a:r>
              <a:rPr lang="it-IT" sz="1600" b="1" dirty="0">
                <a:latin typeface="Optima"/>
                <a:cs typeface="Optima"/>
              </a:rPr>
              <a:t> on T</a:t>
            </a:r>
          </a:p>
          <a:p>
            <a:r>
              <a:rPr lang="it-IT" sz="1600" dirty="0">
                <a:latin typeface="Optima"/>
                <a:cs typeface="Optima"/>
              </a:rPr>
              <a:t>      interaction compensate </a:t>
            </a:r>
            <a:r>
              <a:rPr lang="it-IT" sz="1600" dirty="0" err="1">
                <a:latin typeface="Optima"/>
                <a:cs typeface="Optima"/>
              </a:rPr>
              <a:t>decrease</a:t>
            </a:r>
            <a:r>
              <a:rPr lang="it-IT" sz="1600" dirty="0">
                <a:latin typeface="Optima"/>
                <a:cs typeface="Optima"/>
              </a:rPr>
              <a:t> of </a:t>
            </a:r>
            <a:r>
              <a:rPr lang="it-IT" sz="1600" dirty="0" err="1">
                <a:latin typeface="Symbol" pitchFamily="2" charset="2"/>
                <a:cs typeface="Optima"/>
              </a:rPr>
              <a:t>r</a:t>
            </a:r>
            <a:r>
              <a:rPr lang="it-IT" sz="1600" baseline="-25000" dirty="0" err="1">
                <a:latin typeface="Optima"/>
                <a:cs typeface="Optima"/>
              </a:rPr>
              <a:t>q,g</a:t>
            </a:r>
            <a:r>
              <a:rPr lang="it-IT" sz="1600" dirty="0">
                <a:latin typeface="Optima"/>
                <a:cs typeface="Optima"/>
              </a:rPr>
              <a:t>(T)</a:t>
            </a:r>
            <a:r>
              <a:rPr lang="it-IT" sz="1600" b="1" dirty="0">
                <a:latin typeface="Optima"/>
                <a:cs typeface="Optima"/>
              </a:rPr>
              <a:t> </a:t>
            </a:r>
          </a:p>
          <a:p>
            <a:r>
              <a:rPr lang="it-IT" sz="1600" b="1" dirty="0">
                <a:latin typeface="Optima"/>
                <a:cs typeface="Optima"/>
              </a:rPr>
              <a:t>    - </a:t>
            </a:r>
            <a:r>
              <a:rPr lang="it-IT" sz="1600" dirty="0" err="1">
                <a:latin typeface="Optima"/>
                <a:cs typeface="Optima"/>
              </a:rPr>
              <a:t>Behavior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similar</a:t>
            </a:r>
            <a:r>
              <a:rPr lang="it-IT" sz="1600" dirty="0">
                <a:latin typeface="Optima"/>
                <a:cs typeface="Optima"/>
              </a:rPr>
              <a:t> to T-</a:t>
            </a:r>
            <a:r>
              <a:rPr lang="it-IT" sz="1600" dirty="0" err="1">
                <a:latin typeface="Optima"/>
                <a:cs typeface="Optima"/>
              </a:rPr>
              <a:t>matrix</a:t>
            </a:r>
            <a:endParaRPr lang="it-IT" sz="1600" dirty="0">
              <a:latin typeface="Optima"/>
              <a:cs typeface="Optima"/>
            </a:endParaRPr>
          </a:p>
          <a:p>
            <a:endParaRPr lang="it-IT" sz="1600" dirty="0">
              <a:latin typeface="Optima"/>
              <a:cs typeface="Optima"/>
            </a:endParaRPr>
          </a:p>
          <a:p>
            <a:pPr marL="257175" indent="-257175">
              <a:buFont typeface="Wingdings" charset="2"/>
              <a:buChar char="²"/>
            </a:pPr>
            <a:r>
              <a:rPr lang="it-IT" sz="1600" dirty="0" err="1">
                <a:latin typeface="Optima"/>
                <a:cs typeface="Optima"/>
              </a:rPr>
              <a:t>pQCD</a:t>
            </a:r>
            <a:r>
              <a:rPr lang="it-IT" sz="1600" dirty="0">
                <a:latin typeface="Optima"/>
                <a:cs typeface="Optima"/>
              </a:rPr>
              <a:t>-LO or </a:t>
            </a:r>
            <a:r>
              <a:rPr lang="it-IT" sz="1600" dirty="0" err="1">
                <a:latin typeface="Optima"/>
                <a:cs typeface="Optima"/>
              </a:rPr>
              <a:t>AdS</a:t>
            </a:r>
            <a:r>
              <a:rPr lang="it-IT" sz="1600" dirty="0">
                <a:latin typeface="Optima"/>
                <a:cs typeface="Optima"/>
              </a:rPr>
              <a:t>/CFT </a:t>
            </a:r>
            <a:r>
              <a:rPr lang="it-IT" sz="1600" dirty="0">
                <a:latin typeface="Symbol" charset="2"/>
                <a:cs typeface="Symbol" charset="2"/>
              </a:rPr>
              <a:t>g</a:t>
            </a:r>
            <a:r>
              <a:rPr lang="it-IT" sz="1600" dirty="0">
                <a:latin typeface="Optima"/>
                <a:cs typeface="Optima"/>
              </a:rPr>
              <a:t> (T)≈ 1/T</a:t>
            </a:r>
            <a:r>
              <a:rPr lang="it-IT" sz="1600" baseline="30000" dirty="0">
                <a:latin typeface="Optima"/>
                <a:cs typeface="Optima"/>
              </a:rPr>
              <a:t>2</a:t>
            </a:r>
          </a:p>
          <a:p>
            <a:endParaRPr lang="it-IT" sz="1600" baseline="30000" dirty="0">
              <a:latin typeface="Optima"/>
              <a:cs typeface="Optima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638959" y="3441420"/>
            <a:ext cx="5905500" cy="1019175"/>
            <a:chOff x="520700" y="5499100"/>
            <a:chExt cx="7874000" cy="1358900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700" y="5499100"/>
              <a:ext cx="7874000" cy="1358900"/>
            </a:xfrm>
            <a:prstGeom prst="rect">
              <a:avLst/>
            </a:prstGeom>
          </p:spPr>
        </p:pic>
        <p:sp>
          <p:nvSpPr>
            <p:cNvPr id="9" name="Ovale 8"/>
            <p:cNvSpPr/>
            <p:nvPr/>
          </p:nvSpPr>
          <p:spPr>
            <a:xfrm>
              <a:off x="1320800" y="5822950"/>
              <a:ext cx="127000" cy="139700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0" name="Ovale 9"/>
            <p:cNvSpPr/>
            <p:nvPr/>
          </p:nvSpPr>
          <p:spPr>
            <a:xfrm>
              <a:off x="1333500" y="6369050"/>
              <a:ext cx="127000" cy="139700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1" name="Ovale 10"/>
            <p:cNvSpPr/>
            <p:nvPr/>
          </p:nvSpPr>
          <p:spPr>
            <a:xfrm>
              <a:off x="3352800" y="5886450"/>
              <a:ext cx="127000" cy="139700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2" name="Ovale 11"/>
            <p:cNvSpPr/>
            <p:nvPr/>
          </p:nvSpPr>
          <p:spPr>
            <a:xfrm>
              <a:off x="3365500" y="6432550"/>
              <a:ext cx="127000" cy="139700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3" name="Ovale 12"/>
            <p:cNvSpPr/>
            <p:nvPr/>
          </p:nvSpPr>
          <p:spPr>
            <a:xfrm>
              <a:off x="7404100" y="5861050"/>
              <a:ext cx="127000" cy="139700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4" name="Ovale 13"/>
            <p:cNvSpPr/>
            <p:nvPr/>
          </p:nvSpPr>
          <p:spPr>
            <a:xfrm>
              <a:off x="7391400" y="6407150"/>
              <a:ext cx="127000" cy="139700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5" name="Ovale 14"/>
            <p:cNvSpPr/>
            <p:nvPr/>
          </p:nvSpPr>
          <p:spPr>
            <a:xfrm>
              <a:off x="5118100" y="6121400"/>
              <a:ext cx="127000" cy="139700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6" name="Ovale 15"/>
            <p:cNvSpPr/>
            <p:nvPr/>
          </p:nvSpPr>
          <p:spPr>
            <a:xfrm>
              <a:off x="5715000" y="6134100"/>
              <a:ext cx="127000" cy="139700"/>
            </a:xfrm>
            <a:prstGeom prst="ellipse">
              <a:avLst/>
            </a:prstGeom>
            <a:solidFill>
              <a:srgbClr val="0080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FA3F012-C7DB-6E02-7959-EB45A53EC95B}"/>
              </a:ext>
            </a:extLst>
          </p:cNvPr>
          <p:cNvSpPr txBox="1"/>
          <p:nvPr/>
        </p:nvSpPr>
        <p:spPr>
          <a:xfrm>
            <a:off x="6896382" y="3491774"/>
            <a:ext cx="2220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Tree-level diagrams</a:t>
            </a:r>
          </a:p>
          <a:p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w</a:t>
            </a:r>
            <a:r>
              <a:rPr lang="en-IT" sz="1600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ith g(T) from the fit</a:t>
            </a:r>
          </a:p>
          <a:p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t</a:t>
            </a:r>
            <a:r>
              <a:rPr lang="en-IT" sz="1600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o LQCD </a:t>
            </a:r>
            <a:r>
              <a:rPr lang="en-IT" sz="1600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e</a:t>
            </a:r>
            <a:r>
              <a:rPr lang="en-IT" sz="1600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(T)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94AE6F-9E58-9BBB-4F6E-F44BAAACA3D0}"/>
              </a:ext>
            </a:extLst>
          </p:cNvPr>
          <p:cNvCxnSpPr/>
          <p:nvPr/>
        </p:nvCxnSpPr>
        <p:spPr>
          <a:xfrm flipV="1">
            <a:off x="914400" y="2154725"/>
            <a:ext cx="0" cy="6518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01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6188" y="104738"/>
            <a:ext cx="891917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Resonant Elastic scattering with T-matrix</a:t>
            </a:r>
            <a:b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69" y="904842"/>
            <a:ext cx="3486150" cy="74330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86832" y="515626"/>
            <a:ext cx="6218754" cy="378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50" dirty="0">
                <a:latin typeface="Optima"/>
                <a:cs typeface="Optima"/>
              </a:rPr>
              <a:t>Scattering under a </a:t>
            </a:r>
            <a:r>
              <a:rPr lang="it-IT" sz="1650" dirty="0" err="1">
                <a:latin typeface="Optima"/>
                <a:cs typeface="Optima"/>
              </a:rPr>
              <a:t>potential</a:t>
            </a:r>
            <a:r>
              <a:rPr lang="it-IT" sz="1650" dirty="0">
                <a:latin typeface="Optima"/>
                <a:cs typeface="Optima"/>
              </a:rPr>
              <a:t> V(</a:t>
            </a:r>
            <a:r>
              <a:rPr lang="it-IT" sz="1650" dirty="0" err="1">
                <a:latin typeface="Optima"/>
                <a:cs typeface="Optima"/>
              </a:rPr>
              <a:t>r,T</a:t>
            </a:r>
            <a:r>
              <a:rPr lang="it-IT" sz="1650" dirty="0">
                <a:latin typeface="Optima"/>
                <a:cs typeface="Optima"/>
              </a:rPr>
              <a:t>) </a:t>
            </a:r>
            <a:r>
              <a:rPr lang="it-IT" sz="1650" dirty="0" err="1">
                <a:latin typeface="Optima"/>
                <a:cs typeface="Optima"/>
              </a:rPr>
              <a:t>derived</a:t>
            </a:r>
            <a:r>
              <a:rPr lang="it-IT" sz="1650" dirty="0">
                <a:latin typeface="Optima"/>
                <a:cs typeface="Optima"/>
              </a:rPr>
              <a:t> from </a:t>
            </a:r>
            <a:r>
              <a:rPr lang="it-IT" sz="1650" dirty="0" err="1">
                <a:latin typeface="Optima"/>
                <a:cs typeface="Optima"/>
              </a:rPr>
              <a:t>lQCD</a:t>
            </a:r>
            <a:r>
              <a:rPr lang="it-IT" sz="1650" dirty="0">
                <a:latin typeface="Optima"/>
                <a:cs typeface="Optima"/>
              </a:rPr>
              <a:t> Free-energy: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9512" y="2018081"/>
            <a:ext cx="5948360" cy="369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Optima" panose="02000503060000020004" pitchFamily="2" charset="0"/>
                <a:cs typeface="Century Gothic"/>
              </a:rPr>
              <a:t>A way to solve the issue of  V from F=U-TS, </a:t>
            </a:r>
            <a:r>
              <a:rPr lang="en-US" sz="1200" dirty="0">
                <a:latin typeface="Optima" panose="02000503060000020004" pitchFamily="2" charset="0"/>
                <a:cs typeface="Century Gothic"/>
              </a:rPr>
              <a:t>[</a:t>
            </a:r>
            <a:r>
              <a:rPr lang="it-IT" sz="1200" dirty="0">
                <a:solidFill>
                  <a:srgbClr val="595959"/>
                </a:solidFill>
                <a:latin typeface="Optima"/>
                <a:cs typeface="Optima"/>
              </a:rPr>
              <a:t>SYF </a:t>
            </a:r>
            <a:r>
              <a:rPr lang="it-IT" sz="1200" dirty="0" err="1">
                <a:solidFill>
                  <a:srgbClr val="595959"/>
                </a:solidFill>
                <a:latin typeface="Optima"/>
                <a:cs typeface="Optima"/>
              </a:rPr>
              <a:t>Liu+Rapp</a:t>
            </a:r>
            <a:r>
              <a:rPr lang="it-IT" sz="1200" dirty="0">
                <a:solidFill>
                  <a:srgbClr val="595959"/>
                </a:solidFill>
                <a:latin typeface="Optima"/>
                <a:cs typeface="Optima"/>
              </a:rPr>
              <a:t>, 1612.09138]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88" y="2309276"/>
            <a:ext cx="6527922" cy="106459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113200" y="1012985"/>
            <a:ext cx="17856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595959"/>
                </a:solidFill>
                <a:latin typeface="Optima"/>
                <a:cs typeface="Optima"/>
              </a:rPr>
              <a:t>Van </a:t>
            </a:r>
            <a:r>
              <a:rPr lang="it-IT" sz="1200" dirty="0" err="1">
                <a:solidFill>
                  <a:srgbClr val="595959"/>
                </a:solidFill>
                <a:latin typeface="Optima"/>
                <a:cs typeface="Optima"/>
              </a:rPr>
              <a:t>Hees</a:t>
            </a:r>
            <a:r>
              <a:rPr lang="it-IT" sz="1200" dirty="0">
                <a:solidFill>
                  <a:srgbClr val="595959"/>
                </a:solidFill>
                <a:latin typeface="Optima"/>
                <a:cs typeface="Optima"/>
              </a:rPr>
              <a:t>, Greco, Rapp,</a:t>
            </a:r>
          </a:p>
          <a:p>
            <a:r>
              <a:rPr lang="it-IT" sz="1200" dirty="0">
                <a:solidFill>
                  <a:srgbClr val="595959"/>
                </a:solidFill>
                <a:latin typeface="Optima"/>
                <a:cs typeface="Optima"/>
              </a:rPr>
              <a:t>PRL100 (2008)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586" y="605865"/>
            <a:ext cx="2593755" cy="1893573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485D763C-939D-7442-0EA9-692A4DB4EDA0}"/>
              </a:ext>
            </a:extLst>
          </p:cNvPr>
          <p:cNvSpPr txBox="1"/>
          <p:nvPr/>
        </p:nvSpPr>
        <p:spPr>
          <a:xfrm>
            <a:off x="3000780" y="3345498"/>
            <a:ext cx="5796074" cy="1678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140000"/>
              </a:lnSpc>
              <a:buFont typeface="Wingdings" charset="2"/>
              <a:buChar char="Ø"/>
            </a:pPr>
            <a:r>
              <a:rPr lang="en-US" sz="1500" dirty="0">
                <a:latin typeface="Optima"/>
                <a:cs typeface="Optima"/>
              </a:rPr>
              <a:t>V keeps long range remnants of confinement: resonant scattering</a:t>
            </a:r>
          </a:p>
          <a:p>
            <a:pPr>
              <a:lnSpc>
                <a:spcPct val="140000"/>
              </a:lnSpc>
            </a:pPr>
            <a:r>
              <a:rPr lang="en-US" sz="1500" dirty="0">
                <a:latin typeface="Optima"/>
                <a:cs typeface="Optima"/>
              </a:rPr>
              <a:t>      </a:t>
            </a:r>
            <a:r>
              <a:rPr lang="en-US" sz="1500" dirty="0">
                <a:latin typeface="Optima"/>
                <a:cs typeface="Optima"/>
                <a:sym typeface="Wingdings" pitchFamily="2" charset="2"/>
              </a:rPr>
              <a:t> enhanced scattering toward T</a:t>
            </a:r>
            <a:r>
              <a:rPr lang="en-US" sz="1500" baseline="-25000" dirty="0">
                <a:latin typeface="Optima"/>
                <a:cs typeface="Optima"/>
                <a:sym typeface="Wingdings" pitchFamily="2" charset="2"/>
              </a:rPr>
              <a:t>c</a:t>
            </a:r>
            <a:r>
              <a:rPr lang="en-US" sz="1500" dirty="0">
                <a:latin typeface="Optima"/>
                <a:cs typeface="Optima"/>
                <a:sym typeface="Wingdings" pitchFamily="2" charset="2"/>
              </a:rPr>
              <a:t> , emergence of di-quarks</a:t>
            </a:r>
            <a:endParaRPr lang="en-US" sz="1500" dirty="0">
              <a:latin typeface="Optima"/>
              <a:cs typeface="Optima"/>
            </a:endParaRPr>
          </a:p>
          <a:p>
            <a:pPr marL="257175" indent="-257175">
              <a:lnSpc>
                <a:spcPct val="140000"/>
              </a:lnSpc>
              <a:buFont typeface="Wingdings" charset="2"/>
              <a:buChar char="Ø"/>
            </a:pPr>
            <a:r>
              <a:rPr lang="en-US" sz="1500" dirty="0">
                <a:latin typeface="Optima"/>
                <a:cs typeface="Optima"/>
              </a:rPr>
              <a:t>Consistent with </a:t>
            </a:r>
            <a:r>
              <a:rPr lang="en-US" sz="1500" dirty="0" err="1">
                <a:latin typeface="Optima"/>
                <a:cs typeface="Optima"/>
              </a:rPr>
              <a:t>hadronization</a:t>
            </a:r>
            <a:r>
              <a:rPr lang="en-US" sz="1500" dirty="0">
                <a:latin typeface="Optima"/>
                <a:cs typeface="Optima"/>
              </a:rPr>
              <a:t> by coalescence </a:t>
            </a:r>
          </a:p>
          <a:p>
            <a:pPr marL="257175" indent="-257175">
              <a:lnSpc>
                <a:spcPct val="140000"/>
              </a:lnSpc>
              <a:buFont typeface="Wingdings" charset="2"/>
              <a:buChar char="Ø"/>
            </a:pPr>
            <a:r>
              <a:rPr lang="en-US" sz="1500" u="sng" dirty="0">
                <a:latin typeface="Optima"/>
                <a:cs typeface="Optima"/>
              </a:rPr>
              <a:t>Scope</a:t>
            </a:r>
            <a:r>
              <a:rPr lang="en-US" sz="1500" dirty="0">
                <a:latin typeface="Optima"/>
                <a:cs typeface="Optima"/>
              </a:rPr>
              <a:t>: </a:t>
            </a:r>
            <a:r>
              <a:rPr lang="en-US" sz="1500" i="1" dirty="0">
                <a:latin typeface="Optima"/>
                <a:cs typeface="Optima"/>
              </a:rPr>
              <a:t>consistency with quarkonium correlator, </a:t>
            </a:r>
          </a:p>
          <a:p>
            <a:pPr>
              <a:lnSpc>
                <a:spcPct val="140000"/>
              </a:lnSpc>
            </a:pPr>
            <a:r>
              <a:rPr lang="en-US" sz="1500" i="1" dirty="0">
                <a:latin typeface="Optima"/>
                <a:cs typeface="Optima"/>
              </a:rPr>
              <a:t>     HQ susceptibilities, </a:t>
            </a:r>
            <a:r>
              <a:rPr lang="en-US" sz="1500" i="1" dirty="0" err="1">
                <a:latin typeface="Optima"/>
                <a:cs typeface="Optima"/>
              </a:rPr>
              <a:t>EoS</a:t>
            </a:r>
            <a:r>
              <a:rPr lang="en-US" sz="1500" i="1" dirty="0">
                <a:latin typeface="Optima"/>
                <a:cs typeface="Optima"/>
              </a:rPr>
              <a:t>, 3-body radiative scattering,…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9E5C0-448D-01DC-977D-AA65ABAEFA3A}"/>
              </a:ext>
            </a:extLst>
          </p:cNvPr>
          <p:cNvSpPr txBox="1"/>
          <p:nvPr/>
        </p:nvSpPr>
        <p:spPr>
          <a:xfrm>
            <a:off x="184937" y="1671532"/>
            <a:ext cx="57673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Optima" panose="02000503060000020004" pitchFamily="2" charset="0"/>
                <a:cs typeface="Century Gothic"/>
              </a:rPr>
              <a:t>Fit screened Cornell V(r)+ </a:t>
            </a:r>
            <a:r>
              <a:rPr lang="en-US" sz="1500" dirty="0" err="1">
                <a:latin typeface="Optima" panose="02000503060000020004" pitchFamily="2" charset="0"/>
                <a:cs typeface="Century Gothic"/>
              </a:rPr>
              <a:t>Im</a:t>
            </a:r>
            <a:r>
              <a:rPr lang="en-US" sz="1500" dirty="0">
                <a:latin typeface="Optima" panose="02000503060000020004" pitchFamily="2" charset="0"/>
                <a:cs typeface="Century Gothic"/>
              </a:rPr>
              <a:t>. part. (</a:t>
            </a:r>
            <a:r>
              <a:rPr lang="en-US" sz="1350" dirty="0">
                <a:latin typeface="Optima" panose="02000503060000020004" pitchFamily="2" charset="0"/>
                <a:cs typeface="Century Gothic"/>
              </a:rPr>
              <a:t>pert.-like ansatz</a:t>
            </a:r>
            <a:r>
              <a:rPr lang="en-US" sz="1500" dirty="0">
                <a:latin typeface="Optima" panose="02000503060000020004" pitchFamily="2" charset="0"/>
                <a:cs typeface="Century Gothic"/>
              </a:rPr>
              <a:t>)+ relativistic corr.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04A3C5-9057-8A7F-C42B-B61461CC2D16}"/>
              </a:ext>
            </a:extLst>
          </p:cNvPr>
          <p:cNvSpPr txBox="1"/>
          <p:nvPr/>
        </p:nvSpPr>
        <p:spPr>
          <a:xfrm>
            <a:off x="7760833" y="1820360"/>
            <a:ext cx="87716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latin typeface="Optima" panose="02000503060000020004" pitchFamily="2" charset="0"/>
                <a:cs typeface="Century Gothic"/>
              </a:rPr>
              <a:t>F=U-TS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B365E54-74AD-BAF6-66CF-53DB924F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"/>
          <a:stretch>
            <a:fillRect/>
          </a:stretch>
        </p:blipFill>
        <p:spPr bwMode="auto">
          <a:xfrm>
            <a:off x="328491" y="3240760"/>
            <a:ext cx="2511886" cy="179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565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1BEBD3-67F8-4DA3-0CF9-7C51B82A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14</a:t>
            </a:fld>
            <a:endParaRPr lang="en-IT"/>
          </a:p>
        </p:txBody>
      </p:sp>
      <p:pic>
        <p:nvPicPr>
          <p:cNvPr id="6" name="Immagine 8">
            <a:extLst>
              <a:ext uri="{FF2B5EF4-FFF2-40B4-BE49-F238E27FC236}">
                <a16:creationId xmlns:a16="http://schemas.microsoft.com/office/drawing/2014/main" id="{EC9CD768-7CE3-F3F7-3A16-36CF3F36F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45828"/>
            <a:ext cx="2816371" cy="2160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22AED-C5C1-3E0F-FF38-6F25DBF15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889166"/>
            <a:ext cx="2832478" cy="2861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BD2F1-D45D-8703-A1BB-CA2499086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50" y="1046387"/>
            <a:ext cx="2623522" cy="35274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5F3BF5-CA83-A60B-2726-D058E0FA2EBB}"/>
              </a:ext>
            </a:extLst>
          </p:cNvPr>
          <p:cNvSpPr txBox="1">
            <a:spLocks/>
          </p:cNvSpPr>
          <p:nvPr/>
        </p:nvSpPr>
        <p:spPr>
          <a:xfrm>
            <a:off x="151900" y="162609"/>
            <a:ext cx="8992100" cy="549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Studying the HF in </a:t>
            </a:r>
            <a:r>
              <a:rPr lang="en-US" sz="2800" b="1" dirty="0" err="1">
                <a:latin typeface="Optima"/>
                <a:cs typeface="Optima"/>
              </a:rPr>
              <a:t>uRHIC</a:t>
            </a:r>
            <a:r>
              <a:rPr lang="en-US" sz="2800" b="1" dirty="0">
                <a:latin typeface="Optima"/>
                <a:cs typeface="Optima"/>
              </a:rPr>
              <a:t> after Run2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65B056-F638-0E14-9109-C18EE3B9ADB3}"/>
              </a:ext>
            </a:extLst>
          </p:cNvPr>
          <p:cNvSpPr/>
          <p:nvPr/>
        </p:nvSpPr>
        <p:spPr>
          <a:xfrm>
            <a:off x="322729" y="1399129"/>
            <a:ext cx="322730" cy="1831083"/>
          </a:xfrm>
          <a:prstGeom prst="rect">
            <a:avLst/>
          </a:prstGeom>
          <a:solidFill>
            <a:schemeClr val="accent1">
              <a:alpha val="4011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BC22ED-5E21-16C4-4B19-2FBA6B2BCA37}"/>
              </a:ext>
            </a:extLst>
          </p:cNvPr>
          <p:cNvSpPr txBox="1"/>
          <p:nvPr/>
        </p:nvSpPr>
        <p:spPr>
          <a:xfrm>
            <a:off x="222096" y="4135693"/>
            <a:ext cx="5615640" cy="661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320"/>
              </a:lnSpc>
              <a:buFont typeface="Wingdings" pitchFamily="2" charset="2"/>
              <a:buChar char="Ø"/>
            </a:pP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Most</a:t>
            </a:r>
            <a:r>
              <a:rPr lang="it-IT" sz="1600" dirty="0">
                <a:latin typeface="Optima"/>
                <a:cs typeface="Optima"/>
              </a:rPr>
              <a:t> models studies </a:t>
            </a:r>
            <a:r>
              <a:rPr lang="it-IT" sz="1600" dirty="0" err="1">
                <a:latin typeface="Optima"/>
                <a:cs typeface="Optima"/>
              </a:rPr>
              <a:t>at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p</a:t>
            </a:r>
            <a:r>
              <a:rPr lang="it-IT" sz="1600" baseline="-25000" dirty="0" err="1">
                <a:latin typeface="Optima"/>
                <a:cs typeface="Optima"/>
              </a:rPr>
              <a:t>T</a:t>
            </a:r>
            <a:r>
              <a:rPr lang="it-IT" sz="1600" dirty="0">
                <a:latin typeface="Optima"/>
                <a:cs typeface="Optima"/>
              </a:rPr>
              <a:t>&gt;1.5-2 GeV </a:t>
            </a:r>
            <a:r>
              <a:rPr lang="it-IT" sz="1600" dirty="0" err="1">
                <a:latin typeface="Optima"/>
                <a:cs typeface="Optima"/>
              </a:rPr>
              <a:t>not</a:t>
            </a:r>
            <a:r>
              <a:rPr lang="it-IT" sz="1600" dirty="0">
                <a:latin typeface="Optima"/>
                <a:cs typeface="Optima"/>
              </a:rPr>
              <a:t> small </a:t>
            </a:r>
            <a:r>
              <a:rPr lang="it-IT" sz="1600" dirty="0" err="1">
                <a:latin typeface="Optima"/>
                <a:cs typeface="Optima"/>
              </a:rPr>
              <a:t>error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bars</a:t>
            </a:r>
            <a:endParaRPr lang="it-IT" sz="1600" dirty="0">
              <a:latin typeface="Optima"/>
              <a:cs typeface="Optima"/>
            </a:endParaRPr>
          </a:p>
          <a:p>
            <a:pPr>
              <a:lnSpc>
                <a:spcPts val="2320"/>
              </a:lnSpc>
            </a:pPr>
            <a:r>
              <a:rPr lang="it-IT" sz="1600" dirty="0">
                <a:latin typeface="Optima"/>
                <a:cs typeface="Optima"/>
              </a:rPr>
              <a:t>      … and </a:t>
            </a:r>
            <a:r>
              <a:rPr lang="it-IT" sz="1600" dirty="0" err="1">
                <a:latin typeface="Optima"/>
                <a:cs typeface="Optima"/>
              </a:rPr>
              <a:t>mainly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not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including</a:t>
            </a:r>
            <a:r>
              <a:rPr lang="it-IT" sz="1600" dirty="0">
                <a:latin typeface="Optima"/>
                <a:cs typeface="Optima"/>
              </a:rPr>
              <a:t> impact of </a:t>
            </a:r>
            <a:r>
              <a:rPr lang="it-IT" sz="1600" dirty="0" err="1">
                <a:latin typeface="Optima"/>
                <a:cs typeface="Optima"/>
              </a:rPr>
              <a:t>hadroning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into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>
                <a:latin typeface="Symbol" pitchFamily="2" charset="2"/>
                <a:cs typeface="Optima"/>
              </a:rPr>
              <a:t>L</a:t>
            </a:r>
            <a:r>
              <a:rPr lang="it-IT" sz="1600" baseline="-25000" dirty="0">
                <a:latin typeface="Optima"/>
                <a:cs typeface="Optima"/>
              </a:rPr>
              <a:t>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096E4DF-2B40-D0E7-DC4B-C39820859CDE}"/>
                  </a:ext>
                </a:extLst>
              </p14:cNvPr>
              <p14:cNvContentPartPr/>
              <p14:nvPr/>
            </p14:nvContentPartPr>
            <p14:xfrm>
              <a:off x="9583200" y="2204475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096E4DF-2B40-D0E7-DC4B-C39820859C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74200" y="219547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A4F1513E-2055-4CAE-1353-5C225CEC6602}"/>
              </a:ext>
            </a:extLst>
          </p:cNvPr>
          <p:cNvGrpSpPr/>
          <p:nvPr/>
        </p:nvGrpSpPr>
        <p:grpSpPr>
          <a:xfrm>
            <a:off x="5521251" y="719213"/>
            <a:ext cx="3501990" cy="3031936"/>
            <a:chOff x="301194" y="779985"/>
            <a:chExt cx="3501990" cy="303193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8E25BA-A2CA-46F0-24AC-1454973EAC70}"/>
                </a:ext>
              </a:extLst>
            </p:cNvPr>
            <p:cNvGrpSpPr/>
            <p:nvPr/>
          </p:nvGrpSpPr>
          <p:grpSpPr>
            <a:xfrm>
              <a:off x="301194" y="779985"/>
              <a:ext cx="3501990" cy="3031936"/>
              <a:chOff x="437003" y="821813"/>
              <a:chExt cx="3501990" cy="3031936"/>
            </a:xfrm>
          </p:grpSpPr>
          <p:pic>
            <p:nvPicPr>
              <p:cNvPr id="19" name="Immagine 8">
                <a:extLst>
                  <a:ext uri="{FF2B5EF4-FFF2-40B4-BE49-F238E27FC236}">
                    <a16:creationId xmlns:a16="http://schemas.microsoft.com/office/drawing/2014/main" id="{92FC2DDA-0CF8-DC78-A2B4-E19601829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7003" y="1167302"/>
                <a:ext cx="3501990" cy="268644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AF91839-48F8-732F-A594-5B2AC926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9336" y="821813"/>
                <a:ext cx="2933847" cy="34548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F2CFEAB-07BB-C6A9-3998-A2DB98A5334C}"/>
                  </a:ext>
                </a:extLst>
              </p:cNvPr>
              <p:cNvSpPr txBox="1"/>
              <p:nvPr/>
            </p:nvSpPr>
            <p:spPr>
              <a:xfrm>
                <a:off x="869337" y="1389291"/>
                <a:ext cx="115544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T" sz="1400" dirty="0">
                    <a:solidFill>
                      <a:srgbClr val="0038D9"/>
                    </a:solidFill>
                  </a:rPr>
                  <a:t>QPM-Catania</a:t>
                </a:r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2E0E8D9-4199-90C5-9578-8D8E2C69AB99}"/>
                </a:ext>
              </a:extLst>
            </p:cNvPr>
            <p:cNvSpPr/>
            <p:nvPr/>
          </p:nvSpPr>
          <p:spPr>
            <a:xfrm>
              <a:off x="754602" y="2365068"/>
              <a:ext cx="2902998" cy="820799"/>
            </a:xfrm>
            <a:custGeom>
              <a:avLst/>
              <a:gdLst>
                <a:gd name="connsiteX0" fmla="*/ 0 w 2902998"/>
                <a:gd name="connsiteY0" fmla="*/ 573442 h 822016"/>
                <a:gd name="connsiteX1" fmla="*/ 115410 w 2902998"/>
                <a:gd name="connsiteY1" fmla="*/ 387011 h 822016"/>
                <a:gd name="connsiteX2" fmla="*/ 168676 w 2902998"/>
                <a:gd name="connsiteY2" fmla="*/ 227213 h 822016"/>
                <a:gd name="connsiteX3" fmla="*/ 292963 w 2902998"/>
                <a:gd name="connsiteY3" fmla="*/ 31904 h 822016"/>
                <a:gd name="connsiteX4" fmla="*/ 426128 w 2902998"/>
                <a:gd name="connsiteY4" fmla="*/ 5271 h 822016"/>
                <a:gd name="connsiteX5" fmla="*/ 523782 w 2902998"/>
                <a:gd name="connsiteY5" fmla="*/ 85170 h 822016"/>
                <a:gd name="connsiteX6" fmla="*/ 594804 w 2902998"/>
                <a:gd name="connsiteY6" fmla="*/ 173947 h 822016"/>
                <a:gd name="connsiteX7" fmla="*/ 754602 w 2902998"/>
                <a:gd name="connsiteY7" fmla="*/ 333745 h 822016"/>
                <a:gd name="connsiteX8" fmla="*/ 781235 w 2902998"/>
                <a:gd name="connsiteY8" fmla="*/ 395888 h 822016"/>
                <a:gd name="connsiteX9" fmla="*/ 1020932 w 2902998"/>
                <a:gd name="connsiteY9" fmla="*/ 511298 h 822016"/>
                <a:gd name="connsiteX10" fmla="*/ 1429305 w 2902998"/>
                <a:gd name="connsiteY10" fmla="*/ 635585 h 822016"/>
                <a:gd name="connsiteX11" fmla="*/ 1846555 w 2902998"/>
                <a:gd name="connsiteY11" fmla="*/ 706607 h 822016"/>
                <a:gd name="connsiteX12" fmla="*/ 2902998 w 2902998"/>
                <a:gd name="connsiteY12" fmla="*/ 822016 h 82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2998" h="822016">
                  <a:moveTo>
                    <a:pt x="0" y="573442"/>
                  </a:moveTo>
                  <a:cubicBezTo>
                    <a:pt x="43648" y="509079"/>
                    <a:pt x="87297" y="444716"/>
                    <a:pt x="115410" y="387011"/>
                  </a:cubicBezTo>
                  <a:cubicBezTo>
                    <a:pt x="143523" y="329306"/>
                    <a:pt x="139084" y="286397"/>
                    <a:pt x="168676" y="227213"/>
                  </a:cubicBezTo>
                  <a:cubicBezTo>
                    <a:pt x="198268" y="168028"/>
                    <a:pt x="250054" y="68894"/>
                    <a:pt x="292963" y="31904"/>
                  </a:cubicBezTo>
                  <a:cubicBezTo>
                    <a:pt x="335872" y="-5086"/>
                    <a:pt x="387658" y="-3607"/>
                    <a:pt x="426128" y="5271"/>
                  </a:cubicBezTo>
                  <a:cubicBezTo>
                    <a:pt x="464598" y="14149"/>
                    <a:pt x="495669" y="57057"/>
                    <a:pt x="523782" y="85170"/>
                  </a:cubicBezTo>
                  <a:cubicBezTo>
                    <a:pt x="551895" y="113283"/>
                    <a:pt x="556334" y="132518"/>
                    <a:pt x="594804" y="173947"/>
                  </a:cubicBezTo>
                  <a:cubicBezTo>
                    <a:pt x="633274" y="215376"/>
                    <a:pt x="723530" y="296755"/>
                    <a:pt x="754602" y="333745"/>
                  </a:cubicBezTo>
                  <a:cubicBezTo>
                    <a:pt x="785674" y="370735"/>
                    <a:pt x="736847" y="366296"/>
                    <a:pt x="781235" y="395888"/>
                  </a:cubicBezTo>
                  <a:cubicBezTo>
                    <a:pt x="825623" y="425480"/>
                    <a:pt x="912920" y="471349"/>
                    <a:pt x="1020932" y="511298"/>
                  </a:cubicBezTo>
                  <a:cubicBezTo>
                    <a:pt x="1128944" y="551247"/>
                    <a:pt x="1291701" y="603034"/>
                    <a:pt x="1429305" y="635585"/>
                  </a:cubicBezTo>
                  <a:cubicBezTo>
                    <a:pt x="1566909" y="668136"/>
                    <a:pt x="1600940" y="675535"/>
                    <a:pt x="1846555" y="706607"/>
                  </a:cubicBezTo>
                  <a:cubicBezTo>
                    <a:pt x="2092171" y="737679"/>
                    <a:pt x="2497584" y="779847"/>
                    <a:pt x="2902998" y="822016"/>
                  </a:cubicBezTo>
                </a:path>
              </a:pathLst>
            </a:custGeom>
            <a:noFill/>
            <a:ln w="38100">
              <a:solidFill>
                <a:srgbClr val="003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73F823-7874-9D69-9328-3EB34DB47838}"/>
                </a:ext>
              </a:extLst>
            </p:cNvPr>
            <p:cNvCxnSpPr>
              <a:cxnSpLocks/>
            </p:cNvCxnSpPr>
            <p:nvPr/>
          </p:nvCxnSpPr>
          <p:spPr>
            <a:xfrm>
              <a:off x="2018211" y="1907176"/>
              <a:ext cx="404948" cy="0"/>
            </a:xfrm>
            <a:prstGeom prst="line">
              <a:avLst/>
            </a:prstGeom>
            <a:ln w="38100">
              <a:solidFill>
                <a:srgbClr val="0038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magine 3">
            <a:extLst>
              <a:ext uri="{FF2B5EF4-FFF2-40B4-BE49-F238E27FC236}">
                <a16:creationId xmlns:a16="http://schemas.microsoft.com/office/drawing/2014/main" id="{7C753BE4-7DEF-9249-B384-0A20265B89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5678" y="1096906"/>
            <a:ext cx="3447563" cy="2777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282D6D-AAEF-A8FF-1C6C-8259F6121789}"/>
              </a:ext>
            </a:extLst>
          </p:cNvPr>
          <p:cNvSpPr txBox="1"/>
          <p:nvPr/>
        </p:nvSpPr>
        <p:spPr>
          <a:xfrm>
            <a:off x="6374089" y="3614403"/>
            <a:ext cx="172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tima" panose="02000503060000020004" pitchFamily="2" charset="0"/>
              </a:rPr>
              <a:t>N</a:t>
            </a:r>
            <a:r>
              <a:rPr lang="en-IT" sz="1400" dirty="0">
                <a:latin typeface="Optima" panose="02000503060000020004" pitchFamily="2" charset="0"/>
              </a:rPr>
              <a:t>otice the log-scale</a:t>
            </a:r>
          </a:p>
        </p:txBody>
      </p:sp>
    </p:spTree>
    <p:extLst>
      <p:ext uri="{BB962C8B-B14F-4D97-AF65-F5344CB8AC3E}">
        <p14:creationId xmlns:p14="http://schemas.microsoft.com/office/powerpoint/2010/main" val="549025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704" y="801577"/>
            <a:ext cx="2927685" cy="53006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2982" y="2073055"/>
            <a:ext cx="3554178" cy="582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dirty="0" err="1">
                <a:solidFill>
                  <a:srgbClr val="BD120C"/>
                </a:solidFill>
                <a:latin typeface="Optima"/>
                <a:cs typeface="Optima"/>
              </a:rPr>
              <a:t>Not</a:t>
            </a:r>
            <a:r>
              <a:rPr lang="it-IT" sz="1500" b="1" dirty="0">
                <a:solidFill>
                  <a:srgbClr val="BD120C"/>
                </a:solidFill>
                <a:latin typeface="Optima"/>
                <a:cs typeface="Optima"/>
              </a:rPr>
              <a:t> a model </a:t>
            </a:r>
            <a:r>
              <a:rPr lang="it-IT" sz="1500" b="1" dirty="0" err="1">
                <a:solidFill>
                  <a:srgbClr val="BD120C"/>
                </a:solidFill>
                <a:latin typeface="Optima"/>
                <a:cs typeface="Optima"/>
              </a:rPr>
              <a:t>fit</a:t>
            </a:r>
            <a:r>
              <a:rPr lang="it-IT" sz="1500" b="1" dirty="0">
                <a:solidFill>
                  <a:srgbClr val="BD120C"/>
                </a:solidFill>
                <a:latin typeface="Optima"/>
                <a:cs typeface="Optima"/>
              </a:rPr>
              <a:t> to </a:t>
            </a:r>
            <a:r>
              <a:rPr lang="it-IT" sz="1500" b="1" dirty="0" err="1">
                <a:solidFill>
                  <a:srgbClr val="BD120C"/>
                </a:solidFill>
                <a:latin typeface="Optima"/>
                <a:cs typeface="Optima"/>
              </a:rPr>
              <a:t>lQCD</a:t>
            </a:r>
            <a:r>
              <a:rPr lang="it-IT" sz="1500" b="1" dirty="0">
                <a:solidFill>
                  <a:srgbClr val="BD120C"/>
                </a:solidFill>
                <a:latin typeface="Optima"/>
                <a:cs typeface="Optima"/>
              </a:rPr>
              <a:t> data! </a:t>
            </a:r>
          </a:p>
          <a:p>
            <a:pPr>
              <a:lnSpc>
                <a:spcPct val="120000"/>
              </a:lnSpc>
            </a:pPr>
            <a:r>
              <a:rPr lang="it-IT" sz="1500" b="1" dirty="0" err="1">
                <a:solidFill>
                  <a:srgbClr val="BD120C"/>
                </a:solidFill>
                <a:latin typeface="Optima"/>
                <a:cs typeface="Optima"/>
              </a:rPr>
              <a:t>Phenomenology</a:t>
            </a:r>
            <a:r>
              <a:rPr lang="it-IT" sz="1500" b="1" dirty="0">
                <a:solidFill>
                  <a:srgbClr val="BD120C"/>
                </a:solidFill>
                <a:latin typeface="Optima"/>
                <a:cs typeface="Optima"/>
              </a:rPr>
              <a:t> R</a:t>
            </a:r>
            <a:r>
              <a:rPr lang="it-IT" sz="1500" b="1" baseline="-25000" dirty="0">
                <a:solidFill>
                  <a:srgbClr val="BD120C"/>
                </a:solidFill>
                <a:latin typeface="Optima"/>
                <a:cs typeface="Optima"/>
              </a:rPr>
              <a:t>AA</a:t>
            </a:r>
            <a:r>
              <a:rPr lang="it-IT" sz="1500" b="1" dirty="0">
                <a:solidFill>
                  <a:srgbClr val="BD120C"/>
                </a:solidFill>
                <a:latin typeface="Optima"/>
                <a:cs typeface="Optima"/>
              </a:rPr>
              <a:t> &amp; v</a:t>
            </a:r>
            <a:r>
              <a:rPr lang="it-IT" sz="1500" b="1" baseline="-25000" dirty="0">
                <a:solidFill>
                  <a:srgbClr val="BD120C"/>
                </a:solidFill>
                <a:latin typeface="Optima"/>
                <a:cs typeface="Optima"/>
              </a:rPr>
              <a:t>2</a:t>
            </a:r>
            <a:r>
              <a:rPr lang="it-IT" sz="1500" b="1" dirty="0">
                <a:solidFill>
                  <a:srgbClr val="BD120C"/>
                </a:solidFill>
                <a:latin typeface="Optima"/>
                <a:cs typeface="Optima"/>
              </a:rPr>
              <a:t> ≈ Lattice QCD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3269" y="427417"/>
            <a:ext cx="736304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dirty="0" err="1">
                <a:latin typeface="Optima"/>
                <a:cs typeface="Optima"/>
              </a:rPr>
              <a:t>uRHIC</a:t>
            </a:r>
            <a:r>
              <a:rPr lang="it-IT" sz="1650" dirty="0">
                <a:latin typeface="Optima"/>
                <a:cs typeface="Optima"/>
              </a:rPr>
              <a:t> </a:t>
            </a:r>
            <a:r>
              <a:rPr lang="it-IT" sz="1650" dirty="0" err="1">
                <a:latin typeface="Optima"/>
                <a:cs typeface="Optima"/>
              </a:rPr>
              <a:t>created</a:t>
            </a:r>
            <a:r>
              <a:rPr lang="it-IT" sz="1650" dirty="0">
                <a:latin typeface="Optima"/>
                <a:cs typeface="Optima"/>
              </a:rPr>
              <a:t> </a:t>
            </a:r>
            <a:r>
              <a:rPr lang="it-IT" sz="1650" dirty="0" err="1">
                <a:latin typeface="Optima"/>
                <a:cs typeface="Optima"/>
              </a:rPr>
              <a:t>matter</a:t>
            </a:r>
            <a:r>
              <a:rPr lang="it-IT" sz="1650" dirty="0">
                <a:latin typeface="Optima"/>
                <a:cs typeface="Optima"/>
              </a:rPr>
              <a:t> </a:t>
            </a:r>
            <a:r>
              <a:rPr lang="it-IT" sz="1650" dirty="0" err="1">
                <a:latin typeface="Optima"/>
                <a:cs typeface="Optima"/>
              </a:rPr>
              <a:t>is</a:t>
            </a:r>
            <a:r>
              <a:rPr lang="it-IT" sz="1650" dirty="0">
                <a:latin typeface="Optima"/>
                <a:cs typeface="Optima"/>
              </a:rPr>
              <a:t> the  </a:t>
            </a:r>
            <a:r>
              <a:rPr lang="it-IT" sz="1650" b="1" dirty="0">
                <a:latin typeface="Optima"/>
                <a:cs typeface="Optima"/>
              </a:rPr>
              <a:t>Hot QCD </a:t>
            </a:r>
            <a:r>
              <a:rPr lang="it-IT" sz="1650" b="1" dirty="0" err="1">
                <a:latin typeface="Optima"/>
                <a:cs typeface="Optima"/>
              </a:rPr>
              <a:t>matter</a:t>
            </a:r>
            <a:r>
              <a:rPr lang="it-IT" sz="1650" b="1" dirty="0">
                <a:latin typeface="Optima"/>
                <a:cs typeface="Optima"/>
              </a:rPr>
              <a:t> </a:t>
            </a:r>
            <a:r>
              <a:rPr lang="it-IT" sz="1650" b="1" dirty="0" err="1">
                <a:latin typeface="Optima"/>
                <a:cs typeface="Optima"/>
              </a:rPr>
              <a:t>not</a:t>
            </a:r>
            <a:r>
              <a:rPr lang="it-IT" sz="1650" b="1" dirty="0">
                <a:latin typeface="Optima"/>
                <a:cs typeface="Optima"/>
              </a:rPr>
              <a:t> in perturbative regime</a:t>
            </a:r>
            <a:r>
              <a:rPr lang="it-IT" sz="1650" dirty="0">
                <a:latin typeface="Optima"/>
                <a:cs typeface="Optima"/>
              </a:rPr>
              <a:t>!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17465"/>
            <a:ext cx="6729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u="sng" dirty="0" err="1">
                <a:solidFill>
                  <a:srgbClr val="BD120C"/>
                </a:solidFill>
                <a:latin typeface="Optima"/>
                <a:cs typeface="Optima"/>
              </a:rPr>
              <a:t>Diffusion</a:t>
            </a:r>
            <a:r>
              <a:rPr lang="it-IT" sz="2400" b="1" u="sng" dirty="0">
                <a:solidFill>
                  <a:srgbClr val="BD120C"/>
                </a:solidFill>
                <a:latin typeface="Optima"/>
                <a:cs typeface="Optima"/>
              </a:rPr>
              <a:t> </a:t>
            </a:r>
            <a:r>
              <a:rPr lang="it-IT" sz="2400" b="1" u="sng" dirty="0" err="1">
                <a:solidFill>
                  <a:srgbClr val="BD120C"/>
                </a:solidFill>
                <a:latin typeface="Optima"/>
                <a:cs typeface="Optima"/>
              </a:rPr>
              <a:t>Coefficient</a:t>
            </a:r>
            <a:r>
              <a:rPr lang="it-IT" sz="2400" b="1" u="sng" dirty="0">
                <a:solidFill>
                  <a:srgbClr val="BD120C"/>
                </a:solidFill>
                <a:latin typeface="Optima"/>
                <a:cs typeface="Optima"/>
              </a:rPr>
              <a:t> of Charm Quark: first stage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859704" y="2891127"/>
            <a:ext cx="28264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Infinite Strong </a:t>
            </a:r>
            <a:r>
              <a:rPr lang="it-IT" sz="1350" b="1" dirty="0" err="1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Coupling</a:t>
            </a:r>
            <a:r>
              <a:rPr lang="it-IT" sz="1350" b="1" dirty="0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 (</a:t>
            </a:r>
            <a:r>
              <a:rPr lang="it-IT" sz="1350" b="1" dirty="0" err="1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AdS</a:t>
            </a:r>
            <a:r>
              <a:rPr lang="it-IT" sz="1350" b="1" dirty="0">
                <a:solidFill>
                  <a:schemeClr val="accent5">
                    <a:lumMod val="75000"/>
                  </a:schemeClr>
                </a:solidFill>
                <a:latin typeface="Optima"/>
                <a:cs typeface="Optima"/>
              </a:rPr>
              <a:t>/CFT)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943464" y="1659897"/>
            <a:ext cx="25236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 err="1">
                <a:solidFill>
                  <a:srgbClr val="007E02"/>
                </a:solidFill>
                <a:latin typeface="Optima"/>
                <a:cs typeface="Optima"/>
              </a:rPr>
              <a:t>pQCD</a:t>
            </a:r>
            <a:r>
              <a:rPr lang="it-IT" sz="1350" b="1" dirty="0">
                <a:solidFill>
                  <a:srgbClr val="007E02"/>
                </a:solidFill>
                <a:latin typeface="Optima"/>
                <a:cs typeface="Optima"/>
              </a:rPr>
              <a:t>, </a:t>
            </a:r>
            <a:r>
              <a:rPr lang="it-IT" sz="1350" b="1" dirty="0" err="1">
                <a:solidFill>
                  <a:srgbClr val="007E02"/>
                </a:solidFill>
                <a:latin typeface="Optima"/>
                <a:cs typeface="Optima"/>
              </a:rPr>
              <a:t>Asymptotic</a:t>
            </a:r>
            <a:r>
              <a:rPr lang="it-IT" sz="1350" b="1" dirty="0">
                <a:solidFill>
                  <a:srgbClr val="007E02"/>
                </a:solidFill>
                <a:latin typeface="Optima"/>
                <a:cs typeface="Optima"/>
              </a:rPr>
              <a:t> free regime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3" y="767937"/>
            <a:ext cx="3715447" cy="2814980"/>
          </a:xfrm>
          <a:prstGeom prst="rect">
            <a:avLst/>
          </a:prstGeom>
        </p:spPr>
      </p:pic>
      <p:sp>
        <p:nvSpPr>
          <p:cNvPr id="12" name="CasellaDiTesto 9">
            <a:extLst>
              <a:ext uri="{FF2B5EF4-FFF2-40B4-BE49-F238E27FC236}">
                <a16:creationId xmlns:a16="http://schemas.microsoft.com/office/drawing/2014/main" id="{8E606620-71B8-0E4F-AF20-C8700F6B3FB0}"/>
              </a:ext>
            </a:extLst>
          </p:cNvPr>
          <p:cNvSpPr txBox="1"/>
          <p:nvPr/>
        </p:nvSpPr>
        <p:spPr>
          <a:xfrm>
            <a:off x="83269" y="3733352"/>
            <a:ext cx="4351576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v"/>
            </a:pP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Largely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non-perturbative D</a:t>
            </a:r>
            <a:r>
              <a:rPr lang="it-IT" sz="1600" baseline="-25000" dirty="0">
                <a:solidFill>
                  <a:srgbClr val="C00000"/>
                </a:solidFill>
                <a:latin typeface="Optima"/>
                <a:cs typeface="Optima"/>
              </a:rPr>
              <a:t>s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(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close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AdS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/CFT)</a:t>
            </a:r>
          </a:p>
          <a:p>
            <a:pPr marL="285750" indent="-285750">
              <a:spcAft>
                <a:spcPts val="300"/>
              </a:spcAft>
              <a:buFont typeface="Symbol" pitchFamily="2" charset="2"/>
              <a:buChar char=" "/>
            </a:pP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even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if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 M</a:t>
            </a:r>
            <a:r>
              <a:rPr lang="it-IT" sz="1600" baseline="-25000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Q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&gt;&gt;</a:t>
            </a:r>
            <a:r>
              <a:rPr lang="it-IT" sz="1600" dirty="0">
                <a:solidFill>
                  <a:srgbClr val="C00000"/>
                </a:solidFill>
                <a:latin typeface="Symbol" pitchFamily="2" charset="2"/>
                <a:cs typeface="Optima"/>
                <a:sym typeface="Wingdings"/>
              </a:rPr>
              <a:t>L</a:t>
            </a:r>
            <a:r>
              <a:rPr lang="it-IT" sz="1600" baseline="-25000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QCD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 , m</a:t>
            </a:r>
            <a:r>
              <a:rPr lang="it-IT" sz="1600" baseline="-25000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q 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(bare)</a:t>
            </a:r>
            <a:endParaRPr lang="it-IT" sz="1600" baseline="-25000" dirty="0">
              <a:solidFill>
                <a:srgbClr val="C00000"/>
              </a:solidFill>
              <a:latin typeface="Optima"/>
              <a:cs typeface="Optima"/>
              <a:sym typeface="Wingdings"/>
            </a:endParaRPr>
          </a:p>
          <a:p>
            <a:pPr marL="285750" indent="-285750">
              <a:spcAft>
                <a:spcPts val="300"/>
              </a:spcAft>
              <a:buFont typeface="Symbol" pitchFamily="2" charset="2"/>
              <a:buChar char=" "/>
            </a:pPr>
            <a:r>
              <a:rPr lang="it-IT" sz="1600" dirty="0" err="1">
                <a:solidFill>
                  <a:srgbClr val="C00000"/>
                </a:solidFill>
                <a:latin typeface="Symbol" pitchFamily="2" charset="2"/>
                <a:cs typeface="Optima"/>
                <a:sym typeface="Wingdings"/>
              </a:rPr>
              <a:t>t</a:t>
            </a:r>
            <a:r>
              <a:rPr lang="it-IT" sz="1600" baseline="-25000" dirty="0" err="1">
                <a:solidFill>
                  <a:srgbClr val="C00000"/>
                </a:solidFill>
                <a:latin typeface="Optima" panose="02000503060000020004" pitchFamily="2" charset="0"/>
                <a:cs typeface="Optima"/>
                <a:sym typeface="Wingdings"/>
              </a:rPr>
              <a:t>th</a:t>
            </a:r>
            <a:r>
              <a:rPr lang="it-IT" sz="1600" dirty="0">
                <a:solidFill>
                  <a:srgbClr val="C00000"/>
                </a:solidFill>
                <a:latin typeface="Optima" panose="02000503060000020004" pitchFamily="2" charset="0"/>
                <a:cs typeface="Optima"/>
                <a:sym typeface="Wingdings"/>
              </a:rPr>
              <a:t>(charm, p</a:t>
            </a:r>
            <a:r>
              <a:rPr lang="it-IT" sz="1600" dirty="0">
                <a:solidFill>
                  <a:srgbClr val="C00000"/>
                </a:solidFill>
                <a:latin typeface="Optima" panose="02000503060000020004" pitchFamily="2" charset="0"/>
                <a:cs typeface="Optima"/>
                <a:sym typeface="Wingdings" pitchFamily="2" charset="2"/>
              </a:rPr>
              <a:t>0</a:t>
            </a:r>
            <a:r>
              <a:rPr lang="it-IT" sz="1600" dirty="0">
                <a:solidFill>
                  <a:srgbClr val="C00000"/>
                </a:solidFill>
                <a:latin typeface="Optima" panose="02000503060000020004" pitchFamily="2" charset="0"/>
                <a:cs typeface="Optima"/>
                <a:sym typeface="Wingdings"/>
              </a:rPr>
              <a:t>) &lt; 5 fm/c</a:t>
            </a:r>
            <a:endParaRPr lang="it-IT" sz="1600" baseline="-25000" dirty="0">
              <a:solidFill>
                <a:srgbClr val="C00000"/>
              </a:solidFill>
              <a:latin typeface="Optima" panose="02000503060000020004" pitchFamily="2" charset="0"/>
              <a:cs typeface="Optima"/>
              <a:sym typeface="Wingding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4E15D4-AB14-EC47-ADC2-8EB7C7BF1245}"/>
              </a:ext>
            </a:extLst>
          </p:cNvPr>
          <p:cNvSpPr txBox="1"/>
          <p:nvPr/>
        </p:nvSpPr>
        <p:spPr>
          <a:xfrm>
            <a:off x="83269" y="3534973"/>
            <a:ext cx="26782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badi MT Condensed Light" panose="020B0306030101010103" pitchFamily="34" charset="77"/>
                <a:cs typeface="Optima"/>
              </a:rPr>
              <a:t>X. </a:t>
            </a:r>
            <a:r>
              <a:rPr lang="it-IT" sz="1200" dirty="0" err="1">
                <a:latin typeface="Abadi MT Condensed Light" panose="020B0306030101010103" pitchFamily="34" charset="77"/>
                <a:cs typeface="Optima"/>
              </a:rPr>
              <a:t>Dong</a:t>
            </a:r>
            <a:r>
              <a:rPr lang="it-IT" sz="1200" dirty="0">
                <a:latin typeface="Abadi MT Condensed Light" panose="020B0306030101010103" pitchFamily="34" charset="77"/>
                <a:cs typeface="Optima"/>
              </a:rPr>
              <a:t> and VG, </a:t>
            </a:r>
            <a:r>
              <a:rPr lang="it-IT" sz="1200" dirty="0" err="1">
                <a:latin typeface="Abadi MT Condensed Light" panose="020B0306030101010103" pitchFamily="34" charset="77"/>
                <a:cs typeface="Optima"/>
              </a:rPr>
              <a:t>Prog.Part.Nucl.Phys</a:t>
            </a:r>
            <a:r>
              <a:rPr lang="it-IT" sz="1200" dirty="0">
                <a:latin typeface="Abadi MT Condensed Light" panose="020B0306030101010103" pitchFamily="34" charset="77"/>
                <a:cs typeface="Optima"/>
              </a:rPr>
              <a:t>. (2019)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12A8AF-559A-2F10-603F-C6A6A04E3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380" y="3227990"/>
            <a:ext cx="3119836" cy="1915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CABC56-BA51-8F3B-41EC-3AC88ECDB02C}"/>
              </a:ext>
            </a:extLst>
          </p:cNvPr>
          <p:cNvSpPr txBox="1"/>
          <p:nvPr/>
        </p:nvSpPr>
        <p:spPr>
          <a:xfrm>
            <a:off x="6514163" y="4512613"/>
            <a:ext cx="2516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Optima" panose="02000503060000020004" pitchFamily="2" charset="0"/>
              </a:rPr>
              <a:t>Caron-</a:t>
            </a:r>
            <a:r>
              <a:rPr lang="en-GB" sz="1200" dirty="0" err="1">
                <a:effectLst/>
                <a:latin typeface="Optima" panose="02000503060000020004" pitchFamily="2" charset="0"/>
              </a:rPr>
              <a:t>Huot</a:t>
            </a:r>
            <a:r>
              <a:rPr lang="en-GB" sz="1200" dirty="0">
                <a:effectLst/>
                <a:latin typeface="Optima" panose="02000503060000020004" pitchFamily="2" charset="0"/>
              </a:rPr>
              <a:t>, G. Moore, JHEP(2008)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9CA9A-D305-1477-69E8-20C2E69E58E2}"/>
              </a:ext>
            </a:extLst>
          </p:cNvPr>
          <p:cNvSpPr txBox="1"/>
          <p:nvPr/>
        </p:nvSpPr>
        <p:spPr>
          <a:xfrm>
            <a:off x="7068239" y="3989393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Optima" panose="02000503060000020004" pitchFamily="2" charset="0"/>
              </a:rPr>
              <a:t>pQCD by itself indicates</a:t>
            </a:r>
          </a:p>
          <a:p>
            <a:r>
              <a:rPr lang="en-GB" sz="1400" dirty="0">
                <a:latin typeface="Optima" panose="02000503060000020004" pitchFamily="2" charset="0"/>
              </a:rPr>
              <a:t>a non-pert. </a:t>
            </a:r>
            <a:r>
              <a:rPr lang="en-GB" sz="1400" dirty="0" err="1">
                <a:latin typeface="Optima" panose="02000503060000020004" pitchFamily="2" charset="0"/>
              </a:rPr>
              <a:t>behavior</a:t>
            </a:r>
            <a:endParaRPr lang="en-IT" sz="1400" dirty="0"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E0831A-DCAE-DAFA-97EC-D0C0C2F52E65}"/>
                  </a:ext>
                </a:extLst>
              </p:cNvPr>
              <p:cNvSpPr txBox="1"/>
              <p:nvPr/>
            </p:nvSpPr>
            <p:spPr>
              <a:xfrm>
                <a:off x="4980140" y="3277139"/>
                <a:ext cx="820674" cy="3829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T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T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IT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𝑇𝐷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E0831A-DCAE-DAFA-97EC-D0C0C2F52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140" y="3277139"/>
                <a:ext cx="820674" cy="382925"/>
              </a:xfrm>
              <a:prstGeom prst="rect">
                <a:avLst/>
              </a:prstGeom>
              <a:blipFill>
                <a:blip r:embed="rId6"/>
                <a:stretch>
                  <a:fillRect l="-6154" t="-3333" b="-1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2A9BC6-1F39-36F3-BAB7-4E76085D8144}"/>
                  </a:ext>
                </a:extLst>
              </p14:cNvPr>
              <p14:cNvContentPartPr/>
              <p14:nvPr/>
            </p14:nvContentPartPr>
            <p14:xfrm>
              <a:off x="918876" y="3010979"/>
              <a:ext cx="426600" cy="73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2A9BC6-1F39-36F3-BAB7-4E76085D814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5876" y="2947979"/>
                <a:ext cx="552240" cy="1990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C08D7D0-CA40-B578-567E-9A2BB0901F3B}"/>
              </a:ext>
            </a:extLst>
          </p:cNvPr>
          <p:cNvSpPr txBox="1"/>
          <p:nvPr/>
        </p:nvSpPr>
        <p:spPr>
          <a:xfrm>
            <a:off x="1215891" y="1878605"/>
            <a:ext cx="8418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t</a:t>
            </a:r>
            <a:r>
              <a:rPr lang="en-IT" sz="1050" baseline="-25000" dirty="0">
                <a:solidFill>
                  <a:schemeClr val="accent6">
                    <a:lumMod val="50000"/>
                  </a:schemeClr>
                </a:solidFill>
                <a:latin typeface="Optima" panose="02000503060000020004" pitchFamily="2" charset="0"/>
              </a:rPr>
              <a:t>th</a:t>
            </a:r>
            <a:r>
              <a:rPr lang="en-IT" sz="1050" dirty="0">
                <a:solidFill>
                  <a:schemeClr val="accent6">
                    <a:lumMod val="50000"/>
                  </a:schemeClr>
                </a:solidFill>
                <a:latin typeface="Optima" panose="02000503060000020004" pitchFamily="2" charset="0"/>
              </a:rPr>
              <a:t>~50 fm/c</a:t>
            </a:r>
          </a:p>
        </p:txBody>
      </p:sp>
    </p:spTree>
    <p:extLst>
      <p:ext uri="{BB962C8B-B14F-4D97-AF65-F5344CB8AC3E}">
        <p14:creationId xmlns:p14="http://schemas.microsoft.com/office/powerpoint/2010/main" val="969107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FFD75-868B-1054-DC7F-2E4C1109C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022DE54-3B91-597C-7A68-F0059CBF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" y="3994997"/>
            <a:ext cx="2446094" cy="4428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FC26260-0872-E600-D9E9-047990C7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76" y="734350"/>
            <a:ext cx="4288536" cy="3306271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03ADF389-34A4-0A17-BB2F-65390A64BD45}"/>
              </a:ext>
            </a:extLst>
          </p:cNvPr>
          <p:cNvSpPr txBox="1"/>
          <p:nvPr/>
        </p:nvSpPr>
        <p:spPr>
          <a:xfrm>
            <a:off x="537364" y="705628"/>
            <a:ext cx="2595582" cy="276999"/>
          </a:xfrm>
          <a:prstGeom prst="rect">
            <a:avLst/>
          </a:prstGeom>
          <a:solidFill>
            <a:srgbClr val="DDD9C3"/>
          </a:solidFill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CD0021"/>
                </a:solidFill>
                <a:latin typeface="Optima"/>
                <a:cs typeface="Optima"/>
              </a:rPr>
              <a:t>From R</a:t>
            </a:r>
            <a:r>
              <a:rPr lang="it-IT" sz="1200" baseline="-25000" dirty="0">
                <a:solidFill>
                  <a:srgbClr val="CD0021"/>
                </a:solidFill>
                <a:latin typeface="Optima"/>
                <a:cs typeface="Optima"/>
              </a:rPr>
              <a:t>AA</a:t>
            </a:r>
            <a:r>
              <a:rPr lang="it-IT" sz="1200" dirty="0">
                <a:solidFill>
                  <a:srgbClr val="CD0021"/>
                </a:solidFill>
                <a:latin typeface="Optima"/>
                <a:cs typeface="Optima"/>
              </a:rPr>
              <a:t>(</a:t>
            </a:r>
            <a:r>
              <a:rPr lang="it-IT" sz="1200" dirty="0" err="1">
                <a:solidFill>
                  <a:srgbClr val="CD0021"/>
                </a:solidFill>
                <a:latin typeface="Optima"/>
                <a:cs typeface="Optima"/>
              </a:rPr>
              <a:t>p</a:t>
            </a:r>
            <a:r>
              <a:rPr lang="it-IT" sz="1200" baseline="-25000" dirty="0" err="1">
                <a:solidFill>
                  <a:srgbClr val="CD0021"/>
                </a:solidFill>
                <a:latin typeface="Optima"/>
                <a:cs typeface="Optima"/>
              </a:rPr>
              <a:t>T</a:t>
            </a:r>
            <a:r>
              <a:rPr lang="it-IT" sz="1200" dirty="0">
                <a:solidFill>
                  <a:srgbClr val="CD0021"/>
                </a:solidFill>
                <a:latin typeface="Optima"/>
                <a:cs typeface="Optima"/>
              </a:rPr>
              <a:t>) and v</a:t>
            </a:r>
            <a:r>
              <a:rPr lang="it-IT" sz="1200" baseline="-25000" dirty="0">
                <a:solidFill>
                  <a:srgbClr val="CD0021"/>
                </a:solidFill>
                <a:latin typeface="Optima"/>
                <a:cs typeface="Optima"/>
              </a:rPr>
              <a:t>2</a:t>
            </a:r>
            <a:r>
              <a:rPr lang="it-IT" sz="1200" dirty="0">
                <a:solidFill>
                  <a:srgbClr val="CD0021"/>
                </a:solidFill>
                <a:latin typeface="Optima"/>
                <a:cs typeface="Optima"/>
              </a:rPr>
              <a:t>(</a:t>
            </a:r>
            <a:r>
              <a:rPr lang="it-IT" sz="1200" dirty="0" err="1">
                <a:solidFill>
                  <a:srgbClr val="CD0021"/>
                </a:solidFill>
                <a:latin typeface="Optima"/>
                <a:cs typeface="Optima"/>
              </a:rPr>
              <a:t>p</a:t>
            </a:r>
            <a:r>
              <a:rPr lang="it-IT" sz="1200" baseline="-25000" dirty="0" err="1">
                <a:solidFill>
                  <a:srgbClr val="CD0021"/>
                </a:solidFill>
                <a:latin typeface="Optima"/>
                <a:cs typeface="Optima"/>
              </a:rPr>
              <a:t>T</a:t>
            </a:r>
            <a:r>
              <a:rPr lang="it-IT" sz="1200" dirty="0">
                <a:solidFill>
                  <a:srgbClr val="CD0021"/>
                </a:solidFill>
                <a:latin typeface="Optima"/>
                <a:cs typeface="Optima"/>
              </a:rPr>
              <a:t>) of D </a:t>
            </a:r>
            <a:r>
              <a:rPr lang="it-IT" sz="1200" dirty="0" err="1">
                <a:solidFill>
                  <a:srgbClr val="CD0021"/>
                </a:solidFill>
                <a:latin typeface="Optima"/>
                <a:cs typeface="Optima"/>
              </a:rPr>
              <a:t>mesons</a:t>
            </a:r>
            <a:endParaRPr lang="it-IT" sz="1200" dirty="0">
              <a:solidFill>
                <a:srgbClr val="CD0021"/>
              </a:solidFill>
              <a:latin typeface="Optima"/>
              <a:cs typeface="Optima"/>
            </a:endParaRPr>
          </a:p>
        </p:txBody>
      </p:sp>
      <p:sp>
        <p:nvSpPr>
          <p:cNvPr id="21" name="Rettangolo 31">
            <a:extLst>
              <a:ext uri="{FF2B5EF4-FFF2-40B4-BE49-F238E27FC236}">
                <a16:creationId xmlns:a16="http://schemas.microsoft.com/office/drawing/2014/main" id="{362D9315-B38C-E239-5900-7379E1C4BBF8}"/>
              </a:ext>
            </a:extLst>
          </p:cNvPr>
          <p:cNvSpPr/>
          <p:nvPr/>
        </p:nvSpPr>
        <p:spPr>
          <a:xfrm rot="21120000">
            <a:off x="1619637" y="3231487"/>
            <a:ext cx="1616096" cy="104400"/>
          </a:xfrm>
          <a:prstGeom prst="rect">
            <a:avLst/>
          </a:prstGeom>
          <a:solidFill>
            <a:schemeClr val="tx1">
              <a:lumMod val="65000"/>
              <a:lumOff val="35000"/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06F408D9-CE00-801F-AFE0-0E98CEC09E21}"/>
              </a:ext>
            </a:extLst>
          </p:cNvPr>
          <p:cNvSpPr txBox="1"/>
          <p:nvPr/>
        </p:nvSpPr>
        <p:spPr>
          <a:xfrm>
            <a:off x="4193788" y="1995019"/>
            <a:ext cx="4862659" cy="14732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400"/>
              </a:spcAft>
            </a:pPr>
            <a:r>
              <a:rPr lang="it-IT" sz="1600" dirty="0">
                <a:solidFill>
                  <a:srgbClr val="C00000"/>
                </a:solidFill>
                <a:latin typeface="Optima" panose="02000503060000020004" pitchFamily="2" charset="0"/>
                <a:cs typeface="Abadi MT Condensed Light"/>
              </a:rPr>
              <a:t>*</a:t>
            </a:r>
            <a:r>
              <a:rPr lang="it-IT" sz="1600" u="sng" dirty="0" err="1">
                <a:solidFill>
                  <a:srgbClr val="C00000"/>
                </a:solidFill>
                <a:latin typeface="Optima" panose="02000503060000020004" pitchFamily="2" charset="0"/>
                <a:cs typeface="Abadi MT Condensed Light"/>
              </a:rPr>
              <a:t>Main</a:t>
            </a:r>
            <a:r>
              <a:rPr lang="it-IT" sz="1600" u="sng" dirty="0">
                <a:solidFill>
                  <a:srgbClr val="C00000"/>
                </a:solidFill>
                <a:latin typeface="Optima" panose="02000503060000020004" pitchFamily="2" charset="0"/>
                <a:cs typeface="Abadi MT Condensed Light"/>
              </a:rPr>
              <a:t> sources of </a:t>
            </a:r>
            <a:r>
              <a:rPr lang="it-IT" sz="1600" u="sng" dirty="0" err="1">
                <a:solidFill>
                  <a:srgbClr val="C00000"/>
                </a:solidFill>
                <a:latin typeface="Optima" panose="02000503060000020004" pitchFamily="2" charset="0"/>
                <a:cs typeface="Abadi MT Condensed Light"/>
              </a:rPr>
              <a:t>differences</a:t>
            </a:r>
            <a:r>
              <a:rPr lang="it-IT" sz="1600" u="sng" dirty="0">
                <a:solidFill>
                  <a:srgbClr val="C00000"/>
                </a:solidFill>
                <a:latin typeface="Optima" panose="02000503060000020004" pitchFamily="2" charset="0"/>
                <a:cs typeface="Abadi MT Condensed Light"/>
              </a:rPr>
              <a:t> in models</a:t>
            </a:r>
            <a:r>
              <a:rPr lang="it-IT" sz="1600" dirty="0">
                <a:solidFill>
                  <a:srgbClr val="C00000"/>
                </a:solidFill>
                <a:latin typeface="Optima" panose="02000503060000020004" pitchFamily="2" charset="0"/>
                <a:cs typeface="Abadi MT Condensed Light"/>
              </a:rPr>
              <a:t>:</a:t>
            </a:r>
          </a:p>
          <a:p>
            <a:r>
              <a:rPr lang="it-IT" sz="1600" dirty="0">
                <a:latin typeface="Abadi MT Condensed Light"/>
                <a:cs typeface="Abadi MT Condensed Light"/>
              </a:rPr>
              <a:t>  - </a:t>
            </a:r>
            <a:r>
              <a:rPr lang="it-IT" sz="1600" dirty="0">
                <a:solidFill>
                  <a:srgbClr val="C00000"/>
                </a:solidFill>
                <a:latin typeface="Abadi MT Condensed Light"/>
                <a:cs typeface="Abadi MT Condensed Light"/>
              </a:rPr>
              <a:t>impact of </a:t>
            </a:r>
            <a:r>
              <a:rPr lang="it-IT" sz="1600" b="1" u="sng" dirty="0" err="1">
                <a:solidFill>
                  <a:srgbClr val="C00000"/>
                </a:solidFill>
                <a:latin typeface="Abadi MT Condensed Light"/>
                <a:cs typeface="Abadi MT Condensed Light"/>
              </a:rPr>
              <a:t>hadronization</a:t>
            </a:r>
            <a:r>
              <a:rPr lang="it-IT" sz="1600" b="1" u="sng" dirty="0">
                <a:solidFill>
                  <a:srgbClr val="C00000"/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600" dirty="0">
                <a:latin typeface="Abadi MT Condensed Light"/>
                <a:cs typeface="Abadi MT Condensed Light"/>
              </a:rPr>
              <a:t>(«</a:t>
            </a:r>
            <a:r>
              <a:rPr lang="it-IT" sz="1600" dirty="0" err="1">
                <a:latin typeface="Abadi MT Condensed Light"/>
                <a:cs typeface="Abadi MT Condensed Light"/>
              </a:rPr>
              <a:t>unexpected</a:t>
            </a:r>
            <a:r>
              <a:rPr lang="it-IT" sz="1600" dirty="0">
                <a:latin typeface="Abadi MT Condensed Light"/>
                <a:cs typeface="Abadi MT Condensed Light"/>
              </a:rPr>
              <a:t>» large </a:t>
            </a:r>
            <a:r>
              <a:rPr lang="it-IT" sz="1600" dirty="0" err="1">
                <a:latin typeface="Abadi MT Condensed Light"/>
                <a:cs typeface="Abadi MT Condensed Light"/>
              </a:rPr>
              <a:t>baryon</a:t>
            </a:r>
            <a:r>
              <a:rPr lang="it-IT" sz="1600" dirty="0">
                <a:latin typeface="Abadi MT Condensed Light"/>
                <a:cs typeface="Abadi MT Condensed Light"/>
              </a:rPr>
              <a:t> production)</a:t>
            </a:r>
          </a:p>
          <a:p>
            <a:r>
              <a:rPr lang="it-IT" sz="1600" b="1" dirty="0">
                <a:latin typeface="Abadi MT Condensed Light"/>
                <a:cs typeface="Abadi MT Condensed Light"/>
              </a:rPr>
              <a:t>  - </a:t>
            </a:r>
            <a:r>
              <a:rPr lang="it-IT" sz="1600" b="1" dirty="0" err="1">
                <a:latin typeface="Abadi MT Condensed Light"/>
                <a:cs typeface="Abadi MT Condensed Light"/>
              </a:rPr>
              <a:t>momentum</a:t>
            </a:r>
            <a:r>
              <a:rPr lang="it-IT" sz="1600" b="1" dirty="0">
                <a:latin typeface="Abadi MT Condensed Light"/>
                <a:cs typeface="Abadi MT Condensed Light"/>
              </a:rPr>
              <a:t> </a:t>
            </a:r>
            <a:r>
              <a:rPr lang="it-IT" sz="1600" b="1" dirty="0" err="1">
                <a:latin typeface="Abadi MT Condensed Light"/>
                <a:cs typeface="Abadi MT Condensed Light"/>
              </a:rPr>
              <a:t>depedence</a:t>
            </a:r>
            <a:r>
              <a:rPr lang="it-IT" sz="1600" b="1" dirty="0">
                <a:latin typeface="Abadi MT Condensed Light"/>
                <a:cs typeface="Abadi MT Condensed Light"/>
              </a:rPr>
              <a:t> of </a:t>
            </a:r>
            <a:r>
              <a:rPr lang="it-IT" sz="1600" b="1" dirty="0" err="1">
                <a:latin typeface="Abadi MT Condensed Light"/>
                <a:cs typeface="Abadi MT Condensed Light"/>
              </a:rPr>
              <a:t>matrix</a:t>
            </a:r>
            <a:r>
              <a:rPr lang="it-IT" sz="1600" b="1" dirty="0">
                <a:latin typeface="Abadi MT Condensed Light"/>
                <a:cs typeface="Abadi MT Condensed Light"/>
              </a:rPr>
              <a:t> </a:t>
            </a:r>
            <a:r>
              <a:rPr lang="it-IT" sz="1600" b="1" dirty="0" err="1">
                <a:latin typeface="Abadi MT Condensed Light"/>
                <a:cs typeface="Abadi MT Condensed Light"/>
              </a:rPr>
              <a:t>elements</a:t>
            </a:r>
            <a:endParaRPr lang="it-IT" sz="1600" b="1" dirty="0">
              <a:latin typeface="Abadi MT Condensed Light"/>
              <a:cs typeface="Abadi MT Condensed Light"/>
            </a:endParaRPr>
          </a:p>
          <a:p>
            <a:r>
              <a:rPr lang="it-IT" sz="1600" b="1" dirty="0">
                <a:latin typeface="Abadi MT Condensed Light"/>
                <a:cs typeface="Abadi MT Condensed Light"/>
              </a:rPr>
              <a:t>  - data </a:t>
            </a:r>
            <a:r>
              <a:rPr lang="it-IT" sz="1600" b="1" dirty="0" err="1">
                <a:latin typeface="Abadi MT Condensed Light"/>
                <a:cs typeface="Abadi MT Condensed Light"/>
              </a:rPr>
              <a:t>not</a:t>
            </a:r>
            <a:r>
              <a:rPr lang="it-IT" sz="1600" b="1" dirty="0">
                <a:latin typeface="Abadi MT Condensed Light"/>
                <a:cs typeface="Abadi MT Condensed Light"/>
              </a:rPr>
              <a:t> </a:t>
            </a:r>
            <a:r>
              <a:rPr lang="it-IT" sz="1600" b="1" dirty="0" err="1">
                <a:latin typeface="Abadi MT Condensed Light"/>
                <a:cs typeface="Abadi MT Condensed Light"/>
              </a:rPr>
              <a:t>enough</a:t>
            </a:r>
            <a:r>
              <a:rPr lang="it-IT" sz="1600" b="1" dirty="0">
                <a:latin typeface="Abadi MT Condensed Light"/>
                <a:cs typeface="Abadi MT Condensed Light"/>
              </a:rPr>
              <a:t> precise/</a:t>
            </a:r>
            <a:r>
              <a:rPr lang="it-IT" sz="1600" b="1" dirty="0" err="1">
                <a:latin typeface="Abadi MT Condensed Light"/>
                <a:cs typeface="Abadi MT Condensed Light"/>
              </a:rPr>
              <a:t>observable</a:t>
            </a:r>
            <a:r>
              <a:rPr lang="it-IT" sz="1600" b="1" dirty="0">
                <a:latin typeface="Abadi MT Condensed Light"/>
                <a:cs typeface="Abadi MT Condensed Light"/>
              </a:rPr>
              <a:t> </a:t>
            </a:r>
            <a:r>
              <a:rPr lang="it-IT" sz="1600" b="1" dirty="0" err="1">
                <a:latin typeface="Abadi MT Condensed Light"/>
                <a:cs typeface="Abadi MT Condensed Light"/>
              </a:rPr>
              <a:t>not</a:t>
            </a:r>
            <a:r>
              <a:rPr lang="it-IT" sz="1600" b="1" dirty="0">
                <a:latin typeface="Abadi MT Condensed Light"/>
                <a:cs typeface="Abadi MT Condensed Light"/>
              </a:rPr>
              <a:t> </a:t>
            </a:r>
            <a:r>
              <a:rPr lang="it-IT" sz="1600" b="1" dirty="0" err="1">
                <a:latin typeface="Abadi MT Condensed Light"/>
                <a:cs typeface="Abadi MT Condensed Light"/>
              </a:rPr>
              <a:t>enough</a:t>
            </a:r>
            <a:r>
              <a:rPr lang="it-IT" sz="1600" b="1" dirty="0">
                <a:latin typeface="Abadi MT Condensed Light"/>
                <a:cs typeface="Abadi MT Condensed Light"/>
              </a:rPr>
              <a:t> </a:t>
            </a:r>
            <a:r>
              <a:rPr lang="it-IT" sz="1600" b="1" dirty="0" err="1">
                <a:latin typeface="Abadi MT Condensed Light"/>
                <a:cs typeface="Abadi MT Condensed Light"/>
              </a:rPr>
              <a:t>constraining</a:t>
            </a:r>
            <a:endParaRPr lang="it-IT" sz="1600" b="1" dirty="0">
              <a:latin typeface="Abadi MT Condensed Light"/>
              <a:cs typeface="Abadi MT Condensed Light"/>
            </a:endParaRPr>
          </a:p>
          <a:p>
            <a:r>
              <a:rPr lang="it-IT" sz="1600" b="1" dirty="0">
                <a:latin typeface="Abadi MT Condensed Light"/>
                <a:cs typeface="Abadi MT Condensed Light"/>
              </a:rPr>
              <a:t>    (</a:t>
            </a:r>
            <a:r>
              <a:rPr lang="it-IT" sz="1600" b="1" dirty="0" err="1">
                <a:latin typeface="Abadi MT Condensed Light"/>
                <a:cs typeface="Abadi MT Condensed Light"/>
              </a:rPr>
              <a:t>especially</a:t>
            </a:r>
            <a:r>
              <a:rPr lang="it-IT" sz="1600" b="1" dirty="0">
                <a:latin typeface="Abadi MT Condensed Light"/>
                <a:cs typeface="Abadi MT Condensed Light"/>
              </a:rPr>
              <a:t> for p</a:t>
            </a:r>
            <a:r>
              <a:rPr lang="it-IT" sz="1600" b="1" baseline="-25000" dirty="0">
                <a:latin typeface="Abadi MT Condensed Light"/>
                <a:cs typeface="Abadi MT Condensed Light"/>
              </a:rPr>
              <a:t>T</a:t>
            </a:r>
            <a:r>
              <a:rPr lang="it-IT" sz="1600" b="1" dirty="0">
                <a:latin typeface="Abadi MT Condensed Light"/>
                <a:cs typeface="Abadi MT Condensed Light"/>
                <a:sym typeface="Wingdings" pitchFamily="2" charset="2"/>
              </a:rPr>
              <a:t>0)</a:t>
            </a:r>
            <a:r>
              <a:rPr lang="it-IT" sz="1600" b="1" dirty="0">
                <a:latin typeface="Abadi MT Condensed Light"/>
                <a:cs typeface="Abadi MT Condensed Light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0BD76-F8A9-5C8C-6671-D0823093EC85}"/>
              </a:ext>
            </a:extLst>
          </p:cNvPr>
          <p:cNvSpPr txBox="1"/>
          <p:nvPr/>
        </p:nvSpPr>
        <p:spPr>
          <a:xfrm>
            <a:off x="2483794" y="4047157"/>
            <a:ext cx="18989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Abadi MT Condensed Light"/>
                <a:cs typeface="Abadi MT Condensed Light"/>
              </a:rPr>
              <a:t>≈ 2.5-6 fm/c </a:t>
            </a:r>
            <a:r>
              <a:rPr lang="it-IT" sz="1600" dirty="0">
                <a:solidFill>
                  <a:srgbClr val="C00000"/>
                </a:solidFill>
                <a:latin typeface="Abadi MT Condensed Light"/>
                <a:cs typeface="Abadi MT Condensed Light"/>
              </a:rPr>
              <a:t>(p</a:t>
            </a:r>
            <a:r>
              <a:rPr lang="it-IT" sz="1600" dirty="0">
                <a:solidFill>
                  <a:srgbClr val="C00000"/>
                </a:solidFill>
                <a:latin typeface="Abadi MT Condensed Light"/>
                <a:cs typeface="Abadi MT Condensed Light"/>
                <a:sym typeface="Wingdings"/>
              </a:rPr>
              <a:t>0, T</a:t>
            </a:r>
            <a:r>
              <a:rPr lang="it-IT" sz="1600" baseline="-25000" dirty="0">
                <a:solidFill>
                  <a:srgbClr val="C00000"/>
                </a:solidFill>
                <a:latin typeface="Abadi MT Condensed Light"/>
                <a:cs typeface="Abadi MT Condensed Light"/>
                <a:sym typeface="Wingdings"/>
              </a:rPr>
              <a:t>c</a:t>
            </a:r>
            <a:r>
              <a:rPr lang="it-IT" sz="1600" dirty="0">
                <a:solidFill>
                  <a:srgbClr val="C00000"/>
                </a:solidFill>
                <a:latin typeface="Abadi MT Condensed Light"/>
                <a:cs typeface="Abadi MT Condensed Light"/>
                <a:sym typeface="Wingdings"/>
              </a:rPr>
              <a:t>)</a:t>
            </a:r>
            <a:endParaRPr lang="en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6">
                <a:extLst>
                  <a:ext uri="{FF2B5EF4-FFF2-40B4-BE49-F238E27FC236}">
                    <a16:creationId xmlns:a16="http://schemas.microsoft.com/office/drawing/2014/main" id="{74083A92-A855-39FE-86AB-543F0528126F}"/>
                  </a:ext>
                </a:extLst>
              </p:cNvPr>
              <p:cNvSpPr txBox="1"/>
              <p:nvPr/>
            </p:nvSpPr>
            <p:spPr>
              <a:xfrm>
                <a:off x="4178807" y="863677"/>
                <a:ext cx="4892621" cy="98078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400"/>
                  </a:spcAft>
                </a:pPr>
                <a:r>
                  <a:rPr lang="it-IT" sz="1600" dirty="0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*</a:t>
                </a:r>
                <a:r>
                  <a:rPr lang="it-IT" sz="1600" u="sng" dirty="0" err="1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Main</a:t>
                </a:r>
                <a:r>
                  <a:rPr lang="it-IT" sz="1600" u="sng" dirty="0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 </a:t>
                </a:r>
                <a:r>
                  <a:rPr lang="it-IT" sz="1600" u="sng" dirty="0" err="1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differences</a:t>
                </a:r>
                <a:r>
                  <a:rPr lang="it-IT" sz="1600" u="sng" dirty="0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 in </a:t>
                </a:r>
                <a:r>
                  <a:rPr lang="it-IT" sz="1600" u="sng" dirty="0" err="1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comparing</a:t>
                </a:r>
                <a:r>
                  <a:rPr lang="it-IT" sz="1600" u="sng" dirty="0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 to LQCD-</a:t>
                </a:r>
                <a:r>
                  <a:rPr lang="it-IT" sz="1600" u="sng" dirty="0" err="1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AdS</a:t>
                </a:r>
                <a:r>
                  <a:rPr lang="it-IT" sz="1600" u="sng" dirty="0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/CFT</a:t>
                </a:r>
                <a:r>
                  <a:rPr lang="it-IT" sz="1600" dirty="0">
                    <a:solidFill>
                      <a:srgbClr val="C00000"/>
                    </a:solidFill>
                    <a:latin typeface="Optima" panose="02000503060000020004" pitchFamily="2" charset="0"/>
                    <a:cs typeface="Abadi MT Condensed Light"/>
                  </a:rPr>
                  <a:t>:</a:t>
                </a:r>
              </a:p>
              <a:p>
                <a:r>
                  <a:rPr lang="it-IT" sz="1600" dirty="0">
                    <a:latin typeface="Abadi MT Condensed Light"/>
                    <a:cs typeface="Abadi MT Condensed Light"/>
                  </a:rPr>
                  <a:t>  - </a:t>
                </a:r>
                <a:r>
                  <a:rPr lang="it-IT" sz="1600" dirty="0" err="1">
                    <a:solidFill>
                      <a:srgbClr val="C00000"/>
                    </a:solidFill>
                    <a:latin typeface="Abadi MT Condensed Light"/>
                    <a:cs typeface="Abadi MT Condensed Light"/>
                  </a:rPr>
                  <a:t>quenched</a:t>
                </a:r>
                <a:r>
                  <a:rPr lang="it-IT" sz="1600" dirty="0">
                    <a:latin typeface="Abadi MT Condensed Light"/>
                    <a:cs typeface="Abadi MT Condensed Light"/>
                  </a:rPr>
                  <a:t> QCD (Yang-Mills) + </a:t>
                </a:r>
                <a:r>
                  <a:rPr lang="it-IT" sz="1600" dirty="0">
                    <a:solidFill>
                      <a:srgbClr val="C00000"/>
                    </a:solidFill>
                    <a:latin typeface="Abadi MT Condensed Light"/>
                    <a:cs typeface="Abadi MT Condensed Light"/>
                  </a:rPr>
                  <a:t>M</a:t>
                </a:r>
                <a:r>
                  <a:rPr lang="it-IT" sz="1600" baseline="-25000" dirty="0">
                    <a:solidFill>
                      <a:srgbClr val="C00000"/>
                    </a:solidFill>
                    <a:latin typeface="Abadi MT Condensed Light"/>
                    <a:cs typeface="Abadi MT Condensed Light"/>
                  </a:rPr>
                  <a:t>Q</a:t>
                </a:r>
                <a:r>
                  <a:rPr lang="it-IT" sz="1600" dirty="0">
                    <a:solidFill>
                      <a:srgbClr val="C00000"/>
                    </a:solidFill>
                    <a:latin typeface="Abadi MT Condensed Light"/>
                    <a:cs typeface="Abadi MT Condensed Light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badi MT Condensed Light"/>
                        <a:sym typeface="Wingdings" pitchFamily="2" charset="2"/>
                      </a:rPr>
                      <m:t>∞</m:t>
                    </m:r>
                  </m:oMath>
                </a14:m>
                <a:endParaRPr lang="it-IT" sz="1600" b="1" dirty="0">
                  <a:solidFill>
                    <a:srgbClr val="C00000"/>
                  </a:solidFill>
                  <a:latin typeface="Abadi MT Condensed Light"/>
                  <a:cs typeface="Abadi MT Condensed Light"/>
                </a:endParaRPr>
              </a:p>
              <a:p>
                <a:r>
                  <a:rPr lang="it-IT" sz="1600" b="1" dirty="0">
                    <a:latin typeface="Abadi MT Condensed Light"/>
                    <a:cs typeface="Abadi MT Condensed Light"/>
                  </a:rPr>
                  <a:t>  - </a:t>
                </a:r>
                <a:r>
                  <a:rPr lang="it-IT" sz="1600" b="1" dirty="0" err="1">
                    <a:latin typeface="Abadi MT Condensed Light"/>
                    <a:cs typeface="Abadi MT Condensed Light"/>
                  </a:rPr>
                  <a:t>phenomenology</a:t>
                </a:r>
                <a:r>
                  <a:rPr lang="it-IT" sz="1600" b="1" dirty="0">
                    <a:latin typeface="Abadi MT Condensed Light"/>
                    <a:cs typeface="Abadi MT Condensed Light"/>
                  </a:rPr>
                  <a:t> </a:t>
                </a:r>
                <a:r>
                  <a:rPr lang="it-IT" sz="1600" b="1" dirty="0" err="1">
                    <a:latin typeface="Abadi MT Condensed Light"/>
                    <a:cs typeface="Abadi MT Condensed Light"/>
                  </a:rPr>
                  <a:t>at</a:t>
                </a:r>
                <a:r>
                  <a:rPr lang="it-IT" sz="1600" b="1" dirty="0">
                    <a:latin typeface="Abadi MT Condensed Light"/>
                    <a:cs typeface="Abadi MT Condensed Light"/>
                  </a:rPr>
                  <a:t> </a:t>
                </a:r>
                <a:r>
                  <a:rPr lang="it-IT" sz="1600" b="1" dirty="0">
                    <a:solidFill>
                      <a:srgbClr val="C00000"/>
                    </a:solidFill>
                    <a:latin typeface="Abadi MT Condensed Light"/>
                    <a:cs typeface="Abadi MT Condensed Light"/>
                  </a:rPr>
                  <a:t>intermediate </a:t>
                </a:r>
                <a:r>
                  <a:rPr lang="it-IT" sz="1600" b="1" dirty="0" err="1">
                    <a:solidFill>
                      <a:srgbClr val="C00000"/>
                    </a:solidFill>
                    <a:latin typeface="Abadi MT Condensed Light"/>
                    <a:cs typeface="Abadi MT Condensed Light"/>
                  </a:rPr>
                  <a:t>p</a:t>
                </a:r>
                <a:r>
                  <a:rPr lang="it-IT" sz="1600" b="1" baseline="-25000" dirty="0" err="1">
                    <a:solidFill>
                      <a:srgbClr val="C00000"/>
                    </a:solidFill>
                    <a:latin typeface="Abadi MT Condensed Light"/>
                    <a:cs typeface="Abadi MT Condensed Light"/>
                  </a:rPr>
                  <a:t>T</a:t>
                </a:r>
                <a:r>
                  <a:rPr lang="it-IT" sz="1600" b="1" dirty="0">
                    <a:solidFill>
                      <a:srgbClr val="C00000"/>
                    </a:solidFill>
                    <a:latin typeface="Abadi MT Condensed Light"/>
                    <a:cs typeface="Abadi MT Condensed Light"/>
                  </a:rPr>
                  <a:t> </a:t>
                </a:r>
                <a:r>
                  <a:rPr lang="it-IT" sz="1600" b="1" dirty="0">
                    <a:latin typeface="Abadi MT Condensed Light"/>
                    <a:cs typeface="Abadi MT Condensed Light"/>
                  </a:rPr>
                  <a:t>– LQCD </a:t>
                </a:r>
                <a:r>
                  <a:rPr lang="it-IT" sz="1600" b="1" dirty="0" err="1">
                    <a:latin typeface="Abadi MT Condensed Light"/>
                    <a:cs typeface="Abadi MT Condensed Light"/>
                  </a:rPr>
                  <a:t>at</a:t>
                </a:r>
                <a:r>
                  <a:rPr lang="it-IT" sz="1600" b="1" dirty="0">
                    <a:latin typeface="Abadi MT Condensed Light"/>
                    <a:cs typeface="Abadi MT Condensed Light"/>
                  </a:rPr>
                  <a:t> </a:t>
                </a:r>
                <a:r>
                  <a:rPr lang="it-IT" sz="1600" b="1" dirty="0">
                    <a:solidFill>
                      <a:srgbClr val="C00000"/>
                    </a:solidFill>
                    <a:latin typeface="Abadi MT Condensed Light"/>
                    <a:cs typeface="Abadi MT Condensed Light"/>
                  </a:rPr>
                  <a:t>p</a:t>
                </a:r>
                <a:r>
                  <a:rPr lang="it-IT" sz="1600" b="1" dirty="0">
                    <a:solidFill>
                      <a:srgbClr val="C00000"/>
                    </a:solidFill>
                    <a:latin typeface="Abadi MT Condensed Light"/>
                    <a:cs typeface="Abadi MT Condensed Light"/>
                    <a:sym typeface="Wingdings" pitchFamily="2" charset="2"/>
                  </a:rPr>
                  <a:t>0</a:t>
                </a:r>
                <a:endParaRPr lang="it-IT" sz="1600" b="1" dirty="0">
                  <a:solidFill>
                    <a:srgbClr val="C00000"/>
                  </a:solidFill>
                  <a:latin typeface="Abadi MT Condensed Light"/>
                  <a:cs typeface="Abadi MT Condensed Light"/>
                </a:endParaRPr>
              </a:p>
            </p:txBody>
          </p:sp>
        </mc:Choice>
        <mc:Fallback xmlns="">
          <p:sp>
            <p:nvSpPr>
              <p:cNvPr id="11" name="CasellaDiTesto 6">
                <a:extLst>
                  <a:ext uri="{FF2B5EF4-FFF2-40B4-BE49-F238E27FC236}">
                    <a16:creationId xmlns:a16="http://schemas.microsoft.com/office/drawing/2014/main" id="{74083A92-A855-39FE-86AB-543F05281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807" y="863677"/>
                <a:ext cx="4892621" cy="980781"/>
              </a:xfrm>
              <a:prstGeom prst="rect">
                <a:avLst/>
              </a:prstGeom>
              <a:blipFill>
                <a:blip r:embed="rId5"/>
                <a:stretch>
                  <a:fillRect l="-517" b="-76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C66AB3AF-210A-1A35-9516-CF1045822DF4}"/>
              </a:ext>
            </a:extLst>
          </p:cNvPr>
          <p:cNvSpPr txBox="1">
            <a:spLocks/>
          </p:cNvSpPr>
          <p:nvPr/>
        </p:nvSpPr>
        <p:spPr>
          <a:xfrm>
            <a:off x="79328" y="184338"/>
            <a:ext cx="8992100" cy="590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>
                <a:solidFill>
                  <a:srgbClr val="C00000"/>
                </a:solidFill>
                <a:latin typeface="Optima"/>
                <a:cs typeface="Optima"/>
              </a:rPr>
              <a:t>Diffusion of Charm Quark: first stage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B0F1D-6D95-A204-1BE0-F7D162EF146A}"/>
              </a:ext>
            </a:extLst>
          </p:cNvPr>
          <p:cNvSpPr txBox="1"/>
          <p:nvPr/>
        </p:nvSpPr>
        <p:spPr>
          <a:xfrm>
            <a:off x="6386453" y="231193"/>
            <a:ext cx="26782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badi MT Condensed Light" panose="020B0306030101010103" pitchFamily="34" charset="77"/>
                <a:cs typeface="Optima"/>
              </a:rPr>
              <a:t>X. Dong &amp; VG, </a:t>
            </a:r>
            <a:r>
              <a:rPr lang="it-IT" sz="1200" dirty="0" err="1">
                <a:latin typeface="Abadi MT Condensed Light" panose="020B0306030101010103" pitchFamily="34" charset="77"/>
                <a:cs typeface="Optima"/>
              </a:rPr>
              <a:t>Prog.Part.Nucl.Phys</a:t>
            </a:r>
            <a:r>
              <a:rPr lang="it-IT" sz="1200" dirty="0">
                <a:latin typeface="Abadi MT Condensed Light" panose="020B0306030101010103" pitchFamily="34" charset="77"/>
                <a:cs typeface="Optima"/>
              </a:rPr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150147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>
            <a:extLst>
              <a:ext uri="{FF2B5EF4-FFF2-40B4-BE49-F238E27FC236}">
                <a16:creationId xmlns:a16="http://schemas.microsoft.com/office/drawing/2014/main" id="{7A1FAA62-9F87-CA51-0073-7938CC778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970"/>
          <a:stretch/>
        </p:blipFill>
        <p:spPr>
          <a:xfrm>
            <a:off x="0" y="708307"/>
            <a:ext cx="2947835" cy="2285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A8434-078C-FD2F-EAC1-E060D91F0F8E}"/>
              </a:ext>
            </a:extLst>
          </p:cNvPr>
          <p:cNvSpPr txBox="1"/>
          <p:nvPr/>
        </p:nvSpPr>
        <p:spPr>
          <a:xfrm>
            <a:off x="1289337" y="49373"/>
            <a:ext cx="6431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b="1" dirty="0">
                <a:latin typeface="Optima" panose="02000503060000020004" pitchFamily="2" charset="0"/>
              </a:rPr>
              <a:t>Impact of HF in-medium Hadronization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AC152-70CB-5890-063D-0B374385E06F}"/>
              </a:ext>
            </a:extLst>
          </p:cNvPr>
          <p:cNvSpPr txBox="1"/>
          <p:nvPr/>
        </p:nvSpPr>
        <p:spPr>
          <a:xfrm>
            <a:off x="391570" y="2879350"/>
            <a:ext cx="7099031" cy="619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600" u="sng" dirty="0">
                <a:latin typeface="Optima"/>
                <a:cs typeface="Optima"/>
                <a:sym typeface="Wingdings"/>
              </a:rPr>
              <a:t>Opposite</a:t>
            </a:r>
            <a:r>
              <a:rPr lang="it-IT" sz="1600" dirty="0">
                <a:latin typeface="Optima"/>
                <a:cs typeface="Optima"/>
                <a:sym typeface="Wingdings"/>
              </a:rPr>
              <a:t> to in-medium scattering </a:t>
            </a:r>
            <a:r>
              <a:rPr lang="it-IT" sz="1600" dirty="0" err="1">
                <a:latin typeface="Optima"/>
                <a:cs typeface="Optima"/>
                <a:sym typeface="Wingdings"/>
              </a:rPr>
              <a:t>Coalescence</a:t>
            </a:r>
            <a:r>
              <a:rPr lang="it-IT" sz="1600" dirty="0">
                <a:latin typeface="Optima"/>
                <a:cs typeface="Optima"/>
                <a:sym typeface="Wingdings"/>
              </a:rPr>
              <a:t> </a:t>
            </a:r>
            <a:r>
              <a:rPr lang="it-IT" sz="1600" b="1" dirty="0" err="1">
                <a:latin typeface="Optima"/>
                <a:cs typeface="Optima"/>
                <a:sym typeface="Wingdings"/>
              </a:rPr>
              <a:t>brings</a:t>
            </a:r>
            <a:r>
              <a:rPr lang="it-IT" sz="1600" b="1" dirty="0">
                <a:latin typeface="Optima"/>
                <a:cs typeface="Optima"/>
                <a:sym typeface="Wingdings"/>
              </a:rPr>
              <a:t> up </a:t>
            </a:r>
            <a:r>
              <a:rPr lang="it-IT" sz="1600" b="1" dirty="0" err="1">
                <a:latin typeface="Optima"/>
                <a:cs typeface="Optima"/>
                <a:sym typeface="Wingdings"/>
              </a:rPr>
              <a:t>both</a:t>
            </a:r>
            <a:r>
              <a:rPr lang="it-IT" sz="1600" b="1" dirty="0">
                <a:latin typeface="Optima"/>
                <a:cs typeface="Optima"/>
                <a:sym typeface="Wingdings"/>
              </a:rPr>
              <a:t> </a:t>
            </a:r>
            <a:r>
              <a:rPr lang="it-IT" sz="1600" dirty="0">
                <a:latin typeface="Optima"/>
                <a:cs typeface="Optima"/>
                <a:sym typeface="Wingdings"/>
              </a:rPr>
              <a:t>R</a:t>
            </a:r>
            <a:r>
              <a:rPr lang="it-IT" sz="1600" baseline="-25000" dirty="0">
                <a:latin typeface="Optima"/>
                <a:cs typeface="Optima"/>
                <a:sym typeface="Wingdings"/>
              </a:rPr>
              <a:t>AA</a:t>
            </a:r>
            <a:r>
              <a:rPr lang="it-IT" sz="1600" dirty="0">
                <a:latin typeface="Optima"/>
                <a:cs typeface="Optima"/>
                <a:sym typeface="Wingdings"/>
              </a:rPr>
              <a:t> and v</a:t>
            </a:r>
            <a:r>
              <a:rPr lang="it-IT" sz="1600" baseline="-25000" dirty="0">
                <a:latin typeface="Optima"/>
                <a:cs typeface="Optima"/>
                <a:sym typeface="Wingdings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Optima"/>
                <a:cs typeface="Symbol" charset="2"/>
                <a:sym typeface="Wingdings" pitchFamily="2" charset="2"/>
              </a:rPr>
              <a:t> </a:t>
            </a:r>
            <a:r>
              <a:rPr lang="it-IT" sz="1600" dirty="0" err="1">
                <a:latin typeface="Optima"/>
                <a:cs typeface="Symbol" charset="2"/>
                <a:sym typeface="Wingdings"/>
              </a:rPr>
              <a:t>toward</a:t>
            </a:r>
            <a:r>
              <a:rPr lang="it-IT" sz="1600" dirty="0">
                <a:latin typeface="Optima"/>
                <a:cs typeface="Symbol" charset="2"/>
                <a:sym typeface="Wingdings"/>
              </a:rPr>
              <a:t> </a:t>
            </a:r>
            <a:r>
              <a:rPr lang="it-IT" sz="1600" dirty="0" err="1">
                <a:latin typeface="Optima"/>
                <a:cs typeface="Symbol" charset="2"/>
                <a:sym typeface="Wingdings"/>
              </a:rPr>
              <a:t>experimental</a:t>
            </a:r>
            <a:r>
              <a:rPr lang="it-IT" sz="1600" dirty="0">
                <a:latin typeface="Optima"/>
                <a:cs typeface="Symbol" charset="2"/>
                <a:sym typeface="Wingdings"/>
              </a:rPr>
              <a:t> data</a:t>
            </a:r>
            <a:endParaRPr lang="it-IT" sz="1600" dirty="0">
              <a:latin typeface="Symbol" charset="2"/>
              <a:cs typeface="Symbol" charset="2"/>
            </a:endParaRPr>
          </a:p>
        </p:txBody>
      </p:sp>
      <p:pic>
        <p:nvPicPr>
          <p:cNvPr id="13" name="Picture 12" descr="A graph of a graph showing the reaction of coal&#10;&#10;Description automatically generated with medium confidence">
            <a:extLst>
              <a:ext uri="{FF2B5EF4-FFF2-40B4-BE49-F238E27FC236}">
                <a16:creationId xmlns:a16="http://schemas.microsoft.com/office/drawing/2014/main" id="{80359306-CFC0-EE40-46EA-25DB1682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192" y="555282"/>
            <a:ext cx="3052808" cy="2432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2B4F96-2A4F-E1D8-58DC-6E60C395C7CE}"/>
                  </a:ext>
                </a:extLst>
              </p:cNvPr>
              <p:cNvSpPr txBox="1"/>
              <p:nvPr/>
            </p:nvSpPr>
            <p:spPr>
              <a:xfrm>
                <a:off x="432290" y="3818453"/>
                <a:ext cx="4494898" cy="35753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I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I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T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2B4F96-2A4F-E1D8-58DC-6E60C395C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90" y="3818453"/>
                <a:ext cx="4494898" cy="357534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1944372-2952-45EC-4D59-A273F0D7EBFF}"/>
              </a:ext>
            </a:extLst>
          </p:cNvPr>
          <p:cNvSpPr txBox="1"/>
          <p:nvPr/>
        </p:nvSpPr>
        <p:spPr>
          <a:xfrm>
            <a:off x="430928" y="3519601"/>
            <a:ext cx="385078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400" u="sng" dirty="0">
                <a:latin typeface="Optima" panose="02000503060000020004" pitchFamily="2" charset="0"/>
              </a:rPr>
              <a:t>Phase-space coalescence: quark recombination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1F8347-56B6-1541-BE51-B0F1915C7449}"/>
              </a:ext>
            </a:extLst>
          </p:cNvPr>
          <p:cNvSpPr txBox="1"/>
          <p:nvPr/>
        </p:nvSpPr>
        <p:spPr>
          <a:xfrm>
            <a:off x="432290" y="4168699"/>
            <a:ext cx="229498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400" u="sng" dirty="0">
                <a:latin typeface="Optima" panose="02000503060000020004" pitchFamily="2" charset="0"/>
              </a:rPr>
              <a:t>Independent Fragmentation</a:t>
            </a:r>
          </a:p>
        </p:txBody>
      </p:sp>
      <p:graphicFrame>
        <p:nvGraphicFramePr>
          <p:cNvPr id="17" name="Object 43">
            <a:extLst>
              <a:ext uri="{FF2B5EF4-FFF2-40B4-BE49-F238E27FC236}">
                <a16:creationId xmlns:a16="http://schemas.microsoft.com/office/drawing/2014/main" id="{803AA67F-C9EC-9B54-9920-94A57A791F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51173"/>
              </p:ext>
            </p:extLst>
          </p:nvPr>
        </p:nvGraphicFramePr>
        <p:xfrm>
          <a:off x="438834" y="4462669"/>
          <a:ext cx="3842878" cy="307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28900" imgH="228600" progId="Equation.3">
                  <p:embed/>
                </p:oleObj>
              </mc:Choice>
              <mc:Fallback>
                <p:oleObj name="Equation" r:id="rId5" imgW="2628900" imgH="228600" progId="Equation.3">
                  <p:embed/>
                  <p:pic>
                    <p:nvPicPr>
                      <p:cNvPr id="17" name="Object 43">
                        <a:extLst>
                          <a:ext uri="{FF2B5EF4-FFF2-40B4-BE49-F238E27FC236}">
                            <a16:creationId xmlns:a16="http://schemas.microsoft.com/office/drawing/2014/main" id="{803AA67F-C9EC-9B54-9920-94A57A791F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834" y="4462669"/>
                        <a:ext cx="3842878" cy="30777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087E7B-08D6-D8B0-7E8B-21C18E17E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9959" y="911959"/>
            <a:ext cx="843241" cy="6194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E57DA-870B-FE2F-3DA0-711226942315}"/>
              </a:ext>
            </a:extLst>
          </p:cNvPr>
          <p:cNvSpPr txBox="1"/>
          <p:nvPr/>
        </p:nvSpPr>
        <p:spPr>
          <a:xfrm rot="829216">
            <a:off x="635569" y="2286985"/>
            <a:ext cx="1528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tima" panose="02000503060000020004" pitchFamily="2" charset="0"/>
              </a:rPr>
              <a:t>F</a:t>
            </a:r>
            <a:r>
              <a:rPr lang="en-IT" sz="1400" dirty="0">
                <a:latin typeface="Optima" panose="02000503060000020004" pitchFamily="2" charset="0"/>
              </a:rPr>
              <a:t>ragmention only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761325-5E79-51BB-1D83-9D5392D41BA0}"/>
              </a:ext>
            </a:extLst>
          </p:cNvPr>
          <p:cNvSpPr txBox="1"/>
          <p:nvPr/>
        </p:nvSpPr>
        <p:spPr>
          <a:xfrm rot="1562722">
            <a:off x="1182864" y="1925447"/>
            <a:ext cx="1387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Optima" panose="02000503060000020004" pitchFamily="2" charset="0"/>
              </a:rPr>
              <a:t>Coalesc+fragm</a:t>
            </a:r>
            <a:r>
              <a:rPr lang="en-US" sz="1400" dirty="0">
                <a:solidFill>
                  <a:srgbClr val="FF0000"/>
                </a:solidFill>
                <a:latin typeface="Optima" panose="02000503060000020004" pitchFamily="2" charset="0"/>
              </a:rPr>
              <a:t>.</a:t>
            </a:r>
            <a:endParaRPr lang="en-IT" sz="1400" dirty="0">
              <a:solidFill>
                <a:srgbClr val="FF0000"/>
              </a:solidFill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EE7812-994F-9160-A5E4-658196326A2F}"/>
                  </a:ext>
                </a:extLst>
              </p:cNvPr>
              <p:cNvSpPr txBox="1"/>
              <p:nvPr/>
            </p:nvSpPr>
            <p:spPr>
              <a:xfrm>
                <a:off x="5095960" y="3473919"/>
                <a:ext cx="3762825" cy="1082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  <a:sym typeface="Wingdings" pitchFamily="2" charset="2"/>
                  </a:rPr>
                  <a:t></a:t>
                </a:r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Add momenta: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T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 from low p</a:t>
                </a:r>
                <a:r>
                  <a:rPr lang="en-IT" sz="1600" baseline="-250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T</a:t>
                </a:r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 quark</a:t>
                </a:r>
              </a:p>
              <a:p>
                <a:pPr marL="285750" indent="-285750">
                  <a:spcAft>
                    <a:spcPts val="400"/>
                  </a:spcAft>
                  <a:buFont typeface="Wingdings" pitchFamily="2" charset="2"/>
                  <a:buChar char="à"/>
                </a:pPr>
                <a:r>
                  <a:rPr lang="en-GB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E</a:t>
                </a:r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nhance elliptic flow v</a:t>
                </a:r>
                <a:r>
                  <a:rPr lang="en-IT" sz="1600" baseline="-250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2 </a:t>
                </a:r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adding flows:</a:t>
                </a:r>
              </a:p>
              <a:p>
                <a:pPr>
                  <a:spcAft>
                    <a:spcPts val="400"/>
                  </a:spcAft>
                </a:pPr>
                <a:r>
                  <a:rPr lang="en-IT" sz="1600" dirty="0">
                    <a:solidFill>
                      <a:srgbClr val="C0000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IT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T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IT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IT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T" sz="16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T" sz="16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IT" sz="16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IT" sz="16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IT" sz="1600" dirty="0">
                    <a:solidFill>
                      <a:srgbClr val="C00000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IT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T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T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IT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IT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en-IT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EE7812-994F-9160-A5E4-658196326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960" y="3473919"/>
                <a:ext cx="3762825" cy="1082861"/>
              </a:xfrm>
              <a:prstGeom prst="rect">
                <a:avLst/>
              </a:prstGeom>
              <a:blipFill>
                <a:blip r:embed="rId8"/>
                <a:stretch>
                  <a:fillRect l="-1010" t="-2299" r="-6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AFC5B98-A7D1-ABDC-1D2B-C73FF515BAEB}"/>
              </a:ext>
            </a:extLst>
          </p:cNvPr>
          <p:cNvSpPr txBox="1"/>
          <p:nvPr/>
        </p:nvSpPr>
        <p:spPr>
          <a:xfrm rot="180026">
            <a:off x="4250840" y="1655427"/>
            <a:ext cx="1437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Optima" panose="02000503060000020004" pitchFamily="2" charset="0"/>
              </a:rPr>
              <a:t>Coalesc</a:t>
            </a:r>
            <a:r>
              <a:rPr lang="en-US" sz="1400" dirty="0">
                <a:solidFill>
                  <a:srgbClr val="FF0000"/>
                </a:solidFill>
                <a:latin typeface="Optima" panose="02000503060000020004" pitchFamily="2" charset="0"/>
              </a:rPr>
              <a:t>.+</a:t>
            </a:r>
            <a:r>
              <a:rPr lang="en-US" sz="1400" dirty="0" err="1">
                <a:solidFill>
                  <a:srgbClr val="FF0000"/>
                </a:solidFill>
                <a:latin typeface="Optima" panose="02000503060000020004" pitchFamily="2" charset="0"/>
              </a:rPr>
              <a:t>fragm</a:t>
            </a:r>
            <a:r>
              <a:rPr lang="en-US" sz="1400" dirty="0">
                <a:solidFill>
                  <a:srgbClr val="FF0000"/>
                </a:solidFill>
                <a:latin typeface="Optima" panose="02000503060000020004" pitchFamily="2" charset="0"/>
              </a:rPr>
              <a:t>.</a:t>
            </a:r>
            <a:endParaRPr lang="en-IT" sz="1400" dirty="0">
              <a:solidFill>
                <a:srgbClr val="FF0000"/>
              </a:solidFill>
              <a:latin typeface="Optima" panose="0200050306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4276F4-A2D8-9457-D2C8-90D4A7D808B5}"/>
              </a:ext>
            </a:extLst>
          </p:cNvPr>
          <p:cNvSpPr txBox="1"/>
          <p:nvPr/>
        </p:nvSpPr>
        <p:spPr>
          <a:xfrm>
            <a:off x="3941086" y="2117294"/>
            <a:ext cx="1528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tima" panose="02000503060000020004" pitchFamily="2" charset="0"/>
              </a:rPr>
              <a:t>F</a:t>
            </a:r>
            <a:r>
              <a:rPr lang="en-IT" sz="1400" dirty="0">
                <a:latin typeface="Optima" panose="02000503060000020004" pitchFamily="2" charset="0"/>
              </a:rPr>
              <a:t>ragmention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59376-80B2-A91C-EA89-0303C8DC6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6278" y="761739"/>
            <a:ext cx="2789269" cy="21871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E2E3C31-F657-DA30-11C1-A9726D46EFF3}"/>
              </a:ext>
            </a:extLst>
          </p:cNvPr>
          <p:cNvSpPr txBox="1"/>
          <p:nvPr/>
        </p:nvSpPr>
        <p:spPr>
          <a:xfrm>
            <a:off x="2451250" y="623603"/>
            <a:ext cx="1013419" cy="369332"/>
          </a:xfrm>
          <a:prstGeom prst="rect">
            <a:avLst/>
          </a:prstGeom>
          <a:solidFill>
            <a:srgbClr val="FFEDD4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D meson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4507D-98B7-485F-8F64-83E04D60A139}"/>
              </a:ext>
            </a:extLst>
          </p:cNvPr>
          <p:cNvSpPr txBox="1"/>
          <p:nvPr/>
        </p:nvSpPr>
        <p:spPr>
          <a:xfrm>
            <a:off x="430928" y="4821806"/>
            <a:ext cx="8862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T" sz="1200" dirty="0">
                <a:latin typeface="Optima" panose="02000503060000020004" pitchFamily="2" charset="0"/>
              </a:rPr>
              <a:t>Fries, Greco,Rapp, </a:t>
            </a:r>
            <a:r>
              <a:rPr lang="en-GB" sz="1200" dirty="0">
                <a:latin typeface="Optima" panose="02000503060000020004" pitchFamily="2" charset="0"/>
                <a:hlinkClick r:id="rId10"/>
              </a:rPr>
              <a:t>2506.24023</a:t>
            </a:r>
            <a:r>
              <a:rPr lang="en-GB" sz="1200" dirty="0">
                <a:latin typeface="Optima" panose="02000503060000020004" pitchFamily="2" charset="0"/>
              </a:rPr>
              <a:t> , "Quark Gluon Plasma at Fifty - A Commemorative Journey", Springer Nature </a:t>
            </a:r>
            <a:endParaRPr lang="en-IT" sz="1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42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6322CB-9A8F-DCEC-FB29-C697921D0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372" y="1500406"/>
            <a:ext cx="2768742" cy="2435663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BE3D71E4-E5EA-794F-8593-118A91DF0137}"/>
              </a:ext>
            </a:extLst>
          </p:cNvPr>
          <p:cNvSpPr txBox="1">
            <a:spLocks/>
          </p:cNvSpPr>
          <p:nvPr/>
        </p:nvSpPr>
        <p:spPr>
          <a:xfrm>
            <a:off x="44822" y="191972"/>
            <a:ext cx="8992100" cy="54975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5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HF Baryon enhancement </a:t>
            </a:r>
            <a:r>
              <a:rPr lang="en-US" sz="2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wrt</a:t>
            </a: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 </a:t>
            </a:r>
            <a:r>
              <a:rPr lang="en-US" sz="2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e</a:t>
            </a:r>
            <a:r>
              <a:rPr lang="en-US" sz="27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+</a:t>
            </a:r>
            <a:r>
              <a:rPr lang="en-US" sz="2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e</a:t>
            </a:r>
            <a:r>
              <a:rPr lang="en-US" sz="27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  <a:cs typeface="Optima"/>
              </a:rPr>
              <a:t>-</a:t>
            </a: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 even in AA&amp; </a:t>
            </a:r>
            <a:r>
              <a:rPr lang="en-US" sz="2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pp@TeV</a:t>
            </a: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 </a:t>
            </a: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30" name="CasellaDiTesto 24">
            <a:extLst>
              <a:ext uri="{FF2B5EF4-FFF2-40B4-BE49-F238E27FC236}">
                <a16:creationId xmlns:a16="http://schemas.microsoft.com/office/drawing/2014/main" id="{AB91AADD-181A-B345-9A7E-BDB27E84BB10}"/>
              </a:ext>
            </a:extLst>
          </p:cNvPr>
          <p:cNvSpPr txBox="1"/>
          <p:nvPr/>
        </p:nvSpPr>
        <p:spPr>
          <a:xfrm>
            <a:off x="1662178" y="573154"/>
            <a:ext cx="1749509" cy="259906"/>
          </a:xfrm>
          <a:prstGeom prst="rect">
            <a:avLst/>
          </a:prstGeom>
          <a:noFill/>
          <a:ln>
            <a:noFill/>
          </a:ln>
        </p:spPr>
        <p:txBody>
          <a:bodyPr vert="horz" wrap="square" lIns="71401" tIns="35700" rIns="71401" bIns="35700" compatLnSpc="0">
            <a:spAutoFit/>
          </a:bodyPr>
          <a:lstStyle/>
          <a:p>
            <a:pPr algn="ctr" hangingPunct="0"/>
            <a:r>
              <a:rPr lang="en-US" sz="1200" dirty="0">
                <a:solidFill>
                  <a:srgbClr val="008E1C"/>
                </a:solidFill>
                <a:latin typeface="Calibri Light" panose="020F0302020204030204" pitchFamily="34" charset="0"/>
                <a:ea typeface="WenQuanYi Zen Hei" pitchFamily="2"/>
                <a:cs typeface="Calibri Light" panose="020F0302020204030204" pitchFamily="34" charset="0"/>
              </a:rPr>
              <a:t>Parton </a:t>
            </a:r>
            <a:r>
              <a:rPr lang="en-US" sz="1200" dirty="0" err="1">
                <a:solidFill>
                  <a:srgbClr val="008E1C"/>
                </a:solidFill>
                <a:latin typeface="Calibri Light" panose="020F0302020204030204" pitchFamily="34" charset="0"/>
                <a:ea typeface="WenQuanYi Zen Hei" pitchFamily="2"/>
                <a:cs typeface="Calibri Light" panose="020F0302020204030204" pitchFamily="34" charset="0"/>
              </a:rPr>
              <a:t>Distrib</a:t>
            </a:r>
            <a:r>
              <a:rPr lang="en-US" sz="1200" dirty="0">
                <a:solidFill>
                  <a:srgbClr val="008E1C"/>
                </a:solidFill>
                <a:latin typeface="Calibri Light" panose="020F0302020204030204" pitchFamily="34" charset="0"/>
                <a:ea typeface="WenQuanYi Zen Hei" pitchFamily="2"/>
                <a:cs typeface="Calibri Light" panose="020F0302020204030204" pitchFamily="34" charset="0"/>
              </a:rPr>
              <a:t>. </a:t>
            </a:r>
            <a:r>
              <a:rPr lang="en-US" sz="1200" dirty="0" err="1">
                <a:solidFill>
                  <a:srgbClr val="008E1C"/>
                </a:solidFill>
                <a:latin typeface="Calibri Light" panose="020F0302020204030204" pitchFamily="34" charset="0"/>
                <a:ea typeface="WenQuanYi Zen Hei" pitchFamily="2"/>
                <a:cs typeface="Calibri Light" panose="020F0302020204030204" pitchFamily="34" charset="0"/>
              </a:rPr>
              <a:t>Funct</a:t>
            </a:r>
            <a:r>
              <a:rPr lang="en-US" sz="1200" dirty="0">
                <a:solidFill>
                  <a:srgbClr val="008E1C"/>
                </a:solidFill>
                <a:latin typeface="Calibri Light" panose="020F0302020204030204" pitchFamily="34" charset="0"/>
                <a:ea typeface="WenQuanYi Zen Hei" pitchFamily="2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31" name="CasellaDiTesto 25">
            <a:extLst>
              <a:ext uri="{FF2B5EF4-FFF2-40B4-BE49-F238E27FC236}">
                <a16:creationId xmlns:a16="http://schemas.microsoft.com/office/drawing/2014/main" id="{8AA391B9-3501-3147-B493-D894242CAA17}"/>
              </a:ext>
            </a:extLst>
          </p:cNvPr>
          <p:cNvSpPr txBox="1"/>
          <p:nvPr/>
        </p:nvSpPr>
        <p:spPr>
          <a:xfrm>
            <a:off x="3374976" y="571955"/>
            <a:ext cx="1692584" cy="259969"/>
          </a:xfrm>
          <a:prstGeom prst="rect">
            <a:avLst/>
          </a:prstGeom>
          <a:noFill/>
          <a:ln>
            <a:noFill/>
          </a:ln>
        </p:spPr>
        <p:txBody>
          <a:bodyPr vert="horz" wrap="square" lIns="71401" tIns="35700" rIns="71401" bIns="35700" compatLnSpc="0">
            <a:spAutoFit/>
          </a:bodyPr>
          <a:lstStyle/>
          <a:p>
            <a:pPr hangingPunct="0"/>
            <a:r>
              <a:rPr lang="en-US" sz="1200" b="1" dirty="0">
                <a:solidFill>
                  <a:srgbClr val="EB613D"/>
                </a:solidFill>
                <a:latin typeface="ITC Franklin Gothic BookCd" pitchFamily="34" charset="0"/>
                <a:ea typeface="WenQuanYi Zen Hei" pitchFamily="2"/>
                <a:cs typeface="Lohit Devanagari" pitchFamily="2"/>
              </a:rPr>
              <a:t>Hadron Wigner function</a:t>
            </a:r>
          </a:p>
        </p:txBody>
      </p:sp>
      <p:sp>
        <p:nvSpPr>
          <p:cNvPr id="45" name="CasellaDiTesto 2">
            <a:extLst>
              <a:ext uri="{FF2B5EF4-FFF2-40B4-BE49-F238E27FC236}">
                <a16:creationId xmlns:a16="http://schemas.microsoft.com/office/drawing/2014/main" id="{361D974E-2466-7341-8E1D-422F3F0C5C8F}"/>
              </a:ext>
            </a:extLst>
          </p:cNvPr>
          <p:cNvSpPr txBox="1"/>
          <p:nvPr/>
        </p:nvSpPr>
        <p:spPr>
          <a:xfrm>
            <a:off x="101516" y="4086891"/>
            <a:ext cx="87438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I</a:t>
            </a:r>
            <a:r>
              <a:rPr lang="en-GB" sz="1600" baseline="300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0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 prediction in coalescence </a:t>
            </a:r>
            <a:r>
              <a:rPr lang="en-GB" sz="14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[Ko PRC(2009)] 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of very large </a:t>
            </a:r>
            <a:r>
              <a:rPr lang="en-GB" sz="1600" dirty="0">
                <a:solidFill>
                  <a:srgbClr val="C00000"/>
                </a:solidFill>
                <a:latin typeface="Symbol" pitchFamily="2" charset="2"/>
                <a:sym typeface="Wingdings" pitchFamily="2" charset="2"/>
              </a:rPr>
              <a:t>L</a:t>
            </a:r>
            <a:r>
              <a:rPr lang="en-GB" sz="1600" baseline="-250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c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/D</a:t>
            </a:r>
            <a:r>
              <a:rPr lang="en-GB" sz="1600" baseline="300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0</a:t>
            </a:r>
            <a:r>
              <a:rPr lang="en-GB" sz="1600" baseline="-250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&gt;&gt; SHM</a:t>
            </a:r>
            <a:r>
              <a:rPr lang="en-GB" sz="14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[PDG]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&gt;&gt; </a:t>
            </a:r>
            <a:r>
              <a:rPr lang="en-GB" sz="1600" dirty="0" err="1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e</a:t>
            </a:r>
            <a:r>
              <a:rPr lang="en-GB" sz="1600" baseline="30000" dirty="0" err="1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+</a:t>
            </a:r>
            <a:r>
              <a:rPr lang="en-GB" sz="1600" dirty="0" err="1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e</a:t>
            </a:r>
            <a:r>
              <a:rPr lang="en-GB" sz="1600" baseline="30000" dirty="0">
                <a:solidFill>
                  <a:srgbClr val="C00000"/>
                </a:solidFill>
                <a:latin typeface="Symbol" pitchFamily="2" charset="2"/>
                <a:sym typeface="Wingdings" pitchFamily="2" charset="2"/>
              </a:rPr>
              <a:t>-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(~</a:t>
            </a:r>
            <a:r>
              <a:rPr lang="en-GB" sz="14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PYTHIA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)</a:t>
            </a:r>
            <a:endParaRPr lang="it-IT" sz="1600" dirty="0">
              <a:latin typeface="Optima" panose="02000503060000020004" pitchFamily="2" charset="0"/>
              <a:cs typeface="Optima"/>
            </a:endParaRP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en-IT" sz="1600" dirty="0">
                <a:latin typeface="Optima" panose="02000503060000020004" pitchFamily="2" charset="0"/>
              </a:rPr>
              <a:t>Breaking of Universal Fragmentation Function already in pp in HF sector</a:t>
            </a:r>
          </a:p>
          <a:p>
            <a:pPr marL="214313" indent="-214313">
              <a:spcAft>
                <a:spcPts val="600"/>
              </a:spcAft>
              <a:buFontTx/>
              <a:buChar char="-"/>
            </a:pPr>
            <a:r>
              <a:rPr lang="en-IT" sz="1600" dirty="0">
                <a:latin typeface="Optima" panose="02000503060000020004" pitchFamily="2" charset="0"/>
              </a:rPr>
              <a:t>OK SHM-wRQM resonances at least for Lc/D0, to be seen for </a:t>
            </a:r>
            <a:r>
              <a:rPr lang="en-IT" sz="1600" dirty="0">
                <a:latin typeface="Symbol" pitchFamily="2" charset="2"/>
              </a:rPr>
              <a:t>X</a:t>
            </a:r>
            <a:r>
              <a:rPr lang="en-IT" sz="1600" baseline="-25000" dirty="0">
                <a:latin typeface="Optima" panose="02000503060000020004" pitchFamily="2" charset="0"/>
              </a:rPr>
              <a:t>c</a:t>
            </a:r>
            <a:r>
              <a:rPr lang="en-IT" sz="1600" dirty="0">
                <a:latin typeface="Optima" panose="02000503060000020004" pitchFamily="2" charset="0"/>
              </a:rPr>
              <a:t>,</a:t>
            </a:r>
            <a:r>
              <a:rPr lang="en-IT" sz="1600" dirty="0">
                <a:latin typeface="Symbol" pitchFamily="2" charset="2"/>
              </a:rPr>
              <a:t>W</a:t>
            </a:r>
            <a:r>
              <a:rPr lang="en-IT" sz="1600" baseline="-25000" dirty="0">
                <a:latin typeface="Optima" panose="02000503060000020004" pitchFamily="2" charset="0"/>
              </a:rPr>
              <a:t>c</a:t>
            </a:r>
          </a:p>
        </p:txBody>
      </p:sp>
      <p:pic>
        <p:nvPicPr>
          <p:cNvPr id="15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E2067D-FE61-E04D-BE32-E43B8E626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40" y="807478"/>
            <a:ext cx="2532385" cy="4773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Immagine 27">
            <a:extLst>
              <a:ext uri="{FF2B5EF4-FFF2-40B4-BE49-F238E27FC236}">
                <a16:creationId xmlns:a16="http://schemas.microsoft.com/office/drawing/2014/main" id="{66767E86-B0E8-8345-98D2-8755ADE2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4" y="812691"/>
            <a:ext cx="4491566" cy="51774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7" name="CasellaDiTesto 25">
            <a:extLst>
              <a:ext uri="{FF2B5EF4-FFF2-40B4-BE49-F238E27FC236}">
                <a16:creationId xmlns:a16="http://schemas.microsoft.com/office/drawing/2014/main" id="{D9909DE3-B349-C84A-BA87-7B160736CAC3}"/>
              </a:ext>
            </a:extLst>
          </p:cNvPr>
          <p:cNvSpPr txBox="1"/>
          <p:nvPr/>
        </p:nvSpPr>
        <p:spPr>
          <a:xfrm>
            <a:off x="5707759" y="560197"/>
            <a:ext cx="1202732" cy="283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71401" tIns="35700" rIns="71401" bIns="35700" compatLnSpc="0">
            <a:spAutoFit/>
          </a:bodyPr>
          <a:lstStyle/>
          <a:p>
            <a:pPr hangingPunct="0"/>
            <a:r>
              <a:rPr lang="en-US" sz="1350" b="1" dirty="0">
                <a:latin typeface="ITC Franklin Gothic BookCd" pitchFamily="34" charset="0"/>
                <a:ea typeface="WenQuanYi Zen Hei" pitchFamily="2"/>
                <a:cs typeface="Lohit Devanagari" pitchFamily="2"/>
              </a:rPr>
              <a:t>Fragmentation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7B7F-7687-994B-8DB7-1E88D5828774}"/>
              </a:ext>
            </a:extLst>
          </p:cNvPr>
          <p:cNvSpPr txBox="1"/>
          <p:nvPr/>
        </p:nvSpPr>
        <p:spPr>
          <a:xfrm>
            <a:off x="7136247" y="3832093"/>
            <a:ext cx="1782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Abadi MT Condensed Light" panose="020B0306030101010103" pitchFamily="34" charset="77"/>
              </a:rPr>
              <a:t>V. Minissale et al., PLB (2021)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AA0EC-29D5-CC48-9F20-BD3168498CF8}"/>
              </a:ext>
            </a:extLst>
          </p:cNvPr>
          <p:cNvSpPr txBox="1"/>
          <p:nvPr/>
        </p:nvSpPr>
        <p:spPr>
          <a:xfrm>
            <a:off x="30298" y="577455"/>
            <a:ext cx="1106393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350" b="1" dirty="0"/>
              <a:t>P</a:t>
            </a:r>
            <a:r>
              <a:rPr lang="en-IT" sz="1350" b="1" dirty="0"/>
              <a:t>hase-space </a:t>
            </a:r>
          </a:p>
          <a:p>
            <a:r>
              <a:rPr lang="en-IT" sz="1350" b="1" dirty="0"/>
              <a:t>coalescence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0783E3-DE62-B242-9594-9450847DD0C5}"/>
              </a:ext>
            </a:extLst>
          </p:cNvPr>
          <p:cNvGrpSpPr/>
          <p:nvPr/>
        </p:nvGrpSpPr>
        <p:grpSpPr>
          <a:xfrm>
            <a:off x="37448" y="1404834"/>
            <a:ext cx="3167102" cy="2622296"/>
            <a:chOff x="49930" y="2069876"/>
            <a:chExt cx="4394872" cy="3656600"/>
          </a:xfrm>
        </p:grpSpPr>
        <p:pic>
          <p:nvPicPr>
            <p:cNvPr id="33" name="Immagine 6">
              <a:extLst>
                <a:ext uri="{FF2B5EF4-FFF2-40B4-BE49-F238E27FC236}">
                  <a16:creationId xmlns:a16="http://schemas.microsoft.com/office/drawing/2014/main" id="{6F0C3C73-DE11-A447-9F4A-0A4FA7343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30" y="2180705"/>
              <a:ext cx="4394872" cy="3545771"/>
            </a:xfrm>
            <a:prstGeom prst="rect">
              <a:avLst/>
            </a:prstGeom>
          </p:spPr>
        </p:pic>
        <p:sp>
          <p:nvSpPr>
            <p:cNvPr id="20" name="Rettangolo 8">
              <a:extLst>
                <a:ext uri="{FF2B5EF4-FFF2-40B4-BE49-F238E27FC236}">
                  <a16:creationId xmlns:a16="http://schemas.microsoft.com/office/drawing/2014/main" id="{BC0091EE-BE39-3B4E-8EC8-3193038F3A5D}"/>
                </a:ext>
              </a:extLst>
            </p:cNvPr>
            <p:cNvSpPr/>
            <p:nvPr/>
          </p:nvSpPr>
          <p:spPr>
            <a:xfrm>
              <a:off x="1940198" y="2069876"/>
              <a:ext cx="2480683" cy="321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900" dirty="0">
                  <a:latin typeface="Optima"/>
                  <a:cs typeface="Optima"/>
                </a:rPr>
                <a:t>STAR, Phys.Rev.Lett. 124 (2020)</a:t>
              </a:r>
              <a:endParaRPr lang="it-IT" sz="900" dirty="0">
                <a:latin typeface="Optima"/>
                <a:cs typeface="Optima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7CC93C-46A6-D24A-8064-90F714F45A60}"/>
                </a:ext>
              </a:extLst>
            </p:cNvPr>
            <p:cNvSpPr txBox="1"/>
            <p:nvPr/>
          </p:nvSpPr>
          <p:spPr>
            <a:xfrm>
              <a:off x="2436677" y="3530418"/>
              <a:ext cx="1838446" cy="386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Au+Au@200AGeV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F069078-89E9-264E-A87B-FED34CD87934}"/>
                </a:ext>
              </a:extLst>
            </p:cNvPr>
            <p:cNvSpPr/>
            <p:nvPr/>
          </p:nvSpPr>
          <p:spPr>
            <a:xfrm>
              <a:off x="903890" y="4333753"/>
              <a:ext cx="3321269" cy="753254"/>
            </a:xfrm>
            <a:custGeom>
              <a:avLst/>
              <a:gdLst>
                <a:gd name="connsiteX0" fmla="*/ 0 w 3321269"/>
                <a:gd name="connsiteY0" fmla="*/ 112123 h 753254"/>
                <a:gd name="connsiteX1" fmla="*/ 283779 w 3321269"/>
                <a:gd name="connsiteY1" fmla="*/ 7019 h 753254"/>
                <a:gd name="connsiteX2" fmla="*/ 493986 w 3321269"/>
                <a:gd name="connsiteY2" fmla="*/ 17530 h 753254"/>
                <a:gd name="connsiteX3" fmla="*/ 788276 w 3321269"/>
                <a:gd name="connsiteY3" fmla="*/ 80592 h 753254"/>
                <a:gd name="connsiteX4" fmla="*/ 1166648 w 3321269"/>
                <a:gd name="connsiteY4" fmla="*/ 217226 h 753254"/>
                <a:gd name="connsiteX5" fmla="*/ 1660634 w 3321269"/>
                <a:gd name="connsiteY5" fmla="*/ 416923 h 753254"/>
                <a:gd name="connsiteX6" fmla="*/ 2186151 w 3321269"/>
                <a:gd name="connsiteY6" fmla="*/ 585088 h 753254"/>
                <a:gd name="connsiteX7" fmla="*/ 2596055 w 3321269"/>
                <a:gd name="connsiteY7" fmla="*/ 690192 h 753254"/>
                <a:gd name="connsiteX8" fmla="*/ 3321269 w 3321269"/>
                <a:gd name="connsiteY8" fmla="*/ 753254 h 753254"/>
                <a:gd name="connsiteX9" fmla="*/ 3321269 w 3321269"/>
                <a:gd name="connsiteY9" fmla="*/ 753254 h 75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21269" h="753254">
                  <a:moveTo>
                    <a:pt x="0" y="112123"/>
                  </a:moveTo>
                  <a:cubicBezTo>
                    <a:pt x="100724" y="67453"/>
                    <a:pt x="201448" y="22784"/>
                    <a:pt x="283779" y="7019"/>
                  </a:cubicBezTo>
                  <a:cubicBezTo>
                    <a:pt x="366110" y="-8746"/>
                    <a:pt x="409903" y="5268"/>
                    <a:pt x="493986" y="17530"/>
                  </a:cubicBezTo>
                  <a:cubicBezTo>
                    <a:pt x="578069" y="29792"/>
                    <a:pt x="676166" y="47309"/>
                    <a:pt x="788276" y="80592"/>
                  </a:cubicBezTo>
                  <a:cubicBezTo>
                    <a:pt x="900386" y="113875"/>
                    <a:pt x="1021255" y="161171"/>
                    <a:pt x="1166648" y="217226"/>
                  </a:cubicBezTo>
                  <a:cubicBezTo>
                    <a:pt x="1312041" y="273281"/>
                    <a:pt x="1490717" y="355613"/>
                    <a:pt x="1660634" y="416923"/>
                  </a:cubicBezTo>
                  <a:cubicBezTo>
                    <a:pt x="1830551" y="478233"/>
                    <a:pt x="2030248" y="539543"/>
                    <a:pt x="2186151" y="585088"/>
                  </a:cubicBezTo>
                  <a:cubicBezTo>
                    <a:pt x="2342054" y="630633"/>
                    <a:pt x="2406869" y="662164"/>
                    <a:pt x="2596055" y="690192"/>
                  </a:cubicBezTo>
                  <a:cubicBezTo>
                    <a:pt x="2785241" y="718220"/>
                    <a:pt x="3321269" y="753254"/>
                    <a:pt x="3321269" y="753254"/>
                  </a:cubicBezTo>
                  <a:lnTo>
                    <a:pt x="3321269" y="753254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35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8F7FE7E-96A1-324D-BDE7-E0CBEA4CB39B}"/>
                </a:ext>
              </a:extLst>
            </p:cNvPr>
            <p:cNvCxnSpPr/>
            <p:nvPr/>
          </p:nvCxnSpPr>
          <p:spPr>
            <a:xfrm>
              <a:off x="2091559" y="2911366"/>
              <a:ext cx="32409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BFBC3746-A5D4-6547-85B2-4017874F933E}"/>
              </a:ext>
            </a:extLst>
          </p:cNvPr>
          <p:cNvSpPr/>
          <p:nvPr/>
        </p:nvSpPr>
        <p:spPr>
          <a:xfrm>
            <a:off x="3661660" y="2606133"/>
            <a:ext cx="1758751" cy="634798"/>
          </a:xfrm>
          <a:custGeom>
            <a:avLst/>
            <a:gdLst>
              <a:gd name="connsiteX0" fmla="*/ 0 w 1629104"/>
              <a:gd name="connsiteY0" fmla="*/ 0 h 683172"/>
              <a:gd name="connsiteX1" fmla="*/ 168166 w 1629104"/>
              <a:gd name="connsiteY1" fmla="*/ 63062 h 683172"/>
              <a:gd name="connsiteX2" fmla="*/ 336331 w 1629104"/>
              <a:gd name="connsiteY2" fmla="*/ 42041 h 683172"/>
              <a:gd name="connsiteX3" fmla="*/ 546538 w 1629104"/>
              <a:gd name="connsiteY3" fmla="*/ 136634 h 683172"/>
              <a:gd name="connsiteX4" fmla="*/ 672662 w 1629104"/>
              <a:gd name="connsiteY4" fmla="*/ 189186 h 683172"/>
              <a:gd name="connsiteX5" fmla="*/ 1114097 w 1629104"/>
              <a:gd name="connsiteY5" fmla="*/ 472965 h 683172"/>
              <a:gd name="connsiteX6" fmla="*/ 1629104 w 1629104"/>
              <a:gd name="connsiteY6" fmla="*/ 683172 h 683172"/>
              <a:gd name="connsiteX7" fmla="*/ 1629104 w 1629104"/>
              <a:gd name="connsiteY7" fmla="*/ 683172 h 68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9104" h="683172">
                <a:moveTo>
                  <a:pt x="0" y="0"/>
                </a:moveTo>
                <a:cubicBezTo>
                  <a:pt x="56055" y="28027"/>
                  <a:pt x="112111" y="56055"/>
                  <a:pt x="168166" y="63062"/>
                </a:cubicBezTo>
                <a:cubicBezTo>
                  <a:pt x="224221" y="70069"/>
                  <a:pt x="273269" y="29779"/>
                  <a:pt x="336331" y="42041"/>
                </a:cubicBezTo>
                <a:cubicBezTo>
                  <a:pt x="399393" y="54303"/>
                  <a:pt x="490483" y="112110"/>
                  <a:pt x="546538" y="136634"/>
                </a:cubicBezTo>
                <a:cubicBezTo>
                  <a:pt x="602593" y="161158"/>
                  <a:pt x="578069" y="133131"/>
                  <a:pt x="672662" y="189186"/>
                </a:cubicBezTo>
                <a:cubicBezTo>
                  <a:pt x="767255" y="245241"/>
                  <a:pt x="954690" y="390634"/>
                  <a:pt x="1114097" y="472965"/>
                </a:cubicBezTo>
                <a:cubicBezTo>
                  <a:pt x="1273504" y="555296"/>
                  <a:pt x="1629104" y="683172"/>
                  <a:pt x="1629104" y="683172"/>
                </a:cubicBezTo>
                <a:lnTo>
                  <a:pt x="1629104" y="68317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EAFC52-E708-914D-A885-4701932BA026}"/>
              </a:ext>
            </a:extLst>
          </p:cNvPr>
          <p:cNvCxnSpPr>
            <a:cxnSpLocks/>
          </p:cNvCxnSpPr>
          <p:nvPr/>
        </p:nvCxnSpPr>
        <p:spPr>
          <a:xfrm>
            <a:off x="4926724" y="2718443"/>
            <a:ext cx="209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6A9677-6ED2-944A-BC8D-0E741FAD0AEF}"/>
              </a:ext>
            </a:extLst>
          </p:cNvPr>
          <p:cNvSpPr txBox="1"/>
          <p:nvPr/>
        </p:nvSpPr>
        <p:spPr>
          <a:xfrm>
            <a:off x="5116772" y="2620225"/>
            <a:ext cx="102784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50" dirty="0"/>
              <a:t>CATANIA (coal.+frag.)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9B6996A-4C0B-B480-DB51-B83B57354D47}"/>
              </a:ext>
            </a:extLst>
          </p:cNvPr>
          <p:cNvCxnSpPr>
            <a:cxnSpLocks/>
          </p:cNvCxnSpPr>
          <p:nvPr/>
        </p:nvCxnSpPr>
        <p:spPr>
          <a:xfrm flipV="1">
            <a:off x="1279590" y="3059066"/>
            <a:ext cx="0" cy="509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DE1CE38-9693-0F35-9D18-7EBA37D7D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4510" y="1448629"/>
            <a:ext cx="3089490" cy="261418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9A4CB6-CEC1-069D-AAEC-405CF26E795A}"/>
              </a:ext>
            </a:extLst>
          </p:cNvPr>
          <p:cNvCxnSpPr>
            <a:cxnSpLocks/>
          </p:cNvCxnSpPr>
          <p:nvPr/>
        </p:nvCxnSpPr>
        <p:spPr>
          <a:xfrm flipV="1">
            <a:off x="4001565" y="2763585"/>
            <a:ext cx="0" cy="7098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76983D-3182-A3FE-454D-E5637FCB44FA}"/>
              </a:ext>
            </a:extLst>
          </p:cNvPr>
          <p:cNvCxnSpPr>
            <a:cxnSpLocks/>
          </p:cNvCxnSpPr>
          <p:nvPr/>
        </p:nvCxnSpPr>
        <p:spPr>
          <a:xfrm flipV="1">
            <a:off x="7317789" y="2922309"/>
            <a:ext cx="0" cy="4780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47AE40C-0297-CB13-6CCC-723052217B7C}"/>
              </a:ext>
            </a:extLst>
          </p:cNvPr>
          <p:cNvSpPr txBox="1"/>
          <p:nvPr/>
        </p:nvSpPr>
        <p:spPr>
          <a:xfrm>
            <a:off x="1279590" y="3340203"/>
            <a:ext cx="63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8818"/>
                </a:solidFill>
              </a:rPr>
              <a:t>PYTHIA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AE681-A23F-4E41-E77A-8F8DE6BC8772}"/>
              </a:ext>
            </a:extLst>
          </p:cNvPr>
          <p:cNvSpPr txBox="1"/>
          <p:nvPr/>
        </p:nvSpPr>
        <p:spPr>
          <a:xfrm>
            <a:off x="-40042" y="1341831"/>
            <a:ext cx="131555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IT" sz="1400" dirty="0"/>
              <a:t>AA@RHIC-STAR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86C5B-F43C-4A5D-3511-B9C92AC68720}"/>
              </a:ext>
            </a:extLst>
          </p:cNvPr>
          <p:cNvSpPr txBox="1"/>
          <p:nvPr/>
        </p:nvSpPr>
        <p:spPr>
          <a:xfrm>
            <a:off x="5062339" y="1404834"/>
            <a:ext cx="81785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IT" sz="1400" dirty="0"/>
              <a:t>pp@LHC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36EA85-22D1-44B5-D250-FC6AE4364844}"/>
              </a:ext>
            </a:extLst>
          </p:cNvPr>
          <p:cNvSpPr txBox="1"/>
          <p:nvPr/>
        </p:nvSpPr>
        <p:spPr>
          <a:xfrm>
            <a:off x="8101126" y="1402351"/>
            <a:ext cx="81785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IT" sz="1400" dirty="0"/>
              <a:t>pp@LHC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54BFED68-4951-9DE6-6E9C-E82E1F34CD88}"/>
              </a:ext>
            </a:extLst>
          </p:cNvPr>
          <p:cNvSpPr/>
          <p:nvPr/>
        </p:nvSpPr>
        <p:spPr>
          <a:xfrm>
            <a:off x="6636470" y="2809188"/>
            <a:ext cx="2234153" cy="631596"/>
          </a:xfrm>
          <a:custGeom>
            <a:avLst/>
            <a:gdLst>
              <a:gd name="connsiteX0" fmla="*/ 0 w 2234153"/>
              <a:gd name="connsiteY0" fmla="*/ 0 h 631596"/>
              <a:gd name="connsiteX1" fmla="*/ 131975 w 2234153"/>
              <a:gd name="connsiteY1" fmla="*/ 131975 h 631596"/>
              <a:gd name="connsiteX2" fmla="*/ 348792 w 2234153"/>
              <a:gd name="connsiteY2" fmla="*/ 160255 h 631596"/>
              <a:gd name="connsiteX3" fmla="*/ 527901 w 2234153"/>
              <a:gd name="connsiteY3" fmla="*/ 113121 h 631596"/>
              <a:gd name="connsiteX4" fmla="*/ 782425 w 2234153"/>
              <a:gd name="connsiteY4" fmla="*/ 169682 h 631596"/>
              <a:gd name="connsiteX5" fmla="*/ 1055802 w 2234153"/>
              <a:gd name="connsiteY5" fmla="*/ 348791 h 631596"/>
              <a:gd name="connsiteX6" fmla="*/ 1338606 w 2234153"/>
              <a:gd name="connsiteY6" fmla="*/ 480767 h 631596"/>
              <a:gd name="connsiteX7" fmla="*/ 1715678 w 2234153"/>
              <a:gd name="connsiteY7" fmla="*/ 575035 h 631596"/>
              <a:gd name="connsiteX8" fmla="*/ 2234153 w 2234153"/>
              <a:gd name="connsiteY8" fmla="*/ 631596 h 63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4153" h="631596">
                <a:moveTo>
                  <a:pt x="0" y="0"/>
                </a:moveTo>
                <a:cubicBezTo>
                  <a:pt x="36921" y="52633"/>
                  <a:pt x="73843" y="105266"/>
                  <a:pt x="131975" y="131975"/>
                </a:cubicBezTo>
                <a:cubicBezTo>
                  <a:pt x="190107" y="158684"/>
                  <a:pt x="282804" y="163397"/>
                  <a:pt x="348792" y="160255"/>
                </a:cubicBezTo>
                <a:cubicBezTo>
                  <a:pt x="414780" y="157113"/>
                  <a:pt x="455629" y="111550"/>
                  <a:pt x="527901" y="113121"/>
                </a:cubicBezTo>
                <a:cubicBezTo>
                  <a:pt x="600173" y="114692"/>
                  <a:pt x="694442" y="130404"/>
                  <a:pt x="782425" y="169682"/>
                </a:cubicBezTo>
                <a:cubicBezTo>
                  <a:pt x="870408" y="208960"/>
                  <a:pt x="963105" y="296944"/>
                  <a:pt x="1055802" y="348791"/>
                </a:cubicBezTo>
                <a:cubicBezTo>
                  <a:pt x="1148499" y="400639"/>
                  <a:pt x="1228627" y="443060"/>
                  <a:pt x="1338606" y="480767"/>
                </a:cubicBezTo>
                <a:cubicBezTo>
                  <a:pt x="1448585" y="518474"/>
                  <a:pt x="1566420" y="549897"/>
                  <a:pt x="1715678" y="575035"/>
                </a:cubicBezTo>
                <a:cubicBezTo>
                  <a:pt x="1864936" y="600173"/>
                  <a:pt x="2049544" y="615884"/>
                  <a:pt x="2234153" y="63159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650E8-6259-8CA6-B459-79A69E52DF7A}"/>
              </a:ext>
            </a:extLst>
          </p:cNvPr>
          <p:cNvSpPr txBox="1"/>
          <p:nvPr/>
        </p:nvSpPr>
        <p:spPr>
          <a:xfrm>
            <a:off x="4040747" y="3172363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tima" panose="02000503060000020004" pitchFamily="2" charset="0"/>
              </a:rPr>
              <a:t>e</a:t>
            </a:r>
            <a:r>
              <a:rPr lang="en-IT" dirty="0">
                <a:latin typeface="Optima" panose="02000503060000020004" pitchFamily="2" charset="0"/>
              </a:rPr>
              <a:t>+e-</a:t>
            </a:r>
          </a:p>
        </p:txBody>
      </p:sp>
    </p:spTree>
    <p:extLst>
      <p:ext uri="{BB962C8B-B14F-4D97-AF65-F5344CB8AC3E}">
        <p14:creationId xmlns:p14="http://schemas.microsoft.com/office/powerpoint/2010/main" val="3921214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5525" y="671756"/>
                <a:ext cx="8898475" cy="2851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charset="2"/>
                  <a:buChar char="²"/>
                </a:pPr>
                <a:r>
                  <a:rPr lang="en-US" sz="2000" b="1" dirty="0">
                    <a:latin typeface="Optima"/>
                    <a:cs typeface="Optima"/>
                  </a:rPr>
                  <a:t>Basic concepts &amp; motivation for HQ physics in </a:t>
                </a:r>
                <a:r>
                  <a:rPr lang="en-US" sz="2000" b="1" dirty="0" err="1">
                    <a:latin typeface="Optima"/>
                    <a:cs typeface="Optima"/>
                  </a:rPr>
                  <a:t>uRHICs</a:t>
                </a:r>
                <a:endParaRPr lang="en-US" sz="2000" b="1" dirty="0">
                  <a:latin typeface="Optima"/>
                  <a:cs typeface="Optima"/>
                </a:endParaRPr>
              </a:p>
              <a:p>
                <a:pPr>
                  <a:lnSpc>
                    <a:spcPct val="120000"/>
                  </a:lnSpc>
                </a:pPr>
                <a:endParaRPr lang="en-US" sz="1000" b="1" dirty="0">
                  <a:latin typeface="Optima"/>
                  <a:cs typeface="Optima"/>
                </a:endParaRPr>
              </a:p>
              <a:p>
                <a:pPr marL="342900" indent="-342900">
                  <a:lnSpc>
                    <a:spcPct val="120000"/>
                  </a:lnSpc>
                  <a:buFont typeface="Wingdings" charset="2"/>
                  <a:buChar char="²"/>
                </a:pPr>
                <a:r>
                  <a:rPr lang="en-US" sz="2000" b="1" dirty="0">
                    <a:solidFill>
                      <a:srgbClr val="C00000"/>
                    </a:solidFill>
                    <a:latin typeface="Optima"/>
                    <a:cs typeface="Optima"/>
                  </a:rPr>
                  <a:t>Main modeling &amp; findings on open HF at RHIC and LHC: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rgbClr val="C00000"/>
                    </a:solidFill>
                    <a:latin typeface="Optima"/>
                    <a:cs typeface="Optima"/>
                  </a:rPr>
                  <a:t>      </a:t>
                </a:r>
                <a:r>
                  <a:rPr lang="en-US" dirty="0">
                    <a:solidFill>
                      <a:srgbClr val="C00000"/>
                    </a:solidFill>
                    <a:latin typeface="Optima"/>
                    <a:cs typeface="Optima"/>
                  </a:rPr>
                  <a:t>- strong </a:t>
                </a:r>
                <a:r>
                  <a:rPr lang="en-US" u="sng" dirty="0">
                    <a:solidFill>
                      <a:srgbClr val="C00000"/>
                    </a:solidFill>
                    <a:latin typeface="Optima"/>
                    <a:cs typeface="Optima"/>
                  </a:rPr>
                  <a:t>non-perturbative</a:t>
                </a:r>
                <a:r>
                  <a:rPr lang="en-US" dirty="0">
                    <a:solidFill>
                      <a:srgbClr val="C00000"/>
                    </a:solidFill>
                    <a:latin typeface="Optima"/>
                    <a:cs typeface="Optima"/>
                  </a:rPr>
                  <a:t> HQ dynamics </a:t>
                </a:r>
                <a:r>
                  <a:rPr lang="en-US" sz="1600" dirty="0">
                    <a:solidFill>
                      <a:srgbClr val="C00000"/>
                    </a:solidFill>
                    <a:latin typeface="Optima"/>
                    <a:cs typeface="Optima"/>
                  </a:rPr>
                  <a:t>[agreement to LQCD?!, close to </a:t>
                </a:r>
                <a:r>
                  <a:rPr lang="en-US" sz="1600" dirty="0" err="1">
                    <a:solidFill>
                      <a:srgbClr val="C00000"/>
                    </a:solidFill>
                    <a:latin typeface="Optima"/>
                    <a:cs typeface="Optima"/>
                  </a:rPr>
                  <a:t>AdS</a:t>
                </a:r>
                <a:r>
                  <a:rPr lang="en-US" sz="1600" dirty="0">
                    <a:solidFill>
                      <a:srgbClr val="C00000"/>
                    </a:solidFill>
                    <a:latin typeface="Optima"/>
                    <a:cs typeface="Optima"/>
                  </a:rPr>
                  <a:t>/CFT limit!?]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C00000"/>
                    </a:solidFill>
                    <a:latin typeface="Optima"/>
                    <a:cs typeface="Optima"/>
                  </a:rPr>
                  <a:t>       -  </a:t>
                </a:r>
                <a:r>
                  <a:rPr lang="en-US" u="sng" dirty="0">
                    <a:solidFill>
                      <a:srgbClr val="C00000"/>
                    </a:solidFill>
                    <a:latin typeface="Optima"/>
                    <a:cs typeface="Optima"/>
                  </a:rPr>
                  <a:t>non-universal</a:t>
                </a:r>
                <a:r>
                  <a:rPr lang="en-US" dirty="0">
                    <a:solidFill>
                      <a:srgbClr val="C00000"/>
                    </a:solidFill>
                    <a:latin typeface="Optima"/>
                    <a:cs typeface="Optima"/>
                  </a:rPr>
                  <a:t> hadronization</a:t>
                </a:r>
                <a:r>
                  <a:rPr lang="en-GB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 AA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tima"/>
                      </a:rPr>
                      <m:t>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tima"/>
                      </a:rPr>
                      <m:t> </m:t>
                    </m:r>
                  </m:oMath>
                </a14:m>
                <a:r>
                  <a:rPr lang="en-GB" dirty="0" err="1">
                    <a:solidFill>
                      <a:srgbClr val="C00000"/>
                    </a:solidFill>
                    <a:latin typeface="Optima" panose="02000503060000020004" pitchFamily="2" charset="0"/>
                  </a:rPr>
                  <a:t>e</a:t>
                </a:r>
                <a:r>
                  <a:rPr lang="en-GB" baseline="30000" dirty="0" err="1">
                    <a:solidFill>
                      <a:srgbClr val="C00000"/>
                    </a:solidFill>
                    <a:latin typeface="Optima" panose="02000503060000020004" pitchFamily="2" charset="0"/>
                  </a:rPr>
                  <a:t>+</a:t>
                </a:r>
                <a:r>
                  <a:rPr lang="en-GB" dirty="0" err="1">
                    <a:solidFill>
                      <a:srgbClr val="C00000"/>
                    </a:solidFill>
                    <a:latin typeface="Optima" panose="02000503060000020004" pitchFamily="2" charset="0"/>
                  </a:rPr>
                  <a:t>e</a:t>
                </a:r>
                <a:r>
                  <a:rPr lang="en-GB" baseline="30000" dirty="0">
                    <a:solidFill>
                      <a:srgbClr val="C00000"/>
                    </a:solidFill>
                    <a:latin typeface="Symbol" pitchFamily="2" charset="2"/>
                  </a:rPr>
                  <a:t>-</a:t>
                </a:r>
                <a:r>
                  <a:rPr lang="en-GB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  seems so already for </a:t>
                </a:r>
                <a:r>
                  <a:rPr lang="en-GB" dirty="0" err="1">
                    <a:solidFill>
                      <a:srgbClr val="C00000"/>
                    </a:solidFill>
                    <a:latin typeface="Optima" panose="02000503060000020004" pitchFamily="2" charset="0"/>
                  </a:rPr>
                  <a:t>pp@TeV</a:t>
                </a:r>
                <a:endParaRPr lang="en-GB" dirty="0">
                  <a:solidFill>
                    <a:srgbClr val="C00000"/>
                  </a:solidFill>
                  <a:latin typeface="Optima" panose="02000503060000020004" pitchFamily="2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dirty="0">
                    <a:solidFill>
                      <a:srgbClr val="C00000"/>
                    </a:solidFill>
                    <a:latin typeface="Optima" panose="02000503060000020004" pitchFamily="2" charset="0"/>
                    <a:cs typeface="Optima"/>
                  </a:rPr>
                  <a:t>      -  probe of the </a:t>
                </a:r>
                <a:r>
                  <a:rPr lang="en-GB" dirty="0" err="1">
                    <a:solidFill>
                      <a:srgbClr val="C00000"/>
                    </a:solidFill>
                    <a:latin typeface="Optima" panose="02000503060000020004" pitchFamily="2" charset="0"/>
                    <a:cs typeface="Optima"/>
                  </a:rPr>
                  <a:t>e.m.</a:t>
                </a:r>
                <a:r>
                  <a:rPr lang="en-GB" dirty="0">
                    <a:solidFill>
                      <a:srgbClr val="C00000"/>
                    </a:solidFill>
                    <a:latin typeface="Optima" panose="02000503060000020004" pitchFamily="2" charset="0"/>
                    <a:cs typeface="Optima"/>
                  </a:rPr>
                  <a:t> field and vorticity!?</a:t>
                </a:r>
                <a:endParaRPr lang="en-US" dirty="0">
                  <a:solidFill>
                    <a:srgbClr val="C00000"/>
                  </a:solidFill>
                  <a:latin typeface="Optima" panose="02000503060000020004" pitchFamily="2" charset="0"/>
                  <a:cs typeface="Optima"/>
                </a:endParaRPr>
              </a:p>
              <a:p>
                <a:pPr marL="342900" indent="-342900">
                  <a:lnSpc>
                    <a:spcPct val="120000"/>
                  </a:lnSpc>
                  <a:buFont typeface="Wingdings" charset="2"/>
                  <a:buChar char="²"/>
                </a:pPr>
                <a:endParaRPr lang="en-US" sz="1000" b="1" dirty="0">
                  <a:solidFill>
                    <a:srgbClr val="0D00BD"/>
                  </a:solidFill>
                  <a:latin typeface="Optima"/>
                  <a:cs typeface="Optima"/>
                </a:endParaRPr>
              </a:p>
              <a:p>
                <a:pPr marL="342900" indent="-342900">
                  <a:lnSpc>
                    <a:spcPct val="120000"/>
                  </a:lnSpc>
                  <a:buFont typeface="Wingdings" charset="2"/>
                  <a:buChar char="²"/>
                </a:pPr>
                <a:r>
                  <a:rPr lang="en-US" sz="2000" b="1" dirty="0">
                    <a:solidFill>
                      <a:srgbClr val="0D00BD"/>
                    </a:solidFill>
                    <a:latin typeface="Optima"/>
                    <a:cs typeface="Optima"/>
                  </a:rPr>
                  <a:t>Comments on possible exploration for FAIR/SPS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rgbClr val="0D00BD"/>
                    </a:solidFill>
                    <a:latin typeface="Optima"/>
                    <a:cs typeface="Optima"/>
                  </a:rPr>
                  <a:t>      - also some results from Frankfurt group [</a:t>
                </a:r>
                <a:r>
                  <a:rPr lang="en-US" sz="1600" dirty="0">
                    <a:solidFill>
                      <a:srgbClr val="0D00BD"/>
                    </a:solidFill>
                    <a:latin typeface="Optima"/>
                    <a:cs typeface="Optima"/>
                  </a:rPr>
                  <a:t>H. Van </a:t>
                </a:r>
                <a:r>
                  <a:rPr lang="en-US" sz="1600" dirty="0" err="1">
                    <a:solidFill>
                      <a:srgbClr val="0D00BD"/>
                    </a:solidFill>
                    <a:latin typeface="Optima"/>
                    <a:cs typeface="Optima"/>
                  </a:rPr>
                  <a:t>Hees</a:t>
                </a:r>
                <a:r>
                  <a:rPr lang="en-US" dirty="0">
                    <a:solidFill>
                      <a:srgbClr val="0D00BD"/>
                    </a:solidFill>
                    <a:latin typeface="Optima"/>
                    <a:cs typeface="Optima"/>
                  </a:rPr>
                  <a:t>]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D00BD"/>
                        </a:solidFill>
                        <a:latin typeface="Cambria Math" panose="02040503050406030204" pitchFamily="18" charset="0"/>
                        <a:cs typeface="Optima"/>
                      </a:rPr>
                      <m:t>𝐷</m:t>
                    </m:r>
                    <m:r>
                      <a:rPr lang="en-US" i="1" dirty="0" smtClean="0">
                        <a:solidFill>
                          <a:srgbClr val="0D00BD"/>
                        </a:solidFill>
                        <a:latin typeface="Cambria Math" panose="02040503050406030204" pitchFamily="18" charset="0"/>
                        <a:cs typeface="Optima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 dirty="0" smtClean="0">
                            <a:solidFill>
                              <a:srgbClr val="0D00B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D00BD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i="1" dirty="0">
                        <a:solidFill>
                          <a:srgbClr val="0D00BD"/>
                        </a:solidFill>
                        <a:latin typeface="Cambria Math" panose="02040503050406030204" pitchFamily="18" charset="0"/>
                        <a:cs typeface="Optima"/>
                      </a:rPr>
                      <m:t> </m:t>
                    </m:r>
                    <m:r>
                      <a:rPr lang="en-US" b="0" i="0" dirty="0" smtClean="0">
                        <a:solidFill>
                          <a:srgbClr val="0D00BD"/>
                        </a:solidFill>
                        <a:latin typeface="Cambria Math" panose="02040503050406030204" pitchFamily="18" charset="0"/>
                        <a:cs typeface="Optima"/>
                      </a:rPr>
                      <m:t>@</m:t>
                    </m:r>
                  </m:oMath>
                </a14:m>
                <a:r>
                  <a:rPr lang="en-US" dirty="0">
                    <a:solidFill>
                      <a:srgbClr val="0D00BD"/>
                    </a:solidFill>
                    <a:latin typeface="Optima"/>
                    <a:cs typeface="Optima"/>
                  </a:rPr>
                  <a:t>7AGeV – </a:t>
                </a:r>
                <a:r>
                  <a:rPr lang="en-US" sz="1400" dirty="0">
                    <a:solidFill>
                      <a:srgbClr val="0D00BD"/>
                    </a:solidFill>
                    <a:latin typeface="Optima"/>
                    <a:cs typeface="Optima"/>
                  </a:rPr>
                  <a:t>EPJC79(2019)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25" y="671756"/>
                <a:ext cx="8898475" cy="2851871"/>
              </a:xfrm>
              <a:prstGeom prst="rect">
                <a:avLst/>
              </a:prstGeom>
              <a:blipFill>
                <a:blip r:embed="rId2"/>
                <a:stretch>
                  <a:fillRect l="-571" t="-885" b="-221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5525" y="205979"/>
            <a:ext cx="8754542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3200" b="1" dirty="0">
                <a:latin typeface="Optima"/>
                <a:cs typeface="Optima"/>
              </a:rPr>
              <a:t>Outline</a:t>
            </a:r>
            <a:br>
              <a:rPr lang="en-US" sz="3200" b="1" dirty="0">
                <a:solidFill>
                  <a:srgbClr val="FF0000"/>
                </a:solidFill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EFDC5C-1BFD-B31F-684E-44D25D9E130C}"/>
              </a:ext>
            </a:extLst>
          </p:cNvPr>
          <p:cNvSpPr txBox="1"/>
          <p:nvPr/>
        </p:nvSpPr>
        <p:spPr>
          <a:xfrm>
            <a:off x="302336" y="3882048"/>
            <a:ext cx="864092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u="sng" dirty="0">
                <a:latin typeface="AkayaKanadaka" panose="02010502080401010103" pitchFamily="2" charset="77"/>
                <a:cs typeface="AkayaKanadaka" panose="02010502080401010103" pitchFamily="2" charset="77"/>
              </a:rPr>
              <a:t>REAL DISCLAIMER</a:t>
            </a:r>
            <a:r>
              <a:rPr lang="en-IT" dirty="0">
                <a:latin typeface="AkayaKanadaka" panose="02010502080401010103" pitchFamily="2" charset="77"/>
                <a:cs typeface="AkayaKanadaka" panose="02010502080401010103" pitchFamily="2" charset="77"/>
              </a:rPr>
              <a:t>: HF is a probe not yet really explored at 5-20 AGeV even theoretically &amp; </a:t>
            </a:r>
          </a:p>
          <a:p>
            <a:r>
              <a:rPr lang="en-IT" dirty="0">
                <a:latin typeface="AkayaKanadaka" panose="02010502080401010103" pitchFamily="2" charset="77"/>
                <a:cs typeface="AkayaKanadaka" panose="02010502080401010103" pitchFamily="2" charset="77"/>
              </a:rPr>
              <a:t>				I have never worked </a:t>
            </a:r>
            <a:r>
              <a:rPr lang="en-GB" dirty="0">
                <a:latin typeface="AkayaKanadaka" panose="02010502080401010103" pitchFamily="2" charset="77"/>
                <a:cs typeface="AkayaKanadaka" panose="02010502080401010103" pitchFamily="2" charset="77"/>
              </a:rPr>
              <a:t>a</a:t>
            </a:r>
            <a:r>
              <a:rPr lang="en-IT" dirty="0">
                <a:latin typeface="AkayaKanadaka" panose="02010502080401010103" pitchFamily="2" charset="77"/>
                <a:cs typeface="AkayaKanadaka" panose="02010502080401010103" pitchFamily="2" charset="77"/>
              </a:rPr>
              <a:t>t all on HIC in this energy range </a:t>
            </a:r>
          </a:p>
          <a:p>
            <a:r>
              <a:rPr lang="en-IT" dirty="0">
                <a:latin typeface="AkayaKanadaka" panose="02010502080401010103" pitchFamily="2" charset="77"/>
                <a:cs typeface="AkayaKanadaka" panose="02010502080401010103" pitchFamily="2" charset="77"/>
              </a:rPr>
              <a:t>     				I likely may miss some relevant aspect</a:t>
            </a:r>
          </a:p>
        </p:txBody>
      </p:sp>
    </p:spTree>
    <p:extLst>
      <p:ext uri="{BB962C8B-B14F-4D97-AF65-F5344CB8AC3E}">
        <p14:creationId xmlns:p14="http://schemas.microsoft.com/office/powerpoint/2010/main" val="28547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653E6-BB4B-A3CA-006B-EA2E7864A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A6EE0A-7AE9-6E6B-DE97-941DBBC6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29" y="125836"/>
            <a:ext cx="8754542" cy="549753"/>
          </a:xfrm>
        </p:spPr>
        <p:txBody>
          <a:bodyPr>
            <a:normAutofit fontScale="90000"/>
          </a:bodyPr>
          <a:lstStyle/>
          <a:p>
            <a:pPr algn="l">
              <a:lnSpc>
                <a:spcPct val="50000"/>
              </a:lnSpc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HF hadronization has stimulated several developments</a:t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</a:b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__________________________________________________________________________________________________________________________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7B52D-9BCE-AA37-A036-0997695B6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" y="1917740"/>
            <a:ext cx="2768742" cy="2435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B7C2EF-212C-63C7-9F98-D01C35507D94}"/>
              </a:ext>
            </a:extLst>
          </p:cNvPr>
          <p:cNvSpPr txBox="1"/>
          <p:nvPr/>
        </p:nvSpPr>
        <p:spPr>
          <a:xfrm>
            <a:off x="262467" y="543602"/>
            <a:ext cx="6651034" cy="132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Wingdings" pitchFamily="2" charset="2"/>
              <a:buChar char="Ø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PYHTIA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 beyond Leading Color (LC)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 </a:t>
            </a: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Color Reconnection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(CR) in pp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Coalescence+Fragmentation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approach applied to pp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Local Color Recombination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: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POWLANG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 in AA and in pp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 Inclusion of HF </a:t>
            </a: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Coalescence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+ Fragmentation in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EPOS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  <a:sym typeface="Wingdings" pitchFamily="2" charset="2"/>
              </a:rPr>
              <a:t> (pp &amp;AA)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B77F36-26D5-4A8A-DE5D-E7D0B0E5D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599" y="1878372"/>
            <a:ext cx="2407632" cy="253547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C3429A0-FF8A-ED49-0827-FDB43037A634}"/>
              </a:ext>
            </a:extLst>
          </p:cNvPr>
          <p:cNvGrpSpPr/>
          <p:nvPr/>
        </p:nvGrpSpPr>
        <p:grpSpPr>
          <a:xfrm>
            <a:off x="4674288" y="2072863"/>
            <a:ext cx="1490137" cy="827298"/>
            <a:chOff x="7409008" y="2717516"/>
            <a:chExt cx="1651000" cy="8665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7768C1-A20F-8E78-A027-DF1D96BE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6618" y="2717516"/>
              <a:ext cx="1615781" cy="7040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6D8590-0376-AD8D-1580-5ED98854F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9008" y="3431617"/>
              <a:ext cx="1651000" cy="152400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50A40C-1B44-3929-C67E-AB2D5867B614}"/>
              </a:ext>
            </a:extLst>
          </p:cNvPr>
          <p:cNvCxnSpPr>
            <a:cxnSpLocks/>
          </p:cNvCxnSpPr>
          <p:nvPr/>
        </p:nvCxnSpPr>
        <p:spPr>
          <a:xfrm flipH="1" flipV="1">
            <a:off x="789294" y="3135571"/>
            <a:ext cx="15727" cy="77956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77318AB-4560-321C-A946-6059AB279958}"/>
              </a:ext>
            </a:extLst>
          </p:cNvPr>
          <p:cNvCxnSpPr>
            <a:cxnSpLocks/>
          </p:cNvCxnSpPr>
          <p:nvPr/>
        </p:nvCxnSpPr>
        <p:spPr>
          <a:xfrm flipV="1">
            <a:off x="3879327" y="3381853"/>
            <a:ext cx="0" cy="475882"/>
          </a:xfrm>
          <a:prstGeom prst="straightConnector1">
            <a:avLst/>
          </a:prstGeom>
          <a:ln w="57150">
            <a:solidFill>
              <a:srgbClr val="C300D7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361F1E2-34F8-3FD2-A7A0-5F18F04CEC64}"/>
              </a:ext>
            </a:extLst>
          </p:cNvPr>
          <p:cNvSpPr txBox="1"/>
          <p:nvPr/>
        </p:nvSpPr>
        <p:spPr>
          <a:xfrm>
            <a:off x="789294" y="3607363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77"/>
              </a:rPr>
              <a:t>Color Reconnection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6A6F86-1C03-DF17-5593-633933E68561}"/>
              </a:ext>
            </a:extLst>
          </p:cNvPr>
          <p:cNvSpPr txBox="1"/>
          <p:nvPr/>
        </p:nvSpPr>
        <p:spPr>
          <a:xfrm>
            <a:off x="3950888" y="3606095"/>
            <a:ext cx="199630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IT" sz="1400" dirty="0">
                <a:solidFill>
                  <a:srgbClr val="C300D7"/>
                </a:solidFill>
                <a:latin typeface="Script MT Bold" panose="03040602040607080904" pitchFamily="66" charset="77"/>
              </a:rPr>
              <a:t>Local Color Recombination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43ECAE-0C29-C849-DD14-080BF1088B72}"/>
              </a:ext>
            </a:extLst>
          </p:cNvPr>
          <p:cNvCxnSpPr>
            <a:cxnSpLocks/>
          </p:cNvCxnSpPr>
          <p:nvPr/>
        </p:nvCxnSpPr>
        <p:spPr>
          <a:xfrm flipV="1">
            <a:off x="6849701" y="3115153"/>
            <a:ext cx="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9650297-C62F-5738-78D0-B40C6E7889F9}"/>
              </a:ext>
            </a:extLst>
          </p:cNvPr>
          <p:cNvSpPr txBox="1"/>
          <p:nvPr/>
        </p:nvSpPr>
        <p:spPr>
          <a:xfrm>
            <a:off x="6913500" y="3469578"/>
            <a:ext cx="89023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  <a:latin typeface="Script MT Bold" panose="03040602040607080904" pitchFamily="66" charset="77"/>
              </a:rPr>
              <a:t>Coalescence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67197C-8D11-BB67-8786-76697AE6F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1305"/>
          <a:stretch/>
        </p:blipFill>
        <p:spPr>
          <a:xfrm>
            <a:off x="6133907" y="1842822"/>
            <a:ext cx="2710007" cy="2600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E710A-FF0E-D165-1245-F445F5D63B73}"/>
              </a:ext>
            </a:extLst>
          </p:cNvPr>
          <p:cNvSpPr txBox="1"/>
          <p:nvPr/>
        </p:nvSpPr>
        <p:spPr>
          <a:xfrm>
            <a:off x="6927684" y="1631173"/>
            <a:ext cx="149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e</a:t>
            </a:r>
            <a:r>
              <a:rPr lang="en-IT" dirty="0">
                <a:solidFill>
                  <a:srgbClr val="C00000"/>
                </a:solidFill>
                <a:latin typeface="Optima" panose="02000503060000020004" pitchFamily="2" charset="0"/>
              </a:rPr>
              <a:t>ven in pp v</a:t>
            </a:r>
            <a:r>
              <a:rPr lang="en-IT" baseline="-25000" dirty="0">
                <a:solidFill>
                  <a:srgbClr val="C00000"/>
                </a:solidFill>
                <a:latin typeface="Optima" panose="02000503060000020004" pitchFamily="2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40DCF-1D12-D388-EB30-AEB35EF5639C}"/>
              </a:ext>
            </a:extLst>
          </p:cNvPr>
          <p:cNvSpPr txBox="1"/>
          <p:nvPr/>
        </p:nvSpPr>
        <p:spPr>
          <a:xfrm>
            <a:off x="292703" y="4362055"/>
            <a:ext cx="8794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Yields modified from </a:t>
            </a:r>
            <a:r>
              <a:rPr lang="en-GB" sz="1600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e</a:t>
            </a:r>
            <a:r>
              <a:rPr lang="en-GB" sz="1600" baseline="30000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+</a:t>
            </a:r>
            <a:r>
              <a:rPr lang="en-GB" sz="1600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e</a:t>
            </a:r>
            <a:r>
              <a:rPr lang="en-GB" sz="1600" baseline="30000" dirty="0">
                <a:solidFill>
                  <a:srgbClr val="C00000"/>
                </a:solidFill>
                <a:effectLst/>
                <a:latin typeface="Symbol" pitchFamily="2" charset="2"/>
              </a:rPr>
              <a:t>-</a:t>
            </a:r>
            <a:r>
              <a:rPr lang="en-GB" sz="1600" baseline="30000" dirty="0">
                <a:solidFill>
                  <a:srgbClr val="C00000"/>
                </a:solidFill>
                <a:latin typeface="Optima" panose="02000503060000020004" pitchFamily="2" charset="0"/>
              </a:rPr>
              <a:t>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</a:rPr>
              <a:t>(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e</a:t>
            </a:r>
            <a:r>
              <a:rPr lang="en-GB" sz="1600" baseline="30000" dirty="0">
                <a:solidFill>
                  <a:srgbClr val="C00000"/>
                </a:solidFill>
                <a:effectLst/>
                <a:latin typeface="Symbol" pitchFamily="2" charset="2"/>
              </a:rPr>
              <a:t>-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p) to pp, then from pp to AA mostly coupling to flowing QGP medium modifies </a:t>
            </a:r>
            <a:r>
              <a:rPr lang="en-GB" sz="1600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p</a:t>
            </a:r>
            <a:r>
              <a:rPr lang="en-GB" sz="1600" baseline="-25000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T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 shape of the ratio </a:t>
            </a:r>
            <a:r>
              <a:rPr lang="en-GB" sz="1600" dirty="0">
                <a:solidFill>
                  <a:srgbClr val="C00000"/>
                </a:solidFill>
                <a:effectLst/>
                <a:latin typeface="Symbol" pitchFamily="2" charset="2"/>
              </a:rPr>
              <a:t>L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c/D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9F22C-8D2C-4F74-BCCE-C18974BB27EB}"/>
              </a:ext>
            </a:extLst>
          </p:cNvPr>
          <p:cNvSpPr txBox="1"/>
          <p:nvPr/>
        </p:nvSpPr>
        <p:spPr>
          <a:xfrm>
            <a:off x="4178943" y="2437253"/>
            <a:ext cx="393056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IT" sz="1400" dirty="0"/>
              <a:t>AA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8DCF7-B3CC-9632-F290-977B73FA579F}"/>
              </a:ext>
            </a:extLst>
          </p:cNvPr>
          <p:cNvSpPr txBox="1"/>
          <p:nvPr/>
        </p:nvSpPr>
        <p:spPr>
          <a:xfrm>
            <a:off x="3646347" y="2941567"/>
            <a:ext cx="373820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IT" sz="1400" dirty="0"/>
              <a:t>pp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427A9-BEBA-15FB-2BB5-84C6CD200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87" y="1804849"/>
            <a:ext cx="2679700" cy="256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E47A6C-275A-E30B-C752-4CD761410D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131" r="11580"/>
          <a:stretch>
            <a:fillRect/>
          </a:stretch>
        </p:blipFill>
        <p:spPr>
          <a:xfrm>
            <a:off x="1772170" y="2234482"/>
            <a:ext cx="1240759" cy="427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020A84-FCFD-744E-F5F1-23C34452CDC2}"/>
              </a:ext>
            </a:extLst>
          </p:cNvPr>
          <p:cNvSpPr txBox="1"/>
          <p:nvPr/>
        </p:nvSpPr>
        <p:spPr>
          <a:xfrm>
            <a:off x="4178944" y="2342294"/>
            <a:ext cx="477917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120FC1"/>
                </a:solidFill>
                <a:latin typeface="Optima" panose="02000503060000020004" pitchFamily="2" charset="0"/>
              </a:rPr>
              <a:t>At FAIR/SPS large </a:t>
            </a:r>
            <a:r>
              <a:rPr lang="en-GB" sz="1600" dirty="0">
                <a:solidFill>
                  <a:srgbClr val="120FC1"/>
                </a:solidFill>
                <a:latin typeface="Symbol" pitchFamily="2" charset="2"/>
              </a:rPr>
              <a:t>L</a:t>
            </a:r>
            <a:r>
              <a:rPr lang="en-GB" sz="1600" baseline="-25000" dirty="0">
                <a:solidFill>
                  <a:srgbClr val="120FC1"/>
                </a:solidFill>
                <a:latin typeface="Optima" panose="02000503060000020004" pitchFamily="2" charset="0"/>
              </a:rPr>
              <a:t>c</a:t>
            </a:r>
            <a:r>
              <a:rPr lang="en-GB" sz="1600" dirty="0">
                <a:solidFill>
                  <a:srgbClr val="120FC1"/>
                </a:solidFill>
                <a:latin typeface="Optima" panose="02000503060000020004" pitchFamily="2" charset="0"/>
              </a:rPr>
              <a:t>/D</a:t>
            </a:r>
            <a:r>
              <a:rPr lang="en-GB" sz="1600" baseline="30000" dirty="0">
                <a:solidFill>
                  <a:srgbClr val="120FC1"/>
                </a:solidFill>
                <a:latin typeface="Optima" panose="02000503060000020004" pitchFamily="2" charset="0"/>
              </a:rPr>
              <a:t>0</a:t>
            </a:r>
            <a:r>
              <a:rPr lang="en-GB" sz="1600" dirty="0">
                <a:solidFill>
                  <a:srgbClr val="120FC1"/>
                </a:solidFill>
                <a:latin typeface="Optima" panose="02000503060000020004" pitchFamily="2" charset="0"/>
              </a:rPr>
              <a:t>? or does it go toward </a:t>
            </a:r>
            <a:r>
              <a:rPr lang="en-GB" sz="1600" dirty="0" err="1">
                <a:solidFill>
                  <a:srgbClr val="120FC1"/>
                </a:solidFill>
                <a:latin typeface="Optima" panose="02000503060000020004" pitchFamily="2" charset="0"/>
              </a:rPr>
              <a:t>e</a:t>
            </a:r>
            <a:r>
              <a:rPr lang="en-GB" sz="1600" baseline="30000" dirty="0" err="1">
                <a:solidFill>
                  <a:srgbClr val="120FC1"/>
                </a:solidFill>
                <a:latin typeface="Optima" panose="02000503060000020004" pitchFamily="2" charset="0"/>
              </a:rPr>
              <a:t>+</a:t>
            </a:r>
            <a:r>
              <a:rPr lang="en-GB" sz="1600" dirty="0" err="1">
                <a:solidFill>
                  <a:srgbClr val="120FC1"/>
                </a:solidFill>
                <a:latin typeface="Optima" panose="02000503060000020004" pitchFamily="2" charset="0"/>
              </a:rPr>
              <a:t>e</a:t>
            </a:r>
            <a:r>
              <a:rPr lang="en-GB" sz="1600" baseline="30000" dirty="0">
                <a:solidFill>
                  <a:srgbClr val="120FC1"/>
                </a:solidFill>
                <a:latin typeface="Optima" panose="02000503060000020004" pitchFamily="2" charset="0"/>
              </a:rPr>
              <a:t>-</a:t>
            </a:r>
          </a:p>
          <a:p>
            <a:r>
              <a:rPr lang="en-GB" sz="1600" dirty="0">
                <a:solidFill>
                  <a:srgbClr val="120FC1"/>
                </a:solidFill>
                <a:latin typeface="Optima" panose="02000503060000020004" pitchFamily="2" charset="0"/>
              </a:rPr>
              <a:t>or follow SHM </a:t>
            </a:r>
            <a:r>
              <a:rPr lang="en-GB" sz="1600" dirty="0" err="1">
                <a:solidFill>
                  <a:srgbClr val="120FC1"/>
                </a:solidFill>
                <a:latin typeface="Optima" panose="02000503060000020004" pitchFamily="2" charset="0"/>
              </a:rPr>
              <a:t>wPDG</a:t>
            </a:r>
            <a:r>
              <a:rPr lang="en-GB" sz="1600" dirty="0">
                <a:solidFill>
                  <a:srgbClr val="120FC1"/>
                </a:solidFill>
                <a:latin typeface="Optima" panose="02000503060000020004" pitchFamily="2" charset="0"/>
              </a:rPr>
              <a:t> res.?</a:t>
            </a:r>
          </a:p>
          <a:p>
            <a:r>
              <a:rPr lang="en-GB" sz="1600" dirty="0">
                <a:solidFill>
                  <a:srgbClr val="120FC1"/>
                </a:solidFill>
                <a:latin typeface="Optima" panose="02000503060000020004" pitchFamily="2" charset="0"/>
              </a:rPr>
              <a:t>or follow coalescence and hint to QGP phase?</a:t>
            </a:r>
          </a:p>
        </p:txBody>
      </p:sp>
    </p:spTree>
    <p:extLst>
      <p:ext uri="{BB962C8B-B14F-4D97-AF65-F5344CB8AC3E}">
        <p14:creationId xmlns:p14="http://schemas.microsoft.com/office/powerpoint/2010/main" val="38139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034962A-6FEF-B1CD-E426-8D3BBFE6B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30F4DB-22AF-C3C1-901B-579AEFC8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96E9-57FD-A64B-9E75-527678138667}" type="slidenum">
              <a:rPr lang="it-IT" smtClean="0"/>
              <a:t>20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C831C1-5448-4430-30CA-92B7A6CAD184}"/>
              </a:ext>
            </a:extLst>
          </p:cNvPr>
          <p:cNvSpPr txBox="1">
            <a:spLocks/>
          </p:cNvSpPr>
          <p:nvPr/>
        </p:nvSpPr>
        <p:spPr>
          <a:xfrm>
            <a:off x="75950" y="201484"/>
            <a:ext cx="8992100" cy="54975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5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“Fragmentation” Fractions in pp Catania Coalescence </a:t>
            </a: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8783E6-EEF3-03E5-8A6E-C4109B05579C}"/>
              </a:ext>
            </a:extLst>
          </p:cNvPr>
          <p:cNvGrpSpPr/>
          <p:nvPr/>
        </p:nvGrpSpPr>
        <p:grpSpPr>
          <a:xfrm>
            <a:off x="74272" y="705720"/>
            <a:ext cx="3900257" cy="2970734"/>
            <a:chOff x="103346" y="728209"/>
            <a:chExt cx="3996710" cy="31582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741F22-D10A-DCD6-4124-122D70BEA2FB}"/>
                </a:ext>
              </a:extLst>
            </p:cNvPr>
            <p:cNvGrpSpPr/>
            <p:nvPr/>
          </p:nvGrpSpPr>
          <p:grpSpPr>
            <a:xfrm>
              <a:off x="103346" y="728209"/>
              <a:ext cx="3996710" cy="3158247"/>
              <a:chOff x="498926" y="927884"/>
              <a:chExt cx="4464925" cy="344230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920C31F-922A-9E9D-2935-32F992A75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768" t="4742" r="2824" b="2846"/>
              <a:stretch/>
            </p:blipFill>
            <p:spPr>
              <a:xfrm>
                <a:off x="498926" y="927884"/>
                <a:ext cx="4464925" cy="3442308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A3F868F-9572-D2F0-4279-291D2B9F38C6}"/>
                  </a:ext>
                </a:extLst>
              </p:cNvPr>
              <p:cNvCxnSpPr/>
              <p:nvPr/>
            </p:nvCxnSpPr>
            <p:spPr>
              <a:xfrm>
                <a:off x="1176862" y="2724355"/>
                <a:ext cx="252549" cy="0"/>
              </a:xfrm>
              <a:prstGeom prst="line">
                <a:avLst/>
              </a:prstGeom>
              <a:ln w="603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46F6EC3-72D1-168D-696D-BFAD415EAB6A}"/>
                  </a:ext>
                </a:extLst>
              </p:cNvPr>
              <p:cNvCxnSpPr/>
              <p:nvPr/>
            </p:nvCxnSpPr>
            <p:spPr>
              <a:xfrm>
                <a:off x="1615440" y="3397030"/>
                <a:ext cx="252549" cy="0"/>
              </a:xfrm>
              <a:prstGeom prst="line">
                <a:avLst/>
              </a:prstGeom>
              <a:ln w="603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1A46DE8-64B0-F245-AD5C-463B018E5429}"/>
                  </a:ext>
                </a:extLst>
              </p:cNvPr>
              <p:cNvCxnSpPr/>
              <p:nvPr/>
            </p:nvCxnSpPr>
            <p:spPr>
              <a:xfrm>
                <a:off x="2046515" y="3718126"/>
                <a:ext cx="252549" cy="0"/>
              </a:xfrm>
              <a:prstGeom prst="line">
                <a:avLst/>
              </a:prstGeom>
              <a:ln w="603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3463D03-F198-80A7-0569-EE2F314B2792}"/>
                  </a:ext>
                </a:extLst>
              </p:cNvPr>
              <p:cNvCxnSpPr/>
              <p:nvPr/>
            </p:nvCxnSpPr>
            <p:spPr>
              <a:xfrm>
                <a:off x="2442759" y="3335809"/>
                <a:ext cx="252549" cy="0"/>
              </a:xfrm>
              <a:prstGeom prst="line">
                <a:avLst/>
              </a:prstGeom>
              <a:ln w="603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058CC58-45FC-EFB3-FA8F-F31F9A97577E}"/>
                  </a:ext>
                </a:extLst>
              </p:cNvPr>
              <p:cNvCxnSpPr/>
              <p:nvPr/>
            </p:nvCxnSpPr>
            <p:spPr>
              <a:xfrm>
                <a:off x="2869475" y="3643665"/>
                <a:ext cx="252549" cy="0"/>
              </a:xfrm>
              <a:prstGeom prst="line">
                <a:avLst/>
              </a:prstGeom>
              <a:ln w="603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86073D7-DFEE-36D3-348D-07CE336AD333}"/>
                  </a:ext>
                </a:extLst>
              </p:cNvPr>
              <p:cNvCxnSpPr/>
              <p:nvPr/>
            </p:nvCxnSpPr>
            <p:spPr>
              <a:xfrm>
                <a:off x="4106093" y="3444240"/>
                <a:ext cx="252549" cy="0"/>
              </a:xfrm>
              <a:prstGeom prst="line">
                <a:avLst/>
              </a:prstGeom>
              <a:ln w="603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D2C1A46-DF7C-DC42-CC94-CE158534E446}"/>
                  </a:ext>
                </a:extLst>
              </p:cNvPr>
              <p:cNvCxnSpPr/>
              <p:nvPr/>
            </p:nvCxnSpPr>
            <p:spPr>
              <a:xfrm>
                <a:off x="4537164" y="3718126"/>
                <a:ext cx="252549" cy="0"/>
              </a:xfrm>
              <a:prstGeom prst="line">
                <a:avLst/>
              </a:prstGeom>
              <a:ln w="603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B59C2D-1CE8-F75A-2245-DBB02181FDE4}"/>
                  </a:ext>
                </a:extLst>
              </p:cNvPr>
              <p:cNvSpPr txBox="1"/>
              <p:nvPr/>
            </p:nvSpPr>
            <p:spPr>
              <a:xfrm>
                <a:off x="1912351" y="1585671"/>
                <a:ext cx="2450739" cy="335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T" sz="1400" dirty="0">
                    <a:solidFill>
                      <a:srgbClr val="C00000"/>
                    </a:solidFill>
                  </a:rPr>
                  <a:t>CATANIA coal.+fragm. 5 TeV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943614E-4FD6-4D45-9513-22F497385D7D}"/>
                </a:ext>
              </a:extLst>
            </p:cNvPr>
            <p:cNvCxnSpPr/>
            <p:nvPr/>
          </p:nvCxnSpPr>
          <p:spPr>
            <a:xfrm>
              <a:off x="1215809" y="1479143"/>
              <a:ext cx="22606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5758E23-EB45-92B9-7045-9D1ABCE8C12D}"/>
              </a:ext>
            </a:extLst>
          </p:cNvPr>
          <p:cNvSpPr txBox="1"/>
          <p:nvPr/>
        </p:nvSpPr>
        <p:spPr>
          <a:xfrm>
            <a:off x="4034757" y="1444159"/>
            <a:ext cx="510924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GB" sz="800" dirty="0">
              <a:effectLst/>
              <a:latin typeface="Optima" panose="0200050306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>
                <a:solidFill>
                  <a:srgbClr val="C00000"/>
                </a:solidFill>
                <a:latin typeface="Optima" panose="02000503060000020004" pitchFamily="2" charset="0"/>
              </a:rPr>
              <a:t>Coalesc</a:t>
            </a:r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.+</a:t>
            </a:r>
            <a:r>
              <a:rPr lang="en-GB" dirty="0" err="1">
                <a:solidFill>
                  <a:srgbClr val="C00000"/>
                </a:solidFill>
                <a:latin typeface="Optima" panose="02000503060000020004" pitchFamily="2" charset="0"/>
              </a:rPr>
              <a:t>Fragm</a:t>
            </a:r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. very close to pp FF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800" dirty="0">
              <a:solidFill>
                <a:srgbClr val="C00000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OK SHM-RQM for </a:t>
            </a:r>
            <a:r>
              <a:rPr lang="en-GB" dirty="0">
                <a:solidFill>
                  <a:srgbClr val="C00000"/>
                </a:solidFill>
                <a:latin typeface="Symbol" pitchFamily="2" charset="2"/>
              </a:rPr>
              <a:t>L</a:t>
            </a:r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c and D’s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800" dirty="0">
              <a:solidFill>
                <a:srgbClr val="C00000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Large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X</a:t>
            </a:r>
            <a:r>
              <a:rPr lang="en-GB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c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tima" panose="02000503060000020004" pitchFamily="2" charset="0"/>
              </a:rPr>
              <a:t>  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W</a:t>
            </a:r>
            <a:r>
              <a:rPr lang="en-GB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tima" panose="02000503060000020004" pitchFamily="2" charset="0"/>
              </a:rPr>
              <a:t>c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tima" panose="02000503060000020004" pitchFamily="2" charset="0"/>
              </a:rPr>
              <a:t>only in coalescence, lack of yield in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PYTHIA, SHM-RQM,… but large error bars</a:t>
            </a:r>
          </a:p>
          <a:p>
            <a:endParaRPr lang="en-GB" dirty="0">
              <a:solidFill>
                <a:srgbClr val="C00000"/>
              </a:solidFill>
              <a:effectLst/>
              <a:latin typeface="Optima" panose="0200050306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D829D8-1A5D-E300-D3FB-EBCCD89F1B6A}"/>
              </a:ext>
            </a:extLst>
          </p:cNvPr>
          <p:cNvSpPr txBox="1"/>
          <p:nvPr/>
        </p:nvSpPr>
        <p:spPr>
          <a:xfrm>
            <a:off x="3974529" y="676322"/>
            <a:ext cx="509184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Evidence of different “Fragmentation </a:t>
            </a:r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F</a:t>
            </a:r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raction”</a:t>
            </a:r>
          </a:p>
          <a:p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     (FF)</a:t>
            </a:r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 in pp at LHC </a:t>
            </a:r>
            <a:r>
              <a:rPr lang="en-GB" dirty="0" err="1">
                <a:solidFill>
                  <a:srgbClr val="C00000"/>
                </a:solidFill>
                <a:latin typeface="Optima" panose="02000503060000020004" pitchFamily="2" charset="0"/>
              </a:rPr>
              <a:t>wrt</a:t>
            </a:r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 </a:t>
            </a:r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en-GB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e</a:t>
            </a:r>
            <a:r>
              <a:rPr lang="en-GB" baseline="30000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+</a:t>
            </a:r>
            <a:r>
              <a:rPr lang="en-GB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e</a:t>
            </a:r>
            <a:r>
              <a:rPr lang="en-GB" baseline="30000" dirty="0">
                <a:solidFill>
                  <a:srgbClr val="C00000"/>
                </a:solidFill>
                <a:effectLst/>
                <a:latin typeface="Symbol" pitchFamily="2" charset="2"/>
              </a:rPr>
              <a:t>-</a:t>
            </a:r>
            <a:r>
              <a:rPr lang="en-GB" baseline="30000" dirty="0">
                <a:solidFill>
                  <a:srgbClr val="C00000"/>
                </a:solidFill>
                <a:latin typeface="Optima" panose="02000503060000020004" pitchFamily="2" charset="0"/>
              </a:rPr>
              <a:t> </a:t>
            </a:r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&amp;</a:t>
            </a:r>
            <a:r>
              <a:rPr lang="en-GB" baseline="30000" dirty="0">
                <a:solidFill>
                  <a:srgbClr val="C00000"/>
                </a:solidFill>
                <a:latin typeface="Optima" panose="02000503060000020004" pitchFamily="2" charset="0"/>
              </a:rPr>
              <a:t> </a:t>
            </a:r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e</a:t>
            </a:r>
            <a:r>
              <a:rPr lang="en-GB" baseline="30000" dirty="0">
                <a:solidFill>
                  <a:srgbClr val="C00000"/>
                </a:solidFill>
                <a:effectLst/>
                <a:latin typeface="Symbol" pitchFamily="2" charset="2"/>
              </a:rPr>
              <a:t>-</a:t>
            </a:r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p</a:t>
            </a:r>
          </a:p>
          <a:p>
            <a:r>
              <a:rPr lang="en-GB" dirty="0">
                <a:solidFill>
                  <a:srgbClr val="C00000"/>
                </a:solidFill>
                <a:latin typeface="Optima" panose="02000503060000020004" pitchFamily="2" charset="0"/>
              </a:rPr>
              <a:t>     but similar to AA</a:t>
            </a:r>
            <a:endParaRPr lang="en-GB" dirty="0">
              <a:solidFill>
                <a:srgbClr val="C00000"/>
              </a:solidFill>
              <a:effectLst/>
              <a:latin typeface="Optima" panose="02000503060000020004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C322BD-7ADE-DE3D-0F1B-37B76A0A3E68}"/>
              </a:ext>
            </a:extLst>
          </p:cNvPr>
          <p:cNvSpPr/>
          <p:nvPr/>
        </p:nvSpPr>
        <p:spPr>
          <a:xfrm>
            <a:off x="601148" y="1620466"/>
            <a:ext cx="511728" cy="10582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highlight>
                <a:srgbClr val="00A53B"/>
              </a:highlight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4C287A-7D2F-DE65-AAF8-1670F1200237}"/>
              </a:ext>
            </a:extLst>
          </p:cNvPr>
          <p:cNvSpPr/>
          <p:nvPr/>
        </p:nvSpPr>
        <p:spPr>
          <a:xfrm>
            <a:off x="1639337" y="2565190"/>
            <a:ext cx="511728" cy="73481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3B8DBC-3DB5-2A16-C3AC-BF5D22E97A8E}"/>
              </a:ext>
            </a:extLst>
          </p:cNvPr>
          <p:cNvCxnSpPr/>
          <p:nvPr/>
        </p:nvCxnSpPr>
        <p:spPr>
          <a:xfrm>
            <a:off x="2570918" y="3137978"/>
            <a:ext cx="226065" cy="0"/>
          </a:xfrm>
          <a:prstGeom prst="line">
            <a:avLst/>
          </a:prstGeom>
          <a:ln w="603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graph of a graph showing the reaction of coal&#10;&#10;Description automatically generated with medium confidence">
            <a:extLst>
              <a:ext uri="{FF2B5EF4-FFF2-40B4-BE49-F238E27FC236}">
                <a16:creationId xmlns:a16="http://schemas.microsoft.com/office/drawing/2014/main" id="{C89E8DDF-691A-3631-DA0A-4731EE276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141" y="3108449"/>
            <a:ext cx="2344410" cy="186774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0ADFB8-109F-5D06-5DB9-1C7658E04A93}"/>
              </a:ext>
            </a:extLst>
          </p:cNvPr>
          <p:cNvCxnSpPr>
            <a:cxnSpLocks/>
          </p:cNvCxnSpPr>
          <p:nvPr/>
        </p:nvCxnSpPr>
        <p:spPr>
          <a:xfrm flipV="1">
            <a:off x="1892238" y="2809177"/>
            <a:ext cx="0" cy="2771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F7AF611-1E1F-0B5C-C7E3-A0225F234550}"/>
              </a:ext>
            </a:extLst>
          </p:cNvPr>
          <p:cNvCxnSpPr>
            <a:cxnSpLocks/>
          </p:cNvCxnSpPr>
          <p:nvPr/>
        </p:nvCxnSpPr>
        <p:spPr>
          <a:xfrm>
            <a:off x="785814" y="1824637"/>
            <a:ext cx="0" cy="4314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983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B2F26-595E-1DF1-571D-A678B2B6D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31DED-C096-516A-F773-B7AAF96F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667680"/>
            <a:ext cx="2057400" cy="273844"/>
          </a:xfrm>
        </p:spPr>
        <p:txBody>
          <a:bodyPr/>
          <a:lstStyle/>
          <a:p>
            <a:fld id="{1626B938-A5CA-174F-A8DA-ADBBF669E181}" type="slidenum">
              <a:rPr lang="en-IT" smtClean="0"/>
              <a:t>21</a:t>
            </a:fld>
            <a:endParaRPr lang="en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170025-5BD6-751E-DFF0-BF3EBEEB40B6}"/>
              </a:ext>
            </a:extLst>
          </p:cNvPr>
          <p:cNvSpPr txBox="1">
            <a:spLocks/>
          </p:cNvSpPr>
          <p:nvPr/>
        </p:nvSpPr>
        <p:spPr>
          <a:xfrm>
            <a:off x="151900" y="162609"/>
            <a:ext cx="8992100" cy="549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Studying charm in </a:t>
            </a:r>
            <a:r>
              <a:rPr lang="en-US" sz="2800" b="1" dirty="0" err="1">
                <a:latin typeface="Optima"/>
                <a:cs typeface="Optima"/>
              </a:rPr>
              <a:t>uRHICs</a:t>
            </a:r>
            <a:r>
              <a:rPr lang="en-US" sz="2800" b="1" dirty="0">
                <a:latin typeface="Optima"/>
                <a:cs typeface="Optima"/>
              </a:rPr>
              <a:t> – </a:t>
            </a:r>
            <a:r>
              <a:rPr lang="en-US" sz="2400" dirty="0">
                <a:latin typeface="Optima"/>
                <a:cs typeface="Optima"/>
              </a:rPr>
              <a:t>after Run 2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20D3AE-E64B-575D-ECC2-D6F2C39B2AF0}"/>
              </a:ext>
            </a:extLst>
          </p:cNvPr>
          <p:cNvGrpSpPr/>
          <p:nvPr/>
        </p:nvGrpSpPr>
        <p:grpSpPr>
          <a:xfrm>
            <a:off x="299911" y="685442"/>
            <a:ext cx="3291364" cy="2803139"/>
            <a:chOff x="5693176" y="1033113"/>
            <a:chExt cx="3291364" cy="2803139"/>
          </a:xfrm>
        </p:grpSpPr>
        <p:pic>
          <p:nvPicPr>
            <p:cNvPr id="20" name="Immagine 3">
              <a:extLst>
                <a:ext uri="{FF2B5EF4-FFF2-40B4-BE49-F238E27FC236}">
                  <a16:creationId xmlns:a16="http://schemas.microsoft.com/office/drawing/2014/main" id="{1C354CCF-A3E2-3BDA-6C8E-E46C209CB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3176" y="1033113"/>
              <a:ext cx="3291364" cy="280313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0DDF3E-7486-FA61-B0A9-1E0C0C6CDD07}"/>
                </a:ext>
              </a:extLst>
            </p:cNvPr>
            <p:cNvSpPr/>
            <p:nvPr/>
          </p:nvSpPr>
          <p:spPr>
            <a:xfrm>
              <a:off x="6227532" y="1106900"/>
              <a:ext cx="738044" cy="2399423"/>
            </a:xfrm>
            <a:prstGeom prst="rect">
              <a:avLst/>
            </a:prstGeom>
            <a:solidFill>
              <a:schemeClr val="accent1">
                <a:alpha val="40115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8E1B96-726F-7611-E5C0-9839C466D685}"/>
                </a:ext>
              </a:extLst>
            </p:cNvPr>
            <p:cNvGrpSpPr/>
            <p:nvPr/>
          </p:nvGrpSpPr>
          <p:grpSpPr>
            <a:xfrm>
              <a:off x="6346440" y="1477995"/>
              <a:ext cx="172080" cy="1099800"/>
              <a:chOff x="6346440" y="1266326"/>
              <a:chExt cx="172080" cy="10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3D4398C-3084-152B-C120-918D6E0CF363}"/>
                      </a:ext>
                    </a:extLst>
                  </p14:cNvPr>
                  <p14:cNvContentPartPr/>
                  <p14:nvPr/>
                </p14:nvContentPartPr>
                <p14:xfrm>
                  <a:off x="6386040" y="1266326"/>
                  <a:ext cx="100800" cy="10350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A5914F13-3D46-49E2-559D-8A1961BB98A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377040" y="1257686"/>
                    <a:ext cx="118440" cy="10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F10C9E4-B8D0-7E70-19F1-D479274C374B}"/>
                      </a:ext>
                    </a:extLst>
                  </p14:cNvPr>
                  <p14:cNvContentPartPr/>
                  <p14:nvPr/>
                </p14:nvContentPartPr>
                <p14:xfrm>
                  <a:off x="6346440" y="2134646"/>
                  <a:ext cx="172080" cy="2314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3D4F051-B559-B562-E555-0909D3A7D5D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337800" y="2126006"/>
                    <a:ext cx="189720" cy="249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8393D5-2A9D-80F9-489E-3FACA9620980}"/>
              </a:ext>
            </a:extLst>
          </p:cNvPr>
          <p:cNvGrpSpPr/>
          <p:nvPr/>
        </p:nvGrpSpPr>
        <p:grpSpPr>
          <a:xfrm>
            <a:off x="4282692" y="619371"/>
            <a:ext cx="3908133" cy="2880961"/>
            <a:chOff x="194729" y="584725"/>
            <a:chExt cx="3908133" cy="270263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5D146E-FC26-4646-4B3E-18B77898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4729" y="584725"/>
              <a:ext cx="3908133" cy="270263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BA895C-D7AB-C60F-04E4-E014734FB99E}"/>
                </a:ext>
              </a:extLst>
            </p:cNvPr>
            <p:cNvSpPr/>
            <p:nvPr/>
          </p:nvSpPr>
          <p:spPr>
            <a:xfrm>
              <a:off x="643812" y="804869"/>
              <a:ext cx="671804" cy="2106282"/>
            </a:xfrm>
            <a:prstGeom prst="rect">
              <a:avLst/>
            </a:prstGeom>
            <a:solidFill>
              <a:schemeClr val="accent1">
                <a:alpha val="29267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5074DC-66DC-8B8B-C03B-E784F127C409}"/>
              </a:ext>
            </a:extLst>
          </p:cNvPr>
          <p:cNvSpPr txBox="1"/>
          <p:nvPr/>
        </p:nvSpPr>
        <p:spPr>
          <a:xfrm>
            <a:off x="299911" y="3614325"/>
            <a:ext cx="8215439" cy="1375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T" dirty="0">
                <a:latin typeface="Optima" panose="02000503060000020004" pitchFamily="2" charset="0"/>
              </a:rPr>
              <a:t>Till 2019-20 the baryon production (</a:t>
            </a:r>
            <a:r>
              <a:rPr lang="en-IT" dirty="0">
                <a:latin typeface="Symbol" pitchFamily="2" charset="2"/>
              </a:rPr>
              <a:t>L</a:t>
            </a:r>
            <a:r>
              <a:rPr lang="en-IT" baseline="-25000" dirty="0">
                <a:latin typeface="Optima" panose="02000503060000020004" pitchFamily="2" charset="0"/>
              </a:rPr>
              <a:t>c</a:t>
            </a:r>
            <a:r>
              <a:rPr lang="en-IT" dirty="0">
                <a:latin typeface="Optima" panose="02000503060000020004" pitchFamily="2" charset="0"/>
              </a:rPr>
              <a:t>,…)</a:t>
            </a:r>
            <a:r>
              <a:rPr lang="en-GB" dirty="0">
                <a:latin typeface="Optima" panose="02000503060000020004" pitchFamily="2" charset="0"/>
              </a:rPr>
              <a:t>w</a:t>
            </a:r>
            <a:r>
              <a:rPr lang="en-IT" dirty="0">
                <a:latin typeface="Optima" panose="02000503060000020004" pitchFamily="2" charset="0"/>
              </a:rPr>
              <a:t>as discarded by theoretical approaches,</a:t>
            </a:r>
            <a:r>
              <a:rPr lang="en-GB" dirty="0">
                <a:latin typeface="Optima" panose="02000503060000020004" pitchFamily="2" charset="0"/>
              </a:rPr>
              <a:t> b</a:t>
            </a:r>
            <a:r>
              <a:rPr lang="en-IT" dirty="0">
                <a:latin typeface="Optima" panose="02000503060000020004" pitchFamily="2" charset="0"/>
              </a:rPr>
              <a:t>ut data at p</a:t>
            </a:r>
            <a:r>
              <a:rPr lang="en-IT" baseline="-25000" dirty="0">
                <a:latin typeface="Optima" panose="02000503060000020004" pitchFamily="2" charset="0"/>
              </a:rPr>
              <a:t>T</a:t>
            </a:r>
            <a:r>
              <a:rPr lang="en-IT" dirty="0">
                <a:latin typeface="Optima" panose="02000503060000020004" pitchFamily="2" charset="0"/>
              </a:rPr>
              <a:t>&gt; 2 GeV nearly blind to it.</a:t>
            </a:r>
          </a:p>
          <a:p>
            <a:pPr marL="285750" indent="-285750">
              <a:lnSpc>
                <a:spcPts val="2360"/>
              </a:lnSpc>
              <a:spcAft>
                <a:spcPts val="400"/>
              </a:spcAft>
              <a:buFontTx/>
              <a:buChar char="-"/>
            </a:pPr>
            <a:r>
              <a:rPr lang="en-US" sz="1800" dirty="0">
                <a:solidFill>
                  <a:srgbClr val="00009D"/>
                </a:solidFill>
                <a:latin typeface="Optima"/>
                <a:cs typeface="Optima"/>
              </a:rPr>
              <a:t>Strong impact on R</a:t>
            </a:r>
            <a:r>
              <a:rPr lang="en-US" sz="1800" baseline="-25000" dirty="0">
                <a:solidFill>
                  <a:srgbClr val="00009D"/>
                </a:solidFill>
                <a:latin typeface="Optima"/>
                <a:cs typeface="Optima"/>
              </a:rPr>
              <a:t>AA</a:t>
            </a:r>
            <a:r>
              <a:rPr lang="en-US" sz="1800" dirty="0">
                <a:solidFill>
                  <a:srgbClr val="00009D"/>
                </a:solidFill>
                <a:latin typeface="Optima"/>
                <a:cs typeface="Optima"/>
              </a:rPr>
              <a:t> low-intermediate </a:t>
            </a:r>
            <a:r>
              <a:rPr lang="en-US" sz="1800" dirty="0" err="1">
                <a:solidFill>
                  <a:srgbClr val="00009D"/>
                </a:solidFill>
                <a:latin typeface="Optima"/>
                <a:cs typeface="Optima"/>
              </a:rPr>
              <a:t>p</a:t>
            </a:r>
            <a:r>
              <a:rPr lang="en-US" sz="1800" baseline="-25000" dirty="0" err="1">
                <a:solidFill>
                  <a:srgbClr val="00009D"/>
                </a:solidFill>
                <a:latin typeface="Optima"/>
                <a:cs typeface="Optima"/>
              </a:rPr>
              <a:t>T</a:t>
            </a:r>
            <a:r>
              <a:rPr lang="en-US" sz="1800" dirty="0">
                <a:solidFill>
                  <a:srgbClr val="00009D"/>
                </a:solidFill>
                <a:latin typeface="Optima"/>
                <a:cs typeface="Optima"/>
                <a:sym typeface="Wingdings" pitchFamily="2" charset="2"/>
              </a:rPr>
              <a:t> affect </a:t>
            </a:r>
            <a:r>
              <a:rPr lang="en-US" dirty="0">
                <a:solidFill>
                  <a:srgbClr val="00009D"/>
                </a:solidFill>
                <a:latin typeface="Optima"/>
                <a:cs typeface="Optima"/>
              </a:rPr>
              <a:t>estimates of D</a:t>
            </a:r>
            <a:r>
              <a:rPr lang="en-US" baseline="-25000" dirty="0">
                <a:solidFill>
                  <a:srgbClr val="00009D"/>
                </a:solidFill>
                <a:latin typeface="Optima"/>
                <a:cs typeface="Optima"/>
              </a:rPr>
              <a:t>s </a:t>
            </a:r>
            <a:r>
              <a:rPr lang="en-US" dirty="0">
                <a:solidFill>
                  <a:srgbClr val="00009D"/>
                </a:solidFill>
                <a:latin typeface="Optima"/>
                <a:cs typeface="Optima"/>
              </a:rPr>
              <a:t>p</a:t>
            </a:r>
            <a:r>
              <a:rPr lang="en-US" dirty="0">
                <a:solidFill>
                  <a:srgbClr val="00009D"/>
                </a:solidFill>
                <a:latin typeface="Optima"/>
                <a:cs typeface="Optima"/>
                <a:sym typeface="Wingdings" pitchFamily="2" charset="2"/>
              </a:rPr>
              <a:t>0</a:t>
            </a:r>
          </a:p>
          <a:p>
            <a:pPr>
              <a:lnSpc>
                <a:spcPts val="2360"/>
              </a:lnSpc>
              <a:spcAft>
                <a:spcPts val="400"/>
              </a:spcAft>
            </a:pPr>
            <a:r>
              <a:rPr lang="en-US" sz="1600" dirty="0">
                <a:solidFill>
                  <a:srgbClr val="00009D"/>
                </a:solidFill>
                <a:latin typeface="Optima"/>
                <a:cs typeface="Optima"/>
                <a:sym typeface="Wingdings" pitchFamily="2" charset="2"/>
              </a:rPr>
              <a:t>    not all models have done an update to this</a:t>
            </a:r>
            <a:endParaRPr lang="en-US" sz="1600" dirty="0">
              <a:solidFill>
                <a:srgbClr val="00009D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4610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2E9FA-97D4-38A3-C15D-51CC7F9C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22</a:t>
            </a:fld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4E91A-D669-0787-B35B-CDBE2F7EB77C}"/>
              </a:ext>
            </a:extLst>
          </p:cNvPr>
          <p:cNvSpPr txBox="1"/>
          <p:nvPr/>
        </p:nvSpPr>
        <p:spPr>
          <a:xfrm>
            <a:off x="151900" y="4671451"/>
            <a:ext cx="8927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latin typeface="Optima" panose="02000503060000020004" pitchFamily="2" charset="0"/>
              </a:rPr>
              <a:t>He and Rapp, PRL 2020</a:t>
            </a:r>
          </a:p>
          <a:p>
            <a:pPr>
              <a:spcAft>
                <a:spcPts val="600"/>
              </a:spcAft>
            </a:pPr>
            <a:r>
              <a:rPr lang="en-IT" sz="1400" dirty="0">
                <a:latin typeface="Optima" panose="02000503060000020004" pitchFamily="2" charset="0"/>
              </a:rPr>
              <a:t>Fries, Greco,Rapp, </a:t>
            </a:r>
            <a:r>
              <a:rPr lang="en-GB" sz="1400" dirty="0">
                <a:latin typeface="Optima" panose="02000503060000020004" pitchFamily="2" charset="0"/>
                <a:hlinkClick r:id="rId3"/>
              </a:rPr>
              <a:t>2506.24023</a:t>
            </a:r>
            <a:r>
              <a:rPr lang="en-GB" sz="1400" dirty="0">
                <a:latin typeface="Optima" panose="02000503060000020004" pitchFamily="2" charset="0"/>
              </a:rPr>
              <a:t> , "Quark Gluon Plasma at Fifty - A Commemorative Journey", Springer Nature </a:t>
            </a:r>
            <a:endParaRPr lang="en-IT" sz="1400" dirty="0"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D10BFB-756E-F843-FA79-2D10BB6A38AE}"/>
                  </a:ext>
                </a:extLst>
              </p:cNvPr>
              <p:cNvSpPr txBox="1"/>
              <p:nvPr/>
            </p:nvSpPr>
            <p:spPr>
              <a:xfrm>
                <a:off x="151900" y="642473"/>
                <a:ext cx="8927288" cy="1240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IT" dirty="0">
                    <a:latin typeface="Optima" panose="02000503060000020004" pitchFamily="2" charset="0"/>
                  </a:rPr>
                  <a:t>If </a:t>
                </a:r>
                <a:r>
                  <a:rPr lang="it-IT" sz="1800" b="1" dirty="0">
                    <a:solidFill>
                      <a:srgbClr val="FF0000"/>
                    </a:solidFill>
                    <a:latin typeface="Symbol" pitchFamily="2" charset="2"/>
                    <a:cs typeface="Optima"/>
                  </a:rPr>
                  <a:t>L</a:t>
                </a:r>
                <a:r>
                  <a:rPr lang="it-IT" sz="1800" b="1" baseline="-25000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</a:rPr>
                  <a:t>c </a:t>
                </a:r>
                <a:r>
                  <a:rPr lang="en-IT" dirty="0">
                    <a:latin typeface="Optima" panose="02000503060000020004" pitchFamily="2" charset="0"/>
                  </a:rPr>
                  <a:t>enhancement of the yield comes from quark coalescence it should be associated to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à"/>
                </a:pPr>
                <a:r>
                  <a:rPr lang="en-GB" dirty="0">
                    <a:latin typeface="Optima" panose="02000503060000020004" pitchFamily="2" charset="0"/>
                    <a:sym typeface="Wingdings" pitchFamily="2" charset="2"/>
                  </a:rPr>
                  <a:t>L</a:t>
                </a:r>
                <a:r>
                  <a:rPr lang="en-IT" dirty="0">
                    <a:latin typeface="Optima" panose="02000503060000020004" pitchFamily="2" charset="0"/>
                    <a:sym typeface="Wingdings" pitchFamily="2" charset="2"/>
                  </a:rPr>
                  <a:t>arge v</a:t>
                </a:r>
                <a:r>
                  <a:rPr lang="en-IT" baseline="-25000" dirty="0">
                    <a:latin typeface="Optima" panose="02000503060000020004" pitchFamily="2" charset="0"/>
                    <a:sym typeface="Wingdings" pitchFamily="2" charset="2"/>
                  </a:rPr>
                  <a:t>2</a:t>
                </a:r>
                <a:r>
                  <a:rPr lang="en-IT" dirty="0">
                    <a:latin typeface="Optima" panose="02000503060000020004" pitchFamily="2" charset="0"/>
                    <a:sym typeface="Wingdings" pitchFamily="2" charset="2"/>
                  </a:rPr>
                  <a:t> of </a:t>
                </a:r>
                <a:r>
                  <a:rPr lang="it-IT" sz="1800" b="1" dirty="0">
                    <a:solidFill>
                      <a:srgbClr val="FF0000"/>
                    </a:solidFill>
                    <a:latin typeface="Symbol" pitchFamily="2" charset="2"/>
                    <a:cs typeface="Optima"/>
                  </a:rPr>
                  <a:t>L</a:t>
                </a:r>
                <a:r>
                  <a:rPr lang="it-IT" sz="1800" b="1" baseline="-25000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</a:rPr>
                  <a:t>c </a:t>
                </a:r>
                <a:r>
                  <a:rPr lang="en-IT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~ </a:t>
                </a:r>
                <a:r>
                  <a:rPr lang="en-IT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T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IT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IT" dirty="0">
                    <a:solidFill>
                      <a:srgbClr val="C00000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T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IT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+ </a:t>
                </a:r>
                <a:r>
                  <a:rPr lang="en-US" dirty="0">
                    <a:solidFill>
                      <a:srgbClr val="120FC1"/>
                    </a:solidFill>
                  </a:rPr>
                  <a:t>Space-Momentum Correlations (SMC)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à"/>
                </a:pPr>
                <a:r>
                  <a:rPr lang="en-IT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tima" panose="02000503060000020004" pitchFamily="2" charset="0"/>
                  </a:rPr>
                  <a:t>Effect to be measured in AA; will it be seen also in pp?              </a:t>
                </a:r>
                <a:endParaRPr lang="en-IT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halkduster" panose="03050602040202020205" pitchFamily="66" charset="7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D10BFB-756E-F843-FA79-2D10BB6A3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00" y="642473"/>
                <a:ext cx="8927288" cy="1240853"/>
              </a:xfrm>
              <a:prstGeom prst="rect">
                <a:avLst/>
              </a:prstGeom>
              <a:blipFill>
                <a:blip r:embed="rId4"/>
                <a:stretch>
                  <a:fillRect l="-569" t="-3030" b="-707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9A7F4100-82C7-B013-6FEB-7A191F610775}"/>
              </a:ext>
            </a:extLst>
          </p:cNvPr>
          <p:cNvSpPr txBox="1">
            <a:spLocks/>
          </p:cNvSpPr>
          <p:nvPr/>
        </p:nvSpPr>
        <p:spPr>
          <a:xfrm>
            <a:off x="151900" y="227925"/>
            <a:ext cx="8992100" cy="549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“See” Hadronization mechanism through elliptic flow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F8C38A-4101-EB1B-EDAF-9073BAD3EF14}"/>
              </a:ext>
            </a:extLst>
          </p:cNvPr>
          <p:cNvSpPr txBox="1"/>
          <p:nvPr/>
        </p:nvSpPr>
        <p:spPr>
          <a:xfrm>
            <a:off x="3769310" y="2052935"/>
            <a:ext cx="46675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it-IT" sz="1800" b="1" dirty="0">
                <a:solidFill>
                  <a:srgbClr val="120FC1"/>
                </a:solidFill>
                <a:latin typeface="Symbol" pitchFamily="2" charset="2"/>
                <a:cs typeface="Optima"/>
              </a:rPr>
              <a:t>L</a:t>
            </a:r>
            <a:r>
              <a:rPr lang="it-IT" sz="1800" b="1" baseline="-25000" dirty="0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c </a:t>
            </a:r>
            <a:r>
              <a:rPr lang="it-IT" sz="1800" b="1" dirty="0" err="1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dominated</a:t>
            </a:r>
            <a:r>
              <a:rPr lang="it-IT" sz="1800" b="1" dirty="0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 by </a:t>
            </a:r>
            <a:r>
              <a:rPr lang="it-IT" sz="1800" b="1" dirty="0" err="1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coalescence</a:t>
            </a:r>
            <a:r>
              <a:rPr lang="it-IT" sz="1800" b="1" dirty="0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:</a:t>
            </a:r>
            <a:endParaRPr lang="it-IT" b="1" dirty="0">
              <a:solidFill>
                <a:srgbClr val="120FC1"/>
              </a:solidFill>
              <a:latin typeface="Optima" panose="02000503060000020004" pitchFamily="2" charset="0"/>
              <a:cs typeface="Optima"/>
            </a:endParaRPr>
          </a:p>
          <a:p>
            <a:r>
              <a:rPr lang="it-IT" b="1" dirty="0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     </a:t>
            </a:r>
            <a:r>
              <a:rPr lang="it-IT" b="1" dirty="0" err="1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p</a:t>
            </a:r>
            <a:r>
              <a:rPr lang="it-IT" b="1" baseline="-25000" dirty="0" err="1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T</a:t>
            </a:r>
            <a:r>
              <a:rPr lang="it-IT" b="1" dirty="0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 range? self-</a:t>
            </a:r>
            <a:r>
              <a:rPr lang="it-IT" b="1" dirty="0" err="1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consistent</a:t>
            </a:r>
            <a:r>
              <a:rPr lang="it-IT" b="1" dirty="0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 with </a:t>
            </a:r>
            <a:r>
              <a:rPr lang="it-IT" b="1" dirty="0">
                <a:solidFill>
                  <a:srgbClr val="120FC1"/>
                </a:solidFill>
                <a:latin typeface="Symbol" pitchFamily="2" charset="2"/>
                <a:cs typeface="Optima"/>
              </a:rPr>
              <a:t>L</a:t>
            </a:r>
            <a:r>
              <a:rPr lang="it-IT" b="1" baseline="-25000" dirty="0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c</a:t>
            </a:r>
            <a:r>
              <a:rPr lang="it-IT" b="1" dirty="0">
                <a:solidFill>
                  <a:srgbClr val="120FC1"/>
                </a:solidFill>
                <a:latin typeface="Optima" panose="02000503060000020004" pitchFamily="2" charset="0"/>
                <a:cs typeface="Optima"/>
              </a:rPr>
              <a:t>/D ratio?</a:t>
            </a:r>
            <a:endParaRPr lang="it-IT" sz="1800" b="1" dirty="0">
              <a:solidFill>
                <a:srgbClr val="120FC1"/>
              </a:solidFill>
              <a:latin typeface="Optima" panose="02000503060000020004" pitchFamily="2" charset="0"/>
              <a:cs typeface="Optima"/>
            </a:endParaRPr>
          </a:p>
          <a:p>
            <a:endParaRPr lang="en-IT" sz="800" dirty="0">
              <a:latin typeface="Optima" panose="02000503060000020004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6E404E-6516-44E6-EC83-ADF177A2F1D9}"/>
              </a:ext>
            </a:extLst>
          </p:cNvPr>
          <p:cNvGrpSpPr/>
          <p:nvPr/>
        </p:nvGrpSpPr>
        <p:grpSpPr>
          <a:xfrm>
            <a:off x="87088" y="1868380"/>
            <a:ext cx="3704498" cy="2803071"/>
            <a:chOff x="94984" y="1964192"/>
            <a:chExt cx="3704498" cy="280307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AF2B73C-E07E-EA49-936D-6754B368283F}"/>
                </a:ext>
              </a:extLst>
            </p:cNvPr>
            <p:cNvGrpSpPr/>
            <p:nvPr/>
          </p:nvGrpSpPr>
          <p:grpSpPr>
            <a:xfrm>
              <a:off x="94984" y="1964192"/>
              <a:ext cx="3704498" cy="2803071"/>
              <a:chOff x="175079" y="1170214"/>
              <a:chExt cx="3833071" cy="28030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C487D70-8537-526A-A64C-7B21221F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079" y="1170214"/>
                <a:ext cx="3833071" cy="280307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97A549-EB70-D00F-53E0-3EF1B3F4D283}"/>
                  </a:ext>
                </a:extLst>
              </p:cNvPr>
              <p:cNvSpPr txBox="1"/>
              <p:nvPr/>
            </p:nvSpPr>
            <p:spPr>
              <a:xfrm>
                <a:off x="3133804" y="1793612"/>
                <a:ext cx="457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1" dirty="0">
                    <a:solidFill>
                      <a:srgbClr val="0038D9"/>
                    </a:solidFill>
                    <a:latin typeface="Symbol" pitchFamily="2" charset="2"/>
                    <a:cs typeface="Optima"/>
                  </a:rPr>
                  <a:t>L</a:t>
                </a:r>
                <a:r>
                  <a:rPr lang="it-IT" sz="1800" b="1" baseline="-25000" dirty="0">
                    <a:solidFill>
                      <a:srgbClr val="0038D9"/>
                    </a:solidFill>
                    <a:latin typeface="Optima"/>
                    <a:cs typeface="Optima"/>
                  </a:rPr>
                  <a:t>c</a:t>
                </a:r>
                <a:endParaRPr lang="en-IT" b="1" dirty="0">
                  <a:solidFill>
                    <a:srgbClr val="0038D9"/>
                  </a:solidFill>
                </a:endParaRPr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4CB7C25-C8BD-7561-333B-05E6031262FC}"/>
                </a:ext>
              </a:extLst>
            </p:cNvPr>
            <p:cNvSpPr/>
            <p:nvPr/>
          </p:nvSpPr>
          <p:spPr>
            <a:xfrm>
              <a:off x="976543" y="2716567"/>
              <a:ext cx="2601157" cy="1349379"/>
            </a:xfrm>
            <a:custGeom>
              <a:avLst/>
              <a:gdLst>
                <a:gd name="connsiteX0" fmla="*/ 0 w 2405848"/>
                <a:gd name="connsiteY0" fmla="*/ 1251895 h 1251895"/>
                <a:gd name="connsiteX1" fmla="*/ 221941 w 2405848"/>
                <a:gd name="connsiteY1" fmla="*/ 683724 h 1251895"/>
                <a:gd name="connsiteX2" fmla="*/ 399495 w 2405848"/>
                <a:gd name="connsiteY2" fmla="*/ 293107 h 1251895"/>
                <a:gd name="connsiteX3" fmla="*/ 541538 w 2405848"/>
                <a:gd name="connsiteY3" fmla="*/ 88920 h 1251895"/>
                <a:gd name="connsiteX4" fmla="*/ 772357 w 2405848"/>
                <a:gd name="connsiteY4" fmla="*/ 144 h 1251895"/>
                <a:gd name="connsiteX5" fmla="*/ 1056442 w 2405848"/>
                <a:gd name="connsiteY5" fmla="*/ 106676 h 1251895"/>
                <a:gd name="connsiteX6" fmla="*/ 1455938 w 2405848"/>
                <a:gd name="connsiteY6" fmla="*/ 479538 h 1251895"/>
                <a:gd name="connsiteX7" fmla="*/ 1899821 w 2405848"/>
                <a:gd name="connsiteY7" fmla="*/ 852400 h 1251895"/>
                <a:gd name="connsiteX8" fmla="*/ 2405848 w 2405848"/>
                <a:gd name="connsiteY8" fmla="*/ 1065464 h 1251895"/>
                <a:gd name="connsiteX9" fmla="*/ 2405848 w 2405848"/>
                <a:gd name="connsiteY9" fmla="*/ 1065464 h 125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5848" h="1251895">
                  <a:moveTo>
                    <a:pt x="0" y="1251895"/>
                  </a:moveTo>
                  <a:cubicBezTo>
                    <a:pt x="77679" y="1047708"/>
                    <a:pt x="155359" y="843522"/>
                    <a:pt x="221941" y="683724"/>
                  </a:cubicBezTo>
                  <a:cubicBezTo>
                    <a:pt x="288524" y="523926"/>
                    <a:pt x="346229" y="392241"/>
                    <a:pt x="399495" y="293107"/>
                  </a:cubicBezTo>
                  <a:cubicBezTo>
                    <a:pt x="452761" y="193973"/>
                    <a:pt x="479394" y="137747"/>
                    <a:pt x="541538" y="88920"/>
                  </a:cubicBezTo>
                  <a:cubicBezTo>
                    <a:pt x="603682" y="40093"/>
                    <a:pt x="686540" y="-2815"/>
                    <a:pt x="772357" y="144"/>
                  </a:cubicBezTo>
                  <a:cubicBezTo>
                    <a:pt x="858174" y="3103"/>
                    <a:pt x="942512" y="26777"/>
                    <a:pt x="1056442" y="106676"/>
                  </a:cubicBezTo>
                  <a:cubicBezTo>
                    <a:pt x="1170372" y="186575"/>
                    <a:pt x="1315375" y="355251"/>
                    <a:pt x="1455938" y="479538"/>
                  </a:cubicBezTo>
                  <a:cubicBezTo>
                    <a:pt x="1596501" y="603825"/>
                    <a:pt x="1741503" y="754746"/>
                    <a:pt x="1899821" y="852400"/>
                  </a:cubicBezTo>
                  <a:cubicBezTo>
                    <a:pt x="2058139" y="950054"/>
                    <a:pt x="2405848" y="1065464"/>
                    <a:pt x="2405848" y="1065464"/>
                  </a:cubicBezTo>
                  <a:lnTo>
                    <a:pt x="2405848" y="1065464"/>
                  </a:lnTo>
                </a:path>
              </a:pathLst>
            </a:custGeom>
            <a:noFill/>
            <a:ln w="38100">
              <a:solidFill>
                <a:srgbClr val="003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53CBF3-DB06-32A0-BAD5-2ABCD2F332A0}"/>
                </a:ext>
              </a:extLst>
            </p:cNvPr>
            <p:cNvSpPr txBox="1"/>
            <p:nvPr/>
          </p:nvSpPr>
          <p:spPr>
            <a:xfrm rot="815433">
              <a:off x="1812879" y="2459516"/>
              <a:ext cx="692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rgbClr val="120FC1"/>
                  </a:solidFill>
                </a:rPr>
                <a:t>TAMU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3199CF-D59F-BB86-6505-E970E83F2D1D}"/>
                </a:ext>
              </a:extLst>
            </p:cNvPr>
            <p:cNvSpPr txBox="1"/>
            <p:nvPr/>
          </p:nvSpPr>
          <p:spPr>
            <a:xfrm rot="2264883">
              <a:off x="2280048" y="3196450"/>
              <a:ext cx="13488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rgbClr val="120FC1"/>
                  </a:solidFill>
                </a:rPr>
                <a:t>Catania, </a:t>
              </a:r>
              <a:r>
                <a:rPr lang="en-IT" sz="1200" dirty="0">
                  <a:solidFill>
                    <a:srgbClr val="120FC1"/>
                  </a:solidFill>
                </a:rPr>
                <a:t>noSMC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FCD250A-996D-DA32-BD5B-8639D137061A}"/>
              </a:ext>
            </a:extLst>
          </p:cNvPr>
          <p:cNvSpPr txBox="1"/>
          <p:nvPr/>
        </p:nvSpPr>
        <p:spPr>
          <a:xfrm>
            <a:off x="4206700" y="3247966"/>
            <a:ext cx="4225772" cy="697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M</a:t>
            </a:r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ethods/tools of AA allow better insight </a:t>
            </a:r>
          </a:p>
          <a:p>
            <a:pPr>
              <a:spcAft>
                <a:spcPts val="4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i</a:t>
            </a:r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nto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h</a:t>
            </a:r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  <a:t>adronization in pp!?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CDEC0-18F0-A6D8-8F93-E6887321ED24}"/>
              </a:ext>
            </a:extLst>
          </p:cNvPr>
          <p:cNvSpPr txBox="1"/>
          <p:nvPr/>
        </p:nvSpPr>
        <p:spPr>
          <a:xfrm rot="1682462">
            <a:off x="2993101" y="2818904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rgbClr val="120FC1"/>
                </a:solidFill>
              </a:rPr>
              <a:t>SMC</a:t>
            </a:r>
          </a:p>
        </p:txBody>
      </p:sp>
    </p:spTree>
    <p:extLst>
      <p:ext uri="{BB962C8B-B14F-4D97-AF65-F5344CB8AC3E}">
        <p14:creationId xmlns:p14="http://schemas.microsoft.com/office/powerpoint/2010/main" val="338643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0DEF7-DF15-D9FC-4E9B-E1519CDE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23</a:t>
            </a:fld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98AA8-000F-F612-5107-4DDB530F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73" y="595155"/>
            <a:ext cx="4177804" cy="323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57CF5-FF4C-F1DA-C922-3C1788247115}"/>
              </a:ext>
            </a:extLst>
          </p:cNvPr>
          <p:cNvSpPr txBox="1"/>
          <p:nvPr/>
        </p:nvSpPr>
        <p:spPr>
          <a:xfrm>
            <a:off x="261256" y="74645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C00000"/>
                </a:solidFill>
                <a:latin typeface="Optima" panose="02000503060000020004" pitchFamily="2" charset="0"/>
              </a:rPr>
              <a:t>QM2025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CE6F5-4217-4621-F97D-4F5112A1E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11" y="536310"/>
            <a:ext cx="3596707" cy="3289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680E7B-F577-36E0-FB23-A2CFA7EF2DB5}"/>
                  </a:ext>
                </a:extLst>
              </p:cNvPr>
              <p:cNvSpPr txBox="1"/>
              <p:nvPr/>
            </p:nvSpPr>
            <p:spPr>
              <a:xfrm>
                <a:off x="67436" y="3934317"/>
                <a:ext cx="9009128" cy="100328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v</a:t>
                </a:r>
                <a:r>
                  <a:rPr lang="en-GB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2</a:t>
                </a:r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of </a:t>
                </a:r>
                <a:r>
                  <a:rPr lang="en-GB" dirty="0">
                    <a:solidFill>
                      <a:srgbClr val="120FC1"/>
                    </a:solidFill>
                    <a:latin typeface="Symbol" pitchFamily="2" charset="2"/>
                  </a:rPr>
                  <a:t>L</a:t>
                </a:r>
                <a:r>
                  <a:rPr lang="en-GB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c</a:t>
                </a:r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&amp; D</a:t>
                </a:r>
                <a:r>
                  <a:rPr lang="en-GB" baseline="30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0</a:t>
                </a:r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@FAIR/SPS will be in agreement to a coalescence picture or 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to an hadronic production/</a:t>
                </a:r>
                <a:r>
                  <a:rPr lang="en-GB" dirty="0" err="1">
                    <a:solidFill>
                      <a:srgbClr val="120FC1"/>
                    </a:solidFill>
                    <a:latin typeface="Optima" panose="02000503060000020004" pitchFamily="2" charset="0"/>
                  </a:rPr>
                  <a:t>rescattering</a:t>
                </a:r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120FC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120FC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GB" dirty="0">
                    <a:solidFill>
                      <a:srgbClr val="120FC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120FC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120FC1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)? Is there a transition at some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?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Will the signal be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120FC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/D</a:t>
                </a:r>
                <a:r>
                  <a:rPr lang="en-GB" baseline="30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0</a:t>
                </a:r>
                <a:r>
                  <a:rPr lang="en-GB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ratio from coalescence? What means consistent?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680E7B-F577-36E0-FB23-A2CFA7EF2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6" y="3934317"/>
                <a:ext cx="9009128" cy="1003288"/>
              </a:xfrm>
              <a:prstGeom prst="rect">
                <a:avLst/>
              </a:prstGeom>
              <a:blipFill>
                <a:blip r:embed="rId5"/>
                <a:stretch>
                  <a:fillRect l="-563" t="-3750" b="-8750"/>
                </a:stretch>
              </a:blipFill>
              <a:ln w="19050">
                <a:noFill/>
                <a:prstDash val="dash"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2E2A13D-C825-8737-4231-DBB575FB8350}"/>
              </a:ext>
            </a:extLst>
          </p:cNvPr>
          <p:cNvSpPr txBox="1"/>
          <p:nvPr/>
        </p:nvSpPr>
        <p:spPr>
          <a:xfrm>
            <a:off x="6947292" y="3524641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Optima" panose="02000503060000020004" pitchFamily="2" charset="0"/>
              </a:rPr>
              <a:t>Plumari, QM25</a:t>
            </a:r>
          </a:p>
        </p:txBody>
      </p:sp>
    </p:spTree>
    <p:extLst>
      <p:ext uri="{BB962C8B-B14F-4D97-AF65-F5344CB8AC3E}">
        <p14:creationId xmlns:p14="http://schemas.microsoft.com/office/powerpoint/2010/main" val="30645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FCA9EB-CECC-CA71-EA9B-877DC1EF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24</a:t>
            </a:fld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F482E-A3F8-18E4-9228-825F9D160A99}"/>
              </a:ext>
            </a:extLst>
          </p:cNvPr>
          <p:cNvSpPr txBox="1"/>
          <p:nvPr/>
        </p:nvSpPr>
        <p:spPr>
          <a:xfrm>
            <a:off x="1199153" y="1758462"/>
            <a:ext cx="6745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600" dirty="0"/>
              <a:t>Some more recent development</a:t>
            </a:r>
          </a:p>
          <a:p>
            <a:pPr algn="ctr"/>
            <a:r>
              <a:rPr lang="en-GB" sz="3600" dirty="0"/>
              <a:t>I</a:t>
            </a:r>
            <a:r>
              <a:rPr lang="en-IT" sz="3600" dirty="0"/>
              <a:t>n lattice QCD and effective models</a:t>
            </a:r>
          </a:p>
        </p:txBody>
      </p:sp>
    </p:spTree>
    <p:extLst>
      <p:ext uri="{BB962C8B-B14F-4D97-AF65-F5344CB8AC3E}">
        <p14:creationId xmlns:p14="http://schemas.microsoft.com/office/powerpoint/2010/main" val="592756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BFAE2C-E8A1-D1D8-B9E4-83A938B8A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25</a:t>
            </a:fld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95A826-2798-0598-77B7-C6CF86229357}"/>
              </a:ext>
            </a:extLst>
          </p:cNvPr>
          <p:cNvSpPr txBox="1"/>
          <p:nvPr/>
        </p:nvSpPr>
        <p:spPr>
          <a:xfrm>
            <a:off x="96981" y="572267"/>
            <a:ext cx="6811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2+1 </a:t>
            </a:r>
            <a:r>
              <a:rPr lang="en-GB" dirty="0" err="1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flavor</a:t>
            </a:r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 lattice QCD with dynamical quarks (m</a:t>
            </a:r>
            <a:r>
              <a:rPr lang="el-GR" baseline="-2500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π</a:t>
            </a:r>
            <a:r>
              <a:rPr lang="el-GR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≈</a:t>
            </a:r>
            <a:r>
              <a:rPr lang="en-US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el-GR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320</a:t>
            </a:r>
            <a:r>
              <a:rPr lang="en-GB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MeV) 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26F6E4-8D5A-B68A-5919-DCE79DD3A178}"/>
              </a:ext>
            </a:extLst>
          </p:cNvPr>
          <p:cNvSpPr txBox="1">
            <a:spLocks/>
          </p:cNvSpPr>
          <p:nvPr/>
        </p:nvSpPr>
        <p:spPr>
          <a:xfrm>
            <a:off x="0" y="142349"/>
            <a:ext cx="8754542" cy="549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3200" b="1" dirty="0">
                <a:solidFill>
                  <a:srgbClr val="C00000"/>
                </a:solidFill>
                <a:latin typeface="Optima"/>
                <a:cs typeface="Optima"/>
                <a:sym typeface="Wingdings" pitchFamily="2" charset="2"/>
              </a:rPr>
              <a:t>LQCD update: non-quenched</a:t>
            </a:r>
            <a:br>
              <a:rPr lang="en-US" sz="3200" b="1" dirty="0">
                <a:solidFill>
                  <a:srgbClr val="C00000"/>
                </a:solidFill>
                <a:latin typeface="Optima"/>
                <a:cs typeface="Optima"/>
              </a:rPr>
            </a:br>
            <a:r>
              <a:rPr lang="en-US" sz="1200" b="1" dirty="0">
                <a:solidFill>
                  <a:srgbClr val="C00000"/>
                </a:solidFill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35ACA-EB71-2107-5BA3-67C05D935243}"/>
              </a:ext>
            </a:extLst>
          </p:cNvPr>
          <p:cNvSpPr txBox="1"/>
          <p:nvPr/>
        </p:nvSpPr>
        <p:spPr>
          <a:xfrm>
            <a:off x="6294186" y="618433"/>
            <a:ext cx="23849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latin typeface="Optima" panose="02000503060000020004" pitchFamily="2" charset="0"/>
              </a:rPr>
              <a:t>L. </a:t>
            </a:r>
            <a:r>
              <a:rPr lang="en-GB" sz="1200" i="1" dirty="0" err="1">
                <a:latin typeface="Optima" panose="02000503060000020004" pitchFamily="2" charset="0"/>
              </a:rPr>
              <a:t>Altenkort</a:t>
            </a:r>
            <a:r>
              <a:rPr lang="en-GB" sz="1200" i="1" dirty="0">
                <a:latin typeface="Optima" panose="02000503060000020004" pitchFamily="2" charset="0"/>
              </a:rPr>
              <a:t> et al., PRL130 (2023)</a:t>
            </a:r>
            <a:endParaRPr lang="en-GB" sz="1200" dirty="0">
              <a:latin typeface="Optima" panose="0200050306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A38C5-72A8-E76B-C5D9-D6182C101C4E}"/>
              </a:ext>
            </a:extLst>
          </p:cNvPr>
          <p:cNvSpPr txBox="1"/>
          <p:nvPr/>
        </p:nvSpPr>
        <p:spPr>
          <a:xfrm>
            <a:off x="3602182" y="4767263"/>
            <a:ext cx="24299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Optima" panose="02000503060000020004" pitchFamily="2" charset="0"/>
              </a:rPr>
              <a:t>L. </a:t>
            </a:r>
            <a:r>
              <a:rPr lang="en-GB" sz="1200" i="1" dirty="0" err="1">
                <a:effectLst/>
                <a:latin typeface="Optima" panose="02000503060000020004" pitchFamily="2" charset="0"/>
              </a:rPr>
              <a:t>Altenkort</a:t>
            </a:r>
            <a:r>
              <a:rPr lang="en-GB" sz="1200" i="1" dirty="0">
                <a:effectLst/>
                <a:latin typeface="Optima" panose="02000503060000020004" pitchFamily="2" charset="0"/>
              </a:rPr>
              <a:t> et al., PRL132 (2024)</a:t>
            </a:r>
            <a:endParaRPr lang="en-GB" sz="1200" dirty="0">
              <a:effectLst/>
              <a:latin typeface="Optima" panose="0200050306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A5163F-3393-7D0C-3872-5F585B56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3" y="845194"/>
            <a:ext cx="3068418" cy="2448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9D24B-5716-7A71-825F-983624A8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139" y="2456872"/>
            <a:ext cx="3190388" cy="268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29A32A-9659-397D-6CE2-477349F36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05" y="3800185"/>
            <a:ext cx="1884275" cy="58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83037-0D31-0E8D-7B40-E7BD1EDB0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640" y="894715"/>
            <a:ext cx="3512127" cy="546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5174CD-805A-BD00-F745-06E294545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459" y="1369924"/>
            <a:ext cx="2598216" cy="546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6D2D31-C4BA-1AE8-2D7B-E36A1865664D}"/>
              </a:ext>
            </a:extLst>
          </p:cNvPr>
          <p:cNvSpPr txBox="1"/>
          <p:nvPr/>
        </p:nvSpPr>
        <p:spPr>
          <a:xfrm>
            <a:off x="155121" y="3203353"/>
            <a:ext cx="5745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rgbClr val="231F20"/>
                </a:solidFill>
                <a:effectLst/>
                <a:latin typeface="Optima" panose="02000503060000020004" pitchFamily="2" charset="0"/>
              </a:rPr>
              <a:t>Finite mass require the magnetic part that is deduced deduced assuming a NREFT framework [ M</a:t>
            </a:r>
            <a:r>
              <a:rPr lang="en-GB" sz="1600" baseline="-25000" dirty="0">
                <a:solidFill>
                  <a:srgbClr val="231F20"/>
                </a:solidFill>
                <a:effectLst/>
                <a:latin typeface="Optima" panose="02000503060000020004" pitchFamily="2" charset="0"/>
              </a:rPr>
              <a:t>Q</a:t>
            </a:r>
            <a:r>
              <a:rPr lang="en-GB" sz="1600" dirty="0">
                <a:solidFill>
                  <a:srgbClr val="231F20"/>
                </a:solidFill>
                <a:effectLst/>
                <a:latin typeface="Optima" panose="02000503060000020004" pitchFamily="2" charset="0"/>
              </a:rPr>
              <a:t> ≫ T ] where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94F8CC-C0E8-68A1-47CA-A8C4692BA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570" y="3906181"/>
            <a:ext cx="3951519" cy="721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38D25-37E6-58A7-F215-E048ABC11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800" y="1033687"/>
            <a:ext cx="1637145" cy="6259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2976DB-1BD3-A193-9DE4-9461B19AB820}"/>
              </a:ext>
            </a:extLst>
          </p:cNvPr>
          <p:cNvSpPr txBox="1"/>
          <p:nvPr/>
        </p:nvSpPr>
        <p:spPr>
          <a:xfrm>
            <a:off x="3139040" y="1878591"/>
            <a:ext cx="5951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D</a:t>
            </a:r>
            <a:r>
              <a:rPr lang="en-GB" sz="1600" baseline="-250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s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</a:rPr>
              <a:t>quite smaller than</a:t>
            </a:r>
            <a:r>
              <a:rPr lang="en-GB" sz="1600" dirty="0">
                <a:solidFill>
                  <a:srgbClr val="0038D9"/>
                </a:solidFill>
                <a:latin typeface="Optima" panose="02000503060000020004" pitchFamily="2" charset="0"/>
              </a:rPr>
              <a:t> unquenched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</a:rPr>
              <a:t>case s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uggests faster thermalization of HQs than previously estimated </a:t>
            </a:r>
            <a:r>
              <a:rPr lang="en-GB" sz="1600" dirty="0">
                <a:solidFill>
                  <a:srgbClr val="C00000"/>
                </a:solidFill>
                <a:latin typeface="Symbol" pitchFamily="2" charset="2"/>
              </a:rPr>
              <a:t>t</a:t>
            </a:r>
            <a:r>
              <a:rPr lang="en-IT" sz="1600" baseline="-25000" dirty="0">
                <a:solidFill>
                  <a:srgbClr val="C00000"/>
                </a:solidFill>
                <a:latin typeface="Optima" panose="02000503060000020004" pitchFamily="2" charset="0"/>
              </a:rPr>
              <a:t>th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~1-1.5 fm/c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  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</a:rPr>
              <a:t> </a:t>
            </a:r>
            <a:endParaRPr lang="en-GB" sz="1600" dirty="0">
              <a:solidFill>
                <a:srgbClr val="C00000"/>
              </a:solidFill>
              <a:effectLst/>
              <a:latin typeface="Optima" panose="02000503060000020004" pitchFamily="2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D4FB35-C255-52E8-2F58-9AF89F11048A}"/>
              </a:ext>
            </a:extLst>
          </p:cNvPr>
          <p:cNvCxnSpPr>
            <a:cxnSpLocks/>
          </p:cNvCxnSpPr>
          <p:nvPr/>
        </p:nvCxnSpPr>
        <p:spPr>
          <a:xfrm flipH="1">
            <a:off x="1587682" y="2241972"/>
            <a:ext cx="1568507" cy="33944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6DC8CC-0A7D-A3FB-D3EF-032EF5FF21F8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1459345" y="2170979"/>
            <a:ext cx="1679695" cy="152614"/>
          </a:xfrm>
          <a:prstGeom prst="straightConnector1">
            <a:avLst/>
          </a:prstGeom>
          <a:ln w="31750">
            <a:solidFill>
              <a:srgbClr val="0038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D6AA00-1D9A-74C0-0D5F-2C6CB89082D3}"/>
              </a:ext>
            </a:extLst>
          </p:cNvPr>
          <p:cNvSpPr txBox="1"/>
          <p:nvPr/>
        </p:nvSpPr>
        <p:spPr>
          <a:xfrm>
            <a:off x="227905" y="4627490"/>
            <a:ext cx="2799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Optima" panose="02000503060000020004" pitchFamily="2" charset="0"/>
              </a:rPr>
              <a:t>V</a:t>
            </a:r>
            <a:r>
              <a:rPr lang="en-IT" sz="1600" dirty="0">
                <a:latin typeface="Optima" panose="02000503060000020004" pitchFamily="2" charset="0"/>
              </a:rPr>
              <a:t>ery weak mass dependence </a:t>
            </a:r>
          </a:p>
        </p:txBody>
      </p:sp>
    </p:spTree>
    <p:extLst>
      <p:ext uri="{BB962C8B-B14F-4D97-AF65-F5344CB8AC3E}">
        <p14:creationId xmlns:p14="http://schemas.microsoft.com/office/powerpoint/2010/main" val="1528424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2DC46-8A88-A41B-FAE2-05C81DC5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26</a:t>
            </a:fld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F6FB9-6804-7AD8-0DA0-9BC52E05D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16" y="1037968"/>
            <a:ext cx="3484880" cy="7910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1FAC6B-5D82-F5F4-75D5-DD33027A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42349"/>
            <a:ext cx="9050869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3200" b="1" dirty="0">
                <a:solidFill>
                  <a:srgbClr val="C00000"/>
                </a:solidFill>
                <a:latin typeface="Optima"/>
                <a:cs typeface="Optima"/>
              </a:rPr>
              <a:t>T-matrix update </a:t>
            </a:r>
            <a:r>
              <a:rPr lang="en-US" sz="3200" b="1" dirty="0">
                <a:solidFill>
                  <a:srgbClr val="C00000"/>
                </a:solidFill>
                <a:latin typeface="Optima"/>
                <a:cs typeface="Optima"/>
                <a:sym typeface="Wingdings" pitchFamily="2" charset="2"/>
              </a:rPr>
              <a:t> new LQCD</a:t>
            </a:r>
            <a:br>
              <a:rPr lang="en-US" sz="3200" b="1" dirty="0">
                <a:solidFill>
                  <a:srgbClr val="C00000"/>
                </a:solidFill>
                <a:latin typeface="Optima"/>
                <a:cs typeface="Optima"/>
              </a:rPr>
            </a:br>
            <a:r>
              <a:rPr lang="en-US" sz="1200" b="1" dirty="0">
                <a:solidFill>
                  <a:srgbClr val="C00000"/>
                </a:solidFill>
                <a:latin typeface="Optima"/>
                <a:cs typeface="Optima"/>
              </a:rPr>
              <a:t>____________________________________________________________________________________________________________________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CF6F64-61FF-038D-7E66-ACA5E895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11"/>
          <a:stretch>
            <a:fillRect/>
          </a:stretch>
        </p:blipFill>
        <p:spPr>
          <a:xfrm>
            <a:off x="4131984" y="927131"/>
            <a:ext cx="3647016" cy="1069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4E5A0-B585-CF3C-7BC6-EF4242AA7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551" y="2837016"/>
            <a:ext cx="2830634" cy="2319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549F4B-B27D-1A97-7434-0F07DF4DC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419" y="2862417"/>
            <a:ext cx="2662450" cy="2295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E4A195-951E-46FF-184F-78F96DF71ECD}"/>
              </a:ext>
            </a:extLst>
          </p:cNvPr>
          <p:cNvSpPr txBox="1"/>
          <p:nvPr/>
        </p:nvSpPr>
        <p:spPr>
          <a:xfrm>
            <a:off x="143432" y="621462"/>
            <a:ext cx="2191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latin typeface="Optima" panose="02000503060000020004" pitchFamily="2" charset="0"/>
              </a:rPr>
              <a:t>2 main improvements: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C97120-5CA3-8346-C6F4-A97834B9D248}"/>
              </a:ext>
            </a:extLst>
          </p:cNvPr>
          <p:cNvSpPr txBox="1"/>
          <p:nvPr/>
        </p:nvSpPr>
        <p:spPr>
          <a:xfrm>
            <a:off x="4019119" y="629970"/>
            <a:ext cx="4496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1) Relativistic spin corrections to static potentials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1E7901-0E20-A0D4-E4D6-BF2B1631DF42}"/>
              </a:ext>
            </a:extLst>
          </p:cNvPr>
          <p:cNvSpPr txBox="1"/>
          <p:nvPr/>
        </p:nvSpPr>
        <p:spPr>
          <a:xfrm>
            <a:off x="6539654" y="1733062"/>
            <a:ext cx="2582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Optima" panose="02000503060000020004" pitchFamily="2" charset="0"/>
              </a:rPr>
              <a:t>Z. Tang and R. Rapp,PRC108(2023)</a:t>
            </a:r>
            <a:endParaRPr lang="en-GB" sz="1200" dirty="0">
              <a:effectLst/>
              <a:latin typeface="Optima" panose="0200050306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7426A9-EEED-F7FD-E289-817C906DFBE5}"/>
              </a:ext>
            </a:extLst>
          </p:cNvPr>
          <p:cNvSpPr txBox="1"/>
          <p:nvPr/>
        </p:nvSpPr>
        <p:spPr>
          <a:xfrm>
            <a:off x="4682067" y="2628579"/>
            <a:ext cx="44619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Optima" panose="02000503060000020004" pitchFamily="2" charset="0"/>
              </a:rPr>
              <a:t>Z. Tang, S. Mukherjee, P. </a:t>
            </a:r>
            <a:r>
              <a:rPr lang="en-GB" sz="1200" i="1" dirty="0" err="1">
                <a:effectLst/>
                <a:latin typeface="Optima" panose="02000503060000020004" pitchFamily="2" charset="0"/>
              </a:rPr>
              <a:t>Petreczky</a:t>
            </a:r>
            <a:r>
              <a:rPr lang="en-GB" sz="1200" i="1" dirty="0">
                <a:effectLst/>
                <a:latin typeface="Optima" panose="02000503060000020004" pitchFamily="2" charset="0"/>
              </a:rPr>
              <a:t> and R. Rapp, EPJA 60 (2024) </a:t>
            </a:r>
            <a:endParaRPr lang="en-GB" sz="1200" dirty="0">
              <a:effectLst/>
              <a:latin typeface="Optima" panose="02000503060000020004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54116A-00C6-F8E6-BE1F-5753AC283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44" y="2393439"/>
            <a:ext cx="2775077" cy="5118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900682-45CE-02A9-8070-2C6956EB85A0}"/>
              </a:ext>
            </a:extLst>
          </p:cNvPr>
          <p:cNvSpPr txBox="1"/>
          <p:nvPr/>
        </p:nvSpPr>
        <p:spPr>
          <a:xfrm>
            <a:off x="0" y="2113146"/>
            <a:ext cx="8263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2)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</a:rPr>
              <a:t>E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mploy a T-matrix approach to compute static Wilson line correlator (WLC) 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  <a:sym typeface="Wingdings" pitchFamily="2" charset="2"/>
              </a:rPr>
              <a:t> V(</a:t>
            </a:r>
            <a:r>
              <a:rPr lang="en-GB" sz="1600" dirty="0" err="1">
                <a:solidFill>
                  <a:srgbClr val="C00000"/>
                </a:solidFill>
                <a:effectLst/>
                <a:latin typeface="Optima" panose="02000503060000020004" pitchFamily="2" charset="0"/>
                <a:sym typeface="Wingdings" pitchFamily="2" charset="2"/>
              </a:rPr>
              <a:t>r,T</a:t>
            </a:r>
            <a:r>
              <a:rPr lang="en-GB" sz="1600" dirty="0">
                <a:solidFill>
                  <a:srgbClr val="C00000"/>
                </a:solidFill>
                <a:effectLst/>
                <a:latin typeface="Optima" panose="02000503060000020004" pitchFamily="2" charset="0"/>
                <a:sym typeface="Wingdings" pitchFamily="2" charset="2"/>
              </a:rPr>
              <a:t>)</a:t>
            </a:r>
            <a:endParaRPr lang="en-GB" sz="1600" dirty="0">
              <a:solidFill>
                <a:srgbClr val="C00000"/>
              </a:solidFill>
              <a:effectLst/>
              <a:latin typeface="Optima" panose="02000503060000020004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F62CAC-0886-7070-593B-AAB9F0A70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48" y="3107888"/>
            <a:ext cx="3240272" cy="4763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3FD467-26B6-D260-60E0-49D45A0FD6D4}"/>
              </a:ext>
            </a:extLst>
          </p:cNvPr>
          <p:cNvSpPr txBox="1"/>
          <p:nvPr/>
        </p:nvSpPr>
        <p:spPr>
          <a:xfrm>
            <a:off x="65115" y="3693101"/>
            <a:ext cx="360248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* Potential from WLC shows </a:t>
            </a:r>
            <a:r>
              <a:rPr lang="en-GB" sz="1400" b="1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less screening </a:t>
            </a:r>
          </a:p>
          <a:p>
            <a:pPr>
              <a:buNone/>
            </a:pPr>
            <a:r>
              <a:rPr lang="en-GB" sz="14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at higher T compared to previous analysis based on HQ free energies</a:t>
            </a:r>
          </a:p>
          <a:p>
            <a:pPr>
              <a:buNone/>
            </a:pPr>
            <a:endParaRPr lang="en-GB" sz="800" dirty="0">
              <a:solidFill>
                <a:srgbClr val="C00000"/>
              </a:solidFill>
              <a:effectLst/>
              <a:latin typeface="Optima" panose="02000503060000020004" pitchFamily="2" charset="0"/>
            </a:endParaRPr>
          </a:p>
          <a:p>
            <a:r>
              <a:rPr lang="en-GB" sz="14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*A(p) shows </a:t>
            </a:r>
            <a:r>
              <a:rPr lang="en-GB" sz="1400" b="1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harder p-dependence </a:t>
            </a:r>
            <a:r>
              <a:rPr lang="en-GB" sz="1400" dirty="0">
                <a:solidFill>
                  <a:srgbClr val="C00000"/>
                </a:solidFill>
                <a:effectLst/>
                <a:latin typeface="Optima" panose="02000503060000020004" pitchFamily="2" charset="0"/>
              </a:rPr>
              <a:t>compared to results using HQ free energies.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C6E500-759E-9C50-76A3-AF510B4A5E3B}"/>
              </a:ext>
            </a:extLst>
          </p:cNvPr>
          <p:cNvSpPr txBox="1"/>
          <p:nvPr/>
        </p:nvSpPr>
        <p:spPr>
          <a:xfrm>
            <a:off x="166017" y="2837528"/>
            <a:ext cx="3005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Optima" panose="02000503060000020004" pitchFamily="2" charset="0"/>
              </a:rPr>
              <a:t>w</a:t>
            </a:r>
            <a:r>
              <a:rPr lang="en-GB" sz="1400" dirty="0">
                <a:effectLst/>
                <a:latin typeface="Optima" panose="02000503060000020004" pitchFamily="2" charset="0"/>
              </a:rPr>
              <a:t>ith the static 𝑄</a:t>
            </a:r>
            <a:r>
              <a:rPr lang="ml-IN" sz="1400" dirty="0">
                <a:effectLst/>
                <a:latin typeface="Optima" panose="02000503060000020004" pitchFamily="2" charset="0"/>
              </a:rPr>
              <a:t>𝑄</a:t>
            </a:r>
            <a:r>
              <a:rPr lang="en-GB" sz="1400" dirty="0">
                <a:effectLst/>
                <a:latin typeface="Optima" panose="02000503060000020004" pitchFamily="2" charset="0"/>
              </a:rPr>
              <a:t>spectral function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1D5CE-654C-6BFB-E532-63EB1E896E96}"/>
              </a:ext>
            </a:extLst>
          </p:cNvPr>
          <p:cNvSpPr txBox="1"/>
          <p:nvPr/>
        </p:nvSpPr>
        <p:spPr>
          <a:xfrm>
            <a:off x="6504938" y="1239877"/>
            <a:ext cx="233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400" dirty="0" err="1">
                <a:latin typeface="Optima" panose="02000503060000020004" pitchFamily="2" charset="0"/>
                <a:sym typeface="Wingdings" pitchFamily="2" charset="2"/>
              </a:rPr>
              <a:t>Quarkonia</a:t>
            </a:r>
            <a:r>
              <a:rPr lang="en-GB" sz="1400" dirty="0">
                <a:latin typeface="Optima" panose="02000503060000020004" pitchFamily="2" charset="0"/>
                <a:sym typeface="Wingdings" pitchFamily="2" charset="2"/>
              </a:rPr>
              <a:t> S</a:t>
            </a:r>
            <a:r>
              <a:rPr lang="en-IT" sz="1400" dirty="0">
                <a:latin typeface="Optima" panose="02000503060000020004" pitchFamily="2" charset="0"/>
                <a:sym typeface="Wingdings" pitchFamily="2" charset="2"/>
              </a:rPr>
              <a:t>pettroscopy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IT" sz="1400" dirty="0">
                <a:latin typeface="Optima" panose="02000503060000020004" pitchFamily="2" charset="0"/>
                <a:sym typeface="Wingdings" pitchFamily="2" charset="2"/>
              </a:rPr>
              <a:t>~30-50% larger drag</a:t>
            </a:r>
            <a:endParaRPr lang="en-IT" sz="14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58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C496AD-0509-1479-1F69-A85D12E7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0" y="199954"/>
            <a:ext cx="8992100" cy="549753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2800" b="1" dirty="0">
                <a:latin typeface="Optima" panose="02000503060000020004" pitchFamily="2" charset="0"/>
              </a:rPr>
              <a:t>QPM (</a:t>
            </a:r>
            <a:r>
              <a:rPr lang="en-GB" sz="2800" b="1" dirty="0" err="1">
                <a:latin typeface="Optima" panose="02000503060000020004" pitchFamily="2" charset="0"/>
              </a:rPr>
              <a:t>N</a:t>
            </a:r>
            <a:r>
              <a:rPr lang="en-GB" sz="2800" b="1" baseline="-25000" dirty="0" err="1">
                <a:latin typeface="Optima" panose="02000503060000020004" pitchFamily="2" charset="0"/>
              </a:rPr>
              <a:t>f</a:t>
            </a:r>
            <a:r>
              <a:rPr lang="en-GB" sz="2800" b="1" dirty="0">
                <a:latin typeface="Optima" panose="02000503060000020004" pitchFamily="2" charset="0"/>
              </a:rPr>
              <a:t>=2+1) extension to </a:t>
            </a:r>
            <a:r>
              <a:rPr lang="en-GB" sz="2800" b="1" dirty="0" err="1">
                <a:latin typeface="Optima" panose="02000503060000020004" pitchFamily="2" charset="0"/>
              </a:rPr>
              <a:t>QPMp</a:t>
            </a:r>
            <a:r>
              <a:rPr lang="en-GB" sz="2800" b="1" dirty="0">
                <a:latin typeface="Optima" panose="02000503060000020004" pitchFamily="2" charset="0"/>
              </a:rPr>
              <a:t> (</a:t>
            </a:r>
            <a:r>
              <a:rPr lang="en-GB" sz="2800" b="1" dirty="0" err="1">
                <a:latin typeface="Optima" panose="02000503060000020004" pitchFamily="2" charset="0"/>
              </a:rPr>
              <a:t>N</a:t>
            </a:r>
            <a:r>
              <a:rPr lang="en-GB" sz="2800" b="1" baseline="-25000" dirty="0" err="1">
                <a:latin typeface="Optima" panose="02000503060000020004" pitchFamily="2" charset="0"/>
              </a:rPr>
              <a:t>f</a:t>
            </a:r>
            <a:r>
              <a:rPr lang="en-GB" sz="2800" b="1" dirty="0">
                <a:latin typeface="Optima" panose="02000503060000020004" pitchFamily="2" charset="0"/>
              </a:rPr>
              <a:t>=2+1+1) </a:t>
            </a:r>
            <a:r>
              <a:rPr lang="en-US" sz="1200" b="1" dirty="0">
                <a:latin typeface="Optima" panose="02000503060000020004" pitchFamily="2" charset="0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pic>
        <p:nvPicPr>
          <p:cNvPr id="7" name="Google Shape;219;p25" descr="Immagine che contiene testo, antenna, screenshot&#10;&#10;Descrizione generata automaticamente">
            <a:extLst>
              <a:ext uri="{FF2B5EF4-FFF2-40B4-BE49-F238E27FC236}">
                <a16:creationId xmlns:a16="http://schemas.microsoft.com/office/drawing/2014/main" id="{51C39F3D-02FF-93DC-47D4-C700E96ACC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23" y="961461"/>
            <a:ext cx="5808802" cy="956208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224;p25">
            <a:extLst>
              <a:ext uri="{FF2B5EF4-FFF2-40B4-BE49-F238E27FC236}">
                <a16:creationId xmlns:a16="http://schemas.microsoft.com/office/drawing/2014/main" id="{CC3E85F4-452C-3650-DA6F-63D944238103}"/>
              </a:ext>
            </a:extLst>
          </p:cNvPr>
          <p:cNvSpPr txBox="1"/>
          <p:nvPr/>
        </p:nvSpPr>
        <p:spPr>
          <a:xfrm>
            <a:off x="75950" y="1939749"/>
            <a:ext cx="3916628" cy="561662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Momentum dependent masses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p </a:t>
            </a:r>
            <a:r>
              <a:rPr lang="it" sz="16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&gt;&gt; </a:t>
            </a:r>
            <a:r>
              <a:rPr lang="it" sz="1600" dirty="0">
                <a:solidFill>
                  <a:srgbClr val="002060"/>
                </a:solidFill>
                <a:latin typeface="Symbol" pitchFamily="2" charset="2"/>
                <a:ea typeface="Arial"/>
                <a:cs typeface="Arial"/>
                <a:sym typeface="Arial"/>
              </a:rPr>
              <a:t>L</a:t>
            </a:r>
            <a:r>
              <a:rPr lang="it" sz="1600" baseline="-250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QCD</a:t>
            </a:r>
            <a:r>
              <a:rPr lang="it" sz="16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 m</a:t>
            </a:r>
            <a:r>
              <a:rPr lang="it" sz="1600" baseline="-250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u,d,s</a:t>
            </a:r>
            <a:r>
              <a:rPr lang="it" sz="16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Wingdings" pitchFamily="2" charset="2"/>
              </a:rPr>
              <a:t></a:t>
            </a:r>
            <a:r>
              <a:rPr lang="it" sz="16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 current masses</a:t>
            </a:r>
            <a:endParaRPr sz="1600" dirty="0">
              <a:solidFill>
                <a:srgbClr val="002060"/>
              </a:solidFill>
              <a:latin typeface="Optima" panose="0200050306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26;p25">
            <a:extLst>
              <a:ext uri="{FF2B5EF4-FFF2-40B4-BE49-F238E27FC236}">
                <a16:creationId xmlns:a16="http://schemas.microsoft.com/office/drawing/2014/main" id="{41F12399-22B4-78E2-9895-A5631D5C93FA}"/>
              </a:ext>
            </a:extLst>
          </p:cNvPr>
          <p:cNvSpPr txBox="1"/>
          <p:nvPr/>
        </p:nvSpPr>
        <p:spPr>
          <a:xfrm>
            <a:off x="6033502" y="1066287"/>
            <a:ext cx="3034548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-GB" sz="1200" dirty="0">
                <a:solidFill>
                  <a:schemeClr val="dk1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C. S. Fischer, J. Phys. G, R253 (2006)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0" i="0" u="none" strike="noStrike" dirty="0">
                <a:solidFill>
                  <a:schemeClr val="dk1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H. Berrehrah, W. et al.,  PRC 93(2016)</a:t>
            </a:r>
            <a:endParaRPr sz="1200" dirty="0">
              <a:latin typeface="Optima" panose="02000503060000020004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dk1"/>
                </a:solidFill>
                <a:latin typeface="Optima" panose="02000503060000020004" pitchFamily="2" charset="0"/>
              </a:rPr>
              <a:t>M.L. Sambataro et al., EPJC84(2024)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Optima" panose="02000503060000020004" pitchFamily="2" charset="0"/>
              <a:ea typeface="Roboto"/>
              <a:cs typeface="Roboto"/>
              <a:sym typeface="Roboto"/>
            </a:endParaRPr>
          </a:p>
        </p:txBody>
      </p:sp>
      <p:pic>
        <p:nvPicPr>
          <p:cNvPr id="11" name="Google Shape;227;p25">
            <a:extLst>
              <a:ext uri="{FF2B5EF4-FFF2-40B4-BE49-F238E27FC236}">
                <a16:creationId xmlns:a16="http://schemas.microsoft.com/office/drawing/2014/main" id="{6D09DD13-E3CD-D67E-1D41-9E49FF7991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169" y="2643483"/>
            <a:ext cx="3506592" cy="22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0AD714-4F09-5AA8-3125-942DA2AB2540}"/>
              </a:ext>
            </a:extLst>
          </p:cNvPr>
          <p:cNvSpPr txBox="1"/>
          <p:nvPr/>
        </p:nvSpPr>
        <p:spPr>
          <a:xfrm>
            <a:off x="75950" y="606250"/>
            <a:ext cx="485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From Dyson-Schwinger ( ~ PHSD group in N</a:t>
            </a:r>
            <a:r>
              <a:rPr lang="en-IT" baseline="-25000" dirty="0"/>
              <a:t>f</a:t>
            </a:r>
            <a:r>
              <a:rPr lang="en-IT" dirty="0"/>
              <a:t>=2+1)</a:t>
            </a:r>
          </a:p>
        </p:txBody>
      </p:sp>
      <p:sp>
        <p:nvSpPr>
          <p:cNvPr id="13" name="Google Shape;220;p25">
            <a:extLst>
              <a:ext uri="{FF2B5EF4-FFF2-40B4-BE49-F238E27FC236}">
                <a16:creationId xmlns:a16="http://schemas.microsoft.com/office/drawing/2014/main" id="{7118F7AC-BB2B-7B70-9ED0-CB89688DE0FA}"/>
              </a:ext>
            </a:extLst>
          </p:cNvPr>
          <p:cNvSpPr/>
          <p:nvPr/>
        </p:nvSpPr>
        <p:spPr>
          <a:xfrm>
            <a:off x="3919200" y="1105568"/>
            <a:ext cx="1305600" cy="505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20;p25">
            <a:extLst>
              <a:ext uri="{FF2B5EF4-FFF2-40B4-BE49-F238E27FC236}">
                <a16:creationId xmlns:a16="http://schemas.microsoft.com/office/drawing/2014/main" id="{FF4B6572-65E0-6686-14BE-53A7AA4C36DB}"/>
              </a:ext>
            </a:extLst>
          </p:cNvPr>
          <p:cNvSpPr/>
          <p:nvPr/>
        </p:nvSpPr>
        <p:spPr>
          <a:xfrm>
            <a:off x="2863923" y="1595862"/>
            <a:ext cx="1305600" cy="505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29;p25">
            <a:extLst>
              <a:ext uri="{FF2B5EF4-FFF2-40B4-BE49-F238E27FC236}">
                <a16:creationId xmlns:a16="http://schemas.microsoft.com/office/drawing/2014/main" id="{EBD95778-6A44-174F-B9E1-D80E1A34A78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6032" y="2327304"/>
            <a:ext cx="3620946" cy="233996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BEE765-B1FF-6183-97AA-2E6514808684}"/>
              </a:ext>
            </a:extLst>
          </p:cNvPr>
          <p:cNvSpPr txBox="1"/>
          <p:nvPr/>
        </p:nvSpPr>
        <p:spPr>
          <a:xfrm>
            <a:off x="4169523" y="1897414"/>
            <a:ext cx="4599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>
                <a:latin typeface="Optima" panose="02000503060000020004" pitchFamily="2" charset="0"/>
              </a:rPr>
              <a:t>QPM extended from </a:t>
            </a:r>
            <a:r>
              <a:rPr lang="en-GB" sz="1600" dirty="0" err="1">
                <a:solidFill>
                  <a:srgbClr val="007803"/>
                </a:solidFill>
                <a:latin typeface="Optima" panose="02000503060000020004" pitchFamily="2" charset="0"/>
              </a:rPr>
              <a:t>Nf</a:t>
            </a:r>
            <a:r>
              <a:rPr lang="en-GB" sz="1600" dirty="0">
                <a:solidFill>
                  <a:srgbClr val="007803"/>
                </a:solidFill>
                <a:latin typeface="Optima" panose="02000503060000020004" pitchFamily="2" charset="0"/>
              </a:rPr>
              <a:t> = 2+1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>
                <a:latin typeface="Optima" panose="02000503060000020004" pitchFamily="2" charset="0"/>
              </a:rPr>
              <a:t>to </a:t>
            </a:r>
            <a:r>
              <a:rPr lang="en-GB" sz="1600" dirty="0" err="1">
                <a:solidFill>
                  <a:srgbClr val="007803"/>
                </a:solidFill>
                <a:latin typeface="Optima" panose="02000503060000020004" pitchFamily="2" charset="0"/>
              </a:rPr>
              <a:t>Nf</a:t>
            </a:r>
            <a:r>
              <a:rPr lang="en-GB" sz="1600" dirty="0">
                <a:solidFill>
                  <a:srgbClr val="007803"/>
                </a:solidFill>
                <a:latin typeface="Optima" panose="02000503060000020004" pitchFamily="2" charset="0"/>
              </a:rPr>
              <a:t> = 2 + 1 + 1</a:t>
            </a:r>
            <a:r>
              <a:rPr lang="en-GB" sz="1600" dirty="0">
                <a:latin typeface="Optima" panose="02000503060000020004" pitchFamily="2" charset="0"/>
              </a:rPr>
              <a:t> (</a:t>
            </a:r>
            <a:r>
              <a:rPr lang="en-GB" sz="1600" dirty="0">
                <a:solidFill>
                  <a:srgbClr val="FF0000"/>
                </a:solidFill>
                <a:latin typeface="Optima" panose="02000503060000020004" pitchFamily="2" charset="0"/>
              </a:rPr>
              <a:t>charm quark is included)</a:t>
            </a:r>
            <a:endParaRPr lang="en-GB" sz="1600" dirty="0">
              <a:latin typeface="Optima" panose="02000503060000020004" pitchFamily="2" charset="0"/>
            </a:endParaRPr>
          </a:p>
        </p:txBody>
      </p:sp>
      <p:sp>
        <p:nvSpPr>
          <p:cNvPr id="29" name="Google Shape;232;p25">
            <a:extLst>
              <a:ext uri="{FF2B5EF4-FFF2-40B4-BE49-F238E27FC236}">
                <a16:creationId xmlns:a16="http://schemas.microsoft.com/office/drawing/2014/main" id="{EE0D6D3C-0CBD-3D1F-D467-50291A029968}"/>
              </a:ext>
            </a:extLst>
          </p:cNvPr>
          <p:cNvSpPr txBox="1"/>
          <p:nvPr/>
        </p:nvSpPr>
        <p:spPr>
          <a:xfrm>
            <a:off x="5320976" y="3767620"/>
            <a:ext cx="18231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dirty="0"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Pressure, trace anomaly </a:t>
            </a:r>
            <a:r>
              <a:rPr lang="it" sz="1100" b="1" dirty="0">
                <a:solidFill>
                  <a:srgbClr val="FF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including charm</a:t>
            </a:r>
            <a:endParaRPr sz="1100" b="1" dirty="0">
              <a:solidFill>
                <a:srgbClr val="FF0000"/>
              </a:solidFill>
              <a:latin typeface="Optima" panose="02000503060000020004" pitchFamily="2" charset="0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dirty="0"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Nf=2+1+1</a:t>
            </a:r>
            <a:endParaRPr sz="1100" dirty="0">
              <a:latin typeface="Optima" panose="02000503060000020004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328DFB-7D96-1524-1B75-3160A8C49A9E}"/>
              </a:ext>
            </a:extLst>
          </p:cNvPr>
          <p:cNvSpPr txBox="1"/>
          <p:nvPr/>
        </p:nvSpPr>
        <p:spPr>
          <a:xfrm>
            <a:off x="3815421" y="4667039"/>
            <a:ext cx="49577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" sz="18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m</a:t>
            </a:r>
            <a:r>
              <a:rPr lang="it" sz="1800" baseline="-25000" dirty="0">
                <a:solidFill>
                  <a:srgbClr val="002060"/>
                </a:solidFill>
                <a:latin typeface="Optima" panose="02000503060000020004" pitchFamily="2" charset="0"/>
                <a:ea typeface="Arial"/>
                <a:cs typeface="Arial"/>
                <a:sym typeface="Arial"/>
              </a:rPr>
              <a:t>u,d,s</a:t>
            </a:r>
            <a:r>
              <a:rPr lang="en-IT" dirty="0">
                <a:latin typeface="Optima" panose="02000503060000020004" pitchFamily="2" charset="0"/>
              </a:rPr>
              <a:t>(p) expected but solves also a know issue…</a:t>
            </a:r>
          </a:p>
        </p:txBody>
      </p:sp>
    </p:spTree>
    <p:extLst>
      <p:ext uri="{BB962C8B-B14F-4D97-AF65-F5344CB8AC3E}">
        <p14:creationId xmlns:p14="http://schemas.microsoft.com/office/powerpoint/2010/main" val="1156770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C496AD-0509-1479-1F69-A85D12E7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0" y="199954"/>
            <a:ext cx="8992100" cy="549753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2800" b="1" dirty="0">
                <a:latin typeface="Optima" panose="02000503060000020004" pitchFamily="2" charset="0"/>
              </a:rPr>
              <a:t>Quark susceptibility from QPM to </a:t>
            </a:r>
            <a:r>
              <a:rPr lang="en-GB" sz="2800" b="1" dirty="0" err="1">
                <a:latin typeface="Optima" panose="02000503060000020004" pitchFamily="2" charset="0"/>
              </a:rPr>
              <a:t>QPMp</a:t>
            </a:r>
            <a:r>
              <a:rPr lang="en-GB" sz="2800" b="1" dirty="0">
                <a:latin typeface="Optima" panose="02000503060000020004" pitchFamily="2" charset="0"/>
              </a:rPr>
              <a:t> </a:t>
            </a:r>
            <a:r>
              <a:rPr lang="en-US" sz="1200" b="1" dirty="0">
                <a:latin typeface="Optima" panose="02000503060000020004" pitchFamily="2" charset="0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10" name="Google Shape;226;p25">
            <a:extLst>
              <a:ext uri="{FF2B5EF4-FFF2-40B4-BE49-F238E27FC236}">
                <a16:creationId xmlns:a16="http://schemas.microsoft.com/office/drawing/2014/main" id="{41F12399-22B4-78E2-9895-A5631D5C93FA}"/>
              </a:ext>
            </a:extLst>
          </p:cNvPr>
          <p:cNvSpPr txBox="1"/>
          <p:nvPr/>
        </p:nvSpPr>
        <p:spPr>
          <a:xfrm>
            <a:off x="314618" y="4771857"/>
            <a:ext cx="4257381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dk1"/>
                </a:solidFill>
                <a:latin typeface="Optima" panose="02000503060000020004" pitchFamily="2" charset="0"/>
              </a:rPr>
              <a:t>M.L. Sambataro et al. </a:t>
            </a:r>
            <a:r>
              <a:rPr lang="it" sz="1200" dirty="0">
                <a:solidFill>
                  <a:schemeClr val="dk1"/>
                </a:solidFill>
                <a:highlight>
                  <a:srgbClr val="FFFFFF"/>
                </a:highlight>
                <a:latin typeface="Optima" panose="02000503060000020004" pitchFamily="2" charset="0"/>
                <a:ea typeface="Roboto"/>
                <a:cs typeface="Roboto"/>
                <a:sym typeface="Roboto"/>
              </a:rPr>
              <a:t>e-Print:  </a:t>
            </a:r>
            <a:r>
              <a:rPr lang="it" sz="1200" dirty="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Optima" panose="02000503060000020004" pitchFamily="2" charset="0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2404.17459</a:t>
            </a:r>
            <a:r>
              <a:rPr lang="it" sz="1200" dirty="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Optima" panose="02000503060000020004" pitchFamily="2" charset="0"/>
                <a:ea typeface="Roboto"/>
                <a:cs typeface="Roboto"/>
                <a:sym typeface="Roboto"/>
              </a:rPr>
              <a:t>, EPJC84(2024)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Optima" panose="02000503060000020004" pitchFamily="2" charset="0"/>
              <a:ea typeface="Roboto"/>
              <a:cs typeface="Roboto"/>
              <a:sym typeface="Roboto"/>
            </a:endParaRPr>
          </a:p>
        </p:txBody>
      </p:sp>
      <p:pic>
        <p:nvPicPr>
          <p:cNvPr id="17" name="Google Shape;242;p26">
            <a:extLst>
              <a:ext uri="{FF2B5EF4-FFF2-40B4-BE49-F238E27FC236}">
                <a16:creationId xmlns:a16="http://schemas.microsoft.com/office/drawing/2014/main" id="{5ABC9009-6E8D-4EE5-E3F7-C08B13B0DE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57" y="2679826"/>
            <a:ext cx="3097019" cy="215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3;p26">
            <a:extLst>
              <a:ext uri="{FF2B5EF4-FFF2-40B4-BE49-F238E27FC236}">
                <a16:creationId xmlns:a16="http://schemas.microsoft.com/office/drawing/2014/main" id="{3A9CC13F-00F5-6000-33DD-CC80BC2AB2B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058" y="749707"/>
            <a:ext cx="3097018" cy="206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47;p26">
            <a:extLst>
              <a:ext uri="{FF2B5EF4-FFF2-40B4-BE49-F238E27FC236}">
                <a16:creationId xmlns:a16="http://schemas.microsoft.com/office/drawing/2014/main" id="{BE2DE202-E58A-18DC-7F0F-5E1F2CBA564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843" y="614541"/>
            <a:ext cx="1517864" cy="540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248;p26">
                <a:extLst>
                  <a:ext uri="{FF2B5EF4-FFF2-40B4-BE49-F238E27FC236}">
                    <a16:creationId xmlns:a16="http://schemas.microsoft.com/office/drawing/2014/main" id="{0D60EBA1-B5EA-2160-0888-58A6456F6F4C}"/>
                  </a:ext>
                </a:extLst>
              </p:cNvPr>
              <p:cNvSpPr txBox="1"/>
              <p:nvPr/>
            </p:nvSpPr>
            <p:spPr>
              <a:xfrm>
                <a:off x="3258495" y="3925844"/>
                <a:ext cx="5140861" cy="7745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lnSpc>
                    <a:spcPts val="2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600" dirty="0">
                    <a:solidFill>
                      <a:schemeClr val="dk1"/>
                    </a:solidFill>
                    <a:latin typeface="Optima" panose="02000503060000020004" pitchFamily="2" charset="0"/>
                  </a:rPr>
                  <a:t>w</a:t>
                </a:r>
                <a:r>
                  <a:rPr lang="it" sz="1600" dirty="0">
                    <a:solidFill>
                      <a:schemeClr val="dk1"/>
                    </a:solidFill>
                    <a:latin typeface="Optima" panose="02000503060000020004" pitchFamily="2" charset="0"/>
                  </a:rPr>
                  <a:t>ith m(</a:t>
                </a:r>
                <a:r>
                  <a:rPr lang="it" sz="1600" i="1" dirty="0">
                    <a:solidFill>
                      <a:schemeClr val="dk1"/>
                    </a:solidFill>
                    <a:latin typeface="Optima" panose="02000503060000020004" pitchFamily="2" charset="0"/>
                  </a:rPr>
                  <a:t>p</a:t>
                </a:r>
                <a:r>
                  <a:rPr lang="it" sz="1600" dirty="0">
                    <a:solidFill>
                      <a:schemeClr val="dk1"/>
                    </a:solidFill>
                    <a:latin typeface="Optima" panose="02000503060000020004" pitchFamily="2" charset="0"/>
                  </a:rPr>
                  <a:t>) one can have </a:t>
                </a:r>
                <a:r>
                  <a:rPr lang="en-GB" sz="1600" dirty="0">
                    <a:latin typeface="Symbol" pitchFamily="2" charset="2"/>
                  </a:rPr>
                  <a:t>e(T) </a:t>
                </a:r>
                <a:r>
                  <a:rPr lang="en-GB" sz="1600" dirty="0">
                    <a:latin typeface="Optima" panose="02000503060000020004" pitchFamily="2" charset="0"/>
                  </a:rPr>
                  <a:t>like that of a massive gas </a:t>
                </a:r>
              </a:p>
              <a:p>
                <a:pPr marL="0" lvl="0" indent="0" algn="l" rtl="0">
                  <a:lnSpc>
                    <a:spcPts val="2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600" dirty="0">
                    <a:latin typeface="Optima" panose="02000503060000020004" pitchFamily="2" charset="0"/>
                  </a:rPr>
                  <a:t>with</a:t>
                </a:r>
                <a:r>
                  <a:rPr lang="it" sz="1600" dirty="0">
                    <a:solidFill>
                      <a:schemeClr val="dk1"/>
                    </a:solidFill>
                    <a:latin typeface="Optima" panose="02000503060000020004" pitchFamily="2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T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dk1"/>
                    </a:solidFill>
                    <a:latin typeface="Optima" panose="02000503060000020004" pitchFamily="2" charset="0"/>
                  </a:rPr>
                  <a:t> of a lighter mass gas</a:t>
                </a:r>
                <a:endParaRPr sz="1600" dirty="0">
                  <a:solidFill>
                    <a:schemeClr val="dk1"/>
                  </a:solidFill>
                  <a:latin typeface="Optima" panose="02000503060000020004" pitchFamily="2" charset="0"/>
                </a:endParaRPr>
              </a:p>
            </p:txBody>
          </p:sp>
        </mc:Choice>
        <mc:Fallback xmlns="">
          <p:sp>
            <p:nvSpPr>
              <p:cNvPr id="21" name="Google Shape;248;p26">
                <a:extLst>
                  <a:ext uri="{FF2B5EF4-FFF2-40B4-BE49-F238E27FC236}">
                    <a16:creationId xmlns:a16="http://schemas.microsoft.com/office/drawing/2014/main" id="{0D60EBA1-B5EA-2160-0888-58A6456F6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495" y="3925844"/>
                <a:ext cx="5140861" cy="774541"/>
              </a:xfrm>
              <a:prstGeom prst="rect">
                <a:avLst/>
              </a:prstGeom>
              <a:blipFill>
                <a:blip r:embed="rId6"/>
                <a:stretch>
                  <a:fillRect l="-7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249;p26">
            <a:extLst>
              <a:ext uri="{FF2B5EF4-FFF2-40B4-BE49-F238E27FC236}">
                <a16:creationId xmlns:a16="http://schemas.microsoft.com/office/drawing/2014/main" id="{BCE71A20-A168-EB8C-D29C-A5E3AE0942AF}"/>
              </a:ext>
            </a:extLst>
          </p:cNvPr>
          <p:cNvSpPr txBox="1"/>
          <p:nvPr/>
        </p:nvSpPr>
        <p:spPr>
          <a:xfrm>
            <a:off x="29218" y="2912111"/>
            <a:ext cx="921396" cy="3693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dk2"/>
                </a:solidFill>
                <a:latin typeface="Optima" panose="02000503060000020004" pitchFamily="2" charset="0"/>
              </a:rPr>
              <a:t>STRANGE</a:t>
            </a:r>
            <a:endParaRPr sz="1200" b="1" dirty="0">
              <a:solidFill>
                <a:schemeClr val="dk2"/>
              </a:solidFill>
              <a:latin typeface="Optima" panose="02000503060000020004" pitchFamily="2" charset="0"/>
            </a:endParaRPr>
          </a:p>
        </p:txBody>
      </p:sp>
      <p:pic>
        <p:nvPicPr>
          <p:cNvPr id="23" name="Google Shape;256;p26">
            <a:extLst>
              <a:ext uri="{FF2B5EF4-FFF2-40B4-BE49-F238E27FC236}">
                <a16:creationId xmlns:a16="http://schemas.microsoft.com/office/drawing/2014/main" id="{3BEB3984-8366-3A67-D851-D9837D8ECB8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2934" y="1715537"/>
            <a:ext cx="1283650" cy="8457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257;p26">
            <a:extLst>
              <a:ext uri="{FF2B5EF4-FFF2-40B4-BE49-F238E27FC236}">
                <a16:creationId xmlns:a16="http://schemas.microsoft.com/office/drawing/2014/main" id="{EB5F7CD9-064C-0AB0-3ED3-D56FCCF7B88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6566" y="3688768"/>
            <a:ext cx="1283650" cy="8457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250;p26">
            <a:extLst>
              <a:ext uri="{FF2B5EF4-FFF2-40B4-BE49-F238E27FC236}">
                <a16:creationId xmlns:a16="http://schemas.microsoft.com/office/drawing/2014/main" id="{1E8B492C-AF02-015C-E6D6-7B7ED311899D}"/>
              </a:ext>
            </a:extLst>
          </p:cNvPr>
          <p:cNvSpPr txBox="1"/>
          <p:nvPr/>
        </p:nvSpPr>
        <p:spPr>
          <a:xfrm>
            <a:off x="90132" y="1074182"/>
            <a:ext cx="643200" cy="3693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dk2"/>
                </a:solidFill>
                <a:latin typeface="Optima" panose="02000503060000020004" pitchFamily="2" charset="0"/>
              </a:rPr>
              <a:t>LIGHT</a:t>
            </a:r>
            <a:endParaRPr sz="1200" b="1" dirty="0">
              <a:solidFill>
                <a:schemeClr val="dk2"/>
              </a:solidFill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5900DE-D21A-31B3-8944-4E0A78556D0C}"/>
                  </a:ext>
                </a:extLst>
              </p:cNvPr>
              <p:cNvSpPr txBox="1"/>
              <p:nvPr/>
            </p:nvSpPr>
            <p:spPr>
              <a:xfrm>
                <a:off x="3315076" y="1677378"/>
                <a:ext cx="3945439" cy="67274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T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Quite different quark susceptibility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T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endParaRPr lang="en-IT" dirty="0">
                  <a:solidFill>
                    <a:srgbClr val="C00000"/>
                  </a:solidFill>
                  <a:latin typeface="Optima" panose="02000503060000020004" pitchFamily="2" charset="0"/>
                </a:endParaRPr>
              </a:p>
              <a:p>
                <a:r>
                  <a:rPr lang="en-GB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e</a:t>
                </a:r>
                <a:r>
                  <a:rPr lang="en-IT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ven if correspond to same </a:t>
                </a:r>
                <a:r>
                  <a:rPr lang="en-IT" dirty="0">
                    <a:solidFill>
                      <a:srgbClr val="C00000"/>
                    </a:solidFill>
                    <a:latin typeface="Symbol" pitchFamily="2" charset="2"/>
                  </a:rPr>
                  <a:t>e</a:t>
                </a:r>
                <a:r>
                  <a:rPr lang="en-IT" baseline="-25000" dirty="0">
                    <a:solidFill>
                      <a:srgbClr val="C00000"/>
                    </a:solidFill>
                  </a:rPr>
                  <a:t>lQCD</a:t>
                </a:r>
                <a:r>
                  <a:rPr lang="en-IT" dirty="0">
                    <a:solidFill>
                      <a:srgbClr val="C00000"/>
                    </a:solidFill>
                  </a:rPr>
                  <a:t>(T) ?!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5900DE-D21A-31B3-8944-4E0A78556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076" y="1677378"/>
                <a:ext cx="3945439" cy="672748"/>
              </a:xfrm>
              <a:prstGeom prst="rect">
                <a:avLst/>
              </a:prstGeom>
              <a:blipFill>
                <a:blip r:embed="rId8"/>
                <a:stretch>
                  <a:fillRect l="-1608" t="-1852" b="-1296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239;p26">
                <a:extLst>
                  <a:ext uri="{FF2B5EF4-FFF2-40B4-BE49-F238E27FC236}">
                    <a16:creationId xmlns:a16="http://schemas.microsoft.com/office/drawing/2014/main" id="{EF7879E6-D971-EA56-55BB-B36CBF5CC1BF}"/>
                  </a:ext>
                </a:extLst>
              </p:cNvPr>
              <p:cNvSpPr txBox="1"/>
              <p:nvPr/>
            </p:nvSpPr>
            <p:spPr>
              <a:xfrm>
                <a:off x="3261079" y="727043"/>
                <a:ext cx="3955445" cy="9540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lnSpc>
                    <a:spcPts val="198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dirty="0">
                    <a:solidFill>
                      <a:srgbClr val="0038D9"/>
                    </a:solidFill>
                  </a:rPr>
                  <a:t>Case 1:</a:t>
                </a:r>
                <a:r>
                  <a:rPr lang="en-GB" sz="1400" baseline="-25000" dirty="0">
                    <a:solidFill>
                      <a:srgbClr val="0038D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GB" sz="1400" dirty="0">
                    <a:solidFill>
                      <a:srgbClr val="0038D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 smtClean="0">
                            <a:solidFill>
                              <a:srgbClr val="0038D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38D9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ar-AE" sz="1400" b="0" i="1" smtClean="0">
                            <a:solidFill>
                              <a:srgbClr val="0038D9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38D9"/>
                        </a:solidFill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sz="1400" b="0" i="1" smtClean="0">
                        <a:solidFill>
                          <a:srgbClr val="0038D9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ar-AE" sz="1400" dirty="0">
                  <a:solidFill>
                    <a:srgbClr val="0038D9"/>
                  </a:solidFill>
                </a:endParaRPr>
              </a:p>
              <a:p>
                <a:pPr lvl="0">
                  <a:lnSpc>
                    <a:spcPts val="1980"/>
                  </a:lnSpc>
                </a:pPr>
                <a:r>
                  <a:rPr lang="en-GB" sz="1400" dirty="0">
                    <a:solidFill>
                      <a:srgbClr val="D78936"/>
                    </a:solidFill>
                  </a:rPr>
                  <a:t>Case 2: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1400" dirty="0">
                    <a:solidFill>
                      <a:srgbClr val="D78936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400" i="1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400" b="0" i="0" smtClean="0">
                        <a:solidFill>
                          <a:srgbClr val="D78936"/>
                        </a:solidFill>
                        <a:latin typeface="Cambria Math" panose="02040503050406030204" pitchFamily="18" charset="0"/>
                      </a:rPr>
                      <m:t>+1/3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00" dirty="0">
                    <a:solidFill>
                      <a:srgbClr val="D78936"/>
                    </a:solidFill>
                  </a:rPr>
                  <a:t> 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b="0" i="1" dirty="0" smtClean="0">
                            <a:solidFill>
                              <a:srgbClr val="D7893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dirty="0" smtClean="0">
                        <a:solidFill>
                          <a:srgbClr val="D78936"/>
                        </a:solidFill>
                        <a:latin typeface="Cambria Math" panose="02040503050406030204" pitchFamily="18" charset="0"/>
                      </a:rPr>
                      <m:t>=1.3 </m:t>
                    </m:r>
                    <m:r>
                      <a:rPr lang="en-US" sz="1400" b="0" i="1" dirty="0" smtClean="0">
                        <a:solidFill>
                          <a:srgbClr val="D78936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GB" sz="1400" dirty="0">
                  <a:solidFill>
                    <a:srgbClr val="D78936"/>
                  </a:solidFill>
                </a:endParaRPr>
              </a:p>
              <a:p>
                <a:pPr marL="0" lvl="0" indent="0" algn="l" rtl="0">
                  <a:lnSpc>
                    <a:spcPts val="198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dirty="0">
                    <a:solidFill>
                      <a:schemeClr val="accent6">
                        <a:lumMod val="75000"/>
                      </a:schemeClr>
                    </a:solidFill>
                  </a:rPr>
                  <a:t>Case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ar-AE" sz="1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ar-AE" sz="1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sz="1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ar-AE" sz="1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14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GB" sz="1400" dirty="0">
                    <a:solidFill>
                      <a:schemeClr val="accent6">
                        <a:lumMod val="75000"/>
                      </a:schemeClr>
                    </a:solidFill>
                  </a:rPr>
                  <a:t>fixed by charm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ar-AE" sz="1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ar-AE" sz="1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</m:oMath>
                </a14:m>
                <a:r>
                  <a:rPr lang="ar-AE" sz="14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Google Shape;239;p26">
                <a:extLst>
                  <a:ext uri="{FF2B5EF4-FFF2-40B4-BE49-F238E27FC236}">
                    <a16:creationId xmlns:a16="http://schemas.microsoft.com/office/drawing/2014/main" id="{EF7879E6-D971-EA56-55BB-B36CBF5CC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079" y="727043"/>
                <a:ext cx="3955445" cy="954077"/>
              </a:xfrm>
              <a:prstGeom prst="rect">
                <a:avLst/>
              </a:prstGeom>
              <a:blipFill>
                <a:blip r:embed="rId9"/>
                <a:stretch>
                  <a:fillRect l="-3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Google Shape;241;p26">
            <a:extLst>
              <a:ext uri="{FF2B5EF4-FFF2-40B4-BE49-F238E27FC236}">
                <a16:creationId xmlns:a16="http://schemas.microsoft.com/office/drawing/2014/main" id="{5DB0D0AF-8AF1-CC50-6395-A295D19111A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60515" y="940498"/>
            <a:ext cx="1527664" cy="46225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AB047-B767-7762-3989-6F9E8AE800A2}"/>
                  </a:ext>
                </a:extLst>
              </p:cNvPr>
              <p:cNvSpPr txBox="1"/>
              <p:nvPr/>
            </p:nvSpPr>
            <p:spPr>
              <a:xfrm>
                <a:off x="3315076" y="2715086"/>
                <a:ext cx="3102731" cy="468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sSup>
                            <m:sSupPr>
                              <m:ctrlPr>
                                <a:rPr lang="en-IT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T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T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T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T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7AB047-B767-7762-3989-6F9E8AE80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076" y="2715086"/>
                <a:ext cx="3102731" cy="468718"/>
              </a:xfrm>
              <a:prstGeom prst="rect">
                <a:avLst/>
              </a:prstGeom>
              <a:blipFill>
                <a:blip r:embed="rId11"/>
                <a:stretch>
                  <a:fillRect l="-2041" b="-1315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0FCEAF-04A3-510A-F2A2-E118AB7431A7}"/>
                  </a:ext>
                </a:extLst>
              </p:cNvPr>
              <p:cNvSpPr txBox="1"/>
              <p:nvPr/>
            </p:nvSpPr>
            <p:spPr>
              <a:xfrm>
                <a:off x="3315076" y="3244366"/>
                <a:ext cx="1720920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IT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endParaRPr lang="en-IT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0FCEAF-04A3-510A-F2A2-E118AB74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076" y="3244366"/>
                <a:ext cx="1720920" cy="469231"/>
              </a:xfrm>
              <a:prstGeom prst="rect">
                <a:avLst/>
              </a:prstGeom>
              <a:blipFill>
                <a:blip r:embed="rId12"/>
                <a:stretch>
                  <a:fillRect l="-5147" b="-78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B2DD31-F2B9-8228-9F9F-FB935A953FB7}"/>
                  </a:ext>
                </a:extLst>
              </p:cNvPr>
              <p:cNvSpPr txBox="1"/>
              <p:nvPr/>
            </p:nvSpPr>
            <p:spPr>
              <a:xfrm>
                <a:off x="5200326" y="3272802"/>
                <a:ext cx="2876108" cy="69070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36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Optima" panose="02000503060000020004" pitchFamily="2" charset="0"/>
                  </a:rPr>
                  <a:t>w</a:t>
                </a:r>
                <a:r>
                  <a:rPr lang="en-IT" dirty="0">
                    <a:latin typeface="Optima" panose="02000503060000020004" pitchFamily="2" charset="0"/>
                  </a:rPr>
                  <a:t>eights higher </a:t>
                </a:r>
                <a:r>
                  <a:rPr lang="en-IT" i="1" dirty="0">
                    <a:latin typeface="Optima" panose="02000503060000020004" pitchFamily="2" charset="0"/>
                  </a:rPr>
                  <a:t>p</a:t>
                </a:r>
              </a:p>
              <a:p>
                <a:pPr algn="ctr">
                  <a:lnSpc>
                    <a:spcPts val="2360"/>
                  </a:lnSpc>
                </a:pPr>
                <a:r>
                  <a:rPr lang="en-IT" dirty="0">
                    <a:latin typeface="Optima" panose="02000503060000020004" pitchFamily="2" charset="0"/>
                  </a:rPr>
                  <a:t>of the distribution f(p) wrt </a:t>
                </a:r>
                <a:r>
                  <a:rPr lang="en-GB" sz="1800" dirty="0">
                    <a:latin typeface="Symbol" pitchFamily="2" charset="2"/>
                  </a:rPr>
                  <a:t>e</a:t>
                </a:r>
                <a:endParaRPr lang="en-IT" dirty="0">
                  <a:latin typeface="Optima" panose="02000503060000020004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B2DD31-F2B9-8228-9F9F-FB935A953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26" y="3272802"/>
                <a:ext cx="2876108" cy="690702"/>
              </a:xfrm>
              <a:prstGeom prst="rect">
                <a:avLst/>
              </a:prstGeom>
              <a:blipFill>
                <a:blip r:embed="rId13"/>
                <a:stretch>
                  <a:fillRect l="-1322" t="-1818" r="-1322" b="-1454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96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9688" y="161570"/>
            <a:ext cx="822960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Basic Scales and specific of HQ@RHIC-LHC</a:t>
            </a:r>
            <a:br>
              <a:rPr lang="en-US" sz="2800" b="1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89576" y="599385"/>
            <a:ext cx="5354423" cy="28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en-US" b="1" u="sng" dirty="0">
                <a:solidFill>
                  <a:srgbClr val="C00000"/>
                </a:solidFill>
                <a:latin typeface="Optima"/>
                <a:cs typeface="Optima"/>
              </a:rPr>
              <a:t>Why Heavy</a:t>
            </a:r>
            <a:r>
              <a:rPr lang="en-US" b="1" dirty="0">
                <a:solidFill>
                  <a:srgbClr val="C00000"/>
                </a:solidFill>
                <a:latin typeface="Optima"/>
                <a:cs typeface="Optima"/>
              </a:rPr>
              <a:t>? </a:t>
            </a:r>
          </a:p>
          <a:p>
            <a:pPr>
              <a:lnSpc>
                <a:spcPts val="2600"/>
              </a:lnSpc>
              <a:spcAft>
                <a:spcPts val="400"/>
              </a:spcAft>
              <a:buFont typeface="Wingdings" charset="0"/>
              <a:buChar char="Ø"/>
              <a:defRPr/>
            </a:pPr>
            <a:r>
              <a:rPr lang="en-US" sz="1500" dirty="0">
                <a:latin typeface="Optima"/>
                <a:cs typeface="Optima"/>
              </a:rPr>
              <a:t> </a:t>
            </a:r>
            <a:r>
              <a:rPr lang="en-US" sz="1500" i="1" dirty="0">
                <a:latin typeface="Optima"/>
                <a:cs typeface="Optima"/>
              </a:rPr>
              <a:t>PARTICLE Physics</a:t>
            </a:r>
            <a:r>
              <a:rPr lang="en-US" sz="1500" dirty="0">
                <a:latin typeface="Optima"/>
                <a:cs typeface="Optima"/>
              </a:rPr>
              <a:t>: </a:t>
            </a:r>
            <a:r>
              <a:rPr lang="en-US" sz="1500" b="1" dirty="0" err="1">
                <a:latin typeface="Optima"/>
                <a:cs typeface="Optima"/>
              </a:rPr>
              <a:t>m</a:t>
            </a:r>
            <a:r>
              <a:rPr lang="en-US" sz="1500" b="1" baseline="-25000" dirty="0" err="1">
                <a:latin typeface="Optima"/>
                <a:cs typeface="Optima"/>
              </a:rPr>
              <a:t>c,b</a:t>
            </a:r>
            <a:r>
              <a:rPr lang="en-US" sz="1500" b="1" dirty="0">
                <a:latin typeface="Optima"/>
                <a:cs typeface="Optima"/>
              </a:rPr>
              <a:t> &gt;&gt; </a:t>
            </a:r>
            <a:r>
              <a:rPr lang="en-US" sz="1500" b="1" dirty="0">
                <a:latin typeface="Symbol" charset="2"/>
                <a:cs typeface="Symbol" charset="2"/>
              </a:rPr>
              <a:t>L</a:t>
            </a:r>
            <a:r>
              <a:rPr lang="en-US" sz="1500" b="1" baseline="-25000" dirty="0">
                <a:latin typeface="Optima"/>
                <a:cs typeface="Optima"/>
              </a:rPr>
              <a:t>QCD</a:t>
            </a:r>
            <a:r>
              <a:rPr lang="en-US" sz="1500" b="1" dirty="0">
                <a:latin typeface="Optima"/>
                <a:cs typeface="Optima"/>
              </a:rPr>
              <a:t>  </a:t>
            </a:r>
            <a:r>
              <a:rPr lang="en-US" sz="1500" dirty="0" err="1">
                <a:latin typeface="Optima"/>
                <a:cs typeface="Optima"/>
              </a:rPr>
              <a:t>pQCD</a:t>
            </a:r>
            <a:r>
              <a:rPr lang="en-US" sz="1500" dirty="0">
                <a:latin typeface="Optima"/>
                <a:cs typeface="Optima"/>
              </a:rPr>
              <a:t> initial production </a:t>
            </a:r>
          </a:p>
          <a:p>
            <a:pPr>
              <a:spcAft>
                <a:spcPts val="300"/>
              </a:spcAft>
              <a:buFont typeface="Wingdings" charset="0"/>
              <a:buChar char="Ø"/>
              <a:defRPr/>
            </a:pPr>
            <a:r>
              <a:rPr lang="en-US" sz="1500" dirty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Optima"/>
                <a:cs typeface="Optima"/>
              </a:rPr>
              <a:t>PLASMA Physics</a:t>
            </a:r>
            <a:r>
              <a:rPr lang="en-US" sz="1500" dirty="0">
                <a:solidFill>
                  <a:srgbClr val="000000"/>
                </a:solidFill>
                <a:latin typeface="Optima"/>
                <a:cs typeface="Optima"/>
              </a:rPr>
              <a:t>:</a:t>
            </a:r>
          </a:p>
          <a:p>
            <a:pPr>
              <a:spcAft>
                <a:spcPts val="30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Optima"/>
                <a:cs typeface="Optima"/>
              </a:rPr>
              <a:t>    - </a:t>
            </a:r>
            <a:r>
              <a:rPr lang="en-US" sz="1500" b="1" dirty="0" err="1">
                <a:solidFill>
                  <a:srgbClr val="000000"/>
                </a:solidFill>
                <a:latin typeface="Optima"/>
                <a:cs typeface="Optima"/>
              </a:rPr>
              <a:t>m</a:t>
            </a:r>
            <a:r>
              <a:rPr lang="en-US" sz="1500" b="1" baseline="-25000" dirty="0" err="1">
                <a:solidFill>
                  <a:srgbClr val="000000"/>
                </a:solidFill>
                <a:latin typeface="Optima"/>
                <a:cs typeface="Optima"/>
              </a:rPr>
              <a:t>c,b</a:t>
            </a:r>
            <a:r>
              <a:rPr lang="en-US" sz="1500" b="1" dirty="0">
                <a:solidFill>
                  <a:srgbClr val="000000"/>
                </a:solidFill>
                <a:latin typeface="Optima"/>
                <a:cs typeface="Optima"/>
              </a:rPr>
              <a:t> &gt;&gt; T</a:t>
            </a:r>
            <a:r>
              <a:rPr lang="en-US" sz="1500" b="1" baseline="-25000" dirty="0">
                <a:solidFill>
                  <a:srgbClr val="000000"/>
                </a:solidFill>
                <a:latin typeface="Optima"/>
                <a:cs typeface="Optima"/>
              </a:rPr>
              <a:t>RHIC,LHC</a:t>
            </a:r>
            <a:r>
              <a:rPr lang="en-US" sz="1500" b="1" dirty="0">
                <a:solidFill>
                  <a:srgbClr val="000000"/>
                </a:solidFill>
                <a:latin typeface="Optima"/>
                <a:cs typeface="Optima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Optima"/>
                <a:cs typeface="Optima"/>
              </a:rPr>
              <a:t>no thermal production      </a:t>
            </a:r>
          </a:p>
          <a:p>
            <a:pPr>
              <a:spcAft>
                <a:spcPts val="300"/>
              </a:spcAft>
              <a:defRPr/>
            </a:pPr>
            <a:r>
              <a:rPr lang="en-US" sz="1600" b="1" dirty="0">
                <a:latin typeface="Optima"/>
                <a:cs typeface="Optima"/>
              </a:rPr>
              <a:t>   - </a:t>
            </a:r>
            <a:r>
              <a:rPr lang="en-US" sz="1600" b="1" dirty="0" err="1">
                <a:latin typeface="Optima"/>
                <a:cs typeface="Optima"/>
              </a:rPr>
              <a:t>m</a:t>
            </a:r>
            <a:r>
              <a:rPr lang="en-US" sz="1600" b="1" baseline="-25000" dirty="0" err="1">
                <a:latin typeface="Optima"/>
                <a:cs typeface="Optima"/>
              </a:rPr>
              <a:t>c,b</a:t>
            </a:r>
            <a:r>
              <a:rPr lang="en-US" sz="1600" b="1" dirty="0">
                <a:latin typeface="Optima"/>
                <a:cs typeface="Optima"/>
              </a:rPr>
              <a:t> &gt;&gt; </a:t>
            </a:r>
            <a:r>
              <a:rPr lang="en-US" sz="1600" b="1" dirty="0" err="1">
                <a:latin typeface="Optima"/>
                <a:cs typeface="Optima"/>
              </a:rPr>
              <a:t>gT</a:t>
            </a:r>
            <a:r>
              <a:rPr lang="en-US" sz="1600" b="1" baseline="-25000" dirty="0" err="1">
                <a:latin typeface="Optima"/>
                <a:cs typeface="Optima"/>
              </a:rPr>
              <a:t>RHIC,LHC</a:t>
            </a:r>
            <a:r>
              <a:rPr lang="en-US" sz="1600" b="1" dirty="0">
                <a:latin typeface="Optima"/>
                <a:cs typeface="Optima"/>
              </a:rPr>
              <a:t> </a:t>
            </a:r>
            <a:r>
              <a:rPr lang="en-US" sz="1600" dirty="0">
                <a:latin typeface="Optima"/>
                <a:cs typeface="Optima"/>
              </a:rPr>
              <a:t>soft scatterings </a:t>
            </a:r>
            <a:r>
              <a:rPr lang="en-US" sz="1600" dirty="0">
                <a:latin typeface="Optima"/>
                <a:cs typeface="Optima"/>
                <a:sym typeface="Wingdings"/>
              </a:rPr>
              <a:t> Brownian motion</a:t>
            </a:r>
            <a:endParaRPr lang="en-US" sz="1600" baseline="-25000" dirty="0">
              <a:latin typeface="Abadi MT Condensed Light"/>
              <a:cs typeface="Abadi MT Condensed Light"/>
              <a:sym typeface="Wingdings"/>
            </a:endParaRPr>
          </a:p>
          <a:p>
            <a:pPr>
              <a:spcAft>
                <a:spcPts val="300"/>
              </a:spcAft>
              <a:defRPr/>
            </a:pPr>
            <a:endParaRPr lang="en-US" sz="1600" b="1" u="sng" dirty="0">
              <a:solidFill>
                <a:srgbClr val="C00000"/>
              </a:solidFill>
              <a:latin typeface="Optima"/>
              <a:cs typeface="Optima"/>
            </a:endParaRPr>
          </a:p>
          <a:p>
            <a:pPr>
              <a:lnSpc>
                <a:spcPts val="2600"/>
              </a:lnSpc>
              <a:defRPr/>
            </a:pPr>
            <a:r>
              <a:rPr lang="en-US" b="1" u="sng" dirty="0">
                <a:solidFill>
                  <a:srgbClr val="C00000"/>
                </a:solidFill>
                <a:latin typeface="Optima"/>
                <a:cs typeface="Optima"/>
              </a:rPr>
              <a:t>Specific Features:</a:t>
            </a:r>
          </a:p>
          <a:p>
            <a:pPr>
              <a:lnSpc>
                <a:spcPts val="2600"/>
              </a:lnSpc>
              <a:buFont typeface="Wingdings" charset="0"/>
              <a:buChar char="Ø"/>
              <a:defRPr/>
            </a:pPr>
            <a:r>
              <a:rPr lang="en-US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Symbol" charset="2"/>
              </a:rPr>
              <a:t> </a:t>
            </a:r>
            <a:r>
              <a:rPr lang="en-US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5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0</a:t>
            </a:r>
            <a:r>
              <a:rPr lang="en-US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≈ 1/2m</a:t>
            </a:r>
            <a:r>
              <a:rPr lang="en-US" sz="15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</a:t>
            </a:r>
            <a:r>
              <a:rPr lang="en-US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</a:t>
            </a:r>
            <a:r>
              <a:rPr lang="en-US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(&lt;</a:t>
            </a:r>
            <a:r>
              <a: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0.1 </a:t>
            </a:r>
            <a:r>
              <a:rPr lang="en-US" sz="1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fm</a:t>
            </a:r>
            <a:r>
              <a: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/c</a:t>
            </a:r>
            <a:r>
              <a:rPr lang="en-US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)&lt;&lt; </a:t>
            </a:r>
            <a:r>
              <a:rPr lang="en-US" sz="15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500" b="1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QGP</a:t>
            </a:r>
            <a:r>
              <a:rPr lang="en-US" sz="1500" b="1" baseline="-25000" dirty="0">
                <a:latin typeface="Optima"/>
                <a:cs typeface="Optima"/>
              </a:rPr>
              <a:t> </a:t>
            </a:r>
            <a:r>
              <a:rPr lang="en-US" sz="1500" dirty="0">
                <a:latin typeface="Optima"/>
                <a:cs typeface="Optima"/>
              </a:rPr>
              <a:t>witness of all QGP evolution</a:t>
            </a:r>
          </a:p>
          <a:p>
            <a:pPr>
              <a:lnSpc>
                <a:spcPts val="2600"/>
              </a:lnSpc>
              <a:spcAft>
                <a:spcPts val="400"/>
              </a:spcAft>
              <a:buFont typeface="Wingdings" charset="0"/>
              <a:buChar char="Ø"/>
              <a:defRPr/>
            </a:pPr>
            <a:r>
              <a:rPr lang="en-U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th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≈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QGP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&gt;&gt;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q,g</a:t>
            </a:r>
            <a:r>
              <a:rPr lang="en-US" sz="1600" b="1" dirty="0">
                <a:solidFill>
                  <a:srgbClr val="FF0000"/>
                </a:solidFill>
                <a:latin typeface="Optima"/>
                <a:cs typeface="Optima"/>
              </a:rPr>
              <a:t> </a:t>
            </a:r>
            <a:r>
              <a:rPr lang="en-US" sz="1500" u="sng" dirty="0">
                <a:solidFill>
                  <a:srgbClr val="FF0000"/>
                </a:solidFill>
                <a:latin typeface="Optima"/>
                <a:cs typeface="Optima"/>
              </a:rPr>
              <a:t>carry more information of their evolution</a:t>
            </a:r>
            <a:endParaRPr lang="en-US" sz="1500" dirty="0">
              <a:solidFill>
                <a:srgbClr val="FF0000"/>
              </a:solidFill>
              <a:latin typeface="Optima"/>
              <a:cs typeface="Optim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BD766-3390-2871-57DB-BB748FFD7EA4}"/>
              </a:ext>
            </a:extLst>
          </p:cNvPr>
          <p:cNvSpPr txBox="1"/>
          <p:nvPr/>
        </p:nvSpPr>
        <p:spPr>
          <a:xfrm>
            <a:off x="65988" y="4049917"/>
            <a:ext cx="4637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u="sng" dirty="0">
                <a:latin typeface="Optima"/>
                <a:cs typeface="Optima"/>
              </a:rPr>
              <a:t>Reviews</a:t>
            </a:r>
            <a:r>
              <a:rPr lang="it-IT" sz="1200" dirty="0">
                <a:latin typeface="Optima"/>
                <a:cs typeface="Optima"/>
              </a:rPr>
              <a:t>:</a:t>
            </a:r>
          </a:p>
          <a:p>
            <a:r>
              <a:rPr lang="it-IT" sz="1200" dirty="0">
                <a:latin typeface="Optima"/>
                <a:cs typeface="Optima"/>
              </a:rPr>
              <a:t>- </a:t>
            </a:r>
            <a:r>
              <a:rPr lang="it-IT" sz="1200" dirty="0" err="1">
                <a:latin typeface="Optima"/>
                <a:cs typeface="Optima"/>
              </a:rPr>
              <a:t>F</a:t>
            </a:r>
            <a:r>
              <a:rPr lang="it-IT" sz="1200" dirty="0">
                <a:latin typeface="Optima"/>
                <a:cs typeface="Optima"/>
              </a:rPr>
              <a:t>. Prino and </a:t>
            </a:r>
            <a:r>
              <a:rPr lang="it-IT" sz="1200" dirty="0" err="1">
                <a:latin typeface="Optima"/>
                <a:cs typeface="Optima"/>
              </a:rPr>
              <a:t>R</a:t>
            </a:r>
            <a:r>
              <a:rPr lang="it-IT" sz="1200" dirty="0">
                <a:latin typeface="Optima"/>
                <a:cs typeface="Optima"/>
              </a:rPr>
              <a:t>. Rapp, JPG (2019)</a:t>
            </a:r>
          </a:p>
          <a:p>
            <a:r>
              <a:rPr lang="it-IT" sz="1200" dirty="0">
                <a:latin typeface="Optima"/>
                <a:cs typeface="Optima"/>
              </a:rPr>
              <a:t>- X. Dong and VG, </a:t>
            </a:r>
            <a:r>
              <a:rPr lang="it-IT" sz="1200" dirty="0" err="1">
                <a:latin typeface="Optima"/>
                <a:cs typeface="Optima"/>
              </a:rPr>
              <a:t>Prog.Part.Nucl.Phys</a:t>
            </a:r>
            <a:r>
              <a:rPr lang="it-IT" sz="1200" dirty="0">
                <a:latin typeface="Optima"/>
                <a:cs typeface="Optima"/>
              </a:rPr>
              <a:t>. (2019)</a:t>
            </a:r>
          </a:p>
          <a:p>
            <a:r>
              <a:rPr lang="it-IT" sz="1200" dirty="0">
                <a:latin typeface="Optima"/>
                <a:cs typeface="Optima"/>
              </a:rPr>
              <a:t>- </a:t>
            </a:r>
            <a:r>
              <a:rPr lang="it-IT" sz="1200" dirty="0" err="1">
                <a:latin typeface="Optima"/>
                <a:cs typeface="Optima"/>
              </a:rPr>
              <a:t>Jiaxing</a:t>
            </a:r>
            <a:r>
              <a:rPr lang="it-IT" sz="1200" dirty="0">
                <a:latin typeface="Optima"/>
                <a:cs typeface="Optima"/>
              </a:rPr>
              <a:t> Zhao et al., </a:t>
            </a:r>
            <a:r>
              <a:rPr lang="it-IT" sz="1200" dirty="0" err="1">
                <a:latin typeface="Optima"/>
                <a:cs typeface="Optima"/>
              </a:rPr>
              <a:t>Prog.Part.Nucl.Phys</a:t>
            </a:r>
            <a:r>
              <a:rPr lang="it-IT" sz="1200" dirty="0">
                <a:latin typeface="Optima"/>
                <a:cs typeface="Optima"/>
              </a:rPr>
              <a:t>. (2020)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21EA1B2-1FA1-20FF-F667-220BACC8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" y="686869"/>
            <a:ext cx="3648173" cy="3129170"/>
          </a:xfrm>
          <a:prstGeom prst="rect">
            <a:avLst/>
          </a:prstGeom>
          <a:noFill/>
          <a:ln w="57150">
            <a:solidFill>
              <a:srgbClr val="FF88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BB52D3-B3E6-60AD-CFBC-ABEA22FFAF19}"/>
                  </a:ext>
                </a:extLst>
              </p:cNvPr>
              <p:cNvSpPr txBox="1"/>
              <p:nvPr/>
            </p:nvSpPr>
            <p:spPr>
              <a:xfrm>
                <a:off x="4439565" y="3867623"/>
                <a:ext cx="4054443" cy="597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IT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𝐿𝐻𝐶</m:t>
                          </m:r>
                        </m:sub>
                      </m:sSub>
                      <m:r>
                        <a:rPr lang="en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2.5          </m:t>
                      </m:r>
                      <m:sSub>
                        <m:sSubPr>
                          <m:ctrlPr>
                            <a:rPr lang="en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IT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𝐹𝐴𝐼𝑅</m:t>
                          </m:r>
                        </m:sub>
                      </m:sSub>
                      <m:r>
                        <a:rPr lang="en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7−10</m:t>
                      </m:r>
                    </m:oMath>
                  </m:oMathPara>
                </a14:m>
                <a:endParaRPr lang="en-IT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BB52D3-B3E6-60AD-CFBC-ABEA22FFA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565" y="3867623"/>
                <a:ext cx="4054443" cy="597792"/>
              </a:xfrm>
              <a:prstGeom prst="rect">
                <a:avLst/>
              </a:prstGeom>
              <a:blipFill>
                <a:blip r:embed="rId3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ine 10">
            <a:extLst>
              <a:ext uri="{FF2B5EF4-FFF2-40B4-BE49-F238E27FC236}">
                <a16:creationId xmlns:a16="http://schemas.microsoft.com/office/drawing/2014/main" id="{B46B90BC-871B-580F-555B-82119387EB9A}"/>
              </a:ext>
            </a:extLst>
          </p:cNvPr>
          <p:cNvSpPr>
            <a:spLocks noChangeShapeType="1"/>
          </p:cNvSpPr>
          <p:nvPr/>
        </p:nvSpPr>
        <p:spPr bwMode="auto">
          <a:xfrm rot="21480000" flipH="1">
            <a:off x="1764669" y="2155582"/>
            <a:ext cx="311302" cy="252243"/>
          </a:xfrm>
          <a:prstGeom prst="line">
            <a:avLst/>
          </a:prstGeom>
          <a:noFill/>
          <a:ln w="57150">
            <a:solidFill>
              <a:srgbClr val="D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90A1C1C8-5DE7-EAFC-B605-77236F7FA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133" y="2039771"/>
            <a:ext cx="17275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rgbClr val="D00000"/>
                </a:solidFill>
                <a:latin typeface="Optima" panose="02000503060000020004" pitchFamily="2" charset="0"/>
              </a:rPr>
              <a:t>&lt;- 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DA0083-7740-5929-D1C2-EBE08A16452D}"/>
              </a:ext>
            </a:extLst>
          </p:cNvPr>
          <p:cNvSpPr txBox="1"/>
          <p:nvPr/>
        </p:nvSpPr>
        <p:spPr>
          <a:xfrm>
            <a:off x="1644642" y="1900238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A80C3-EA45-4BFD-F4EA-A8C42826D734}"/>
              </a:ext>
            </a:extLst>
          </p:cNvPr>
          <p:cNvSpPr txBox="1"/>
          <p:nvPr/>
        </p:nvSpPr>
        <p:spPr>
          <a:xfrm>
            <a:off x="800148" y="2242871"/>
            <a:ext cx="1064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</a:rPr>
              <a:t>FAIR/NA60+</a:t>
            </a:r>
          </a:p>
        </p:txBody>
      </p:sp>
    </p:spTree>
    <p:extLst>
      <p:ext uri="{BB962C8B-B14F-4D97-AF65-F5344CB8AC3E}">
        <p14:creationId xmlns:p14="http://schemas.microsoft.com/office/powerpoint/2010/main" val="23348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4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0C4FD-82D7-BD7F-9EE1-CFC3183C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29</a:t>
            </a:fld>
            <a:endParaRPr lang="en-IT"/>
          </a:p>
        </p:txBody>
      </p:sp>
      <p:pic>
        <p:nvPicPr>
          <p:cNvPr id="6" name="Google Shape;240;p26">
            <a:extLst>
              <a:ext uri="{FF2B5EF4-FFF2-40B4-BE49-F238E27FC236}">
                <a16:creationId xmlns:a16="http://schemas.microsoft.com/office/drawing/2014/main" id="{DC4E2481-2349-FCAE-3461-79CFA4B2AAC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0776" y="533780"/>
            <a:ext cx="3690535" cy="31144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241;p26">
            <a:extLst>
              <a:ext uri="{FF2B5EF4-FFF2-40B4-BE49-F238E27FC236}">
                <a16:creationId xmlns:a16="http://schemas.microsoft.com/office/drawing/2014/main" id="{ED18857D-A85C-9B6C-7305-71E312D0B9D5}"/>
              </a:ext>
            </a:extLst>
          </p:cNvPr>
          <p:cNvCxnSpPr>
            <a:cxnSpLocks/>
          </p:cNvCxnSpPr>
          <p:nvPr/>
        </p:nvCxnSpPr>
        <p:spPr>
          <a:xfrm>
            <a:off x="188558" y="2448796"/>
            <a:ext cx="605666" cy="116700"/>
          </a:xfrm>
          <a:prstGeom prst="straightConnector1">
            <a:avLst/>
          </a:prstGeom>
          <a:noFill/>
          <a:ln w="19050" cap="flat" cmpd="sng">
            <a:solidFill>
              <a:srgbClr val="FF383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2;p26">
            <a:extLst>
              <a:ext uri="{FF2B5EF4-FFF2-40B4-BE49-F238E27FC236}">
                <a16:creationId xmlns:a16="http://schemas.microsoft.com/office/drawing/2014/main" id="{C0D0C2ED-1B6E-860C-131D-0E490ADEF6DC}"/>
              </a:ext>
            </a:extLst>
          </p:cNvPr>
          <p:cNvCxnSpPr>
            <a:cxnSpLocks/>
          </p:cNvCxnSpPr>
          <p:nvPr/>
        </p:nvCxnSpPr>
        <p:spPr>
          <a:xfrm flipV="1">
            <a:off x="286093" y="2827556"/>
            <a:ext cx="685800" cy="133800"/>
          </a:xfrm>
          <a:prstGeom prst="straightConnector1">
            <a:avLst/>
          </a:prstGeom>
          <a:noFill/>
          <a:ln w="19050" cap="flat" cmpd="sng">
            <a:solidFill>
              <a:srgbClr val="FF3838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" name="Google Shape;243;p26">
            <a:extLst>
              <a:ext uri="{FF2B5EF4-FFF2-40B4-BE49-F238E27FC236}">
                <a16:creationId xmlns:a16="http://schemas.microsoft.com/office/drawing/2014/main" id="{EAFEAB3F-7764-33B9-0964-82C71B08C3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2318" y="841080"/>
            <a:ext cx="2019875" cy="6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4;p26">
            <a:extLst>
              <a:ext uri="{FF2B5EF4-FFF2-40B4-BE49-F238E27FC236}">
                <a16:creationId xmlns:a16="http://schemas.microsoft.com/office/drawing/2014/main" id="{501A8868-AB05-46AB-37AC-CCB6CAE02692}"/>
              </a:ext>
            </a:extLst>
          </p:cNvPr>
          <p:cNvSpPr txBox="1"/>
          <p:nvPr/>
        </p:nvSpPr>
        <p:spPr>
          <a:xfrm>
            <a:off x="4114799" y="581605"/>
            <a:ext cx="4320345" cy="384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 dirty="0">
                <a:solidFill>
                  <a:srgbClr val="FF0000"/>
                </a:solidFill>
              </a:rPr>
              <a:t>lQCD quenched                              w dynamical fermions</a:t>
            </a:r>
            <a:endParaRPr sz="1300" b="1" dirty="0">
              <a:solidFill>
                <a:srgbClr val="FF0000"/>
              </a:solidFill>
            </a:endParaRPr>
          </a:p>
        </p:txBody>
      </p:sp>
      <p:pic>
        <p:nvPicPr>
          <p:cNvPr id="11" name="Google Shape;245;p26">
            <a:extLst>
              <a:ext uri="{FF2B5EF4-FFF2-40B4-BE49-F238E27FC236}">
                <a16:creationId xmlns:a16="http://schemas.microsoft.com/office/drawing/2014/main" id="{FF5A167B-E321-C1E2-2DD8-AB190BE8E8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875" y="1022730"/>
            <a:ext cx="2189270" cy="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7;p26">
            <a:extLst>
              <a:ext uri="{FF2B5EF4-FFF2-40B4-BE49-F238E27FC236}">
                <a16:creationId xmlns:a16="http://schemas.microsoft.com/office/drawing/2014/main" id="{5484001C-13A1-D8C8-F851-F840F9FD734E}"/>
              </a:ext>
            </a:extLst>
          </p:cNvPr>
          <p:cNvSpPr txBox="1"/>
          <p:nvPr/>
        </p:nvSpPr>
        <p:spPr>
          <a:xfrm>
            <a:off x="6379209" y="313262"/>
            <a:ext cx="2578179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" sz="1050" dirty="0">
                <a:solidFill>
                  <a:schemeClr val="dk1"/>
                </a:solidFill>
              </a:rPr>
              <a:t>M.L. Sambataro et al, </a:t>
            </a:r>
            <a:r>
              <a:rPr lang="it" sz="1050" dirty="0">
                <a:solidFill>
                  <a:schemeClr val="dk1"/>
                </a:solidFill>
                <a:highlight>
                  <a:schemeClr val="lt1"/>
                </a:highlight>
              </a:rPr>
              <a:t>Eur.Phys.J.C 84 (2024)</a:t>
            </a:r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13" name="Google Shape;248;p26">
            <a:extLst>
              <a:ext uri="{FF2B5EF4-FFF2-40B4-BE49-F238E27FC236}">
                <a16:creationId xmlns:a16="http://schemas.microsoft.com/office/drawing/2014/main" id="{11C21698-2F78-88C0-9EA7-C277E52BEE03}"/>
              </a:ext>
            </a:extLst>
          </p:cNvPr>
          <p:cNvSpPr txBox="1"/>
          <p:nvPr/>
        </p:nvSpPr>
        <p:spPr>
          <a:xfrm>
            <a:off x="-97442" y="2130371"/>
            <a:ext cx="88175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dirty="0">
                <a:solidFill>
                  <a:srgbClr val="980000"/>
                </a:solidFill>
                <a:latin typeface="Optima" panose="02000503060000020004" pitchFamily="2" charset="0"/>
              </a:rPr>
              <a:t> </a:t>
            </a:r>
            <a:r>
              <a:rPr lang="it" sz="1400" b="1" dirty="0">
                <a:solidFill>
                  <a:srgbClr val="FF3838"/>
                </a:solidFill>
                <a:latin typeface="Optima" panose="02000503060000020004" pitchFamily="2" charset="0"/>
              </a:rPr>
              <a:t>QPM</a:t>
            </a:r>
            <a:endParaRPr sz="1400" dirty="0">
              <a:solidFill>
                <a:srgbClr val="FF3838"/>
              </a:solidFill>
              <a:latin typeface="Optima" panose="02000503060000020004" pitchFamily="2" charset="0"/>
            </a:endParaRPr>
          </a:p>
        </p:txBody>
      </p:sp>
      <p:sp>
        <p:nvSpPr>
          <p:cNvPr id="14" name="Google Shape;249;p26">
            <a:extLst>
              <a:ext uri="{FF2B5EF4-FFF2-40B4-BE49-F238E27FC236}">
                <a16:creationId xmlns:a16="http://schemas.microsoft.com/office/drawing/2014/main" id="{4F9D2C8B-F79C-B660-3F5A-92720D4455FA}"/>
              </a:ext>
            </a:extLst>
          </p:cNvPr>
          <p:cNvSpPr txBox="1"/>
          <p:nvPr/>
        </p:nvSpPr>
        <p:spPr>
          <a:xfrm>
            <a:off x="-45044" y="2886070"/>
            <a:ext cx="74932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dirty="0">
                <a:solidFill>
                  <a:srgbClr val="980000"/>
                </a:solidFill>
                <a:latin typeface="Optima" panose="02000503060000020004" pitchFamily="2" charset="0"/>
              </a:rPr>
              <a:t> </a:t>
            </a:r>
            <a:r>
              <a:rPr lang="it" sz="1400" b="1" dirty="0">
                <a:solidFill>
                  <a:srgbClr val="FF3838"/>
                </a:solidFill>
                <a:latin typeface="Optima" panose="02000503060000020004" pitchFamily="2" charset="0"/>
              </a:rPr>
              <a:t>QPMp</a:t>
            </a:r>
            <a:endParaRPr sz="1400" dirty="0">
              <a:solidFill>
                <a:srgbClr val="FF3838"/>
              </a:solidFill>
              <a:latin typeface="Optima" panose="0200050306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602B5F-076C-D16D-F155-3F9103F7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0" y="199954"/>
            <a:ext cx="8992100" cy="549753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2800" b="1" dirty="0">
                <a:latin typeface="Optima" panose="02000503060000020004" pitchFamily="2" charset="0"/>
              </a:rPr>
              <a:t>Diffusion D</a:t>
            </a:r>
            <a:r>
              <a:rPr lang="en-GB" sz="2800" b="1" baseline="-25000" dirty="0">
                <a:latin typeface="Optima" panose="02000503060000020004" pitchFamily="2" charset="0"/>
              </a:rPr>
              <a:t>s</a:t>
            </a:r>
            <a:r>
              <a:rPr lang="en-GB" sz="2800" b="1" dirty="0">
                <a:latin typeface="Optima" panose="02000503060000020004" pitchFamily="2" charset="0"/>
              </a:rPr>
              <a:t>(T) from QPM to </a:t>
            </a:r>
            <a:r>
              <a:rPr lang="en-GB" sz="2800" b="1" dirty="0" err="1">
                <a:latin typeface="Optima" panose="02000503060000020004" pitchFamily="2" charset="0"/>
              </a:rPr>
              <a:t>QPMp</a:t>
            </a:r>
            <a:r>
              <a:rPr lang="en-GB" sz="2800" b="1" dirty="0">
                <a:latin typeface="Optima" panose="02000503060000020004" pitchFamily="2" charset="0"/>
              </a:rPr>
              <a:t> </a:t>
            </a:r>
            <a:r>
              <a:rPr lang="en-US" sz="1200" b="1" dirty="0">
                <a:latin typeface="Optima" panose="02000503060000020004" pitchFamily="2" charset="0"/>
                <a:cs typeface="Optima"/>
              </a:rPr>
              <a:t>___________________________________________________________________________________________________________________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F4653-2498-9B15-A91F-2F1D905A457B}"/>
              </a:ext>
            </a:extLst>
          </p:cNvPr>
          <p:cNvSpPr txBox="1"/>
          <p:nvPr/>
        </p:nvSpPr>
        <p:spPr>
          <a:xfrm>
            <a:off x="715224" y="2765190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bottom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18F791-755E-31D0-7087-25FA1BE25ED3}"/>
                  </a:ext>
                </a:extLst>
              </p:cNvPr>
              <p:cNvSpPr txBox="1"/>
              <p:nvPr/>
            </p:nvSpPr>
            <p:spPr>
              <a:xfrm>
                <a:off x="702311" y="2988526"/>
                <a:ext cx="822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400" dirty="0">
                    <a:solidFill>
                      <a:srgbClr val="00B050"/>
                    </a:solidFill>
                    <a:latin typeface="Optima" panose="02000503060000020004" pitchFamily="2" charset="0"/>
                  </a:rPr>
                  <a:t>M</a:t>
                </a:r>
                <a:r>
                  <a:rPr lang="en-IT" sz="1400" baseline="-25000" dirty="0">
                    <a:solidFill>
                      <a:srgbClr val="00B050"/>
                    </a:solidFill>
                    <a:latin typeface="Optima" panose="02000503060000020004" pitchFamily="2" charset="0"/>
                  </a:rPr>
                  <a:t>Q</a:t>
                </a:r>
                <a:r>
                  <a:rPr lang="en-IT" sz="1400" dirty="0">
                    <a:solidFill>
                      <a:srgbClr val="00B050"/>
                    </a:solidFill>
                    <a:latin typeface="Optima" panose="02000503060000020004" pitchFamily="2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IT" sz="1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∞</m:t>
                    </m:r>
                  </m:oMath>
                </a14:m>
                <a:endParaRPr lang="en-IT" sz="1400" dirty="0">
                  <a:solidFill>
                    <a:srgbClr val="00B050"/>
                  </a:solidFill>
                  <a:latin typeface="Optima" panose="02000503060000020004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18F791-755E-31D0-7087-25FA1BE25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11" y="2988526"/>
                <a:ext cx="822661" cy="307777"/>
              </a:xfrm>
              <a:prstGeom prst="rect">
                <a:avLst/>
              </a:prstGeom>
              <a:blipFill>
                <a:blip r:embed="rId5"/>
                <a:stretch>
                  <a:fillRect l="-3030" t="-8000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oogle Shape;312;p29">
            <a:extLst>
              <a:ext uri="{FF2B5EF4-FFF2-40B4-BE49-F238E27FC236}">
                <a16:creationId xmlns:a16="http://schemas.microsoft.com/office/drawing/2014/main" id="{19A646DA-A531-B6DF-7561-3E4ECA3BF727}"/>
              </a:ext>
            </a:extLst>
          </p:cNvPr>
          <p:cNvSpPr txBox="1"/>
          <p:nvPr/>
        </p:nvSpPr>
        <p:spPr>
          <a:xfrm>
            <a:off x="3783616" y="1650695"/>
            <a:ext cx="5360384" cy="137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it" sz="1600" b="1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QPMp</a:t>
            </a:r>
            <a:r>
              <a:rPr lang="it" sz="16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describes </a:t>
            </a:r>
            <a:r>
              <a:rPr lang="it" sz="1600" b="1" dirty="0">
                <a:solidFill>
                  <a:schemeClr val="dk1"/>
                </a:solidFill>
                <a:latin typeface="Symbol" pitchFamily="2" charset="2"/>
                <a:ea typeface="Comic Sans MS"/>
                <a:cs typeface="Comic Sans MS"/>
                <a:sym typeface="Comic Sans MS"/>
              </a:rPr>
              <a:t>e</a:t>
            </a:r>
            <a:r>
              <a:rPr lang="it" sz="1600" b="1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,P, </a:t>
            </a:r>
            <a:r>
              <a:rPr lang="it" sz="1600" b="1" dirty="0">
                <a:solidFill>
                  <a:schemeClr val="dk1"/>
                </a:solidFill>
                <a:latin typeface="Symbol" pitchFamily="2" charset="2"/>
                <a:ea typeface="Comic Sans MS"/>
                <a:cs typeface="Comic Sans MS"/>
                <a:sym typeface="Comic Sans MS"/>
              </a:rPr>
              <a:t>c</a:t>
            </a:r>
            <a:r>
              <a:rPr lang="it" sz="1600" b="1" baseline="-250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q</a:t>
            </a:r>
            <a:r>
              <a:rPr lang="it" sz="1600" b="1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it" sz="1600" b="1" dirty="0">
                <a:solidFill>
                  <a:schemeClr val="dk1"/>
                </a:solidFill>
                <a:latin typeface="Symbol" pitchFamily="2" charset="2"/>
                <a:ea typeface="Comic Sans MS"/>
                <a:cs typeface="Comic Sans MS"/>
                <a:sym typeface="Comic Sans MS"/>
              </a:rPr>
              <a:t>c</a:t>
            </a:r>
            <a:r>
              <a:rPr lang="it" sz="1600" b="1" baseline="-250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s</a:t>
            </a:r>
            <a:r>
              <a:rPr lang="it" sz="1600" b="1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of LQCD </a:t>
            </a:r>
            <a:r>
              <a:rPr lang="it" sz="16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and is </a:t>
            </a:r>
            <a:r>
              <a:rPr lang="it" sz="1600" b="1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closer than QPM</a:t>
            </a:r>
            <a:r>
              <a:rPr lang="it" sz="16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to D</a:t>
            </a:r>
            <a:r>
              <a:rPr lang="it" sz="1600" baseline="-250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S</a:t>
            </a:r>
            <a:r>
              <a:rPr lang="it" sz="16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to LQCD(new) with dynamical fermions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it" sz="800" dirty="0">
              <a:solidFill>
                <a:schemeClr val="dk1"/>
              </a:solidFill>
              <a:latin typeface="Optima" panose="02000503060000020004" pitchFamily="2" charset="0"/>
              <a:ea typeface="Comic Sans MS"/>
              <a:cs typeface="Comic Sans MS"/>
              <a:sym typeface="Comic Sans MS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" sz="16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Still has a signficant mass dependence from charm to bottom not seen in LQCD + Non Rel. EFT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it" sz="800" baseline="30000" dirty="0">
              <a:solidFill>
                <a:schemeClr val="dk1"/>
              </a:solidFill>
              <a:latin typeface="Optima" panose="02000503060000020004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F14AED-F9E6-342B-01F7-652EAFF2AA26}"/>
              </a:ext>
            </a:extLst>
          </p:cNvPr>
          <p:cNvSpPr txBox="1"/>
          <p:nvPr/>
        </p:nvSpPr>
        <p:spPr>
          <a:xfrm>
            <a:off x="258099" y="3706780"/>
            <a:ext cx="7699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" sz="18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C</a:t>
            </a:r>
            <a:r>
              <a:rPr lang="en-GB" sz="18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an </a:t>
            </a:r>
            <a:r>
              <a:rPr lang="en-GB" b="1" dirty="0" err="1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QPMp</a:t>
            </a:r>
            <a:r>
              <a:rPr lang="en-GB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and/or LQCD</a:t>
            </a:r>
            <a:r>
              <a:rPr lang="en-GB" sz="18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new D</a:t>
            </a:r>
            <a:r>
              <a:rPr lang="en-GB" sz="1800" b="1" baseline="-25000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s</a:t>
            </a:r>
            <a:r>
              <a:rPr lang="en-GB" sz="18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(T) generate predictions for R</a:t>
            </a:r>
            <a:r>
              <a:rPr lang="en-GB" sz="1800" b="1" baseline="-25000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AA</a:t>
            </a:r>
            <a:r>
              <a:rPr lang="en-GB" sz="18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, v</a:t>
            </a:r>
            <a:r>
              <a:rPr lang="en-GB" sz="1800" b="1" baseline="-25000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2</a:t>
            </a:r>
            <a:r>
              <a:rPr lang="en-GB" sz="18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, v</a:t>
            </a:r>
            <a:r>
              <a:rPr lang="en-GB" sz="1800" b="1" baseline="-25000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3</a:t>
            </a:r>
            <a:r>
              <a:rPr lang="en-GB" sz="18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    in agreement with experimental data?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20A91F-B28B-A4C0-60CB-C5DEC24CCF47}"/>
              </a:ext>
            </a:extLst>
          </p:cNvPr>
          <p:cNvSpPr txBox="1"/>
          <p:nvPr/>
        </p:nvSpPr>
        <p:spPr>
          <a:xfrm>
            <a:off x="329617" y="4721153"/>
            <a:ext cx="5589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400" dirty="0">
                <a:solidFill>
                  <a:schemeClr val="dk1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[QPMp p-dependence within the Bayesian analisys of Duke group]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660875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B22102-F877-3625-085A-CA8506DB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30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02B681-1D64-0ABD-B7FE-89B71313C598}"/>
              </a:ext>
            </a:extLst>
          </p:cNvPr>
          <p:cNvSpPr txBox="1">
            <a:spLocks/>
          </p:cNvSpPr>
          <p:nvPr/>
        </p:nvSpPr>
        <p:spPr>
          <a:xfrm>
            <a:off x="151900" y="234176"/>
            <a:ext cx="8992100" cy="5744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What implies new D</a:t>
            </a:r>
            <a:r>
              <a:rPr lang="en-US" sz="2800" b="1" baseline="-25000" dirty="0">
                <a:latin typeface="Optima"/>
                <a:cs typeface="Optima"/>
              </a:rPr>
              <a:t>s</a:t>
            </a:r>
            <a:r>
              <a:rPr lang="en-US" sz="2800" b="1" dirty="0">
                <a:latin typeface="Optima"/>
                <a:cs typeface="Optima"/>
              </a:rPr>
              <a:t>/</a:t>
            </a:r>
            <a:r>
              <a:rPr lang="en-US" sz="2800" b="1" dirty="0" err="1">
                <a:latin typeface="Symbol" pitchFamily="2" charset="2"/>
                <a:cs typeface="Optima"/>
              </a:rPr>
              <a:t>t</a:t>
            </a:r>
            <a:r>
              <a:rPr lang="en-US" sz="2800" b="1" baseline="-25000" dirty="0" err="1">
                <a:latin typeface="Optima"/>
                <a:cs typeface="Optima"/>
              </a:rPr>
              <a:t>th</a:t>
            </a:r>
            <a:r>
              <a:rPr lang="en-US" sz="2800" b="1" dirty="0">
                <a:latin typeface="Optima"/>
                <a:cs typeface="Optima"/>
              </a:rPr>
              <a:t> of charm form R</a:t>
            </a:r>
            <a:r>
              <a:rPr lang="en-US" sz="2800" b="1" baseline="-25000" dirty="0">
                <a:latin typeface="Optima"/>
                <a:cs typeface="Optima"/>
              </a:rPr>
              <a:t>AA</a:t>
            </a:r>
            <a:r>
              <a:rPr lang="en-US" sz="2800" b="1" dirty="0">
                <a:latin typeface="Optima"/>
                <a:cs typeface="Optima"/>
              </a:rPr>
              <a:t> &amp; v</a:t>
            </a:r>
            <a:r>
              <a:rPr lang="en-US" sz="2800" b="1" baseline="-25000" dirty="0">
                <a:latin typeface="Optima"/>
                <a:cs typeface="Optima"/>
              </a:rPr>
              <a:t>2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3EAB47-C99B-A3DE-5ECD-DB1EA552A4C7}"/>
              </a:ext>
            </a:extLst>
          </p:cNvPr>
          <p:cNvSpPr txBox="1"/>
          <p:nvPr/>
        </p:nvSpPr>
        <p:spPr>
          <a:xfrm>
            <a:off x="4849483" y="3171374"/>
            <a:ext cx="3949732" cy="619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GB" sz="1600" dirty="0">
                <a:latin typeface="Symbol" pitchFamily="2" charset="2"/>
              </a:rPr>
              <a:t>t</a:t>
            </a:r>
            <a:r>
              <a:rPr lang="en-IT" sz="1600" dirty="0">
                <a:latin typeface="Optima" panose="02000503060000020004" pitchFamily="2" charset="0"/>
              </a:rPr>
              <a:t>=</a:t>
            </a:r>
            <a:r>
              <a:rPr lang="en-IT" sz="1600" dirty="0">
                <a:latin typeface="Symbol" pitchFamily="2" charset="2"/>
              </a:rPr>
              <a:t>t</a:t>
            </a:r>
            <a:r>
              <a:rPr lang="en-IT" sz="1600" baseline="-25000" dirty="0">
                <a:latin typeface="Optima" panose="02000503060000020004" pitchFamily="2" charset="0"/>
              </a:rPr>
              <a:t>th</a:t>
            </a:r>
            <a:r>
              <a:rPr lang="en-IT" sz="1600" dirty="0">
                <a:latin typeface="Optima" panose="02000503060000020004" pitchFamily="2" charset="0"/>
              </a:rPr>
              <a:t> does not mean a full </a:t>
            </a:r>
            <a:r>
              <a:rPr lang="en-GB" sz="1600" dirty="0">
                <a:latin typeface="Optima" panose="02000503060000020004" pitchFamily="2" charset="0"/>
              </a:rPr>
              <a:t>e</a:t>
            </a:r>
            <a:r>
              <a:rPr lang="en-IT" sz="1600" dirty="0">
                <a:latin typeface="Optima" panose="02000503060000020004" pitchFamily="2" charset="0"/>
              </a:rPr>
              <a:t>quilibrium has been reached </a:t>
            </a:r>
            <a:r>
              <a:rPr lang="en-GB" sz="1600" dirty="0" err="1">
                <a:latin typeface="Optima" panose="02000503060000020004" pitchFamily="2" charset="0"/>
              </a:rPr>
              <a:t>i</a:t>
            </a:r>
            <a:r>
              <a:rPr lang="en-IT" sz="1600" dirty="0">
                <a:latin typeface="Optima" panose="02000503060000020004" pitchFamily="2" charset="0"/>
              </a:rPr>
              <a:t>t is a relaxation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7B853-B2F7-F9A0-08CF-677CA6113F9C}"/>
              </a:ext>
            </a:extLst>
          </p:cNvPr>
          <p:cNvSpPr txBox="1"/>
          <p:nvPr/>
        </p:nvSpPr>
        <p:spPr>
          <a:xfrm>
            <a:off x="5832088" y="11512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DB4507-1D20-D167-E005-6ED696D034A9}"/>
              </a:ext>
            </a:extLst>
          </p:cNvPr>
          <p:cNvGrpSpPr/>
          <p:nvPr/>
        </p:nvGrpSpPr>
        <p:grpSpPr>
          <a:xfrm>
            <a:off x="4492586" y="676975"/>
            <a:ext cx="4499514" cy="2556077"/>
            <a:chOff x="83200" y="729161"/>
            <a:chExt cx="4499514" cy="2556077"/>
          </a:xfrm>
        </p:grpSpPr>
        <p:pic>
          <p:nvPicPr>
            <p:cNvPr id="5" name="Picture 4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65CEE411-83BB-80E4-135C-770DE438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00" y="729161"/>
              <a:ext cx="4478088" cy="25560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D7F44A-0E67-796C-5625-953781E755CE}"/>
                </a:ext>
              </a:extLst>
            </p:cNvPr>
            <p:cNvSpPr/>
            <p:nvPr/>
          </p:nvSpPr>
          <p:spPr>
            <a:xfrm>
              <a:off x="888772" y="1875781"/>
              <a:ext cx="914400" cy="355601"/>
            </a:xfrm>
            <a:prstGeom prst="rect">
              <a:avLst/>
            </a:prstGeom>
            <a:solidFill>
              <a:schemeClr val="accent2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9828A5-EFE4-1333-B51B-3804D606E995}"/>
                </a:ext>
              </a:extLst>
            </p:cNvPr>
            <p:cNvSpPr txBox="1"/>
            <p:nvPr/>
          </p:nvSpPr>
          <p:spPr>
            <a:xfrm>
              <a:off x="2492077" y="1862000"/>
              <a:ext cx="20906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1600" dirty="0">
                  <a:solidFill>
                    <a:schemeClr val="accent2">
                      <a:lumMod val="75000"/>
                    </a:schemeClr>
                  </a:solidFill>
                  <a:latin typeface="Optima" panose="02000503060000020004" pitchFamily="2" charset="0"/>
                </a:rPr>
                <a:t>Region explored </a:t>
              </a:r>
            </a:p>
            <a:p>
              <a:pPr algn="ctr"/>
              <a:r>
                <a:rPr lang="en-IT" sz="1600" dirty="0">
                  <a:solidFill>
                    <a:schemeClr val="accent2">
                      <a:lumMod val="75000"/>
                    </a:schemeClr>
                  </a:solidFill>
                  <a:latin typeface="Optima" panose="02000503060000020004" pitchFamily="2" charset="0"/>
                </a:rPr>
                <a:t>from phenomenology</a:t>
              </a:r>
            </a:p>
            <a:p>
              <a:pPr algn="ctr"/>
              <a:r>
                <a:rPr lang="en-GB" sz="1600" dirty="0">
                  <a:solidFill>
                    <a:schemeClr val="accent2">
                      <a:lumMod val="75000"/>
                    </a:schemeClr>
                  </a:solidFill>
                  <a:latin typeface="Optima" panose="02000503060000020004" pitchFamily="2" charset="0"/>
                </a:rPr>
                <a:t>to determine D</a:t>
              </a:r>
              <a:r>
                <a:rPr lang="en-GB" sz="1600" baseline="-25000" dirty="0">
                  <a:solidFill>
                    <a:schemeClr val="accent2">
                      <a:lumMod val="75000"/>
                    </a:schemeClr>
                  </a:solidFill>
                  <a:latin typeface="Optima" panose="02000503060000020004" pitchFamily="2" charset="0"/>
                </a:rPr>
                <a:t>s</a:t>
              </a:r>
              <a:r>
                <a:rPr lang="en-GB" sz="1600" dirty="0">
                  <a:solidFill>
                    <a:schemeClr val="accent2">
                      <a:lumMod val="75000"/>
                    </a:schemeClr>
                  </a:solidFill>
                  <a:latin typeface="Optima" panose="02000503060000020004" pitchFamily="2" charset="0"/>
                </a:rPr>
                <a:t>(T)</a:t>
              </a:r>
              <a:endParaRPr lang="en-IT" sz="1600" dirty="0">
                <a:solidFill>
                  <a:schemeClr val="accent2">
                    <a:lumMod val="75000"/>
                  </a:schemeClr>
                </a:solidFill>
                <a:latin typeface="Optima" panose="02000503060000020004" pitchFamily="2" charset="0"/>
              </a:endParaRP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F802B635-DDA6-4E2E-E13E-5EFB960AB4C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756201" y="2001004"/>
              <a:ext cx="765814" cy="264398"/>
            </a:xfrm>
            <a:prstGeom prst="curvedConnector3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14545B-EACF-2874-E1FD-3738A5BBDBB6}"/>
                </a:ext>
              </a:extLst>
            </p:cNvPr>
            <p:cNvSpPr txBox="1"/>
            <p:nvPr/>
          </p:nvSpPr>
          <p:spPr>
            <a:xfrm rot="20554108">
              <a:off x="458214" y="1734566"/>
              <a:ext cx="17720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QPM~PHSD-TAMUold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229705-1842-78D1-D0BB-F22DE3DD457B}"/>
                </a:ext>
              </a:extLst>
            </p:cNvPr>
            <p:cNvSpPr txBox="1"/>
            <p:nvPr/>
          </p:nvSpPr>
          <p:spPr>
            <a:xfrm rot="20205563">
              <a:off x="617645" y="2077493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FF0000"/>
                  </a:solidFill>
                </a:rPr>
                <a:t>QPMp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9C00DD-D941-B032-4167-3E68ECD07DB8}"/>
                </a:ext>
              </a:extLst>
            </p:cNvPr>
            <p:cNvSpPr txBox="1"/>
            <p:nvPr/>
          </p:nvSpPr>
          <p:spPr>
            <a:xfrm rot="20205563">
              <a:off x="1347607" y="1322325"/>
              <a:ext cx="10851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0038D9"/>
                  </a:solidFill>
                </a:rPr>
                <a:t>LQCD-TAMU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BA13F-DB15-B379-FD7F-32C41C721270}"/>
                </a:ext>
              </a:extLst>
            </p:cNvPr>
            <p:cNvSpPr txBox="1"/>
            <p:nvPr/>
          </p:nvSpPr>
          <p:spPr>
            <a:xfrm>
              <a:off x="1452455" y="2425918"/>
              <a:ext cx="9625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A700DA"/>
                  </a:solidFill>
                </a:rPr>
                <a:t>LQCD-drag</a:t>
              </a:r>
            </a:p>
          </p:txBody>
        </p:sp>
      </p:grpSp>
      <p:pic>
        <p:nvPicPr>
          <p:cNvPr id="15" name="Immagine 3">
            <a:extLst>
              <a:ext uri="{FF2B5EF4-FFF2-40B4-BE49-F238E27FC236}">
                <a16:creationId xmlns:a16="http://schemas.microsoft.com/office/drawing/2014/main" id="{C4E80339-BDB3-C731-2653-FE088152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56" y="2640811"/>
            <a:ext cx="2675781" cy="484461"/>
          </a:xfrm>
          <a:prstGeom prst="rect">
            <a:avLst/>
          </a:prstGeom>
        </p:spPr>
      </p:pic>
      <p:pic>
        <p:nvPicPr>
          <p:cNvPr id="18" name="Google Shape;258;p27">
            <a:extLst>
              <a:ext uri="{FF2B5EF4-FFF2-40B4-BE49-F238E27FC236}">
                <a16:creationId xmlns:a16="http://schemas.microsoft.com/office/drawing/2014/main" id="{EA174325-7799-BD1A-1F09-1832A8E496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900" y="669317"/>
            <a:ext cx="3712470" cy="306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A37844-E1E6-644F-9C08-633ACB319AC1}"/>
              </a:ext>
            </a:extLst>
          </p:cNvPr>
          <p:cNvSpPr txBox="1"/>
          <p:nvPr/>
        </p:nvSpPr>
        <p:spPr>
          <a:xfrm>
            <a:off x="151900" y="3750908"/>
            <a:ext cx="394973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At T=1.25 T</a:t>
            </a:r>
            <a:r>
              <a:rPr lang="en-GB" sz="1600" baseline="-25000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c</a:t>
            </a:r>
          </a:p>
          <a:p>
            <a:pPr lvl="0">
              <a:spcAft>
                <a:spcPts val="600"/>
              </a:spcAft>
            </a:pPr>
            <a:r>
              <a:rPr lang="en-GB" sz="1600" b="1" dirty="0" err="1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QPMp</a:t>
            </a:r>
            <a:r>
              <a:rPr lang="en-GB" sz="16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implies</a:t>
            </a:r>
            <a:r>
              <a:rPr lang="en-GB" sz="16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GB" sz="1600" dirty="0">
                <a:solidFill>
                  <a:srgbClr val="C00000"/>
                </a:solidFill>
                <a:latin typeface="Symbol" pitchFamily="2" charset="2"/>
              </a:rPr>
              <a:t>t</a:t>
            </a:r>
            <a:r>
              <a:rPr lang="en-IT" sz="1600" baseline="-25000" dirty="0">
                <a:solidFill>
                  <a:srgbClr val="C00000"/>
                </a:solidFill>
                <a:latin typeface="Optima" panose="02000503060000020004" pitchFamily="2" charset="0"/>
              </a:rPr>
              <a:t>th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(p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0)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~2.4 fm/c</a:t>
            </a:r>
          </a:p>
          <a:p>
            <a:pPr>
              <a:spcAft>
                <a:spcPts val="600"/>
              </a:spcAft>
            </a:pPr>
            <a:r>
              <a:rPr lang="en-IT" sz="16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New LQCDC </a:t>
            </a:r>
            <a:r>
              <a:rPr lang="en-GB" sz="1600" b="1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ea typeface="Comic Sans MS"/>
                <a:cs typeface="Comic Sans MS"/>
                <a:sym typeface="Comic Sans MS"/>
              </a:rPr>
              <a:t>implies </a:t>
            </a:r>
            <a:r>
              <a:rPr lang="en-GB" sz="1600" dirty="0">
                <a:solidFill>
                  <a:srgbClr val="C00000"/>
                </a:solidFill>
                <a:latin typeface="Symbol" pitchFamily="2" charset="2"/>
              </a:rPr>
              <a:t>t</a:t>
            </a:r>
            <a:r>
              <a:rPr lang="en-IT" sz="1600" baseline="-25000" dirty="0">
                <a:solidFill>
                  <a:srgbClr val="C00000"/>
                </a:solidFill>
                <a:latin typeface="Optima" panose="02000503060000020004" pitchFamily="2" charset="0"/>
              </a:rPr>
              <a:t>th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(p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0)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~1.4 fm/c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161B06-507C-AC00-69EA-FF37E3C6B510}"/>
                  </a:ext>
                </a:extLst>
              </p:cNvPr>
              <p:cNvSpPr txBox="1"/>
              <p:nvPr/>
            </p:nvSpPr>
            <p:spPr>
              <a:xfrm>
                <a:off x="4862189" y="3839808"/>
                <a:ext cx="2716065" cy="440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rgbClr val="A700DA"/>
                    </a:solidFill>
                  </a:rPr>
                  <a:t>LQCD-drag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sz="1600" i="1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T" sz="1600" i="1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A700DA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IT" sz="1600" dirty="0">
                    <a:solidFill>
                      <a:srgbClr val="A700DA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T" sz="1600" i="1" dirty="0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T" sz="1600" i="1" dirty="0" smtClean="0">
                                <a:solidFill>
                                  <a:srgbClr val="A700D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solidFill>
                                  <a:srgbClr val="A700DA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00" b="0" i="1" dirty="0" smtClean="0">
                                <a:solidFill>
                                  <a:srgbClr val="A700DA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sz="1600" b="0" i="1" dirty="0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sSub>
                      <m:sSubPr>
                        <m:ctrlPr>
                          <a:rPr lang="en-IT" sz="1600" i="1" dirty="0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rgbClr val="A700DA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IT" sz="1600" dirty="0">
                  <a:solidFill>
                    <a:srgbClr val="A700DA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161B06-507C-AC00-69EA-FF37E3C6B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89" y="3839808"/>
                <a:ext cx="2716065" cy="440633"/>
              </a:xfrm>
              <a:prstGeom prst="rect">
                <a:avLst/>
              </a:prstGeom>
              <a:blipFill>
                <a:blip r:embed="rId5"/>
                <a:stretch>
                  <a:fillRect l="-1402" b="-571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811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B411B0-120D-2DC3-7CD5-773258F4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31</a:t>
            </a:fld>
            <a:endParaRPr lang="en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8C611F-90D9-E932-3EDD-86300923B322}"/>
              </a:ext>
            </a:extLst>
          </p:cNvPr>
          <p:cNvSpPr txBox="1">
            <a:spLocks/>
          </p:cNvSpPr>
          <p:nvPr/>
        </p:nvSpPr>
        <p:spPr>
          <a:xfrm>
            <a:off x="151900" y="234176"/>
            <a:ext cx="8992100" cy="5744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 err="1">
                <a:latin typeface="Symbol" pitchFamily="2" charset="2"/>
                <a:cs typeface="Optima"/>
              </a:rPr>
              <a:t>t</a:t>
            </a:r>
            <a:r>
              <a:rPr lang="en-US" sz="2800" b="1" baseline="-25000" dirty="0" err="1">
                <a:latin typeface="Optima"/>
                <a:cs typeface="Optima"/>
              </a:rPr>
              <a:t>th</a:t>
            </a:r>
            <a:r>
              <a:rPr lang="en-US" sz="2800" b="1" baseline="-25000" dirty="0">
                <a:latin typeface="Optima"/>
                <a:cs typeface="Optima"/>
              </a:rPr>
              <a:t> </a:t>
            </a:r>
            <a:r>
              <a:rPr lang="en-US" sz="2800" b="1" dirty="0">
                <a:latin typeface="Optima"/>
                <a:cs typeface="Optima"/>
              </a:rPr>
              <a:t>- D</a:t>
            </a:r>
            <a:r>
              <a:rPr lang="en-US" sz="2800" b="1" baseline="-25000" dirty="0">
                <a:latin typeface="Optima"/>
                <a:cs typeface="Optima"/>
              </a:rPr>
              <a:t>s</a:t>
            </a:r>
            <a:r>
              <a:rPr lang="en-US" sz="2800" b="1" dirty="0">
                <a:latin typeface="Optima"/>
                <a:cs typeface="Optima"/>
              </a:rPr>
              <a:t> of LQCD cannot be p-independent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68A7FA-3D66-E6ED-DBBA-803080D684AB}"/>
              </a:ext>
            </a:extLst>
          </p:cNvPr>
          <p:cNvSpPr txBox="1"/>
          <p:nvPr/>
        </p:nvSpPr>
        <p:spPr>
          <a:xfrm>
            <a:off x="136634" y="3229919"/>
            <a:ext cx="8870732" cy="168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IT" sz="1600" dirty="0">
                <a:solidFill>
                  <a:srgbClr val="7030A0"/>
                </a:solidFill>
                <a:latin typeface="Optima" panose="02000503060000020004" pitchFamily="2" charset="0"/>
              </a:rPr>
              <a:t>Ds(T)/</a:t>
            </a:r>
            <a:r>
              <a:rPr lang="en-IT" sz="1600" dirty="0">
                <a:solidFill>
                  <a:srgbClr val="7030A0"/>
                </a:solidFill>
                <a:latin typeface="Symbol" pitchFamily="2" charset="2"/>
              </a:rPr>
              <a:t>t</a:t>
            </a:r>
            <a:r>
              <a:rPr lang="en-IT" sz="1600" baseline="-25000" dirty="0">
                <a:solidFill>
                  <a:srgbClr val="7030A0"/>
                </a:solidFill>
                <a:latin typeface="Optima" panose="02000503060000020004" pitchFamily="2" charset="0"/>
              </a:rPr>
              <a:t>th</a:t>
            </a:r>
            <a:r>
              <a:rPr lang="en-IT" sz="1600" dirty="0">
                <a:solidFill>
                  <a:srgbClr val="7030A0"/>
                </a:solidFill>
                <a:latin typeface="Optima" panose="02000503060000020004" pitchFamily="2" charset="0"/>
              </a:rPr>
              <a:t> of LQCD </a:t>
            </a:r>
            <a:r>
              <a:rPr lang="en-IT" sz="1600" dirty="0">
                <a:latin typeface="Optima" panose="02000503060000020004" pitchFamily="2" charset="0"/>
              </a:rPr>
              <a:t>with no p-dependence out of phenomenology: </a:t>
            </a:r>
            <a:r>
              <a:rPr lang="en-GB" sz="1600" dirty="0">
                <a:latin typeface="Optima" panose="02000503060000020004" pitchFamily="2" charset="0"/>
              </a:rPr>
              <a:t>only a strong p-dependence like in TAMU could make LQCD agree with exp. data</a:t>
            </a:r>
          </a:p>
          <a:p>
            <a:pPr>
              <a:lnSpc>
                <a:spcPts val="2700"/>
              </a:lnSpc>
            </a:pP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</a:rPr>
              <a:t>     --&gt; if </a:t>
            </a:r>
            <a:r>
              <a:rPr lang="en-GB" sz="1600" dirty="0">
                <a:solidFill>
                  <a:srgbClr val="C00000"/>
                </a:solidFill>
                <a:latin typeface="Symbol" pitchFamily="2" charset="2"/>
              </a:rPr>
              <a:t>t</a:t>
            </a:r>
            <a:r>
              <a:rPr lang="en-IT" sz="1600" baseline="-25000" dirty="0">
                <a:solidFill>
                  <a:srgbClr val="C00000"/>
                </a:solidFill>
                <a:latin typeface="Optima" panose="02000503060000020004" pitchFamily="2" charset="0"/>
              </a:rPr>
              <a:t>th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 (p=0)~1 fm/c strong p-dependence pointsto </a:t>
            </a:r>
            <a:r>
              <a:rPr lang="en-GB" sz="1600" dirty="0">
                <a:solidFill>
                  <a:srgbClr val="C00000"/>
                </a:solidFill>
                <a:latin typeface="Symbol" pitchFamily="2" charset="2"/>
              </a:rPr>
              <a:t>t</a:t>
            </a:r>
            <a:r>
              <a:rPr lang="en-IT" sz="1600" baseline="-25000" dirty="0">
                <a:solidFill>
                  <a:srgbClr val="C00000"/>
                </a:solidFill>
                <a:latin typeface="Optima" panose="02000503060000020004" pitchFamily="2" charset="0"/>
              </a:rPr>
              <a:t>th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 (p = 5GeV) ~ 5 fm/c</a:t>
            </a:r>
            <a:endParaRPr lang="en-IT" sz="1600" dirty="0">
              <a:latin typeface="Optima" panose="02000503060000020004" pitchFamily="2" charset="0"/>
            </a:endParaRPr>
          </a:p>
          <a:p>
            <a:pPr marL="285750" indent="-285750">
              <a:lnSpc>
                <a:spcPts val="26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en-GB" sz="1600" dirty="0">
                <a:latin typeface="Optima" panose="02000503060000020004" pitchFamily="2" charset="0"/>
              </a:rPr>
              <a:t>d</a:t>
            </a:r>
            <a:r>
              <a:rPr lang="en-IT" sz="1600" dirty="0">
                <a:latin typeface="Optima" panose="02000503060000020004" pitchFamily="2" charset="0"/>
              </a:rPr>
              <a:t>etails of hadronization/impact of glasma/radiative E</a:t>
            </a:r>
            <a:r>
              <a:rPr lang="en-IT" sz="1600" baseline="-25000" dirty="0">
                <a:latin typeface="Optima" panose="02000503060000020004" pitchFamily="2" charset="0"/>
              </a:rPr>
              <a:t>loss</a:t>
            </a:r>
            <a:r>
              <a:rPr lang="en-IT" sz="1600" dirty="0">
                <a:latin typeface="Optima" panose="02000503060000020004" pitchFamily="2" charset="0"/>
              </a:rPr>
              <a:t> </a:t>
            </a:r>
            <a:r>
              <a:rPr lang="en-GB" sz="1600" dirty="0">
                <a:latin typeface="Optima" panose="02000503060000020004" pitchFamily="2" charset="0"/>
              </a:rPr>
              <a:t>m</a:t>
            </a:r>
            <a:r>
              <a:rPr lang="en-IT" sz="1600" dirty="0">
                <a:latin typeface="Optima" panose="02000503060000020004" pitchFamily="2" charset="0"/>
              </a:rPr>
              <a:t>ay reshape </a:t>
            </a:r>
            <a:r>
              <a:rPr lang="en-IT" sz="1600" dirty="0">
                <a:solidFill>
                  <a:srgbClr val="E5000C"/>
                </a:solidFill>
                <a:latin typeface="Optima" panose="02000503060000020004" pitchFamily="2" charset="0"/>
              </a:rPr>
              <a:t>QPMp</a:t>
            </a:r>
            <a:r>
              <a:rPr lang="en-IT" sz="1600" dirty="0">
                <a:latin typeface="Optima" panose="02000503060000020004" pitchFamily="2" charset="0"/>
              </a:rPr>
              <a:t> / </a:t>
            </a:r>
            <a:r>
              <a:rPr lang="en-IT" sz="1600" dirty="0">
                <a:solidFill>
                  <a:srgbClr val="0038D9"/>
                </a:solidFill>
                <a:latin typeface="Optima" panose="02000503060000020004" pitchFamily="2" charset="0"/>
              </a:rPr>
              <a:t>LQCD-TAMU</a:t>
            </a:r>
          </a:p>
          <a:p>
            <a:pPr marL="285750" indent="-285750">
              <a:lnSpc>
                <a:spcPts val="26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en-IT" sz="1600" dirty="0">
                <a:solidFill>
                  <a:srgbClr val="0038D9"/>
                </a:solidFill>
                <a:latin typeface="Optima" panose="02000503060000020004" pitchFamily="2" charset="0"/>
              </a:rPr>
              <a:t>1.5 &lt;</a:t>
            </a:r>
            <a:r>
              <a:rPr lang="en-IT" sz="1600" dirty="0">
                <a:solidFill>
                  <a:srgbClr val="0038D9"/>
                </a:solidFill>
                <a:latin typeface="Symbol" pitchFamily="2" charset="2"/>
              </a:rPr>
              <a:t>t</a:t>
            </a:r>
            <a:r>
              <a:rPr lang="en-IT" sz="1600" baseline="-25000" dirty="0">
                <a:solidFill>
                  <a:srgbClr val="0038D9"/>
                </a:solidFill>
                <a:latin typeface="Optima" panose="02000503060000020004" pitchFamily="2" charset="0"/>
              </a:rPr>
              <a:t>th</a:t>
            </a:r>
            <a:r>
              <a:rPr lang="en-IT" sz="1600" dirty="0">
                <a:solidFill>
                  <a:srgbClr val="0038D9"/>
                </a:solidFill>
                <a:latin typeface="Optima" panose="02000503060000020004" pitchFamily="2" charset="0"/>
              </a:rPr>
              <a:t>(</a:t>
            </a:r>
            <a:r>
              <a:rPr lang="en-IT" sz="1200" dirty="0">
                <a:solidFill>
                  <a:srgbClr val="0038D9"/>
                </a:solidFill>
                <a:latin typeface="Optima" panose="02000503060000020004" pitchFamily="2" charset="0"/>
              </a:rPr>
              <a:t>p&lt;2 GeV</a:t>
            </a:r>
            <a:r>
              <a:rPr lang="en-IT" sz="1600" dirty="0">
                <a:solidFill>
                  <a:srgbClr val="0038D9"/>
                </a:solidFill>
                <a:latin typeface="Optima" panose="02000503060000020004" pitchFamily="2" charset="0"/>
              </a:rPr>
              <a:t>)&lt; 3 fm/c  comparable to a possible partonic phase at SPS</a:t>
            </a:r>
            <a:endParaRPr lang="en-IT" sz="1600" baseline="-25000" dirty="0">
              <a:solidFill>
                <a:srgbClr val="0038D9"/>
              </a:solidFill>
              <a:latin typeface="Optima" panose="02000503060000020004" pitchFamily="2" charset="0"/>
            </a:endParaRPr>
          </a:p>
        </p:txBody>
      </p:sp>
      <p:pic>
        <p:nvPicPr>
          <p:cNvPr id="7" name="Google Shape;310;p29">
            <a:extLst>
              <a:ext uri="{FF2B5EF4-FFF2-40B4-BE49-F238E27FC236}">
                <a16:creationId xmlns:a16="http://schemas.microsoft.com/office/drawing/2014/main" id="{CB57722B-E264-52ED-8D24-433FCBA6E58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955" y="783034"/>
            <a:ext cx="3265639" cy="238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1;p29">
            <a:extLst>
              <a:ext uri="{FF2B5EF4-FFF2-40B4-BE49-F238E27FC236}">
                <a16:creationId xmlns:a16="http://schemas.microsoft.com/office/drawing/2014/main" id="{CDFF5BB7-90B3-7775-24CA-19ACE47B169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324" y="783034"/>
            <a:ext cx="3265638" cy="238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2;p29">
            <a:extLst>
              <a:ext uri="{FF2B5EF4-FFF2-40B4-BE49-F238E27FC236}">
                <a16:creationId xmlns:a16="http://schemas.microsoft.com/office/drawing/2014/main" id="{6A4C05A5-6D4A-4302-FA44-17B3D7B771D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7945" y="880008"/>
            <a:ext cx="2015701" cy="7528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C7E04-7293-EB65-FDAF-E2B68E9B7AF1}"/>
              </a:ext>
            </a:extLst>
          </p:cNvPr>
          <p:cNvSpPr txBox="1"/>
          <p:nvPr/>
        </p:nvSpPr>
        <p:spPr>
          <a:xfrm>
            <a:off x="466892" y="583100"/>
            <a:ext cx="669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E5000C"/>
                </a:solidFill>
                <a:latin typeface="Optima" panose="02000503060000020004" pitchFamily="2" charset="0"/>
              </a:rPr>
              <a:t>s</a:t>
            </a:r>
            <a:r>
              <a:rPr lang="en-IT" sz="1600" b="1" dirty="0">
                <a:solidFill>
                  <a:srgbClr val="E5000C"/>
                </a:solidFill>
                <a:latin typeface="Optima" panose="02000503060000020004" pitchFamily="2" charset="0"/>
              </a:rPr>
              <a:t>hadowing + Hadronization  with both D’s, </a:t>
            </a:r>
            <a:r>
              <a:rPr lang="en-IT" sz="1600" b="1" dirty="0">
                <a:solidFill>
                  <a:srgbClr val="E5000C"/>
                </a:solidFill>
                <a:latin typeface="Symbol" pitchFamily="2" charset="2"/>
              </a:rPr>
              <a:t>L</a:t>
            </a:r>
            <a:r>
              <a:rPr lang="en-IT" sz="1600" b="1" baseline="-25000" dirty="0">
                <a:solidFill>
                  <a:srgbClr val="E5000C"/>
                </a:solidFill>
                <a:latin typeface="Optima" panose="02000503060000020004" pitchFamily="2" charset="0"/>
              </a:rPr>
              <a:t>c</a:t>
            </a:r>
            <a:r>
              <a:rPr lang="en-IT" sz="1600" b="1" dirty="0">
                <a:solidFill>
                  <a:srgbClr val="E5000C"/>
                </a:solidFill>
                <a:latin typeface="Optima" panose="02000503060000020004" pitchFamily="2" charset="0"/>
              </a:rPr>
              <a:t> included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C2CB5F-B792-D2FF-87E5-6DCDEE00164B}"/>
              </a:ext>
            </a:extLst>
          </p:cNvPr>
          <p:cNvGrpSpPr/>
          <p:nvPr/>
        </p:nvGrpSpPr>
        <p:grpSpPr>
          <a:xfrm>
            <a:off x="6553962" y="676896"/>
            <a:ext cx="2494026" cy="2522560"/>
            <a:chOff x="6649974" y="855458"/>
            <a:chExt cx="2494026" cy="2571750"/>
          </a:xfrm>
        </p:grpSpPr>
        <p:pic>
          <p:nvPicPr>
            <p:cNvPr id="10" name="Google Shape;313;p29">
              <a:extLst>
                <a:ext uri="{FF2B5EF4-FFF2-40B4-BE49-F238E27FC236}">
                  <a16:creationId xmlns:a16="http://schemas.microsoft.com/office/drawing/2014/main" id="{AAECB5E1-A7CE-EB56-5CB5-0F4F821BBE6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49974" y="855458"/>
              <a:ext cx="2494026" cy="2571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6AFD35-28A7-66DB-5BCE-7791A635CBB2}"/>
                </a:ext>
              </a:extLst>
            </p:cNvPr>
            <p:cNvSpPr txBox="1"/>
            <p:nvPr/>
          </p:nvSpPr>
          <p:spPr>
            <a:xfrm rot="20205563">
              <a:off x="7022012" y="2252168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FF0000"/>
                  </a:solidFill>
                </a:rPr>
                <a:t>QPMp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E22873-DAF6-D487-5F05-5A141803B28B}"/>
                </a:ext>
              </a:extLst>
            </p:cNvPr>
            <p:cNvSpPr txBox="1"/>
            <p:nvPr/>
          </p:nvSpPr>
          <p:spPr>
            <a:xfrm rot="20205563">
              <a:off x="7719539" y="1464539"/>
              <a:ext cx="10851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0038D9"/>
                  </a:solidFill>
                </a:rPr>
                <a:t>LQCD-TAMU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79F51D-DBC8-C317-D072-5CB6ECF29412}"/>
                </a:ext>
              </a:extLst>
            </p:cNvPr>
            <p:cNvSpPr txBox="1"/>
            <p:nvPr/>
          </p:nvSpPr>
          <p:spPr>
            <a:xfrm>
              <a:off x="7858896" y="2546680"/>
              <a:ext cx="9625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A700DA"/>
                  </a:solidFill>
                </a:rPr>
                <a:t>LQCD-drag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3365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1BEBD3-67F8-4DA3-0CF9-7C51B82A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32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D22AED-C5C1-3E0F-FF38-6F25DBF15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633107"/>
            <a:ext cx="2832478" cy="28619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BDF940E-9BC8-82D8-8DAA-514501A9C28C}"/>
              </a:ext>
            </a:extLst>
          </p:cNvPr>
          <p:cNvGrpSpPr/>
          <p:nvPr/>
        </p:nvGrpSpPr>
        <p:grpSpPr>
          <a:xfrm>
            <a:off x="5693176" y="476327"/>
            <a:ext cx="3291364" cy="3103866"/>
            <a:chOff x="5693176" y="833718"/>
            <a:chExt cx="3272749" cy="316902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108D08E-B982-3987-22E4-C2F78507D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3176" y="1140758"/>
              <a:ext cx="3272749" cy="28619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8A8DB4-6CBF-0C3B-19F2-4571A302F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7532" y="833718"/>
              <a:ext cx="2623522" cy="35274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15F3BF5-CA83-A60B-2726-D058E0FA2EBB}"/>
              </a:ext>
            </a:extLst>
          </p:cNvPr>
          <p:cNvSpPr txBox="1">
            <a:spLocks/>
          </p:cNvSpPr>
          <p:nvPr/>
        </p:nvSpPr>
        <p:spPr>
          <a:xfrm>
            <a:off x="151900" y="162609"/>
            <a:ext cx="8992100" cy="549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Phase of Transition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4F1BE7-F9E0-90C0-699B-0DB6292BFE0D}"/>
              </a:ext>
            </a:extLst>
          </p:cNvPr>
          <p:cNvSpPr/>
          <p:nvPr/>
        </p:nvSpPr>
        <p:spPr>
          <a:xfrm>
            <a:off x="6227532" y="850841"/>
            <a:ext cx="738044" cy="2399423"/>
          </a:xfrm>
          <a:prstGeom prst="rect">
            <a:avLst/>
          </a:prstGeom>
          <a:solidFill>
            <a:schemeClr val="accent1">
              <a:alpha val="4011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6BC22ED-5E21-16C4-4B19-2FBA6B2BCA37}"/>
                  </a:ext>
                </a:extLst>
              </p:cNvPr>
              <p:cNvSpPr txBox="1"/>
              <p:nvPr/>
            </p:nvSpPr>
            <p:spPr>
              <a:xfrm>
                <a:off x="0" y="3494054"/>
                <a:ext cx="9265870" cy="15983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ts val="2320"/>
                  </a:lnSpc>
                  <a:buFont typeface="Wingdings" pitchFamily="2" charset="2"/>
                  <a:buChar char="Ø"/>
                </a:pPr>
                <a:r>
                  <a:rPr lang="en-IT" sz="1600" dirty="0">
                    <a:latin typeface="Optima" panose="02000503060000020004" pitchFamily="2" charset="0"/>
                  </a:rPr>
                  <a:t>Very small new LQCD-D</a:t>
                </a:r>
                <a:r>
                  <a:rPr lang="en-IT" sz="1600" baseline="-25000" dirty="0">
                    <a:latin typeface="Optima" panose="02000503060000020004" pitchFamily="2" charset="0"/>
                  </a:rPr>
                  <a:t>s</a:t>
                </a:r>
                <a:r>
                  <a:rPr lang="en-IT" sz="1600" dirty="0">
                    <a:latin typeface="Optima" panose="02000503060000020004" pitchFamily="2" charset="0"/>
                  </a:rPr>
                  <a:t> (T) </a:t>
                </a:r>
                <a:r>
                  <a:rPr lang="en-IT" sz="1600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[</a:t>
                </a:r>
                <a:r>
                  <a:rPr lang="it-IT" sz="1600" dirty="0" err="1">
                    <a:solidFill>
                      <a:srgbClr val="FF0000"/>
                    </a:solidFill>
                    <a:latin typeface="Symbol" pitchFamily="2" charset="2"/>
                    <a:cs typeface="Optima"/>
                    <a:sym typeface="Wingdings"/>
                  </a:rPr>
                  <a:t>t</a:t>
                </a:r>
                <a:r>
                  <a:rPr lang="it-IT" sz="1600" baseline="-25000" dirty="0" err="1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th</a:t>
                </a:r>
                <a:r>
                  <a:rPr lang="it-IT" sz="1600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(</a:t>
                </a:r>
                <a:r>
                  <a:rPr lang="it-IT" sz="1400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charm</a:t>
                </a:r>
                <a:r>
                  <a:rPr lang="it-IT" sz="1600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, p</a:t>
                </a:r>
                <a:r>
                  <a:rPr lang="it-IT" sz="1600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 pitchFamily="2" charset="2"/>
                  </a:rPr>
                  <a:t>0</a:t>
                </a:r>
                <a:r>
                  <a:rPr lang="it-IT" sz="1600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)~ 1-2 fm/c]</a:t>
                </a:r>
                <a:r>
                  <a:rPr lang="en-IT" sz="1600" dirty="0">
                    <a:latin typeface="Optima" panose="02000503060000020004" pitchFamily="2" charset="0"/>
                  </a:rPr>
                  <a:t>: mass independent? down to charm mass?</a:t>
                </a:r>
                <a:endParaRPr lang="it-IT" sz="1600" dirty="0">
                  <a:latin typeface="Optima"/>
                  <a:cs typeface="Optima"/>
                </a:endParaRPr>
              </a:p>
              <a:p>
                <a:pPr marL="285750" indent="-285750">
                  <a:lnSpc>
                    <a:spcPts val="2320"/>
                  </a:lnSpc>
                  <a:spcAft>
                    <a:spcPts val="400"/>
                  </a:spcAft>
                  <a:buFont typeface="Wingdings" pitchFamily="2" charset="2"/>
                  <a:buChar char="Ø"/>
                </a:pPr>
                <a:r>
                  <a:rPr lang="it-IT" sz="1600" dirty="0" err="1">
                    <a:latin typeface="Optima"/>
                    <a:cs typeface="Optima"/>
                  </a:rPr>
                  <a:t>Most</a:t>
                </a:r>
                <a:r>
                  <a:rPr lang="it-IT" sz="1600" dirty="0">
                    <a:latin typeface="Optima"/>
                    <a:cs typeface="Optima"/>
                  </a:rPr>
                  <a:t> studies </a:t>
                </a:r>
                <a:r>
                  <a:rPr lang="it-IT" sz="1600" dirty="0" err="1">
                    <a:latin typeface="Optima"/>
                    <a:cs typeface="Optima"/>
                  </a:rPr>
                  <a:t>at</a:t>
                </a:r>
                <a:r>
                  <a:rPr lang="it-IT" sz="1600" dirty="0">
                    <a:latin typeface="Optima"/>
                    <a:cs typeface="Optima"/>
                  </a:rPr>
                  <a:t> </a:t>
                </a:r>
                <a:r>
                  <a:rPr lang="it-IT" sz="1600" dirty="0" err="1">
                    <a:latin typeface="Optima"/>
                    <a:cs typeface="Optima"/>
                  </a:rPr>
                  <a:t>p</a:t>
                </a:r>
                <a:r>
                  <a:rPr lang="it-IT" sz="1600" baseline="-25000" dirty="0" err="1">
                    <a:latin typeface="Optima"/>
                    <a:cs typeface="Optima"/>
                  </a:rPr>
                  <a:t>T</a:t>
                </a:r>
                <a:r>
                  <a:rPr lang="it-IT" sz="1600" dirty="0">
                    <a:latin typeface="Optima"/>
                    <a:cs typeface="Optima"/>
                  </a:rPr>
                  <a:t>&gt;1.5-2 GeV </a:t>
                </a:r>
                <a:r>
                  <a:rPr lang="it-IT" sz="1600" dirty="0">
                    <a:solidFill>
                      <a:srgbClr val="FF0000"/>
                    </a:solidFill>
                    <a:latin typeface="Optima"/>
                    <a:cs typeface="Optima"/>
                  </a:rPr>
                  <a:t>[</a:t>
                </a:r>
                <a:r>
                  <a:rPr lang="it-IT" sz="1600" dirty="0" err="1">
                    <a:solidFill>
                      <a:srgbClr val="FF0000"/>
                    </a:solidFill>
                    <a:latin typeface="Optima"/>
                    <a:cs typeface="Optima"/>
                  </a:rPr>
                  <a:t>mainly</a:t>
                </a:r>
                <a:r>
                  <a:rPr lang="it-IT" sz="1600" dirty="0">
                    <a:solidFill>
                      <a:srgbClr val="FF0000"/>
                    </a:solidFill>
                    <a:latin typeface="Optima"/>
                    <a:cs typeface="Optima"/>
                  </a:rPr>
                  <a:t> </a:t>
                </a:r>
                <a:r>
                  <a:rPr lang="it-IT" sz="1600" dirty="0" err="1">
                    <a:solidFill>
                      <a:srgbClr val="FF0000"/>
                    </a:solidFill>
                    <a:latin typeface="Optima"/>
                    <a:cs typeface="Optima"/>
                  </a:rPr>
                  <a:t>not</a:t>
                </a:r>
                <a:r>
                  <a:rPr lang="it-IT" sz="1600" dirty="0">
                    <a:solidFill>
                      <a:srgbClr val="FF0000"/>
                    </a:solidFill>
                    <a:latin typeface="Optima"/>
                    <a:cs typeface="Optima"/>
                  </a:rPr>
                  <a:t> </a:t>
                </a:r>
                <a:r>
                  <a:rPr lang="it-IT" sz="1600" dirty="0" err="1">
                    <a:solidFill>
                      <a:srgbClr val="FF0000"/>
                    </a:solidFill>
                    <a:latin typeface="Optima"/>
                    <a:cs typeface="Optima"/>
                  </a:rPr>
                  <a:t>including</a:t>
                </a:r>
                <a:r>
                  <a:rPr lang="it-IT" sz="1600" dirty="0">
                    <a:solidFill>
                      <a:srgbClr val="FF0000"/>
                    </a:solidFill>
                    <a:latin typeface="Optima"/>
                    <a:cs typeface="Optima"/>
                  </a:rPr>
                  <a:t> impact of </a:t>
                </a:r>
                <a:r>
                  <a:rPr lang="it-IT" sz="1600" dirty="0">
                    <a:solidFill>
                      <a:srgbClr val="FF0000"/>
                    </a:solidFill>
                    <a:latin typeface="Symbol" pitchFamily="2" charset="2"/>
                    <a:cs typeface="Optima"/>
                  </a:rPr>
                  <a:t>L</a:t>
                </a:r>
                <a:r>
                  <a:rPr lang="it-IT" sz="1600" baseline="-25000" dirty="0">
                    <a:solidFill>
                      <a:srgbClr val="FF0000"/>
                    </a:solidFill>
                    <a:latin typeface="Optima"/>
                    <a:cs typeface="Optima"/>
                  </a:rPr>
                  <a:t>c</a:t>
                </a:r>
                <a:r>
                  <a:rPr lang="it-IT" sz="1600" dirty="0">
                    <a:solidFill>
                      <a:srgbClr val="FF0000"/>
                    </a:solidFill>
                    <a:latin typeface="Optima"/>
                    <a:cs typeface="Optima"/>
                  </a:rPr>
                  <a:t>]</a:t>
                </a:r>
                <a:r>
                  <a:rPr lang="it-IT" sz="1600" dirty="0">
                    <a:latin typeface="Optima"/>
                    <a:cs typeface="Optima"/>
                  </a:rPr>
                  <a:t>, </a:t>
                </a:r>
                <a:r>
                  <a:rPr lang="it-IT" sz="1600" dirty="0" err="1">
                    <a:latin typeface="Optima"/>
                    <a:cs typeface="Optima"/>
                  </a:rPr>
                  <a:t>need</a:t>
                </a:r>
                <a:r>
                  <a:rPr lang="it-IT" sz="1600" dirty="0">
                    <a:latin typeface="Optima"/>
                    <a:cs typeface="Optima"/>
                  </a:rPr>
                  <a:t> </a:t>
                </a:r>
                <a:r>
                  <a:rPr lang="it-IT" sz="1600" b="1" dirty="0">
                    <a:latin typeface="Optima"/>
                    <a:cs typeface="Optima"/>
                  </a:rPr>
                  <a:t>new </a:t>
                </a:r>
                <a:r>
                  <a:rPr lang="it-IT" sz="1600" b="1" dirty="0" err="1">
                    <a:latin typeface="Optima"/>
                    <a:cs typeface="Optima"/>
                  </a:rPr>
                  <a:t>wave</a:t>
                </a:r>
                <a:r>
                  <a:rPr lang="it-IT" sz="1600" b="1" dirty="0">
                    <a:latin typeface="Optima"/>
                    <a:cs typeface="Optima"/>
                  </a:rPr>
                  <a:t> of </a:t>
                </a:r>
                <a:r>
                  <a:rPr lang="it-IT" sz="1600" b="1" dirty="0" err="1">
                    <a:latin typeface="Optima"/>
                    <a:cs typeface="Optima"/>
                  </a:rPr>
                  <a:t>prediction</a:t>
                </a:r>
                <a:r>
                  <a:rPr lang="it-IT" sz="1600" dirty="0">
                    <a:latin typeface="Optima"/>
                    <a:cs typeface="Optima"/>
                  </a:rPr>
                  <a:t>:</a:t>
                </a:r>
              </a:p>
              <a:p>
                <a:pPr>
                  <a:lnSpc>
                    <a:spcPts val="2320"/>
                  </a:lnSpc>
                </a:pP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   	 compare to LQCD </a:t>
                </a:r>
                <a:r>
                  <a:rPr lang="it-IT" sz="1600" b="1" dirty="0" err="1">
                    <a:latin typeface="Optima"/>
                    <a:cs typeface="Optima"/>
                    <a:sym typeface="Wingdings" pitchFamily="2" charset="2"/>
                  </a:rPr>
                  <a:t>need</a:t>
                </a:r>
                <a:r>
                  <a:rPr lang="it-IT" sz="1600" b="1" dirty="0">
                    <a:latin typeface="Optima"/>
                    <a:cs typeface="Optima"/>
                    <a:sym typeface="Wingdings" pitchFamily="2" charset="2"/>
                  </a:rPr>
                  <a:t> data </a:t>
                </a:r>
                <a:r>
                  <a:rPr lang="it-IT" sz="1600" b="1" dirty="0" err="1">
                    <a:latin typeface="Optima"/>
                    <a:cs typeface="Optima"/>
                    <a:sym typeface="Wingdings" pitchFamily="2" charset="2"/>
                  </a:rPr>
                  <a:t>p</a:t>
                </a:r>
                <a:r>
                  <a:rPr lang="it-IT" sz="1600" b="1" baseline="-25000" dirty="0" err="1">
                    <a:latin typeface="Optima"/>
                    <a:cs typeface="Optima"/>
                    <a:sym typeface="Wingdings" pitchFamily="2" charset="2"/>
                  </a:rPr>
                  <a:t>T</a:t>
                </a:r>
                <a:r>
                  <a:rPr lang="it-IT" sz="1600" b="1" dirty="0">
                    <a:latin typeface="Optima"/>
                    <a:cs typeface="Optima"/>
                    <a:sym typeface="Wingdings" pitchFamily="2" charset="2"/>
                  </a:rPr>
                  <a:t> 0</a:t>
                </a:r>
              </a:p>
              <a:p>
                <a:pPr>
                  <a:lnSpc>
                    <a:spcPts val="2320"/>
                  </a:lnSpc>
                </a:pP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	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need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precision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data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at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low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p</a:t>
                </a:r>
                <a:r>
                  <a:rPr lang="it-IT" sz="1600" baseline="-25000" dirty="0" err="1">
                    <a:latin typeface="Optima"/>
                    <a:cs typeface="Optima"/>
                    <a:sym typeface="Wingdings" pitchFamily="2" charset="2"/>
                  </a:rPr>
                  <a:t>T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not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only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for D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but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also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for </a:t>
                </a:r>
                <a:r>
                  <a:rPr lang="it-IT" sz="1600" dirty="0">
                    <a:solidFill>
                      <a:srgbClr val="FF0000"/>
                    </a:solidFill>
                    <a:latin typeface="Symbol" pitchFamily="2" charset="2"/>
                    <a:cs typeface="Optima"/>
                  </a:rPr>
                  <a:t>L</a:t>
                </a:r>
                <a:r>
                  <a:rPr lang="it-IT" sz="1600" baseline="-25000" dirty="0">
                    <a:solidFill>
                      <a:srgbClr val="FF0000"/>
                    </a:solidFill>
                    <a:latin typeface="Optima"/>
                    <a:cs typeface="Optima"/>
                  </a:rPr>
                  <a:t>c</a:t>
                </a:r>
                <a:r>
                  <a:rPr lang="it-IT" sz="1600" dirty="0">
                    <a:latin typeface="Optima"/>
                    <a:cs typeface="Optima"/>
                  </a:rPr>
                  <a:t> 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	</a:t>
                </a:r>
              </a:p>
              <a:p>
                <a:pPr>
                  <a:lnSpc>
                    <a:spcPts val="2320"/>
                  </a:lnSpc>
                </a:pP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       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add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 more esclusive </a:t>
                </a:r>
                <a:r>
                  <a:rPr lang="it-IT" sz="1600" dirty="0" err="1">
                    <a:latin typeface="Optima"/>
                    <a:cs typeface="Optima"/>
                    <a:sym typeface="Wingdings" pitchFamily="2" charset="2"/>
                  </a:rPr>
                  <a:t>observables</a:t>
                </a:r>
                <a:r>
                  <a:rPr lang="it-IT" sz="1600" dirty="0">
                    <a:latin typeface="Optima"/>
                    <a:cs typeface="Optima"/>
                    <a:sym typeface="Wingdings" pitchFamily="2" charset="2"/>
                  </a:rPr>
                  <a:t>: </a:t>
                </a:r>
                <a:r>
                  <a:rPr lang="it-IT" sz="1400" dirty="0" err="1">
                    <a:latin typeface="Optima"/>
                    <a:cs typeface="Optima"/>
                    <a:sym typeface="Wingdings" pitchFamily="2" charset="2"/>
                  </a:rPr>
                  <a:t>v</a:t>
                </a:r>
                <a:r>
                  <a:rPr lang="it-IT" sz="1400" baseline="-25000" dirty="0" err="1">
                    <a:latin typeface="Optima"/>
                    <a:cs typeface="Optima"/>
                    <a:sym typeface="Wingdings" pitchFamily="2" charset="2"/>
                  </a:rPr>
                  <a:t>n</a:t>
                </a:r>
                <a:r>
                  <a:rPr lang="it-IT" sz="1400" dirty="0">
                    <a:latin typeface="Optima"/>
                    <a:cs typeface="Optima"/>
                    <a:sym typeface="Wingdings" pitchFamily="2" charset="2"/>
                  </a:rPr>
                  <a:t>(soft)-</a:t>
                </a:r>
                <a:r>
                  <a:rPr lang="it-IT" sz="1400" dirty="0" err="1">
                    <a:latin typeface="Optima"/>
                    <a:cs typeface="Optima"/>
                    <a:sym typeface="Wingdings" pitchFamily="2" charset="2"/>
                  </a:rPr>
                  <a:t>v</a:t>
                </a:r>
                <a:r>
                  <a:rPr lang="it-IT" sz="1400" baseline="-25000" dirty="0" err="1">
                    <a:latin typeface="Optima"/>
                    <a:cs typeface="Optima"/>
                    <a:sym typeface="Wingdings" pitchFamily="2" charset="2"/>
                  </a:rPr>
                  <a:t>n</a:t>
                </a:r>
                <a:r>
                  <a:rPr lang="it-IT" sz="1400" dirty="0">
                    <a:latin typeface="Optima"/>
                    <a:cs typeface="Optima"/>
                    <a:sym typeface="Wingdings" pitchFamily="2" charset="2"/>
                  </a:rPr>
                  <a:t>(hard), </a:t>
                </a:r>
                <a:r>
                  <a:rPr lang="it-IT" sz="1400" dirty="0" err="1">
                    <a:latin typeface="Optima"/>
                    <a:cs typeface="Optima"/>
                    <a:sym typeface="Wingdings" pitchFamily="2" charset="2"/>
                  </a:rPr>
                  <a:t>angular</a:t>
                </a:r>
                <a:r>
                  <a:rPr lang="it-IT" sz="1400" dirty="0">
                    <a:latin typeface="Optima"/>
                    <a:cs typeface="Optima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IT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it-IT" sz="1400" dirty="0">
                    <a:latin typeface="Optima"/>
                    <a:cs typeface="Optima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Optima"/>
                    <a:cs typeface="Optima"/>
                    <a:sym typeface="Wingdings" pitchFamily="2" charset="2"/>
                  </a:rPr>
                  <a:t>correlation</a:t>
                </a:r>
                <a:r>
                  <a:rPr lang="it-IT" sz="1400" dirty="0">
                    <a:latin typeface="Optima"/>
                    <a:cs typeface="Optima"/>
                    <a:sym typeface="Wingdings" pitchFamily="2" charset="2"/>
                  </a:rPr>
                  <a:t>,… </a:t>
                </a:r>
                <a:endParaRPr lang="it-IT" sz="1400" dirty="0">
                  <a:solidFill>
                    <a:srgbClr val="FF0000"/>
                  </a:solidFill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6BC22ED-5E21-16C4-4B19-2FBA6B2BC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94054"/>
                <a:ext cx="9265870" cy="1598323"/>
              </a:xfrm>
              <a:prstGeom prst="rect">
                <a:avLst/>
              </a:prstGeom>
              <a:blipFill>
                <a:blip r:embed="rId5"/>
                <a:stretch>
                  <a:fillRect l="-274" t="-794" b="-396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F95C77C-EF18-208D-1612-B3A9B8DE3766}"/>
              </a:ext>
            </a:extLst>
          </p:cNvPr>
          <p:cNvSpPr txBox="1"/>
          <p:nvPr/>
        </p:nvSpPr>
        <p:spPr>
          <a:xfrm>
            <a:off x="6508376" y="1194050"/>
            <a:ext cx="45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Symbol" pitchFamily="2" charset="2"/>
                <a:cs typeface="Optima"/>
              </a:rPr>
              <a:t>L</a:t>
            </a:r>
            <a:r>
              <a:rPr lang="it-IT" sz="1800" b="1" baseline="-25000" dirty="0">
                <a:solidFill>
                  <a:srgbClr val="FF0000"/>
                </a:solidFill>
                <a:latin typeface="Optima"/>
                <a:cs typeface="Optima"/>
              </a:rPr>
              <a:t>c</a:t>
            </a:r>
            <a:endParaRPr lang="en-IT" b="1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EEB74F-0FAA-DE58-214D-2DFD01E7650D}"/>
              </a:ext>
            </a:extLst>
          </p:cNvPr>
          <p:cNvGrpSpPr/>
          <p:nvPr/>
        </p:nvGrpSpPr>
        <p:grpSpPr>
          <a:xfrm>
            <a:off x="6346440" y="1221936"/>
            <a:ext cx="172080" cy="1099800"/>
            <a:chOff x="6346440" y="1266326"/>
            <a:chExt cx="172080" cy="109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5914F13-3D46-49E2-559D-8A1961BB98AC}"/>
                    </a:ext>
                  </a:extLst>
                </p14:cNvPr>
                <p14:cNvContentPartPr/>
                <p14:nvPr/>
              </p14:nvContentPartPr>
              <p14:xfrm>
                <a:off x="6386040" y="1266326"/>
                <a:ext cx="100800" cy="1035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5914F13-3D46-49E2-559D-8A1961BB98A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77040" y="1257686"/>
                  <a:ext cx="118440" cy="10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3D4F051-B559-B562-E555-0909D3A7D5D6}"/>
                    </a:ext>
                  </a:extLst>
                </p14:cNvPr>
                <p14:cNvContentPartPr/>
                <p14:nvPr/>
              </p14:nvContentPartPr>
              <p14:xfrm>
                <a:off x="6346440" y="2134646"/>
                <a:ext cx="172080" cy="231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3D4F051-B559-B562-E555-0909D3A7D5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7800" y="2126006"/>
                  <a:ext cx="189720" cy="24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096E4DF-2B40-D0E7-DC4B-C39820859CDE}"/>
                  </a:ext>
                </a:extLst>
              </p14:cNvPr>
              <p14:cNvContentPartPr/>
              <p14:nvPr/>
            </p14:nvContentPartPr>
            <p14:xfrm>
              <a:off x="9583200" y="199280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096E4DF-2B40-D0E7-DC4B-C39820859C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74200" y="198380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4111E69-8BF6-094F-9981-BB023BF88D50}"/>
              </a:ext>
            </a:extLst>
          </p:cNvPr>
          <p:cNvSpPr txBox="1"/>
          <p:nvPr/>
        </p:nvSpPr>
        <p:spPr>
          <a:xfrm>
            <a:off x="252902" y="787058"/>
            <a:ext cx="2490298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D</a:t>
            </a:r>
            <a:r>
              <a:rPr lang="en-IT" baseline="-25000" dirty="0"/>
              <a:t>s</a:t>
            </a:r>
            <a:r>
              <a:rPr lang="en-IT" dirty="0"/>
              <a:t> (T, </a:t>
            </a:r>
            <a:r>
              <a:rPr lang="en-IT" sz="1400" dirty="0"/>
              <a:t>p</a:t>
            </a:r>
            <a:r>
              <a:rPr lang="en-IT" sz="1400" dirty="0">
                <a:sym typeface="Wingdings" pitchFamily="2" charset="2"/>
              </a:rPr>
              <a:t>0</a:t>
            </a:r>
            <a:r>
              <a:rPr lang="en-IT" dirty="0">
                <a:sym typeface="Wingdings" pitchFamily="2" charset="2"/>
              </a:rPr>
              <a:t>) </a:t>
            </a:r>
            <a:r>
              <a:rPr lang="en-IT" dirty="0"/>
              <a:t>lattice QCD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3A568B-AB25-46EB-C1CA-040A3A4454C9}"/>
              </a:ext>
            </a:extLst>
          </p:cNvPr>
          <p:cNvGrpSpPr/>
          <p:nvPr/>
        </p:nvGrpSpPr>
        <p:grpSpPr>
          <a:xfrm>
            <a:off x="20815" y="1132927"/>
            <a:ext cx="2832478" cy="2277705"/>
            <a:chOff x="230585" y="2528206"/>
            <a:chExt cx="3444944" cy="25732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359D9F7-03FE-525E-E955-76E549EC270E}"/>
                </a:ext>
              </a:extLst>
            </p:cNvPr>
            <p:cNvGrpSpPr/>
            <p:nvPr/>
          </p:nvGrpSpPr>
          <p:grpSpPr>
            <a:xfrm>
              <a:off x="230585" y="2528206"/>
              <a:ext cx="3444944" cy="2573294"/>
              <a:chOff x="230585" y="2528206"/>
              <a:chExt cx="3444944" cy="257329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499A39F-C02E-0F8A-A32D-92F333B9A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585" y="2528206"/>
                <a:ext cx="3444944" cy="2573294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4E80102-BA50-D539-D2E9-A276591E72E6}"/>
                  </a:ext>
                </a:extLst>
              </p:cNvPr>
              <p:cNvSpPr/>
              <p:nvPr/>
            </p:nvSpPr>
            <p:spPr>
              <a:xfrm>
                <a:off x="2853619" y="4234543"/>
                <a:ext cx="553609" cy="1100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94AE739-88B3-E1FB-7E26-5E7FA1E184C6}"/>
                </a:ext>
              </a:extLst>
            </p:cNvPr>
            <p:cNvSpPr/>
            <p:nvPr/>
          </p:nvSpPr>
          <p:spPr>
            <a:xfrm rot="21429281">
              <a:off x="890790" y="3526463"/>
              <a:ext cx="2025717" cy="827347"/>
            </a:xfrm>
            <a:custGeom>
              <a:avLst/>
              <a:gdLst>
                <a:gd name="connsiteX0" fmla="*/ 23610 w 2025717"/>
                <a:gd name="connsiteY0" fmla="*/ 987364 h 987364"/>
                <a:gd name="connsiteX1" fmla="*/ 41365 w 2025717"/>
                <a:gd name="connsiteY1" fmla="*/ 721034 h 987364"/>
                <a:gd name="connsiteX2" fmla="*/ 405350 w 2025717"/>
                <a:gd name="connsiteY2" fmla="*/ 561236 h 987364"/>
                <a:gd name="connsiteX3" fmla="*/ 1257606 w 2025717"/>
                <a:gd name="connsiteY3" fmla="*/ 241640 h 987364"/>
                <a:gd name="connsiteX4" fmla="*/ 1790266 w 2025717"/>
                <a:gd name="connsiteY4" fmla="*/ 55209 h 987364"/>
                <a:gd name="connsiteX5" fmla="*/ 1923431 w 2025717"/>
                <a:gd name="connsiteY5" fmla="*/ 1943 h 987364"/>
                <a:gd name="connsiteX6" fmla="*/ 2003330 w 2025717"/>
                <a:gd name="connsiteY6" fmla="*/ 108475 h 987364"/>
                <a:gd name="connsiteX7" fmla="*/ 2003330 w 2025717"/>
                <a:gd name="connsiteY7" fmla="*/ 179496 h 987364"/>
                <a:gd name="connsiteX8" fmla="*/ 1745878 w 2025717"/>
                <a:gd name="connsiteY8" fmla="*/ 383683 h 987364"/>
                <a:gd name="connsiteX9" fmla="*/ 1106686 w 2025717"/>
                <a:gd name="connsiteY9" fmla="*/ 614502 h 987364"/>
                <a:gd name="connsiteX10" fmla="*/ 23610 w 2025717"/>
                <a:gd name="connsiteY10" fmla="*/ 987364 h 987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5717" h="987364">
                  <a:moveTo>
                    <a:pt x="23610" y="987364"/>
                  </a:moveTo>
                  <a:cubicBezTo>
                    <a:pt x="676" y="889709"/>
                    <a:pt x="-22258" y="792055"/>
                    <a:pt x="41365" y="721034"/>
                  </a:cubicBezTo>
                  <a:cubicBezTo>
                    <a:pt x="104988" y="650013"/>
                    <a:pt x="202643" y="641135"/>
                    <a:pt x="405350" y="561236"/>
                  </a:cubicBezTo>
                  <a:cubicBezTo>
                    <a:pt x="608057" y="481337"/>
                    <a:pt x="1026787" y="325978"/>
                    <a:pt x="1257606" y="241640"/>
                  </a:cubicBezTo>
                  <a:cubicBezTo>
                    <a:pt x="1488425" y="157302"/>
                    <a:pt x="1679295" y="95158"/>
                    <a:pt x="1790266" y="55209"/>
                  </a:cubicBezTo>
                  <a:cubicBezTo>
                    <a:pt x="1901237" y="15259"/>
                    <a:pt x="1887920" y="-6935"/>
                    <a:pt x="1923431" y="1943"/>
                  </a:cubicBezTo>
                  <a:cubicBezTo>
                    <a:pt x="1958942" y="10821"/>
                    <a:pt x="1990014" y="78883"/>
                    <a:pt x="2003330" y="108475"/>
                  </a:cubicBezTo>
                  <a:cubicBezTo>
                    <a:pt x="2016646" y="138067"/>
                    <a:pt x="2046239" y="133628"/>
                    <a:pt x="2003330" y="179496"/>
                  </a:cubicBezTo>
                  <a:cubicBezTo>
                    <a:pt x="1960421" y="225364"/>
                    <a:pt x="1895319" y="311182"/>
                    <a:pt x="1745878" y="383683"/>
                  </a:cubicBezTo>
                  <a:cubicBezTo>
                    <a:pt x="1596437" y="456184"/>
                    <a:pt x="1106686" y="614502"/>
                    <a:pt x="1106686" y="614502"/>
                  </a:cubicBezTo>
                  <a:lnTo>
                    <a:pt x="23610" y="987364"/>
                  </a:lnTo>
                  <a:close/>
                </a:path>
              </a:pathLst>
            </a:custGeom>
            <a:solidFill>
              <a:srgbClr val="FF0000">
                <a:alpha val="36866"/>
              </a:srgbClr>
            </a:solidFill>
            <a:ln>
              <a:solidFill>
                <a:srgbClr val="FF0000">
                  <a:alpha val="38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103AF5-F812-0A60-C632-4A55805C3EB1}"/>
                </a:ext>
              </a:extLst>
            </p:cNvPr>
            <p:cNvSpPr txBox="1"/>
            <p:nvPr/>
          </p:nvSpPr>
          <p:spPr>
            <a:xfrm rot="20188764">
              <a:off x="1368953" y="3724313"/>
              <a:ext cx="9717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latin typeface="Aptos" panose="020B0004020202020204" pitchFamily="34" charset="0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QPM-Catania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002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1900" y="95908"/>
            <a:ext cx="899210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HQ Surprise also in the transverse flow v</a:t>
            </a:r>
            <a:r>
              <a:rPr lang="en-US" sz="24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=&lt;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p</a:t>
            </a:r>
            <a:r>
              <a:rPr lang="en-US" sz="24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x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/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p</a:t>
            </a:r>
            <a:r>
              <a:rPr lang="en-US" sz="24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&gt;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3113" y="1395128"/>
            <a:ext cx="89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it-IT" sz="1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0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 &lt;</a:t>
            </a:r>
            <a:r>
              <a:rPr lang="it-IT" sz="1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0.1 fm/c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F3D3E-9423-82D5-BDB5-3AFE988A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5" y="567528"/>
            <a:ext cx="1760874" cy="20258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38DE42-73AE-BF54-054E-94D54AE13A3F}"/>
              </a:ext>
            </a:extLst>
          </p:cNvPr>
          <p:cNvSpPr txBox="1"/>
          <p:nvPr/>
        </p:nvSpPr>
        <p:spPr>
          <a:xfrm>
            <a:off x="629087" y="1325688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Optima" panose="02000503060000020004" pitchFamily="2" charset="0"/>
              </a:rPr>
              <a:t>Bulk matter</a:t>
            </a:r>
          </a:p>
          <a:p>
            <a:pPr algn="ctr"/>
            <a:r>
              <a:rPr lang="en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Optima" panose="02000503060000020004" pitchFamily="2" charset="0"/>
              </a:rPr>
              <a:t>tilted</a:t>
            </a:r>
          </a:p>
        </p:txBody>
      </p:sp>
      <p:pic>
        <p:nvPicPr>
          <p:cNvPr id="27" name="Immagine 5">
            <a:extLst>
              <a:ext uri="{FF2B5EF4-FFF2-40B4-BE49-F238E27FC236}">
                <a16:creationId xmlns:a16="http://schemas.microsoft.com/office/drawing/2014/main" id="{B2945AC0-203B-0F06-0974-A453E5290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732" y="547806"/>
            <a:ext cx="2942140" cy="22905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6BCDA2A-8852-E2AF-4692-BF905EA268E8}"/>
              </a:ext>
            </a:extLst>
          </p:cNvPr>
          <p:cNvSpPr txBox="1"/>
          <p:nvPr/>
        </p:nvSpPr>
        <p:spPr>
          <a:xfrm>
            <a:off x="3881648" y="116619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A700DA"/>
                </a:solidFill>
                <a:latin typeface="Optima" panose="02000503060000020004" pitchFamily="2" charset="0"/>
              </a:rPr>
              <a:t> x10</a:t>
            </a:r>
            <a:r>
              <a:rPr lang="en-IT" baseline="30000" dirty="0">
                <a:solidFill>
                  <a:srgbClr val="A700DA"/>
                </a:solidFill>
                <a:latin typeface="Optima" panose="02000503060000020004" pitchFamily="2" charset="0"/>
              </a:rPr>
              <a:t>-2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C0DB0A-EC9A-0EDA-6EB3-66A7876A061E}"/>
              </a:ext>
            </a:extLst>
          </p:cNvPr>
          <p:cNvSpPr txBox="1"/>
          <p:nvPr/>
        </p:nvSpPr>
        <p:spPr>
          <a:xfrm>
            <a:off x="2708735" y="2027830"/>
            <a:ext cx="1807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A700DA"/>
                </a:solidFill>
                <a:latin typeface="Optima"/>
                <a:cs typeface="Optima"/>
              </a:rPr>
              <a:t>dv</a:t>
            </a:r>
            <a:r>
              <a:rPr lang="it-IT" sz="1400" baseline="-25000" dirty="0">
                <a:solidFill>
                  <a:srgbClr val="A700DA"/>
                </a:solidFill>
                <a:latin typeface="Optima"/>
                <a:cs typeface="Optima"/>
              </a:rPr>
              <a:t>1</a:t>
            </a:r>
            <a:r>
              <a:rPr lang="it-IT" sz="1400" dirty="0">
                <a:solidFill>
                  <a:srgbClr val="A700DA"/>
                </a:solidFill>
                <a:latin typeface="Optima"/>
                <a:cs typeface="Optima"/>
              </a:rPr>
              <a:t>/</a:t>
            </a:r>
            <a:r>
              <a:rPr lang="it-IT" sz="1400" dirty="0" err="1">
                <a:solidFill>
                  <a:srgbClr val="A700DA"/>
                </a:solidFill>
                <a:latin typeface="Optima"/>
                <a:cs typeface="Optima"/>
              </a:rPr>
              <a:t>dy|</a:t>
            </a:r>
            <a:r>
              <a:rPr lang="it-IT" sz="1400" baseline="-25000" dirty="0" err="1">
                <a:solidFill>
                  <a:srgbClr val="A700DA"/>
                </a:solidFill>
                <a:latin typeface="Optima"/>
                <a:cs typeface="Optima"/>
              </a:rPr>
              <a:t>exp</a:t>
            </a:r>
            <a:r>
              <a:rPr lang="it-IT" sz="1400" dirty="0">
                <a:solidFill>
                  <a:srgbClr val="A700DA"/>
                </a:solidFill>
                <a:latin typeface="Optima"/>
                <a:cs typeface="Optima"/>
              </a:rPr>
              <a:t>~ -0.0025 </a:t>
            </a:r>
            <a:endParaRPr lang="en-IT" sz="1400" dirty="0">
              <a:solidFill>
                <a:srgbClr val="A700DA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516D18-C9F8-8400-7C0A-7E003B7770E7}"/>
              </a:ext>
            </a:extLst>
          </p:cNvPr>
          <p:cNvSpPr txBox="1"/>
          <p:nvPr/>
        </p:nvSpPr>
        <p:spPr>
          <a:xfrm>
            <a:off x="5281423" y="577658"/>
            <a:ext cx="3744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latin typeface="Optima" panose="02000503060000020004" pitchFamily="2" charset="0"/>
              </a:rPr>
              <a:t>Would you expect charm quark to </a:t>
            </a:r>
          </a:p>
          <a:p>
            <a:r>
              <a:rPr lang="en-GB" sz="1600" dirty="0">
                <a:latin typeface="Optima" panose="02000503060000020004" pitchFamily="2" charset="0"/>
              </a:rPr>
              <a:t>have </a:t>
            </a:r>
            <a:r>
              <a:rPr lang="en-IT" sz="1600" dirty="0">
                <a:latin typeface="Optima" panose="02000503060000020004" pitchFamily="2" charset="0"/>
              </a:rPr>
              <a:t>a smaller v</a:t>
            </a:r>
            <a:r>
              <a:rPr lang="en-IT" sz="1600" baseline="-25000" dirty="0">
                <a:latin typeface="Optima" panose="02000503060000020004" pitchFamily="2" charset="0"/>
              </a:rPr>
              <a:t>2 </a:t>
            </a:r>
            <a:r>
              <a:rPr lang="en-IT" sz="1600" dirty="0">
                <a:latin typeface="Optima" panose="02000503060000020004" pitchFamily="2" charset="0"/>
              </a:rPr>
              <a:t>? </a:t>
            </a:r>
            <a:r>
              <a:rPr lang="en-GB" sz="1600" dirty="0">
                <a:latin typeface="Optima" panose="02000503060000020004" pitchFamily="2" charset="0"/>
              </a:rPr>
              <a:t>O</a:t>
            </a:r>
            <a:r>
              <a:rPr lang="en-IT" sz="1600" dirty="0">
                <a:latin typeface="Optima" panose="02000503060000020004" pitchFamily="2" charset="0"/>
              </a:rPr>
              <a:t>r a smaller one due</a:t>
            </a:r>
          </a:p>
          <a:p>
            <a:r>
              <a:rPr lang="en-GB" sz="1600" dirty="0">
                <a:latin typeface="Optima" panose="02000503060000020004" pitchFamily="2" charset="0"/>
              </a:rPr>
              <a:t>t</a:t>
            </a:r>
            <a:r>
              <a:rPr lang="en-IT" sz="1600" dirty="0">
                <a:latin typeface="Optima" panose="02000503060000020004" pitchFamily="2" charset="0"/>
              </a:rPr>
              <a:t>o its mass?</a:t>
            </a: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id="{9FC09F43-45AF-13E4-62C5-72B819BE4AA2}"/>
              </a:ext>
            </a:extLst>
          </p:cNvPr>
          <p:cNvSpPr txBox="1"/>
          <p:nvPr/>
        </p:nvSpPr>
        <p:spPr>
          <a:xfrm>
            <a:off x="5281424" y="1415139"/>
            <a:ext cx="3759464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500" b="1" dirty="0" err="1">
                <a:solidFill>
                  <a:srgbClr val="C00000"/>
                </a:solidFill>
                <a:latin typeface="Optima"/>
                <a:cs typeface="Optima"/>
              </a:rPr>
              <a:t>Very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Optima"/>
                <a:cs typeface="Optima"/>
              </a:rPr>
              <a:t>surprising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! </a:t>
            </a:r>
          </a:p>
          <a:p>
            <a:pPr>
              <a:spcAft>
                <a:spcPts val="600"/>
              </a:spcAft>
            </a:pP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v</a:t>
            </a:r>
            <a:r>
              <a:rPr lang="it-IT" sz="1500" b="1" baseline="-25000" dirty="0">
                <a:solidFill>
                  <a:srgbClr val="C00000"/>
                </a:solidFill>
                <a:latin typeface="Optima"/>
                <a:cs typeface="Optima"/>
              </a:rPr>
              <a:t>1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 (HQ) ~ 30 times v</a:t>
            </a:r>
            <a:r>
              <a:rPr lang="it-IT" sz="1500" b="1" baseline="-25000" dirty="0">
                <a:solidFill>
                  <a:srgbClr val="C00000"/>
                </a:solidFill>
                <a:latin typeface="Optima"/>
                <a:cs typeface="Optima"/>
              </a:rPr>
              <a:t>1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 light </a:t>
            </a:r>
            <a:r>
              <a:rPr lang="it-IT" sz="1500" b="1" dirty="0" err="1">
                <a:solidFill>
                  <a:srgbClr val="C00000"/>
                </a:solidFill>
                <a:latin typeface="Optima"/>
                <a:cs typeface="Optima"/>
              </a:rPr>
              <a:t>hadrons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 (</a:t>
            </a:r>
            <a:r>
              <a:rPr lang="it-IT" sz="1500" b="1" dirty="0" err="1">
                <a:solidFill>
                  <a:srgbClr val="C00000"/>
                </a:solidFill>
                <a:latin typeface="Symbol" pitchFamily="2" charset="2"/>
                <a:cs typeface="Optima"/>
              </a:rPr>
              <a:t>p</a:t>
            </a:r>
            <a:r>
              <a:rPr lang="it-IT" sz="1500" b="1" dirty="0" err="1">
                <a:solidFill>
                  <a:srgbClr val="C00000"/>
                </a:solidFill>
                <a:latin typeface="Optima"/>
                <a:cs typeface="Optima"/>
              </a:rPr>
              <a:t>,K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,..)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415F06-7442-0A09-D55A-EA1B4370C5A7}"/>
              </a:ext>
            </a:extLst>
          </p:cNvPr>
          <p:cNvSpPr txBox="1"/>
          <p:nvPr/>
        </p:nvSpPr>
        <p:spPr>
          <a:xfrm>
            <a:off x="2183590" y="513559"/>
            <a:ext cx="13703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400" dirty="0">
                <a:latin typeface="Optima" panose="02000503060000020004" pitchFamily="2" charset="0"/>
              </a:rPr>
              <a:t>Transverse flow</a:t>
            </a:r>
          </a:p>
          <a:p>
            <a:pPr algn="ctr"/>
            <a:r>
              <a:rPr lang="en-GB" sz="1400" dirty="0">
                <a:latin typeface="Optima" panose="02000503060000020004" pitchFamily="2" charset="0"/>
              </a:rPr>
              <a:t>l</a:t>
            </a:r>
            <a:r>
              <a:rPr lang="en-IT" sz="1400" dirty="0">
                <a:latin typeface="Optima" panose="02000503060000020004" pitchFamily="2" charset="0"/>
              </a:rPr>
              <a:t>ight hadrons</a:t>
            </a:r>
          </a:p>
        </p:txBody>
      </p:sp>
    </p:spTree>
    <p:extLst>
      <p:ext uri="{BB962C8B-B14F-4D97-AF65-F5344CB8AC3E}">
        <p14:creationId xmlns:p14="http://schemas.microsoft.com/office/powerpoint/2010/main" val="140779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B8674-3BB3-9F1A-19B9-437C61AF2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1CA11B9-5F59-FBE8-27E2-7AC558EB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00" y="95908"/>
            <a:ext cx="899210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HQ Surprise also in the transverse flow v</a:t>
            </a:r>
            <a:r>
              <a:rPr lang="en-US" sz="24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=&lt;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p</a:t>
            </a:r>
            <a:r>
              <a:rPr lang="en-US" sz="24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x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/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p</a:t>
            </a:r>
            <a:r>
              <a:rPr lang="en-US" sz="24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&gt;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__________________________________________________________________________________________________________________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E8FF9D-CF0C-EA4D-BD9E-6E87C2FD2267}"/>
              </a:ext>
            </a:extLst>
          </p:cNvPr>
          <p:cNvSpPr txBox="1"/>
          <p:nvPr/>
        </p:nvSpPr>
        <p:spPr>
          <a:xfrm>
            <a:off x="103113" y="1395128"/>
            <a:ext cx="89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it-IT" sz="1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0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 &lt;</a:t>
            </a:r>
            <a:r>
              <a:rPr lang="it-IT" sz="1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0.1 fm/c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53698E-A65C-7B61-9E23-A71E5A36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5" y="567528"/>
            <a:ext cx="1760874" cy="20258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BC3B0D-3504-4D66-E909-F02EB0AF57AC}"/>
              </a:ext>
            </a:extLst>
          </p:cNvPr>
          <p:cNvSpPr txBox="1"/>
          <p:nvPr/>
        </p:nvSpPr>
        <p:spPr>
          <a:xfrm>
            <a:off x="631655" y="1304002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Optima" panose="02000503060000020004" pitchFamily="2" charset="0"/>
              </a:rPr>
              <a:t>Bulk matter</a:t>
            </a:r>
          </a:p>
          <a:p>
            <a:pPr algn="ctr"/>
            <a:r>
              <a:rPr lang="en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Optima" panose="02000503060000020004" pitchFamily="2" charset="0"/>
              </a:rPr>
              <a:t>tilted</a:t>
            </a:r>
          </a:p>
        </p:txBody>
      </p:sp>
      <p:pic>
        <p:nvPicPr>
          <p:cNvPr id="27" name="Immagine 5">
            <a:extLst>
              <a:ext uri="{FF2B5EF4-FFF2-40B4-BE49-F238E27FC236}">
                <a16:creationId xmlns:a16="http://schemas.microsoft.com/office/drawing/2014/main" id="{EB26B933-092F-59FF-94D2-969DB7B51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732" y="547806"/>
            <a:ext cx="2942140" cy="22905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F376342-1FA5-B835-D8B8-70A688917FD1}"/>
              </a:ext>
            </a:extLst>
          </p:cNvPr>
          <p:cNvSpPr txBox="1"/>
          <p:nvPr/>
        </p:nvSpPr>
        <p:spPr>
          <a:xfrm>
            <a:off x="3881648" y="116619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A700DA"/>
                </a:solidFill>
                <a:latin typeface="Optima" panose="02000503060000020004" pitchFamily="2" charset="0"/>
              </a:rPr>
              <a:t> x10</a:t>
            </a:r>
            <a:r>
              <a:rPr lang="en-IT" baseline="30000" dirty="0">
                <a:solidFill>
                  <a:srgbClr val="A700DA"/>
                </a:solidFill>
                <a:latin typeface="Optima" panose="02000503060000020004" pitchFamily="2" charset="0"/>
              </a:rPr>
              <a:t>-2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3065B4-5CD8-45E3-A18B-DB3B852E9CB8}"/>
              </a:ext>
            </a:extLst>
          </p:cNvPr>
          <p:cNvSpPr txBox="1"/>
          <p:nvPr/>
        </p:nvSpPr>
        <p:spPr>
          <a:xfrm>
            <a:off x="2708735" y="2027830"/>
            <a:ext cx="1807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A700DA"/>
                </a:solidFill>
                <a:latin typeface="Optima"/>
                <a:cs typeface="Optima"/>
              </a:rPr>
              <a:t>dv</a:t>
            </a:r>
            <a:r>
              <a:rPr lang="it-IT" sz="1400" baseline="-25000" dirty="0">
                <a:solidFill>
                  <a:srgbClr val="A700DA"/>
                </a:solidFill>
                <a:latin typeface="Optima"/>
                <a:cs typeface="Optima"/>
              </a:rPr>
              <a:t>1</a:t>
            </a:r>
            <a:r>
              <a:rPr lang="it-IT" sz="1400" dirty="0">
                <a:solidFill>
                  <a:srgbClr val="A700DA"/>
                </a:solidFill>
                <a:latin typeface="Optima"/>
                <a:cs typeface="Optima"/>
              </a:rPr>
              <a:t>/</a:t>
            </a:r>
            <a:r>
              <a:rPr lang="it-IT" sz="1400" dirty="0" err="1">
                <a:solidFill>
                  <a:srgbClr val="A700DA"/>
                </a:solidFill>
                <a:latin typeface="Optima"/>
                <a:cs typeface="Optima"/>
              </a:rPr>
              <a:t>dy|</a:t>
            </a:r>
            <a:r>
              <a:rPr lang="it-IT" sz="1400" baseline="-25000" dirty="0" err="1">
                <a:solidFill>
                  <a:srgbClr val="A700DA"/>
                </a:solidFill>
                <a:latin typeface="Optima"/>
                <a:cs typeface="Optima"/>
              </a:rPr>
              <a:t>exp</a:t>
            </a:r>
            <a:r>
              <a:rPr lang="it-IT" sz="1400" dirty="0">
                <a:solidFill>
                  <a:srgbClr val="A700DA"/>
                </a:solidFill>
                <a:latin typeface="Optima"/>
                <a:cs typeface="Optima"/>
              </a:rPr>
              <a:t>~ -0.0025 </a:t>
            </a:r>
            <a:endParaRPr lang="en-IT" sz="1400" dirty="0">
              <a:solidFill>
                <a:srgbClr val="A700DA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6D7247-F494-2ADB-89E7-AB26C3A9B820}"/>
              </a:ext>
            </a:extLst>
          </p:cNvPr>
          <p:cNvSpPr txBox="1"/>
          <p:nvPr/>
        </p:nvSpPr>
        <p:spPr>
          <a:xfrm>
            <a:off x="5230695" y="567528"/>
            <a:ext cx="3744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latin typeface="Optima" panose="02000503060000020004" pitchFamily="2" charset="0"/>
              </a:rPr>
              <a:t>Would you expect charm quark to </a:t>
            </a:r>
          </a:p>
          <a:p>
            <a:r>
              <a:rPr lang="en-GB" sz="1600" dirty="0">
                <a:latin typeface="Optima" panose="02000503060000020004" pitchFamily="2" charset="0"/>
              </a:rPr>
              <a:t>have </a:t>
            </a:r>
            <a:r>
              <a:rPr lang="en-IT" sz="1600" dirty="0">
                <a:latin typeface="Optima" panose="02000503060000020004" pitchFamily="2" charset="0"/>
              </a:rPr>
              <a:t>a smaller v</a:t>
            </a:r>
            <a:r>
              <a:rPr lang="en-IT" sz="1600" baseline="-25000" dirty="0">
                <a:latin typeface="Optima" panose="02000503060000020004" pitchFamily="2" charset="0"/>
              </a:rPr>
              <a:t>2 </a:t>
            </a:r>
            <a:r>
              <a:rPr lang="en-IT" sz="1600" dirty="0">
                <a:latin typeface="Optima" panose="02000503060000020004" pitchFamily="2" charset="0"/>
              </a:rPr>
              <a:t>? </a:t>
            </a:r>
            <a:r>
              <a:rPr lang="en-GB" sz="1600" dirty="0">
                <a:latin typeface="Optima" panose="02000503060000020004" pitchFamily="2" charset="0"/>
              </a:rPr>
              <a:t>O</a:t>
            </a:r>
            <a:r>
              <a:rPr lang="en-IT" sz="1600" dirty="0">
                <a:latin typeface="Optima" panose="02000503060000020004" pitchFamily="2" charset="0"/>
              </a:rPr>
              <a:t>r a smaller one due</a:t>
            </a:r>
          </a:p>
          <a:p>
            <a:r>
              <a:rPr lang="en-GB" sz="1600" dirty="0">
                <a:latin typeface="Optima" panose="02000503060000020004" pitchFamily="2" charset="0"/>
              </a:rPr>
              <a:t>t</a:t>
            </a:r>
            <a:r>
              <a:rPr lang="en-IT" sz="1600" dirty="0">
                <a:latin typeface="Optima" panose="02000503060000020004" pitchFamily="2" charset="0"/>
              </a:rPr>
              <a:t>o its mass?</a:t>
            </a: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id="{4682866A-8615-FEA6-7161-22F6E59EC586}"/>
              </a:ext>
            </a:extLst>
          </p:cNvPr>
          <p:cNvSpPr txBox="1"/>
          <p:nvPr/>
        </p:nvSpPr>
        <p:spPr>
          <a:xfrm>
            <a:off x="5281424" y="1415139"/>
            <a:ext cx="3759464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500" b="1" dirty="0" err="1">
                <a:solidFill>
                  <a:srgbClr val="C00000"/>
                </a:solidFill>
                <a:latin typeface="Optima"/>
                <a:cs typeface="Optima"/>
              </a:rPr>
              <a:t>Very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Optima"/>
                <a:cs typeface="Optima"/>
              </a:rPr>
              <a:t>surprising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! </a:t>
            </a:r>
          </a:p>
          <a:p>
            <a:pPr>
              <a:spcAft>
                <a:spcPts val="600"/>
              </a:spcAft>
            </a:pP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v</a:t>
            </a:r>
            <a:r>
              <a:rPr lang="it-IT" sz="1500" b="1" baseline="-25000" dirty="0">
                <a:solidFill>
                  <a:srgbClr val="C00000"/>
                </a:solidFill>
                <a:latin typeface="Optima"/>
                <a:cs typeface="Optima"/>
              </a:rPr>
              <a:t>1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 (HQ) ~ 30 times v</a:t>
            </a:r>
            <a:r>
              <a:rPr lang="it-IT" sz="1500" b="1" baseline="-25000" dirty="0">
                <a:solidFill>
                  <a:srgbClr val="C00000"/>
                </a:solidFill>
                <a:latin typeface="Optima"/>
                <a:cs typeface="Optima"/>
              </a:rPr>
              <a:t>1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 light </a:t>
            </a:r>
            <a:r>
              <a:rPr lang="it-IT" sz="1500" b="1" dirty="0" err="1">
                <a:solidFill>
                  <a:srgbClr val="C00000"/>
                </a:solidFill>
                <a:latin typeface="Optima"/>
                <a:cs typeface="Optima"/>
              </a:rPr>
              <a:t>hadrons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 (</a:t>
            </a:r>
            <a:r>
              <a:rPr lang="it-IT" sz="1500" b="1" dirty="0" err="1">
                <a:solidFill>
                  <a:srgbClr val="C00000"/>
                </a:solidFill>
                <a:latin typeface="Symbol" pitchFamily="2" charset="2"/>
                <a:cs typeface="Optima"/>
              </a:rPr>
              <a:t>p</a:t>
            </a:r>
            <a:r>
              <a:rPr lang="it-IT" sz="1500" b="1" dirty="0" err="1">
                <a:solidFill>
                  <a:srgbClr val="C00000"/>
                </a:solidFill>
                <a:latin typeface="Optima"/>
                <a:cs typeface="Optima"/>
              </a:rPr>
              <a:t>,K</a:t>
            </a:r>
            <a:r>
              <a:rPr lang="it-IT" sz="1500" b="1" dirty="0">
                <a:solidFill>
                  <a:srgbClr val="C00000"/>
                </a:solidFill>
                <a:latin typeface="Optima"/>
                <a:cs typeface="Optima"/>
              </a:rPr>
              <a:t>,..)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2E7BC-9F56-04F3-C979-671EA2157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229" y="3097420"/>
            <a:ext cx="2673415" cy="20509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0F3473-C509-C9CB-79FA-031F281B02DE}"/>
              </a:ext>
            </a:extLst>
          </p:cNvPr>
          <p:cNvSpPr txBox="1"/>
          <p:nvPr/>
        </p:nvSpPr>
        <p:spPr>
          <a:xfrm>
            <a:off x="5705869" y="3015854"/>
            <a:ext cx="3314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IT" sz="1600" b="1" dirty="0">
                <a:solidFill>
                  <a:srgbClr val="C00000"/>
                </a:solidFill>
                <a:latin typeface="Optima" panose="02000503060000020004" pitchFamily="2" charset="0"/>
              </a:rPr>
              <a:t>Needed non-perturbative HQ interaction close to AdS/CFT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3312B-EBA9-ED83-DB8B-04ABB3F48416}"/>
              </a:ext>
            </a:extLst>
          </p:cNvPr>
          <p:cNvSpPr txBox="1"/>
          <p:nvPr/>
        </p:nvSpPr>
        <p:spPr>
          <a:xfrm>
            <a:off x="2183590" y="513559"/>
            <a:ext cx="13703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400" dirty="0">
                <a:latin typeface="Optima" panose="02000503060000020004" pitchFamily="2" charset="0"/>
              </a:rPr>
              <a:t>Transverse flow</a:t>
            </a:r>
          </a:p>
          <a:p>
            <a:pPr algn="ctr"/>
            <a:r>
              <a:rPr lang="en-GB" sz="1400" dirty="0">
                <a:latin typeface="Optima" panose="02000503060000020004" pitchFamily="2" charset="0"/>
              </a:rPr>
              <a:t>l</a:t>
            </a:r>
            <a:r>
              <a:rPr lang="en-IT" sz="1400" dirty="0">
                <a:latin typeface="Optima" panose="02000503060000020004" pitchFamily="2" charset="0"/>
              </a:rPr>
              <a:t>ight hadrons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428411-6674-CFF2-6838-B202F2D856CF}"/>
              </a:ext>
            </a:extLst>
          </p:cNvPr>
          <p:cNvSpPr txBox="1"/>
          <p:nvPr/>
        </p:nvSpPr>
        <p:spPr>
          <a:xfrm>
            <a:off x="5705869" y="3659590"/>
            <a:ext cx="3651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IT" sz="1600" dirty="0">
                <a:solidFill>
                  <a:schemeClr val="accent4">
                    <a:lumMod val="50000"/>
                  </a:schemeClr>
                </a:solidFill>
                <a:latin typeface="Optima" panose="02000503060000020004" pitchFamily="2" charset="0"/>
              </a:rPr>
              <a:t>Needed also initial “tilt” of bulk &amp; none for HQ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C076C0-F4CF-BCC4-F1A9-1F9EEE94BE3A}"/>
              </a:ext>
            </a:extLst>
          </p:cNvPr>
          <p:cNvSpPr txBox="1"/>
          <p:nvPr/>
        </p:nvSpPr>
        <p:spPr>
          <a:xfrm>
            <a:off x="5818418" y="4607632"/>
            <a:ext cx="22712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Optima" panose="02000503060000020004" pitchFamily="2" charset="0"/>
              </a:rPr>
              <a:t>L. Oliva et al., JHEP 05 (2021)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B7C6BD-A7B8-7129-2459-1C8AB4F8C1E9}"/>
              </a:ext>
            </a:extLst>
          </p:cNvPr>
          <p:cNvGrpSpPr/>
          <p:nvPr/>
        </p:nvGrpSpPr>
        <p:grpSpPr>
          <a:xfrm>
            <a:off x="99893" y="2744157"/>
            <a:ext cx="3155707" cy="2403166"/>
            <a:chOff x="89490" y="2740334"/>
            <a:chExt cx="3155707" cy="24031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23E7995-7AFD-C0DB-F809-1CCFB492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90" y="2740334"/>
              <a:ext cx="3155707" cy="2403166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2C81D1-AA02-B0F8-3718-506AD4A6676E}"/>
                </a:ext>
              </a:extLst>
            </p:cNvPr>
            <p:cNvGrpSpPr/>
            <p:nvPr/>
          </p:nvGrpSpPr>
          <p:grpSpPr>
            <a:xfrm>
              <a:off x="450957" y="2757436"/>
              <a:ext cx="681130" cy="516836"/>
              <a:chOff x="450957" y="2757436"/>
              <a:chExt cx="681130" cy="51683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49A9AF4-B7C0-DB9C-D42F-C5FEB2DD0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957" y="2757436"/>
                <a:ext cx="680663" cy="51683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601ABE-F9BE-41FA-8CA6-4BC91B11F24C}"/>
                  </a:ext>
                </a:extLst>
              </p:cNvPr>
              <p:cNvSpPr txBox="1"/>
              <p:nvPr/>
            </p:nvSpPr>
            <p:spPr>
              <a:xfrm>
                <a:off x="541650" y="2830325"/>
                <a:ext cx="590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dirty="0">
                    <a:solidFill>
                      <a:srgbClr val="120FC1"/>
                    </a:solidFill>
                  </a:rPr>
                  <a:t>charm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C20959-BA73-0527-CB9A-5EDCE2E4FE5C}"/>
                </a:ext>
              </a:extLst>
            </p:cNvPr>
            <p:cNvCxnSpPr/>
            <p:nvPr/>
          </p:nvCxnSpPr>
          <p:spPr>
            <a:xfrm>
              <a:off x="1731636" y="3431561"/>
              <a:ext cx="199505" cy="0"/>
            </a:xfrm>
            <a:prstGeom prst="line">
              <a:avLst/>
            </a:prstGeom>
            <a:ln w="19050" cap="flat" cmpd="sng" algn="ctr">
              <a:solidFill>
                <a:srgbClr val="A700DA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EAD454-28A9-0013-8391-D9DAB8DA091A}"/>
                </a:ext>
              </a:extLst>
            </p:cNvPr>
            <p:cNvCxnSpPr/>
            <p:nvPr/>
          </p:nvCxnSpPr>
          <p:spPr>
            <a:xfrm>
              <a:off x="549008" y="3765665"/>
              <a:ext cx="2573221" cy="176252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07D426-C020-D20E-5A46-6B58BCB42A51}"/>
                </a:ext>
              </a:extLst>
            </p:cNvPr>
            <p:cNvSpPr txBox="1"/>
            <p:nvPr/>
          </p:nvSpPr>
          <p:spPr>
            <a:xfrm>
              <a:off x="1911726" y="3316673"/>
              <a:ext cx="9509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QPM, charm tilted</a:t>
              </a:r>
            </a:p>
          </p:txBody>
        </p:sp>
      </p:grpSp>
      <p:sp>
        <p:nvSpPr>
          <p:cNvPr id="10" name="CasellaDiTesto 11">
            <a:extLst>
              <a:ext uri="{FF2B5EF4-FFF2-40B4-BE49-F238E27FC236}">
                <a16:creationId xmlns:a16="http://schemas.microsoft.com/office/drawing/2014/main" id="{310FECA1-7D5F-D971-0DC1-914286141E90}"/>
              </a:ext>
            </a:extLst>
          </p:cNvPr>
          <p:cNvSpPr txBox="1"/>
          <p:nvPr/>
        </p:nvSpPr>
        <p:spPr>
          <a:xfrm>
            <a:off x="5281423" y="2092604"/>
            <a:ext cx="3188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Optima"/>
                <a:cs typeface="Optima"/>
              </a:rPr>
              <a:t>dv</a:t>
            </a:r>
            <a:r>
              <a:rPr lang="it-IT" sz="1400" baseline="-25000" dirty="0">
                <a:latin typeface="Optima"/>
                <a:cs typeface="Optima"/>
              </a:rPr>
              <a:t>1</a:t>
            </a:r>
            <a:r>
              <a:rPr lang="it-IT" sz="1400" dirty="0">
                <a:latin typeface="Optima"/>
                <a:cs typeface="Optima"/>
              </a:rPr>
              <a:t>/</a:t>
            </a:r>
            <a:r>
              <a:rPr lang="it-IT" sz="1400" dirty="0" err="1">
                <a:latin typeface="Optima"/>
                <a:cs typeface="Optima"/>
              </a:rPr>
              <a:t>dy</a:t>
            </a:r>
            <a:r>
              <a:rPr lang="it-IT" sz="1400" dirty="0">
                <a:latin typeface="Optima"/>
                <a:cs typeface="Optima"/>
              </a:rPr>
              <a:t>=-0.080 ±0.017(</a:t>
            </a:r>
            <a:r>
              <a:rPr lang="it-IT" sz="1400" dirty="0" err="1">
                <a:latin typeface="Optima"/>
                <a:cs typeface="Optima"/>
              </a:rPr>
              <a:t>stat</a:t>
            </a:r>
            <a:r>
              <a:rPr lang="it-IT" sz="1400" dirty="0">
                <a:latin typeface="Optima"/>
                <a:cs typeface="Optima"/>
              </a:rPr>
              <a:t>)±0.016(</a:t>
            </a:r>
            <a:r>
              <a:rPr lang="it-IT" sz="1400" dirty="0" err="1">
                <a:latin typeface="Optima"/>
                <a:cs typeface="Optima"/>
              </a:rPr>
              <a:t>syst</a:t>
            </a:r>
            <a:r>
              <a:rPr lang="it-IT" sz="1400" dirty="0">
                <a:latin typeface="Optima"/>
                <a:cs typeface="Optima"/>
              </a:rPr>
              <a:t>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560F92-7949-DE50-96B3-92C58DFC4831}"/>
              </a:ext>
            </a:extLst>
          </p:cNvPr>
          <p:cNvCxnSpPr>
            <a:cxnSpLocks/>
          </p:cNvCxnSpPr>
          <p:nvPr/>
        </p:nvCxnSpPr>
        <p:spPr>
          <a:xfrm flipH="1" flipV="1">
            <a:off x="2956365" y="3909275"/>
            <a:ext cx="1200902" cy="36667"/>
          </a:xfrm>
          <a:prstGeom prst="straightConnector1">
            <a:avLst/>
          </a:prstGeom>
          <a:ln w="38100">
            <a:solidFill>
              <a:srgbClr val="D789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FBE024-C24F-E6E2-79AC-7FD4E5235CEB}"/>
              </a:ext>
            </a:extLst>
          </p:cNvPr>
          <p:cNvCxnSpPr>
            <a:cxnSpLocks/>
          </p:cNvCxnSpPr>
          <p:nvPr/>
        </p:nvCxnSpPr>
        <p:spPr>
          <a:xfrm flipH="1" flipV="1">
            <a:off x="3040138" y="4503800"/>
            <a:ext cx="1381627" cy="207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2E468C6-BF2A-D85C-5D5B-3B0B71782878}"/>
              </a:ext>
            </a:extLst>
          </p:cNvPr>
          <p:cNvSpPr txBox="1"/>
          <p:nvPr/>
        </p:nvSpPr>
        <p:spPr>
          <a:xfrm>
            <a:off x="3500887" y="2329331"/>
            <a:ext cx="5281446" cy="1315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dirty="0">
                <a:solidFill>
                  <a:srgbClr val="120FC1"/>
                </a:solidFill>
                <a:latin typeface="Optima" panose="02000503060000020004" pitchFamily="2" charset="0"/>
              </a:rPr>
              <a:t>v</a:t>
            </a:r>
            <a:r>
              <a:rPr lang="en-IT" baseline="-25000" dirty="0">
                <a:solidFill>
                  <a:srgbClr val="120FC1"/>
                </a:solidFill>
                <a:latin typeface="Optima" panose="02000503060000020004" pitchFamily="2" charset="0"/>
              </a:rPr>
              <a:t>1</a:t>
            </a: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</a:rPr>
              <a:t> is even more relevant and accessible </a:t>
            </a:r>
            <a:r>
              <a:rPr lang="en-GB" dirty="0">
                <a:solidFill>
                  <a:srgbClr val="120FC1"/>
                </a:solidFill>
                <a:latin typeface="Optima" panose="02000503060000020004" pitchFamily="2" charset="0"/>
              </a:rPr>
              <a:t>a</a:t>
            </a: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</a:rPr>
              <a:t>t finite </a:t>
            </a:r>
            <a:r>
              <a:rPr lang="en-IT" dirty="0">
                <a:solidFill>
                  <a:srgbClr val="120FC1"/>
                </a:solidFill>
                <a:latin typeface="Symbol" pitchFamily="2" charset="2"/>
              </a:rPr>
              <a:t>m</a:t>
            </a:r>
            <a:r>
              <a:rPr lang="en-IT" baseline="-25000" dirty="0">
                <a:solidFill>
                  <a:srgbClr val="120FC1"/>
                </a:solidFill>
                <a:latin typeface="Optima" panose="02000503060000020004" pitchFamily="2" charset="0"/>
              </a:rPr>
              <a:t>B</a:t>
            </a: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</a:rPr>
              <a:t>,</a:t>
            </a:r>
          </a:p>
          <a:p>
            <a:pPr>
              <a:spcAft>
                <a:spcPts val="300"/>
              </a:spcAft>
            </a:pP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</a:rPr>
              <a:t>NO studies TMK for D at 7-17 AGeV:</a:t>
            </a:r>
          </a:p>
          <a:p>
            <a:pPr marL="28575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20FC1"/>
                </a:solidFill>
                <a:latin typeface="Optima" panose="02000503060000020004" pitchFamily="2" charset="0"/>
              </a:rPr>
              <a:t>S</a:t>
            </a: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</a:rPr>
              <a:t>hould it drop</a:t>
            </a: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  <a:sym typeface="Wingdings" pitchFamily="2" charset="2"/>
              </a:rPr>
              <a:t></a:t>
            </a: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</a:rPr>
              <a:t> similar or smaller to light v</a:t>
            </a:r>
            <a:r>
              <a:rPr lang="en-IT" baseline="-25000" dirty="0">
                <a:solidFill>
                  <a:srgbClr val="120FC1"/>
                </a:solidFill>
                <a:latin typeface="Optima" panose="02000503060000020004" pitchFamily="2" charset="0"/>
              </a:rPr>
              <a:t>1</a:t>
            </a: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</a:rPr>
              <a:t>?</a:t>
            </a:r>
          </a:p>
          <a:p>
            <a:pPr marL="28575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IT" dirty="0">
                <a:solidFill>
                  <a:srgbClr val="120FC1"/>
                </a:solidFill>
                <a:latin typeface="Optima" panose="02000503060000020004" pitchFamily="2" charset="0"/>
              </a:rPr>
              <a:t>What this would mean?</a:t>
            </a:r>
          </a:p>
        </p:txBody>
      </p:sp>
    </p:spTree>
    <p:extLst>
      <p:ext uri="{BB962C8B-B14F-4D97-AF65-F5344CB8AC3E}">
        <p14:creationId xmlns:p14="http://schemas.microsoft.com/office/powerpoint/2010/main" val="4176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9A07A-CD3D-7E33-4FAD-B3C46A64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35</a:t>
            </a:fld>
            <a:endParaRPr lang="en-IT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92EF89-1860-CAE5-E066-BF115B9C0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0564" r="244" b="2134"/>
          <a:stretch/>
        </p:blipFill>
        <p:spPr>
          <a:xfrm>
            <a:off x="183162" y="642379"/>
            <a:ext cx="8483303" cy="1969025"/>
          </a:xfrm>
          <a:prstGeom prst="rect">
            <a:avLst/>
          </a:prstGeom>
        </p:spPr>
      </p:pic>
      <p:pic>
        <p:nvPicPr>
          <p:cNvPr id="6" name="Immagine 1">
            <a:extLst>
              <a:ext uri="{FF2B5EF4-FFF2-40B4-BE49-F238E27FC236}">
                <a16:creationId xmlns:a16="http://schemas.microsoft.com/office/drawing/2014/main" id="{2E0D505A-220D-BF8E-4E8A-C88E6EF4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6" y="2821360"/>
            <a:ext cx="2192393" cy="19459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EA02155-A457-6ADE-E5C7-285EDEE18E5C}"/>
              </a:ext>
            </a:extLst>
          </p:cNvPr>
          <p:cNvGrpSpPr/>
          <p:nvPr/>
        </p:nvGrpSpPr>
        <p:grpSpPr>
          <a:xfrm>
            <a:off x="2489887" y="2726319"/>
            <a:ext cx="2926772" cy="2306878"/>
            <a:chOff x="4262004" y="572438"/>
            <a:chExt cx="3573258" cy="2619032"/>
          </a:xfrm>
        </p:grpSpPr>
        <p:pic>
          <p:nvPicPr>
            <p:cNvPr id="11" name="Immagine 1">
              <a:extLst>
                <a:ext uri="{FF2B5EF4-FFF2-40B4-BE49-F238E27FC236}">
                  <a16:creationId xmlns:a16="http://schemas.microsoft.com/office/drawing/2014/main" id="{71889D50-F429-92AC-0045-9A9FE1E34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4862" y="734020"/>
              <a:ext cx="3200400" cy="2457450"/>
            </a:xfrm>
            <a:prstGeom prst="rect">
              <a:avLst/>
            </a:prstGeom>
          </p:spPr>
        </p:pic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6FA510B7-2C23-DD75-95AE-CA68B9EB3CDE}"/>
                </a:ext>
              </a:extLst>
            </p:cNvPr>
            <p:cNvSpPr txBox="1"/>
            <p:nvPr/>
          </p:nvSpPr>
          <p:spPr>
            <a:xfrm>
              <a:off x="5549713" y="572438"/>
              <a:ext cx="1540807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entury Gothic"/>
                  <a:cs typeface="Century Gothic"/>
                </a:rPr>
                <a:t>Magnetic field</a:t>
              </a:r>
            </a:p>
          </p:txBody>
        </p:sp>
        <p:sp>
          <p:nvSpPr>
            <p:cNvPr id="13" name="CasellaDiTesto 21">
              <a:extLst>
                <a:ext uri="{FF2B5EF4-FFF2-40B4-BE49-F238E27FC236}">
                  <a16:creationId xmlns:a16="http://schemas.microsoft.com/office/drawing/2014/main" id="{DF134324-0229-340B-F3B2-EA0350CC2D2C}"/>
                </a:ext>
              </a:extLst>
            </p:cNvPr>
            <p:cNvSpPr txBox="1"/>
            <p:nvPr/>
          </p:nvSpPr>
          <p:spPr>
            <a:xfrm>
              <a:off x="4262004" y="585753"/>
              <a:ext cx="74571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/>
                <a:t>≈ 50m</a:t>
              </a:r>
              <a:r>
                <a:rPr lang="it-IT" sz="1350" baseline="-25000" dirty="0">
                  <a:latin typeface="Symbol" charset="2"/>
                  <a:cs typeface="Symbol" charset="2"/>
                </a:rPr>
                <a:t>p</a:t>
              </a:r>
              <a:r>
                <a:rPr lang="it-IT" sz="1350" baseline="30000" dirty="0"/>
                <a:t>2</a:t>
              </a:r>
            </a:p>
          </p:txBody>
        </p:sp>
        <p:sp>
          <p:nvSpPr>
            <p:cNvPr id="14" name="CasellaDiTesto 22">
              <a:extLst>
                <a:ext uri="{FF2B5EF4-FFF2-40B4-BE49-F238E27FC236}">
                  <a16:creationId xmlns:a16="http://schemas.microsoft.com/office/drawing/2014/main" id="{9CBACEDA-79F0-A003-740B-71BCD6A3DF10}"/>
                </a:ext>
              </a:extLst>
            </p:cNvPr>
            <p:cNvSpPr txBox="1"/>
            <p:nvPr/>
          </p:nvSpPr>
          <p:spPr>
            <a:xfrm>
              <a:off x="5096530" y="1025255"/>
              <a:ext cx="56938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/>
                <a:t>≈ m</a:t>
              </a:r>
              <a:r>
                <a:rPr lang="it-IT" sz="1350" baseline="-25000" dirty="0">
                  <a:latin typeface="Symbol" charset="2"/>
                  <a:cs typeface="Symbol" charset="2"/>
                </a:rPr>
                <a:t>p</a:t>
              </a:r>
              <a:r>
                <a:rPr lang="it-IT" sz="1350" baseline="30000" dirty="0"/>
                <a:t>2</a:t>
              </a: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AA46694F-F91B-8CB9-09A4-689BCA48B194}"/>
                </a:ext>
              </a:extLst>
            </p:cNvPr>
            <p:cNvSpPr txBox="1"/>
            <p:nvPr/>
          </p:nvSpPr>
          <p:spPr>
            <a:xfrm rot="3091671">
              <a:off x="5174875" y="2165378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entury Gothic"/>
                  <a:cs typeface="Century Gothic"/>
                </a:rPr>
                <a:t>vacuum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51655E-F020-75B6-5B8A-2A46390CCF26}"/>
              </a:ext>
            </a:extLst>
          </p:cNvPr>
          <p:cNvSpPr txBox="1"/>
          <p:nvPr/>
        </p:nvSpPr>
        <p:spPr>
          <a:xfrm>
            <a:off x="5416659" y="3835894"/>
            <a:ext cx="3562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latin typeface="Optima" panose="02000503060000020004" pitchFamily="2" charset="0"/>
              </a:rPr>
              <a:t>Schematic calculation: </a:t>
            </a:r>
            <a:r>
              <a:rPr lang="en-GB" sz="1600" dirty="0">
                <a:latin typeface="Optima" panose="02000503060000020004" pitchFamily="2" charset="0"/>
              </a:rPr>
              <a:t>e</a:t>
            </a:r>
            <a:r>
              <a:rPr lang="en-IT" sz="1600" dirty="0">
                <a:latin typeface="Optima" panose="02000503060000020004" pitchFamily="2" charset="0"/>
              </a:rPr>
              <a:t>arly time </a:t>
            </a:r>
          </a:p>
          <a:p>
            <a:r>
              <a:rPr lang="en-IT" sz="1600" dirty="0">
                <a:latin typeface="Optima" panose="02000503060000020004" pitchFamily="2" charset="0"/>
              </a:rPr>
              <a:t>behavior quite uncertain </a:t>
            </a:r>
            <a:r>
              <a:rPr lang="en-GB" sz="1600" dirty="0">
                <a:latin typeface="Optima" panose="02000503060000020004" pitchFamily="2" charset="0"/>
              </a:rPr>
              <a:t>t</a:t>
            </a:r>
            <a:r>
              <a:rPr lang="en-IT" sz="1600" dirty="0">
                <a:latin typeface="Optima" panose="02000503060000020004" pitchFamily="2" charset="0"/>
              </a:rPr>
              <a:t>heoretically </a:t>
            </a:r>
          </a:p>
          <a:p>
            <a:r>
              <a:rPr lang="en-IT" sz="1600" dirty="0">
                <a:latin typeface="Optima" panose="02000503060000020004" pitchFamily="2" charset="0"/>
              </a:rPr>
              <a:t>(</a:t>
            </a:r>
            <a:r>
              <a:rPr lang="en-IT" sz="1400" i="1" dirty="0">
                <a:latin typeface="Optima" panose="02000503060000020004" pitchFamily="2" charset="0"/>
              </a:rPr>
              <a:t>non eq., back-reaction, glasma</a:t>
            </a:r>
            <a:r>
              <a:rPr lang="en-IT" sz="1600" dirty="0">
                <a:latin typeface="Optima" panose="02000503060000020004" pitchFamily="2" charset="0"/>
              </a:rPr>
              <a:t>…)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97C2F-7F9C-05EB-6B0A-0CFD74CEB7DF}"/>
              </a:ext>
            </a:extLst>
          </p:cNvPr>
          <p:cNvSpPr txBox="1"/>
          <p:nvPr/>
        </p:nvSpPr>
        <p:spPr>
          <a:xfrm>
            <a:off x="761040" y="160084"/>
            <a:ext cx="6999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>
                <a:solidFill>
                  <a:srgbClr val="C00000"/>
                </a:solidFill>
                <a:latin typeface="Optima" panose="02000503060000020004" pitchFamily="2" charset="0"/>
              </a:rPr>
              <a:t>Charm as a probe of huge B M</a:t>
            </a:r>
            <a:r>
              <a:rPr lang="en-GB" sz="2800" b="1" dirty="0">
                <a:solidFill>
                  <a:srgbClr val="C00000"/>
                </a:solidFill>
                <a:latin typeface="Optima" panose="02000503060000020004" pitchFamily="2" charset="0"/>
              </a:rPr>
              <a:t>a</a:t>
            </a:r>
            <a:r>
              <a:rPr lang="en-IT" sz="2800" b="1" dirty="0">
                <a:solidFill>
                  <a:srgbClr val="C00000"/>
                </a:solidFill>
                <a:latin typeface="Optima" panose="02000503060000020004" pitchFamily="2" charset="0"/>
              </a:rPr>
              <a:t>gnetic field 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7D5E9175-DD56-1F46-B703-DE9183BDB524}"/>
              </a:ext>
            </a:extLst>
          </p:cNvPr>
          <p:cNvSpPr txBox="1"/>
          <p:nvPr/>
        </p:nvSpPr>
        <p:spPr>
          <a:xfrm rot="582520">
            <a:off x="3800287" y="3319397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entury Gothic"/>
                <a:cs typeface="Century Gothic"/>
              </a:rPr>
              <a:t>medium</a:t>
            </a:r>
          </a:p>
        </p:txBody>
      </p:sp>
    </p:spTree>
    <p:extLst>
      <p:ext uri="{BB962C8B-B14F-4D97-AF65-F5344CB8AC3E}">
        <p14:creationId xmlns:p14="http://schemas.microsoft.com/office/powerpoint/2010/main" val="3042000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616" y="105532"/>
            <a:ext cx="9133369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Impact of Magnetic Field on Charm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_________________________________________________________________________________________________________________________________________________________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F74AC49-35C3-1A4B-A414-197BC86A32E8}"/>
                  </a:ext>
                </a:extLst>
              </p:cNvPr>
              <p:cNvSpPr txBox="1"/>
              <p:nvPr/>
            </p:nvSpPr>
            <p:spPr>
              <a:xfrm>
                <a:off x="3877686" y="589640"/>
                <a:ext cx="5161950" cy="1303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1" u="sng" dirty="0">
                    <a:solidFill>
                      <a:srgbClr val="0038D9"/>
                    </a:solidFill>
                    <a:latin typeface="Optima"/>
                    <a:cs typeface="Optima"/>
                  </a:rPr>
                  <a:t>HQ best probe for v</a:t>
                </a:r>
                <a:r>
                  <a:rPr lang="en-US" b="1" u="sng" baseline="-25000" dirty="0">
                    <a:solidFill>
                      <a:srgbClr val="0038D9"/>
                    </a:solidFill>
                    <a:latin typeface="Optima"/>
                    <a:cs typeface="Optima"/>
                  </a:rPr>
                  <a:t>1</a:t>
                </a:r>
                <a:r>
                  <a:rPr lang="en-US" b="1" u="sng" dirty="0">
                    <a:solidFill>
                      <a:srgbClr val="0038D9"/>
                    </a:solidFill>
                    <a:latin typeface="Optima"/>
                    <a:cs typeface="Optima"/>
                  </a:rPr>
                  <a:t> from </a:t>
                </a:r>
                <a:r>
                  <a:rPr lang="en-US" b="1" u="sng" dirty="0" err="1">
                    <a:solidFill>
                      <a:srgbClr val="0038D9"/>
                    </a:solidFill>
                    <a:latin typeface="Optima"/>
                    <a:cs typeface="Optima"/>
                  </a:rPr>
                  <a:t>e.m</a:t>
                </a:r>
                <a:r>
                  <a:rPr lang="en-US" b="1" u="sng" dirty="0">
                    <a:solidFill>
                      <a:srgbClr val="0038D9"/>
                    </a:solidFill>
                    <a:latin typeface="Optima"/>
                    <a:cs typeface="Optima"/>
                  </a:rPr>
                  <a:t>. field</a:t>
                </a:r>
                <a:r>
                  <a:rPr lang="en-US" b="1" dirty="0">
                    <a:solidFill>
                      <a:srgbClr val="0038D9"/>
                    </a:solidFill>
                    <a:latin typeface="Optima"/>
                    <a:cs typeface="Optima"/>
                  </a:rPr>
                  <a:t>:</a:t>
                </a:r>
              </a:p>
              <a:p>
                <a:pPr marL="257175" indent="-257175">
                  <a:lnSpc>
                    <a:spcPct val="140000"/>
                  </a:lnSpc>
                  <a:buFontTx/>
                  <a:buChar char="-"/>
                </a:pPr>
                <a:r>
                  <a:rPr lang="en-US" sz="1500" dirty="0" err="1">
                    <a:latin typeface="Optima"/>
                    <a:cs typeface="Optima"/>
                  </a:rPr>
                  <a:t>t</a:t>
                </a:r>
                <a:r>
                  <a:rPr lang="en-US" sz="1500" baseline="-25000" dirty="0" err="1">
                    <a:latin typeface="Optima"/>
                    <a:cs typeface="Optima"/>
                  </a:rPr>
                  <a:t>form</a:t>
                </a:r>
                <a:r>
                  <a:rPr lang="en-US" sz="1500" dirty="0">
                    <a:latin typeface="Optima"/>
                    <a:cs typeface="Optima"/>
                  </a:rPr>
                  <a:t> ≈ 0.08 </a:t>
                </a:r>
                <a:r>
                  <a:rPr lang="en-US" sz="1500" dirty="0" err="1">
                    <a:latin typeface="Optima"/>
                    <a:cs typeface="Optima"/>
                  </a:rPr>
                  <a:t>fm</a:t>
                </a:r>
                <a:r>
                  <a:rPr lang="en-US" sz="1500" dirty="0">
                    <a:latin typeface="Optima"/>
                    <a:cs typeface="Optima"/>
                  </a:rPr>
                  <a:t>/c when By is ≈ its maximum</a:t>
                </a:r>
              </a:p>
              <a:p>
                <a:pPr marL="257175" indent="-257175">
                  <a:lnSpc>
                    <a:spcPct val="140000"/>
                  </a:lnSpc>
                  <a:buFontTx/>
                  <a:buChar char="-"/>
                </a:pPr>
                <a:r>
                  <a:rPr lang="en-US" sz="1500" dirty="0">
                    <a:latin typeface="Optima"/>
                    <a:cs typeface="Optima"/>
                  </a:rPr>
                  <a:t>No contribution from neutral gluons diff. </a:t>
                </a:r>
                <a:r>
                  <a:rPr lang="en-US" sz="1500" dirty="0">
                    <a:solidFill>
                      <a:schemeClr val="tx1"/>
                    </a:solidFill>
                    <a:latin typeface="Optima"/>
                    <a:cs typeface="Optima"/>
                  </a:rPr>
                  <a:t>from </a:t>
                </a:r>
                <a:r>
                  <a:rPr lang="en-US" sz="1400" dirty="0">
                    <a:solidFill>
                      <a:schemeClr val="tx1"/>
                    </a:solidFill>
                    <a:latin typeface="Symbol" pitchFamily="2" charset="2"/>
                    <a:cs typeface="Optima"/>
                  </a:rPr>
                  <a:t>p</a:t>
                </a:r>
                <a:r>
                  <a:rPr lang="en-US" sz="1400" baseline="30000" dirty="0">
                    <a:solidFill>
                      <a:schemeClr val="tx1"/>
                    </a:solidFill>
                    <a:latin typeface="Symbol" pitchFamily="2" charset="2"/>
                    <a:cs typeface="Optima"/>
                  </a:rPr>
                  <a:t>+</a:t>
                </a:r>
                <a:r>
                  <a:rPr lang="en-US" sz="1400" dirty="0">
                    <a:latin typeface="Symbol" pitchFamily="2" charset="2"/>
                    <a:cs typeface="Optima"/>
                  </a:rPr>
                  <a:t>/</a:t>
                </a:r>
                <a:r>
                  <a:rPr lang="en-US" sz="1400" dirty="0">
                    <a:solidFill>
                      <a:schemeClr val="tx1"/>
                    </a:solidFill>
                    <a:latin typeface="Symbol" pitchFamily="2" charset="2"/>
                    <a:cs typeface="Optima"/>
                  </a:rPr>
                  <a:t>p</a:t>
                </a:r>
                <a:r>
                  <a:rPr lang="en-US" sz="1400" baseline="30000" dirty="0">
                    <a:solidFill>
                      <a:schemeClr val="tx1"/>
                    </a:solidFill>
                    <a:latin typeface="Symbol" pitchFamily="2" charset="2"/>
                    <a:cs typeface="Optima"/>
                  </a:rPr>
                  <a:t>-</a:t>
                </a:r>
                <a:r>
                  <a:rPr lang="en-US" sz="1400" dirty="0">
                    <a:solidFill>
                      <a:schemeClr val="tx1"/>
                    </a:solidFill>
                    <a:latin typeface="Optima"/>
                    <a:cs typeface="Optima"/>
                  </a:rPr>
                  <a:t>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p</m:t>
                    </m:r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/</m:t>
                    </m:r>
                    <m:acc>
                      <m:accPr>
                        <m:chr m:val="̅"/>
                        <m:ctrlPr>
                          <a:rPr lang="it-IT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endParaRPr lang="en-US" sz="1500" dirty="0">
                  <a:latin typeface="Optima"/>
                  <a:cs typeface="Optima"/>
                </a:endParaRPr>
              </a:p>
              <a:p>
                <a:pPr marL="257175" indent="-257175">
                  <a:lnSpc>
                    <a:spcPct val="110000"/>
                  </a:lnSpc>
                  <a:buFontTx/>
                  <a:buChar char="-"/>
                </a:pPr>
                <a:r>
                  <a:rPr lang="en-US" sz="1500" dirty="0" err="1">
                    <a:latin typeface="Symbol" charset="2"/>
                    <a:cs typeface="Symbol" charset="2"/>
                  </a:rPr>
                  <a:t>t</a:t>
                </a:r>
                <a:r>
                  <a:rPr lang="en-US" sz="1500" baseline="-25000" dirty="0" err="1">
                    <a:latin typeface="Optima"/>
                    <a:cs typeface="Optima"/>
                  </a:rPr>
                  <a:t>th</a:t>
                </a:r>
                <a:r>
                  <a:rPr lang="en-US" sz="1500" dirty="0">
                    <a:latin typeface="Optima"/>
                    <a:cs typeface="Optima"/>
                  </a:rPr>
                  <a:t>(c) ≈</a:t>
                </a:r>
                <a:r>
                  <a:rPr lang="en-US" sz="1500" dirty="0">
                    <a:latin typeface="Symbol" charset="2"/>
                    <a:cs typeface="Symbol" charset="2"/>
                  </a:rPr>
                  <a:t> </a:t>
                </a:r>
                <a:r>
                  <a:rPr lang="en-US" sz="1500" dirty="0" err="1">
                    <a:latin typeface="Symbol" charset="2"/>
                    <a:cs typeface="Symbol" charset="2"/>
                  </a:rPr>
                  <a:t>t</a:t>
                </a:r>
                <a:r>
                  <a:rPr lang="en-US" sz="1500" baseline="-25000" dirty="0" err="1">
                    <a:latin typeface="Optima"/>
                    <a:cs typeface="Optima"/>
                  </a:rPr>
                  <a:t>QGP</a:t>
                </a:r>
                <a:r>
                  <a:rPr lang="en-US" sz="1500" dirty="0">
                    <a:latin typeface="Optima"/>
                    <a:cs typeface="Optima"/>
                  </a:rPr>
                  <a:t>&gt;&gt; </a:t>
                </a:r>
                <a:r>
                  <a:rPr lang="en-US" sz="1650" dirty="0" err="1">
                    <a:latin typeface="Symbol" charset="2"/>
                    <a:cs typeface="Symbol" charset="2"/>
                  </a:rPr>
                  <a:t>t</a:t>
                </a:r>
                <a:r>
                  <a:rPr lang="en-US" sz="1500" baseline="-25000" dirty="0" err="1">
                    <a:latin typeface="Optima"/>
                    <a:cs typeface="Optima"/>
                  </a:rPr>
                  <a:t>e.m</a:t>
                </a:r>
                <a:r>
                  <a:rPr lang="en-US" sz="1500" dirty="0">
                    <a:latin typeface="Optima"/>
                    <a:cs typeface="Optima"/>
                  </a:rPr>
                  <a:t> (keep more memory effects)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F74AC49-35C3-1A4B-A414-197BC86A3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686" y="589640"/>
                <a:ext cx="5161950" cy="1303627"/>
              </a:xfrm>
              <a:prstGeom prst="rect">
                <a:avLst/>
              </a:prstGeom>
              <a:blipFill>
                <a:blip r:embed="rId3"/>
                <a:stretch>
                  <a:fillRect l="-983" t="-962" b="-48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Immagine 7">
            <a:extLst>
              <a:ext uri="{FF2B5EF4-FFF2-40B4-BE49-F238E27FC236}">
                <a16:creationId xmlns:a16="http://schemas.microsoft.com/office/drawing/2014/main" id="{952BC35F-332B-9443-BDF6-BD2A47396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251" y="2380494"/>
            <a:ext cx="3604666" cy="25522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4598EE-0EF1-3C46-A13A-63B1422F91CD}"/>
              </a:ext>
            </a:extLst>
          </p:cNvPr>
          <p:cNvSpPr/>
          <p:nvPr/>
        </p:nvSpPr>
        <p:spPr>
          <a:xfrm>
            <a:off x="7438394" y="2542044"/>
            <a:ext cx="1047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0038D9"/>
                </a:solidFill>
                <a:latin typeface="Optima"/>
                <a:cs typeface="Optima"/>
              </a:rPr>
              <a:t>≈ O(10</a:t>
            </a:r>
            <a:r>
              <a:rPr lang="it-IT" sz="1600" baseline="30000" dirty="0">
                <a:solidFill>
                  <a:srgbClr val="0038D9"/>
                </a:solidFill>
                <a:latin typeface="Optima"/>
                <a:cs typeface="Optima"/>
              </a:rPr>
              <a:t>-2</a:t>
            </a:r>
            <a:r>
              <a:rPr lang="it-IT" sz="1600" dirty="0">
                <a:solidFill>
                  <a:srgbClr val="0038D9"/>
                </a:solidFill>
                <a:latin typeface="Optima"/>
                <a:cs typeface="Optima"/>
              </a:rPr>
              <a:t>) </a:t>
            </a:r>
            <a:endParaRPr lang="en-IT" sz="1600" dirty="0">
              <a:solidFill>
                <a:srgbClr val="0038D9"/>
              </a:solidFill>
            </a:endParaRPr>
          </a:p>
        </p:txBody>
      </p:sp>
      <p:grpSp>
        <p:nvGrpSpPr>
          <p:cNvPr id="2" name="Gruppo 8">
            <a:extLst>
              <a:ext uri="{FF2B5EF4-FFF2-40B4-BE49-F238E27FC236}">
                <a16:creationId xmlns:a16="http://schemas.microsoft.com/office/drawing/2014/main" id="{972B68E5-3CE2-58CF-3481-883BC8BB0B7E}"/>
              </a:ext>
            </a:extLst>
          </p:cNvPr>
          <p:cNvGrpSpPr/>
          <p:nvPr/>
        </p:nvGrpSpPr>
        <p:grpSpPr>
          <a:xfrm>
            <a:off x="258073" y="1496999"/>
            <a:ext cx="2949814" cy="2300333"/>
            <a:chOff x="2286000" y="1200090"/>
            <a:chExt cx="4092818" cy="3067110"/>
          </a:xfrm>
          <a:noFill/>
        </p:grpSpPr>
        <p:cxnSp>
          <p:nvCxnSpPr>
            <p:cNvPr id="7" name="Connettore 2 9">
              <a:extLst>
                <a:ext uri="{FF2B5EF4-FFF2-40B4-BE49-F238E27FC236}">
                  <a16:creationId xmlns:a16="http://schemas.microsoft.com/office/drawing/2014/main" id="{94392A1A-3400-014F-D18A-6CC2AEDBEBC9}"/>
                </a:ext>
              </a:extLst>
            </p:cNvPr>
            <p:cNvCxnSpPr/>
            <p:nvPr/>
          </p:nvCxnSpPr>
          <p:spPr>
            <a:xfrm>
              <a:off x="2362200" y="3048000"/>
              <a:ext cx="365760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10">
              <a:extLst>
                <a:ext uri="{FF2B5EF4-FFF2-40B4-BE49-F238E27FC236}">
                  <a16:creationId xmlns:a16="http://schemas.microsoft.com/office/drawing/2014/main" id="{FDC0B766-F908-0310-9035-F717B94A627F}"/>
                </a:ext>
              </a:extLst>
            </p:cNvPr>
            <p:cNvCxnSpPr/>
            <p:nvPr/>
          </p:nvCxnSpPr>
          <p:spPr>
            <a:xfrm flipV="1">
              <a:off x="4114800" y="1600200"/>
              <a:ext cx="0" cy="266700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11">
              <a:extLst>
                <a:ext uri="{FF2B5EF4-FFF2-40B4-BE49-F238E27FC236}">
                  <a16:creationId xmlns:a16="http://schemas.microsoft.com/office/drawing/2014/main" id="{458D5750-1ACC-830D-E43D-E86BC45A23F0}"/>
                </a:ext>
              </a:extLst>
            </p:cNvPr>
            <p:cNvSpPr txBox="1"/>
            <p:nvPr/>
          </p:nvSpPr>
          <p:spPr>
            <a:xfrm>
              <a:off x="5791199" y="2667000"/>
              <a:ext cx="587619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500" dirty="0" err="1"/>
                <a:t>z,</a:t>
              </a:r>
              <a:r>
                <a:rPr lang="it-IT" sz="1500" dirty="0" err="1">
                  <a:latin typeface="Symbol" charset="2"/>
                  <a:cs typeface="Symbol" charset="2"/>
                </a:rPr>
                <a:t>h</a:t>
              </a:r>
              <a:endParaRPr lang="it-IT" sz="1500" dirty="0">
                <a:latin typeface="Symbol" charset="2"/>
                <a:cs typeface="Symbol" charset="2"/>
              </a:endParaRPr>
            </a:p>
          </p:txBody>
        </p:sp>
        <p:sp>
          <p:nvSpPr>
            <p:cNvPr id="10" name="CasellaDiTesto 12">
              <a:extLst>
                <a:ext uri="{FF2B5EF4-FFF2-40B4-BE49-F238E27FC236}">
                  <a16:creationId xmlns:a16="http://schemas.microsoft.com/office/drawing/2014/main" id="{F02BBABA-D15D-E48F-455F-374A6EF89C42}"/>
                </a:ext>
              </a:extLst>
            </p:cNvPr>
            <p:cNvSpPr txBox="1"/>
            <p:nvPr/>
          </p:nvSpPr>
          <p:spPr>
            <a:xfrm>
              <a:off x="3962400" y="1200090"/>
              <a:ext cx="371876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500" dirty="0"/>
                <a:t>x</a:t>
              </a:r>
              <a:endParaRPr lang="it-IT" sz="1500" dirty="0">
                <a:latin typeface="Symbol" charset="2"/>
                <a:cs typeface="Symbol" charset="2"/>
              </a:endParaRPr>
            </a:p>
          </p:txBody>
        </p:sp>
        <p:sp>
          <p:nvSpPr>
            <p:cNvPr id="11" name="Ovale 13">
              <a:extLst>
                <a:ext uri="{FF2B5EF4-FFF2-40B4-BE49-F238E27FC236}">
                  <a16:creationId xmlns:a16="http://schemas.microsoft.com/office/drawing/2014/main" id="{FF9B8324-DD5C-64D3-DAC2-76E0C80088E1}"/>
                </a:ext>
              </a:extLst>
            </p:cNvPr>
            <p:cNvSpPr/>
            <p:nvPr/>
          </p:nvSpPr>
          <p:spPr>
            <a:xfrm>
              <a:off x="3962400" y="2895600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2" name="Ovale 14">
              <a:extLst>
                <a:ext uri="{FF2B5EF4-FFF2-40B4-BE49-F238E27FC236}">
                  <a16:creationId xmlns:a16="http://schemas.microsoft.com/office/drawing/2014/main" id="{C014474A-EFD6-A273-1EE9-8EB129FE95A0}"/>
                </a:ext>
              </a:extLst>
            </p:cNvPr>
            <p:cNvSpPr/>
            <p:nvPr/>
          </p:nvSpPr>
          <p:spPr>
            <a:xfrm>
              <a:off x="4038600" y="2971800"/>
              <a:ext cx="1524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3" name="CasellaDiTesto 15">
              <a:extLst>
                <a:ext uri="{FF2B5EF4-FFF2-40B4-BE49-F238E27FC236}">
                  <a16:creationId xmlns:a16="http://schemas.microsoft.com/office/drawing/2014/main" id="{9ED9474E-2DA9-3A09-11E9-AC85827A3A81}"/>
                </a:ext>
              </a:extLst>
            </p:cNvPr>
            <p:cNvSpPr txBox="1"/>
            <p:nvPr/>
          </p:nvSpPr>
          <p:spPr>
            <a:xfrm>
              <a:off x="4114800" y="2602468"/>
              <a:ext cx="458529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dirty="0"/>
                <a:t>B</a:t>
              </a:r>
              <a:r>
                <a:rPr lang="it-IT" sz="1350" baseline="-25000" dirty="0"/>
                <a:t>y</a:t>
              </a:r>
            </a:p>
          </p:txBody>
        </p:sp>
        <p:cxnSp>
          <p:nvCxnSpPr>
            <p:cNvPr id="14" name="Connettore 2 16">
              <a:extLst>
                <a:ext uri="{FF2B5EF4-FFF2-40B4-BE49-F238E27FC236}">
                  <a16:creationId xmlns:a16="http://schemas.microsoft.com/office/drawing/2014/main" id="{E0BE973F-7AB6-38FD-1369-40ED56002F83}"/>
                </a:ext>
              </a:extLst>
            </p:cNvPr>
            <p:cNvCxnSpPr/>
            <p:nvPr/>
          </p:nvCxnSpPr>
          <p:spPr>
            <a:xfrm>
              <a:off x="4648200" y="33528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7">
              <a:extLst>
                <a:ext uri="{FF2B5EF4-FFF2-40B4-BE49-F238E27FC236}">
                  <a16:creationId xmlns:a16="http://schemas.microsoft.com/office/drawing/2014/main" id="{567CB7B7-8FFD-72AF-6882-C0F5B297BED1}"/>
                </a:ext>
              </a:extLst>
            </p:cNvPr>
            <p:cNvCxnSpPr/>
            <p:nvPr/>
          </p:nvCxnSpPr>
          <p:spPr>
            <a:xfrm>
              <a:off x="4648200" y="27432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8">
              <a:extLst>
                <a:ext uri="{FF2B5EF4-FFF2-40B4-BE49-F238E27FC236}">
                  <a16:creationId xmlns:a16="http://schemas.microsoft.com/office/drawing/2014/main" id="{035B2081-FC27-B3FE-6579-33BB8A63A1EE}"/>
                </a:ext>
              </a:extLst>
            </p:cNvPr>
            <p:cNvCxnSpPr/>
            <p:nvPr/>
          </p:nvCxnSpPr>
          <p:spPr>
            <a:xfrm>
              <a:off x="4648200" y="25908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ccia ad arco 19">
              <a:extLst>
                <a:ext uri="{FF2B5EF4-FFF2-40B4-BE49-F238E27FC236}">
                  <a16:creationId xmlns:a16="http://schemas.microsoft.com/office/drawing/2014/main" id="{9ED8D5F1-063E-AC92-7815-A09DAFF16BDA}"/>
                </a:ext>
              </a:extLst>
            </p:cNvPr>
            <p:cNvSpPr/>
            <p:nvPr/>
          </p:nvSpPr>
          <p:spPr>
            <a:xfrm rot="5400000" flipV="1">
              <a:off x="3555492" y="2540508"/>
              <a:ext cx="978408" cy="926592"/>
            </a:xfrm>
            <a:prstGeom prst="circularArrow">
              <a:avLst>
                <a:gd name="adj1" fmla="val 1518"/>
                <a:gd name="adj2" fmla="val 1235559"/>
                <a:gd name="adj3" fmla="val 19930927"/>
                <a:gd name="adj4" fmla="val 12573360"/>
                <a:gd name="adj5" fmla="val 12761"/>
              </a:avLst>
            </a:prstGeom>
            <a:solidFill>
              <a:srgbClr val="00009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350">
                <a:solidFill>
                  <a:srgbClr val="0000FF"/>
                </a:solidFill>
              </a:endParaRPr>
            </a:p>
          </p:txBody>
        </p:sp>
        <p:sp>
          <p:nvSpPr>
            <p:cNvPr id="19" name="CasellaDiTesto 20">
              <a:extLst>
                <a:ext uri="{FF2B5EF4-FFF2-40B4-BE49-F238E27FC236}">
                  <a16:creationId xmlns:a16="http://schemas.microsoft.com/office/drawing/2014/main" id="{B1BEF978-86A9-F6EB-9479-4A8DF40BC77F}"/>
                </a:ext>
              </a:extLst>
            </p:cNvPr>
            <p:cNvSpPr txBox="1"/>
            <p:nvPr/>
          </p:nvSpPr>
          <p:spPr>
            <a:xfrm>
              <a:off x="3592525" y="2221468"/>
              <a:ext cx="859230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b="1" dirty="0" err="1">
                  <a:solidFill>
                    <a:srgbClr val="0000FF"/>
                  </a:solidFill>
                </a:rPr>
                <a:t>J</a:t>
              </a:r>
              <a:r>
                <a:rPr lang="it-IT" sz="1350" b="1" baseline="-25000" dirty="0" err="1">
                  <a:solidFill>
                    <a:srgbClr val="0000FF"/>
                  </a:solidFill>
                </a:rPr>
                <a:t>Faraday</a:t>
              </a:r>
              <a:endParaRPr lang="it-IT" sz="1350" b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7" name="Connettore 2 21">
              <a:extLst>
                <a:ext uri="{FF2B5EF4-FFF2-40B4-BE49-F238E27FC236}">
                  <a16:creationId xmlns:a16="http://schemas.microsoft.com/office/drawing/2014/main" id="{38131BFE-0E9E-7DC4-611F-9FCCFDA4AA4B}"/>
                </a:ext>
              </a:extLst>
            </p:cNvPr>
            <p:cNvCxnSpPr/>
            <p:nvPr/>
          </p:nvCxnSpPr>
          <p:spPr>
            <a:xfrm>
              <a:off x="5257800" y="2819400"/>
              <a:ext cx="0" cy="533400"/>
            </a:xfrm>
            <a:prstGeom prst="straightConnector1">
              <a:avLst/>
            </a:prstGeom>
            <a:grpFill/>
            <a:ln w="38100" cmpd="dbl">
              <a:solidFill>
                <a:srgbClr val="D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2">
              <a:extLst>
                <a:ext uri="{FF2B5EF4-FFF2-40B4-BE49-F238E27FC236}">
                  <a16:creationId xmlns:a16="http://schemas.microsoft.com/office/drawing/2014/main" id="{1694005F-B936-25D8-C552-6ACCF722A872}"/>
                </a:ext>
              </a:extLst>
            </p:cNvPr>
            <p:cNvSpPr txBox="1"/>
            <p:nvPr/>
          </p:nvSpPr>
          <p:spPr>
            <a:xfrm>
              <a:off x="5348327" y="3048000"/>
              <a:ext cx="596515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b="1" dirty="0" err="1">
                  <a:solidFill>
                    <a:srgbClr val="D00000"/>
                  </a:solidFill>
                </a:rPr>
                <a:t>J</a:t>
              </a:r>
              <a:r>
                <a:rPr lang="it-IT" sz="1350" b="1" baseline="-25000" dirty="0" err="1">
                  <a:solidFill>
                    <a:srgbClr val="D00000"/>
                  </a:solidFill>
                </a:rPr>
                <a:t>Hall</a:t>
              </a:r>
              <a:endParaRPr lang="it-IT" sz="1350" b="1" baseline="-25000" dirty="0">
                <a:solidFill>
                  <a:srgbClr val="D00000"/>
                </a:solidFill>
              </a:endParaRPr>
            </a:p>
          </p:txBody>
        </p:sp>
        <p:sp>
          <p:nvSpPr>
            <p:cNvPr id="29" name="CasellaDiTesto 23">
              <a:extLst>
                <a:ext uri="{FF2B5EF4-FFF2-40B4-BE49-F238E27FC236}">
                  <a16:creationId xmlns:a16="http://schemas.microsoft.com/office/drawing/2014/main" id="{C040CD8D-5723-3946-224C-E06FDF25F112}"/>
                </a:ext>
              </a:extLst>
            </p:cNvPr>
            <p:cNvSpPr txBox="1"/>
            <p:nvPr/>
          </p:nvSpPr>
          <p:spPr>
            <a:xfrm>
              <a:off x="4944894" y="3486090"/>
              <a:ext cx="369653" cy="43088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rgbClr val="008000"/>
                  </a:solidFill>
                </a:rPr>
                <a:t>c</a:t>
              </a:r>
            </a:p>
          </p:txBody>
        </p:sp>
        <p:cxnSp>
          <p:nvCxnSpPr>
            <p:cNvPr id="30" name="Connettore 2 24">
              <a:extLst>
                <a:ext uri="{FF2B5EF4-FFF2-40B4-BE49-F238E27FC236}">
                  <a16:creationId xmlns:a16="http://schemas.microsoft.com/office/drawing/2014/main" id="{75CBC9B0-75B0-33DE-AB06-83F4E8DD895E}"/>
                </a:ext>
              </a:extLst>
            </p:cNvPr>
            <p:cNvCxnSpPr/>
            <p:nvPr/>
          </p:nvCxnSpPr>
          <p:spPr>
            <a:xfrm flipH="1">
              <a:off x="3124200" y="33528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25">
              <a:extLst>
                <a:ext uri="{FF2B5EF4-FFF2-40B4-BE49-F238E27FC236}">
                  <a16:creationId xmlns:a16="http://schemas.microsoft.com/office/drawing/2014/main" id="{E740374E-E826-EC99-28ED-3B4B1CF40888}"/>
                </a:ext>
              </a:extLst>
            </p:cNvPr>
            <p:cNvCxnSpPr/>
            <p:nvPr/>
          </p:nvCxnSpPr>
          <p:spPr>
            <a:xfrm flipH="1">
              <a:off x="3124200" y="25908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26">
              <a:extLst>
                <a:ext uri="{FF2B5EF4-FFF2-40B4-BE49-F238E27FC236}">
                  <a16:creationId xmlns:a16="http://schemas.microsoft.com/office/drawing/2014/main" id="{E819B4E8-9913-59E0-14B7-12A9A7E74149}"/>
                </a:ext>
              </a:extLst>
            </p:cNvPr>
            <p:cNvCxnSpPr/>
            <p:nvPr/>
          </p:nvCxnSpPr>
          <p:spPr>
            <a:xfrm flipV="1">
              <a:off x="2971800" y="2819400"/>
              <a:ext cx="0" cy="533400"/>
            </a:xfrm>
            <a:prstGeom prst="straightConnector1">
              <a:avLst/>
            </a:prstGeom>
            <a:grpFill/>
            <a:ln w="38100" cmpd="dbl">
              <a:solidFill>
                <a:srgbClr val="D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27">
              <a:extLst>
                <a:ext uri="{FF2B5EF4-FFF2-40B4-BE49-F238E27FC236}">
                  <a16:creationId xmlns:a16="http://schemas.microsoft.com/office/drawing/2014/main" id="{68666581-A01E-618C-38E4-9142523D4BB4}"/>
                </a:ext>
              </a:extLst>
            </p:cNvPr>
            <p:cNvSpPr txBox="1"/>
            <p:nvPr/>
          </p:nvSpPr>
          <p:spPr>
            <a:xfrm>
              <a:off x="2376526" y="2602468"/>
              <a:ext cx="596515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b="1" dirty="0" err="1">
                  <a:solidFill>
                    <a:srgbClr val="D00000"/>
                  </a:solidFill>
                </a:rPr>
                <a:t>J</a:t>
              </a:r>
              <a:r>
                <a:rPr lang="it-IT" sz="1350" b="1" baseline="-25000" dirty="0" err="1">
                  <a:solidFill>
                    <a:srgbClr val="D00000"/>
                  </a:solidFill>
                </a:rPr>
                <a:t>Hall</a:t>
              </a:r>
              <a:endParaRPr lang="it-IT" sz="1350" b="1" baseline="-25000" dirty="0">
                <a:solidFill>
                  <a:srgbClr val="D00000"/>
                </a:solidFill>
              </a:endParaRPr>
            </a:p>
          </p:txBody>
        </p:sp>
        <p:cxnSp>
          <p:nvCxnSpPr>
            <p:cNvPr id="34" name="Connettore 2 28">
              <a:extLst>
                <a:ext uri="{FF2B5EF4-FFF2-40B4-BE49-F238E27FC236}">
                  <a16:creationId xmlns:a16="http://schemas.microsoft.com/office/drawing/2014/main" id="{9287BE05-D005-79EC-B7CC-6A15B483685D}"/>
                </a:ext>
              </a:extLst>
            </p:cNvPr>
            <p:cNvCxnSpPr/>
            <p:nvPr/>
          </p:nvCxnSpPr>
          <p:spPr>
            <a:xfrm>
              <a:off x="4648200" y="35052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29">
              <a:extLst>
                <a:ext uri="{FF2B5EF4-FFF2-40B4-BE49-F238E27FC236}">
                  <a16:creationId xmlns:a16="http://schemas.microsoft.com/office/drawing/2014/main" id="{88E85B5C-335D-9B5D-7E91-DEE94F1816FD}"/>
                </a:ext>
              </a:extLst>
            </p:cNvPr>
            <p:cNvSpPr txBox="1"/>
            <p:nvPr/>
          </p:nvSpPr>
          <p:spPr>
            <a:xfrm>
              <a:off x="4944894" y="2190690"/>
              <a:ext cx="369653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rgbClr val="008000"/>
                  </a:solidFill>
                </a:rPr>
                <a:t>c</a:t>
              </a:r>
            </a:p>
          </p:txBody>
        </p:sp>
        <p:cxnSp>
          <p:nvCxnSpPr>
            <p:cNvPr id="36" name="Connettore 2 30">
              <a:extLst>
                <a:ext uri="{FF2B5EF4-FFF2-40B4-BE49-F238E27FC236}">
                  <a16:creationId xmlns:a16="http://schemas.microsoft.com/office/drawing/2014/main" id="{AB87F34D-7E0D-A638-BECE-80850058131F}"/>
                </a:ext>
              </a:extLst>
            </p:cNvPr>
            <p:cNvCxnSpPr/>
            <p:nvPr/>
          </p:nvCxnSpPr>
          <p:spPr>
            <a:xfrm flipH="1">
              <a:off x="3124200" y="27432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1">
              <a:extLst>
                <a:ext uri="{FF2B5EF4-FFF2-40B4-BE49-F238E27FC236}">
                  <a16:creationId xmlns:a16="http://schemas.microsoft.com/office/drawing/2014/main" id="{35EA0F0A-8280-DFA3-DEB1-728A8F3BCB71}"/>
                </a:ext>
              </a:extLst>
            </p:cNvPr>
            <p:cNvCxnSpPr/>
            <p:nvPr/>
          </p:nvCxnSpPr>
          <p:spPr>
            <a:xfrm flipH="1">
              <a:off x="3124200" y="35052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32">
              <a:extLst>
                <a:ext uri="{FF2B5EF4-FFF2-40B4-BE49-F238E27FC236}">
                  <a16:creationId xmlns:a16="http://schemas.microsoft.com/office/drawing/2014/main" id="{3BE1EAE1-446F-B448-9E7F-91D062AD0C82}"/>
                </a:ext>
              </a:extLst>
            </p:cNvPr>
            <p:cNvSpPr txBox="1"/>
            <p:nvPr/>
          </p:nvSpPr>
          <p:spPr>
            <a:xfrm>
              <a:off x="2963694" y="2209800"/>
              <a:ext cx="369653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500" dirty="0"/>
                <a:t>c</a:t>
              </a:r>
            </a:p>
          </p:txBody>
        </p:sp>
        <p:sp>
          <p:nvSpPr>
            <p:cNvPr id="39" name="CasellaDiTesto 33">
              <a:extLst>
                <a:ext uri="{FF2B5EF4-FFF2-40B4-BE49-F238E27FC236}">
                  <a16:creationId xmlns:a16="http://schemas.microsoft.com/office/drawing/2014/main" id="{FD289D6E-C46D-41C3-E69C-F566547BAF0F}"/>
                </a:ext>
              </a:extLst>
            </p:cNvPr>
            <p:cNvSpPr txBox="1"/>
            <p:nvPr/>
          </p:nvSpPr>
          <p:spPr>
            <a:xfrm>
              <a:off x="3039895" y="3486090"/>
              <a:ext cx="369653" cy="43088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rgbClr val="008000"/>
                  </a:solidFill>
                </a:rPr>
                <a:t>c</a:t>
              </a:r>
            </a:p>
          </p:txBody>
        </p:sp>
        <p:cxnSp>
          <p:nvCxnSpPr>
            <p:cNvPr id="40" name="Connettore 2 34">
              <a:extLst>
                <a:ext uri="{FF2B5EF4-FFF2-40B4-BE49-F238E27FC236}">
                  <a16:creationId xmlns:a16="http://schemas.microsoft.com/office/drawing/2014/main" id="{65DC7BB2-5EA7-B2A6-4168-96AAABEC7B2B}"/>
                </a:ext>
              </a:extLst>
            </p:cNvPr>
            <p:cNvCxnSpPr/>
            <p:nvPr/>
          </p:nvCxnSpPr>
          <p:spPr>
            <a:xfrm flipH="1">
              <a:off x="3124200" y="28956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35">
              <a:extLst>
                <a:ext uri="{FF2B5EF4-FFF2-40B4-BE49-F238E27FC236}">
                  <a16:creationId xmlns:a16="http://schemas.microsoft.com/office/drawing/2014/main" id="{3EA73117-AAD6-CF26-36ED-70A79C651B55}"/>
                </a:ext>
              </a:extLst>
            </p:cNvPr>
            <p:cNvCxnSpPr/>
            <p:nvPr/>
          </p:nvCxnSpPr>
          <p:spPr>
            <a:xfrm flipH="1">
              <a:off x="3124200" y="32004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36">
              <a:extLst>
                <a:ext uri="{FF2B5EF4-FFF2-40B4-BE49-F238E27FC236}">
                  <a16:creationId xmlns:a16="http://schemas.microsoft.com/office/drawing/2014/main" id="{6C0BC324-3BAB-E5E7-C119-8AF033CB111D}"/>
                </a:ext>
              </a:extLst>
            </p:cNvPr>
            <p:cNvCxnSpPr/>
            <p:nvPr/>
          </p:nvCxnSpPr>
          <p:spPr>
            <a:xfrm>
              <a:off x="4648200" y="28956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37">
              <a:extLst>
                <a:ext uri="{FF2B5EF4-FFF2-40B4-BE49-F238E27FC236}">
                  <a16:creationId xmlns:a16="http://schemas.microsoft.com/office/drawing/2014/main" id="{1AD6FF12-0B17-DEE0-80BF-A4E7CEF0EFDE}"/>
                </a:ext>
              </a:extLst>
            </p:cNvPr>
            <p:cNvCxnSpPr/>
            <p:nvPr/>
          </p:nvCxnSpPr>
          <p:spPr>
            <a:xfrm>
              <a:off x="4648200" y="32004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4" name="Oggetto 38">
              <a:extLst>
                <a:ext uri="{FF2B5EF4-FFF2-40B4-BE49-F238E27FC236}">
                  <a16:creationId xmlns:a16="http://schemas.microsoft.com/office/drawing/2014/main" id="{EF71B2CD-4945-9068-5A28-A40728D81C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67325" y="3808413"/>
            <a:ext cx="676275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33400" imgH="241300" progId="Equation.3">
                    <p:embed/>
                  </p:oleObj>
                </mc:Choice>
                <mc:Fallback>
                  <p:oleObj name="Equation" r:id="rId5" imgW="533400" imgH="241300" progId="Equation.3">
                    <p:embed/>
                    <p:pic>
                      <p:nvPicPr>
                        <p:cNvPr id="44" name="Oggetto 38">
                          <a:extLst>
                            <a:ext uri="{FF2B5EF4-FFF2-40B4-BE49-F238E27FC236}">
                              <a16:creationId xmlns:a16="http://schemas.microsoft.com/office/drawing/2014/main" id="{EF71B2CD-4945-9068-5A28-A40728D81C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267325" y="3808413"/>
                          <a:ext cx="676275" cy="306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ggetto 39">
              <a:extLst>
                <a:ext uri="{FF2B5EF4-FFF2-40B4-BE49-F238E27FC236}">
                  <a16:creationId xmlns:a16="http://schemas.microsoft.com/office/drawing/2014/main" id="{7D338592-7F06-7A14-A720-967E730CCB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86000" y="2055813"/>
            <a:ext cx="676275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33400" imgH="241300" progId="Equation.3">
                    <p:embed/>
                  </p:oleObj>
                </mc:Choice>
                <mc:Fallback>
                  <p:oleObj name="Equation" r:id="rId7" imgW="533400" imgH="241300" progId="Equation.3">
                    <p:embed/>
                    <p:pic>
                      <p:nvPicPr>
                        <p:cNvPr id="45" name="Oggetto 39">
                          <a:extLst>
                            <a:ext uri="{FF2B5EF4-FFF2-40B4-BE49-F238E27FC236}">
                              <a16:creationId xmlns:a16="http://schemas.microsoft.com/office/drawing/2014/main" id="{7D338592-7F06-7A14-A720-967E730CCB4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86000" y="2055813"/>
                          <a:ext cx="676275" cy="306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CasellaDiTesto 40">
              <a:extLst>
                <a:ext uri="{FF2B5EF4-FFF2-40B4-BE49-F238E27FC236}">
                  <a16:creationId xmlns:a16="http://schemas.microsoft.com/office/drawing/2014/main" id="{7254083C-008F-5A81-97F9-53A65E8753D7}"/>
                </a:ext>
              </a:extLst>
            </p:cNvPr>
            <p:cNvSpPr txBox="1"/>
            <p:nvPr/>
          </p:nvSpPr>
          <p:spPr>
            <a:xfrm>
              <a:off x="3733800" y="3352800"/>
              <a:ext cx="443048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dirty="0"/>
                <a:t>E</a:t>
              </a:r>
              <a:r>
                <a:rPr lang="it-IT" sz="1350" baseline="-25000" dirty="0"/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9C80FC7-B5EC-D375-9D9B-B6BD823B886C}"/>
                  </a:ext>
                </a:extLst>
              </p:cNvPr>
              <p:cNvSpPr txBox="1"/>
              <p:nvPr/>
            </p:nvSpPr>
            <p:spPr>
              <a:xfrm>
                <a:off x="6031943" y="2070343"/>
                <a:ext cx="2365263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IT" dirty="0"/>
                  <a:t> </a:t>
                </a:r>
                <a:r>
                  <a:rPr lang="en-IT" dirty="0">
                    <a:latin typeface="Optima" panose="02000503060000020004" pitchFamily="2" charset="0"/>
                  </a:rPr>
                  <a:t>splitting in v</a:t>
                </a:r>
                <a:r>
                  <a:rPr lang="en-IT" baseline="-25000" dirty="0">
                    <a:latin typeface="Optima" panose="02000503060000020004" pitchFamily="2" charset="0"/>
                  </a:rPr>
                  <a:t>2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9C80FC7-B5EC-D375-9D9B-B6BD823B8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943" y="2070343"/>
                <a:ext cx="2365263" cy="369332"/>
              </a:xfrm>
              <a:prstGeom prst="rect">
                <a:avLst/>
              </a:prstGeom>
              <a:blipFill>
                <a:blip r:embed="rId9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6310FC-15A2-49FA-BC34-4D364F14D641}"/>
              </a:ext>
            </a:extLst>
          </p:cNvPr>
          <p:cNvSpPr txBox="1"/>
          <p:nvPr/>
        </p:nvSpPr>
        <p:spPr>
          <a:xfrm>
            <a:off x="6836272" y="252499"/>
            <a:ext cx="209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S.K.Das et al., PLB768(2017)</a:t>
            </a:r>
          </a:p>
        </p:txBody>
      </p:sp>
      <p:graphicFrame>
        <p:nvGraphicFramePr>
          <p:cNvPr id="49" name="Oggetto 63">
            <a:extLst>
              <a:ext uri="{FF2B5EF4-FFF2-40B4-BE49-F238E27FC236}">
                <a16:creationId xmlns:a16="http://schemas.microsoft.com/office/drawing/2014/main" id="{A5E0C69C-507D-3E07-E2C0-05BEF9B083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541" y="1169168"/>
          <a:ext cx="685800" cy="409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900" imgH="406400" progId="Equation.3">
                  <p:embed/>
                </p:oleObj>
              </mc:Choice>
              <mc:Fallback>
                <p:oleObj name="Equation" r:id="rId10" imgW="723900" imgH="406400" progId="Equation.3">
                  <p:embed/>
                  <p:pic>
                    <p:nvPicPr>
                      <p:cNvPr id="49" name="Oggetto 63">
                        <a:extLst>
                          <a:ext uri="{FF2B5EF4-FFF2-40B4-BE49-F238E27FC236}">
                            <a16:creationId xmlns:a16="http://schemas.microsoft.com/office/drawing/2014/main" id="{A5E0C69C-507D-3E07-E2C0-05BEF9B083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0541" y="1169168"/>
                        <a:ext cx="685800" cy="409074"/>
                      </a:xfrm>
                      <a:prstGeom prst="rect">
                        <a:avLst/>
                      </a:prstGeom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CasellaDiTesto 67">
            <a:extLst>
              <a:ext uri="{FF2B5EF4-FFF2-40B4-BE49-F238E27FC236}">
                <a16:creationId xmlns:a16="http://schemas.microsoft.com/office/drawing/2014/main" id="{E368D2B2-0866-2723-04B1-41B6147897D1}"/>
              </a:ext>
            </a:extLst>
          </p:cNvPr>
          <p:cNvSpPr txBox="1"/>
          <p:nvPr/>
        </p:nvSpPr>
        <p:spPr>
          <a:xfrm>
            <a:off x="2394606" y="1275527"/>
            <a:ext cx="805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 err="1">
                <a:solidFill>
                  <a:srgbClr val="FF0000"/>
                </a:solidFill>
                <a:latin typeface="Optima"/>
                <a:cs typeface="Optima"/>
              </a:rPr>
              <a:t>Lorentz</a:t>
            </a:r>
            <a:endParaRPr lang="it-IT" sz="1500" dirty="0">
              <a:solidFill>
                <a:srgbClr val="FF0000"/>
              </a:solidFill>
              <a:latin typeface="Optima"/>
              <a:cs typeface="Optima"/>
            </a:endParaRPr>
          </a:p>
        </p:txBody>
      </p:sp>
      <p:sp>
        <p:nvSpPr>
          <p:cNvPr id="51" name="CasellaDiTesto 68">
            <a:extLst>
              <a:ext uri="{FF2B5EF4-FFF2-40B4-BE49-F238E27FC236}">
                <a16:creationId xmlns:a16="http://schemas.microsoft.com/office/drawing/2014/main" id="{1A975671-A7D4-D642-11FA-899F7D7AB684}"/>
              </a:ext>
            </a:extLst>
          </p:cNvPr>
          <p:cNvSpPr txBox="1"/>
          <p:nvPr/>
        </p:nvSpPr>
        <p:spPr>
          <a:xfrm>
            <a:off x="945427" y="1138118"/>
            <a:ext cx="14491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500" dirty="0">
                <a:solidFill>
                  <a:srgbClr val="0000FF"/>
                </a:solidFill>
                <a:latin typeface="Century Gothic"/>
                <a:cs typeface="Century Gothic"/>
              </a:rPr>
              <a:t>Faraday</a:t>
            </a:r>
          </a:p>
          <a:p>
            <a:r>
              <a:rPr lang="it-IT" sz="1200" dirty="0">
                <a:solidFill>
                  <a:srgbClr val="0000FF"/>
                </a:solidFill>
                <a:latin typeface="Abadi MT Condensed Light" panose="020B0306030101010103" pitchFamily="34" charset="77"/>
                <a:cs typeface="Century Gothic"/>
              </a:rPr>
              <a:t>[+ Coulomb </a:t>
            </a:r>
            <a:r>
              <a:rPr lang="it-IT" sz="1200" dirty="0" err="1">
                <a:solidFill>
                  <a:srgbClr val="0000FF"/>
                </a:solidFill>
                <a:latin typeface="Abadi MT Condensed Light" panose="020B0306030101010103" pitchFamily="34" charset="77"/>
                <a:cs typeface="Century Gothic"/>
              </a:rPr>
              <a:t>spectators</a:t>
            </a:r>
            <a:r>
              <a:rPr lang="it-IT" sz="1200" dirty="0">
                <a:solidFill>
                  <a:srgbClr val="0000FF"/>
                </a:solidFill>
                <a:latin typeface="Abadi MT Condensed Light" panose="020B0306030101010103" pitchFamily="34" charset="77"/>
                <a:cs typeface="Century Gothic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544DB0B-FF7D-C84D-5DFD-6F3219EFFC6E}"/>
                  </a:ext>
                </a:extLst>
              </p:cNvPr>
              <p:cNvSpPr txBox="1"/>
              <p:nvPr/>
            </p:nvSpPr>
            <p:spPr>
              <a:xfrm>
                <a:off x="501778" y="680709"/>
                <a:ext cx="2545249" cy="480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IT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IT" sz="2000" dirty="0">
                    <a:solidFill>
                      <a:srgbClr val="0038D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IT" sz="2000" b="1" dirty="0">
                    <a:solidFill>
                      <a:srgbClr val="0038D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IT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en-IT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IT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IT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it-IT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endParaRPr lang="en-IT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544DB0B-FF7D-C84D-5DFD-6F3219EFF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78" y="680709"/>
                <a:ext cx="2545249" cy="480388"/>
              </a:xfrm>
              <a:prstGeom prst="rect">
                <a:avLst/>
              </a:prstGeom>
              <a:blipFill>
                <a:blip r:embed="rId12"/>
                <a:stretch>
                  <a:fillRect l="-3465" t="-7692" b="-102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0D813FAC-8C95-CC32-4EBF-753A69975C32}"/>
              </a:ext>
            </a:extLst>
          </p:cNvPr>
          <p:cNvSpPr txBox="1"/>
          <p:nvPr/>
        </p:nvSpPr>
        <p:spPr>
          <a:xfrm>
            <a:off x="5751263" y="3906321"/>
            <a:ext cx="4614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D00000"/>
                </a:solidFill>
                <a:latin typeface="Optima"/>
                <a:cs typeface="Optima"/>
              </a:rPr>
              <a:t>≈ 10-30 times </a:t>
            </a:r>
            <a:r>
              <a:rPr lang="it-IT" sz="1600" dirty="0" err="1">
                <a:solidFill>
                  <a:srgbClr val="D00000"/>
                </a:solidFill>
                <a:latin typeface="Optima"/>
                <a:cs typeface="Optima"/>
              </a:rPr>
              <a:t>larger</a:t>
            </a:r>
            <a:r>
              <a:rPr lang="it-IT" sz="1600" dirty="0">
                <a:solidFill>
                  <a:srgbClr val="D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than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Symbol" pitchFamily="2" charset="2"/>
                <a:cs typeface="Optima"/>
              </a:rPr>
              <a:t>p</a:t>
            </a:r>
            <a:r>
              <a:rPr lang="en-US" sz="1600" baseline="30000" dirty="0">
                <a:solidFill>
                  <a:srgbClr val="C00000"/>
                </a:solidFill>
                <a:latin typeface="Symbol" pitchFamily="2" charset="2"/>
                <a:cs typeface="Optima"/>
              </a:rPr>
              <a:t>+</a:t>
            </a:r>
            <a:r>
              <a:rPr lang="en-US" sz="1600" dirty="0">
                <a:solidFill>
                  <a:srgbClr val="C00000"/>
                </a:solidFill>
                <a:latin typeface="Symbol" pitchFamily="2" charset="2"/>
                <a:cs typeface="Optima"/>
              </a:rPr>
              <a:t>/p</a:t>
            </a:r>
            <a:r>
              <a:rPr lang="en-US" sz="1600" baseline="30000" dirty="0">
                <a:solidFill>
                  <a:srgbClr val="C00000"/>
                </a:solidFill>
                <a:latin typeface="Symbol" pitchFamily="2" charset="2"/>
                <a:cs typeface="Optima"/>
              </a:rPr>
              <a:t>-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!</a:t>
            </a:r>
            <a:endParaRPr lang="en-IT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A89216-2A26-934D-D10C-AC2C1BF7F130}"/>
              </a:ext>
            </a:extLst>
          </p:cNvPr>
          <p:cNvSpPr txBox="1"/>
          <p:nvPr/>
        </p:nvSpPr>
        <p:spPr>
          <a:xfrm>
            <a:off x="76616" y="3906321"/>
            <a:ext cx="5255442" cy="62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10000"/>
              </a:lnSpc>
              <a:buFont typeface="Wingdings" charset="2"/>
              <a:buChar char="²"/>
            </a:pPr>
            <a:r>
              <a:rPr lang="it-IT" sz="1600" dirty="0">
                <a:latin typeface="Optima"/>
                <a:cs typeface="Optima"/>
              </a:rPr>
              <a:t>Time </a:t>
            </a:r>
            <a:r>
              <a:rPr lang="it-IT" sz="1600" dirty="0" err="1">
                <a:latin typeface="Optima"/>
                <a:cs typeface="Optima"/>
              </a:rPr>
              <a:t>decreasing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magnetic</a:t>
            </a:r>
            <a:r>
              <a:rPr lang="it-IT" sz="1600" dirty="0">
                <a:latin typeface="Optima"/>
                <a:cs typeface="Optima"/>
              </a:rPr>
              <a:t> B</a:t>
            </a:r>
            <a:r>
              <a:rPr lang="it-IT" sz="1600" baseline="-25000" dirty="0">
                <a:latin typeface="Optima"/>
                <a:cs typeface="Optima"/>
              </a:rPr>
              <a:t>y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creates</a:t>
            </a:r>
            <a:r>
              <a:rPr lang="it-IT" sz="1600" dirty="0">
                <a:latin typeface="Optima"/>
                <a:cs typeface="Optima"/>
              </a:rPr>
              <a:t> E</a:t>
            </a:r>
            <a:r>
              <a:rPr lang="it-IT" sz="1600" baseline="-25000" dirty="0">
                <a:latin typeface="Optima"/>
                <a:cs typeface="Optima"/>
              </a:rPr>
              <a:t>X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that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induces</a:t>
            </a:r>
            <a:r>
              <a:rPr lang="it-IT" sz="1600" dirty="0">
                <a:latin typeface="Optima"/>
                <a:cs typeface="Optima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Optima"/>
                <a:cs typeface="Optima"/>
              </a:rPr>
              <a:t>     a </a:t>
            </a:r>
            <a:r>
              <a:rPr lang="it-IT" sz="1600" dirty="0" err="1">
                <a:latin typeface="Optima"/>
                <a:cs typeface="Optima"/>
              </a:rPr>
              <a:t>current</a:t>
            </a:r>
            <a:r>
              <a:rPr lang="it-IT" sz="1600" dirty="0">
                <a:latin typeface="Optima"/>
                <a:cs typeface="Optima"/>
              </a:rPr>
              <a:t> in opposite </a:t>
            </a:r>
            <a:r>
              <a:rPr lang="it-IT" sz="1600" dirty="0" err="1">
                <a:latin typeface="Optima"/>
                <a:cs typeface="Optima"/>
              </a:rPr>
              <a:t>direction</a:t>
            </a:r>
            <a:r>
              <a:rPr lang="it-IT" sz="1600" dirty="0">
                <a:latin typeface="Optima"/>
                <a:cs typeface="Optima"/>
              </a:rPr>
              <a:t>:  </a:t>
            </a:r>
            <a:r>
              <a:rPr lang="it-IT" sz="1600" u="sng" dirty="0">
                <a:solidFill>
                  <a:srgbClr val="D00000"/>
                </a:solidFill>
                <a:latin typeface="Optima"/>
                <a:cs typeface="Optima"/>
              </a:rPr>
              <a:t>delicate balance</a:t>
            </a:r>
            <a:r>
              <a:rPr lang="it-IT" sz="1600" dirty="0">
                <a:solidFill>
                  <a:srgbClr val="D00000"/>
                </a:solidFill>
                <a:latin typeface="Optima"/>
                <a:cs typeface="Optima"/>
              </a:rPr>
              <a:t>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AB4E4-B082-A500-BA6B-56695E8FE5CF}"/>
              </a:ext>
            </a:extLst>
          </p:cNvPr>
          <p:cNvSpPr txBox="1"/>
          <p:nvPr/>
        </p:nvSpPr>
        <p:spPr>
          <a:xfrm>
            <a:off x="330145" y="4778940"/>
            <a:ext cx="4588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Optima" panose="02000503060000020004" pitchFamily="2" charset="0"/>
              </a:rPr>
              <a:t>For </a:t>
            </a:r>
            <a:r>
              <a:rPr lang="en-US" sz="1400" dirty="0">
                <a:solidFill>
                  <a:srgbClr val="C00000"/>
                </a:solidFill>
                <a:latin typeface="Symbol" pitchFamily="2" charset="2"/>
                <a:cs typeface="Optima"/>
              </a:rPr>
              <a:t>p</a:t>
            </a:r>
            <a:r>
              <a:rPr lang="en-US" sz="1400" baseline="30000" dirty="0">
                <a:solidFill>
                  <a:srgbClr val="C00000"/>
                </a:solidFill>
                <a:latin typeface="Symbol" pitchFamily="2" charset="2"/>
                <a:cs typeface="Optima"/>
              </a:rPr>
              <a:t>+</a:t>
            </a:r>
            <a:r>
              <a:rPr lang="en-US" sz="1400" dirty="0">
                <a:solidFill>
                  <a:srgbClr val="C00000"/>
                </a:solidFill>
                <a:latin typeface="Symbol" pitchFamily="2" charset="2"/>
                <a:cs typeface="Optima"/>
              </a:rPr>
              <a:t>/p</a:t>
            </a:r>
            <a:r>
              <a:rPr lang="en-US" sz="1400" baseline="30000" dirty="0">
                <a:solidFill>
                  <a:srgbClr val="C00000"/>
                </a:solidFill>
                <a:latin typeface="Symbol" pitchFamily="2" charset="2"/>
                <a:cs typeface="Optima"/>
              </a:rPr>
              <a:t>-</a:t>
            </a:r>
            <a:r>
              <a:rPr lang="en-IT" sz="1400" dirty="0">
                <a:latin typeface="Optima" panose="02000503060000020004" pitchFamily="2" charset="0"/>
              </a:rPr>
              <a:t>, see Gursoy,Kharzeev, Rajagopal, PRC89(2014)</a:t>
            </a:r>
          </a:p>
        </p:txBody>
      </p:sp>
    </p:spTree>
    <p:extLst>
      <p:ext uri="{BB962C8B-B14F-4D97-AF65-F5344CB8AC3E}">
        <p14:creationId xmlns:p14="http://schemas.microsoft.com/office/powerpoint/2010/main" val="1980396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01454" y="3845691"/>
            <a:ext cx="5309467" cy="638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110000"/>
              </a:lnSpc>
              <a:buFont typeface="Wingdings" charset="2"/>
              <a:buChar char="²"/>
            </a:pPr>
            <a:r>
              <a:rPr lang="it-IT" sz="1650" dirty="0">
                <a:latin typeface="Optima"/>
                <a:cs typeface="Optima"/>
              </a:rPr>
              <a:t> </a:t>
            </a:r>
            <a:r>
              <a:rPr lang="it-IT" sz="1650" dirty="0" err="1">
                <a:latin typeface="Optima"/>
                <a:cs typeface="Optima"/>
              </a:rPr>
              <a:t>Decreasing</a:t>
            </a:r>
            <a:r>
              <a:rPr lang="it-IT" sz="1650" dirty="0">
                <a:latin typeface="Optima"/>
                <a:cs typeface="Optima"/>
              </a:rPr>
              <a:t> </a:t>
            </a:r>
            <a:r>
              <a:rPr lang="it-IT" sz="1650" dirty="0" err="1">
                <a:latin typeface="Optima"/>
                <a:cs typeface="Optima"/>
              </a:rPr>
              <a:t>magnetic</a:t>
            </a:r>
            <a:r>
              <a:rPr lang="it-IT" sz="1650" dirty="0">
                <a:latin typeface="Optima"/>
                <a:cs typeface="Optima"/>
              </a:rPr>
              <a:t> field B</a:t>
            </a:r>
            <a:r>
              <a:rPr lang="it-IT" sz="1650" baseline="-25000" dirty="0">
                <a:latin typeface="Optima"/>
                <a:cs typeface="Optima"/>
              </a:rPr>
              <a:t>y</a:t>
            </a:r>
            <a:r>
              <a:rPr lang="it-IT" sz="1650" dirty="0">
                <a:latin typeface="Optima"/>
                <a:cs typeface="Optima"/>
              </a:rPr>
              <a:t> </a:t>
            </a:r>
            <a:r>
              <a:rPr lang="it-IT" sz="1650" dirty="0" err="1">
                <a:latin typeface="Optima"/>
                <a:cs typeface="Optima"/>
              </a:rPr>
              <a:t>creates</a:t>
            </a:r>
            <a:r>
              <a:rPr lang="it-IT" sz="1650" dirty="0">
                <a:latin typeface="Optima"/>
                <a:cs typeface="Optima"/>
              </a:rPr>
              <a:t> E</a:t>
            </a:r>
            <a:r>
              <a:rPr lang="it-IT" sz="1650" baseline="-25000" dirty="0">
                <a:latin typeface="Optima"/>
                <a:cs typeface="Optima"/>
              </a:rPr>
              <a:t>X</a:t>
            </a:r>
            <a:r>
              <a:rPr lang="it-IT" sz="1650" dirty="0">
                <a:latin typeface="Optima"/>
                <a:cs typeface="Optima"/>
              </a:rPr>
              <a:t> </a:t>
            </a:r>
            <a:r>
              <a:rPr lang="it-IT" sz="1650" dirty="0" err="1">
                <a:latin typeface="Optima"/>
                <a:cs typeface="Optima"/>
              </a:rPr>
              <a:t>that</a:t>
            </a:r>
            <a:r>
              <a:rPr lang="it-IT" sz="1650" dirty="0">
                <a:latin typeface="Optima"/>
                <a:cs typeface="Optima"/>
              </a:rPr>
              <a:t> </a:t>
            </a:r>
            <a:r>
              <a:rPr lang="it-IT" sz="1650" dirty="0" err="1">
                <a:latin typeface="Optima"/>
                <a:cs typeface="Optima"/>
              </a:rPr>
              <a:t>induces</a:t>
            </a:r>
            <a:r>
              <a:rPr lang="it-IT" sz="1650" dirty="0">
                <a:latin typeface="Optima"/>
                <a:cs typeface="Optima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it-IT" sz="1650" dirty="0">
                <a:latin typeface="Optima"/>
                <a:cs typeface="Optima"/>
              </a:rPr>
              <a:t>     a </a:t>
            </a:r>
            <a:r>
              <a:rPr lang="it-IT" sz="1650" dirty="0" err="1">
                <a:latin typeface="Optima"/>
                <a:cs typeface="Optima"/>
              </a:rPr>
              <a:t>current</a:t>
            </a:r>
            <a:r>
              <a:rPr lang="it-IT" sz="1650" dirty="0">
                <a:latin typeface="Optima"/>
                <a:cs typeface="Optima"/>
              </a:rPr>
              <a:t> in opposite </a:t>
            </a:r>
            <a:r>
              <a:rPr lang="it-IT" sz="1650" dirty="0" err="1">
                <a:latin typeface="Optima"/>
                <a:cs typeface="Optima"/>
              </a:rPr>
              <a:t>direction</a:t>
            </a:r>
            <a:r>
              <a:rPr lang="it-IT" sz="1650" dirty="0">
                <a:latin typeface="Optima"/>
                <a:cs typeface="Optima"/>
              </a:rPr>
              <a:t>:  </a:t>
            </a:r>
            <a:r>
              <a:rPr lang="it-IT" sz="1650" u="sng" dirty="0">
                <a:solidFill>
                  <a:srgbClr val="D00000"/>
                </a:solidFill>
                <a:latin typeface="Optima"/>
                <a:cs typeface="Optima"/>
              </a:rPr>
              <a:t>delicate balance</a:t>
            </a:r>
            <a:r>
              <a:rPr lang="it-IT" sz="1650" dirty="0">
                <a:solidFill>
                  <a:srgbClr val="D00000"/>
                </a:solidFill>
                <a:latin typeface="Optima"/>
                <a:cs typeface="Optima"/>
              </a:rPr>
              <a:t>!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66681" y="114300"/>
            <a:ext cx="6782539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it-IT" sz="2400" b="1" dirty="0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Balance </a:t>
            </a:r>
            <a:r>
              <a:rPr lang="it-IT" sz="2400" b="1" dirty="0" err="1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between</a:t>
            </a:r>
            <a:r>
              <a:rPr lang="it-IT" sz="2400" b="1" dirty="0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 </a:t>
            </a:r>
            <a:r>
              <a:rPr lang="it-IT" sz="2400" b="1" dirty="0" err="1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Magnetic</a:t>
            </a:r>
            <a:r>
              <a:rPr lang="it-IT" sz="2400" b="1" dirty="0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 and </a:t>
            </a:r>
            <a:r>
              <a:rPr lang="it-IT" sz="2400" b="1" dirty="0" err="1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Electric</a:t>
            </a:r>
            <a:r>
              <a:rPr lang="it-IT" sz="2400" b="1" dirty="0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 </a:t>
            </a:r>
            <a:r>
              <a:rPr lang="it-IT" sz="2400" b="1" dirty="0" err="1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currents</a:t>
            </a:r>
            <a:br>
              <a:rPr lang="en-US" sz="2400" b="1" dirty="0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</a:br>
            <a:r>
              <a:rPr lang="en-US" sz="1050" b="1" dirty="0">
                <a:solidFill>
                  <a:srgbClr val="D00000"/>
                </a:solidFill>
                <a:latin typeface="Optima" panose="02000503060000020004" pitchFamily="2" charset="0"/>
                <a:cs typeface="Calibri"/>
              </a:rPr>
              <a:t>_________________________________________________________________________________________________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078711" y="2741566"/>
            <a:ext cx="2949814" cy="2300333"/>
            <a:chOff x="2286000" y="1200090"/>
            <a:chExt cx="4092818" cy="3067110"/>
          </a:xfrm>
          <a:noFill/>
        </p:grpSpPr>
        <p:cxnSp>
          <p:nvCxnSpPr>
            <p:cNvPr id="10" name="Connettore 2 9"/>
            <p:cNvCxnSpPr/>
            <p:nvPr/>
          </p:nvCxnSpPr>
          <p:spPr>
            <a:xfrm>
              <a:off x="2362200" y="3048000"/>
              <a:ext cx="3657600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 flipV="1">
              <a:off x="4114800" y="1600200"/>
              <a:ext cx="0" cy="266700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5791199" y="2667000"/>
              <a:ext cx="587619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500" dirty="0" err="1"/>
                <a:t>z,</a:t>
              </a:r>
              <a:r>
                <a:rPr lang="it-IT" sz="1500" dirty="0" err="1">
                  <a:latin typeface="Symbol" charset="2"/>
                  <a:cs typeface="Symbol" charset="2"/>
                </a:rPr>
                <a:t>h</a:t>
              </a:r>
              <a:endParaRPr lang="it-IT" sz="1500" dirty="0">
                <a:latin typeface="Symbol" charset="2"/>
                <a:cs typeface="Symbol" charset="2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962400" y="1200090"/>
              <a:ext cx="371876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500" dirty="0"/>
                <a:t>x</a:t>
              </a:r>
              <a:endParaRPr lang="it-IT" sz="1500" dirty="0">
                <a:latin typeface="Symbol" charset="2"/>
                <a:cs typeface="Symbol" charset="2"/>
              </a:endParaRPr>
            </a:p>
          </p:txBody>
        </p:sp>
        <p:sp>
          <p:nvSpPr>
            <p:cNvPr id="14" name="Ovale 13"/>
            <p:cNvSpPr/>
            <p:nvPr/>
          </p:nvSpPr>
          <p:spPr>
            <a:xfrm>
              <a:off x="3962400" y="2895600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5" name="Ovale 14"/>
            <p:cNvSpPr/>
            <p:nvPr/>
          </p:nvSpPr>
          <p:spPr>
            <a:xfrm>
              <a:off x="4038600" y="2971800"/>
              <a:ext cx="1524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4114800" y="2602468"/>
              <a:ext cx="458529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dirty="0"/>
                <a:t>B</a:t>
              </a:r>
              <a:r>
                <a:rPr lang="it-IT" sz="1350" baseline="-25000" dirty="0"/>
                <a:t>y</a:t>
              </a:r>
            </a:p>
          </p:txBody>
        </p:sp>
        <p:cxnSp>
          <p:nvCxnSpPr>
            <p:cNvPr id="17" name="Connettore 2 16"/>
            <p:cNvCxnSpPr/>
            <p:nvPr/>
          </p:nvCxnSpPr>
          <p:spPr>
            <a:xfrm>
              <a:off x="4648200" y="33528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>
              <a:off x="4648200" y="27432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>
              <a:off x="4648200" y="25908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ccia ad arco 19"/>
            <p:cNvSpPr/>
            <p:nvPr/>
          </p:nvSpPr>
          <p:spPr>
            <a:xfrm rot="5400000" flipV="1">
              <a:off x="3555492" y="2540508"/>
              <a:ext cx="978408" cy="926592"/>
            </a:xfrm>
            <a:prstGeom prst="circularArrow">
              <a:avLst>
                <a:gd name="adj1" fmla="val 1518"/>
                <a:gd name="adj2" fmla="val 1235559"/>
                <a:gd name="adj3" fmla="val 19930927"/>
                <a:gd name="adj4" fmla="val 12573360"/>
                <a:gd name="adj5" fmla="val 12761"/>
              </a:avLst>
            </a:prstGeom>
            <a:solidFill>
              <a:srgbClr val="00009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350">
                <a:solidFill>
                  <a:srgbClr val="0000FF"/>
                </a:solidFill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3592525" y="2221468"/>
              <a:ext cx="859230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b="1" dirty="0" err="1">
                  <a:solidFill>
                    <a:srgbClr val="0000FF"/>
                  </a:solidFill>
                </a:rPr>
                <a:t>J</a:t>
              </a:r>
              <a:r>
                <a:rPr lang="it-IT" sz="1350" b="1" baseline="-25000" dirty="0" err="1">
                  <a:solidFill>
                    <a:srgbClr val="0000FF"/>
                  </a:solidFill>
                </a:rPr>
                <a:t>Faraday</a:t>
              </a:r>
              <a:endParaRPr lang="it-IT" sz="1350" b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Connettore 2 21"/>
            <p:cNvCxnSpPr/>
            <p:nvPr/>
          </p:nvCxnSpPr>
          <p:spPr>
            <a:xfrm>
              <a:off x="5257800" y="2819400"/>
              <a:ext cx="0" cy="533400"/>
            </a:xfrm>
            <a:prstGeom prst="straightConnector1">
              <a:avLst/>
            </a:prstGeom>
            <a:grpFill/>
            <a:ln w="38100" cmpd="dbl">
              <a:solidFill>
                <a:srgbClr val="D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/>
            <p:cNvSpPr txBox="1"/>
            <p:nvPr/>
          </p:nvSpPr>
          <p:spPr>
            <a:xfrm>
              <a:off x="5348327" y="3048000"/>
              <a:ext cx="596515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b="1" dirty="0" err="1">
                  <a:solidFill>
                    <a:srgbClr val="D00000"/>
                  </a:solidFill>
                </a:rPr>
                <a:t>J</a:t>
              </a:r>
              <a:r>
                <a:rPr lang="it-IT" sz="1350" b="1" baseline="-25000" dirty="0" err="1">
                  <a:solidFill>
                    <a:srgbClr val="D00000"/>
                  </a:solidFill>
                </a:rPr>
                <a:t>Hall</a:t>
              </a:r>
              <a:endParaRPr lang="it-IT" sz="1350" b="1" baseline="-25000" dirty="0">
                <a:solidFill>
                  <a:srgbClr val="D00000"/>
                </a:solidFill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944894" y="3486090"/>
              <a:ext cx="369653" cy="43088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rgbClr val="008000"/>
                  </a:solidFill>
                </a:rPr>
                <a:t>c</a:t>
              </a:r>
            </a:p>
          </p:txBody>
        </p:sp>
        <p:cxnSp>
          <p:nvCxnSpPr>
            <p:cNvPr id="25" name="Connettore 2 24"/>
            <p:cNvCxnSpPr/>
            <p:nvPr/>
          </p:nvCxnSpPr>
          <p:spPr>
            <a:xfrm flipH="1">
              <a:off x="3124200" y="33528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 flipH="1">
              <a:off x="3124200" y="25908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 flipV="1">
              <a:off x="2971800" y="2819400"/>
              <a:ext cx="0" cy="533400"/>
            </a:xfrm>
            <a:prstGeom prst="straightConnector1">
              <a:avLst/>
            </a:prstGeom>
            <a:grpFill/>
            <a:ln w="38100" cmpd="dbl">
              <a:solidFill>
                <a:srgbClr val="D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2376526" y="2602468"/>
              <a:ext cx="596515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b="1" dirty="0" err="1">
                  <a:solidFill>
                    <a:srgbClr val="D00000"/>
                  </a:solidFill>
                </a:rPr>
                <a:t>J</a:t>
              </a:r>
              <a:r>
                <a:rPr lang="it-IT" sz="1350" b="1" baseline="-25000" dirty="0" err="1">
                  <a:solidFill>
                    <a:srgbClr val="D00000"/>
                  </a:solidFill>
                </a:rPr>
                <a:t>Hall</a:t>
              </a:r>
              <a:endParaRPr lang="it-IT" sz="1350" b="1" baseline="-25000" dirty="0">
                <a:solidFill>
                  <a:srgbClr val="D00000"/>
                </a:solidFill>
              </a:endParaRPr>
            </a:p>
          </p:txBody>
        </p:sp>
        <p:cxnSp>
          <p:nvCxnSpPr>
            <p:cNvPr id="29" name="Connettore 2 28"/>
            <p:cNvCxnSpPr/>
            <p:nvPr/>
          </p:nvCxnSpPr>
          <p:spPr>
            <a:xfrm>
              <a:off x="4648200" y="35052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>
              <a:off x="4944894" y="2190690"/>
              <a:ext cx="369653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rgbClr val="008000"/>
                  </a:solidFill>
                </a:rPr>
                <a:t>c</a:t>
              </a:r>
            </a:p>
          </p:txBody>
        </p:sp>
        <p:cxnSp>
          <p:nvCxnSpPr>
            <p:cNvPr id="31" name="Connettore 2 30"/>
            <p:cNvCxnSpPr/>
            <p:nvPr/>
          </p:nvCxnSpPr>
          <p:spPr>
            <a:xfrm flipH="1">
              <a:off x="3124200" y="27432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/>
            <p:cNvCxnSpPr/>
            <p:nvPr/>
          </p:nvCxnSpPr>
          <p:spPr>
            <a:xfrm flipH="1">
              <a:off x="3124200" y="35052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/>
            <p:cNvSpPr txBox="1"/>
            <p:nvPr/>
          </p:nvSpPr>
          <p:spPr>
            <a:xfrm>
              <a:off x="2963694" y="2209800"/>
              <a:ext cx="369653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500" dirty="0"/>
                <a:t>c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039895" y="3486090"/>
              <a:ext cx="369653" cy="43088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rgbClr val="008000"/>
                  </a:solidFill>
                </a:rPr>
                <a:t>c</a:t>
              </a:r>
            </a:p>
          </p:txBody>
        </p:sp>
        <p:cxnSp>
          <p:nvCxnSpPr>
            <p:cNvPr id="35" name="Connettore 2 34"/>
            <p:cNvCxnSpPr/>
            <p:nvPr/>
          </p:nvCxnSpPr>
          <p:spPr>
            <a:xfrm flipH="1">
              <a:off x="3124200" y="28956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/>
            <p:cNvCxnSpPr/>
            <p:nvPr/>
          </p:nvCxnSpPr>
          <p:spPr>
            <a:xfrm flipH="1">
              <a:off x="3124200" y="32004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>
            <a:xfrm>
              <a:off x="4648200" y="28956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/>
            <p:cNvCxnSpPr/>
            <p:nvPr/>
          </p:nvCxnSpPr>
          <p:spPr>
            <a:xfrm>
              <a:off x="4648200" y="3200400"/>
              <a:ext cx="457200" cy="0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9" name="Oggetto 38"/>
            <p:cNvGraphicFramePr>
              <a:graphicFrameLocks noChangeAspect="1"/>
            </p:cNvGraphicFramePr>
            <p:nvPr/>
          </p:nvGraphicFramePr>
          <p:xfrm>
            <a:off x="5267325" y="3808413"/>
            <a:ext cx="676275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33400" imgH="241300" progId="Equation.3">
                    <p:embed/>
                  </p:oleObj>
                </mc:Choice>
                <mc:Fallback>
                  <p:oleObj name="Equation" r:id="rId2" imgW="533400" imgH="241300" progId="Equation.3">
                    <p:embed/>
                    <p:pic>
                      <p:nvPicPr>
                        <p:cNvPr id="39" name="Oggetto 38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267325" y="3808413"/>
                          <a:ext cx="676275" cy="306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ggetto 39"/>
            <p:cNvGraphicFramePr>
              <a:graphicFrameLocks noChangeAspect="1"/>
            </p:cNvGraphicFramePr>
            <p:nvPr/>
          </p:nvGraphicFramePr>
          <p:xfrm>
            <a:off x="2286000" y="2055813"/>
            <a:ext cx="676275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33400" imgH="241300" progId="Equation.3">
                    <p:embed/>
                  </p:oleObj>
                </mc:Choice>
                <mc:Fallback>
                  <p:oleObj name="Equation" r:id="rId4" imgW="533400" imgH="241300" progId="Equation.3">
                    <p:embed/>
                    <p:pic>
                      <p:nvPicPr>
                        <p:cNvPr id="40" name="Oggetto 3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86000" y="2055813"/>
                          <a:ext cx="676275" cy="306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CasellaDiTesto 40"/>
            <p:cNvSpPr txBox="1"/>
            <p:nvPr/>
          </p:nvSpPr>
          <p:spPr>
            <a:xfrm>
              <a:off x="3733800" y="3352800"/>
              <a:ext cx="443048" cy="400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350" dirty="0"/>
                <a:t>E</a:t>
              </a:r>
              <a:r>
                <a:rPr lang="it-IT" sz="1350" baseline="-25000" dirty="0"/>
                <a:t>x</a:t>
              </a: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6" y="664053"/>
            <a:ext cx="3734370" cy="26294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1B0326-F950-C643-A6A8-D3D032830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283" y="688948"/>
            <a:ext cx="3291218" cy="646129"/>
          </a:xfrm>
          <a:prstGeom prst="rect">
            <a:avLst/>
          </a:prstGeom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BBE47EAC-CD48-BEB1-7DFF-24007619F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6811" y="1324044"/>
            <a:ext cx="2926753" cy="212833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0711" y="3207518"/>
            <a:ext cx="17540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latin typeface="Abadi MT Condensed Light"/>
                <a:cs typeface="Abadi MT Condensed Light"/>
              </a:rPr>
              <a:t>Das</a:t>
            </a:r>
            <a:r>
              <a:rPr lang="it-IT" sz="1350" dirty="0">
                <a:latin typeface="Abadi MT Condensed Light"/>
                <a:cs typeface="Abadi MT Condensed Light"/>
              </a:rPr>
              <a:t> et al., PLB768 (2017)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F08F7D-F8D6-7FDC-1777-21DEC579A314}"/>
              </a:ext>
            </a:extLst>
          </p:cNvPr>
          <p:cNvSpPr txBox="1"/>
          <p:nvPr/>
        </p:nvSpPr>
        <p:spPr>
          <a:xfrm>
            <a:off x="381031" y="4425960"/>
            <a:ext cx="4572000" cy="383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>
                <a:solidFill>
                  <a:srgbClr val="D00000"/>
                </a:solidFill>
                <a:latin typeface="Optima"/>
                <a:cs typeface="Optima"/>
              </a:rPr>
              <a:t> [</a:t>
            </a:r>
            <a:r>
              <a:rPr lang="it-IT" sz="1800" dirty="0" err="1">
                <a:solidFill>
                  <a:srgbClr val="D00000"/>
                </a:solidFill>
                <a:latin typeface="Optima"/>
                <a:cs typeface="Optima"/>
              </a:rPr>
              <a:t>Cancellation</a:t>
            </a:r>
            <a:r>
              <a:rPr lang="it-IT" sz="1800" dirty="0">
                <a:solidFill>
                  <a:srgbClr val="D00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D00000"/>
                </a:solidFill>
                <a:latin typeface="Optima"/>
                <a:cs typeface="Optima"/>
              </a:rPr>
              <a:t>at</a:t>
            </a:r>
            <a:r>
              <a:rPr lang="it-IT" sz="1800" dirty="0">
                <a:solidFill>
                  <a:srgbClr val="D00000"/>
                </a:solidFill>
                <a:latin typeface="Optima"/>
                <a:cs typeface="Optima"/>
              </a:rPr>
              <a:t> 95% </a:t>
            </a:r>
            <a:r>
              <a:rPr lang="it-IT" sz="1800" dirty="0" err="1">
                <a:solidFill>
                  <a:srgbClr val="D00000"/>
                </a:solidFill>
                <a:latin typeface="Optima"/>
                <a:cs typeface="Optima"/>
              </a:rPr>
              <a:t>level</a:t>
            </a:r>
            <a:r>
              <a:rPr lang="it-IT" sz="1800" dirty="0">
                <a:solidFill>
                  <a:srgbClr val="D00000"/>
                </a:solidFill>
                <a:latin typeface="Optima"/>
                <a:cs typeface="Optima"/>
              </a:rPr>
              <a:t>]         </a:t>
            </a:r>
          </a:p>
        </p:txBody>
      </p:sp>
    </p:spTree>
    <p:extLst>
      <p:ext uri="{BB962C8B-B14F-4D97-AF65-F5344CB8AC3E}">
        <p14:creationId xmlns:p14="http://schemas.microsoft.com/office/powerpoint/2010/main" val="61942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126930" y="1734833"/>
            <a:ext cx="5784545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First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measurement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ALICE@LHC- large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systematic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/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statistic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error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opposite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sign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 &amp;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magnitude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 ≈ 40 times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larger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than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predictions</a:t>
            </a:r>
            <a:endParaRPr lang="it-IT" sz="1600" b="1" dirty="0">
              <a:solidFill>
                <a:srgbClr val="0F0AD4"/>
              </a:solidFill>
              <a:latin typeface="Optima"/>
              <a:cs typeface="Century Gothic"/>
            </a:endParaRPr>
          </a:p>
          <a:p>
            <a:pPr>
              <a:lnSpc>
                <a:spcPct val="120000"/>
              </a:lnSpc>
            </a:pPr>
            <a:r>
              <a:rPr lang="it-IT" sz="1600" dirty="0" err="1">
                <a:latin typeface="Optima"/>
                <a:cs typeface="Century Gothic"/>
              </a:rPr>
              <a:t>that</a:t>
            </a:r>
            <a:r>
              <a:rPr lang="it-IT" sz="1600" dirty="0">
                <a:latin typeface="Optima"/>
                <a:cs typeface="Century Gothic"/>
              </a:rPr>
              <a:t> </a:t>
            </a:r>
            <a:r>
              <a:rPr lang="it-IT" sz="1600" dirty="0" err="1">
                <a:latin typeface="Optima"/>
                <a:cs typeface="Century Gothic"/>
              </a:rPr>
              <a:t>would</a:t>
            </a:r>
            <a:r>
              <a:rPr lang="it-IT" sz="1600" dirty="0">
                <a:latin typeface="Optima"/>
                <a:cs typeface="Century Gothic"/>
              </a:rPr>
              <a:t> </a:t>
            </a:r>
            <a:r>
              <a:rPr lang="it-IT" sz="1600" dirty="0" err="1">
                <a:latin typeface="Optima"/>
                <a:cs typeface="Century Gothic"/>
              </a:rPr>
              <a:t>require</a:t>
            </a:r>
            <a:r>
              <a:rPr lang="it-IT" sz="1600" dirty="0">
                <a:latin typeface="Optima"/>
                <a:cs typeface="Century Gothic"/>
              </a:rPr>
              <a:t> a </a:t>
            </a:r>
            <a:r>
              <a:rPr lang="it-IT" sz="1600" dirty="0" err="1">
                <a:latin typeface="Optima"/>
                <a:cs typeface="Century Gothic"/>
              </a:rPr>
              <a:t>very</a:t>
            </a:r>
            <a:r>
              <a:rPr lang="it-IT" sz="1600" dirty="0">
                <a:latin typeface="Optima"/>
                <a:cs typeface="Century Gothic"/>
              </a:rPr>
              <a:t> slow By(t) </a:t>
            </a:r>
            <a:r>
              <a:rPr lang="it-IT" sz="1400" dirty="0">
                <a:latin typeface="Optima"/>
                <a:cs typeface="Century Gothic"/>
              </a:rPr>
              <a:t>[Y. Sun et al., PLB816(2021)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1900" y="95908"/>
            <a:ext cx="899210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 panose="02000503060000020004" pitchFamily="2" charset="0"/>
                <a:cs typeface="Optima"/>
              </a:rPr>
              <a:t>v</a:t>
            </a:r>
            <a:r>
              <a:rPr lang="en-US" sz="24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 panose="02000503060000020004" pitchFamily="2" charset="0"/>
                <a:cs typeface="Optima"/>
              </a:rPr>
              <a:t>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 panose="02000503060000020004" pitchFamily="2" charset="0"/>
                <a:cs typeface="Optima"/>
              </a:rPr>
              <a:t> transverse flow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current measurement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66" y="650"/>
            <a:ext cx="1197165" cy="9363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65360-580B-284B-93C1-64A1E201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38</a:t>
            </a:fld>
            <a:endParaRPr lang="en-IT"/>
          </a:p>
        </p:txBody>
      </p:sp>
      <p:pic>
        <p:nvPicPr>
          <p:cNvPr id="18" name="Immagine 3">
            <a:extLst>
              <a:ext uri="{FF2B5EF4-FFF2-40B4-BE49-F238E27FC236}">
                <a16:creationId xmlns:a16="http://schemas.microsoft.com/office/drawing/2014/main" id="{95605890-7E7D-794D-8A89-3A2E5C95E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53" y="539205"/>
            <a:ext cx="3208052" cy="2316303"/>
          </a:xfrm>
          <a:prstGeom prst="rect">
            <a:avLst/>
          </a:prstGeom>
        </p:spPr>
      </p:pic>
      <p:sp>
        <p:nvSpPr>
          <p:cNvPr id="15" name="CasellaDiTesto 5">
            <a:extLst>
              <a:ext uri="{FF2B5EF4-FFF2-40B4-BE49-F238E27FC236}">
                <a16:creationId xmlns:a16="http://schemas.microsoft.com/office/drawing/2014/main" id="{1EAF5372-FCB8-EC4F-80B9-9755B53271DD}"/>
              </a:ext>
            </a:extLst>
          </p:cNvPr>
          <p:cNvSpPr txBox="1"/>
          <p:nvPr/>
        </p:nvSpPr>
        <p:spPr>
          <a:xfrm>
            <a:off x="3160499" y="999788"/>
            <a:ext cx="5259197" cy="632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d(</a:t>
            </a:r>
            <a:r>
              <a:rPr lang="it-IT" sz="1400" dirty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v</a:t>
            </a:r>
            <a:r>
              <a:rPr lang="it-IT" sz="1400" baseline="-25000" dirty="0">
                <a:solidFill>
                  <a:srgbClr val="008000"/>
                </a:solidFill>
                <a:latin typeface="Optima"/>
                <a:cs typeface="Optima"/>
              </a:rPr>
              <a:t>1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)/</a:t>
            </a:r>
            <a:r>
              <a:rPr lang="it-IT" sz="1400" dirty="0" err="1">
                <a:solidFill>
                  <a:srgbClr val="008000"/>
                </a:solidFill>
                <a:latin typeface="Optima"/>
                <a:cs typeface="Optima"/>
              </a:rPr>
              <a:t>dy|</a:t>
            </a:r>
            <a:r>
              <a:rPr lang="it-IT" sz="1400" baseline="-25000" dirty="0" err="1">
                <a:solidFill>
                  <a:srgbClr val="008000"/>
                </a:solidFill>
                <a:latin typeface="Optima"/>
                <a:cs typeface="Optima"/>
              </a:rPr>
              <a:t>th</a:t>
            </a:r>
            <a:r>
              <a:rPr lang="it-IT" sz="1400" baseline="-25000" dirty="0">
                <a:solidFill>
                  <a:srgbClr val="008000"/>
                </a:solidFill>
                <a:latin typeface="Optima"/>
                <a:cs typeface="Optima"/>
              </a:rPr>
              <a:t>.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= </a:t>
            </a:r>
            <a:r>
              <a:rPr lang="it-IT" sz="1400" dirty="0">
                <a:solidFill>
                  <a:srgbClr val="008000"/>
                </a:solidFill>
                <a:latin typeface="Symbol" pitchFamily="2" charset="2"/>
                <a:cs typeface="Optima"/>
              </a:rPr>
              <a:t>- 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0.01, L. Oliva et al. </a:t>
            </a:r>
            <a:r>
              <a:rPr lang="it-IT" sz="1400" dirty="0">
                <a:latin typeface="Optima"/>
                <a:cs typeface="Optima"/>
              </a:rPr>
              <a:t>≈ 10 times </a:t>
            </a:r>
            <a:r>
              <a:rPr lang="it-IT" sz="1400" dirty="0" err="1">
                <a:latin typeface="Optima"/>
                <a:cs typeface="Optima"/>
              </a:rPr>
              <a:t>larger</a:t>
            </a:r>
            <a:r>
              <a:rPr lang="it-IT" sz="1400" dirty="0">
                <a:latin typeface="Optima"/>
                <a:cs typeface="Optima"/>
              </a:rPr>
              <a:t> </a:t>
            </a:r>
            <a:r>
              <a:rPr lang="it-IT" sz="1400" dirty="0" err="1">
                <a:latin typeface="Optima"/>
                <a:cs typeface="Optima"/>
              </a:rPr>
              <a:t>than</a:t>
            </a:r>
            <a:r>
              <a:rPr lang="it-IT" sz="1400" dirty="0">
                <a:latin typeface="Optima"/>
                <a:cs typeface="Optima"/>
              </a:rPr>
              <a:t> </a:t>
            </a:r>
            <a:r>
              <a:rPr lang="it-IT" sz="1400" dirty="0" err="1">
                <a:latin typeface="Optima"/>
                <a:cs typeface="Optima"/>
              </a:rPr>
              <a:t>charged</a:t>
            </a:r>
            <a:endParaRPr lang="it-IT" sz="1400" b="1" dirty="0">
              <a:solidFill>
                <a:srgbClr val="008000"/>
              </a:solidFill>
              <a:latin typeface="Optima"/>
              <a:cs typeface="Optima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400" dirty="0" err="1">
                <a:solidFill>
                  <a:srgbClr val="008000"/>
                </a:solidFill>
                <a:latin typeface="Optima"/>
                <a:cs typeface="Optima"/>
              </a:rPr>
              <a:t>but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 with </a:t>
            </a:r>
            <a:r>
              <a:rPr lang="it-IT" sz="1400" dirty="0" err="1">
                <a:solidFill>
                  <a:srgbClr val="008000"/>
                </a:solidFill>
                <a:latin typeface="Optima"/>
                <a:cs typeface="Optima"/>
              </a:rPr>
              <a:t>current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400" dirty="0" err="1">
                <a:solidFill>
                  <a:srgbClr val="008000"/>
                </a:solidFill>
                <a:latin typeface="Optima"/>
                <a:cs typeface="Optima"/>
              </a:rPr>
              <a:t>precision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400" b="1" dirty="0" err="1">
                <a:solidFill>
                  <a:srgbClr val="008000"/>
                </a:solidFill>
                <a:latin typeface="Optima"/>
                <a:cs typeface="Optima"/>
              </a:rPr>
              <a:t>also</a:t>
            </a:r>
            <a:r>
              <a:rPr lang="it-IT" sz="1400" b="1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400" b="1" dirty="0" err="1">
                <a:solidFill>
                  <a:srgbClr val="008000"/>
                </a:solidFill>
                <a:latin typeface="Optima"/>
                <a:cs typeface="Optima"/>
              </a:rPr>
              <a:t>consistent</a:t>
            </a:r>
            <a:r>
              <a:rPr lang="it-IT" sz="1400" b="1" dirty="0">
                <a:solidFill>
                  <a:srgbClr val="008000"/>
                </a:solidFill>
                <a:latin typeface="Optima"/>
                <a:cs typeface="Optima"/>
              </a:rPr>
              <a:t> with 0!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68DFC1-7ED8-5046-AEB0-A3D71DC866D6}"/>
              </a:ext>
            </a:extLst>
          </p:cNvPr>
          <p:cNvSpPr/>
          <p:nvPr/>
        </p:nvSpPr>
        <p:spPr>
          <a:xfrm>
            <a:off x="5869690" y="277595"/>
            <a:ext cx="218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latin typeface="Optima"/>
                <a:cs typeface="Optima"/>
              </a:rPr>
              <a:t>Oliva, Plumari, V.G., JHEP(2020)</a:t>
            </a:r>
          </a:p>
        </p:txBody>
      </p:sp>
      <p:sp>
        <p:nvSpPr>
          <p:cNvPr id="17" name="CasellaDiTesto 10">
            <a:extLst>
              <a:ext uri="{FF2B5EF4-FFF2-40B4-BE49-F238E27FC236}">
                <a16:creationId xmlns:a16="http://schemas.microsoft.com/office/drawing/2014/main" id="{E250423A-81B2-594E-A52B-3CA8E920D2E8}"/>
              </a:ext>
            </a:extLst>
          </p:cNvPr>
          <p:cNvSpPr txBox="1"/>
          <p:nvPr/>
        </p:nvSpPr>
        <p:spPr>
          <a:xfrm>
            <a:off x="3126930" y="652813"/>
            <a:ext cx="484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Optima"/>
                <a:cs typeface="Optima"/>
              </a:rPr>
              <a:t>STAR@RHIC: d(</a:t>
            </a:r>
            <a:r>
              <a:rPr lang="it-IT" sz="1400" dirty="0">
                <a:latin typeface="Symbol" charset="2"/>
                <a:cs typeface="Symbol" charset="2"/>
              </a:rPr>
              <a:t>D</a:t>
            </a:r>
            <a:r>
              <a:rPr lang="it-IT" sz="1400" dirty="0">
                <a:latin typeface="Optima"/>
                <a:cs typeface="Optima"/>
              </a:rPr>
              <a:t>v</a:t>
            </a:r>
            <a:r>
              <a:rPr lang="it-IT" sz="1400" baseline="-25000" dirty="0">
                <a:latin typeface="Optima"/>
                <a:cs typeface="Optima"/>
              </a:rPr>
              <a:t>1</a:t>
            </a:r>
            <a:r>
              <a:rPr lang="it-IT" sz="1400" dirty="0">
                <a:latin typeface="Optima"/>
                <a:cs typeface="Optima"/>
              </a:rPr>
              <a:t>)/</a:t>
            </a:r>
            <a:r>
              <a:rPr lang="it-IT" sz="1400" dirty="0" err="1">
                <a:latin typeface="Optima"/>
                <a:cs typeface="Optima"/>
              </a:rPr>
              <a:t>dy|</a:t>
            </a:r>
            <a:r>
              <a:rPr lang="it-IT" sz="1400" baseline="-25000" dirty="0" err="1">
                <a:latin typeface="Optima"/>
                <a:cs typeface="Optima"/>
              </a:rPr>
              <a:t>exp</a:t>
            </a:r>
            <a:r>
              <a:rPr lang="it-IT" sz="1400" dirty="0">
                <a:latin typeface="Optima"/>
                <a:cs typeface="Optima"/>
              </a:rPr>
              <a:t>= </a:t>
            </a:r>
            <a:r>
              <a:rPr lang="it-IT" sz="1400" dirty="0">
                <a:latin typeface="Symbol" pitchFamily="2" charset="2"/>
                <a:cs typeface="Optima"/>
              </a:rPr>
              <a:t>- </a:t>
            </a:r>
            <a:r>
              <a:rPr lang="it-IT" sz="1400" dirty="0">
                <a:latin typeface="Optima"/>
                <a:cs typeface="Optima"/>
              </a:rPr>
              <a:t>0.011 ±0.024(</a:t>
            </a:r>
            <a:r>
              <a:rPr lang="it-IT" sz="1400" dirty="0" err="1">
                <a:latin typeface="Optima"/>
                <a:cs typeface="Optima"/>
              </a:rPr>
              <a:t>stat</a:t>
            </a:r>
            <a:r>
              <a:rPr lang="it-IT" sz="1400" dirty="0">
                <a:latin typeface="Optima"/>
                <a:cs typeface="Optima"/>
              </a:rPr>
              <a:t>)±0.016(</a:t>
            </a:r>
            <a:r>
              <a:rPr lang="it-IT" sz="1400" dirty="0" err="1">
                <a:latin typeface="Optima"/>
                <a:cs typeface="Optima"/>
              </a:rPr>
              <a:t>syst</a:t>
            </a:r>
            <a:r>
              <a:rPr lang="it-IT" sz="1400" dirty="0">
                <a:latin typeface="Optima"/>
                <a:cs typeface="Optima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D927D-BE01-B1F9-3F08-628CFD0FE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0" y="2880031"/>
            <a:ext cx="3045770" cy="2267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2E7176-925A-6013-35C9-698DCB133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" y="2748899"/>
            <a:ext cx="3138546" cy="2367209"/>
          </a:xfrm>
          <a:prstGeom prst="rect">
            <a:avLst/>
          </a:prstGeom>
        </p:spPr>
      </p:pic>
      <p:pic>
        <p:nvPicPr>
          <p:cNvPr id="3" name="Immagine 3">
            <a:extLst>
              <a:ext uri="{FF2B5EF4-FFF2-40B4-BE49-F238E27FC236}">
                <a16:creationId xmlns:a16="http://schemas.microsoft.com/office/drawing/2014/main" id="{618D28B3-1B95-BA0B-FD54-B5752AB83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950" y="2695161"/>
            <a:ext cx="3239137" cy="23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0FFA4-BBAA-EF3D-8281-E3D2DD820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2546C16-69BF-60CB-30E2-6451DDB6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88" y="161570"/>
            <a:ext cx="822960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Basic Scales and specific of HQ</a:t>
            </a:r>
            <a:br>
              <a:rPr lang="en-US" sz="2800" b="1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E3FC23-FDA0-9868-AB16-6103ECA3A01D}"/>
              </a:ext>
            </a:extLst>
          </p:cNvPr>
          <p:cNvSpPr txBox="1"/>
          <p:nvPr/>
        </p:nvSpPr>
        <p:spPr>
          <a:xfrm>
            <a:off x="139688" y="3988362"/>
            <a:ext cx="9004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F0AD4"/>
                </a:solidFill>
                <a:latin typeface="Optima"/>
                <a:cs typeface="Optima"/>
              </a:rPr>
              <a:t>* For HQ </a:t>
            </a:r>
            <a:r>
              <a:rPr lang="it-IT" sz="1600" dirty="0" err="1">
                <a:solidFill>
                  <a:srgbClr val="0F0AD4"/>
                </a:solidFill>
                <a:latin typeface="Optima"/>
                <a:cs typeface="Optima"/>
              </a:rPr>
              <a:t>we</a:t>
            </a:r>
            <a:r>
              <a:rPr lang="it-IT" sz="1600" dirty="0">
                <a:solidFill>
                  <a:srgbClr val="0F0AD4"/>
                </a:solidFill>
                <a:latin typeface="Optima"/>
                <a:cs typeface="Optima"/>
              </a:rPr>
              <a:t> know </a:t>
            </a:r>
            <a:r>
              <a:rPr lang="it-IT" sz="1600" dirty="0" err="1">
                <a:solidFill>
                  <a:srgbClr val="0F0AD4"/>
                </a:solidFill>
                <a:latin typeface="Optima"/>
                <a:cs typeface="Optima"/>
              </a:rPr>
              <a:t>initial</a:t>
            </a:r>
            <a:r>
              <a:rPr lang="it-IT" sz="1600" dirty="0">
                <a:solidFill>
                  <a:srgbClr val="0F0AD4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F0AD4"/>
                </a:solidFill>
                <a:latin typeface="Optima"/>
                <a:cs typeface="Optima"/>
              </a:rPr>
              <a:t>p</a:t>
            </a:r>
            <a:r>
              <a:rPr lang="it-IT" sz="1600" baseline="-25000" dirty="0" err="1">
                <a:solidFill>
                  <a:srgbClr val="0F0AD4"/>
                </a:solidFill>
                <a:latin typeface="Optima"/>
                <a:cs typeface="Optima"/>
              </a:rPr>
              <a:t>T</a:t>
            </a:r>
            <a:r>
              <a:rPr lang="it-IT" sz="1600" dirty="0">
                <a:solidFill>
                  <a:srgbClr val="0F0AD4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F0AD4"/>
                </a:solidFill>
                <a:latin typeface="Optima"/>
                <a:cs typeface="Optima"/>
              </a:rPr>
              <a:t>distribution</a:t>
            </a:r>
            <a:r>
              <a:rPr lang="it-IT" sz="1600" dirty="0">
                <a:solidFill>
                  <a:srgbClr val="0F0AD4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F0AD4"/>
                </a:solidFill>
                <a:latin typeface="Optima"/>
                <a:cs typeface="Optima"/>
              </a:rPr>
              <a:t>at</a:t>
            </a:r>
            <a:r>
              <a:rPr lang="it-IT" sz="1600" dirty="0">
                <a:solidFill>
                  <a:srgbClr val="0F0AD4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F0AD4"/>
                </a:solidFill>
                <a:latin typeface="Optima"/>
                <a:cs typeface="Optima"/>
              </a:rPr>
              <a:t>variance</a:t>
            </a:r>
            <a:r>
              <a:rPr lang="it-IT" sz="1600" dirty="0">
                <a:solidFill>
                  <a:srgbClr val="0F0AD4"/>
                </a:solidFill>
                <a:latin typeface="Optima"/>
                <a:cs typeface="Optima"/>
              </a:rPr>
              <a:t> with light quark &amp; </a:t>
            </a:r>
            <a:r>
              <a:rPr lang="it-IT" sz="1600" dirty="0" err="1">
                <a:solidFill>
                  <a:srgbClr val="0F0AD4"/>
                </a:solidFill>
                <a:latin typeface="Optima"/>
                <a:cs typeface="Optima"/>
              </a:rPr>
              <a:t>gluons</a:t>
            </a:r>
            <a:endParaRPr lang="it-IT" sz="1600" dirty="0">
              <a:solidFill>
                <a:srgbClr val="0F0AD4"/>
              </a:solidFill>
              <a:latin typeface="Optima"/>
              <a:cs typeface="Optima"/>
            </a:endParaRPr>
          </a:p>
          <a:p>
            <a:pPr marL="285750" indent="-285750">
              <a:buFont typeface="Wingdings" pitchFamily="2" charset="2"/>
              <a:buChar char="v"/>
            </a:pPr>
            <a:endParaRPr lang="it-IT" sz="800" dirty="0">
              <a:solidFill>
                <a:srgbClr val="0F0AD4"/>
              </a:solidFill>
              <a:latin typeface="Optima"/>
              <a:cs typeface="Optima"/>
            </a:endParaRPr>
          </a:p>
          <a:p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* HQ not created at hadronization by string breaking</a:t>
            </a:r>
            <a:r>
              <a:rPr lang="en-GB" sz="1600" b="1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 +</a:t>
            </a:r>
            <a:r>
              <a:rPr lang="en-GB" sz="1600" dirty="0">
                <a:solidFill>
                  <a:srgbClr val="C00000"/>
                </a:solidFill>
                <a:latin typeface="Optima" panose="02000503060000020004" pitchFamily="2" charset="0"/>
                <a:sym typeface="Wingdings" pitchFamily="2" charset="2"/>
              </a:rPr>
              <a:t> constituent quarks picture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BF98186-7B7A-4906-41E5-EB4681963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576" y="599385"/>
            <a:ext cx="5354423" cy="28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en-US" b="1" u="sng" dirty="0">
                <a:solidFill>
                  <a:srgbClr val="C00000"/>
                </a:solidFill>
                <a:latin typeface="Optima"/>
                <a:cs typeface="Optima"/>
              </a:rPr>
              <a:t>Why Heavy</a:t>
            </a:r>
            <a:r>
              <a:rPr lang="en-US" b="1" dirty="0">
                <a:solidFill>
                  <a:srgbClr val="C00000"/>
                </a:solidFill>
                <a:latin typeface="Optima"/>
                <a:cs typeface="Optima"/>
              </a:rPr>
              <a:t>? </a:t>
            </a:r>
          </a:p>
          <a:p>
            <a:pPr>
              <a:lnSpc>
                <a:spcPts val="2600"/>
              </a:lnSpc>
              <a:spcAft>
                <a:spcPts val="400"/>
              </a:spcAft>
              <a:buFont typeface="Wingdings" charset="0"/>
              <a:buChar char="Ø"/>
              <a:defRPr/>
            </a:pPr>
            <a:r>
              <a:rPr lang="en-US" sz="1500" dirty="0">
                <a:latin typeface="Optima"/>
                <a:cs typeface="Optima"/>
              </a:rPr>
              <a:t> </a:t>
            </a:r>
            <a:r>
              <a:rPr lang="en-US" sz="1500" i="1" dirty="0">
                <a:latin typeface="Optima"/>
                <a:cs typeface="Optima"/>
              </a:rPr>
              <a:t>PARTICLE Physics</a:t>
            </a:r>
            <a:r>
              <a:rPr lang="en-US" sz="1500" dirty="0">
                <a:latin typeface="Optima"/>
                <a:cs typeface="Optima"/>
              </a:rPr>
              <a:t>: </a:t>
            </a:r>
            <a:r>
              <a:rPr lang="en-US" sz="1500" b="1" dirty="0" err="1">
                <a:latin typeface="Optima"/>
                <a:cs typeface="Optima"/>
              </a:rPr>
              <a:t>m</a:t>
            </a:r>
            <a:r>
              <a:rPr lang="en-US" sz="1500" b="1" baseline="-25000" dirty="0" err="1">
                <a:latin typeface="Optima"/>
                <a:cs typeface="Optima"/>
              </a:rPr>
              <a:t>c,b</a:t>
            </a:r>
            <a:r>
              <a:rPr lang="en-US" sz="1500" b="1" dirty="0">
                <a:latin typeface="Optima"/>
                <a:cs typeface="Optima"/>
              </a:rPr>
              <a:t> &gt;&gt; </a:t>
            </a:r>
            <a:r>
              <a:rPr lang="en-US" sz="1500" b="1" dirty="0">
                <a:latin typeface="Symbol" charset="2"/>
                <a:cs typeface="Symbol" charset="2"/>
              </a:rPr>
              <a:t>L</a:t>
            </a:r>
            <a:r>
              <a:rPr lang="en-US" sz="1500" b="1" baseline="-25000" dirty="0">
                <a:latin typeface="Optima"/>
                <a:cs typeface="Optima"/>
              </a:rPr>
              <a:t>QCD</a:t>
            </a:r>
            <a:r>
              <a:rPr lang="en-US" sz="1500" b="1" dirty="0">
                <a:latin typeface="Optima"/>
                <a:cs typeface="Optima"/>
              </a:rPr>
              <a:t>  </a:t>
            </a:r>
            <a:r>
              <a:rPr lang="en-US" sz="1500" dirty="0" err="1">
                <a:latin typeface="Optima"/>
                <a:cs typeface="Optima"/>
              </a:rPr>
              <a:t>pQCD</a:t>
            </a:r>
            <a:r>
              <a:rPr lang="en-US" sz="1500" dirty="0">
                <a:latin typeface="Optima"/>
                <a:cs typeface="Optima"/>
              </a:rPr>
              <a:t> initial production </a:t>
            </a:r>
          </a:p>
          <a:p>
            <a:pPr>
              <a:spcAft>
                <a:spcPts val="300"/>
              </a:spcAft>
              <a:buFont typeface="Wingdings" charset="0"/>
              <a:buChar char="Ø"/>
              <a:defRPr/>
            </a:pPr>
            <a:r>
              <a:rPr lang="en-US" sz="1500" dirty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Optima"/>
                <a:cs typeface="Optima"/>
              </a:rPr>
              <a:t>PLASMA Physics</a:t>
            </a:r>
            <a:r>
              <a:rPr lang="en-US" sz="1500" dirty="0">
                <a:solidFill>
                  <a:srgbClr val="000000"/>
                </a:solidFill>
                <a:latin typeface="Optima"/>
                <a:cs typeface="Optima"/>
              </a:rPr>
              <a:t>:</a:t>
            </a:r>
          </a:p>
          <a:p>
            <a:pPr>
              <a:spcAft>
                <a:spcPts val="30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Optima"/>
                <a:cs typeface="Optima"/>
              </a:rPr>
              <a:t>    - </a:t>
            </a:r>
            <a:r>
              <a:rPr lang="en-US" sz="1500" b="1" dirty="0" err="1">
                <a:solidFill>
                  <a:srgbClr val="000000"/>
                </a:solidFill>
                <a:latin typeface="Optima"/>
                <a:cs typeface="Optima"/>
              </a:rPr>
              <a:t>m</a:t>
            </a:r>
            <a:r>
              <a:rPr lang="en-US" sz="1500" b="1" baseline="-25000" dirty="0" err="1">
                <a:solidFill>
                  <a:srgbClr val="000000"/>
                </a:solidFill>
                <a:latin typeface="Optima"/>
                <a:cs typeface="Optima"/>
              </a:rPr>
              <a:t>c,b</a:t>
            </a:r>
            <a:r>
              <a:rPr lang="en-US" sz="1500" b="1" dirty="0">
                <a:solidFill>
                  <a:srgbClr val="000000"/>
                </a:solidFill>
                <a:latin typeface="Optima"/>
                <a:cs typeface="Optima"/>
              </a:rPr>
              <a:t> &gt;&gt; T</a:t>
            </a:r>
            <a:r>
              <a:rPr lang="en-US" sz="1500" b="1" baseline="-25000" dirty="0">
                <a:solidFill>
                  <a:srgbClr val="000000"/>
                </a:solidFill>
                <a:latin typeface="Optima"/>
                <a:cs typeface="Optima"/>
              </a:rPr>
              <a:t>RHIC,LHC</a:t>
            </a:r>
            <a:r>
              <a:rPr lang="en-US" sz="1500" b="1" dirty="0">
                <a:solidFill>
                  <a:srgbClr val="000000"/>
                </a:solidFill>
                <a:latin typeface="Optima"/>
                <a:cs typeface="Optima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Optima"/>
                <a:cs typeface="Optima"/>
              </a:rPr>
              <a:t>no thermal production</a:t>
            </a:r>
            <a:endParaRPr lang="en-US" sz="1500" b="1" dirty="0">
              <a:solidFill>
                <a:srgbClr val="0038D9"/>
              </a:solidFill>
              <a:latin typeface="Optima"/>
              <a:cs typeface="Optima"/>
            </a:endParaRPr>
          </a:p>
          <a:p>
            <a:pPr>
              <a:spcAft>
                <a:spcPts val="300"/>
              </a:spcAft>
              <a:defRPr/>
            </a:pPr>
            <a:r>
              <a:rPr lang="en-US" sz="1600" b="1" dirty="0">
                <a:latin typeface="Optima"/>
                <a:cs typeface="Optima"/>
              </a:rPr>
              <a:t>   - </a:t>
            </a:r>
            <a:r>
              <a:rPr lang="en-US" sz="1600" b="1" dirty="0" err="1">
                <a:latin typeface="Optima"/>
                <a:cs typeface="Optima"/>
              </a:rPr>
              <a:t>m</a:t>
            </a:r>
            <a:r>
              <a:rPr lang="en-US" sz="1600" b="1" baseline="-25000" dirty="0" err="1">
                <a:latin typeface="Optima"/>
                <a:cs typeface="Optima"/>
              </a:rPr>
              <a:t>c,b</a:t>
            </a:r>
            <a:r>
              <a:rPr lang="en-US" sz="1600" b="1" dirty="0">
                <a:latin typeface="Optima"/>
                <a:cs typeface="Optima"/>
              </a:rPr>
              <a:t> &gt;&gt; </a:t>
            </a:r>
            <a:r>
              <a:rPr lang="en-US" sz="1600" b="1" dirty="0" err="1">
                <a:latin typeface="Optima"/>
                <a:cs typeface="Optima"/>
              </a:rPr>
              <a:t>gT</a:t>
            </a:r>
            <a:r>
              <a:rPr lang="en-US" sz="1600" b="1" baseline="-25000" dirty="0" err="1">
                <a:latin typeface="Optima"/>
                <a:cs typeface="Optima"/>
              </a:rPr>
              <a:t>RHIC,LHC</a:t>
            </a:r>
            <a:r>
              <a:rPr lang="en-US" sz="1600" b="1" dirty="0">
                <a:latin typeface="Optima"/>
                <a:cs typeface="Optima"/>
              </a:rPr>
              <a:t> </a:t>
            </a:r>
            <a:r>
              <a:rPr lang="en-US" sz="1600" dirty="0">
                <a:latin typeface="Optima"/>
                <a:cs typeface="Optima"/>
              </a:rPr>
              <a:t>soft scatterings </a:t>
            </a:r>
            <a:r>
              <a:rPr lang="en-US" sz="1600" dirty="0">
                <a:latin typeface="Optima"/>
                <a:cs typeface="Optima"/>
                <a:sym typeface="Wingdings"/>
              </a:rPr>
              <a:t> Brownian motion</a:t>
            </a:r>
            <a:endParaRPr lang="en-US" sz="1600" baseline="-25000" dirty="0">
              <a:latin typeface="Abadi MT Condensed Light"/>
              <a:cs typeface="Abadi MT Condensed Light"/>
              <a:sym typeface="Wingdings"/>
            </a:endParaRPr>
          </a:p>
          <a:p>
            <a:pPr>
              <a:spcAft>
                <a:spcPts val="300"/>
              </a:spcAft>
              <a:defRPr/>
            </a:pPr>
            <a:endParaRPr lang="en-US" sz="1600" b="1" u="sng" dirty="0">
              <a:solidFill>
                <a:srgbClr val="C00000"/>
              </a:solidFill>
              <a:latin typeface="Optima"/>
              <a:cs typeface="Optima"/>
            </a:endParaRPr>
          </a:p>
          <a:p>
            <a:pPr>
              <a:lnSpc>
                <a:spcPts val="2600"/>
              </a:lnSpc>
              <a:defRPr/>
            </a:pPr>
            <a:r>
              <a:rPr lang="en-US" b="1" u="sng" dirty="0">
                <a:solidFill>
                  <a:srgbClr val="C00000"/>
                </a:solidFill>
                <a:latin typeface="Optima"/>
                <a:cs typeface="Optima"/>
              </a:rPr>
              <a:t>Specific Features:</a:t>
            </a:r>
          </a:p>
          <a:p>
            <a:pPr>
              <a:lnSpc>
                <a:spcPts val="2600"/>
              </a:lnSpc>
              <a:buFont typeface="Wingdings" charset="0"/>
              <a:buChar char="Ø"/>
              <a:defRPr/>
            </a:pPr>
            <a:r>
              <a:rPr lang="en-US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Symbol" charset="2"/>
              </a:rPr>
              <a:t> </a:t>
            </a:r>
            <a:r>
              <a:rPr lang="en-US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5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0</a:t>
            </a:r>
            <a:r>
              <a:rPr lang="en-US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≈ 1/2m</a:t>
            </a:r>
            <a:r>
              <a:rPr lang="en-US" sz="15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</a:t>
            </a:r>
            <a:r>
              <a:rPr lang="en-US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</a:t>
            </a:r>
            <a:r>
              <a:rPr lang="en-US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(&lt;</a:t>
            </a:r>
            <a:r>
              <a: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0.1 </a:t>
            </a:r>
            <a:r>
              <a:rPr lang="en-US" sz="1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fm</a:t>
            </a:r>
            <a:r>
              <a: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/c</a:t>
            </a:r>
            <a:r>
              <a:rPr lang="en-US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)&lt;&lt; </a:t>
            </a:r>
            <a:r>
              <a:rPr lang="en-US" sz="15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500" b="1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QGP</a:t>
            </a:r>
            <a:r>
              <a:rPr lang="en-US" sz="1500" b="1" baseline="-25000" dirty="0">
                <a:latin typeface="Optima"/>
                <a:cs typeface="Optima"/>
              </a:rPr>
              <a:t> </a:t>
            </a:r>
            <a:r>
              <a:rPr lang="en-US" sz="1500" dirty="0">
                <a:latin typeface="Optima"/>
                <a:cs typeface="Optima"/>
              </a:rPr>
              <a:t>witness of all QGP evolution</a:t>
            </a:r>
          </a:p>
          <a:p>
            <a:pPr>
              <a:lnSpc>
                <a:spcPts val="2600"/>
              </a:lnSpc>
              <a:spcAft>
                <a:spcPts val="400"/>
              </a:spcAft>
              <a:buFont typeface="Wingdings" charset="0"/>
              <a:buChar char="Ø"/>
              <a:defRPr/>
            </a:pPr>
            <a:r>
              <a:rPr lang="en-U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th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≈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QGP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 &gt;&gt;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cs typeface="Optima"/>
              </a:rPr>
              <a:t>q,g</a:t>
            </a:r>
            <a:r>
              <a:rPr lang="en-US" sz="1600" b="1" dirty="0">
                <a:solidFill>
                  <a:srgbClr val="FF0000"/>
                </a:solidFill>
                <a:latin typeface="Optima"/>
                <a:cs typeface="Optima"/>
              </a:rPr>
              <a:t> </a:t>
            </a:r>
            <a:r>
              <a:rPr lang="en-US" sz="1500" u="sng" dirty="0">
                <a:solidFill>
                  <a:srgbClr val="FF0000"/>
                </a:solidFill>
                <a:latin typeface="Optima"/>
                <a:cs typeface="Optima"/>
              </a:rPr>
              <a:t>carry more information of their evolution</a:t>
            </a:r>
            <a:endParaRPr lang="en-US" sz="1500" dirty="0">
              <a:solidFill>
                <a:srgbClr val="FF0000"/>
              </a:solidFill>
              <a:latin typeface="Optima"/>
              <a:cs typeface="Optim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06F955-4EC2-3879-FEDC-1903D5738513}"/>
              </a:ext>
            </a:extLst>
          </p:cNvPr>
          <p:cNvGrpSpPr/>
          <p:nvPr/>
        </p:nvGrpSpPr>
        <p:grpSpPr>
          <a:xfrm>
            <a:off x="0" y="686869"/>
            <a:ext cx="3731699" cy="3129170"/>
            <a:chOff x="0" y="686869"/>
            <a:chExt cx="3731699" cy="312917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84FD90B-CAF4-1AE6-B5B7-9C098DCBB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86869"/>
              <a:ext cx="3289285" cy="2564309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4F6D1D83-7124-533D-0854-277608CF8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0" y="686869"/>
              <a:ext cx="3648173" cy="3129170"/>
            </a:xfrm>
            <a:prstGeom prst="rect">
              <a:avLst/>
            </a:prstGeom>
            <a:noFill/>
            <a:ln w="57150">
              <a:solidFill>
                <a:srgbClr val="FF883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49E44422-5645-3C94-F63D-AFDAC538A26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80000" flipH="1">
              <a:off x="1764669" y="2155582"/>
              <a:ext cx="311302" cy="252243"/>
            </a:xfrm>
            <a:prstGeom prst="line">
              <a:avLst/>
            </a:prstGeom>
            <a:noFill/>
            <a:ln w="57150">
              <a:solidFill>
                <a:srgbClr val="D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Text Box 19">
              <a:extLst>
                <a:ext uri="{FF2B5EF4-FFF2-40B4-BE49-F238E27FC236}">
                  <a16:creationId xmlns:a16="http://schemas.microsoft.com/office/drawing/2014/main" id="{73133832-2B89-CB84-AC30-ADE9199D4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4133" y="2039771"/>
              <a:ext cx="172756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1600" dirty="0">
                  <a:solidFill>
                    <a:srgbClr val="D00000"/>
                  </a:solidFill>
                  <a:latin typeface="Optima" panose="02000503060000020004" pitchFamily="2" charset="0"/>
                </a:rPr>
                <a:t>&lt;- Temperature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0130A3-59B3-AA32-A9BA-29AE6CB7BBDB}"/>
                </a:ext>
              </a:extLst>
            </p:cNvPr>
            <p:cNvSpPr txBox="1"/>
            <p:nvPr/>
          </p:nvSpPr>
          <p:spPr>
            <a:xfrm>
              <a:off x="1644642" y="1900238"/>
              <a:ext cx="468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FF0000"/>
                  </a:solidFill>
                </a:rPr>
                <a:t>LHC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E4E002-0257-2640-7963-7E61DE06AAA4}"/>
                </a:ext>
              </a:extLst>
            </p:cNvPr>
            <p:cNvSpPr txBox="1"/>
            <p:nvPr/>
          </p:nvSpPr>
          <p:spPr>
            <a:xfrm>
              <a:off x="800148" y="2242871"/>
              <a:ext cx="10642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FF0000"/>
                  </a:solidFill>
                </a:rPr>
                <a:t>FAIR/NA60+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56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EDDF6-CD3F-8AE7-506A-4EABEE270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96F9196-55D8-2B08-DB74-1C9F51F6F50D}"/>
              </a:ext>
            </a:extLst>
          </p:cNvPr>
          <p:cNvSpPr/>
          <p:nvPr/>
        </p:nvSpPr>
        <p:spPr>
          <a:xfrm>
            <a:off x="3126930" y="1734833"/>
            <a:ext cx="5784545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First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measurement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ALICE@LHC- large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systematic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/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statistic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error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opposite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sign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 &amp;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magnitude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 ≈ 40 times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larger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than</a:t>
            </a:r>
            <a:r>
              <a:rPr lang="it-IT" sz="1600" b="1" dirty="0">
                <a:solidFill>
                  <a:srgbClr val="0F0AD4"/>
                </a:solidFill>
                <a:latin typeface="Optima"/>
                <a:cs typeface="Century Gothic"/>
              </a:rPr>
              <a:t> </a:t>
            </a:r>
            <a:r>
              <a:rPr lang="it-IT" sz="1600" b="1" dirty="0" err="1">
                <a:solidFill>
                  <a:srgbClr val="0F0AD4"/>
                </a:solidFill>
                <a:latin typeface="Optima"/>
                <a:cs typeface="Century Gothic"/>
              </a:rPr>
              <a:t>predictions</a:t>
            </a:r>
            <a:endParaRPr lang="it-IT" sz="1600" b="1" dirty="0">
              <a:solidFill>
                <a:srgbClr val="0F0AD4"/>
              </a:solidFill>
              <a:latin typeface="Optima"/>
              <a:cs typeface="Century Gothic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E39ADA-7083-84E6-1D8F-96A9952B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00" y="95908"/>
            <a:ext cx="899210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 panose="02000503060000020004" pitchFamily="2" charset="0"/>
                <a:cs typeface="Optima"/>
              </a:rPr>
              <a:t>v</a:t>
            </a:r>
            <a:r>
              <a:rPr lang="en-US" sz="24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 panose="02000503060000020004" pitchFamily="2" charset="0"/>
                <a:cs typeface="Optima"/>
              </a:rPr>
              <a:t>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 panose="02000503060000020004" pitchFamily="2" charset="0"/>
                <a:cs typeface="Optima"/>
              </a:rPr>
              <a:t> transverse flow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current measurement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1AEBF02-8D70-9DD3-9E36-4D48A6A0A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66" y="650"/>
            <a:ext cx="1197165" cy="9363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590DB-DB2B-A41D-F157-BDECCAF2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39</a:t>
            </a:fld>
            <a:endParaRPr lang="en-IT"/>
          </a:p>
        </p:txBody>
      </p:sp>
      <p:pic>
        <p:nvPicPr>
          <p:cNvPr id="18" name="Immagine 3">
            <a:extLst>
              <a:ext uri="{FF2B5EF4-FFF2-40B4-BE49-F238E27FC236}">
                <a16:creationId xmlns:a16="http://schemas.microsoft.com/office/drawing/2014/main" id="{FD06DF7A-CE7F-3549-966F-484B58A3E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53" y="539205"/>
            <a:ext cx="3208052" cy="2316303"/>
          </a:xfrm>
          <a:prstGeom prst="rect">
            <a:avLst/>
          </a:prstGeom>
        </p:spPr>
      </p:pic>
      <p:sp>
        <p:nvSpPr>
          <p:cNvPr id="15" name="CasellaDiTesto 5">
            <a:extLst>
              <a:ext uri="{FF2B5EF4-FFF2-40B4-BE49-F238E27FC236}">
                <a16:creationId xmlns:a16="http://schemas.microsoft.com/office/drawing/2014/main" id="{D5D111BE-6E15-4227-D9F5-2B60A4EA7B25}"/>
              </a:ext>
            </a:extLst>
          </p:cNvPr>
          <p:cNvSpPr txBox="1"/>
          <p:nvPr/>
        </p:nvSpPr>
        <p:spPr>
          <a:xfrm>
            <a:off x="3160499" y="999788"/>
            <a:ext cx="5652509" cy="632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400" dirty="0">
                <a:latin typeface="Optima"/>
                <a:cs typeface="Optima"/>
              </a:rPr>
              <a:t>≈ 10 times </a:t>
            </a:r>
            <a:r>
              <a:rPr lang="it-IT" sz="1400" dirty="0" err="1">
                <a:latin typeface="Optima"/>
                <a:cs typeface="Optima"/>
              </a:rPr>
              <a:t>larger</a:t>
            </a:r>
            <a:r>
              <a:rPr lang="it-IT" sz="1400" dirty="0">
                <a:latin typeface="Optima"/>
                <a:cs typeface="Optima"/>
              </a:rPr>
              <a:t> </a:t>
            </a:r>
            <a:r>
              <a:rPr lang="it-IT" sz="1400" dirty="0" err="1">
                <a:latin typeface="Optima"/>
                <a:cs typeface="Optima"/>
              </a:rPr>
              <a:t>than</a:t>
            </a:r>
            <a:r>
              <a:rPr lang="it-IT" sz="1400" dirty="0">
                <a:latin typeface="Optima"/>
                <a:cs typeface="Optima"/>
              </a:rPr>
              <a:t> </a:t>
            </a:r>
            <a:r>
              <a:rPr lang="it-IT" sz="1400" dirty="0" err="1">
                <a:latin typeface="Optima"/>
                <a:cs typeface="Optima"/>
              </a:rPr>
              <a:t>charged</a:t>
            </a:r>
            <a:r>
              <a:rPr lang="it-IT" sz="1400" b="1" dirty="0">
                <a:latin typeface="Optima"/>
                <a:cs typeface="Optima"/>
              </a:rPr>
              <a:t>,  </a:t>
            </a:r>
            <a:r>
              <a:rPr lang="it-IT" sz="1400" dirty="0" err="1">
                <a:latin typeface="Optima"/>
                <a:cs typeface="Optima"/>
              </a:rPr>
              <a:t>similar</a:t>
            </a:r>
            <a:r>
              <a:rPr lang="it-IT" sz="1400" dirty="0">
                <a:latin typeface="Optima"/>
                <a:cs typeface="Optima"/>
              </a:rPr>
              <a:t> to S. </a:t>
            </a:r>
            <a:r>
              <a:rPr lang="it-IT" sz="1400" dirty="0" err="1">
                <a:latin typeface="Optima"/>
                <a:cs typeface="Optima"/>
              </a:rPr>
              <a:t>Das</a:t>
            </a:r>
            <a:r>
              <a:rPr lang="it-IT" sz="1400" dirty="0">
                <a:latin typeface="Optima"/>
                <a:cs typeface="Optima"/>
              </a:rPr>
              <a:t> et al., PLB768 (2017) </a:t>
            </a:r>
            <a:endParaRPr lang="it-IT" sz="1400" b="1" dirty="0">
              <a:solidFill>
                <a:srgbClr val="008000"/>
              </a:solidFill>
              <a:latin typeface="Optima"/>
              <a:cs typeface="Optima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400" dirty="0" err="1">
                <a:solidFill>
                  <a:srgbClr val="008000"/>
                </a:solidFill>
                <a:latin typeface="Optima"/>
                <a:cs typeface="Optima"/>
              </a:rPr>
              <a:t>but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 with </a:t>
            </a:r>
            <a:r>
              <a:rPr lang="it-IT" sz="1400" dirty="0" err="1">
                <a:solidFill>
                  <a:srgbClr val="008000"/>
                </a:solidFill>
                <a:latin typeface="Optima"/>
                <a:cs typeface="Optima"/>
              </a:rPr>
              <a:t>current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400" dirty="0" err="1">
                <a:solidFill>
                  <a:srgbClr val="008000"/>
                </a:solidFill>
                <a:latin typeface="Optima"/>
                <a:cs typeface="Optima"/>
              </a:rPr>
              <a:t>precision</a:t>
            </a:r>
            <a:r>
              <a:rPr lang="it-IT" sz="14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400" b="1" dirty="0" err="1">
                <a:solidFill>
                  <a:srgbClr val="008000"/>
                </a:solidFill>
                <a:latin typeface="Optima"/>
                <a:cs typeface="Optima"/>
              </a:rPr>
              <a:t>also</a:t>
            </a:r>
            <a:r>
              <a:rPr lang="it-IT" sz="1400" b="1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400" b="1" dirty="0" err="1">
                <a:solidFill>
                  <a:srgbClr val="008000"/>
                </a:solidFill>
                <a:latin typeface="Optima"/>
                <a:cs typeface="Optima"/>
              </a:rPr>
              <a:t>consistent</a:t>
            </a:r>
            <a:r>
              <a:rPr lang="it-IT" sz="1400" b="1" dirty="0">
                <a:solidFill>
                  <a:srgbClr val="008000"/>
                </a:solidFill>
                <a:latin typeface="Optima"/>
                <a:cs typeface="Optima"/>
              </a:rPr>
              <a:t> with 0!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9B3EFD-5A67-9ADE-3445-B79A7A37AB30}"/>
              </a:ext>
            </a:extLst>
          </p:cNvPr>
          <p:cNvSpPr/>
          <p:nvPr/>
        </p:nvSpPr>
        <p:spPr>
          <a:xfrm>
            <a:off x="5869690" y="277595"/>
            <a:ext cx="218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latin typeface="Optima"/>
                <a:cs typeface="Optima"/>
              </a:rPr>
              <a:t>Oliva, Plumari, V.G., JHEP(2020)</a:t>
            </a:r>
          </a:p>
        </p:txBody>
      </p:sp>
      <p:sp>
        <p:nvSpPr>
          <p:cNvPr id="17" name="CasellaDiTesto 10">
            <a:extLst>
              <a:ext uri="{FF2B5EF4-FFF2-40B4-BE49-F238E27FC236}">
                <a16:creationId xmlns:a16="http://schemas.microsoft.com/office/drawing/2014/main" id="{5416FD85-07D8-39C0-AE50-E2988B465243}"/>
              </a:ext>
            </a:extLst>
          </p:cNvPr>
          <p:cNvSpPr txBox="1"/>
          <p:nvPr/>
        </p:nvSpPr>
        <p:spPr>
          <a:xfrm>
            <a:off x="3126930" y="652813"/>
            <a:ext cx="484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Optima"/>
                <a:cs typeface="Optima"/>
              </a:rPr>
              <a:t>STAR@RHIC: d(</a:t>
            </a:r>
            <a:r>
              <a:rPr lang="it-IT" sz="1400" dirty="0">
                <a:latin typeface="Symbol" charset="2"/>
                <a:cs typeface="Symbol" charset="2"/>
              </a:rPr>
              <a:t>D</a:t>
            </a:r>
            <a:r>
              <a:rPr lang="it-IT" sz="1400" dirty="0">
                <a:latin typeface="Optima"/>
                <a:cs typeface="Optima"/>
              </a:rPr>
              <a:t>v</a:t>
            </a:r>
            <a:r>
              <a:rPr lang="it-IT" sz="1400" baseline="-25000" dirty="0">
                <a:latin typeface="Optima"/>
                <a:cs typeface="Optima"/>
              </a:rPr>
              <a:t>1</a:t>
            </a:r>
            <a:r>
              <a:rPr lang="it-IT" sz="1400" dirty="0">
                <a:latin typeface="Optima"/>
                <a:cs typeface="Optima"/>
              </a:rPr>
              <a:t>)/</a:t>
            </a:r>
            <a:r>
              <a:rPr lang="it-IT" sz="1400" dirty="0" err="1">
                <a:latin typeface="Optima"/>
                <a:cs typeface="Optima"/>
              </a:rPr>
              <a:t>dy|</a:t>
            </a:r>
            <a:r>
              <a:rPr lang="it-IT" sz="1400" baseline="-25000" dirty="0" err="1">
                <a:latin typeface="Optima"/>
                <a:cs typeface="Optima"/>
              </a:rPr>
              <a:t>exp</a:t>
            </a:r>
            <a:r>
              <a:rPr lang="it-IT" sz="1400" dirty="0">
                <a:latin typeface="Optima"/>
                <a:cs typeface="Optima"/>
              </a:rPr>
              <a:t>= </a:t>
            </a:r>
            <a:r>
              <a:rPr lang="it-IT" sz="1400" dirty="0">
                <a:latin typeface="Symbol" pitchFamily="2" charset="2"/>
                <a:cs typeface="Optima"/>
              </a:rPr>
              <a:t>- </a:t>
            </a:r>
            <a:r>
              <a:rPr lang="it-IT" sz="1400" dirty="0">
                <a:latin typeface="Optima"/>
                <a:cs typeface="Optima"/>
              </a:rPr>
              <a:t>0.011 ±0.024(</a:t>
            </a:r>
            <a:r>
              <a:rPr lang="it-IT" sz="1400" dirty="0" err="1">
                <a:latin typeface="Optima"/>
                <a:cs typeface="Optima"/>
              </a:rPr>
              <a:t>stat</a:t>
            </a:r>
            <a:r>
              <a:rPr lang="it-IT" sz="1400" dirty="0">
                <a:latin typeface="Optima"/>
                <a:cs typeface="Optima"/>
              </a:rPr>
              <a:t>)±0.016(</a:t>
            </a:r>
            <a:r>
              <a:rPr lang="it-IT" sz="1400" dirty="0" err="1">
                <a:latin typeface="Optima"/>
                <a:cs typeface="Optima"/>
              </a:rPr>
              <a:t>syst</a:t>
            </a:r>
            <a:r>
              <a:rPr lang="it-IT" sz="1400" dirty="0">
                <a:latin typeface="Optima"/>
                <a:cs typeface="Optima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8F539-3FDC-1722-99AE-26E621495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0" y="2880031"/>
            <a:ext cx="3045770" cy="2267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7610C-BDD9-2559-2E14-074A474EA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" y="2748899"/>
            <a:ext cx="3138546" cy="2367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3C39FB-BE68-1B84-2A15-9057F92D538B}"/>
                  </a:ext>
                </a:extLst>
              </p:cNvPr>
              <p:cNvSpPr/>
              <p:nvPr/>
            </p:nvSpPr>
            <p:spPr>
              <a:xfrm>
                <a:off x="3228696" y="2906773"/>
                <a:ext cx="5604603" cy="1628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</a:rPr>
                  <a:t> </a:t>
                </a: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</a:rPr>
                  <a:t>if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</a:rPr>
                  <a:t> </a:t>
                </a: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</a:rPr>
                  <a:t>there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</a:rPr>
                  <a:t> </a:t>
                </a: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</a:rPr>
                  <a:t>is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</a:rPr>
                  <a:t> a </a:t>
                </a:r>
                <a:r>
                  <a:rPr lang="it-IT" sz="1600" dirty="0">
                    <a:solidFill>
                      <a:srgbClr val="EB0016"/>
                    </a:solidFill>
                    <a:latin typeface="Symbol" charset="2"/>
                    <a:cs typeface="Symbol" charset="2"/>
                    <a:sym typeface="Wingdings"/>
                  </a:rPr>
                  <a:t>D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v</a:t>
                </a:r>
                <a:r>
                  <a:rPr lang="it-IT" sz="1600" baseline="-250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1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solidFill>
                              <a:srgbClr val="EB0016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1600">
                            <a:solidFill>
                              <a:srgbClr val="EB0016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D</m:t>
                        </m:r>
                      </m:e>
                      <m:sup>
                        <m:r>
                          <a:rPr lang="it-IT" sz="1600">
                            <a:solidFill>
                              <a:srgbClr val="EB0016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p>
                    </m:sSup>
                    <m:r>
                      <a:rPr lang="it-IT" sz="1600">
                        <a:solidFill>
                          <a:srgbClr val="EB0016"/>
                        </a:solidFill>
                        <a:latin typeface="Cambria Math" panose="02040503050406030204" pitchFamily="18" charset="0"/>
                        <a:sym typeface="Wingdings"/>
                      </a:rPr>
                      <m:t>−</m:t>
                    </m:r>
                    <m:sSup>
                      <m:sSupPr>
                        <m:ctrlPr>
                          <a:rPr lang="it-IT" sz="1600" i="1">
                            <a:solidFill>
                              <a:srgbClr val="EB0016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1600" i="1">
                                <a:solidFill>
                                  <a:srgbClr val="EB0016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it-IT" sz="1600">
                                <a:solidFill>
                                  <a:srgbClr val="EB0016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it-IT" sz="1600">
                            <a:solidFill>
                              <a:srgbClr val="EB0016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from e.m. field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it-IT" sz="1600" b="1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      probe of </a:t>
                </a:r>
                <a:r>
                  <a:rPr lang="it-IT" sz="1600" b="1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deconfinement</a:t>
                </a:r>
                <a:r>
                  <a:rPr lang="it-IT" sz="1600" b="1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for heavy </a:t>
                </a:r>
                <a:r>
                  <a:rPr lang="it-IT" sz="1600" b="1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flavor</a:t>
                </a:r>
                <a:r>
                  <a:rPr lang="it-IT" sz="1600" b="1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</a:t>
                </a:r>
              </a:p>
              <a:p>
                <a:pPr marL="285750" indent="-285750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constraint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on </a:t>
                </a: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e.m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. field </a:t>
                </a:r>
                <a:r>
                  <a:rPr lang="it-IT" sz="1600" b="1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 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quantitative studies of </a:t>
                </a:r>
                <a:r>
                  <a:rPr lang="it-IT" sz="1600" b="1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Chiral</a:t>
                </a:r>
                <a:r>
                  <a:rPr lang="it-IT" sz="1600" b="1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</a:t>
                </a:r>
                <a:r>
                  <a:rPr lang="it-IT" sz="1600" b="1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Magnetic</a:t>
                </a:r>
                <a:r>
                  <a:rPr lang="it-IT" sz="1600" b="1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</a:t>
                </a:r>
                <a:r>
                  <a:rPr lang="it-IT" sz="1600" b="1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Effect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(by </a:t>
                </a:r>
                <a:r>
                  <a:rPr lang="it-IT" sz="1600" b="1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local</a:t>
                </a:r>
                <a:r>
                  <a:rPr lang="it-IT" sz="1600" b="1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CP </a:t>
                </a:r>
                <a:r>
                  <a:rPr lang="it-IT" sz="1600" b="1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violation</a:t>
                </a:r>
                <a:r>
                  <a:rPr lang="it-IT" sz="1600" b="1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</a:t>
                </a: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at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high T)</a:t>
                </a:r>
              </a:p>
              <a:p>
                <a:pPr>
                  <a:lnSpc>
                    <a:spcPct val="120000"/>
                  </a:lnSpc>
                </a:pP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    + </a:t>
                </a: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several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</a:t>
                </a: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other</a:t>
                </a:r>
                <a:r>
                  <a:rPr lang="it-IT" sz="1600" dirty="0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 </a:t>
                </a:r>
                <a:r>
                  <a:rPr lang="it-IT" sz="1600" dirty="0" err="1">
                    <a:solidFill>
                      <a:srgbClr val="EB0016"/>
                    </a:solidFill>
                    <a:latin typeface="Optima"/>
                    <a:cs typeface="Optima"/>
                    <a:sym typeface="Wingdings"/>
                  </a:rPr>
                  <a:t>effects</a:t>
                </a:r>
                <a:endParaRPr lang="it-IT" sz="1600" dirty="0">
                  <a:solidFill>
                    <a:srgbClr val="EB0016"/>
                  </a:solidFill>
                  <a:latin typeface="Optima"/>
                  <a:cs typeface="Optima"/>
                  <a:sym typeface="Wingding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3C39FB-BE68-1B84-2A15-9057F92D5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96" y="2906773"/>
                <a:ext cx="5604603" cy="1628331"/>
              </a:xfrm>
              <a:prstGeom prst="rect">
                <a:avLst/>
              </a:prstGeom>
              <a:blipFill>
                <a:blip r:embed="rId6"/>
                <a:stretch>
                  <a:fillRect b="-2273"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457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29BBE-F837-170D-94BC-7DB3301A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40</a:t>
            </a:fld>
            <a:endParaRPr lang="en-IT"/>
          </a:p>
        </p:txBody>
      </p:sp>
      <p:pic>
        <p:nvPicPr>
          <p:cNvPr id="6" name="Picture 5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F267C873-1487-4F6F-FB9E-5D3C9E965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6" y="1447261"/>
            <a:ext cx="3430757" cy="2363902"/>
          </a:xfrm>
          <a:prstGeom prst="rect">
            <a:avLst/>
          </a:prstGeom>
        </p:spPr>
      </p:pic>
      <p:pic>
        <p:nvPicPr>
          <p:cNvPr id="8" name="Picture 7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4B499025-0D49-93B9-0EA4-A3105C0B4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3" y="1458953"/>
            <a:ext cx="3552844" cy="2429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07B78B-8CEF-D901-67CB-6CCEAE4DBC76}"/>
                  </a:ext>
                </a:extLst>
              </p:cNvPr>
              <p:cNvSpPr txBox="1"/>
              <p:nvPr/>
            </p:nvSpPr>
            <p:spPr>
              <a:xfrm>
                <a:off x="66933" y="554768"/>
                <a:ext cx="9010134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At SPS/FAIR 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E</a:t>
                </a:r>
                <a:r>
                  <a:rPr lang="en-IT" sz="1600" b="1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x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&amp;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B</a:t>
                </a:r>
                <a:r>
                  <a:rPr lang="en-IT" sz="1600" b="1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y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quite smaller than at RHIC, but electric field E does not come from Faraday law, but 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d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ominated by the Coulomb of 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P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articipants (</a:t>
                </a:r>
                <a:r>
                  <a:rPr lang="en-IT" sz="1600" dirty="0">
                    <a:solidFill>
                      <a:srgbClr val="120FC1"/>
                    </a:solidFill>
                    <a:latin typeface="Symbol" pitchFamily="2" charset="2"/>
                  </a:rPr>
                  <a:t>m</a:t>
                </a:r>
                <a:r>
                  <a:rPr lang="en-IT" sz="1600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B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T" sz="1600" i="1" smtClean="0">
                        <a:solidFill>
                          <a:srgbClr val="120FC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0) and Spectators. Smaller 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E</a:t>
                </a:r>
                <a:r>
                  <a:rPr lang="en-IT" sz="1600" b="1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x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but the 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effect is no longer from delicate balance between Electric and M</a:t>
                </a:r>
                <a:r>
                  <a:rPr lang="en-GB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a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gnetic field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and last much longer.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07B78B-8CEF-D901-67CB-6CCEAE4DB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3" y="554768"/>
                <a:ext cx="9010134" cy="830997"/>
              </a:xfrm>
              <a:prstGeom prst="rect">
                <a:avLst/>
              </a:prstGeom>
              <a:blipFill>
                <a:blip r:embed="rId4"/>
                <a:stretch>
                  <a:fillRect l="-423" t="-1515" r="-282" b="-909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C57DA57-1D9E-0B6C-5207-B10614E73E2B}"/>
              </a:ext>
            </a:extLst>
          </p:cNvPr>
          <p:cNvSpPr txBox="1"/>
          <p:nvPr/>
        </p:nvSpPr>
        <p:spPr>
          <a:xfrm>
            <a:off x="298579" y="38041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4DAC07-8933-6FF3-3EAC-956B5B66A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458" y="1345883"/>
            <a:ext cx="3445632" cy="31874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3E918F-7E0C-AE2D-048E-E7DE3838A85A}"/>
              </a:ext>
            </a:extLst>
          </p:cNvPr>
          <p:cNvSpPr txBox="1"/>
          <p:nvPr/>
        </p:nvSpPr>
        <p:spPr>
          <a:xfrm>
            <a:off x="7063334" y="1481155"/>
            <a:ext cx="2039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Gursoy et al., PRC98 (2018)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583061-FEB1-B4FF-624E-02A71B687AB6}"/>
              </a:ext>
            </a:extLst>
          </p:cNvPr>
          <p:cNvGrpSpPr/>
          <p:nvPr/>
        </p:nvGrpSpPr>
        <p:grpSpPr>
          <a:xfrm>
            <a:off x="6238925" y="2659766"/>
            <a:ext cx="1563840" cy="755280"/>
            <a:chOff x="6238925" y="2527788"/>
            <a:chExt cx="1563840" cy="755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3A36F24-D4F3-DA89-CFC1-16A35D8BC3BA}"/>
                    </a:ext>
                  </a:extLst>
                </p14:cNvPr>
                <p14:cNvContentPartPr/>
                <p14:nvPr/>
              </p14:nvContentPartPr>
              <p14:xfrm>
                <a:off x="7180685" y="2777628"/>
                <a:ext cx="492480" cy="324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3A36F24-D4F3-DA89-CFC1-16A35D8BC3B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62685" y="2669988"/>
                  <a:ext cx="528120" cy="5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3C47746-FAAF-95A5-5E14-B97C5E9722FA}"/>
                    </a:ext>
                  </a:extLst>
                </p14:cNvPr>
                <p14:cNvContentPartPr/>
                <p14:nvPr/>
              </p14:nvContentPartPr>
              <p14:xfrm>
                <a:off x="7215965" y="2550468"/>
                <a:ext cx="586800" cy="732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3C47746-FAAF-95A5-5E14-B97C5E9722F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97965" y="2442828"/>
                  <a:ext cx="622440" cy="9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E037FF2-9BD5-1A30-6AB7-F0B7E46D8266}"/>
                    </a:ext>
                  </a:extLst>
                </p14:cNvPr>
                <p14:cNvContentPartPr/>
                <p14:nvPr/>
              </p14:nvContentPartPr>
              <p14:xfrm>
                <a:off x="6238925" y="2727948"/>
                <a:ext cx="556200" cy="382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E037FF2-9BD5-1A30-6AB7-F0B7E46D826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20925" y="2620308"/>
                  <a:ext cx="591840" cy="59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73EA11C-67BD-4226-BA78-B27130883DBD}"/>
                    </a:ext>
                  </a:extLst>
                </p14:cNvPr>
                <p14:cNvContentPartPr/>
                <p14:nvPr/>
              </p14:nvContentPartPr>
              <p14:xfrm>
                <a:off x="6240365" y="2527788"/>
                <a:ext cx="661320" cy="611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73EA11C-67BD-4226-BA78-B27130883DB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22725" y="2419788"/>
                  <a:ext cx="696960" cy="827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7C604B-1DDA-5D4F-FB37-655B01808B65}"/>
              </a:ext>
            </a:extLst>
          </p:cNvPr>
          <p:cNvSpPr txBox="1"/>
          <p:nvPr/>
        </p:nvSpPr>
        <p:spPr>
          <a:xfrm>
            <a:off x="357445" y="3994778"/>
            <a:ext cx="324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V.V. Skokov et al., </a:t>
            </a:r>
            <a:r>
              <a:rPr lang="en-GB" sz="1200" i="1" dirty="0" err="1">
                <a:latin typeface="Optima" panose="02000503060000020004" pitchFamily="2" charset="0"/>
              </a:rPr>
              <a:t>Int.J.Mod.Phys.A</a:t>
            </a:r>
            <a:r>
              <a:rPr lang="en-GB" sz="1200" dirty="0">
                <a:latin typeface="Optima" panose="02000503060000020004" pitchFamily="2" charset="0"/>
              </a:rPr>
              <a:t> 24 (2009) </a:t>
            </a:r>
          </a:p>
          <a:p>
            <a:r>
              <a:rPr lang="en-GB" sz="1200" dirty="0">
                <a:latin typeface="Optima" panose="02000503060000020004" pitchFamily="2" charset="0"/>
              </a:rPr>
              <a:t>H. Taia et al., </a:t>
            </a:r>
            <a:r>
              <a:rPr lang="en-GB" sz="1200" i="1" dirty="0" err="1">
                <a:latin typeface="Optima" panose="02000503060000020004" pitchFamily="2" charset="0"/>
              </a:rPr>
              <a:t>Phys.Rev.C</a:t>
            </a:r>
            <a:r>
              <a:rPr lang="en-GB" sz="1200" dirty="0">
                <a:latin typeface="Optima" panose="02000503060000020004" pitchFamily="2" charset="0"/>
              </a:rPr>
              <a:t> 110 (2024)</a:t>
            </a:r>
            <a:endParaRPr lang="en-IT" sz="1200" dirty="0"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348325-BFCE-BF16-1CB0-1754161AF317}"/>
                  </a:ext>
                </a:extLst>
              </p:cNvPr>
              <p:cNvSpPr txBox="1"/>
              <p:nvPr/>
            </p:nvSpPr>
            <p:spPr>
              <a:xfrm>
                <a:off x="214712" y="4555887"/>
                <a:ext cx="63609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STILL </a:t>
                </a:r>
                <a:r>
                  <a:rPr lang="en-IT" dirty="0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lang="it-IT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v</a:t>
                </a:r>
                <a:r>
                  <a:rPr lang="it-IT" baseline="-25000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1</a:t>
                </a:r>
                <a:r>
                  <a:rPr lang="it-IT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D</m:t>
                        </m:r>
                      </m:e>
                      <m:sup>
                        <m: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p>
                    </m:sSup>
                    <m: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/>
                      </a:rPr>
                      <m:t>−</m:t>
                    </m:r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 can be a signature of a </a:t>
                </a:r>
                <a:r>
                  <a:rPr lang="it-IT" dirty="0" err="1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partonic</a:t>
                </a:r>
                <a:r>
                  <a:rPr lang="it-IT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phase</a:t>
                </a:r>
                <a:r>
                  <a:rPr lang="it-IT" dirty="0">
                    <a:solidFill>
                      <a:srgbClr val="FF0000"/>
                    </a:solidFill>
                    <a:latin typeface="Optima" panose="02000503060000020004" pitchFamily="2" charset="0"/>
                    <a:cs typeface="Optima"/>
                    <a:sym typeface="Wingdings"/>
                  </a:rPr>
                  <a:t>!</a:t>
                </a:r>
                <a:r>
                  <a:rPr lang="en-IT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348325-BFCE-BF16-1CB0-1754161AF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12" y="4555887"/>
                <a:ext cx="6360908" cy="369332"/>
              </a:xfrm>
              <a:prstGeom prst="rect">
                <a:avLst/>
              </a:prstGeom>
              <a:blipFill>
                <a:blip r:embed="rId14"/>
                <a:stretch>
                  <a:fillRect l="-797" t="-10000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789B7669-E2B3-1CCD-8DB3-54FAF83F1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8" y="103005"/>
            <a:ext cx="9036179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400" b="1" dirty="0">
                <a:solidFill>
                  <a:srgbClr val="C00000"/>
                </a:solidFill>
                <a:latin typeface="Optima"/>
                <a:cs typeface="Optima"/>
              </a:rPr>
              <a:t>Impact of Magnetic Field at FAIR/SPS?</a:t>
            </a:r>
            <a:br>
              <a:rPr lang="en-US" sz="2400" b="1" dirty="0">
                <a:solidFill>
                  <a:srgbClr val="C00000"/>
                </a:solidFill>
                <a:latin typeface="Optima"/>
                <a:cs typeface="Optima"/>
              </a:rPr>
            </a:br>
            <a:r>
              <a:rPr lang="en-US" sz="900" b="1" dirty="0">
                <a:solidFill>
                  <a:srgbClr val="C00000"/>
                </a:solidFill>
                <a:latin typeface="Optima"/>
                <a:cs typeface="Optima"/>
              </a:rPr>
              <a:t>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23556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275B8-29EE-FF3F-48ED-75DA544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41</a:t>
            </a:fld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98E01-BFE9-2F3B-059E-A49BDFF8C8A4}"/>
              </a:ext>
            </a:extLst>
          </p:cNvPr>
          <p:cNvSpPr txBox="1"/>
          <p:nvPr/>
        </p:nvSpPr>
        <p:spPr>
          <a:xfrm>
            <a:off x="1310054" y="1591408"/>
            <a:ext cx="6743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600" dirty="0"/>
              <a:t>Charm transport coefficient</a:t>
            </a:r>
          </a:p>
          <a:p>
            <a:pPr algn="ctr"/>
            <a:r>
              <a:rPr lang="en-GB" sz="3600" dirty="0"/>
              <a:t>at finite </a:t>
            </a:r>
            <a:r>
              <a:rPr lang="en-GB" sz="3600" dirty="0" err="1">
                <a:latin typeface="Symbol" pitchFamily="2" charset="2"/>
              </a:rPr>
              <a:t>m</a:t>
            </a:r>
            <a:r>
              <a:rPr lang="en-GB" sz="3600" baseline="-25000" dirty="0" err="1"/>
              <a:t>B</a:t>
            </a:r>
            <a:r>
              <a:rPr lang="en-GB" sz="3600" dirty="0"/>
              <a:t> and in hadronic matter</a:t>
            </a:r>
            <a:endParaRPr lang="en-IT" sz="3600" dirty="0"/>
          </a:p>
        </p:txBody>
      </p:sp>
    </p:spTree>
    <p:extLst>
      <p:ext uri="{BB962C8B-B14F-4D97-AF65-F5344CB8AC3E}">
        <p14:creationId xmlns:p14="http://schemas.microsoft.com/office/powerpoint/2010/main" val="2881663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8AD23B-4A1E-8133-0D28-925F70E0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42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D3FD7-F4CB-FE64-200D-07B992B1C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0" y="650681"/>
            <a:ext cx="3663615" cy="276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FF7B7-BF77-4CD3-177C-A0C9922F8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832" y="645985"/>
            <a:ext cx="4050158" cy="2858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A29B79-D257-27EF-5612-A632223740C8}"/>
              </a:ext>
            </a:extLst>
          </p:cNvPr>
          <p:cNvSpPr txBox="1"/>
          <p:nvPr/>
        </p:nvSpPr>
        <p:spPr>
          <a:xfrm>
            <a:off x="130629" y="150989"/>
            <a:ext cx="7181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latin typeface="Optima" panose="02000503060000020004" pitchFamily="2" charset="0"/>
              </a:rPr>
              <a:t>What about hadronic rescattering and D</a:t>
            </a:r>
            <a:r>
              <a:rPr lang="en-IT" sz="2000" baseline="-25000" dirty="0">
                <a:latin typeface="Optima" panose="02000503060000020004" pitchFamily="2" charset="0"/>
              </a:rPr>
              <a:t>s</a:t>
            </a:r>
            <a:r>
              <a:rPr lang="en-IT" sz="2000" dirty="0">
                <a:latin typeface="Optima" panose="02000503060000020004" pitchFamily="2" charset="0"/>
              </a:rPr>
              <a:t> in the hadronic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1BAD21-79FC-418C-714A-C7BEA473E104}"/>
                  </a:ext>
                </a:extLst>
              </p:cNvPr>
              <p:cNvSpPr txBox="1"/>
              <p:nvPr/>
            </p:nvSpPr>
            <p:spPr>
              <a:xfrm>
                <a:off x="84520" y="3389373"/>
                <a:ext cx="8865480" cy="1651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:r>
                  <a:rPr lang="en-IT" sz="1600" dirty="0">
                    <a:latin typeface="Optima" panose="02000503060000020004" pitchFamily="2" charset="0"/>
                  </a:rPr>
                  <a:t>A minimum around T</a:t>
                </a:r>
                <a:r>
                  <a:rPr lang="en-IT" sz="1600" baseline="-25000" dirty="0">
                    <a:latin typeface="Optima" panose="02000503060000020004" pitchFamily="2" charset="0"/>
                  </a:rPr>
                  <a:t>c </a:t>
                </a:r>
                <a:r>
                  <a:rPr lang="en-IT" sz="1600" dirty="0">
                    <a:latin typeface="Optima" panose="02000503060000020004" pitchFamily="2" charset="0"/>
                  </a:rPr>
                  <a:t>about a continuity with hadronic phase?!  </a:t>
                </a:r>
                <a:r>
                  <a:rPr lang="en-GB" sz="1600" dirty="0">
                    <a:latin typeface="Optima" panose="02000503060000020004" pitchFamily="2" charset="0"/>
                  </a:rPr>
                  <a:t>O</a:t>
                </a:r>
                <a:r>
                  <a:rPr lang="en-IT" sz="1600" dirty="0">
                    <a:latin typeface="Optima" panose="02000503060000020004" pitchFamily="2" charset="0"/>
                  </a:rPr>
                  <a:t>K with old LQCD</a:t>
                </a:r>
              </a:p>
              <a:p>
                <a:r>
                  <a:rPr lang="en-IT" sz="1600" dirty="0">
                    <a:latin typeface="Optima" panose="02000503060000020004" pitchFamily="2" charset="0"/>
                  </a:rPr>
                  <a:t>     ok with new in M</a:t>
                </a:r>
                <a:r>
                  <a:rPr lang="en-IT" sz="1600" dirty="0">
                    <a:latin typeface="Optima" panose="02000503060000020004" pitchFamily="2" charset="0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∞</m:t>
                    </m:r>
                  </m:oMath>
                </a14:m>
                <a:r>
                  <a:rPr lang="en-IT" sz="1600" dirty="0">
                    <a:latin typeface="Optima" panose="02000503060000020004" pitchFamily="2" charset="0"/>
                  </a:rPr>
                  <a:t> … but callenged by new LQCD/NREFT data for charm, but likely finite      </a:t>
                </a:r>
              </a:p>
              <a:p>
                <a:r>
                  <a:rPr lang="en-IT" sz="1600" dirty="0">
                    <a:latin typeface="Optima" panose="02000503060000020004" pitchFamily="2" charset="0"/>
                  </a:rPr>
                  <a:t>     M</a:t>
                </a:r>
                <a:r>
                  <a:rPr lang="en-IT" sz="1600" baseline="-25000" dirty="0">
                    <a:latin typeface="Optima" panose="02000503060000020004" pitchFamily="2" charset="0"/>
                  </a:rPr>
                  <a:t>Q</a:t>
                </a:r>
                <a:r>
                  <a:rPr lang="en-IT" sz="1600" dirty="0">
                    <a:latin typeface="Optima" panose="02000503060000020004" pitchFamily="2" charset="0"/>
                  </a:rPr>
                  <a:t> extrapolation miss some </a:t>
                </a:r>
                <a:r>
                  <a:rPr lang="en-GB" sz="1600" dirty="0">
                    <a:latin typeface="Optima" panose="02000503060000020004" pitchFamily="2" charset="0"/>
                  </a:rPr>
                  <a:t>p</a:t>
                </a:r>
                <a:r>
                  <a:rPr lang="en-IT" sz="1600" dirty="0">
                    <a:latin typeface="Optima" panose="02000503060000020004" pitchFamily="2" charset="0"/>
                  </a:rPr>
                  <a:t>hysics of the cross over?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endParaRPr lang="en-IT" sz="800" baseline="30000" dirty="0">
                  <a:latin typeface="Optima" panose="02000503060000020004" pitchFamily="2" charset="0"/>
                </a:endParaRP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IT" sz="1600" b="1" dirty="0">
                    <a:latin typeface="Optima" panose="02000503060000020004" pitchFamily="2" charset="0"/>
                  </a:rPr>
                  <a:t>Predicted behavior at finite </a:t>
                </a:r>
                <a:r>
                  <a:rPr lang="en-IT" sz="1600" b="1" dirty="0">
                    <a:latin typeface="Symbol" pitchFamily="2" charset="2"/>
                  </a:rPr>
                  <a:t>m</a:t>
                </a:r>
                <a:r>
                  <a:rPr lang="en-IT" sz="1600" b="1" baseline="-25000" dirty="0">
                    <a:latin typeface="Optima" panose="02000503060000020004" pitchFamily="2" charset="0"/>
                  </a:rPr>
                  <a:t>B</a:t>
                </a:r>
                <a:r>
                  <a:rPr lang="en-IT" sz="1600" b="1" dirty="0">
                    <a:latin typeface="Optima" panose="02000503060000020004" pitchFamily="2" charset="0"/>
                  </a:rPr>
                  <a:t> hadronic (more baryon contr.) opposite to partonic</a:t>
                </a:r>
              </a:p>
              <a:p>
                <a:r>
                  <a:rPr lang="en-IT" sz="1600" dirty="0">
                    <a:latin typeface="Optima" panose="02000503060000020004" pitchFamily="2" charset="0"/>
                  </a:rPr>
                  <a:t>     this at least in a QPM picture, T-matrix?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GB" sz="1600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A</a:t>
                </a:r>
                <a:r>
                  <a:rPr lang="en-IT" sz="1600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t some finite </a:t>
                </a:r>
                <a:r>
                  <a:rPr lang="en-IT" sz="1600" dirty="0">
                    <a:solidFill>
                      <a:srgbClr val="FF0000"/>
                    </a:solidFill>
                    <a:latin typeface="Symbol" pitchFamily="2" charset="2"/>
                  </a:rPr>
                  <a:t>m</a:t>
                </a:r>
                <a:r>
                  <a:rPr lang="en-IT" sz="1600" baseline="-25000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B</a:t>
                </a:r>
                <a:r>
                  <a:rPr lang="en-IT" sz="1600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 can it be we can have discontinuty? </a:t>
                </a:r>
                <a:r>
                  <a:rPr lang="en-GB" sz="1600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A</a:t>
                </a:r>
                <a:r>
                  <a:rPr lang="en-IT" sz="1600" dirty="0">
                    <a:solidFill>
                      <a:srgbClr val="FF0000"/>
                    </a:solidFill>
                    <a:latin typeface="Optima" panose="02000503060000020004" pitchFamily="2" charset="0"/>
                  </a:rPr>
                  <a:t>ssociated to I order phase transition?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1BAD21-79FC-418C-714A-C7BEA473E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0" y="3389373"/>
                <a:ext cx="8865480" cy="1651734"/>
              </a:xfrm>
              <a:prstGeom prst="rect">
                <a:avLst/>
              </a:prstGeom>
              <a:blipFill>
                <a:blip r:embed="rId5"/>
                <a:stretch>
                  <a:fillRect l="-286" t="-763" r="-1717" b="-381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FB41B38-E94E-05CF-6264-B722E1FA7C2A}"/>
              </a:ext>
            </a:extLst>
          </p:cNvPr>
          <p:cNvSpPr txBox="1"/>
          <p:nvPr/>
        </p:nvSpPr>
        <p:spPr>
          <a:xfrm>
            <a:off x="2132343" y="507485"/>
            <a:ext cx="359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Das,Torres-Rincon,Rapp, </a:t>
            </a:r>
            <a:r>
              <a:rPr lang="en-GB" sz="1200" i="1" dirty="0" err="1">
                <a:latin typeface="Optima" panose="02000503060000020004" pitchFamily="2" charset="0"/>
              </a:rPr>
              <a:t>Phys.Rept</a:t>
            </a:r>
            <a:r>
              <a:rPr lang="en-GB" sz="1200" i="1" dirty="0">
                <a:latin typeface="Optima" panose="02000503060000020004" pitchFamily="2" charset="0"/>
              </a:rPr>
              <a:t>.</a:t>
            </a:r>
            <a:r>
              <a:rPr lang="en-GB" sz="1200" dirty="0">
                <a:latin typeface="Optima" panose="02000503060000020004" pitchFamily="2" charset="0"/>
              </a:rPr>
              <a:t> 1129 (2025)</a:t>
            </a:r>
            <a:r>
              <a:rPr lang="en-IT" sz="1200" dirty="0">
                <a:latin typeface="Optima" panose="02000503060000020004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AFE6E-4FA0-1308-D41B-C2B52DAFB3BE}"/>
                  </a:ext>
                </a:extLst>
              </p:cNvPr>
              <p:cNvSpPr txBox="1"/>
              <p:nvPr/>
            </p:nvSpPr>
            <p:spPr>
              <a:xfrm>
                <a:off x="778974" y="2571750"/>
                <a:ext cx="7740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latin typeface="Symbol" pitchFamily="2" charset="2"/>
                  </a:rPr>
                  <a:t>m</a:t>
                </a:r>
                <a:r>
                  <a:rPr lang="en-GB" sz="1800" baseline="-25000" dirty="0" err="1"/>
                  <a:t>B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T" dirty="0"/>
                  <a:t>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AFE6E-4FA0-1308-D41B-C2B52DAFB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74" y="2571750"/>
                <a:ext cx="774071" cy="369332"/>
              </a:xfrm>
              <a:prstGeom prst="rect">
                <a:avLst/>
              </a:prstGeom>
              <a:blipFill>
                <a:blip r:embed="rId6"/>
                <a:stretch>
                  <a:fillRect l="-6452" t="-10000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EBD210-21D9-7A94-FD7E-4561137E0D92}"/>
                  </a:ext>
                </a:extLst>
              </p:cNvPr>
              <p:cNvSpPr txBox="1"/>
              <p:nvPr/>
            </p:nvSpPr>
            <p:spPr>
              <a:xfrm>
                <a:off x="4639548" y="2565136"/>
                <a:ext cx="7740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latin typeface="Symbol" pitchFamily="2" charset="2"/>
                  </a:rPr>
                  <a:t>m</a:t>
                </a:r>
                <a:r>
                  <a:rPr lang="en-GB" sz="1800" baseline="-25000" dirty="0" err="1"/>
                  <a:t>B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T" dirty="0"/>
                  <a:t>0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EBD210-21D9-7A94-FD7E-4561137E0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548" y="2565136"/>
                <a:ext cx="774071" cy="369332"/>
              </a:xfrm>
              <a:prstGeom prst="rect">
                <a:avLst/>
              </a:prstGeom>
              <a:blipFill>
                <a:blip r:embed="rId7"/>
                <a:stretch>
                  <a:fillRect l="-6452" t="-13793" b="-3103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691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F182-F9FE-5BE6-3587-3E57C9A5E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24DB3-9589-3363-11EB-ABE5071E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43</a:t>
            </a:fld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342E9-387B-1FD1-0586-04C568F7A3B6}"/>
              </a:ext>
            </a:extLst>
          </p:cNvPr>
          <p:cNvSpPr txBox="1"/>
          <p:nvPr/>
        </p:nvSpPr>
        <p:spPr>
          <a:xfrm>
            <a:off x="105502" y="30627"/>
            <a:ext cx="89489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T" sz="1600" dirty="0">
                <a:latin typeface="Optima" panose="02000503060000020004" pitchFamily="2" charset="0"/>
              </a:rPr>
              <a:t>From RHIC-LHC charm 2</a:t>
            </a:r>
            <a:r>
              <a:rPr lang="en-IT" sz="1600" dirty="0">
                <a:latin typeface="Symbol" pitchFamily="2" charset="2"/>
              </a:rPr>
              <a:t>p</a:t>
            </a:r>
            <a:r>
              <a:rPr lang="en-IT" sz="1600" dirty="0">
                <a:latin typeface="Optima" panose="02000503060000020004" pitchFamily="2" charset="0"/>
              </a:rPr>
              <a:t>TD</a:t>
            </a:r>
            <a:r>
              <a:rPr lang="en-IT" sz="1600" baseline="-25000" dirty="0">
                <a:latin typeface="Optima" panose="02000503060000020004" pitchFamily="2" charset="0"/>
              </a:rPr>
              <a:t>s</a:t>
            </a:r>
            <a:r>
              <a:rPr lang="en-IT" sz="1600" dirty="0">
                <a:latin typeface="Optima" panose="02000503060000020004" pitchFamily="2" charset="0"/>
              </a:rPr>
              <a:t> ~ 1-2 </a:t>
            </a:r>
            <a:r>
              <a:rPr lang="en-IT" sz="1600" dirty="0"/>
              <a:t>[</a:t>
            </a:r>
            <a:r>
              <a:rPr lang="en-GB" sz="1600" dirty="0">
                <a:solidFill>
                  <a:srgbClr val="C00000"/>
                </a:solidFill>
                <a:latin typeface="Symbol" pitchFamily="2" charset="2"/>
              </a:rPr>
              <a:t>t</a:t>
            </a:r>
            <a:r>
              <a:rPr lang="en-IT" sz="1600" baseline="-25000" dirty="0">
                <a:solidFill>
                  <a:srgbClr val="C00000"/>
                </a:solidFill>
                <a:latin typeface="Optima" panose="02000503060000020004" pitchFamily="2" charset="0"/>
              </a:rPr>
              <a:t>th</a:t>
            </a:r>
            <a:r>
              <a:rPr lang="en-IT" sz="1600" dirty="0">
                <a:solidFill>
                  <a:srgbClr val="C00000"/>
                </a:solidFill>
                <a:latin typeface="Optima" panose="02000503060000020004" pitchFamily="2" charset="0"/>
              </a:rPr>
              <a:t> (p=0)~1-2.5 fm/c] </a:t>
            </a:r>
            <a:r>
              <a:rPr lang="en-IT" sz="1600" dirty="0"/>
              <a:t> </a:t>
            </a:r>
            <a:r>
              <a:rPr lang="en-IT" sz="1600" dirty="0">
                <a:latin typeface="Optima" panose="02000503060000020004" pitchFamily="2" charset="0"/>
              </a:rPr>
              <a:t>for T~T</a:t>
            </a:r>
            <a:r>
              <a:rPr lang="en-IT" sz="1600" baseline="-25000" dirty="0">
                <a:latin typeface="Optima" panose="02000503060000020004" pitchFamily="2" charset="0"/>
              </a:rPr>
              <a:t>c</a:t>
            </a:r>
            <a:r>
              <a:rPr lang="en-IT" sz="1600" dirty="0">
                <a:latin typeface="Optima" panose="02000503060000020004" pitchFamily="2" charset="0"/>
              </a:rPr>
              <a:t> &amp; small p</a:t>
            </a:r>
            <a:r>
              <a:rPr lang="en-IT" sz="1600" baseline="-25000" dirty="0">
                <a:latin typeface="Optima" panose="02000503060000020004" pitchFamily="2" charset="0"/>
              </a:rPr>
              <a:t>T</a:t>
            </a:r>
            <a:endParaRPr lang="en-IT" sz="1600" dirty="0">
              <a:latin typeface="Optima" panose="02000503060000020004" pitchFamily="2" charset="0"/>
            </a:endParaRPr>
          </a:p>
          <a:p>
            <a:pPr>
              <a:spcAft>
                <a:spcPts val="600"/>
              </a:spcAft>
            </a:pPr>
            <a:r>
              <a:rPr lang="en-GB" sz="1600" dirty="0">
                <a:latin typeface="Optima" panose="02000503060000020004" pitchFamily="2" charset="0"/>
              </a:rPr>
              <a:t>W</a:t>
            </a:r>
            <a:r>
              <a:rPr lang="en-IT" sz="1600" dirty="0">
                <a:latin typeface="Optima" panose="02000503060000020004" pitchFamily="2" charset="0"/>
              </a:rPr>
              <a:t>hich should about to hold for QGP at s/n</a:t>
            </a:r>
            <a:r>
              <a:rPr lang="en-IT" sz="1600" baseline="-25000" dirty="0">
                <a:latin typeface="Optima" panose="02000503060000020004" pitchFamily="2" charset="0"/>
              </a:rPr>
              <a:t>B</a:t>
            </a:r>
            <a:r>
              <a:rPr lang="en-IT" sz="1600" dirty="0">
                <a:latin typeface="Optima" panose="02000503060000020004" pitchFamily="2" charset="0"/>
              </a:rPr>
              <a:t> ~ 20-30 (~NA60+ </a:t>
            </a:r>
            <a:r>
              <a:rPr lang="en-IT" sz="1600" dirty="0">
                <a:latin typeface="Symbol" pitchFamily="2" charset="2"/>
              </a:rPr>
              <a:t>m</a:t>
            </a:r>
            <a:r>
              <a:rPr lang="en-IT" sz="1600" baseline="-25000" dirty="0">
                <a:latin typeface="Optima" panose="02000503060000020004" pitchFamily="2" charset="0"/>
              </a:rPr>
              <a:t>B</a:t>
            </a:r>
            <a:r>
              <a:rPr lang="en-IT" sz="1600" dirty="0">
                <a:latin typeface="Optima" panose="02000503060000020004" pitchFamily="2" charset="0"/>
              </a:rPr>
              <a:t>~250-300 MeV)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419274-9731-417F-BF05-019D21047A38}"/>
                  </a:ext>
                </a:extLst>
              </p:cNvPr>
              <p:cNvSpPr txBox="1"/>
              <p:nvPr/>
            </p:nvSpPr>
            <p:spPr>
              <a:xfrm>
                <a:off x="413838" y="4072209"/>
                <a:ext cx="5081776" cy="45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T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T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IT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IT" sz="1600" dirty="0"/>
                  <a:t> </a:t>
                </a:r>
                <a:r>
                  <a:rPr lang="en-IT" sz="1600" dirty="0">
                    <a:latin typeface="Optima" panose="02000503060000020004" pitchFamily="2" charset="0"/>
                  </a:rPr>
                  <a:t>rise very quickly in the hadronic phase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419274-9731-417F-BF05-019D21047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38" y="4072209"/>
                <a:ext cx="5081776" cy="457882"/>
              </a:xfrm>
              <a:prstGeom prst="rect">
                <a:avLst/>
              </a:prstGeom>
              <a:blipFill>
                <a:blip r:embed="rId2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7BEF260-CB04-BEAA-64F2-390F16FDC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641" y="1193704"/>
            <a:ext cx="3934352" cy="29467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B3D4D5-C87F-D8B4-3C73-F8AF22A690BB}"/>
              </a:ext>
            </a:extLst>
          </p:cNvPr>
          <p:cNvGrpSpPr/>
          <p:nvPr/>
        </p:nvGrpSpPr>
        <p:grpSpPr>
          <a:xfrm>
            <a:off x="368990" y="976800"/>
            <a:ext cx="3508310" cy="3127563"/>
            <a:chOff x="105502" y="1086467"/>
            <a:chExt cx="3508310" cy="3127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6F2B21-2A5A-9D8A-EC78-335327B74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02" y="1086467"/>
              <a:ext cx="3508310" cy="31275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8C9FA5-6C67-0744-8B67-268A45BD6468}"/>
                </a:ext>
              </a:extLst>
            </p:cNvPr>
            <p:cNvSpPr txBox="1"/>
            <p:nvPr/>
          </p:nvSpPr>
          <p:spPr>
            <a:xfrm>
              <a:off x="2809859" y="2928500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C00000"/>
                  </a:solidFill>
                </a:rPr>
                <a:t>DQPM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8BACDC-36D0-526C-1029-0B00B02DD8B3}"/>
                </a:ext>
              </a:extLst>
            </p:cNvPr>
            <p:cNvSpPr txBox="1"/>
            <p:nvPr/>
          </p:nvSpPr>
          <p:spPr>
            <a:xfrm rot="19864517">
              <a:off x="1929965" y="3100653"/>
              <a:ext cx="906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rgbClr val="C00000"/>
                  </a:solidFill>
                </a:rPr>
                <a:t>larger </a:t>
              </a:r>
              <a:r>
                <a:rPr lang="en-IT" sz="1600" dirty="0">
                  <a:solidFill>
                    <a:srgbClr val="C00000"/>
                  </a:solidFill>
                  <a:latin typeface="Symbol" pitchFamily="2" charset="2"/>
                </a:rPr>
                <a:t>m</a:t>
              </a:r>
              <a:r>
                <a:rPr lang="en-IT" sz="1600" baseline="-25000" dirty="0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C41615C-C40F-5D89-94F9-DF46F932D540}"/>
                </a:ext>
              </a:extLst>
            </p:cNvPr>
            <p:cNvSpPr/>
            <p:nvPr/>
          </p:nvSpPr>
          <p:spPr>
            <a:xfrm>
              <a:off x="1859657" y="3343355"/>
              <a:ext cx="1525227" cy="308671"/>
            </a:xfrm>
            <a:custGeom>
              <a:avLst/>
              <a:gdLst>
                <a:gd name="connsiteX0" fmla="*/ 89 w 1525227"/>
                <a:gd name="connsiteY0" fmla="*/ 277066 h 308671"/>
                <a:gd name="connsiteX1" fmla="*/ 233354 w 1525227"/>
                <a:gd name="connsiteY1" fmla="*/ 286396 h 308671"/>
                <a:gd name="connsiteX2" fmla="*/ 1409011 w 1525227"/>
                <a:gd name="connsiteY2" fmla="*/ 25139 h 308671"/>
                <a:gd name="connsiteX3" fmla="*/ 1418342 w 1525227"/>
                <a:gd name="connsiteY3" fmla="*/ 25139 h 30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27" h="308671">
                  <a:moveTo>
                    <a:pt x="89" y="277066"/>
                  </a:moveTo>
                  <a:cubicBezTo>
                    <a:pt x="-689" y="302725"/>
                    <a:pt x="-1466" y="328384"/>
                    <a:pt x="233354" y="286396"/>
                  </a:cubicBezTo>
                  <a:cubicBezTo>
                    <a:pt x="468174" y="244408"/>
                    <a:pt x="1409011" y="25139"/>
                    <a:pt x="1409011" y="25139"/>
                  </a:cubicBezTo>
                  <a:cubicBezTo>
                    <a:pt x="1606509" y="-18404"/>
                    <a:pt x="1512425" y="3367"/>
                    <a:pt x="1418342" y="25139"/>
                  </a:cubicBezTo>
                </a:path>
              </a:pathLst>
            </a:custGeom>
            <a:noFill/>
            <a:ln w="28575">
              <a:solidFill>
                <a:srgbClr val="120F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0F33BF-A8A2-534E-A1A1-6E5D8D5BD448}"/>
                </a:ext>
              </a:extLst>
            </p:cNvPr>
            <p:cNvSpPr txBox="1"/>
            <p:nvPr/>
          </p:nvSpPr>
          <p:spPr>
            <a:xfrm>
              <a:off x="2676225" y="3395076"/>
              <a:ext cx="659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T" sz="1400" dirty="0">
                  <a:solidFill>
                    <a:srgbClr val="120FC1"/>
                  </a:solidFill>
                  <a:latin typeface="Symbol" pitchFamily="2" charset="2"/>
                </a:rPr>
                <a:t>m</a:t>
              </a:r>
              <a:r>
                <a:rPr lang="en-IT" sz="1400" baseline="-25000" dirty="0">
                  <a:solidFill>
                    <a:srgbClr val="120FC1"/>
                  </a:solidFill>
                </a:rPr>
                <a:t>B</a:t>
              </a:r>
              <a:r>
                <a:rPr lang="en-IT" sz="1400" dirty="0">
                  <a:solidFill>
                    <a:srgbClr val="120FC1"/>
                  </a:solidFill>
                </a:rPr>
                <a:t>=0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ABE0D5-2DB1-223D-10FA-67CF761C4731}"/>
                </a:ext>
              </a:extLst>
            </p:cNvPr>
            <p:cNvSpPr txBox="1"/>
            <p:nvPr/>
          </p:nvSpPr>
          <p:spPr>
            <a:xfrm>
              <a:off x="1210279" y="3151751"/>
              <a:ext cx="83614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it-IT" sz="1100" dirty="0" err="1">
                  <a:solidFill>
                    <a:srgbClr val="C00000"/>
                  </a:solidFill>
                  <a:latin typeface="Symbol" pitchFamily="2" charset="2"/>
                  <a:cs typeface="Optima"/>
                  <a:sym typeface="Wingdings"/>
                </a:rPr>
                <a:t>t</a:t>
              </a:r>
              <a:r>
                <a:rPr lang="it-IT" sz="1100" baseline="-25000" dirty="0" err="1">
                  <a:solidFill>
                    <a:srgbClr val="C00000"/>
                  </a:solidFill>
                  <a:latin typeface="Optima" panose="02000503060000020004" pitchFamily="2" charset="0"/>
                  <a:cs typeface="Optima"/>
                  <a:sym typeface="Wingdings"/>
                </a:rPr>
                <a:t>th</a:t>
              </a:r>
              <a:r>
                <a:rPr lang="it-IT" sz="1100" dirty="0">
                  <a:solidFill>
                    <a:srgbClr val="C00000"/>
                  </a:solidFill>
                  <a:latin typeface="Optima" panose="02000503060000020004" pitchFamily="2" charset="0"/>
                  <a:cs typeface="Optima"/>
                  <a:sym typeface="Wingdings"/>
                </a:rPr>
                <a:t> ~40 fm</a:t>
              </a:r>
              <a:endParaRPr lang="it-IT" sz="1100" baseline="-25000" dirty="0">
                <a:solidFill>
                  <a:srgbClr val="C00000"/>
                </a:solidFill>
                <a:latin typeface="Optima" panose="02000503060000020004" pitchFamily="2" charset="0"/>
                <a:cs typeface="Optima"/>
                <a:sym typeface="Wingding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65928C-8154-C558-8849-B69ABD002477}"/>
                  </a:ext>
                </a:extLst>
              </p:cNvPr>
              <p:cNvSpPr txBox="1"/>
              <p:nvPr/>
            </p:nvSpPr>
            <p:spPr>
              <a:xfrm>
                <a:off x="6740996" y="2312807"/>
                <a:ext cx="2422458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T" sz="1400" dirty="0">
                    <a:latin typeface="Optima" panose="02000503060000020004" pitchFamily="2" charset="0"/>
                  </a:rPr>
                  <a:t>- Increase at larger </a:t>
                </a:r>
                <a:r>
                  <a:rPr lang="en-GB" sz="1400" dirty="0">
                    <a:latin typeface="Symbol" pitchFamily="2" charset="2"/>
                  </a:rPr>
                  <a:t>m</a:t>
                </a:r>
                <a:r>
                  <a:rPr lang="en-IT" sz="1400" baseline="-25000" dirty="0">
                    <a:latin typeface="Optima" panose="02000503060000020004" pitchFamily="2" charset="0"/>
                  </a:rPr>
                  <a:t>B</a:t>
                </a:r>
                <a:r>
                  <a:rPr lang="en-IT" sz="1400" dirty="0">
                    <a:latin typeface="Optima" panose="02000503060000020004" pitchFamily="2" charset="0"/>
                  </a:rPr>
                  <a:t> due to 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IT" sz="1400" dirty="0">
                    <a:latin typeface="Optima" panose="02000503060000020004" pitchFamily="2" charset="0"/>
                  </a:rPr>
                  <a:t> contribution</a:t>
                </a:r>
              </a:p>
              <a:p>
                <a:r>
                  <a:rPr lang="en-GB" sz="1400" dirty="0">
                    <a:latin typeface="Optima" panose="02000503060000020004" pitchFamily="2" charset="0"/>
                  </a:rPr>
                  <a:t>- n</a:t>
                </a:r>
                <a:r>
                  <a:rPr lang="en-IT" sz="1400" dirty="0">
                    <a:latin typeface="Optima" panose="02000503060000020004" pitchFamily="2" charset="0"/>
                  </a:rPr>
                  <a:t>eglible asimmetry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IT" sz="1400" dirty="0">
                    <a:latin typeface="Optima" panose="0200050306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65928C-8154-C558-8849-B69ABD002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996" y="2312807"/>
                <a:ext cx="2422458" cy="738664"/>
              </a:xfrm>
              <a:prstGeom prst="rect">
                <a:avLst/>
              </a:prstGeom>
              <a:blipFill>
                <a:blip r:embed="rId5"/>
                <a:stretch>
                  <a:fillRect l="-521" t="-1667" b="-8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DD91EB4-47AE-FF90-D70B-919AEBBA95DC}"/>
              </a:ext>
            </a:extLst>
          </p:cNvPr>
          <p:cNvSpPr txBox="1"/>
          <p:nvPr/>
        </p:nvSpPr>
        <p:spPr>
          <a:xfrm>
            <a:off x="5795038" y="1149847"/>
            <a:ext cx="10182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600" dirty="0">
                <a:latin typeface="Optima" panose="02000503060000020004" pitchFamily="2" charset="0"/>
              </a:rPr>
              <a:t>Hadronic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D65A1-8FE0-C964-290A-B5B7E84DD708}"/>
              </a:ext>
            </a:extLst>
          </p:cNvPr>
          <p:cNvSpPr txBox="1"/>
          <p:nvPr/>
        </p:nvSpPr>
        <p:spPr>
          <a:xfrm>
            <a:off x="-3558" y="967979"/>
            <a:ext cx="231346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Berrehrah et al., </a:t>
            </a:r>
            <a:r>
              <a:rPr lang="en-GB" sz="1200" i="1" dirty="0">
                <a:latin typeface="Optima" panose="02000503060000020004" pitchFamily="2" charset="0"/>
              </a:rPr>
              <a:t>PRC</a:t>
            </a:r>
            <a:r>
              <a:rPr lang="en-GB" sz="1200" dirty="0">
                <a:latin typeface="Optima" panose="02000503060000020004" pitchFamily="2" charset="0"/>
              </a:rPr>
              <a:t> 91 (2015)</a:t>
            </a:r>
            <a:endParaRPr lang="en-IT" sz="1200" dirty="0">
              <a:latin typeface="Optima" panose="0200050306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F52EC0-449F-7795-6D89-91C178373348}"/>
              </a:ext>
            </a:extLst>
          </p:cNvPr>
          <p:cNvSpPr txBox="1"/>
          <p:nvPr/>
        </p:nvSpPr>
        <p:spPr>
          <a:xfrm>
            <a:off x="313690" y="4519837"/>
            <a:ext cx="715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Optima" panose="02000503060000020004" pitchFamily="2" charset="0"/>
              </a:rPr>
              <a:t>Calculation in DpQCD done without changing the EoS to finite </a:t>
            </a:r>
            <a:r>
              <a:rPr lang="en-IT" dirty="0">
                <a:latin typeface="Symbol" pitchFamily="2" charset="2"/>
              </a:rPr>
              <a:t>m</a:t>
            </a:r>
            <a:r>
              <a:rPr lang="en-IT" baseline="-25000" dirty="0">
                <a:latin typeface="Optima" panose="02000503060000020004" pitchFamily="2" charset="0"/>
              </a:rPr>
              <a:t>B </a:t>
            </a:r>
            <a:r>
              <a:rPr lang="en-IT" dirty="0">
                <a:latin typeface="Optima" panose="02000503060000020004" pitchFamily="2" charset="0"/>
              </a:rPr>
              <a:t>one</a:t>
            </a:r>
            <a:endParaRPr lang="en-IT" baseline="-25000" dirty="0">
              <a:latin typeface="Optima" panose="0200050306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4C3ED0-F144-51E1-9059-156B0FDA33D7}"/>
              </a:ext>
            </a:extLst>
          </p:cNvPr>
          <p:cNvSpPr txBox="1"/>
          <p:nvPr/>
        </p:nvSpPr>
        <p:spPr>
          <a:xfrm>
            <a:off x="4156590" y="957814"/>
            <a:ext cx="22202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Inghirami et al., EPJC79 (2019)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D2E5AD-BBE8-D445-F0F0-3A7E2023C0B3}"/>
              </a:ext>
            </a:extLst>
          </p:cNvPr>
          <p:cNvSpPr txBox="1"/>
          <p:nvPr/>
        </p:nvSpPr>
        <p:spPr>
          <a:xfrm rot="16200000">
            <a:off x="3915132" y="1558109"/>
            <a:ext cx="56079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Optima" panose="02000503060000020004" pitchFamily="2" charset="0"/>
              </a:rPr>
              <a:t>Drag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E58E99-A499-EE29-DC79-F8704EECF68A}"/>
              </a:ext>
            </a:extLst>
          </p:cNvPr>
          <p:cNvSpPr txBox="1"/>
          <p:nvPr/>
        </p:nvSpPr>
        <p:spPr>
          <a:xfrm rot="16200000">
            <a:off x="177478" y="1565779"/>
            <a:ext cx="89159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Optima" panose="02000503060000020004" pitchFamily="2" charset="0"/>
              </a:rPr>
              <a:t>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9626673-F590-D15D-D50B-7299273A03BA}"/>
                  </a:ext>
                </a:extLst>
              </p:cNvPr>
              <p:cNvSpPr txBox="1"/>
              <p:nvPr/>
            </p:nvSpPr>
            <p:spPr>
              <a:xfrm>
                <a:off x="4721543" y="1243011"/>
                <a:ext cx="77407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rgbClr val="0038D9"/>
                    </a:solidFill>
                    <a:latin typeface="Symbol" pitchFamily="2" charset="2"/>
                  </a:rPr>
                  <a:t>m</a:t>
                </a:r>
                <a:r>
                  <a:rPr lang="en-GB" sz="1400" baseline="-25000" dirty="0" err="1">
                    <a:solidFill>
                      <a:srgbClr val="0038D9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38D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IT" sz="1400" dirty="0">
                    <a:solidFill>
                      <a:srgbClr val="0038D9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9626673-F590-D15D-D50B-7299273A0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43" y="1243011"/>
                <a:ext cx="774071" cy="307777"/>
              </a:xfrm>
              <a:prstGeom prst="rect">
                <a:avLst/>
              </a:prstGeom>
              <a:blipFill>
                <a:blip r:embed="rId6"/>
                <a:stretch>
                  <a:fillRect l="-3279" t="-4000" b="-24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08E921-1A1D-CB3C-B83B-A3A1BDCDE167}"/>
                  </a:ext>
                </a:extLst>
              </p:cNvPr>
              <p:cNvSpPr txBox="1"/>
              <p:nvPr/>
            </p:nvSpPr>
            <p:spPr>
              <a:xfrm>
                <a:off x="4695431" y="1836521"/>
                <a:ext cx="77407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chemeClr val="tx1"/>
                    </a:solidFill>
                    <a:latin typeface="Symbol" pitchFamily="2" charset="2"/>
                  </a:rPr>
                  <a:t>m</a:t>
                </a:r>
                <a:r>
                  <a:rPr lang="en-GB" sz="1400" baseline="-25000" dirty="0" err="1">
                    <a:solidFill>
                      <a:schemeClr val="tx1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T" sz="14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08E921-1A1D-CB3C-B83B-A3A1BDCDE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431" y="1836521"/>
                <a:ext cx="774071" cy="307777"/>
              </a:xfrm>
              <a:prstGeom prst="rect">
                <a:avLst/>
              </a:prstGeom>
              <a:blipFill>
                <a:blip r:embed="rId7"/>
                <a:stretch>
                  <a:fillRect l="-1613" t="-8000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EE02E01A-B18A-C527-71A3-5DD4B4893CD2}"/>
              </a:ext>
            </a:extLst>
          </p:cNvPr>
          <p:cNvSpPr txBox="1"/>
          <p:nvPr/>
        </p:nvSpPr>
        <p:spPr>
          <a:xfrm rot="4235459">
            <a:off x="1227664" y="2333076"/>
            <a:ext cx="913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Tolos(2013)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E00D81-B7A6-AD44-3017-F74890EB996C}"/>
              </a:ext>
            </a:extLst>
          </p:cNvPr>
          <p:cNvSpPr txBox="1"/>
          <p:nvPr/>
        </p:nvSpPr>
        <p:spPr>
          <a:xfrm rot="1275863">
            <a:off x="5187071" y="1494185"/>
            <a:ext cx="1066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dirty="0">
                <a:solidFill>
                  <a:srgbClr val="0038D9"/>
                </a:solidFill>
                <a:latin typeface="Optima" panose="02000503060000020004" pitchFamily="2" charset="0"/>
              </a:rPr>
              <a:t>2</a:t>
            </a:r>
            <a:r>
              <a:rPr lang="en-IT" sz="1400" dirty="0">
                <a:solidFill>
                  <a:srgbClr val="0038D9"/>
                </a:solidFill>
                <a:latin typeface="Symbol" pitchFamily="2" charset="2"/>
              </a:rPr>
              <a:t>p</a:t>
            </a:r>
            <a:r>
              <a:rPr lang="en-IT" sz="1400" dirty="0">
                <a:solidFill>
                  <a:srgbClr val="0038D9"/>
                </a:solidFill>
                <a:latin typeface="Optima" panose="02000503060000020004" pitchFamily="2" charset="0"/>
              </a:rPr>
              <a:t>TD</a:t>
            </a:r>
            <a:r>
              <a:rPr lang="en-IT" sz="1400" baseline="-25000" dirty="0">
                <a:solidFill>
                  <a:srgbClr val="0038D9"/>
                </a:solidFill>
                <a:latin typeface="Optima" panose="02000503060000020004" pitchFamily="2" charset="0"/>
              </a:rPr>
              <a:t>s</a:t>
            </a:r>
            <a:r>
              <a:rPr lang="en-IT" sz="1400" dirty="0">
                <a:solidFill>
                  <a:srgbClr val="0038D9"/>
                </a:solidFill>
                <a:latin typeface="Optima" panose="02000503060000020004" pitchFamily="2" charset="0"/>
              </a:rPr>
              <a:t> ~ 12</a:t>
            </a:r>
            <a:endParaRPr lang="en-IT" sz="1400" dirty="0">
              <a:solidFill>
                <a:srgbClr val="0038D9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8107635-8078-F2D6-75C4-083D7BE55C0B}"/>
                  </a:ext>
                </a:extLst>
              </p14:cNvPr>
              <p14:cNvContentPartPr/>
              <p14:nvPr/>
            </p14:nvContentPartPr>
            <p14:xfrm>
              <a:off x="2116177" y="3484428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8107635-8078-F2D6-75C4-083D7BE55C0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98537" y="337642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49F78-407E-90A2-CF57-7004E78B41A7}"/>
                  </a:ext>
                </a:extLst>
              </p14:cNvPr>
              <p14:cNvContentPartPr/>
              <p14:nvPr/>
            </p14:nvContentPartPr>
            <p14:xfrm>
              <a:off x="1644577" y="3138468"/>
              <a:ext cx="492840" cy="328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49F78-407E-90A2-CF57-7004E78B41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6577" y="3030828"/>
                <a:ext cx="528480" cy="54396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BBE44FA-13A3-FCC0-04A2-DB53742AAA26}"/>
              </a:ext>
            </a:extLst>
          </p:cNvPr>
          <p:cNvSpPr txBox="1"/>
          <p:nvPr/>
        </p:nvSpPr>
        <p:spPr>
          <a:xfrm rot="1421866">
            <a:off x="1120717" y="3203786"/>
            <a:ext cx="1041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Torres-Rincon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487E48F-45FA-AAD4-5AA5-16A3D324E58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8794"/>
          <a:stretch>
            <a:fillRect/>
          </a:stretch>
        </p:blipFill>
        <p:spPr>
          <a:xfrm>
            <a:off x="6917440" y="872373"/>
            <a:ext cx="2183399" cy="56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40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EBA77-F793-E116-8070-5EAA74DFD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202B28-07DE-A43B-A287-87F9F2AD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5" y="193286"/>
            <a:ext cx="8979135" cy="569993"/>
          </a:xfrm>
        </p:spPr>
        <p:txBody>
          <a:bodyPr>
            <a:noAutofit/>
          </a:bodyPr>
          <a:lstStyle/>
          <a:p>
            <a:pPr algn="l">
              <a:lnSpc>
                <a:spcPct val="5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Summary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____________________________________________________________________________________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________________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528E81-AA7A-7F26-D2BD-5B19EF9B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44</a:t>
            </a:fld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5D419D-A329-A207-78BF-49D00734C69D}"/>
                  </a:ext>
                </a:extLst>
              </p:cNvPr>
              <p:cNvSpPr txBox="1"/>
              <p:nvPr/>
            </p:nvSpPr>
            <p:spPr>
              <a:xfrm>
                <a:off x="164865" y="828843"/>
                <a:ext cx="9205004" cy="331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400"/>
                  </a:spcAft>
                  <a:buFont typeface="Wingdings" pitchFamily="2" charset="2"/>
                  <a:buChar char="v"/>
                </a:pPr>
                <a:r>
                  <a:rPr lang="en-GB" sz="1600" dirty="0">
                    <a:latin typeface="Optima" panose="02000503060000020004" pitchFamily="2" charset="0"/>
                  </a:rPr>
                  <a:t> Open HF set up a strong connection among LQCD,NREFT/phenomenology/exp. observables:</a:t>
                </a:r>
              </a:p>
              <a:p>
                <a:pPr>
                  <a:spcAft>
                    <a:spcPts val="400"/>
                  </a:spcAft>
                </a:pPr>
                <a:r>
                  <a:rPr lang="en-GB" sz="1600" dirty="0">
                    <a:latin typeface="Optima" panose="02000503060000020004" pitchFamily="2" charset="0"/>
                  </a:rPr>
                  <a:t>       - large non-perturbative interaction: Ds(T): </a:t>
                </a:r>
              </a:p>
              <a:p>
                <a:pPr>
                  <a:spcAft>
                    <a:spcPts val="400"/>
                  </a:spcAft>
                </a:pPr>
                <a:r>
                  <a:rPr lang="en-GB" sz="1600" i="1" dirty="0">
                    <a:latin typeface="Optima" panose="02000503060000020004" pitchFamily="2" charset="0"/>
                  </a:rPr>
                  <a:t>         </a:t>
                </a:r>
                <a:r>
                  <a:rPr lang="en-IT" sz="1500" i="1" dirty="0">
                    <a:latin typeface="Optima" panose="02000503060000020004" pitchFamily="2" charset="0"/>
                  </a:rPr>
                  <a:t>agreement of phenomenology to LQCD?! close to AdS/CFT?</a:t>
                </a:r>
                <a:endParaRPr lang="en-GB" sz="1500" i="1" dirty="0">
                  <a:latin typeface="Optima" panose="02000503060000020004" pitchFamily="2" charset="0"/>
                </a:endParaRPr>
              </a:p>
              <a:p>
                <a:pPr>
                  <a:spcAft>
                    <a:spcPts val="400"/>
                  </a:spcAft>
                </a:pPr>
                <a:r>
                  <a:rPr lang="en-GB" sz="1600" dirty="0">
                    <a:latin typeface="Optima" panose="02000503060000020004" pitchFamily="2" charset="0"/>
                  </a:rPr>
                  <a:t>        - hadronization reveals </a:t>
                </a:r>
                <a:r>
                  <a:rPr lang="en-GB" sz="1600" dirty="0" err="1">
                    <a:latin typeface="Optima" panose="02000503060000020004" pitchFamily="2" charset="0"/>
                  </a:rPr>
                  <a:t>pp@TeV</a:t>
                </a:r>
                <a:r>
                  <a:rPr lang="en-GB" sz="1600" dirty="0">
                    <a:latin typeface="Optima" panose="02000503060000020004" pitchFamily="2" charset="0"/>
                  </a:rPr>
                  <a:t> much closer to AA than </a:t>
                </a:r>
                <a:r>
                  <a:rPr lang="en-GB" sz="1600" dirty="0" err="1">
                    <a:latin typeface="Optima" panose="02000503060000020004" pitchFamily="2" charset="0"/>
                  </a:rPr>
                  <a:t>e</a:t>
                </a:r>
                <a:r>
                  <a:rPr lang="en-GB" sz="1600" baseline="30000" dirty="0" err="1">
                    <a:latin typeface="Optima" panose="02000503060000020004" pitchFamily="2" charset="0"/>
                  </a:rPr>
                  <a:t>+</a:t>
                </a:r>
                <a:r>
                  <a:rPr lang="en-GB" sz="1600" dirty="0" err="1">
                    <a:latin typeface="Optima" panose="02000503060000020004" pitchFamily="2" charset="0"/>
                  </a:rPr>
                  <a:t>e</a:t>
                </a:r>
                <a:r>
                  <a:rPr lang="en-GB" sz="1600" baseline="30000" dirty="0">
                    <a:latin typeface="Symbol" pitchFamily="2" charset="2"/>
                  </a:rPr>
                  <a:t>-  </a:t>
                </a:r>
                <a:r>
                  <a:rPr lang="en-GB" sz="1600" dirty="0">
                    <a:latin typeface="Optima" panose="02000503060000020004" pitchFamily="2" charset="0"/>
                  </a:rPr>
                  <a:t>or e</a:t>
                </a:r>
                <a:r>
                  <a:rPr lang="en-GB" sz="1600" baseline="30000" dirty="0">
                    <a:latin typeface="Symbol" pitchFamily="2" charset="2"/>
                  </a:rPr>
                  <a:t>-</a:t>
                </a:r>
                <a:r>
                  <a:rPr lang="en-GB" sz="1600" dirty="0">
                    <a:latin typeface="Optima" panose="02000503060000020004" pitchFamily="2" charset="0"/>
                  </a:rPr>
                  <a:t>p</a:t>
                </a:r>
                <a:r>
                  <a:rPr lang="en-GB" sz="1600" dirty="0">
                    <a:latin typeface="Symbol" pitchFamily="2" charset="2"/>
                  </a:rPr>
                  <a:t>!?</a:t>
                </a:r>
              </a:p>
              <a:p>
                <a:pPr>
                  <a:spcAft>
                    <a:spcPts val="400"/>
                  </a:spcAft>
                </a:pPr>
                <a:endParaRPr lang="en-GB" sz="1400" baseline="30000" dirty="0">
                  <a:latin typeface="Optima" panose="02000503060000020004" pitchFamily="2" charset="0"/>
                </a:endParaRPr>
              </a:p>
              <a:p>
                <a:pPr marL="285750" indent="-285750">
                  <a:spcAft>
                    <a:spcPts val="400"/>
                  </a:spcAft>
                  <a:buFont typeface="Wingdings" pitchFamily="2" charset="2"/>
                  <a:buChar char="v"/>
                </a:pPr>
                <a:r>
                  <a:rPr lang="en-GB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It is a Phase of Transition to a new PROGRESS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    - new LQCD results for D</a:t>
                </a:r>
                <a:r>
                  <a:rPr lang="en-GB" sz="1600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s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(T) 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 smaller than previous average estimate (</a:t>
                </a:r>
                <a:r>
                  <a:rPr lang="en-GB" sz="1400" dirty="0" err="1">
                    <a:solidFill>
                      <a:srgbClr val="120FC1"/>
                    </a:solidFill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GB" sz="1400" baseline="-25000" dirty="0" err="1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th</a:t>
                </a:r>
                <a:r>
                  <a:rPr lang="en-GB" sz="14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 (charm)~ 1-2 </a:t>
                </a:r>
                <a:r>
                  <a:rPr lang="en-GB" sz="1400" dirty="0" err="1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fm</a:t>
                </a:r>
                <a:r>
                  <a:rPr lang="en-GB" sz="14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/c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     - better identify impact of baryon HF hadronization (large </a:t>
                </a:r>
                <a:r>
                  <a:rPr lang="en-GB" sz="1600" dirty="0">
                    <a:solidFill>
                      <a:srgbClr val="120FC1"/>
                    </a:solidFill>
                    <a:latin typeface="Symbol" pitchFamily="2" charset="2"/>
                    <a:sym typeface="Wingdings" pitchFamily="2" charset="2"/>
                  </a:rPr>
                  <a:t>L</a:t>
                </a:r>
                <a:r>
                  <a:rPr lang="en-GB" sz="1600" baseline="-250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c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/D) on estimate of D</a:t>
                </a:r>
                <a:r>
                  <a:rPr lang="en-GB" sz="1600" baseline="-250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s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(T)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     - 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Precision data </a:t>
                </a:r>
                <a:r>
                  <a:rPr lang="en-IT" sz="1600" i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@low pT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|</a:t>
                </a:r>
                <a:r>
                  <a:rPr lang="en-IT" sz="1600" i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new observables: </a:t>
                </a:r>
                <a:r>
                  <a:rPr lang="en-GB" sz="1400" i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R</a:t>
                </a:r>
                <a:r>
                  <a:rPr lang="en-GB" sz="1400" i="1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AA</a:t>
                </a:r>
                <a:r>
                  <a:rPr lang="en-GB" sz="1400" i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(</a:t>
                </a:r>
                <a:r>
                  <a:rPr lang="en-GB" sz="1400" i="1" dirty="0">
                    <a:solidFill>
                      <a:srgbClr val="120FC1"/>
                    </a:solidFill>
                    <a:latin typeface="Symbol" pitchFamily="2" charset="2"/>
                    <a:sym typeface="Wingdings" pitchFamily="2" charset="2"/>
                  </a:rPr>
                  <a:t>L</a:t>
                </a:r>
                <a:r>
                  <a:rPr lang="en-GB" sz="1400" i="1" baseline="-250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c</a:t>
                </a:r>
                <a:r>
                  <a:rPr lang="en-GB" sz="1400" i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), v</a:t>
                </a:r>
                <a:r>
                  <a:rPr lang="en-GB" sz="1400" i="1" baseline="-250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2 </a:t>
                </a:r>
                <a:r>
                  <a:rPr lang="en-GB" sz="1400" i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(</a:t>
                </a:r>
                <a:r>
                  <a:rPr lang="en-GB" sz="1400" i="1" dirty="0">
                    <a:solidFill>
                      <a:srgbClr val="120FC1"/>
                    </a:solidFill>
                    <a:latin typeface="Symbol" pitchFamily="2" charset="2"/>
                    <a:sym typeface="Wingdings" pitchFamily="2" charset="2"/>
                  </a:rPr>
                  <a:t>L</a:t>
                </a:r>
                <a:r>
                  <a:rPr lang="en-GB" sz="1400" i="1" baseline="-250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c </a:t>
                </a:r>
                <a:r>
                  <a:rPr lang="en-GB" sz="1400" i="1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), light-HF </a:t>
                </a:r>
                <a:r>
                  <a:rPr lang="en-GB" sz="1400" i="1" dirty="0" err="1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v</a:t>
                </a:r>
                <a:r>
                  <a:rPr lang="en-GB" sz="1400" i="1" baseline="-25000" dirty="0" err="1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n</a:t>
                </a:r>
                <a:r>
                  <a:rPr lang="en-GB" sz="1400" i="1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 correl.,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120FC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1400" i="1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120FC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GB" sz="1400" i="1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 angular corr</a:t>
                </a:r>
                <a:r>
                  <a:rPr lang="en-GB" sz="14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     |</a:t>
                </a:r>
                <a:r>
                  <a:rPr lang="en-IT" sz="1600" i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extension to bottom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|</a:t>
                </a:r>
                <a:r>
                  <a:rPr lang="en-IT" sz="1600" b="1" i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multicharm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production (</a:t>
                </a:r>
                <a:r>
                  <a:rPr lang="en-IT" sz="1600" b="1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ALICE3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)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  <a:sym typeface="Wingdings" pitchFamily="2" charset="2"/>
                  </a:rPr>
                  <a:t></a:t>
                </a:r>
                <a:r>
                  <a:rPr lang="en-IT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breakthrough </a:t>
                </a:r>
                <a:endParaRPr lang="en-GB" sz="1400" baseline="30000" dirty="0">
                  <a:solidFill>
                    <a:srgbClr val="120FC1"/>
                  </a:solidFill>
                  <a:latin typeface="Optima" panose="02000503060000020004" pitchFamily="2" charset="0"/>
                </a:endParaRPr>
              </a:p>
              <a:p>
                <a:pPr>
                  <a:spcAft>
                    <a:spcPts val="600"/>
                  </a:spcAft>
                </a:pPr>
                <a:endParaRPr lang="en-GB" sz="1600" dirty="0">
                  <a:solidFill>
                    <a:srgbClr val="120FC1"/>
                  </a:solidFill>
                  <a:latin typeface="Optima" panose="02000503060000020004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5D419D-A329-A207-78BF-49D00734C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65" y="828843"/>
                <a:ext cx="9205004" cy="3313728"/>
              </a:xfrm>
              <a:prstGeom prst="rect">
                <a:avLst/>
              </a:prstGeom>
              <a:blipFill>
                <a:blip r:embed="rId2"/>
                <a:stretch>
                  <a:fillRect l="-138" t="-76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465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95599" y="1989667"/>
            <a:ext cx="2921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latin typeface="Optima"/>
                <a:cs typeface="Optima"/>
              </a:rPr>
              <a:t>Back-up Slide</a:t>
            </a:r>
          </a:p>
        </p:txBody>
      </p:sp>
    </p:spTree>
    <p:extLst>
      <p:ext uri="{BB962C8B-B14F-4D97-AF65-F5344CB8AC3E}">
        <p14:creationId xmlns:p14="http://schemas.microsoft.com/office/powerpoint/2010/main" val="3607385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0F905-5586-8B0C-044E-DA8EB917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46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A3735-F117-2B07-77ED-47D01DAD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08141"/>
            <a:ext cx="3984782" cy="36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18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1900" y="95908"/>
            <a:ext cx="8992100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Studying the HF in </a:t>
            </a:r>
            <a:r>
              <a:rPr lang="en-US" sz="2800" b="1" dirty="0" err="1">
                <a:latin typeface="Optima"/>
                <a:cs typeface="Optima"/>
              </a:rPr>
              <a:t>uRHIC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2201" y="2344551"/>
            <a:ext cx="200086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b="1" u="sng" dirty="0">
                <a:latin typeface="Optima"/>
                <a:cs typeface="Optima"/>
              </a:rPr>
              <a:t> initial production</a:t>
            </a:r>
          </a:p>
          <a:p>
            <a:pPr marL="171450" indent="-171450">
              <a:buFontTx/>
              <a:buChar char="-"/>
              <a:defRPr/>
            </a:pPr>
            <a:r>
              <a:rPr lang="en-US" sz="1200" dirty="0" err="1">
                <a:latin typeface="Optima"/>
                <a:cs typeface="Optima"/>
              </a:rPr>
              <a:t>pQCD</a:t>
            </a:r>
            <a:r>
              <a:rPr lang="en-US" sz="1200" dirty="0">
                <a:latin typeface="Optima"/>
                <a:cs typeface="Optima"/>
              </a:rPr>
              <a:t>-NLO</a:t>
            </a:r>
          </a:p>
          <a:p>
            <a:pPr marL="171450" indent="-171450">
              <a:buFontTx/>
              <a:buChar char="-"/>
              <a:defRPr/>
            </a:pPr>
            <a:r>
              <a:rPr lang="en-US" sz="1200" b="1" dirty="0">
                <a:latin typeface="Optima"/>
                <a:cs typeface="Optima"/>
              </a:rPr>
              <a:t>MC-NLO, POHWEG</a:t>
            </a:r>
          </a:p>
          <a:p>
            <a:pPr>
              <a:defRPr/>
            </a:pPr>
            <a:r>
              <a:rPr lang="en-US" sz="1200" dirty="0">
                <a:latin typeface="Optima"/>
                <a:cs typeface="Optima"/>
              </a:rPr>
              <a:t>-   CNM effect [</a:t>
            </a:r>
            <a:r>
              <a:rPr lang="en-US" sz="1200" dirty="0" err="1">
                <a:latin typeface="Optima"/>
                <a:cs typeface="Optima"/>
              </a:rPr>
              <a:t>pp,pA</a:t>
            </a:r>
            <a:r>
              <a:rPr lang="en-US" sz="1200" dirty="0">
                <a:latin typeface="Optima"/>
                <a:cs typeface="Optima"/>
              </a:rPr>
              <a:t> exp.]</a:t>
            </a:r>
          </a:p>
        </p:txBody>
      </p:sp>
      <p:sp>
        <p:nvSpPr>
          <p:cNvPr id="15" name="Isosceles Triangle 23"/>
          <p:cNvSpPr>
            <a:spLocks noChangeArrowheads="1"/>
          </p:cNvSpPr>
          <p:nvPr/>
        </p:nvSpPr>
        <p:spPr bwMode="auto">
          <a:xfrm rot="16200000">
            <a:off x="3785275" y="-1789896"/>
            <a:ext cx="1293473" cy="8226554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rgbClr val="F2CB15"/>
              </a:gs>
              <a:gs pos="89000">
                <a:srgbClr val="1530FF"/>
              </a:gs>
              <a:gs pos="27000">
                <a:srgbClr val="C132FA"/>
              </a:gs>
              <a:gs pos="14000">
                <a:srgbClr val="EF002C"/>
              </a:gs>
              <a:gs pos="76000">
                <a:srgbClr val="653AFA"/>
              </a:gs>
              <a:gs pos="100000">
                <a:srgbClr val="6AD6FF"/>
              </a:gs>
            </a:gsLst>
            <a:path path="circle">
              <a:fillToRect l="100000" b="100000"/>
            </a:path>
            <a:tileRect t="-100000" r="-1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Symbol" pitchFamily="18" charset="2"/>
              <a:ea typeface="+mn-ea"/>
              <a:cs typeface="Times New Roman (Hebrew)" charset="-79"/>
            </a:endParaRPr>
          </a:p>
        </p:txBody>
      </p:sp>
      <p:sp>
        <p:nvSpPr>
          <p:cNvPr id="16" name="Freeform 16"/>
          <p:cNvSpPr>
            <a:spLocks noChangeArrowheads="1"/>
          </p:cNvSpPr>
          <p:nvPr/>
        </p:nvSpPr>
        <p:spPr bwMode="auto">
          <a:xfrm rot="21406672">
            <a:off x="910945" y="2122986"/>
            <a:ext cx="7167519" cy="278212"/>
          </a:xfrm>
          <a:custGeom>
            <a:avLst/>
            <a:gdLst>
              <a:gd name="T0" fmla="*/ 0 w 8830102"/>
              <a:gd name="T1" fmla="*/ 2 h 641445"/>
              <a:gd name="T2" fmla="*/ 75801 w 8830102"/>
              <a:gd name="T3" fmla="*/ 2 h 641445"/>
              <a:gd name="T4" fmla="*/ 113703 w 8830102"/>
              <a:gd name="T5" fmla="*/ 2 h 641445"/>
              <a:gd name="T6" fmla="*/ 227402 w 8830102"/>
              <a:gd name="T7" fmla="*/ 2 h 641445"/>
              <a:gd name="T8" fmla="*/ 284252 w 8830102"/>
              <a:gd name="T9" fmla="*/ 2 h 641445"/>
              <a:gd name="T10" fmla="*/ 322155 w 8830102"/>
              <a:gd name="T11" fmla="*/ 2 h 641445"/>
              <a:gd name="T12" fmla="*/ 366369 w 8830102"/>
              <a:gd name="T13" fmla="*/ 2 h 641445"/>
              <a:gd name="T14" fmla="*/ 385322 w 8830102"/>
              <a:gd name="T15" fmla="*/ 2 h 641445"/>
              <a:gd name="T16" fmla="*/ 814857 w 8830102"/>
              <a:gd name="T17" fmla="*/ 0 h 641445"/>
              <a:gd name="T18" fmla="*/ 1206491 w 8830102"/>
              <a:gd name="T19" fmla="*/ 4 h 641445"/>
              <a:gd name="T20" fmla="*/ 1503372 w 8830102"/>
              <a:gd name="T21" fmla="*/ 2 h 641445"/>
              <a:gd name="T22" fmla="*/ 1920272 w 8830102"/>
              <a:gd name="T23" fmla="*/ 2 h 641445"/>
              <a:gd name="T24" fmla="*/ 2463502 w 8830102"/>
              <a:gd name="T25" fmla="*/ 2 h 641445"/>
              <a:gd name="T26" fmla="*/ 3284671 w 8830102"/>
              <a:gd name="T27" fmla="*/ 3 h 641445"/>
              <a:gd name="T28" fmla="*/ 3846851 w 8830102"/>
              <a:gd name="T29" fmla="*/ 2 h 641445"/>
              <a:gd name="T30" fmla="*/ 4086872 w 8830102"/>
              <a:gd name="T31" fmla="*/ 2 h 6414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830102"/>
              <a:gd name="T49" fmla="*/ 0 h 641445"/>
              <a:gd name="T50" fmla="*/ 8830102 w 8830102"/>
              <a:gd name="T51" fmla="*/ 641445 h 641445"/>
              <a:gd name="connsiteX0" fmla="*/ 0 w 8830102"/>
              <a:gd name="connsiteY0" fmla="*/ 40943 h 641445"/>
              <a:gd name="connsiteX1" fmla="*/ 163773 w 8830102"/>
              <a:gd name="connsiteY1" fmla="*/ 81887 h 641445"/>
              <a:gd name="connsiteX2" fmla="*/ 245660 w 8830102"/>
              <a:gd name="connsiteY2" fmla="*/ 122830 h 641445"/>
              <a:gd name="connsiteX3" fmla="*/ 491320 w 8830102"/>
              <a:gd name="connsiteY3" fmla="*/ 177421 h 641445"/>
              <a:gd name="connsiteX4" fmla="*/ 614150 w 8830102"/>
              <a:gd name="connsiteY4" fmla="*/ 204716 h 641445"/>
              <a:gd name="connsiteX5" fmla="*/ 696036 w 8830102"/>
              <a:gd name="connsiteY5" fmla="*/ 232012 h 641445"/>
              <a:gd name="connsiteX6" fmla="*/ 791570 w 8830102"/>
              <a:gd name="connsiteY6" fmla="*/ 272955 h 641445"/>
              <a:gd name="connsiteX7" fmla="*/ 832514 w 8830102"/>
              <a:gd name="connsiteY7" fmla="*/ 300251 h 641445"/>
              <a:gd name="connsiteX8" fmla="*/ 1760561 w 8830102"/>
              <a:gd name="connsiteY8" fmla="*/ 0 h 641445"/>
              <a:gd name="connsiteX9" fmla="*/ 2606723 w 8830102"/>
              <a:gd name="connsiteY9" fmla="*/ 641445 h 641445"/>
              <a:gd name="connsiteX10" fmla="*/ 2616057 w 8830102"/>
              <a:gd name="connsiteY10" fmla="*/ 361064 h 641445"/>
              <a:gd name="connsiteX11" fmla="*/ 3248167 w 8830102"/>
              <a:gd name="connsiteY11" fmla="*/ 259308 h 641445"/>
              <a:gd name="connsiteX12" fmla="*/ 4148920 w 8830102"/>
              <a:gd name="connsiteY12" fmla="*/ 368490 h 641445"/>
              <a:gd name="connsiteX13" fmla="*/ 5322627 w 8830102"/>
              <a:gd name="connsiteY13" fmla="*/ 13648 h 641445"/>
              <a:gd name="connsiteX14" fmla="*/ 7096836 w 8830102"/>
              <a:gd name="connsiteY14" fmla="*/ 532263 h 641445"/>
              <a:gd name="connsiteX15" fmla="*/ 8311487 w 8830102"/>
              <a:gd name="connsiteY15" fmla="*/ 464024 h 641445"/>
              <a:gd name="connsiteX16" fmla="*/ 8830102 w 8830102"/>
              <a:gd name="connsiteY16" fmla="*/ 368490 h 641445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5660 w 8830102"/>
              <a:gd name="connsiteY2" fmla="*/ 122830 h 532263"/>
              <a:gd name="connsiteX3" fmla="*/ 491320 w 8830102"/>
              <a:gd name="connsiteY3" fmla="*/ 177421 h 532263"/>
              <a:gd name="connsiteX4" fmla="*/ 614150 w 8830102"/>
              <a:gd name="connsiteY4" fmla="*/ 204716 h 532263"/>
              <a:gd name="connsiteX5" fmla="*/ 696036 w 8830102"/>
              <a:gd name="connsiteY5" fmla="*/ 232012 h 532263"/>
              <a:gd name="connsiteX6" fmla="*/ 791570 w 8830102"/>
              <a:gd name="connsiteY6" fmla="*/ 272955 h 532263"/>
              <a:gd name="connsiteX7" fmla="*/ 832514 w 8830102"/>
              <a:gd name="connsiteY7" fmla="*/ 300251 h 532263"/>
              <a:gd name="connsiteX8" fmla="*/ 1760561 w 8830102"/>
              <a:gd name="connsiteY8" fmla="*/ 0 h 532263"/>
              <a:gd name="connsiteX9" fmla="*/ 2406649 w 8830102"/>
              <a:gd name="connsiteY9" fmla="*/ 396822 h 532263"/>
              <a:gd name="connsiteX10" fmla="*/ 2616057 w 8830102"/>
              <a:gd name="connsiteY10" fmla="*/ 361064 h 532263"/>
              <a:gd name="connsiteX11" fmla="*/ 3248167 w 8830102"/>
              <a:gd name="connsiteY11" fmla="*/ 259308 h 532263"/>
              <a:gd name="connsiteX12" fmla="*/ 4148920 w 8830102"/>
              <a:gd name="connsiteY12" fmla="*/ 368490 h 532263"/>
              <a:gd name="connsiteX13" fmla="*/ 5322627 w 8830102"/>
              <a:gd name="connsiteY13" fmla="*/ 13648 h 532263"/>
              <a:gd name="connsiteX14" fmla="*/ 7096836 w 8830102"/>
              <a:gd name="connsiteY14" fmla="*/ 532263 h 532263"/>
              <a:gd name="connsiteX15" fmla="*/ 8311487 w 8830102"/>
              <a:gd name="connsiteY15" fmla="*/ 464024 h 532263"/>
              <a:gd name="connsiteX16" fmla="*/ 8830102 w 8830102"/>
              <a:gd name="connsiteY16" fmla="*/ 368490 h 532263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5660 w 8830102"/>
              <a:gd name="connsiteY2" fmla="*/ 122830 h 532263"/>
              <a:gd name="connsiteX3" fmla="*/ 491320 w 8830102"/>
              <a:gd name="connsiteY3" fmla="*/ 177421 h 532263"/>
              <a:gd name="connsiteX4" fmla="*/ 614150 w 8830102"/>
              <a:gd name="connsiteY4" fmla="*/ 204716 h 532263"/>
              <a:gd name="connsiteX5" fmla="*/ 696036 w 8830102"/>
              <a:gd name="connsiteY5" fmla="*/ 232012 h 532263"/>
              <a:gd name="connsiteX6" fmla="*/ 791570 w 8830102"/>
              <a:gd name="connsiteY6" fmla="*/ 272955 h 532263"/>
              <a:gd name="connsiteX7" fmla="*/ 827961 w 8830102"/>
              <a:gd name="connsiteY7" fmla="*/ 137615 h 532263"/>
              <a:gd name="connsiteX8" fmla="*/ 1760561 w 8830102"/>
              <a:gd name="connsiteY8" fmla="*/ 0 h 532263"/>
              <a:gd name="connsiteX9" fmla="*/ 2406649 w 8830102"/>
              <a:gd name="connsiteY9" fmla="*/ 396822 h 532263"/>
              <a:gd name="connsiteX10" fmla="*/ 2616057 w 8830102"/>
              <a:gd name="connsiteY10" fmla="*/ 361064 h 532263"/>
              <a:gd name="connsiteX11" fmla="*/ 3248167 w 8830102"/>
              <a:gd name="connsiteY11" fmla="*/ 259308 h 532263"/>
              <a:gd name="connsiteX12" fmla="*/ 4148920 w 8830102"/>
              <a:gd name="connsiteY12" fmla="*/ 368490 h 532263"/>
              <a:gd name="connsiteX13" fmla="*/ 5322627 w 8830102"/>
              <a:gd name="connsiteY13" fmla="*/ 13648 h 532263"/>
              <a:gd name="connsiteX14" fmla="*/ 7096836 w 8830102"/>
              <a:gd name="connsiteY14" fmla="*/ 532263 h 532263"/>
              <a:gd name="connsiteX15" fmla="*/ 8311487 w 8830102"/>
              <a:gd name="connsiteY15" fmla="*/ 464024 h 532263"/>
              <a:gd name="connsiteX16" fmla="*/ 8830102 w 8830102"/>
              <a:gd name="connsiteY16" fmla="*/ 368490 h 532263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5660 w 8830102"/>
              <a:gd name="connsiteY2" fmla="*/ 122830 h 532263"/>
              <a:gd name="connsiteX3" fmla="*/ 491320 w 8830102"/>
              <a:gd name="connsiteY3" fmla="*/ 177421 h 532263"/>
              <a:gd name="connsiteX4" fmla="*/ 614150 w 8830102"/>
              <a:gd name="connsiteY4" fmla="*/ 204716 h 532263"/>
              <a:gd name="connsiteX5" fmla="*/ 696036 w 8830102"/>
              <a:gd name="connsiteY5" fmla="*/ 232012 h 532263"/>
              <a:gd name="connsiteX6" fmla="*/ 681377 w 8830102"/>
              <a:gd name="connsiteY6" fmla="*/ 127030 h 532263"/>
              <a:gd name="connsiteX7" fmla="*/ 791570 w 8830102"/>
              <a:gd name="connsiteY7" fmla="*/ 272955 h 532263"/>
              <a:gd name="connsiteX8" fmla="*/ 827961 w 8830102"/>
              <a:gd name="connsiteY8" fmla="*/ 137615 h 532263"/>
              <a:gd name="connsiteX9" fmla="*/ 1760561 w 8830102"/>
              <a:gd name="connsiteY9" fmla="*/ 0 h 532263"/>
              <a:gd name="connsiteX10" fmla="*/ 2406649 w 8830102"/>
              <a:gd name="connsiteY10" fmla="*/ 396822 h 532263"/>
              <a:gd name="connsiteX11" fmla="*/ 2616057 w 8830102"/>
              <a:gd name="connsiteY11" fmla="*/ 361064 h 532263"/>
              <a:gd name="connsiteX12" fmla="*/ 3248167 w 8830102"/>
              <a:gd name="connsiteY12" fmla="*/ 259308 h 532263"/>
              <a:gd name="connsiteX13" fmla="*/ 4148920 w 8830102"/>
              <a:gd name="connsiteY13" fmla="*/ 368490 h 532263"/>
              <a:gd name="connsiteX14" fmla="*/ 5322627 w 8830102"/>
              <a:gd name="connsiteY14" fmla="*/ 13648 h 532263"/>
              <a:gd name="connsiteX15" fmla="*/ 7096836 w 8830102"/>
              <a:gd name="connsiteY15" fmla="*/ 532263 h 532263"/>
              <a:gd name="connsiteX16" fmla="*/ 8311487 w 8830102"/>
              <a:gd name="connsiteY16" fmla="*/ 464024 h 532263"/>
              <a:gd name="connsiteX17" fmla="*/ 8830102 w 8830102"/>
              <a:gd name="connsiteY17" fmla="*/ 368490 h 532263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5660 w 8830102"/>
              <a:gd name="connsiteY2" fmla="*/ 122830 h 532263"/>
              <a:gd name="connsiteX3" fmla="*/ 491320 w 8830102"/>
              <a:gd name="connsiteY3" fmla="*/ 177421 h 532263"/>
              <a:gd name="connsiteX4" fmla="*/ 585837 w 8830102"/>
              <a:gd name="connsiteY4" fmla="*/ 121123 h 532263"/>
              <a:gd name="connsiteX5" fmla="*/ 696036 w 8830102"/>
              <a:gd name="connsiteY5" fmla="*/ 232012 h 532263"/>
              <a:gd name="connsiteX6" fmla="*/ 681377 w 8830102"/>
              <a:gd name="connsiteY6" fmla="*/ 127030 h 532263"/>
              <a:gd name="connsiteX7" fmla="*/ 791570 w 8830102"/>
              <a:gd name="connsiteY7" fmla="*/ 272955 h 532263"/>
              <a:gd name="connsiteX8" fmla="*/ 827961 w 8830102"/>
              <a:gd name="connsiteY8" fmla="*/ 137615 h 532263"/>
              <a:gd name="connsiteX9" fmla="*/ 1760561 w 8830102"/>
              <a:gd name="connsiteY9" fmla="*/ 0 h 532263"/>
              <a:gd name="connsiteX10" fmla="*/ 2406649 w 8830102"/>
              <a:gd name="connsiteY10" fmla="*/ 396822 h 532263"/>
              <a:gd name="connsiteX11" fmla="*/ 2616057 w 8830102"/>
              <a:gd name="connsiteY11" fmla="*/ 361064 h 532263"/>
              <a:gd name="connsiteX12" fmla="*/ 3248167 w 8830102"/>
              <a:gd name="connsiteY12" fmla="*/ 259308 h 532263"/>
              <a:gd name="connsiteX13" fmla="*/ 4148920 w 8830102"/>
              <a:gd name="connsiteY13" fmla="*/ 368490 h 532263"/>
              <a:gd name="connsiteX14" fmla="*/ 5322627 w 8830102"/>
              <a:gd name="connsiteY14" fmla="*/ 13648 h 532263"/>
              <a:gd name="connsiteX15" fmla="*/ 7096836 w 8830102"/>
              <a:gd name="connsiteY15" fmla="*/ 532263 h 532263"/>
              <a:gd name="connsiteX16" fmla="*/ 8311487 w 8830102"/>
              <a:gd name="connsiteY16" fmla="*/ 464024 h 532263"/>
              <a:gd name="connsiteX17" fmla="*/ 8830102 w 8830102"/>
              <a:gd name="connsiteY17" fmla="*/ 368490 h 532263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5660 w 8830102"/>
              <a:gd name="connsiteY2" fmla="*/ 122830 h 532263"/>
              <a:gd name="connsiteX3" fmla="*/ 463594 w 8830102"/>
              <a:gd name="connsiteY3" fmla="*/ 77654 h 532263"/>
              <a:gd name="connsiteX4" fmla="*/ 585837 w 8830102"/>
              <a:gd name="connsiteY4" fmla="*/ 121123 h 532263"/>
              <a:gd name="connsiteX5" fmla="*/ 696036 w 8830102"/>
              <a:gd name="connsiteY5" fmla="*/ 232012 h 532263"/>
              <a:gd name="connsiteX6" fmla="*/ 681377 w 8830102"/>
              <a:gd name="connsiteY6" fmla="*/ 127030 h 532263"/>
              <a:gd name="connsiteX7" fmla="*/ 791570 w 8830102"/>
              <a:gd name="connsiteY7" fmla="*/ 272955 h 532263"/>
              <a:gd name="connsiteX8" fmla="*/ 827961 w 8830102"/>
              <a:gd name="connsiteY8" fmla="*/ 137615 h 532263"/>
              <a:gd name="connsiteX9" fmla="*/ 1760561 w 8830102"/>
              <a:gd name="connsiteY9" fmla="*/ 0 h 532263"/>
              <a:gd name="connsiteX10" fmla="*/ 2406649 w 8830102"/>
              <a:gd name="connsiteY10" fmla="*/ 396822 h 532263"/>
              <a:gd name="connsiteX11" fmla="*/ 2616057 w 8830102"/>
              <a:gd name="connsiteY11" fmla="*/ 361064 h 532263"/>
              <a:gd name="connsiteX12" fmla="*/ 3248167 w 8830102"/>
              <a:gd name="connsiteY12" fmla="*/ 259308 h 532263"/>
              <a:gd name="connsiteX13" fmla="*/ 4148920 w 8830102"/>
              <a:gd name="connsiteY13" fmla="*/ 368490 h 532263"/>
              <a:gd name="connsiteX14" fmla="*/ 5322627 w 8830102"/>
              <a:gd name="connsiteY14" fmla="*/ 13648 h 532263"/>
              <a:gd name="connsiteX15" fmla="*/ 7096836 w 8830102"/>
              <a:gd name="connsiteY15" fmla="*/ 532263 h 532263"/>
              <a:gd name="connsiteX16" fmla="*/ 8311487 w 8830102"/>
              <a:gd name="connsiteY16" fmla="*/ 464024 h 532263"/>
              <a:gd name="connsiteX17" fmla="*/ 8830102 w 8830102"/>
              <a:gd name="connsiteY17" fmla="*/ 368490 h 532263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8006 w 8830102"/>
              <a:gd name="connsiteY2" fmla="*/ 58141 h 532263"/>
              <a:gd name="connsiteX3" fmla="*/ 463594 w 8830102"/>
              <a:gd name="connsiteY3" fmla="*/ 77654 h 532263"/>
              <a:gd name="connsiteX4" fmla="*/ 585837 w 8830102"/>
              <a:gd name="connsiteY4" fmla="*/ 121123 h 532263"/>
              <a:gd name="connsiteX5" fmla="*/ 696036 w 8830102"/>
              <a:gd name="connsiteY5" fmla="*/ 232012 h 532263"/>
              <a:gd name="connsiteX6" fmla="*/ 681377 w 8830102"/>
              <a:gd name="connsiteY6" fmla="*/ 127030 h 532263"/>
              <a:gd name="connsiteX7" fmla="*/ 791570 w 8830102"/>
              <a:gd name="connsiteY7" fmla="*/ 272955 h 532263"/>
              <a:gd name="connsiteX8" fmla="*/ 827961 w 8830102"/>
              <a:gd name="connsiteY8" fmla="*/ 137615 h 532263"/>
              <a:gd name="connsiteX9" fmla="*/ 1760561 w 8830102"/>
              <a:gd name="connsiteY9" fmla="*/ 0 h 532263"/>
              <a:gd name="connsiteX10" fmla="*/ 2406649 w 8830102"/>
              <a:gd name="connsiteY10" fmla="*/ 396822 h 532263"/>
              <a:gd name="connsiteX11" fmla="*/ 2616057 w 8830102"/>
              <a:gd name="connsiteY11" fmla="*/ 361064 h 532263"/>
              <a:gd name="connsiteX12" fmla="*/ 3248167 w 8830102"/>
              <a:gd name="connsiteY12" fmla="*/ 259308 h 532263"/>
              <a:gd name="connsiteX13" fmla="*/ 4148920 w 8830102"/>
              <a:gd name="connsiteY13" fmla="*/ 368490 h 532263"/>
              <a:gd name="connsiteX14" fmla="*/ 5322627 w 8830102"/>
              <a:gd name="connsiteY14" fmla="*/ 13648 h 532263"/>
              <a:gd name="connsiteX15" fmla="*/ 7096836 w 8830102"/>
              <a:gd name="connsiteY15" fmla="*/ 532263 h 532263"/>
              <a:gd name="connsiteX16" fmla="*/ 8311487 w 8830102"/>
              <a:gd name="connsiteY16" fmla="*/ 464024 h 532263"/>
              <a:gd name="connsiteX17" fmla="*/ 8830102 w 8830102"/>
              <a:gd name="connsiteY17" fmla="*/ 368490 h 532263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8006 w 8830102"/>
              <a:gd name="connsiteY2" fmla="*/ 58141 h 532263"/>
              <a:gd name="connsiteX3" fmla="*/ 463594 w 8830102"/>
              <a:gd name="connsiteY3" fmla="*/ 77654 h 532263"/>
              <a:gd name="connsiteX4" fmla="*/ 585837 w 8830102"/>
              <a:gd name="connsiteY4" fmla="*/ 121123 h 532263"/>
              <a:gd name="connsiteX5" fmla="*/ 696036 w 8830102"/>
              <a:gd name="connsiteY5" fmla="*/ 232012 h 532263"/>
              <a:gd name="connsiteX6" fmla="*/ 681377 w 8830102"/>
              <a:gd name="connsiteY6" fmla="*/ 127030 h 532263"/>
              <a:gd name="connsiteX7" fmla="*/ 753432 w 8830102"/>
              <a:gd name="connsiteY7" fmla="*/ 172278 h 532263"/>
              <a:gd name="connsiteX8" fmla="*/ 827961 w 8830102"/>
              <a:gd name="connsiteY8" fmla="*/ 137615 h 532263"/>
              <a:gd name="connsiteX9" fmla="*/ 1760561 w 8830102"/>
              <a:gd name="connsiteY9" fmla="*/ 0 h 532263"/>
              <a:gd name="connsiteX10" fmla="*/ 2406649 w 8830102"/>
              <a:gd name="connsiteY10" fmla="*/ 396822 h 532263"/>
              <a:gd name="connsiteX11" fmla="*/ 2616057 w 8830102"/>
              <a:gd name="connsiteY11" fmla="*/ 361064 h 532263"/>
              <a:gd name="connsiteX12" fmla="*/ 3248167 w 8830102"/>
              <a:gd name="connsiteY12" fmla="*/ 259308 h 532263"/>
              <a:gd name="connsiteX13" fmla="*/ 4148920 w 8830102"/>
              <a:gd name="connsiteY13" fmla="*/ 368490 h 532263"/>
              <a:gd name="connsiteX14" fmla="*/ 5322627 w 8830102"/>
              <a:gd name="connsiteY14" fmla="*/ 13648 h 532263"/>
              <a:gd name="connsiteX15" fmla="*/ 7096836 w 8830102"/>
              <a:gd name="connsiteY15" fmla="*/ 532263 h 532263"/>
              <a:gd name="connsiteX16" fmla="*/ 8311487 w 8830102"/>
              <a:gd name="connsiteY16" fmla="*/ 464024 h 532263"/>
              <a:gd name="connsiteX17" fmla="*/ 8830102 w 8830102"/>
              <a:gd name="connsiteY17" fmla="*/ 368490 h 532263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8006 w 8830102"/>
              <a:gd name="connsiteY2" fmla="*/ 58141 h 532263"/>
              <a:gd name="connsiteX3" fmla="*/ 463594 w 8830102"/>
              <a:gd name="connsiteY3" fmla="*/ 77654 h 532263"/>
              <a:gd name="connsiteX4" fmla="*/ 585837 w 8830102"/>
              <a:gd name="connsiteY4" fmla="*/ 121123 h 532263"/>
              <a:gd name="connsiteX5" fmla="*/ 751628 w 8830102"/>
              <a:gd name="connsiteY5" fmla="*/ 139530 h 532263"/>
              <a:gd name="connsiteX6" fmla="*/ 681377 w 8830102"/>
              <a:gd name="connsiteY6" fmla="*/ 127030 h 532263"/>
              <a:gd name="connsiteX7" fmla="*/ 753432 w 8830102"/>
              <a:gd name="connsiteY7" fmla="*/ 172278 h 532263"/>
              <a:gd name="connsiteX8" fmla="*/ 827961 w 8830102"/>
              <a:gd name="connsiteY8" fmla="*/ 137615 h 532263"/>
              <a:gd name="connsiteX9" fmla="*/ 1760561 w 8830102"/>
              <a:gd name="connsiteY9" fmla="*/ 0 h 532263"/>
              <a:gd name="connsiteX10" fmla="*/ 2406649 w 8830102"/>
              <a:gd name="connsiteY10" fmla="*/ 396822 h 532263"/>
              <a:gd name="connsiteX11" fmla="*/ 2616057 w 8830102"/>
              <a:gd name="connsiteY11" fmla="*/ 361064 h 532263"/>
              <a:gd name="connsiteX12" fmla="*/ 3248167 w 8830102"/>
              <a:gd name="connsiteY12" fmla="*/ 259308 h 532263"/>
              <a:gd name="connsiteX13" fmla="*/ 4148920 w 8830102"/>
              <a:gd name="connsiteY13" fmla="*/ 368490 h 532263"/>
              <a:gd name="connsiteX14" fmla="*/ 5322627 w 8830102"/>
              <a:gd name="connsiteY14" fmla="*/ 13648 h 532263"/>
              <a:gd name="connsiteX15" fmla="*/ 7096836 w 8830102"/>
              <a:gd name="connsiteY15" fmla="*/ 532263 h 532263"/>
              <a:gd name="connsiteX16" fmla="*/ 8311487 w 8830102"/>
              <a:gd name="connsiteY16" fmla="*/ 464024 h 532263"/>
              <a:gd name="connsiteX17" fmla="*/ 8830102 w 8830102"/>
              <a:gd name="connsiteY17" fmla="*/ 368490 h 532263"/>
              <a:gd name="connsiteX0" fmla="*/ 0 w 8830102"/>
              <a:gd name="connsiteY0" fmla="*/ 40943 h 532263"/>
              <a:gd name="connsiteX1" fmla="*/ 163773 w 8830102"/>
              <a:gd name="connsiteY1" fmla="*/ 81887 h 532263"/>
              <a:gd name="connsiteX2" fmla="*/ 248006 w 8830102"/>
              <a:gd name="connsiteY2" fmla="*/ 58141 h 532263"/>
              <a:gd name="connsiteX3" fmla="*/ 463594 w 8830102"/>
              <a:gd name="connsiteY3" fmla="*/ 77654 h 532263"/>
              <a:gd name="connsiteX4" fmla="*/ 585837 w 8830102"/>
              <a:gd name="connsiteY4" fmla="*/ 121123 h 532263"/>
              <a:gd name="connsiteX5" fmla="*/ 751628 w 8830102"/>
              <a:gd name="connsiteY5" fmla="*/ 139530 h 532263"/>
              <a:gd name="connsiteX6" fmla="*/ 681377 w 8830102"/>
              <a:gd name="connsiteY6" fmla="*/ 127030 h 532263"/>
              <a:gd name="connsiteX7" fmla="*/ 753432 w 8830102"/>
              <a:gd name="connsiteY7" fmla="*/ 172278 h 532263"/>
              <a:gd name="connsiteX8" fmla="*/ 827961 w 8830102"/>
              <a:gd name="connsiteY8" fmla="*/ 137615 h 532263"/>
              <a:gd name="connsiteX9" fmla="*/ 1760561 w 8830102"/>
              <a:gd name="connsiteY9" fmla="*/ 0 h 532263"/>
              <a:gd name="connsiteX10" fmla="*/ 2367925 w 8830102"/>
              <a:gd name="connsiteY10" fmla="*/ 312316 h 532263"/>
              <a:gd name="connsiteX11" fmla="*/ 2616057 w 8830102"/>
              <a:gd name="connsiteY11" fmla="*/ 361064 h 532263"/>
              <a:gd name="connsiteX12" fmla="*/ 3248167 w 8830102"/>
              <a:gd name="connsiteY12" fmla="*/ 259308 h 532263"/>
              <a:gd name="connsiteX13" fmla="*/ 4148920 w 8830102"/>
              <a:gd name="connsiteY13" fmla="*/ 368490 h 532263"/>
              <a:gd name="connsiteX14" fmla="*/ 5322627 w 8830102"/>
              <a:gd name="connsiteY14" fmla="*/ 13648 h 532263"/>
              <a:gd name="connsiteX15" fmla="*/ 7096836 w 8830102"/>
              <a:gd name="connsiteY15" fmla="*/ 532263 h 532263"/>
              <a:gd name="connsiteX16" fmla="*/ 8311487 w 8830102"/>
              <a:gd name="connsiteY16" fmla="*/ 464024 h 532263"/>
              <a:gd name="connsiteX17" fmla="*/ 8830102 w 8830102"/>
              <a:gd name="connsiteY17" fmla="*/ 368490 h 5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30102" h="532263">
                <a:moveTo>
                  <a:pt x="0" y="40943"/>
                </a:moveTo>
                <a:cubicBezTo>
                  <a:pt x="19193" y="45208"/>
                  <a:pt x="122439" y="79021"/>
                  <a:pt x="163773" y="81887"/>
                </a:cubicBezTo>
                <a:cubicBezTo>
                  <a:pt x="205107" y="84753"/>
                  <a:pt x="198036" y="58846"/>
                  <a:pt x="248006" y="58141"/>
                </a:cubicBezTo>
                <a:cubicBezTo>
                  <a:pt x="297976" y="57436"/>
                  <a:pt x="407289" y="67157"/>
                  <a:pt x="463594" y="77654"/>
                </a:cubicBezTo>
                <a:cubicBezTo>
                  <a:pt x="519899" y="88151"/>
                  <a:pt x="537831" y="110810"/>
                  <a:pt x="585837" y="121123"/>
                </a:cubicBezTo>
                <a:cubicBezTo>
                  <a:pt x="633843" y="131436"/>
                  <a:pt x="735705" y="138546"/>
                  <a:pt x="751628" y="139530"/>
                </a:cubicBezTo>
                <a:cubicBezTo>
                  <a:pt x="767551" y="140515"/>
                  <a:pt x="665455" y="120206"/>
                  <a:pt x="681377" y="127030"/>
                </a:cubicBezTo>
                <a:cubicBezTo>
                  <a:pt x="697299" y="133854"/>
                  <a:pt x="736996" y="190140"/>
                  <a:pt x="753432" y="172278"/>
                </a:cubicBezTo>
                <a:lnTo>
                  <a:pt x="827961" y="137615"/>
                </a:lnTo>
                <a:lnTo>
                  <a:pt x="1760561" y="0"/>
                </a:lnTo>
                <a:lnTo>
                  <a:pt x="2367925" y="312316"/>
                </a:lnTo>
                <a:cubicBezTo>
                  <a:pt x="2378715" y="295238"/>
                  <a:pt x="2605267" y="378142"/>
                  <a:pt x="2616057" y="361064"/>
                </a:cubicBezTo>
                <a:lnTo>
                  <a:pt x="3248167" y="259308"/>
                </a:lnTo>
                <a:lnTo>
                  <a:pt x="4148920" y="368490"/>
                </a:lnTo>
                <a:lnTo>
                  <a:pt x="5322627" y="13648"/>
                </a:lnTo>
                <a:lnTo>
                  <a:pt x="7096836" y="532263"/>
                </a:lnTo>
                <a:lnTo>
                  <a:pt x="8311487" y="464024"/>
                </a:lnTo>
                <a:lnTo>
                  <a:pt x="8830102" y="368490"/>
                </a:lnTo>
              </a:path>
            </a:pathLst>
          </a:custGeom>
          <a:noFill/>
          <a:ln w="31750">
            <a:solidFill>
              <a:schemeClr val="bg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>
            <a:spLocks noChangeArrowheads="1"/>
          </p:cNvSpPr>
          <p:nvPr/>
        </p:nvSpPr>
        <p:spPr bwMode="auto">
          <a:xfrm>
            <a:off x="5267135" y="2112868"/>
            <a:ext cx="2745305" cy="225029"/>
          </a:xfrm>
          <a:custGeom>
            <a:avLst/>
            <a:gdLst>
              <a:gd name="T0" fmla="*/ 0 w 3316406"/>
              <a:gd name="T1" fmla="*/ 0 h 300251"/>
              <a:gd name="T2" fmla="*/ 1661959 w 3316406"/>
              <a:gd name="T3" fmla="*/ 289373 h 300251"/>
              <a:gd name="T4" fmla="*/ 2874374 w 3316406"/>
              <a:gd name="T5" fmla="*/ 170992 h 300251"/>
              <a:gd name="T6" fmla="*/ 3310270 w 3316406"/>
              <a:gd name="T7" fmla="*/ 92072 h 300251"/>
              <a:gd name="T8" fmla="*/ 0 60000 65536"/>
              <a:gd name="T9" fmla="*/ 0 60000 65536"/>
              <a:gd name="T10" fmla="*/ 0 60000 65536"/>
              <a:gd name="T11" fmla="*/ 0 60000 65536"/>
              <a:gd name="T12" fmla="*/ 0 w 3316406"/>
              <a:gd name="T13" fmla="*/ 0 h 300251"/>
              <a:gd name="T14" fmla="*/ 3316406 w 3316406"/>
              <a:gd name="T15" fmla="*/ 300251 h 3002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16406" h="300251">
                <a:moveTo>
                  <a:pt x="0" y="0"/>
                </a:moveTo>
                <a:lnTo>
                  <a:pt x="1665027" y="300251"/>
                </a:lnTo>
                <a:lnTo>
                  <a:pt x="2879678" y="177421"/>
                </a:lnTo>
                <a:lnTo>
                  <a:pt x="3316406" y="95534"/>
                </a:lnTo>
              </a:path>
            </a:pathLst>
          </a:custGeom>
          <a:noFill/>
          <a:ln w="15875">
            <a:solidFill>
              <a:srgbClr val="C132F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284118" y="2226130"/>
            <a:ext cx="495749" cy="44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en-US" sz="2000" b="1" u="sng" dirty="0" err="1">
                <a:solidFill>
                  <a:schemeClr val="bg2"/>
                </a:solidFill>
                <a:cs typeface="Times New Roman (Hebrew)" charset="-79"/>
              </a:rPr>
              <a:t>b</a:t>
            </a:r>
            <a:r>
              <a:rPr lang="en-US" sz="2000" b="1" dirty="0" err="1">
                <a:solidFill>
                  <a:schemeClr val="bg2"/>
                </a:solidFill>
                <a:cs typeface="Times New Roman (Hebrew)" charset="-79"/>
              </a:rPr>
              <a:t>,</a:t>
            </a:r>
            <a:r>
              <a:rPr lang="en-US" sz="2000" b="1" u="sng" dirty="0" err="1">
                <a:solidFill>
                  <a:schemeClr val="bg2"/>
                </a:solidFill>
                <a:cs typeface="Times New Roman (Hebrew)" charset="-79"/>
              </a:rPr>
              <a:t>c</a:t>
            </a:r>
            <a:endParaRPr lang="en-US" sz="2000" b="1" u="sng" dirty="0">
              <a:solidFill>
                <a:schemeClr val="bg2"/>
              </a:solidFill>
              <a:cs typeface="Times New Roman (Hebrew)" charset="-79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869225" y="1705111"/>
            <a:ext cx="1049837" cy="45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en-US" sz="2400" b="1" dirty="0" err="1">
                <a:solidFill>
                  <a:schemeClr val="bg2"/>
                </a:solidFill>
                <a:cs typeface="Times New Roman (Hebrew)" charset="-79"/>
              </a:rPr>
              <a:t>B,D,</a:t>
            </a:r>
            <a:r>
              <a:rPr lang="en-US" sz="2400" b="1" dirty="0" err="1">
                <a:solidFill>
                  <a:schemeClr val="bg2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err="1">
                <a:solidFill>
                  <a:schemeClr val="bg2"/>
                </a:solidFill>
                <a:cs typeface="Times New Roman (Hebrew)" charset="-79"/>
              </a:rPr>
              <a:t>c</a:t>
            </a:r>
            <a:endParaRPr lang="en-US" sz="2400" b="1" dirty="0">
              <a:solidFill>
                <a:schemeClr val="bg2"/>
              </a:solidFill>
              <a:cs typeface="Times New Roman (Hebrew)" charset="-79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67605" y="511222"/>
            <a:ext cx="8812660" cy="826532"/>
            <a:chOff x="67604" y="986441"/>
            <a:chExt cx="8812660" cy="1102043"/>
          </a:xfrm>
        </p:grpSpPr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76453" y="1298254"/>
              <a:ext cx="88038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ea typeface="+mn-ea"/>
                  <a:cs typeface="Times New Roman (Hebrew)" charset="-79"/>
                </a:rPr>
                <a:t>|               |                                                                |                          |      </a:t>
              </a:r>
            </a:p>
          </p:txBody>
        </p:sp>
        <p:cxnSp>
          <p:nvCxnSpPr>
            <p:cNvPr id="20" name="Straight Arrow Connector 13"/>
            <p:cNvCxnSpPr/>
            <p:nvPr/>
          </p:nvCxnSpPr>
          <p:spPr bwMode="auto">
            <a:xfrm>
              <a:off x="204584" y="1582074"/>
              <a:ext cx="8561243" cy="1588"/>
            </a:xfrm>
            <a:prstGeom prst="straightConnector1">
              <a:avLst/>
            </a:prstGeom>
            <a:noFill/>
            <a:ln w="44450" cap="flat" cmpd="sng" algn="ctr">
              <a:gradFill flip="none" rotWithShape="1">
                <a:gsLst>
                  <a:gs pos="0">
                    <a:srgbClr val="FF6600"/>
                  </a:gs>
                  <a:gs pos="10000">
                    <a:srgbClr val="FF0000"/>
                  </a:gs>
                  <a:gs pos="29000">
                    <a:srgbClr val="8600C0"/>
                  </a:gs>
                  <a:gs pos="81000">
                    <a:srgbClr val="1530FF"/>
                  </a:gs>
                  <a:gs pos="100000">
                    <a:srgbClr val="6AD6FF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arrow"/>
            </a:ln>
            <a:effectLst>
              <a:outerShdw dist="50800" sx="1000" sy="1000" algn="ctr" rotWithShape="0">
                <a:srgbClr val="000000"/>
              </a:outerShdw>
            </a:effectLst>
          </p:spPr>
        </p:cxnSp>
        <p:sp>
          <p:nvSpPr>
            <p:cNvPr id="21" name="TextBox 17"/>
            <p:cNvSpPr txBox="1">
              <a:spLocks noChangeArrowheads="1"/>
            </p:cNvSpPr>
            <p:nvPr/>
          </p:nvSpPr>
          <p:spPr bwMode="auto">
            <a:xfrm>
              <a:off x="3566300" y="1596041"/>
              <a:ext cx="95410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Symbol" pitchFamily="18" charset="2"/>
                  <a:ea typeface="+mn-ea"/>
                  <a:cs typeface="Times New Roman (Hebrew)" charset="-79"/>
                </a:rPr>
                <a:t>t </a:t>
              </a:r>
              <a:r>
                <a:rPr lang="en-US" b="1" dirty="0">
                  <a:solidFill>
                    <a:srgbClr val="000000"/>
                  </a:solidFill>
                  <a:latin typeface="+mn-lt"/>
                  <a:ea typeface="+mn-ea"/>
                  <a:cs typeface="Times New Roman (Hebrew)" charset="-79"/>
                </a:rPr>
                <a:t>[fm/c]</a:t>
              </a:r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67604" y="986441"/>
              <a:ext cx="63017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+mn-lt"/>
                  <a:ea typeface="+mn-ea"/>
                  <a:cs typeface="Times New Roman (Hebrew)" charset="-79"/>
                </a:rPr>
                <a:t>0             0.5                                                              </a:t>
              </a:r>
              <a:r>
                <a:rPr lang="en-US" sz="1000" b="1" dirty="0">
                  <a:solidFill>
                    <a:srgbClr val="000000"/>
                  </a:solidFill>
                  <a:latin typeface="+mn-lt"/>
                  <a:ea typeface="+mn-ea"/>
                  <a:cs typeface="Times New Roman (Hebrew)" charset="-79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+mn-lt"/>
                  <a:ea typeface="+mn-ea"/>
                  <a:cs typeface="Times New Roman (Hebrew)" charset="-79"/>
                </a:rPr>
                <a:t>5                         10</a:t>
              </a: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319604" y="2607401"/>
            <a:ext cx="3617055" cy="1532920"/>
          </a:xfrm>
          <a:prstGeom prst="rect">
            <a:avLst/>
          </a:prstGeom>
          <a:solidFill>
            <a:schemeClr val="bg2"/>
          </a:solidFill>
          <a:ln w="41275" cmpd="dbl">
            <a:solidFill>
              <a:srgbClr val="A700D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b="1" u="sng" dirty="0">
                <a:solidFill>
                  <a:srgbClr val="7800C3"/>
                </a:solidFill>
                <a:latin typeface="Optima"/>
                <a:cs typeface="Optima"/>
              </a:rPr>
              <a:t> </a:t>
            </a:r>
            <a:r>
              <a:rPr lang="en-US" b="1" u="sng" dirty="0">
                <a:solidFill>
                  <a:srgbClr val="7800C3"/>
                </a:solidFill>
                <a:latin typeface="Optima"/>
                <a:cs typeface="Optima"/>
              </a:rPr>
              <a:t>Dynamics of HF in QGP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b="1" dirty="0" err="1">
                <a:solidFill>
                  <a:srgbClr val="7800C3"/>
                </a:solidFill>
                <a:latin typeface="Optima"/>
                <a:cs typeface="Optima"/>
              </a:rPr>
              <a:t>Themalization</a:t>
            </a:r>
            <a:r>
              <a:rPr lang="en-US" sz="1600" b="1" dirty="0">
                <a:solidFill>
                  <a:srgbClr val="7800C3"/>
                </a:solidFill>
                <a:latin typeface="Optima"/>
                <a:cs typeface="Optima"/>
              </a:rPr>
              <a:t> </a:t>
            </a:r>
            <a:r>
              <a:rPr lang="en-US" sz="1600" dirty="0">
                <a:solidFill>
                  <a:srgbClr val="7800C3"/>
                </a:solidFill>
                <a:latin typeface="Optima"/>
                <a:cs typeface="Optima"/>
              </a:rPr>
              <a:t>(</a:t>
            </a:r>
            <a:r>
              <a:rPr lang="en-US" sz="1600" dirty="0" err="1">
                <a:solidFill>
                  <a:srgbClr val="7800C3"/>
                </a:solidFill>
                <a:latin typeface="Optima"/>
                <a:cs typeface="Optima"/>
              </a:rPr>
              <a:t>p</a:t>
            </a:r>
            <a:r>
              <a:rPr lang="en-US" sz="1600" baseline="-25000" dirty="0" err="1">
                <a:solidFill>
                  <a:srgbClr val="7800C3"/>
                </a:solidFill>
                <a:latin typeface="Optima"/>
                <a:cs typeface="Optima"/>
              </a:rPr>
              <a:t>T</a:t>
            </a:r>
            <a:r>
              <a:rPr lang="en-US" sz="1600" baseline="-25000" dirty="0">
                <a:solidFill>
                  <a:srgbClr val="7800C3"/>
                </a:solidFill>
                <a:latin typeface="Optima"/>
                <a:cs typeface="Optima"/>
              </a:rPr>
              <a:t> </a:t>
            </a:r>
            <a:r>
              <a:rPr lang="en-US" sz="1600" dirty="0">
                <a:solidFill>
                  <a:srgbClr val="7800C3"/>
                </a:solidFill>
                <a:latin typeface="Optima"/>
                <a:cs typeface="Optima"/>
              </a:rPr>
              <a:t>~ m</a:t>
            </a:r>
            <a:r>
              <a:rPr lang="en-US" sz="1600" baseline="-25000" dirty="0">
                <a:solidFill>
                  <a:srgbClr val="7800C3"/>
                </a:solidFill>
                <a:latin typeface="Optima"/>
                <a:cs typeface="Optima"/>
              </a:rPr>
              <a:t>c</a:t>
            </a:r>
            <a:r>
              <a:rPr lang="en-US" sz="1600" dirty="0">
                <a:solidFill>
                  <a:srgbClr val="7800C3"/>
                </a:solidFill>
                <a:latin typeface="Optima"/>
                <a:cs typeface="Optima"/>
              </a:rPr>
              <a:t>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it-IT" sz="1600" b="1" dirty="0" err="1">
                <a:solidFill>
                  <a:srgbClr val="7800C3"/>
                </a:solidFill>
                <a:latin typeface="Optima"/>
                <a:cs typeface="Optima"/>
              </a:rPr>
              <a:t>Transp</a:t>
            </a:r>
            <a:r>
              <a:rPr lang="it-IT" sz="1600" b="1" dirty="0">
                <a:solidFill>
                  <a:srgbClr val="7800C3"/>
                </a:solidFill>
                <a:latin typeface="Optima"/>
                <a:cs typeface="Optima"/>
              </a:rPr>
              <a:t>. </a:t>
            </a:r>
            <a:r>
              <a:rPr lang="it-IT" sz="1600" b="1" dirty="0" err="1">
                <a:solidFill>
                  <a:srgbClr val="7800C3"/>
                </a:solidFill>
                <a:latin typeface="Optima"/>
                <a:cs typeface="Optima"/>
              </a:rPr>
              <a:t>Coeff</a:t>
            </a:r>
            <a:r>
              <a:rPr lang="it-IT" sz="1600" b="1" dirty="0">
                <a:solidFill>
                  <a:srgbClr val="7800C3"/>
                </a:solidFill>
                <a:latin typeface="Optima"/>
                <a:cs typeface="Optima"/>
              </a:rPr>
              <a:t>. of QCD </a:t>
            </a:r>
            <a:r>
              <a:rPr lang="it-IT" sz="1600" b="1" dirty="0" err="1">
                <a:solidFill>
                  <a:srgbClr val="7800C3"/>
                </a:solidFill>
                <a:latin typeface="Optima"/>
                <a:cs typeface="Optima"/>
              </a:rPr>
              <a:t>matter</a:t>
            </a:r>
            <a:r>
              <a:rPr lang="it-IT" sz="1600" b="1" dirty="0">
                <a:solidFill>
                  <a:srgbClr val="7800C3"/>
                </a:solidFill>
                <a:latin typeface="Optima"/>
                <a:cs typeface="Optima"/>
              </a:rPr>
              <a:t> D</a:t>
            </a:r>
            <a:r>
              <a:rPr lang="it-IT" sz="1600" b="1" baseline="-25000" dirty="0">
                <a:solidFill>
                  <a:srgbClr val="7800C3"/>
                </a:solidFill>
                <a:latin typeface="Optima"/>
                <a:cs typeface="Optima"/>
              </a:rPr>
              <a:t>s</a:t>
            </a:r>
            <a:r>
              <a:rPr lang="it-IT" sz="1600" b="1" dirty="0">
                <a:solidFill>
                  <a:srgbClr val="7800C3"/>
                </a:solidFill>
                <a:latin typeface="Optima"/>
                <a:cs typeface="Optima"/>
              </a:rPr>
              <a:t>(T)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it-IT" sz="1600" dirty="0">
                <a:solidFill>
                  <a:srgbClr val="C97DC5"/>
                </a:solidFill>
                <a:latin typeface="Optima"/>
                <a:cs typeface="Optima"/>
              </a:rPr>
              <a:t>Radiative </a:t>
            </a:r>
            <a:r>
              <a:rPr lang="it-IT" sz="1600" dirty="0" err="1">
                <a:solidFill>
                  <a:srgbClr val="C97DC5"/>
                </a:solidFill>
                <a:latin typeface="Optima"/>
                <a:cs typeface="Optima"/>
              </a:rPr>
              <a:t>E</a:t>
            </a:r>
            <a:r>
              <a:rPr lang="it-IT" sz="1600" baseline="-25000" dirty="0" err="1">
                <a:solidFill>
                  <a:srgbClr val="C97DC5"/>
                </a:solidFill>
                <a:latin typeface="Optima"/>
                <a:cs typeface="Optima"/>
              </a:rPr>
              <a:t>loss</a:t>
            </a:r>
            <a:r>
              <a:rPr lang="it-IT" sz="1600" dirty="0">
                <a:solidFill>
                  <a:srgbClr val="C97DC5"/>
                </a:solidFill>
                <a:latin typeface="Optima"/>
                <a:cs typeface="Optima"/>
              </a:rPr>
              <a:t> &amp; Jet Quenching (</a:t>
            </a:r>
            <a:r>
              <a:rPr lang="it-IT" sz="1600" dirty="0" err="1">
                <a:solidFill>
                  <a:srgbClr val="C97DC5"/>
                </a:solidFill>
                <a:latin typeface="Optima"/>
                <a:cs typeface="Optima"/>
              </a:rPr>
              <a:t>p</a:t>
            </a:r>
            <a:r>
              <a:rPr lang="it-IT" sz="1600" baseline="-25000" dirty="0" err="1">
                <a:solidFill>
                  <a:srgbClr val="C97DC5"/>
                </a:solidFill>
                <a:latin typeface="Optima"/>
                <a:cs typeface="Optima"/>
              </a:rPr>
              <a:t>T</a:t>
            </a:r>
            <a:r>
              <a:rPr lang="it-IT" sz="1600" dirty="0">
                <a:solidFill>
                  <a:srgbClr val="C97DC5"/>
                </a:solidFill>
                <a:latin typeface="Optima"/>
                <a:cs typeface="Optima"/>
              </a:rPr>
              <a:t>&gt;&gt;m</a:t>
            </a:r>
            <a:r>
              <a:rPr lang="it-IT" sz="1600" baseline="-25000" dirty="0">
                <a:solidFill>
                  <a:srgbClr val="C97DC5"/>
                </a:solidFill>
                <a:latin typeface="Optima"/>
                <a:cs typeface="Optima"/>
              </a:rPr>
              <a:t>c</a:t>
            </a:r>
            <a:r>
              <a:rPr lang="it-IT" sz="1600" dirty="0">
                <a:solidFill>
                  <a:srgbClr val="C97DC5"/>
                </a:solidFill>
                <a:latin typeface="Optima"/>
                <a:cs typeface="Optima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5936659" y="3000273"/>
                <a:ext cx="3207341" cy="1317605"/>
              </a:xfrm>
              <a:prstGeom prst="rect">
                <a:avLst/>
              </a:prstGeom>
              <a:solidFill>
                <a:srgbClr val="F2F2F2"/>
              </a:solidFill>
              <a:ln w="38100" cmpd="dbl">
                <a:solidFill>
                  <a:srgbClr val="1530FF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2800"/>
                  </a:lnSpc>
                  <a:buFontTx/>
                  <a:buChar char="•"/>
                  <a:defRPr/>
                </a:pPr>
                <a:r>
                  <a:rPr lang="en-US" sz="1600" dirty="0">
                    <a:solidFill>
                      <a:srgbClr val="0000FF"/>
                    </a:solidFill>
                    <a:latin typeface="Optima"/>
                    <a:cs typeface="Optima"/>
                  </a:rPr>
                  <a:t> </a:t>
                </a:r>
                <a:r>
                  <a:rPr lang="en-US" sz="1600" b="1" u="sng" dirty="0" err="1">
                    <a:solidFill>
                      <a:srgbClr val="0000FF"/>
                    </a:solidFill>
                    <a:latin typeface="Optima"/>
                    <a:cs typeface="Optima"/>
                  </a:rPr>
                  <a:t>Hadronization</a:t>
                </a:r>
                <a:endParaRPr lang="en-US" sz="1600" b="1" u="sng" dirty="0">
                  <a:solidFill>
                    <a:srgbClr val="0000FF"/>
                  </a:solidFill>
                  <a:latin typeface="Optima"/>
                  <a:cs typeface="Optima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1600" dirty="0">
                    <a:solidFill>
                      <a:srgbClr val="0000FF"/>
                    </a:solidFill>
                    <a:latin typeface="Optima"/>
                    <a:cs typeface="Optima"/>
                  </a:rPr>
                  <a:t>   - coalescence and/or </a:t>
                </a:r>
                <a:r>
                  <a:rPr lang="en-US" sz="1600" dirty="0" err="1">
                    <a:solidFill>
                      <a:srgbClr val="0000FF"/>
                    </a:solidFill>
                    <a:latin typeface="Optima"/>
                    <a:cs typeface="Optima"/>
                  </a:rPr>
                  <a:t>fragm</a:t>
                </a:r>
                <a:r>
                  <a:rPr lang="en-US" sz="1600" dirty="0">
                    <a:solidFill>
                      <a:srgbClr val="0000FF"/>
                    </a:solidFill>
                    <a:latin typeface="Optima"/>
                    <a:cs typeface="Optima"/>
                  </a:rPr>
                  <a:t>.</a:t>
                </a: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1600" dirty="0">
                    <a:solidFill>
                      <a:srgbClr val="0000FF"/>
                    </a:solidFill>
                    <a:latin typeface="Optima"/>
                    <a:cs typeface="Optima"/>
                  </a:rPr>
                  <a:t>   - large </a:t>
                </a:r>
                <a:r>
                  <a:rPr lang="en-US" sz="1600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1600" baseline="-25000" dirty="0">
                    <a:solidFill>
                      <a:srgbClr val="0000FF"/>
                    </a:solidFill>
                    <a:latin typeface="Optima"/>
                    <a:cs typeface="Optima"/>
                  </a:rPr>
                  <a:t>c</a:t>
                </a:r>
                <a:r>
                  <a:rPr lang="en-US" sz="1600" dirty="0">
                    <a:solidFill>
                      <a:srgbClr val="0000FF"/>
                    </a:solidFill>
                    <a:latin typeface="Optima"/>
                    <a:cs typeface="Optima"/>
                  </a:rPr>
                  <a:t>/D in </a:t>
                </a:r>
                <a:r>
                  <a:rPr lang="en-US" sz="1600" dirty="0" err="1">
                    <a:solidFill>
                      <a:srgbClr val="0000FF"/>
                    </a:solidFill>
                    <a:latin typeface="Optima"/>
                    <a:cs typeface="Optima"/>
                  </a:rPr>
                  <a:t>pp,pA,AA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tima"/>
                      </a:rPr>
                      <m:t>≠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FF"/>
                  </a:solidFill>
                  <a:latin typeface="Optima"/>
                  <a:cs typeface="Optima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sz="1600" dirty="0">
                    <a:solidFill>
                      <a:srgbClr val="0000FF"/>
                    </a:solidFill>
                    <a:latin typeface="Optima"/>
                    <a:cs typeface="Optima"/>
                    <a:sym typeface="Wingdings"/>
                  </a:rPr>
                  <a:t>    affects observables</a:t>
                </a:r>
                <a:endParaRPr lang="en-US" sz="1600" baseline="-25000" dirty="0">
                  <a:solidFill>
                    <a:srgbClr val="0000FF"/>
                  </a:solidFill>
                  <a:latin typeface="Optima"/>
                  <a:cs typeface="Optima"/>
                  <a:sym typeface="Wingdings"/>
                </a:endParaRPr>
              </a:p>
            </p:txBody>
          </p:sp>
        </mc:Choice>
        <mc:Fallback xmlns="">
          <p:sp>
            <p:nvSpPr>
              <p:cNvPr id="2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36659" y="3000273"/>
                <a:ext cx="3207341" cy="1317605"/>
              </a:xfrm>
              <a:prstGeom prst="rect">
                <a:avLst/>
              </a:prstGeom>
              <a:blipFill>
                <a:blip r:embed="rId2"/>
                <a:stretch>
                  <a:fillRect l="-391" b="-2778"/>
                </a:stretch>
              </a:blipFill>
              <a:ln w="38100" cmpd="dbl">
                <a:solidFill>
                  <a:srgbClr val="153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0" y="2028416"/>
            <a:ext cx="89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it-IT" sz="1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0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 &lt;</a:t>
            </a:r>
            <a:r>
              <a:rPr lang="it-IT" sz="1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/>
                <a:cs typeface="Abadi MT Condensed Light"/>
              </a:rPr>
              <a:t>0.1 fm/c</a:t>
            </a:r>
          </a:p>
        </p:txBody>
      </p:sp>
      <p:sp>
        <p:nvSpPr>
          <p:cNvPr id="6" name="CasellaDiTesto 5"/>
          <p:cNvSpPr txBox="1"/>
          <p:nvPr/>
        </p:nvSpPr>
        <p:spPr>
          <a:xfrm rot="399362">
            <a:off x="7809785" y="263795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solidFill>
                  <a:schemeClr val="bg1"/>
                </a:solidFill>
                <a:latin typeface="Optima"/>
                <a:cs typeface="Optima"/>
              </a:rPr>
              <a:t>Adapted</a:t>
            </a:r>
            <a:r>
              <a:rPr lang="it-IT" sz="800" dirty="0">
                <a:solidFill>
                  <a:schemeClr val="bg1"/>
                </a:solidFill>
                <a:latin typeface="Optima"/>
                <a:cs typeface="Optima"/>
              </a:rPr>
              <a:t> from</a:t>
            </a:r>
          </a:p>
          <a:p>
            <a:r>
              <a:rPr lang="it-IT" sz="800" dirty="0" err="1">
                <a:solidFill>
                  <a:schemeClr val="bg1"/>
                </a:solidFill>
                <a:latin typeface="Optima"/>
                <a:cs typeface="Optima"/>
              </a:rPr>
              <a:t>Rapp</a:t>
            </a:r>
            <a:r>
              <a:rPr lang="it-IT" sz="800" dirty="0">
                <a:solidFill>
                  <a:schemeClr val="bg1"/>
                </a:solidFill>
                <a:latin typeface="Optima"/>
                <a:cs typeface="Optima"/>
              </a:rPr>
              <a:t> &amp;Greco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37095" y="1158228"/>
            <a:ext cx="2265364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dbl">
            <a:solidFill>
              <a:srgbClr val="CA003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tima"/>
                <a:cs typeface="Optima"/>
              </a:rPr>
              <a:t>HF </a:t>
            </a:r>
            <a:r>
              <a:rPr lang="it-IT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Optima"/>
                <a:cs typeface="Optima"/>
              </a:rPr>
              <a:t>into</a:t>
            </a:r>
            <a:r>
              <a:rPr lang="it-IT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tima"/>
                <a:cs typeface="Optima"/>
              </a:rPr>
              <a:t> </a:t>
            </a:r>
            <a:r>
              <a:rPr lang="it-IT" sz="1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Optima"/>
                <a:cs typeface="Optima"/>
              </a:rPr>
              <a:t>Glasma</a:t>
            </a:r>
            <a:endParaRPr lang="it-IT" sz="1600" b="1" dirty="0">
              <a:solidFill>
                <a:schemeClr val="accent2">
                  <a:lumMod val="60000"/>
                  <a:lumOff val="40000"/>
                </a:schemeClr>
              </a:solidFill>
              <a:latin typeface="Optima"/>
              <a:cs typeface="Optima"/>
            </a:endParaRPr>
          </a:p>
          <a:p>
            <a:pPr marL="342900" indent="-342900">
              <a:buFont typeface="Wingdings" charset="2"/>
              <a:buChar char="v"/>
            </a:pP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HF under </a:t>
            </a:r>
            <a:r>
              <a:rPr lang="it-IT" sz="1600" b="1" dirty="0">
                <a:solidFill>
                  <a:srgbClr val="C00000"/>
                </a:solidFill>
                <a:latin typeface="Optima"/>
                <a:cs typeface="Optima"/>
              </a:rPr>
              <a:t>e.m. field</a:t>
            </a:r>
          </a:p>
          <a:p>
            <a:pPr marL="342900" indent="-342900">
              <a:buFont typeface="Wingdings" charset="2"/>
              <a:buChar char="v"/>
            </a:pPr>
            <a:r>
              <a:rPr lang="it-IT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tima"/>
                <a:cs typeface="Optima"/>
              </a:rPr>
              <a:t>HF under </a:t>
            </a:r>
            <a:r>
              <a:rPr lang="it-IT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Optima"/>
                <a:cs typeface="Optima"/>
              </a:rPr>
              <a:t>vorticity</a:t>
            </a:r>
            <a:endParaRPr lang="it-IT" sz="1600" dirty="0">
              <a:solidFill>
                <a:schemeClr val="accent2">
                  <a:lumMod val="60000"/>
                  <a:lumOff val="40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25" name="Freeform 16"/>
          <p:cNvSpPr>
            <a:spLocks noChangeArrowheads="1"/>
          </p:cNvSpPr>
          <p:nvPr/>
        </p:nvSpPr>
        <p:spPr bwMode="auto">
          <a:xfrm>
            <a:off x="932120" y="2283456"/>
            <a:ext cx="7163522" cy="243328"/>
          </a:xfrm>
          <a:custGeom>
            <a:avLst/>
            <a:gdLst>
              <a:gd name="T0" fmla="*/ 0 w 8830102"/>
              <a:gd name="T1" fmla="*/ 2 h 641445"/>
              <a:gd name="T2" fmla="*/ 75801 w 8830102"/>
              <a:gd name="T3" fmla="*/ 2 h 641445"/>
              <a:gd name="T4" fmla="*/ 113703 w 8830102"/>
              <a:gd name="T5" fmla="*/ 2 h 641445"/>
              <a:gd name="T6" fmla="*/ 227402 w 8830102"/>
              <a:gd name="T7" fmla="*/ 2 h 641445"/>
              <a:gd name="T8" fmla="*/ 284252 w 8830102"/>
              <a:gd name="T9" fmla="*/ 2 h 641445"/>
              <a:gd name="T10" fmla="*/ 322155 w 8830102"/>
              <a:gd name="T11" fmla="*/ 2 h 641445"/>
              <a:gd name="T12" fmla="*/ 366369 w 8830102"/>
              <a:gd name="T13" fmla="*/ 2 h 641445"/>
              <a:gd name="T14" fmla="*/ 385322 w 8830102"/>
              <a:gd name="T15" fmla="*/ 2 h 641445"/>
              <a:gd name="T16" fmla="*/ 814857 w 8830102"/>
              <a:gd name="T17" fmla="*/ 0 h 641445"/>
              <a:gd name="T18" fmla="*/ 1206491 w 8830102"/>
              <a:gd name="T19" fmla="*/ 4 h 641445"/>
              <a:gd name="T20" fmla="*/ 1503372 w 8830102"/>
              <a:gd name="T21" fmla="*/ 2 h 641445"/>
              <a:gd name="T22" fmla="*/ 1920272 w 8830102"/>
              <a:gd name="T23" fmla="*/ 2 h 641445"/>
              <a:gd name="T24" fmla="*/ 2463502 w 8830102"/>
              <a:gd name="T25" fmla="*/ 2 h 641445"/>
              <a:gd name="T26" fmla="*/ 3284671 w 8830102"/>
              <a:gd name="T27" fmla="*/ 3 h 641445"/>
              <a:gd name="T28" fmla="*/ 3846851 w 8830102"/>
              <a:gd name="T29" fmla="*/ 2 h 641445"/>
              <a:gd name="T30" fmla="*/ 4086872 w 8830102"/>
              <a:gd name="T31" fmla="*/ 2 h 6414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830102"/>
              <a:gd name="T49" fmla="*/ 0 h 641445"/>
              <a:gd name="T50" fmla="*/ 8830102 w 8830102"/>
              <a:gd name="T51" fmla="*/ 641445 h 6414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830102" h="641445">
                <a:moveTo>
                  <a:pt x="0" y="40943"/>
                </a:moveTo>
                <a:cubicBezTo>
                  <a:pt x="19193" y="45208"/>
                  <a:pt x="123404" y="63945"/>
                  <a:pt x="163773" y="81887"/>
                </a:cubicBezTo>
                <a:cubicBezTo>
                  <a:pt x="191660" y="94281"/>
                  <a:pt x="216363" y="114285"/>
                  <a:pt x="245660" y="122830"/>
                </a:cubicBezTo>
                <a:cubicBezTo>
                  <a:pt x="326189" y="146317"/>
                  <a:pt x="409433" y="159224"/>
                  <a:pt x="491320" y="177421"/>
                </a:cubicBezTo>
                <a:cubicBezTo>
                  <a:pt x="532263" y="186519"/>
                  <a:pt x="574360" y="191452"/>
                  <a:pt x="614150" y="204716"/>
                </a:cubicBezTo>
                <a:cubicBezTo>
                  <a:pt x="641445" y="213815"/>
                  <a:pt x="669744" y="220326"/>
                  <a:pt x="696036" y="232012"/>
                </a:cubicBezTo>
                <a:cubicBezTo>
                  <a:pt x="817207" y="285867"/>
                  <a:pt x="647169" y="236857"/>
                  <a:pt x="791570" y="272955"/>
                </a:cubicBezTo>
                <a:lnTo>
                  <a:pt x="832514" y="300251"/>
                </a:lnTo>
                <a:lnTo>
                  <a:pt x="1760561" y="0"/>
                </a:lnTo>
                <a:lnTo>
                  <a:pt x="2606723" y="641445"/>
                </a:lnTo>
                <a:lnTo>
                  <a:pt x="3248167" y="259308"/>
                </a:lnTo>
                <a:lnTo>
                  <a:pt x="4148920" y="368490"/>
                </a:lnTo>
                <a:lnTo>
                  <a:pt x="5322627" y="13648"/>
                </a:lnTo>
                <a:lnTo>
                  <a:pt x="7096836" y="532263"/>
                </a:lnTo>
                <a:lnTo>
                  <a:pt x="8311487" y="464024"/>
                </a:lnTo>
                <a:lnTo>
                  <a:pt x="8830102" y="368490"/>
                </a:lnTo>
              </a:path>
            </a:pathLst>
          </a:custGeom>
          <a:noFill/>
          <a:ln w="31750">
            <a:solidFill>
              <a:schemeClr val="bg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146310" y="1884507"/>
            <a:ext cx="495749" cy="44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en-US" sz="2000" b="1" dirty="0" err="1">
                <a:solidFill>
                  <a:schemeClr val="bg2"/>
                </a:solidFill>
                <a:cs typeface="Times New Roman (Hebrew)" charset="-79"/>
              </a:rPr>
              <a:t>b,c</a:t>
            </a:r>
            <a:endParaRPr lang="en-US" sz="2000" b="1" dirty="0">
              <a:solidFill>
                <a:schemeClr val="bg2"/>
              </a:solidFill>
              <a:cs typeface="Times New Roman (Hebrew)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0" y="3601312"/>
            <a:ext cx="2222999" cy="1087967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" y="3219417"/>
            <a:ext cx="2086126" cy="413335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710642" y="2363834"/>
            <a:ext cx="1126781" cy="45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en-US" sz="2400" b="1" u="sng" dirty="0">
                <a:solidFill>
                  <a:schemeClr val="bg2"/>
                </a:solidFill>
                <a:cs typeface="Times New Roman (Hebrew)" charset="-79"/>
              </a:rPr>
              <a:t>B</a:t>
            </a:r>
            <a:r>
              <a:rPr lang="en-US" sz="2400" b="1" dirty="0">
                <a:solidFill>
                  <a:schemeClr val="bg2"/>
                </a:solidFill>
                <a:cs typeface="Times New Roman (Hebrew)" charset="-79"/>
              </a:rPr>
              <a:t>,</a:t>
            </a:r>
            <a:r>
              <a:rPr lang="en-US" sz="2400" b="1" u="sng" dirty="0">
                <a:solidFill>
                  <a:schemeClr val="bg2"/>
                </a:solidFill>
                <a:cs typeface="Times New Roman (Hebrew)" charset="-79"/>
              </a:rPr>
              <a:t>D</a:t>
            </a:r>
            <a:r>
              <a:rPr lang="en-US" sz="2400" b="1" dirty="0">
                <a:solidFill>
                  <a:schemeClr val="bg2"/>
                </a:solidFill>
                <a:cs typeface="Times New Roman (Hebrew)" charset="-79"/>
              </a:rPr>
              <a:t>,</a:t>
            </a:r>
            <a:r>
              <a:rPr lang="en-US" sz="2400" b="1" dirty="0">
                <a:solidFill>
                  <a:schemeClr val="bg2"/>
                </a:solidFill>
                <a:latin typeface="Symbol" charset="2"/>
                <a:cs typeface="Symbol" charset="2"/>
              </a:rPr>
              <a:t> </a:t>
            </a:r>
            <a:r>
              <a:rPr lang="en-US" sz="2400" b="1" u="sng" dirty="0" err="1">
                <a:solidFill>
                  <a:schemeClr val="bg2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err="1">
                <a:solidFill>
                  <a:schemeClr val="bg2"/>
                </a:solidFill>
                <a:cs typeface="Times New Roman (Hebrew)" charset="-79"/>
              </a:rPr>
              <a:t>c</a:t>
            </a:r>
            <a:endParaRPr lang="en-US" sz="2400" b="1" dirty="0">
              <a:solidFill>
                <a:schemeClr val="bg2"/>
              </a:solidFill>
              <a:cs typeface="Times New Roman (Hebrew)" charset="-79"/>
            </a:endParaRPr>
          </a:p>
        </p:txBody>
      </p:sp>
      <p:sp>
        <p:nvSpPr>
          <p:cNvPr id="29" name="Freeform 17"/>
          <p:cNvSpPr>
            <a:spLocks noChangeArrowheads="1"/>
          </p:cNvSpPr>
          <p:nvPr/>
        </p:nvSpPr>
        <p:spPr bwMode="auto">
          <a:xfrm rot="169617">
            <a:off x="5301612" y="2238255"/>
            <a:ext cx="2745305" cy="225029"/>
          </a:xfrm>
          <a:custGeom>
            <a:avLst/>
            <a:gdLst>
              <a:gd name="T0" fmla="*/ 0 w 3316406"/>
              <a:gd name="T1" fmla="*/ 0 h 300251"/>
              <a:gd name="T2" fmla="*/ 1661959 w 3316406"/>
              <a:gd name="T3" fmla="*/ 289373 h 300251"/>
              <a:gd name="T4" fmla="*/ 2874374 w 3316406"/>
              <a:gd name="T5" fmla="*/ 170992 h 300251"/>
              <a:gd name="T6" fmla="*/ 3310270 w 3316406"/>
              <a:gd name="T7" fmla="*/ 92072 h 300251"/>
              <a:gd name="T8" fmla="*/ 0 60000 65536"/>
              <a:gd name="T9" fmla="*/ 0 60000 65536"/>
              <a:gd name="T10" fmla="*/ 0 60000 65536"/>
              <a:gd name="T11" fmla="*/ 0 60000 65536"/>
              <a:gd name="T12" fmla="*/ 0 w 3316406"/>
              <a:gd name="T13" fmla="*/ 0 h 300251"/>
              <a:gd name="T14" fmla="*/ 3316406 w 3316406"/>
              <a:gd name="T15" fmla="*/ 300251 h 3002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16406" h="300251">
                <a:moveTo>
                  <a:pt x="0" y="0"/>
                </a:moveTo>
                <a:lnTo>
                  <a:pt x="1665027" y="300251"/>
                </a:lnTo>
                <a:lnTo>
                  <a:pt x="2879678" y="177421"/>
                </a:lnTo>
                <a:lnTo>
                  <a:pt x="3316406" y="95534"/>
                </a:lnTo>
              </a:path>
            </a:pathLst>
          </a:custGeom>
          <a:noFill/>
          <a:ln w="15875">
            <a:solidFill>
              <a:srgbClr val="C132F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2F65-76F3-0CF4-6FA5-22CBC219F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E439B59-5202-1237-B8E0-A6F31D45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7" y="97009"/>
            <a:ext cx="9096563" cy="549753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HQ link to Lattice QCD  at finite T </a:t>
            </a:r>
            <a:r>
              <a:rPr lang="en-US" sz="900" b="1" dirty="0">
                <a:latin typeface="Optima"/>
                <a:cs typeface="Optima"/>
              </a:rPr>
              <a:t>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BAECF95-2A84-DA56-ED59-1186939204A5}"/>
              </a:ext>
            </a:extLst>
          </p:cNvPr>
          <p:cNvSpPr/>
          <p:nvPr/>
        </p:nvSpPr>
        <p:spPr>
          <a:xfrm>
            <a:off x="382985" y="1006601"/>
            <a:ext cx="8178309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600" dirty="0" err="1">
                <a:latin typeface="Optima"/>
                <a:cs typeface="Optima"/>
              </a:rPr>
              <a:t>Spectral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function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b="1" dirty="0" err="1">
                <a:latin typeface="Symbol" charset="2"/>
                <a:cs typeface="Symbol" charset="2"/>
              </a:rPr>
              <a:t>r</a:t>
            </a:r>
            <a:r>
              <a:rPr lang="it-IT" sz="1600" b="1" baseline="-25000" dirty="0" err="1">
                <a:latin typeface="Optima"/>
                <a:cs typeface="Optima"/>
              </a:rPr>
              <a:t>E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extracted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b="1" dirty="0">
                <a:latin typeface="Optima"/>
                <a:cs typeface="Optima"/>
              </a:rPr>
              <a:t>from </a:t>
            </a:r>
            <a:r>
              <a:rPr lang="it-IT" sz="1600" b="1" dirty="0" err="1">
                <a:latin typeface="Optima"/>
                <a:cs typeface="Optima"/>
              </a:rPr>
              <a:t>euclidean</a:t>
            </a:r>
            <a:r>
              <a:rPr lang="it-IT" sz="1600" b="1" dirty="0">
                <a:latin typeface="Optima"/>
                <a:cs typeface="Optima"/>
              </a:rPr>
              <a:t> color-</a:t>
            </a:r>
            <a:r>
              <a:rPr lang="it-IT" sz="1600" b="1" dirty="0" err="1">
                <a:latin typeface="Optima"/>
                <a:cs typeface="Optima"/>
              </a:rPr>
              <a:t>electric</a:t>
            </a:r>
            <a:r>
              <a:rPr lang="it-IT" sz="1600" b="1" dirty="0">
                <a:latin typeface="Optima"/>
                <a:cs typeface="Optima"/>
              </a:rPr>
              <a:t> correlator </a:t>
            </a:r>
            <a:r>
              <a:rPr lang="it-IT" sz="1600" dirty="0">
                <a:latin typeface="Optima"/>
                <a:cs typeface="Optima"/>
              </a:rPr>
              <a:t>D</a:t>
            </a:r>
            <a:r>
              <a:rPr lang="it-IT" sz="1600" baseline="-25000" dirty="0">
                <a:latin typeface="Optima"/>
                <a:cs typeface="Optima"/>
              </a:rPr>
              <a:t>E</a:t>
            </a:r>
            <a:r>
              <a:rPr lang="it-IT" sz="1600" dirty="0">
                <a:latin typeface="Optima"/>
                <a:cs typeface="Optima"/>
              </a:rPr>
              <a:t>(</a:t>
            </a:r>
            <a:r>
              <a:rPr lang="it-IT" sz="1600" dirty="0">
                <a:latin typeface="Symbol" pitchFamily="2" charset="2"/>
                <a:cs typeface="Optima"/>
              </a:rPr>
              <a:t>t</a:t>
            </a:r>
            <a:r>
              <a:rPr lang="it-IT" sz="1600" dirty="0">
                <a:latin typeface="Optima"/>
                <a:cs typeface="Optima"/>
              </a:rPr>
              <a:t>)</a:t>
            </a:r>
            <a:r>
              <a:rPr lang="it-IT" sz="1600" b="1" dirty="0">
                <a:latin typeface="Optima"/>
                <a:cs typeface="Optima"/>
              </a:rPr>
              <a:t> </a:t>
            </a:r>
            <a:r>
              <a:rPr lang="it-IT" sz="1600" dirty="0">
                <a:latin typeface="Optima"/>
                <a:cs typeface="Optima"/>
                <a:sym typeface="Wingdings" pitchFamily="2" charset="2"/>
              </a:rPr>
              <a:t></a:t>
            </a:r>
          </a:p>
          <a:p>
            <a:pPr>
              <a:spcAft>
                <a:spcPts val="800"/>
              </a:spcAft>
            </a:pPr>
            <a:r>
              <a:rPr lang="it-IT" sz="1600" dirty="0" err="1">
                <a:latin typeface="Optima"/>
                <a:cs typeface="Optima"/>
              </a:rPr>
              <a:t>Kubo</a:t>
            </a:r>
            <a:r>
              <a:rPr lang="it-IT" sz="1600" dirty="0">
                <a:latin typeface="Optima"/>
                <a:cs typeface="Optima"/>
              </a:rPr>
              <a:t> formula </a:t>
            </a:r>
            <a:r>
              <a:rPr lang="it-IT" sz="1600" dirty="0" err="1">
                <a:latin typeface="Optima"/>
                <a:cs typeface="Optima"/>
              </a:rPr>
              <a:t>diffusion</a:t>
            </a:r>
            <a:r>
              <a:rPr lang="it-IT" sz="1600" dirty="0">
                <a:latin typeface="Optima"/>
                <a:cs typeface="Optima"/>
              </a:rPr>
              <a:t> in the p</a:t>
            </a:r>
            <a:r>
              <a:rPr lang="it-IT" sz="1600" dirty="0">
                <a:latin typeface="Optima"/>
                <a:cs typeface="Optima"/>
                <a:sym typeface="Wingdings" pitchFamily="2" charset="2"/>
              </a:rPr>
              <a:t>0 </a:t>
            </a:r>
            <a:r>
              <a:rPr lang="it-IT" sz="1600" dirty="0" err="1">
                <a:latin typeface="Optima"/>
                <a:cs typeface="Optima"/>
                <a:sym typeface="Wingdings" pitchFamily="2" charset="2"/>
              </a:rPr>
              <a:t>limit</a:t>
            </a:r>
            <a:r>
              <a:rPr lang="it-IT" sz="1600" dirty="0">
                <a:latin typeface="Optima"/>
                <a:cs typeface="Optima"/>
              </a:rPr>
              <a:t>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E0646F-F572-F26E-A2F7-85E55DEC8BC5}"/>
              </a:ext>
            </a:extLst>
          </p:cNvPr>
          <p:cNvSpPr txBox="1"/>
          <p:nvPr/>
        </p:nvSpPr>
        <p:spPr>
          <a:xfrm>
            <a:off x="3823855" y="2324613"/>
            <a:ext cx="5258419" cy="15773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u="sng" dirty="0" err="1">
                <a:latin typeface="Optima"/>
                <a:cs typeface="Optima"/>
              </a:rPr>
              <a:t>Approximations</a:t>
            </a:r>
            <a:r>
              <a:rPr lang="it-IT" sz="1400" u="sng" dirty="0">
                <a:latin typeface="Optima"/>
                <a:cs typeface="Optima"/>
              </a:rPr>
              <a:t>/</a:t>
            </a:r>
            <a:r>
              <a:rPr lang="it-IT" sz="1400" u="sng" dirty="0" err="1">
                <a:latin typeface="Optima"/>
                <a:cs typeface="Optima"/>
              </a:rPr>
              <a:t>limitations</a:t>
            </a:r>
            <a:r>
              <a:rPr lang="it-IT" sz="1400" dirty="0">
                <a:latin typeface="Optima"/>
                <a:cs typeface="Optima"/>
              </a:rPr>
              <a:t>: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it-IT" sz="1400" i="1" dirty="0" err="1">
                <a:latin typeface="Optima"/>
                <a:cs typeface="Optima"/>
              </a:rPr>
              <a:t>Extraction</a:t>
            </a:r>
            <a:r>
              <a:rPr lang="it-IT" sz="1400" i="1" dirty="0">
                <a:latin typeface="Optima"/>
                <a:cs typeface="Optima"/>
              </a:rPr>
              <a:t> of </a:t>
            </a:r>
            <a:r>
              <a:rPr lang="it-IT" sz="1400" dirty="0" err="1">
                <a:latin typeface="Symbol" charset="2"/>
                <a:cs typeface="Symbol" charset="2"/>
              </a:rPr>
              <a:t>r</a:t>
            </a:r>
            <a:r>
              <a:rPr lang="it-IT" sz="1400" baseline="-25000" dirty="0" err="1">
                <a:latin typeface="Optima"/>
                <a:cs typeface="Optima"/>
              </a:rPr>
              <a:t>E</a:t>
            </a:r>
            <a:r>
              <a:rPr lang="it-IT" sz="1400" dirty="0">
                <a:latin typeface="Optima"/>
                <a:cs typeface="Optima"/>
              </a:rPr>
              <a:t>(</a:t>
            </a:r>
            <a:r>
              <a:rPr lang="it-IT" sz="1400" dirty="0" err="1">
                <a:latin typeface="Symbol" pitchFamily="2" charset="2"/>
                <a:cs typeface="Optima"/>
              </a:rPr>
              <a:t>w</a:t>
            </a:r>
            <a:r>
              <a:rPr lang="it-IT" sz="1400" dirty="0">
                <a:latin typeface="Optima"/>
                <a:cs typeface="Optima"/>
              </a:rPr>
              <a:t>) from D</a:t>
            </a:r>
            <a:r>
              <a:rPr lang="it-IT" sz="1400" baseline="-25000" dirty="0">
                <a:latin typeface="Optima"/>
                <a:cs typeface="Optima"/>
              </a:rPr>
              <a:t>E</a:t>
            </a:r>
            <a:r>
              <a:rPr lang="it-IT" sz="1400" dirty="0">
                <a:latin typeface="Optima"/>
                <a:cs typeface="Optima"/>
              </a:rPr>
              <a:t>(</a:t>
            </a:r>
            <a:r>
              <a:rPr lang="it-IT" sz="1400" dirty="0">
                <a:latin typeface="Symbol" pitchFamily="2" charset="2"/>
                <a:cs typeface="Optima"/>
              </a:rPr>
              <a:t>t</a:t>
            </a:r>
            <a:r>
              <a:rPr lang="it-IT" sz="1400" dirty="0">
                <a:latin typeface="Optima"/>
                <a:cs typeface="Optima"/>
              </a:rPr>
              <a:t>) </a:t>
            </a:r>
            <a:r>
              <a:rPr lang="it-IT" sz="1400" dirty="0" err="1">
                <a:latin typeface="Optima"/>
                <a:cs typeface="Optima"/>
              </a:rPr>
              <a:t>is</a:t>
            </a:r>
            <a:r>
              <a:rPr lang="it-IT" sz="1400" dirty="0">
                <a:latin typeface="Optima"/>
                <a:cs typeface="Optima"/>
              </a:rPr>
              <a:t> </a:t>
            </a:r>
            <a:r>
              <a:rPr lang="it-IT" sz="1400" dirty="0" err="1">
                <a:latin typeface="Optima"/>
                <a:cs typeface="Optima"/>
              </a:rPr>
              <a:t>not</a:t>
            </a:r>
            <a:r>
              <a:rPr lang="it-IT" sz="1400" dirty="0">
                <a:latin typeface="Optima"/>
                <a:cs typeface="Optima"/>
              </a:rPr>
              <a:t> a </a:t>
            </a:r>
            <a:r>
              <a:rPr lang="it-IT" sz="1400" dirty="0" err="1">
                <a:latin typeface="Optima"/>
                <a:cs typeface="Optima"/>
              </a:rPr>
              <a:t>fullywell</a:t>
            </a:r>
            <a:r>
              <a:rPr lang="it-IT" sz="1400" dirty="0">
                <a:latin typeface="Optima"/>
                <a:cs typeface="Optima"/>
              </a:rPr>
              <a:t> </a:t>
            </a:r>
            <a:r>
              <a:rPr lang="it-IT" sz="1400" dirty="0" err="1">
                <a:latin typeface="Optima"/>
                <a:cs typeface="Optima"/>
              </a:rPr>
              <a:t>posed</a:t>
            </a:r>
            <a:r>
              <a:rPr lang="it-IT" sz="1400" dirty="0">
                <a:latin typeface="Optima"/>
                <a:cs typeface="Optima"/>
              </a:rPr>
              <a:t> </a:t>
            </a:r>
            <a:r>
              <a:rPr lang="it-IT" sz="1400" dirty="0" err="1">
                <a:latin typeface="Optima"/>
                <a:cs typeface="Optima"/>
              </a:rPr>
              <a:t>problem</a:t>
            </a:r>
            <a:r>
              <a:rPr lang="it-IT" sz="1400" dirty="0">
                <a:latin typeface="Optima"/>
                <a:cs typeface="Optima"/>
              </a:rPr>
              <a:t> with </a:t>
            </a:r>
            <a:r>
              <a:rPr lang="it-IT" sz="1400" i="1" dirty="0">
                <a:latin typeface="Optima"/>
                <a:cs typeface="Optima"/>
              </a:rPr>
              <a:t>a finite limited # of points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it-IT" sz="1400" i="1" dirty="0">
                <a:latin typeface="Optima"/>
                <a:cs typeface="Optima"/>
              </a:rPr>
              <a:t>infinite HQ mass vs. charm quark, continuum </a:t>
            </a:r>
            <a:r>
              <a:rPr lang="it-IT" sz="1400" i="1" dirty="0" err="1">
                <a:latin typeface="Optima"/>
                <a:cs typeface="Optima"/>
              </a:rPr>
              <a:t>extrapolation</a:t>
            </a:r>
            <a:r>
              <a:rPr lang="it-IT" sz="1400" i="1" dirty="0">
                <a:latin typeface="Optima"/>
                <a:cs typeface="Optima"/>
              </a:rPr>
              <a:t>…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it-IT" sz="1400" b="1" i="1" dirty="0" err="1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</a:rPr>
              <a:t>quenched</a:t>
            </a: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</a:rPr>
              <a:t> </a:t>
            </a:r>
            <a:r>
              <a:rPr lang="it-IT" sz="1400" b="1" i="1" dirty="0" err="1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</a:rPr>
              <a:t>N</a:t>
            </a:r>
            <a:r>
              <a:rPr lang="it-IT" sz="1400" b="1" i="1" baseline="-25000" dirty="0" err="1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</a:rPr>
              <a:t>f</a:t>
            </a: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</a:rPr>
              <a:t>=0</a:t>
            </a: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  <a:sym typeface="Wingdings" pitchFamily="2" charset="2"/>
              </a:rPr>
              <a:t>  2</a:t>
            </a: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  <a:cs typeface="Optima"/>
                <a:sym typeface="Wingdings" pitchFamily="2" charset="2"/>
              </a:rPr>
              <a:t>p</a:t>
            </a: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  <a:sym typeface="Wingdings" pitchFamily="2" charset="2"/>
              </a:rPr>
              <a:t>TD</a:t>
            </a:r>
            <a:r>
              <a:rPr lang="it-IT" sz="1400" b="1" i="1" baseline="-25000" dirty="0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  <a:sym typeface="Wingdings" pitchFamily="2" charset="2"/>
              </a:rPr>
              <a:t>s</a:t>
            </a: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  <a:sym typeface="Wingdings" pitchFamily="2" charset="2"/>
              </a:rPr>
              <a:t> ~4-5 &lt;&lt; </a:t>
            </a:r>
            <a:r>
              <a:rPr lang="it-IT" sz="1400" b="1" i="1" dirty="0" err="1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  <a:sym typeface="Wingdings" pitchFamily="2" charset="2"/>
              </a:rPr>
              <a:t>pQCD</a:t>
            </a: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  <a:sym typeface="Wingdings" pitchFamily="2" charset="2"/>
              </a:rPr>
              <a:t>   </a:t>
            </a:r>
          </a:p>
          <a:p>
            <a:pPr>
              <a:spcAft>
                <a:spcPts val="300"/>
              </a:spcAft>
            </a:pPr>
            <a:r>
              <a:rPr lang="it-IT" sz="1400" i="1" dirty="0">
                <a:solidFill>
                  <a:schemeClr val="accent4">
                    <a:lumMod val="50000"/>
                  </a:schemeClr>
                </a:solidFill>
                <a:latin typeface="Optima"/>
                <a:cs typeface="Optima"/>
                <a:sym typeface="Wingdings" pitchFamily="2" charset="2"/>
              </a:rPr>
              <a:t>      </a:t>
            </a:r>
            <a:r>
              <a:rPr lang="it-IT" sz="1400" i="1" dirty="0">
                <a:solidFill>
                  <a:srgbClr val="C00000"/>
                </a:solidFill>
                <a:latin typeface="Optima"/>
                <a:cs typeface="Optima"/>
                <a:sym typeface="Wingdings" pitchFamily="2" charset="2"/>
              </a:rPr>
              <a:t>[</a:t>
            </a:r>
            <a:r>
              <a:rPr lang="it-IT" sz="1400" i="1" dirty="0" err="1">
                <a:solidFill>
                  <a:srgbClr val="C00000"/>
                </a:solidFill>
                <a:latin typeface="Optima"/>
                <a:cs typeface="Optima"/>
                <a:sym typeface="Wingdings" pitchFamily="2" charset="2"/>
              </a:rPr>
              <a:t>next</a:t>
            </a:r>
            <a:r>
              <a:rPr lang="it-IT" sz="1400" i="1" dirty="0">
                <a:solidFill>
                  <a:srgbClr val="C00000"/>
                </a:solidFill>
                <a:latin typeface="Optima"/>
                <a:cs typeface="Optima"/>
                <a:sym typeface="Wingdings" pitchFamily="2" charset="2"/>
              </a:rPr>
              <a:t> </a:t>
            </a:r>
            <a:r>
              <a:rPr lang="it-IT" sz="1400" i="1" dirty="0" err="1">
                <a:solidFill>
                  <a:srgbClr val="C00000"/>
                </a:solidFill>
                <a:latin typeface="Optima"/>
                <a:cs typeface="Optima"/>
                <a:sym typeface="Wingdings" pitchFamily="2" charset="2"/>
              </a:rPr>
              <a:t>unquenched</a:t>
            </a:r>
            <a:r>
              <a:rPr lang="it-IT" sz="1400" i="1" dirty="0">
                <a:solidFill>
                  <a:srgbClr val="C00000"/>
                </a:solidFill>
                <a:latin typeface="Optima"/>
                <a:cs typeface="Optima"/>
                <a:sym typeface="Wingdings" pitchFamily="2" charset="2"/>
              </a:rPr>
              <a:t> </a:t>
            </a:r>
            <a:r>
              <a:rPr lang="it-IT" sz="1400" i="1" dirty="0">
                <a:solidFill>
                  <a:srgbClr val="C00000"/>
                </a:solidFill>
                <a:latin typeface="Optima"/>
                <a:cs typeface="Optima"/>
              </a:rPr>
              <a:t>QCD (2023-24)]</a:t>
            </a:r>
            <a:endParaRPr lang="it-IT" sz="1200" i="1" dirty="0">
              <a:solidFill>
                <a:srgbClr val="D9083E"/>
              </a:solidFill>
              <a:latin typeface="Optima"/>
              <a:cs typeface="Optima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19EF57-ED92-788B-60EE-D3A28417FA9C}"/>
              </a:ext>
            </a:extLst>
          </p:cNvPr>
          <p:cNvSpPr txBox="1"/>
          <p:nvPr/>
        </p:nvSpPr>
        <p:spPr>
          <a:xfrm>
            <a:off x="47437" y="616917"/>
            <a:ext cx="4556055" cy="404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120000"/>
              </a:lnSpc>
              <a:buFont typeface="Wingdings" charset="2"/>
              <a:buChar char="v"/>
            </a:pPr>
            <a:r>
              <a:rPr lang="it-IT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b="1" u="sng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Ab-</a:t>
            </a:r>
            <a:r>
              <a:rPr lang="it-IT" b="1" u="sng" dirty="0" err="1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initio</a:t>
            </a:r>
            <a:r>
              <a:rPr lang="it-IT" b="1" u="sng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b="1" u="sng" dirty="0" err="1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Diffusion</a:t>
            </a:r>
            <a:r>
              <a:rPr lang="it-IT" b="1" u="sng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b="1" u="sng" dirty="0" err="1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Transport</a:t>
            </a:r>
            <a:r>
              <a:rPr lang="it-IT" b="1" u="sng" dirty="0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 </a:t>
            </a:r>
            <a:r>
              <a:rPr lang="it-IT" b="1" u="sng" dirty="0" err="1">
                <a:solidFill>
                  <a:srgbClr val="C00000"/>
                </a:solidFill>
                <a:latin typeface="Optima"/>
                <a:cs typeface="Optima"/>
                <a:sym typeface="Wingdings"/>
              </a:rPr>
              <a:t>Coefficient</a:t>
            </a:r>
            <a:endParaRPr lang="it-IT" b="1" u="sng" dirty="0">
              <a:solidFill>
                <a:srgbClr val="C00000"/>
              </a:solidFill>
              <a:latin typeface="Optima"/>
              <a:cs typeface="Optima"/>
              <a:sym typeface="Wingding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8F919E-25CF-998C-164E-53B3D73A4ECF}"/>
                  </a:ext>
                </a:extLst>
              </p:cNvPr>
              <p:cNvSpPr txBox="1"/>
              <p:nvPr/>
            </p:nvSpPr>
            <p:spPr>
              <a:xfrm>
                <a:off x="4485878" y="1676349"/>
                <a:ext cx="2293421" cy="49340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T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T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sSub>
                          <m:sSubPr>
                            <m:ctrlPr>
                              <a:rPr lang="en-IT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T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T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sSub>
                          <m:sSubPr>
                            <m:ctrlPr>
                              <a:rPr lang="en-IT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IT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endParaRPr lang="en-IT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8F919E-25CF-998C-164E-53B3D73A4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878" y="1676349"/>
                <a:ext cx="2293421" cy="493405"/>
              </a:xfrm>
              <a:prstGeom prst="rect">
                <a:avLst/>
              </a:prstGeom>
              <a:blipFill>
                <a:blip r:embed="rId2"/>
                <a:stretch>
                  <a:fillRect l="-3315" b="-1538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3E035EE-1EFB-3B0C-8CBA-5126DEAC94E4}"/>
                  </a:ext>
                </a:extLst>
              </p:cNvPr>
              <p:cNvSpPr txBox="1"/>
              <p:nvPr/>
            </p:nvSpPr>
            <p:spPr>
              <a:xfrm>
                <a:off x="559281" y="1731794"/>
                <a:ext cx="1590051" cy="469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T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T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IT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T" sz="1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AB41ADE-3443-2088-7A0E-F8331A59C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81" y="1731794"/>
                <a:ext cx="1590051" cy="469039"/>
              </a:xfrm>
              <a:prstGeom prst="rect">
                <a:avLst/>
              </a:prstGeom>
              <a:blipFill>
                <a:blip r:embed="rId3"/>
                <a:stretch>
                  <a:fillRect l="-3175" t="-2632" r="-3968" b="-1315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47F7E3F-205D-4614-0644-C88F7DC97D8C}"/>
              </a:ext>
            </a:extLst>
          </p:cNvPr>
          <p:cNvSpPr txBox="1"/>
          <p:nvPr/>
        </p:nvSpPr>
        <p:spPr>
          <a:xfrm>
            <a:off x="3940195" y="4136899"/>
            <a:ext cx="4698209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IT" sz="1600" dirty="0">
                <a:latin typeface="Optima" panose="02000503060000020004" pitchFamily="2" charset="0"/>
              </a:rPr>
              <a:t>HQ allow for </a:t>
            </a:r>
            <a:r>
              <a:rPr lang="en-IT" sz="1600" b="1" dirty="0">
                <a:solidFill>
                  <a:srgbClr val="C00000"/>
                </a:solidFill>
                <a:latin typeface="Optima" panose="02000503060000020004" pitchFamily="2" charset="0"/>
              </a:rPr>
              <a:t>developing a NRQCD EFT</a:t>
            </a:r>
            <a:r>
              <a:rPr lang="en-IT" sz="1600" dirty="0">
                <a:latin typeface="Optima" panose="02000503060000020004" pitchFamily="2" charset="0"/>
              </a:rPr>
              <a:t> at finite T</a:t>
            </a:r>
          </a:p>
          <a:p>
            <a:pPr>
              <a:spcAft>
                <a:spcPts val="400"/>
              </a:spcAft>
            </a:pPr>
            <a:r>
              <a:rPr lang="en-IT" sz="1600" dirty="0">
                <a:latin typeface="Optima" panose="02000503060000020004" pitchFamily="2" charset="0"/>
              </a:rPr>
              <a:t>&amp; many-body </a:t>
            </a:r>
            <a:r>
              <a:rPr lang="en-IT" sz="1600" b="1" dirty="0">
                <a:solidFill>
                  <a:srgbClr val="C00000"/>
                </a:solidFill>
                <a:latin typeface="Optima" panose="02000503060000020004" pitchFamily="2" charset="0"/>
              </a:rPr>
              <a:t>T-matrix</a:t>
            </a:r>
            <a:r>
              <a:rPr lang="en-IT" sz="1600" dirty="0">
                <a:latin typeface="Optima" panose="02000503060000020004" pitchFamily="2" charset="0"/>
              </a:rPr>
              <a:t>: V(r,T) deduced from LQCD</a:t>
            </a:r>
          </a:p>
        </p:txBody>
      </p:sp>
      <p:sp>
        <p:nvSpPr>
          <p:cNvPr id="14" name="CasellaDiTesto 11">
            <a:extLst>
              <a:ext uri="{FF2B5EF4-FFF2-40B4-BE49-F238E27FC236}">
                <a16:creationId xmlns:a16="http://schemas.microsoft.com/office/drawing/2014/main" id="{14E66B89-66DD-0291-0FBD-416C6B5416B4}"/>
              </a:ext>
            </a:extLst>
          </p:cNvPr>
          <p:cNvSpPr txBox="1"/>
          <p:nvPr/>
        </p:nvSpPr>
        <p:spPr>
          <a:xfrm rot="16200000">
            <a:off x="-302288" y="3737918"/>
            <a:ext cx="98185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Optima"/>
                <a:cs typeface="Optima"/>
              </a:rPr>
              <a:t>Diffusion</a:t>
            </a:r>
            <a:endParaRPr lang="it-IT" sz="1400" dirty="0">
              <a:latin typeface="Optima"/>
              <a:cs typeface="Optima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114F82-1FB2-3ACC-23D5-7B11C3535C18}"/>
              </a:ext>
            </a:extLst>
          </p:cNvPr>
          <p:cNvGrpSpPr/>
          <p:nvPr/>
        </p:nvGrpSpPr>
        <p:grpSpPr>
          <a:xfrm>
            <a:off x="-38165" y="2258023"/>
            <a:ext cx="3862020" cy="2885477"/>
            <a:chOff x="261130" y="831601"/>
            <a:chExt cx="5047470" cy="3882922"/>
          </a:xfrm>
        </p:grpSpPr>
        <p:pic>
          <p:nvPicPr>
            <p:cNvPr id="19" name="Immagine 1">
              <a:extLst>
                <a:ext uri="{FF2B5EF4-FFF2-40B4-BE49-F238E27FC236}">
                  <a16:creationId xmlns:a16="http://schemas.microsoft.com/office/drawing/2014/main" id="{7597E49C-F105-F15E-3358-CBBAFDDAF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432" t="-1812" r="-770" b="-1016"/>
            <a:stretch/>
          </p:blipFill>
          <p:spPr>
            <a:xfrm>
              <a:off x="261130" y="831601"/>
              <a:ext cx="5047470" cy="38829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1" name="CasellaDiTesto 6">
              <a:extLst>
                <a:ext uri="{FF2B5EF4-FFF2-40B4-BE49-F238E27FC236}">
                  <a16:creationId xmlns:a16="http://schemas.microsoft.com/office/drawing/2014/main" id="{88DCDACE-1BED-25A2-D6BF-536B32D2A07D}"/>
                </a:ext>
              </a:extLst>
            </p:cNvPr>
            <p:cNvSpPr txBox="1"/>
            <p:nvPr/>
          </p:nvSpPr>
          <p:spPr>
            <a:xfrm rot="21134762">
              <a:off x="4018784" y="2605907"/>
              <a:ext cx="1145514" cy="40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t</a:t>
              </a:r>
              <a:r>
                <a:rPr lang="it-IT" sz="1400" baseline="-25000" dirty="0">
                  <a:solidFill>
                    <a:srgbClr val="FF0000"/>
                  </a:solidFill>
                  <a:latin typeface="Arial Narrow"/>
                  <a:cs typeface="Arial Narrow"/>
                </a:rPr>
                <a:t>th</a:t>
              </a:r>
              <a:r>
                <a:rPr lang="it-IT" sz="1400" dirty="0">
                  <a:solidFill>
                    <a:srgbClr val="FF0000"/>
                  </a:solidFill>
                  <a:latin typeface="Arial Narrow"/>
                  <a:cs typeface="Arial Narrow"/>
                </a:rPr>
                <a:t>≈5 fm/c</a:t>
              </a:r>
            </a:p>
          </p:txBody>
        </p:sp>
        <p:sp>
          <p:nvSpPr>
            <p:cNvPr id="22" name="CasellaDiTesto 13">
              <a:extLst>
                <a:ext uri="{FF2B5EF4-FFF2-40B4-BE49-F238E27FC236}">
                  <a16:creationId xmlns:a16="http://schemas.microsoft.com/office/drawing/2014/main" id="{8486885B-EAE5-3F88-F3AA-43CAD617D9AA}"/>
                </a:ext>
              </a:extLst>
            </p:cNvPr>
            <p:cNvSpPr txBox="1"/>
            <p:nvPr/>
          </p:nvSpPr>
          <p:spPr>
            <a:xfrm rot="21134762">
              <a:off x="4102153" y="3122653"/>
              <a:ext cx="1145514" cy="40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t</a:t>
              </a:r>
              <a:r>
                <a:rPr lang="it-IT" sz="1400" baseline="-25000" dirty="0">
                  <a:solidFill>
                    <a:srgbClr val="FF0000"/>
                  </a:solidFill>
                  <a:latin typeface="Arial Narrow"/>
                  <a:cs typeface="Arial Narrow"/>
                </a:rPr>
                <a:t>th</a:t>
              </a:r>
              <a:r>
                <a:rPr lang="it-IT" sz="1400" dirty="0">
                  <a:solidFill>
                    <a:srgbClr val="FF0000"/>
                  </a:solidFill>
                  <a:latin typeface="Arial Narrow"/>
                  <a:cs typeface="Arial Narrow"/>
                </a:rPr>
                <a:t>≈4 fm/c</a:t>
              </a:r>
            </a:p>
          </p:txBody>
        </p:sp>
        <p:sp>
          <p:nvSpPr>
            <p:cNvPr id="23" name="CasellaDiTesto 16">
              <a:extLst>
                <a:ext uri="{FF2B5EF4-FFF2-40B4-BE49-F238E27FC236}">
                  <a16:creationId xmlns:a16="http://schemas.microsoft.com/office/drawing/2014/main" id="{6F665007-FA75-D8A7-8B97-6BED62DDF4FC}"/>
                </a:ext>
              </a:extLst>
            </p:cNvPr>
            <p:cNvSpPr txBox="1"/>
            <p:nvPr/>
          </p:nvSpPr>
          <p:spPr>
            <a:xfrm>
              <a:off x="261130" y="845672"/>
              <a:ext cx="1126254" cy="372516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b="1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Optima"/>
                  <a:cs typeface="Optima"/>
                </a:rPr>
                <a:t>Diffusion</a:t>
              </a:r>
              <a:endParaRPr lang="it-IT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endParaRPr>
            </a:p>
          </p:txBody>
        </p:sp>
      </p:grpSp>
      <p:sp>
        <p:nvSpPr>
          <p:cNvPr id="24" name="CasellaDiTesto 10">
            <a:extLst>
              <a:ext uri="{FF2B5EF4-FFF2-40B4-BE49-F238E27FC236}">
                <a16:creationId xmlns:a16="http://schemas.microsoft.com/office/drawing/2014/main" id="{D4BF0156-7C55-93D2-3C90-A58971E71CE0}"/>
              </a:ext>
            </a:extLst>
          </p:cNvPr>
          <p:cNvSpPr txBox="1"/>
          <p:nvPr/>
        </p:nvSpPr>
        <p:spPr>
          <a:xfrm rot="20012572">
            <a:off x="211083" y="2784172"/>
            <a:ext cx="946093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500" dirty="0">
                <a:latin typeface="Optima"/>
                <a:cs typeface="Optima"/>
              </a:rPr>
              <a:t>QM2017</a:t>
            </a:r>
          </a:p>
        </p:txBody>
      </p:sp>
      <p:sp>
        <p:nvSpPr>
          <p:cNvPr id="26" name="CasellaDiTesto 15">
            <a:extLst>
              <a:ext uri="{FF2B5EF4-FFF2-40B4-BE49-F238E27FC236}">
                <a16:creationId xmlns:a16="http://schemas.microsoft.com/office/drawing/2014/main" id="{84AE17A5-62D3-C761-84BC-2AAEFF90D3A6}"/>
              </a:ext>
            </a:extLst>
          </p:cNvPr>
          <p:cNvSpPr txBox="1"/>
          <p:nvPr/>
        </p:nvSpPr>
        <p:spPr>
          <a:xfrm>
            <a:off x="1338086" y="3498210"/>
            <a:ext cx="706305" cy="52322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Optima"/>
                <a:cs typeface="Optima"/>
              </a:rPr>
              <a:t>TAMU</a:t>
            </a:r>
          </a:p>
          <a:p>
            <a:r>
              <a:rPr lang="it-IT" sz="1400" b="1" dirty="0">
                <a:solidFill>
                  <a:srgbClr val="008000"/>
                </a:solidFill>
                <a:latin typeface="Optima"/>
                <a:cs typeface="Optima"/>
              </a:rPr>
              <a:t>PHSD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780171-C665-F1B5-9698-A7B67FDB452B}"/>
              </a:ext>
            </a:extLst>
          </p:cNvPr>
          <p:cNvSpPr txBox="1"/>
          <p:nvPr/>
        </p:nvSpPr>
        <p:spPr>
          <a:xfrm>
            <a:off x="2472425" y="1756976"/>
            <a:ext cx="214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Optima" panose="02000503060000020004" pitchFamily="2" charset="0"/>
              </a:rPr>
              <a:t>B</a:t>
            </a:r>
            <a:r>
              <a:rPr lang="en-IT" sz="1600" dirty="0">
                <a:latin typeface="Optima" panose="02000503060000020004" pitchFamily="2" charset="0"/>
              </a:rPr>
              <a:t>y Fluct.Diss.Theor.</a:t>
            </a:r>
            <a:r>
              <a:rPr lang="en-IT" sz="1600" dirty="0">
                <a:latin typeface="Optima" panose="02000503060000020004" pitchFamily="2" charset="0"/>
                <a:sym typeface="Wingdings" pitchFamily="2" charset="2"/>
              </a:rPr>
              <a:t></a:t>
            </a:r>
            <a:endParaRPr lang="en-IT" sz="1600" dirty="0"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C53CA6-300E-A6AF-753F-BDCC7308793F}"/>
                  </a:ext>
                </a:extLst>
              </p:cNvPr>
              <p:cNvSpPr txBox="1"/>
              <p:nvPr/>
            </p:nvSpPr>
            <p:spPr>
              <a:xfrm>
                <a:off x="6953725" y="1756976"/>
                <a:ext cx="9659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I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C53CA6-300E-A6AF-753F-BDCC73087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725" y="1756976"/>
                <a:ext cx="965905" cy="276999"/>
              </a:xfrm>
              <a:prstGeom prst="rect">
                <a:avLst/>
              </a:prstGeom>
              <a:blipFill>
                <a:blip r:embed="rId5"/>
                <a:stretch>
                  <a:fillRect t="-4348" r="-3896" b="-869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759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0" y="260361"/>
            <a:ext cx="9144000" cy="3340677"/>
          </a:xfrm>
          <a:prstGeom prst="horizontalScroll">
            <a:avLst/>
          </a:prstGeom>
          <a:solidFill>
            <a:srgbClr val="DDD9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89051" y="30956"/>
            <a:ext cx="7853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Optima" panose="02000503060000020004" pitchFamily="2" charset="0"/>
                <a:cs typeface="Arial Rounded MT Bold" charset="0"/>
              </a:rPr>
              <a:t>Standard Dynamics of Heavy Quarks in the QGP</a:t>
            </a: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522500" y="2352632"/>
            <a:ext cx="1904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dirty="0" err="1">
                <a:solidFill>
                  <a:srgbClr val="008002"/>
                </a:solidFill>
                <a:latin typeface="Cambria" charset="0"/>
                <a:cs typeface="Cambria" charset="0"/>
              </a:rPr>
              <a:t>Brownian</a:t>
            </a:r>
            <a:r>
              <a:rPr lang="pl-PL" dirty="0">
                <a:solidFill>
                  <a:srgbClr val="008002"/>
                </a:solidFill>
                <a:latin typeface="Cambria" charset="0"/>
                <a:cs typeface="Cambria" charset="0"/>
              </a:rPr>
              <a:t> Motion</a:t>
            </a:r>
            <a:endParaRPr lang="en-US" dirty="0">
              <a:solidFill>
                <a:srgbClr val="008002"/>
              </a:solidFill>
              <a:latin typeface="Cambria" charset="0"/>
              <a:cs typeface="Cambria" charset="0"/>
            </a:endParaRPr>
          </a:p>
          <a:p>
            <a:pPr algn="ctr"/>
            <a:r>
              <a:rPr lang="en-US" dirty="0">
                <a:solidFill>
                  <a:srgbClr val="008002"/>
                </a:solidFill>
                <a:latin typeface="Cambria" charset="0"/>
                <a:cs typeface="Cambria" charset="0"/>
              </a:rPr>
              <a:t>limit</a:t>
            </a:r>
            <a:endParaRPr lang="pl-PL" dirty="0">
              <a:solidFill>
                <a:srgbClr val="008002"/>
              </a:solidFill>
              <a:latin typeface="Cambria" charset="0"/>
              <a:cs typeface="Cambria" charset="0"/>
            </a:endParaRPr>
          </a:p>
        </p:txBody>
      </p:sp>
      <p:sp>
        <p:nvSpPr>
          <p:cNvPr id="41" name="Oval 5"/>
          <p:cNvSpPr>
            <a:spLocks noChangeArrowheads="1"/>
          </p:cNvSpPr>
          <p:nvPr/>
        </p:nvSpPr>
        <p:spPr bwMode="auto">
          <a:xfrm>
            <a:off x="552450" y="1196610"/>
            <a:ext cx="1066800" cy="1028700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  <a:cs typeface="+mn-cs"/>
            </a:endParaRP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auto">
          <a:xfrm>
            <a:off x="781050" y="1310910"/>
            <a:ext cx="228600" cy="1714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Line 7"/>
          <p:cNvSpPr>
            <a:spLocks noChangeShapeType="1"/>
          </p:cNvSpPr>
          <p:nvPr/>
        </p:nvSpPr>
        <p:spPr bwMode="auto">
          <a:xfrm>
            <a:off x="1009650" y="1425210"/>
            <a:ext cx="152400" cy="57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" name="Line 8"/>
          <p:cNvSpPr>
            <a:spLocks noChangeShapeType="1"/>
          </p:cNvSpPr>
          <p:nvPr/>
        </p:nvSpPr>
        <p:spPr bwMode="auto">
          <a:xfrm flipH="1">
            <a:off x="1085850" y="1482360"/>
            <a:ext cx="76200" cy="1143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>
            <a:off x="1085850" y="1596664"/>
            <a:ext cx="215900" cy="17144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704858" y="1882410"/>
            <a:ext cx="7050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FF0000"/>
                </a:solidFill>
                <a:cs typeface="+mn-cs"/>
              </a:rPr>
              <a:t>s</a:t>
            </a:r>
            <a:r>
              <a:rPr lang="it-IT" b="1" dirty="0" err="1">
                <a:cs typeface="+mn-cs"/>
              </a:rPr>
              <a:t>QGP</a:t>
            </a:r>
            <a:endParaRPr lang="it-IT" b="1" dirty="0">
              <a:cs typeface="+mn-cs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606132" y="864426"/>
            <a:ext cx="1146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srgbClr val="17375E"/>
                </a:solidFill>
                <a:latin typeface="Calibri"/>
                <a:cs typeface="Calibri"/>
              </a:rPr>
              <a:t>c,b</a:t>
            </a:r>
            <a:r>
              <a:rPr lang="it-IT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rgbClr val="17375E"/>
                </a:solidFill>
                <a:latin typeface="Calibri"/>
                <a:cs typeface="Calibri"/>
              </a:rPr>
              <a:t>quarks</a:t>
            </a:r>
            <a:r>
              <a:rPr lang="it-IT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</a:p>
        </p:txBody>
      </p:sp>
      <p:graphicFrame>
        <p:nvGraphicFramePr>
          <p:cNvPr id="22543" name="Object 29"/>
          <p:cNvGraphicFramePr>
            <a:graphicFrameLocks noChangeAspect="1"/>
          </p:cNvGraphicFramePr>
          <p:nvPr/>
        </p:nvGraphicFramePr>
        <p:xfrm>
          <a:off x="6593413" y="1346210"/>
          <a:ext cx="1725676" cy="36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19200" imgH="292100" progId="Equation.3">
                  <p:embed/>
                </p:oleObj>
              </mc:Choice>
              <mc:Fallback>
                <p:oleObj name="Equation" r:id="rId3" imgW="1219200" imgH="292100" progId="Equation.3">
                  <p:embed/>
                  <p:pic>
                    <p:nvPicPr>
                      <p:cNvPr id="2254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3413" y="1346210"/>
                        <a:ext cx="1725676" cy="36123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4" name="Object 33"/>
          <p:cNvGraphicFramePr>
            <a:graphicFrameLocks noChangeAspect="1"/>
          </p:cNvGraphicFramePr>
          <p:nvPr/>
        </p:nvGraphicFramePr>
        <p:xfrm>
          <a:off x="6593413" y="1740697"/>
          <a:ext cx="2018095" cy="477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4000" imgH="393700" progId="Equation.3">
                  <p:embed/>
                </p:oleObj>
              </mc:Choice>
              <mc:Fallback>
                <p:oleObj name="Equation" r:id="rId5" imgW="1524000" imgH="393700" progId="Equation.3">
                  <p:embed/>
                  <p:pic>
                    <p:nvPicPr>
                      <p:cNvPr id="2254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3413" y="1740697"/>
                        <a:ext cx="2018095" cy="477731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 Box 34"/>
          <p:cNvSpPr txBox="1">
            <a:spLocks noChangeArrowheads="1"/>
          </p:cNvSpPr>
          <p:nvPr/>
        </p:nvSpPr>
        <p:spPr bwMode="auto">
          <a:xfrm>
            <a:off x="6014357" y="2215235"/>
            <a:ext cx="3167323" cy="85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020"/>
              </a:lnSpc>
              <a:defRPr/>
            </a:pP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|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Apple Chancery"/>
                <a:cs typeface="Apple Chancery"/>
              </a:rPr>
              <a:t>M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|</a:t>
            </a:r>
            <a:r>
              <a:rPr lang="it-IT" sz="1600" baseline="30000" dirty="0">
                <a:solidFill>
                  <a:schemeClr val="tx2">
                    <a:lumMod val="75000"/>
                  </a:schemeClr>
                </a:solidFill>
              </a:rPr>
              <a:t>2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scatt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.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matrix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from: </a:t>
            </a:r>
          </a:p>
          <a:p>
            <a:pPr algn="ctr">
              <a:lnSpc>
                <a:spcPts val="2020"/>
              </a:lnSpc>
              <a:defRPr/>
            </a:pP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HTL,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pQCD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coll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., rad., T-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matrix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QPM, NREFT,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AdS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/CFT…</a:t>
            </a:r>
          </a:p>
        </p:txBody>
      </p:sp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2671446" y="632752"/>
            <a:ext cx="3535583" cy="71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Fokker-Planck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approach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 (T&lt;&lt;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m</a:t>
            </a:r>
            <a:r>
              <a:rPr lang="it-IT" b="1" baseline="-25000" dirty="0" err="1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Q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)</a:t>
            </a:r>
          </a:p>
          <a:p>
            <a:pPr algn="ctr">
              <a:lnSpc>
                <a:spcPct val="115000"/>
              </a:lnSpc>
              <a:defRPr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in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Hydro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/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transport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Optima" panose="02000503060000020004" pitchFamily="2" charset="0"/>
              </a:rPr>
              <a:t> bulk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24000" y="1689112"/>
            <a:ext cx="381000" cy="57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05007" y="1234635"/>
            <a:ext cx="1223185" cy="959594"/>
            <a:chOff x="2362200" y="4575630"/>
            <a:chExt cx="1223185" cy="1279457"/>
          </a:xfrm>
        </p:grpSpPr>
        <p:grpSp>
          <p:nvGrpSpPr>
            <p:cNvPr id="3" name="Group 2"/>
            <p:cNvGrpSpPr/>
            <p:nvPr/>
          </p:nvGrpSpPr>
          <p:grpSpPr>
            <a:xfrm>
              <a:off x="2362200" y="4953000"/>
              <a:ext cx="381000" cy="368300"/>
              <a:chOff x="1981200" y="4127500"/>
              <a:chExt cx="533400" cy="533400"/>
            </a:xfrm>
          </p:grpSpPr>
          <p:sp>
            <p:nvSpPr>
              <p:cNvPr id="55" name="Oval 19"/>
              <p:cNvSpPr>
                <a:spLocks noChangeArrowheads="1"/>
              </p:cNvSpPr>
              <p:nvPr/>
            </p:nvSpPr>
            <p:spPr bwMode="auto">
              <a:xfrm>
                <a:off x="1981200" y="4127500"/>
                <a:ext cx="533400" cy="53340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0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33"/>
              <p:cNvSpPr>
                <a:spLocks noChangeArrowheads="1"/>
              </p:cNvSpPr>
              <p:nvPr/>
            </p:nvSpPr>
            <p:spPr bwMode="auto">
              <a:xfrm>
                <a:off x="2209800" y="42037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17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34"/>
              <p:cNvSpPr>
                <a:spLocks noChangeArrowheads="1"/>
              </p:cNvSpPr>
              <p:nvPr/>
            </p:nvSpPr>
            <p:spPr bwMode="auto">
              <a:xfrm>
                <a:off x="2057400" y="43561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17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743200" y="4724397"/>
              <a:ext cx="842185" cy="1130690"/>
              <a:chOff x="990600" y="5181600"/>
              <a:chExt cx="2000190" cy="1965663"/>
            </a:xfrm>
          </p:grpSpPr>
          <p:sp>
            <p:nvSpPr>
              <p:cNvPr id="59" name="Line 23"/>
              <p:cNvSpPr>
                <a:spLocks noChangeShapeType="1"/>
              </p:cNvSpPr>
              <p:nvPr/>
            </p:nvSpPr>
            <p:spPr bwMode="auto">
              <a:xfrm flipV="1">
                <a:off x="1047750" y="5449888"/>
                <a:ext cx="838200" cy="381000"/>
              </a:xfrm>
              <a:prstGeom prst="line">
                <a:avLst/>
              </a:prstGeom>
              <a:noFill/>
              <a:ln w="38100" cmpd="sng">
                <a:solidFill>
                  <a:srgbClr val="FF9933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24"/>
              <p:cNvSpPr>
                <a:spLocks noChangeShapeType="1"/>
              </p:cNvSpPr>
              <p:nvPr/>
            </p:nvSpPr>
            <p:spPr bwMode="auto">
              <a:xfrm flipV="1">
                <a:off x="1066800" y="5983288"/>
                <a:ext cx="914400" cy="0"/>
              </a:xfrm>
              <a:prstGeom prst="line">
                <a:avLst/>
              </a:prstGeom>
              <a:noFill/>
              <a:ln w="38100" cmpd="sng">
                <a:solidFill>
                  <a:srgbClr val="FF9933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25"/>
              <p:cNvSpPr>
                <a:spLocks noChangeShapeType="1"/>
              </p:cNvSpPr>
              <p:nvPr/>
            </p:nvSpPr>
            <p:spPr bwMode="auto">
              <a:xfrm>
                <a:off x="990600" y="6096000"/>
                <a:ext cx="914400" cy="381000"/>
              </a:xfrm>
              <a:prstGeom prst="line">
                <a:avLst/>
              </a:prstGeom>
              <a:noFill/>
              <a:ln w="38100" cmpd="sng">
                <a:solidFill>
                  <a:srgbClr val="FF9933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Text Box 30"/>
              <p:cNvSpPr txBox="1">
                <a:spLocks noChangeArrowheads="1"/>
              </p:cNvSpPr>
              <p:nvPr/>
            </p:nvSpPr>
            <p:spPr bwMode="auto">
              <a:xfrm>
                <a:off x="2030413" y="5181600"/>
                <a:ext cx="723404" cy="856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>
                    <a:solidFill>
                      <a:srgbClr val="FF9900"/>
                    </a:solidFill>
                  </a:rPr>
                  <a:t>K</a:t>
                </a:r>
              </a:p>
            </p:txBody>
          </p:sp>
          <p:sp>
            <p:nvSpPr>
              <p:cNvPr id="63" name="Text Box 31"/>
              <p:cNvSpPr txBox="1">
                <a:spLocks noChangeArrowheads="1"/>
              </p:cNvSpPr>
              <p:nvPr/>
            </p:nvSpPr>
            <p:spPr bwMode="auto">
              <a:xfrm>
                <a:off x="2116139" y="5768975"/>
                <a:ext cx="711358" cy="856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>
                    <a:solidFill>
                      <a:srgbClr val="FF9900"/>
                    </a:solidFill>
                  </a:rPr>
                  <a:t>e</a:t>
                </a:r>
              </a:p>
            </p:txBody>
          </p: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auto">
              <a:xfrm>
                <a:off x="2030413" y="6219828"/>
                <a:ext cx="960377" cy="927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sz="2000" b="1" dirty="0">
                    <a:solidFill>
                      <a:srgbClr val="FF9900"/>
                    </a:solidFill>
                    <a:latin typeface="Symbol" charset="0"/>
                  </a:rPr>
                  <a:t>n</a:t>
                </a:r>
                <a:r>
                  <a:rPr lang="it-IT" sz="2000" b="1" baseline="-25000" dirty="0">
                    <a:solidFill>
                      <a:srgbClr val="FF9900"/>
                    </a:solidFill>
                  </a:rPr>
                  <a:t>e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391834" y="4575630"/>
              <a:ext cx="32733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7375E"/>
                  </a:solidFill>
                </a:rPr>
                <a:t>D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04571" y="5269469"/>
              <a:ext cx="31290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2"/>
                  </a:solidFill>
                </a:rPr>
                <a:t>B</a:t>
              </a:r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76610" y="2089166"/>
          <a:ext cx="996041" cy="320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3900" imgH="266700" progId="Equation.3">
                  <p:embed/>
                </p:oleObj>
              </mc:Choice>
              <mc:Fallback>
                <p:oleObj name="Equation" r:id="rId7" imgW="723900" imgH="2667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6610" y="2089166"/>
                        <a:ext cx="996041" cy="320843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/>
        </p:nvGraphicFramePr>
        <p:xfrm>
          <a:off x="3258458" y="2458315"/>
          <a:ext cx="1815506" cy="317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93900" imgH="393700" progId="Equation.3">
                  <p:embed/>
                </p:oleObj>
              </mc:Choice>
              <mc:Fallback>
                <p:oleObj name="Equation" r:id="rId9" imgW="1993900" imgH="393700" progId="Equation.3">
                  <p:embed/>
                  <p:pic>
                    <p:nvPicPr>
                      <p:cNvPr id="68" name="Object 6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58458" y="2458315"/>
                        <a:ext cx="1815506" cy="317048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ttangolo 39"/>
          <p:cNvSpPr/>
          <p:nvPr/>
        </p:nvSpPr>
        <p:spPr>
          <a:xfrm>
            <a:off x="2711522" y="2717812"/>
            <a:ext cx="3393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90"/>
                </a:solidFill>
                <a:cs typeface="Times New Roman (Hebrew)" charset="-79"/>
              </a:rPr>
              <a:t>D</a:t>
            </a:r>
            <a:r>
              <a:rPr lang="en-US" baseline="-25000" dirty="0" err="1">
                <a:solidFill>
                  <a:srgbClr val="000090"/>
                </a:solidFill>
                <a:cs typeface="Times New Roman (Hebrew)" charset="-79"/>
              </a:rPr>
              <a:t>p</a:t>
            </a:r>
            <a:r>
              <a:rPr lang="en-US" dirty="0">
                <a:solidFill>
                  <a:srgbClr val="000090"/>
                </a:solidFill>
                <a:cs typeface="Times New Roman (Hebrew)" charset="-79"/>
              </a:rPr>
              <a:t> </a:t>
            </a:r>
            <a:r>
              <a:rPr lang="en-US" dirty="0">
                <a:solidFill>
                  <a:srgbClr val="000090"/>
                </a:solidFill>
                <a:cs typeface="Times New Roman" pitchFamily="18" charset="0"/>
              </a:rPr>
              <a:t>=</a:t>
            </a:r>
            <a:r>
              <a:rPr lang="en-US" dirty="0" err="1">
                <a:solidFill>
                  <a:srgbClr val="000090"/>
                </a:solidFill>
                <a:cs typeface="Times New Roman" pitchFamily="18" charset="0"/>
              </a:rPr>
              <a:t>MT</a:t>
            </a:r>
            <a:r>
              <a:rPr lang="en-US" dirty="0" err="1">
                <a:solidFill>
                  <a:srgbClr val="000090"/>
                </a:solidFill>
                <a:latin typeface="Symbol" pitchFamily="18" charset="2"/>
                <a:cs typeface="Times New Roman (Hebrew)" charset="-79"/>
              </a:rPr>
              <a:t>g</a:t>
            </a:r>
            <a:r>
              <a:rPr lang="en-US" dirty="0">
                <a:solidFill>
                  <a:srgbClr val="000090"/>
                </a:solidFill>
                <a:latin typeface="Symbol" pitchFamily="18" charset="2"/>
                <a:cs typeface="Times New Roman (Hebrew)" charset="-79"/>
              </a:rPr>
              <a:t>  - </a:t>
            </a:r>
            <a:r>
              <a:rPr lang="en-US" dirty="0" err="1">
                <a:solidFill>
                  <a:srgbClr val="000090"/>
                </a:solidFill>
                <a:latin typeface="+mj-lt"/>
                <a:cs typeface="Times New Roman (Hebrew)" charset="-79"/>
              </a:rPr>
              <a:t>Fluct</a:t>
            </a:r>
            <a:r>
              <a:rPr lang="en-US" dirty="0">
                <a:solidFill>
                  <a:srgbClr val="000090"/>
                </a:solidFill>
                <a:latin typeface="+mj-lt"/>
                <a:cs typeface="Times New Roman (Hebrew)" charset="-79"/>
              </a:rPr>
              <a:t>. Diss. Theor.(FDT)</a:t>
            </a:r>
            <a:endParaRPr lang="it-IT" dirty="0">
              <a:solidFill>
                <a:srgbClr val="000090"/>
              </a:solidFill>
              <a:latin typeface="+mj-lt"/>
            </a:endParaRPr>
          </a:p>
        </p:txBody>
      </p:sp>
      <p:graphicFrame>
        <p:nvGraphicFramePr>
          <p:cNvPr id="49" name="Oggetto 48"/>
          <p:cNvGraphicFramePr>
            <a:graphicFrameLocks noChangeAspect="1"/>
          </p:cNvGraphicFramePr>
          <p:nvPr/>
        </p:nvGraphicFramePr>
        <p:xfrm>
          <a:off x="3283396" y="3210279"/>
          <a:ext cx="1652220" cy="546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17700" imgH="635000" progId="Equation.3">
                  <p:embed/>
                </p:oleObj>
              </mc:Choice>
              <mc:Fallback>
                <p:oleObj name="Equation" r:id="rId11" imgW="1917700" imgH="635000" progId="Equation.3">
                  <p:embed/>
                  <p:pic>
                    <p:nvPicPr>
                      <p:cNvPr id="49" name="Oggetto 4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83396" y="3210279"/>
                        <a:ext cx="1652220" cy="546649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27915" y="3980184"/>
            <a:ext cx="5398209" cy="9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This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is</a:t>
            </a:r>
            <a:r>
              <a:rPr lang="it-IT" sz="1600" dirty="0">
                <a:latin typeface="Optima"/>
                <a:cs typeface="Optima"/>
              </a:rPr>
              <a:t> the </a:t>
            </a:r>
            <a:r>
              <a:rPr lang="it-IT" sz="1600" dirty="0" err="1">
                <a:latin typeface="Optima"/>
                <a:cs typeface="Optima"/>
              </a:rPr>
              <a:t>main</a:t>
            </a:r>
            <a:r>
              <a:rPr lang="it-IT" sz="1600" dirty="0">
                <a:latin typeface="Optima"/>
                <a:cs typeface="Optima"/>
              </a:rPr>
              <a:t> set up </a:t>
            </a:r>
            <a:r>
              <a:rPr lang="it-IT" sz="1600" dirty="0" err="1">
                <a:latin typeface="Optima"/>
                <a:cs typeface="Optima"/>
              </a:rPr>
              <a:t>at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least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at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p</a:t>
            </a:r>
            <a:r>
              <a:rPr lang="it-IT" sz="1600" baseline="-25000" dirty="0" err="1">
                <a:latin typeface="Optima"/>
                <a:cs typeface="Optima"/>
              </a:rPr>
              <a:t>T</a:t>
            </a:r>
            <a:r>
              <a:rPr lang="it-IT" sz="1600" dirty="0">
                <a:latin typeface="Optima"/>
                <a:cs typeface="Optima"/>
              </a:rPr>
              <a:t> &lt; 6-8 GeV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Brownian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motion</a:t>
            </a:r>
            <a:r>
              <a:rPr lang="it-IT" sz="1600" dirty="0">
                <a:latin typeface="Optima"/>
                <a:cs typeface="Optima"/>
              </a:rPr>
              <a:t> </a:t>
            </a:r>
            <a:r>
              <a:rPr lang="it-IT" sz="1600" dirty="0" err="1">
                <a:latin typeface="Optima"/>
                <a:cs typeface="Optima"/>
              </a:rPr>
              <a:t>challenged</a:t>
            </a:r>
            <a:r>
              <a:rPr lang="it-IT" sz="1600" dirty="0">
                <a:latin typeface="Optima"/>
                <a:cs typeface="Optima"/>
              </a:rPr>
              <a:t> for charm (M</a:t>
            </a:r>
            <a:r>
              <a:rPr lang="it-IT" sz="1600" baseline="-25000" dirty="0">
                <a:latin typeface="Optima"/>
                <a:cs typeface="Optima"/>
              </a:rPr>
              <a:t>c</a:t>
            </a:r>
            <a:r>
              <a:rPr lang="it-IT" sz="1600" dirty="0">
                <a:latin typeface="Optima"/>
                <a:cs typeface="Optima"/>
              </a:rPr>
              <a:t> ~ 3 T~ </a:t>
            </a:r>
            <a:r>
              <a:rPr lang="it-IT" sz="1600" dirty="0" err="1">
                <a:latin typeface="Optima"/>
                <a:cs typeface="Optima"/>
              </a:rPr>
              <a:t>gT</a:t>
            </a:r>
            <a:r>
              <a:rPr lang="it-IT" sz="1600" dirty="0">
                <a:latin typeface="Optima"/>
                <a:cs typeface="Optima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it-IT" sz="1600" dirty="0">
                <a:latin typeface="Optima"/>
                <a:cs typeface="Optima"/>
                <a:sym typeface="Wingdings" pitchFamily="2" charset="2"/>
              </a:rPr>
              <a:t>       </a:t>
            </a:r>
            <a:r>
              <a:rPr lang="it-IT" sz="1600" dirty="0" err="1">
                <a:latin typeface="Optima"/>
                <a:cs typeface="Optima"/>
              </a:rPr>
              <a:t>Relativistic</a:t>
            </a:r>
            <a:r>
              <a:rPr lang="it-IT" sz="1600" dirty="0">
                <a:latin typeface="Optima"/>
                <a:cs typeface="Optima"/>
              </a:rPr>
              <a:t> Boltzmann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C06C73-AFC9-4E75-17CD-7FA75C488BFA}"/>
                  </a:ext>
                </a:extLst>
              </p:cNvPr>
              <p:cNvSpPr txBox="1"/>
              <p:nvPr/>
            </p:nvSpPr>
            <p:spPr>
              <a:xfrm>
                <a:off x="3232781" y="1378409"/>
                <a:ext cx="2926489" cy="5941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rgbClr val="120FC1"/>
                </a:solidFill>
              </a:ln>
            </p:spPr>
            <p:txBody>
              <a:bodyPr wrap="none" lIns="72000" tIns="36000" rIns="72000" bIns="3600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IT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r>
                          <a:rPr lang="en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f>
                      <m:fPr>
                        <m:ctrlPr>
                          <a:rPr lang="en-IT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en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IT" sz="20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en-IT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IT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r>
                          <a:rPr lang="en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IT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C06C73-AFC9-4E75-17CD-7FA75C488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781" y="1378409"/>
                <a:ext cx="2926489" cy="594193"/>
              </a:xfrm>
              <a:prstGeom prst="rect">
                <a:avLst/>
              </a:prstGeom>
              <a:blipFill>
                <a:blip r:embed="rId13"/>
                <a:stretch>
                  <a:fillRect b="-2000"/>
                </a:stretch>
              </a:blipFill>
              <a:ln w="28575">
                <a:solidFill>
                  <a:srgbClr val="120FC1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5C58A0B-6E41-604E-2AF1-316AA7D68AB4}"/>
              </a:ext>
            </a:extLst>
          </p:cNvPr>
          <p:cNvSpPr txBox="1"/>
          <p:nvPr/>
        </p:nvSpPr>
        <p:spPr>
          <a:xfrm>
            <a:off x="1957456" y="3228866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Optima" panose="02000503060000020004" pitchFamily="2" charset="0"/>
              </a:rPr>
              <a:t>S</a:t>
            </a:r>
            <a:r>
              <a:rPr lang="en-IT" sz="1400" dirty="0">
                <a:latin typeface="Optima" panose="02000503060000020004" pitchFamily="2" charset="0"/>
              </a:rPr>
              <a:t>pace diffusion</a:t>
            </a:r>
          </a:p>
          <a:p>
            <a:pPr algn="ctr"/>
            <a:r>
              <a:rPr lang="en-IT" sz="1400" dirty="0">
                <a:latin typeface="Optima" panose="02000503060000020004" pitchFamily="2" charset="0"/>
              </a:rPr>
              <a:t>coefficient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D40044-62A4-FA88-B8CB-125BDB119C0C}"/>
              </a:ext>
            </a:extLst>
          </p:cNvPr>
          <p:cNvSpPr txBox="1"/>
          <p:nvPr/>
        </p:nvSpPr>
        <p:spPr>
          <a:xfrm>
            <a:off x="3882907" y="1745361"/>
            <a:ext cx="47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drag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70C7C-298D-8396-08D6-40DA5F45F045}"/>
              </a:ext>
            </a:extLst>
          </p:cNvPr>
          <p:cNvSpPr txBox="1"/>
          <p:nvPr/>
        </p:nvSpPr>
        <p:spPr>
          <a:xfrm>
            <a:off x="4906017" y="175442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Optima" panose="02000503060000020004" pitchFamily="2" charset="0"/>
              </a:rPr>
              <a:t>diffusion</a:t>
            </a:r>
          </a:p>
        </p:txBody>
      </p:sp>
      <p:pic>
        <p:nvPicPr>
          <p:cNvPr id="13" name="Immagine 4">
            <a:extLst>
              <a:ext uri="{FF2B5EF4-FFF2-40B4-BE49-F238E27FC236}">
                <a16:creationId xmlns:a16="http://schemas.microsoft.com/office/drawing/2014/main" id="{4A024C48-A75A-B283-9085-E1EFE8788F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43599" y="3204082"/>
            <a:ext cx="2990287" cy="1940842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F3A61F0F-FA7B-8224-19E7-949B49FF0E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7589" t="32654" r="5159" b="22440"/>
          <a:stretch/>
        </p:blipFill>
        <p:spPr>
          <a:xfrm>
            <a:off x="6104535" y="3189311"/>
            <a:ext cx="2990287" cy="19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1B6FE-7CBA-1114-5497-A2C78935E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EF73A-2232-4A49-12B3-4EEF0D73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7</a:t>
            </a:fld>
            <a:endParaRPr lang="en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A6AB8F-351B-6FA7-5E5B-EED14F9CAF1D}"/>
              </a:ext>
            </a:extLst>
          </p:cNvPr>
          <p:cNvSpPr txBox="1">
            <a:spLocks/>
          </p:cNvSpPr>
          <p:nvPr/>
        </p:nvSpPr>
        <p:spPr>
          <a:xfrm>
            <a:off x="151900" y="223460"/>
            <a:ext cx="8992100" cy="549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Fluctuation-Dissipation Th. in Brownian Motion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</a:t>
            </a:r>
          </a:p>
        </p:txBody>
      </p:sp>
      <p:graphicFrame>
        <p:nvGraphicFramePr>
          <p:cNvPr id="4" name="Object 13">
            <a:extLst>
              <a:ext uri="{FF2B5EF4-FFF2-40B4-BE49-F238E27FC236}">
                <a16:creationId xmlns:a16="http://schemas.microsoft.com/office/drawing/2014/main" id="{621312F7-8D47-FA66-C053-62B2A413EC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454674"/>
              </p:ext>
            </p:extLst>
          </p:nvPr>
        </p:nvGraphicFramePr>
        <p:xfrm>
          <a:off x="4742538" y="1637484"/>
          <a:ext cx="2781471" cy="479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2" imgW="2501900" imgH="444500" progId="Equation.3">
                  <p:embed/>
                </p:oleObj>
              </mc:Choice>
              <mc:Fallback>
                <p:oleObj name="Equazione" r:id="rId2" imgW="2501900" imgH="444500" progId="Equation.3">
                  <p:embed/>
                  <p:pic>
                    <p:nvPicPr>
                      <p:cNvPr id="3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2538" y="1637484"/>
                        <a:ext cx="2781471" cy="479915"/>
                      </a:xfrm>
                      <a:prstGeom prst="rect">
                        <a:avLst/>
                      </a:prstGeom>
                      <a:solidFill>
                        <a:srgbClr val="9ED3D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C4999B70-6EA7-9E1D-5BC7-B29303D024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738447"/>
              </p:ext>
            </p:extLst>
          </p:nvPr>
        </p:nvGraphicFramePr>
        <p:xfrm>
          <a:off x="222923" y="1043627"/>
          <a:ext cx="3863886" cy="889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90280" imgH="761724" progId="Equation.3">
                  <p:embed/>
                </p:oleObj>
              </mc:Choice>
              <mc:Fallback>
                <p:oleObj name="Equation" r:id="rId4" imgW="3390280" imgH="761724" progId="Equation.3">
                  <p:embed/>
                  <p:pic>
                    <p:nvPicPr>
                      <p:cNvPr id="4403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923" y="1043627"/>
                        <a:ext cx="3863886" cy="88939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>
            <a:extLst>
              <a:ext uri="{FF2B5EF4-FFF2-40B4-BE49-F238E27FC236}">
                <a16:creationId xmlns:a16="http://schemas.microsoft.com/office/drawing/2014/main" id="{34DFD105-CC87-4C27-3AC3-292C426BD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89078"/>
              </p:ext>
            </p:extLst>
          </p:nvPr>
        </p:nvGraphicFramePr>
        <p:xfrm>
          <a:off x="4742539" y="951991"/>
          <a:ext cx="1956842" cy="403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52187" imgH="393539" progId="Equation.3">
                  <p:embed/>
                </p:oleObj>
              </mc:Choice>
              <mc:Fallback>
                <p:oleObj name="Equation" r:id="rId6" imgW="1752187" imgH="393539" progId="Equation.3">
                  <p:embed/>
                  <p:pic>
                    <p:nvPicPr>
                      <p:cNvPr id="4403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2539" y="951991"/>
                        <a:ext cx="1956842" cy="4034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BCC2D7A-2018-11DC-C8B4-33186A6FCFB4}"/>
              </a:ext>
            </a:extLst>
          </p:cNvPr>
          <p:cNvSpPr txBox="1"/>
          <p:nvPr/>
        </p:nvSpPr>
        <p:spPr>
          <a:xfrm>
            <a:off x="171038" y="642078"/>
            <a:ext cx="326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  <a:latin typeface="Optima" panose="02000503060000020004" pitchFamily="2" charset="0"/>
              </a:rPr>
              <a:t>Drag from M scattering matrix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DC583E-762B-9A02-07F4-1DF86171A2FE}"/>
              </a:ext>
            </a:extLst>
          </p:cNvPr>
          <p:cNvSpPr txBox="1"/>
          <p:nvPr/>
        </p:nvSpPr>
        <p:spPr>
          <a:xfrm>
            <a:off x="4647950" y="629111"/>
            <a:ext cx="369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  <a:latin typeface="Optima" panose="02000503060000020004" pitchFamily="2" charset="0"/>
              </a:rPr>
              <a:t>Diffusion from M scattering matrix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928B9C-841B-E447-AF0F-4FE7D2129310}"/>
              </a:ext>
            </a:extLst>
          </p:cNvPr>
          <p:cNvSpPr txBox="1"/>
          <p:nvPr/>
        </p:nvSpPr>
        <p:spPr>
          <a:xfrm>
            <a:off x="4656639" y="1334103"/>
            <a:ext cx="1839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120FC1"/>
                </a:solidFill>
                <a:latin typeface="Optima" panose="02000503060000020004" pitchFamily="2" charset="0"/>
              </a:rPr>
              <a:t>Full FDT would 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9DDD718-F27F-8DA4-98D9-CC7B5E2A2488}"/>
                  </a:ext>
                </a:extLst>
              </p:cNvPr>
              <p:cNvSpPr txBox="1"/>
              <p:nvPr/>
            </p:nvSpPr>
            <p:spPr>
              <a:xfrm>
                <a:off x="208744" y="2103662"/>
                <a:ext cx="84594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but </a:t>
                </a:r>
                <a:r>
                  <a:rPr lang="en-IT" sz="1600" dirty="0">
                    <a:solidFill>
                      <a:srgbClr val="C00000"/>
                    </a:solidFill>
                  </a:rPr>
                  <a:t>(*)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would give quite different A or B at finite </a:t>
                </a:r>
                <a:r>
                  <a:rPr lang="en-GB" sz="1600" dirty="0" err="1">
                    <a:solidFill>
                      <a:srgbClr val="120FC1"/>
                    </a:solidFill>
                    <a:latin typeface="Optima" panose="02000503060000020004" pitchFamily="2" charset="0"/>
                  </a:rPr>
                  <a:t>p</a:t>
                </a:r>
                <a:r>
                  <a:rPr lang="en-GB" sz="1600" baseline="-25000" dirty="0" err="1">
                    <a:solidFill>
                      <a:srgbClr val="120FC1"/>
                    </a:solidFill>
                    <a:latin typeface="Optima" panose="02000503060000020004" pitchFamily="2" charset="0"/>
                  </a:rPr>
                  <a:t>T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GB" sz="1600" dirty="0" err="1">
                    <a:solidFill>
                      <a:srgbClr val="120FC1"/>
                    </a:solidFill>
                    <a:latin typeface="Optima" panose="02000503060000020004" pitchFamily="2" charset="0"/>
                  </a:rPr>
                  <a:t>wrt</a:t>
                </a:r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those evaluate from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rgbClr val="120FC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GB" sz="1600" dirty="0">
                    <a:solidFill>
                      <a:srgbClr val="120FC1"/>
                    </a:solidFill>
                    <a:latin typeface="Optima" panose="02000503060000020004" pitchFamily="2" charset="0"/>
                  </a:rPr>
                  <a:t> scatt. matrix</a:t>
                </a:r>
                <a:endParaRPr lang="en-IT" sz="1600" dirty="0">
                  <a:solidFill>
                    <a:srgbClr val="120FC1"/>
                  </a:solidFill>
                  <a:latin typeface="Optima" panose="02000503060000020004" pitchFamily="2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9DDD718-F27F-8DA4-98D9-CC7B5E2A2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4" y="2103662"/>
                <a:ext cx="8459438" cy="338554"/>
              </a:xfrm>
              <a:prstGeom prst="rect">
                <a:avLst/>
              </a:prstGeom>
              <a:blipFill>
                <a:blip r:embed="rId8"/>
                <a:stretch>
                  <a:fillRect l="-450" t="-3571" b="-178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B2026F-2FAA-11B7-39BA-6CA0175A0EDE}"/>
                  </a:ext>
                </a:extLst>
              </p:cNvPr>
              <p:cNvSpPr txBox="1"/>
              <p:nvPr/>
            </p:nvSpPr>
            <p:spPr>
              <a:xfrm>
                <a:off x="208744" y="2388278"/>
                <a:ext cx="8625375" cy="360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Standard choices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𝑓𝑟𝑜𝑚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𝑇𝐸𝐴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    </m:t>
                    </m:r>
                  </m:oMath>
                </a14:m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[</a:t>
                </a:r>
                <a:r>
                  <a:rPr lang="en-IT" sz="1600" i="1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supported by Boltzmann</a:t>
                </a:r>
                <a:r>
                  <a:rPr lang="en-IT" sz="1600" dirty="0">
                    <a:solidFill>
                      <a:srgbClr val="C00000"/>
                    </a:solidFill>
                    <a:latin typeface="Optima" panose="02000503060000020004" pitchFamily="2" charset="0"/>
                  </a:rPr>
                  <a:t>]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B2026F-2FAA-11B7-39BA-6CA0175A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4" y="2388278"/>
                <a:ext cx="8625375" cy="360676"/>
              </a:xfrm>
              <a:prstGeom prst="rect">
                <a:avLst/>
              </a:prstGeom>
              <a:blipFill>
                <a:blip r:embed="rId9"/>
                <a:stretch>
                  <a:fillRect l="-441" t="-6897" b="-1379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4E4F6C-11A0-8FEE-4811-A96B2AD5A651}"/>
                  </a:ext>
                </a:extLst>
              </p:cNvPr>
              <p:cNvSpPr txBox="1"/>
              <p:nvPr/>
            </p:nvSpPr>
            <p:spPr>
              <a:xfrm>
                <a:off x="175927" y="2756440"/>
                <a:ext cx="8539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atin typeface="Optima" panose="02000503060000020004" pitchFamily="2" charset="0"/>
                  </a:rPr>
                  <a:t>In general </a:t>
                </a:r>
                <a14:m>
                  <m:oMath xmlns:m="http://schemas.openxmlformats.org/officeDocument/2006/math">
                    <m:r>
                      <a:rPr lang="en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IT" sz="1600" dirty="0">
                    <a:latin typeface="Optima" panose="02000503060000020004" pitchFamily="2" charset="0"/>
                  </a:rPr>
                  <a:t> contains more than a Brownian dynamics with gaussian fluctuations for p &gt; M</a:t>
                </a:r>
                <a:r>
                  <a:rPr lang="en-IT" sz="1600" baseline="-25000" dirty="0">
                    <a:latin typeface="Optima" panose="02000503060000020004" pitchFamily="2" charset="0"/>
                  </a:rPr>
                  <a:t>c</a:t>
                </a:r>
                <a:r>
                  <a:rPr lang="en-IT" sz="1600" dirty="0">
                    <a:latin typeface="Optima" panose="02000503060000020004" pitchFamily="2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4E4F6C-11A0-8FEE-4811-A96B2AD5A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7" y="2756440"/>
                <a:ext cx="8539325" cy="338554"/>
              </a:xfrm>
              <a:prstGeom prst="rect">
                <a:avLst/>
              </a:prstGeom>
              <a:blipFill>
                <a:blip r:embed="rId10"/>
                <a:stretch>
                  <a:fillRect l="-297" t="-3571" b="-214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1">
            <a:extLst>
              <a:ext uri="{FF2B5EF4-FFF2-40B4-BE49-F238E27FC236}">
                <a16:creationId xmlns:a16="http://schemas.microsoft.com/office/drawing/2014/main" id="{C470B0BB-7F1A-F741-F32D-394E545D1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589" t="32654" r="5159" b="22440"/>
          <a:stretch/>
        </p:blipFill>
        <p:spPr>
          <a:xfrm>
            <a:off x="54920" y="3108552"/>
            <a:ext cx="3052591" cy="1981280"/>
          </a:xfrm>
          <a:prstGeom prst="rect">
            <a:avLst/>
          </a:prstGeom>
        </p:spPr>
      </p:pic>
      <p:pic>
        <p:nvPicPr>
          <p:cNvPr id="28" name="Immagine 4">
            <a:extLst>
              <a:ext uri="{FF2B5EF4-FFF2-40B4-BE49-F238E27FC236}">
                <a16:creationId xmlns:a16="http://schemas.microsoft.com/office/drawing/2014/main" id="{AB901579-7685-D21E-23C1-1D8B6FE26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74" y="3182255"/>
            <a:ext cx="2990287" cy="194084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7673E55-1A32-5357-BA08-F638CBE6CECD}"/>
              </a:ext>
            </a:extLst>
          </p:cNvPr>
          <p:cNvGrpSpPr/>
          <p:nvPr/>
        </p:nvGrpSpPr>
        <p:grpSpPr>
          <a:xfrm>
            <a:off x="2828250" y="3071556"/>
            <a:ext cx="3331852" cy="2110094"/>
            <a:chOff x="-287913" y="2007719"/>
            <a:chExt cx="4818598" cy="3402783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D02669B1-002C-AD2F-A177-1FB7F3913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7489" y="2049699"/>
              <a:ext cx="4333196" cy="3282131"/>
            </a:xfrm>
            <a:prstGeom prst="rect">
              <a:avLst/>
            </a:prstGeom>
          </p:spPr>
        </p:pic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795AEC68-D28B-E92D-6609-028A2594A435}"/>
                </a:ext>
              </a:extLst>
            </p:cNvPr>
            <p:cNvSpPr txBox="1"/>
            <p:nvPr/>
          </p:nvSpPr>
          <p:spPr>
            <a:xfrm>
              <a:off x="1211016" y="2007719"/>
              <a:ext cx="2630434" cy="4963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≈ isotropic scatterings</a:t>
              </a: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D370239F-B425-AE77-3458-FEFA3CE12536}"/>
                </a:ext>
              </a:extLst>
            </p:cNvPr>
            <p:cNvSpPr txBox="1"/>
            <p:nvPr/>
          </p:nvSpPr>
          <p:spPr>
            <a:xfrm>
              <a:off x="2189134" y="2962883"/>
              <a:ext cx="1947836" cy="421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Symbol" charset="2"/>
                  <a:cs typeface="Optima"/>
                </a:rPr>
                <a:t>A</a:t>
              </a:r>
              <a:r>
                <a:rPr lang="en-US" sz="1100" baseline="-25000" dirty="0">
                  <a:latin typeface="Optima"/>
                  <a:cs typeface="Optima"/>
                </a:rPr>
                <a:t>LV</a:t>
              </a:r>
              <a:r>
                <a:rPr lang="en-US" sz="1100" dirty="0"/>
                <a:t> reduced by 40%</a:t>
              </a:r>
            </a:p>
          </p:txBody>
        </p:sp>
        <p:sp>
          <p:nvSpPr>
            <p:cNvPr id="34" name="CasellaDiTesto 1">
              <a:extLst>
                <a:ext uri="{FF2B5EF4-FFF2-40B4-BE49-F238E27FC236}">
                  <a16:creationId xmlns:a16="http://schemas.microsoft.com/office/drawing/2014/main" id="{2F4CBCA5-62C0-37D7-DD7E-59DEEE71E940}"/>
                </a:ext>
              </a:extLst>
            </p:cNvPr>
            <p:cNvSpPr txBox="1"/>
            <p:nvPr/>
          </p:nvSpPr>
          <p:spPr>
            <a:xfrm>
              <a:off x="-287913" y="4988624"/>
              <a:ext cx="2251531" cy="421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latin typeface="Optima"/>
                  <a:cs typeface="Optima"/>
                </a:rPr>
                <a:t>S.K. </a:t>
              </a:r>
              <a:r>
                <a:rPr lang="it-IT" sz="1100" dirty="0" err="1">
                  <a:latin typeface="Optima"/>
                  <a:cs typeface="Optima"/>
                </a:rPr>
                <a:t>Das</a:t>
              </a:r>
              <a:r>
                <a:rPr lang="it-IT" sz="1100" dirty="0">
                  <a:latin typeface="Optima"/>
                  <a:cs typeface="Optima"/>
                </a:rPr>
                <a:t> et </a:t>
              </a:r>
              <a:r>
                <a:rPr lang="it-IT" sz="1100" dirty="0" err="1">
                  <a:latin typeface="Optima"/>
                  <a:cs typeface="Optima"/>
                </a:rPr>
                <a:t>al.,PRC</a:t>
              </a:r>
              <a:r>
                <a:rPr lang="it-IT" sz="1100" dirty="0">
                  <a:latin typeface="Optima"/>
                  <a:cs typeface="Optima"/>
                </a:rPr>
                <a:t> ‘14</a:t>
              </a:r>
            </a:p>
          </p:txBody>
        </p:sp>
        <p:sp>
          <p:nvSpPr>
            <p:cNvPr id="35" name="CasellaDiTesto 2">
              <a:extLst>
                <a:ext uri="{FF2B5EF4-FFF2-40B4-BE49-F238E27FC236}">
                  <a16:creationId xmlns:a16="http://schemas.microsoft.com/office/drawing/2014/main" id="{562D0D06-0413-D047-04A8-1BC4792AA55A}"/>
                </a:ext>
              </a:extLst>
            </p:cNvPr>
            <p:cNvSpPr txBox="1"/>
            <p:nvPr/>
          </p:nvSpPr>
          <p:spPr>
            <a:xfrm>
              <a:off x="965201" y="4367768"/>
              <a:ext cx="1347395" cy="496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badi MT Condensed Light"/>
                  <a:cs typeface="Abadi MT Condensed Light"/>
                </a:rPr>
                <a:t>m</a:t>
              </a:r>
              <a:r>
                <a:rPr lang="it-IT" sz="1400" baseline="-25000" dirty="0">
                  <a:latin typeface="Abadi MT Condensed Light"/>
                  <a:cs typeface="Abadi MT Condensed Light"/>
                </a:rPr>
                <a:t>c</a:t>
              </a:r>
              <a:r>
                <a:rPr lang="it-IT" sz="1400" dirty="0">
                  <a:latin typeface="Abadi MT Condensed Light"/>
                  <a:cs typeface="Abadi MT Condensed Light"/>
                </a:rPr>
                <a:t>=1.4 GeV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B419B7-460F-C798-F488-06DCED89F325}"/>
                </a:ext>
              </a:extLst>
            </p:cNvPr>
            <p:cNvSpPr txBox="1"/>
            <p:nvPr/>
          </p:nvSpPr>
          <p:spPr>
            <a:xfrm>
              <a:off x="2418945" y="3329278"/>
              <a:ext cx="1268573" cy="421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m</a:t>
              </a:r>
              <a:r>
                <a:rPr lang="en-US" sz="1100" baseline="-25000" dirty="0" err="1"/>
                <a:t>D</a:t>
              </a:r>
              <a:r>
                <a:rPr lang="en-US" sz="1100" dirty="0"/>
                <a:t>=1.6 </a:t>
              </a:r>
              <a:r>
                <a:rPr lang="en-US" sz="1100" dirty="0" err="1"/>
                <a:t>GeV</a:t>
              </a:r>
              <a:endParaRPr lang="en-US" sz="11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7CE570-B683-8B67-CFEE-5C42FDF953B6}"/>
                  </a:ext>
                </a:extLst>
              </p:cNvPr>
              <p:cNvSpPr txBox="1"/>
              <p:nvPr/>
            </p:nvSpPr>
            <p:spPr>
              <a:xfrm>
                <a:off x="6062565" y="3447848"/>
                <a:ext cx="2984984" cy="107721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atin typeface="Optima" panose="02000503060000020004" pitchFamily="2" charset="0"/>
                  </a:rPr>
                  <a:t>All of this just to say </a:t>
                </a:r>
                <a:r>
                  <a:rPr lang="en-GB" sz="1600" dirty="0">
                    <a:latin typeface="Optima" panose="02000503060000020004" pitchFamily="2" charset="0"/>
                  </a:rPr>
                  <a:t>t</a:t>
                </a:r>
                <a:r>
                  <a:rPr lang="en-IT" sz="1600" dirty="0">
                    <a:latin typeface="Optima" panose="02000503060000020004" pitchFamily="2" charset="0"/>
                  </a:rPr>
                  <a:t>hat </a:t>
                </a:r>
              </a:p>
              <a:p>
                <a:r>
                  <a:rPr lang="en-GB" sz="1600" dirty="0">
                    <a:latin typeface="Optima" panose="02000503060000020004" pitchFamily="2" charset="0"/>
                  </a:rPr>
                  <a:t>@</a:t>
                </a:r>
                <a:r>
                  <a:rPr lang="en-IT" sz="1600" dirty="0">
                    <a:latin typeface="Optima" panose="02000503060000020004" pitchFamily="2" charset="0"/>
                  </a:rPr>
                  <a:t>FAIR/SPS - </a:t>
                </a:r>
                <a:r>
                  <a:rPr lang="en-IT" sz="1600" b="1" dirty="0">
                    <a:latin typeface="Optima" panose="02000503060000020004" pitchFamily="2" charset="0"/>
                  </a:rPr>
                  <a:t>T&lt;&lt;M</a:t>
                </a:r>
                <a:r>
                  <a:rPr lang="en-IT" sz="1600" b="1" baseline="-25000" dirty="0">
                    <a:latin typeface="Optima" panose="02000503060000020004" pitchFamily="2" charset="0"/>
                  </a:rPr>
                  <a:t>c</a:t>
                </a:r>
                <a:r>
                  <a:rPr lang="en-IT" sz="1600" b="1" dirty="0">
                    <a:latin typeface="Optima" panose="02000503060000020004" pitchFamily="2" charset="0"/>
                  </a:rPr>
                  <a:t> , p</a:t>
                </a:r>
                <a14:m>
                  <m:oMath xmlns:m="http://schemas.openxmlformats.org/officeDocument/2006/math">
                    <m:r>
                      <a:rPr lang="en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IT" sz="1600" b="1" dirty="0">
                    <a:latin typeface="Optima" panose="02000503060000020004" pitchFamily="2" charset="0"/>
                  </a:rPr>
                  <a:t>M</a:t>
                </a:r>
                <a:r>
                  <a:rPr lang="en-IT" sz="1600" b="1" baseline="-25000" dirty="0">
                    <a:latin typeface="Optima" panose="02000503060000020004" pitchFamily="2" charset="0"/>
                  </a:rPr>
                  <a:t>c ,</a:t>
                </a:r>
              </a:p>
              <a:p>
                <a:r>
                  <a:rPr lang="en-IT" sz="1600" b="1" dirty="0">
                    <a:latin typeface="Optima" panose="02000503060000020004" pitchFamily="2" charset="0"/>
                  </a:rPr>
                  <a:t>dN</a:t>
                </a:r>
                <a:r>
                  <a:rPr lang="en-IT" sz="1600" b="1" baseline="-25000" dirty="0">
                    <a:latin typeface="Optima" panose="02000503060000020004" pitchFamily="2" charset="0"/>
                  </a:rPr>
                  <a:t>c</a:t>
                </a:r>
                <a:r>
                  <a:rPr lang="en-IT" sz="1600" b="1" dirty="0">
                    <a:latin typeface="Optima" panose="02000503060000020004" pitchFamily="2" charset="0"/>
                  </a:rPr>
                  <a:t>/dp</a:t>
                </a:r>
                <a:r>
                  <a:rPr lang="en-IT" sz="1600" b="1" baseline="-25000" dirty="0">
                    <a:latin typeface="Optima" panose="02000503060000020004" pitchFamily="2" charset="0"/>
                  </a:rPr>
                  <a:t>T</a:t>
                </a:r>
                <a:r>
                  <a:rPr lang="en-IT" sz="1600" dirty="0">
                    <a:latin typeface="Optima" panose="02000503060000020004" pitchFamily="2" charset="0"/>
                  </a:rPr>
                  <a:t> very steep</a:t>
                </a:r>
                <a:endParaRPr lang="en-IT" sz="1600" baseline="-25000" dirty="0">
                  <a:latin typeface="Optima" panose="02000503060000020004" pitchFamily="2" charset="0"/>
                </a:endParaRPr>
              </a:p>
              <a:p>
                <a:r>
                  <a:rPr lang="en-IT" sz="1600" dirty="0">
                    <a:latin typeface="Optima" panose="02000503060000020004" pitchFamily="2" charset="0"/>
                  </a:rPr>
                  <a:t>this ambiguity </a:t>
                </a:r>
                <a:r>
                  <a:rPr lang="en-GB" sz="1600" dirty="0">
                    <a:latin typeface="Optima" panose="02000503060000020004" pitchFamily="2" charset="0"/>
                  </a:rPr>
                  <a:t>w</a:t>
                </a:r>
                <a:r>
                  <a:rPr lang="en-IT" sz="1600" dirty="0">
                    <a:latin typeface="Optima" panose="02000503060000020004" pitchFamily="2" charset="0"/>
                  </a:rPr>
                  <a:t>ill be irrelevant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7CE570-B683-8B67-CFEE-5C42FDF95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565" y="3447848"/>
                <a:ext cx="2984984" cy="1077218"/>
              </a:xfrm>
              <a:prstGeom prst="rect">
                <a:avLst/>
              </a:prstGeom>
              <a:blipFill>
                <a:blip r:embed="rId14"/>
                <a:stretch>
                  <a:fillRect l="-1271" t="-1163" b="-465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3E4DB84-ABFE-471D-027A-BEB8A7366D69}"/>
              </a:ext>
            </a:extLst>
          </p:cNvPr>
          <p:cNvSpPr txBox="1"/>
          <p:nvPr/>
        </p:nvSpPr>
        <p:spPr>
          <a:xfrm>
            <a:off x="7547321" y="16507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(*)</a:t>
            </a:r>
          </a:p>
        </p:txBody>
      </p:sp>
    </p:spTree>
    <p:extLst>
      <p:ext uri="{BB962C8B-B14F-4D97-AF65-F5344CB8AC3E}">
        <p14:creationId xmlns:p14="http://schemas.microsoft.com/office/powerpoint/2010/main" val="1490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D911AE-FC81-19C0-D0DA-6E5BEFC8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B938-A5CA-174F-A8DA-ADBBF669E181}" type="slidenum">
              <a:rPr lang="en-IT" smtClean="0"/>
              <a:t>8</a:t>
            </a:fld>
            <a:endParaRPr lang="en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658668-91BE-770E-4E5C-20E9F88DAC13}"/>
              </a:ext>
            </a:extLst>
          </p:cNvPr>
          <p:cNvSpPr txBox="1">
            <a:spLocks/>
          </p:cNvSpPr>
          <p:nvPr/>
        </p:nvSpPr>
        <p:spPr>
          <a:xfrm>
            <a:off x="151900" y="223460"/>
            <a:ext cx="8992100" cy="549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2800" b="1" dirty="0">
                <a:latin typeface="Optima"/>
                <a:cs typeface="Optima"/>
              </a:rPr>
              <a:t>FDT and </a:t>
            </a:r>
            <a:r>
              <a:rPr lang="en-US" sz="2800" b="1" dirty="0" err="1">
                <a:latin typeface="Optima"/>
                <a:cs typeface="Optima"/>
              </a:rPr>
              <a:t>AdS</a:t>
            </a:r>
            <a:r>
              <a:rPr lang="en-US" sz="2800" b="1" dirty="0">
                <a:latin typeface="Optima"/>
                <a:cs typeface="Optima"/>
              </a:rPr>
              <a:t>/CFT</a:t>
            </a:r>
            <a:br>
              <a:rPr lang="en-US" sz="2800" dirty="0">
                <a:latin typeface="Optima"/>
                <a:cs typeface="Optima"/>
              </a:rPr>
            </a:br>
            <a:r>
              <a:rPr lang="en-US" sz="1200" b="1" dirty="0">
                <a:latin typeface="Optima"/>
                <a:cs typeface="Optima"/>
              </a:rPr>
              <a:t>__________________________________________________________________________________________________________________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246A0-1F83-5B2F-005E-5B240239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213" y="2786938"/>
            <a:ext cx="4018137" cy="2356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41B12-1874-5E83-DB6B-E02CF2A150B4}"/>
              </a:ext>
            </a:extLst>
          </p:cNvPr>
          <p:cNvSpPr txBox="1"/>
          <p:nvPr/>
        </p:nvSpPr>
        <p:spPr>
          <a:xfrm>
            <a:off x="4447503" y="617039"/>
            <a:ext cx="45877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effectLst/>
                <a:latin typeface="Optima" panose="02000503060000020004" pitchFamily="2" charset="0"/>
              </a:rPr>
              <a:t>Rajagopal,Scheihing-Hitschfeldand</a:t>
            </a:r>
            <a:r>
              <a:rPr lang="en-GB" sz="1200" dirty="0" err="1">
                <a:latin typeface="Optima" panose="02000503060000020004" pitchFamily="2" charset="0"/>
              </a:rPr>
              <a:t>,</a:t>
            </a:r>
            <a:r>
              <a:rPr lang="en-GB" sz="1200" dirty="0" err="1">
                <a:effectLst/>
                <a:latin typeface="Optima" panose="02000503060000020004" pitchFamily="2" charset="0"/>
              </a:rPr>
              <a:t>Wiedemann</a:t>
            </a:r>
            <a:r>
              <a:rPr lang="en-GB" sz="1200" dirty="0">
                <a:effectLst/>
                <a:latin typeface="Optima" panose="02000503060000020004" pitchFamily="2" charset="0"/>
              </a:rPr>
              <a:t>, </a:t>
            </a:r>
            <a:r>
              <a:rPr lang="en-GB" sz="1200" i="1" dirty="0"/>
              <a:t>JHEP</a:t>
            </a:r>
            <a:r>
              <a:rPr lang="en-GB" sz="1200" dirty="0"/>
              <a:t> 07 (2025)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609666-021F-3728-4B0F-BB9057FF0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503" y="2189582"/>
            <a:ext cx="4587730" cy="458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CBD621-A696-F21B-7446-AE3C0EF719BC}"/>
              </a:ext>
            </a:extLst>
          </p:cNvPr>
          <p:cNvSpPr txBox="1"/>
          <p:nvPr/>
        </p:nvSpPr>
        <p:spPr>
          <a:xfrm>
            <a:off x="4463971" y="976361"/>
            <a:ext cx="45877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Optima" panose="02000503060000020004" pitchFamily="2" charset="0"/>
              </a:rPr>
              <a:t>Kolmogorov equation </a:t>
            </a:r>
            <a:r>
              <a:rPr lang="en-GB" sz="1400" dirty="0">
                <a:latin typeface="Optima" panose="02000503060000020004" pitchFamily="2" charset="0"/>
              </a:rPr>
              <a:t>(generalized Fokker-Planck eq.), </a:t>
            </a:r>
            <a:r>
              <a:rPr lang="en-GB" sz="1400" dirty="0">
                <a:effectLst/>
                <a:latin typeface="Optima" panose="02000503060000020004" pitchFamily="2" charset="0"/>
              </a:rPr>
              <a:t> for P(k) –</a:t>
            </a:r>
            <a:r>
              <a:rPr lang="en-GB" sz="1400" dirty="0">
                <a:latin typeface="Optima" panose="02000503060000020004" pitchFamily="2" charset="0"/>
              </a:rPr>
              <a:t> </a:t>
            </a:r>
            <a:r>
              <a:rPr lang="en-GB" sz="1400" dirty="0">
                <a:effectLst/>
                <a:latin typeface="Optima" panose="02000503060000020004" pitchFamily="2" charset="0"/>
              </a:rPr>
              <a:t>the transfer probability distribution of </a:t>
            </a:r>
            <a:r>
              <a:rPr lang="en-GB" sz="1400" dirty="0">
                <a:latin typeface="Optima" panose="02000503060000020004" pitchFamily="2" charset="0"/>
              </a:rPr>
              <a:t>HQ</a:t>
            </a:r>
            <a:r>
              <a:rPr lang="en-GB" sz="1400" dirty="0">
                <a:effectLst/>
                <a:latin typeface="Optima" panose="02000503060000020004" pitchFamily="2" charset="0"/>
              </a:rPr>
              <a:t> propagating through the strongly </a:t>
            </a:r>
            <a:r>
              <a:rPr lang="en-GB" sz="1400" dirty="0">
                <a:latin typeface="Optima" panose="02000503060000020004" pitchFamily="2" charset="0"/>
              </a:rPr>
              <a:t>coupled plasma</a:t>
            </a:r>
            <a:r>
              <a:rPr lang="en-GB" sz="1400" dirty="0">
                <a:effectLst/>
                <a:latin typeface="Optima" panose="02000503060000020004" pitchFamily="2" charset="0"/>
              </a:rPr>
              <a:t>, </a:t>
            </a:r>
            <a:r>
              <a:rPr lang="en-GB" sz="1400" dirty="0">
                <a:latin typeface="Optima" panose="02000503060000020004" pitchFamily="2" charset="0"/>
              </a:rPr>
              <a:t>incorporates all higher-order moments  beyond Gaussian</a:t>
            </a:r>
          </a:p>
          <a:p>
            <a:r>
              <a:rPr lang="en-GB" sz="1400" b="1" dirty="0">
                <a:latin typeface="Optima" panose="02000503060000020004" pitchFamily="2" charset="0"/>
                <a:sym typeface="Wingdings" pitchFamily="2" charset="2"/>
              </a:rPr>
              <a:t> Full FDT in strong coupling</a:t>
            </a:r>
            <a:endParaRPr lang="en-GB" sz="1400" b="1" dirty="0">
              <a:latin typeface="Optima" panose="02000503060000020004" pitchFamily="2" charset="0"/>
            </a:endParaRPr>
          </a:p>
        </p:txBody>
      </p:sp>
      <p:graphicFrame>
        <p:nvGraphicFramePr>
          <p:cNvPr id="11" name="Oggetto 2">
            <a:extLst>
              <a:ext uri="{FF2B5EF4-FFF2-40B4-BE49-F238E27FC236}">
                <a16:creationId xmlns:a16="http://schemas.microsoft.com/office/drawing/2014/main" id="{3E1B2154-4677-C963-A664-E2D2F8E672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047791"/>
              </p:ext>
            </p:extLst>
          </p:nvPr>
        </p:nvGraphicFramePr>
        <p:xfrm>
          <a:off x="269995" y="1219728"/>
          <a:ext cx="1627388" cy="54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5100" imgH="482600" progId="Equation.3">
                  <p:embed/>
                </p:oleObj>
              </mc:Choice>
              <mc:Fallback>
                <p:oleObj name="Equation" r:id="rId4" imgW="1435100" imgH="482600" progId="Equation.3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995" y="1219728"/>
                        <a:ext cx="1627388" cy="547263"/>
                      </a:xfrm>
                      <a:prstGeom prst="rect">
                        <a:avLst/>
                      </a:prstGeom>
                      <a:solidFill>
                        <a:srgbClr val="EBF1DE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4">
            <a:extLst>
              <a:ext uri="{FF2B5EF4-FFF2-40B4-BE49-F238E27FC236}">
                <a16:creationId xmlns:a16="http://schemas.microsoft.com/office/drawing/2014/main" id="{5A3A18F4-8297-2F86-35A8-4C7B36CEF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630306"/>
              </p:ext>
            </p:extLst>
          </p:nvPr>
        </p:nvGraphicFramePr>
        <p:xfrm>
          <a:off x="2278611" y="1213848"/>
          <a:ext cx="1662353" cy="559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5100" imgH="482600" progId="Equation.3">
                  <p:embed/>
                </p:oleObj>
              </mc:Choice>
              <mc:Fallback>
                <p:oleObj name="Equation" r:id="rId6" imgW="1435100" imgH="482600" progId="Equation.3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78611" y="1213848"/>
                        <a:ext cx="1662353" cy="559021"/>
                      </a:xfrm>
                      <a:prstGeom prst="rect">
                        <a:avLst/>
                      </a:prstGeom>
                      <a:solidFill>
                        <a:srgbClr val="EBF1DE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5">
            <a:extLst>
              <a:ext uri="{FF2B5EF4-FFF2-40B4-BE49-F238E27FC236}">
                <a16:creationId xmlns:a16="http://schemas.microsoft.com/office/drawing/2014/main" id="{426E79F7-DBE4-D22C-1E1D-4601C21AC7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528563"/>
              </p:ext>
            </p:extLst>
          </p:nvPr>
        </p:nvGraphicFramePr>
        <p:xfrm>
          <a:off x="2337260" y="651190"/>
          <a:ext cx="1540857" cy="549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44600" imgH="444500" progId="Equation.3">
                  <p:embed/>
                </p:oleObj>
              </mc:Choice>
              <mc:Fallback>
                <p:oleObj name="Equation" r:id="rId8" imgW="1244600" imgH="444500" progId="Equation.3">
                  <p:embed/>
                  <p:pic>
                    <p:nvPicPr>
                      <p:cNvPr id="6" name="Oggetto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37260" y="651190"/>
                        <a:ext cx="1540857" cy="549753"/>
                      </a:xfrm>
                      <a:prstGeom prst="rect">
                        <a:avLst/>
                      </a:prstGeom>
                      <a:solidFill>
                        <a:srgbClr val="EBF1DE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6">
            <a:extLst>
              <a:ext uri="{FF2B5EF4-FFF2-40B4-BE49-F238E27FC236}">
                <a16:creationId xmlns:a16="http://schemas.microsoft.com/office/drawing/2014/main" id="{9A97808E-EAE2-0F6F-5962-15CE3DEBDF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760173"/>
              </p:ext>
            </p:extLst>
          </p:nvPr>
        </p:nvGraphicFramePr>
        <p:xfrm>
          <a:off x="291398" y="651191"/>
          <a:ext cx="1378736" cy="49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700" imgH="419100" progId="Equation.3">
                  <p:embed/>
                </p:oleObj>
              </mc:Choice>
              <mc:Fallback>
                <p:oleObj name="Equation" r:id="rId10" imgW="1155700" imgH="419100" progId="Equation.3">
                  <p:embed/>
                  <p:pic>
                    <p:nvPicPr>
                      <p:cNvPr id="7" name="Oggetto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1398" y="651191"/>
                        <a:ext cx="1378736" cy="498984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1">
                <a:extLst>
                  <a:ext uri="{FF2B5EF4-FFF2-40B4-BE49-F238E27FC236}">
                    <a16:creationId xmlns:a16="http://schemas.microsoft.com/office/drawing/2014/main" id="{68998D3B-40E9-D320-5085-EEC316037A8D}"/>
                  </a:ext>
                </a:extLst>
              </p:cNvPr>
              <p:cNvSpPr txBox="1"/>
              <p:nvPr/>
            </p:nvSpPr>
            <p:spPr>
              <a:xfrm>
                <a:off x="192850" y="1782258"/>
                <a:ext cx="3071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IT" sz="1200" dirty="0"/>
                  <a:t> </a:t>
                </a:r>
                <a:r>
                  <a:rPr lang="it-IT" sz="1200" dirty="0">
                    <a:latin typeface="Optima"/>
                    <a:cs typeface="Optima"/>
                  </a:rPr>
                  <a:t>to be </a:t>
                </a:r>
                <a:r>
                  <a:rPr lang="it-IT" sz="1200" dirty="0" err="1">
                    <a:latin typeface="Optima"/>
                    <a:cs typeface="Optima"/>
                  </a:rPr>
                  <a:t>gauged</a:t>
                </a:r>
                <a:r>
                  <a:rPr lang="it-IT" sz="1200" dirty="0">
                    <a:latin typeface="Optima"/>
                    <a:cs typeface="Optima"/>
                  </a:rPr>
                  <a:t> to QCD</a:t>
                </a:r>
              </a:p>
              <a:p>
                <a:r>
                  <a:rPr lang="it-IT" sz="1200" dirty="0">
                    <a:latin typeface="Optima"/>
                    <a:cs typeface="Optima"/>
                  </a:rPr>
                  <a:t>S. </a:t>
                </a:r>
                <a:r>
                  <a:rPr lang="it-IT" sz="1200" dirty="0" err="1">
                    <a:latin typeface="Optima"/>
                    <a:cs typeface="Optima"/>
                  </a:rPr>
                  <a:t>Gubser</a:t>
                </a:r>
                <a:r>
                  <a:rPr lang="it-IT" sz="1200" dirty="0">
                    <a:latin typeface="Optima"/>
                    <a:cs typeface="Optima"/>
                  </a:rPr>
                  <a:t>, PRD74(2006)</a:t>
                </a:r>
              </a:p>
            </p:txBody>
          </p:sp>
        </mc:Choice>
        <mc:Fallback xmlns="">
          <p:sp>
            <p:nvSpPr>
              <p:cNvPr id="15" name="CasellaDiTesto 11">
                <a:extLst>
                  <a:ext uri="{FF2B5EF4-FFF2-40B4-BE49-F238E27FC236}">
                    <a16:creationId xmlns:a16="http://schemas.microsoft.com/office/drawing/2014/main" id="{68998D3B-40E9-D320-5085-EEC316037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50" y="1782258"/>
                <a:ext cx="3071864" cy="461665"/>
              </a:xfrm>
              <a:prstGeom prst="rect">
                <a:avLst/>
              </a:prstGeom>
              <a:blipFill>
                <a:blip r:embed="rId12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7">
            <a:extLst>
              <a:ext uri="{FF2B5EF4-FFF2-40B4-BE49-F238E27FC236}">
                <a16:creationId xmlns:a16="http://schemas.microsoft.com/office/drawing/2014/main" id="{A6B489D8-CA3B-630A-C276-DCDF0D9EED71}"/>
              </a:ext>
            </a:extLst>
          </p:cNvPr>
          <p:cNvSpPr txBox="1"/>
          <p:nvPr/>
        </p:nvSpPr>
        <p:spPr>
          <a:xfrm>
            <a:off x="1728782" y="716470"/>
            <a:ext cx="54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rPr>
              <a:t>FDT</a:t>
            </a:r>
          </a:p>
        </p:txBody>
      </p:sp>
      <p:pic>
        <p:nvPicPr>
          <p:cNvPr id="17" name="Immagine 12">
            <a:extLst>
              <a:ext uri="{FF2B5EF4-FFF2-40B4-BE49-F238E27FC236}">
                <a16:creationId xmlns:a16="http://schemas.microsoft.com/office/drawing/2014/main" id="{085F3E29-D94E-6486-C2CA-6D5EE56D68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143" y="2780125"/>
            <a:ext cx="3352481" cy="2356561"/>
          </a:xfrm>
          <a:prstGeom prst="rect">
            <a:avLst/>
          </a:prstGeom>
        </p:spPr>
      </p:pic>
      <p:cxnSp>
        <p:nvCxnSpPr>
          <p:cNvPr id="18" name="Connettore 2 13">
            <a:extLst>
              <a:ext uri="{FF2B5EF4-FFF2-40B4-BE49-F238E27FC236}">
                <a16:creationId xmlns:a16="http://schemas.microsoft.com/office/drawing/2014/main" id="{DFC1A65E-8FD2-3741-4241-526B550EBA1F}"/>
              </a:ext>
            </a:extLst>
          </p:cNvPr>
          <p:cNvCxnSpPr>
            <a:cxnSpLocks/>
          </p:cNvCxnSpPr>
          <p:nvPr/>
        </p:nvCxnSpPr>
        <p:spPr>
          <a:xfrm>
            <a:off x="1670134" y="968694"/>
            <a:ext cx="687728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0">
            <a:extLst>
              <a:ext uri="{FF2B5EF4-FFF2-40B4-BE49-F238E27FC236}">
                <a16:creationId xmlns:a16="http://schemas.microsoft.com/office/drawing/2014/main" id="{DF6A68E0-11F9-3098-D884-FAF699A8A138}"/>
              </a:ext>
            </a:extLst>
          </p:cNvPr>
          <p:cNvSpPr txBox="1"/>
          <p:nvPr/>
        </p:nvSpPr>
        <p:spPr>
          <a:xfrm>
            <a:off x="-43797" y="2905198"/>
            <a:ext cx="17139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00" dirty="0" err="1">
                <a:latin typeface="Optima" panose="02000503060000020004" pitchFamily="2" charset="0"/>
                <a:cs typeface="Abadi MT Condensed Light"/>
              </a:rPr>
              <a:t>W</a:t>
            </a:r>
            <a:r>
              <a:rPr lang="it-IT" sz="1100" dirty="0">
                <a:latin typeface="Optima" panose="02000503060000020004" pitchFamily="2" charset="0"/>
                <a:cs typeface="Abadi MT Condensed Light"/>
              </a:rPr>
              <a:t>. Horowitz, PRD91(15)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A620F9-1F3D-3C9A-02C5-70B36876109F}"/>
              </a:ext>
            </a:extLst>
          </p:cNvPr>
          <p:cNvCxnSpPr/>
          <p:nvPr/>
        </p:nvCxnSpPr>
        <p:spPr>
          <a:xfrm>
            <a:off x="4338735" y="666171"/>
            <a:ext cx="0" cy="4374936"/>
          </a:xfrm>
          <a:prstGeom prst="line">
            <a:avLst/>
          </a:prstGeom>
          <a:ln w="635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95B058-1763-D5BB-D6B7-253A5723EA24}"/>
              </a:ext>
            </a:extLst>
          </p:cNvPr>
          <p:cNvSpPr txBox="1"/>
          <p:nvPr/>
        </p:nvSpPr>
        <p:spPr>
          <a:xfrm>
            <a:off x="2217242" y="3695487"/>
            <a:ext cx="115929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050" dirty="0">
                <a:latin typeface="Optima" panose="02000503060000020004" pitchFamily="2" charset="0"/>
              </a:rPr>
              <a:t>N</a:t>
            </a:r>
            <a:r>
              <a:rPr lang="en-GB" sz="1050" dirty="0">
                <a:latin typeface="Optima" panose="02000503060000020004" pitchFamily="2" charset="0"/>
              </a:rPr>
              <a:t>LO means </a:t>
            </a:r>
            <a:r>
              <a:rPr lang="en-GB" sz="1050" dirty="0" err="1">
                <a:latin typeface="Symbol" pitchFamily="2" charset="2"/>
              </a:rPr>
              <a:t>g</a:t>
            </a:r>
            <a:r>
              <a:rPr lang="en-GB" sz="1050" dirty="0" err="1">
                <a:latin typeface="Optima" panose="02000503060000020004" pitchFamily="2" charset="0"/>
              </a:rPr>
              <a:t>+D</a:t>
            </a:r>
            <a:endParaRPr lang="en-IT" sz="1050" dirty="0"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0A8FA7-2CCE-9C56-9917-5688BAC48BD3}"/>
                  </a:ext>
                </a:extLst>
              </p:cNvPr>
              <p:cNvSpPr txBox="1"/>
              <p:nvPr/>
            </p:nvSpPr>
            <p:spPr>
              <a:xfrm>
                <a:off x="269995" y="2203698"/>
                <a:ext cx="2835007" cy="4044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rad>
                      </m:den>
                    </m:f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𝑄𝐶𝐷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𝑆𝑌𝑀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rad>
                      </m:den>
                    </m:f>
                    <m:rad>
                      <m:radPr>
                        <m:degHide m:val="on"/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IT" sz="1400" dirty="0"/>
                  <a:t>  from Drag </a:t>
                </a:r>
                <a:r>
                  <a:rPr lang="en-IT" sz="1400" dirty="0">
                    <a:latin typeface="Symbol" pitchFamily="2" charset="2"/>
                  </a:rPr>
                  <a:t>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0A8FA7-2CCE-9C56-9917-5688BAC48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95" y="2203698"/>
                <a:ext cx="2835007" cy="404406"/>
              </a:xfrm>
              <a:prstGeom prst="rect">
                <a:avLst/>
              </a:prstGeom>
              <a:blipFill>
                <a:blip r:embed="rId14"/>
                <a:stretch>
                  <a:fillRect l="-2232" r="-2679" b="-606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3517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37475</TotalTime>
  <Words>5076</Words>
  <Application>Microsoft Macintosh PowerPoint</Application>
  <PresentationFormat>On-screen Show (16:9)</PresentationFormat>
  <Paragraphs>618</Paragraphs>
  <Slides>47</Slides>
  <Notes>10</Notes>
  <HiddenSlides>1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71" baseType="lpstr">
      <vt:lpstr>Abadi MT Condensed Light</vt:lpstr>
      <vt:lpstr>AkayaKanadaka</vt:lpstr>
      <vt:lpstr>Apple Chancery</vt:lpstr>
      <vt:lpstr>Aptos</vt:lpstr>
      <vt:lpstr>Arial</vt:lpstr>
      <vt:lpstr>Arial Narrow</vt:lpstr>
      <vt:lpstr>Calibri</vt:lpstr>
      <vt:lpstr>Calibri Light</vt:lpstr>
      <vt:lpstr>Cambria</vt:lpstr>
      <vt:lpstr>Cambria Math</vt:lpstr>
      <vt:lpstr>Century Gothic</vt:lpstr>
      <vt:lpstr>Chalkduster</vt:lpstr>
      <vt:lpstr>Courier New</vt:lpstr>
      <vt:lpstr>Georgia</vt:lpstr>
      <vt:lpstr>ITC Franklin Gothic BookCd</vt:lpstr>
      <vt:lpstr>Optima</vt:lpstr>
      <vt:lpstr>Script MT Bold</vt:lpstr>
      <vt:lpstr>Symbol</vt:lpstr>
      <vt:lpstr>Times New Roman</vt:lpstr>
      <vt:lpstr>Times New Roman (Hebrew)</vt:lpstr>
      <vt:lpstr>Wingdings</vt:lpstr>
      <vt:lpstr>Office Theme</vt:lpstr>
      <vt:lpstr>Equation</vt:lpstr>
      <vt:lpstr>Equazione</vt:lpstr>
      <vt:lpstr>Theory overview on open charm  __________________________________________________________________________________________________  </vt:lpstr>
      <vt:lpstr>Outline ___________________________________________________________________________________________________________</vt:lpstr>
      <vt:lpstr>Basic Scales and specific of HQ@RHIC-LHC _________________________________________________________________________________________________________</vt:lpstr>
      <vt:lpstr>Basic Scales and specific of HQ _________________________________________________________________________________________________________</vt:lpstr>
      <vt:lpstr>Studying the HF in uRHIC ________________________________________________________________________________________________________________</vt:lpstr>
      <vt:lpstr>HQ link to Lattice QCD  at finite T ________________________________________________________________________________________________________________________________________________________</vt:lpstr>
      <vt:lpstr>PowerPoint Presentation</vt:lpstr>
      <vt:lpstr>PowerPoint Presentation</vt:lpstr>
      <vt:lpstr>PowerPoint Presentation</vt:lpstr>
      <vt:lpstr>PowerPoint Presentation</vt:lpstr>
      <vt:lpstr>How HQ interact with the medium [low-medium pT] __________________________________________________________________________________________________________________</vt:lpstr>
      <vt:lpstr>PowerPoint Presentation</vt:lpstr>
      <vt:lpstr>PowerPoint Presentation</vt:lpstr>
      <vt:lpstr>Resonant Elastic scattering with T-matrix ________________________________________________________________________________________________________________________________________________________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HF hadronization has stimulated several developments __________________________________________________________________________________________________________________________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T-matrix update  new LQCD ____________________________________________________________________________________________________________________</vt:lpstr>
      <vt:lpstr>QPM (Nf=2+1) extension to QPMp (Nf=2+1+1) ________________________________________________________________________________________________________________</vt:lpstr>
      <vt:lpstr>Quark susceptibility from QPM to QPMp ________________________________________________________________________________________________________________</vt:lpstr>
      <vt:lpstr>Diffusion Ds(T) from QPM to QPMp ___________________________________________________________________________________________________________________</vt:lpstr>
      <vt:lpstr>PowerPoint Presentation</vt:lpstr>
      <vt:lpstr>PowerPoint Presentation</vt:lpstr>
      <vt:lpstr>PowerPoint Presentation</vt:lpstr>
      <vt:lpstr>HQ Surprise also in the transverse flow v1=&lt;px/pT&gt; ________________________________________________________________________________________________________________</vt:lpstr>
      <vt:lpstr>HQ Surprise also in the transverse flow v1=&lt;px/pT&gt; __________________________________________________________________________________________________________________</vt:lpstr>
      <vt:lpstr>PowerPoint Presentation</vt:lpstr>
      <vt:lpstr>Impact of Magnetic Field on Charm _________________________________________________________________________________________________________________________________________________________</vt:lpstr>
      <vt:lpstr>Balance between Magnetic and Electric currents _________________________________________________________________________________________________</vt:lpstr>
      <vt:lpstr>v1 transverse flow current measurement  ________________________________________________________________________________________________________________</vt:lpstr>
      <vt:lpstr>v1 transverse flow current measurement  ________________________________________________________________________________________________________________</vt:lpstr>
      <vt:lpstr>Impact of Magnetic Field at FAIR/SPS? _________________________________________________________________________________________________________________________________________________________</vt:lpstr>
      <vt:lpstr>PowerPoint Presentation</vt:lpstr>
      <vt:lpstr>PowerPoint Presentation</vt:lpstr>
      <vt:lpstr>PowerPoint Presentation</vt:lpstr>
      <vt:lpstr>Summary ____________________________________________________________________________________________________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Vincenzo Greco</dc:creator>
  <cp:lastModifiedBy>Vincenzo Greco</cp:lastModifiedBy>
  <cp:revision>513</cp:revision>
  <cp:lastPrinted>2025-07-19T11:08:20Z</cp:lastPrinted>
  <dcterms:created xsi:type="dcterms:W3CDTF">2021-05-17T12:36:49Z</dcterms:created>
  <dcterms:modified xsi:type="dcterms:W3CDTF">2025-07-22T20:49:22Z</dcterms:modified>
</cp:coreProperties>
</file>