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50.xml" ContentType="application/vnd.openxmlformats-officedocument.presentationml.tags+xml"/>
  <Override PartName="/ppt/tags/tag110.xml" ContentType="application/vnd.openxmlformats-officedocument.presentationml.tags+xml"/>
  <Override PartName="/ppt/tags/tag1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1" r:id="rId1"/>
  </p:sldMasterIdLst>
  <p:notesMasterIdLst>
    <p:notesMasterId r:id="rId44"/>
  </p:notesMasterIdLst>
  <p:sldIdLst>
    <p:sldId id="256" r:id="rId2"/>
    <p:sldId id="1131" r:id="rId3"/>
    <p:sldId id="1092" r:id="rId4"/>
    <p:sldId id="257" r:id="rId5"/>
    <p:sldId id="1230" r:id="rId6"/>
    <p:sldId id="1260" r:id="rId7"/>
    <p:sldId id="1257" r:id="rId8"/>
    <p:sldId id="1258" r:id="rId9"/>
    <p:sldId id="1133" r:id="rId10"/>
    <p:sldId id="1253" r:id="rId11"/>
    <p:sldId id="1134" r:id="rId12"/>
    <p:sldId id="1254" r:id="rId13"/>
    <p:sldId id="1103" r:id="rId14"/>
    <p:sldId id="1108" r:id="rId15"/>
    <p:sldId id="1255" r:id="rId16"/>
    <p:sldId id="1256" r:id="rId17"/>
    <p:sldId id="1259" r:id="rId18"/>
    <p:sldId id="1228" r:id="rId19"/>
    <p:sldId id="1248" r:id="rId20"/>
    <p:sldId id="1235" r:id="rId21"/>
    <p:sldId id="1245" r:id="rId22"/>
    <p:sldId id="1246" r:id="rId23"/>
    <p:sldId id="1247" r:id="rId24"/>
    <p:sldId id="1109" r:id="rId25"/>
    <p:sldId id="1239" r:id="rId26"/>
    <p:sldId id="1240" r:id="rId27"/>
    <p:sldId id="1241" r:id="rId28"/>
    <p:sldId id="1242" r:id="rId29"/>
    <p:sldId id="1243" r:id="rId30"/>
    <p:sldId id="1244" r:id="rId31"/>
    <p:sldId id="1251" r:id="rId32"/>
    <p:sldId id="1224" r:id="rId33"/>
    <p:sldId id="1227" r:id="rId34"/>
    <p:sldId id="1110" r:id="rId35"/>
    <p:sldId id="1098" r:id="rId36"/>
    <p:sldId id="1119" r:id="rId37"/>
    <p:sldId id="1236" r:id="rId38"/>
    <p:sldId id="1145" r:id="rId39"/>
    <p:sldId id="1249" r:id="rId40"/>
    <p:sldId id="1237" r:id="rId41"/>
    <p:sldId id="1238" r:id="rId42"/>
    <p:sldId id="1252" r:id="rId4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99BB"/>
    <a:srgbClr val="0070C0"/>
    <a:srgbClr val="C83B19"/>
    <a:srgbClr val="F17822"/>
    <a:srgbClr val="852711"/>
    <a:srgbClr val="092C6E"/>
    <a:srgbClr val="DB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090B3-B06D-0D4E-A201-5E2014617669}" v="87" dt="2025-07-20T18:14:31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716"/>
  </p:normalViewPr>
  <p:slideViewPr>
    <p:cSldViewPr snapToGrid="0">
      <p:cViewPr>
        <p:scale>
          <a:sx n="169" d="100"/>
          <a:sy n="169" d="100"/>
        </p:scale>
        <p:origin x="144" y="-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Harabasz" userId="ba9c30392e46a2ae" providerId="LiveId" clId="{8D3090B3-B06D-0D4E-A201-5E2014617669}"/>
    <pc:docChg chg="modSld">
      <pc:chgData name="Szymon Harabasz" userId="ba9c30392e46a2ae" providerId="LiveId" clId="{8D3090B3-B06D-0D4E-A201-5E2014617669}" dt="2025-07-20T18:14:31.218" v="13" actId="20577"/>
      <pc:docMkLst>
        <pc:docMk/>
      </pc:docMkLst>
      <pc:sldChg chg="modSp mod">
        <pc:chgData name="Szymon Harabasz" userId="ba9c30392e46a2ae" providerId="LiveId" clId="{8D3090B3-B06D-0D4E-A201-5E2014617669}" dt="2025-07-19T09:06:34.333" v="1" actId="20577"/>
        <pc:sldMkLst>
          <pc:docMk/>
          <pc:sldMk cId="3502857022" sldId="1134"/>
        </pc:sldMkLst>
        <pc:spChg chg="mod">
          <ac:chgData name="Szymon Harabasz" userId="ba9c30392e46a2ae" providerId="LiveId" clId="{8D3090B3-B06D-0D4E-A201-5E2014617669}" dt="2025-07-19T09:06:34.333" v="1" actId="20577"/>
          <ac:spMkLst>
            <pc:docMk/>
            <pc:sldMk cId="3502857022" sldId="1134"/>
            <ac:spMk id="11" creationId="{1618E673-D650-8C4D-8A15-F22DA8E08514}"/>
          </ac:spMkLst>
        </pc:spChg>
      </pc:sldChg>
      <pc:sldChg chg="modSp modAnim">
        <pc:chgData name="Szymon Harabasz" userId="ba9c30392e46a2ae" providerId="LiveId" clId="{8D3090B3-B06D-0D4E-A201-5E2014617669}" dt="2025-07-20T18:14:31.218" v="13" actId="20577"/>
        <pc:sldMkLst>
          <pc:docMk/>
          <pc:sldMk cId="1167319081" sldId="1257"/>
        </pc:sldMkLst>
        <pc:spChg chg="mod">
          <ac:chgData name="Szymon Harabasz" userId="ba9c30392e46a2ae" providerId="LiveId" clId="{8D3090B3-B06D-0D4E-A201-5E2014617669}" dt="2025-07-20T18:14:31.218" v="13" actId="20577"/>
          <ac:spMkLst>
            <pc:docMk/>
            <pc:sldMk cId="1167319081" sldId="1257"/>
            <ac:spMk id="3" creationId="{1DDE9178-194B-C1FD-7C04-031795166CC9}"/>
          </ac:spMkLst>
        </pc:spChg>
      </pc:sldChg>
      <pc:sldChg chg="delSp modSp modAnim">
        <pc:chgData name="Szymon Harabasz" userId="ba9c30392e46a2ae" providerId="LiveId" clId="{8D3090B3-B06D-0D4E-A201-5E2014617669}" dt="2025-07-19T09:06:22.718" v="0" actId="165"/>
        <pc:sldMkLst>
          <pc:docMk/>
          <pc:sldMk cId="1167763616" sldId="1260"/>
        </pc:sldMkLst>
        <pc:spChg chg="mod topLvl">
          <ac:chgData name="Szymon Harabasz" userId="ba9c30392e46a2ae" providerId="LiveId" clId="{8D3090B3-B06D-0D4E-A201-5E2014617669}" dt="2025-07-19T09:06:22.718" v="0" actId="165"/>
          <ac:spMkLst>
            <pc:docMk/>
            <pc:sldMk cId="1167763616" sldId="1260"/>
            <ac:spMk id="13" creationId="{DA581626-2894-367D-4D3B-6DFBE1392ABE}"/>
          </ac:spMkLst>
        </pc:spChg>
        <pc:grpChg chg="del">
          <ac:chgData name="Szymon Harabasz" userId="ba9c30392e46a2ae" providerId="LiveId" clId="{8D3090B3-B06D-0D4E-A201-5E2014617669}" dt="2025-07-19T09:06:22.718" v="0" actId="165"/>
          <ac:grpSpMkLst>
            <pc:docMk/>
            <pc:sldMk cId="1167763616" sldId="1260"/>
            <ac:grpSpMk id="21" creationId="{DE010B4B-3288-D35B-2203-9CB9229700CB}"/>
          </ac:grpSpMkLst>
        </pc:grpChg>
        <pc:picChg chg="mod topLvl">
          <ac:chgData name="Szymon Harabasz" userId="ba9c30392e46a2ae" providerId="LiveId" clId="{8D3090B3-B06D-0D4E-A201-5E2014617669}" dt="2025-07-19T09:06:22.718" v="0" actId="165"/>
          <ac:picMkLst>
            <pc:docMk/>
            <pc:sldMk cId="1167763616" sldId="1260"/>
            <ac:picMk id="10" creationId="{23D0C510-6F04-0689-2A85-CE48BE1752CE}"/>
          </ac:picMkLst>
        </pc:picChg>
        <pc:cxnChg chg="mod topLvl">
          <ac:chgData name="Szymon Harabasz" userId="ba9c30392e46a2ae" providerId="LiveId" clId="{8D3090B3-B06D-0D4E-A201-5E2014617669}" dt="2025-07-19T09:06:22.718" v="0" actId="165"/>
          <ac:cxnSpMkLst>
            <pc:docMk/>
            <pc:sldMk cId="1167763616" sldId="1260"/>
            <ac:cxnSpMk id="15" creationId="{4EAD08A1-FF0B-7B64-BB70-B508811054B5}"/>
          </ac:cxnSpMkLst>
        </pc:cxnChg>
        <pc:cxnChg chg="mod topLvl">
          <ac:chgData name="Szymon Harabasz" userId="ba9c30392e46a2ae" providerId="LiveId" clId="{8D3090B3-B06D-0D4E-A201-5E2014617669}" dt="2025-07-19T09:06:22.718" v="0" actId="165"/>
          <ac:cxnSpMkLst>
            <pc:docMk/>
            <pc:sldMk cId="1167763616" sldId="1260"/>
            <ac:cxnSpMk id="16" creationId="{6D33B5C5-FFDE-56ED-8813-C886C20D1F08}"/>
          </ac:cxnSpMkLst>
        </pc:cxnChg>
      </pc:sldChg>
    </pc:docChg>
  </pc:docChgLst>
  <pc:docChgLst>
    <pc:chgData name="Szymon Harabasz" userId="ba9c30392e46a2ae" providerId="Windows Live" clId="Web-{EFD39F92-1189-4DC7-A821-2A739BB69F9A}"/>
    <pc:docChg chg="modSld">
      <pc:chgData name="Szymon Harabasz" userId="ba9c30392e46a2ae" providerId="Windows Live" clId="Web-{EFD39F92-1189-4DC7-A821-2A739BB69F9A}" dt="2025-07-19T09:27:13.828" v="41"/>
      <pc:docMkLst>
        <pc:docMk/>
      </pc:docMkLst>
      <pc:sldChg chg="modSp">
        <pc:chgData name="Szymon Harabasz" userId="ba9c30392e46a2ae" providerId="Windows Live" clId="Web-{EFD39F92-1189-4DC7-A821-2A739BB69F9A}" dt="2025-07-19T05:23:02.125" v="2" actId="20577"/>
        <pc:sldMkLst>
          <pc:docMk/>
          <pc:sldMk cId="2377274825" sldId="1241"/>
        </pc:sldMkLst>
        <pc:spChg chg="mod">
          <ac:chgData name="Szymon Harabasz" userId="ba9c30392e46a2ae" providerId="Windows Live" clId="Web-{EFD39F92-1189-4DC7-A821-2A739BB69F9A}" dt="2025-07-19T05:23:02.125" v="2" actId="20577"/>
          <ac:spMkLst>
            <pc:docMk/>
            <pc:sldMk cId="2377274825" sldId="1241"/>
            <ac:spMk id="6" creationId="{AFAA25BD-AFA9-8FBF-5CCF-92EAF50C2624}"/>
          </ac:spMkLst>
        </pc:spChg>
      </pc:sldChg>
      <pc:sldChg chg="modSp">
        <pc:chgData name="Szymon Harabasz" userId="ba9c30392e46a2ae" providerId="Windows Live" clId="Web-{EFD39F92-1189-4DC7-A821-2A739BB69F9A}" dt="2025-07-19T05:23:22.250" v="5" actId="14100"/>
        <pc:sldMkLst>
          <pc:docMk/>
          <pc:sldMk cId="2221669945" sldId="1244"/>
        </pc:sldMkLst>
        <pc:spChg chg="mod">
          <ac:chgData name="Szymon Harabasz" userId="ba9c30392e46a2ae" providerId="Windows Live" clId="Web-{EFD39F92-1189-4DC7-A821-2A739BB69F9A}" dt="2025-07-19T05:23:22.250" v="5" actId="14100"/>
          <ac:spMkLst>
            <pc:docMk/>
            <pc:sldMk cId="2221669945" sldId="1244"/>
            <ac:spMk id="13" creationId="{45C4DFF7-9AAD-6518-6879-6E4E0E9057C2}"/>
          </ac:spMkLst>
        </pc:spChg>
      </pc:sldChg>
      <pc:sldChg chg="modSp">
        <pc:chgData name="Szymon Harabasz" userId="ba9c30392e46a2ae" providerId="Windows Live" clId="Web-{EFD39F92-1189-4DC7-A821-2A739BB69F9A}" dt="2025-07-19T05:24:00.439" v="6" actId="14100"/>
        <pc:sldMkLst>
          <pc:docMk/>
          <pc:sldMk cId="2338416842" sldId="1246"/>
        </pc:sldMkLst>
        <pc:spChg chg="mod">
          <ac:chgData name="Szymon Harabasz" userId="ba9c30392e46a2ae" providerId="Windows Live" clId="Web-{EFD39F92-1189-4DC7-A821-2A739BB69F9A}" dt="2025-07-19T05:24:00.439" v="6" actId="14100"/>
          <ac:spMkLst>
            <pc:docMk/>
            <pc:sldMk cId="2338416842" sldId="1246"/>
            <ac:spMk id="419" creationId="{6E28BBB1-F83D-B0DD-B9FA-FBE5B00D15A2}"/>
          </ac:spMkLst>
        </pc:spChg>
      </pc:sldChg>
      <pc:sldChg chg="addSp delSp modSp addAnim delAnim modAnim">
        <pc:chgData name="Szymon Harabasz" userId="ba9c30392e46a2ae" providerId="Windows Live" clId="Web-{EFD39F92-1189-4DC7-A821-2A739BB69F9A}" dt="2025-07-19T09:27:13.828" v="41"/>
        <pc:sldMkLst>
          <pc:docMk/>
          <pc:sldMk cId="1167763616" sldId="1260"/>
        </pc:sldMkLst>
        <pc:grpChg chg="add del">
          <ac:chgData name="Szymon Harabasz" userId="ba9c30392e46a2ae" providerId="Windows Live" clId="Web-{EFD39F92-1189-4DC7-A821-2A739BB69F9A}" dt="2025-07-19T05:29:02.714" v="20"/>
          <ac:grpSpMkLst>
            <pc:docMk/>
            <pc:sldMk cId="1167763616" sldId="1260"/>
            <ac:grpSpMk id="21" creationId="{DE010B4B-3288-D35B-2203-9CB9229700CB}"/>
          </ac:grpSpMkLst>
        </pc:grpChg>
        <pc:picChg chg="add del mod">
          <ac:chgData name="Szymon Harabasz" userId="ba9c30392e46a2ae" providerId="Windows Live" clId="Web-{EFD39F92-1189-4DC7-A821-2A739BB69F9A}" dt="2025-07-19T05:27:35.102" v="16"/>
          <ac:picMkLst>
            <pc:docMk/>
            <pc:sldMk cId="1167763616" sldId="1260"/>
            <ac:picMk id="3" creationId="{24D63679-B4B1-FE13-CAD1-E19A8D134AD5}"/>
          </ac:picMkLst>
        </pc:picChg>
        <pc:picChg chg="add mod ord">
          <ac:chgData name="Szymon Harabasz" userId="ba9c30392e46a2ae" providerId="Windows Live" clId="Web-{EFD39F92-1189-4DC7-A821-2A739BB69F9A}" dt="2025-07-19T09:11:43.333" v="28"/>
          <ac:picMkLst>
            <pc:docMk/>
            <pc:sldMk cId="1167763616" sldId="1260"/>
            <ac:picMk id="3" creationId="{FB390CB1-665A-354A-CDF7-64D2F88F54B8}"/>
          </ac:picMkLst>
        </pc:picChg>
        <pc:picChg chg="add mod">
          <ac:chgData name="Szymon Harabasz" userId="ba9c30392e46a2ae" providerId="Windows Live" clId="Web-{EFD39F92-1189-4DC7-A821-2A739BB69F9A}" dt="2025-07-19T09:13:11.930" v="33" actId="1076"/>
          <ac:picMkLst>
            <pc:docMk/>
            <pc:sldMk cId="1167763616" sldId="1260"/>
            <ac:picMk id="9" creationId="{C8D9BE1B-7E69-487A-230F-2E4BADBDA866}"/>
          </ac:picMkLst>
        </pc:picChg>
        <pc:picChg chg="add del mod">
          <ac:chgData name="Szymon Harabasz" userId="ba9c30392e46a2ae" providerId="Windows Live" clId="Web-{EFD39F92-1189-4DC7-A821-2A739BB69F9A}" dt="2025-07-19T05:28:59.917" v="19"/>
          <ac:picMkLst>
            <pc:docMk/>
            <pc:sldMk cId="1167763616" sldId="1260"/>
            <ac:picMk id="9" creationId="{D9AEACA5-64F0-7D79-0853-3C62CD0A3B3E}"/>
          </ac:picMkLst>
        </pc:picChg>
        <pc:picChg chg="del">
          <ac:chgData name="Szymon Harabasz" userId="ba9c30392e46a2ae" providerId="Windows Live" clId="Web-{EFD39F92-1189-4DC7-A821-2A739BB69F9A}" dt="2025-07-19T09:09:56.721" v="22"/>
          <ac:picMkLst>
            <pc:docMk/>
            <pc:sldMk cId="1167763616" sldId="1260"/>
            <ac:picMk id="10" creationId="{23D0C510-6F04-0689-2A85-CE48BE1752CE}"/>
          </ac:picMkLst>
        </pc:picChg>
        <pc:picChg chg="del">
          <ac:chgData name="Szymon Harabasz" userId="ba9c30392e46a2ae" providerId="Windows Live" clId="Web-{EFD39F92-1189-4DC7-A821-2A739BB69F9A}" dt="2025-07-19T05:29:15.543" v="21"/>
          <ac:picMkLst>
            <pc:docMk/>
            <pc:sldMk cId="1167763616" sldId="1260"/>
            <ac:picMk id="12" creationId="{A3405582-BC48-5996-2363-2E9AE4D42F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73343-38D8-B644-9D22-94A2E89E5D91}" type="datetimeFigureOut">
              <a:rPr lang="en-DE" smtClean="0"/>
              <a:t>20.07.25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62E13-D7F7-484B-BB88-2058F2B9610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3538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837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624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9010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367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3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5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8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107" y="492547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4944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27.03.2023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2847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8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6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7.png"/><Relationship Id="rId17" Type="http://schemas.openxmlformats.org/officeDocument/2006/relationships/image" Target="../media/image640.png"/><Relationship Id="rId2" Type="http://schemas.openxmlformats.org/officeDocument/2006/relationships/tags" Target="../tags/tag3.xml"/><Relationship Id="rId16" Type="http://schemas.openxmlformats.org/officeDocument/2006/relationships/image" Target="../media/image57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50.xml"/><Relationship Id="rId5" Type="http://schemas.openxmlformats.org/officeDocument/2006/relationships/tags" Target="../tags/tag6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75.png"/><Relationship Id="rId4" Type="http://schemas.openxmlformats.org/officeDocument/2006/relationships/image" Target="../media/image62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4.png"/><Relationship Id="rId5" Type="http://schemas.openxmlformats.org/officeDocument/2006/relationships/tags" Target="../tags/tag110.xml"/><Relationship Id="rId10" Type="http://schemas.openxmlformats.org/officeDocument/2006/relationships/image" Target="../media/image730.png"/><Relationship Id="rId4" Type="http://schemas.openxmlformats.org/officeDocument/2006/relationships/image" Target="../media/image76.png"/><Relationship Id="rId9" Type="http://schemas.openxmlformats.org/officeDocument/2006/relationships/image" Target="../media/image7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4.gif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00.tiff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galatyuk/QCD_caloric_curve" TargetMode="External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5B724-59D0-C644-93C4-80ED91EFB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7" y="722903"/>
            <a:ext cx="8348827" cy="24797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Studying QCD matter at high net-baryon density with the HADES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FFDB9-0EC2-C14C-8105-F931EE4F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126254" cy="2306639"/>
          </a:xfrm>
        </p:spPr>
        <p:txBody>
          <a:bodyPr>
            <a:normAutofit/>
          </a:bodyPr>
          <a:lstStyle/>
          <a:p>
            <a:r>
              <a:rPr lang="en-DE" dirty="0"/>
              <a:t>Szymon Harabasz</a:t>
            </a:r>
            <a:br>
              <a:rPr lang="en-DE" dirty="0"/>
            </a:br>
            <a:br>
              <a:rPr lang="en-DE" dirty="0"/>
            </a:br>
            <a:r>
              <a:rPr lang="en-DE" dirty="0"/>
              <a:t>Penetrating Probes of Hot High-mu_B Matter: Theory Meets Experiment</a:t>
            </a:r>
            <a:br>
              <a:rPr lang="en-DE" dirty="0"/>
            </a:br>
            <a:r>
              <a:rPr lang="en-DE" dirty="0"/>
              <a:t>ECT* Trento 21-25.07.2025 </a:t>
            </a:r>
          </a:p>
        </p:txBody>
      </p:sp>
      <p:pic>
        <p:nvPicPr>
          <p:cNvPr id="40" name="Obraz 15">
            <a:extLst>
              <a:ext uri="{FF2B5EF4-FFF2-40B4-BE49-F238E27FC236}">
                <a16:creationId xmlns:a16="http://schemas.microsoft.com/office/drawing/2014/main" id="{40233DEE-2363-4A4E-83BE-F3661E17C7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41" y="5945673"/>
            <a:ext cx="927431" cy="7375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06EFD0-4CAA-C301-CB47-BE4FF13B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60" y="5906955"/>
            <a:ext cx="2600972" cy="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46FE10-AB8B-F16D-F9C8-BC7536C6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96" y="5899008"/>
            <a:ext cx="828530" cy="7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60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2BEB-5541-8054-258C-D5092AAB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494451"/>
            <a:ext cx="3843779" cy="1442463"/>
          </a:xfrm>
        </p:spPr>
        <p:txBody>
          <a:bodyPr/>
          <a:lstStyle/>
          <a:p>
            <a:r>
              <a:rPr lang="en-US"/>
              <a:t>Systematic investigation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3C3B2-4124-71AB-47D2-8FB61861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E171D-0E59-2C86-7339-ADA3E0AE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10</a:t>
            </a:fld>
            <a:endParaRPr lang="en-US"/>
          </a:p>
        </p:txBody>
      </p:sp>
      <p:pic>
        <p:nvPicPr>
          <p:cNvPr id="13068" name="Picture 1306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0F00A8-7C5A-9234-F762-96F9F12F2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55" y="0"/>
            <a:ext cx="6893290" cy="6858000"/>
          </a:xfrm>
          <a:prstGeom prst="rect">
            <a:avLst/>
          </a:prstGeom>
        </p:spPr>
      </p:pic>
      <p:sp>
        <p:nvSpPr>
          <p:cNvPr id="13069" name="Content Placeholder 2">
            <a:extLst>
              <a:ext uri="{FF2B5EF4-FFF2-40B4-BE49-F238E27FC236}">
                <a16:creationId xmlns:a16="http://schemas.microsoft.com/office/drawing/2014/main" id="{5CEF7749-9422-38E2-60F7-E756B4A7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26" y="2431364"/>
            <a:ext cx="4052183" cy="3203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Excellent statistics allows to investigate the dependence of flow coefficients on</a:t>
            </a:r>
          </a:p>
          <a:p>
            <a:r>
              <a:rPr lang="en-US" sz="1800"/>
              <a:t>Collision energy</a:t>
            </a:r>
          </a:p>
          <a:p>
            <a:r>
              <a:rPr lang="en-US" sz="1800"/>
              <a:t>System size</a:t>
            </a:r>
          </a:p>
          <a:p>
            <a:r>
              <a:rPr lang="en-US" sz="1800"/>
              <a:t>Event centrality</a:t>
            </a:r>
          </a:p>
          <a:p>
            <a:r>
              <a:rPr lang="en-US" sz="1800"/>
              <a:t>Isospin of a light cluster</a:t>
            </a:r>
          </a:p>
          <a:p>
            <a:r>
              <a:rPr lang="en-US" sz="1800"/>
              <a:t>Phase space region</a:t>
            </a:r>
          </a:p>
        </p:txBody>
      </p:sp>
      <p:sp>
        <p:nvSpPr>
          <p:cNvPr id="13070" name="TextBox 13069">
            <a:extLst>
              <a:ext uri="{FF2B5EF4-FFF2-40B4-BE49-F238E27FC236}">
                <a16:creationId xmlns:a16="http://schemas.microsoft.com/office/drawing/2014/main" id="{27AF4177-B032-88B0-F0B8-FC42243973E8}"/>
              </a:ext>
            </a:extLst>
          </p:cNvPr>
          <p:cNvSpPr txBox="1"/>
          <p:nvPr/>
        </p:nvSpPr>
        <p:spPr>
          <a:xfrm>
            <a:off x="714914" y="1896416"/>
            <a:ext cx="1470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 err="1"/>
              <a:t>Kardan</a:t>
            </a:r>
            <a:r>
              <a:rPr lang="en-US"/>
              <a:t> for HADES, QM2025</a:t>
            </a:r>
          </a:p>
        </p:txBody>
      </p:sp>
    </p:spTree>
    <p:extLst>
      <p:ext uri="{BB962C8B-B14F-4D97-AF65-F5344CB8AC3E}">
        <p14:creationId xmlns:p14="http://schemas.microsoft.com/office/powerpoint/2010/main" val="32412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5C29-E4CA-9B43-85D9-2AE3B966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Hadron flow sensitive to the EoS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D9986-A137-0542-A0CE-423FFDCA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EC162-8500-424B-822A-FF5C8A3B7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0"/>
          <a:stretch/>
        </p:blipFill>
        <p:spPr>
          <a:xfrm>
            <a:off x="392594" y="4137013"/>
            <a:ext cx="4429104" cy="2159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E24E9-9BAF-F044-BBEC-262AAADE0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7"/>
          <a:stretch/>
        </p:blipFill>
        <p:spPr>
          <a:xfrm>
            <a:off x="392595" y="1989523"/>
            <a:ext cx="4429102" cy="208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2370E9-883F-3A41-BEB8-C977A81D8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45" y="2016825"/>
            <a:ext cx="832513" cy="704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C95E46-0ED9-B44A-9E84-3394C62FA263}"/>
              </a:ext>
            </a:extLst>
          </p:cNvPr>
          <p:cNvSpPr txBox="1"/>
          <p:nvPr/>
        </p:nvSpPr>
        <p:spPr>
          <a:xfrm>
            <a:off x="6338858" y="1990325"/>
            <a:ext cx="231986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800"/>
              <a:t>hard, momentum-independent</a:t>
            </a:r>
            <a:endParaRPr lang="en-DE" sz="800"/>
          </a:p>
          <a:p>
            <a:pPr>
              <a:spcBef>
                <a:spcPts val="100"/>
              </a:spcBef>
            </a:pPr>
            <a:r>
              <a:rPr lang="en-GB" sz="800"/>
              <a:t>hard, momentum-dependent</a:t>
            </a:r>
            <a:endParaRPr lang="en-DE" sz="800"/>
          </a:p>
          <a:p>
            <a:pPr>
              <a:spcBef>
                <a:spcPts val="100"/>
              </a:spcBef>
            </a:pPr>
            <a:r>
              <a:rPr lang="en-GB" sz="800"/>
              <a:t>soft momentum-dependent</a:t>
            </a:r>
            <a:endParaRPr lang="en-DE" sz="800"/>
          </a:p>
          <a:p>
            <a:pPr>
              <a:spcBef>
                <a:spcPts val="100"/>
              </a:spcBef>
            </a:pPr>
            <a:r>
              <a:rPr lang="en-DE" sz="800"/>
              <a:t>“hard EoS” (UrQMD 3.4)</a:t>
            </a:r>
          </a:p>
          <a:p>
            <a:pPr>
              <a:spcBef>
                <a:spcPts val="100"/>
              </a:spcBef>
            </a:pPr>
            <a:r>
              <a:rPr lang="en-DE" sz="800"/>
              <a:t>“soft EoS” (GiBUU 2019, Skyrme 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618E673-D650-8C4D-8A15-F22DA8E08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5994" y="3019746"/>
                <a:ext cx="6393411" cy="39771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sz="1800"/>
                  <a:t>Nuclear potential in transport models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800"/>
                  <a:t>Usually implemented as a mean-field </a:t>
                </a:r>
                <a:r>
                  <a:rPr lang="en-US" sz="1800" err="1"/>
                  <a:t>Skyrme</a:t>
                </a:r>
                <a:r>
                  <a:rPr lang="en-US" sz="1800"/>
                  <a:t> potential:</a:t>
                </a:r>
                <a:br>
                  <a:rPr lang="en-US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𝑠𝑘</m:t>
                        </m:r>
                      </m:sub>
                    </m:sSub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ox>
                          <m:box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de-DE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𝑖𝑛𝑡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d>
                    <m:r>
                      <a:rPr lang="de-DE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𝛽</m:t>
                    </m:r>
                    <m:sSup>
                      <m:sSup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ox>
                              <m:boxPr>
                                <m:ctrlPr>
                                  <a:rPr lang="de-DE" sz="18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de-DE" sz="1800" i="1">
                                            <a:latin typeface="Cambria Math" panose="02040503050406030204" pitchFamily="18" charset="0"/>
                                          </a:rPr>
                                          <m:t>𝑖𝑛𝑡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de-DE" sz="18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box>
                          </m:e>
                        </m:d>
                      </m:e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br>
                  <a:rPr lang="en-US" sz="1800"/>
                </a:br>
                <a:r>
                  <a:rPr lang="en-US" sz="1800"/>
                  <a:t>which can have “harder” or “softer” energy dependence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DE" sz="1600"/>
                  <a:t>Higher harmonic order – higher discriminating power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DE" sz="1600"/>
                  <a:t>Consistent description of all v</a:t>
                </a:r>
                <a:r>
                  <a:rPr lang="en-DE" sz="1600" baseline="-25000"/>
                  <a:t>n</a:t>
                </a:r>
                <a:r>
                  <a:rPr lang="en-DE" sz="1600"/>
                  <a:t>, for different phase-space regions and centrality classes is not yet there</a:t>
                </a:r>
                <a:endParaRPr lang="en-DE" sz="18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618E673-D650-8C4D-8A15-F22DA8E08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994" y="3019746"/>
                <a:ext cx="6393411" cy="3977199"/>
              </a:xfrm>
              <a:prstGeom prst="rect">
                <a:avLst/>
              </a:prstGeom>
              <a:blipFill>
                <a:blip r:embed="rId4"/>
                <a:stretch>
                  <a:fillRect l="-792" t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86BC9A4-919D-AF48-A7FD-DAF1D728135D}"/>
              </a:ext>
            </a:extLst>
          </p:cNvPr>
          <p:cNvSpPr txBox="1"/>
          <p:nvPr/>
        </p:nvSpPr>
        <p:spPr>
          <a:xfrm>
            <a:off x="695720" y="1852402"/>
            <a:ext cx="15520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Eur. Phys. J. A </a:t>
            </a:r>
            <a:r>
              <a:rPr lang="en-US" sz="800" b="1">
                <a:solidFill>
                  <a:schemeClr val="accent2"/>
                </a:solidFill>
              </a:rPr>
              <a:t>59</a:t>
            </a:r>
            <a:r>
              <a:rPr lang="en-US" sz="800">
                <a:solidFill>
                  <a:schemeClr val="accent2"/>
                </a:solidFill>
              </a:rPr>
              <a:t> (2023) 4, 80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0A7D8C3-A880-2F79-D7CB-D2269F5F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F99711C3-240F-FE7A-B2F6-F68B98472BEB}"/>
                  </a:ext>
                </a:extLst>
              </p:cNvPr>
              <p:cNvSpPr/>
              <p:nvPr/>
            </p:nvSpPr>
            <p:spPr>
              <a:xfrm>
                <a:off x="9885118" y="476101"/>
                <a:ext cx="2317429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/>
              </a:p>
            </p:txBody>
          </p:sp>
        </mc:Choice>
        <mc:Fallback xmlns="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F99711C3-240F-FE7A-B2F6-F68B98472B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118" y="476101"/>
                <a:ext cx="2317429" cy="591187"/>
              </a:xfrm>
              <a:prstGeom prst="rect">
                <a:avLst/>
              </a:prstGeom>
              <a:blipFill>
                <a:blip r:embed="rId5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85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3661-7FFB-CDB5-9C3F-83E9BBC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of strange 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611A1-465C-7907-7A5C-1CD284876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090913"/>
            <a:ext cx="10325000" cy="1088869"/>
          </a:xfrm>
        </p:spPr>
        <p:txBody>
          <a:bodyPr>
            <a:noAutofit/>
          </a:bodyPr>
          <a:lstStyle/>
          <a:p>
            <a:r>
              <a:rPr lang="en-US" sz="1800"/>
              <a:t>v</a:t>
            </a:r>
            <a:r>
              <a:rPr lang="en-US" sz="1800" baseline="-25000"/>
              <a:t>1</a:t>
            </a:r>
            <a:r>
              <a:rPr lang="en-US" sz="1800"/>
              <a:t> and v</a:t>
            </a:r>
            <a:r>
              <a:rPr lang="en-US" sz="1800" baseline="-25000"/>
              <a:t>2</a:t>
            </a:r>
            <a:r>
              <a:rPr lang="en-US" sz="1800"/>
              <a:t> of </a:t>
            </a:r>
            <a:r>
              <a:rPr lang="el-GR" sz="1800"/>
              <a:t>Λ</a:t>
            </a:r>
            <a:r>
              <a:rPr lang="pl-PL" sz="1800"/>
              <a:t> and </a:t>
            </a:r>
            <a:r>
              <a:rPr lang="pl-PL" sz="1800" err="1"/>
              <a:t>kaons</a:t>
            </a:r>
            <a:r>
              <a:rPr lang="pl-PL" sz="1800"/>
              <a:t> </a:t>
            </a:r>
            <a:r>
              <a:rPr lang="pl-PL" sz="1800" err="1"/>
              <a:t>are</a:t>
            </a:r>
            <a:r>
              <a:rPr lang="pl-PL" sz="1800"/>
              <a:t> </a:t>
            </a:r>
            <a:r>
              <a:rPr lang="pl-PL" sz="1800" err="1"/>
              <a:t>analyzed</a:t>
            </a:r>
            <a:endParaRPr lang="en-US" sz="1800"/>
          </a:p>
          <a:p>
            <a:r>
              <a:rPr lang="en-US" sz="1800"/>
              <a:t>Probe interactions of hadrons with nuclear matter</a:t>
            </a:r>
          </a:p>
          <a:p>
            <a:r>
              <a:rPr lang="en-US" sz="1800"/>
              <a:t>Possibility to compare with transport model calculations to draw 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5E07-6EE0-2167-B1CD-0E2AEADD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57675-097C-17CE-6AF3-62569ECC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12</a:t>
            </a:fld>
            <a:endParaRPr lang="en-US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A2EB8D2D-5180-F6AC-AE8C-172B9CC16B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8321" y="3362509"/>
            <a:ext cx="4073452" cy="3479849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:a16="http://schemas.microsoft.com/office/drawing/2014/main" id="{0DB2345B-2FEE-F65B-AC57-729E9CE0837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4991" y="3381678"/>
            <a:ext cx="4061535" cy="3470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93AF32-6660-5E96-612D-8C54EB1E8275}"/>
              </a:ext>
            </a:extLst>
          </p:cNvPr>
          <p:cNvSpPr txBox="1"/>
          <p:nvPr/>
        </p:nvSpPr>
        <p:spPr>
          <a:xfrm>
            <a:off x="4532986" y="565418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/>
              <a:t>Λ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1AF6-1A7D-F978-8C13-8794FA767A8F}"/>
              </a:ext>
            </a:extLst>
          </p:cNvPr>
          <p:cNvSpPr txBox="1"/>
          <p:nvPr/>
        </p:nvSpPr>
        <p:spPr>
          <a:xfrm>
            <a:off x="9968586" y="565418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/>
              <a:t>Λ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82BCF-BC41-F2AB-C88A-B090E0A66A44}"/>
              </a:ext>
            </a:extLst>
          </p:cNvPr>
          <p:cNvSpPr txBox="1"/>
          <p:nvPr/>
        </p:nvSpPr>
        <p:spPr>
          <a:xfrm>
            <a:off x="2182100" y="4079928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Ag+Ag 1.58</a:t>
            </a:r>
            <a:r>
              <a:rPr lang="en-US" sz="1200" i="1"/>
              <a:t>A</a:t>
            </a:r>
            <a:r>
              <a:rPr lang="en-US" sz="1200"/>
              <a:t> GeV</a:t>
            </a:r>
            <a:br>
              <a:rPr lang="en-US" sz="1200"/>
            </a:br>
            <a:r>
              <a:rPr lang="en-US" sz="1200"/>
              <a:t>HADES 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4503CA-ACE7-321E-4B25-F9A2B7029611}"/>
              </a:ext>
            </a:extLst>
          </p:cNvPr>
          <p:cNvSpPr txBox="1"/>
          <p:nvPr/>
        </p:nvSpPr>
        <p:spPr>
          <a:xfrm>
            <a:off x="7589654" y="5764838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Ag+Ag 1.58</a:t>
            </a:r>
            <a:r>
              <a:rPr lang="en-US" sz="1200" i="1"/>
              <a:t>A</a:t>
            </a:r>
            <a:r>
              <a:rPr lang="en-US" sz="1200"/>
              <a:t> GeV</a:t>
            </a:r>
            <a:br>
              <a:rPr lang="en-US" sz="1200"/>
            </a:br>
            <a:r>
              <a:rPr lang="en-US" sz="1200"/>
              <a:t>HADES 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71A53-22B7-F63C-3568-F83A472D4FD1}"/>
              </a:ext>
            </a:extLst>
          </p:cNvPr>
          <p:cNvSpPr txBox="1"/>
          <p:nvPr/>
        </p:nvSpPr>
        <p:spPr>
          <a:xfrm>
            <a:off x="9330561" y="3368565"/>
            <a:ext cx="14895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 err="1"/>
              <a:t>Orliński</a:t>
            </a:r>
            <a:r>
              <a:rPr lang="en-US"/>
              <a:t> for HADES, QM2025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4">
                <a:extLst>
                  <a:ext uri="{FF2B5EF4-FFF2-40B4-BE49-F238E27FC236}">
                    <a16:creationId xmlns:a16="http://schemas.microsoft.com/office/drawing/2014/main" id="{8EE19096-5DC8-ABB1-8F64-21EB6063C347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10-40%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18" name="Rechteck 14">
                <a:extLst>
                  <a:ext uri="{FF2B5EF4-FFF2-40B4-BE49-F238E27FC236}">
                    <a16:creationId xmlns:a16="http://schemas.microsoft.com/office/drawing/2014/main" id="{8EE19096-5DC8-ABB1-8F64-21EB6063C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blipFill>
                <a:blip r:embed="rId4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25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3ED8F-5FA0-C148-A862-68EED4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Global spin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B122179-50BE-9747-BE44-02909F7DB5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079" y="2748424"/>
                <a:ext cx="4989579" cy="3028262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>
                    <a:latin typeface="+mj-lt"/>
                  </a:rPr>
                  <a:t>First observed at RHIC: "most vortical fluid"</a:t>
                </a:r>
              </a:p>
              <a:p>
                <a:r>
                  <a:rPr lang="en-GB" sz="1800" dirty="0">
                    <a:latin typeface="+mj-lt"/>
                  </a:rPr>
                  <a:t>What is the mechanism of converting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latin typeface="+mj-lt"/>
                  </a:rPr>
                  <a:t>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GB" sz="1800" dirty="0">
                    <a:latin typeface="+mj-lt"/>
                  </a:rPr>
                  <a:t>?</a:t>
                </a:r>
              </a:p>
              <a:p>
                <a:r>
                  <a:rPr lang="en-GB" sz="1800" dirty="0">
                    <a:latin typeface="+mj-lt"/>
                  </a:rPr>
                  <a:t>Now: thorough systematics study and support from </a:t>
                </a:r>
                <a:r>
                  <a:rPr lang="en-GB" sz="1800" dirty="0" err="1">
                    <a:latin typeface="+mj-lt"/>
                  </a:rPr>
                  <a:t>Ag+Ag</a:t>
                </a:r>
                <a:r>
                  <a:rPr lang="en-GB" sz="1800" dirty="0">
                    <a:latin typeface="+mj-lt"/>
                  </a:rPr>
                  <a:t> data</a:t>
                </a:r>
              </a:p>
              <a:p>
                <a:r>
                  <a:rPr lang="en-US" sz="1800" dirty="0"/>
                  <a:t>Note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800" dirty="0"/>
                  <a:t> is substantially lower in </a:t>
                </a:r>
                <a:r>
                  <a:rPr lang="en-US" sz="1800" dirty="0" err="1"/>
                  <a:t>Ag+Ag</a:t>
                </a:r>
                <a:r>
                  <a:rPr lang="en-US" sz="1800" dirty="0"/>
                  <a:t> than in </a:t>
                </a:r>
                <a:r>
                  <a:rPr lang="en-US" sz="1800" dirty="0" err="1"/>
                  <a:t>Au+Au</a:t>
                </a:r>
                <a:r>
                  <a:rPr lang="en-US" sz="1800" dirty="0"/>
                  <a:t>:</a:t>
                </a:r>
                <a:br>
                  <a:rPr lang="en-US" sz="1800" dirty="0"/>
                </a:b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𝐴𝑏</m:t>
                    </m:r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800" dirty="0"/>
              </a:p>
              <a:p>
                <a:endParaRPr lang="en-GB" sz="1600" dirty="0">
                  <a:latin typeface="+mj-lt"/>
                </a:endParaRPr>
              </a:p>
              <a:p>
                <a:endParaRPr lang="en-GB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DE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B122179-50BE-9747-BE44-02909F7DB5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079" y="2748424"/>
                <a:ext cx="4989579" cy="3028262"/>
              </a:xfrm>
              <a:blipFill>
                <a:blip r:embed="rId2"/>
                <a:stretch>
                  <a:fillRect l="-254" t="-417" r="-254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2B712F-3E28-9341-A7D0-B37271C2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984A3C-6DDE-D04D-A352-8551868C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255E08-2F1A-024F-BC0B-FBAAB7993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579" y="2432629"/>
            <a:ext cx="5956300" cy="384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1A898D-CF4F-02D5-C978-0BBEBB3E42A9}"/>
              </a:ext>
            </a:extLst>
          </p:cNvPr>
          <p:cNvSpPr txBox="1"/>
          <p:nvPr/>
        </p:nvSpPr>
        <p:spPr>
          <a:xfrm>
            <a:off x="9828510" y="2253347"/>
            <a:ext cx="2028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 dirty="0"/>
              <a:t>HADES, Phys. Lett. B </a:t>
            </a:r>
            <a:r>
              <a:rPr lang="en-US" b="1" dirty="0"/>
              <a:t>835</a:t>
            </a:r>
            <a:r>
              <a:rPr lang="en-US" dirty="0"/>
              <a:t> (2022) 137506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F24A960F-EE2C-0452-7B18-C5CFDE134439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/>
              </a:p>
            </p:txBody>
          </p:sp>
        </mc:Choice>
        <mc:Fallback xmlns="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F24A960F-EE2C-0452-7B18-C5CFDE134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blipFill>
                <a:blip r:embed="rId4"/>
                <a:stretch>
                  <a:fillRect l="-1093" t="-1471" r="-1093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605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B796-F1D2-9047-B28C-809C1147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with Multi-Particle Correlations?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3612B82-242A-774E-8B93-2D19967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9015" y="2970846"/>
            <a:ext cx="2382944" cy="3117606"/>
          </a:xfrm>
          <a:prstGeom prst="rect">
            <a:avLst/>
          </a:prstGeom>
        </p:spPr>
      </p:pic>
      <p:sp>
        <p:nvSpPr>
          <p:cNvPr id="10" name="pole tekstowe 17" descr=" 18">
            <a:extLst>
              <a:ext uri="{FF2B5EF4-FFF2-40B4-BE49-F238E27FC236}">
                <a16:creationId xmlns:a16="http://schemas.microsoft.com/office/drawing/2014/main" id="{E8C38D3D-1166-AE4C-86EB-7EDFC77EF88F}"/>
              </a:ext>
            </a:extLst>
          </p:cNvPr>
          <p:cNvSpPr txBox="1"/>
          <p:nvPr/>
        </p:nvSpPr>
        <p:spPr>
          <a:xfrm>
            <a:off x="526025" y="2707749"/>
            <a:ext cx="22459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>
                <a:solidFill>
                  <a:srgbClr val="0070C0"/>
                </a:solidFill>
              </a:defRPr>
            </a:lvl1pPr>
          </a:lstStyle>
          <a:p>
            <a:r>
              <a:rPr lang="en-US" sz="800">
                <a:solidFill>
                  <a:srgbClr val="8F99BB"/>
                </a:solidFill>
              </a:rPr>
              <a:t>HADES, Phys. Lett. B </a:t>
            </a:r>
            <a:r>
              <a:rPr lang="en-US" sz="800" b="1">
                <a:solidFill>
                  <a:srgbClr val="8F99BB"/>
                </a:solidFill>
              </a:rPr>
              <a:t>793</a:t>
            </a:r>
            <a:r>
              <a:rPr lang="en-US" sz="800">
                <a:solidFill>
                  <a:srgbClr val="8F99BB"/>
                </a:solidFill>
              </a:rPr>
              <a:t> (2019) 457</a:t>
            </a:r>
          </a:p>
          <a:p>
            <a:r>
              <a:rPr lang="en-US" sz="800">
                <a:solidFill>
                  <a:srgbClr val="8F99BB"/>
                </a:solidFill>
              </a:rPr>
              <a:t>https://www.hepdata.net/record/ins1709767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A4AA878-2816-CD48-980B-9BF60DDC5F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75441" y="2984166"/>
                <a:ext cx="3730463" cy="3564436"/>
              </a:xfrm>
            </p:spPr>
            <p:txBody>
              <a:bodyPr>
                <a:normAutofit/>
              </a:bodyPr>
              <a:lstStyle/>
              <a:p>
                <a:r>
                  <a:rPr lang="en-DE" sz="1800"/>
                  <a:t>Centrality dependence consistent with common scaling with participant number</a:t>
                </a:r>
              </a:p>
              <a:p>
                <a:r>
                  <a:rPr lang="en-DE" sz="1800"/>
                  <a:t>Does not reflect the hierarchy of free production thresholds</a:t>
                </a:r>
              </a:p>
              <a:p>
                <a:r>
                  <a:rPr lang="en-DE" sz="1800"/>
                  <a:t>Easy reshuffling of primary </a:t>
                </a:r>
                <a14:m>
                  <m:oMath xmlns:m="http://schemas.openxmlformats.org/officeDocument/2006/math"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DE" sz="1800"/>
                  <a:t> quarks among hadrons?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A4AA878-2816-CD48-980B-9BF60DDC5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75441" y="2984166"/>
                <a:ext cx="3730463" cy="3564436"/>
              </a:xfrm>
              <a:blipFill>
                <a:blip r:embed="rId3"/>
                <a:stretch>
                  <a:fillRect l="-339" t="-712" r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4">
            <a:extLst>
              <a:ext uri="{FF2B5EF4-FFF2-40B4-BE49-F238E27FC236}">
                <a16:creationId xmlns:a16="http://schemas.microsoft.com/office/drawing/2014/main" id="{BFAEC404-8F46-2840-B3BF-940D5A235022}"/>
              </a:ext>
            </a:extLst>
          </p:cNvPr>
          <p:cNvGrpSpPr/>
          <p:nvPr/>
        </p:nvGrpSpPr>
        <p:grpSpPr>
          <a:xfrm>
            <a:off x="9371196" y="3302191"/>
            <a:ext cx="2103216" cy="2283144"/>
            <a:chOff x="9384072" y="-312885"/>
            <a:chExt cx="3135331" cy="3403557"/>
          </a:xfrm>
        </p:grpSpPr>
        <p:pic>
          <p:nvPicPr>
            <p:cNvPr id="13" name="Grafik 6">
              <a:extLst>
                <a:ext uri="{FF2B5EF4-FFF2-40B4-BE49-F238E27FC236}">
                  <a16:creationId xmlns:a16="http://schemas.microsoft.com/office/drawing/2014/main" id="{8F5286F0-9086-414A-9C95-D5B65A93E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4072" y="-312885"/>
              <a:ext cx="2369713" cy="2555132"/>
            </a:xfrm>
            <a:prstGeom prst="rect">
              <a:avLst/>
            </a:prstGeom>
          </p:spPr>
        </p:pic>
        <p:pic>
          <p:nvPicPr>
            <p:cNvPr id="14" name="Grafik 8">
              <a:extLst>
                <a:ext uri="{FF2B5EF4-FFF2-40B4-BE49-F238E27FC236}">
                  <a16:creationId xmlns:a16="http://schemas.microsoft.com/office/drawing/2014/main" id="{AC84DC99-7F91-E34A-8231-EFC92DDB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20913" y="-307524"/>
              <a:ext cx="798490" cy="3398196"/>
            </a:xfrm>
            <a:prstGeom prst="rect">
              <a:avLst/>
            </a:prstGeom>
          </p:spPr>
        </p:pic>
        <p:pic>
          <p:nvPicPr>
            <p:cNvPr id="15" name="Grafik 13">
              <a:extLst>
                <a:ext uri="{FF2B5EF4-FFF2-40B4-BE49-F238E27FC236}">
                  <a16:creationId xmlns:a16="http://schemas.microsoft.com/office/drawing/2014/main" id="{CA140645-B64D-2F49-B8E3-14C25210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4073" y="2228153"/>
              <a:ext cx="2369713" cy="862519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937B590A-19E6-D543-9571-019546A599EA}"/>
              </a:ext>
            </a:extLst>
          </p:cNvPr>
          <p:cNvSpPr txBox="1"/>
          <p:nvPr/>
        </p:nvSpPr>
        <p:spPr>
          <a:xfrm>
            <a:off x="8654036" y="2552772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Quantum percolation at </a:t>
            </a:r>
            <a:r>
              <a:rPr lang="el-GR" sz="1600"/>
              <a:t>ρ</a:t>
            </a:r>
            <a:r>
              <a:rPr lang="pl-PL" sz="1600"/>
              <a:t> ~ 1.8</a:t>
            </a:r>
            <a:r>
              <a:rPr lang="el-GR" sz="1600"/>
              <a:t>ρ</a:t>
            </a:r>
            <a:r>
              <a:rPr lang="pl-PL" sz="1600" baseline="-25000"/>
              <a:t>0</a:t>
            </a:r>
            <a:br>
              <a:rPr lang="pl-PL" sz="1600" baseline="-25000"/>
            </a:br>
            <a:r>
              <a:rPr lang="en-US" sz="800">
                <a:solidFill>
                  <a:srgbClr val="8F99BB"/>
                </a:solidFill>
                <a:latin typeface="Grandview" panose="020B0502040204020203" pitchFamily="34" charset="0"/>
              </a:rPr>
              <a:t>Fukushima </a:t>
            </a:r>
            <a:r>
              <a:rPr lang="en-US" sz="800" i="1">
                <a:solidFill>
                  <a:srgbClr val="8F99BB"/>
                </a:solidFill>
                <a:latin typeface="Grandview" panose="020B0502040204020203" pitchFamily="34" charset="0"/>
              </a:rPr>
              <a:t>et al.</a:t>
            </a:r>
            <a:r>
              <a:rPr lang="en-US" sz="800">
                <a:solidFill>
                  <a:srgbClr val="8F99BB"/>
                </a:solidFill>
                <a:latin typeface="Grandview" panose="020B0502040204020203" pitchFamily="34" charset="0"/>
              </a:rPr>
              <a:t>, Phys. Rev. D </a:t>
            </a:r>
            <a:r>
              <a:rPr lang="en-US" sz="800" b="1">
                <a:solidFill>
                  <a:srgbClr val="8F99BB"/>
                </a:solidFill>
                <a:latin typeface="Grandview" panose="020B0502040204020203" pitchFamily="34" charset="0"/>
              </a:rPr>
              <a:t>102</a:t>
            </a:r>
            <a:r>
              <a:rPr lang="en-US" sz="800">
                <a:solidFill>
                  <a:srgbClr val="8F99BB"/>
                </a:solidFill>
                <a:latin typeface="Grandview" panose="020B0502040204020203" pitchFamily="34" charset="0"/>
              </a:rPr>
              <a:t> (2020) 096017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FDA1B7A-9978-3D47-A483-7BA1ED89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E627924-3892-294B-A868-2B4A4552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AD49B-5F11-6448-9069-2CC4B1F04AC9}"/>
              </a:ext>
            </a:extLst>
          </p:cNvPr>
          <p:cNvSpPr txBox="1"/>
          <p:nvPr/>
        </p:nvSpPr>
        <p:spPr>
          <a:xfrm>
            <a:off x="1246909" y="2331341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Au+Au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8D3B2-5F1E-E846-81A1-3D9C52641E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31180" y="2953777"/>
            <a:ext cx="2372411" cy="30944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D71B6A-5E27-1E44-86CB-BBCFCC67F490}"/>
              </a:ext>
            </a:extLst>
          </p:cNvPr>
          <p:cNvSpPr txBox="1"/>
          <p:nvPr/>
        </p:nvSpPr>
        <p:spPr>
          <a:xfrm>
            <a:off x="3730139" y="233841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Ag+Ag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14">
                <a:extLst>
                  <a:ext uri="{FF2B5EF4-FFF2-40B4-BE49-F238E27FC236}">
                    <a16:creationId xmlns:a16="http://schemas.microsoft.com/office/drawing/2014/main" id="{2E5ABDDC-03BD-645C-822B-A47987D10517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/>
              </a:p>
            </p:txBody>
          </p:sp>
        </mc:Choice>
        <mc:Fallback xmlns="">
          <p:sp>
            <p:nvSpPr>
              <p:cNvPr id="25" name="Rechteck 14">
                <a:extLst>
                  <a:ext uri="{FF2B5EF4-FFF2-40B4-BE49-F238E27FC236}">
                    <a16:creationId xmlns:a16="http://schemas.microsoft.com/office/drawing/2014/main" id="{2E5ABDDC-03BD-645C-822B-A47987D10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blipFill>
                <a:blip r:embed="rId8"/>
                <a:stretch>
                  <a:fillRect l="-1093" t="-1471" r="-1093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89F0320-C6CE-408B-6B73-55ACB8FDFC0C}"/>
              </a:ext>
            </a:extLst>
          </p:cNvPr>
          <p:cNvSpPr txBox="1"/>
          <p:nvPr/>
        </p:nvSpPr>
        <p:spPr>
          <a:xfrm>
            <a:off x="3843843" y="2798944"/>
            <a:ext cx="1399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Kohls for HADES, QM2023</a:t>
            </a:r>
          </a:p>
        </p:txBody>
      </p:sp>
    </p:spTree>
    <p:extLst>
      <p:ext uri="{BB962C8B-B14F-4D97-AF65-F5344CB8AC3E}">
        <p14:creationId xmlns:p14="http://schemas.microsoft.com/office/powerpoint/2010/main" val="5540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D8BC-0A36-6224-8733-3CD63693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Hypernuclei</a:t>
            </a:r>
            <a:r>
              <a:rPr lang="en-US"/>
              <a:t>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D8337-8AFB-DDE2-A2DA-D9FC7FD1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14" y="2407862"/>
            <a:ext cx="4022482" cy="3564436"/>
          </a:xfrm>
        </p:spPr>
        <p:txBody>
          <a:bodyPr>
            <a:normAutofit/>
          </a:bodyPr>
          <a:lstStyle/>
          <a:p>
            <a:r>
              <a:rPr lang="el-GR" sz="1800"/>
              <a:t>Λ </a:t>
            </a:r>
            <a:r>
              <a:rPr lang="en-US" sz="1800"/>
              <a:t>production close to the free NN threshold</a:t>
            </a:r>
          </a:p>
          <a:p>
            <a:r>
              <a:rPr lang="en-US" sz="1800"/>
              <a:t>Production of </a:t>
            </a:r>
            <a:r>
              <a:rPr lang="en-US" sz="1800" err="1"/>
              <a:t>hypernuclei</a:t>
            </a:r>
            <a:r>
              <a:rPr lang="en-US" sz="1800"/>
              <a:t>:</a:t>
            </a:r>
          </a:p>
          <a:p>
            <a:pPr lvl="1"/>
            <a:r>
              <a:rPr lang="en-US" sz="1600"/>
              <a:t>Favored by baryon dominance in the fireball</a:t>
            </a:r>
          </a:p>
          <a:p>
            <a:pPr lvl="1"/>
            <a:r>
              <a:rPr lang="en-US" sz="1600"/>
              <a:t>Limited by hyperon production</a:t>
            </a:r>
          </a:p>
          <a:p>
            <a:r>
              <a:rPr lang="en-US" sz="1800"/>
              <a:t>Measured rapidity distributions of </a:t>
            </a:r>
            <a:r>
              <a:rPr lang="en-US" sz="1800" err="1"/>
              <a:t>hypernuclei</a:t>
            </a:r>
            <a:r>
              <a:rPr lang="en-US" sz="1800"/>
              <a:t> resemble that of hyperons</a:t>
            </a:r>
          </a:p>
          <a:p>
            <a:pPr lvl="1"/>
            <a:r>
              <a:rPr lang="en-US" sz="1600"/>
              <a:t>Different from non-strange clusters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080FF-FCCB-A69B-1B51-700F4160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15908-7BD1-80E3-16E0-FAB1D10C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15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F828154C-D404-B9F7-09A0-2554754432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3296" y="2281342"/>
            <a:ext cx="7918704" cy="3860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C26BFB-DF9F-1895-3964-F521B67697FC}"/>
              </a:ext>
            </a:extLst>
          </p:cNvPr>
          <p:cNvSpPr txBox="1"/>
          <p:nvPr/>
        </p:nvSpPr>
        <p:spPr>
          <a:xfrm>
            <a:off x="10758363" y="2218920"/>
            <a:ext cx="1386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Spies for HADES, QM2025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14">
                <a:extLst>
                  <a:ext uri="{FF2B5EF4-FFF2-40B4-BE49-F238E27FC236}">
                    <a16:creationId xmlns:a16="http://schemas.microsoft.com/office/drawing/2014/main" id="{8B611A16-5535-8CEC-A046-98AC9CDF5A53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0-25%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8" name="Rechteck 14">
                <a:extLst>
                  <a:ext uri="{FF2B5EF4-FFF2-40B4-BE49-F238E27FC236}">
                    <a16:creationId xmlns:a16="http://schemas.microsoft.com/office/drawing/2014/main" id="{8B611A16-5535-8CEC-A046-98AC9CDF5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blipFill>
                <a:blip r:embed="rId3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475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A333-BC7C-9F18-E5BD-5DF252D2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of </a:t>
            </a:r>
            <a:r>
              <a:rPr lang="en-US" err="1"/>
              <a:t>hypernuclei</a:t>
            </a:r>
            <a:r>
              <a:rPr lang="en-US"/>
              <a:t> lifetime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EC26D0-597D-D005-2438-24EE42FC0A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575" y="2340131"/>
                <a:ext cx="4572297" cy="117442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pl-PL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sz="1800"/>
                  <a:t> lifetime: 239 ± 23 ± 18 </a:t>
                </a:r>
                <a:r>
                  <a:rPr lang="en-US" sz="1800" err="1"/>
                  <a:t>ps</a:t>
                </a:r>
                <a:endParaRPr lang="en-US" sz="180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pl-PL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sz="1800"/>
                  <a:t> lifetime: 209 ± 7 ± 10 </a:t>
                </a:r>
                <a:r>
                  <a:rPr lang="en-US" sz="1800" err="1"/>
                  <a:t>ps</a:t>
                </a:r>
                <a:endParaRPr lang="en-US" sz="1800"/>
              </a:p>
              <a:p>
                <a:endParaRPr lang="en-US" sz="1800"/>
              </a:p>
              <a:p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EC26D0-597D-D005-2438-24EE42FC0A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575" y="2340131"/>
                <a:ext cx="4572297" cy="117442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9610-A82A-BE48-9A13-38EC5A98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93119-7645-8B1F-50EE-F2B64DD2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16</a:t>
            </a:fld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633A3256-9216-E32A-05EE-D17DFF12C3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080" y="3514555"/>
            <a:ext cx="5398499" cy="2545664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B4900175-C05C-019B-30B6-01B8AF41367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51640" y="3514555"/>
            <a:ext cx="5402338" cy="25456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B9382D-F5D1-DD16-0E53-C9D831DD0305}"/>
              </a:ext>
            </a:extLst>
          </p:cNvPr>
          <p:cNvSpPr txBox="1">
            <a:spLocks/>
          </p:cNvSpPr>
          <p:nvPr/>
        </p:nvSpPr>
        <p:spPr>
          <a:xfrm>
            <a:off x="6715429" y="2340131"/>
            <a:ext cx="5240853" cy="117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HADES results consistent with world data</a:t>
            </a:r>
          </a:p>
          <a:p>
            <a:r>
              <a:rPr lang="en-US" sz="1800"/>
              <a:t>Contribute with high 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80BB0-85D7-9140-F84A-10BF44B1626A}"/>
              </a:ext>
            </a:extLst>
          </p:cNvPr>
          <p:cNvSpPr txBox="1"/>
          <p:nvPr/>
        </p:nvSpPr>
        <p:spPr>
          <a:xfrm>
            <a:off x="10574650" y="3303728"/>
            <a:ext cx="1386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Spies for HADES, QM2025</a:t>
            </a:r>
          </a:p>
        </p:txBody>
      </p:sp>
    </p:spTree>
    <p:extLst>
      <p:ext uri="{BB962C8B-B14F-4D97-AF65-F5344CB8AC3E}">
        <p14:creationId xmlns:p14="http://schemas.microsoft.com/office/powerpoint/2010/main" val="15294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34BC-068C-949C-7D4C-661E5178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NN and NY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1527-1803-4898-037E-92AFBB28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00" y="2342019"/>
            <a:ext cx="5879842" cy="892167"/>
          </a:xfrm>
        </p:spPr>
        <p:txBody>
          <a:bodyPr>
            <a:normAutofit/>
          </a:bodyPr>
          <a:lstStyle/>
          <a:p>
            <a:r>
              <a:rPr lang="en-US" sz="1800"/>
              <a:t>Comparing p-p, p-</a:t>
            </a:r>
            <a:r>
              <a:rPr lang="el-GR" sz="1800"/>
              <a:t>Λ</a:t>
            </a:r>
            <a:r>
              <a:rPr lang="pl-PL" sz="1800"/>
              <a:t>, and d-</a:t>
            </a:r>
            <a:r>
              <a:rPr lang="el-GR" sz="1800"/>
              <a:t>Λ</a:t>
            </a:r>
            <a:r>
              <a:rPr lang="pl-PL" sz="1800"/>
              <a:t> </a:t>
            </a:r>
            <a:r>
              <a:rPr lang="pl-PL" sz="1800" err="1"/>
              <a:t>correlations</a:t>
            </a:r>
            <a:endParaRPr lang="pl-PL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629D-C97C-1429-FAFF-E61CA6CB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55E9C-ABC3-4C69-D8F8-FEC7166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056E64C-4973-12C9-C285-40DB0B5DD9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199" y="4716532"/>
                <a:ext cx="7760627" cy="19298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1800" err="1"/>
                  <a:t>Correlation</a:t>
                </a:r>
                <a:r>
                  <a:rPr lang="pl-PL" sz="1800"/>
                  <a:t> </a:t>
                </a:r>
                <a:r>
                  <a:rPr lang="pl-PL" sz="1800" err="1"/>
                  <a:t>function</a:t>
                </a:r>
                <a:r>
                  <a:rPr lang="pl-PL" sz="1800"/>
                  <a:t> </a:t>
                </a:r>
                <a:r>
                  <a:rPr lang="pl-PL" sz="1800" err="1"/>
                  <a:t>can</a:t>
                </a:r>
                <a:r>
                  <a:rPr lang="pl-PL" sz="1800"/>
                  <a:t> be </a:t>
                </a:r>
                <a:r>
                  <a:rPr lang="pl-PL" sz="1800" err="1"/>
                  <a:t>parametrized</a:t>
                </a:r>
                <a:r>
                  <a:rPr lang="pl-PL" sz="1800"/>
                  <a:t>:</a:t>
                </a:r>
                <a:br>
                  <a:rPr lang="pl-PL" sz="1800"/>
                </a:br>
                <a:r>
                  <a:rPr lang="pl-PL" sz="800" err="1">
                    <a:solidFill>
                      <a:srgbClr val="8F99BB"/>
                    </a:solidFill>
                  </a:rPr>
                  <a:t>Lednicky</a:t>
                </a:r>
                <a:r>
                  <a:rPr lang="pl-PL" sz="800">
                    <a:solidFill>
                      <a:srgbClr val="8F99BB"/>
                    </a:solidFill>
                  </a:rPr>
                  <a:t>, </a:t>
                </a:r>
                <a:r>
                  <a:rPr lang="pl-PL" sz="800" err="1">
                    <a:solidFill>
                      <a:srgbClr val="8F99BB"/>
                    </a:solidFill>
                  </a:rPr>
                  <a:t>Lyuboshits</a:t>
                </a:r>
                <a:r>
                  <a:rPr lang="pl-PL" sz="800">
                    <a:solidFill>
                      <a:srgbClr val="8F99BB"/>
                    </a:solidFill>
                  </a:rPr>
                  <a:t>, </a:t>
                </a:r>
                <a:r>
                  <a:rPr lang="pl-PL" sz="800" err="1">
                    <a:solidFill>
                      <a:srgbClr val="8F99BB"/>
                    </a:solidFill>
                  </a:rPr>
                  <a:t>Sov</a:t>
                </a:r>
                <a:r>
                  <a:rPr lang="pl-PL" sz="800">
                    <a:solidFill>
                      <a:srgbClr val="8F99BB"/>
                    </a:solidFill>
                  </a:rPr>
                  <a:t>. J. </a:t>
                </a:r>
                <a:r>
                  <a:rPr lang="pl-PL" sz="800" err="1">
                    <a:solidFill>
                      <a:srgbClr val="8F99BB"/>
                    </a:solidFill>
                  </a:rPr>
                  <a:t>Nucl</a:t>
                </a:r>
                <a:r>
                  <a:rPr lang="pl-PL" sz="800">
                    <a:solidFill>
                      <a:srgbClr val="8F99BB"/>
                    </a:solidFill>
                  </a:rPr>
                  <a:t>. </a:t>
                </a:r>
                <a:r>
                  <a:rPr lang="pl-PL" sz="800" err="1">
                    <a:solidFill>
                      <a:srgbClr val="8F99BB"/>
                    </a:solidFill>
                  </a:rPr>
                  <a:t>Phys</a:t>
                </a:r>
                <a:r>
                  <a:rPr lang="pl-PL" sz="800">
                    <a:solidFill>
                      <a:srgbClr val="8F99BB"/>
                    </a:solidFill>
                  </a:rPr>
                  <a:t>. </a:t>
                </a:r>
                <a:r>
                  <a:rPr lang="pl-PL" sz="800" b="1">
                    <a:solidFill>
                      <a:srgbClr val="8F99BB"/>
                    </a:solidFill>
                  </a:rPr>
                  <a:t>35</a:t>
                </a:r>
                <a:r>
                  <a:rPr lang="pl-PL" sz="800">
                    <a:solidFill>
                      <a:srgbClr val="8F99BB"/>
                    </a:solidFill>
                  </a:rPr>
                  <a:t> (1982) 770</a:t>
                </a:r>
                <a:br>
                  <a:rPr lang="pl-PL" sz="800"/>
                </a:br>
                <a14:m>
                  <m:oMath xmlns:m="http://schemas.openxmlformats.org/officeDocument/2006/math">
                    <m:r>
                      <a:rPr lang="pl-PL" sz="130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pl-PL" sz="1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l-PL" sz="13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pl-PL" sz="1300" i="1" smtClean="0">
                        <a:latin typeface="Cambria Math" panose="02040503050406030204" pitchFamily="18" charset="0"/>
                      </a:rPr>
                      <m:t>=1+</m:t>
                    </m:r>
                    <m:nary>
                      <m:naryPr>
                        <m:chr m:val="∑"/>
                        <m:supHide m:val="on"/>
                        <m:ctrlPr>
                          <a:rPr lang="pl-PL" sz="13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pl-PL" sz="13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l-PL" sz="13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pl-PL" sz="13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p>
                                        </m:sSubSup>
                                        <m:d>
                                          <m:dPr>
                                            <m:ctrlP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pl-PL" sz="13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pl-PL" sz="13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pl-PL" sz="130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pl-PL" sz="130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pl-PL" sz="1300" smtClean="0">
                                    <a:latin typeface="Cambria Math" panose="02040503050406030204" pitchFamily="18" charset="0"/>
                                  </a:rPr>
                                  <m:t>Re</m:t>
                                </m:r>
                                <m:sSubSup>
                                  <m:sSubSup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rad>
                                <m:sSub>
                                  <m:sSub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pl-PL" sz="1300" smtClean="0">
                                    <a:latin typeface="Cambria Math" panose="02040503050406030204" pitchFamily="18" charset="0"/>
                                  </a:rPr>
                                  <m:t>Im</m:t>
                                </m:r>
                                <m:sSubSup>
                                  <m:sSubSup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pl-PL" sz="130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l-PL" sz="13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(2</m:t>
                            </m:r>
                            <m:sSup>
                              <m:sSup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pl-PL" sz="13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pl-PL" sz="13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sz="1800"/>
              </a:p>
              <a:p>
                <a:r>
                  <a:rPr lang="en-US" sz="1800"/>
                  <a:t>It allows to extract scattering 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/>
                  <a:t>) and effective range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/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056E64C-4973-12C9-C285-40DB0B5DD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99" y="4716532"/>
                <a:ext cx="7760627" cy="1929897"/>
              </a:xfrm>
              <a:prstGeom prst="rect">
                <a:avLst/>
              </a:prstGeom>
              <a:blipFill>
                <a:blip r:embed="rId2"/>
                <a:stretch>
                  <a:fillRect l="-163" t="-6536" b="-9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ject 183">
            <a:extLst>
              <a:ext uri="{FF2B5EF4-FFF2-40B4-BE49-F238E27FC236}">
                <a16:creationId xmlns:a16="http://schemas.microsoft.com/office/drawing/2014/main" id="{EC3B11AE-E3AD-3B9A-DF62-48F4358521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006" y="2788103"/>
            <a:ext cx="2228861" cy="1547415"/>
          </a:xfrm>
          <a:prstGeom prst="rect">
            <a:avLst/>
          </a:prstGeom>
        </p:spPr>
      </p:pic>
      <p:pic>
        <p:nvPicPr>
          <p:cNvPr id="47" name="object 182">
            <a:extLst>
              <a:ext uri="{FF2B5EF4-FFF2-40B4-BE49-F238E27FC236}">
                <a16:creationId xmlns:a16="http://schemas.microsoft.com/office/drawing/2014/main" id="{C189D512-BB13-CC5A-0421-0193AF378E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5733" y="2788103"/>
            <a:ext cx="2362141" cy="154741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E48F805-A219-968E-D9A7-2858BCD3B073}"/>
              </a:ext>
            </a:extLst>
          </p:cNvPr>
          <p:cNvSpPr txBox="1"/>
          <p:nvPr/>
        </p:nvSpPr>
        <p:spPr>
          <a:xfrm>
            <a:off x="1137150" y="3591472"/>
            <a:ext cx="75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p-</a:t>
            </a:r>
            <a:r>
              <a:rPr lang="el-GR" sz="1800"/>
              <a:t>Λ</a:t>
            </a:r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63F6B-BC67-856A-C5E0-B7C124EE0960}"/>
              </a:ext>
            </a:extLst>
          </p:cNvPr>
          <p:cNvSpPr txBox="1"/>
          <p:nvPr/>
        </p:nvSpPr>
        <p:spPr>
          <a:xfrm>
            <a:off x="3667589" y="3386519"/>
            <a:ext cx="75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d-</a:t>
            </a:r>
            <a:r>
              <a:rPr lang="el-GR" sz="1800"/>
              <a:t>Λ</a:t>
            </a:r>
            <a:endParaRPr lang="en-US"/>
          </a:p>
        </p:txBody>
      </p:sp>
      <p:pic>
        <p:nvPicPr>
          <p:cNvPr id="53" name="object 184">
            <a:extLst>
              <a:ext uri="{FF2B5EF4-FFF2-40B4-BE49-F238E27FC236}">
                <a16:creationId xmlns:a16="http://schemas.microsoft.com/office/drawing/2014/main" id="{4D340B5E-8B57-E6D4-1626-C8F181DAE26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2988" y="2724292"/>
            <a:ext cx="5474509" cy="242259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36DDEC4-5420-91D5-6896-E390AE058ACC}"/>
              </a:ext>
            </a:extLst>
          </p:cNvPr>
          <p:cNvSpPr txBox="1"/>
          <p:nvPr/>
        </p:nvSpPr>
        <p:spPr>
          <a:xfrm>
            <a:off x="5828549" y="1459372"/>
            <a:ext cx="6111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ALICE, Phys. Rev. C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99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(2019) 2, 024001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Rijken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Phys. Rev. C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73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(2006) 4, 044007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Green 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et al.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International Conference on the nucleon-nucleon interaction, 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University of Florida, Gainesville, March 23 - 25, 1967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Cobis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J.Phys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G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23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(1997) 401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Hammer,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Nucl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Phys. A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705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(2002) 173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Alexander, Phys. Rev.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173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(1968) , 1452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Rijken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Prog.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Theor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Phys. Suppl.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185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(2010) , 14</a:t>
            </a:r>
          </a:p>
          <a:p>
            <a:pPr lvl="0" algn="r"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Y. Hu, CPOD 2024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Kołaś for HADES, QM2025</a:t>
            </a:r>
            <a:endParaRPr lang="en-GB" sz="80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hteck 14">
                <a:extLst>
                  <a:ext uri="{FF2B5EF4-FFF2-40B4-BE49-F238E27FC236}">
                    <a16:creationId xmlns:a16="http://schemas.microsoft.com/office/drawing/2014/main" id="{BB841A9C-8268-188D-E115-D63F2FB78AFB}"/>
                  </a:ext>
                </a:extLst>
              </p:cNvPr>
              <p:cNvSpPr/>
              <p:nvPr/>
            </p:nvSpPr>
            <p:spPr>
              <a:xfrm>
                <a:off x="9619822" y="476101"/>
                <a:ext cx="2848024" cy="8438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 (p-p)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0-10%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55" name="Rechteck 14">
                <a:extLst>
                  <a:ext uri="{FF2B5EF4-FFF2-40B4-BE49-F238E27FC236}">
                    <a16:creationId xmlns:a16="http://schemas.microsoft.com/office/drawing/2014/main" id="{BB841A9C-8268-188D-E115-D63F2FB78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822" y="476101"/>
                <a:ext cx="2848024" cy="843821"/>
              </a:xfrm>
              <a:prstGeom prst="rect">
                <a:avLst/>
              </a:prstGeom>
              <a:blipFill>
                <a:blip r:embed="rId6"/>
                <a:stretch>
                  <a:fillRect l="-444" t="-1471" r="-889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8E460A44-8B1E-1EF5-DF83-549AAEC9A45D}"/>
              </a:ext>
            </a:extLst>
          </p:cNvPr>
          <p:cNvSpPr txBox="1"/>
          <p:nvPr/>
        </p:nvSpPr>
        <p:spPr>
          <a:xfrm>
            <a:off x="8606101" y="5358212"/>
            <a:ext cx="3229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In line with the world data and theory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1933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CAF1-9001-C6BD-019E-458F745E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Dileptons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2B9B-576E-3840-111A-FEE57EE31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487" y="3895782"/>
            <a:ext cx="7251313" cy="2320087"/>
          </a:xfrm>
        </p:spPr>
        <p:txBody>
          <a:bodyPr>
            <a:normAutofit/>
          </a:bodyPr>
          <a:lstStyle/>
          <a:p>
            <a:r>
              <a:rPr lang="en-US" sz="1800"/>
              <a:t>Main interest: radiation from hot and dense matter</a:t>
            </a:r>
          </a:p>
          <a:p>
            <a:r>
              <a:rPr lang="en-US" sz="1800"/>
              <a:t>The early stage is represented by separately measured p-p </a:t>
            </a:r>
            <a:br>
              <a:rPr lang="en-US" sz="1800"/>
            </a:br>
            <a:r>
              <a:rPr lang="en-US" sz="1800"/>
              <a:t>and n-p collisions (</a:t>
            </a:r>
            <a:r>
              <a:rPr lang="en-US" sz="1800" b="1"/>
              <a:t>NN reference</a:t>
            </a:r>
            <a:r>
              <a:rPr lang="en-US" sz="1800"/>
              <a:t>)</a:t>
            </a:r>
          </a:p>
          <a:p>
            <a:r>
              <a:rPr lang="en-US" sz="1800"/>
              <a:t>The late stage is represented by the simulated source of hadrons decaying with dilepton production (</a:t>
            </a:r>
            <a:r>
              <a:rPr lang="en-US" sz="1800" b="1"/>
              <a:t>freeze-out cocktail: </a:t>
            </a:r>
            <a:r>
              <a:rPr lang="el-GR" sz="1800"/>
              <a:t>π</a:t>
            </a:r>
            <a:r>
              <a:rPr lang="pl-PL" sz="1800" baseline="30000"/>
              <a:t>0</a:t>
            </a:r>
            <a:r>
              <a:rPr lang="pl-PL" sz="1800"/>
              <a:t>, </a:t>
            </a:r>
            <a:r>
              <a:rPr lang="el-GR" sz="1800"/>
              <a:t>η</a:t>
            </a:r>
            <a:r>
              <a:rPr lang="pl-PL" sz="1800"/>
              <a:t>, </a:t>
            </a:r>
            <a:r>
              <a:rPr lang="el-GR" sz="1800"/>
              <a:t>ω</a:t>
            </a:r>
            <a:r>
              <a:rPr lang="pl-PL" sz="1800"/>
              <a:t>, </a:t>
            </a:r>
            <a:r>
              <a:rPr lang="el-GR" sz="1800"/>
              <a:t>φ</a:t>
            </a:r>
            <a:r>
              <a:rPr lang="en-US" sz="1800"/>
              <a:t>)</a:t>
            </a:r>
          </a:p>
          <a:p>
            <a:r>
              <a:rPr lang="en-US" sz="1800"/>
              <a:t>Subtracting them gives </a:t>
            </a:r>
            <a:r>
              <a:rPr lang="en-US" sz="1800" b="1"/>
              <a:t>excess yield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1CA87-B6AE-7C87-FEAE-3D122611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90184-6380-7C37-A8F1-3540C9DD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79" y="2244910"/>
            <a:ext cx="4402408" cy="40380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682013E-152E-6511-51AB-23644FDD4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 b="-1"/>
          <a:stretch/>
        </p:blipFill>
        <p:spPr bwMode="auto">
          <a:xfrm>
            <a:off x="4826461" y="2046120"/>
            <a:ext cx="6755663" cy="1832195"/>
          </a:xfrm>
          <a:custGeom>
            <a:avLst/>
            <a:gdLst/>
            <a:ahLst/>
            <a:cxnLst/>
            <a:rect l="l" t="t" r="r" b="b"/>
            <a:pathLst>
              <a:path w="12188951" h="3305761">
                <a:moveTo>
                  <a:pt x="0" y="0"/>
                </a:moveTo>
                <a:lnTo>
                  <a:pt x="12188951" y="0"/>
                </a:lnTo>
                <a:lnTo>
                  <a:pt x="12188951" y="2596851"/>
                </a:lnTo>
                <a:lnTo>
                  <a:pt x="11635078" y="2600184"/>
                </a:lnTo>
                <a:cubicBezTo>
                  <a:pt x="6088525" y="2668118"/>
                  <a:pt x="5904024" y="3745011"/>
                  <a:pt x="0" y="310160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4FFA1-1F75-5C7A-672B-6A0BEC22C474}"/>
              </a:ext>
            </a:extLst>
          </p:cNvPr>
          <p:cNvSpPr txBox="1"/>
          <p:nvPr/>
        </p:nvSpPr>
        <p:spPr>
          <a:xfrm>
            <a:off x="1141405" y="4094668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/>
              <a:t>π</a:t>
            </a:r>
            <a:r>
              <a:rPr lang="pl-PL" sz="1600" baseline="30000"/>
              <a:t>0</a:t>
            </a:r>
            <a:endParaRPr lang="en-US" sz="1600" baseline="30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523595-C5FD-0179-ED04-E728984DFE89}"/>
              </a:ext>
            </a:extLst>
          </p:cNvPr>
          <p:cNvSpPr txBox="1"/>
          <p:nvPr/>
        </p:nvSpPr>
        <p:spPr>
          <a:xfrm>
            <a:off x="2204404" y="4363446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/>
              <a:t>η</a:t>
            </a:r>
            <a:endParaRPr lang="en-US" sz="1600" baseline="3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63716-115E-9F7D-6ED3-580AEA7C855E}"/>
              </a:ext>
            </a:extLst>
          </p:cNvPr>
          <p:cNvSpPr txBox="1"/>
          <p:nvPr/>
        </p:nvSpPr>
        <p:spPr>
          <a:xfrm>
            <a:off x="2146215" y="4886547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/>
              <a:t>ω</a:t>
            </a:r>
            <a:endParaRPr lang="en-US" sz="1600" baseline="30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55ABA-7967-A650-4EFF-C7F0F0C53DC3}"/>
              </a:ext>
            </a:extLst>
          </p:cNvPr>
          <p:cNvSpPr txBox="1"/>
          <p:nvPr/>
        </p:nvSpPr>
        <p:spPr>
          <a:xfrm>
            <a:off x="3645277" y="47020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/>
              <a:t>φ</a:t>
            </a:r>
            <a:endParaRPr lang="en-US" sz="1600" baseline="30000"/>
          </a:p>
        </p:txBody>
      </p:sp>
      <p:sp>
        <p:nvSpPr>
          <p:cNvPr id="14" name="Prostokąt 2">
            <a:extLst>
              <a:ext uri="{FF2B5EF4-FFF2-40B4-BE49-F238E27FC236}">
                <a16:creationId xmlns:a16="http://schemas.microsoft.com/office/drawing/2014/main" id="{693D509D-F5E5-A125-05EF-9EF5BDB4D79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98977" y="2077950"/>
            <a:ext cx="22667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HADES, Nature </a:t>
            </a:r>
            <a:r>
              <a:rPr lang="pl-PL" sz="90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Phys</a:t>
            </a:r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pl-PL" sz="9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15</a:t>
            </a:r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(2019) 1040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05FA01A4-BFA5-820E-6AB4-E6471D4A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92106FE6-019B-5BCC-B559-63D70566DFCD}"/>
                  </a:ext>
                </a:extLst>
              </p:cNvPr>
              <p:cNvSpPr/>
              <p:nvPr/>
            </p:nvSpPr>
            <p:spPr>
              <a:xfrm>
                <a:off x="9885117" y="476101"/>
                <a:ext cx="2317430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92106FE6-019B-5BCC-B559-63D70566DF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117" y="476101"/>
                <a:ext cx="2317430" cy="591187"/>
              </a:xfrm>
              <a:prstGeom prst="rect">
                <a:avLst/>
              </a:prstGeom>
              <a:blipFill>
                <a:blip r:embed="rId5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98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E815-D2D8-D52A-B1BE-422034D4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 spectra for future </a:t>
            </a:r>
            <a:br>
              <a:rPr lang="en-US"/>
            </a:br>
            <a:r>
              <a:rPr lang="en-US"/>
              <a:t>heavy-ion measurements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28662-C394-22DA-AF35-8DB85F37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D05897-010B-D869-4B6C-1C0AA253E28D}"/>
              </a:ext>
            </a:extLst>
          </p:cNvPr>
          <p:cNvSpPr txBox="1">
            <a:spLocks/>
          </p:cNvSpPr>
          <p:nvPr/>
        </p:nvSpPr>
        <p:spPr>
          <a:xfrm>
            <a:off x="542107" y="2117728"/>
            <a:ext cx="5553893" cy="3268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Constraining existing models:</a:t>
            </a:r>
          </a:p>
          <a:p>
            <a:pPr lvl="1"/>
            <a:r>
              <a:rPr lang="en-US" sz="1600"/>
              <a:t>Comparison with SMASH</a:t>
            </a:r>
          </a:p>
          <a:p>
            <a:pPr lvl="1"/>
            <a:r>
              <a:rPr lang="en-US" sz="1600"/>
              <a:t>Cross sections adjusted to better match the data</a:t>
            </a:r>
          </a:p>
          <a:p>
            <a:r>
              <a:rPr lang="en-US" sz="1800"/>
              <a:t>Ingredients for reconstruction and study of hyperons</a:t>
            </a:r>
          </a:p>
          <a:p>
            <a:r>
              <a:rPr lang="en-US" sz="1800"/>
              <a:t>Study </a:t>
            </a:r>
            <a:r>
              <a:rPr lang="en-US" sz="1800" err="1"/>
              <a:t>ρ</a:t>
            </a:r>
            <a:r>
              <a:rPr lang="en-US" sz="1800"/>
              <a:t>, a</a:t>
            </a:r>
            <a:r>
              <a:rPr lang="en-US" sz="1800" baseline="-25000"/>
              <a:t>1</a:t>
            </a:r>
            <a:r>
              <a:rPr lang="en-US" sz="1800"/>
              <a:t>, </a:t>
            </a:r>
            <a:r>
              <a:rPr lang="en-US" sz="1800" err="1"/>
              <a:t>ω</a:t>
            </a:r>
            <a:r>
              <a:rPr lang="en-US" sz="1800"/>
              <a:t>, and </a:t>
            </a:r>
            <a:r>
              <a:rPr lang="en-US" sz="1800" err="1"/>
              <a:t>φ</a:t>
            </a:r>
            <a:r>
              <a:rPr lang="en-US" sz="1800"/>
              <a:t> mesons, and baryonic resonances</a:t>
            </a:r>
          </a:p>
          <a:p>
            <a:r>
              <a:rPr lang="en-US" sz="1800"/>
              <a:t>Data will serve as a baseline for heavy-ion measurements with CBM at FAIR and STAR FXT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7F96B54B-20B6-E3BE-59B7-0207135616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0538" y="2111846"/>
            <a:ext cx="4442589" cy="4325091"/>
          </a:xfrm>
          <a:prstGeom prst="rect">
            <a:avLst/>
          </a:prstGeom>
        </p:spPr>
      </p:pic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2FDC15A-33E4-3F66-4E7B-D8000870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4EE67-71D1-BAED-F983-50BEE742F684}"/>
              </a:ext>
            </a:extLst>
          </p:cNvPr>
          <p:cNvSpPr txBox="1"/>
          <p:nvPr/>
        </p:nvSpPr>
        <p:spPr>
          <a:xfrm>
            <a:off x="9432893" y="1954665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Abou-Yassine, PhD thesis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14">
                <a:extLst>
                  <a:ext uri="{FF2B5EF4-FFF2-40B4-BE49-F238E27FC236}">
                    <a16:creationId xmlns:a16="http://schemas.microsoft.com/office/drawing/2014/main" id="{7C9A3C71-0126-EDE8-E1BA-55DD71DA697E}"/>
                  </a:ext>
                </a:extLst>
              </p:cNvPr>
              <p:cNvSpPr/>
              <p:nvPr/>
            </p:nvSpPr>
            <p:spPr>
              <a:xfrm>
                <a:off x="10371117" y="421063"/>
                <a:ext cx="1820883" cy="34124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p+p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3.46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</p:txBody>
          </p:sp>
        </mc:Choice>
        <mc:Fallback xmlns="">
          <p:sp>
            <p:nvSpPr>
              <p:cNvPr id="8" name="Rechteck 14">
                <a:extLst>
                  <a:ext uri="{FF2B5EF4-FFF2-40B4-BE49-F238E27FC236}">
                    <a16:creationId xmlns:a16="http://schemas.microsoft.com/office/drawing/2014/main" id="{7C9A3C71-0126-EDE8-E1BA-55DD71DA6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117" y="421063"/>
                <a:ext cx="1820883" cy="341247"/>
              </a:xfrm>
              <a:prstGeom prst="rect">
                <a:avLst/>
              </a:prstGeom>
              <a:blipFill>
                <a:blip r:embed="rId3"/>
                <a:stretch>
                  <a:fillRect l="-1379" t="-3571" r="-690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53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6ED50C9-1DEC-EA44-9B9B-DAED81C7E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7790" y="2359844"/>
            <a:ext cx="3457669" cy="251189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5402DBD-225B-7D40-9D8F-A988B7978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8" y="1988325"/>
            <a:ext cx="5320977" cy="3715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/>
              <a:t>Statistical Hadronization Model of particle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5402DBD-225B-7D40-9D8F-A988B79787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795" y="4948525"/>
                <a:ext cx="5030781" cy="10046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r>
                  <a:rPr lang="de-DE" sz="1600"/>
                  <a:t>Chemical potential </a:t>
                </a:r>
                <a:r>
                  <a:rPr lang="de-DE" sz="1600" err="1"/>
                  <a:t>related</a:t>
                </a:r>
                <a:r>
                  <a:rPr lang="de-DE" sz="1600"/>
                  <a:t> </a:t>
                </a:r>
                <a:r>
                  <a:rPr lang="de-DE" sz="1600" err="1"/>
                  <a:t>to</a:t>
                </a:r>
                <a:r>
                  <a:rPr lang="de-DE" sz="1600"/>
                  <a:t> </a:t>
                </a:r>
                <a:r>
                  <a:rPr lang="de-DE" sz="1600" err="1"/>
                  <a:t>the</a:t>
                </a:r>
                <a:r>
                  <a:rPr lang="de-DE" sz="1600"/>
                  <a:t> </a:t>
                </a:r>
                <a:r>
                  <a:rPr lang="de-DE" sz="1600" i="1" err="1"/>
                  <a:t>net</a:t>
                </a:r>
                <a:r>
                  <a:rPr lang="de-DE" sz="1600"/>
                  <a:t> </a:t>
                </a:r>
                <a:r>
                  <a:rPr lang="de-DE" sz="1600" err="1"/>
                  <a:t>density</a:t>
                </a:r>
                <a:r>
                  <a:rPr lang="de-DE" sz="1600"/>
                  <a:t>:</a:t>
                </a:r>
                <a:br>
                  <a:rPr lang="de-DE" sz="160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𝑚𝑇</m:t>
                                          </m:r>
                                        </m:num>
                                        <m:den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num>
                                    <m:den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sz="1600"/>
              </a:p>
              <a:p>
                <a:pPr marL="0" indent="0" algn="ctr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r>
                  <a:rPr lang="de-DE" sz="1100"/>
                  <a:t>(</a:t>
                </a:r>
                <a:r>
                  <a:rPr lang="de-DE" sz="1100" err="1"/>
                  <a:t>formula</a:t>
                </a:r>
                <a:r>
                  <a:rPr lang="de-DE" sz="1100"/>
                  <a:t> </a:t>
                </a:r>
                <a:r>
                  <a:rPr lang="de-DE" sz="1100" err="1"/>
                  <a:t>for</a:t>
                </a:r>
                <a:r>
                  <a:rPr lang="de-DE" sz="1100"/>
                  <a:t> ideal </a:t>
                </a:r>
                <a:r>
                  <a:rPr lang="de-DE" sz="1100" err="1"/>
                  <a:t>classical</a:t>
                </a:r>
                <a:r>
                  <a:rPr lang="de-DE" sz="1100"/>
                  <a:t> gas </a:t>
                </a:r>
                <a:r>
                  <a:rPr lang="de-DE" sz="1100" err="1"/>
                  <a:t>of</a:t>
                </a:r>
                <a:r>
                  <a:rPr lang="de-DE" sz="1100"/>
                  <a:t> </a:t>
                </a:r>
                <a:r>
                  <a:rPr lang="de-DE" sz="1100" err="1"/>
                  <a:t>one</a:t>
                </a:r>
                <a:r>
                  <a:rPr lang="de-DE" sz="1100"/>
                  <a:t>-type </a:t>
                </a:r>
                <a:r>
                  <a:rPr lang="de-DE" sz="1100" err="1"/>
                  <a:t>particles</a:t>
                </a:r>
                <a:r>
                  <a:rPr lang="de-DE" sz="1100"/>
                  <a:t>)</a:t>
                </a:r>
                <a:endParaRPr lang="en-DE" sz="110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5402DBD-225B-7D40-9D8F-A988B7978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95" y="4948525"/>
                <a:ext cx="5030781" cy="1004648"/>
              </a:xfrm>
              <a:prstGeom prst="rect">
                <a:avLst/>
              </a:prstGeom>
              <a:blipFill>
                <a:blip r:embed="rId3"/>
                <a:stretch>
                  <a:fillRect t="-2500" b="-2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1078" y="494451"/>
            <a:ext cx="6685082" cy="1442463"/>
          </a:xfrm>
        </p:spPr>
        <p:txBody>
          <a:bodyPr/>
          <a:lstStyle/>
          <a:p>
            <a:r>
              <a:rPr lang="en-US"/>
              <a:t>Strong interaction matter at extreme conditions</a:t>
            </a: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80D5F865-EBAE-0E4B-B42B-1AA0F23449BA}"/>
              </a:ext>
            </a:extLst>
          </p:cNvPr>
          <p:cNvSpPr/>
          <p:nvPr/>
        </p:nvSpPr>
        <p:spPr>
          <a:xfrm rot="1516826">
            <a:off x="880969" y="3157949"/>
            <a:ext cx="2753582" cy="315441"/>
          </a:xfrm>
          <a:custGeom>
            <a:avLst/>
            <a:gdLst>
              <a:gd name="connsiteX0" fmla="*/ 0 w 3261732"/>
              <a:gd name="connsiteY0" fmla="*/ 591088 h 591088"/>
              <a:gd name="connsiteX1" fmla="*/ 1722864 w 3261732"/>
              <a:gd name="connsiteY1" fmla="*/ 74 h 591088"/>
              <a:gd name="connsiteX2" fmla="*/ 3261732 w 3261732"/>
              <a:gd name="connsiteY2" fmla="*/ 546484 h 591088"/>
              <a:gd name="connsiteX3" fmla="*/ 3261732 w 3261732"/>
              <a:gd name="connsiteY3" fmla="*/ 546484 h 5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2" h="591088">
                <a:moveTo>
                  <a:pt x="0" y="591088"/>
                </a:moveTo>
                <a:cubicBezTo>
                  <a:pt x="589621" y="299298"/>
                  <a:pt x="1179242" y="7508"/>
                  <a:pt x="1722864" y="74"/>
                </a:cubicBezTo>
                <a:cubicBezTo>
                  <a:pt x="2266486" y="-7360"/>
                  <a:pt x="3261732" y="546484"/>
                  <a:pt x="3261732" y="546484"/>
                </a:cubicBezTo>
                <a:lnTo>
                  <a:pt x="3261732" y="546484"/>
                </a:lnTo>
              </a:path>
            </a:pathLst>
          </a:custGeom>
          <a:noFill/>
          <a:ln w="127000"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42000">
                  <a:srgbClr val="B6B1E6"/>
                </a:gs>
                <a:gs pos="100000">
                  <a:schemeClr val="accent5">
                    <a:lumMod val="50000"/>
                  </a:schemeClr>
                </a:gs>
              </a:gsLst>
              <a:lin ang="600000" scaled="0"/>
              <a:tileRect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402DBD-225B-7D40-9D8F-A988B7978724}"/>
              </a:ext>
            </a:extLst>
          </p:cNvPr>
          <p:cNvSpPr txBox="1">
            <a:spLocks/>
          </p:cNvSpPr>
          <p:nvPr/>
        </p:nvSpPr>
        <p:spPr>
          <a:xfrm rot="1582782">
            <a:off x="1607531" y="3014812"/>
            <a:ext cx="1808650" cy="37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de-DE" sz="800" b="1" err="1">
                <a:solidFill>
                  <a:schemeClr val="accent5">
                    <a:lumMod val="50000"/>
                  </a:schemeClr>
                </a:solidFill>
              </a:rPr>
              <a:t>Decreasing</a:t>
            </a:r>
            <a:r>
              <a:rPr lang="de-DE" sz="8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" b="1" err="1">
                <a:solidFill>
                  <a:schemeClr val="accent5">
                    <a:lumMod val="50000"/>
                  </a:schemeClr>
                </a:solidFill>
              </a:rPr>
              <a:t>collision</a:t>
            </a:r>
            <a:r>
              <a:rPr lang="de-DE" sz="8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" b="1" err="1">
                <a:solidFill>
                  <a:schemeClr val="accent5">
                    <a:lumMod val="50000"/>
                  </a:schemeClr>
                </a:solidFill>
              </a:rPr>
              <a:t>energy</a:t>
            </a:r>
            <a:endParaRPr lang="en-DE" sz="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C99A6-9403-D443-85C8-296543C2BD20}"/>
              </a:ext>
            </a:extLst>
          </p:cNvPr>
          <p:cNvSpPr txBox="1"/>
          <p:nvPr/>
        </p:nvSpPr>
        <p:spPr>
          <a:xfrm>
            <a:off x="3650570" y="2369296"/>
            <a:ext cx="6111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Borsanyi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et al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[Wuppertal-Budapest Collab.], JHEP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1009</a:t>
            </a:r>
            <a:r>
              <a:rPr lang="en-GB" sz="800" dirty="0">
                <a:solidFill>
                  <a:schemeClr val="accent2"/>
                </a:solidFill>
                <a:cs typeface="Arial" panose="020B0604020202020204" pitchFamily="34" charset="0"/>
              </a:rPr>
              <a:t> (2010)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073</a:t>
            </a:r>
          </a:p>
          <a:p>
            <a:pPr lvl="0">
              <a:defRPr/>
            </a:pP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Isserstedt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Buballa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Fischer, Gunkel, Phys. Rev. D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100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(2019) 074011</a:t>
            </a:r>
          </a:p>
          <a:p>
            <a:pPr lvl="0">
              <a:defRPr/>
            </a:pP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Gao, Pawlowski, Phys. Lett. B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820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(2021) 136584</a:t>
            </a:r>
          </a:p>
          <a:p>
            <a:pPr lvl="0">
              <a:defRPr/>
            </a:pP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Cuteri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Philipsen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Sciarra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 JHEP 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11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 (2021) 141</a:t>
            </a:r>
          </a:p>
          <a:p>
            <a:pPr>
              <a:defRPr/>
            </a:pP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McLerran,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Pisarski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Nucl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. Phys. A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796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(2007) 83</a:t>
            </a:r>
          </a:p>
          <a:p>
            <a:pPr>
              <a:defRPr/>
            </a:pP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Glozman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Philipsen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Pisarski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Eur. Phys. J A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58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(2022) 12, 247</a:t>
            </a:r>
          </a:p>
          <a:p>
            <a:pPr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HADES, Nature Phys.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15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accent2"/>
                </a:solidFill>
                <a:cs typeface="Arial" panose="020B0604020202020204" pitchFamily="34" charset="0"/>
              </a:rPr>
              <a:t>(2019) 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10, 1040-1045</a:t>
            </a:r>
          </a:p>
          <a:p>
            <a:pPr>
              <a:defRPr/>
            </a:pP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NA60, Specht </a:t>
            </a:r>
            <a:r>
              <a:rPr lang="en-GB" sz="800" i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et al.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AIP </a:t>
            </a: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Conf.Proc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1322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(2010) 1, 1-10</a:t>
            </a:r>
          </a:p>
          <a:p>
            <a:pPr>
              <a:defRPr/>
            </a:pPr>
            <a:r>
              <a:rPr lang="en-GB" sz="800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Andronic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i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et al.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Nature </a:t>
            </a:r>
            <a:r>
              <a:rPr lang="en-GB" sz="8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561</a:t>
            </a:r>
            <a:r>
              <a:rPr lang="en-GB" sz="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(2018) no.7723</a:t>
            </a:r>
          </a:p>
        </p:txBody>
      </p:sp>
      <p:pic>
        <p:nvPicPr>
          <p:cNvPr id="14" name="Inhaltsplatzhalter 14" descr="AuAu_evol_animated.gif">
            <a:extLst>
              <a:ext uri="{FF2B5EF4-FFF2-40B4-BE49-F238E27FC236}">
                <a16:creationId xmlns:a16="http://schemas.microsoft.com/office/drawing/2014/main" id="{37756247-BE48-704C-8F6D-754A7EA2E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21"/>
          <a:stretch/>
        </p:blipFill>
        <p:spPr>
          <a:xfrm>
            <a:off x="7096674" y="3249396"/>
            <a:ext cx="2632726" cy="2665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4B05AB-7817-5A41-8720-23B8C476B3F1}"/>
                  </a:ext>
                </a:extLst>
              </p:cNvPr>
              <p:cNvSpPr txBox="1"/>
              <p:nvPr/>
            </p:nvSpPr>
            <p:spPr>
              <a:xfrm>
                <a:off x="7096675" y="3051205"/>
                <a:ext cx="2709148" cy="342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pl-PL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7.3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 GeV</a:t>
                </a:r>
                <a:endParaRPr lang="en-DE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4B05AB-7817-5A41-8720-23B8C476B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675" y="3051205"/>
                <a:ext cx="2709148" cy="342304"/>
              </a:xfrm>
              <a:prstGeom prst="rect">
                <a:avLst/>
              </a:prstGeom>
              <a:blipFill>
                <a:blip r:embed="rId5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nhaltsplatzhalter 14" descr="AuAu_evol_animated.gif">
            <a:extLst>
              <a:ext uri="{FF2B5EF4-FFF2-40B4-BE49-F238E27FC236}">
                <a16:creationId xmlns:a16="http://schemas.microsoft.com/office/drawing/2014/main" id="{186BEE31-9381-4843-BC3E-F67F8A0296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11"/>
          <a:stretch/>
        </p:blipFill>
        <p:spPr>
          <a:xfrm>
            <a:off x="9740965" y="3246571"/>
            <a:ext cx="2310577" cy="2665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ACFAED-2486-4740-B374-10BABDDF550D}"/>
                  </a:ext>
                </a:extLst>
              </p:cNvPr>
              <p:cNvSpPr txBox="1"/>
              <p:nvPr/>
            </p:nvSpPr>
            <p:spPr>
              <a:xfrm>
                <a:off x="9342394" y="3050007"/>
                <a:ext cx="2709149" cy="344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 GeV</a:t>
                </a:r>
                <a:endParaRPr lang="en-DE" sz="1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ACFAED-2486-4740-B374-10BABDDF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394" y="3050007"/>
                <a:ext cx="2709149" cy="344966"/>
              </a:xfrm>
              <a:prstGeom prst="rect">
                <a:avLst/>
              </a:prstGeom>
              <a:blipFill>
                <a:blip r:embed="rId7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FDD90B1-03A3-AF42-829E-6F2D92A26889}"/>
              </a:ext>
            </a:extLst>
          </p:cNvPr>
          <p:cNvSpPr/>
          <p:nvPr/>
        </p:nvSpPr>
        <p:spPr>
          <a:xfrm>
            <a:off x="9713522" y="5521190"/>
            <a:ext cx="184602" cy="13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94C29-76B3-3F40-92BD-9EDB6D4C161C}"/>
              </a:ext>
            </a:extLst>
          </p:cNvPr>
          <p:cNvSpPr txBox="1"/>
          <p:nvPr/>
        </p:nvSpPr>
        <p:spPr>
          <a:xfrm>
            <a:off x="10164674" y="5841136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>
                <a:solidFill>
                  <a:schemeClr val="accent2"/>
                </a:solidFill>
              </a:rPr>
              <a:t>Animations: F. </a:t>
            </a:r>
            <a:r>
              <a:rPr lang="en-US" sz="800" err="1">
                <a:solidFill>
                  <a:schemeClr val="accent2"/>
                </a:solidFill>
              </a:rPr>
              <a:t>Seck</a:t>
            </a:r>
            <a:r>
              <a:rPr lang="en-US" sz="800">
                <a:solidFill>
                  <a:schemeClr val="accent2"/>
                </a:solidFill>
              </a:rPr>
              <a:t> (TU Darmstadt)</a:t>
            </a:r>
            <a:br>
              <a:rPr lang="en-US" sz="800">
                <a:solidFill>
                  <a:schemeClr val="accent2"/>
                </a:solidFill>
              </a:rPr>
            </a:br>
            <a:r>
              <a:rPr lang="en-US" sz="800">
                <a:solidFill>
                  <a:schemeClr val="accent2"/>
                </a:solidFill>
              </a:rPr>
              <a:t>Model: </a:t>
            </a:r>
            <a:r>
              <a:rPr lang="en-US" sz="800" err="1">
                <a:solidFill>
                  <a:schemeClr val="accent2"/>
                </a:solidFill>
              </a:rPr>
              <a:t>UrQMD</a:t>
            </a:r>
            <a:endParaRPr lang="en-US" sz="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0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78EC-320C-E932-016C-EE312B4A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and dense medium contribution </a:t>
            </a:r>
            <a:br>
              <a:rPr lang="en-US"/>
            </a:br>
            <a:r>
              <a:rPr lang="en-US"/>
              <a:t>to dilepton spectra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5438D-E32A-A1B3-5E51-051092ED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43CAD0-6426-98F0-4A0D-93378817A08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89744" y="1810716"/>
            <a:ext cx="5338322" cy="3078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/>
              <a:t>Thermal dilepton production rates</a:t>
            </a:r>
            <a:br>
              <a:rPr lang="en-US"/>
            </a:br>
            <a:r>
              <a:rPr lang="en-US" sz="800">
                <a:solidFill>
                  <a:srgbClr val="8F99BB"/>
                </a:solidFill>
              </a:rPr>
              <a:t>McLerran and </a:t>
            </a:r>
            <a:r>
              <a:rPr lang="en-US" sz="800" err="1">
                <a:solidFill>
                  <a:srgbClr val="8F99BB"/>
                </a:solidFill>
              </a:rPr>
              <a:t>Toimela</a:t>
            </a:r>
            <a:r>
              <a:rPr lang="en-US" sz="800">
                <a:solidFill>
                  <a:srgbClr val="8F99BB"/>
                </a:solidFill>
              </a:rPr>
              <a:t>, Phys. Rev. D </a:t>
            </a:r>
            <a:r>
              <a:rPr lang="en-US" sz="800" b="1">
                <a:solidFill>
                  <a:srgbClr val="8F99BB"/>
                </a:solidFill>
              </a:rPr>
              <a:t>31</a:t>
            </a:r>
            <a:r>
              <a:rPr lang="en-US" sz="800">
                <a:solidFill>
                  <a:srgbClr val="8F99BB"/>
                </a:solidFill>
              </a:rPr>
              <a:t> (1985) 545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Properly described by in-medium spectral function from many-body calculation</a:t>
            </a:r>
            <a:br>
              <a:rPr lang="en-US"/>
            </a:br>
            <a:r>
              <a:rPr lang="pl-PL" sz="800" err="1">
                <a:solidFill>
                  <a:srgbClr val="8F99BB"/>
                </a:solidFill>
              </a:rPr>
              <a:t>Rapp</a:t>
            </a:r>
            <a:r>
              <a:rPr lang="pl-PL" sz="800">
                <a:solidFill>
                  <a:srgbClr val="8F99BB"/>
                </a:solidFill>
              </a:rPr>
              <a:t> and </a:t>
            </a:r>
            <a:r>
              <a:rPr lang="pl-PL" sz="800" err="1">
                <a:solidFill>
                  <a:srgbClr val="8F99BB"/>
                </a:solidFill>
              </a:rPr>
              <a:t>Wambach</a:t>
            </a:r>
            <a:r>
              <a:rPr lang="pl-PL" sz="800">
                <a:solidFill>
                  <a:srgbClr val="8F99BB"/>
                </a:solidFill>
              </a:rPr>
              <a:t>, </a:t>
            </a:r>
            <a:r>
              <a:rPr lang="pl-PL" sz="800" err="1">
                <a:solidFill>
                  <a:srgbClr val="8F99BB"/>
                </a:solidFill>
              </a:rPr>
              <a:t>Adv</a:t>
            </a:r>
            <a:r>
              <a:rPr lang="pl-PL" sz="800">
                <a:solidFill>
                  <a:srgbClr val="8F99BB"/>
                </a:solidFill>
              </a:rPr>
              <a:t>. </a:t>
            </a:r>
            <a:r>
              <a:rPr lang="pl-PL" sz="800" err="1">
                <a:solidFill>
                  <a:srgbClr val="8F99BB"/>
                </a:solidFill>
              </a:rPr>
              <a:t>Nucl</a:t>
            </a:r>
            <a:r>
              <a:rPr lang="pl-PL" sz="800">
                <a:solidFill>
                  <a:srgbClr val="8F99BB"/>
                </a:solidFill>
              </a:rPr>
              <a:t>. </a:t>
            </a:r>
            <a:r>
              <a:rPr lang="pl-PL" sz="800" err="1">
                <a:solidFill>
                  <a:srgbClr val="8F99BB"/>
                </a:solidFill>
              </a:rPr>
              <a:t>Phys</a:t>
            </a:r>
            <a:r>
              <a:rPr lang="pl-PL" sz="800">
                <a:solidFill>
                  <a:srgbClr val="8F99BB"/>
                </a:solidFill>
              </a:rPr>
              <a:t> </a:t>
            </a:r>
            <a:r>
              <a:rPr lang="pl-PL" sz="800" b="1">
                <a:solidFill>
                  <a:srgbClr val="8F99BB"/>
                </a:solidFill>
              </a:rPr>
              <a:t>25</a:t>
            </a:r>
            <a:r>
              <a:rPr lang="pl-PL" sz="800">
                <a:solidFill>
                  <a:srgbClr val="8F99BB"/>
                </a:solidFill>
              </a:rPr>
              <a:t> (2000) 1</a:t>
            </a:r>
            <a:endParaRPr lang="en-US" sz="800">
              <a:solidFill>
                <a:srgbClr val="8F99BB"/>
              </a:solidFill>
            </a:endParaRPr>
          </a:p>
          <a:p>
            <a:pPr lvl="1"/>
            <a:r>
              <a:rPr lang="en-US"/>
              <a:t>Successful at all collision energies</a:t>
            </a:r>
          </a:p>
          <a:p>
            <a:pPr lvl="1"/>
            <a:r>
              <a:rPr lang="en-US"/>
              <a:t>At low ones: local thermal equilibrium – coarse graining </a:t>
            </a:r>
            <a:r>
              <a:rPr lang="pl-PL" sz="800">
                <a:solidFill>
                  <a:srgbClr val="8F99BB"/>
                </a:solidFill>
              </a:rPr>
              <a:t>Galatyuk </a:t>
            </a:r>
            <a:r>
              <a:rPr lang="pl-PL" sz="800" i="1">
                <a:solidFill>
                  <a:srgbClr val="8F99BB"/>
                </a:solidFill>
              </a:rPr>
              <a:t>et al.</a:t>
            </a:r>
            <a:r>
              <a:rPr lang="pl-PL" sz="800">
                <a:solidFill>
                  <a:srgbClr val="8F99BB"/>
                </a:solidFill>
              </a:rPr>
              <a:t>, </a:t>
            </a:r>
            <a:r>
              <a:rPr lang="en-US" sz="800" err="1">
                <a:solidFill>
                  <a:srgbClr val="8F99BB"/>
                </a:solidFill>
              </a:rPr>
              <a:t>Eur</a:t>
            </a:r>
            <a:r>
              <a:rPr lang="en-US" sz="800">
                <a:solidFill>
                  <a:srgbClr val="8F99BB"/>
                </a:solidFill>
              </a:rPr>
              <a:t> Phys. J A, </a:t>
            </a:r>
            <a:r>
              <a:rPr lang="en-US" sz="800" b="1">
                <a:solidFill>
                  <a:srgbClr val="8F99BB"/>
                </a:solidFill>
              </a:rPr>
              <a:t>52</a:t>
            </a:r>
            <a:r>
              <a:rPr lang="en-US" sz="800">
                <a:solidFill>
                  <a:srgbClr val="8F99BB"/>
                </a:solidFill>
              </a:rPr>
              <a:t> (2016) 5, 131</a:t>
            </a:r>
          </a:p>
          <a:p>
            <a:r>
              <a:rPr lang="en-US"/>
              <a:t>Crucial role of coupling to baryonic resonances</a:t>
            </a:r>
          </a:p>
          <a:p>
            <a:endParaRPr lang="en-US"/>
          </a:p>
        </p:txBody>
      </p:sp>
      <p:sp>
        <p:nvSpPr>
          <p:cNvPr id="7" name="Prostokąt 20">
            <a:extLst>
              <a:ext uri="{FF2B5EF4-FFF2-40B4-BE49-F238E27FC236}">
                <a16:creationId xmlns:a16="http://schemas.microsoft.com/office/drawing/2014/main" id="{344D1FAC-E23E-51A4-161E-D63A1031F8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28080" y="2952571"/>
            <a:ext cx="1475503" cy="52172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21">
            <a:extLst>
              <a:ext uri="{FF2B5EF4-FFF2-40B4-BE49-F238E27FC236}">
                <a16:creationId xmlns:a16="http://schemas.microsoft.com/office/drawing/2014/main" id="{B4C83C30-4506-768F-E0B3-5BCD0BF5BD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532256" y="3491001"/>
            <a:ext cx="220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>
                <a:solidFill>
                  <a:srgbClr val="3399FF"/>
                </a:solidFill>
              </a:rPr>
              <a:t>In-medium </a:t>
            </a:r>
            <a:r>
              <a:rPr lang="el-GR" sz="1200">
                <a:solidFill>
                  <a:srgbClr val="3399FF"/>
                </a:solidFill>
              </a:rPr>
              <a:t>ρ</a:t>
            </a:r>
            <a:r>
              <a:rPr lang="pl-PL" sz="1200">
                <a:solidFill>
                  <a:srgbClr val="3399FF"/>
                </a:solidFill>
              </a:rPr>
              <a:t> </a:t>
            </a:r>
            <a:r>
              <a:rPr lang="pl-PL" sz="1200" err="1">
                <a:solidFill>
                  <a:srgbClr val="3399FF"/>
                </a:solidFill>
              </a:rPr>
              <a:t>spectral</a:t>
            </a:r>
            <a:r>
              <a:rPr lang="pl-PL" sz="1200">
                <a:solidFill>
                  <a:srgbClr val="3399FF"/>
                </a:solidFill>
              </a:rPr>
              <a:t> </a:t>
            </a:r>
            <a:r>
              <a:rPr lang="pl-PL" sz="1200" err="1">
                <a:solidFill>
                  <a:srgbClr val="3399FF"/>
                </a:solidFill>
              </a:rPr>
              <a:t>function</a:t>
            </a:r>
            <a:endParaRPr lang="pl-PL" sz="1200">
              <a:solidFill>
                <a:srgbClr val="3399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DB97B591-125D-C23A-E2A7-75C780D9FEE5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083104" y="2933741"/>
                <a:ext cx="4608512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𝑓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𝐼𝑚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𝑒𝑚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𝑞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DB97B591-125D-C23A-E2A7-75C780D9F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083104" y="2933741"/>
                <a:ext cx="4608512" cy="5608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rostokąt 2">
            <a:extLst>
              <a:ext uri="{FF2B5EF4-FFF2-40B4-BE49-F238E27FC236}">
                <a16:creationId xmlns:a16="http://schemas.microsoft.com/office/drawing/2014/main" id="{43958C91-AC6C-D6B0-D65A-8DE91726BAA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69898" y="5612454"/>
            <a:ext cx="228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rostokąt 20">
            <a:extLst>
              <a:ext uri="{FF2B5EF4-FFF2-40B4-BE49-F238E27FC236}">
                <a16:creationId xmlns:a16="http://schemas.microsoft.com/office/drawing/2014/main" id="{9622AB54-6719-2E46-B35A-ED0FAE3755B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06663" y="2951511"/>
            <a:ext cx="707774" cy="521721"/>
          </a:xfrm>
          <a:prstGeom prst="rect">
            <a:avLst/>
          </a:prstGeom>
          <a:noFill/>
          <a:ln>
            <a:solidFill>
              <a:srgbClr val="FF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21">
            <a:extLst>
              <a:ext uri="{FF2B5EF4-FFF2-40B4-BE49-F238E27FC236}">
                <a16:creationId xmlns:a16="http://schemas.microsoft.com/office/drawing/2014/main" id="{883BBD27-6F0B-3E1E-345F-A580EC03FDC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52047" y="2451350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FF0032"/>
                </a:solidFill>
              </a:rPr>
              <a:t>Thermal factor </a:t>
            </a:r>
            <a:br>
              <a:rPr lang="en-US" sz="1200">
                <a:solidFill>
                  <a:srgbClr val="FF0032"/>
                </a:solidFill>
              </a:rPr>
            </a:br>
            <a:r>
              <a:rPr lang="en-US" sz="1200">
                <a:solidFill>
                  <a:srgbClr val="FF0032"/>
                </a:solidFill>
              </a:rPr>
              <a:t>(“Planck-like” radiation)</a:t>
            </a:r>
          </a:p>
        </p:txBody>
      </p:sp>
      <p:sp>
        <p:nvSpPr>
          <p:cNvPr id="14" name="Prostokąt 2">
            <a:extLst>
              <a:ext uri="{FF2B5EF4-FFF2-40B4-BE49-F238E27FC236}">
                <a16:creationId xmlns:a16="http://schemas.microsoft.com/office/drawing/2014/main" id="{11A9A427-D08B-C89A-ABC6-6D9072102CF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200480" y="4837786"/>
            <a:ext cx="2727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0F9257-3618-7623-4632-EAF763E2B3C3}"/>
              </a:ext>
            </a:extLst>
          </p:cNvPr>
          <p:cNvGrpSpPr/>
          <p:nvPr/>
        </p:nvGrpSpPr>
        <p:grpSpPr>
          <a:xfrm>
            <a:off x="3880373" y="5751859"/>
            <a:ext cx="2425207" cy="962288"/>
            <a:chOff x="4102789" y="3562683"/>
            <a:chExt cx="2929277" cy="981524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F5CFF74-3632-16FB-24BB-74468E6DE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789" y="4019805"/>
              <a:ext cx="417805" cy="67522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6351DC7-2EBE-1358-CBBE-67D263A34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666" y="4019686"/>
              <a:ext cx="417805" cy="68867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F4B6E3-B98C-4F36-864E-E997D9FCB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954" y="3779849"/>
              <a:ext cx="736071" cy="52228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Bogen 35">
              <a:extLst>
                <a:ext uri="{FF2B5EF4-FFF2-40B4-BE49-F238E27FC236}">
                  <a16:creationId xmlns:a16="http://schemas.microsoft.com/office/drawing/2014/main" id="{9AF7EABE-0FC5-5A15-8D84-0B27EA2CB27F}"/>
                </a:ext>
              </a:extLst>
            </p:cNvPr>
            <p:cNvSpPr>
              <a:spLocks/>
            </p:cNvSpPr>
            <p:nvPr/>
          </p:nvSpPr>
          <p:spPr bwMode="auto">
            <a:xfrm rot="18808198">
              <a:off x="4655065" y="3723017"/>
              <a:ext cx="475631" cy="529510"/>
            </a:xfrm>
            <a:custGeom>
              <a:avLst/>
              <a:gdLst>
                <a:gd name="T0" fmla="*/ 0 w 28059"/>
                <a:gd name="T1" fmla="*/ 0 h 21600"/>
                <a:gd name="T2" fmla="*/ 0 w 28059"/>
                <a:gd name="T3" fmla="*/ 0 h 21600"/>
                <a:gd name="T4" fmla="*/ 0 w 28059"/>
                <a:gd name="T5" fmla="*/ 0 h 21600"/>
                <a:gd name="T6" fmla="*/ 0 60000 65536"/>
                <a:gd name="T7" fmla="*/ 0 60000 65536"/>
                <a:gd name="T8" fmla="*/ 0 60000 65536"/>
                <a:gd name="T9" fmla="*/ 0 w 28059"/>
                <a:gd name="T10" fmla="*/ 0 h 21600"/>
                <a:gd name="T11" fmla="*/ 28059 w 28059"/>
                <a:gd name="T12" fmla="*/ 21600 h 21600"/>
                <a:gd name="connsiteX0" fmla="*/ 0 w 28059"/>
                <a:gd name="connsiteY0" fmla="*/ 1526 h 22138"/>
                <a:gd name="connsiteX1" fmla="*/ 6459 w 28059"/>
                <a:gd name="connsiteY1" fmla="*/ 537 h 22138"/>
                <a:gd name="connsiteX2" fmla="*/ 28059 w 28059"/>
                <a:gd name="connsiteY2" fmla="*/ 22138 h 22138"/>
                <a:gd name="connsiteX0" fmla="*/ 0 w 28059"/>
                <a:gd name="connsiteY0" fmla="*/ 1526 h 22138"/>
                <a:gd name="connsiteX1" fmla="*/ 12009 w 28059"/>
                <a:gd name="connsiteY1" fmla="*/ 0 h 22138"/>
                <a:gd name="connsiteX2" fmla="*/ 28059 w 28059"/>
                <a:gd name="connsiteY2" fmla="*/ 22138 h 22138"/>
                <a:gd name="connsiteX3" fmla="*/ 6459 w 28059"/>
                <a:gd name="connsiteY3" fmla="*/ 22138 h 22138"/>
                <a:gd name="connsiteX4" fmla="*/ 0 w 28059"/>
                <a:gd name="connsiteY4" fmla="*/ 1526 h 22138"/>
                <a:gd name="connsiteX0" fmla="*/ 0 w 29890"/>
                <a:gd name="connsiteY0" fmla="*/ 1526 h 22138"/>
                <a:gd name="connsiteX1" fmla="*/ 6459 w 29890"/>
                <a:gd name="connsiteY1" fmla="*/ 537 h 22138"/>
                <a:gd name="connsiteX2" fmla="*/ 28059 w 29890"/>
                <a:gd name="connsiteY2" fmla="*/ 22138 h 22138"/>
                <a:gd name="connsiteX0" fmla="*/ 0 w 29890"/>
                <a:gd name="connsiteY0" fmla="*/ 1526 h 22138"/>
                <a:gd name="connsiteX1" fmla="*/ 12009 w 29890"/>
                <a:gd name="connsiteY1" fmla="*/ 0 h 22138"/>
                <a:gd name="connsiteX2" fmla="*/ 26989 w 29890"/>
                <a:gd name="connsiteY2" fmla="*/ 8665 h 22138"/>
                <a:gd name="connsiteX3" fmla="*/ 28059 w 29890"/>
                <a:gd name="connsiteY3" fmla="*/ 22138 h 22138"/>
                <a:gd name="connsiteX4" fmla="*/ 6459 w 29890"/>
                <a:gd name="connsiteY4" fmla="*/ 22138 h 22138"/>
                <a:gd name="connsiteX5" fmla="*/ 0 w 29890"/>
                <a:gd name="connsiteY5" fmla="*/ 1526 h 22138"/>
                <a:gd name="connsiteX0" fmla="*/ 0 w 29727"/>
                <a:gd name="connsiteY0" fmla="*/ 1130 h 21742"/>
                <a:gd name="connsiteX1" fmla="*/ 6459 w 29727"/>
                <a:gd name="connsiteY1" fmla="*/ 141 h 21742"/>
                <a:gd name="connsiteX2" fmla="*/ 28059 w 29727"/>
                <a:gd name="connsiteY2" fmla="*/ 21742 h 21742"/>
                <a:gd name="connsiteX0" fmla="*/ 0 w 29727"/>
                <a:gd name="connsiteY0" fmla="*/ 1130 h 21742"/>
                <a:gd name="connsiteX1" fmla="*/ 15688 w 29727"/>
                <a:gd name="connsiteY1" fmla="*/ 0 h 21742"/>
                <a:gd name="connsiteX2" fmla="*/ 26989 w 29727"/>
                <a:gd name="connsiteY2" fmla="*/ 8269 h 21742"/>
                <a:gd name="connsiteX3" fmla="*/ 28059 w 29727"/>
                <a:gd name="connsiteY3" fmla="*/ 21742 h 21742"/>
                <a:gd name="connsiteX4" fmla="*/ 6459 w 29727"/>
                <a:gd name="connsiteY4" fmla="*/ 21742 h 21742"/>
                <a:gd name="connsiteX5" fmla="*/ 0 w 29727"/>
                <a:gd name="connsiteY5" fmla="*/ 1130 h 2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27" h="21742" fill="none" extrusionOk="0">
                  <a:moveTo>
                    <a:pt x="0" y="1130"/>
                  </a:moveTo>
                  <a:cubicBezTo>
                    <a:pt x="2090" y="475"/>
                    <a:pt x="4268" y="141"/>
                    <a:pt x="6459" y="141"/>
                  </a:cubicBezTo>
                  <a:cubicBezTo>
                    <a:pt x="18388" y="141"/>
                    <a:pt x="28059" y="9812"/>
                    <a:pt x="28059" y="21742"/>
                  </a:cubicBezTo>
                </a:path>
                <a:path w="29727" h="21742" stroke="0" extrusionOk="0">
                  <a:moveTo>
                    <a:pt x="0" y="1130"/>
                  </a:moveTo>
                  <a:cubicBezTo>
                    <a:pt x="2090" y="475"/>
                    <a:pt x="13497" y="0"/>
                    <a:pt x="15688" y="0"/>
                  </a:cubicBezTo>
                  <a:cubicBezTo>
                    <a:pt x="20091" y="1514"/>
                    <a:pt x="24927" y="4645"/>
                    <a:pt x="26989" y="8269"/>
                  </a:cubicBezTo>
                  <a:cubicBezTo>
                    <a:pt x="29051" y="11893"/>
                    <a:pt x="31386" y="19821"/>
                    <a:pt x="28059" y="21742"/>
                  </a:cubicBezTo>
                  <a:lnTo>
                    <a:pt x="6459" y="21742"/>
                  </a:lnTo>
                  <a:lnTo>
                    <a:pt x="0" y="1130"/>
                  </a:lnTo>
                  <a:close/>
                </a:path>
              </a:pathLst>
            </a:custGeom>
            <a:noFill/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DFA7D4B1-EC78-1515-D3CF-7315DFDBE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772" y="3625331"/>
              <a:ext cx="383513" cy="376715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p:sp>
          <p:nvSpPr>
            <p:cNvPr id="21" name="Text Box 37">
              <a:extLst>
                <a:ext uri="{FF2B5EF4-FFF2-40B4-BE49-F238E27FC236}">
                  <a16:creationId xmlns:a16="http://schemas.microsoft.com/office/drawing/2014/main" id="{F5C0C975-C447-AFCF-C630-098EC5A8C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4741305" y="4139012"/>
              <a:ext cx="346963" cy="31392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38">
                  <a:extLst>
                    <a:ext uri="{FF2B5EF4-FFF2-40B4-BE49-F238E27FC236}">
                      <a16:creationId xmlns:a16="http://schemas.microsoft.com/office/drawing/2014/main" id="{D320F611-EB12-A68A-A6D1-A9F7074348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𝑅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l-G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Δ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𝑁</m:t>
                        </m:r>
                        <m:d>
                          <m:d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d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1520</m:t>
                            </m:r>
                          </m:e>
                        </m:d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sSub>
                          <m:sSub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sSub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</m:t>
                            </m:r>
                          </m:sub>
                        </m:sSub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22" name="Text Box 38">
                  <a:extLst>
                    <a:ext uri="{FF2B5EF4-FFF2-40B4-BE49-F238E27FC236}">
                      <a16:creationId xmlns:a16="http://schemas.microsoft.com/office/drawing/2014/main" id="{D320F611-EB12-A68A-A6D1-A9F7074348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22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 Box 97">
                  <a:extLst>
                    <a:ext uri="{FF2B5EF4-FFF2-40B4-BE49-F238E27FC236}">
                      <a16:creationId xmlns:a16="http://schemas.microsoft.com/office/drawing/2014/main" id="{96A56EA2-D3E6-50B9-3198-B679EA09DF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𝜌</m:t>
                        </m:r>
                      </m:oMath>
                    </m:oMathPara>
                  </a14:m>
                  <a:endPara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Symbol" charset="2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 Box 97">
                  <a:extLst>
                    <a:ext uri="{FF2B5EF4-FFF2-40B4-BE49-F238E27FC236}">
                      <a16:creationId xmlns:a16="http://schemas.microsoft.com/office/drawing/2014/main" id="{96A56EA2-D3E6-50B9-3198-B679EA09D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blipFill>
                  <a:blip r:embed="rId14"/>
                  <a:stretch>
                    <a:fillRect b="-80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4423098-9E1B-65B7-6769-1B4FFDD9C584}"/>
                    </a:ext>
                  </a:extLst>
                </p:cNvPr>
                <p:cNvSpPr/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h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𝑁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𝜋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𝐾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4423098-9E1B-65B7-6769-1B4FFDD9C5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0F92568-5365-CDD2-6B16-98FD085476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2" y="2106640"/>
            <a:ext cx="4904028" cy="3565198"/>
          </a:xfrm>
          <a:prstGeom prst="rect">
            <a:avLst/>
          </a:prstGeom>
        </p:spPr>
      </p:pic>
      <p:sp>
        <p:nvSpPr>
          <p:cNvPr id="13" name="Prostokąt 2">
            <a:extLst>
              <a:ext uri="{FF2B5EF4-FFF2-40B4-BE49-F238E27FC236}">
                <a16:creationId xmlns:a16="http://schemas.microsoft.com/office/drawing/2014/main" id="{505F9D7F-67E8-354A-2A1F-035FCD6706E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135080" y="1985186"/>
            <a:ext cx="22667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HADES, Nature </a:t>
            </a:r>
            <a:r>
              <a:rPr lang="pl-PL" sz="90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Phys</a:t>
            </a:r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pl-PL" sz="9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15</a:t>
            </a:r>
            <a:r>
              <a:rPr lang="pl-PL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(2019) 1040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B365806-DE0C-DCD6-545F-4098D136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5C95A03E-D67F-9E24-38EE-A5B80DB184EA}"/>
                  </a:ext>
                </a:extLst>
              </p:cNvPr>
              <p:cNvSpPr/>
              <p:nvPr/>
            </p:nvSpPr>
            <p:spPr>
              <a:xfrm>
                <a:off x="9885117" y="476101"/>
                <a:ext cx="2317430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5C95A03E-D67F-9E24-38EE-A5B80DB18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117" y="476101"/>
                <a:ext cx="2317430" cy="591187"/>
              </a:xfrm>
              <a:prstGeom prst="rect">
                <a:avLst/>
              </a:prstGeom>
              <a:blipFill>
                <a:blip r:embed="rId17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40A80E4-E966-517A-A87D-4BD5CF2CF404}"/>
              </a:ext>
            </a:extLst>
          </p:cNvPr>
          <p:cNvSpPr txBox="1"/>
          <p:nvPr/>
        </p:nvSpPr>
        <p:spPr>
          <a:xfrm>
            <a:off x="6969022" y="1293746"/>
            <a:ext cx="29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See talk by Joachim </a:t>
            </a:r>
            <a:r>
              <a:rPr lang="en-US" b="1" dirty="0" err="1">
                <a:solidFill>
                  <a:schemeClr val="accent5"/>
                </a:solidFill>
              </a:rPr>
              <a:t>Stroth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39A2-0AC1-F625-6DB4-2E31E102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Dilepton azimuthal anisotropy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206CD-7705-75B4-3C24-F0DEAE30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9E213B-3F84-C791-5E36-06BB77E5BC3C}"/>
              </a:ext>
            </a:extLst>
          </p:cNvPr>
          <p:cNvSpPr txBox="1">
            <a:spLocks/>
          </p:cNvSpPr>
          <p:nvPr/>
        </p:nvSpPr>
        <p:spPr>
          <a:xfrm>
            <a:off x="6770524" y="2549057"/>
            <a:ext cx="5061476" cy="4479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Low invariant mass dominated by π</a:t>
            </a:r>
            <a:r>
              <a:rPr lang="en-US" baseline="30000"/>
              <a:t>0</a:t>
            </a:r>
            <a:r>
              <a:rPr lang="en-US"/>
              <a:t> Dalitz decays</a:t>
            </a:r>
          </a:p>
          <a:p>
            <a:pPr lvl="1"/>
            <a:r>
              <a:rPr lang="en-US"/>
              <a:t>Elliptic flow comparable to charged pion results</a:t>
            </a:r>
          </a:p>
          <a:p>
            <a:pPr lvl="1"/>
            <a:r>
              <a:rPr lang="en-US"/>
              <a:t>Attenuation due to missing momentum of the real photon (?)</a:t>
            </a:r>
          </a:p>
          <a:p>
            <a:r>
              <a:rPr lang="en-US"/>
              <a:t>At higher invariant mass, v</a:t>
            </a:r>
            <a:r>
              <a:rPr lang="en-US" baseline="-25000"/>
              <a:t>2</a:t>
            </a:r>
            <a:r>
              <a:rPr lang="en-US"/>
              <a:t> closer to 0</a:t>
            </a:r>
          </a:p>
          <a:p>
            <a:pPr lvl="1"/>
            <a:r>
              <a:rPr lang="en-US"/>
              <a:t>Dilepton sources didn’t have time to “feel” the squeeze-out</a:t>
            </a:r>
          </a:p>
          <a:p>
            <a:pPr lvl="1"/>
            <a:r>
              <a:rPr lang="en-US"/>
              <a:t>Early emission</a:t>
            </a:r>
          </a:p>
        </p:txBody>
      </p:sp>
      <p:pic>
        <p:nvPicPr>
          <p:cNvPr id="20" name="object 3">
            <a:extLst>
              <a:ext uri="{FF2B5EF4-FFF2-40B4-BE49-F238E27FC236}">
                <a16:creationId xmlns:a16="http://schemas.microsoft.com/office/drawing/2014/main" id="{1AE966CF-EB2C-6DDA-EBB9-4CD28D9317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8" y="1922625"/>
            <a:ext cx="4930018" cy="4880561"/>
          </a:xfrm>
          <a:prstGeom prst="rect">
            <a:avLst/>
          </a:prstGeom>
        </p:spPr>
      </p:pic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8F386DC-E381-8478-B855-157ABD00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3193F13B-FE5C-9504-28B5-025BB90EEA98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4" name="Rechteck 14">
                <a:extLst>
                  <a:ext uri="{FF2B5EF4-FFF2-40B4-BE49-F238E27FC236}">
                    <a16:creationId xmlns:a16="http://schemas.microsoft.com/office/drawing/2014/main" id="{3193F13B-FE5C-9504-28B5-025BB90EE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blipFill>
                <a:blip r:embed="rId3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9A716A-2EA7-3A75-466F-0A70477CD87F}"/>
              </a:ext>
            </a:extLst>
          </p:cNvPr>
          <p:cNvSpPr txBox="1"/>
          <p:nvPr/>
        </p:nvSpPr>
        <p:spPr>
          <a:xfrm>
            <a:off x="4864455" y="1972619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Schild for HADES, QM2025</a:t>
            </a:r>
          </a:p>
        </p:txBody>
      </p:sp>
    </p:spTree>
    <p:extLst>
      <p:ext uri="{BB962C8B-B14F-4D97-AF65-F5344CB8AC3E}">
        <p14:creationId xmlns:p14="http://schemas.microsoft.com/office/powerpoint/2010/main" val="201665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137CB-F21B-B1E8-A7DE-ADEA70C4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constraints to the </a:t>
            </a:r>
            <a:r>
              <a:rPr lang="en-US" err="1"/>
              <a:t>EoS</a:t>
            </a:r>
            <a:br>
              <a:rPr lang="en-US"/>
            </a:br>
            <a:r>
              <a:rPr lang="en-US"/>
              <a:t>by dilepton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69E2F-0742-1B3B-E945-9A48BD86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object 103">
            <a:extLst>
              <a:ext uri="{FF2B5EF4-FFF2-40B4-BE49-F238E27FC236}">
                <a16:creationId xmlns:a16="http://schemas.microsoft.com/office/drawing/2014/main" id="{0909F01B-950D-CB75-7B06-9A15D1FD1137}"/>
              </a:ext>
            </a:extLst>
          </p:cNvPr>
          <p:cNvGrpSpPr/>
          <p:nvPr/>
        </p:nvGrpSpPr>
        <p:grpSpPr>
          <a:xfrm>
            <a:off x="317409" y="2432088"/>
            <a:ext cx="3681179" cy="3468058"/>
            <a:chOff x="807008" y="3859530"/>
            <a:chExt cx="2533650" cy="2386965"/>
          </a:xfrm>
        </p:grpSpPr>
        <p:sp>
          <p:nvSpPr>
            <p:cNvPr id="7" name="object 104">
              <a:extLst>
                <a:ext uri="{FF2B5EF4-FFF2-40B4-BE49-F238E27FC236}">
                  <a16:creationId xmlns:a16="http://schemas.microsoft.com/office/drawing/2014/main" id="{08D4D61F-C819-04F2-E0CF-9FE5E2922BA8}"/>
                </a:ext>
              </a:extLst>
            </p:cNvPr>
            <p:cNvSpPr/>
            <p:nvPr/>
          </p:nvSpPr>
          <p:spPr>
            <a:xfrm>
              <a:off x="1143546" y="5798845"/>
              <a:ext cx="2540" cy="191135"/>
            </a:xfrm>
            <a:custGeom>
              <a:avLst/>
              <a:gdLst/>
              <a:ahLst/>
              <a:cxnLst/>
              <a:rect l="l" t="t" r="r" b="b"/>
              <a:pathLst>
                <a:path w="2540" h="191135">
                  <a:moveTo>
                    <a:pt x="1930" y="171170"/>
                  </a:moveTo>
                  <a:lnTo>
                    <a:pt x="0" y="171170"/>
                  </a:lnTo>
                  <a:lnTo>
                    <a:pt x="0" y="190576"/>
                  </a:lnTo>
                  <a:lnTo>
                    <a:pt x="1930" y="190576"/>
                  </a:lnTo>
                  <a:lnTo>
                    <a:pt x="1930" y="171170"/>
                  </a:lnTo>
                  <a:close/>
                </a:path>
                <a:path w="2540" h="191135">
                  <a:moveTo>
                    <a:pt x="1930" y="124587"/>
                  </a:moveTo>
                  <a:lnTo>
                    <a:pt x="0" y="124587"/>
                  </a:lnTo>
                  <a:lnTo>
                    <a:pt x="0" y="144005"/>
                  </a:lnTo>
                  <a:lnTo>
                    <a:pt x="1930" y="144005"/>
                  </a:lnTo>
                  <a:lnTo>
                    <a:pt x="1930" y="124587"/>
                  </a:lnTo>
                  <a:close/>
                </a:path>
                <a:path w="2540" h="191135">
                  <a:moveTo>
                    <a:pt x="1930" y="78016"/>
                  </a:moveTo>
                  <a:lnTo>
                    <a:pt x="0" y="78016"/>
                  </a:lnTo>
                  <a:lnTo>
                    <a:pt x="0" y="97434"/>
                  </a:lnTo>
                  <a:lnTo>
                    <a:pt x="1930" y="97434"/>
                  </a:lnTo>
                  <a:lnTo>
                    <a:pt x="1930" y="78016"/>
                  </a:lnTo>
                  <a:close/>
                </a:path>
                <a:path w="2540" h="191135">
                  <a:moveTo>
                    <a:pt x="1930" y="31445"/>
                  </a:moveTo>
                  <a:lnTo>
                    <a:pt x="0" y="31445"/>
                  </a:lnTo>
                  <a:lnTo>
                    <a:pt x="0" y="50850"/>
                  </a:lnTo>
                  <a:lnTo>
                    <a:pt x="1930" y="50850"/>
                  </a:lnTo>
                  <a:lnTo>
                    <a:pt x="1930" y="31445"/>
                  </a:lnTo>
                  <a:close/>
                </a:path>
                <a:path w="2540" h="191135">
                  <a:moveTo>
                    <a:pt x="1930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1930" y="426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5">
              <a:extLst>
                <a:ext uri="{FF2B5EF4-FFF2-40B4-BE49-F238E27FC236}">
                  <a16:creationId xmlns:a16="http://schemas.microsoft.com/office/drawing/2014/main" id="{F1CC628E-CCE0-4497-A99F-0BAD8233D4DB}"/>
                </a:ext>
              </a:extLst>
            </p:cNvPr>
            <p:cNvSpPr/>
            <p:nvPr/>
          </p:nvSpPr>
          <p:spPr>
            <a:xfrm>
              <a:off x="1144511" y="4153509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1443888"/>
                  </a:moveTo>
                  <a:lnTo>
                    <a:pt x="0" y="1641462"/>
                  </a:lnTo>
                </a:path>
                <a:path h="1641475">
                  <a:moveTo>
                    <a:pt x="0" y="0"/>
                  </a:moveTo>
                  <a:lnTo>
                    <a:pt x="0" y="1416723"/>
                  </a:lnTo>
                </a:path>
              </a:pathLst>
            </a:custGeom>
            <a:ln w="3175">
              <a:solidFill>
                <a:srgbClr val="A6A8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6">
              <a:extLst>
                <a:ext uri="{FF2B5EF4-FFF2-40B4-BE49-F238E27FC236}">
                  <a16:creationId xmlns:a16="http://schemas.microsoft.com/office/drawing/2014/main" id="{328431FA-019C-0F7B-B5C4-3E4001DF66AB}"/>
                </a:ext>
              </a:extLst>
            </p:cNvPr>
            <p:cNvSpPr/>
            <p:nvPr/>
          </p:nvSpPr>
          <p:spPr>
            <a:xfrm>
              <a:off x="1143546" y="3920617"/>
              <a:ext cx="2540" cy="205740"/>
            </a:xfrm>
            <a:custGeom>
              <a:avLst/>
              <a:gdLst/>
              <a:ahLst/>
              <a:cxnLst/>
              <a:rect l="l" t="t" r="r" b="b"/>
              <a:pathLst>
                <a:path w="2540" h="205739">
                  <a:moveTo>
                    <a:pt x="1930" y="204533"/>
                  </a:moveTo>
                  <a:lnTo>
                    <a:pt x="0" y="204533"/>
                  </a:lnTo>
                  <a:lnTo>
                    <a:pt x="0" y="205714"/>
                  </a:lnTo>
                  <a:lnTo>
                    <a:pt x="1930" y="205714"/>
                  </a:lnTo>
                  <a:lnTo>
                    <a:pt x="1930" y="204533"/>
                  </a:lnTo>
                  <a:close/>
                </a:path>
                <a:path w="2540" h="205739">
                  <a:moveTo>
                    <a:pt x="1930" y="186309"/>
                  </a:moveTo>
                  <a:lnTo>
                    <a:pt x="0" y="186309"/>
                  </a:lnTo>
                  <a:lnTo>
                    <a:pt x="0" y="200660"/>
                  </a:lnTo>
                  <a:lnTo>
                    <a:pt x="1930" y="200660"/>
                  </a:lnTo>
                  <a:lnTo>
                    <a:pt x="1930" y="186309"/>
                  </a:lnTo>
                  <a:close/>
                </a:path>
                <a:path w="2540" h="205739">
                  <a:moveTo>
                    <a:pt x="1930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1930" y="159131"/>
                  </a:lnTo>
                  <a:lnTo>
                    <a:pt x="1930" y="139725"/>
                  </a:lnTo>
                  <a:close/>
                </a:path>
                <a:path w="2540" h="205739">
                  <a:moveTo>
                    <a:pt x="1930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1930" y="112560"/>
                  </a:lnTo>
                  <a:lnTo>
                    <a:pt x="1930" y="93154"/>
                  </a:lnTo>
                  <a:close/>
                </a:path>
                <a:path w="2540" h="205739">
                  <a:moveTo>
                    <a:pt x="1930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1930" y="65976"/>
                  </a:lnTo>
                  <a:lnTo>
                    <a:pt x="1930" y="46570"/>
                  </a:lnTo>
                  <a:close/>
                </a:path>
                <a:path w="2540" h="205739">
                  <a:moveTo>
                    <a:pt x="1930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1930" y="1940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7">
              <a:extLst>
                <a:ext uri="{FF2B5EF4-FFF2-40B4-BE49-F238E27FC236}">
                  <a16:creationId xmlns:a16="http://schemas.microsoft.com/office/drawing/2014/main" id="{37772764-02AF-4FDD-4158-45B2FA8971A2}"/>
                </a:ext>
              </a:extLst>
            </p:cNvPr>
            <p:cNvSpPr/>
            <p:nvPr/>
          </p:nvSpPr>
          <p:spPr>
            <a:xfrm>
              <a:off x="1126477" y="3884129"/>
              <a:ext cx="34290" cy="2221865"/>
            </a:xfrm>
            <a:custGeom>
              <a:avLst/>
              <a:gdLst/>
              <a:ahLst/>
              <a:cxnLst/>
              <a:rect l="l" t="t" r="r" b="b"/>
              <a:pathLst>
                <a:path w="34290" h="2221865">
                  <a:moveTo>
                    <a:pt x="21894" y="2132469"/>
                  </a:moveTo>
                  <a:lnTo>
                    <a:pt x="17068" y="2132469"/>
                  </a:lnTo>
                  <a:lnTo>
                    <a:pt x="12230" y="2132469"/>
                  </a:lnTo>
                  <a:lnTo>
                    <a:pt x="12230" y="2151875"/>
                  </a:lnTo>
                  <a:lnTo>
                    <a:pt x="17068" y="2151875"/>
                  </a:lnTo>
                  <a:lnTo>
                    <a:pt x="21894" y="2151875"/>
                  </a:lnTo>
                  <a:lnTo>
                    <a:pt x="21894" y="2132469"/>
                  </a:lnTo>
                  <a:close/>
                </a:path>
                <a:path w="34290" h="2221865">
                  <a:moveTo>
                    <a:pt x="21894" y="0"/>
                  </a:moveTo>
                  <a:lnTo>
                    <a:pt x="12230" y="0"/>
                  </a:lnTo>
                  <a:lnTo>
                    <a:pt x="12230" y="19405"/>
                  </a:lnTo>
                  <a:lnTo>
                    <a:pt x="21894" y="19405"/>
                  </a:lnTo>
                  <a:lnTo>
                    <a:pt x="21894" y="0"/>
                  </a:lnTo>
                  <a:close/>
                </a:path>
                <a:path w="34290" h="2221865">
                  <a:moveTo>
                    <a:pt x="34112" y="2187473"/>
                  </a:moveTo>
                  <a:lnTo>
                    <a:pt x="32626" y="2181085"/>
                  </a:lnTo>
                  <a:lnTo>
                    <a:pt x="29718" y="2176665"/>
                  </a:lnTo>
                  <a:lnTo>
                    <a:pt x="28829" y="2175383"/>
                  </a:lnTo>
                  <a:lnTo>
                    <a:pt x="27406" y="2173313"/>
                  </a:lnTo>
                  <a:lnTo>
                    <a:pt x="27406" y="2188959"/>
                  </a:lnTo>
                  <a:lnTo>
                    <a:pt x="27406" y="2202561"/>
                  </a:lnTo>
                  <a:lnTo>
                    <a:pt x="26530" y="2207641"/>
                  </a:lnTo>
                  <a:lnTo>
                    <a:pt x="24841" y="2211044"/>
                  </a:lnTo>
                  <a:lnTo>
                    <a:pt x="23075" y="2214435"/>
                  </a:lnTo>
                  <a:lnTo>
                    <a:pt x="20510" y="2216137"/>
                  </a:lnTo>
                  <a:lnTo>
                    <a:pt x="13601" y="2216137"/>
                  </a:lnTo>
                  <a:lnTo>
                    <a:pt x="11036" y="2214435"/>
                  </a:lnTo>
                  <a:lnTo>
                    <a:pt x="7518" y="2207641"/>
                  </a:lnTo>
                  <a:lnTo>
                    <a:pt x="6705" y="2202561"/>
                  </a:lnTo>
                  <a:lnTo>
                    <a:pt x="6705" y="2188959"/>
                  </a:lnTo>
                  <a:lnTo>
                    <a:pt x="7518" y="2183866"/>
                  </a:lnTo>
                  <a:lnTo>
                    <a:pt x="11036" y="2177084"/>
                  </a:lnTo>
                  <a:lnTo>
                    <a:pt x="13601" y="2175383"/>
                  </a:lnTo>
                  <a:lnTo>
                    <a:pt x="20510" y="2175383"/>
                  </a:lnTo>
                  <a:lnTo>
                    <a:pt x="23075" y="2177084"/>
                  </a:lnTo>
                  <a:lnTo>
                    <a:pt x="24841" y="2180475"/>
                  </a:lnTo>
                  <a:lnTo>
                    <a:pt x="26530" y="2183866"/>
                  </a:lnTo>
                  <a:lnTo>
                    <a:pt x="27406" y="2188959"/>
                  </a:lnTo>
                  <a:lnTo>
                    <a:pt x="27406" y="2173313"/>
                  </a:lnTo>
                  <a:lnTo>
                    <a:pt x="26733" y="2172322"/>
                  </a:lnTo>
                  <a:lnTo>
                    <a:pt x="22542" y="2170074"/>
                  </a:lnTo>
                  <a:lnTo>
                    <a:pt x="11506" y="2170074"/>
                  </a:lnTo>
                  <a:lnTo>
                    <a:pt x="7239" y="2172322"/>
                  </a:lnTo>
                  <a:lnTo>
                    <a:pt x="4330" y="2176665"/>
                  </a:lnTo>
                  <a:lnTo>
                    <a:pt x="1422" y="2181085"/>
                  </a:lnTo>
                  <a:lnTo>
                    <a:pt x="0" y="2187473"/>
                  </a:lnTo>
                  <a:lnTo>
                    <a:pt x="0" y="2204123"/>
                  </a:lnTo>
                  <a:lnTo>
                    <a:pt x="1422" y="2210498"/>
                  </a:lnTo>
                  <a:lnTo>
                    <a:pt x="7239" y="2219198"/>
                  </a:lnTo>
                  <a:lnTo>
                    <a:pt x="11442" y="2221369"/>
                  </a:lnTo>
                  <a:lnTo>
                    <a:pt x="22542" y="2221369"/>
                  </a:lnTo>
                  <a:lnTo>
                    <a:pt x="26733" y="2219198"/>
                  </a:lnTo>
                  <a:lnTo>
                    <a:pt x="28829" y="2216137"/>
                  </a:lnTo>
                  <a:lnTo>
                    <a:pt x="29718" y="2214842"/>
                  </a:lnTo>
                  <a:lnTo>
                    <a:pt x="32626" y="2210498"/>
                  </a:lnTo>
                  <a:lnTo>
                    <a:pt x="34112" y="2204123"/>
                  </a:lnTo>
                  <a:lnTo>
                    <a:pt x="34112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8">
              <a:extLst>
                <a:ext uri="{FF2B5EF4-FFF2-40B4-BE49-F238E27FC236}">
                  <a16:creationId xmlns:a16="http://schemas.microsoft.com/office/drawing/2014/main" id="{B414FB15-772E-F5BA-0A6D-8E7EFB2EE717}"/>
                </a:ext>
              </a:extLst>
            </p:cNvPr>
            <p:cNvSpPr/>
            <p:nvPr/>
          </p:nvSpPr>
          <p:spPr>
            <a:xfrm>
              <a:off x="1503222" y="3920617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4"/>
                  </a:lnTo>
                </a:path>
              </a:pathLst>
            </a:custGeom>
            <a:ln w="3860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9">
              <a:extLst>
                <a:ext uri="{FF2B5EF4-FFF2-40B4-BE49-F238E27FC236}">
                  <a16:creationId xmlns:a16="http://schemas.microsoft.com/office/drawing/2014/main" id="{6865CC2D-09F1-CB4C-1EA3-24FA13E36B1E}"/>
                </a:ext>
              </a:extLst>
            </p:cNvPr>
            <p:cNvSpPr/>
            <p:nvPr/>
          </p:nvSpPr>
          <p:spPr>
            <a:xfrm>
              <a:off x="1486916" y="3884129"/>
              <a:ext cx="32384" cy="2221865"/>
            </a:xfrm>
            <a:custGeom>
              <a:avLst/>
              <a:gdLst/>
              <a:ahLst/>
              <a:cxnLst/>
              <a:rect l="l" t="t" r="r" b="b"/>
              <a:pathLst>
                <a:path w="32384" h="2221865">
                  <a:moveTo>
                    <a:pt x="21145" y="2132469"/>
                  </a:moveTo>
                  <a:lnTo>
                    <a:pt x="16306" y="2132469"/>
                  </a:lnTo>
                  <a:lnTo>
                    <a:pt x="11480" y="2132469"/>
                  </a:lnTo>
                  <a:lnTo>
                    <a:pt x="11480" y="2151875"/>
                  </a:lnTo>
                  <a:lnTo>
                    <a:pt x="16306" y="2151875"/>
                  </a:lnTo>
                  <a:lnTo>
                    <a:pt x="21145" y="2151875"/>
                  </a:lnTo>
                  <a:lnTo>
                    <a:pt x="21145" y="2132469"/>
                  </a:lnTo>
                  <a:close/>
                </a:path>
                <a:path w="32384" h="2221865">
                  <a:moveTo>
                    <a:pt x="21145" y="0"/>
                  </a:moveTo>
                  <a:lnTo>
                    <a:pt x="11480" y="0"/>
                  </a:lnTo>
                  <a:lnTo>
                    <a:pt x="11480" y="19405"/>
                  </a:lnTo>
                  <a:lnTo>
                    <a:pt x="21145" y="19405"/>
                  </a:lnTo>
                  <a:lnTo>
                    <a:pt x="21145" y="0"/>
                  </a:lnTo>
                  <a:close/>
                </a:path>
                <a:path w="32384" h="2221865">
                  <a:moveTo>
                    <a:pt x="31940" y="2199436"/>
                  </a:moveTo>
                  <a:lnTo>
                    <a:pt x="30314" y="2195347"/>
                  </a:lnTo>
                  <a:lnTo>
                    <a:pt x="23825" y="2189302"/>
                  </a:lnTo>
                  <a:lnTo>
                    <a:pt x="19494" y="2187740"/>
                  </a:lnTo>
                  <a:lnTo>
                    <a:pt x="14008" y="2187740"/>
                  </a:lnTo>
                  <a:lnTo>
                    <a:pt x="11099" y="2188019"/>
                  </a:lnTo>
                  <a:lnTo>
                    <a:pt x="8191" y="2188756"/>
                  </a:lnTo>
                  <a:lnTo>
                    <a:pt x="8191" y="2176602"/>
                  </a:lnTo>
                  <a:lnTo>
                    <a:pt x="28282" y="2176602"/>
                  </a:lnTo>
                  <a:lnTo>
                    <a:pt x="28282" y="2170963"/>
                  </a:lnTo>
                  <a:lnTo>
                    <a:pt x="2095" y="2170963"/>
                  </a:lnTo>
                  <a:lnTo>
                    <a:pt x="2095" y="2195830"/>
                  </a:lnTo>
                  <a:lnTo>
                    <a:pt x="3924" y="2195004"/>
                  </a:lnTo>
                  <a:lnTo>
                    <a:pt x="5753" y="2194407"/>
                  </a:lnTo>
                  <a:lnTo>
                    <a:pt x="9271" y="2193582"/>
                  </a:lnTo>
                  <a:lnTo>
                    <a:pt x="11099" y="2193379"/>
                  </a:lnTo>
                  <a:lnTo>
                    <a:pt x="16649" y="2193379"/>
                  </a:lnTo>
                  <a:lnTo>
                    <a:pt x="19697" y="2194407"/>
                  </a:lnTo>
                  <a:lnTo>
                    <a:pt x="24091" y="2198471"/>
                  </a:lnTo>
                  <a:lnTo>
                    <a:pt x="25234" y="2201189"/>
                  </a:lnTo>
                  <a:lnTo>
                    <a:pt x="25234" y="2208047"/>
                  </a:lnTo>
                  <a:lnTo>
                    <a:pt x="24091" y="2210765"/>
                  </a:lnTo>
                  <a:lnTo>
                    <a:pt x="19697" y="2214842"/>
                  </a:lnTo>
                  <a:lnTo>
                    <a:pt x="16649" y="2215794"/>
                  </a:lnTo>
                  <a:lnTo>
                    <a:pt x="10490" y="2215794"/>
                  </a:lnTo>
                  <a:lnTo>
                    <a:pt x="8255" y="2215591"/>
                  </a:lnTo>
                  <a:lnTo>
                    <a:pt x="3987" y="2214511"/>
                  </a:lnTo>
                  <a:lnTo>
                    <a:pt x="1955" y="2213686"/>
                  </a:lnTo>
                  <a:lnTo>
                    <a:pt x="0" y="2212606"/>
                  </a:lnTo>
                  <a:lnTo>
                    <a:pt x="0" y="2219325"/>
                  </a:lnTo>
                  <a:lnTo>
                    <a:pt x="2298" y="2220074"/>
                  </a:lnTo>
                  <a:lnTo>
                    <a:pt x="4457" y="2220544"/>
                  </a:lnTo>
                  <a:lnTo>
                    <a:pt x="6629" y="2220887"/>
                  </a:lnTo>
                  <a:lnTo>
                    <a:pt x="10883" y="2221369"/>
                  </a:lnTo>
                  <a:lnTo>
                    <a:pt x="18948" y="2221369"/>
                  </a:lnTo>
                  <a:lnTo>
                    <a:pt x="23609" y="2219934"/>
                  </a:lnTo>
                  <a:lnTo>
                    <a:pt x="30251" y="2214092"/>
                  </a:lnTo>
                  <a:lnTo>
                    <a:pt x="31940" y="2209952"/>
                  </a:lnTo>
                  <a:lnTo>
                    <a:pt x="31940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0">
              <a:extLst>
                <a:ext uri="{FF2B5EF4-FFF2-40B4-BE49-F238E27FC236}">
                  <a16:creationId xmlns:a16="http://schemas.microsoft.com/office/drawing/2014/main" id="{7376C1E3-AC07-0D6F-B7C4-6D20A8911B75}"/>
                </a:ext>
              </a:extLst>
            </p:cNvPr>
            <p:cNvSpPr/>
            <p:nvPr/>
          </p:nvSpPr>
          <p:spPr>
            <a:xfrm>
              <a:off x="1862912" y="3920617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4"/>
                  </a:lnTo>
                </a:path>
              </a:pathLst>
            </a:custGeom>
            <a:ln w="3860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1">
              <a:extLst>
                <a:ext uri="{FF2B5EF4-FFF2-40B4-BE49-F238E27FC236}">
                  <a16:creationId xmlns:a16="http://schemas.microsoft.com/office/drawing/2014/main" id="{AC0D7748-29AD-0AEF-00DB-E677F52BF145}"/>
                </a:ext>
              </a:extLst>
            </p:cNvPr>
            <p:cNvSpPr/>
            <p:nvPr/>
          </p:nvSpPr>
          <p:spPr>
            <a:xfrm>
              <a:off x="1827301" y="3884129"/>
              <a:ext cx="74295" cy="2221865"/>
            </a:xfrm>
            <a:custGeom>
              <a:avLst/>
              <a:gdLst/>
              <a:ahLst/>
              <a:cxnLst/>
              <a:rect l="l" t="t" r="r" b="b"/>
              <a:pathLst>
                <a:path w="74294" h="2221865">
                  <a:moveTo>
                    <a:pt x="29375" y="2214842"/>
                  </a:moveTo>
                  <a:lnTo>
                    <a:pt x="18478" y="2214842"/>
                  </a:lnTo>
                  <a:lnTo>
                    <a:pt x="18478" y="2170963"/>
                  </a:lnTo>
                  <a:lnTo>
                    <a:pt x="11772" y="2170963"/>
                  </a:lnTo>
                  <a:lnTo>
                    <a:pt x="0" y="2173338"/>
                  </a:lnTo>
                  <a:lnTo>
                    <a:pt x="0" y="2179447"/>
                  </a:lnTo>
                  <a:lnTo>
                    <a:pt x="11836" y="2177084"/>
                  </a:lnTo>
                  <a:lnTo>
                    <a:pt x="11836" y="2214842"/>
                  </a:lnTo>
                  <a:lnTo>
                    <a:pt x="939" y="2214842"/>
                  </a:lnTo>
                  <a:lnTo>
                    <a:pt x="939" y="2220480"/>
                  </a:lnTo>
                  <a:lnTo>
                    <a:pt x="29375" y="2220480"/>
                  </a:lnTo>
                  <a:lnTo>
                    <a:pt x="29375" y="2214842"/>
                  </a:lnTo>
                  <a:close/>
                </a:path>
                <a:path w="74294" h="2221865">
                  <a:moveTo>
                    <a:pt x="40424" y="2132469"/>
                  </a:moveTo>
                  <a:lnTo>
                    <a:pt x="35610" y="2132469"/>
                  </a:lnTo>
                  <a:lnTo>
                    <a:pt x="30759" y="2132469"/>
                  </a:lnTo>
                  <a:lnTo>
                    <a:pt x="30759" y="2151875"/>
                  </a:lnTo>
                  <a:lnTo>
                    <a:pt x="35610" y="2151875"/>
                  </a:lnTo>
                  <a:lnTo>
                    <a:pt x="40424" y="2151875"/>
                  </a:lnTo>
                  <a:lnTo>
                    <a:pt x="40424" y="2132469"/>
                  </a:lnTo>
                  <a:close/>
                </a:path>
                <a:path w="74294" h="2221865">
                  <a:moveTo>
                    <a:pt x="40424" y="0"/>
                  </a:moveTo>
                  <a:lnTo>
                    <a:pt x="30759" y="0"/>
                  </a:lnTo>
                  <a:lnTo>
                    <a:pt x="30759" y="19405"/>
                  </a:lnTo>
                  <a:lnTo>
                    <a:pt x="40424" y="19405"/>
                  </a:lnTo>
                  <a:lnTo>
                    <a:pt x="40424" y="0"/>
                  </a:lnTo>
                  <a:close/>
                </a:path>
                <a:path w="74294" h="2221865">
                  <a:moveTo>
                    <a:pt x="74168" y="2187473"/>
                  </a:moveTo>
                  <a:lnTo>
                    <a:pt x="72682" y="2181085"/>
                  </a:lnTo>
                  <a:lnTo>
                    <a:pt x="69773" y="2176665"/>
                  </a:lnTo>
                  <a:lnTo>
                    <a:pt x="68884" y="2175383"/>
                  </a:lnTo>
                  <a:lnTo>
                    <a:pt x="67475" y="2173325"/>
                  </a:lnTo>
                  <a:lnTo>
                    <a:pt x="67475" y="2188959"/>
                  </a:lnTo>
                  <a:lnTo>
                    <a:pt x="67475" y="2202561"/>
                  </a:lnTo>
                  <a:lnTo>
                    <a:pt x="66586" y="2207641"/>
                  </a:lnTo>
                  <a:lnTo>
                    <a:pt x="64897" y="2211044"/>
                  </a:lnTo>
                  <a:lnTo>
                    <a:pt x="63131" y="2214435"/>
                  </a:lnTo>
                  <a:lnTo>
                    <a:pt x="60566" y="2216137"/>
                  </a:lnTo>
                  <a:lnTo>
                    <a:pt x="53657" y="2216137"/>
                  </a:lnTo>
                  <a:lnTo>
                    <a:pt x="51092" y="2214435"/>
                  </a:lnTo>
                  <a:lnTo>
                    <a:pt x="47574" y="2207641"/>
                  </a:lnTo>
                  <a:lnTo>
                    <a:pt x="46761" y="2202561"/>
                  </a:lnTo>
                  <a:lnTo>
                    <a:pt x="46761" y="2188959"/>
                  </a:lnTo>
                  <a:lnTo>
                    <a:pt x="47574" y="2183866"/>
                  </a:lnTo>
                  <a:lnTo>
                    <a:pt x="51092" y="2177084"/>
                  </a:lnTo>
                  <a:lnTo>
                    <a:pt x="53657" y="2175383"/>
                  </a:lnTo>
                  <a:lnTo>
                    <a:pt x="60566" y="2175383"/>
                  </a:lnTo>
                  <a:lnTo>
                    <a:pt x="63131" y="2177084"/>
                  </a:lnTo>
                  <a:lnTo>
                    <a:pt x="64897" y="2180475"/>
                  </a:lnTo>
                  <a:lnTo>
                    <a:pt x="66586" y="2183866"/>
                  </a:lnTo>
                  <a:lnTo>
                    <a:pt x="67475" y="2188959"/>
                  </a:lnTo>
                  <a:lnTo>
                    <a:pt x="67475" y="2173325"/>
                  </a:lnTo>
                  <a:lnTo>
                    <a:pt x="66789" y="2172322"/>
                  </a:lnTo>
                  <a:lnTo>
                    <a:pt x="62598" y="2170074"/>
                  </a:lnTo>
                  <a:lnTo>
                    <a:pt x="51562" y="2170074"/>
                  </a:lnTo>
                  <a:lnTo>
                    <a:pt x="47307" y="2172322"/>
                  </a:lnTo>
                  <a:lnTo>
                    <a:pt x="44386" y="2176665"/>
                  </a:lnTo>
                  <a:lnTo>
                    <a:pt x="41478" y="2181085"/>
                  </a:lnTo>
                  <a:lnTo>
                    <a:pt x="40055" y="2187473"/>
                  </a:lnTo>
                  <a:lnTo>
                    <a:pt x="40055" y="2204123"/>
                  </a:lnTo>
                  <a:lnTo>
                    <a:pt x="41478" y="2210498"/>
                  </a:lnTo>
                  <a:lnTo>
                    <a:pt x="47307" y="2219198"/>
                  </a:lnTo>
                  <a:lnTo>
                    <a:pt x="51498" y="2221369"/>
                  </a:lnTo>
                  <a:lnTo>
                    <a:pt x="62598" y="2221369"/>
                  </a:lnTo>
                  <a:lnTo>
                    <a:pt x="66789" y="2219198"/>
                  </a:lnTo>
                  <a:lnTo>
                    <a:pt x="68884" y="2216137"/>
                  </a:lnTo>
                  <a:lnTo>
                    <a:pt x="69773" y="2214842"/>
                  </a:lnTo>
                  <a:lnTo>
                    <a:pt x="72682" y="2210498"/>
                  </a:lnTo>
                  <a:lnTo>
                    <a:pt x="74168" y="2204123"/>
                  </a:lnTo>
                  <a:lnTo>
                    <a:pt x="74168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2">
              <a:extLst>
                <a:ext uri="{FF2B5EF4-FFF2-40B4-BE49-F238E27FC236}">
                  <a16:creationId xmlns:a16="http://schemas.microsoft.com/office/drawing/2014/main" id="{B3EE4961-B5CF-2D55-DD84-7498163D8DD7}"/>
                </a:ext>
              </a:extLst>
            </p:cNvPr>
            <p:cNvSpPr/>
            <p:nvPr/>
          </p:nvSpPr>
          <p:spPr>
            <a:xfrm>
              <a:off x="2220645" y="5798845"/>
              <a:ext cx="4445" cy="191135"/>
            </a:xfrm>
            <a:custGeom>
              <a:avLst/>
              <a:gdLst/>
              <a:ahLst/>
              <a:cxnLst/>
              <a:rect l="l" t="t" r="r" b="b"/>
              <a:pathLst>
                <a:path w="4444" h="191135">
                  <a:moveTo>
                    <a:pt x="3873" y="171170"/>
                  </a:moveTo>
                  <a:lnTo>
                    <a:pt x="0" y="171170"/>
                  </a:lnTo>
                  <a:lnTo>
                    <a:pt x="0" y="190576"/>
                  </a:lnTo>
                  <a:lnTo>
                    <a:pt x="3873" y="190576"/>
                  </a:lnTo>
                  <a:lnTo>
                    <a:pt x="3873" y="171170"/>
                  </a:lnTo>
                  <a:close/>
                </a:path>
                <a:path w="4444" h="191135">
                  <a:moveTo>
                    <a:pt x="3873" y="124587"/>
                  </a:moveTo>
                  <a:lnTo>
                    <a:pt x="0" y="124587"/>
                  </a:lnTo>
                  <a:lnTo>
                    <a:pt x="0" y="144005"/>
                  </a:lnTo>
                  <a:lnTo>
                    <a:pt x="3873" y="144005"/>
                  </a:lnTo>
                  <a:lnTo>
                    <a:pt x="3873" y="124587"/>
                  </a:lnTo>
                  <a:close/>
                </a:path>
                <a:path w="4444" h="191135">
                  <a:moveTo>
                    <a:pt x="3873" y="78016"/>
                  </a:moveTo>
                  <a:lnTo>
                    <a:pt x="0" y="78016"/>
                  </a:lnTo>
                  <a:lnTo>
                    <a:pt x="0" y="97434"/>
                  </a:lnTo>
                  <a:lnTo>
                    <a:pt x="3873" y="97434"/>
                  </a:lnTo>
                  <a:lnTo>
                    <a:pt x="3873" y="78016"/>
                  </a:lnTo>
                  <a:close/>
                </a:path>
                <a:path w="4444" h="191135">
                  <a:moveTo>
                    <a:pt x="3873" y="31445"/>
                  </a:moveTo>
                  <a:lnTo>
                    <a:pt x="0" y="31445"/>
                  </a:lnTo>
                  <a:lnTo>
                    <a:pt x="0" y="50850"/>
                  </a:lnTo>
                  <a:lnTo>
                    <a:pt x="3873" y="50850"/>
                  </a:lnTo>
                  <a:lnTo>
                    <a:pt x="3873" y="31445"/>
                  </a:lnTo>
                  <a:close/>
                </a:path>
                <a:path w="4444" h="191135">
                  <a:moveTo>
                    <a:pt x="3873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3873" y="426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3">
              <a:extLst>
                <a:ext uri="{FF2B5EF4-FFF2-40B4-BE49-F238E27FC236}">
                  <a16:creationId xmlns:a16="http://schemas.microsoft.com/office/drawing/2014/main" id="{AC651361-4A8E-469F-E609-9F9E4B51AAFD}"/>
                </a:ext>
              </a:extLst>
            </p:cNvPr>
            <p:cNvSpPr/>
            <p:nvPr/>
          </p:nvSpPr>
          <p:spPr>
            <a:xfrm>
              <a:off x="2222582" y="4153509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1443888"/>
                  </a:moveTo>
                  <a:lnTo>
                    <a:pt x="0" y="1641462"/>
                  </a:lnTo>
                </a:path>
                <a:path h="1641475">
                  <a:moveTo>
                    <a:pt x="0" y="0"/>
                  </a:moveTo>
                  <a:lnTo>
                    <a:pt x="0" y="1416723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4">
              <a:extLst>
                <a:ext uri="{FF2B5EF4-FFF2-40B4-BE49-F238E27FC236}">
                  <a16:creationId xmlns:a16="http://schemas.microsoft.com/office/drawing/2014/main" id="{DAADE182-F2AC-E8C4-DC8D-91BF40CF5A16}"/>
                </a:ext>
              </a:extLst>
            </p:cNvPr>
            <p:cNvSpPr/>
            <p:nvPr/>
          </p:nvSpPr>
          <p:spPr>
            <a:xfrm>
              <a:off x="2220645" y="3920617"/>
              <a:ext cx="4445" cy="205740"/>
            </a:xfrm>
            <a:custGeom>
              <a:avLst/>
              <a:gdLst/>
              <a:ahLst/>
              <a:cxnLst/>
              <a:rect l="l" t="t" r="r" b="b"/>
              <a:pathLst>
                <a:path w="4444" h="205739">
                  <a:moveTo>
                    <a:pt x="3873" y="204533"/>
                  </a:moveTo>
                  <a:lnTo>
                    <a:pt x="0" y="204533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204533"/>
                  </a:lnTo>
                  <a:close/>
                </a:path>
                <a:path w="4444" h="205739">
                  <a:moveTo>
                    <a:pt x="3873" y="186309"/>
                  </a:moveTo>
                  <a:lnTo>
                    <a:pt x="0" y="186309"/>
                  </a:lnTo>
                  <a:lnTo>
                    <a:pt x="0" y="200660"/>
                  </a:lnTo>
                  <a:lnTo>
                    <a:pt x="3873" y="200660"/>
                  </a:lnTo>
                  <a:lnTo>
                    <a:pt x="3873" y="186309"/>
                  </a:lnTo>
                  <a:close/>
                </a:path>
                <a:path w="4444" h="205739">
                  <a:moveTo>
                    <a:pt x="3873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3873" y="159131"/>
                  </a:lnTo>
                  <a:lnTo>
                    <a:pt x="3873" y="139725"/>
                  </a:lnTo>
                  <a:close/>
                </a:path>
                <a:path w="4444" h="205739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205739">
                  <a:moveTo>
                    <a:pt x="3873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70"/>
                  </a:lnTo>
                  <a:close/>
                </a:path>
                <a:path w="4444" h="205739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5">
              <a:extLst>
                <a:ext uri="{FF2B5EF4-FFF2-40B4-BE49-F238E27FC236}">
                  <a16:creationId xmlns:a16="http://schemas.microsoft.com/office/drawing/2014/main" id="{8AE36C87-8321-3873-32AD-250320AB6252}"/>
                </a:ext>
              </a:extLst>
            </p:cNvPr>
            <p:cNvSpPr/>
            <p:nvPr/>
          </p:nvSpPr>
          <p:spPr>
            <a:xfrm>
              <a:off x="2186978" y="3884129"/>
              <a:ext cx="73025" cy="2221865"/>
            </a:xfrm>
            <a:custGeom>
              <a:avLst/>
              <a:gdLst/>
              <a:ahLst/>
              <a:cxnLst/>
              <a:rect l="l" t="t" r="r" b="b"/>
              <a:pathLst>
                <a:path w="73025" h="2221865">
                  <a:moveTo>
                    <a:pt x="29375" y="2214842"/>
                  </a:moveTo>
                  <a:lnTo>
                    <a:pt x="18478" y="2214842"/>
                  </a:lnTo>
                  <a:lnTo>
                    <a:pt x="18478" y="2170963"/>
                  </a:lnTo>
                  <a:lnTo>
                    <a:pt x="11772" y="2170963"/>
                  </a:lnTo>
                  <a:lnTo>
                    <a:pt x="0" y="2173338"/>
                  </a:lnTo>
                  <a:lnTo>
                    <a:pt x="0" y="2179447"/>
                  </a:lnTo>
                  <a:lnTo>
                    <a:pt x="11836" y="2177084"/>
                  </a:lnTo>
                  <a:lnTo>
                    <a:pt x="11836" y="2214842"/>
                  </a:lnTo>
                  <a:lnTo>
                    <a:pt x="939" y="2214842"/>
                  </a:lnTo>
                  <a:lnTo>
                    <a:pt x="939" y="2220480"/>
                  </a:lnTo>
                  <a:lnTo>
                    <a:pt x="29375" y="2220480"/>
                  </a:lnTo>
                  <a:lnTo>
                    <a:pt x="29375" y="2214842"/>
                  </a:lnTo>
                  <a:close/>
                </a:path>
                <a:path w="73025" h="2221865">
                  <a:moveTo>
                    <a:pt x="40436" y="2132469"/>
                  </a:moveTo>
                  <a:lnTo>
                    <a:pt x="35610" y="2132469"/>
                  </a:lnTo>
                  <a:lnTo>
                    <a:pt x="30772" y="2132469"/>
                  </a:lnTo>
                  <a:lnTo>
                    <a:pt x="30772" y="2151875"/>
                  </a:lnTo>
                  <a:lnTo>
                    <a:pt x="35610" y="2151875"/>
                  </a:lnTo>
                  <a:lnTo>
                    <a:pt x="40436" y="2151875"/>
                  </a:lnTo>
                  <a:lnTo>
                    <a:pt x="40436" y="2132469"/>
                  </a:lnTo>
                  <a:close/>
                </a:path>
                <a:path w="73025" h="2221865">
                  <a:moveTo>
                    <a:pt x="40436" y="0"/>
                  </a:moveTo>
                  <a:lnTo>
                    <a:pt x="30772" y="0"/>
                  </a:lnTo>
                  <a:lnTo>
                    <a:pt x="30772" y="19405"/>
                  </a:lnTo>
                  <a:lnTo>
                    <a:pt x="40436" y="19405"/>
                  </a:lnTo>
                  <a:lnTo>
                    <a:pt x="40436" y="0"/>
                  </a:lnTo>
                  <a:close/>
                </a:path>
                <a:path w="73025" h="2221865">
                  <a:moveTo>
                    <a:pt x="72758" y="2199436"/>
                  </a:moveTo>
                  <a:lnTo>
                    <a:pt x="71132" y="2195347"/>
                  </a:lnTo>
                  <a:lnTo>
                    <a:pt x="64630" y="2189302"/>
                  </a:lnTo>
                  <a:lnTo>
                    <a:pt x="60299" y="2187740"/>
                  </a:lnTo>
                  <a:lnTo>
                    <a:pt x="54813" y="2187740"/>
                  </a:lnTo>
                  <a:lnTo>
                    <a:pt x="51904" y="2188019"/>
                  </a:lnTo>
                  <a:lnTo>
                    <a:pt x="48996" y="2188756"/>
                  </a:lnTo>
                  <a:lnTo>
                    <a:pt x="48996" y="2176602"/>
                  </a:lnTo>
                  <a:lnTo>
                    <a:pt x="69100" y="2176602"/>
                  </a:lnTo>
                  <a:lnTo>
                    <a:pt x="69100" y="2170963"/>
                  </a:lnTo>
                  <a:lnTo>
                    <a:pt x="42900" y="2170963"/>
                  </a:lnTo>
                  <a:lnTo>
                    <a:pt x="42900" y="2195830"/>
                  </a:lnTo>
                  <a:lnTo>
                    <a:pt x="44742" y="2195004"/>
                  </a:lnTo>
                  <a:lnTo>
                    <a:pt x="46570" y="2194407"/>
                  </a:lnTo>
                  <a:lnTo>
                    <a:pt x="50088" y="2193582"/>
                  </a:lnTo>
                  <a:lnTo>
                    <a:pt x="51904" y="2193379"/>
                  </a:lnTo>
                  <a:lnTo>
                    <a:pt x="57467" y="2193379"/>
                  </a:lnTo>
                  <a:lnTo>
                    <a:pt x="60502" y="2194407"/>
                  </a:lnTo>
                  <a:lnTo>
                    <a:pt x="64909" y="2198471"/>
                  </a:lnTo>
                  <a:lnTo>
                    <a:pt x="66052" y="2201189"/>
                  </a:lnTo>
                  <a:lnTo>
                    <a:pt x="66052" y="2208047"/>
                  </a:lnTo>
                  <a:lnTo>
                    <a:pt x="64909" y="2210765"/>
                  </a:lnTo>
                  <a:lnTo>
                    <a:pt x="60502" y="2214842"/>
                  </a:lnTo>
                  <a:lnTo>
                    <a:pt x="57467" y="2215794"/>
                  </a:lnTo>
                  <a:lnTo>
                    <a:pt x="51308" y="2215794"/>
                  </a:lnTo>
                  <a:lnTo>
                    <a:pt x="49060" y="2215591"/>
                  </a:lnTo>
                  <a:lnTo>
                    <a:pt x="44805" y="2214511"/>
                  </a:lnTo>
                  <a:lnTo>
                    <a:pt x="42773" y="2213686"/>
                  </a:lnTo>
                  <a:lnTo>
                    <a:pt x="40805" y="2212606"/>
                  </a:lnTo>
                  <a:lnTo>
                    <a:pt x="40805" y="2219325"/>
                  </a:lnTo>
                  <a:lnTo>
                    <a:pt x="43116" y="2220074"/>
                  </a:lnTo>
                  <a:lnTo>
                    <a:pt x="45275" y="2220544"/>
                  </a:lnTo>
                  <a:lnTo>
                    <a:pt x="47434" y="2220887"/>
                  </a:lnTo>
                  <a:lnTo>
                    <a:pt x="51701" y="2221369"/>
                  </a:lnTo>
                  <a:lnTo>
                    <a:pt x="59753" y="2221369"/>
                  </a:lnTo>
                  <a:lnTo>
                    <a:pt x="64427" y="2219934"/>
                  </a:lnTo>
                  <a:lnTo>
                    <a:pt x="71056" y="2214092"/>
                  </a:lnTo>
                  <a:lnTo>
                    <a:pt x="72758" y="2209952"/>
                  </a:lnTo>
                  <a:lnTo>
                    <a:pt x="72758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6">
              <a:extLst>
                <a:ext uri="{FF2B5EF4-FFF2-40B4-BE49-F238E27FC236}">
                  <a16:creationId xmlns:a16="http://schemas.microsoft.com/office/drawing/2014/main" id="{95F60419-B11F-221C-1E45-CE823C982C9E}"/>
                </a:ext>
              </a:extLst>
            </p:cNvPr>
            <p:cNvSpPr/>
            <p:nvPr/>
          </p:nvSpPr>
          <p:spPr>
            <a:xfrm>
              <a:off x="2580335" y="3920617"/>
              <a:ext cx="4445" cy="2068830"/>
            </a:xfrm>
            <a:custGeom>
              <a:avLst/>
              <a:gdLst/>
              <a:ahLst/>
              <a:cxnLst/>
              <a:rect l="l" t="t" r="r" b="b"/>
              <a:pathLst>
                <a:path w="4444" h="2068829">
                  <a:moveTo>
                    <a:pt x="3873" y="2049399"/>
                  </a:moveTo>
                  <a:lnTo>
                    <a:pt x="0" y="2049399"/>
                  </a:lnTo>
                  <a:lnTo>
                    <a:pt x="0" y="2068804"/>
                  </a:lnTo>
                  <a:lnTo>
                    <a:pt x="3873" y="2068804"/>
                  </a:lnTo>
                  <a:lnTo>
                    <a:pt x="3873" y="2049399"/>
                  </a:lnTo>
                  <a:close/>
                </a:path>
                <a:path w="4444" h="2068829">
                  <a:moveTo>
                    <a:pt x="3873" y="2002815"/>
                  </a:moveTo>
                  <a:lnTo>
                    <a:pt x="0" y="2002815"/>
                  </a:lnTo>
                  <a:lnTo>
                    <a:pt x="0" y="2022233"/>
                  </a:lnTo>
                  <a:lnTo>
                    <a:pt x="3873" y="2022233"/>
                  </a:lnTo>
                  <a:lnTo>
                    <a:pt x="3873" y="2002815"/>
                  </a:lnTo>
                  <a:close/>
                </a:path>
                <a:path w="4444" h="2068829">
                  <a:moveTo>
                    <a:pt x="3873" y="1956244"/>
                  </a:moveTo>
                  <a:lnTo>
                    <a:pt x="0" y="1956244"/>
                  </a:lnTo>
                  <a:lnTo>
                    <a:pt x="0" y="1975662"/>
                  </a:lnTo>
                  <a:lnTo>
                    <a:pt x="3873" y="1975662"/>
                  </a:lnTo>
                  <a:lnTo>
                    <a:pt x="3873" y="1956244"/>
                  </a:lnTo>
                  <a:close/>
                </a:path>
                <a:path w="4444" h="2068829">
                  <a:moveTo>
                    <a:pt x="3873" y="1909673"/>
                  </a:moveTo>
                  <a:lnTo>
                    <a:pt x="0" y="1909673"/>
                  </a:lnTo>
                  <a:lnTo>
                    <a:pt x="0" y="1929079"/>
                  </a:lnTo>
                  <a:lnTo>
                    <a:pt x="3873" y="1929079"/>
                  </a:lnTo>
                  <a:lnTo>
                    <a:pt x="3873" y="1909673"/>
                  </a:lnTo>
                  <a:close/>
                </a:path>
                <a:path w="4444" h="2068829">
                  <a:moveTo>
                    <a:pt x="3873" y="1863102"/>
                  </a:moveTo>
                  <a:lnTo>
                    <a:pt x="0" y="1863102"/>
                  </a:lnTo>
                  <a:lnTo>
                    <a:pt x="0" y="1882495"/>
                  </a:lnTo>
                  <a:lnTo>
                    <a:pt x="3873" y="1882495"/>
                  </a:lnTo>
                  <a:lnTo>
                    <a:pt x="3873" y="1878228"/>
                  </a:lnTo>
                  <a:lnTo>
                    <a:pt x="1930" y="1878228"/>
                  </a:lnTo>
                  <a:lnTo>
                    <a:pt x="1930" y="1874354"/>
                  </a:lnTo>
                  <a:lnTo>
                    <a:pt x="3873" y="1874354"/>
                  </a:lnTo>
                  <a:lnTo>
                    <a:pt x="3873" y="1863102"/>
                  </a:lnTo>
                  <a:close/>
                </a:path>
                <a:path w="4444" h="2068829">
                  <a:moveTo>
                    <a:pt x="3873" y="1816519"/>
                  </a:moveTo>
                  <a:lnTo>
                    <a:pt x="0" y="1816519"/>
                  </a:lnTo>
                  <a:lnTo>
                    <a:pt x="0" y="1835924"/>
                  </a:lnTo>
                  <a:lnTo>
                    <a:pt x="3873" y="1835924"/>
                  </a:lnTo>
                  <a:lnTo>
                    <a:pt x="3873" y="1816519"/>
                  </a:lnTo>
                  <a:close/>
                </a:path>
                <a:path w="4444" h="2068829">
                  <a:moveTo>
                    <a:pt x="3873" y="1769935"/>
                  </a:moveTo>
                  <a:lnTo>
                    <a:pt x="0" y="1769935"/>
                  </a:lnTo>
                  <a:lnTo>
                    <a:pt x="0" y="1789341"/>
                  </a:lnTo>
                  <a:lnTo>
                    <a:pt x="3873" y="1789341"/>
                  </a:lnTo>
                  <a:lnTo>
                    <a:pt x="3873" y="1769935"/>
                  </a:lnTo>
                  <a:close/>
                </a:path>
                <a:path w="4444" h="2068829">
                  <a:moveTo>
                    <a:pt x="3873" y="1723364"/>
                  </a:moveTo>
                  <a:lnTo>
                    <a:pt x="0" y="1723364"/>
                  </a:lnTo>
                  <a:lnTo>
                    <a:pt x="0" y="1742770"/>
                  </a:lnTo>
                  <a:lnTo>
                    <a:pt x="3873" y="1742770"/>
                  </a:lnTo>
                  <a:lnTo>
                    <a:pt x="3873" y="1723364"/>
                  </a:lnTo>
                  <a:close/>
                </a:path>
                <a:path w="4444" h="2068829">
                  <a:moveTo>
                    <a:pt x="3873" y="1676781"/>
                  </a:moveTo>
                  <a:lnTo>
                    <a:pt x="0" y="1676781"/>
                  </a:lnTo>
                  <a:lnTo>
                    <a:pt x="0" y="1696186"/>
                  </a:lnTo>
                  <a:lnTo>
                    <a:pt x="3873" y="1696186"/>
                  </a:lnTo>
                  <a:lnTo>
                    <a:pt x="3873" y="1676781"/>
                  </a:lnTo>
                  <a:close/>
                </a:path>
                <a:path w="4444" h="2068829">
                  <a:moveTo>
                    <a:pt x="3873" y="1630210"/>
                  </a:moveTo>
                  <a:lnTo>
                    <a:pt x="0" y="1630210"/>
                  </a:lnTo>
                  <a:lnTo>
                    <a:pt x="0" y="1649615"/>
                  </a:lnTo>
                  <a:lnTo>
                    <a:pt x="3873" y="1649615"/>
                  </a:lnTo>
                  <a:lnTo>
                    <a:pt x="3873" y="1639125"/>
                  </a:lnTo>
                  <a:lnTo>
                    <a:pt x="1930" y="1639125"/>
                  </a:lnTo>
                  <a:lnTo>
                    <a:pt x="1930" y="1635252"/>
                  </a:lnTo>
                  <a:lnTo>
                    <a:pt x="3873" y="1635252"/>
                  </a:lnTo>
                  <a:lnTo>
                    <a:pt x="3873" y="1630210"/>
                  </a:lnTo>
                  <a:close/>
                </a:path>
                <a:path w="4444" h="2068829">
                  <a:moveTo>
                    <a:pt x="3873" y="1583626"/>
                  </a:moveTo>
                  <a:lnTo>
                    <a:pt x="0" y="1583626"/>
                  </a:lnTo>
                  <a:lnTo>
                    <a:pt x="0" y="1603032"/>
                  </a:lnTo>
                  <a:lnTo>
                    <a:pt x="3873" y="1603032"/>
                  </a:lnTo>
                  <a:lnTo>
                    <a:pt x="3873" y="1583626"/>
                  </a:lnTo>
                  <a:close/>
                </a:path>
                <a:path w="4444" h="2068829">
                  <a:moveTo>
                    <a:pt x="3873" y="1537042"/>
                  </a:moveTo>
                  <a:lnTo>
                    <a:pt x="0" y="1537042"/>
                  </a:lnTo>
                  <a:lnTo>
                    <a:pt x="0" y="1556448"/>
                  </a:lnTo>
                  <a:lnTo>
                    <a:pt x="3873" y="1556448"/>
                  </a:lnTo>
                  <a:lnTo>
                    <a:pt x="3873" y="1537042"/>
                  </a:lnTo>
                  <a:close/>
                </a:path>
                <a:path w="4444" h="2068829">
                  <a:moveTo>
                    <a:pt x="3873" y="1490472"/>
                  </a:moveTo>
                  <a:lnTo>
                    <a:pt x="0" y="1490472"/>
                  </a:lnTo>
                  <a:lnTo>
                    <a:pt x="0" y="1509877"/>
                  </a:lnTo>
                  <a:lnTo>
                    <a:pt x="3873" y="1509877"/>
                  </a:lnTo>
                  <a:lnTo>
                    <a:pt x="3873" y="1490472"/>
                  </a:lnTo>
                  <a:close/>
                </a:path>
                <a:path w="4444" h="2068829">
                  <a:moveTo>
                    <a:pt x="3873" y="1443888"/>
                  </a:moveTo>
                  <a:lnTo>
                    <a:pt x="0" y="1443888"/>
                  </a:lnTo>
                  <a:lnTo>
                    <a:pt x="0" y="1463306"/>
                  </a:lnTo>
                  <a:lnTo>
                    <a:pt x="3873" y="1463306"/>
                  </a:lnTo>
                  <a:lnTo>
                    <a:pt x="3873" y="1443888"/>
                  </a:lnTo>
                  <a:close/>
                </a:path>
                <a:path w="4444" h="2068829">
                  <a:moveTo>
                    <a:pt x="1930" y="1397317"/>
                  </a:moveTo>
                  <a:lnTo>
                    <a:pt x="0" y="1397317"/>
                  </a:lnTo>
                  <a:lnTo>
                    <a:pt x="0" y="1416723"/>
                  </a:lnTo>
                  <a:lnTo>
                    <a:pt x="3873" y="1416723"/>
                  </a:lnTo>
                  <a:lnTo>
                    <a:pt x="3873" y="1400035"/>
                  </a:lnTo>
                  <a:lnTo>
                    <a:pt x="1930" y="1400035"/>
                  </a:lnTo>
                  <a:lnTo>
                    <a:pt x="1930" y="1397317"/>
                  </a:lnTo>
                  <a:close/>
                </a:path>
                <a:path w="4444" h="2068829">
                  <a:moveTo>
                    <a:pt x="3873" y="1350746"/>
                  </a:moveTo>
                  <a:lnTo>
                    <a:pt x="0" y="1350746"/>
                  </a:lnTo>
                  <a:lnTo>
                    <a:pt x="0" y="1370152"/>
                  </a:lnTo>
                  <a:lnTo>
                    <a:pt x="3873" y="1370152"/>
                  </a:lnTo>
                  <a:lnTo>
                    <a:pt x="3873" y="1350746"/>
                  </a:lnTo>
                  <a:close/>
                </a:path>
                <a:path w="4444" h="2068829">
                  <a:moveTo>
                    <a:pt x="3873" y="1304163"/>
                  </a:moveTo>
                  <a:lnTo>
                    <a:pt x="0" y="1304163"/>
                  </a:lnTo>
                  <a:lnTo>
                    <a:pt x="0" y="1323568"/>
                  </a:lnTo>
                  <a:lnTo>
                    <a:pt x="3873" y="1323568"/>
                  </a:lnTo>
                  <a:lnTo>
                    <a:pt x="3873" y="1304163"/>
                  </a:lnTo>
                  <a:close/>
                </a:path>
                <a:path w="4444" h="2068829">
                  <a:moveTo>
                    <a:pt x="3873" y="1257592"/>
                  </a:moveTo>
                  <a:lnTo>
                    <a:pt x="0" y="1257592"/>
                  </a:lnTo>
                  <a:lnTo>
                    <a:pt x="0" y="1276997"/>
                  </a:lnTo>
                  <a:lnTo>
                    <a:pt x="3873" y="1276997"/>
                  </a:lnTo>
                  <a:lnTo>
                    <a:pt x="3873" y="1257592"/>
                  </a:lnTo>
                  <a:close/>
                </a:path>
                <a:path w="4444" h="2068829">
                  <a:moveTo>
                    <a:pt x="3873" y="1211008"/>
                  </a:moveTo>
                  <a:lnTo>
                    <a:pt x="0" y="1211008"/>
                  </a:lnTo>
                  <a:lnTo>
                    <a:pt x="0" y="1230414"/>
                  </a:lnTo>
                  <a:lnTo>
                    <a:pt x="3873" y="1230414"/>
                  </a:lnTo>
                  <a:lnTo>
                    <a:pt x="3873" y="1211008"/>
                  </a:lnTo>
                  <a:close/>
                </a:path>
                <a:path w="4444" h="2068829">
                  <a:moveTo>
                    <a:pt x="3873" y="1164437"/>
                  </a:moveTo>
                  <a:lnTo>
                    <a:pt x="0" y="1164437"/>
                  </a:lnTo>
                  <a:lnTo>
                    <a:pt x="0" y="1183843"/>
                  </a:lnTo>
                  <a:lnTo>
                    <a:pt x="3873" y="1183843"/>
                  </a:lnTo>
                  <a:lnTo>
                    <a:pt x="3873" y="1164437"/>
                  </a:lnTo>
                  <a:close/>
                </a:path>
                <a:path w="4444" h="2068829">
                  <a:moveTo>
                    <a:pt x="3873" y="1117854"/>
                  </a:moveTo>
                  <a:lnTo>
                    <a:pt x="0" y="1117854"/>
                  </a:lnTo>
                  <a:lnTo>
                    <a:pt x="0" y="1137259"/>
                  </a:lnTo>
                  <a:lnTo>
                    <a:pt x="3873" y="1137259"/>
                  </a:lnTo>
                  <a:lnTo>
                    <a:pt x="3873" y="1117854"/>
                  </a:lnTo>
                  <a:close/>
                </a:path>
                <a:path w="4444" h="2068829">
                  <a:moveTo>
                    <a:pt x="3873" y="1071270"/>
                  </a:moveTo>
                  <a:lnTo>
                    <a:pt x="0" y="1071270"/>
                  </a:lnTo>
                  <a:lnTo>
                    <a:pt x="0" y="1090676"/>
                  </a:lnTo>
                  <a:lnTo>
                    <a:pt x="3873" y="1090676"/>
                  </a:lnTo>
                  <a:lnTo>
                    <a:pt x="3873" y="1071270"/>
                  </a:lnTo>
                  <a:close/>
                </a:path>
                <a:path w="4444" h="2068829">
                  <a:moveTo>
                    <a:pt x="3873" y="1024699"/>
                  </a:moveTo>
                  <a:lnTo>
                    <a:pt x="0" y="1024699"/>
                  </a:lnTo>
                  <a:lnTo>
                    <a:pt x="0" y="1044105"/>
                  </a:lnTo>
                  <a:lnTo>
                    <a:pt x="3873" y="1044105"/>
                  </a:lnTo>
                  <a:lnTo>
                    <a:pt x="3873" y="1024699"/>
                  </a:lnTo>
                  <a:close/>
                </a:path>
                <a:path w="4444" h="2068829">
                  <a:moveTo>
                    <a:pt x="3873" y="978115"/>
                  </a:moveTo>
                  <a:lnTo>
                    <a:pt x="0" y="978115"/>
                  </a:lnTo>
                  <a:lnTo>
                    <a:pt x="0" y="997521"/>
                  </a:lnTo>
                  <a:lnTo>
                    <a:pt x="3873" y="997521"/>
                  </a:lnTo>
                  <a:lnTo>
                    <a:pt x="3873" y="978115"/>
                  </a:lnTo>
                  <a:close/>
                </a:path>
                <a:path w="4444" h="2068829">
                  <a:moveTo>
                    <a:pt x="3873" y="931545"/>
                  </a:moveTo>
                  <a:lnTo>
                    <a:pt x="0" y="931545"/>
                  </a:lnTo>
                  <a:lnTo>
                    <a:pt x="0" y="950950"/>
                  </a:lnTo>
                  <a:lnTo>
                    <a:pt x="3873" y="950950"/>
                  </a:lnTo>
                  <a:lnTo>
                    <a:pt x="3873" y="931545"/>
                  </a:lnTo>
                  <a:close/>
                </a:path>
                <a:path w="4444" h="2068829">
                  <a:moveTo>
                    <a:pt x="3873" y="884961"/>
                  </a:moveTo>
                  <a:lnTo>
                    <a:pt x="0" y="884961"/>
                  </a:lnTo>
                  <a:lnTo>
                    <a:pt x="0" y="904379"/>
                  </a:lnTo>
                  <a:lnTo>
                    <a:pt x="3873" y="904379"/>
                  </a:lnTo>
                  <a:lnTo>
                    <a:pt x="3873" y="884961"/>
                  </a:lnTo>
                  <a:close/>
                </a:path>
                <a:path w="4444" h="2068829">
                  <a:moveTo>
                    <a:pt x="3873" y="838377"/>
                  </a:moveTo>
                  <a:lnTo>
                    <a:pt x="0" y="838377"/>
                  </a:lnTo>
                  <a:lnTo>
                    <a:pt x="0" y="857796"/>
                  </a:lnTo>
                  <a:lnTo>
                    <a:pt x="3873" y="857796"/>
                  </a:lnTo>
                  <a:lnTo>
                    <a:pt x="3873" y="838377"/>
                  </a:lnTo>
                  <a:close/>
                </a:path>
                <a:path w="4444" h="2068829">
                  <a:moveTo>
                    <a:pt x="3873" y="791819"/>
                  </a:moveTo>
                  <a:lnTo>
                    <a:pt x="0" y="791819"/>
                  </a:lnTo>
                  <a:lnTo>
                    <a:pt x="0" y="811225"/>
                  </a:lnTo>
                  <a:lnTo>
                    <a:pt x="3873" y="811225"/>
                  </a:lnTo>
                  <a:lnTo>
                    <a:pt x="3873" y="791819"/>
                  </a:lnTo>
                  <a:close/>
                </a:path>
                <a:path w="4444" h="2068829">
                  <a:moveTo>
                    <a:pt x="3873" y="745236"/>
                  </a:moveTo>
                  <a:lnTo>
                    <a:pt x="0" y="745236"/>
                  </a:lnTo>
                  <a:lnTo>
                    <a:pt x="0" y="764641"/>
                  </a:lnTo>
                  <a:lnTo>
                    <a:pt x="3873" y="764641"/>
                  </a:lnTo>
                  <a:lnTo>
                    <a:pt x="3873" y="745236"/>
                  </a:lnTo>
                  <a:close/>
                </a:path>
                <a:path w="4444" h="2068829">
                  <a:moveTo>
                    <a:pt x="3873" y="698665"/>
                  </a:moveTo>
                  <a:lnTo>
                    <a:pt x="0" y="698665"/>
                  </a:lnTo>
                  <a:lnTo>
                    <a:pt x="0" y="718070"/>
                  </a:lnTo>
                  <a:lnTo>
                    <a:pt x="3873" y="718070"/>
                  </a:lnTo>
                  <a:lnTo>
                    <a:pt x="3873" y="698665"/>
                  </a:lnTo>
                  <a:close/>
                </a:path>
                <a:path w="4444" h="2068829">
                  <a:moveTo>
                    <a:pt x="3873" y="652081"/>
                  </a:moveTo>
                  <a:lnTo>
                    <a:pt x="0" y="652081"/>
                  </a:lnTo>
                  <a:lnTo>
                    <a:pt x="0" y="671487"/>
                  </a:lnTo>
                  <a:lnTo>
                    <a:pt x="3873" y="671487"/>
                  </a:lnTo>
                  <a:lnTo>
                    <a:pt x="3873" y="652081"/>
                  </a:lnTo>
                  <a:close/>
                </a:path>
                <a:path w="4444" h="2068829">
                  <a:moveTo>
                    <a:pt x="3873" y="605497"/>
                  </a:moveTo>
                  <a:lnTo>
                    <a:pt x="0" y="605497"/>
                  </a:lnTo>
                  <a:lnTo>
                    <a:pt x="0" y="624903"/>
                  </a:lnTo>
                  <a:lnTo>
                    <a:pt x="3873" y="624903"/>
                  </a:lnTo>
                  <a:lnTo>
                    <a:pt x="3873" y="605497"/>
                  </a:lnTo>
                  <a:close/>
                </a:path>
                <a:path w="4444" h="2068829">
                  <a:moveTo>
                    <a:pt x="3873" y="558927"/>
                  </a:moveTo>
                  <a:lnTo>
                    <a:pt x="0" y="558927"/>
                  </a:lnTo>
                  <a:lnTo>
                    <a:pt x="0" y="578332"/>
                  </a:lnTo>
                  <a:lnTo>
                    <a:pt x="3873" y="578332"/>
                  </a:lnTo>
                  <a:lnTo>
                    <a:pt x="3873" y="558927"/>
                  </a:lnTo>
                  <a:close/>
                </a:path>
                <a:path w="4444" h="2068829">
                  <a:moveTo>
                    <a:pt x="3873" y="512343"/>
                  </a:moveTo>
                  <a:lnTo>
                    <a:pt x="0" y="512343"/>
                  </a:lnTo>
                  <a:lnTo>
                    <a:pt x="0" y="531749"/>
                  </a:lnTo>
                  <a:lnTo>
                    <a:pt x="3873" y="531749"/>
                  </a:lnTo>
                  <a:lnTo>
                    <a:pt x="3873" y="512343"/>
                  </a:lnTo>
                  <a:close/>
                </a:path>
                <a:path w="4444" h="2068829">
                  <a:moveTo>
                    <a:pt x="3873" y="465772"/>
                  </a:moveTo>
                  <a:lnTo>
                    <a:pt x="0" y="465772"/>
                  </a:lnTo>
                  <a:lnTo>
                    <a:pt x="0" y="485178"/>
                  </a:lnTo>
                  <a:lnTo>
                    <a:pt x="3873" y="485178"/>
                  </a:lnTo>
                  <a:lnTo>
                    <a:pt x="3873" y="465772"/>
                  </a:lnTo>
                  <a:close/>
                </a:path>
                <a:path w="4444" h="2068829">
                  <a:moveTo>
                    <a:pt x="3873" y="419188"/>
                  </a:moveTo>
                  <a:lnTo>
                    <a:pt x="0" y="419188"/>
                  </a:lnTo>
                  <a:lnTo>
                    <a:pt x="0" y="438594"/>
                  </a:lnTo>
                  <a:lnTo>
                    <a:pt x="3873" y="438594"/>
                  </a:lnTo>
                  <a:lnTo>
                    <a:pt x="3873" y="419188"/>
                  </a:lnTo>
                  <a:close/>
                </a:path>
                <a:path w="4444" h="2068829">
                  <a:moveTo>
                    <a:pt x="3873" y="372605"/>
                  </a:moveTo>
                  <a:lnTo>
                    <a:pt x="0" y="372605"/>
                  </a:lnTo>
                  <a:lnTo>
                    <a:pt x="0" y="392023"/>
                  </a:lnTo>
                  <a:lnTo>
                    <a:pt x="3873" y="392023"/>
                  </a:lnTo>
                  <a:lnTo>
                    <a:pt x="3873" y="372605"/>
                  </a:lnTo>
                  <a:close/>
                </a:path>
                <a:path w="4444" h="2068829">
                  <a:moveTo>
                    <a:pt x="3873" y="326034"/>
                  </a:moveTo>
                  <a:lnTo>
                    <a:pt x="0" y="326034"/>
                  </a:lnTo>
                  <a:lnTo>
                    <a:pt x="0" y="345452"/>
                  </a:lnTo>
                  <a:lnTo>
                    <a:pt x="3873" y="345452"/>
                  </a:lnTo>
                  <a:lnTo>
                    <a:pt x="3873" y="326034"/>
                  </a:lnTo>
                  <a:close/>
                </a:path>
                <a:path w="4444" h="2068829">
                  <a:moveTo>
                    <a:pt x="3873" y="279463"/>
                  </a:moveTo>
                  <a:lnTo>
                    <a:pt x="0" y="279463"/>
                  </a:lnTo>
                  <a:lnTo>
                    <a:pt x="0" y="298869"/>
                  </a:lnTo>
                  <a:lnTo>
                    <a:pt x="3873" y="298869"/>
                  </a:lnTo>
                  <a:lnTo>
                    <a:pt x="3873" y="279463"/>
                  </a:lnTo>
                  <a:close/>
                </a:path>
                <a:path w="4444" h="2068829">
                  <a:moveTo>
                    <a:pt x="3873" y="232892"/>
                  </a:moveTo>
                  <a:lnTo>
                    <a:pt x="0" y="232892"/>
                  </a:lnTo>
                  <a:lnTo>
                    <a:pt x="0" y="252285"/>
                  </a:lnTo>
                  <a:lnTo>
                    <a:pt x="3873" y="252285"/>
                  </a:lnTo>
                  <a:lnTo>
                    <a:pt x="3873" y="232892"/>
                  </a:lnTo>
                  <a:close/>
                </a:path>
                <a:path w="4444" h="2068829">
                  <a:moveTo>
                    <a:pt x="3873" y="186309"/>
                  </a:moveTo>
                  <a:lnTo>
                    <a:pt x="0" y="186309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204533"/>
                  </a:lnTo>
                  <a:lnTo>
                    <a:pt x="1930" y="204533"/>
                  </a:lnTo>
                  <a:lnTo>
                    <a:pt x="1930" y="200660"/>
                  </a:lnTo>
                  <a:lnTo>
                    <a:pt x="3873" y="200660"/>
                  </a:lnTo>
                  <a:lnTo>
                    <a:pt x="3873" y="186309"/>
                  </a:lnTo>
                  <a:close/>
                </a:path>
                <a:path w="4444" h="2068829">
                  <a:moveTo>
                    <a:pt x="3873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3873" y="159131"/>
                  </a:lnTo>
                  <a:lnTo>
                    <a:pt x="3873" y="139725"/>
                  </a:lnTo>
                  <a:close/>
                </a:path>
                <a:path w="4444" h="2068829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2068829">
                  <a:moveTo>
                    <a:pt x="3873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70"/>
                  </a:lnTo>
                  <a:close/>
                </a:path>
                <a:path w="4444" h="2068829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7">
              <a:extLst>
                <a:ext uri="{FF2B5EF4-FFF2-40B4-BE49-F238E27FC236}">
                  <a16:creationId xmlns:a16="http://schemas.microsoft.com/office/drawing/2014/main" id="{FCA9BCDE-971E-8193-13DC-A4E51664B501}"/>
                </a:ext>
              </a:extLst>
            </p:cNvPr>
            <p:cNvSpPr/>
            <p:nvPr/>
          </p:nvSpPr>
          <p:spPr>
            <a:xfrm>
              <a:off x="2544152" y="3884129"/>
              <a:ext cx="76835" cy="2221865"/>
            </a:xfrm>
            <a:custGeom>
              <a:avLst/>
              <a:gdLst/>
              <a:ahLst/>
              <a:cxnLst/>
              <a:rect l="l" t="t" r="r" b="b"/>
              <a:pathLst>
                <a:path w="76835" h="2221865">
                  <a:moveTo>
                    <a:pt x="31343" y="2214842"/>
                  </a:moveTo>
                  <a:lnTo>
                    <a:pt x="8051" y="2214842"/>
                  </a:lnTo>
                  <a:lnTo>
                    <a:pt x="25247" y="2197112"/>
                  </a:lnTo>
                  <a:lnTo>
                    <a:pt x="27813" y="2193988"/>
                  </a:lnTo>
                  <a:lnTo>
                    <a:pt x="29171" y="2191816"/>
                  </a:lnTo>
                  <a:lnTo>
                    <a:pt x="30657" y="2188222"/>
                  </a:lnTo>
                  <a:lnTo>
                    <a:pt x="31064" y="2186254"/>
                  </a:lnTo>
                  <a:lnTo>
                    <a:pt x="31064" y="2179929"/>
                  </a:lnTo>
                  <a:lnTo>
                    <a:pt x="29514" y="2176538"/>
                  </a:lnTo>
                  <a:lnTo>
                    <a:pt x="23418" y="2171369"/>
                  </a:lnTo>
                  <a:lnTo>
                    <a:pt x="19354" y="2170074"/>
                  </a:lnTo>
                  <a:lnTo>
                    <a:pt x="12319" y="2170074"/>
                  </a:lnTo>
                  <a:lnTo>
                    <a:pt x="10147" y="2170353"/>
                  </a:lnTo>
                  <a:lnTo>
                    <a:pt x="5549" y="2171433"/>
                  </a:lnTo>
                  <a:lnTo>
                    <a:pt x="3048" y="2172258"/>
                  </a:lnTo>
                  <a:lnTo>
                    <a:pt x="342" y="2173338"/>
                  </a:lnTo>
                  <a:lnTo>
                    <a:pt x="342" y="2180132"/>
                  </a:lnTo>
                  <a:lnTo>
                    <a:pt x="2984" y="2178647"/>
                  </a:lnTo>
                  <a:lnTo>
                    <a:pt x="5473" y="2177542"/>
                  </a:lnTo>
                  <a:lnTo>
                    <a:pt x="10083" y="2176119"/>
                  </a:lnTo>
                  <a:lnTo>
                    <a:pt x="12319" y="2175726"/>
                  </a:lnTo>
                  <a:lnTo>
                    <a:pt x="17399" y="2175726"/>
                  </a:lnTo>
                  <a:lnTo>
                    <a:pt x="19761" y="2176602"/>
                  </a:lnTo>
                  <a:lnTo>
                    <a:pt x="23418" y="2179866"/>
                  </a:lnTo>
                  <a:lnTo>
                    <a:pt x="24358" y="2182037"/>
                  </a:lnTo>
                  <a:lnTo>
                    <a:pt x="24358" y="2186254"/>
                  </a:lnTo>
                  <a:lnTo>
                    <a:pt x="0" y="2214842"/>
                  </a:lnTo>
                  <a:lnTo>
                    <a:pt x="0" y="2220480"/>
                  </a:lnTo>
                  <a:lnTo>
                    <a:pt x="31343" y="2220480"/>
                  </a:lnTo>
                  <a:lnTo>
                    <a:pt x="31343" y="2214842"/>
                  </a:lnTo>
                  <a:close/>
                </a:path>
                <a:path w="76835" h="2221865">
                  <a:moveTo>
                    <a:pt x="42938" y="2132469"/>
                  </a:moveTo>
                  <a:lnTo>
                    <a:pt x="38112" y="2132469"/>
                  </a:lnTo>
                  <a:lnTo>
                    <a:pt x="33286" y="2132469"/>
                  </a:lnTo>
                  <a:lnTo>
                    <a:pt x="33286" y="2151875"/>
                  </a:lnTo>
                  <a:lnTo>
                    <a:pt x="38112" y="2151875"/>
                  </a:lnTo>
                  <a:lnTo>
                    <a:pt x="42938" y="2151875"/>
                  </a:lnTo>
                  <a:lnTo>
                    <a:pt x="42938" y="2132469"/>
                  </a:lnTo>
                  <a:close/>
                </a:path>
                <a:path w="76835" h="2221865">
                  <a:moveTo>
                    <a:pt x="42938" y="0"/>
                  </a:moveTo>
                  <a:lnTo>
                    <a:pt x="33286" y="0"/>
                  </a:lnTo>
                  <a:lnTo>
                    <a:pt x="33286" y="19405"/>
                  </a:lnTo>
                  <a:lnTo>
                    <a:pt x="42938" y="19405"/>
                  </a:lnTo>
                  <a:lnTo>
                    <a:pt x="42938" y="0"/>
                  </a:lnTo>
                  <a:close/>
                </a:path>
                <a:path w="76835" h="2221865">
                  <a:moveTo>
                    <a:pt x="76682" y="2187473"/>
                  </a:moveTo>
                  <a:lnTo>
                    <a:pt x="75196" y="2181085"/>
                  </a:lnTo>
                  <a:lnTo>
                    <a:pt x="72288" y="2176665"/>
                  </a:lnTo>
                  <a:lnTo>
                    <a:pt x="71399" y="2175383"/>
                  </a:lnTo>
                  <a:lnTo>
                    <a:pt x="69977" y="2173300"/>
                  </a:lnTo>
                  <a:lnTo>
                    <a:pt x="69977" y="2188959"/>
                  </a:lnTo>
                  <a:lnTo>
                    <a:pt x="69977" y="2202561"/>
                  </a:lnTo>
                  <a:lnTo>
                    <a:pt x="69100" y="2207641"/>
                  </a:lnTo>
                  <a:lnTo>
                    <a:pt x="67411" y="2211044"/>
                  </a:lnTo>
                  <a:lnTo>
                    <a:pt x="65659" y="2214435"/>
                  </a:lnTo>
                  <a:lnTo>
                    <a:pt x="63080" y="2216137"/>
                  </a:lnTo>
                  <a:lnTo>
                    <a:pt x="56172" y="2216137"/>
                  </a:lnTo>
                  <a:lnTo>
                    <a:pt x="53606" y="2214435"/>
                  </a:lnTo>
                  <a:lnTo>
                    <a:pt x="50088" y="2207641"/>
                  </a:lnTo>
                  <a:lnTo>
                    <a:pt x="49263" y="2202561"/>
                  </a:lnTo>
                  <a:lnTo>
                    <a:pt x="49263" y="2188959"/>
                  </a:lnTo>
                  <a:lnTo>
                    <a:pt x="50088" y="2183866"/>
                  </a:lnTo>
                  <a:lnTo>
                    <a:pt x="53606" y="2177084"/>
                  </a:lnTo>
                  <a:lnTo>
                    <a:pt x="56172" y="2175383"/>
                  </a:lnTo>
                  <a:lnTo>
                    <a:pt x="63080" y="2175383"/>
                  </a:lnTo>
                  <a:lnTo>
                    <a:pt x="65659" y="2177084"/>
                  </a:lnTo>
                  <a:lnTo>
                    <a:pt x="67411" y="2180475"/>
                  </a:lnTo>
                  <a:lnTo>
                    <a:pt x="69100" y="2183866"/>
                  </a:lnTo>
                  <a:lnTo>
                    <a:pt x="69977" y="2188959"/>
                  </a:lnTo>
                  <a:lnTo>
                    <a:pt x="69977" y="2173300"/>
                  </a:lnTo>
                  <a:lnTo>
                    <a:pt x="69316" y="2172322"/>
                  </a:lnTo>
                  <a:lnTo>
                    <a:pt x="65112" y="2170074"/>
                  </a:lnTo>
                  <a:lnTo>
                    <a:pt x="54076" y="2170074"/>
                  </a:lnTo>
                  <a:lnTo>
                    <a:pt x="49809" y="2172322"/>
                  </a:lnTo>
                  <a:lnTo>
                    <a:pt x="46901" y="2176665"/>
                  </a:lnTo>
                  <a:lnTo>
                    <a:pt x="43992" y="2181085"/>
                  </a:lnTo>
                  <a:lnTo>
                    <a:pt x="42570" y="2187473"/>
                  </a:lnTo>
                  <a:lnTo>
                    <a:pt x="42570" y="2204123"/>
                  </a:lnTo>
                  <a:lnTo>
                    <a:pt x="43992" y="2210498"/>
                  </a:lnTo>
                  <a:lnTo>
                    <a:pt x="49809" y="2219198"/>
                  </a:lnTo>
                  <a:lnTo>
                    <a:pt x="54000" y="2221369"/>
                  </a:lnTo>
                  <a:lnTo>
                    <a:pt x="65112" y="2221369"/>
                  </a:lnTo>
                  <a:lnTo>
                    <a:pt x="69316" y="2219198"/>
                  </a:lnTo>
                  <a:lnTo>
                    <a:pt x="71399" y="2216137"/>
                  </a:lnTo>
                  <a:lnTo>
                    <a:pt x="75196" y="2210498"/>
                  </a:lnTo>
                  <a:lnTo>
                    <a:pt x="76682" y="2204123"/>
                  </a:lnTo>
                  <a:lnTo>
                    <a:pt x="76682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8">
              <a:extLst>
                <a:ext uri="{FF2B5EF4-FFF2-40B4-BE49-F238E27FC236}">
                  <a16:creationId xmlns:a16="http://schemas.microsoft.com/office/drawing/2014/main" id="{5B47F158-84C2-107A-BF20-2A72B8B504CF}"/>
                </a:ext>
              </a:extLst>
            </p:cNvPr>
            <p:cNvSpPr/>
            <p:nvPr/>
          </p:nvSpPr>
          <p:spPr>
            <a:xfrm>
              <a:off x="2940012" y="4106926"/>
              <a:ext cx="4445" cy="1882775"/>
            </a:xfrm>
            <a:custGeom>
              <a:avLst/>
              <a:gdLst/>
              <a:ahLst/>
              <a:cxnLst/>
              <a:rect l="l" t="t" r="r" b="b"/>
              <a:pathLst>
                <a:path w="4444" h="1882775">
                  <a:moveTo>
                    <a:pt x="3873" y="1863090"/>
                  </a:moveTo>
                  <a:lnTo>
                    <a:pt x="0" y="1863090"/>
                  </a:lnTo>
                  <a:lnTo>
                    <a:pt x="0" y="1882495"/>
                  </a:lnTo>
                  <a:lnTo>
                    <a:pt x="3873" y="1882495"/>
                  </a:lnTo>
                  <a:lnTo>
                    <a:pt x="3873" y="1863090"/>
                  </a:lnTo>
                  <a:close/>
                </a:path>
                <a:path w="4444" h="1882775">
                  <a:moveTo>
                    <a:pt x="3873" y="1816506"/>
                  </a:moveTo>
                  <a:lnTo>
                    <a:pt x="0" y="1816506"/>
                  </a:lnTo>
                  <a:lnTo>
                    <a:pt x="0" y="1835924"/>
                  </a:lnTo>
                  <a:lnTo>
                    <a:pt x="3873" y="1835924"/>
                  </a:lnTo>
                  <a:lnTo>
                    <a:pt x="3873" y="1816506"/>
                  </a:lnTo>
                  <a:close/>
                </a:path>
                <a:path w="4444" h="1882775">
                  <a:moveTo>
                    <a:pt x="3873" y="1769935"/>
                  </a:moveTo>
                  <a:lnTo>
                    <a:pt x="0" y="1769935"/>
                  </a:lnTo>
                  <a:lnTo>
                    <a:pt x="0" y="1789353"/>
                  </a:lnTo>
                  <a:lnTo>
                    <a:pt x="3873" y="1789353"/>
                  </a:lnTo>
                  <a:lnTo>
                    <a:pt x="3873" y="1769935"/>
                  </a:lnTo>
                  <a:close/>
                </a:path>
                <a:path w="4444" h="1882775">
                  <a:moveTo>
                    <a:pt x="3873" y="1723364"/>
                  </a:moveTo>
                  <a:lnTo>
                    <a:pt x="0" y="1723364"/>
                  </a:lnTo>
                  <a:lnTo>
                    <a:pt x="0" y="1742770"/>
                  </a:lnTo>
                  <a:lnTo>
                    <a:pt x="3873" y="1742770"/>
                  </a:lnTo>
                  <a:lnTo>
                    <a:pt x="3873" y="1723364"/>
                  </a:lnTo>
                  <a:close/>
                </a:path>
                <a:path w="4444" h="1882775">
                  <a:moveTo>
                    <a:pt x="3873" y="1676793"/>
                  </a:moveTo>
                  <a:lnTo>
                    <a:pt x="0" y="1676793"/>
                  </a:lnTo>
                  <a:lnTo>
                    <a:pt x="0" y="1696186"/>
                  </a:lnTo>
                  <a:lnTo>
                    <a:pt x="3873" y="1696186"/>
                  </a:lnTo>
                  <a:lnTo>
                    <a:pt x="3873" y="1676793"/>
                  </a:lnTo>
                  <a:close/>
                </a:path>
                <a:path w="4444" h="1882775">
                  <a:moveTo>
                    <a:pt x="3873" y="1630210"/>
                  </a:moveTo>
                  <a:lnTo>
                    <a:pt x="0" y="1630210"/>
                  </a:lnTo>
                  <a:lnTo>
                    <a:pt x="0" y="1649615"/>
                  </a:lnTo>
                  <a:lnTo>
                    <a:pt x="3873" y="1649615"/>
                  </a:lnTo>
                  <a:lnTo>
                    <a:pt x="3873" y="1630210"/>
                  </a:lnTo>
                  <a:close/>
                </a:path>
                <a:path w="4444" h="1882775">
                  <a:moveTo>
                    <a:pt x="3873" y="1583626"/>
                  </a:moveTo>
                  <a:lnTo>
                    <a:pt x="0" y="1583626"/>
                  </a:lnTo>
                  <a:lnTo>
                    <a:pt x="0" y="1603032"/>
                  </a:lnTo>
                  <a:lnTo>
                    <a:pt x="3873" y="1603032"/>
                  </a:lnTo>
                  <a:lnTo>
                    <a:pt x="3873" y="1583626"/>
                  </a:lnTo>
                  <a:close/>
                </a:path>
                <a:path w="4444" h="1882775">
                  <a:moveTo>
                    <a:pt x="3873" y="1537055"/>
                  </a:moveTo>
                  <a:lnTo>
                    <a:pt x="0" y="1537055"/>
                  </a:lnTo>
                  <a:lnTo>
                    <a:pt x="0" y="1556461"/>
                  </a:lnTo>
                  <a:lnTo>
                    <a:pt x="3873" y="1556461"/>
                  </a:lnTo>
                  <a:lnTo>
                    <a:pt x="3873" y="1537055"/>
                  </a:lnTo>
                  <a:close/>
                </a:path>
                <a:path w="4444" h="1882775">
                  <a:moveTo>
                    <a:pt x="3873" y="1490472"/>
                  </a:moveTo>
                  <a:lnTo>
                    <a:pt x="0" y="1490472"/>
                  </a:lnTo>
                  <a:lnTo>
                    <a:pt x="0" y="1509877"/>
                  </a:lnTo>
                  <a:lnTo>
                    <a:pt x="3873" y="1509877"/>
                  </a:lnTo>
                  <a:lnTo>
                    <a:pt x="3873" y="1490472"/>
                  </a:lnTo>
                  <a:close/>
                </a:path>
                <a:path w="4444" h="1882775">
                  <a:moveTo>
                    <a:pt x="3873" y="1443901"/>
                  </a:moveTo>
                  <a:lnTo>
                    <a:pt x="0" y="1443901"/>
                  </a:lnTo>
                  <a:lnTo>
                    <a:pt x="0" y="1463306"/>
                  </a:lnTo>
                  <a:lnTo>
                    <a:pt x="3873" y="1463306"/>
                  </a:lnTo>
                  <a:lnTo>
                    <a:pt x="3873" y="1443901"/>
                  </a:lnTo>
                  <a:close/>
                </a:path>
                <a:path w="4444" h="1882775">
                  <a:moveTo>
                    <a:pt x="3873" y="1397317"/>
                  </a:moveTo>
                  <a:lnTo>
                    <a:pt x="0" y="1397317"/>
                  </a:lnTo>
                  <a:lnTo>
                    <a:pt x="0" y="1416723"/>
                  </a:lnTo>
                  <a:lnTo>
                    <a:pt x="3873" y="1416723"/>
                  </a:lnTo>
                  <a:lnTo>
                    <a:pt x="3873" y="1397317"/>
                  </a:lnTo>
                  <a:close/>
                </a:path>
                <a:path w="4444" h="1882775">
                  <a:moveTo>
                    <a:pt x="3873" y="1350733"/>
                  </a:moveTo>
                  <a:lnTo>
                    <a:pt x="0" y="1350733"/>
                  </a:lnTo>
                  <a:lnTo>
                    <a:pt x="0" y="1370139"/>
                  </a:lnTo>
                  <a:lnTo>
                    <a:pt x="3873" y="1370139"/>
                  </a:lnTo>
                  <a:lnTo>
                    <a:pt x="3873" y="1350733"/>
                  </a:lnTo>
                  <a:close/>
                </a:path>
                <a:path w="4444" h="1882775">
                  <a:moveTo>
                    <a:pt x="3873" y="1304163"/>
                  </a:moveTo>
                  <a:lnTo>
                    <a:pt x="0" y="1304163"/>
                  </a:lnTo>
                  <a:lnTo>
                    <a:pt x="0" y="1323568"/>
                  </a:lnTo>
                  <a:lnTo>
                    <a:pt x="3873" y="1323568"/>
                  </a:lnTo>
                  <a:lnTo>
                    <a:pt x="3873" y="1304163"/>
                  </a:lnTo>
                  <a:close/>
                </a:path>
                <a:path w="4444" h="1882775">
                  <a:moveTo>
                    <a:pt x="3873" y="1257579"/>
                  </a:moveTo>
                  <a:lnTo>
                    <a:pt x="0" y="1257579"/>
                  </a:lnTo>
                  <a:lnTo>
                    <a:pt x="0" y="1276997"/>
                  </a:lnTo>
                  <a:lnTo>
                    <a:pt x="3873" y="1276997"/>
                  </a:lnTo>
                  <a:lnTo>
                    <a:pt x="3873" y="1257579"/>
                  </a:lnTo>
                  <a:close/>
                </a:path>
                <a:path w="4444" h="1882775">
                  <a:moveTo>
                    <a:pt x="3873" y="1211008"/>
                  </a:moveTo>
                  <a:lnTo>
                    <a:pt x="0" y="1211008"/>
                  </a:lnTo>
                  <a:lnTo>
                    <a:pt x="0" y="1230414"/>
                  </a:lnTo>
                  <a:lnTo>
                    <a:pt x="3873" y="1230414"/>
                  </a:lnTo>
                  <a:lnTo>
                    <a:pt x="3873" y="1211008"/>
                  </a:lnTo>
                  <a:close/>
                </a:path>
                <a:path w="4444" h="1882775">
                  <a:moveTo>
                    <a:pt x="3873" y="1164437"/>
                  </a:moveTo>
                  <a:lnTo>
                    <a:pt x="0" y="1164437"/>
                  </a:lnTo>
                  <a:lnTo>
                    <a:pt x="0" y="1183843"/>
                  </a:lnTo>
                  <a:lnTo>
                    <a:pt x="3873" y="1183843"/>
                  </a:lnTo>
                  <a:lnTo>
                    <a:pt x="3873" y="1164437"/>
                  </a:lnTo>
                  <a:close/>
                </a:path>
                <a:path w="4444" h="1882775">
                  <a:moveTo>
                    <a:pt x="3873" y="1117854"/>
                  </a:moveTo>
                  <a:lnTo>
                    <a:pt x="0" y="1117854"/>
                  </a:lnTo>
                  <a:lnTo>
                    <a:pt x="0" y="1137259"/>
                  </a:lnTo>
                  <a:lnTo>
                    <a:pt x="3873" y="1137259"/>
                  </a:lnTo>
                  <a:lnTo>
                    <a:pt x="3873" y="1117854"/>
                  </a:lnTo>
                  <a:close/>
                </a:path>
                <a:path w="4444" h="1882775">
                  <a:moveTo>
                    <a:pt x="3873" y="1071283"/>
                  </a:moveTo>
                  <a:lnTo>
                    <a:pt x="0" y="1071283"/>
                  </a:lnTo>
                  <a:lnTo>
                    <a:pt x="0" y="1090688"/>
                  </a:lnTo>
                  <a:lnTo>
                    <a:pt x="3873" y="1090688"/>
                  </a:lnTo>
                  <a:lnTo>
                    <a:pt x="3873" y="1071283"/>
                  </a:lnTo>
                  <a:close/>
                </a:path>
                <a:path w="4444" h="1882775">
                  <a:moveTo>
                    <a:pt x="3873" y="1024699"/>
                  </a:moveTo>
                  <a:lnTo>
                    <a:pt x="0" y="1024699"/>
                  </a:lnTo>
                  <a:lnTo>
                    <a:pt x="0" y="1044105"/>
                  </a:lnTo>
                  <a:lnTo>
                    <a:pt x="3873" y="1044105"/>
                  </a:lnTo>
                  <a:lnTo>
                    <a:pt x="3873" y="1024699"/>
                  </a:lnTo>
                  <a:close/>
                </a:path>
                <a:path w="4444" h="1882775">
                  <a:moveTo>
                    <a:pt x="3873" y="978128"/>
                  </a:moveTo>
                  <a:lnTo>
                    <a:pt x="0" y="978128"/>
                  </a:lnTo>
                  <a:lnTo>
                    <a:pt x="0" y="997534"/>
                  </a:lnTo>
                  <a:lnTo>
                    <a:pt x="3873" y="997534"/>
                  </a:lnTo>
                  <a:lnTo>
                    <a:pt x="3873" y="978128"/>
                  </a:lnTo>
                  <a:close/>
                </a:path>
                <a:path w="4444" h="1882775">
                  <a:moveTo>
                    <a:pt x="3873" y="931545"/>
                  </a:moveTo>
                  <a:lnTo>
                    <a:pt x="0" y="931545"/>
                  </a:lnTo>
                  <a:lnTo>
                    <a:pt x="0" y="950950"/>
                  </a:lnTo>
                  <a:lnTo>
                    <a:pt x="3873" y="950950"/>
                  </a:lnTo>
                  <a:lnTo>
                    <a:pt x="3873" y="931545"/>
                  </a:lnTo>
                  <a:close/>
                </a:path>
                <a:path w="4444" h="1882775">
                  <a:moveTo>
                    <a:pt x="3873" y="884961"/>
                  </a:moveTo>
                  <a:lnTo>
                    <a:pt x="0" y="884961"/>
                  </a:lnTo>
                  <a:lnTo>
                    <a:pt x="0" y="904367"/>
                  </a:lnTo>
                  <a:lnTo>
                    <a:pt x="3873" y="904367"/>
                  </a:lnTo>
                  <a:lnTo>
                    <a:pt x="3873" y="884961"/>
                  </a:lnTo>
                  <a:close/>
                </a:path>
                <a:path w="4444" h="1882775">
                  <a:moveTo>
                    <a:pt x="3873" y="838390"/>
                  </a:moveTo>
                  <a:lnTo>
                    <a:pt x="0" y="838390"/>
                  </a:lnTo>
                  <a:lnTo>
                    <a:pt x="0" y="857796"/>
                  </a:lnTo>
                  <a:lnTo>
                    <a:pt x="3873" y="857796"/>
                  </a:lnTo>
                  <a:lnTo>
                    <a:pt x="3873" y="838390"/>
                  </a:lnTo>
                  <a:close/>
                </a:path>
                <a:path w="4444" h="1882775">
                  <a:moveTo>
                    <a:pt x="3873" y="791806"/>
                  </a:moveTo>
                  <a:lnTo>
                    <a:pt x="0" y="791806"/>
                  </a:lnTo>
                  <a:lnTo>
                    <a:pt x="0" y="811212"/>
                  </a:lnTo>
                  <a:lnTo>
                    <a:pt x="3873" y="811212"/>
                  </a:lnTo>
                  <a:lnTo>
                    <a:pt x="3873" y="791806"/>
                  </a:lnTo>
                  <a:close/>
                </a:path>
                <a:path w="4444" h="1882775">
                  <a:moveTo>
                    <a:pt x="3873" y="745236"/>
                  </a:moveTo>
                  <a:lnTo>
                    <a:pt x="0" y="745236"/>
                  </a:lnTo>
                  <a:lnTo>
                    <a:pt x="0" y="764641"/>
                  </a:lnTo>
                  <a:lnTo>
                    <a:pt x="3873" y="764641"/>
                  </a:lnTo>
                  <a:lnTo>
                    <a:pt x="3873" y="745236"/>
                  </a:lnTo>
                  <a:close/>
                </a:path>
                <a:path w="4444" h="1882775">
                  <a:moveTo>
                    <a:pt x="3873" y="698652"/>
                  </a:moveTo>
                  <a:lnTo>
                    <a:pt x="0" y="698652"/>
                  </a:lnTo>
                  <a:lnTo>
                    <a:pt x="0" y="718070"/>
                  </a:lnTo>
                  <a:lnTo>
                    <a:pt x="3873" y="718070"/>
                  </a:lnTo>
                  <a:lnTo>
                    <a:pt x="3873" y="698652"/>
                  </a:lnTo>
                  <a:close/>
                </a:path>
                <a:path w="4444" h="1882775">
                  <a:moveTo>
                    <a:pt x="3873" y="652068"/>
                  </a:moveTo>
                  <a:lnTo>
                    <a:pt x="0" y="652068"/>
                  </a:lnTo>
                  <a:lnTo>
                    <a:pt x="0" y="671487"/>
                  </a:lnTo>
                  <a:lnTo>
                    <a:pt x="3873" y="671487"/>
                  </a:lnTo>
                  <a:lnTo>
                    <a:pt x="3873" y="652068"/>
                  </a:lnTo>
                  <a:close/>
                </a:path>
                <a:path w="4444" h="1882775">
                  <a:moveTo>
                    <a:pt x="3873" y="605510"/>
                  </a:moveTo>
                  <a:lnTo>
                    <a:pt x="0" y="605510"/>
                  </a:lnTo>
                  <a:lnTo>
                    <a:pt x="0" y="624916"/>
                  </a:lnTo>
                  <a:lnTo>
                    <a:pt x="3873" y="624916"/>
                  </a:lnTo>
                  <a:lnTo>
                    <a:pt x="3873" y="605510"/>
                  </a:lnTo>
                  <a:close/>
                </a:path>
                <a:path w="4444" h="1882775">
                  <a:moveTo>
                    <a:pt x="3873" y="558927"/>
                  </a:moveTo>
                  <a:lnTo>
                    <a:pt x="0" y="558927"/>
                  </a:lnTo>
                  <a:lnTo>
                    <a:pt x="0" y="578332"/>
                  </a:lnTo>
                  <a:lnTo>
                    <a:pt x="3873" y="578332"/>
                  </a:lnTo>
                  <a:lnTo>
                    <a:pt x="3873" y="558927"/>
                  </a:lnTo>
                  <a:close/>
                </a:path>
                <a:path w="4444" h="1882775">
                  <a:moveTo>
                    <a:pt x="3873" y="512356"/>
                  </a:moveTo>
                  <a:lnTo>
                    <a:pt x="0" y="512356"/>
                  </a:lnTo>
                  <a:lnTo>
                    <a:pt x="0" y="531761"/>
                  </a:lnTo>
                  <a:lnTo>
                    <a:pt x="3873" y="531761"/>
                  </a:lnTo>
                  <a:lnTo>
                    <a:pt x="3873" y="512356"/>
                  </a:lnTo>
                  <a:close/>
                </a:path>
                <a:path w="4444" h="1882775">
                  <a:moveTo>
                    <a:pt x="3873" y="465772"/>
                  </a:moveTo>
                  <a:lnTo>
                    <a:pt x="0" y="465772"/>
                  </a:lnTo>
                  <a:lnTo>
                    <a:pt x="0" y="485178"/>
                  </a:lnTo>
                  <a:lnTo>
                    <a:pt x="3873" y="485178"/>
                  </a:lnTo>
                  <a:lnTo>
                    <a:pt x="3873" y="465772"/>
                  </a:lnTo>
                  <a:close/>
                </a:path>
                <a:path w="4444" h="1882775">
                  <a:moveTo>
                    <a:pt x="3873" y="419188"/>
                  </a:moveTo>
                  <a:lnTo>
                    <a:pt x="0" y="419188"/>
                  </a:lnTo>
                  <a:lnTo>
                    <a:pt x="0" y="438594"/>
                  </a:lnTo>
                  <a:lnTo>
                    <a:pt x="3873" y="438594"/>
                  </a:lnTo>
                  <a:lnTo>
                    <a:pt x="3873" y="419188"/>
                  </a:lnTo>
                  <a:close/>
                </a:path>
                <a:path w="4444" h="1882775">
                  <a:moveTo>
                    <a:pt x="3873" y="372618"/>
                  </a:moveTo>
                  <a:lnTo>
                    <a:pt x="0" y="372618"/>
                  </a:lnTo>
                  <a:lnTo>
                    <a:pt x="0" y="392023"/>
                  </a:lnTo>
                  <a:lnTo>
                    <a:pt x="3873" y="392023"/>
                  </a:lnTo>
                  <a:lnTo>
                    <a:pt x="3873" y="372618"/>
                  </a:lnTo>
                  <a:close/>
                </a:path>
                <a:path w="4444" h="1882775">
                  <a:moveTo>
                    <a:pt x="3873" y="326034"/>
                  </a:moveTo>
                  <a:lnTo>
                    <a:pt x="0" y="326034"/>
                  </a:lnTo>
                  <a:lnTo>
                    <a:pt x="0" y="345440"/>
                  </a:lnTo>
                  <a:lnTo>
                    <a:pt x="3873" y="345440"/>
                  </a:lnTo>
                  <a:lnTo>
                    <a:pt x="3873" y="326034"/>
                  </a:lnTo>
                  <a:close/>
                </a:path>
                <a:path w="4444" h="1882775">
                  <a:moveTo>
                    <a:pt x="3873" y="279463"/>
                  </a:moveTo>
                  <a:lnTo>
                    <a:pt x="0" y="279463"/>
                  </a:lnTo>
                  <a:lnTo>
                    <a:pt x="0" y="298869"/>
                  </a:lnTo>
                  <a:lnTo>
                    <a:pt x="3873" y="298869"/>
                  </a:lnTo>
                  <a:lnTo>
                    <a:pt x="3873" y="279463"/>
                  </a:lnTo>
                  <a:close/>
                </a:path>
                <a:path w="4444" h="1882775">
                  <a:moveTo>
                    <a:pt x="3873" y="232879"/>
                  </a:moveTo>
                  <a:lnTo>
                    <a:pt x="0" y="232879"/>
                  </a:lnTo>
                  <a:lnTo>
                    <a:pt x="0" y="252285"/>
                  </a:lnTo>
                  <a:lnTo>
                    <a:pt x="3873" y="252285"/>
                  </a:lnTo>
                  <a:lnTo>
                    <a:pt x="3873" y="232879"/>
                  </a:lnTo>
                  <a:close/>
                </a:path>
                <a:path w="4444" h="1882775">
                  <a:moveTo>
                    <a:pt x="3873" y="186296"/>
                  </a:moveTo>
                  <a:lnTo>
                    <a:pt x="0" y="186296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186296"/>
                  </a:lnTo>
                  <a:close/>
                </a:path>
                <a:path w="4444" h="1882775">
                  <a:moveTo>
                    <a:pt x="3873" y="139725"/>
                  </a:moveTo>
                  <a:lnTo>
                    <a:pt x="0" y="139725"/>
                  </a:lnTo>
                  <a:lnTo>
                    <a:pt x="0" y="159143"/>
                  </a:lnTo>
                  <a:lnTo>
                    <a:pt x="3873" y="159143"/>
                  </a:lnTo>
                  <a:lnTo>
                    <a:pt x="3873" y="139725"/>
                  </a:lnTo>
                  <a:close/>
                </a:path>
                <a:path w="4444" h="1882775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1882775">
                  <a:moveTo>
                    <a:pt x="3873" y="46583"/>
                  </a:moveTo>
                  <a:lnTo>
                    <a:pt x="0" y="46583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83"/>
                  </a:lnTo>
                  <a:close/>
                </a:path>
                <a:path w="4444" h="1882775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9">
              <a:extLst>
                <a:ext uri="{FF2B5EF4-FFF2-40B4-BE49-F238E27FC236}">
                  <a16:creationId xmlns:a16="http://schemas.microsoft.com/office/drawing/2014/main" id="{9FAE7E02-1982-C9F7-C2A9-3E3EFD2A2E44}"/>
                </a:ext>
              </a:extLst>
            </p:cNvPr>
            <p:cNvSpPr/>
            <p:nvPr/>
          </p:nvSpPr>
          <p:spPr>
            <a:xfrm>
              <a:off x="2903842" y="3884129"/>
              <a:ext cx="75565" cy="2221865"/>
            </a:xfrm>
            <a:custGeom>
              <a:avLst/>
              <a:gdLst/>
              <a:ahLst/>
              <a:cxnLst/>
              <a:rect l="l" t="t" r="r" b="b"/>
              <a:pathLst>
                <a:path w="75564" h="2221865">
                  <a:moveTo>
                    <a:pt x="31330" y="2214842"/>
                  </a:moveTo>
                  <a:lnTo>
                    <a:pt x="8039" y="2214842"/>
                  </a:lnTo>
                  <a:lnTo>
                    <a:pt x="25234" y="2197112"/>
                  </a:lnTo>
                  <a:lnTo>
                    <a:pt x="27813" y="2193988"/>
                  </a:lnTo>
                  <a:lnTo>
                    <a:pt x="29159" y="2191816"/>
                  </a:lnTo>
                  <a:lnTo>
                    <a:pt x="30657" y="2188222"/>
                  </a:lnTo>
                  <a:lnTo>
                    <a:pt x="31064" y="2186254"/>
                  </a:lnTo>
                  <a:lnTo>
                    <a:pt x="31064" y="2179929"/>
                  </a:lnTo>
                  <a:lnTo>
                    <a:pt x="29502" y="2176538"/>
                  </a:lnTo>
                  <a:lnTo>
                    <a:pt x="23418" y="2171369"/>
                  </a:lnTo>
                  <a:lnTo>
                    <a:pt x="19342" y="2170074"/>
                  </a:lnTo>
                  <a:lnTo>
                    <a:pt x="12319" y="2170074"/>
                  </a:lnTo>
                  <a:lnTo>
                    <a:pt x="10147" y="2170353"/>
                  </a:lnTo>
                  <a:lnTo>
                    <a:pt x="5537" y="2171433"/>
                  </a:lnTo>
                  <a:lnTo>
                    <a:pt x="3048" y="2172258"/>
                  </a:lnTo>
                  <a:lnTo>
                    <a:pt x="330" y="2173338"/>
                  </a:lnTo>
                  <a:lnTo>
                    <a:pt x="330" y="2180132"/>
                  </a:lnTo>
                  <a:lnTo>
                    <a:pt x="2971" y="2178647"/>
                  </a:lnTo>
                  <a:lnTo>
                    <a:pt x="5473" y="2177542"/>
                  </a:lnTo>
                  <a:lnTo>
                    <a:pt x="10071" y="2176119"/>
                  </a:lnTo>
                  <a:lnTo>
                    <a:pt x="12319" y="2175726"/>
                  </a:lnTo>
                  <a:lnTo>
                    <a:pt x="17386" y="2175726"/>
                  </a:lnTo>
                  <a:lnTo>
                    <a:pt x="19761" y="2176602"/>
                  </a:lnTo>
                  <a:lnTo>
                    <a:pt x="23418" y="2179866"/>
                  </a:lnTo>
                  <a:lnTo>
                    <a:pt x="24358" y="2182037"/>
                  </a:lnTo>
                  <a:lnTo>
                    <a:pt x="24358" y="2186254"/>
                  </a:lnTo>
                  <a:lnTo>
                    <a:pt x="0" y="2214842"/>
                  </a:lnTo>
                  <a:lnTo>
                    <a:pt x="0" y="2220480"/>
                  </a:lnTo>
                  <a:lnTo>
                    <a:pt x="31330" y="2220480"/>
                  </a:lnTo>
                  <a:lnTo>
                    <a:pt x="31330" y="2214842"/>
                  </a:lnTo>
                  <a:close/>
                </a:path>
                <a:path w="75564" h="2221865">
                  <a:moveTo>
                    <a:pt x="42938" y="2132469"/>
                  </a:moveTo>
                  <a:lnTo>
                    <a:pt x="38100" y="2132469"/>
                  </a:lnTo>
                  <a:lnTo>
                    <a:pt x="33261" y="2132469"/>
                  </a:lnTo>
                  <a:lnTo>
                    <a:pt x="33261" y="2151875"/>
                  </a:lnTo>
                  <a:lnTo>
                    <a:pt x="38100" y="2151875"/>
                  </a:lnTo>
                  <a:lnTo>
                    <a:pt x="42938" y="2151875"/>
                  </a:lnTo>
                  <a:lnTo>
                    <a:pt x="42938" y="2132469"/>
                  </a:lnTo>
                  <a:close/>
                </a:path>
                <a:path w="75564" h="2221865">
                  <a:moveTo>
                    <a:pt x="42938" y="0"/>
                  </a:moveTo>
                  <a:lnTo>
                    <a:pt x="33261" y="0"/>
                  </a:lnTo>
                  <a:lnTo>
                    <a:pt x="33261" y="19405"/>
                  </a:lnTo>
                  <a:lnTo>
                    <a:pt x="42938" y="19405"/>
                  </a:lnTo>
                  <a:lnTo>
                    <a:pt x="42938" y="0"/>
                  </a:lnTo>
                  <a:close/>
                </a:path>
                <a:path w="75564" h="2221865">
                  <a:moveTo>
                    <a:pt x="75247" y="2199436"/>
                  </a:moveTo>
                  <a:lnTo>
                    <a:pt x="73621" y="2195347"/>
                  </a:lnTo>
                  <a:lnTo>
                    <a:pt x="67132" y="2189302"/>
                  </a:lnTo>
                  <a:lnTo>
                    <a:pt x="62801" y="2187740"/>
                  </a:lnTo>
                  <a:lnTo>
                    <a:pt x="57315" y="2187740"/>
                  </a:lnTo>
                  <a:lnTo>
                    <a:pt x="54406" y="2188019"/>
                  </a:lnTo>
                  <a:lnTo>
                    <a:pt x="51498" y="2188756"/>
                  </a:lnTo>
                  <a:lnTo>
                    <a:pt x="51498" y="2176602"/>
                  </a:lnTo>
                  <a:lnTo>
                    <a:pt x="71602" y="2176602"/>
                  </a:lnTo>
                  <a:lnTo>
                    <a:pt x="71602" y="2170963"/>
                  </a:lnTo>
                  <a:lnTo>
                    <a:pt x="45402" y="2170963"/>
                  </a:lnTo>
                  <a:lnTo>
                    <a:pt x="45402" y="2195830"/>
                  </a:lnTo>
                  <a:lnTo>
                    <a:pt x="47231" y="2195004"/>
                  </a:lnTo>
                  <a:lnTo>
                    <a:pt x="49060" y="2194407"/>
                  </a:lnTo>
                  <a:lnTo>
                    <a:pt x="52578" y="2193582"/>
                  </a:lnTo>
                  <a:lnTo>
                    <a:pt x="54406" y="2193379"/>
                  </a:lnTo>
                  <a:lnTo>
                    <a:pt x="59956" y="2193379"/>
                  </a:lnTo>
                  <a:lnTo>
                    <a:pt x="63004" y="2194407"/>
                  </a:lnTo>
                  <a:lnTo>
                    <a:pt x="67398" y="2198471"/>
                  </a:lnTo>
                  <a:lnTo>
                    <a:pt x="68554" y="2201189"/>
                  </a:lnTo>
                  <a:lnTo>
                    <a:pt x="68554" y="2208047"/>
                  </a:lnTo>
                  <a:lnTo>
                    <a:pt x="67398" y="2210765"/>
                  </a:lnTo>
                  <a:lnTo>
                    <a:pt x="63004" y="2214842"/>
                  </a:lnTo>
                  <a:lnTo>
                    <a:pt x="59956" y="2215794"/>
                  </a:lnTo>
                  <a:lnTo>
                    <a:pt x="53797" y="2215794"/>
                  </a:lnTo>
                  <a:lnTo>
                    <a:pt x="51574" y="2215591"/>
                  </a:lnTo>
                  <a:lnTo>
                    <a:pt x="47294" y="2214511"/>
                  </a:lnTo>
                  <a:lnTo>
                    <a:pt x="45275" y="2213686"/>
                  </a:lnTo>
                  <a:lnTo>
                    <a:pt x="43307" y="2212606"/>
                  </a:lnTo>
                  <a:lnTo>
                    <a:pt x="43307" y="2219325"/>
                  </a:lnTo>
                  <a:lnTo>
                    <a:pt x="45605" y="2220074"/>
                  </a:lnTo>
                  <a:lnTo>
                    <a:pt x="47777" y="2220544"/>
                  </a:lnTo>
                  <a:lnTo>
                    <a:pt x="49949" y="2220887"/>
                  </a:lnTo>
                  <a:lnTo>
                    <a:pt x="54203" y="2221369"/>
                  </a:lnTo>
                  <a:lnTo>
                    <a:pt x="62268" y="2221369"/>
                  </a:lnTo>
                  <a:lnTo>
                    <a:pt x="66929" y="2219934"/>
                  </a:lnTo>
                  <a:lnTo>
                    <a:pt x="73558" y="2214092"/>
                  </a:lnTo>
                  <a:lnTo>
                    <a:pt x="75247" y="2209952"/>
                  </a:lnTo>
                  <a:lnTo>
                    <a:pt x="75247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0">
              <a:extLst>
                <a:ext uri="{FF2B5EF4-FFF2-40B4-BE49-F238E27FC236}">
                  <a16:creationId xmlns:a16="http://schemas.microsoft.com/office/drawing/2014/main" id="{3DA02213-44F9-E0AF-94BF-DE517AB34D56}"/>
                </a:ext>
              </a:extLst>
            </p:cNvPr>
            <p:cNvSpPr/>
            <p:nvPr/>
          </p:nvSpPr>
          <p:spPr>
            <a:xfrm>
              <a:off x="3300666" y="3920613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8"/>
                  </a:lnTo>
                </a:path>
              </a:pathLst>
            </a:custGeom>
            <a:ln w="3175">
              <a:solidFill>
                <a:srgbClr val="A6A8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1">
              <a:extLst>
                <a:ext uri="{FF2B5EF4-FFF2-40B4-BE49-F238E27FC236}">
                  <a16:creationId xmlns:a16="http://schemas.microsoft.com/office/drawing/2014/main" id="{4261CB5F-6209-F35A-AC22-78ECC50E81A4}"/>
                </a:ext>
              </a:extLst>
            </p:cNvPr>
            <p:cNvSpPr/>
            <p:nvPr/>
          </p:nvSpPr>
          <p:spPr>
            <a:xfrm>
              <a:off x="3263722" y="3884129"/>
              <a:ext cx="76835" cy="2221865"/>
            </a:xfrm>
            <a:custGeom>
              <a:avLst/>
              <a:gdLst/>
              <a:ahLst/>
              <a:cxnLst/>
              <a:rect l="l" t="t" r="r" b="b"/>
              <a:pathLst>
                <a:path w="76835" h="2221865">
                  <a:moveTo>
                    <a:pt x="32473" y="2202954"/>
                  </a:moveTo>
                  <a:lnTo>
                    <a:pt x="31534" y="2200237"/>
                  </a:lnTo>
                  <a:lnTo>
                    <a:pt x="28016" y="2195893"/>
                  </a:lnTo>
                  <a:lnTo>
                    <a:pt x="25514" y="2194471"/>
                  </a:lnTo>
                  <a:lnTo>
                    <a:pt x="22339" y="2193785"/>
                  </a:lnTo>
                  <a:lnTo>
                    <a:pt x="25171" y="2193112"/>
                  </a:lnTo>
                  <a:lnTo>
                    <a:pt x="27406" y="2191740"/>
                  </a:lnTo>
                  <a:lnTo>
                    <a:pt x="30530" y="2187943"/>
                  </a:lnTo>
                  <a:lnTo>
                    <a:pt x="31330" y="2185632"/>
                  </a:lnTo>
                  <a:lnTo>
                    <a:pt x="31330" y="2178989"/>
                  </a:lnTo>
                  <a:lnTo>
                    <a:pt x="29845" y="2175865"/>
                  </a:lnTo>
                  <a:lnTo>
                    <a:pt x="23888" y="2171242"/>
                  </a:lnTo>
                  <a:lnTo>
                    <a:pt x="19888" y="2170074"/>
                  </a:lnTo>
                  <a:lnTo>
                    <a:pt x="12852" y="2170074"/>
                  </a:lnTo>
                  <a:lnTo>
                    <a:pt x="10756" y="2170290"/>
                  </a:lnTo>
                  <a:lnTo>
                    <a:pt x="6362" y="2170963"/>
                  </a:lnTo>
                  <a:lnTo>
                    <a:pt x="1485" y="2172182"/>
                  </a:lnTo>
                  <a:lnTo>
                    <a:pt x="1485" y="2178164"/>
                  </a:lnTo>
                  <a:lnTo>
                    <a:pt x="4000" y="2177351"/>
                  </a:lnTo>
                  <a:lnTo>
                    <a:pt x="6286" y="2176742"/>
                  </a:lnTo>
                  <a:lnTo>
                    <a:pt x="10477" y="2175929"/>
                  </a:lnTo>
                  <a:lnTo>
                    <a:pt x="12446" y="2175726"/>
                  </a:lnTo>
                  <a:lnTo>
                    <a:pt x="17589" y="2175726"/>
                  </a:lnTo>
                  <a:lnTo>
                    <a:pt x="20167" y="2176399"/>
                  </a:lnTo>
                  <a:lnTo>
                    <a:pt x="23749" y="2179104"/>
                  </a:lnTo>
                  <a:lnTo>
                    <a:pt x="24701" y="2181085"/>
                  </a:lnTo>
                  <a:lnTo>
                    <a:pt x="24701" y="2186114"/>
                  </a:lnTo>
                  <a:lnTo>
                    <a:pt x="23825" y="2188019"/>
                  </a:lnTo>
                  <a:lnTo>
                    <a:pt x="20294" y="2190661"/>
                  </a:lnTo>
                  <a:lnTo>
                    <a:pt x="17805" y="2191283"/>
                  </a:lnTo>
                  <a:lnTo>
                    <a:pt x="8521" y="2191283"/>
                  </a:lnTo>
                  <a:lnTo>
                    <a:pt x="8521" y="2196769"/>
                  </a:lnTo>
                  <a:lnTo>
                    <a:pt x="17932" y="2196769"/>
                  </a:lnTo>
                  <a:lnTo>
                    <a:pt x="20777" y="2197658"/>
                  </a:lnTo>
                  <a:lnTo>
                    <a:pt x="24828" y="2200922"/>
                  </a:lnTo>
                  <a:lnTo>
                    <a:pt x="25857" y="2203234"/>
                  </a:lnTo>
                  <a:lnTo>
                    <a:pt x="25857" y="2209266"/>
                  </a:lnTo>
                  <a:lnTo>
                    <a:pt x="24701" y="2211717"/>
                  </a:lnTo>
                  <a:lnTo>
                    <a:pt x="20370" y="2214981"/>
                  </a:lnTo>
                  <a:lnTo>
                    <a:pt x="17183" y="2215794"/>
                  </a:lnTo>
                  <a:lnTo>
                    <a:pt x="10553" y="2215794"/>
                  </a:lnTo>
                  <a:lnTo>
                    <a:pt x="8255" y="2215515"/>
                  </a:lnTo>
                  <a:lnTo>
                    <a:pt x="3860" y="2214435"/>
                  </a:lnTo>
                  <a:lnTo>
                    <a:pt x="1828" y="2213622"/>
                  </a:lnTo>
                  <a:lnTo>
                    <a:pt x="0" y="2212530"/>
                  </a:lnTo>
                  <a:lnTo>
                    <a:pt x="0" y="2218982"/>
                  </a:lnTo>
                  <a:lnTo>
                    <a:pt x="2298" y="2219807"/>
                  </a:lnTo>
                  <a:lnTo>
                    <a:pt x="4597" y="2220417"/>
                  </a:lnTo>
                  <a:lnTo>
                    <a:pt x="8928" y="2221166"/>
                  </a:lnTo>
                  <a:lnTo>
                    <a:pt x="11099" y="2221369"/>
                  </a:lnTo>
                  <a:lnTo>
                    <a:pt x="19354" y="2221369"/>
                  </a:lnTo>
                  <a:lnTo>
                    <a:pt x="24091" y="2220074"/>
                  </a:lnTo>
                  <a:lnTo>
                    <a:pt x="30784" y="2214778"/>
                  </a:lnTo>
                  <a:lnTo>
                    <a:pt x="32473" y="2210968"/>
                  </a:lnTo>
                  <a:lnTo>
                    <a:pt x="32473" y="2202954"/>
                  </a:lnTo>
                  <a:close/>
                </a:path>
                <a:path w="76835" h="2221865">
                  <a:moveTo>
                    <a:pt x="42722" y="2132469"/>
                  </a:moveTo>
                  <a:lnTo>
                    <a:pt x="37909" y="2132469"/>
                  </a:lnTo>
                  <a:lnTo>
                    <a:pt x="33070" y="2132469"/>
                  </a:lnTo>
                  <a:lnTo>
                    <a:pt x="33070" y="2151875"/>
                  </a:lnTo>
                  <a:lnTo>
                    <a:pt x="37909" y="2151875"/>
                  </a:lnTo>
                  <a:lnTo>
                    <a:pt x="42722" y="2151875"/>
                  </a:lnTo>
                  <a:lnTo>
                    <a:pt x="42722" y="2132469"/>
                  </a:lnTo>
                  <a:close/>
                </a:path>
                <a:path w="76835" h="2221865">
                  <a:moveTo>
                    <a:pt x="42722" y="0"/>
                  </a:moveTo>
                  <a:lnTo>
                    <a:pt x="33070" y="0"/>
                  </a:lnTo>
                  <a:lnTo>
                    <a:pt x="33070" y="19405"/>
                  </a:lnTo>
                  <a:lnTo>
                    <a:pt x="42722" y="19405"/>
                  </a:lnTo>
                  <a:lnTo>
                    <a:pt x="42722" y="0"/>
                  </a:lnTo>
                  <a:close/>
                </a:path>
                <a:path w="76835" h="2221865">
                  <a:moveTo>
                    <a:pt x="76479" y="2187473"/>
                  </a:moveTo>
                  <a:lnTo>
                    <a:pt x="74980" y="2181085"/>
                  </a:lnTo>
                  <a:lnTo>
                    <a:pt x="72072" y="2176665"/>
                  </a:lnTo>
                  <a:lnTo>
                    <a:pt x="71183" y="2175383"/>
                  </a:lnTo>
                  <a:lnTo>
                    <a:pt x="69786" y="2173338"/>
                  </a:lnTo>
                  <a:lnTo>
                    <a:pt x="69786" y="2188959"/>
                  </a:lnTo>
                  <a:lnTo>
                    <a:pt x="69786" y="2202561"/>
                  </a:lnTo>
                  <a:lnTo>
                    <a:pt x="68897" y="2207641"/>
                  </a:lnTo>
                  <a:lnTo>
                    <a:pt x="67208" y="2211044"/>
                  </a:lnTo>
                  <a:lnTo>
                    <a:pt x="65443" y="2214435"/>
                  </a:lnTo>
                  <a:lnTo>
                    <a:pt x="62877" y="2216137"/>
                  </a:lnTo>
                  <a:lnTo>
                    <a:pt x="55968" y="2216137"/>
                  </a:lnTo>
                  <a:lnTo>
                    <a:pt x="53403" y="2214435"/>
                  </a:lnTo>
                  <a:lnTo>
                    <a:pt x="49872" y="2207641"/>
                  </a:lnTo>
                  <a:lnTo>
                    <a:pt x="49072" y="2202561"/>
                  </a:lnTo>
                  <a:lnTo>
                    <a:pt x="49072" y="2188959"/>
                  </a:lnTo>
                  <a:lnTo>
                    <a:pt x="49872" y="2183866"/>
                  </a:lnTo>
                  <a:lnTo>
                    <a:pt x="53403" y="2177084"/>
                  </a:lnTo>
                  <a:lnTo>
                    <a:pt x="55968" y="2175383"/>
                  </a:lnTo>
                  <a:lnTo>
                    <a:pt x="62877" y="2175383"/>
                  </a:lnTo>
                  <a:lnTo>
                    <a:pt x="65443" y="2177084"/>
                  </a:lnTo>
                  <a:lnTo>
                    <a:pt x="67208" y="2180475"/>
                  </a:lnTo>
                  <a:lnTo>
                    <a:pt x="68897" y="2183866"/>
                  </a:lnTo>
                  <a:lnTo>
                    <a:pt x="69786" y="2188959"/>
                  </a:lnTo>
                  <a:lnTo>
                    <a:pt x="69786" y="2173338"/>
                  </a:lnTo>
                  <a:lnTo>
                    <a:pt x="69100" y="2172322"/>
                  </a:lnTo>
                  <a:lnTo>
                    <a:pt x="64909" y="2170074"/>
                  </a:lnTo>
                  <a:lnTo>
                    <a:pt x="53873" y="2170074"/>
                  </a:lnTo>
                  <a:lnTo>
                    <a:pt x="49606" y="2172322"/>
                  </a:lnTo>
                  <a:lnTo>
                    <a:pt x="46697" y="2176665"/>
                  </a:lnTo>
                  <a:lnTo>
                    <a:pt x="43789" y="2181085"/>
                  </a:lnTo>
                  <a:lnTo>
                    <a:pt x="42367" y="2187473"/>
                  </a:lnTo>
                  <a:lnTo>
                    <a:pt x="42367" y="2204123"/>
                  </a:lnTo>
                  <a:lnTo>
                    <a:pt x="43789" y="2210498"/>
                  </a:lnTo>
                  <a:lnTo>
                    <a:pt x="49606" y="2219198"/>
                  </a:lnTo>
                  <a:lnTo>
                    <a:pt x="53809" y="2221369"/>
                  </a:lnTo>
                  <a:lnTo>
                    <a:pt x="64909" y="2221369"/>
                  </a:lnTo>
                  <a:lnTo>
                    <a:pt x="69100" y="2219198"/>
                  </a:lnTo>
                  <a:lnTo>
                    <a:pt x="71183" y="2216137"/>
                  </a:lnTo>
                  <a:lnTo>
                    <a:pt x="74980" y="2210498"/>
                  </a:lnTo>
                  <a:lnTo>
                    <a:pt x="76479" y="2204123"/>
                  </a:lnTo>
                  <a:lnTo>
                    <a:pt x="76479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22">
              <a:extLst>
                <a:ext uri="{FF2B5EF4-FFF2-40B4-BE49-F238E27FC236}">
                  <a16:creationId xmlns:a16="http://schemas.microsoft.com/office/drawing/2014/main" id="{969D5715-5D34-AB59-3626-C78AE62E93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598" y="6138126"/>
              <a:ext cx="186740" cy="107950"/>
            </a:xfrm>
            <a:prstGeom prst="rect">
              <a:avLst/>
            </a:prstGeom>
          </p:spPr>
        </p:pic>
        <p:sp>
          <p:nvSpPr>
            <p:cNvPr id="26" name="object 123">
              <a:extLst>
                <a:ext uri="{FF2B5EF4-FFF2-40B4-BE49-F238E27FC236}">
                  <a16:creationId xmlns:a16="http://schemas.microsoft.com/office/drawing/2014/main" id="{0F381D4E-A237-4963-3239-BAA23C251126}"/>
                </a:ext>
              </a:extLst>
            </p:cNvPr>
            <p:cNvSpPr/>
            <p:nvPr/>
          </p:nvSpPr>
          <p:spPr>
            <a:xfrm>
              <a:off x="2357335" y="6138126"/>
              <a:ext cx="25400" cy="107950"/>
            </a:xfrm>
            <a:custGeom>
              <a:avLst/>
              <a:gdLst/>
              <a:ahLst/>
              <a:cxnLst/>
              <a:rect l="l" t="t" r="r" b="b"/>
              <a:pathLst>
                <a:path w="25400" h="107950">
                  <a:moveTo>
                    <a:pt x="2500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135" y="8890"/>
                  </a:lnTo>
                  <a:lnTo>
                    <a:pt x="14135" y="99060"/>
                  </a:lnTo>
                  <a:lnTo>
                    <a:pt x="0" y="99060"/>
                  </a:lnTo>
                  <a:lnTo>
                    <a:pt x="0" y="107950"/>
                  </a:lnTo>
                  <a:lnTo>
                    <a:pt x="25006" y="107950"/>
                  </a:lnTo>
                  <a:lnTo>
                    <a:pt x="25006" y="99060"/>
                  </a:lnTo>
                  <a:lnTo>
                    <a:pt x="25006" y="8890"/>
                  </a:lnTo>
                  <a:lnTo>
                    <a:pt x="250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4">
              <a:extLst>
                <a:ext uri="{FF2B5EF4-FFF2-40B4-BE49-F238E27FC236}">
                  <a16:creationId xmlns:a16="http://schemas.microsoft.com/office/drawing/2014/main" id="{8964649F-6C8C-EDE7-3699-ACCFDD075CB7}"/>
                </a:ext>
              </a:extLst>
            </p:cNvPr>
            <p:cNvSpPr/>
            <p:nvPr/>
          </p:nvSpPr>
          <p:spPr>
            <a:xfrm>
              <a:off x="3278416" y="6034062"/>
              <a:ext cx="18415" cy="2540"/>
            </a:xfrm>
            <a:custGeom>
              <a:avLst/>
              <a:gdLst/>
              <a:ahLst/>
              <a:cxnLst/>
              <a:rect l="l" t="t" r="r" b="b"/>
              <a:pathLst>
                <a:path w="18414" h="2539">
                  <a:moveTo>
                    <a:pt x="18376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76" y="1943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25">
              <a:extLst>
                <a:ext uri="{FF2B5EF4-FFF2-40B4-BE49-F238E27FC236}">
                  <a16:creationId xmlns:a16="http://schemas.microsoft.com/office/drawing/2014/main" id="{8A489D66-5A56-2589-FE93-4A81A4A49AB9}"/>
                </a:ext>
              </a:extLst>
            </p:cNvPr>
            <p:cNvSpPr/>
            <p:nvPr/>
          </p:nvSpPr>
          <p:spPr>
            <a:xfrm>
              <a:off x="3296793" y="603406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65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65" y="194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26">
              <a:extLst>
                <a:ext uri="{FF2B5EF4-FFF2-40B4-BE49-F238E27FC236}">
                  <a16:creationId xmlns:a16="http://schemas.microsoft.com/office/drawing/2014/main" id="{44008BB1-E887-26AF-136B-495923D6AFB4}"/>
                </a:ext>
              </a:extLst>
            </p:cNvPr>
            <p:cNvSpPr/>
            <p:nvPr/>
          </p:nvSpPr>
          <p:spPr>
            <a:xfrm>
              <a:off x="2587104" y="6034062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5" h="2539">
                  <a:moveTo>
                    <a:pt x="14503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503" y="1943"/>
                  </a:lnTo>
                  <a:lnTo>
                    <a:pt x="14503" y="0"/>
                  </a:lnTo>
                  <a:close/>
                </a:path>
                <a:path w="664845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5" h="2539">
                  <a:moveTo>
                    <a:pt x="107302" y="0"/>
                  </a:moveTo>
                  <a:lnTo>
                    <a:pt x="87972" y="0"/>
                  </a:lnTo>
                  <a:lnTo>
                    <a:pt x="87972" y="1943"/>
                  </a:lnTo>
                  <a:lnTo>
                    <a:pt x="107302" y="1943"/>
                  </a:lnTo>
                  <a:lnTo>
                    <a:pt x="107302" y="0"/>
                  </a:lnTo>
                  <a:close/>
                </a:path>
                <a:path w="664845" h="2539">
                  <a:moveTo>
                    <a:pt x="153720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20" y="1943"/>
                  </a:lnTo>
                  <a:lnTo>
                    <a:pt x="153720" y="0"/>
                  </a:lnTo>
                  <a:close/>
                </a:path>
                <a:path w="664845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5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5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5" h="2539">
                  <a:moveTo>
                    <a:pt x="339369" y="0"/>
                  </a:moveTo>
                  <a:lnTo>
                    <a:pt x="320027" y="0"/>
                  </a:lnTo>
                  <a:lnTo>
                    <a:pt x="320027" y="1943"/>
                  </a:lnTo>
                  <a:lnTo>
                    <a:pt x="339369" y="1943"/>
                  </a:lnTo>
                  <a:lnTo>
                    <a:pt x="339369" y="0"/>
                  </a:lnTo>
                  <a:close/>
                </a:path>
                <a:path w="664845" h="2539">
                  <a:moveTo>
                    <a:pt x="385787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87" y="1943"/>
                  </a:lnTo>
                  <a:lnTo>
                    <a:pt x="385787" y="0"/>
                  </a:lnTo>
                  <a:close/>
                </a:path>
                <a:path w="664845" h="2539">
                  <a:moveTo>
                    <a:pt x="432181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81" y="1943"/>
                  </a:lnTo>
                  <a:lnTo>
                    <a:pt x="432181" y="0"/>
                  </a:lnTo>
                  <a:close/>
                </a:path>
                <a:path w="664845" h="2539">
                  <a:moveTo>
                    <a:pt x="478599" y="0"/>
                  </a:moveTo>
                  <a:lnTo>
                    <a:pt x="459257" y="0"/>
                  </a:lnTo>
                  <a:lnTo>
                    <a:pt x="459257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5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5" h="2539">
                  <a:moveTo>
                    <a:pt x="571423" y="0"/>
                  </a:moveTo>
                  <a:lnTo>
                    <a:pt x="552081" y="0"/>
                  </a:lnTo>
                  <a:lnTo>
                    <a:pt x="552081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5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5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7">
              <a:extLst>
                <a:ext uri="{FF2B5EF4-FFF2-40B4-BE49-F238E27FC236}">
                  <a16:creationId xmlns:a16="http://schemas.microsoft.com/office/drawing/2014/main" id="{D584E985-A94A-43C9-4DA6-45ABE1B55640}"/>
                </a:ext>
              </a:extLst>
            </p:cNvPr>
            <p:cNvSpPr/>
            <p:nvPr/>
          </p:nvSpPr>
          <p:spPr>
            <a:xfrm>
              <a:off x="2582265" y="603406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38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4838" y="1943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8">
              <a:extLst>
                <a:ext uri="{FF2B5EF4-FFF2-40B4-BE49-F238E27FC236}">
                  <a16:creationId xmlns:a16="http://schemas.microsoft.com/office/drawing/2014/main" id="{CCC6B60E-ACBC-78FB-F9CD-53925A976222}"/>
                </a:ext>
              </a:extLst>
            </p:cNvPr>
            <p:cNvSpPr/>
            <p:nvPr/>
          </p:nvSpPr>
          <p:spPr>
            <a:xfrm>
              <a:off x="2210981" y="6034062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6769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6769" y="1943"/>
                  </a:lnTo>
                  <a:lnTo>
                    <a:pt x="6769" y="0"/>
                  </a:lnTo>
                  <a:close/>
                </a:path>
                <a:path w="344805" h="2539">
                  <a:moveTo>
                    <a:pt x="19329" y="0"/>
                  </a:moveTo>
                  <a:lnTo>
                    <a:pt x="16433" y="0"/>
                  </a:lnTo>
                  <a:lnTo>
                    <a:pt x="16433" y="1943"/>
                  </a:lnTo>
                  <a:lnTo>
                    <a:pt x="19329" y="1943"/>
                  </a:lnTo>
                  <a:lnTo>
                    <a:pt x="19329" y="0"/>
                  </a:lnTo>
                  <a:close/>
                </a:path>
                <a:path w="344805" h="2539">
                  <a:moveTo>
                    <a:pt x="65747" y="0"/>
                  </a:moveTo>
                  <a:lnTo>
                    <a:pt x="46405" y="0"/>
                  </a:lnTo>
                  <a:lnTo>
                    <a:pt x="46405" y="1943"/>
                  </a:lnTo>
                  <a:lnTo>
                    <a:pt x="65747" y="1943"/>
                  </a:lnTo>
                  <a:lnTo>
                    <a:pt x="65747" y="0"/>
                  </a:lnTo>
                  <a:close/>
                </a:path>
                <a:path w="344805" h="2539">
                  <a:moveTo>
                    <a:pt x="112166" y="0"/>
                  </a:moveTo>
                  <a:lnTo>
                    <a:pt x="92824" y="0"/>
                  </a:lnTo>
                  <a:lnTo>
                    <a:pt x="92824" y="1943"/>
                  </a:lnTo>
                  <a:lnTo>
                    <a:pt x="112166" y="1943"/>
                  </a:lnTo>
                  <a:lnTo>
                    <a:pt x="112166" y="0"/>
                  </a:lnTo>
                  <a:close/>
                </a:path>
                <a:path w="344805" h="2539">
                  <a:moveTo>
                    <a:pt x="158572" y="0"/>
                  </a:moveTo>
                  <a:lnTo>
                    <a:pt x="139230" y="0"/>
                  </a:lnTo>
                  <a:lnTo>
                    <a:pt x="139230" y="1943"/>
                  </a:lnTo>
                  <a:lnTo>
                    <a:pt x="158572" y="1943"/>
                  </a:lnTo>
                  <a:lnTo>
                    <a:pt x="158572" y="0"/>
                  </a:lnTo>
                  <a:close/>
                </a:path>
                <a:path w="344805" h="2539">
                  <a:moveTo>
                    <a:pt x="204978" y="0"/>
                  </a:moveTo>
                  <a:lnTo>
                    <a:pt x="185648" y="0"/>
                  </a:lnTo>
                  <a:lnTo>
                    <a:pt x="185648" y="1943"/>
                  </a:lnTo>
                  <a:lnTo>
                    <a:pt x="204978" y="1943"/>
                  </a:lnTo>
                  <a:lnTo>
                    <a:pt x="204978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54" y="0"/>
                  </a:lnTo>
                  <a:lnTo>
                    <a:pt x="232054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802" y="0"/>
                  </a:moveTo>
                  <a:lnTo>
                    <a:pt x="278460" y="0"/>
                  </a:lnTo>
                  <a:lnTo>
                    <a:pt x="278460" y="1943"/>
                  </a:lnTo>
                  <a:lnTo>
                    <a:pt x="297802" y="1943"/>
                  </a:lnTo>
                  <a:lnTo>
                    <a:pt x="297802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78" y="0"/>
                  </a:lnTo>
                  <a:lnTo>
                    <a:pt x="324878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9">
              <a:extLst>
                <a:ext uri="{FF2B5EF4-FFF2-40B4-BE49-F238E27FC236}">
                  <a16:creationId xmlns:a16="http://schemas.microsoft.com/office/drawing/2014/main" id="{DB3784D9-925F-DB77-E8A6-1DF17041D064}"/>
                </a:ext>
              </a:extLst>
            </p:cNvPr>
            <p:cNvSpPr/>
            <p:nvPr/>
          </p:nvSpPr>
          <p:spPr>
            <a:xfrm>
              <a:off x="2217750" y="603406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664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664" y="1943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0">
              <a:extLst>
                <a:ext uri="{FF2B5EF4-FFF2-40B4-BE49-F238E27FC236}">
                  <a16:creationId xmlns:a16="http://schemas.microsoft.com/office/drawing/2014/main" id="{692CBA4F-98E2-DC88-A814-0503D8BFE5F6}"/>
                </a:ext>
              </a:extLst>
            </p:cNvPr>
            <p:cNvSpPr/>
            <p:nvPr/>
          </p:nvSpPr>
          <p:spPr>
            <a:xfrm>
              <a:off x="1839709" y="6034062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18351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51" y="1943"/>
                  </a:lnTo>
                  <a:lnTo>
                    <a:pt x="18351" y="0"/>
                  </a:lnTo>
                  <a:close/>
                </a:path>
                <a:path w="344805" h="2539">
                  <a:moveTo>
                    <a:pt x="65722" y="0"/>
                  </a:moveTo>
                  <a:lnTo>
                    <a:pt x="46393" y="0"/>
                  </a:lnTo>
                  <a:lnTo>
                    <a:pt x="46393" y="1943"/>
                  </a:lnTo>
                  <a:lnTo>
                    <a:pt x="65722" y="1943"/>
                  </a:lnTo>
                  <a:lnTo>
                    <a:pt x="65722" y="0"/>
                  </a:lnTo>
                  <a:close/>
                </a:path>
                <a:path w="344805" h="2539">
                  <a:moveTo>
                    <a:pt x="112141" y="0"/>
                  </a:moveTo>
                  <a:lnTo>
                    <a:pt x="92811" y="0"/>
                  </a:lnTo>
                  <a:lnTo>
                    <a:pt x="92811" y="1943"/>
                  </a:lnTo>
                  <a:lnTo>
                    <a:pt x="112141" y="1943"/>
                  </a:lnTo>
                  <a:lnTo>
                    <a:pt x="112141" y="0"/>
                  </a:lnTo>
                  <a:close/>
                </a:path>
                <a:path w="344805" h="2539">
                  <a:moveTo>
                    <a:pt x="158546" y="0"/>
                  </a:moveTo>
                  <a:lnTo>
                    <a:pt x="139217" y="0"/>
                  </a:lnTo>
                  <a:lnTo>
                    <a:pt x="139217" y="1943"/>
                  </a:lnTo>
                  <a:lnTo>
                    <a:pt x="158546" y="1943"/>
                  </a:lnTo>
                  <a:lnTo>
                    <a:pt x="158546" y="0"/>
                  </a:lnTo>
                  <a:close/>
                </a:path>
                <a:path w="344805" h="2539">
                  <a:moveTo>
                    <a:pt x="204965" y="0"/>
                  </a:moveTo>
                  <a:lnTo>
                    <a:pt x="185635" y="0"/>
                  </a:lnTo>
                  <a:lnTo>
                    <a:pt x="185635" y="1943"/>
                  </a:lnTo>
                  <a:lnTo>
                    <a:pt x="204965" y="1943"/>
                  </a:lnTo>
                  <a:lnTo>
                    <a:pt x="204965" y="0"/>
                  </a:lnTo>
                  <a:close/>
                </a:path>
                <a:path w="344805" h="2539">
                  <a:moveTo>
                    <a:pt x="251371" y="0"/>
                  </a:moveTo>
                  <a:lnTo>
                    <a:pt x="232041" y="0"/>
                  </a:lnTo>
                  <a:lnTo>
                    <a:pt x="232041" y="1943"/>
                  </a:lnTo>
                  <a:lnTo>
                    <a:pt x="251371" y="1943"/>
                  </a:lnTo>
                  <a:lnTo>
                    <a:pt x="251371" y="0"/>
                  </a:lnTo>
                  <a:close/>
                </a:path>
                <a:path w="344805" h="2539">
                  <a:moveTo>
                    <a:pt x="297789" y="0"/>
                  </a:moveTo>
                  <a:lnTo>
                    <a:pt x="278447" y="0"/>
                  </a:lnTo>
                  <a:lnTo>
                    <a:pt x="278447" y="1943"/>
                  </a:lnTo>
                  <a:lnTo>
                    <a:pt x="297789" y="1943"/>
                  </a:lnTo>
                  <a:lnTo>
                    <a:pt x="297789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66" y="0"/>
                  </a:lnTo>
                  <a:lnTo>
                    <a:pt x="324866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31">
              <a:extLst>
                <a:ext uri="{FF2B5EF4-FFF2-40B4-BE49-F238E27FC236}">
                  <a16:creationId xmlns:a16="http://schemas.microsoft.com/office/drawing/2014/main" id="{E515EC9B-A849-67F4-4BBF-9A81BB878228}"/>
                </a:ext>
              </a:extLst>
            </p:cNvPr>
            <p:cNvSpPr/>
            <p:nvPr/>
          </p:nvSpPr>
          <p:spPr>
            <a:xfrm>
              <a:off x="1858060" y="603406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978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78" y="1943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32">
              <a:extLst>
                <a:ext uri="{FF2B5EF4-FFF2-40B4-BE49-F238E27FC236}">
                  <a16:creationId xmlns:a16="http://schemas.microsoft.com/office/drawing/2014/main" id="{4A1BCDA6-262D-EDA4-585A-A2C946E66D11}"/>
                </a:ext>
              </a:extLst>
            </p:cNvPr>
            <p:cNvSpPr/>
            <p:nvPr/>
          </p:nvSpPr>
          <p:spPr>
            <a:xfrm>
              <a:off x="1148372" y="6034062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4" h="2539">
                  <a:moveTo>
                    <a:pt x="14490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490" y="1943"/>
                  </a:lnTo>
                  <a:lnTo>
                    <a:pt x="14490" y="0"/>
                  </a:lnTo>
                  <a:close/>
                </a:path>
                <a:path w="664844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4" h="2539">
                  <a:moveTo>
                    <a:pt x="107327" y="0"/>
                  </a:moveTo>
                  <a:lnTo>
                    <a:pt x="87998" y="0"/>
                  </a:lnTo>
                  <a:lnTo>
                    <a:pt x="87998" y="1943"/>
                  </a:lnTo>
                  <a:lnTo>
                    <a:pt x="107327" y="1943"/>
                  </a:lnTo>
                  <a:lnTo>
                    <a:pt x="107327" y="0"/>
                  </a:lnTo>
                  <a:close/>
                </a:path>
                <a:path w="664844" h="2539">
                  <a:moveTo>
                    <a:pt x="153733" y="0"/>
                  </a:moveTo>
                  <a:lnTo>
                    <a:pt x="134404" y="0"/>
                  </a:lnTo>
                  <a:lnTo>
                    <a:pt x="134404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4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4" h="2539">
                  <a:moveTo>
                    <a:pt x="246545" y="0"/>
                  </a:moveTo>
                  <a:lnTo>
                    <a:pt x="227228" y="0"/>
                  </a:lnTo>
                  <a:lnTo>
                    <a:pt x="227228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4" h="2539">
                  <a:moveTo>
                    <a:pt x="292963" y="0"/>
                  </a:moveTo>
                  <a:lnTo>
                    <a:pt x="273634" y="0"/>
                  </a:lnTo>
                  <a:lnTo>
                    <a:pt x="273634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4" h="2539">
                  <a:moveTo>
                    <a:pt x="339382" y="0"/>
                  </a:moveTo>
                  <a:lnTo>
                    <a:pt x="320052" y="0"/>
                  </a:lnTo>
                  <a:lnTo>
                    <a:pt x="320052" y="1943"/>
                  </a:lnTo>
                  <a:lnTo>
                    <a:pt x="339382" y="1943"/>
                  </a:lnTo>
                  <a:lnTo>
                    <a:pt x="339382" y="0"/>
                  </a:lnTo>
                  <a:close/>
                </a:path>
                <a:path w="664844" h="2539">
                  <a:moveTo>
                    <a:pt x="385775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75" y="1943"/>
                  </a:lnTo>
                  <a:lnTo>
                    <a:pt x="385775" y="0"/>
                  </a:lnTo>
                  <a:close/>
                </a:path>
                <a:path w="664844" h="2539">
                  <a:moveTo>
                    <a:pt x="432193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93" y="1943"/>
                  </a:lnTo>
                  <a:lnTo>
                    <a:pt x="432193" y="0"/>
                  </a:lnTo>
                  <a:close/>
                </a:path>
                <a:path w="664844" h="2539">
                  <a:moveTo>
                    <a:pt x="478599" y="0"/>
                  </a:moveTo>
                  <a:lnTo>
                    <a:pt x="459282" y="0"/>
                  </a:lnTo>
                  <a:lnTo>
                    <a:pt x="459282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4" h="2539">
                  <a:moveTo>
                    <a:pt x="525018" y="0"/>
                  </a:moveTo>
                  <a:lnTo>
                    <a:pt x="505688" y="0"/>
                  </a:lnTo>
                  <a:lnTo>
                    <a:pt x="505688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4" h="2539">
                  <a:moveTo>
                    <a:pt x="571423" y="0"/>
                  </a:moveTo>
                  <a:lnTo>
                    <a:pt x="552094" y="0"/>
                  </a:lnTo>
                  <a:lnTo>
                    <a:pt x="552094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4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4" h="2539">
                  <a:moveTo>
                    <a:pt x="664248" y="0"/>
                  </a:moveTo>
                  <a:lnTo>
                    <a:pt x="644918" y="0"/>
                  </a:lnTo>
                  <a:lnTo>
                    <a:pt x="644918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33">
              <a:extLst>
                <a:ext uri="{FF2B5EF4-FFF2-40B4-BE49-F238E27FC236}">
                  <a16:creationId xmlns:a16="http://schemas.microsoft.com/office/drawing/2014/main" id="{141A4B34-14EA-F563-C630-7A1499AFE154}"/>
                </a:ext>
              </a:extLst>
            </p:cNvPr>
            <p:cNvSpPr/>
            <p:nvPr/>
          </p:nvSpPr>
          <p:spPr>
            <a:xfrm>
              <a:off x="1143546" y="603406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26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4826" y="1943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34">
              <a:extLst>
                <a:ext uri="{FF2B5EF4-FFF2-40B4-BE49-F238E27FC236}">
                  <a16:creationId xmlns:a16="http://schemas.microsoft.com/office/drawing/2014/main" id="{AD3D86EE-E63A-D12A-C6F8-4ED5CEE958B4}"/>
                </a:ext>
              </a:extLst>
            </p:cNvPr>
            <p:cNvSpPr/>
            <p:nvPr/>
          </p:nvSpPr>
          <p:spPr>
            <a:xfrm>
              <a:off x="1143549" y="603600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5">
              <a:extLst>
                <a:ext uri="{FF2B5EF4-FFF2-40B4-BE49-F238E27FC236}">
                  <a16:creationId xmlns:a16="http://schemas.microsoft.com/office/drawing/2014/main" id="{19DDEE4A-CBD2-733E-E8A4-058822A470FA}"/>
                </a:ext>
              </a:extLst>
            </p:cNvPr>
            <p:cNvSpPr/>
            <p:nvPr/>
          </p:nvSpPr>
          <p:spPr>
            <a:xfrm>
              <a:off x="3282289" y="603600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6">
              <a:extLst>
                <a:ext uri="{FF2B5EF4-FFF2-40B4-BE49-F238E27FC236}">
                  <a16:creationId xmlns:a16="http://schemas.microsoft.com/office/drawing/2014/main" id="{615CE8D6-E4F2-F5EC-3392-EEBAABB94699}"/>
                </a:ext>
              </a:extLst>
            </p:cNvPr>
            <p:cNvSpPr/>
            <p:nvPr/>
          </p:nvSpPr>
          <p:spPr>
            <a:xfrm>
              <a:off x="3282306" y="603600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7">
              <a:extLst>
                <a:ext uri="{FF2B5EF4-FFF2-40B4-BE49-F238E27FC236}">
                  <a16:creationId xmlns:a16="http://schemas.microsoft.com/office/drawing/2014/main" id="{EF4B9DA6-726C-42A1-9204-63E1F5AB8717}"/>
                </a:ext>
              </a:extLst>
            </p:cNvPr>
            <p:cNvSpPr/>
            <p:nvPr/>
          </p:nvSpPr>
          <p:spPr>
            <a:xfrm>
              <a:off x="926363" y="6011418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289"/>
                  </a:moveTo>
                  <a:lnTo>
                    <a:pt x="0" y="26289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89"/>
                  </a:lnTo>
                  <a:close/>
                </a:path>
                <a:path w="196215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72"/>
                  </a:lnTo>
                  <a:lnTo>
                    <a:pt x="81419" y="32473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48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48"/>
                  </a:lnTo>
                  <a:lnTo>
                    <a:pt x="61518" y="37553"/>
                  </a:lnTo>
                  <a:lnTo>
                    <a:pt x="60718" y="32473"/>
                  </a:lnTo>
                  <a:lnTo>
                    <a:pt x="60718" y="18872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72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86"/>
                  </a:lnTo>
                  <a:close/>
                </a:path>
                <a:path w="196215" h="51435">
                  <a:moveTo>
                    <a:pt x="106794" y="41998"/>
                  </a:moveTo>
                  <a:lnTo>
                    <a:pt x="99834" y="41998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98"/>
                  </a:lnTo>
                  <a:close/>
                </a:path>
                <a:path w="196215" h="51435">
                  <a:moveTo>
                    <a:pt x="153365" y="33147"/>
                  </a:moveTo>
                  <a:lnTo>
                    <a:pt x="146329" y="33147"/>
                  </a:lnTo>
                  <a:lnTo>
                    <a:pt x="146329" y="6718"/>
                  </a:lnTo>
                  <a:lnTo>
                    <a:pt x="146329" y="889"/>
                  </a:lnTo>
                  <a:lnTo>
                    <a:pt x="139700" y="889"/>
                  </a:lnTo>
                  <a:lnTo>
                    <a:pt x="139700" y="6718"/>
                  </a:lnTo>
                  <a:lnTo>
                    <a:pt x="139700" y="33147"/>
                  </a:lnTo>
                  <a:lnTo>
                    <a:pt x="122847" y="33147"/>
                  </a:lnTo>
                  <a:lnTo>
                    <a:pt x="139700" y="6718"/>
                  </a:lnTo>
                  <a:lnTo>
                    <a:pt x="139700" y="889"/>
                  </a:lnTo>
                  <a:lnTo>
                    <a:pt x="137934" y="889"/>
                  </a:lnTo>
                  <a:lnTo>
                    <a:pt x="117424" y="32270"/>
                  </a:lnTo>
                  <a:lnTo>
                    <a:pt x="117424" y="38722"/>
                  </a:lnTo>
                  <a:lnTo>
                    <a:pt x="139700" y="38722"/>
                  </a:lnTo>
                  <a:lnTo>
                    <a:pt x="139700" y="50393"/>
                  </a:lnTo>
                  <a:lnTo>
                    <a:pt x="146329" y="50393"/>
                  </a:lnTo>
                  <a:lnTo>
                    <a:pt x="146329" y="38722"/>
                  </a:lnTo>
                  <a:lnTo>
                    <a:pt x="153365" y="38722"/>
                  </a:lnTo>
                  <a:lnTo>
                    <a:pt x="153365" y="33147"/>
                  </a:lnTo>
                  <a:close/>
                </a:path>
                <a:path w="196215" h="51435">
                  <a:moveTo>
                    <a:pt x="195732" y="17386"/>
                  </a:moveTo>
                  <a:lnTo>
                    <a:pt x="194246" y="10998"/>
                  </a:lnTo>
                  <a:lnTo>
                    <a:pt x="191338" y="6591"/>
                  </a:lnTo>
                  <a:lnTo>
                    <a:pt x="190449" y="5295"/>
                  </a:lnTo>
                  <a:lnTo>
                    <a:pt x="189026" y="3225"/>
                  </a:lnTo>
                  <a:lnTo>
                    <a:pt x="189026" y="18872"/>
                  </a:lnTo>
                  <a:lnTo>
                    <a:pt x="189026" y="32473"/>
                  </a:lnTo>
                  <a:lnTo>
                    <a:pt x="188150" y="37553"/>
                  </a:lnTo>
                  <a:lnTo>
                    <a:pt x="186461" y="40957"/>
                  </a:lnTo>
                  <a:lnTo>
                    <a:pt x="184696" y="44348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48"/>
                  </a:lnTo>
                  <a:lnTo>
                    <a:pt x="169125" y="37553"/>
                  </a:lnTo>
                  <a:lnTo>
                    <a:pt x="168325" y="32473"/>
                  </a:lnTo>
                  <a:lnTo>
                    <a:pt x="168325" y="18872"/>
                  </a:lnTo>
                  <a:lnTo>
                    <a:pt x="169125" y="13792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92"/>
                  </a:lnTo>
                  <a:lnTo>
                    <a:pt x="189026" y="18872"/>
                  </a:lnTo>
                  <a:lnTo>
                    <a:pt x="189026" y="3225"/>
                  </a:lnTo>
                  <a:lnTo>
                    <a:pt x="188353" y="2235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35"/>
                  </a:lnTo>
                  <a:lnTo>
                    <a:pt x="165950" y="6591"/>
                  </a:lnTo>
                  <a:lnTo>
                    <a:pt x="163042" y="10998"/>
                  </a:lnTo>
                  <a:lnTo>
                    <a:pt x="161620" y="17386"/>
                  </a:lnTo>
                  <a:lnTo>
                    <a:pt x="161620" y="34036"/>
                  </a:lnTo>
                  <a:lnTo>
                    <a:pt x="163042" y="40424"/>
                  </a:lnTo>
                  <a:lnTo>
                    <a:pt x="168859" y="49110"/>
                  </a:lnTo>
                  <a:lnTo>
                    <a:pt x="173062" y="51282"/>
                  </a:lnTo>
                  <a:lnTo>
                    <a:pt x="184162" y="51282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24"/>
                  </a:lnTo>
                  <a:lnTo>
                    <a:pt x="195732" y="34036"/>
                  </a:lnTo>
                  <a:lnTo>
                    <a:pt x="195732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38">
              <a:extLst>
                <a:ext uri="{FF2B5EF4-FFF2-40B4-BE49-F238E27FC236}">
                  <a16:creationId xmlns:a16="http://schemas.microsoft.com/office/drawing/2014/main" id="{2A60994B-ED42-9969-E7B4-EE785CE0929A}"/>
                </a:ext>
              </a:extLst>
            </p:cNvPr>
            <p:cNvSpPr/>
            <p:nvPr/>
          </p:nvSpPr>
          <p:spPr>
            <a:xfrm>
              <a:off x="2584208" y="5794972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39">
              <a:extLst>
                <a:ext uri="{FF2B5EF4-FFF2-40B4-BE49-F238E27FC236}">
                  <a16:creationId xmlns:a16="http://schemas.microsoft.com/office/drawing/2014/main" id="{3955FFAC-3B04-6CC7-3742-D8431F2C25EF}"/>
                </a:ext>
              </a:extLst>
            </p:cNvPr>
            <p:cNvSpPr/>
            <p:nvPr/>
          </p:nvSpPr>
          <p:spPr>
            <a:xfrm>
              <a:off x="2582265" y="57949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42" y="3873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40">
              <a:extLst>
                <a:ext uri="{FF2B5EF4-FFF2-40B4-BE49-F238E27FC236}">
                  <a16:creationId xmlns:a16="http://schemas.microsoft.com/office/drawing/2014/main" id="{8A9725BD-6D15-471E-D8BA-4E47431B3CD5}"/>
                </a:ext>
              </a:extLst>
            </p:cNvPr>
            <p:cNvSpPr/>
            <p:nvPr/>
          </p:nvSpPr>
          <p:spPr>
            <a:xfrm>
              <a:off x="2210981" y="5794972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1">
              <a:extLst>
                <a:ext uri="{FF2B5EF4-FFF2-40B4-BE49-F238E27FC236}">
                  <a16:creationId xmlns:a16="http://schemas.microsoft.com/office/drawing/2014/main" id="{6DC174C9-5964-C6F4-30FF-6C95D3A897CD}"/>
                </a:ext>
              </a:extLst>
            </p:cNvPr>
            <p:cNvSpPr/>
            <p:nvPr/>
          </p:nvSpPr>
          <p:spPr>
            <a:xfrm>
              <a:off x="2220645" y="57949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3873" y="387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42">
              <a:extLst>
                <a:ext uri="{FF2B5EF4-FFF2-40B4-BE49-F238E27FC236}">
                  <a16:creationId xmlns:a16="http://schemas.microsoft.com/office/drawing/2014/main" id="{BF7246F1-B41B-6890-F9C3-3D25AFE9ABBF}"/>
                </a:ext>
              </a:extLst>
            </p:cNvPr>
            <p:cNvSpPr/>
            <p:nvPr/>
          </p:nvSpPr>
          <p:spPr>
            <a:xfrm>
              <a:off x="1145476" y="5794972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43">
              <a:extLst>
                <a:ext uri="{FF2B5EF4-FFF2-40B4-BE49-F238E27FC236}">
                  <a16:creationId xmlns:a16="http://schemas.microsoft.com/office/drawing/2014/main" id="{3C5578DF-3C35-8875-FBBB-FBC3C02C7E4D}"/>
                </a:ext>
              </a:extLst>
            </p:cNvPr>
            <p:cNvSpPr/>
            <p:nvPr/>
          </p:nvSpPr>
          <p:spPr>
            <a:xfrm>
              <a:off x="1143546" y="57949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1" y="387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44">
              <a:extLst>
                <a:ext uri="{FF2B5EF4-FFF2-40B4-BE49-F238E27FC236}">
                  <a16:creationId xmlns:a16="http://schemas.microsoft.com/office/drawing/2014/main" id="{1D7B75F2-A6A5-B18E-45CC-286289503888}"/>
                </a:ext>
              </a:extLst>
            </p:cNvPr>
            <p:cNvSpPr/>
            <p:nvPr/>
          </p:nvSpPr>
          <p:spPr>
            <a:xfrm>
              <a:off x="1143546" y="57969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45">
              <a:extLst>
                <a:ext uri="{FF2B5EF4-FFF2-40B4-BE49-F238E27FC236}">
                  <a16:creationId xmlns:a16="http://schemas.microsoft.com/office/drawing/2014/main" id="{6B74B5B4-3AA6-9090-FA00-3779BC591C47}"/>
                </a:ext>
              </a:extLst>
            </p:cNvPr>
            <p:cNvSpPr/>
            <p:nvPr/>
          </p:nvSpPr>
          <p:spPr>
            <a:xfrm>
              <a:off x="1143549" y="579688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46">
              <a:extLst>
                <a:ext uri="{FF2B5EF4-FFF2-40B4-BE49-F238E27FC236}">
                  <a16:creationId xmlns:a16="http://schemas.microsoft.com/office/drawing/2014/main" id="{7C92A671-CF9E-5422-4083-A28C66DA9D8B}"/>
                </a:ext>
              </a:extLst>
            </p:cNvPr>
            <p:cNvSpPr/>
            <p:nvPr/>
          </p:nvSpPr>
          <p:spPr>
            <a:xfrm>
              <a:off x="3282289" y="57969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47">
              <a:extLst>
                <a:ext uri="{FF2B5EF4-FFF2-40B4-BE49-F238E27FC236}">
                  <a16:creationId xmlns:a16="http://schemas.microsoft.com/office/drawing/2014/main" id="{2C3B8D3E-B0E6-1832-BF81-4C9716480FDE}"/>
                </a:ext>
              </a:extLst>
            </p:cNvPr>
            <p:cNvSpPr/>
            <p:nvPr/>
          </p:nvSpPr>
          <p:spPr>
            <a:xfrm>
              <a:off x="3282306" y="579688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48">
              <a:extLst>
                <a:ext uri="{FF2B5EF4-FFF2-40B4-BE49-F238E27FC236}">
                  <a16:creationId xmlns:a16="http://schemas.microsoft.com/office/drawing/2014/main" id="{FC4B3045-28BE-E595-9280-E791F6A30A07}"/>
                </a:ext>
              </a:extLst>
            </p:cNvPr>
            <p:cNvSpPr/>
            <p:nvPr/>
          </p:nvSpPr>
          <p:spPr>
            <a:xfrm>
              <a:off x="926363" y="5772327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4309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83"/>
                  </a:lnTo>
                  <a:lnTo>
                    <a:pt x="81419" y="3225"/>
                  </a:lnTo>
                  <a:lnTo>
                    <a:pt x="81419" y="18872"/>
                  </a:lnTo>
                  <a:lnTo>
                    <a:pt x="81419" y="32461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35"/>
                  </a:lnTo>
                  <a:lnTo>
                    <a:pt x="74523" y="46037"/>
                  </a:lnTo>
                  <a:lnTo>
                    <a:pt x="67614" y="46037"/>
                  </a:lnTo>
                  <a:lnTo>
                    <a:pt x="65049" y="44335"/>
                  </a:lnTo>
                  <a:lnTo>
                    <a:pt x="61518" y="37553"/>
                  </a:lnTo>
                  <a:lnTo>
                    <a:pt x="60718" y="32461"/>
                  </a:lnTo>
                  <a:lnTo>
                    <a:pt x="60718" y="18872"/>
                  </a:lnTo>
                  <a:lnTo>
                    <a:pt x="61518" y="13779"/>
                  </a:lnTo>
                  <a:lnTo>
                    <a:pt x="65049" y="6985"/>
                  </a:lnTo>
                  <a:lnTo>
                    <a:pt x="67614" y="5283"/>
                  </a:lnTo>
                  <a:lnTo>
                    <a:pt x="74523" y="5283"/>
                  </a:lnTo>
                  <a:lnTo>
                    <a:pt x="77089" y="6985"/>
                  </a:lnTo>
                  <a:lnTo>
                    <a:pt x="78854" y="10388"/>
                  </a:lnTo>
                  <a:lnTo>
                    <a:pt x="80543" y="13779"/>
                  </a:lnTo>
                  <a:lnTo>
                    <a:pt x="81419" y="18872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23"/>
                  </a:lnTo>
                  <a:lnTo>
                    <a:pt x="55435" y="40411"/>
                  </a:lnTo>
                  <a:lnTo>
                    <a:pt x="61252" y="49098"/>
                  </a:lnTo>
                  <a:lnTo>
                    <a:pt x="65455" y="51269"/>
                  </a:lnTo>
                  <a:lnTo>
                    <a:pt x="76542" y="51269"/>
                  </a:lnTo>
                  <a:lnTo>
                    <a:pt x="80746" y="49098"/>
                  </a:lnTo>
                  <a:lnTo>
                    <a:pt x="82842" y="46037"/>
                  </a:lnTo>
                  <a:lnTo>
                    <a:pt x="83731" y="44754"/>
                  </a:lnTo>
                  <a:lnTo>
                    <a:pt x="86639" y="40411"/>
                  </a:lnTo>
                  <a:lnTo>
                    <a:pt x="88125" y="34023"/>
                  </a:lnTo>
                  <a:lnTo>
                    <a:pt x="88125" y="17386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1739" y="32867"/>
                  </a:moveTo>
                  <a:lnTo>
                    <a:pt x="150799" y="30149"/>
                  </a:lnTo>
                  <a:lnTo>
                    <a:pt x="147269" y="25793"/>
                  </a:lnTo>
                  <a:lnTo>
                    <a:pt x="144780" y="24371"/>
                  </a:lnTo>
                  <a:lnTo>
                    <a:pt x="141592" y="23698"/>
                  </a:lnTo>
                  <a:lnTo>
                    <a:pt x="144437" y="23012"/>
                  </a:lnTo>
                  <a:lnTo>
                    <a:pt x="146672" y="21666"/>
                  </a:lnTo>
                  <a:lnTo>
                    <a:pt x="149783" y="17856"/>
                  </a:lnTo>
                  <a:lnTo>
                    <a:pt x="150596" y="15544"/>
                  </a:lnTo>
                  <a:lnTo>
                    <a:pt x="150596" y="8890"/>
                  </a:lnTo>
                  <a:lnTo>
                    <a:pt x="149098" y="5765"/>
                  </a:lnTo>
                  <a:lnTo>
                    <a:pt x="143154" y="1143"/>
                  </a:lnTo>
                  <a:lnTo>
                    <a:pt x="139153" y="0"/>
                  </a:lnTo>
                  <a:lnTo>
                    <a:pt x="132118" y="0"/>
                  </a:lnTo>
                  <a:lnTo>
                    <a:pt x="130009" y="203"/>
                  </a:lnTo>
                  <a:lnTo>
                    <a:pt x="125615" y="876"/>
                  </a:lnTo>
                  <a:lnTo>
                    <a:pt x="120738" y="2095"/>
                  </a:lnTo>
                  <a:lnTo>
                    <a:pt x="120738" y="8077"/>
                  </a:lnTo>
                  <a:lnTo>
                    <a:pt x="123253" y="7264"/>
                  </a:lnTo>
                  <a:lnTo>
                    <a:pt x="125552" y="6654"/>
                  </a:lnTo>
                  <a:lnTo>
                    <a:pt x="129743" y="5829"/>
                  </a:lnTo>
                  <a:lnTo>
                    <a:pt x="131711" y="5626"/>
                  </a:lnTo>
                  <a:lnTo>
                    <a:pt x="136855" y="5626"/>
                  </a:lnTo>
                  <a:lnTo>
                    <a:pt x="139420" y="6311"/>
                  </a:lnTo>
                  <a:lnTo>
                    <a:pt x="143014" y="9029"/>
                  </a:lnTo>
                  <a:lnTo>
                    <a:pt x="143954" y="10998"/>
                  </a:lnTo>
                  <a:lnTo>
                    <a:pt x="143954" y="16027"/>
                  </a:lnTo>
                  <a:lnTo>
                    <a:pt x="143078" y="17919"/>
                  </a:lnTo>
                  <a:lnTo>
                    <a:pt x="139560" y="20574"/>
                  </a:lnTo>
                  <a:lnTo>
                    <a:pt x="137058" y="21183"/>
                  </a:lnTo>
                  <a:lnTo>
                    <a:pt x="127787" y="21183"/>
                  </a:lnTo>
                  <a:lnTo>
                    <a:pt x="127787" y="26695"/>
                  </a:lnTo>
                  <a:lnTo>
                    <a:pt x="137198" y="26695"/>
                  </a:lnTo>
                  <a:lnTo>
                    <a:pt x="140030" y="27571"/>
                  </a:lnTo>
                  <a:lnTo>
                    <a:pt x="144094" y="30822"/>
                  </a:lnTo>
                  <a:lnTo>
                    <a:pt x="145110" y="33147"/>
                  </a:lnTo>
                  <a:lnTo>
                    <a:pt x="145110" y="39192"/>
                  </a:lnTo>
                  <a:lnTo>
                    <a:pt x="143954" y="41630"/>
                  </a:lnTo>
                  <a:lnTo>
                    <a:pt x="139623" y="44894"/>
                  </a:lnTo>
                  <a:lnTo>
                    <a:pt x="136448" y="45707"/>
                  </a:lnTo>
                  <a:lnTo>
                    <a:pt x="129806" y="45707"/>
                  </a:lnTo>
                  <a:lnTo>
                    <a:pt x="127520" y="45440"/>
                  </a:lnTo>
                  <a:lnTo>
                    <a:pt x="123113" y="44335"/>
                  </a:lnTo>
                  <a:lnTo>
                    <a:pt x="121081" y="43535"/>
                  </a:lnTo>
                  <a:lnTo>
                    <a:pt x="119253" y="42443"/>
                  </a:lnTo>
                  <a:lnTo>
                    <a:pt x="119253" y="48907"/>
                  </a:lnTo>
                  <a:lnTo>
                    <a:pt x="121564" y="49707"/>
                  </a:lnTo>
                  <a:lnTo>
                    <a:pt x="123850" y="50330"/>
                  </a:lnTo>
                  <a:lnTo>
                    <a:pt x="128181" y="51066"/>
                  </a:lnTo>
                  <a:lnTo>
                    <a:pt x="130352" y="51269"/>
                  </a:lnTo>
                  <a:lnTo>
                    <a:pt x="138620" y="51269"/>
                  </a:lnTo>
                  <a:lnTo>
                    <a:pt x="143357" y="49987"/>
                  </a:lnTo>
                  <a:lnTo>
                    <a:pt x="150050" y="44678"/>
                  </a:lnTo>
                  <a:lnTo>
                    <a:pt x="151739" y="40881"/>
                  </a:lnTo>
                  <a:lnTo>
                    <a:pt x="151739" y="32867"/>
                  </a:lnTo>
                  <a:close/>
                </a:path>
                <a:path w="194309" h="51435">
                  <a:moveTo>
                    <a:pt x="194310" y="29337"/>
                  </a:moveTo>
                  <a:lnTo>
                    <a:pt x="192684" y="25260"/>
                  </a:lnTo>
                  <a:lnTo>
                    <a:pt x="186194" y="19215"/>
                  </a:lnTo>
                  <a:lnTo>
                    <a:pt x="181864" y="17653"/>
                  </a:lnTo>
                  <a:lnTo>
                    <a:pt x="176390" y="17653"/>
                  </a:lnTo>
                  <a:lnTo>
                    <a:pt x="173469" y="17919"/>
                  </a:lnTo>
                  <a:lnTo>
                    <a:pt x="170561" y="18669"/>
                  </a:lnTo>
                  <a:lnTo>
                    <a:pt x="170561" y="6515"/>
                  </a:lnTo>
                  <a:lnTo>
                    <a:pt x="190652" y="6515"/>
                  </a:lnTo>
                  <a:lnTo>
                    <a:pt x="190652" y="876"/>
                  </a:lnTo>
                  <a:lnTo>
                    <a:pt x="164465" y="876"/>
                  </a:lnTo>
                  <a:lnTo>
                    <a:pt x="164465" y="25730"/>
                  </a:lnTo>
                  <a:lnTo>
                    <a:pt x="166293" y="24917"/>
                  </a:lnTo>
                  <a:lnTo>
                    <a:pt x="168122" y="24307"/>
                  </a:lnTo>
                  <a:lnTo>
                    <a:pt x="171640" y="23495"/>
                  </a:lnTo>
                  <a:lnTo>
                    <a:pt x="173469" y="23291"/>
                  </a:lnTo>
                  <a:lnTo>
                    <a:pt x="179019" y="23291"/>
                  </a:lnTo>
                  <a:lnTo>
                    <a:pt x="182067" y="24307"/>
                  </a:lnTo>
                  <a:lnTo>
                    <a:pt x="186461" y="28384"/>
                  </a:lnTo>
                  <a:lnTo>
                    <a:pt x="187604" y="31102"/>
                  </a:lnTo>
                  <a:lnTo>
                    <a:pt x="187604" y="37973"/>
                  </a:lnTo>
                  <a:lnTo>
                    <a:pt x="186461" y="40678"/>
                  </a:lnTo>
                  <a:lnTo>
                    <a:pt x="182067" y="44754"/>
                  </a:lnTo>
                  <a:lnTo>
                    <a:pt x="179019" y="45707"/>
                  </a:lnTo>
                  <a:lnTo>
                    <a:pt x="172859" y="45707"/>
                  </a:lnTo>
                  <a:lnTo>
                    <a:pt x="170624" y="45504"/>
                  </a:lnTo>
                  <a:lnTo>
                    <a:pt x="166357" y="44411"/>
                  </a:lnTo>
                  <a:lnTo>
                    <a:pt x="164325" y="43599"/>
                  </a:lnTo>
                  <a:lnTo>
                    <a:pt x="162369" y="42519"/>
                  </a:lnTo>
                  <a:lnTo>
                    <a:pt x="162369" y="49237"/>
                  </a:lnTo>
                  <a:lnTo>
                    <a:pt x="164668" y="49987"/>
                  </a:lnTo>
                  <a:lnTo>
                    <a:pt x="166839" y="50469"/>
                  </a:lnTo>
                  <a:lnTo>
                    <a:pt x="168998" y="50800"/>
                  </a:lnTo>
                  <a:lnTo>
                    <a:pt x="173266" y="51269"/>
                  </a:lnTo>
                  <a:lnTo>
                    <a:pt x="181317" y="51269"/>
                  </a:lnTo>
                  <a:lnTo>
                    <a:pt x="185991" y="49847"/>
                  </a:lnTo>
                  <a:lnTo>
                    <a:pt x="192620" y="44005"/>
                  </a:lnTo>
                  <a:lnTo>
                    <a:pt x="194310" y="39865"/>
                  </a:lnTo>
                  <a:lnTo>
                    <a:pt x="194310" y="29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49">
              <a:extLst>
                <a:ext uri="{FF2B5EF4-FFF2-40B4-BE49-F238E27FC236}">
                  <a16:creationId xmlns:a16="http://schemas.microsoft.com/office/drawing/2014/main" id="{46F46587-538F-3867-4633-633DC67DD578}"/>
                </a:ext>
              </a:extLst>
            </p:cNvPr>
            <p:cNvSpPr/>
            <p:nvPr/>
          </p:nvSpPr>
          <p:spPr>
            <a:xfrm>
              <a:off x="2584208" y="5555869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0">
              <a:extLst>
                <a:ext uri="{FF2B5EF4-FFF2-40B4-BE49-F238E27FC236}">
                  <a16:creationId xmlns:a16="http://schemas.microsoft.com/office/drawing/2014/main" id="{04E8AA53-7E86-9896-EE0A-F66AA9FE75A1}"/>
                </a:ext>
              </a:extLst>
            </p:cNvPr>
            <p:cNvSpPr/>
            <p:nvPr/>
          </p:nvSpPr>
          <p:spPr>
            <a:xfrm>
              <a:off x="2582265" y="555586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42" y="3873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51">
              <a:extLst>
                <a:ext uri="{FF2B5EF4-FFF2-40B4-BE49-F238E27FC236}">
                  <a16:creationId xmlns:a16="http://schemas.microsoft.com/office/drawing/2014/main" id="{A2F32806-68E8-896B-44B9-62A4AEA58FCB}"/>
                </a:ext>
              </a:extLst>
            </p:cNvPr>
            <p:cNvSpPr/>
            <p:nvPr/>
          </p:nvSpPr>
          <p:spPr>
            <a:xfrm>
              <a:off x="2210981" y="5555869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52">
              <a:extLst>
                <a:ext uri="{FF2B5EF4-FFF2-40B4-BE49-F238E27FC236}">
                  <a16:creationId xmlns:a16="http://schemas.microsoft.com/office/drawing/2014/main" id="{881303C9-F9E0-68D0-DD41-4871FCC6484C}"/>
                </a:ext>
              </a:extLst>
            </p:cNvPr>
            <p:cNvSpPr/>
            <p:nvPr/>
          </p:nvSpPr>
          <p:spPr>
            <a:xfrm>
              <a:off x="2220645" y="55558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3873" y="387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53">
              <a:extLst>
                <a:ext uri="{FF2B5EF4-FFF2-40B4-BE49-F238E27FC236}">
                  <a16:creationId xmlns:a16="http://schemas.microsoft.com/office/drawing/2014/main" id="{29EB5BEC-D917-40F0-8BCB-01FB1AD7A984}"/>
                </a:ext>
              </a:extLst>
            </p:cNvPr>
            <p:cNvSpPr/>
            <p:nvPr/>
          </p:nvSpPr>
          <p:spPr>
            <a:xfrm>
              <a:off x="1145476" y="5555869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54">
              <a:extLst>
                <a:ext uri="{FF2B5EF4-FFF2-40B4-BE49-F238E27FC236}">
                  <a16:creationId xmlns:a16="http://schemas.microsoft.com/office/drawing/2014/main" id="{6789E7C7-3BDB-689F-96E5-B2A509A137CC}"/>
                </a:ext>
              </a:extLst>
            </p:cNvPr>
            <p:cNvSpPr/>
            <p:nvPr/>
          </p:nvSpPr>
          <p:spPr>
            <a:xfrm>
              <a:off x="1143546" y="555586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1" y="387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55">
              <a:extLst>
                <a:ext uri="{FF2B5EF4-FFF2-40B4-BE49-F238E27FC236}">
                  <a16:creationId xmlns:a16="http://schemas.microsoft.com/office/drawing/2014/main" id="{1B9CACD7-115A-3A3A-3A41-E43F7B207D44}"/>
                </a:ext>
              </a:extLst>
            </p:cNvPr>
            <p:cNvSpPr/>
            <p:nvPr/>
          </p:nvSpPr>
          <p:spPr>
            <a:xfrm>
              <a:off x="1143546" y="555781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56">
              <a:extLst>
                <a:ext uri="{FF2B5EF4-FFF2-40B4-BE49-F238E27FC236}">
                  <a16:creationId xmlns:a16="http://schemas.microsoft.com/office/drawing/2014/main" id="{16AABD49-0076-0D84-9DE0-1F5105BF377F}"/>
                </a:ext>
              </a:extLst>
            </p:cNvPr>
            <p:cNvSpPr/>
            <p:nvPr/>
          </p:nvSpPr>
          <p:spPr>
            <a:xfrm>
              <a:off x="1143549" y="55577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57">
              <a:extLst>
                <a:ext uri="{FF2B5EF4-FFF2-40B4-BE49-F238E27FC236}">
                  <a16:creationId xmlns:a16="http://schemas.microsoft.com/office/drawing/2014/main" id="{2C1AD8FB-0FB4-3D74-27CA-AB51C102487B}"/>
                </a:ext>
              </a:extLst>
            </p:cNvPr>
            <p:cNvSpPr/>
            <p:nvPr/>
          </p:nvSpPr>
          <p:spPr>
            <a:xfrm>
              <a:off x="3282289" y="555781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58">
              <a:extLst>
                <a:ext uri="{FF2B5EF4-FFF2-40B4-BE49-F238E27FC236}">
                  <a16:creationId xmlns:a16="http://schemas.microsoft.com/office/drawing/2014/main" id="{C186EBB9-AC18-DAF0-5B8B-935EE6429045}"/>
                </a:ext>
              </a:extLst>
            </p:cNvPr>
            <p:cNvSpPr/>
            <p:nvPr/>
          </p:nvSpPr>
          <p:spPr>
            <a:xfrm>
              <a:off x="3282306" y="55577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59">
              <a:extLst>
                <a:ext uri="{FF2B5EF4-FFF2-40B4-BE49-F238E27FC236}">
                  <a16:creationId xmlns:a16="http://schemas.microsoft.com/office/drawing/2014/main" id="{B1885546-7D53-7AD0-A21B-FF6A18C7691F}"/>
                </a:ext>
              </a:extLst>
            </p:cNvPr>
            <p:cNvSpPr/>
            <p:nvPr/>
          </p:nvSpPr>
          <p:spPr>
            <a:xfrm>
              <a:off x="926363" y="5533225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76"/>
                  </a:lnTo>
                  <a:close/>
                </a:path>
                <a:path w="196215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95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61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48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48"/>
                  </a:lnTo>
                  <a:lnTo>
                    <a:pt x="61518" y="37553"/>
                  </a:lnTo>
                  <a:lnTo>
                    <a:pt x="60718" y="32461"/>
                  </a:lnTo>
                  <a:lnTo>
                    <a:pt x="60718" y="18884"/>
                  </a:lnTo>
                  <a:lnTo>
                    <a:pt x="61518" y="13779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79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23"/>
                  </a:lnTo>
                  <a:lnTo>
                    <a:pt x="55435" y="40411"/>
                  </a:lnTo>
                  <a:lnTo>
                    <a:pt x="61252" y="49110"/>
                  </a:lnTo>
                  <a:lnTo>
                    <a:pt x="65455" y="51269"/>
                  </a:lnTo>
                  <a:lnTo>
                    <a:pt x="76542" y="51269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11"/>
                  </a:lnTo>
                  <a:lnTo>
                    <a:pt x="88125" y="34023"/>
                  </a:lnTo>
                  <a:lnTo>
                    <a:pt x="88125" y="17386"/>
                  </a:lnTo>
                  <a:close/>
                </a:path>
                <a:path w="196215" h="51435">
                  <a:moveTo>
                    <a:pt x="106794" y="41973"/>
                  </a:moveTo>
                  <a:lnTo>
                    <a:pt x="99834" y="41973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73"/>
                  </a:lnTo>
                  <a:close/>
                </a:path>
                <a:path w="196215" h="51435">
                  <a:moveTo>
                    <a:pt x="151739" y="32867"/>
                  </a:moveTo>
                  <a:lnTo>
                    <a:pt x="150799" y="30162"/>
                  </a:lnTo>
                  <a:lnTo>
                    <a:pt x="147269" y="25806"/>
                  </a:lnTo>
                  <a:lnTo>
                    <a:pt x="144780" y="24384"/>
                  </a:lnTo>
                  <a:lnTo>
                    <a:pt x="141592" y="23698"/>
                  </a:lnTo>
                  <a:lnTo>
                    <a:pt x="144437" y="23012"/>
                  </a:lnTo>
                  <a:lnTo>
                    <a:pt x="146672" y="21666"/>
                  </a:lnTo>
                  <a:lnTo>
                    <a:pt x="149783" y="17868"/>
                  </a:lnTo>
                  <a:lnTo>
                    <a:pt x="150596" y="15544"/>
                  </a:lnTo>
                  <a:lnTo>
                    <a:pt x="150596" y="8890"/>
                  </a:lnTo>
                  <a:lnTo>
                    <a:pt x="149098" y="5765"/>
                  </a:lnTo>
                  <a:lnTo>
                    <a:pt x="143154" y="1143"/>
                  </a:lnTo>
                  <a:lnTo>
                    <a:pt x="139153" y="0"/>
                  </a:lnTo>
                  <a:lnTo>
                    <a:pt x="132118" y="0"/>
                  </a:lnTo>
                  <a:lnTo>
                    <a:pt x="130009" y="203"/>
                  </a:lnTo>
                  <a:lnTo>
                    <a:pt x="125615" y="889"/>
                  </a:lnTo>
                  <a:lnTo>
                    <a:pt x="123253" y="1422"/>
                  </a:lnTo>
                  <a:lnTo>
                    <a:pt x="120738" y="2108"/>
                  </a:lnTo>
                  <a:lnTo>
                    <a:pt x="120738" y="8077"/>
                  </a:lnTo>
                  <a:lnTo>
                    <a:pt x="123253" y="7264"/>
                  </a:lnTo>
                  <a:lnTo>
                    <a:pt x="125552" y="6654"/>
                  </a:lnTo>
                  <a:lnTo>
                    <a:pt x="129743" y="5829"/>
                  </a:lnTo>
                  <a:lnTo>
                    <a:pt x="131711" y="5626"/>
                  </a:lnTo>
                  <a:lnTo>
                    <a:pt x="136855" y="5626"/>
                  </a:lnTo>
                  <a:lnTo>
                    <a:pt x="139420" y="6311"/>
                  </a:lnTo>
                  <a:lnTo>
                    <a:pt x="143014" y="9029"/>
                  </a:lnTo>
                  <a:lnTo>
                    <a:pt x="143954" y="10998"/>
                  </a:lnTo>
                  <a:lnTo>
                    <a:pt x="143954" y="16027"/>
                  </a:lnTo>
                  <a:lnTo>
                    <a:pt x="143078" y="17932"/>
                  </a:lnTo>
                  <a:lnTo>
                    <a:pt x="139560" y="20574"/>
                  </a:lnTo>
                  <a:lnTo>
                    <a:pt x="137058" y="21196"/>
                  </a:lnTo>
                  <a:lnTo>
                    <a:pt x="127787" y="21196"/>
                  </a:lnTo>
                  <a:lnTo>
                    <a:pt x="127787" y="26695"/>
                  </a:lnTo>
                  <a:lnTo>
                    <a:pt x="137198" y="26695"/>
                  </a:lnTo>
                  <a:lnTo>
                    <a:pt x="140030" y="27584"/>
                  </a:lnTo>
                  <a:lnTo>
                    <a:pt x="144094" y="30835"/>
                  </a:lnTo>
                  <a:lnTo>
                    <a:pt x="145110" y="33147"/>
                  </a:lnTo>
                  <a:lnTo>
                    <a:pt x="145110" y="39192"/>
                  </a:lnTo>
                  <a:lnTo>
                    <a:pt x="143954" y="41643"/>
                  </a:lnTo>
                  <a:lnTo>
                    <a:pt x="139623" y="44894"/>
                  </a:lnTo>
                  <a:lnTo>
                    <a:pt x="136448" y="45707"/>
                  </a:lnTo>
                  <a:lnTo>
                    <a:pt x="129806" y="45707"/>
                  </a:lnTo>
                  <a:lnTo>
                    <a:pt x="127520" y="45440"/>
                  </a:lnTo>
                  <a:lnTo>
                    <a:pt x="123113" y="44348"/>
                  </a:lnTo>
                  <a:lnTo>
                    <a:pt x="121081" y="43535"/>
                  </a:lnTo>
                  <a:lnTo>
                    <a:pt x="119253" y="42443"/>
                  </a:lnTo>
                  <a:lnTo>
                    <a:pt x="119253" y="48907"/>
                  </a:lnTo>
                  <a:lnTo>
                    <a:pt x="121564" y="49707"/>
                  </a:lnTo>
                  <a:lnTo>
                    <a:pt x="123850" y="50330"/>
                  </a:lnTo>
                  <a:lnTo>
                    <a:pt x="128181" y="51079"/>
                  </a:lnTo>
                  <a:lnTo>
                    <a:pt x="130352" y="51269"/>
                  </a:lnTo>
                  <a:lnTo>
                    <a:pt x="138620" y="51269"/>
                  </a:lnTo>
                  <a:lnTo>
                    <a:pt x="143357" y="49987"/>
                  </a:lnTo>
                  <a:lnTo>
                    <a:pt x="150050" y="44691"/>
                  </a:lnTo>
                  <a:lnTo>
                    <a:pt x="151739" y="40881"/>
                  </a:lnTo>
                  <a:lnTo>
                    <a:pt x="151739" y="32867"/>
                  </a:lnTo>
                  <a:close/>
                </a:path>
                <a:path w="196215" h="51435">
                  <a:moveTo>
                    <a:pt x="195732" y="17386"/>
                  </a:moveTo>
                  <a:lnTo>
                    <a:pt x="194246" y="10998"/>
                  </a:lnTo>
                  <a:lnTo>
                    <a:pt x="191338" y="6591"/>
                  </a:lnTo>
                  <a:lnTo>
                    <a:pt x="190436" y="5295"/>
                  </a:lnTo>
                  <a:lnTo>
                    <a:pt x="189026" y="3238"/>
                  </a:lnTo>
                  <a:lnTo>
                    <a:pt x="189026" y="18884"/>
                  </a:lnTo>
                  <a:lnTo>
                    <a:pt x="189026" y="32461"/>
                  </a:lnTo>
                  <a:lnTo>
                    <a:pt x="188150" y="37553"/>
                  </a:lnTo>
                  <a:lnTo>
                    <a:pt x="186461" y="40957"/>
                  </a:lnTo>
                  <a:lnTo>
                    <a:pt x="184696" y="44348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48"/>
                  </a:lnTo>
                  <a:lnTo>
                    <a:pt x="169125" y="37553"/>
                  </a:lnTo>
                  <a:lnTo>
                    <a:pt x="168325" y="32461"/>
                  </a:lnTo>
                  <a:lnTo>
                    <a:pt x="168325" y="18884"/>
                  </a:lnTo>
                  <a:lnTo>
                    <a:pt x="169125" y="13779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79"/>
                  </a:lnTo>
                  <a:lnTo>
                    <a:pt x="189026" y="18884"/>
                  </a:lnTo>
                  <a:lnTo>
                    <a:pt x="189026" y="3238"/>
                  </a:lnTo>
                  <a:lnTo>
                    <a:pt x="188353" y="2247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47"/>
                  </a:lnTo>
                  <a:lnTo>
                    <a:pt x="165950" y="6591"/>
                  </a:lnTo>
                  <a:lnTo>
                    <a:pt x="163042" y="10998"/>
                  </a:lnTo>
                  <a:lnTo>
                    <a:pt x="161620" y="17386"/>
                  </a:lnTo>
                  <a:lnTo>
                    <a:pt x="161620" y="34023"/>
                  </a:lnTo>
                  <a:lnTo>
                    <a:pt x="163042" y="40411"/>
                  </a:lnTo>
                  <a:lnTo>
                    <a:pt x="168859" y="49110"/>
                  </a:lnTo>
                  <a:lnTo>
                    <a:pt x="173062" y="51269"/>
                  </a:lnTo>
                  <a:lnTo>
                    <a:pt x="184162" y="51269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11"/>
                  </a:lnTo>
                  <a:lnTo>
                    <a:pt x="195732" y="34023"/>
                  </a:lnTo>
                  <a:lnTo>
                    <a:pt x="195732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60">
              <a:extLst>
                <a:ext uri="{FF2B5EF4-FFF2-40B4-BE49-F238E27FC236}">
                  <a16:creationId xmlns:a16="http://schemas.microsoft.com/office/drawing/2014/main" id="{9F6840B0-D261-8887-2A35-BA10AD568EEA}"/>
                </a:ext>
              </a:extLst>
            </p:cNvPr>
            <p:cNvSpPr/>
            <p:nvPr/>
          </p:nvSpPr>
          <p:spPr>
            <a:xfrm>
              <a:off x="2582265" y="5316766"/>
              <a:ext cx="715645" cy="4445"/>
            </a:xfrm>
            <a:custGeom>
              <a:avLst/>
              <a:gdLst/>
              <a:ahLst/>
              <a:cxnLst/>
              <a:rect l="l" t="t" r="r" b="b"/>
              <a:pathLst>
                <a:path w="715645" h="4445">
                  <a:moveTo>
                    <a:pt x="715492" y="0"/>
                  </a:moveTo>
                  <a:lnTo>
                    <a:pt x="696150" y="0"/>
                  </a:lnTo>
                  <a:lnTo>
                    <a:pt x="696150" y="3886"/>
                  </a:lnTo>
                  <a:lnTo>
                    <a:pt x="715492" y="3886"/>
                  </a:lnTo>
                  <a:lnTo>
                    <a:pt x="715492" y="0"/>
                  </a:lnTo>
                  <a:close/>
                </a:path>
                <a:path w="715645" h="4445">
                  <a:moveTo>
                    <a:pt x="669086" y="0"/>
                  </a:moveTo>
                  <a:lnTo>
                    <a:pt x="649744" y="0"/>
                  </a:lnTo>
                  <a:lnTo>
                    <a:pt x="649744" y="3886"/>
                  </a:lnTo>
                  <a:lnTo>
                    <a:pt x="669086" y="3886"/>
                  </a:lnTo>
                  <a:lnTo>
                    <a:pt x="669086" y="0"/>
                  </a:lnTo>
                  <a:close/>
                </a:path>
                <a:path w="715645" h="4445">
                  <a:moveTo>
                    <a:pt x="622668" y="0"/>
                  </a:moveTo>
                  <a:lnTo>
                    <a:pt x="603338" y="0"/>
                  </a:lnTo>
                  <a:lnTo>
                    <a:pt x="603338" y="3886"/>
                  </a:lnTo>
                  <a:lnTo>
                    <a:pt x="622668" y="3886"/>
                  </a:lnTo>
                  <a:lnTo>
                    <a:pt x="622668" y="0"/>
                  </a:lnTo>
                  <a:close/>
                </a:path>
                <a:path w="715645" h="4445">
                  <a:moveTo>
                    <a:pt x="576262" y="0"/>
                  </a:moveTo>
                  <a:lnTo>
                    <a:pt x="556920" y="0"/>
                  </a:lnTo>
                  <a:lnTo>
                    <a:pt x="556920" y="3886"/>
                  </a:lnTo>
                  <a:lnTo>
                    <a:pt x="576262" y="3886"/>
                  </a:lnTo>
                  <a:lnTo>
                    <a:pt x="576262" y="0"/>
                  </a:lnTo>
                  <a:close/>
                </a:path>
                <a:path w="715645" h="4445">
                  <a:moveTo>
                    <a:pt x="529856" y="0"/>
                  </a:moveTo>
                  <a:lnTo>
                    <a:pt x="510514" y="0"/>
                  </a:lnTo>
                  <a:lnTo>
                    <a:pt x="510514" y="3886"/>
                  </a:lnTo>
                  <a:lnTo>
                    <a:pt x="529856" y="3886"/>
                  </a:lnTo>
                  <a:lnTo>
                    <a:pt x="529856" y="0"/>
                  </a:lnTo>
                  <a:close/>
                </a:path>
                <a:path w="715645" h="4445">
                  <a:moveTo>
                    <a:pt x="483438" y="0"/>
                  </a:moveTo>
                  <a:lnTo>
                    <a:pt x="464096" y="0"/>
                  </a:lnTo>
                  <a:lnTo>
                    <a:pt x="464096" y="3886"/>
                  </a:lnTo>
                  <a:lnTo>
                    <a:pt x="483438" y="3886"/>
                  </a:lnTo>
                  <a:lnTo>
                    <a:pt x="483438" y="0"/>
                  </a:lnTo>
                  <a:close/>
                </a:path>
                <a:path w="715645" h="4445">
                  <a:moveTo>
                    <a:pt x="437019" y="0"/>
                  </a:moveTo>
                  <a:lnTo>
                    <a:pt x="417702" y="0"/>
                  </a:lnTo>
                  <a:lnTo>
                    <a:pt x="417702" y="3886"/>
                  </a:lnTo>
                  <a:lnTo>
                    <a:pt x="437019" y="3886"/>
                  </a:lnTo>
                  <a:lnTo>
                    <a:pt x="437019" y="0"/>
                  </a:lnTo>
                  <a:close/>
                </a:path>
                <a:path w="715645" h="4445">
                  <a:moveTo>
                    <a:pt x="390626" y="0"/>
                  </a:moveTo>
                  <a:lnTo>
                    <a:pt x="371284" y="0"/>
                  </a:lnTo>
                  <a:lnTo>
                    <a:pt x="371284" y="3886"/>
                  </a:lnTo>
                  <a:lnTo>
                    <a:pt x="390626" y="3886"/>
                  </a:lnTo>
                  <a:lnTo>
                    <a:pt x="390626" y="0"/>
                  </a:lnTo>
                  <a:close/>
                </a:path>
                <a:path w="715645" h="4445">
                  <a:moveTo>
                    <a:pt x="344208" y="0"/>
                  </a:moveTo>
                  <a:lnTo>
                    <a:pt x="324865" y="0"/>
                  </a:lnTo>
                  <a:lnTo>
                    <a:pt x="324865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71564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802" y="3886"/>
                  </a:lnTo>
                  <a:lnTo>
                    <a:pt x="297802" y="0"/>
                  </a:lnTo>
                  <a:close/>
                </a:path>
                <a:path w="71564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715645" h="4445">
                  <a:moveTo>
                    <a:pt x="204990" y="0"/>
                  </a:moveTo>
                  <a:lnTo>
                    <a:pt x="185648" y="0"/>
                  </a:lnTo>
                  <a:lnTo>
                    <a:pt x="185648" y="3886"/>
                  </a:lnTo>
                  <a:lnTo>
                    <a:pt x="204990" y="3886"/>
                  </a:lnTo>
                  <a:lnTo>
                    <a:pt x="204990" y="0"/>
                  </a:lnTo>
                  <a:close/>
                </a:path>
                <a:path w="71564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86"/>
                  </a:lnTo>
                  <a:lnTo>
                    <a:pt x="158572" y="3886"/>
                  </a:lnTo>
                  <a:lnTo>
                    <a:pt x="158572" y="0"/>
                  </a:lnTo>
                  <a:close/>
                </a:path>
                <a:path w="715645" h="4445">
                  <a:moveTo>
                    <a:pt x="112153" y="0"/>
                  </a:moveTo>
                  <a:lnTo>
                    <a:pt x="92811" y="0"/>
                  </a:lnTo>
                  <a:lnTo>
                    <a:pt x="92811" y="3886"/>
                  </a:lnTo>
                  <a:lnTo>
                    <a:pt x="112153" y="3886"/>
                  </a:lnTo>
                  <a:lnTo>
                    <a:pt x="112153" y="0"/>
                  </a:lnTo>
                  <a:close/>
                </a:path>
                <a:path w="715645" h="4445">
                  <a:moveTo>
                    <a:pt x="65747" y="0"/>
                  </a:moveTo>
                  <a:lnTo>
                    <a:pt x="46418" y="0"/>
                  </a:lnTo>
                  <a:lnTo>
                    <a:pt x="46418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715645" h="4445">
                  <a:moveTo>
                    <a:pt x="19342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1943" y="1168"/>
                  </a:lnTo>
                  <a:lnTo>
                    <a:pt x="1943" y="3886"/>
                  </a:lnTo>
                  <a:lnTo>
                    <a:pt x="19342" y="3886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61">
              <a:extLst>
                <a:ext uri="{FF2B5EF4-FFF2-40B4-BE49-F238E27FC236}">
                  <a16:creationId xmlns:a16="http://schemas.microsoft.com/office/drawing/2014/main" id="{A1B8B146-3288-2A72-63F2-D99B2774DDF0}"/>
                </a:ext>
              </a:extLst>
            </p:cNvPr>
            <p:cNvSpPr/>
            <p:nvPr/>
          </p:nvSpPr>
          <p:spPr>
            <a:xfrm>
              <a:off x="2582265" y="5317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42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1942" y="2718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62">
              <a:extLst>
                <a:ext uri="{FF2B5EF4-FFF2-40B4-BE49-F238E27FC236}">
                  <a16:creationId xmlns:a16="http://schemas.microsoft.com/office/drawing/2014/main" id="{088BD628-292E-362F-02CA-659C292BCFA8}"/>
                </a:ext>
              </a:extLst>
            </p:cNvPr>
            <p:cNvSpPr/>
            <p:nvPr/>
          </p:nvSpPr>
          <p:spPr>
            <a:xfrm>
              <a:off x="2210981" y="5316766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802" y="3886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86"/>
                  </a:lnTo>
                  <a:lnTo>
                    <a:pt x="204978" y="3886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86"/>
                  </a:lnTo>
                  <a:lnTo>
                    <a:pt x="158572" y="3886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86"/>
                  </a:lnTo>
                  <a:lnTo>
                    <a:pt x="112166" y="3886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9664" y="3886"/>
                  </a:lnTo>
                  <a:lnTo>
                    <a:pt x="9664" y="1168"/>
                  </a:lnTo>
                  <a:lnTo>
                    <a:pt x="19329" y="1168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19329" y="1168"/>
                  </a:moveTo>
                  <a:lnTo>
                    <a:pt x="13538" y="1168"/>
                  </a:lnTo>
                  <a:lnTo>
                    <a:pt x="13538" y="3886"/>
                  </a:lnTo>
                  <a:lnTo>
                    <a:pt x="19329" y="3886"/>
                  </a:lnTo>
                  <a:lnTo>
                    <a:pt x="19329" y="1168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63">
              <a:extLst>
                <a:ext uri="{FF2B5EF4-FFF2-40B4-BE49-F238E27FC236}">
                  <a16:creationId xmlns:a16="http://schemas.microsoft.com/office/drawing/2014/main" id="{E3B116C3-DE10-E90D-6609-46021D00E7FB}"/>
                </a:ext>
              </a:extLst>
            </p:cNvPr>
            <p:cNvSpPr/>
            <p:nvPr/>
          </p:nvSpPr>
          <p:spPr>
            <a:xfrm>
              <a:off x="2220645" y="531793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873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3873" y="271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64">
              <a:extLst>
                <a:ext uri="{FF2B5EF4-FFF2-40B4-BE49-F238E27FC236}">
                  <a16:creationId xmlns:a16="http://schemas.microsoft.com/office/drawing/2014/main" id="{F0DF5A2B-14B3-8A91-4640-B3899CA30B19}"/>
                </a:ext>
              </a:extLst>
            </p:cNvPr>
            <p:cNvSpPr/>
            <p:nvPr/>
          </p:nvSpPr>
          <p:spPr>
            <a:xfrm>
              <a:off x="1143546" y="5316766"/>
              <a:ext cx="1040765" cy="4445"/>
            </a:xfrm>
            <a:custGeom>
              <a:avLst/>
              <a:gdLst/>
              <a:ahLst/>
              <a:cxnLst/>
              <a:rect l="l" t="t" r="r" b="b"/>
              <a:pathLst>
                <a:path w="1040764" h="4445">
                  <a:moveTo>
                    <a:pt x="1040371" y="0"/>
                  </a:moveTo>
                  <a:lnTo>
                    <a:pt x="1021029" y="0"/>
                  </a:lnTo>
                  <a:lnTo>
                    <a:pt x="1021029" y="3886"/>
                  </a:lnTo>
                  <a:lnTo>
                    <a:pt x="1040371" y="3886"/>
                  </a:lnTo>
                  <a:lnTo>
                    <a:pt x="1040371" y="0"/>
                  </a:lnTo>
                  <a:close/>
                </a:path>
                <a:path w="1040764" h="4445">
                  <a:moveTo>
                    <a:pt x="993952" y="0"/>
                  </a:moveTo>
                  <a:lnTo>
                    <a:pt x="974610" y="0"/>
                  </a:lnTo>
                  <a:lnTo>
                    <a:pt x="974610" y="3886"/>
                  </a:lnTo>
                  <a:lnTo>
                    <a:pt x="993952" y="3886"/>
                  </a:lnTo>
                  <a:lnTo>
                    <a:pt x="993952" y="0"/>
                  </a:lnTo>
                  <a:close/>
                </a:path>
                <a:path w="1040764" h="4445">
                  <a:moveTo>
                    <a:pt x="947547" y="0"/>
                  </a:moveTo>
                  <a:lnTo>
                    <a:pt x="928204" y="0"/>
                  </a:lnTo>
                  <a:lnTo>
                    <a:pt x="928204" y="3886"/>
                  </a:lnTo>
                  <a:lnTo>
                    <a:pt x="947547" y="3886"/>
                  </a:lnTo>
                  <a:lnTo>
                    <a:pt x="947547" y="0"/>
                  </a:lnTo>
                  <a:close/>
                </a:path>
                <a:path w="1040764" h="4445">
                  <a:moveTo>
                    <a:pt x="901128" y="0"/>
                  </a:moveTo>
                  <a:lnTo>
                    <a:pt x="881799" y="0"/>
                  </a:lnTo>
                  <a:lnTo>
                    <a:pt x="881799" y="3886"/>
                  </a:lnTo>
                  <a:lnTo>
                    <a:pt x="901128" y="3886"/>
                  </a:lnTo>
                  <a:lnTo>
                    <a:pt x="901128" y="0"/>
                  </a:lnTo>
                  <a:close/>
                </a:path>
                <a:path w="1040764" h="4445">
                  <a:moveTo>
                    <a:pt x="854722" y="0"/>
                  </a:moveTo>
                  <a:lnTo>
                    <a:pt x="835380" y="0"/>
                  </a:lnTo>
                  <a:lnTo>
                    <a:pt x="835380" y="3886"/>
                  </a:lnTo>
                  <a:lnTo>
                    <a:pt x="854722" y="3886"/>
                  </a:lnTo>
                  <a:lnTo>
                    <a:pt x="854722" y="0"/>
                  </a:lnTo>
                  <a:close/>
                </a:path>
                <a:path w="1040764" h="4445">
                  <a:moveTo>
                    <a:pt x="808316" y="0"/>
                  </a:moveTo>
                  <a:lnTo>
                    <a:pt x="788974" y="0"/>
                  </a:lnTo>
                  <a:lnTo>
                    <a:pt x="788974" y="3886"/>
                  </a:lnTo>
                  <a:lnTo>
                    <a:pt x="808316" y="3886"/>
                  </a:lnTo>
                  <a:lnTo>
                    <a:pt x="808316" y="0"/>
                  </a:lnTo>
                  <a:close/>
                </a:path>
                <a:path w="1040764" h="4445">
                  <a:moveTo>
                    <a:pt x="761898" y="0"/>
                  </a:moveTo>
                  <a:lnTo>
                    <a:pt x="742556" y="0"/>
                  </a:lnTo>
                  <a:lnTo>
                    <a:pt x="742556" y="3886"/>
                  </a:lnTo>
                  <a:lnTo>
                    <a:pt x="761898" y="3886"/>
                  </a:lnTo>
                  <a:lnTo>
                    <a:pt x="761898" y="0"/>
                  </a:lnTo>
                  <a:close/>
                </a:path>
                <a:path w="1040764" h="4445">
                  <a:moveTo>
                    <a:pt x="715492" y="0"/>
                  </a:moveTo>
                  <a:lnTo>
                    <a:pt x="696163" y="0"/>
                  </a:lnTo>
                  <a:lnTo>
                    <a:pt x="696163" y="3886"/>
                  </a:lnTo>
                  <a:lnTo>
                    <a:pt x="715492" y="3886"/>
                  </a:lnTo>
                  <a:lnTo>
                    <a:pt x="715492" y="0"/>
                  </a:lnTo>
                  <a:close/>
                </a:path>
                <a:path w="1040764" h="4445">
                  <a:moveTo>
                    <a:pt x="669086" y="0"/>
                  </a:moveTo>
                  <a:lnTo>
                    <a:pt x="649744" y="0"/>
                  </a:lnTo>
                  <a:lnTo>
                    <a:pt x="649744" y="3886"/>
                  </a:lnTo>
                  <a:lnTo>
                    <a:pt x="669086" y="3886"/>
                  </a:lnTo>
                  <a:lnTo>
                    <a:pt x="669086" y="0"/>
                  </a:lnTo>
                  <a:close/>
                </a:path>
                <a:path w="1040764" h="4445">
                  <a:moveTo>
                    <a:pt x="622668" y="0"/>
                  </a:moveTo>
                  <a:lnTo>
                    <a:pt x="603326" y="0"/>
                  </a:lnTo>
                  <a:lnTo>
                    <a:pt x="603326" y="3886"/>
                  </a:lnTo>
                  <a:lnTo>
                    <a:pt x="622668" y="3886"/>
                  </a:lnTo>
                  <a:lnTo>
                    <a:pt x="622668" y="0"/>
                  </a:lnTo>
                  <a:close/>
                </a:path>
                <a:path w="1040764" h="4445">
                  <a:moveTo>
                    <a:pt x="576262" y="0"/>
                  </a:moveTo>
                  <a:lnTo>
                    <a:pt x="556920" y="0"/>
                  </a:lnTo>
                  <a:lnTo>
                    <a:pt x="556920" y="3886"/>
                  </a:lnTo>
                  <a:lnTo>
                    <a:pt x="576262" y="3886"/>
                  </a:lnTo>
                  <a:lnTo>
                    <a:pt x="576262" y="0"/>
                  </a:lnTo>
                  <a:close/>
                </a:path>
                <a:path w="1040764" h="4445">
                  <a:moveTo>
                    <a:pt x="529844" y="0"/>
                  </a:moveTo>
                  <a:lnTo>
                    <a:pt x="510514" y="0"/>
                  </a:lnTo>
                  <a:lnTo>
                    <a:pt x="510514" y="3886"/>
                  </a:lnTo>
                  <a:lnTo>
                    <a:pt x="529844" y="3886"/>
                  </a:lnTo>
                  <a:lnTo>
                    <a:pt x="529844" y="0"/>
                  </a:lnTo>
                  <a:close/>
                </a:path>
                <a:path w="1040764" h="4445">
                  <a:moveTo>
                    <a:pt x="483438" y="0"/>
                  </a:moveTo>
                  <a:lnTo>
                    <a:pt x="464108" y="0"/>
                  </a:lnTo>
                  <a:lnTo>
                    <a:pt x="464108" y="3886"/>
                  </a:lnTo>
                  <a:lnTo>
                    <a:pt x="483438" y="3886"/>
                  </a:lnTo>
                  <a:lnTo>
                    <a:pt x="483438" y="0"/>
                  </a:lnTo>
                  <a:close/>
                </a:path>
                <a:path w="1040764" h="4445">
                  <a:moveTo>
                    <a:pt x="437032" y="0"/>
                  </a:moveTo>
                  <a:lnTo>
                    <a:pt x="417690" y="0"/>
                  </a:lnTo>
                  <a:lnTo>
                    <a:pt x="417690" y="3886"/>
                  </a:lnTo>
                  <a:lnTo>
                    <a:pt x="437032" y="3886"/>
                  </a:lnTo>
                  <a:lnTo>
                    <a:pt x="437032" y="0"/>
                  </a:lnTo>
                  <a:close/>
                </a:path>
                <a:path w="1040764" h="4445">
                  <a:moveTo>
                    <a:pt x="390613" y="0"/>
                  </a:moveTo>
                  <a:lnTo>
                    <a:pt x="371271" y="0"/>
                  </a:lnTo>
                  <a:lnTo>
                    <a:pt x="371271" y="3886"/>
                  </a:lnTo>
                  <a:lnTo>
                    <a:pt x="390613" y="3886"/>
                  </a:lnTo>
                  <a:lnTo>
                    <a:pt x="390613" y="0"/>
                  </a:lnTo>
                  <a:close/>
                </a:path>
                <a:path w="1040764" h="4445">
                  <a:moveTo>
                    <a:pt x="344208" y="0"/>
                  </a:moveTo>
                  <a:lnTo>
                    <a:pt x="324866" y="0"/>
                  </a:lnTo>
                  <a:lnTo>
                    <a:pt x="324866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1040764" h="4445">
                  <a:moveTo>
                    <a:pt x="297789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789" y="3886"/>
                  </a:lnTo>
                  <a:lnTo>
                    <a:pt x="297789" y="0"/>
                  </a:lnTo>
                  <a:close/>
                </a:path>
                <a:path w="1040764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1040764" h="4445">
                  <a:moveTo>
                    <a:pt x="204978" y="0"/>
                  </a:moveTo>
                  <a:lnTo>
                    <a:pt x="185635" y="0"/>
                  </a:lnTo>
                  <a:lnTo>
                    <a:pt x="185635" y="3886"/>
                  </a:lnTo>
                  <a:lnTo>
                    <a:pt x="204978" y="3886"/>
                  </a:lnTo>
                  <a:lnTo>
                    <a:pt x="204978" y="0"/>
                  </a:lnTo>
                  <a:close/>
                </a:path>
                <a:path w="1040764" h="4445">
                  <a:moveTo>
                    <a:pt x="158559" y="0"/>
                  </a:moveTo>
                  <a:lnTo>
                    <a:pt x="139217" y="0"/>
                  </a:lnTo>
                  <a:lnTo>
                    <a:pt x="139217" y="3886"/>
                  </a:lnTo>
                  <a:lnTo>
                    <a:pt x="158559" y="3886"/>
                  </a:lnTo>
                  <a:lnTo>
                    <a:pt x="158559" y="0"/>
                  </a:lnTo>
                  <a:close/>
                </a:path>
                <a:path w="1040764" h="4445">
                  <a:moveTo>
                    <a:pt x="112153" y="0"/>
                  </a:moveTo>
                  <a:lnTo>
                    <a:pt x="92824" y="0"/>
                  </a:lnTo>
                  <a:lnTo>
                    <a:pt x="92824" y="3886"/>
                  </a:lnTo>
                  <a:lnTo>
                    <a:pt x="112153" y="3886"/>
                  </a:lnTo>
                  <a:lnTo>
                    <a:pt x="112153" y="0"/>
                  </a:lnTo>
                  <a:close/>
                </a:path>
                <a:path w="1040764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1040764" h="4445">
                  <a:moveTo>
                    <a:pt x="19329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1930" y="1168"/>
                  </a:lnTo>
                  <a:lnTo>
                    <a:pt x="1930" y="3886"/>
                  </a:lnTo>
                  <a:lnTo>
                    <a:pt x="19329" y="3886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65">
              <a:extLst>
                <a:ext uri="{FF2B5EF4-FFF2-40B4-BE49-F238E27FC236}">
                  <a16:creationId xmlns:a16="http://schemas.microsoft.com/office/drawing/2014/main" id="{8227CDCD-30C5-AC26-18E4-9A2EFF5464F9}"/>
                </a:ext>
              </a:extLst>
            </p:cNvPr>
            <p:cNvSpPr/>
            <p:nvPr/>
          </p:nvSpPr>
          <p:spPr>
            <a:xfrm>
              <a:off x="1143546" y="5317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931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1931" y="2718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66">
              <a:extLst>
                <a:ext uri="{FF2B5EF4-FFF2-40B4-BE49-F238E27FC236}">
                  <a16:creationId xmlns:a16="http://schemas.microsoft.com/office/drawing/2014/main" id="{A0E9BDE5-C7DB-1A23-CAA9-33090FB2F477}"/>
                </a:ext>
              </a:extLst>
            </p:cNvPr>
            <p:cNvSpPr/>
            <p:nvPr/>
          </p:nvSpPr>
          <p:spPr>
            <a:xfrm>
              <a:off x="1143546" y="531870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67">
              <a:extLst>
                <a:ext uri="{FF2B5EF4-FFF2-40B4-BE49-F238E27FC236}">
                  <a16:creationId xmlns:a16="http://schemas.microsoft.com/office/drawing/2014/main" id="{A1D3E93E-EDAE-7E4E-8D21-EC26D240448B}"/>
                </a:ext>
              </a:extLst>
            </p:cNvPr>
            <p:cNvSpPr/>
            <p:nvPr/>
          </p:nvSpPr>
          <p:spPr>
            <a:xfrm>
              <a:off x="1143549" y="53186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68">
              <a:extLst>
                <a:ext uri="{FF2B5EF4-FFF2-40B4-BE49-F238E27FC236}">
                  <a16:creationId xmlns:a16="http://schemas.microsoft.com/office/drawing/2014/main" id="{6E43CED2-A6DC-437D-F0BA-BB759060A6CE}"/>
                </a:ext>
              </a:extLst>
            </p:cNvPr>
            <p:cNvSpPr/>
            <p:nvPr/>
          </p:nvSpPr>
          <p:spPr>
            <a:xfrm>
              <a:off x="3282289" y="531870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69">
              <a:extLst>
                <a:ext uri="{FF2B5EF4-FFF2-40B4-BE49-F238E27FC236}">
                  <a16:creationId xmlns:a16="http://schemas.microsoft.com/office/drawing/2014/main" id="{2D7E57F6-F6CB-98B8-8389-9D45EBFAF534}"/>
                </a:ext>
              </a:extLst>
            </p:cNvPr>
            <p:cNvSpPr/>
            <p:nvPr/>
          </p:nvSpPr>
          <p:spPr>
            <a:xfrm>
              <a:off x="3282306" y="53186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70">
              <a:extLst>
                <a:ext uri="{FF2B5EF4-FFF2-40B4-BE49-F238E27FC236}">
                  <a16:creationId xmlns:a16="http://schemas.microsoft.com/office/drawing/2014/main" id="{DEB798F2-0DA9-83C0-3933-DB6C88C6B18A}"/>
                </a:ext>
              </a:extLst>
            </p:cNvPr>
            <p:cNvSpPr/>
            <p:nvPr/>
          </p:nvSpPr>
          <p:spPr>
            <a:xfrm>
              <a:off x="926363" y="5294122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289"/>
                  </a:moveTo>
                  <a:lnTo>
                    <a:pt x="0" y="26289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89"/>
                  </a:lnTo>
                  <a:close/>
                </a:path>
                <a:path w="194309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95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53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401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86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0380" y="44767"/>
                  </a:moveTo>
                  <a:lnTo>
                    <a:pt x="127101" y="44767"/>
                  </a:lnTo>
                  <a:lnTo>
                    <a:pt x="144297" y="27038"/>
                  </a:lnTo>
                  <a:lnTo>
                    <a:pt x="146862" y="23914"/>
                  </a:lnTo>
                  <a:lnTo>
                    <a:pt x="148221" y="21742"/>
                  </a:lnTo>
                  <a:lnTo>
                    <a:pt x="149707" y="18135"/>
                  </a:lnTo>
                  <a:lnTo>
                    <a:pt x="150114" y="16167"/>
                  </a:lnTo>
                  <a:lnTo>
                    <a:pt x="150114" y="9855"/>
                  </a:lnTo>
                  <a:lnTo>
                    <a:pt x="148551" y="6451"/>
                  </a:lnTo>
                  <a:lnTo>
                    <a:pt x="142468" y="1295"/>
                  </a:lnTo>
                  <a:lnTo>
                    <a:pt x="138404" y="0"/>
                  </a:lnTo>
                  <a:lnTo>
                    <a:pt x="131368" y="0"/>
                  </a:lnTo>
                  <a:lnTo>
                    <a:pt x="129197" y="266"/>
                  </a:lnTo>
                  <a:lnTo>
                    <a:pt x="124599" y="1358"/>
                  </a:lnTo>
                  <a:lnTo>
                    <a:pt x="122085" y="2171"/>
                  </a:lnTo>
                  <a:lnTo>
                    <a:pt x="119392" y="3263"/>
                  </a:lnTo>
                  <a:lnTo>
                    <a:pt x="119392" y="10058"/>
                  </a:lnTo>
                  <a:lnTo>
                    <a:pt x="122021" y="8559"/>
                  </a:lnTo>
                  <a:lnTo>
                    <a:pt x="124536" y="7480"/>
                  </a:lnTo>
                  <a:lnTo>
                    <a:pt x="129133" y="6057"/>
                  </a:lnTo>
                  <a:lnTo>
                    <a:pt x="131368" y="5638"/>
                  </a:lnTo>
                  <a:lnTo>
                    <a:pt x="136436" y="5638"/>
                  </a:lnTo>
                  <a:lnTo>
                    <a:pt x="138811" y="6515"/>
                  </a:lnTo>
                  <a:lnTo>
                    <a:pt x="142468" y="9779"/>
                  </a:lnTo>
                  <a:lnTo>
                    <a:pt x="143421" y="11963"/>
                  </a:lnTo>
                  <a:lnTo>
                    <a:pt x="143421" y="16167"/>
                  </a:lnTo>
                  <a:lnTo>
                    <a:pt x="119049" y="44767"/>
                  </a:lnTo>
                  <a:lnTo>
                    <a:pt x="119049" y="50393"/>
                  </a:lnTo>
                  <a:lnTo>
                    <a:pt x="150380" y="50393"/>
                  </a:lnTo>
                  <a:lnTo>
                    <a:pt x="150380" y="44767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60"/>
                  </a:lnTo>
                  <a:lnTo>
                    <a:pt x="186194" y="19227"/>
                  </a:lnTo>
                  <a:lnTo>
                    <a:pt x="181864" y="17665"/>
                  </a:lnTo>
                  <a:lnTo>
                    <a:pt x="176390" y="17665"/>
                  </a:lnTo>
                  <a:lnTo>
                    <a:pt x="173469" y="17932"/>
                  </a:lnTo>
                  <a:lnTo>
                    <a:pt x="170561" y="18681"/>
                  </a:lnTo>
                  <a:lnTo>
                    <a:pt x="170561" y="6515"/>
                  </a:lnTo>
                  <a:lnTo>
                    <a:pt x="190652" y="6515"/>
                  </a:lnTo>
                  <a:lnTo>
                    <a:pt x="190652" y="889"/>
                  </a:lnTo>
                  <a:lnTo>
                    <a:pt x="164465" y="889"/>
                  </a:lnTo>
                  <a:lnTo>
                    <a:pt x="164465" y="25742"/>
                  </a:lnTo>
                  <a:lnTo>
                    <a:pt x="166293" y="24930"/>
                  </a:lnTo>
                  <a:lnTo>
                    <a:pt x="168122" y="24320"/>
                  </a:lnTo>
                  <a:lnTo>
                    <a:pt x="171640" y="23495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20"/>
                  </a:lnTo>
                  <a:lnTo>
                    <a:pt x="186461" y="28384"/>
                  </a:lnTo>
                  <a:lnTo>
                    <a:pt x="187604" y="31115"/>
                  </a:lnTo>
                  <a:lnTo>
                    <a:pt x="187604" y="37973"/>
                  </a:lnTo>
                  <a:lnTo>
                    <a:pt x="186461" y="40690"/>
                  </a:lnTo>
                  <a:lnTo>
                    <a:pt x="182067" y="44767"/>
                  </a:lnTo>
                  <a:lnTo>
                    <a:pt x="179019" y="45707"/>
                  </a:lnTo>
                  <a:lnTo>
                    <a:pt x="172859" y="45707"/>
                  </a:lnTo>
                  <a:lnTo>
                    <a:pt x="170624" y="45504"/>
                  </a:lnTo>
                  <a:lnTo>
                    <a:pt x="166357" y="44424"/>
                  </a:lnTo>
                  <a:lnTo>
                    <a:pt x="164325" y="43611"/>
                  </a:lnTo>
                  <a:lnTo>
                    <a:pt x="162369" y="42519"/>
                  </a:lnTo>
                  <a:lnTo>
                    <a:pt x="162369" y="49250"/>
                  </a:lnTo>
                  <a:lnTo>
                    <a:pt x="164668" y="49999"/>
                  </a:lnTo>
                  <a:lnTo>
                    <a:pt x="166839" y="50469"/>
                  </a:lnTo>
                  <a:lnTo>
                    <a:pt x="168998" y="50812"/>
                  </a:lnTo>
                  <a:lnTo>
                    <a:pt x="173266" y="51282"/>
                  </a:lnTo>
                  <a:lnTo>
                    <a:pt x="181317" y="51282"/>
                  </a:lnTo>
                  <a:lnTo>
                    <a:pt x="185991" y="49860"/>
                  </a:lnTo>
                  <a:lnTo>
                    <a:pt x="192620" y="44018"/>
                  </a:lnTo>
                  <a:lnTo>
                    <a:pt x="194310" y="39878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71">
              <a:extLst>
                <a:ext uri="{FF2B5EF4-FFF2-40B4-BE49-F238E27FC236}">
                  <a16:creationId xmlns:a16="http://schemas.microsoft.com/office/drawing/2014/main" id="{6B0451CF-C9F1-E2EC-66AC-A75E197DE88B}"/>
                </a:ext>
              </a:extLst>
            </p:cNvPr>
            <p:cNvSpPr/>
            <p:nvPr/>
          </p:nvSpPr>
          <p:spPr>
            <a:xfrm>
              <a:off x="3278416" y="5077676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72">
              <a:extLst>
                <a:ext uri="{FF2B5EF4-FFF2-40B4-BE49-F238E27FC236}">
                  <a16:creationId xmlns:a16="http://schemas.microsoft.com/office/drawing/2014/main" id="{2EFB8B59-AB99-0E91-AB85-3DD942C2844E}"/>
                </a:ext>
              </a:extLst>
            </p:cNvPr>
            <p:cNvSpPr/>
            <p:nvPr/>
          </p:nvSpPr>
          <p:spPr>
            <a:xfrm>
              <a:off x="1143546" y="5079613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73">
              <a:extLst>
                <a:ext uri="{FF2B5EF4-FFF2-40B4-BE49-F238E27FC236}">
                  <a16:creationId xmlns:a16="http://schemas.microsoft.com/office/drawing/2014/main" id="{0656535B-352C-8073-6FCE-7A90543FF087}"/>
                </a:ext>
              </a:extLst>
            </p:cNvPr>
            <p:cNvSpPr/>
            <p:nvPr/>
          </p:nvSpPr>
          <p:spPr>
            <a:xfrm>
              <a:off x="1143546" y="507961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74">
              <a:extLst>
                <a:ext uri="{FF2B5EF4-FFF2-40B4-BE49-F238E27FC236}">
                  <a16:creationId xmlns:a16="http://schemas.microsoft.com/office/drawing/2014/main" id="{99B90CA3-EE60-510B-5939-B25D1B4C1E5C}"/>
                </a:ext>
              </a:extLst>
            </p:cNvPr>
            <p:cNvSpPr/>
            <p:nvPr/>
          </p:nvSpPr>
          <p:spPr>
            <a:xfrm>
              <a:off x="1143549" y="507959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75">
              <a:extLst>
                <a:ext uri="{FF2B5EF4-FFF2-40B4-BE49-F238E27FC236}">
                  <a16:creationId xmlns:a16="http://schemas.microsoft.com/office/drawing/2014/main" id="{BEABB3D5-678C-E55C-5364-804726CD235B}"/>
                </a:ext>
              </a:extLst>
            </p:cNvPr>
            <p:cNvSpPr/>
            <p:nvPr/>
          </p:nvSpPr>
          <p:spPr>
            <a:xfrm>
              <a:off x="3282289" y="507961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76">
              <a:extLst>
                <a:ext uri="{FF2B5EF4-FFF2-40B4-BE49-F238E27FC236}">
                  <a16:creationId xmlns:a16="http://schemas.microsoft.com/office/drawing/2014/main" id="{FE68060D-AA77-A41F-7798-8106A3651464}"/>
                </a:ext>
              </a:extLst>
            </p:cNvPr>
            <p:cNvSpPr/>
            <p:nvPr/>
          </p:nvSpPr>
          <p:spPr>
            <a:xfrm>
              <a:off x="3282306" y="507959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77">
              <a:extLst>
                <a:ext uri="{FF2B5EF4-FFF2-40B4-BE49-F238E27FC236}">
                  <a16:creationId xmlns:a16="http://schemas.microsoft.com/office/drawing/2014/main" id="{643D503C-BA7C-4871-4929-89D778D67065}"/>
                </a:ext>
              </a:extLst>
            </p:cNvPr>
            <p:cNvSpPr/>
            <p:nvPr/>
          </p:nvSpPr>
          <p:spPr>
            <a:xfrm>
              <a:off x="926363" y="5055019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301"/>
                  </a:lnTo>
                  <a:close/>
                </a:path>
                <a:path w="196215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6215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6215" h="51435">
                  <a:moveTo>
                    <a:pt x="150380" y="44767"/>
                  </a:moveTo>
                  <a:lnTo>
                    <a:pt x="127101" y="44767"/>
                  </a:lnTo>
                  <a:lnTo>
                    <a:pt x="144297" y="27051"/>
                  </a:lnTo>
                  <a:lnTo>
                    <a:pt x="146862" y="23926"/>
                  </a:lnTo>
                  <a:lnTo>
                    <a:pt x="148221" y="21742"/>
                  </a:lnTo>
                  <a:lnTo>
                    <a:pt x="149707" y="18148"/>
                  </a:lnTo>
                  <a:lnTo>
                    <a:pt x="150114" y="16167"/>
                  </a:lnTo>
                  <a:lnTo>
                    <a:pt x="150114" y="9867"/>
                  </a:lnTo>
                  <a:lnTo>
                    <a:pt x="148551" y="6464"/>
                  </a:lnTo>
                  <a:lnTo>
                    <a:pt x="142468" y="1295"/>
                  </a:lnTo>
                  <a:lnTo>
                    <a:pt x="138404" y="12"/>
                  </a:lnTo>
                  <a:lnTo>
                    <a:pt x="131368" y="12"/>
                  </a:lnTo>
                  <a:lnTo>
                    <a:pt x="129197" y="279"/>
                  </a:lnTo>
                  <a:lnTo>
                    <a:pt x="124599" y="1371"/>
                  </a:lnTo>
                  <a:lnTo>
                    <a:pt x="122085" y="2171"/>
                  </a:lnTo>
                  <a:lnTo>
                    <a:pt x="119392" y="3276"/>
                  </a:lnTo>
                  <a:lnTo>
                    <a:pt x="119392" y="10058"/>
                  </a:lnTo>
                  <a:lnTo>
                    <a:pt x="122021" y="8559"/>
                  </a:lnTo>
                  <a:lnTo>
                    <a:pt x="124536" y="7480"/>
                  </a:lnTo>
                  <a:lnTo>
                    <a:pt x="129133" y="6057"/>
                  </a:lnTo>
                  <a:lnTo>
                    <a:pt x="131368" y="5638"/>
                  </a:lnTo>
                  <a:lnTo>
                    <a:pt x="136436" y="5638"/>
                  </a:lnTo>
                  <a:lnTo>
                    <a:pt x="138811" y="6527"/>
                  </a:lnTo>
                  <a:lnTo>
                    <a:pt x="142468" y="9791"/>
                  </a:lnTo>
                  <a:lnTo>
                    <a:pt x="143421" y="11963"/>
                  </a:lnTo>
                  <a:lnTo>
                    <a:pt x="143421" y="16167"/>
                  </a:lnTo>
                  <a:lnTo>
                    <a:pt x="119049" y="44767"/>
                  </a:lnTo>
                  <a:lnTo>
                    <a:pt x="119049" y="50406"/>
                  </a:lnTo>
                  <a:lnTo>
                    <a:pt x="150380" y="50406"/>
                  </a:lnTo>
                  <a:lnTo>
                    <a:pt x="150380" y="44767"/>
                  </a:lnTo>
                  <a:close/>
                </a:path>
                <a:path w="196215" h="51435">
                  <a:moveTo>
                    <a:pt x="195732" y="17399"/>
                  </a:moveTo>
                  <a:lnTo>
                    <a:pt x="194246" y="11010"/>
                  </a:lnTo>
                  <a:lnTo>
                    <a:pt x="191338" y="6591"/>
                  </a:lnTo>
                  <a:lnTo>
                    <a:pt x="190449" y="5295"/>
                  </a:lnTo>
                  <a:lnTo>
                    <a:pt x="189026" y="3225"/>
                  </a:lnTo>
                  <a:lnTo>
                    <a:pt x="189026" y="18884"/>
                  </a:lnTo>
                  <a:lnTo>
                    <a:pt x="189026" y="32473"/>
                  </a:lnTo>
                  <a:lnTo>
                    <a:pt x="188150" y="37566"/>
                  </a:lnTo>
                  <a:lnTo>
                    <a:pt x="186461" y="40970"/>
                  </a:lnTo>
                  <a:lnTo>
                    <a:pt x="184696" y="44361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61"/>
                  </a:lnTo>
                  <a:lnTo>
                    <a:pt x="169125" y="37566"/>
                  </a:lnTo>
                  <a:lnTo>
                    <a:pt x="168325" y="32473"/>
                  </a:lnTo>
                  <a:lnTo>
                    <a:pt x="168325" y="18884"/>
                  </a:lnTo>
                  <a:lnTo>
                    <a:pt x="169125" y="13792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92"/>
                  </a:lnTo>
                  <a:lnTo>
                    <a:pt x="189026" y="18884"/>
                  </a:lnTo>
                  <a:lnTo>
                    <a:pt x="189026" y="3225"/>
                  </a:lnTo>
                  <a:lnTo>
                    <a:pt x="188353" y="2235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35"/>
                  </a:lnTo>
                  <a:lnTo>
                    <a:pt x="165950" y="6591"/>
                  </a:lnTo>
                  <a:lnTo>
                    <a:pt x="163042" y="11010"/>
                  </a:lnTo>
                  <a:lnTo>
                    <a:pt x="161620" y="17399"/>
                  </a:lnTo>
                  <a:lnTo>
                    <a:pt x="161620" y="34036"/>
                  </a:lnTo>
                  <a:lnTo>
                    <a:pt x="163042" y="40424"/>
                  </a:lnTo>
                  <a:lnTo>
                    <a:pt x="168859" y="49110"/>
                  </a:lnTo>
                  <a:lnTo>
                    <a:pt x="173062" y="51282"/>
                  </a:lnTo>
                  <a:lnTo>
                    <a:pt x="184162" y="51282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24"/>
                  </a:lnTo>
                  <a:lnTo>
                    <a:pt x="195732" y="34036"/>
                  </a:lnTo>
                  <a:lnTo>
                    <a:pt x="195732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78">
              <a:extLst>
                <a:ext uri="{FF2B5EF4-FFF2-40B4-BE49-F238E27FC236}">
                  <a16:creationId xmlns:a16="http://schemas.microsoft.com/office/drawing/2014/main" id="{707F924C-A318-4C11-6B8F-87172F8EAA5B}"/>
                </a:ext>
              </a:extLst>
            </p:cNvPr>
            <p:cNvSpPr/>
            <p:nvPr/>
          </p:nvSpPr>
          <p:spPr>
            <a:xfrm>
              <a:off x="3278416" y="4838573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79">
              <a:extLst>
                <a:ext uri="{FF2B5EF4-FFF2-40B4-BE49-F238E27FC236}">
                  <a16:creationId xmlns:a16="http://schemas.microsoft.com/office/drawing/2014/main" id="{F3684FCF-247A-C334-A0CE-74B05A07D02E}"/>
                </a:ext>
              </a:extLst>
            </p:cNvPr>
            <p:cNvSpPr/>
            <p:nvPr/>
          </p:nvSpPr>
          <p:spPr>
            <a:xfrm>
              <a:off x="1143546" y="4840510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80">
              <a:extLst>
                <a:ext uri="{FF2B5EF4-FFF2-40B4-BE49-F238E27FC236}">
                  <a16:creationId xmlns:a16="http://schemas.microsoft.com/office/drawing/2014/main" id="{9347FE0D-778C-B9B2-6EEB-C1537FDA88E7}"/>
                </a:ext>
              </a:extLst>
            </p:cNvPr>
            <p:cNvSpPr/>
            <p:nvPr/>
          </p:nvSpPr>
          <p:spPr>
            <a:xfrm>
              <a:off x="1143546" y="48405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81">
              <a:extLst>
                <a:ext uri="{FF2B5EF4-FFF2-40B4-BE49-F238E27FC236}">
                  <a16:creationId xmlns:a16="http://schemas.microsoft.com/office/drawing/2014/main" id="{424DD175-B2BC-45FF-245B-4F0165740A42}"/>
                </a:ext>
              </a:extLst>
            </p:cNvPr>
            <p:cNvSpPr/>
            <p:nvPr/>
          </p:nvSpPr>
          <p:spPr>
            <a:xfrm>
              <a:off x="1143549" y="484049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82">
              <a:extLst>
                <a:ext uri="{FF2B5EF4-FFF2-40B4-BE49-F238E27FC236}">
                  <a16:creationId xmlns:a16="http://schemas.microsoft.com/office/drawing/2014/main" id="{11B4F98F-FFB6-D46B-603D-3F30CC9EF168}"/>
                </a:ext>
              </a:extLst>
            </p:cNvPr>
            <p:cNvSpPr/>
            <p:nvPr/>
          </p:nvSpPr>
          <p:spPr>
            <a:xfrm>
              <a:off x="3282289" y="48405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83">
              <a:extLst>
                <a:ext uri="{FF2B5EF4-FFF2-40B4-BE49-F238E27FC236}">
                  <a16:creationId xmlns:a16="http://schemas.microsoft.com/office/drawing/2014/main" id="{B80EFBA0-253A-2787-D153-431E8ED16DC9}"/>
                </a:ext>
              </a:extLst>
            </p:cNvPr>
            <p:cNvSpPr/>
            <p:nvPr/>
          </p:nvSpPr>
          <p:spPr>
            <a:xfrm>
              <a:off x="3282306" y="484049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84">
              <a:extLst>
                <a:ext uri="{FF2B5EF4-FFF2-40B4-BE49-F238E27FC236}">
                  <a16:creationId xmlns:a16="http://schemas.microsoft.com/office/drawing/2014/main" id="{59D3FD26-0A36-9477-61B9-338CF0952E15}"/>
                </a:ext>
              </a:extLst>
            </p:cNvPr>
            <p:cNvSpPr/>
            <p:nvPr/>
          </p:nvSpPr>
          <p:spPr>
            <a:xfrm>
              <a:off x="926363" y="4815916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40"/>
                  </a:lnTo>
                  <a:lnTo>
                    <a:pt x="42367" y="31940"/>
                  </a:lnTo>
                  <a:lnTo>
                    <a:pt x="42367" y="26301"/>
                  </a:lnTo>
                  <a:close/>
                </a:path>
                <a:path w="194309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604"/>
                  </a:lnTo>
                  <a:lnTo>
                    <a:pt x="82842" y="5308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62"/>
                  </a:lnTo>
                  <a:lnTo>
                    <a:pt x="67614" y="46062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7010"/>
                  </a:lnTo>
                  <a:lnTo>
                    <a:pt x="67614" y="5308"/>
                  </a:lnTo>
                  <a:lnTo>
                    <a:pt x="74523" y="5308"/>
                  </a:lnTo>
                  <a:lnTo>
                    <a:pt x="77089" y="7010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604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23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23"/>
                  </a:lnTo>
                  <a:lnTo>
                    <a:pt x="82842" y="46062"/>
                  </a:lnTo>
                  <a:lnTo>
                    <a:pt x="83731" y="44780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0926" y="44780"/>
                  </a:moveTo>
                  <a:lnTo>
                    <a:pt x="140030" y="44780"/>
                  </a:lnTo>
                  <a:lnTo>
                    <a:pt x="140030" y="901"/>
                  </a:lnTo>
                  <a:lnTo>
                    <a:pt x="133337" y="901"/>
                  </a:lnTo>
                  <a:lnTo>
                    <a:pt x="121564" y="3276"/>
                  </a:lnTo>
                  <a:lnTo>
                    <a:pt x="121564" y="9385"/>
                  </a:lnTo>
                  <a:lnTo>
                    <a:pt x="133400" y="7010"/>
                  </a:lnTo>
                  <a:lnTo>
                    <a:pt x="133400" y="44780"/>
                  </a:lnTo>
                  <a:lnTo>
                    <a:pt x="122504" y="44780"/>
                  </a:lnTo>
                  <a:lnTo>
                    <a:pt x="122504" y="50419"/>
                  </a:lnTo>
                  <a:lnTo>
                    <a:pt x="150926" y="50419"/>
                  </a:lnTo>
                  <a:lnTo>
                    <a:pt x="150926" y="44780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85"/>
                  </a:lnTo>
                  <a:lnTo>
                    <a:pt x="186194" y="19240"/>
                  </a:lnTo>
                  <a:lnTo>
                    <a:pt x="181864" y="17678"/>
                  </a:lnTo>
                  <a:lnTo>
                    <a:pt x="176390" y="17678"/>
                  </a:lnTo>
                  <a:lnTo>
                    <a:pt x="173469" y="17945"/>
                  </a:lnTo>
                  <a:lnTo>
                    <a:pt x="170561" y="18694"/>
                  </a:lnTo>
                  <a:lnTo>
                    <a:pt x="170561" y="6540"/>
                  </a:lnTo>
                  <a:lnTo>
                    <a:pt x="190652" y="6540"/>
                  </a:lnTo>
                  <a:lnTo>
                    <a:pt x="190652" y="901"/>
                  </a:lnTo>
                  <a:lnTo>
                    <a:pt x="164465" y="901"/>
                  </a:lnTo>
                  <a:lnTo>
                    <a:pt x="164465" y="25755"/>
                  </a:lnTo>
                  <a:lnTo>
                    <a:pt x="166293" y="24942"/>
                  </a:lnTo>
                  <a:lnTo>
                    <a:pt x="168122" y="24333"/>
                  </a:lnTo>
                  <a:lnTo>
                    <a:pt x="171640" y="23520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33"/>
                  </a:lnTo>
                  <a:lnTo>
                    <a:pt x="186461" y="28409"/>
                  </a:lnTo>
                  <a:lnTo>
                    <a:pt x="187604" y="31115"/>
                  </a:lnTo>
                  <a:lnTo>
                    <a:pt x="187604" y="37985"/>
                  </a:lnTo>
                  <a:lnTo>
                    <a:pt x="186461" y="40703"/>
                  </a:lnTo>
                  <a:lnTo>
                    <a:pt x="182067" y="44780"/>
                  </a:lnTo>
                  <a:lnTo>
                    <a:pt x="179019" y="45732"/>
                  </a:lnTo>
                  <a:lnTo>
                    <a:pt x="172859" y="45732"/>
                  </a:lnTo>
                  <a:lnTo>
                    <a:pt x="170624" y="45516"/>
                  </a:lnTo>
                  <a:lnTo>
                    <a:pt x="166357" y="44437"/>
                  </a:lnTo>
                  <a:lnTo>
                    <a:pt x="164325" y="43611"/>
                  </a:lnTo>
                  <a:lnTo>
                    <a:pt x="162369" y="42532"/>
                  </a:lnTo>
                  <a:lnTo>
                    <a:pt x="162369" y="49263"/>
                  </a:lnTo>
                  <a:lnTo>
                    <a:pt x="164668" y="49999"/>
                  </a:lnTo>
                  <a:lnTo>
                    <a:pt x="166839" y="50482"/>
                  </a:lnTo>
                  <a:lnTo>
                    <a:pt x="168998" y="50825"/>
                  </a:lnTo>
                  <a:lnTo>
                    <a:pt x="173266" y="51295"/>
                  </a:lnTo>
                  <a:lnTo>
                    <a:pt x="181317" y="51295"/>
                  </a:lnTo>
                  <a:lnTo>
                    <a:pt x="185991" y="49872"/>
                  </a:lnTo>
                  <a:lnTo>
                    <a:pt x="192620" y="44030"/>
                  </a:lnTo>
                  <a:lnTo>
                    <a:pt x="194310" y="39890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85">
              <a:extLst>
                <a:ext uri="{FF2B5EF4-FFF2-40B4-BE49-F238E27FC236}">
                  <a16:creationId xmlns:a16="http://schemas.microsoft.com/office/drawing/2014/main" id="{E5912901-10C4-6C6A-D9E2-E0BB83EFB0E2}"/>
                </a:ext>
              </a:extLst>
            </p:cNvPr>
            <p:cNvSpPr/>
            <p:nvPr/>
          </p:nvSpPr>
          <p:spPr>
            <a:xfrm>
              <a:off x="3278416" y="4599470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19342" y="3886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86">
              <a:extLst>
                <a:ext uri="{FF2B5EF4-FFF2-40B4-BE49-F238E27FC236}">
                  <a16:creationId xmlns:a16="http://schemas.microsoft.com/office/drawing/2014/main" id="{A5DD9D08-551F-E758-A025-B888B4BFDFB8}"/>
                </a:ext>
              </a:extLst>
            </p:cNvPr>
            <p:cNvSpPr/>
            <p:nvPr/>
          </p:nvSpPr>
          <p:spPr>
            <a:xfrm>
              <a:off x="1143546" y="4601413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86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87">
              <a:extLst>
                <a:ext uri="{FF2B5EF4-FFF2-40B4-BE49-F238E27FC236}">
                  <a16:creationId xmlns:a16="http://schemas.microsoft.com/office/drawing/2014/main" id="{A44C7E18-E505-020D-0506-71567BC81E3E}"/>
                </a:ext>
              </a:extLst>
            </p:cNvPr>
            <p:cNvSpPr/>
            <p:nvPr/>
          </p:nvSpPr>
          <p:spPr>
            <a:xfrm>
              <a:off x="1143546" y="46014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188">
              <a:extLst>
                <a:ext uri="{FF2B5EF4-FFF2-40B4-BE49-F238E27FC236}">
                  <a16:creationId xmlns:a16="http://schemas.microsoft.com/office/drawing/2014/main" id="{9C916472-7657-5732-4307-650040837D16}"/>
                </a:ext>
              </a:extLst>
            </p:cNvPr>
            <p:cNvSpPr/>
            <p:nvPr/>
          </p:nvSpPr>
          <p:spPr>
            <a:xfrm>
              <a:off x="1143549" y="46014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189">
              <a:extLst>
                <a:ext uri="{FF2B5EF4-FFF2-40B4-BE49-F238E27FC236}">
                  <a16:creationId xmlns:a16="http://schemas.microsoft.com/office/drawing/2014/main" id="{94B8B274-D7B9-EC11-EC5E-6A24D512E7CC}"/>
                </a:ext>
              </a:extLst>
            </p:cNvPr>
            <p:cNvSpPr/>
            <p:nvPr/>
          </p:nvSpPr>
          <p:spPr>
            <a:xfrm>
              <a:off x="3282289" y="46014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90">
              <a:extLst>
                <a:ext uri="{FF2B5EF4-FFF2-40B4-BE49-F238E27FC236}">
                  <a16:creationId xmlns:a16="http://schemas.microsoft.com/office/drawing/2014/main" id="{4B3DF332-CD61-F773-1B23-EB10CA32434B}"/>
                </a:ext>
              </a:extLst>
            </p:cNvPr>
            <p:cNvSpPr/>
            <p:nvPr/>
          </p:nvSpPr>
          <p:spPr>
            <a:xfrm>
              <a:off x="3282306" y="46014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91">
              <a:extLst>
                <a:ext uri="{FF2B5EF4-FFF2-40B4-BE49-F238E27FC236}">
                  <a16:creationId xmlns:a16="http://schemas.microsoft.com/office/drawing/2014/main" id="{18DF48E1-3EF2-83EB-1CA2-01414971275E}"/>
                </a:ext>
              </a:extLst>
            </p:cNvPr>
            <p:cNvSpPr/>
            <p:nvPr/>
          </p:nvSpPr>
          <p:spPr>
            <a:xfrm>
              <a:off x="926363" y="4576813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314"/>
                  </a:moveTo>
                  <a:lnTo>
                    <a:pt x="0" y="26314"/>
                  </a:lnTo>
                  <a:lnTo>
                    <a:pt x="0" y="31940"/>
                  </a:lnTo>
                  <a:lnTo>
                    <a:pt x="42367" y="31940"/>
                  </a:lnTo>
                  <a:lnTo>
                    <a:pt x="42367" y="26314"/>
                  </a:lnTo>
                  <a:close/>
                </a:path>
                <a:path w="196215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604"/>
                  </a:lnTo>
                  <a:lnTo>
                    <a:pt x="82842" y="5308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86"/>
                  </a:lnTo>
                  <a:lnTo>
                    <a:pt x="80543" y="37579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62"/>
                  </a:lnTo>
                  <a:lnTo>
                    <a:pt x="67614" y="46062"/>
                  </a:lnTo>
                  <a:lnTo>
                    <a:pt x="65049" y="44361"/>
                  </a:lnTo>
                  <a:lnTo>
                    <a:pt x="61518" y="37579"/>
                  </a:lnTo>
                  <a:lnTo>
                    <a:pt x="60718" y="32486"/>
                  </a:lnTo>
                  <a:lnTo>
                    <a:pt x="60718" y="18884"/>
                  </a:lnTo>
                  <a:lnTo>
                    <a:pt x="61518" y="13804"/>
                  </a:lnTo>
                  <a:lnTo>
                    <a:pt x="65049" y="7010"/>
                  </a:lnTo>
                  <a:lnTo>
                    <a:pt x="67614" y="5308"/>
                  </a:lnTo>
                  <a:lnTo>
                    <a:pt x="74523" y="5308"/>
                  </a:lnTo>
                  <a:lnTo>
                    <a:pt x="77089" y="7010"/>
                  </a:lnTo>
                  <a:lnTo>
                    <a:pt x="78854" y="10401"/>
                  </a:lnTo>
                  <a:lnTo>
                    <a:pt x="80543" y="13804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604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48"/>
                  </a:lnTo>
                  <a:lnTo>
                    <a:pt x="55435" y="40436"/>
                  </a:lnTo>
                  <a:lnTo>
                    <a:pt x="61252" y="49123"/>
                  </a:lnTo>
                  <a:lnTo>
                    <a:pt x="65455" y="51295"/>
                  </a:lnTo>
                  <a:lnTo>
                    <a:pt x="76542" y="51295"/>
                  </a:lnTo>
                  <a:lnTo>
                    <a:pt x="80746" y="49123"/>
                  </a:lnTo>
                  <a:lnTo>
                    <a:pt x="82842" y="46062"/>
                  </a:lnTo>
                  <a:lnTo>
                    <a:pt x="83731" y="44780"/>
                  </a:lnTo>
                  <a:lnTo>
                    <a:pt x="86639" y="40436"/>
                  </a:lnTo>
                  <a:lnTo>
                    <a:pt x="88125" y="34048"/>
                  </a:lnTo>
                  <a:lnTo>
                    <a:pt x="88125" y="17399"/>
                  </a:lnTo>
                  <a:close/>
                </a:path>
                <a:path w="196215" h="51435">
                  <a:moveTo>
                    <a:pt x="106794" y="41998"/>
                  </a:moveTo>
                  <a:lnTo>
                    <a:pt x="99834" y="41998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98"/>
                  </a:lnTo>
                  <a:close/>
                </a:path>
                <a:path w="196215" h="51435">
                  <a:moveTo>
                    <a:pt x="150926" y="44780"/>
                  </a:moveTo>
                  <a:lnTo>
                    <a:pt x="140030" y="44780"/>
                  </a:lnTo>
                  <a:lnTo>
                    <a:pt x="140030" y="901"/>
                  </a:lnTo>
                  <a:lnTo>
                    <a:pt x="133337" y="901"/>
                  </a:lnTo>
                  <a:lnTo>
                    <a:pt x="121564" y="3276"/>
                  </a:lnTo>
                  <a:lnTo>
                    <a:pt x="121564" y="9385"/>
                  </a:lnTo>
                  <a:lnTo>
                    <a:pt x="133400" y="7010"/>
                  </a:lnTo>
                  <a:lnTo>
                    <a:pt x="133400" y="44780"/>
                  </a:lnTo>
                  <a:lnTo>
                    <a:pt x="122504" y="44780"/>
                  </a:lnTo>
                  <a:lnTo>
                    <a:pt x="122504" y="50419"/>
                  </a:lnTo>
                  <a:lnTo>
                    <a:pt x="150926" y="50419"/>
                  </a:lnTo>
                  <a:lnTo>
                    <a:pt x="150926" y="44780"/>
                  </a:lnTo>
                  <a:close/>
                </a:path>
                <a:path w="196215" h="51435">
                  <a:moveTo>
                    <a:pt x="195732" y="17399"/>
                  </a:moveTo>
                  <a:lnTo>
                    <a:pt x="194246" y="11010"/>
                  </a:lnTo>
                  <a:lnTo>
                    <a:pt x="191338" y="6604"/>
                  </a:lnTo>
                  <a:lnTo>
                    <a:pt x="190449" y="5308"/>
                  </a:lnTo>
                  <a:lnTo>
                    <a:pt x="189026" y="3238"/>
                  </a:lnTo>
                  <a:lnTo>
                    <a:pt x="189026" y="18884"/>
                  </a:lnTo>
                  <a:lnTo>
                    <a:pt x="189026" y="32486"/>
                  </a:lnTo>
                  <a:lnTo>
                    <a:pt x="188150" y="37579"/>
                  </a:lnTo>
                  <a:lnTo>
                    <a:pt x="186461" y="40970"/>
                  </a:lnTo>
                  <a:lnTo>
                    <a:pt x="184696" y="44361"/>
                  </a:lnTo>
                  <a:lnTo>
                    <a:pt x="182130" y="46062"/>
                  </a:lnTo>
                  <a:lnTo>
                    <a:pt x="175221" y="46062"/>
                  </a:lnTo>
                  <a:lnTo>
                    <a:pt x="172656" y="44361"/>
                  </a:lnTo>
                  <a:lnTo>
                    <a:pt x="169125" y="37579"/>
                  </a:lnTo>
                  <a:lnTo>
                    <a:pt x="168325" y="32486"/>
                  </a:lnTo>
                  <a:lnTo>
                    <a:pt x="168325" y="18884"/>
                  </a:lnTo>
                  <a:lnTo>
                    <a:pt x="169125" y="13804"/>
                  </a:lnTo>
                  <a:lnTo>
                    <a:pt x="172656" y="7010"/>
                  </a:lnTo>
                  <a:lnTo>
                    <a:pt x="175221" y="5308"/>
                  </a:lnTo>
                  <a:lnTo>
                    <a:pt x="182130" y="5308"/>
                  </a:lnTo>
                  <a:lnTo>
                    <a:pt x="184696" y="7010"/>
                  </a:lnTo>
                  <a:lnTo>
                    <a:pt x="186461" y="10401"/>
                  </a:lnTo>
                  <a:lnTo>
                    <a:pt x="188150" y="13804"/>
                  </a:lnTo>
                  <a:lnTo>
                    <a:pt x="189026" y="18884"/>
                  </a:lnTo>
                  <a:lnTo>
                    <a:pt x="189026" y="3238"/>
                  </a:lnTo>
                  <a:lnTo>
                    <a:pt x="188353" y="2247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47"/>
                  </a:lnTo>
                  <a:lnTo>
                    <a:pt x="165950" y="6604"/>
                  </a:lnTo>
                  <a:lnTo>
                    <a:pt x="163042" y="11010"/>
                  </a:lnTo>
                  <a:lnTo>
                    <a:pt x="161620" y="17399"/>
                  </a:lnTo>
                  <a:lnTo>
                    <a:pt x="161620" y="34048"/>
                  </a:lnTo>
                  <a:lnTo>
                    <a:pt x="163042" y="40436"/>
                  </a:lnTo>
                  <a:lnTo>
                    <a:pt x="168859" y="49123"/>
                  </a:lnTo>
                  <a:lnTo>
                    <a:pt x="173062" y="51295"/>
                  </a:lnTo>
                  <a:lnTo>
                    <a:pt x="184162" y="51295"/>
                  </a:lnTo>
                  <a:lnTo>
                    <a:pt x="188353" y="49123"/>
                  </a:lnTo>
                  <a:lnTo>
                    <a:pt x="190449" y="46062"/>
                  </a:lnTo>
                  <a:lnTo>
                    <a:pt x="191338" y="44780"/>
                  </a:lnTo>
                  <a:lnTo>
                    <a:pt x="194246" y="40436"/>
                  </a:lnTo>
                  <a:lnTo>
                    <a:pt x="195732" y="34048"/>
                  </a:lnTo>
                  <a:lnTo>
                    <a:pt x="195732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92">
              <a:extLst>
                <a:ext uri="{FF2B5EF4-FFF2-40B4-BE49-F238E27FC236}">
                  <a16:creationId xmlns:a16="http://schemas.microsoft.com/office/drawing/2014/main" id="{110156FE-BF42-DDC1-C7FD-7A74CDCDC1D4}"/>
                </a:ext>
              </a:extLst>
            </p:cNvPr>
            <p:cNvSpPr/>
            <p:nvPr/>
          </p:nvSpPr>
          <p:spPr>
            <a:xfrm>
              <a:off x="3278416" y="4360380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93">
              <a:extLst>
                <a:ext uri="{FF2B5EF4-FFF2-40B4-BE49-F238E27FC236}">
                  <a16:creationId xmlns:a16="http://schemas.microsoft.com/office/drawing/2014/main" id="{15785202-39CE-ED12-3E34-9DD6D346E089}"/>
                </a:ext>
              </a:extLst>
            </p:cNvPr>
            <p:cNvSpPr/>
            <p:nvPr/>
          </p:nvSpPr>
          <p:spPr>
            <a:xfrm>
              <a:off x="1143546" y="4362316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94">
              <a:extLst>
                <a:ext uri="{FF2B5EF4-FFF2-40B4-BE49-F238E27FC236}">
                  <a16:creationId xmlns:a16="http://schemas.microsoft.com/office/drawing/2014/main" id="{4D8B8927-FBE7-2DE0-5EB1-1EE7603B6A49}"/>
                </a:ext>
              </a:extLst>
            </p:cNvPr>
            <p:cNvSpPr/>
            <p:nvPr/>
          </p:nvSpPr>
          <p:spPr>
            <a:xfrm>
              <a:off x="1143546" y="436232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95">
              <a:extLst>
                <a:ext uri="{FF2B5EF4-FFF2-40B4-BE49-F238E27FC236}">
                  <a16:creationId xmlns:a16="http://schemas.microsoft.com/office/drawing/2014/main" id="{924E35CC-93A6-C0A2-690C-5DB73E2C8C77}"/>
                </a:ext>
              </a:extLst>
            </p:cNvPr>
            <p:cNvSpPr/>
            <p:nvPr/>
          </p:nvSpPr>
          <p:spPr>
            <a:xfrm>
              <a:off x="1143549" y="43623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96">
              <a:extLst>
                <a:ext uri="{FF2B5EF4-FFF2-40B4-BE49-F238E27FC236}">
                  <a16:creationId xmlns:a16="http://schemas.microsoft.com/office/drawing/2014/main" id="{CCFE3CA1-6FC0-4621-0998-0974F8D267F0}"/>
                </a:ext>
              </a:extLst>
            </p:cNvPr>
            <p:cNvSpPr/>
            <p:nvPr/>
          </p:nvSpPr>
          <p:spPr>
            <a:xfrm>
              <a:off x="3282289" y="436232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97">
              <a:extLst>
                <a:ext uri="{FF2B5EF4-FFF2-40B4-BE49-F238E27FC236}">
                  <a16:creationId xmlns:a16="http://schemas.microsoft.com/office/drawing/2014/main" id="{84F81AAD-56E1-9F7D-F435-12D5BB887DB1}"/>
                </a:ext>
              </a:extLst>
            </p:cNvPr>
            <p:cNvSpPr/>
            <p:nvPr/>
          </p:nvSpPr>
          <p:spPr>
            <a:xfrm>
              <a:off x="3282306" y="43623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98">
              <a:extLst>
                <a:ext uri="{FF2B5EF4-FFF2-40B4-BE49-F238E27FC236}">
                  <a16:creationId xmlns:a16="http://schemas.microsoft.com/office/drawing/2014/main" id="{EAF726E0-09E2-C7A9-F306-684801702D06}"/>
                </a:ext>
              </a:extLst>
            </p:cNvPr>
            <p:cNvSpPr/>
            <p:nvPr/>
          </p:nvSpPr>
          <p:spPr>
            <a:xfrm>
              <a:off x="926363" y="4337723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301"/>
                  </a:lnTo>
                  <a:close/>
                </a:path>
                <a:path w="194309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23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23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2692" y="17399"/>
                  </a:moveTo>
                  <a:lnTo>
                    <a:pt x="151206" y="11010"/>
                  </a:lnTo>
                  <a:lnTo>
                    <a:pt x="148297" y="6591"/>
                  </a:lnTo>
                  <a:lnTo>
                    <a:pt x="147396" y="5295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73"/>
                  </a:lnTo>
                  <a:lnTo>
                    <a:pt x="145110" y="37566"/>
                  </a:lnTo>
                  <a:lnTo>
                    <a:pt x="143421" y="40970"/>
                  </a:lnTo>
                  <a:lnTo>
                    <a:pt x="141655" y="44361"/>
                  </a:lnTo>
                  <a:lnTo>
                    <a:pt x="139077" y="46050"/>
                  </a:lnTo>
                  <a:lnTo>
                    <a:pt x="132181" y="46050"/>
                  </a:lnTo>
                  <a:lnTo>
                    <a:pt x="129603" y="44361"/>
                  </a:lnTo>
                  <a:lnTo>
                    <a:pt x="126085" y="37566"/>
                  </a:lnTo>
                  <a:lnTo>
                    <a:pt x="125272" y="32473"/>
                  </a:lnTo>
                  <a:lnTo>
                    <a:pt x="125272" y="18884"/>
                  </a:lnTo>
                  <a:lnTo>
                    <a:pt x="126085" y="13792"/>
                  </a:lnTo>
                  <a:lnTo>
                    <a:pt x="129603" y="6997"/>
                  </a:lnTo>
                  <a:lnTo>
                    <a:pt x="132181" y="5295"/>
                  </a:lnTo>
                  <a:lnTo>
                    <a:pt x="139077" y="5295"/>
                  </a:lnTo>
                  <a:lnTo>
                    <a:pt x="141655" y="6997"/>
                  </a:lnTo>
                  <a:lnTo>
                    <a:pt x="143421" y="10388"/>
                  </a:lnTo>
                  <a:lnTo>
                    <a:pt x="145110" y="13792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1010"/>
                  </a:lnTo>
                  <a:lnTo>
                    <a:pt x="118579" y="17399"/>
                  </a:lnTo>
                  <a:lnTo>
                    <a:pt x="118579" y="34036"/>
                  </a:lnTo>
                  <a:lnTo>
                    <a:pt x="120002" y="40424"/>
                  </a:lnTo>
                  <a:lnTo>
                    <a:pt x="125818" y="49123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123"/>
                  </a:lnTo>
                  <a:lnTo>
                    <a:pt x="147408" y="46050"/>
                  </a:lnTo>
                  <a:lnTo>
                    <a:pt x="148297" y="44767"/>
                  </a:lnTo>
                  <a:lnTo>
                    <a:pt x="151206" y="40424"/>
                  </a:lnTo>
                  <a:lnTo>
                    <a:pt x="152692" y="34036"/>
                  </a:lnTo>
                  <a:lnTo>
                    <a:pt x="152692" y="17399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85"/>
                  </a:lnTo>
                  <a:lnTo>
                    <a:pt x="186194" y="19240"/>
                  </a:lnTo>
                  <a:lnTo>
                    <a:pt x="181864" y="17678"/>
                  </a:lnTo>
                  <a:lnTo>
                    <a:pt x="176390" y="17678"/>
                  </a:lnTo>
                  <a:lnTo>
                    <a:pt x="173469" y="17932"/>
                  </a:lnTo>
                  <a:lnTo>
                    <a:pt x="170561" y="18694"/>
                  </a:lnTo>
                  <a:lnTo>
                    <a:pt x="170561" y="6527"/>
                  </a:lnTo>
                  <a:lnTo>
                    <a:pt x="190652" y="6527"/>
                  </a:lnTo>
                  <a:lnTo>
                    <a:pt x="190652" y="889"/>
                  </a:lnTo>
                  <a:lnTo>
                    <a:pt x="164465" y="889"/>
                  </a:lnTo>
                  <a:lnTo>
                    <a:pt x="164465" y="25742"/>
                  </a:lnTo>
                  <a:lnTo>
                    <a:pt x="166293" y="24942"/>
                  </a:lnTo>
                  <a:lnTo>
                    <a:pt x="168122" y="24320"/>
                  </a:lnTo>
                  <a:lnTo>
                    <a:pt x="171640" y="23507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20"/>
                  </a:lnTo>
                  <a:lnTo>
                    <a:pt x="186461" y="28409"/>
                  </a:lnTo>
                  <a:lnTo>
                    <a:pt x="187604" y="31115"/>
                  </a:lnTo>
                  <a:lnTo>
                    <a:pt x="187604" y="37985"/>
                  </a:lnTo>
                  <a:lnTo>
                    <a:pt x="186461" y="40703"/>
                  </a:lnTo>
                  <a:lnTo>
                    <a:pt x="182067" y="44767"/>
                  </a:lnTo>
                  <a:lnTo>
                    <a:pt x="179019" y="45732"/>
                  </a:lnTo>
                  <a:lnTo>
                    <a:pt x="172859" y="45732"/>
                  </a:lnTo>
                  <a:lnTo>
                    <a:pt x="170624" y="45516"/>
                  </a:lnTo>
                  <a:lnTo>
                    <a:pt x="166357" y="44437"/>
                  </a:lnTo>
                  <a:lnTo>
                    <a:pt x="164325" y="43611"/>
                  </a:lnTo>
                  <a:lnTo>
                    <a:pt x="162369" y="42532"/>
                  </a:lnTo>
                  <a:lnTo>
                    <a:pt x="162369" y="49250"/>
                  </a:lnTo>
                  <a:lnTo>
                    <a:pt x="164668" y="49999"/>
                  </a:lnTo>
                  <a:lnTo>
                    <a:pt x="166839" y="50482"/>
                  </a:lnTo>
                  <a:lnTo>
                    <a:pt x="168998" y="50812"/>
                  </a:lnTo>
                  <a:lnTo>
                    <a:pt x="173266" y="51295"/>
                  </a:lnTo>
                  <a:lnTo>
                    <a:pt x="181317" y="51295"/>
                  </a:lnTo>
                  <a:lnTo>
                    <a:pt x="185991" y="49860"/>
                  </a:lnTo>
                  <a:lnTo>
                    <a:pt x="192620" y="44030"/>
                  </a:lnTo>
                  <a:lnTo>
                    <a:pt x="194310" y="39878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99">
              <a:extLst>
                <a:ext uri="{FF2B5EF4-FFF2-40B4-BE49-F238E27FC236}">
                  <a16:creationId xmlns:a16="http://schemas.microsoft.com/office/drawing/2014/main" id="{35E36927-7A64-CD0B-B9EA-6FC2897E3C85}"/>
                </a:ext>
              </a:extLst>
            </p:cNvPr>
            <p:cNvSpPr/>
            <p:nvPr/>
          </p:nvSpPr>
          <p:spPr>
            <a:xfrm>
              <a:off x="2584208" y="4121277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200">
              <a:extLst>
                <a:ext uri="{FF2B5EF4-FFF2-40B4-BE49-F238E27FC236}">
                  <a16:creationId xmlns:a16="http://schemas.microsoft.com/office/drawing/2014/main" id="{E41021CD-AACC-4317-8E8C-CEC1E99A9A00}"/>
                </a:ext>
              </a:extLst>
            </p:cNvPr>
            <p:cNvSpPr/>
            <p:nvPr/>
          </p:nvSpPr>
          <p:spPr>
            <a:xfrm>
              <a:off x="2582265" y="41212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1942" y="3878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201">
              <a:extLst>
                <a:ext uri="{FF2B5EF4-FFF2-40B4-BE49-F238E27FC236}">
                  <a16:creationId xmlns:a16="http://schemas.microsoft.com/office/drawing/2014/main" id="{8487BB7D-ABBB-2D46-9723-E1D478FF8116}"/>
                </a:ext>
              </a:extLst>
            </p:cNvPr>
            <p:cNvSpPr/>
            <p:nvPr/>
          </p:nvSpPr>
          <p:spPr>
            <a:xfrm>
              <a:off x="2210981" y="4121277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202">
              <a:extLst>
                <a:ext uri="{FF2B5EF4-FFF2-40B4-BE49-F238E27FC236}">
                  <a16:creationId xmlns:a16="http://schemas.microsoft.com/office/drawing/2014/main" id="{7063F0F4-808A-49C0-A765-CB12DB2EA4B9}"/>
                </a:ext>
              </a:extLst>
            </p:cNvPr>
            <p:cNvSpPr/>
            <p:nvPr/>
          </p:nvSpPr>
          <p:spPr>
            <a:xfrm>
              <a:off x="2220645" y="41212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3873" y="387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03">
              <a:extLst>
                <a:ext uri="{FF2B5EF4-FFF2-40B4-BE49-F238E27FC236}">
                  <a16:creationId xmlns:a16="http://schemas.microsoft.com/office/drawing/2014/main" id="{3BCA08A8-578C-DB90-4124-B11C410003D2}"/>
                </a:ext>
              </a:extLst>
            </p:cNvPr>
            <p:cNvSpPr/>
            <p:nvPr/>
          </p:nvSpPr>
          <p:spPr>
            <a:xfrm>
              <a:off x="1145476" y="4121277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04">
              <a:extLst>
                <a:ext uri="{FF2B5EF4-FFF2-40B4-BE49-F238E27FC236}">
                  <a16:creationId xmlns:a16="http://schemas.microsoft.com/office/drawing/2014/main" id="{8A0800AF-6D96-ADE4-CB5B-A4946F0860C5}"/>
                </a:ext>
              </a:extLst>
            </p:cNvPr>
            <p:cNvSpPr/>
            <p:nvPr/>
          </p:nvSpPr>
          <p:spPr>
            <a:xfrm>
              <a:off x="1143546" y="41212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1931" y="3878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05">
              <a:extLst>
                <a:ext uri="{FF2B5EF4-FFF2-40B4-BE49-F238E27FC236}">
                  <a16:creationId xmlns:a16="http://schemas.microsoft.com/office/drawing/2014/main" id="{C6234DA6-8BD4-4016-718F-D35E6FAF13F8}"/>
                </a:ext>
              </a:extLst>
            </p:cNvPr>
            <p:cNvSpPr/>
            <p:nvPr/>
          </p:nvSpPr>
          <p:spPr>
            <a:xfrm>
              <a:off x="1143546" y="412322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06">
              <a:extLst>
                <a:ext uri="{FF2B5EF4-FFF2-40B4-BE49-F238E27FC236}">
                  <a16:creationId xmlns:a16="http://schemas.microsoft.com/office/drawing/2014/main" id="{0A69DF4D-6082-D565-B874-46F0B312E6D2}"/>
                </a:ext>
              </a:extLst>
            </p:cNvPr>
            <p:cNvSpPr/>
            <p:nvPr/>
          </p:nvSpPr>
          <p:spPr>
            <a:xfrm>
              <a:off x="1143549" y="412320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07">
              <a:extLst>
                <a:ext uri="{FF2B5EF4-FFF2-40B4-BE49-F238E27FC236}">
                  <a16:creationId xmlns:a16="http://schemas.microsoft.com/office/drawing/2014/main" id="{B8351F42-F6A1-4B27-3A00-B9910CC96B77}"/>
                </a:ext>
              </a:extLst>
            </p:cNvPr>
            <p:cNvSpPr/>
            <p:nvPr/>
          </p:nvSpPr>
          <p:spPr>
            <a:xfrm>
              <a:off x="3282289" y="412322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08">
              <a:extLst>
                <a:ext uri="{FF2B5EF4-FFF2-40B4-BE49-F238E27FC236}">
                  <a16:creationId xmlns:a16="http://schemas.microsoft.com/office/drawing/2014/main" id="{EE670520-7C0B-6E4A-F8CD-5509F3709D26}"/>
                </a:ext>
              </a:extLst>
            </p:cNvPr>
            <p:cNvSpPr/>
            <p:nvPr/>
          </p:nvSpPr>
          <p:spPr>
            <a:xfrm>
              <a:off x="3282306" y="412320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09">
              <a:extLst>
                <a:ext uri="{FF2B5EF4-FFF2-40B4-BE49-F238E27FC236}">
                  <a16:creationId xmlns:a16="http://schemas.microsoft.com/office/drawing/2014/main" id="{CD3608D2-BAD5-B303-4F1D-82D685818B95}"/>
                </a:ext>
              </a:extLst>
            </p:cNvPr>
            <p:cNvSpPr/>
            <p:nvPr/>
          </p:nvSpPr>
          <p:spPr>
            <a:xfrm>
              <a:off x="980401" y="4098620"/>
              <a:ext cx="142240" cy="51435"/>
            </a:xfrm>
            <a:custGeom>
              <a:avLst/>
              <a:gdLst/>
              <a:ahLst/>
              <a:cxnLst/>
              <a:rect l="l" t="t" r="r" b="b"/>
              <a:pathLst>
                <a:path w="142240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23"/>
                  </a:lnTo>
                  <a:lnTo>
                    <a:pt x="11430" y="51282"/>
                  </a:lnTo>
                  <a:lnTo>
                    <a:pt x="22529" y="51282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99"/>
                  </a:lnTo>
                  <a:close/>
                </a:path>
                <a:path w="142240" h="51435">
                  <a:moveTo>
                    <a:pt x="52781" y="41998"/>
                  </a:moveTo>
                  <a:lnTo>
                    <a:pt x="45808" y="41998"/>
                  </a:lnTo>
                  <a:lnTo>
                    <a:pt x="45808" y="50419"/>
                  </a:lnTo>
                  <a:lnTo>
                    <a:pt x="52781" y="50419"/>
                  </a:lnTo>
                  <a:lnTo>
                    <a:pt x="52781" y="41998"/>
                  </a:lnTo>
                  <a:close/>
                </a:path>
                <a:path w="142240" h="51435">
                  <a:moveTo>
                    <a:pt x="98666" y="17399"/>
                  </a:moveTo>
                  <a:lnTo>
                    <a:pt x="97180" y="11010"/>
                  </a:lnTo>
                  <a:lnTo>
                    <a:pt x="94272" y="6591"/>
                  </a:lnTo>
                  <a:lnTo>
                    <a:pt x="93383" y="5308"/>
                  </a:lnTo>
                  <a:lnTo>
                    <a:pt x="91973" y="3251"/>
                  </a:lnTo>
                  <a:lnTo>
                    <a:pt x="91973" y="18884"/>
                  </a:lnTo>
                  <a:lnTo>
                    <a:pt x="91973" y="32473"/>
                  </a:lnTo>
                  <a:lnTo>
                    <a:pt x="91084" y="37566"/>
                  </a:lnTo>
                  <a:lnTo>
                    <a:pt x="89395" y="40970"/>
                  </a:lnTo>
                  <a:lnTo>
                    <a:pt x="87630" y="44361"/>
                  </a:lnTo>
                  <a:lnTo>
                    <a:pt x="85064" y="46062"/>
                  </a:lnTo>
                  <a:lnTo>
                    <a:pt x="78168" y="46062"/>
                  </a:lnTo>
                  <a:lnTo>
                    <a:pt x="75590" y="44361"/>
                  </a:lnTo>
                  <a:lnTo>
                    <a:pt x="72072" y="37566"/>
                  </a:lnTo>
                  <a:lnTo>
                    <a:pt x="71259" y="32473"/>
                  </a:lnTo>
                  <a:lnTo>
                    <a:pt x="71259" y="18884"/>
                  </a:lnTo>
                  <a:lnTo>
                    <a:pt x="72072" y="13792"/>
                  </a:lnTo>
                  <a:lnTo>
                    <a:pt x="75590" y="7010"/>
                  </a:lnTo>
                  <a:lnTo>
                    <a:pt x="78168" y="5308"/>
                  </a:lnTo>
                  <a:lnTo>
                    <a:pt x="85064" y="5308"/>
                  </a:lnTo>
                  <a:lnTo>
                    <a:pt x="87630" y="7010"/>
                  </a:lnTo>
                  <a:lnTo>
                    <a:pt x="89395" y="10401"/>
                  </a:lnTo>
                  <a:lnTo>
                    <a:pt x="91084" y="13792"/>
                  </a:lnTo>
                  <a:lnTo>
                    <a:pt x="91973" y="18884"/>
                  </a:lnTo>
                  <a:lnTo>
                    <a:pt x="91973" y="3251"/>
                  </a:lnTo>
                  <a:lnTo>
                    <a:pt x="91287" y="2247"/>
                  </a:lnTo>
                  <a:lnTo>
                    <a:pt x="87096" y="0"/>
                  </a:lnTo>
                  <a:lnTo>
                    <a:pt x="76060" y="0"/>
                  </a:lnTo>
                  <a:lnTo>
                    <a:pt x="71805" y="2247"/>
                  </a:lnTo>
                  <a:lnTo>
                    <a:pt x="68884" y="6591"/>
                  </a:lnTo>
                  <a:lnTo>
                    <a:pt x="65976" y="11010"/>
                  </a:lnTo>
                  <a:lnTo>
                    <a:pt x="64554" y="17399"/>
                  </a:lnTo>
                  <a:lnTo>
                    <a:pt x="64554" y="34036"/>
                  </a:lnTo>
                  <a:lnTo>
                    <a:pt x="65976" y="40424"/>
                  </a:lnTo>
                  <a:lnTo>
                    <a:pt x="71805" y="49123"/>
                  </a:lnTo>
                  <a:lnTo>
                    <a:pt x="75996" y="51282"/>
                  </a:lnTo>
                  <a:lnTo>
                    <a:pt x="87096" y="51282"/>
                  </a:lnTo>
                  <a:lnTo>
                    <a:pt x="91287" y="49123"/>
                  </a:lnTo>
                  <a:lnTo>
                    <a:pt x="93383" y="46062"/>
                  </a:lnTo>
                  <a:lnTo>
                    <a:pt x="94272" y="44780"/>
                  </a:lnTo>
                  <a:lnTo>
                    <a:pt x="97180" y="40424"/>
                  </a:lnTo>
                  <a:lnTo>
                    <a:pt x="98666" y="34036"/>
                  </a:lnTo>
                  <a:lnTo>
                    <a:pt x="98666" y="17399"/>
                  </a:lnTo>
                  <a:close/>
                </a:path>
                <a:path w="142240" h="51435">
                  <a:moveTo>
                    <a:pt x="141719" y="17399"/>
                  </a:moveTo>
                  <a:lnTo>
                    <a:pt x="140233" y="11010"/>
                  </a:lnTo>
                  <a:lnTo>
                    <a:pt x="137325" y="6591"/>
                  </a:lnTo>
                  <a:lnTo>
                    <a:pt x="136436" y="5308"/>
                  </a:lnTo>
                  <a:lnTo>
                    <a:pt x="135013" y="3238"/>
                  </a:lnTo>
                  <a:lnTo>
                    <a:pt x="135013" y="18884"/>
                  </a:lnTo>
                  <a:lnTo>
                    <a:pt x="135013" y="32473"/>
                  </a:lnTo>
                  <a:lnTo>
                    <a:pt x="134137" y="37566"/>
                  </a:lnTo>
                  <a:lnTo>
                    <a:pt x="132448" y="40970"/>
                  </a:lnTo>
                  <a:lnTo>
                    <a:pt x="130683" y="44361"/>
                  </a:lnTo>
                  <a:lnTo>
                    <a:pt x="128117" y="46062"/>
                  </a:lnTo>
                  <a:lnTo>
                    <a:pt x="121208" y="46062"/>
                  </a:lnTo>
                  <a:lnTo>
                    <a:pt x="118643" y="44361"/>
                  </a:lnTo>
                  <a:lnTo>
                    <a:pt x="115112" y="37566"/>
                  </a:lnTo>
                  <a:lnTo>
                    <a:pt x="114300" y="32473"/>
                  </a:lnTo>
                  <a:lnTo>
                    <a:pt x="114300" y="18884"/>
                  </a:lnTo>
                  <a:lnTo>
                    <a:pt x="115112" y="13792"/>
                  </a:lnTo>
                  <a:lnTo>
                    <a:pt x="118643" y="7010"/>
                  </a:lnTo>
                  <a:lnTo>
                    <a:pt x="121208" y="5308"/>
                  </a:lnTo>
                  <a:lnTo>
                    <a:pt x="128117" y="5308"/>
                  </a:lnTo>
                  <a:lnTo>
                    <a:pt x="130683" y="7010"/>
                  </a:lnTo>
                  <a:lnTo>
                    <a:pt x="132448" y="10401"/>
                  </a:lnTo>
                  <a:lnTo>
                    <a:pt x="134137" y="13792"/>
                  </a:lnTo>
                  <a:lnTo>
                    <a:pt x="135013" y="18884"/>
                  </a:lnTo>
                  <a:lnTo>
                    <a:pt x="135013" y="3238"/>
                  </a:lnTo>
                  <a:lnTo>
                    <a:pt x="134340" y="2247"/>
                  </a:lnTo>
                  <a:lnTo>
                    <a:pt x="130136" y="0"/>
                  </a:lnTo>
                  <a:lnTo>
                    <a:pt x="119113" y="0"/>
                  </a:lnTo>
                  <a:lnTo>
                    <a:pt x="114846" y="2247"/>
                  </a:lnTo>
                  <a:lnTo>
                    <a:pt x="111937" y="6591"/>
                  </a:lnTo>
                  <a:lnTo>
                    <a:pt x="109029" y="11010"/>
                  </a:lnTo>
                  <a:lnTo>
                    <a:pt x="107607" y="17399"/>
                  </a:lnTo>
                  <a:lnTo>
                    <a:pt x="107607" y="34036"/>
                  </a:lnTo>
                  <a:lnTo>
                    <a:pt x="109029" y="40424"/>
                  </a:lnTo>
                  <a:lnTo>
                    <a:pt x="114846" y="49123"/>
                  </a:lnTo>
                  <a:lnTo>
                    <a:pt x="119037" y="51282"/>
                  </a:lnTo>
                  <a:lnTo>
                    <a:pt x="130136" y="51282"/>
                  </a:lnTo>
                  <a:lnTo>
                    <a:pt x="134340" y="49123"/>
                  </a:lnTo>
                  <a:lnTo>
                    <a:pt x="136436" y="46062"/>
                  </a:lnTo>
                  <a:lnTo>
                    <a:pt x="137325" y="44780"/>
                  </a:lnTo>
                  <a:lnTo>
                    <a:pt x="140233" y="40424"/>
                  </a:lnTo>
                  <a:lnTo>
                    <a:pt x="141719" y="34036"/>
                  </a:lnTo>
                  <a:lnTo>
                    <a:pt x="141719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210">
              <a:extLst>
                <a:ext uri="{FF2B5EF4-FFF2-40B4-BE49-F238E27FC236}">
                  <a16:creationId xmlns:a16="http://schemas.microsoft.com/office/drawing/2014/main" id="{DFD68922-BEE8-7B5B-36D3-2EF0870FE58A}"/>
                </a:ext>
              </a:extLst>
            </p:cNvPr>
            <p:cNvSpPr/>
            <p:nvPr/>
          </p:nvSpPr>
          <p:spPr>
            <a:xfrm>
              <a:off x="3278416" y="3884122"/>
              <a:ext cx="18415" cy="2540"/>
            </a:xfrm>
            <a:custGeom>
              <a:avLst/>
              <a:gdLst/>
              <a:ahLst/>
              <a:cxnLst/>
              <a:rect l="l" t="t" r="r" b="b"/>
              <a:pathLst>
                <a:path w="18414" h="2539">
                  <a:moveTo>
                    <a:pt x="18376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18376" y="1937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211">
              <a:extLst>
                <a:ext uri="{FF2B5EF4-FFF2-40B4-BE49-F238E27FC236}">
                  <a16:creationId xmlns:a16="http://schemas.microsoft.com/office/drawing/2014/main" id="{9C500282-ACF1-4B30-776D-0E8EA982175D}"/>
                </a:ext>
              </a:extLst>
            </p:cNvPr>
            <p:cNvSpPr/>
            <p:nvPr/>
          </p:nvSpPr>
          <p:spPr>
            <a:xfrm>
              <a:off x="3296793" y="388412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65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65" y="1937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212">
              <a:extLst>
                <a:ext uri="{FF2B5EF4-FFF2-40B4-BE49-F238E27FC236}">
                  <a16:creationId xmlns:a16="http://schemas.microsoft.com/office/drawing/2014/main" id="{AAB370D5-76A5-9059-0D7B-D81755828A12}"/>
                </a:ext>
              </a:extLst>
            </p:cNvPr>
            <p:cNvSpPr/>
            <p:nvPr/>
          </p:nvSpPr>
          <p:spPr>
            <a:xfrm>
              <a:off x="2587104" y="3884117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5" h="2539">
                  <a:moveTo>
                    <a:pt x="14503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503" y="1943"/>
                  </a:lnTo>
                  <a:lnTo>
                    <a:pt x="14503" y="0"/>
                  </a:lnTo>
                  <a:close/>
                </a:path>
                <a:path w="664845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5" h="2539">
                  <a:moveTo>
                    <a:pt x="107315" y="0"/>
                  </a:moveTo>
                  <a:lnTo>
                    <a:pt x="87972" y="0"/>
                  </a:lnTo>
                  <a:lnTo>
                    <a:pt x="87972" y="1943"/>
                  </a:lnTo>
                  <a:lnTo>
                    <a:pt x="107315" y="1943"/>
                  </a:lnTo>
                  <a:lnTo>
                    <a:pt x="107315" y="0"/>
                  </a:lnTo>
                  <a:close/>
                </a:path>
                <a:path w="664845" h="2539">
                  <a:moveTo>
                    <a:pt x="153733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5" h="2539">
                  <a:moveTo>
                    <a:pt x="200152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52" y="1943"/>
                  </a:lnTo>
                  <a:lnTo>
                    <a:pt x="200152" y="0"/>
                  </a:lnTo>
                  <a:close/>
                </a:path>
                <a:path w="664845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5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5" h="2539">
                  <a:moveTo>
                    <a:pt x="339369" y="0"/>
                  </a:moveTo>
                  <a:lnTo>
                    <a:pt x="320027" y="0"/>
                  </a:lnTo>
                  <a:lnTo>
                    <a:pt x="320027" y="1943"/>
                  </a:lnTo>
                  <a:lnTo>
                    <a:pt x="339369" y="1943"/>
                  </a:lnTo>
                  <a:lnTo>
                    <a:pt x="339369" y="0"/>
                  </a:lnTo>
                  <a:close/>
                </a:path>
                <a:path w="664845" h="2539">
                  <a:moveTo>
                    <a:pt x="385787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87" y="1943"/>
                  </a:lnTo>
                  <a:lnTo>
                    <a:pt x="385787" y="0"/>
                  </a:lnTo>
                  <a:close/>
                </a:path>
                <a:path w="664845" h="2539">
                  <a:moveTo>
                    <a:pt x="432181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81" y="1943"/>
                  </a:lnTo>
                  <a:lnTo>
                    <a:pt x="432181" y="0"/>
                  </a:lnTo>
                  <a:close/>
                </a:path>
                <a:path w="664845" h="2539">
                  <a:moveTo>
                    <a:pt x="478599" y="0"/>
                  </a:moveTo>
                  <a:lnTo>
                    <a:pt x="459257" y="0"/>
                  </a:lnTo>
                  <a:lnTo>
                    <a:pt x="459257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5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5" h="2539">
                  <a:moveTo>
                    <a:pt x="571423" y="0"/>
                  </a:moveTo>
                  <a:lnTo>
                    <a:pt x="552081" y="0"/>
                  </a:lnTo>
                  <a:lnTo>
                    <a:pt x="552081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5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5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213">
              <a:extLst>
                <a:ext uri="{FF2B5EF4-FFF2-40B4-BE49-F238E27FC236}">
                  <a16:creationId xmlns:a16="http://schemas.microsoft.com/office/drawing/2014/main" id="{7E8785DC-29F2-6195-C251-4A7C62D43A29}"/>
                </a:ext>
              </a:extLst>
            </p:cNvPr>
            <p:cNvSpPr/>
            <p:nvPr/>
          </p:nvSpPr>
          <p:spPr>
            <a:xfrm>
              <a:off x="2582265" y="388412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38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4838" y="1937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214">
              <a:extLst>
                <a:ext uri="{FF2B5EF4-FFF2-40B4-BE49-F238E27FC236}">
                  <a16:creationId xmlns:a16="http://schemas.microsoft.com/office/drawing/2014/main" id="{2A068161-D4B8-613F-0983-4038401C9F4B}"/>
                </a:ext>
              </a:extLst>
            </p:cNvPr>
            <p:cNvSpPr/>
            <p:nvPr/>
          </p:nvSpPr>
          <p:spPr>
            <a:xfrm>
              <a:off x="2210981" y="3884117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6769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6769" y="1943"/>
                  </a:lnTo>
                  <a:lnTo>
                    <a:pt x="6769" y="0"/>
                  </a:lnTo>
                  <a:close/>
                </a:path>
                <a:path w="344805" h="2539">
                  <a:moveTo>
                    <a:pt x="19329" y="0"/>
                  </a:moveTo>
                  <a:lnTo>
                    <a:pt x="16433" y="0"/>
                  </a:lnTo>
                  <a:lnTo>
                    <a:pt x="16433" y="1943"/>
                  </a:lnTo>
                  <a:lnTo>
                    <a:pt x="19329" y="1943"/>
                  </a:lnTo>
                  <a:lnTo>
                    <a:pt x="19329" y="0"/>
                  </a:lnTo>
                  <a:close/>
                </a:path>
                <a:path w="344805" h="2539">
                  <a:moveTo>
                    <a:pt x="65747" y="0"/>
                  </a:moveTo>
                  <a:lnTo>
                    <a:pt x="46405" y="0"/>
                  </a:lnTo>
                  <a:lnTo>
                    <a:pt x="46405" y="1943"/>
                  </a:lnTo>
                  <a:lnTo>
                    <a:pt x="65747" y="1943"/>
                  </a:lnTo>
                  <a:lnTo>
                    <a:pt x="65747" y="0"/>
                  </a:lnTo>
                  <a:close/>
                </a:path>
                <a:path w="344805" h="2539">
                  <a:moveTo>
                    <a:pt x="112166" y="0"/>
                  </a:moveTo>
                  <a:lnTo>
                    <a:pt x="92824" y="0"/>
                  </a:lnTo>
                  <a:lnTo>
                    <a:pt x="92824" y="1943"/>
                  </a:lnTo>
                  <a:lnTo>
                    <a:pt x="112166" y="1943"/>
                  </a:lnTo>
                  <a:lnTo>
                    <a:pt x="112166" y="0"/>
                  </a:lnTo>
                  <a:close/>
                </a:path>
                <a:path w="344805" h="2539">
                  <a:moveTo>
                    <a:pt x="158572" y="0"/>
                  </a:moveTo>
                  <a:lnTo>
                    <a:pt x="139230" y="0"/>
                  </a:lnTo>
                  <a:lnTo>
                    <a:pt x="139230" y="1943"/>
                  </a:lnTo>
                  <a:lnTo>
                    <a:pt x="158572" y="1943"/>
                  </a:lnTo>
                  <a:lnTo>
                    <a:pt x="158572" y="0"/>
                  </a:lnTo>
                  <a:close/>
                </a:path>
                <a:path w="344805" h="2539">
                  <a:moveTo>
                    <a:pt x="204978" y="0"/>
                  </a:moveTo>
                  <a:lnTo>
                    <a:pt x="185648" y="0"/>
                  </a:lnTo>
                  <a:lnTo>
                    <a:pt x="185648" y="1943"/>
                  </a:lnTo>
                  <a:lnTo>
                    <a:pt x="204978" y="1943"/>
                  </a:lnTo>
                  <a:lnTo>
                    <a:pt x="204978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54" y="0"/>
                  </a:lnTo>
                  <a:lnTo>
                    <a:pt x="232054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802" y="0"/>
                  </a:moveTo>
                  <a:lnTo>
                    <a:pt x="278460" y="0"/>
                  </a:lnTo>
                  <a:lnTo>
                    <a:pt x="278460" y="1943"/>
                  </a:lnTo>
                  <a:lnTo>
                    <a:pt x="297802" y="1943"/>
                  </a:lnTo>
                  <a:lnTo>
                    <a:pt x="297802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78" y="0"/>
                  </a:lnTo>
                  <a:lnTo>
                    <a:pt x="324878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215">
              <a:extLst>
                <a:ext uri="{FF2B5EF4-FFF2-40B4-BE49-F238E27FC236}">
                  <a16:creationId xmlns:a16="http://schemas.microsoft.com/office/drawing/2014/main" id="{7EBD8B18-A8B1-CA9D-EF5C-0629592118DE}"/>
                </a:ext>
              </a:extLst>
            </p:cNvPr>
            <p:cNvSpPr/>
            <p:nvPr/>
          </p:nvSpPr>
          <p:spPr>
            <a:xfrm>
              <a:off x="2217750" y="388412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664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664" y="1937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216">
              <a:extLst>
                <a:ext uri="{FF2B5EF4-FFF2-40B4-BE49-F238E27FC236}">
                  <a16:creationId xmlns:a16="http://schemas.microsoft.com/office/drawing/2014/main" id="{DDEC73A4-3B20-C1E4-5A25-AA68647BE586}"/>
                </a:ext>
              </a:extLst>
            </p:cNvPr>
            <p:cNvSpPr/>
            <p:nvPr/>
          </p:nvSpPr>
          <p:spPr>
            <a:xfrm>
              <a:off x="1839709" y="3884117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18351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51" y="1943"/>
                  </a:lnTo>
                  <a:lnTo>
                    <a:pt x="18351" y="0"/>
                  </a:lnTo>
                  <a:close/>
                </a:path>
                <a:path w="344805" h="2539">
                  <a:moveTo>
                    <a:pt x="65735" y="0"/>
                  </a:moveTo>
                  <a:lnTo>
                    <a:pt x="46393" y="0"/>
                  </a:lnTo>
                  <a:lnTo>
                    <a:pt x="46393" y="1943"/>
                  </a:lnTo>
                  <a:lnTo>
                    <a:pt x="65735" y="1943"/>
                  </a:lnTo>
                  <a:lnTo>
                    <a:pt x="65735" y="0"/>
                  </a:lnTo>
                  <a:close/>
                </a:path>
                <a:path w="344805" h="2539">
                  <a:moveTo>
                    <a:pt x="112153" y="0"/>
                  </a:moveTo>
                  <a:lnTo>
                    <a:pt x="92811" y="0"/>
                  </a:lnTo>
                  <a:lnTo>
                    <a:pt x="92811" y="1943"/>
                  </a:lnTo>
                  <a:lnTo>
                    <a:pt x="112153" y="1943"/>
                  </a:lnTo>
                  <a:lnTo>
                    <a:pt x="112153" y="0"/>
                  </a:lnTo>
                  <a:close/>
                </a:path>
                <a:path w="344805" h="2539">
                  <a:moveTo>
                    <a:pt x="158559" y="0"/>
                  </a:moveTo>
                  <a:lnTo>
                    <a:pt x="139217" y="0"/>
                  </a:lnTo>
                  <a:lnTo>
                    <a:pt x="139217" y="1943"/>
                  </a:lnTo>
                  <a:lnTo>
                    <a:pt x="158559" y="1943"/>
                  </a:lnTo>
                  <a:lnTo>
                    <a:pt x="158559" y="0"/>
                  </a:lnTo>
                  <a:close/>
                </a:path>
                <a:path w="344805" h="2539">
                  <a:moveTo>
                    <a:pt x="204965" y="0"/>
                  </a:moveTo>
                  <a:lnTo>
                    <a:pt x="185635" y="0"/>
                  </a:lnTo>
                  <a:lnTo>
                    <a:pt x="185635" y="1943"/>
                  </a:lnTo>
                  <a:lnTo>
                    <a:pt x="204965" y="1943"/>
                  </a:lnTo>
                  <a:lnTo>
                    <a:pt x="204965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41" y="0"/>
                  </a:lnTo>
                  <a:lnTo>
                    <a:pt x="232041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789" y="0"/>
                  </a:moveTo>
                  <a:lnTo>
                    <a:pt x="278447" y="0"/>
                  </a:lnTo>
                  <a:lnTo>
                    <a:pt x="278447" y="1943"/>
                  </a:lnTo>
                  <a:lnTo>
                    <a:pt x="297789" y="1943"/>
                  </a:lnTo>
                  <a:lnTo>
                    <a:pt x="297789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66" y="0"/>
                  </a:lnTo>
                  <a:lnTo>
                    <a:pt x="324866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217">
              <a:extLst>
                <a:ext uri="{FF2B5EF4-FFF2-40B4-BE49-F238E27FC236}">
                  <a16:creationId xmlns:a16="http://schemas.microsoft.com/office/drawing/2014/main" id="{30DC041D-C166-B1A3-E6EE-C413D6CA0BB0}"/>
                </a:ext>
              </a:extLst>
            </p:cNvPr>
            <p:cNvSpPr/>
            <p:nvPr/>
          </p:nvSpPr>
          <p:spPr>
            <a:xfrm>
              <a:off x="1858060" y="388412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978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78" y="1937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218">
              <a:extLst>
                <a:ext uri="{FF2B5EF4-FFF2-40B4-BE49-F238E27FC236}">
                  <a16:creationId xmlns:a16="http://schemas.microsoft.com/office/drawing/2014/main" id="{627EE2AF-D02A-3925-4097-B97C3269FC17}"/>
                </a:ext>
              </a:extLst>
            </p:cNvPr>
            <p:cNvSpPr/>
            <p:nvPr/>
          </p:nvSpPr>
          <p:spPr>
            <a:xfrm>
              <a:off x="1148384" y="3884117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4" h="2539">
                  <a:moveTo>
                    <a:pt x="14490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490" y="1943"/>
                  </a:lnTo>
                  <a:lnTo>
                    <a:pt x="14490" y="0"/>
                  </a:lnTo>
                  <a:close/>
                </a:path>
                <a:path w="664844" h="2539">
                  <a:moveTo>
                    <a:pt x="60909" y="0"/>
                  </a:moveTo>
                  <a:lnTo>
                    <a:pt x="41567" y="0"/>
                  </a:lnTo>
                  <a:lnTo>
                    <a:pt x="41567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4" h="2539">
                  <a:moveTo>
                    <a:pt x="107327" y="0"/>
                  </a:moveTo>
                  <a:lnTo>
                    <a:pt x="87985" y="0"/>
                  </a:lnTo>
                  <a:lnTo>
                    <a:pt x="87985" y="1943"/>
                  </a:lnTo>
                  <a:lnTo>
                    <a:pt x="107327" y="1943"/>
                  </a:lnTo>
                  <a:lnTo>
                    <a:pt x="107327" y="0"/>
                  </a:lnTo>
                  <a:close/>
                </a:path>
                <a:path w="664844" h="2539">
                  <a:moveTo>
                    <a:pt x="153733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4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4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4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4" h="2539">
                  <a:moveTo>
                    <a:pt x="339382" y="0"/>
                  </a:moveTo>
                  <a:lnTo>
                    <a:pt x="320040" y="0"/>
                  </a:lnTo>
                  <a:lnTo>
                    <a:pt x="320040" y="1943"/>
                  </a:lnTo>
                  <a:lnTo>
                    <a:pt x="339382" y="1943"/>
                  </a:lnTo>
                  <a:lnTo>
                    <a:pt x="339382" y="0"/>
                  </a:lnTo>
                  <a:close/>
                </a:path>
                <a:path w="664844" h="2539">
                  <a:moveTo>
                    <a:pt x="385775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75" y="1943"/>
                  </a:lnTo>
                  <a:lnTo>
                    <a:pt x="385775" y="0"/>
                  </a:lnTo>
                  <a:close/>
                </a:path>
                <a:path w="664844" h="2539">
                  <a:moveTo>
                    <a:pt x="432193" y="0"/>
                  </a:moveTo>
                  <a:lnTo>
                    <a:pt x="412851" y="0"/>
                  </a:lnTo>
                  <a:lnTo>
                    <a:pt x="412851" y="1943"/>
                  </a:lnTo>
                  <a:lnTo>
                    <a:pt x="432193" y="1943"/>
                  </a:lnTo>
                  <a:lnTo>
                    <a:pt x="432193" y="0"/>
                  </a:lnTo>
                  <a:close/>
                </a:path>
                <a:path w="664844" h="2539">
                  <a:moveTo>
                    <a:pt x="478599" y="0"/>
                  </a:moveTo>
                  <a:lnTo>
                    <a:pt x="459270" y="0"/>
                  </a:lnTo>
                  <a:lnTo>
                    <a:pt x="459270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4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4" h="2539">
                  <a:moveTo>
                    <a:pt x="571423" y="0"/>
                  </a:moveTo>
                  <a:lnTo>
                    <a:pt x="552094" y="0"/>
                  </a:lnTo>
                  <a:lnTo>
                    <a:pt x="552094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4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4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219">
              <a:extLst>
                <a:ext uri="{FF2B5EF4-FFF2-40B4-BE49-F238E27FC236}">
                  <a16:creationId xmlns:a16="http://schemas.microsoft.com/office/drawing/2014/main" id="{B5D6F488-6F84-EC4F-E6B6-809A53C573F8}"/>
                </a:ext>
              </a:extLst>
            </p:cNvPr>
            <p:cNvSpPr/>
            <p:nvPr/>
          </p:nvSpPr>
          <p:spPr>
            <a:xfrm>
              <a:off x="1143546" y="38841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26" y="0"/>
                  </a:moveTo>
                  <a:lnTo>
                    <a:pt x="0" y="0"/>
                  </a:lnTo>
                  <a:lnTo>
                    <a:pt x="0" y="1930"/>
                  </a:lnTo>
                  <a:lnTo>
                    <a:pt x="4826" y="1930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220">
              <a:extLst>
                <a:ext uri="{FF2B5EF4-FFF2-40B4-BE49-F238E27FC236}">
                  <a16:creationId xmlns:a16="http://schemas.microsoft.com/office/drawing/2014/main" id="{19E37827-ECDF-CE04-5A90-ECC4891E4542}"/>
                </a:ext>
              </a:extLst>
            </p:cNvPr>
            <p:cNvSpPr/>
            <p:nvPr/>
          </p:nvSpPr>
          <p:spPr>
            <a:xfrm>
              <a:off x="1143549" y="388410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221">
              <a:extLst>
                <a:ext uri="{FF2B5EF4-FFF2-40B4-BE49-F238E27FC236}">
                  <a16:creationId xmlns:a16="http://schemas.microsoft.com/office/drawing/2014/main" id="{40CCBDA6-3A57-ED3F-5203-3E13685605B5}"/>
                </a:ext>
              </a:extLst>
            </p:cNvPr>
            <p:cNvSpPr/>
            <p:nvPr/>
          </p:nvSpPr>
          <p:spPr>
            <a:xfrm>
              <a:off x="3282289" y="388413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222">
              <a:extLst>
                <a:ext uri="{FF2B5EF4-FFF2-40B4-BE49-F238E27FC236}">
                  <a16:creationId xmlns:a16="http://schemas.microsoft.com/office/drawing/2014/main" id="{E060EE61-DF89-D5B7-BE36-D8EF2494B3CF}"/>
                </a:ext>
              </a:extLst>
            </p:cNvPr>
            <p:cNvSpPr/>
            <p:nvPr/>
          </p:nvSpPr>
          <p:spPr>
            <a:xfrm>
              <a:off x="3282306" y="388410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223">
              <a:extLst>
                <a:ext uri="{FF2B5EF4-FFF2-40B4-BE49-F238E27FC236}">
                  <a16:creationId xmlns:a16="http://schemas.microsoft.com/office/drawing/2014/main" id="{DADED395-7AA6-0417-9E3B-E7E4B66DF742}"/>
                </a:ext>
              </a:extLst>
            </p:cNvPr>
            <p:cNvSpPr/>
            <p:nvPr/>
          </p:nvSpPr>
          <p:spPr>
            <a:xfrm>
              <a:off x="980401" y="3859530"/>
              <a:ext cx="140335" cy="51435"/>
            </a:xfrm>
            <a:custGeom>
              <a:avLst/>
              <a:gdLst/>
              <a:ahLst/>
              <a:cxnLst/>
              <a:rect l="l" t="t" r="r" b="b"/>
              <a:pathLst>
                <a:path w="140334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86"/>
                  </a:lnTo>
                  <a:lnTo>
                    <a:pt x="26530" y="37579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79"/>
                  </a:lnTo>
                  <a:lnTo>
                    <a:pt x="6692" y="32486"/>
                  </a:lnTo>
                  <a:lnTo>
                    <a:pt x="6692" y="18884"/>
                  </a:lnTo>
                  <a:lnTo>
                    <a:pt x="7505" y="13804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804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48"/>
                  </a:lnTo>
                  <a:lnTo>
                    <a:pt x="1422" y="40436"/>
                  </a:lnTo>
                  <a:lnTo>
                    <a:pt x="7239" y="49123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36"/>
                  </a:lnTo>
                  <a:lnTo>
                    <a:pt x="34112" y="34048"/>
                  </a:lnTo>
                  <a:lnTo>
                    <a:pt x="34112" y="17399"/>
                  </a:lnTo>
                  <a:close/>
                </a:path>
                <a:path w="140334" h="51435">
                  <a:moveTo>
                    <a:pt x="52781" y="41986"/>
                  </a:moveTo>
                  <a:lnTo>
                    <a:pt x="45808" y="41986"/>
                  </a:lnTo>
                  <a:lnTo>
                    <a:pt x="45808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140334" h="51435">
                  <a:moveTo>
                    <a:pt x="98666" y="17399"/>
                  </a:moveTo>
                  <a:lnTo>
                    <a:pt x="97180" y="11010"/>
                  </a:lnTo>
                  <a:lnTo>
                    <a:pt x="94272" y="6591"/>
                  </a:lnTo>
                  <a:lnTo>
                    <a:pt x="93383" y="5308"/>
                  </a:lnTo>
                  <a:lnTo>
                    <a:pt x="91973" y="3251"/>
                  </a:lnTo>
                  <a:lnTo>
                    <a:pt x="91973" y="18884"/>
                  </a:lnTo>
                  <a:lnTo>
                    <a:pt x="91973" y="32486"/>
                  </a:lnTo>
                  <a:lnTo>
                    <a:pt x="91084" y="37579"/>
                  </a:lnTo>
                  <a:lnTo>
                    <a:pt x="89395" y="40970"/>
                  </a:lnTo>
                  <a:lnTo>
                    <a:pt x="87630" y="44361"/>
                  </a:lnTo>
                  <a:lnTo>
                    <a:pt x="85064" y="46062"/>
                  </a:lnTo>
                  <a:lnTo>
                    <a:pt x="78168" y="46062"/>
                  </a:lnTo>
                  <a:lnTo>
                    <a:pt x="75590" y="44361"/>
                  </a:lnTo>
                  <a:lnTo>
                    <a:pt x="72072" y="37579"/>
                  </a:lnTo>
                  <a:lnTo>
                    <a:pt x="71259" y="32486"/>
                  </a:lnTo>
                  <a:lnTo>
                    <a:pt x="71259" y="18884"/>
                  </a:lnTo>
                  <a:lnTo>
                    <a:pt x="72072" y="13804"/>
                  </a:lnTo>
                  <a:lnTo>
                    <a:pt x="75590" y="7010"/>
                  </a:lnTo>
                  <a:lnTo>
                    <a:pt x="78168" y="5308"/>
                  </a:lnTo>
                  <a:lnTo>
                    <a:pt x="85064" y="5308"/>
                  </a:lnTo>
                  <a:lnTo>
                    <a:pt x="87630" y="7010"/>
                  </a:lnTo>
                  <a:lnTo>
                    <a:pt x="89395" y="10401"/>
                  </a:lnTo>
                  <a:lnTo>
                    <a:pt x="91084" y="13804"/>
                  </a:lnTo>
                  <a:lnTo>
                    <a:pt x="91973" y="18884"/>
                  </a:lnTo>
                  <a:lnTo>
                    <a:pt x="91973" y="3251"/>
                  </a:lnTo>
                  <a:lnTo>
                    <a:pt x="91287" y="2247"/>
                  </a:lnTo>
                  <a:lnTo>
                    <a:pt x="87096" y="0"/>
                  </a:lnTo>
                  <a:lnTo>
                    <a:pt x="76060" y="0"/>
                  </a:lnTo>
                  <a:lnTo>
                    <a:pt x="71805" y="2247"/>
                  </a:lnTo>
                  <a:lnTo>
                    <a:pt x="68884" y="6591"/>
                  </a:lnTo>
                  <a:lnTo>
                    <a:pt x="65976" y="11010"/>
                  </a:lnTo>
                  <a:lnTo>
                    <a:pt x="64554" y="17399"/>
                  </a:lnTo>
                  <a:lnTo>
                    <a:pt x="64554" y="34048"/>
                  </a:lnTo>
                  <a:lnTo>
                    <a:pt x="65976" y="40436"/>
                  </a:lnTo>
                  <a:lnTo>
                    <a:pt x="71805" y="49123"/>
                  </a:lnTo>
                  <a:lnTo>
                    <a:pt x="75996" y="51295"/>
                  </a:lnTo>
                  <a:lnTo>
                    <a:pt x="87096" y="51295"/>
                  </a:lnTo>
                  <a:lnTo>
                    <a:pt x="91287" y="49123"/>
                  </a:lnTo>
                  <a:lnTo>
                    <a:pt x="93383" y="46062"/>
                  </a:lnTo>
                  <a:lnTo>
                    <a:pt x="94272" y="44780"/>
                  </a:lnTo>
                  <a:lnTo>
                    <a:pt x="97180" y="40436"/>
                  </a:lnTo>
                  <a:lnTo>
                    <a:pt x="98666" y="34048"/>
                  </a:lnTo>
                  <a:lnTo>
                    <a:pt x="98666" y="17399"/>
                  </a:lnTo>
                  <a:close/>
                </a:path>
                <a:path w="140334" h="51435">
                  <a:moveTo>
                    <a:pt x="140296" y="29349"/>
                  </a:moveTo>
                  <a:lnTo>
                    <a:pt x="138671" y="25273"/>
                  </a:lnTo>
                  <a:lnTo>
                    <a:pt x="132181" y="19227"/>
                  </a:lnTo>
                  <a:lnTo>
                    <a:pt x="127850" y="17665"/>
                  </a:lnTo>
                  <a:lnTo>
                    <a:pt x="122364" y="17665"/>
                  </a:lnTo>
                  <a:lnTo>
                    <a:pt x="119456" y="17932"/>
                  </a:lnTo>
                  <a:lnTo>
                    <a:pt x="116547" y="18694"/>
                  </a:lnTo>
                  <a:lnTo>
                    <a:pt x="116547" y="6527"/>
                  </a:lnTo>
                  <a:lnTo>
                    <a:pt x="136639" y="6527"/>
                  </a:lnTo>
                  <a:lnTo>
                    <a:pt x="136639" y="889"/>
                  </a:lnTo>
                  <a:lnTo>
                    <a:pt x="110451" y="889"/>
                  </a:lnTo>
                  <a:lnTo>
                    <a:pt x="110451" y="25742"/>
                  </a:lnTo>
                  <a:lnTo>
                    <a:pt x="112280" y="24942"/>
                  </a:lnTo>
                  <a:lnTo>
                    <a:pt x="114109" y="24320"/>
                  </a:lnTo>
                  <a:lnTo>
                    <a:pt x="117627" y="23507"/>
                  </a:lnTo>
                  <a:lnTo>
                    <a:pt x="119456" y="23304"/>
                  </a:lnTo>
                  <a:lnTo>
                    <a:pt x="125006" y="23304"/>
                  </a:lnTo>
                  <a:lnTo>
                    <a:pt x="128054" y="24320"/>
                  </a:lnTo>
                  <a:lnTo>
                    <a:pt x="132448" y="28397"/>
                  </a:lnTo>
                  <a:lnTo>
                    <a:pt x="133591" y="31115"/>
                  </a:lnTo>
                  <a:lnTo>
                    <a:pt x="133591" y="37973"/>
                  </a:lnTo>
                  <a:lnTo>
                    <a:pt x="132448" y="40703"/>
                  </a:lnTo>
                  <a:lnTo>
                    <a:pt x="128054" y="44767"/>
                  </a:lnTo>
                  <a:lnTo>
                    <a:pt x="125006" y="45720"/>
                  </a:lnTo>
                  <a:lnTo>
                    <a:pt x="118846" y="45720"/>
                  </a:lnTo>
                  <a:lnTo>
                    <a:pt x="116611" y="45516"/>
                  </a:lnTo>
                  <a:lnTo>
                    <a:pt x="112344" y="44424"/>
                  </a:lnTo>
                  <a:lnTo>
                    <a:pt x="110312" y="43611"/>
                  </a:lnTo>
                  <a:lnTo>
                    <a:pt x="108343" y="42519"/>
                  </a:lnTo>
                  <a:lnTo>
                    <a:pt x="108343" y="49250"/>
                  </a:lnTo>
                  <a:lnTo>
                    <a:pt x="110655" y="49999"/>
                  </a:lnTo>
                  <a:lnTo>
                    <a:pt x="112814" y="50469"/>
                  </a:lnTo>
                  <a:lnTo>
                    <a:pt x="114985" y="50812"/>
                  </a:lnTo>
                  <a:lnTo>
                    <a:pt x="119240" y="51295"/>
                  </a:lnTo>
                  <a:lnTo>
                    <a:pt x="127304" y="51295"/>
                  </a:lnTo>
                  <a:lnTo>
                    <a:pt x="131978" y="49860"/>
                  </a:lnTo>
                  <a:lnTo>
                    <a:pt x="138607" y="44030"/>
                  </a:lnTo>
                  <a:lnTo>
                    <a:pt x="140296" y="39878"/>
                  </a:lnTo>
                  <a:lnTo>
                    <a:pt x="140296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224">
              <a:extLst>
                <a:ext uri="{FF2B5EF4-FFF2-40B4-BE49-F238E27FC236}">
                  <a16:creationId xmlns:a16="http://schemas.microsoft.com/office/drawing/2014/main" id="{5E4A0B1A-CDE2-CDB0-6E93-3F93B31B54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008" y="4907115"/>
              <a:ext cx="85928" cy="114807"/>
            </a:xfrm>
            <a:prstGeom prst="rect">
              <a:avLst/>
            </a:prstGeom>
          </p:spPr>
        </p:pic>
        <p:pic>
          <p:nvPicPr>
            <p:cNvPr id="128" name="object 225">
              <a:extLst>
                <a:ext uri="{FF2B5EF4-FFF2-40B4-BE49-F238E27FC236}">
                  <a16:creationId xmlns:a16="http://schemas.microsoft.com/office/drawing/2014/main" id="{999589A8-390F-CBC6-EDC0-BD36217FD7D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8713" y="3879265"/>
              <a:ext cx="2167761" cy="2161588"/>
            </a:xfrm>
            <a:prstGeom prst="rect">
              <a:avLst/>
            </a:prstGeom>
          </p:spPr>
        </p:pic>
      </p:grpSp>
      <p:grpSp>
        <p:nvGrpSpPr>
          <p:cNvPr id="129" name="object 299">
            <a:extLst>
              <a:ext uri="{FF2B5EF4-FFF2-40B4-BE49-F238E27FC236}">
                <a16:creationId xmlns:a16="http://schemas.microsoft.com/office/drawing/2014/main" id="{12EEBED8-A7D7-2E39-99CF-10D89B48BD70}"/>
              </a:ext>
            </a:extLst>
          </p:cNvPr>
          <p:cNvGrpSpPr/>
          <p:nvPr/>
        </p:nvGrpSpPr>
        <p:grpSpPr>
          <a:xfrm>
            <a:off x="4157179" y="2435105"/>
            <a:ext cx="3407503" cy="3464535"/>
            <a:chOff x="4206837" y="3846080"/>
            <a:chExt cx="2544445" cy="2386965"/>
          </a:xfrm>
        </p:grpSpPr>
        <p:sp>
          <p:nvSpPr>
            <p:cNvPr id="130" name="object 300">
              <a:extLst>
                <a:ext uri="{FF2B5EF4-FFF2-40B4-BE49-F238E27FC236}">
                  <a16:creationId xmlns:a16="http://schemas.microsoft.com/office/drawing/2014/main" id="{EFEA3054-2A94-60D3-F21F-5238DF534F7C}"/>
                </a:ext>
              </a:extLst>
            </p:cNvPr>
            <p:cNvSpPr/>
            <p:nvPr/>
          </p:nvSpPr>
          <p:spPr>
            <a:xfrm>
              <a:off x="4543399" y="600316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301">
              <a:extLst>
                <a:ext uri="{FF2B5EF4-FFF2-40B4-BE49-F238E27FC236}">
                  <a16:creationId xmlns:a16="http://schemas.microsoft.com/office/drawing/2014/main" id="{2DB80400-1949-909B-639E-E028E27B160C}"/>
                </a:ext>
              </a:extLst>
            </p:cNvPr>
            <p:cNvSpPr/>
            <p:nvPr/>
          </p:nvSpPr>
          <p:spPr>
            <a:xfrm>
              <a:off x="4543403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302">
              <a:extLst>
                <a:ext uri="{FF2B5EF4-FFF2-40B4-BE49-F238E27FC236}">
                  <a16:creationId xmlns:a16="http://schemas.microsoft.com/office/drawing/2014/main" id="{DB80EEB3-0A58-9E7A-CE2F-732CF7359437}"/>
                </a:ext>
              </a:extLst>
            </p:cNvPr>
            <p:cNvSpPr/>
            <p:nvPr/>
          </p:nvSpPr>
          <p:spPr>
            <a:xfrm>
              <a:off x="4543399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303">
              <a:extLst>
                <a:ext uri="{FF2B5EF4-FFF2-40B4-BE49-F238E27FC236}">
                  <a16:creationId xmlns:a16="http://schemas.microsoft.com/office/drawing/2014/main" id="{6E8E7881-FA2F-8145-D9BE-13BC746A93B4}"/>
                </a:ext>
              </a:extLst>
            </p:cNvPr>
            <p:cNvSpPr/>
            <p:nvPr/>
          </p:nvSpPr>
          <p:spPr>
            <a:xfrm>
              <a:off x="4543403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304">
              <a:extLst>
                <a:ext uri="{FF2B5EF4-FFF2-40B4-BE49-F238E27FC236}">
                  <a16:creationId xmlns:a16="http://schemas.microsoft.com/office/drawing/2014/main" id="{0F9E7FCE-50E6-0769-272E-A83F81E88855}"/>
                </a:ext>
              </a:extLst>
            </p:cNvPr>
            <p:cNvSpPr/>
            <p:nvPr/>
          </p:nvSpPr>
          <p:spPr>
            <a:xfrm>
              <a:off x="4494047" y="3870680"/>
              <a:ext cx="528320" cy="2221865"/>
            </a:xfrm>
            <a:custGeom>
              <a:avLst/>
              <a:gdLst/>
              <a:ahLst/>
              <a:cxnLst/>
              <a:rect l="l" t="t" r="r" b="b"/>
              <a:pathLst>
                <a:path w="528320" h="2221865">
                  <a:moveTo>
                    <a:pt x="34112" y="2187473"/>
                  </a:moveTo>
                  <a:lnTo>
                    <a:pt x="32626" y="2181098"/>
                  </a:lnTo>
                  <a:lnTo>
                    <a:pt x="29718" y="2176678"/>
                  </a:lnTo>
                  <a:lnTo>
                    <a:pt x="28829" y="2175395"/>
                  </a:lnTo>
                  <a:lnTo>
                    <a:pt x="27406" y="2173325"/>
                  </a:lnTo>
                  <a:lnTo>
                    <a:pt x="27406" y="2188972"/>
                  </a:lnTo>
                  <a:lnTo>
                    <a:pt x="27406" y="2202561"/>
                  </a:lnTo>
                  <a:lnTo>
                    <a:pt x="26530" y="2207653"/>
                  </a:lnTo>
                  <a:lnTo>
                    <a:pt x="24841" y="2211044"/>
                  </a:lnTo>
                  <a:lnTo>
                    <a:pt x="23075" y="2214448"/>
                  </a:lnTo>
                  <a:lnTo>
                    <a:pt x="20510" y="2216150"/>
                  </a:lnTo>
                  <a:lnTo>
                    <a:pt x="13601" y="2216150"/>
                  </a:lnTo>
                  <a:lnTo>
                    <a:pt x="11036" y="2214448"/>
                  </a:lnTo>
                  <a:lnTo>
                    <a:pt x="7505" y="2207653"/>
                  </a:lnTo>
                  <a:lnTo>
                    <a:pt x="6705" y="2202561"/>
                  </a:lnTo>
                  <a:lnTo>
                    <a:pt x="6705" y="2188972"/>
                  </a:lnTo>
                  <a:lnTo>
                    <a:pt x="7505" y="2183879"/>
                  </a:lnTo>
                  <a:lnTo>
                    <a:pt x="11036" y="2177084"/>
                  </a:lnTo>
                  <a:lnTo>
                    <a:pt x="13601" y="2175395"/>
                  </a:lnTo>
                  <a:lnTo>
                    <a:pt x="20510" y="2175395"/>
                  </a:lnTo>
                  <a:lnTo>
                    <a:pt x="23075" y="2177084"/>
                  </a:lnTo>
                  <a:lnTo>
                    <a:pt x="24841" y="2180488"/>
                  </a:lnTo>
                  <a:lnTo>
                    <a:pt x="26530" y="2183879"/>
                  </a:lnTo>
                  <a:lnTo>
                    <a:pt x="27406" y="2188972"/>
                  </a:lnTo>
                  <a:lnTo>
                    <a:pt x="27406" y="2173325"/>
                  </a:lnTo>
                  <a:lnTo>
                    <a:pt x="26733" y="2172335"/>
                  </a:lnTo>
                  <a:lnTo>
                    <a:pt x="22542" y="2170087"/>
                  </a:lnTo>
                  <a:lnTo>
                    <a:pt x="11506" y="2170087"/>
                  </a:lnTo>
                  <a:lnTo>
                    <a:pt x="7239" y="2172335"/>
                  </a:lnTo>
                  <a:lnTo>
                    <a:pt x="4330" y="2176678"/>
                  </a:lnTo>
                  <a:lnTo>
                    <a:pt x="1422" y="2181098"/>
                  </a:lnTo>
                  <a:lnTo>
                    <a:pt x="0" y="2187473"/>
                  </a:lnTo>
                  <a:lnTo>
                    <a:pt x="0" y="2204123"/>
                  </a:lnTo>
                  <a:lnTo>
                    <a:pt x="1422" y="2210511"/>
                  </a:lnTo>
                  <a:lnTo>
                    <a:pt x="7239" y="2219198"/>
                  </a:lnTo>
                  <a:lnTo>
                    <a:pt x="11442" y="2221382"/>
                  </a:lnTo>
                  <a:lnTo>
                    <a:pt x="22542" y="2221382"/>
                  </a:lnTo>
                  <a:lnTo>
                    <a:pt x="26733" y="2219198"/>
                  </a:lnTo>
                  <a:lnTo>
                    <a:pt x="28816" y="2216150"/>
                  </a:lnTo>
                  <a:lnTo>
                    <a:pt x="29718" y="2214854"/>
                  </a:lnTo>
                  <a:lnTo>
                    <a:pt x="32626" y="2210511"/>
                  </a:lnTo>
                  <a:lnTo>
                    <a:pt x="34112" y="2204123"/>
                  </a:lnTo>
                  <a:lnTo>
                    <a:pt x="34112" y="2187473"/>
                  </a:lnTo>
                  <a:close/>
                </a:path>
                <a:path w="528320" h="2221865">
                  <a:moveTo>
                    <a:pt x="52781" y="2212073"/>
                  </a:moveTo>
                  <a:lnTo>
                    <a:pt x="45821" y="2212073"/>
                  </a:lnTo>
                  <a:lnTo>
                    <a:pt x="45821" y="2220493"/>
                  </a:lnTo>
                  <a:lnTo>
                    <a:pt x="52781" y="2220493"/>
                  </a:lnTo>
                  <a:lnTo>
                    <a:pt x="52781" y="2212073"/>
                  </a:lnTo>
                  <a:close/>
                </a:path>
                <a:path w="528320" h="2221865">
                  <a:moveTo>
                    <a:pt x="98679" y="2187473"/>
                  </a:moveTo>
                  <a:lnTo>
                    <a:pt x="97193" y="2181098"/>
                  </a:lnTo>
                  <a:lnTo>
                    <a:pt x="94284" y="2176678"/>
                  </a:lnTo>
                  <a:lnTo>
                    <a:pt x="93395" y="2175395"/>
                  </a:lnTo>
                  <a:lnTo>
                    <a:pt x="91973" y="2173325"/>
                  </a:lnTo>
                  <a:lnTo>
                    <a:pt x="91973" y="2188972"/>
                  </a:lnTo>
                  <a:lnTo>
                    <a:pt x="91973" y="2202561"/>
                  </a:lnTo>
                  <a:lnTo>
                    <a:pt x="91097" y="2207653"/>
                  </a:lnTo>
                  <a:lnTo>
                    <a:pt x="89408" y="2211044"/>
                  </a:lnTo>
                  <a:lnTo>
                    <a:pt x="87642" y="2214448"/>
                  </a:lnTo>
                  <a:lnTo>
                    <a:pt x="85064" y="2216150"/>
                  </a:lnTo>
                  <a:lnTo>
                    <a:pt x="78168" y="2216150"/>
                  </a:lnTo>
                  <a:lnTo>
                    <a:pt x="75603" y="2214448"/>
                  </a:lnTo>
                  <a:lnTo>
                    <a:pt x="72085" y="2207653"/>
                  </a:lnTo>
                  <a:lnTo>
                    <a:pt x="71259" y="2202561"/>
                  </a:lnTo>
                  <a:lnTo>
                    <a:pt x="71259" y="2188972"/>
                  </a:lnTo>
                  <a:lnTo>
                    <a:pt x="72085" y="2183879"/>
                  </a:lnTo>
                  <a:lnTo>
                    <a:pt x="75603" y="2177084"/>
                  </a:lnTo>
                  <a:lnTo>
                    <a:pt x="78168" y="2175395"/>
                  </a:lnTo>
                  <a:lnTo>
                    <a:pt x="85064" y="2175395"/>
                  </a:lnTo>
                  <a:lnTo>
                    <a:pt x="87642" y="2177084"/>
                  </a:lnTo>
                  <a:lnTo>
                    <a:pt x="89408" y="2180488"/>
                  </a:lnTo>
                  <a:lnTo>
                    <a:pt x="91097" y="2183879"/>
                  </a:lnTo>
                  <a:lnTo>
                    <a:pt x="91973" y="2188972"/>
                  </a:lnTo>
                  <a:lnTo>
                    <a:pt x="91973" y="2173325"/>
                  </a:lnTo>
                  <a:lnTo>
                    <a:pt x="91300" y="2172335"/>
                  </a:lnTo>
                  <a:lnTo>
                    <a:pt x="87096" y="2170087"/>
                  </a:lnTo>
                  <a:lnTo>
                    <a:pt x="76073" y="2170087"/>
                  </a:lnTo>
                  <a:lnTo>
                    <a:pt x="71805" y="2172335"/>
                  </a:lnTo>
                  <a:lnTo>
                    <a:pt x="68897" y="2176678"/>
                  </a:lnTo>
                  <a:lnTo>
                    <a:pt x="65989" y="2181098"/>
                  </a:lnTo>
                  <a:lnTo>
                    <a:pt x="64566" y="2187473"/>
                  </a:lnTo>
                  <a:lnTo>
                    <a:pt x="64566" y="2204123"/>
                  </a:lnTo>
                  <a:lnTo>
                    <a:pt x="65989" y="2210511"/>
                  </a:lnTo>
                  <a:lnTo>
                    <a:pt x="71805" y="2219198"/>
                  </a:lnTo>
                  <a:lnTo>
                    <a:pt x="75996" y="2221382"/>
                  </a:lnTo>
                  <a:lnTo>
                    <a:pt x="87096" y="2221382"/>
                  </a:lnTo>
                  <a:lnTo>
                    <a:pt x="91300" y="2219198"/>
                  </a:lnTo>
                  <a:lnTo>
                    <a:pt x="93383" y="2216150"/>
                  </a:lnTo>
                  <a:lnTo>
                    <a:pt x="94284" y="2214854"/>
                  </a:lnTo>
                  <a:lnTo>
                    <a:pt x="97193" y="2210511"/>
                  </a:lnTo>
                  <a:lnTo>
                    <a:pt x="98679" y="2204123"/>
                  </a:lnTo>
                  <a:lnTo>
                    <a:pt x="98679" y="2187473"/>
                  </a:lnTo>
                  <a:close/>
                </a:path>
                <a:path w="528320" h="2221865">
                  <a:moveTo>
                    <a:pt x="465759" y="2187473"/>
                  </a:moveTo>
                  <a:lnTo>
                    <a:pt x="464273" y="2181098"/>
                  </a:lnTo>
                  <a:lnTo>
                    <a:pt x="461365" y="2176678"/>
                  </a:lnTo>
                  <a:lnTo>
                    <a:pt x="460476" y="2175395"/>
                  </a:lnTo>
                  <a:lnTo>
                    <a:pt x="459054" y="2173325"/>
                  </a:lnTo>
                  <a:lnTo>
                    <a:pt x="459054" y="2188972"/>
                  </a:lnTo>
                  <a:lnTo>
                    <a:pt x="459054" y="2202561"/>
                  </a:lnTo>
                  <a:lnTo>
                    <a:pt x="458177" y="2207653"/>
                  </a:lnTo>
                  <a:lnTo>
                    <a:pt x="456488" y="2211044"/>
                  </a:lnTo>
                  <a:lnTo>
                    <a:pt x="454723" y="2214448"/>
                  </a:lnTo>
                  <a:lnTo>
                    <a:pt x="452158" y="2216150"/>
                  </a:lnTo>
                  <a:lnTo>
                    <a:pt x="445249" y="2216150"/>
                  </a:lnTo>
                  <a:lnTo>
                    <a:pt x="442683" y="2214448"/>
                  </a:lnTo>
                  <a:lnTo>
                    <a:pt x="439153" y="2207653"/>
                  </a:lnTo>
                  <a:lnTo>
                    <a:pt x="438340" y="2202561"/>
                  </a:lnTo>
                  <a:lnTo>
                    <a:pt x="438340" y="2188972"/>
                  </a:lnTo>
                  <a:lnTo>
                    <a:pt x="439153" y="2183879"/>
                  </a:lnTo>
                  <a:lnTo>
                    <a:pt x="442683" y="2177084"/>
                  </a:lnTo>
                  <a:lnTo>
                    <a:pt x="445249" y="2175395"/>
                  </a:lnTo>
                  <a:lnTo>
                    <a:pt x="452158" y="2175395"/>
                  </a:lnTo>
                  <a:lnTo>
                    <a:pt x="454723" y="2177084"/>
                  </a:lnTo>
                  <a:lnTo>
                    <a:pt x="456488" y="2180488"/>
                  </a:lnTo>
                  <a:lnTo>
                    <a:pt x="458177" y="2183879"/>
                  </a:lnTo>
                  <a:lnTo>
                    <a:pt x="459054" y="2188972"/>
                  </a:lnTo>
                  <a:lnTo>
                    <a:pt x="459054" y="2173325"/>
                  </a:lnTo>
                  <a:lnTo>
                    <a:pt x="458381" y="2172335"/>
                  </a:lnTo>
                  <a:lnTo>
                    <a:pt x="454177" y="2170087"/>
                  </a:lnTo>
                  <a:lnTo>
                    <a:pt x="443153" y="2170087"/>
                  </a:lnTo>
                  <a:lnTo>
                    <a:pt x="438886" y="2172335"/>
                  </a:lnTo>
                  <a:lnTo>
                    <a:pt x="435978" y="2176678"/>
                  </a:lnTo>
                  <a:lnTo>
                    <a:pt x="433070" y="2181098"/>
                  </a:lnTo>
                  <a:lnTo>
                    <a:pt x="431647" y="2187473"/>
                  </a:lnTo>
                  <a:lnTo>
                    <a:pt x="431647" y="2204123"/>
                  </a:lnTo>
                  <a:lnTo>
                    <a:pt x="433070" y="2210511"/>
                  </a:lnTo>
                  <a:lnTo>
                    <a:pt x="438886" y="2219198"/>
                  </a:lnTo>
                  <a:lnTo>
                    <a:pt x="443077" y="2221382"/>
                  </a:lnTo>
                  <a:lnTo>
                    <a:pt x="454177" y="2221382"/>
                  </a:lnTo>
                  <a:lnTo>
                    <a:pt x="458381" y="2219198"/>
                  </a:lnTo>
                  <a:lnTo>
                    <a:pt x="460463" y="2216150"/>
                  </a:lnTo>
                  <a:lnTo>
                    <a:pt x="461365" y="2214854"/>
                  </a:lnTo>
                  <a:lnTo>
                    <a:pt x="464273" y="2210511"/>
                  </a:lnTo>
                  <a:lnTo>
                    <a:pt x="465759" y="2204123"/>
                  </a:lnTo>
                  <a:lnTo>
                    <a:pt x="465759" y="2187473"/>
                  </a:lnTo>
                  <a:close/>
                </a:path>
                <a:path w="528320" h="2221865">
                  <a:moveTo>
                    <a:pt x="484428" y="2212073"/>
                  </a:moveTo>
                  <a:lnTo>
                    <a:pt x="477456" y="2212073"/>
                  </a:lnTo>
                  <a:lnTo>
                    <a:pt x="477456" y="2220493"/>
                  </a:lnTo>
                  <a:lnTo>
                    <a:pt x="484428" y="2220493"/>
                  </a:lnTo>
                  <a:lnTo>
                    <a:pt x="484428" y="2212073"/>
                  </a:lnTo>
                  <a:close/>
                </a:path>
                <a:path w="528320" h="2221865">
                  <a:moveTo>
                    <a:pt x="485825" y="2132482"/>
                  </a:moveTo>
                  <a:lnTo>
                    <a:pt x="476161" y="2132482"/>
                  </a:lnTo>
                  <a:lnTo>
                    <a:pt x="476161" y="2151888"/>
                  </a:lnTo>
                  <a:lnTo>
                    <a:pt x="485825" y="2151888"/>
                  </a:lnTo>
                  <a:lnTo>
                    <a:pt x="485825" y="2132482"/>
                  </a:lnTo>
                  <a:close/>
                </a:path>
                <a:path w="528320" h="2221865">
                  <a:moveTo>
                    <a:pt x="485825" y="0"/>
                  </a:moveTo>
                  <a:lnTo>
                    <a:pt x="476161" y="0"/>
                  </a:lnTo>
                  <a:lnTo>
                    <a:pt x="476161" y="19405"/>
                  </a:lnTo>
                  <a:lnTo>
                    <a:pt x="485825" y="19405"/>
                  </a:lnTo>
                  <a:lnTo>
                    <a:pt x="485825" y="0"/>
                  </a:lnTo>
                  <a:close/>
                </a:path>
                <a:path w="528320" h="2221865">
                  <a:moveTo>
                    <a:pt x="528027" y="2214854"/>
                  </a:moveTo>
                  <a:lnTo>
                    <a:pt x="504748" y="2214854"/>
                  </a:lnTo>
                  <a:lnTo>
                    <a:pt x="521944" y="2197125"/>
                  </a:lnTo>
                  <a:lnTo>
                    <a:pt x="524510" y="2194001"/>
                  </a:lnTo>
                  <a:lnTo>
                    <a:pt x="525856" y="2191829"/>
                  </a:lnTo>
                  <a:lnTo>
                    <a:pt x="527354" y="2188235"/>
                  </a:lnTo>
                  <a:lnTo>
                    <a:pt x="527761" y="2186254"/>
                  </a:lnTo>
                  <a:lnTo>
                    <a:pt x="527761" y="2179942"/>
                  </a:lnTo>
                  <a:lnTo>
                    <a:pt x="526199" y="2176538"/>
                  </a:lnTo>
                  <a:lnTo>
                    <a:pt x="520115" y="2171382"/>
                  </a:lnTo>
                  <a:lnTo>
                    <a:pt x="516051" y="2170087"/>
                  </a:lnTo>
                  <a:lnTo>
                    <a:pt x="509016" y="2170087"/>
                  </a:lnTo>
                  <a:lnTo>
                    <a:pt x="506844" y="2170366"/>
                  </a:lnTo>
                  <a:lnTo>
                    <a:pt x="502246" y="2171446"/>
                  </a:lnTo>
                  <a:lnTo>
                    <a:pt x="499732" y="2172271"/>
                  </a:lnTo>
                  <a:lnTo>
                    <a:pt x="497039" y="2173351"/>
                  </a:lnTo>
                  <a:lnTo>
                    <a:pt x="497039" y="2180145"/>
                  </a:lnTo>
                  <a:lnTo>
                    <a:pt x="499668" y="2178647"/>
                  </a:lnTo>
                  <a:lnTo>
                    <a:pt x="502183" y="2177554"/>
                  </a:lnTo>
                  <a:lnTo>
                    <a:pt x="506780" y="2176132"/>
                  </a:lnTo>
                  <a:lnTo>
                    <a:pt x="509016" y="2175738"/>
                  </a:lnTo>
                  <a:lnTo>
                    <a:pt x="514096" y="2175738"/>
                  </a:lnTo>
                  <a:lnTo>
                    <a:pt x="516458" y="2176615"/>
                  </a:lnTo>
                  <a:lnTo>
                    <a:pt x="520115" y="2179878"/>
                  </a:lnTo>
                  <a:lnTo>
                    <a:pt x="521068" y="2182050"/>
                  </a:lnTo>
                  <a:lnTo>
                    <a:pt x="521068" y="2186254"/>
                  </a:lnTo>
                  <a:lnTo>
                    <a:pt x="496697" y="2214854"/>
                  </a:lnTo>
                  <a:lnTo>
                    <a:pt x="496697" y="2220493"/>
                  </a:lnTo>
                  <a:lnTo>
                    <a:pt x="528027" y="2220493"/>
                  </a:lnTo>
                  <a:lnTo>
                    <a:pt x="528027" y="22148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305">
              <a:extLst>
                <a:ext uri="{FF2B5EF4-FFF2-40B4-BE49-F238E27FC236}">
                  <a16:creationId xmlns:a16="http://schemas.microsoft.com/office/drawing/2014/main" id="{BB004BB3-BF7C-86A5-DC16-1D26E242674C}"/>
                </a:ext>
              </a:extLst>
            </p:cNvPr>
            <p:cNvSpPr/>
            <p:nvPr/>
          </p:nvSpPr>
          <p:spPr>
            <a:xfrm>
              <a:off x="5406687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306">
              <a:extLst>
                <a:ext uri="{FF2B5EF4-FFF2-40B4-BE49-F238E27FC236}">
                  <a16:creationId xmlns:a16="http://schemas.microsoft.com/office/drawing/2014/main" id="{2183C33F-7546-5734-C941-DD9032E70AA5}"/>
                </a:ext>
              </a:extLst>
            </p:cNvPr>
            <p:cNvSpPr/>
            <p:nvPr/>
          </p:nvSpPr>
          <p:spPr>
            <a:xfrm>
              <a:off x="5406694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307">
              <a:extLst>
                <a:ext uri="{FF2B5EF4-FFF2-40B4-BE49-F238E27FC236}">
                  <a16:creationId xmlns:a16="http://schemas.microsoft.com/office/drawing/2014/main" id="{57B7C37B-7AC0-5987-7323-C5333AC7E22F}"/>
                </a:ext>
              </a:extLst>
            </p:cNvPr>
            <p:cNvSpPr/>
            <p:nvPr/>
          </p:nvSpPr>
          <p:spPr>
            <a:xfrm>
              <a:off x="5406687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308">
              <a:extLst>
                <a:ext uri="{FF2B5EF4-FFF2-40B4-BE49-F238E27FC236}">
                  <a16:creationId xmlns:a16="http://schemas.microsoft.com/office/drawing/2014/main" id="{CDBA693D-E196-A2C5-C790-15796106B4CA}"/>
                </a:ext>
              </a:extLst>
            </p:cNvPr>
            <p:cNvSpPr/>
            <p:nvPr/>
          </p:nvSpPr>
          <p:spPr>
            <a:xfrm>
              <a:off x="5357342" y="6040767"/>
              <a:ext cx="99695" cy="51435"/>
            </a:xfrm>
            <a:custGeom>
              <a:avLst/>
              <a:gdLst/>
              <a:ahLst/>
              <a:cxnLst/>
              <a:rect l="l" t="t" r="r" b="b"/>
              <a:pathLst>
                <a:path w="99695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38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61"/>
                  </a:lnTo>
                  <a:lnTo>
                    <a:pt x="20510" y="46062"/>
                  </a:lnTo>
                  <a:lnTo>
                    <a:pt x="13601" y="46062"/>
                  </a:lnTo>
                  <a:lnTo>
                    <a:pt x="11036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36" y="6997"/>
                  </a:lnTo>
                  <a:lnTo>
                    <a:pt x="13601" y="5308"/>
                  </a:lnTo>
                  <a:lnTo>
                    <a:pt x="20510" y="5308"/>
                  </a:lnTo>
                  <a:lnTo>
                    <a:pt x="23075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38"/>
                  </a:lnTo>
                  <a:lnTo>
                    <a:pt x="26733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33" y="49110"/>
                  </a:lnTo>
                  <a:lnTo>
                    <a:pt x="28816" y="46062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99695" h="51435">
                  <a:moveTo>
                    <a:pt x="52781" y="41986"/>
                  </a:moveTo>
                  <a:lnTo>
                    <a:pt x="45808" y="41986"/>
                  </a:lnTo>
                  <a:lnTo>
                    <a:pt x="45808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99695" h="51435">
                  <a:moveTo>
                    <a:pt x="99352" y="33147"/>
                  </a:moveTo>
                  <a:lnTo>
                    <a:pt x="92329" y="33147"/>
                  </a:lnTo>
                  <a:lnTo>
                    <a:pt x="92329" y="6731"/>
                  </a:lnTo>
                  <a:lnTo>
                    <a:pt x="92329" y="889"/>
                  </a:lnTo>
                  <a:lnTo>
                    <a:pt x="85686" y="889"/>
                  </a:lnTo>
                  <a:lnTo>
                    <a:pt x="85686" y="6731"/>
                  </a:lnTo>
                  <a:lnTo>
                    <a:pt x="85686" y="33147"/>
                  </a:lnTo>
                  <a:lnTo>
                    <a:pt x="68834" y="33147"/>
                  </a:lnTo>
                  <a:lnTo>
                    <a:pt x="85686" y="6731"/>
                  </a:lnTo>
                  <a:lnTo>
                    <a:pt x="85686" y="889"/>
                  </a:lnTo>
                  <a:lnTo>
                    <a:pt x="83921" y="889"/>
                  </a:lnTo>
                  <a:lnTo>
                    <a:pt x="63411" y="32270"/>
                  </a:lnTo>
                  <a:lnTo>
                    <a:pt x="63411" y="38722"/>
                  </a:lnTo>
                  <a:lnTo>
                    <a:pt x="85686" y="38722"/>
                  </a:lnTo>
                  <a:lnTo>
                    <a:pt x="85686" y="50406"/>
                  </a:lnTo>
                  <a:lnTo>
                    <a:pt x="92329" y="50406"/>
                  </a:lnTo>
                  <a:lnTo>
                    <a:pt x="92329" y="38722"/>
                  </a:lnTo>
                  <a:lnTo>
                    <a:pt x="99352" y="38722"/>
                  </a:lnTo>
                  <a:lnTo>
                    <a:pt x="99352" y="33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309">
              <a:extLst>
                <a:ext uri="{FF2B5EF4-FFF2-40B4-BE49-F238E27FC236}">
                  <a16:creationId xmlns:a16="http://schemas.microsoft.com/office/drawing/2014/main" id="{BBD06376-BB3C-976D-DAD6-20B22E692F06}"/>
                </a:ext>
              </a:extLst>
            </p:cNvPr>
            <p:cNvSpPr/>
            <p:nvPr/>
          </p:nvSpPr>
          <p:spPr>
            <a:xfrm>
              <a:off x="5838348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310">
              <a:extLst>
                <a:ext uri="{FF2B5EF4-FFF2-40B4-BE49-F238E27FC236}">
                  <a16:creationId xmlns:a16="http://schemas.microsoft.com/office/drawing/2014/main" id="{335060E7-63EB-55C0-CE7F-5B2D26F20E22}"/>
                </a:ext>
              </a:extLst>
            </p:cNvPr>
            <p:cNvSpPr/>
            <p:nvPr/>
          </p:nvSpPr>
          <p:spPr>
            <a:xfrm>
              <a:off x="5838342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311">
              <a:extLst>
                <a:ext uri="{FF2B5EF4-FFF2-40B4-BE49-F238E27FC236}">
                  <a16:creationId xmlns:a16="http://schemas.microsoft.com/office/drawing/2014/main" id="{6ED593C1-2098-E555-91C2-3701E8FC7AF4}"/>
                </a:ext>
              </a:extLst>
            </p:cNvPr>
            <p:cNvSpPr/>
            <p:nvPr/>
          </p:nvSpPr>
          <p:spPr>
            <a:xfrm>
              <a:off x="5838348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312">
              <a:extLst>
                <a:ext uri="{FF2B5EF4-FFF2-40B4-BE49-F238E27FC236}">
                  <a16:creationId xmlns:a16="http://schemas.microsoft.com/office/drawing/2014/main" id="{7F17E0F2-F820-85C8-DF01-DDD95562AD5B}"/>
                </a:ext>
              </a:extLst>
            </p:cNvPr>
            <p:cNvSpPr/>
            <p:nvPr/>
          </p:nvSpPr>
          <p:spPr>
            <a:xfrm>
              <a:off x="5788990" y="6040767"/>
              <a:ext cx="99060" cy="51435"/>
            </a:xfrm>
            <a:custGeom>
              <a:avLst/>
              <a:gdLst/>
              <a:ahLst/>
              <a:cxnLst/>
              <a:rect l="l" t="t" r="r" b="b"/>
              <a:pathLst>
                <a:path w="99060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05" y="6591"/>
                  </a:lnTo>
                  <a:lnTo>
                    <a:pt x="28816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6997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10"/>
                  </a:lnTo>
                  <a:lnTo>
                    <a:pt x="28803" y="46062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99060" h="51435">
                  <a:moveTo>
                    <a:pt x="52781" y="41986"/>
                  </a:moveTo>
                  <a:lnTo>
                    <a:pt x="45821" y="41986"/>
                  </a:lnTo>
                  <a:lnTo>
                    <a:pt x="45821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99060" h="51435">
                  <a:moveTo>
                    <a:pt x="98882" y="29349"/>
                  </a:moveTo>
                  <a:lnTo>
                    <a:pt x="97396" y="25196"/>
                  </a:lnTo>
                  <a:lnTo>
                    <a:pt x="95262" y="22961"/>
                  </a:lnTo>
                  <a:lnTo>
                    <a:pt x="92189" y="19735"/>
                  </a:lnTo>
                  <a:lnTo>
                    <a:pt x="92189" y="30988"/>
                  </a:lnTo>
                  <a:lnTo>
                    <a:pt x="92189" y="38112"/>
                  </a:lnTo>
                  <a:lnTo>
                    <a:pt x="91300" y="40957"/>
                  </a:lnTo>
                  <a:lnTo>
                    <a:pt x="87782" y="45046"/>
                  </a:lnTo>
                  <a:lnTo>
                    <a:pt x="85420" y="46062"/>
                  </a:lnTo>
                  <a:lnTo>
                    <a:pt x="79463" y="46062"/>
                  </a:lnTo>
                  <a:lnTo>
                    <a:pt x="77089" y="45046"/>
                  </a:lnTo>
                  <a:lnTo>
                    <a:pt x="73558" y="40957"/>
                  </a:lnTo>
                  <a:lnTo>
                    <a:pt x="72694" y="38112"/>
                  </a:lnTo>
                  <a:lnTo>
                    <a:pt x="72694" y="30988"/>
                  </a:lnTo>
                  <a:lnTo>
                    <a:pt x="73558" y="28117"/>
                  </a:lnTo>
                  <a:lnTo>
                    <a:pt x="77089" y="24053"/>
                  </a:lnTo>
                  <a:lnTo>
                    <a:pt x="77990" y="23634"/>
                  </a:lnTo>
                  <a:lnTo>
                    <a:pt x="79463" y="22961"/>
                  </a:lnTo>
                  <a:lnTo>
                    <a:pt x="85420" y="22961"/>
                  </a:lnTo>
                  <a:lnTo>
                    <a:pt x="87782" y="24053"/>
                  </a:lnTo>
                  <a:lnTo>
                    <a:pt x="91300" y="28117"/>
                  </a:lnTo>
                  <a:lnTo>
                    <a:pt x="92189" y="30988"/>
                  </a:lnTo>
                  <a:lnTo>
                    <a:pt x="92189" y="19735"/>
                  </a:lnTo>
                  <a:lnTo>
                    <a:pt x="91706" y="19227"/>
                  </a:lnTo>
                  <a:lnTo>
                    <a:pt x="87782" y="17665"/>
                  </a:lnTo>
                  <a:lnTo>
                    <a:pt x="80467" y="17665"/>
                  </a:lnTo>
                  <a:lnTo>
                    <a:pt x="78308" y="18211"/>
                  </a:lnTo>
                  <a:lnTo>
                    <a:pt x="74383" y="20243"/>
                  </a:lnTo>
                  <a:lnTo>
                    <a:pt x="72758" y="21729"/>
                  </a:lnTo>
                  <a:lnTo>
                    <a:pt x="71475" y="23634"/>
                  </a:lnTo>
                  <a:lnTo>
                    <a:pt x="71551" y="21729"/>
                  </a:lnTo>
                  <a:lnTo>
                    <a:pt x="81089" y="5651"/>
                  </a:lnTo>
                  <a:lnTo>
                    <a:pt x="87172" y="5651"/>
                  </a:lnTo>
                  <a:lnTo>
                    <a:pt x="95694" y="8089"/>
                  </a:lnTo>
                  <a:lnTo>
                    <a:pt x="95694" y="5651"/>
                  </a:lnTo>
                  <a:lnTo>
                    <a:pt x="95694" y="1968"/>
                  </a:lnTo>
                  <a:lnTo>
                    <a:pt x="93802" y="1295"/>
                  </a:lnTo>
                  <a:lnTo>
                    <a:pt x="92049" y="825"/>
                  </a:lnTo>
                  <a:lnTo>
                    <a:pt x="90360" y="482"/>
                  </a:lnTo>
                  <a:lnTo>
                    <a:pt x="88595" y="203"/>
                  </a:lnTo>
                  <a:lnTo>
                    <a:pt x="86906" y="0"/>
                  </a:lnTo>
                  <a:lnTo>
                    <a:pt x="79057" y="0"/>
                  </a:lnTo>
                  <a:lnTo>
                    <a:pt x="74041" y="2387"/>
                  </a:lnTo>
                  <a:lnTo>
                    <a:pt x="70383" y="6997"/>
                  </a:lnTo>
                  <a:lnTo>
                    <a:pt x="66662" y="11620"/>
                  </a:lnTo>
                  <a:lnTo>
                    <a:pt x="64884" y="17665"/>
                  </a:lnTo>
                  <a:lnTo>
                    <a:pt x="64833" y="34036"/>
                  </a:lnTo>
                  <a:lnTo>
                    <a:pt x="66332" y="40424"/>
                  </a:lnTo>
                  <a:lnTo>
                    <a:pt x="69367" y="44767"/>
                  </a:lnTo>
                  <a:lnTo>
                    <a:pt x="72351" y="49110"/>
                  </a:lnTo>
                  <a:lnTo>
                    <a:pt x="76746" y="51295"/>
                  </a:lnTo>
                  <a:lnTo>
                    <a:pt x="87376" y="51295"/>
                  </a:lnTo>
                  <a:lnTo>
                    <a:pt x="91363" y="49796"/>
                  </a:lnTo>
                  <a:lnTo>
                    <a:pt x="94996" y="46062"/>
                  </a:lnTo>
                  <a:lnTo>
                    <a:pt x="97320" y="43675"/>
                  </a:lnTo>
                  <a:lnTo>
                    <a:pt x="98882" y="39598"/>
                  </a:lnTo>
                  <a:lnTo>
                    <a:pt x="98882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13">
              <a:extLst>
                <a:ext uri="{FF2B5EF4-FFF2-40B4-BE49-F238E27FC236}">
                  <a16:creationId xmlns:a16="http://schemas.microsoft.com/office/drawing/2014/main" id="{49943248-10B5-F9C3-CF2D-A4261C1F14B6}"/>
                </a:ext>
              </a:extLst>
            </p:cNvPr>
            <p:cNvSpPr/>
            <p:nvPr/>
          </p:nvSpPr>
          <p:spPr>
            <a:xfrm>
              <a:off x="6269997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314">
              <a:extLst>
                <a:ext uri="{FF2B5EF4-FFF2-40B4-BE49-F238E27FC236}">
                  <a16:creationId xmlns:a16="http://schemas.microsoft.com/office/drawing/2014/main" id="{DD74DC6F-CCBD-6298-72C4-F154B870D6C7}"/>
                </a:ext>
              </a:extLst>
            </p:cNvPr>
            <p:cNvSpPr/>
            <p:nvPr/>
          </p:nvSpPr>
          <p:spPr>
            <a:xfrm>
              <a:off x="6269990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315">
              <a:extLst>
                <a:ext uri="{FF2B5EF4-FFF2-40B4-BE49-F238E27FC236}">
                  <a16:creationId xmlns:a16="http://schemas.microsoft.com/office/drawing/2014/main" id="{1487D572-EB32-7965-6724-8BD8E6675B38}"/>
                </a:ext>
              </a:extLst>
            </p:cNvPr>
            <p:cNvSpPr/>
            <p:nvPr/>
          </p:nvSpPr>
          <p:spPr>
            <a:xfrm>
              <a:off x="6269997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16">
              <a:extLst>
                <a:ext uri="{FF2B5EF4-FFF2-40B4-BE49-F238E27FC236}">
                  <a16:creationId xmlns:a16="http://schemas.microsoft.com/office/drawing/2014/main" id="{E2EDF633-1ED5-A9EC-F6EE-2971B4B4AEDA}"/>
                </a:ext>
              </a:extLst>
            </p:cNvPr>
            <p:cNvSpPr/>
            <p:nvPr/>
          </p:nvSpPr>
          <p:spPr>
            <a:xfrm>
              <a:off x="6220625" y="6040767"/>
              <a:ext cx="99060" cy="51435"/>
            </a:xfrm>
            <a:custGeom>
              <a:avLst/>
              <a:gdLst/>
              <a:ahLst/>
              <a:cxnLst/>
              <a:rect l="l" t="t" r="r" b="b"/>
              <a:pathLst>
                <a:path w="99060" h="51435">
                  <a:moveTo>
                    <a:pt x="34124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19" y="3251"/>
                  </a:lnTo>
                  <a:lnTo>
                    <a:pt x="27419" y="18884"/>
                  </a:lnTo>
                  <a:lnTo>
                    <a:pt x="27419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88" y="44361"/>
                  </a:lnTo>
                  <a:lnTo>
                    <a:pt x="20510" y="46062"/>
                  </a:lnTo>
                  <a:lnTo>
                    <a:pt x="13614" y="46062"/>
                  </a:lnTo>
                  <a:lnTo>
                    <a:pt x="11036" y="44361"/>
                  </a:lnTo>
                  <a:lnTo>
                    <a:pt x="7518" y="37566"/>
                  </a:lnTo>
                  <a:lnTo>
                    <a:pt x="6705" y="32473"/>
                  </a:lnTo>
                  <a:lnTo>
                    <a:pt x="6705" y="18884"/>
                  </a:lnTo>
                  <a:lnTo>
                    <a:pt x="7518" y="13792"/>
                  </a:lnTo>
                  <a:lnTo>
                    <a:pt x="11036" y="6997"/>
                  </a:lnTo>
                  <a:lnTo>
                    <a:pt x="13614" y="5308"/>
                  </a:lnTo>
                  <a:lnTo>
                    <a:pt x="20510" y="5308"/>
                  </a:lnTo>
                  <a:lnTo>
                    <a:pt x="23088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19" y="18884"/>
                  </a:lnTo>
                  <a:lnTo>
                    <a:pt x="27419" y="3251"/>
                  </a:lnTo>
                  <a:lnTo>
                    <a:pt x="26733" y="2247"/>
                  </a:lnTo>
                  <a:lnTo>
                    <a:pt x="22542" y="0"/>
                  </a:lnTo>
                  <a:lnTo>
                    <a:pt x="11518" y="0"/>
                  </a:lnTo>
                  <a:lnTo>
                    <a:pt x="7251" y="2247"/>
                  </a:lnTo>
                  <a:lnTo>
                    <a:pt x="4343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51" y="49110"/>
                  </a:lnTo>
                  <a:lnTo>
                    <a:pt x="11442" y="51295"/>
                  </a:lnTo>
                  <a:lnTo>
                    <a:pt x="22542" y="51295"/>
                  </a:lnTo>
                  <a:lnTo>
                    <a:pt x="26733" y="49110"/>
                  </a:lnTo>
                  <a:lnTo>
                    <a:pt x="28816" y="46062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24" y="34036"/>
                  </a:lnTo>
                  <a:lnTo>
                    <a:pt x="34124" y="17386"/>
                  </a:lnTo>
                  <a:close/>
                </a:path>
                <a:path w="99060" h="51435">
                  <a:moveTo>
                    <a:pt x="52806" y="41986"/>
                  </a:moveTo>
                  <a:lnTo>
                    <a:pt x="45834" y="41986"/>
                  </a:lnTo>
                  <a:lnTo>
                    <a:pt x="45834" y="50406"/>
                  </a:lnTo>
                  <a:lnTo>
                    <a:pt x="52806" y="50406"/>
                  </a:lnTo>
                  <a:lnTo>
                    <a:pt x="52806" y="41986"/>
                  </a:lnTo>
                  <a:close/>
                </a:path>
                <a:path w="99060" h="51435">
                  <a:moveTo>
                    <a:pt x="98552" y="33350"/>
                  </a:moveTo>
                  <a:lnTo>
                    <a:pt x="97612" y="30645"/>
                  </a:lnTo>
                  <a:lnTo>
                    <a:pt x="95846" y="28460"/>
                  </a:lnTo>
                  <a:lnTo>
                    <a:pt x="94513" y="26898"/>
                  </a:lnTo>
                  <a:lnTo>
                    <a:pt x="94018" y="26301"/>
                  </a:lnTo>
                  <a:lnTo>
                    <a:pt x="91859" y="25006"/>
                  </a:lnTo>
                  <a:lnTo>
                    <a:pt x="91859" y="39471"/>
                  </a:lnTo>
                  <a:lnTo>
                    <a:pt x="91097" y="41300"/>
                  </a:lnTo>
                  <a:lnTo>
                    <a:pt x="90830" y="41846"/>
                  </a:lnTo>
                  <a:lnTo>
                    <a:pt x="89077" y="43484"/>
                  </a:lnTo>
                  <a:lnTo>
                    <a:pt x="87261" y="45237"/>
                  </a:lnTo>
                  <a:lnTo>
                    <a:pt x="84747" y="46062"/>
                  </a:lnTo>
                  <a:lnTo>
                    <a:pt x="78447" y="46062"/>
                  </a:lnTo>
                  <a:lnTo>
                    <a:pt x="75958" y="45237"/>
                  </a:lnTo>
                  <a:lnTo>
                    <a:pt x="72288" y="41846"/>
                  </a:lnTo>
                  <a:lnTo>
                    <a:pt x="71424" y="39471"/>
                  </a:lnTo>
                  <a:lnTo>
                    <a:pt x="71475" y="33350"/>
                  </a:lnTo>
                  <a:lnTo>
                    <a:pt x="72288" y="31178"/>
                  </a:lnTo>
                  <a:lnTo>
                    <a:pt x="75958" y="27787"/>
                  </a:lnTo>
                  <a:lnTo>
                    <a:pt x="78447" y="26898"/>
                  </a:lnTo>
                  <a:lnTo>
                    <a:pt x="84810" y="26898"/>
                  </a:lnTo>
                  <a:lnTo>
                    <a:pt x="91859" y="39471"/>
                  </a:lnTo>
                  <a:lnTo>
                    <a:pt x="91859" y="25006"/>
                  </a:lnTo>
                  <a:lnTo>
                    <a:pt x="91516" y="24790"/>
                  </a:lnTo>
                  <a:lnTo>
                    <a:pt x="88341" y="24053"/>
                  </a:lnTo>
                  <a:lnTo>
                    <a:pt x="91173" y="23368"/>
                  </a:lnTo>
                  <a:lnTo>
                    <a:pt x="93345" y="22009"/>
                  </a:lnTo>
                  <a:lnTo>
                    <a:pt x="93662" y="21615"/>
                  </a:lnTo>
                  <a:lnTo>
                    <a:pt x="96596" y="18072"/>
                  </a:lnTo>
                  <a:lnTo>
                    <a:pt x="97282" y="16040"/>
                  </a:lnTo>
                  <a:lnTo>
                    <a:pt x="97409" y="8902"/>
                  </a:lnTo>
                  <a:lnTo>
                    <a:pt x="96100" y="6045"/>
                  </a:lnTo>
                  <a:lnTo>
                    <a:pt x="95986" y="5778"/>
                  </a:lnTo>
                  <a:lnTo>
                    <a:pt x="95415" y="5308"/>
                  </a:lnTo>
                  <a:lnTo>
                    <a:pt x="93218" y="3467"/>
                  </a:lnTo>
                  <a:lnTo>
                    <a:pt x="90766" y="1498"/>
                  </a:lnTo>
                  <a:lnTo>
                    <a:pt x="90766" y="10871"/>
                  </a:lnTo>
                  <a:lnTo>
                    <a:pt x="90766" y="16040"/>
                  </a:lnTo>
                  <a:lnTo>
                    <a:pt x="89966" y="18072"/>
                  </a:lnTo>
                  <a:lnTo>
                    <a:pt x="86715" y="20929"/>
                  </a:lnTo>
                  <a:lnTo>
                    <a:pt x="84480" y="21615"/>
                  </a:lnTo>
                  <a:lnTo>
                    <a:pt x="78727" y="21615"/>
                  </a:lnTo>
                  <a:lnTo>
                    <a:pt x="76492" y="20929"/>
                  </a:lnTo>
                  <a:lnTo>
                    <a:pt x="73240" y="18072"/>
                  </a:lnTo>
                  <a:lnTo>
                    <a:pt x="72504" y="16040"/>
                  </a:lnTo>
                  <a:lnTo>
                    <a:pt x="72504" y="10871"/>
                  </a:lnTo>
                  <a:lnTo>
                    <a:pt x="73240" y="8902"/>
                  </a:lnTo>
                  <a:lnTo>
                    <a:pt x="76492" y="6045"/>
                  </a:lnTo>
                  <a:lnTo>
                    <a:pt x="78727" y="5308"/>
                  </a:lnTo>
                  <a:lnTo>
                    <a:pt x="84480" y="5308"/>
                  </a:lnTo>
                  <a:lnTo>
                    <a:pt x="86715" y="6045"/>
                  </a:lnTo>
                  <a:lnTo>
                    <a:pt x="89966" y="8902"/>
                  </a:lnTo>
                  <a:lnTo>
                    <a:pt x="90766" y="10871"/>
                  </a:lnTo>
                  <a:lnTo>
                    <a:pt x="90766" y="1498"/>
                  </a:lnTo>
                  <a:lnTo>
                    <a:pt x="90373" y="1168"/>
                  </a:lnTo>
                  <a:lnTo>
                    <a:pt x="86512" y="0"/>
                  </a:lnTo>
                  <a:lnTo>
                    <a:pt x="76695" y="0"/>
                  </a:lnTo>
                  <a:lnTo>
                    <a:pt x="72834" y="1168"/>
                  </a:lnTo>
                  <a:lnTo>
                    <a:pt x="70065" y="3467"/>
                  </a:lnTo>
                  <a:lnTo>
                    <a:pt x="67208" y="5778"/>
                  </a:lnTo>
                  <a:lnTo>
                    <a:pt x="65862" y="8902"/>
                  </a:lnTo>
                  <a:lnTo>
                    <a:pt x="65963" y="16040"/>
                  </a:lnTo>
                  <a:lnTo>
                    <a:pt x="66611" y="18072"/>
                  </a:lnTo>
                  <a:lnTo>
                    <a:pt x="69862" y="22009"/>
                  </a:lnTo>
                  <a:lnTo>
                    <a:pt x="72085" y="23368"/>
                  </a:lnTo>
                  <a:lnTo>
                    <a:pt x="74930" y="24053"/>
                  </a:lnTo>
                  <a:lnTo>
                    <a:pt x="71678" y="24790"/>
                  </a:lnTo>
                  <a:lnTo>
                    <a:pt x="69176" y="26301"/>
                  </a:lnTo>
                  <a:lnTo>
                    <a:pt x="67424" y="28460"/>
                  </a:lnTo>
                  <a:lnTo>
                    <a:pt x="65595" y="30645"/>
                  </a:lnTo>
                  <a:lnTo>
                    <a:pt x="64719" y="33350"/>
                  </a:lnTo>
                  <a:lnTo>
                    <a:pt x="64719" y="41300"/>
                  </a:lnTo>
                  <a:lnTo>
                    <a:pt x="66141" y="44970"/>
                  </a:lnTo>
                  <a:lnTo>
                    <a:pt x="69049" y="47485"/>
                  </a:lnTo>
                  <a:lnTo>
                    <a:pt x="71958" y="50063"/>
                  </a:lnTo>
                  <a:lnTo>
                    <a:pt x="76161" y="51295"/>
                  </a:lnTo>
                  <a:lnTo>
                    <a:pt x="86982" y="51295"/>
                  </a:lnTo>
                  <a:lnTo>
                    <a:pt x="91173" y="50063"/>
                  </a:lnTo>
                  <a:lnTo>
                    <a:pt x="95796" y="46062"/>
                  </a:lnTo>
                  <a:lnTo>
                    <a:pt x="97066" y="44970"/>
                  </a:lnTo>
                  <a:lnTo>
                    <a:pt x="98552" y="41300"/>
                  </a:lnTo>
                  <a:lnTo>
                    <a:pt x="98552" y="33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317">
              <a:extLst>
                <a:ext uri="{FF2B5EF4-FFF2-40B4-BE49-F238E27FC236}">
                  <a16:creationId xmlns:a16="http://schemas.microsoft.com/office/drawing/2014/main" id="{F8EAB507-C744-BADF-FAFB-6F86426F62E3}"/>
                </a:ext>
              </a:extLst>
            </p:cNvPr>
            <p:cNvSpPr/>
            <p:nvPr/>
          </p:nvSpPr>
          <p:spPr>
            <a:xfrm>
              <a:off x="6701633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318">
              <a:extLst>
                <a:ext uri="{FF2B5EF4-FFF2-40B4-BE49-F238E27FC236}">
                  <a16:creationId xmlns:a16="http://schemas.microsoft.com/office/drawing/2014/main" id="{A2510C2E-7A41-DE8C-23F3-3587CD096F17}"/>
                </a:ext>
              </a:extLst>
            </p:cNvPr>
            <p:cNvSpPr/>
            <p:nvPr/>
          </p:nvSpPr>
          <p:spPr>
            <a:xfrm>
              <a:off x="6701637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319">
              <a:extLst>
                <a:ext uri="{FF2B5EF4-FFF2-40B4-BE49-F238E27FC236}">
                  <a16:creationId xmlns:a16="http://schemas.microsoft.com/office/drawing/2014/main" id="{7222A886-2E8C-E55A-334C-10E722B417BD}"/>
                </a:ext>
              </a:extLst>
            </p:cNvPr>
            <p:cNvSpPr/>
            <p:nvPr/>
          </p:nvSpPr>
          <p:spPr>
            <a:xfrm>
              <a:off x="6701633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320">
              <a:extLst>
                <a:ext uri="{FF2B5EF4-FFF2-40B4-BE49-F238E27FC236}">
                  <a16:creationId xmlns:a16="http://schemas.microsoft.com/office/drawing/2014/main" id="{667C65DE-9C03-C269-B781-0495C52D8D5C}"/>
                </a:ext>
              </a:extLst>
            </p:cNvPr>
            <p:cNvSpPr/>
            <p:nvPr/>
          </p:nvSpPr>
          <p:spPr>
            <a:xfrm>
              <a:off x="6655257" y="6040767"/>
              <a:ext cx="95885" cy="51435"/>
            </a:xfrm>
            <a:custGeom>
              <a:avLst/>
              <a:gdLst/>
              <a:ahLst/>
              <a:cxnLst/>
              <a:rect l="l" t="t" r="r" b="b"/>
              <a:pathLst>
                <a:path w="95884" h="51435">
                  <a:moveTo>
                    <a:pt x="29375" y="44767"/>
                  </a:moveTo>
                  <a:lnTo>
                    <a:pt x="18478" y="44767"/>
                  </a:lnTo>
                  <a:lnTo>
                    <a:pt x="18478" y="889"/>
                  </a:lnTo>
                  <a:lnTo>
                    <a:pt x="11785" y="889"/>
                  </a:lnTo>
                  <a:lnTo>
                    <a:pt x="0" y="3263"/>
                  </a:lnTo>
                  <a:lnTo>
                    <a:pt x="0" y="9372"/>
                  </a:lnTo>
                  <a:lnTo>
                    <a:pt x="11849" y="6997"/>
                  </a:lnTo>
                  <a:lnTo>
                    <a:pt x="11849" y="44767"/>
                  </a:lnTo>
                  <a:lnTo>
                    <a:pt x="952" y="44767"/>
                  </a:lnTo>
                  <a:lnTo>
                    <a:pt x="952" y="50406"/>
                  </a:lnTo>
                  <a:lnTo>
                    <a:pt x="29375" y="50406"/>
                  </a:lnTo>
                  <a:lnTo>
                    <a:pt x="29375" y="44767"/>
                  </a:lnTo>
                  <a:close/>
                </a:path>
                <a:path w="95884" h="51435">
                  <a:moveTo>
                    <a:pt x="49809" y="41986"/>
                  </a:moveTo>
                  <a:lnTo>
                    <a:pt x="42849" y="41986"/>
                  </a:lnTo>
                  <a:lnTo>
                    <a:pt x="42849" y="50406"/>
                  </a:lnTo>
                  <a:lnTo>
                    <a:pt x="49809" y="50406"/>
                  </a:lnTo>
                  <a:lnTo>
                    <a:pt x="49809" y="41986"/>
                  </a:lnTo>
                  <a:close/>
                </a:path>
                <a:path w="95884" h="51435">
                  <a:moveTo>
                    <a:pt x="95707" y="17386"/>
                  </a:moveTo>
                  <a:lnTo>
                    <a:pt x="94221" y="11010"/>
                  </a:lnTo>
                  <a:lnTo>
                    <a:pt x="91313" y="6591"/>
                  </a:lnTo>
                  <a:lnTo>
                    <a:pt x="90424" y="5308"/>
                  </a:lnTo>
                  <a:lnTo>
                    <a:pt x="89001" y="3238"/>
                  </a:lnTo>
                  <a:lnTo>
                    <a:pt x="89001" y="18884"/>
                  </a:lnTo>
                  <a:lnTo>
                    <a:pt x="89001" y="32473"/>
                  </a:lnTo>
                  <a:lnTo>
                    <a:pt x="88125" y="37566"/>
                  </a:lnTo>
                  <a:lnTo>
                    <a:pt x="86436" y="40957"/>
                  </a:lnTo>
                  <a:lnTo>
                    <a:pt x="84670" y="44361"/>
                  </a:lnTo>
                  <a:lnTo>
                    <a:pt x="82105" y="46062"/>
                  </a:lnTo>
                  <a:lnTo>
                    <a:pt x="75196" y="46062"/>
                  </a:lnTo>
                  <a:lnTo>
                    <a:pt x="72631" y="44361"/>
                  </a:lnTo>
                  <a:lnTo>
                    <a:pt x="69100" y="37566"/>
                  </a:lnTo>
                  <a:lnTo>
                    <a:pt x="68300" y="32473"/>
                  </a:lnTo>
                  <a:lnTo>
                    <a:pt x="68300" y="18884"/>
                  </a:lnTo>
                  <a:lnTo>
                    <a:pt x="69100" y="13792"/>
                  </a:lnTo>
                  <a:lnTo>
                    <a:pt x="72631" y="6997"/>
                  </a:lnTo>
                  <a:lnTo>
                    <a:pt x="75196" y="5308"/>
                  </a:lnTo>
                  <a:lnTo>
                    <a:pt x="82105" y="5308"/>
                  </a:lnTo>
                  <a:lnTo>
                    <a:pt x="84670" y="6997"/>
                  </a:lnTo>
                  <a:lnTo>
                    <a:pt x="86436" y="10401"/>
                  </a:lnTo>
                  <a:lnTo>
                    <a:pt x="88125" y="13792"/>
                  </a:lnTo>
                  <a:lnTo>
                    <a:pt x="89001" y="18884"/>
                  </a:lnTo>
                  <a:lnTo>
                    <a:pt x="89001" y="3238"/>
                  </a:lnTo>
                  <a:lnTo>
                    <a:pt x="88328" y="2247"/>
                  </a:lnTo>
                  <a:lnTo>
                    <a:pt x="84124" y="0"/>
                  </a:lnTo>
                  <a:lnTo>
                    <a:pt x="73101" y="0"/>
                  </a:lnTo>
                  <a:lnTo>
                    <a:pt x="68834" y="2247"/>
                  </a:lnTo>
                  <a:lnTo>
                    <a:pt x="65925" y="6591"/>
                  </a:lnTo>
                  <a:lnTo>
                    <a:pt x="63017" y="11010"/>
                  </a:lnTo>
                  <a:lnTo>
                    <a:pt x="61595" y="17386"/>
                  </a:lnTo>
                  <a:lnTo>
                    <a:pt x="61595" y="34036"/>
                  </a:lnTo>
                  <a:lnTo>
                    <a:pt x="63017" y="40424"/>
                  </a:lnTo>
                  <a:lnTo>
                    <a:pt x="68834" y="49110"/>
                  </a:lnTo>
                  <a:lnTo>
                    <a:pt x="73037" y="51295"/>
                  </a:lnTo>
                  <a:lnTo>
                    <a:pt x="84124" y="51295"/>
                  </a:lnTo>
                  <a:lnTo>
                    <a:pt x="88328" y="49110"/>
                  </a:lnTo>
                  <a:lnTo>
                    <a:pt x="90411" y="46062"/>
                  </a:lnTo>
                  <a:lnTo>
                    <a:pt x="91313" y="44767"/>
                  </a:lnTo>
                  <a:lnTo>
                    <a:pt x="94221" y="40424"/>
                  </a:lnTo>
                  <a:lnTo>
                    <a:pt x="95707" y="34036"/>
                  </a:lnTo>
                  <a:lnTo>
                    <a:pt x="95707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321">
              <a:extLst>
                <a:ext uri="{FF2B5EF4-FFF2-40B4-BE49-F238E27FC236}">
                  <a16:creationId xmlns:a16="http://schemas.microsoft.com/office/drawing/2014/main" id="{03F56F34-1C58-1374-C05C-257D2D85EA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5531" y="6124689"/>
              <a:ext cx="324230" cy="107950"/>
            </a:xfrm>
            <a:prstGeom prst="rect">
              <a:avLst/>
            </a:prstGeom>
          </p:spPr>
        </p:pic>
        <p:sp>
          <p:nvSpPr>
            <p:cNvPr id="152" name="object 322">
              <a:extLst>
                <a:ext uri="{FF2B5EF4-FFF2-40B4-BE49-F238E27FC236}">
                  <a16:creationId xmlns:a16="http://schemas.microsoft.com/office/drawing/2014/main" id="{A7C8A081-ED8B-7939-9262-122E4676B519}"/>
                </a:ext>
              </a:extLst>
            </p:cNvPr>
            <p:cNvSpPr/>
            <p:nvPr/>
          </p:nvSpPr>
          <p:spPr>
            <a:xfrm>
              <a:off x="4543399" y="5891136"/>
              <a:ext cx="19685" cy="10160"/>
            </a:xfrm>
            <a:custGeom>
              <a:avLst/>
              <a:gdLst/>
              <a:ahLst/>
              <a:cxnLst/>
              <a:rect l="l" t="t" r="r" b="b"/>
              <a:pathLst>
                <a:path w="19685" h="10160">
                  <a:moveTo>
                    <a:pt x="19329" y="0"/>
                  </a:moveTo>
                  <a:lnTo>
                    <a:pt x="0" y="0"/>
                  </a:lnTo>
                  <a:lnTo>
                    <a:pt x="0" y="4851"/>
                  </a:lnTo>
                  <a:lnTo>
                    <a:pt x="0" y="9702"/>
                  </a:lnTo>
                  <a:lnTo>
                    <a:pt x="19329" y="9702"/>
                  </a:lnTo>
                  <a:lnTo>
                    <a:pt x="19329" y="4851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323">
              <a:extLst>
                <a:ext uri="{FF2B5EF4-FFF2-40B4-BE49-F238E27FC236}">
                  <a16:creationId xmlns:a16="http://schemas.microsoft.com/office/drawing/2014/main" id="{DBA5EC0B-6BD3-0244-FC22-00C223426470}"/>
                </a:ext>
              </a:extLst>
            </p:cNvPr>
            <p:cNvSpPr/>
            <p:nvPr/>
          </p:nvSpPr>
          <p:spPr>
            <a:xfrm>
              <a:off x="6682287" y="589583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324">
              <a:extLst>
                <a:ext uri="{FF2B5EF4-FFF2-40B4-BE49-F238E27FC236}">
                  <a16:creationId xmlns:a16="http://schemas.microsoft.com/office/drawing/2014/main" id="{EF5A200D-052A-D6AD-BDE8-D3A23FE7138D}"/>
                </a:ext>
              </a:extLst>
            </p:cNvPr>
            <p:cNvSpPr/>
            <p:nvPr/>
          </p:nvSpPr>
          <p:spPr>
            <a:xfrm>
              <a:off x="4326217" y="5637974"/>
              <a:ext cx="236854" cy="285115"/>
            </a:xfrm>
            <a:custGeom>
              <a:avLst/>
              <a:gdLst/>
              <a:ahLst/>
              <a:cxnLst/>
              <a:rect l="l" t="t" r="r" b="b"/>
              <a:pathLst>
                <a:path w="236854" h="285114">
                  <a:moveTo>
                    <a:pt x="42367" y="259702"/>
                  </a:moveTo>
                  <a:lnTo>
                    <a:pt x="0" y="259702"/>
                  </a:lnTo>
                  <a:lnTo>
                    <a:pt x="0" y="265353"/>
                  </a:lnTo>
                  <a:lnTo>
                    <a:pt x="42367" y="265353"/>
                  </a:lnTo>
                  <a:lnTo>
                    <a:pt x="42367" y="259702"/>
                  </a:lnTo>
                  <a:close/>
                </a:path>
                <a:path w="236854" h="285114">
                  <a:moveTo>
                    <a:pt x="88112" y="250812"/>
                  </a:moveTo>
                  <a:lnTo>
                    <a:pt x="86626" y="244424"/>
                  </a:lnTo>
                  <a:lnTo>
                    <a:pt x="83718" y="240017"/>
                  </a:lnTo>
                  <a:lnTo>
                    <a:pt x="82816" y="238709"/>
                  </a:lnTo>
                  <a:lnTo>
                    <a:pt x="81407" y="236651"/>
                  </a:lnTo>
                  <a:lnTo>
                    <a:pt x="81407" y="252310"/>
                  </a:lnTo>
                  <a:lnTo>
                    <a:pt x="81407" y="265887"/>
                  </a:lnTo>
                  <a:lnTo>
                    <a:pt x="80530" y="270979"/>
                  </a:lnTo>
                  <a:lnTo>
                    <a:pt x="78841" y="274383"/>
                  </a:lnTo>
                  <a:lnTo>
                    <a:pt x="77076" y="277787"/>
                  </a:lnTo>
                  <a:lnTo>
                    <a:pt x="74510" y="279476"/>
                  </a:lnTo>
                  <a:lnTo>
                    <a:pt x="67602" y="279476"/>
                  </a:lnTo>
                  <a:lnTo>
                    <a:pt x="65036" y="277787"/>
                  </a:lnTo>
                  <a:lnTo>
                    <a:pt x="61506" y="270979"/>
                  </a:lnTo>
                  <a:lnTo>
                    <a:pt x="60706" y="265887"/>
                  </a:lnTo>
                  <a:lnTo>
                    <a:pt x="60706" y="252310"/>
                  </a:lnTo>
                  <a:lnTo>
                    <a:pt x="61506" y="247205"/>
                  </a:lnTo>
                  <a:lnTo>
                    <a:pt x="65036" y="240411"/>
                  </a:lnTo>
                  <a:lnTo>
                    <a:pt x="67602" y="238709"/>
                  </a:lnTo>
                  <a:lnTo>
                    <a:pt x="74510" y="238709"/>
                  </a:lnTo>
                  <a:lnTo>
                    <a:pt x="77076" y="240411"/>
                  </a:lnTo>
                  <a:lnTo>
                    <a:pt x="78841" y="243814"/>
                  </a:lnTo>
                  <a:lnTo>
                    <a:pt x="80530" y="247205"/>
                  </a:lnTo>
                  <a:lnTo>
                    <a:pt x="81407" y="252310"/>
                  </a:lnTo>
                  <a:lnTo>
                    <a:pt x="81407" y="236651"/>
                  </a:lnTo>
                  <a:lnTo>
                    <a:pt x="80733" y="235661"/>
                  </a:lnTo>
                  <a:lnTo>
                    <a:pt x="76530" y="233426"/>
                  </a:lnTo>
                  <a:lnTo>
                    <a:pt x="65506" y="233426"/>
                  </a:lnTo>
                  <a:lnTo>
                    <a:pt x="61239" y="235661"/>
                  </a:lnTo>
                  <a:lnTo>
                    <a:pt x="58331" y="240017"/>
                  </a:lnTo>
                  <a:lnTo>
                    <a:pt x="55422" y="244424"/>
                  </a:lnTo>
                  <a:lnTo>
                    <a:pt x="54000" y="250812"/>
                  </a:lnTo>
                  <a:lnTo>
                    <a:pt x="54000" y="267449"/>
                  </a:lnTo>
                  <a:lnTo>
                    <a:pt x="55422" y="273837"/>
                  </a:lnTo>
                  <a:lnTo>
                    <a:pt x="61239" y="282536"/>
                  </a:lnTo>
                  <a:lnTo>
                    <a:pt x="65443" y="284708"/>
                  </a:lnTo>
                  <a:lnTo>
                    <a:pt x="76530" y="284708"/>
                  </a:lnTo>
                  <a:lnTo>
                    <a:pt x="80733" y="282536"/>
                  </a:lnTo>
                  <a:lnTo>
                    <a:pt x="82829" y="279476"/>
                  </a:lnTo>
                  <a:lnTo>
                    <a:pt x="83718" y="278180"/>
                  </a:lnTo>
                  <a:lnTo>
                    <a:pt x="86626" y="273837"/>
                  </a:lnTo>
                  <a:lnTo>
                    <a:pt x="88112" y="267449"/>
                  </a:lnTo>
                  <a:lnTo>
                    <a:pt x="88112" y="250812"/>
                  </a:lnTo>
                  <a:close/>
                </a:path>
                <a:path w="236854" h="285114">
                  <a:moveTo>
                    <a:pt x="106794" y="275412"/>
                  </a:moveTo>
                  <a:lnTo>
                    <a:pt x="99834" y="275412"/>
                  </a:lnTo>
                  <a:lnTo>
                    <a:pt x="99834" y="283819"/>
                  </a:lnTo>
                  <a:lnTo>
                    <a:pt x="106794" y="283819"/>
                  </a:lnTo>
                  <a:lnTo>
                    <a:pt x="106794" y="275412"/>
                  </a:lnTo>
                  <a:close/>
                </a:path>
                <a:path w="236854" h="285114">
                  <a:moveTo>
                    <a:pt x="150939" y="278180"/>
                  </a:moveTo>
                  <a:lnTo>
                    <a:pt x="140042" y="278180"/>
                  </a:lnTo>
                  <a:lnTo>
                    <a:pt x="140042" y="234302"/>
                  </a:lnTo>
                  <a:lnTo>
                    <a:pt x="133337" y="234302"/>
                  </a:lnTo>
                  <a:lnTo>
                    <a:pt x="121564" y="236689"/>
                  </a:lnTo>
                  <a:lnTo>
                    <a:pt x="121564" y="242798"/>
                  </a:lnTo>
                  <a:lnTo>
                    <a:pt x="133400" y="240411"/>
                  </a:lnTo>
                  <a:lnTo>
                    <a:pt x="133400" y="278180"/>
                  </a:lnTo>
                  <a:lnTo>
                    <a:pt x="122504" y="278180"/>
                  </a:lnTo>
                  <a:lnTo>
                    <a:pt x="122504" y="283819"/>
                  </a:lnTo>
                  <a:lnTo>
                    <a:pt x="150939" y="283819"/>
                  </a:lnTo>
                  <a:lnTo>
                    <a:pt x="150939" y="278180"/>
                  </a:lnTo>
                  <a:close/>
                </a:path>
                <a:path w="236854" h="285114">
                  <a:moveTo>
                    <a:pt x="194310" y="262763"/>
                  </a:moveTo>
                  <a:lnTo>
                    <a:pt x="192697" y="258699"/>
                  </a:lnTo>
                  <a:lnTo>
                    <a:pt x="186194" y="252653"/>
                  </a:lnTo>
                  <a:lnTo>
                    <a:pt x="181864" y="251091"/>
                  </a:lnTo>
                  <a:lnTo>
                    <a:pt x="176390" y="251091"/>
                  </a:lnTo>
                  <a:lnTo>
                    <a:pt x="173469" y="251345"/>
                  </a:lnTo>
                  <a:lnTo>
                    <a:pt x="170548" y="252107"/>
                  </a:lnTo>
                  <a:lnTo>
                    <a:pt x="170548" y="239941"/>
                  </a:lnTo>
                  <a:lnTo>
                    <a:pt x="190652" y="239941"/>
                  </a:lnTo>
                  <a:lnTo>
                    <a:pt x="190652" y="234302"/>
                  </a:lnTo>
                  <a:lnTo>
                    <a:pt x="164465" y="234302"/>
                  </a:lnTo>
                  <a:lnTo>
                    <a:pt x="164465" y="259156"/>
                  </a:lnTo>
                  <a:lnTo>
                    <a:pt x="166293" y="258356"/>
                  </a:lnTo>
                  <a:lnTo>
                    <a:pt x="168122" y="257733"/>
                  </a:lnTo>
                  <a:lnTo>
                    <a:pt x="171640" y="256921"/>
                  </a:lnTo>
                  <a:lnTo>
                    <a:pt x="173469" y="256717"/>
                  </a:lnTo>
                  <a:lnTo>
                    <a:pt x="179019" y="256717"/>
                  </a:lnTo>
                  <a:lnTo>
                    <a:pt x="182067" y="257733"/>
                  </a:lnTo>
                  <a:lnTo>
                    <a:pt x="186461" y="261823"/>
                  </a:lnTo>
                  <a:lnTo>
                    <a:pt x="187617" y="264528"/>
                  </a:lnTo>
                  <a:lnTo>
                    <a:pt x="187617" y="271399"/>
                  </a:lnTo>
                  <a:lnTo>
                    <a:pt x="186461" y="274104"/>
                  </a:lnTo>
                  <a:lnTo>
                    <a:pt x="182067" y="278180"/>
                  </a:lnTo>
                  <a:lnTo>
                    <a:pt x="179019" y="279133"/>
                  </a:lnTo>
                  <a:lnTo>
                    <a:pt x="172859" y="279133"/>
                  </a:lnTo>
                  <a:lnTo>
                    <a:pt x="170624" y="278930"/>
                  </a:lnTo>
                  <a:lnTo>
                    <a:pt x="166357" y="277850"/>
                  </a:lnTo>
                  <a:lnTo>
                    <a:pt x="164325" y="277025"/>
                  </a:lnTo>
                  <a:lnTo>
                    <a:pt x="162369" y="275945"/>
                  </a:lnTo>
                  <a:lnTo>
                    <a:pt x="162369" y="282663"/>
                  </a:lnTo>
                  <a:lnTo>
                    <a:pt x="164668" y="283413"/>
                  </a:lnTo>
                  <a:lnTo>
                    <a:pt x="166839" y="283895"/>
                  </a:lnTo>
                  <a:lnTo>
                    <a:pt x="168998" y="284226"/>
                  </a:lnTo>
                  <a:lnTo>
                    <a:pt x="173266" y="284708"/>
                  </a:lnTo>
                  <a:lnTo>
                    <a:pt x="181317" y="284708"/>
                  </a:lnTo>
                  <a:lnTo>
                    <a:pt x="185991" y="283273"/>
                  </a:lnTo>
                  <a:lnTo>
                    <a:pt x="192620" y="277444"/>
                  </a:lnTo>
                  <a:lnTo>
                    <a:pt x="194310" y="273291"/>
                  </a:lnTo>
                  <a:lnTo>
                    <a:pt x="194310" y="262763"/>
                  </a:lnTo>
                  <a:close/>
                </a:path>
                <a:path w="236854" h="285114">
                  <a:moveTo>
                    <a:pt x="236512" y="0"/>
                  </a:moveTo>
                  <a:lnTo>
                    <a:pt x="217182" y="0"/>
                  </a:lnTo>
                  <a:lnTo>
                    <a:pt x="217182" y="9690"/>
                  </a:lnTo>
                  <a:lnTo>
                    <a:pt x="236512" y="9690"/>
                  </a:lnTo>
                  <a:lnTo>
                    <a:pt x="2365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5">
              <a:extLst>
                <a:ext uri="{FF2B5EF4-FFF2-40B4-BE49-F238E27FC236}">
                  <a16:creationId xmlns:a16="http://schemas.microsoft.com/office/drawing/2014/main" id="{35E47A3C-8470-CF0B-7D3A-D401BD3B73E1}"/>
                </a:ext>
              </a:extLst>
            </p:cNvPr>
            <p:cNvSpPr/>
            <p:nvPr/>
          </p:nvSpPr>
          <p:spPr>
            <a:xfrm>
              <a:off x="6682287" y="564266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326">
              <a:extLst>
                <a:ext uri="{FF2B5EF4-FFF2-40B4-BE49-F238E27FC236}">
                  <a16:creationId xmlns:a16="http://schemas.microsoft.com/office/drawing/2014/main" id="{FF7AEB55-C0D3-BF46-97D2-4A79C9C70534}"/>
                </a:ext>
              </a:extLst>
            </p:cNvPr>
            <p:cNvSpPr/>
            <p:nvPr/>
          </p:nvSpPr>
          <p:spPr>
            <a:xfrm>
              <a:off x="4326217" y="5618238"/>
              <a:ext cx="193675" cy="51435"/>
            </a:xfrm>
            <a:custGeom>
              <a:avLst/>
              <a:gdLst/>
              <a:ahLst/>
              <a:cxnLst/>
              <a:rect l="l" t="t" r="r" b="b"/>
              <a:pathLst>
                <a:path w="193675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3675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61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61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110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110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3675" h="51435">
                  <a:moveTo>
                    <a:pt x="106794" y="41973"/>
                  </a:moveTo>
                  <a:lnTo>
                    <a:pt x="99834" y="41973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73"/>
                  </a:lnTo>
                  <a:close/>
                </a:path>
                <a:path w="193675" h="51435">
                  <a:moveTo>
                    <a:pt x="150939" y="44754"/>
                  </a:moveTo>
                  <a:lnTo>
                    <a:pt x="140042" y="44754"/>
                  </a:lnTo>
                  <a:lnTo>
                    <a:pt x="140042" y="876"/>
                  </a:lnTo>
                  <a:lnTo>
                    <a:pt x="133337" y="876"/>
                  </a:lnTo>
                  <a:lnTo>
                    <a:pt x="121564" y="3263"/>
                  </a:lnTo>
                  <a:lnTo>
                    <a:pt x="121564" y="9372"/>
                  </a:lnTo>
                  <a:lnTo>
                    <a:pt x="133400" y="6985"/>
                  </a:lnTo>
                  <a:lnTo>
                    <a:pt x="133400" y="44754"/>
                  </a:lnTo>
                  <a:lnTo>
                    <a:pt x="122504" y="44754"/>
                  </a:lnTo>
                  <a:lnTo>
                    <a:pt x="122504" y="50393"/>
                  </a:lnTo>
                  <a:lnTo>
                    <a:pt x="150939" y="50393"/>
                  </a:lnTo>
                  <a:lnTo>
                    <a:pt x="150939" y="44754"/>
                  </a:lnTo>
                  <a:close/>
                </a:path>
                <a:path w="193675" h="51435">
                  <a:moveTo>
                    <a:pt x="193433" y="44754"/>
                  </a:moveTo>
                  <a:lnTo>
                    <a:pt x="170154" y="44754"/>
                  </a:lnTo>
                  <a:lnTo>
                    <a:pt x="187350" y="27038"/>
                  </a:lnTo>
                  <a:lnTo>
                    <a:pt x="189915" y="23914"/>
                  </a:lnTo>
                  <a:lnTo>
                    <a:pt x="191262" y="21729"/>
                  </a:lnTo>
                  <a:lnTo>
                    <a:pt x="192760" y="18122"/>
                  </a:lnTo>
                  <a:lnTo>
                    <a:pt x="193167" y="16167"/>
                  </a:lnTo>
                  <a:lnTo>
                    <a:pt x="193167" y="9855"/>
                  </a:lnTo>
                  <a:lnTo>
                    <a:pt x="191604" y="6451"/>
                  </a:lnTo>
                  <a:lnTo>
                    <a:pt x="185521" y="1282"/>
                  </a:lnTo>
                  <a:lnTo>
                    <a:pt x="181444" y="0"/>
                  </a:lnTo>
                  <a:lnTo>
                    <a:pt x="174409" y="0"/>
                  </a:lnTo>
                  <a:lnTo>
                    <a:pt x="172250" y="266"/>
                  </a:lnTo>
                  <a:lnTo>
                    <a:pt x="167640" y="1358"/>
                  </a:lnTo>
                  <a:lnTo>
                    <a:pt x="165138" y="2159"/>
                  </a:lnTo>
                  <a:lnTo>
                    <a:pt x="162433" y="3263"/>
                  </a:lnTo>
                  <a:lnTo>
                    <a:pt x="162433" y="10045"/>
                  </a:lnTo>
                  <a:lnTo>
                    <a:pt x="165074" y="8547"/>
                  </a:lnTo>
                  <a:lnTo>
                    <a:pt x="167576" y="7467"/>
                  </a:lnTo>
                  <a:lnTo>
                    <a:pt x="172173" y="6045"/>
                  </a:lnTo>
                  <a:lnTo>
                    <a:pt x="174409" y="5626"/>
                  </a:lnTo>
                  <a:lnTo>
                    <a:pt x="179489" y="5626"/>
                  </a:lnTo>
                  <a:lnTo>
                    <a:pt x="181864" y="6515"/>
                  </a:lnTo>
                  <a:lnTo>
                    <a:pt x="185521" y="9779"/>
                  </a:lnTo>
                  <a:lnTo>
                    <a:pt x="186461" y="11950"/>
                  </a:lnTo>
                  <a:lnTo>
                    <a:pt x="186461" y="16167"/>
                  </a:lnTo>
                  <a:lnTo>
                    <a:pt x="162102" y="44754"/>
                  </a:lnTo>
                  <a:lnTo>
                    <a:pt x="162102" y="50393"/>
                  </a:lnTo>
                  <a:lnTo>
                    <a:pt x="193433" y="50393"/>
                  </a:lnTo>
                  <a:lnTo>
                    <a:pt x="193433" y="447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327">
              <a:extLst>
                <a:ext uri="{FF2B5EF4-FFF2-40B4-BE49-F238E27FC236}">
                  <a16:creationId xmlns:a16="http://schemas.microsoft.com/office/drawing/2014/main" id="{0EB50595-8A24-C2C0-29EC-D445A1D7DCB0}"/>
                </a:ext>
              </a:extLst>
            </p:cNvPr>
            <p:cNvSpPr/>
            <p:nvPr/>
          </p:nvSpPr>
          <p:spPr>
            <a:xfrm>
              <a:off x="4543403" y="538948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8">
              <a:extLst>
                <a:ext uri="{FF2B5EF4-FFF2-40B4-BE49-F238E27FC236}">
                  <a16:creationId xmlns:a16="http://schemas.microsoft.com/office/drawing/2014/main" id="{E7700A07-C27D-75A0-4B1D-4EA2094D7F48}"/>
                </a:ext>
              </a:extLst>
            </p:cNvPr>
            <p:cNvSpPr/>
            <p:nvPr/>
          </p:nvSpPr>
          <p:spPr>
            <a:xfrm>
              <a:off x="6682295" y="538966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329">
              <a:extLst>
                <a:ext uri="{FF2B5EF4-FFF2-40B4-BE49-F238E27FC236}">
                  <a16:creationId xmlns:a16="http://schemas.microsoft.com/office/drawing/2014/main" id="{E430121B-AE52-6869-3D04-99010391F391}"/>
                </a:ext>
              </a:extLst>
            </p:cNvPr>
            <p:cNvSpPr/>
            <p:nvPr/>
          </p:nvSpPr>
          <p:spPr>
            <a:xfrm>
              <a:off x="6682287" y="538948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330">
              <a:extLst>
                <a:ext uri="{FF2B5EF4-FFF2-40B4-BE49-F238E27FC236}">
                  <a16:creationId xmlns:a16="http://schemas.microsoft.com/office/drawing/2014/main" id="{D50AE954-9C2B-D0B4-3AC6-EADC7D6F7996}"/>
                </a:ext>
              </a:extLst>
            </p:cNvPr>
            <p:cNvSpPr/>
            <p:nvPr/>
          </p:nvSpPr>
          <p:spPr>
            <a:xfrm>
              <a:off x="4326217" y="5365076"/>
              <a:ext cx="195580" cy="51435"/>
            </a:xfrm>
            <a:custGeom>
              <a:avLst/>
              <a:gdLst/>
              <a:ahLst/>
              <a:cxnLst/>
              <a:rect l="l" t="t" r="r" b="b"/>
              <a:pathLst>
                <a:path w="195579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5579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61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61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098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098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557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5579" h="51435">
                  <a:moveTo>
                    <a:pt x="152692" y="17386"/>
                  </a:moveTo>
                  <a:lnTo>
                    <a:pt x="151206" y="10998"/>
                  </a:lnTo>
                  <a:lnTo>
                    <a:pt x="148297" y="6591"/>
                  </a:lnTo>
                  <a:lnTo>
                    <a:pt x="147396" y="5283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61"/>
                  </a:lnTo>
                  <a:lnTo>
                    <a:pt x="145110" y="37553"/>
                  </a:lnTo>
                  <a:lnTo>
                    <a:pt x="143421" y="40957"/>
                  </a:lnTo>
                  <a:lnTo>
                    <a:pt x="141655" y="44361"/>
                  </a:lnTo>
                  <a:lnTo>
                    <a:pt x="139077" y="46037"/>
                  </a:lnTo>
                  <a:lnTo>
                    <a:pt x="132181" y="46037"/>
                  </a:lnTo>
                  <a:lnTo>
                    <a:pt x="129603" y="44361"/>
                  </a:lnTo>
                  <a:lnTo>
                    <a:pt x="126085" y="37553"/>
                  </a:lnTo>
                  <a:lnTo>
                    <a:pt x="125272" y="32461"/>
                  </a:lnTo>
                  <a:lnTo>
                    <a:pt x="125272" y="18884"/>
                  </a:lnTo>
                  <a:lnTo>
                    <a:pt x="126085" y="13779"/>
                  </a:lnTo>
                  <a:lnTo>
                    <a:pt x="129603" y="6985"/>
                  </a:lnTo>
                  <a:lnTo>
                    <a:pt x="132181" y="5283"/>
                  </a:lnTo>
                  <a:lnTo>
                    <a:pt x="139077" y="5283"/>
                  </a:lnTo>
                  <a:lnTo>
                    <a:pt x="141655" y="6985"/>
                  </a:lnTo>
                  <a:lnTo>
                    <a:pt x="143421" y="10388"/>
                  </a:lnTo>
                  <a:lnTo>
                    <a:pt x="145110" y="13779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0998"/>
                  </a:lnTo>
                  <a:lnTo>
                    <a:pt x="118579" y="17386"/>
                  </a:lnTo>
                  <a:lnTo>
                    <a:pt x="118579" y="34023"/>
                  </a:lnTo>
                  <a:lnTo>
                    <a:pt x="120002" y="40411"/>
                  </a:lnTo>
                  <a:lnTo>
                    <a:pt x="125818" y="49098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098"/>
                  </a:lnTo>
                  <a:lnTo>
                    <a:pt x="147408" y="46037"/>
                  </a:lnTo>
                  <a:lnTo>
                    <a:pt x="148297" y="44754"/>
                  </a:lnTo>
                  <a:lnTo>
                    <a:pt x="151206" y="40411"/>
                  </a:lnTo>
                  <a:lnTo>
                    <a:pt x="152692" y="34023"/>
                  </a:lnTo>
                  <a:lnTo>
                    <a:pt x="152692" y="17386"/>
                  </a:lnTo>
                  <a:close/>
                </a:path>
                <a:path w="195579" h="51435">
                  <a:moveTo>
                    <a:pt x="195465" y="17386"/>
                  </a:moveTo>
                  <a:lnTo>
                    <a:pt x="193903" y="10998"/>
                  </a:lnTo>
                  <a:lnTo>
                    <a:pt x="190030" y="5283"/>
                  </a:lnTo>
                  <a:lnTo>
                    <a:pt x="187960" y="2235"/>
                  </a:lnTo>
                  <a:lnTo>
                    <a:pt x="187617" y="2070"/>
                  </a:lnTo>
                  <a:lnTo>
                    <a:pt x="187617" y="13309"/>
                  </a:lnTo>
                  <a:lnTo>
                    <a:pt x="187617" y="20447"/>
                  </a:lnTo>
                  <a:lnTo>
                    <a:pt x="186740" y="23291"/>
                  </a:lnTo>
                  <a:lnTo>
                    <a:pt x="183222" y="27368"/>
                  </a:lnTo>
                  <a:lnTo>
                    <a:pt x="180848" y="28397"/>
                  </a:lnTo>
                  <a:lnTo>
                    <a:pt x="174904" y="28397"/>
                  </a:lnTo>
                  <a:lnTo>
                    <a:pt x="172529" y="27368"/>
                  </a:lnTo>
                  <a:lnTo>
                    <a:pt x="168998" y="23291"/>
                  </a:lnTo>
                  <a:lnTo>
                    <a:pt x="168122" y="20447"/>
                  </a:lnTo>
                  <a:lnTo>
                    <a:pt x="168122" y="13309"/>
                  </a:lnTo>
                  <a:lnTo>
                    <a:pt x="168998" y="10452"/>
                  </a:lnTo>
                  <a:lnTo>
                    <a:pt x="172529" y="6388"/>
                  </a:lnTo>
                  <a:lnTo>
                    <a:pt x="174904" y="5283"/>
                  </a:lnTo>
                  <a:lnTo>
                    <a:pt x="180848" y="5283"/>
                  </a:lnTo>
                  <a:lnTo>
                    <a:pt x="183222" y="6388"/>
                  </a:lnTo>
                  <a:lnTo>
                    <a:pt x="186740" y="10452"/>
                  </a:lnTo>
                  <a:lnTo>
                    <a:pt x="187617" y="13309"/>
                  </a:lnTo>
                  <a:lnTo>
                    <a:pt x="187617" y="2070"/>
                  </a:lnTo>
                  <a:lnTo>
                    <a:pt x="183553" y="0"/>
                  </a:lnTo>
                  <a:lnTo>
                    <a:pt x="172859" y="0"/>
                  </a:lnTo>
                  <a:lnTo>
                    <a:pt x="168859" y="1562"/>
                  </a:lnTo>
                  <a:lnTo>
                    <a:pt x="165887" y="4610"/>
                  </a:lnTo>
                  <a:lnTo>
                    <a:pt x="162915" y="7734"/>
                  </a:lnTo>
                  <a:lnTo>
                    <a:pt x="161417" y="11811"/>
                  </a:lnTo>
                  <a:lnTo>
                    <a:pt x="161417" y="22072"/>
                  </a:lnTo>
                  <a:lnTo>
                    <a:pt x="162839" y="26149"/>
                  </a:lnTo>
                  <a:lnTo>
                    <a:pt x="168541" y="32118"/>
                  </a:lnTo>
                  <a:lnTo>
                    <a:pt x="172453" y="33616"/>
                  </a:lnTo>
                  <a:lnTo>
                    <a:pt x="179832" y="33616"/>
                  </a:lnTo>
                  <a:lnTo>
                    <a:pt x="182003" y="33147"/>
                  </a:lnTo>
                  <a:lnTo>
                    <a:pt x="185864" y="31102"/>
                  </a:lnTo>
                  <a:lnTo>
                    <a:pt x="187477" y="29616"/>
                  </a:lnTo>
                  <a:lnTo>
                    <a:pt x="188341" y="28397"/>
                  </a:lnTo>
                  <a:lnTo>
                    <a:pt x="188836" y="27711"/>
                  </a:lnTo>
                  <a:lnTo>
                    <a:pt x="188709" y="29616"/>
                  </a:lnTo>
                  <a:lnTo>
                    <a:pt x="188607" y="31102"/>
                  </a:lnTo>
                  <a:lnTo>
                    <a:pt x="188531" y="32118"/>
                  </a:lnTo>
                  <a:lnTo>
                    <a:pt x="188429" y="33820"/>
                  </a:lnTo>
                  <a:lnTo>
                    <a:pt x="187083" y="38303"/>
                  </a:lnTo>
                  <a:lnTo>
                    <a:pt x="182626" y="44081"/>
                  </a:lnTo>
                  <a:lnTo>
                    <a:pt x="182283" y="44361"/>
                  </a:lnTo>
                  <a:lnTo>
                    <a:pt x="179095" y="45707"/>
                  </a:lnTo>
                  <a:lnTo>
                    <a:pt x="173075" y="45707"/>
                  </a:lnTo>
                  <a:lnTo>
                    <a:pt x="171373" y="45504"/>
                  </a:lnTo>
                  <a:lnTo>
                    <a:pt x="167919" y="44691"/>
                  </a:lnTo>
                  <a:lnTo>
                    <a:pt x="166230" y="44081"/>
                  </a:lnTo>
                  <a:lnTo>
                    <a:pt x="164604" y="43256"/>
                  </a:lnTo>
                  <a:lnTo>
                    <a:pt x="164604" y="49377"/>
                  </a:lnTo>
                  <a:lnTo>
                    <a:pt x="166433" y="50050"/>
                  </a:lnTo>
                  <a:lnTo>
                    <a:pt x="168198" y="50533"/>
                  </a:lnTo>
                  <a:lnTo>
                    <a:pt x="171653" y="51066"/>
                  </a:lnTo>
                  <a:lnTo>
                    <a:pt x="173342" y="51282"/>
                  </a:lnTo>
                  <a:lnTo>
                    <a:pt x="181254" y="51282"/>
                  </a:lnTo>
                  <a:lnTo>
                    <a:pt x="186194" y="48971"/>
                  </a:lnTo>
                  <a:lnTo>
                    <a:pt x="188823" y="45707"/>
                  </a:lnTo>
                  <a:lnTo>
                    <a:pt x="189915" y="44361"/>
                  </a:lnTo>
                  <a:lnTo>
                    <a:pt x="193573" y="39725"/>
                  </a:lnTo>
                  <a:lnTo>
                    <a:pt x="195376" y="33820"/>
                  </a:lnTo>
                  <a:lnTo>
                    <a:pt x="195465" y="27711"/>
                  </a:lnTo>
                  <a:lnTo>
                    <a:pt x="195465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331">
              <a:extLst>
                <a:ext uri="{FF2B5EF4-FFF2-40B4-BE49-F238E27FC236}">
                  <a16:creationId xmlns:a16="http://schemas.microsoft.com/office/drawing/2014/main" id="{11BEF216-BC64-B966-3E83-6DA53B2C03DA}"/>
                </a:ext>
              </a:extLst>
            </p:cNvPr>
            <p:cNvSpPr/>
            <p:nvPr/>
          </p:nvSpPr>
          <p:spPr>
            <a:xfrm>
              <a:off x="4543403" y="513631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332">
              <a:extLst>
                <a:ext uri="{FF2B5EF4-FFF2-40B4-BE49-F238E27FC236}">
                  <a16:creationId xmlns:a16="http://schemas.microsoft.com/office/drawing/2014/main" id="{2C606E7A-8CB0-19E3-522D-5A4E93FC13C8}"/>
                </a:ext>
              </a:extLst>
            </p:cNvPr>
            <p:cNvSpPr/>
            <p:nvPr/>
          </p:nvSpPr>
          <p:spPr>
            <a:xfrm>
              <a:off x="6682295" y="51365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333">
              <a:extLst>
                <a:ext uri="{FF2B5EF4-FFF2-40B4-BE49-F238E27FC236}">
                  <a16:creationId xmlns:a16="http://schemas.microsoft.com/office/drawing/2014/main" id="{AF077861-C4ED-5837-2F56-0EB58341BAD0}"/>
                </a:ext>
              </a:extLst>
            </p:cNvPr>
            <p:cNvSpPr/>
            <p:nvPr/>
          </p:nvSpPr>
          <p:spPr>
            <a:xfrm>
              <a:off x="6682287" y="513631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334">
              <a:extLst>
                <a:ext uri="{FF2B5EF4-FFF2-40B4-BE49-F238E27FC236}">
                  <a16:creationId xmlns:a16="http://schemas.microsoft.com/office/drawing/2014/main" id="{E01E6062-D68B-884C-3BB8-9E2173999F25}"/>
                </a:ext>
              </a:extLst>
            </p:cNvPr>
            <p:cNvSpPr/>
            <p:nvPr/>
          </p:nvSpPr>
          <p:spPr>
            <a:xfrm>
              <a:off x="4326217" y="5111914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4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6214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48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48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098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098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6214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6214" h="51435">
                  <a:moveTo>
                    <a:pt x="152692" y="17386"/>
                  </a:moveTo>
                  <a:lnTo>
                    <a:pt x="151206" y="10998"/>
                  </a:lnTo>
                  <a:lnTo>
                    <a:pt x="148297" y="6591"/>
                  </a:lnTo>
                  <a:lnTo>
                    <a:pt x="147396" y="5283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61"/>
                  </a:lnTo>
                  <a:lnTo>
                    <a:pt x="145110" y="37553"/>
                  </a:lnTo>
                  <a:lnTo>
                    <a:pt x="143421" y="40957"/>
                  </a:lnTo>
                  <a:lnTo>
                    <a:pt x="141655" y="44348"/>
                  </a:lnTo>
                  <a:lnTo>
                    <a:pt x="139077" y="46037"/>
                  </a:lnTo>
                  <a:lnTo>
                    <a:pt x="132181" y="46037"/>
                  </a:lnTo>
                  <a:lnTo>
                    <a:pt x="129603" y="44348"/>
                  </a:lnTo>
                  <a:lnTo>
                    <a:pt x="126085" y="37553"/>
                  </a:lnTo>
                  <a:lnTo>
                    <a:pt x="125272" y="32461"/>
                  </a:lnTo>
                  <a:lnTo>
                    <a:pt x="125272" y="18884"/>
                  </a:lnTo>
                  <a:lnTo>
                    <a:pt x="126085" y="13779"/>
                  </a:lnTo>
                  <a:lnTo>
                    <a:pt x="129603" y="6985"/>
                  </a:lnTo>
                  <a:lnTo>
                    <a:pt x="132181" y="5283"/>
                  </a:lnTo>
                  <a:lnTo>
                    <a:pt x="139077" y="5283"/>
                  </a:lnTo>
                  <a:lnTo>
                    <a:pt x="141655" y="6985"/>
                  </a:lnTo>
                  <a:lnTo>
                    <a:pt x="143421" y="10388"/>
                  </a:lnTo>
                  <a:lnTo>
                    <a:pt x="145110" y="13779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0998"/>
                  </a:lnTo>
                  <a:lnTo>
                    <a:pt x="118579" y="17386"/>
                  </a:lnTo>
                  <a:lnTo>
                    <a:pt x="118579" y="34023"/>
                  </a:lnTo>
                  <a:lnTo>
                    <a:pt x="120002" y="40411"/>
                  </a:lnTo>
                  <a:lnTo>
                    <a:pt x="125818" y="49098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098"/>
                  </a:lnTo>
                  <a:lnTo>
                    <a:pt x="147408" y="46037"/>
                  </a:lnTo>
                  <a:lnTo>
                    <a:pt x="148297" y="44754"/>
                  </a:lnTo>
                  <a:lnTo>
                    <a:pt x="151206" y="40411"/>
                  </a:lnTo>
                  <a:lnTo>
                    <a:pt x="152692" y="34023"/>
                  </a:lnTo>
                  <a:lnTo>
                    <a:pt x="152692" y="17386"/>
                  </a:lnTo>
                  <a:close/>
                </a:path>
                <a:path w="196214" h="51435">
                  <a:moveTo>
                    <a:pt x="195948" y="29337"/>
                  </a:moveTo>
                  <a:lnTo>
                    <a:pt x="194462" y="25196"/>
                  </a:lnTo>
                  <a:lnTo>
                    <a:pt x="192316" y="22948"/>
                  </a:lnTo>
                  <a:lnTo>
                    <a:pt x="189242" y="19710"/>
                  </a:lnTo>
                  <a:lnTo>
                    <a:pt x="189242" y="30962"/>
                  </a:lnTo>
                  <a:lnTo>
                    <a:pt x="189242" y="38100"/>
                  </a:lnTo>
                  <a:lnTo>
                    <a:pt x="188366" y="40957"/>
                  </a:lnTo>
                  <a:lnTo>
                    <a:pt x="184848" y="45034"/>
                  </a:lnTo>
                  <a:lnTo>
                    <a:pt x="182473" y="46037"/>
                  </a:lnTo>
                  <a:lnTo>
                    <a:pt x="176517" y="46037"/>
                  </a:lnTo>
                  <a:lnTo>
                    <a:pt x="174155" y="45034"/>
                  </a:lnTo>
                  <a:lnTo>
                    <a:pt x="170624" y="40957"/>
                  </a:lnTo>
                  <a:lnTo>
                    <a:pt x="169748" y="38100"/>
                  </a:lnTo>
                  <a:lnTo>
                    <a:pt x="169748" y="30962"/>
                  </a:lnTo>
                  <a:lnTo>
                    <a:pt x="170624" y="28117"/>
                  </a:lnTo>
                  <a:lnTo>
                    <a:pt x="174155" y="24041"/>
                  </a:lnTo>
                  <a:lnTo>
                    <a:pt x="175031" y="23634"/>
                  </a:lnTo>
                  <a:lnTo>
                    <a:pt x="176517" y="22948"/>
                  </a:lnTo>
                  <a:lnTo>
                    <a:pt x="182473" y="22948"/>
                  </a:lnTo>
                  <a:lnTo>
                    <a:pt x="184848" y="24041"/>
                  </a:lnTo>
                  <a:lnTo>
                    <a:pt x="188366" y="28117"/>
                  </a:lnTo>
                  <a:lnTo>
                    <a:pt x="189242" y="30962"/>
                  </a:lnTo>
                  <a:lnTo>
                    <a:pt x="189242" y="19710"/>
                  </a:lnTo>
                  <a:lnTo>
                    <a:pt x="188772" y="19215"/>
                  </a:lnTo>
                  <a:lnTo>
                    <a:pt x="184848" y="17653"/>
                  </a:lnTo>
                  <a:lnTo>
                    <a:pt x="177533" y="17653"/>
                  </a:lnTo>
                  <a:lnTo>
                    <a:pt x="175361" y="18199"/>
                  </a:lnTo>
                  <a:lnTo>
                    <a:pt x="171450" y="20243"/>
                  </a:lnTo>
                  <a:lnTo>
                    <a:pt x="169824" y="21729"/>
                  </a:lnTo>
                  <a:lnTo>
                    <a:pt x="168541" y="23634"/>
                  </a:lnTo>
                  <a:lnTo>
                    <a:pt x="168617" y="21729"/>
                  </a:lnTo>
                  <a:lnTo>
                    <a:pt x="178142" y="5626"/>
                  </a:lnTo>
                  <a:lnTo>
                    <a:pt x="184238" y="5626"/>
                  </a:lnTo>
                  <a:lnTo>
                    <a:pt x="185928" y="5829"/>
                  </a:lnTo>
                  <a:lnTo>
                    <a:pt x="189382" y="6642"/>
                  </a:lnTo>
                  <a:lnTo>
                    <a:pt x="191071" y="7264"/>
                  </a:lnTo>
                  <a:lnTo>
                    <a:pt x="192760" y="8077"/>
                  </a:lnTo>
                  <a:lnTo>
                    <a:pt x="192760" y="5626"/>
                  </a:lnTo>
                  <a:lnTo>
                    <a:pt x="192760" y="1955"/>
                  </a:lnTo>
                  <a:lnTo>
                    <a:pt x="190868" y="1282"/>
                  </a:lnTo>
                  <a:lnTo>
                    <a:pt x="189103" y="812"/>
                  </a:lnTo>
                  <a:lnTo>
                    <a:pt x="187426" y="469"/>
                  </a:lnTo>
                  <a:lnTo>
                    <a:pt x="185661" y="203"/>
                  </a:lnTo>
                  <a:lnTo>
                    <a:pt x="183972" y="0"/>
                  </a:lnTo>
                  <a:lnTo>
                    <a:pt x="176110" y="0"/>
                  </a:lnTo>
                  <a:lnTo>
                    <a:pt x="171107" y="2374"/>
                  </a:lnTo>
                  <a:lnTo>
                    <a:pt x="167449" y="6985"/>
                  </a:lnTo>
                  <a:lnTo>
                    <a:pt x="163728" y="11607"/>
                  </a:lnTo>
                  <a:lnTo>
                    <a:pt x="161950" y="17653"/>
                  </a:lnTo>
                  <a:lnTo>
                    <a:pt x="161899" y="34023"/>
                  </a:lnTo>
                  <a:lnTo>
                    <a:pt x="163385" y="40411"/>
                  </a:lnTo>
                  <a:lnTo>
                    <a:pt x="166433" y="44754"/>
                  </a:lnTo>
                  <a:lnTo>
                    <a:pt x="169418" y="49098"/>
                  </a:lnTo>
                  <a:lnTo>
                    <a:pt x="173812" y="51282"/>
                  </a:lnTo>
                  <a:lnTo>
                    <a:pt x="184429" y="51282"/>
                  </a:lnTo>
                  <a:lnTo>
                    <a:pt x="188429" y="49784"/>
                  </a:lnTo>
                  <a:lnTo>
                    <a:pt x="192074" y="46037"/>
                  </a:lnTo>
                  <a:lnTo>
                    <a:pt x="194386" y="43675"/>
                  </a:lnTo>
                  <a:lnTo>
                    <a:pt x="195948" y="39598"/>
                  </a:lnTo>
                  <a:lnTo>
                    <a:pt x="195948" y="29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335">
              <a:extLst>
                <a:ext uri="{FF2B5EF4-FFF2-40B4-BE49-F238E27FC236}">
                  <a16:creationId xmlns:a16="http://schemas.microsoft.com/office/drawing/2014/main" id="{AA3977DA-700A-BA2D-5B01-8B82E0663E9D}"/>
                </a:ext>
              </a:extLst>
            </p:cNvPr>
            <p:cNvSpPr/>
            <p:nvPr/>
          </p:nvSpPr>
          <p:spPr>
            <a:xfrm>
              <a:off x="4543403" y="48831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336">
              <a:extLst>
                <a:ext uri="{FF2B5EF4-FFF2-40B4-BE49-F238E27FC236}">
                  <a16:creationId xmlns:a16="http://schemas.microsoft.com/office/drawing/2014/main" id="{3988205A-5600-0DB8-7E6B-2824C29192B1}"/>
                </a:ext>
              </a:extLst>
            </p:cNvPr>
            <p:cNvSpPr/>
            <p:nvPr/>
          </p:nvSpPr>
          <p:spPr>
            <a:xfrm>
              <a:off x="6682295" y="488334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337">
              <a:extLst>
                <a:ext uri="{FF2B5EF4-FFF2-40B4-BE49-F238E27FC236}">
                  <a16:creationId xmlns:a16="http://schemas.microsoft.com/office/drawing/2014/main" id="{1A3B450A-C2E3-3BD9-B932-74B1EF8649DB}"/>
                </a:ext>
              </a:extLst>
            </p:cNvPr>
            <p:cNvSpPr/>
            <p:nvPr/>
          </p:nvSpPr>
          <p:spPr>
            <a:xfrm>
              <a:off x="6682287" y="48831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338">
              <a:extLst>
                <a:ext uri="{FF2B5EF4-FFF2-40B4-BE49-F238E27FC236}">
                  <a16:creationId xmlns:a16="http://schemas.microsoft.com/office/drawing/2014/main" id="{B8A12AB3-4756-A211-F93D-BF26004796B5}"/>
                </a:ext>
              </a:extLst>
            </p:cNvPr>
            <p:cNvSpPr/>
            <p:nvPr/>
          </p:nvSpPr>
          <p:spPr>
            <a:xfrm>
              <a:off x="4326217" y="4605578"/>
              <a:ext cx="2375535" cy="304800"/>
            </a:xfrm>
            <a:custGeom>
              <a:avLst/>
              <a:gdLst/>
              <a:ahLst/>
              <a:cxnLst/>
              <a:rect l="l" t="t" r="r" b="b"/>
              <a:pathLst>
                <a:path w="2375534" h="304800">
                  <a:moveTo>
                    <a:pt x="42367" y="279463"/>
                  </a:moveTo>
                  <a:lnTo>
                    <a:pt x="0" y="279463"/>
                  </a:lnTo>
                  <a:lnTo>
                    <a:pt x="0" y="285089"/>
                  </a:lnTo>
                  <a:lnTo>
                    <a:pt x="42367" y="285089"/>
                  </a:lnTo>
                  <a:lnTo>
                    <a:pt x="42367" y="279463"/>
                  </a:lnTo>
                  <a:close/>
                </a:path>
                <a:path w="2375534" h="304800">
                  <a:moveTo>
                    <a:pt x="88112" y="270560"/>
                  </a:moveTo>
                  <a:lnTo>
                    <a:pt x="86626" y="264172"/>
                  </a:lnTo>
                  <a:lnTo>
                    <a:pt x="83718" y="259740"/>
                  </a:lnTo>
                  <a:lnTo>
                    <a:pt x="82829" y="258457"/>
                  </a:lnTo>
                  <a:lnTo>
                    <a:pt x="81407" y="256387"/>
                  </a:lnTo>
                  <a:lnTo>
                    <a:pt x="81407" y="272046"/>
                  </a:lnTo>
                  <a:lnTo>
                    <a:pt x="81407" y="285635"/>
                  </a:lnTo>
                  <a:lnTo>
                    <a:pt x="80530" y="290728"/>
                  </a:lnTo>
                  <a:lnTo>
                    <a:pt x="78841" y="294132"/>
                  </a:lnTo>
                  <a:lnTo>
                    <a:pt x="77076" y="297510"/>
                  </a:lnTo>
                  <a:lnTo>
                    <a:pt x="74510" y="299212"/>
                  </a:lnTo>
                  <a:lnTo>
                    <a:pt x="67602" y="299212"/>
                  </a:lnTo>
                  <a:lnTo>
                    <a:pt x="65036" y="297510"/>
                  </a:lnTo>
                  <a:lnTo>
                    <a:pt x="61506" y="290728"/>
                  </a:lnTo>
                  <a:lnTo>
                    <a:pt x="60706" y="285635"/>
                  </a:lnTo>
                  <a:lnTo>
                    <a:pt x="60706" y="272046"/>
                  </a:lnTo>
                  <a:lnTo>
                    <a:pt x="61506" y="266954"/>
                  </a:lnTo>
                  <a:lnTo>
                    <a:pt x="65036" y="260159"/>
                  </a:lnTo>
                  <a:lnTo>
                    <a:pt x="67602" y="258457"/>
                  </a:lnTo>
                  <a:lnTo>
                    <a:pt x="74510" y="258457"/>
                  </a:lnTo>
                  <a:lnTo>
                    <a:pt x="77076" y="260159"/>
                  </a:lnTo>
                  <a:lnTo>
                    <a:pt x="78841" y="263550"/>
                  </a:lnTo>
                  <a:lnTo>
                    <a:pt x="80530" y="266954"/>
                  </a:lnTo>
                  <a:lnTo>
                    <a:pt x="81407" y="272046"/>
                  </a:lnTo>
                  <a:lnTo>
                    <a:pt x="81407" y="256387"/>
                  </a:lnTo>
                  <a:lnTo>
                    <a:pt x="80733" y="255397"/>
                  </a:lnTo>
                  <a:lnTo>
                    <a:pt x="76530" y="253161"/>
                  </a:lnTo>
                  <a:lnTo>
                    <a:pt x="65506" y="253161"/>
                  </a:lnTo>
                  <a:lnTo>
                    <a:pt x="61239" y="255397"/>
                  </a:lnTo>
                  <a:lnTo>
                    <a:pt x="58331" y="259740"/>
                  </a:lnTo>
                  <a:lnTo>
                    <a:pt x="55422" y="264172"/>
                  </a:lnTo>
                  <a:lnTo>
                    <a:pt x="54000" y="270560"/>
                  </a:lnTo>
                  <a:lnTo>
                    <a:pt x="54000" y="287197"/>
                  </a:lnTo>
                  <a:lnTo>
                    <a:pt x="55422" y="293585"/>
                  </a:lnTo>
                  <a:lnTo>
                    <a:pt x="61239" y="302272"/>
                  </a:lnTo>
                  <a:lnTo>
                    <a:pt x="65443" y="304444"/>
                  </a:lnTo>
                  <a:lnTo>
                    <a:pt x="76530" y="304444"/>
                  </a:lnTo>
                  <a:lnTo>
                    <a:pt x="80733" y="302272"/>
                  </a:lnTo>
                  <a:lnTo>
                    <a:pt x="82829" y="299212"/>
                  </a:lnTo>
                  <a:lnTo>
                    <a:pt x="83718" y="297929"/>
                  </a:lnTo>
                  <a:lnTo>
                    <a:pt x="86626" y="293585"/>
                  </a:lnTo>
                  <a:lnTo>
                    <a:pt x="88112" y="287197"/>
                  </a:lnTo>
                  <a:lnTo>
                    <a:pt x="88112" y="270560"/>
                  </a:lnTo>
                  <a:close/>
                </a:path>
                <a:path w="2375534" h="304800">
                  <a:moveTo>
                    <a:pt x="88138" y="17399"/>
                  </a:moveTo>
                  <a:lnTo>
                    <a:pt x="86652" y="11010"/>
                  </a:lnTo>
                  <a:lnTo>
                    <a:pt x="83743" y="6591"/>
                  </a:lnTo>
                  <a:lnTo>
                    <a:pt x="82842" y="5295"/>
                  </a:lnTo>
                  <a:lnTo>
                    <a:pt x="81432" y="3238"/>
                  </a:lnTo>
                  <a:lnTo>
                    <a:pt x="81432" y="18884"/>
                  </a:lnTo>
                  <a:lnTo>
                    <a:pt x="81432" y="32473"/>
                  </a:lnTo>
                  <a:lnTo>
                    <a:pt x="80556" y="37566"/>
                  </a:lnTo>
                  <a:lnTo>
                    <a:pt x="78867" y="40970"/>
                  </a:lnTo>
                  <a:lnTo>
                    <a:pt x="77101" y="44348"/>
                  </a:lnTo>
                  <a:lnTo>
                    <a:pt x="74523" y="46050"/>
                  </a:lnTo>
                  <a:lnTo>
                    <a:pt x="67627" y="46050"/>
                  </a:lnTo>
                  <a:lnTo>
                    <a:pt x="65049" y="44348"/>
                  </a:lnTo>
                  <a:lnTo>
                    <a:pt x="61531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31" y="13792"/>
                  </a:lnTo>
                  <a:lnTo>
                    <a:pt x="65049" y="6997"/>
                  </a:lnTo>
                  <a:lnTo>
                    <a:pt x="67627" y="5295"/>
                  </a:lnTo>
                  <a:lnTo>
                    <a:pt x="74523" y="5295"/>
                  </a:lnTo>
                  <a:lnTo>
                    <a:pt x="77101" y="6997"/>
                  </a:lnTo>
                  <a:lnTo>
                    <a:pt x="78867" y="10388"/>
                  </a:lnTo>
                  <a:lnTo>
                    <a:pt x="80556" y="13792"/>
                  </a:lnTo>
                  <a:lnTo>
                    <a:pt x="81432" y="18884"/>
                  </a:lnTo>
                  <a:lnTo>
                    <a:pt x="81432" y="3238"/>
                  </a:lnTo>
                  <a:lnTo>
                    <a:pt x="80746" y="2235"/>
                  </a:lnTo>
                  <a:lnTo>
                    <a:pt x="76555" y="0"/>
                  </a:lnTo>
                  <a:lnTo>
                    <a:pt x="65519" y="0"/>
                  </a:lnTo>
                  <a:lnTo>
                    <a:pt x="61264" y="2235"/>
                  </a:lnTo>
                  <a:lnTo>
                    <a:pt x="58356" y="6591"/>
                  </a:lnTo>
                  <a:lnTo>
                    <a:pt x="55448" y="11010"/>
                  </a:lnTo>
                  <a:lnTo>
                    <a:pt x="54025" y="17399"/>
                  </a:lnTo>
                  <a:lnTo>
                    <a:pt x="54025" y="34036"/>
                  </a:lnTo>
                  <a:lnTo>
                    <a:pt x="55448" y="40424"/>
                  </a:lnTo>
                  <a:lnTo>
                    <a:pt x="61264" y="49110"/>
                  </a:lnTo>
                  <a:lnTo>
                    <a:pt x="65455" y="51282"/>
                  </a:lnTo>
                  <a:lnTo>
                    <a:pt x="76555" y="51282"/>
                  </a:lnTo>
                  <a:lnTo>
                    <a:pt x="80746" y="49110"/>
                  </a:lnTo>
                  <a:lnTo>
                    <a:pt x="82854" y="46050"/>
                  </a:lnTo>
                  <a:lnTo>
                    <a:pt x="83743" y="44767"/>
                  </a:lnTo>
                  <a:lnTo>
                    <a:pt x="86652" y="40424"/>
                  </a:lnTo>
                  <a:lnTo>
                    <a:pt x="88138" y="34036"/>
                  </a:lnTo>
                  <a:lnTo>
                    <a:pt x="88138" y="17399"/>
                  </a:lnTo>
                  <a:close/>
                </a:path>
                <a:path w="2375534" h="304800">
                  <a:moveTo>
                    <a:pt x="106794" y="295148"/>
                  </a:moveTo>
                  <a:lnTo>
                    <a:pt x="99834" y="295148"/>
                  </a:lnTo>
                  <a:lnTo>
                    <a:pt x="99834" y="303568"/>
                  </a:lnTo>
                  <a:lnTo>
                    <a:pt x="106794" y="303568"/>
                  </a:lnTo>
                  <a:lnTo>
                    <a:pt x="106794" y="295148"/>
                  </a:lnTo>
                  <a:close/>
                </a:path>
                <a:path w="2375534" h="304800">
                  <a:moveTo>
                    <a:pt x="106819" y="41986"/>
                  </a:moveTo>
                  <a:lnTo>
                    <a:pt x="99847" y="41986"/>
                  </a:lnTo>
                  <a:lnTo>
                    <a:pt x="99847" y="50406"/>
                  </a:lnTo>
                  <a:lnTo>
                    <a:pt x="106819" y="50406"/>
                  </a:lnTo>
                  <a:lnTo>
                    <a:pt x="106819" y="41986"/>
                  </a:lnTo>
                  <a:close/>
                </a:path>
                <a:path w="2375534" h="304800">
                  <a:moveTo>
                    <a:pt x="152692" y="270560"/>
                  </a:moveTo>
                  <a:lnTo>
                    <a:pt x="151206" y="264172"/>
                  </a:lnTo>
                  <a:lnTo>
                    <a:pt x="148297" y="259740"/>
                  </a:lnTo>
                  <a:lnTo>
                    <a:pt x="147408" y="258457"/>
                  </a:lnTo>
                  <a:lnTo>
                    <a:pt x="145986" y="256400"/>
                  </a:lnTo>
                  <a:lnTo>
                    <a:pt x="145986" y="272046"/>
                  </a:lnTo>
                  <a:lnTo>
                    <a:pt x="145986" y="285635"/>
                  </a:lnTo>
                  <a:lnTo>
                    <a:pt x="145110" y="290728"/>
                  </a:lnTo>
                  <a:lnTo>
                    <a:pt x="143421" y="294132"/>
                  </a:lnTo>
                  <a:lnTo>
                    <a:pt x="141655" y="297510"/>
                  </a:lnTo>
                  <a:lnTo>
                    <a:pt x="139077" y="299212"/>
                  </a:lnTo>
                  <a:lnTo>
                    <a:pt x="132181" y="299212"/>
                  </a:lnTo>
                  <a:lnTo>
                    <a:pt x="129603" y="297510"/>
                  </a:lnTo>
                  <a:lnTo>
                    <a:pt x="126085" y="290728"/>
                  </a:lnTo>
                  <a:lnTo>
                    <a:pt x="125272" y="285635"/>
                  </a:lnTo>
                  <a:lnTo>
                    <a:pt x="125272" y="272046"/>
                  </a:lnTo>
                  <a:lnTo>
                    <a:pt x="126085" y="266954"/>
                  </a:lnTo>
                  <a:lnTo>
                    <a:pt x="129603" y="260159"/>
                  </a:lnTo>
                  <a:lnTo>
                    <a:pt x="132181" y="258457"/>
                  </a:lnTo>
                  <a:lnTo>
                    <a:pt x="139077" y="258457"/>
                  </a:lnTo>
                  <a:lnTo>
                    <a:pt x="141655" y="260159"/>
                  </a:lnTo>
                  <a:lnTo>
                    <a:pt x="143421" y="263550"/>
                  </a:lnTo>
                  <a:lnTo>
                    <a:pt x="145110" y="266954"/>
                  </a:lnTo>
                  <a:lnTo>
                    <a:pt x="145986" y="272046"/>
                  </a:lnTo>
                  <a:lnTo>
                    <a:pt x="145986" y="256400"/>
                  </a:lnTo>
                  <a:lnTo>
                    <a:pt x="145300" y="255397"/>
                  </a:lnTo>
                  <a:lnTo>
                    <a:pt x="141109" y="253161"/>
                  </a:lnTo>
                  <a:lnTo>
                    <a:pt x="130086" y="253161"/>
                  </a:lnTo>
                  <a:lnTo>
                    <a:pt x="125818" y="255397"/>
                  </a:lnTo>
                  <a:lnTo>
                    <a:pt x="122910" y="259740"/>
                  </a:lnTo>
                  <a:lnTo>
                    <a:pt x="120002" y="264172"/>
                  </a:lnTo>
                  <a:lnTo>
                    <a:pt x="118579" y="270560"/>
                  </a:lnTo>
                  <a:lnTo>
                    <a:pt x="118579" y="287197"/>
                  </a:lnTo>
                  <a:lnTo>
                    <a:pt x="120002" y="293585"/>
                  </a:lnTo>
                  <a:lnTo>
                    <a:pt x="125818" y="302272"/>
                  </a:lnTo>
                  <a:lnTo>
                    <a:pt x="130009" y="304444"/>
                  </a:lnTo>
                  <a:lnTo>
                    <a:pt x="141109" y="304444"/>
                  </a:lnTo>
                  <a:lnTo>
                    <a:pt x="145300" y="302272"/>
                  </a:lnTo>
                  <a:lnTo>
                    <a:pt x="147408" y="299212"/>
                  </a:lnTo>
                  <a:lnTo>
                    <a:pt x="148297" y="297929"/>
                  </a:lnTo>
                  <a:lnTo>
                    <a:pt x="151206" y="293585"/>
                  </a:lnTo>
                  <a:lnTo>
                    <a:pt x="152692" y="287197"/>
                  </a:lnTo>
                  <a:lnTo>
                    <a:pt x="152692" y="270560"/>
                  </a:lnTo>
                  <a:close/>
                </a:path>
                <a:path w="2375534" h="304800">
                  <a:moveTo>
                    <a:pt x="152704" y="17399"/>
                  </a:moveTo>
                  <a:lnTo>
                    <a:pt x="151218" y="11010"/>
                  </a:lnTo>
                  <a:lnTo>
                    <a:pt x="148310" y="6591"/>
                  </a:lnTo>
                  <a:lnTo>
                    <a:pt x="147421" y="5295"/>
                  </a:lnTo>
                  <a:lnTo>
                    <a:pt x="146011" y="3238"/>
                  </a:lnTo>
                  <a:lnTo>
                    <a:pt x="146011" y="18884"/>
                  </a:lnTo>
                  <a:lnTo>
                    <a:pt x="146011" y="32473"/>
                  </a:lnTo>
                  <a:lnTo>
                    <a:pt x="145122" y="37566"/>
                  </a:lnTo>
                  <a:lnTo>
                    <a:pt x="143433" y="40970"/>
                  </a:lnTo>
                  <a:lnTo>
                    <a:pt x="141668" y="44348"/>
                  </a:lnTo>
                  <a:lnTo>
                    <a:pt x="139103" y="46050"/>
                  </a:lnTo>
                  <a:lnTo>
                    <a:pt x="132207" y="46050"/>
                  </a:lnTo>
                  <a:lnTo>
                    <a:pt x="129628" y="44348"/>
                  </a:lnTo>
                  <a:lnTo>
                    <a:pt x="126111" y="37566"/>
                  </a:lnTo>
                  <a:lnTo>
                    <a:pt x="125298" y="32473"/>
                  </a:lnTo>
                  <a:lnTo>
                    <a:pt x="125298" y="18884"/>
                  </a:lnTo>
                  <a:lnTo>
                    <a:pt x="126111" y="13792"/>
                  </a:lnTo>
                  <a:lnTo>
                    <a:pt x="129628" y="6997"/>
                  </a:lnTo>
                  <a:lnTo>
                    <a:pt x="132207" y="5295"/>
                  </a:lnTo>
                  <a:lnTo>
                    <a:pt x="139103" y="5295"/>
                  </a:lnTo>
                  <a:lnTo>
                    <a:pt x="141668" y="6997"/>
                  </a:lnTo>
                  <a:lnTo>
                    <a:pt x="143433" y="10388"/>
                  </a:lnTo>
                  <a:lnTo>
                    <a:pt x="145122" y="13792"/>
                  </a:lnTo>
                  <a:lnTo>
                    <a:pt x="146011" y="18884"/>
                  </a:lnTo>
                  <a:lnTo>
                    <a:pt x="146011" y="3238"/>
                  </a:lnTo>
                  <a:lnTo>
                    <a:pt x="145326" y="2235"/>
                  </a:lnTo>
                  <a:lnTo>
                    <a:pt x="141135" y="0"/>
                  </a:lnTo>
                  <a:lnTo>
                    <a:pt x="130098" y="0"/>
                  </a:lnTo>
                  <a:lnTo>
                    <a:pt x="125844" y="2235"/>
                  </a:lnTo>
                  <a:lnTo>
                    <a:pt x="122923" y="6591"/>
                  </a:lnTo>
                  <a:lnTo>
                    <a:pt x="120015" y="11010"/>
                  </a:lnTo>
                  <a:lnTo>
                    <a:pt x="118592" y="17399"/>
                  </a:lnTo>
                  <a:lnTo>
                    <a:pt x="118592" y="34036"/>
                  </a:lnTo>
                  <a:lnTo>
                    <a:pt x="120015" y="40424"/>
                  </a:lnTo>
                  <a:lnTo>
                    <a:pt x="125844" y="49110"/>
                  </a:lnTo>
                  <a:lnTo>
                    <a:pt x="130035" y="51282"/>
                  </a:lnTo>
                  <a:lnTo>
                    <a:pt x="141135" y="51282"/>
                  </a:lnTo>
                  <a:lnTo>
                    <a:pt x="145326" y="49110"/>
                  </a:lnTo>
                  <a:lnTo>
                    <a:pt x="147421" y="46050"/>
                  </a:lnTo>
                  <a:lnTo>
                    <a:pt x="148310" y="44767"/>
                  </a:lnTo>
                  <a:lnTo>
                    <a:pt x="151218" y="40424"/>
                  </a:lnTo>
                  <a:lnTo>
                    <a:pt x="152704" y="34036"/>
                  </a:lnTo>
                  <a:lnTo>
                    <a:pt x="152704" y="17399"/>
                  </a:lnTo>
                  <a:close/>
                </a:path>
                <a:path w="2375534" h="304800">
                  <a:moveTo>
                    <a:pt x="194792" y="286042"/>
                  </a:moveTo>
                  <a:lnTo>
                    <a:pt x="193840" y="283311"/>
                  </a:lnTo>
                  <a:lnTo>
                    <a:pt x="190322" y="278968"/>
                  </a:lnTo>
                  <a:lnTo>
                    <a:pt x="187807" y="277545"/>
                  </a:lnTo>
                  <a:lnTo>
                    <a:pt x="184632" y="276872"/>
                  </a:lnTo>
                  <a:lnTo>
                    <a:pt x="187477" y="276186"/>
                  </a:lnTo>
                  <a:lnTo>
                    <a:pt x="189712" y="274828"/>
                  </a:lnTo>
                  <a:lnTo>
                    <a:pt x="192824" y="271018"/>
                  </a:lnTo>
                  <a:lnTo>
                    <a:pt x="193649" y="268719"/>
                  </a:lnTo>
                  <a:lnTo>
                    <a:pt x="193649" y="262064"/>
                  </a:lnTo>
                  <a:lnTo>
                    <a:pt x="192138" y="258940"/>
                  </a:lnTo>
                  <a:lnTo>
                    <a:pt x="186194" y="254317"/>
                  </a:lnTo>
                  <a:lnTo>
                    <a:pt x="182206" y="253161"/>
                  </a:lnTo>
                  <a:lnTo>
                    <a:pt x="175158" y="253161"/>
                  </a:lnTo>
                  <a:lnTo>
                    <a:pt x="173062" y="253377"/>
                  </a:lnTo>
                  <a:lnTo>
                    <a:pt x="168668" y="254050"/>
                  </a:lnTo>
                  <a:lnTo>
                    <a:pt x="163791" y="255270"/>
                  </a:lnTo>
                  <a:lnTo>
                    <a:pt x="163791" y="261251"/>
                  </a:lnTo>
                  <a:lnTo>
                    <a:pt x="166293" y="260426"/>
                  </a:lnTo>
                  <a:lnTo>
                    <a:pt x="168592" y="259816"/>
                  </a:lnTo>
                  <a:lnTo>
                    <a:pt x="172796" y="259003"/>
                  </a:lnTo>
                  <a:lnTo>
                    <a:pt x="174764" y="258800"/>
                  </a:lnTo>
                  <a:lnTo>
                    <a:pt x="179895" y="258800"/>
                  </a:lnTo>
                  <a:lnTo>
                    <a:pt x="182473" y="259486"/>
                  </a:lnTo>
                  <a:lnTo>
                    <a:pt x="186055" y="262204"/>
                  </a:lnTo>
                  <a:lnTo>
                    <a:pt x="187007" y="264172"/>
                  </a:lnTo>
                  <a:lnTo>
                    <a:pt x="187007" y="269189"/>
                  </a:lnTo>
                  <a:lnTo>
                    <a:pt x="186118" y="271094"/>
                  </a:lnTo>
                  <a:lnTo>
                    <a:pt x="182613" y="273748"/>
                  </a:lnTo>
                  <a:lnTo>
                    <a:pt x="180098" y="274358"/>
                  </a:lnTo>
                  <a:lnTo>
                    <a:pt x="170827" y="274358"/>
                  </a:lnTo>
                  <a:lnTo>
                    <a:pt x="170827" y="279857"/>
                  </a:lnTo>
                  <a:lnTo>
                    <a:pt x="180238" y="279857"/>
                  </a:lnTo>
                  <a:lnTo>
                    <a:pt x="183070" y="280733"/>
                  </a:lnTo>
                  <a:lnTo>
                    <a:pt x="187147" y="283997"/>
                  </a:lnTo>
                  <a:lnTo>
                    <a:pt x="188150" y="286308"/>
                  </a:lnTo>
                  <a:lnTo>
                    <a:pt x="188150" y="292354"/>
                  </a:lnTo>
                  <a:lnTo>
                    <a:pt x="187007" y="294792"/>
                  </a:lnTo>
                  <a:lnTo>
                    <a:pt x="182676" y="298056"/>
                  </a:lnTo>
                  <a:lnTo>
                    <a:pt x="179501" y="298881"/>
                  </a:lnTo>
                  <a:lnTo>
                    <a:pt x="172859" y="298881"/>
                  </a:lnTo>
                  <a:lnTo>
                    <a:pt x="170548" y="298602"/>
                  </a:lnTo>
                  <a:lnTo>
                    <a:pt x="166154" y="297510"/>
                  </a:lnTo>
                  <a:lnTo>
                    <a:pt x="164122" y="296697"/>
                  </a:lnTo>
                  <a:lnTo>
                    <a:pt x="162306" y="295617"/>
                  </a:lnTo>
                  <a:lnTo>
                    <a:pt x="162306" y="302069"/>
                  </a:lnTo>
                  <a:lnTo>
                    <a:pt x="164604" y="302882"/>
                  </a:lnTo>
                  <a:lnTo>
                    <a:pt x="166903" y="303504"/>
                  </a:lnTo>
                  <a:lnTo>
                    <a:pt x="171234" y="304241"/>
                  </a:lnTo>
                  <a:lnTo>
                    <a:pt x="173405" y="304444"/>
                  </a:lnTo>
                  <a:lnTo>
                    <a:pt x="181660" y="304444"/>
                  </a:lnTo>
                  <a:lnTo>
                    <a:pt x="186397" y="303161"/>
                  </a:lnTo>
                  <a:lnTo>
                    <a:pt x="193103" y="297853"/>
                  </a:lnTo>
                  <a:lnTo>
                    <a:pt x="194792" y="294055"/>
                  </a:lnTo>
                  <a:lnTo>
                    <a:pt x="194792" y="286042"/>
                  </a:lnTo>
                  <a:close/>
                </a:path>
                <a:path w="2375534" h="304800">
                  <a:moveTo>
                    <a:pt x="195757" y="17399"/>
                  </a:moveTo>
                  <a:lnTo>
                    <a:pt x="194271" y="11010"/>
                  </a:lnTo>
                  <a:lnTo>
                    <a:pt x="191363" y="6591"/>
                  </a:lnTo>
                  <a:lnTo>
                    <a:pt x="190474" y="5295"/>
                  </a:lnTo>
                  <a:lnTo>
                    <a:pt x="189052" y="3225"/>
                  </a:lnTo>
                  <a:lnTo>
                    <a:pt x="189052" y="18884"/>
                  </a:lnTo>
                  <a:lnTo>
                    <a:pt x="189052" y="32473"/>
                  </a:lnTo>
                  <a:lnTo>
                    <a:pt x="188175" y="37566"/>
                  </a:lnTo>
                  <a:lnTo>
                    <a:pt x="186486" y="40970"/>
                  </a:lnTo>
                  <a:lnTo>
                    <a:pt x="184721" y="44348"/>
                  </a:lnTo>
                  <a:lnTo>
                    <a:pt x="182156" y="46050"/>
                  </a:lnTo>
                  <a:lnTo>
                    <a:pt x="175247" y="46050"/>
                  </a:lnTo>
                  <a:lnTo>
                    <a:pt x="172681" y="44348"/>
                  </a:lnTo>
                  <a:lnTo>
                    <a:pt x="169151" y="37566"/>
                  </a:lnTo>
                  <a:lnTo>
                    <a:pt x="168338" y="32473"/>
                  </a:lnTo>
                  <a:lnTo>
                    <a:pt x="168338" y="18884"/>
                  </a:lnTo>
                  <a:lnTo>
                    <a:pt x="169151" y="13792"/>
                  </a:lnTo>
                  <a:lnTo>
                    <a:pt x="172681" y="6997"/>
                  </a:lnTo>
                  <a:lnTo>
                    <a:pt x="175247" y="5295"/>
                  </a:lnTo>
                  <a:lnTo>
                    <a:pt x="182156" y="5295"/>
                  </a:lnTo>
                  <a:lnTo>
                    <a:pt x="184721" y="6997"/>
                  </a:lnTo>
                  <a:lnTo>
                    <a:pt x="186486" y="10388"/>
                  </a:lnTo>
                  <a:lnTo>
                    <a:pt x="188175" y="13792"/>
                  </a:lnTo>
                  <a:lnTo>
                    <a:pt x="189052" y="18884"/>
                  </a:lnTo>
                  <a:lnTo>
                    <a:pt x="189052" y="3225"/>
                  </a:lnTo>
                  <a:lnTo>
                    <a:pt x="188379" y="2235"/>
                  </a:lnTo>
                  <a:lnTo>
                    <a:pt x="184175" y="0"/>
                  </a:lnTo>
                  <a:lnTo>
                    <a:pt x="173139" y="0"/>
                  </a:lnTo>
                  <a:lnTo>
                    <a:pt x="168884" y="2235"/>
                  </a:lnTo>
                  <a:lnTo>
                    <a:pt x="165976" y="6591"/>
                  </a:lnTo>
                  <a:lnTo>
                    <a:pt x="163068" y="11010"/>
                  </a:lnTo>
                  <a:lnTo>
                    <a:pt x="161645" y="17399"/>
                  </a:lnTo>
                  <a:lnTo>
                    <a:pt x="161645" y="34036"/>
                  </a:lnTo>
                  <a:lnTo>
                    <a:pt x="163068" y="40424"/>
                  </a:lnTo>
                  <a:lnTo>
                    <a:pt x="168884" y="49110"/>
                  </a:lnTo>
                  <a:lnTo>
                    <a:pt x="173075" y="51282"/>
                  </a:lnTo>
                  <a:lnTo>
                    <a:pt x="184175" y="51282"/>
                  </a:lnTo>
                  <a:lnTo>
                    <a:pt x="188379" y="49110"/>
                  </a:lnTo>
                  <a:lnTo>
                    <a:pt x="190474" y="46050"/>
                  </a:lnTo>
                  <a:lnTo>
                    <a:pt x="191363" y="44767"/>
                  </a:lnTo>
                  <a:lnTo>
                    <a:pt x="194271" y="40424"/>
                  </a:lnTo>
                  <a:lnTo>
                    <a:pt x="195757" y="34036"/>
                  </a:lnTo>
                  <a:lnTo>
                    <a:pt x="195757" y="17399"/>
                  </a:lnTo>
                  <a:close/>
                </a:path>
                <a:path w="2375534" h="304800">
                  <a:moveTo>
                    <a:pt x="236512" y="19735"/>
                  </a:moveTo>
                  <a:lnTo>
                    <a:pt x="217182" y="19735"/>
                  </a:lnTo>
                  <a:lnTo>
                    <a:pt x="217182" y="29438"/>
                  </a:lnTo>
                  <a:lnTo>
                    <a:pt x="236512" y="29438"/>
                  </a:lnTo>
                  <a:lnTo>
                    <a:pt x="236512" y="19735"/>
                  </a:lnTo>
                  <a:close/>
                </a:path>
                <a:path w="2375534" h="304800">
                  <a:moveTo>
                    <a:pt x="2375420" y="19735"/>
                  </a:moveTo>
                  <a:lnTo>
                    <a:pt x="2356078" y="19735"/>
                  </a:lnTo>
                  <a:lnTo>
                    <a:pt x="2356078" y="29438"/>
                  </a:lnTo>
                  <a:lnTo>
                    <a:pt x="2375420" y="29438"/>
                  </a:lnTo>
                  <a:lnTo>
                    <a:pt x="2375420" y="19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339">
              <a:extLst>
                <a:ext uri="{FF2B5EF4-FFF2-40B4-BE49-F238E27FC236}">
                  <a16:creationId xmlns:a16="http://schemas.microsoft.com/office/drawing/2014/main" id="{E0C3C581-7919-7C9A-9094-3201C65324F2}"/>
                </a:ext>
              </a:extLst>
            </p:cNvPr>
            <p:cNvSpPr/>
            <p:nvPr/>
          </p:nvSpPr>
          <p:spPr>
            <a:xfrm>
              <a:off x="4543403" y="43767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340">
              <a:extLst>
                <a:ext uri="{FF2B5EF4-FFF2-40B4-BE49-F238E27FC236}">
                  <a16:creationId xmlns:a16="http://schemas.microsoft.com/office/drawing/2014/main" id="{8E691481-9960-B4D3-C66F-F91904FB00A8}"/>
                </a:ext>
              </a:extLst>
            </p:cNvPr>
            <p:cNvSpPr/>
            <p:nvPr/>
          </p:nvSpPr>
          <p:spPr>
            <a:xfrm>
              <a:off x="6682295" y="43770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41">
              <a:extLst>
                <a:ext uri="{FF2B5EF4-FFF2-40B4-BE49-F238E27FC236}">
                  <a16:creationId xmlns:a16="http://schemas.microsoft.com/office/drawing/2014/main" id="{7162DA21-80D0-3D7D-80F4-7FF553BBA1BD}"/>
                </a:ext>
              </a:extLst>
            </p:cNvPr>
            <p:cNvSpPr/>
            <p:nvPr/>
          </p:nvSpPr>
          <p:spPr>
            <a:xfrm>
              <a:off x="6682287" y="43767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342">
              <a:extLst>
                <a:ext uri="{FF2B5EF4-FFF2-40B4-BE49-F238E27FC236}">
                  <a16:creationId xmlns:a16="http://schemas.microsoft.com/office/drawing/2014/main" id="{9F161903-749B-6BF2-BAE7-25C7B990EFF5}"/>
                </a:ext>
              </a:extLst>
            </p:cNvPr>
            <p:cNvSpPr/>
            <p:nvPr/>
          </p:nvSpPr>
          <p:spPr>
            <a:xfrm>
              <a:off x="4380243" y="4118990"/>
              <a:ext cx="182880" cy="285115"/>
            </a:xfrm>
            <a:custGeom>
              <a:avLst/>
              <a:gdLst/>
              <a:ahLst/>
              <a:cxnLst/>
              <a:rect l="l" t="t" r="r" b="b"/>
              <a:pathLst>
                <a:path w="182879" h="285114">
                  <a:moveTo>
                    <a:pt x="34112" y="250825"/>
                  </a:moveTo>
                  <a:lnTo>
                    <a:pt x="32626" y="244436"/>
                  </a:lnTo>
                  <a:lnTo>
                    <a:pt x="29718" y="240017"/>
                  </a:lnTo>
                  <a:lnTo>
                    <a:pt x="28816" y="238721"/>
                  </a:lnTo>
                  <a:lnTo>
                    <a:pt x="27406" y="236664"/>
                  </a:lnTo>
                  <a:lnTo>
                    <a:pt x="27406" y="252310"/>
                  </a:lnTo>
                  <a:lnTo>
                    <a:pt x="27406" y="265899"/>
                  </a:lnTo>
                  <a:lnTo>
                    <a:pt x="26530" y="270992"/>
                  </a:lnTo>
                  <a:lnTo>
                    <a:pt x="24841" y="274383"/>
                  </a:lnTo>
                  <a:lnTo>
                    <a:pt x="23075" y="277774"/>
                  </a:lnTo>
                  <a:lnTo>
                    <a:pt x="20497" y="279476"/>
                  </a:lnTo>
                  <a:lnTo>
                    <a:pt x="13601" y="279476"/>
                  </a:lnTo>
                  <a:lnTo>
                    <a:pt x="11023" y="277774"/>
                  </a:lnTo>
                  <a:lnTo>
                    <a:pt x="7505" y="270992"/>
                  </a:lnTo>
                  <a:lnTo>
                    <a:pt x="6692" y="265899"/>
                  </a:lnTo>
                  <a:lnTo>
                    <a:pt x="6692" y="252310"/>
                  </a:lnTo>
                  <a:lnTo>
                    <a:pt x="7505" y="247218"/>
                  </a:lnTo>
                  <a:lnTo>
                    <a:pt x="11023" y="240423"/>
                  </a:lnTo>
                  <a:lnTo>
                    <a:pt x="13601" y="238721"/>
                  </a:lnTo>
                  <a:lnTo>
                    <a:pt x="20497" y="238721"/>
                  </a:lnTo>
                  <a:lnTo>
                    <a:pt x="23075" y="240423"/>
                  </a:lnTo>
                  <a:lnTo>
                    <a:pt x="24841" y="243814"/>
                  </a:lnTo>
                  <a:lnTo>
                    <a:pt x="26530" y="247218"/>
                  </a:lnTo>
                  <a:lnTo>
                    <a:pt x="27406" y="252310"/>
                  </a:lnTo>
                  <a:lnTo>
                    <a:pt x="27406" y="236664"/>
                  </a:lnTo>
                  <a:lnTo>
                    <a:pt x="26720" y="235661"/>
                  </a:lnTo>
                  <a:lnTo>
                    <a:pt x="22529" y="233426"/>
                  </a:lnTo>
                  <a:lnTo>
                    <a:pt x="11493" y="233426"/>
                  </a:lnTo>
                  <a:lnTo>
                    <a:pt x="7239" y="235661"/>
                  </a:lnTo>
                  <a:lnTo>
                    <a:pt x="4330" y="240017"/>
                  </a:lnTo>
                  <a:lnTo>
                    <a:pt x="1422" y="244436"/>
                  </a:lnTo>
                  <a:lnTo>
                    <a:pt x="0" y="250825"/>
                  </a:lnTo>
                  <a:lnTo>
                    <a:pt x="0" y="267462"/>
                  </a:lnTo>
                  <a:lnTo>
                    <a:pt x="1422" y="273850"/>
                  </a:lnTo>
                  <a:lnTo>
                    <a:pt x="7239" y="282536"/>
                  </a:lnTo>
                  <a:lnTo>
                    <a:pt x="11430" y="284708"/>
                  </a:lnTo>
                  <a:lnTo>
                    <a:pt x="22529" y="284708"/>
                  </a:lnTo>
                  <a:lnTo>
                    <a:pt x="26720" y="282536"/>
                  </a:lnTo>
                  <a:lnTo>
                    <a:pt x="28829" y="279476"/>
                  </a:lnTo>
                  <a:lnTo>
                    <a:pt x="29718" y="278193"/>
                  </a:lnTo>
                  <a:lnTo>
                    <a:pt x="32626" y="273850"/>
                  </a:lnTo>
                  <a:lnTo>
                    <a:pt x="34112" y="267462"/>
                  </a:lnTo>
                  <a:lnTo>
                    <a:pt x="34112" y="250825"/>
                  </a:lnTo>
                  <a:close/>
                </a:path>
                <a:path w="182879" h="285114">
                  <a:moveTo>
                    <a:pt x="52793" y="275424"/>
                  </a:moveTo>
                  <a:lnTo>
                    <a:pt x="45821" y="275424"/>
                  </a:lnTo>
                  <a:lnTo>
                    <a:pt x="45821" y="283832"/>
                  </a:lnTo>
                  <a:lnTo>
                    <a:pt x="52793" y="283832"/>
                  </a:lnTo>
                  <a:lnTo>
                    <a:pt x="52793" y="275424"/>
                  </a:lnTo>
                  <a:close/>
                </a:path>
                <a:path w="182879" h="285114">
                  <a:moveTo>
                    <a:pt x="98679" y="250825"/>
                  </a:moveTo>
                  <a:lnTo>
                    <a:pt x="97193" y="244436"/>
                  </a:lnTo>
                  <a:lnTo>
                    <a:pt x="94284" y="240017"/>
                  </a:lnTo>
                  <a:lnTo>
                    <a:pt x="93395" y="238721"/>
                  </a:lnTo>
                  <a:lnTo>
                    <a:pt x="91986" y="236664"/>
                  </a:lnTo>
                  <a:lnTo>
                    <a:pt x="91986" y="252310"/>
                  </a:lnTo>
                  <a:lnTo>
                    <a:pt x="91986" y="265899"/>
                  </a:lnTo>
                  <a:lnTo>
                    <a:pt x="91097" y="270992"/>
                  </a:lnTo>
                  <a:lnTo>
                    <a:pt x="89408" y="274383"/>
                  </a:lnTo>
                  <a:lnTo>
                    <a:pt x="87642" y="277774"/>
                  </a:lnTo>
                  <a:lnTo>
                    <a:pt x="85077" y="279476"/>
                  </a:lnTo>
                  <a:lnTo>
                    <a:pt x="78181" y="279476"/>
                  </a:lnTo>
                  <a:lnTo>
                    <a:pt x="75603" y="277774"/>
                  </a:lnTo>
                  <a:lnTo>
                    <a:pt x="72085" y="270992"/>
                  </a:lnTo>
                  <a:lnTo>
                    <a:pt x="71272" y="265899"/>
                  </a:lnTo>
                  <a:lnTo>
                    <a:pt x="71272" y="252310"/>
                  </a:lnTo>
                  <a:lnTo>
                    <a:pt x="72085" y="247218"/>
                  </a:lnTo>
                  <a:lnTo>
                    <a:pt x="75603" y="240423"/>
                  </a:lnTo>
                  <a:lnTo>
                    <a:pt x="78181" y="238721"/>
                  </a:lnTo>
                  <a:lnTo>
                    <a:pt x="85077" y="238721"/>
                  </a:lnTo>
                  <a:lnTo>
                    <a:pt x="87642" y="240423"/>
                  </a:lnTo>
                  <a:lnTo>
                    <a:pt x="89408" y="243814"/>
                  </a:lnTo>
                  <a:lnTo>
                    <a:pt x="91097" y="247218"/>
                  </a:lnTo>
                  <a:lnTo>
                    <a:pt x="91986" y="252310"/>
                  </a:lnTo>
                  <a:lnTo>
                    <a:pt x="91986" y="236664"/>
                  </a:lnTo>
                  <a:lnTo>
                    <a:pt x="91300" y="235661"/>
                  </a:lnTo>
                  <a:lnTo>
                    <a:pt x="87109" y="233426"/>
                  </a:lnTo>
                  <a:lnTo>
                    <a:pt x="76073" y="233426"/>
                  </a:lnTo>
                  <a:lnTo>
                    <a:pt x="71818" y="235661"/>
                  </a:lnTo>
                  <a:lnTo>
                    <a:pt x="68897" y="240017"/>
                  </a:lnTo>
                  <a:lnTo>
                    <a:pt x="65989" y="244436"/>
                  </a:lnTo>
                  <a:lnTo>
                    <a:pt x="64566" y="250825"/>
                  </a:lnTo>
                  <a:lnTo>
                    <a:pt x="64566" y="267462"/>
                  </a:lnTo>
                  <a:lnTo>
                    <a:pt x="65989" y="273850"/>
                  </a:lnTo>
                  <a:lnTo>
                    <a:pt x="71818" y="282536"/>
                  </a:lnTo>
                  <a:lnTo>
                    <a:pt x="76009" y="284708"/>
                  </a:lnTo>
                  <a:lnTo>
                    <a:pt x="87109" y="284708"/>
                  </a:lnTo>
                  <a:lnTo>
                    <a:pt x="91300" y="282536"/>
                  </a:lnTo>
                  <a:lnTo>
                    <a:pt x="93395" y="279476"/>
                  </a:lnTo>
                  <a:lnTo>
                    <a:pt x="94284" y="278193"/>
                  </a:lnTo>
                  <a:lnTo>
                    <a:pt x="97193" y="273850"/>
                  </a:lnTo>
                  <a:lnTo>
                    <a:pt x="98679" y="267462"/>
                  </a:lnTo>
                  <a:lnTo>
                    <a:pt x="98679" y="250825"/>
                  </a:lnTo>
                  <a:close/>
                </a:path>
                <a:path w="182879" h="285114">
                  <a:moveTo>
                    <a:pt x="140792" y="266306"/>
                  </a:moveTo>
                  <a:lnTo>
                    <a:pt x="139839" y="263575"/>
                  </a:lnTo>
                  <a:lnTo>
                    <a:pt x="136309" y="259232"/>
                  </a:lnTo>
                  <a:lnTo>
                    <a:pt x="133807" y="257810"/>
                  </a:lnTo>
                  <a:lnTo>
                    <a:pt x="130632" y="257124"/>
                  </a:lnTo>
                  <a:lnTo>
                    <a:pt x="133477" y="256451"/>
                  </a:lnTo>
                  <a:lnTo>
                    <a:pt x="135712" y="255092"/>
                  </a:lnTo>
                  <a:lnTo>
                    <a:pt x="138823" y="251282"/>
                  </a:lnTo>
                  <a:lnTo>
                    <a:pt x="139636" y="248983"/>
                  </a:lnTo>
                  <a:lnTo>
                    <a:pt x="139636" y="242328"/>
                  </a:lnTo>
                  <a:lnTo>
                    <a:pt x="138137" y="239204"/>
                  </a:lnTo>
                  <a:lnTo>
                    <a:pt x="132194" y="234581"/>
                  </a:lnTo>
                  <a:lnTo>
                    <a:pt x="128206" y="233426"/>
                  </a:lnTo>
                  <a:lnTo>
                    <a:pt x="121158" y="233426"/>
                  </a:lnTo>
                  <a:lnTo>
                    <a:pt x="119049" y="233629"/>
                  </a:lnTo>
                  <a:lnTo>
                    <a:pt x="114655" y="234302"/>
                  </a:lnTo>
                  <a:lnTo>
                    <a:pt x="109778" y="235521"/>
                  </a:lnTo>
                  <a:lnTo>
                    <a:pt x="109778" y="241503"/>
                  </a:lnTo>
                  <a:lnTo>
                    <a:pt x="112293" y="240690"/>
                  </a:lnTo>
                  <a:lnTo>
                    <a:pt x="114592" y="240080"/>
                  </a:lnTo>
                  <a:lnTo>
                    <a:pt x="118795" y="239268"/>
                  </a:lnTo>
                  <a:lnTo>
                    <a:pt x="120751" y="239064"/>
                  </a:lnTo>
                  <a:lnTo>
                    <a:pt x="125895" y="239064"/>
                  </a:lnTo>
                  <a:lnTo>
                    <a:pt x="128460" y="239750"/>
                  </a:lnTo>
                  <a:lnTo>
                    <a:pt x="132054" y="242455"/>
                  </a:lnTo>
                  <a:lnTo>
                    <a:pt x="132994" y="244436"/>
                  </a:lnTo>
                  <a:lnTo>
                    <a:pt x="132994" y="249453"/>
                  </a:lnTo>
                  <a:lnTo>
                    <a:pt x="132118" y="251358"/>
                  </a:lnTo>
                  <a:lnTo>
                    <a:pt x="128600" y="254000"/>
                  </a:lnTo>
                  <a:lnTo>
                    <a:pt x="126098" y="254609"/>
                  </a:lnTo>
                  <a:lnTo>
                    <a:pt x="116827" y="254609"/>
                  </a:lnTo>
                  <a:lnTo>
                    <a:pt x="116827" y="260121"/>
                  </a:lnTo>
                  <a:lnTo>
                    <a:pt x="126238" y="260121"/>
                  </a:lnTo>
                  <a:lnTo>
                    <a:pt x="129070" y="260997"/>
                  </a:lnTo>
                  <a:lnTo>
                    <a:pt x="133134" y="264261"/>
                  </a:lnTo>
                  <a:lnTo>
                    <a:pt x="134150" y="266560"/>
                  </a:lnTo>
                  <a:lnTo>
                    <a:pt x="134150" y="272618"/>
                  </a:lnTo>
                  <a:lnTo>
                    <a:pt x="132994" y="275056"/>
                  </a:lnTo>
                  <a:lnTo>
                    <a:pt x="128663" y="278320"/>
                  </a:lnTo>
                  <a:lnTo>
                    <a:pt x="125488" y="279133"/>
                  </a:lnTo>
                  <a:lnTo>
                    <a:pt x="118859" y="279133"/>
                  </a:lnTo>
                  <a:lnTo>
                    <a:pt x="116547" y="278866"/>
                  </a:lnTo>
                  <a:lnTo>
                    <a:pt x="112153" y="277774"/>
                  </a:lnTo>
                  <a:lnTo>
                    <a:pt x="110121" y="276961"/>
                  </a:lnTo>
                  <a:lnTo>
                    <a:pt x="108292" y="275882"/>
                  </a:lnTo>
                  <a:lnTo>
                    <a:pt x="108292" y="282321"/>
                  </a:lnTo>
                  <a:lnTo>
                    <a:pt x="110604" y="283146"/>
                  </a:lnTo>
                  <a:lnTo>
                    <a:pt x="112890" y="283768"/>
                  </a:lnTo>
                  <a:lnTo>
                    <a:pt x="117233" y="284505"/>
                  </a:lnTo>
                  <a:lnTo>
                    <a:pt x="119392" y="284708"/>
                  </a:lnTo>
                  <a:lnTo>
                    <a:pt x="127660" y="284708"/>
                  </a:lnTo>
                  <a:lnTo>
                    <a:pt x="132397" y="283425"/>
                  </a:lnTo>
                  <a:lnTo>
                    <a:pt x="139103" y="278117"/>
                  </a:lnTo>
                  <a:lnTo>
                    <a:pt x="140792" y="274320"/>
                  </a:lnTo>
                  <a:lnTo>
                    <a:pt x="140792" y="266306"/>
                  </a:lnTo>
                  <a:close/>
                </a:path>
                <a:path w="182879" h="285114">
                  <a:moveTo>
                    <a:pt x="182486" y="0"/>
                  </a:moveTo>
                  <a:lnTo>
                    <a:pt x="163156" y="0"/>
                  </a:lnTo>
                  <a:lnTo>
                    <a:pt x="163156" y="9702"/>
                  </a:lnTo>
                  <a:lnTo>
                    <a:pt x="182486" y="9702"/>
                  </a:lnTo>
                  <a:lnTo>
                    <a:pt x="1824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343">
              <a:extLst>
                <a:ext uri="{FF2B5EF4-FFF2-40B4-BE49-F238E27FC236}">
                  <a16:creationId xmlns:a16="http://schemas.microsoft.com/office/drawing/2014/main" id="{CF8ED0E9-FAFF-037C-1314-B0F75FC67CE0}"/>
                </a:ext>
              </a:extLst>
            </p:cNvPr>
            <p:cNvSpPr/>
            <p:nvPr/>
          </p:nvSpPr>
          <p:spPr>
            <a:xfrm>
              <a:off x="6682287" y="41236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344">
              <a:extLst>
                <a:ext uri="{FF2B5EF4-FFF2-40B4-BE49-F238E27FC236}">
                  <a16:creationId xmlns:a16="http://schemas.microsoft.com/office/drawing/2014/main" id="{E9767B34-438F-7671-0AF5-8F37959EBA20}"/>
                </a:ext>
              </a:extLst>
            </p:cNvPr>
            <p:cNvSpPr/>
            <p:nvPr/>
          </p:nvSpPr>
          <p:spPr>
            <a:xfrm>
              <a:off x="4380243" y="4099254"/>
              <a:ext cx="142240" cy="51435"/>
            </a:xfrm>
            <a:custGeom>
              <a:avLst/>
              <a:gdLst/>
              <a:ahLst/>
              <a:cxnLst/>
              <a:rect l="l" t="t" r="r" b="b"/>
              <a:pathLst>
                <a:path w="142239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16" y="5295"/>
                  </a:lnTo>
                  <a:lnTo>
                    <a:pt x="27406" y="3238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48"/>
                  </a:lnTo>
                  <a:lnTo>
                    <a:pt x="20497" y="46050"/>
                  </a:lnTo>
                  <a:lnTo>
                    <a:pt x="13601" y="46050"/>
                  </a:lnTo>
                  <a:lnTo>
                    <a:pt x="11023" y="44348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6997"/>
                  </a:lnTo>
                  <a:lnTo>
                    <a:pt x="13601" y="5295"/>
                  </a:lnTo>
                  <a:lnTo>
                    <a:pt x="20497" y="5295"/>
                  </a:lnTo>
                  <a:lnTo>
                    <a:pt x="23075" y="6997"/>
                  </a:lnTo>
                  <a:lnTo>
                    <a:pt x="24841" y="10388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38"/>
                  </a:lnTo>
                  <a:lnTo>
                    <a:pt x="26720" y="2235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35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82"/>
                  </a:lnTo>
                  <a:lnTo>
                    <a:pt x="22529" y="51282"/>
                  </a:lnTo>
                  <a:lnTo>
                    <a:pt x="26720" y="49110"/>
                  </a:lnTo>
                  <a:lnTo>
                    <a:pt x="28829" y="46050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142239" h="51435">
                  <a:moveTo>
                    <a:pt x="52793" y="41986"/>
                  </a:moveTo>
                  <a:lnTo>
                    <a:pt x="45821" y="41986"/>
                  </a:lnTo>
                  <a:lnTo>
                    <a:pt x="45821" y="50393"/>
                  </a:lnTo>
                  <a:lnTo>
                    <a:pt x="52793" y="50393"/>
                  </a:lnTo>
                  <a:lnTo>
                    <a:pt x="52793" y="41986"/>
                  </a:lnTo>
                  <a:close/>
                </a:path>
                <a:path w="142239" h="51435">
                  <a:moveTo>
                    <a:pt x="98679" y="17386"/>
                  </a:moveTo>
                  <a:lnTo>
                    <a:pt x="97193" y="11010"/>
                  </a:lnTo>
                  <a:lnTo>
                    <a:pt x="94284" y="6591"/>
                  </a:lnTo>
                  <a:lnTo>
                    <a:pt x="93395" y="5295"/>
                  </a:lnTo>
                  <a:lnTo>
                    <a:pt x="91986" y="3238"/>
                  </a:lnTo>
                  <a:lnTo>
                    <a:pt x="91986" y="18884"/>
                  </a:lnTo>
                  <a:lnTo>
                    <a:pt x="91986" y="32473"/>
                  </a:lnTo>
                  <a:lnTo>
                    <a:pt x="91097" y="37566"/>
                  </a:lnTo>
                  <a:lnTo>
                    <a:pt x="89408" y="40957"/>
                  </a:lnTo>
                  <a:lnTo>
                    <a:pt x="87642" y="44348"/>
                  </a:lnTo>
                  <a:lnTo>
                    <a:pt x="85077" y="46050"/>
                  </a:lnTo>
                  <a:lnTo>
                    <a:pt x="78181" y="46050"/>
                  </a:lnTo>
                  <a:lnTo>
                    <a:pt x="75603" y="44348"/>
                  </a:lnTo>
                  <a:lnTo>
                    <a:pt x="72085" y="37566"/>
                  </a:lnTo>
                  <a:lnTo>
                    <a:pt x="71272" y="32473"/>
                  </a:lnTo>
                  <a:lnTo>
                    <a:pt x="71272" y="18884"/>
                  </a:lnTo>
                  <a:lnTo>
                    <a:pt x="72085" y="13792"/>
                  </a:lnTo>
                  <a:lnTo>
                    <a:pt x="75603" y="6997"/>
                  </a:lnTo>
                  <a:lnTo>
                    <a:pt x="78181" y="5295"/>
                  </a:lnTo>
                  <a:lnTo>
                    <a:pt x="85077" y="5295"/>
                  </a:lnTo>
                  <a:lnTo>
                    <a:pt x="87642" y="6997"/>
                  </a:lnTo>
                  <a:lnTo>
                    <a:pt x="89408" y="10388"/>
                  </a:lnTo>
                  <a:lnTo>
                    <a:pt x="91097" y="13792"/>
                  </a:lnTo>
                  <a:lnTo>
                    <a:pt x="91986" y="18884"/>
                  </a:lnTo>
                  <a:lnTo>
                    <a:pt x="91986" y="3238"/>
                  </a:lnTo>
                  <a:lnTo>
                    <a:pt x="91300" y="2235"/>
                  </a:lnTo>
                  <a:lnTo>
                    <a:pt x="87109" y="0"/>
                  </a:lnTo>
                  <a:lnTo>
                    <a:pt x="76073" y="0"/>
                  </a:lnTo>
                  <a:lnTo>
                    <a:pt x="71818" y="2235"/>
                  </a:lnTo>
                  <a:lnTo>
                    <a:pt x="68897" y="6591"/>
                  </a:lnTo>
                  <a:lnTo>
                    <a:pt x="65989" y="11010"/>
                  </a:lnTo>
                  <a:lnTo>
                    <a:pt x="64566" y="17386"/>
                  </a:lnTo>
                  <a:lnTo>
                    <a:pt x="64566" y="34036"/>
                  </a:lnTo>
                  <a:lnTo>
                    <a:pt x="65989" y="40424"/>
                  </a:lnTo>
                  <a:lnTo>
                    <a:pt x="71818" y="49110"/>
                  </a:lnTo>
                  <a:lnTo>
                    <a:pt x="76009" y="51282"/>
                  </a:lnTo>
                  <a:lnTo>
                    <a:pt x="87109" y="51282"/>
                  </a:lnTo>
                  <a:lnTo>
                    <a:pt x="91300" y="49110"/>
                  </a:lnTo>
                  <a:lnTo>
                    <a:pt x="93395" y="46050"/>
                  </a:lnTo>
                  <a:lnTo>
                    <a:pt x="94284" y="44767"/>
                  </a:lnTo>
                  <a:lnTo>
                    <a:pt x="97193" y="40424"/>
                  </a:lnTo>
                  <a:lnTo>
                    <a:pt x="98679" y="34036"/>
                  </a:lnTo>
                  <a:lnTo>
                    <a:pt x="98679" y="17386"/>
                  </a:lnTo>
                  <a:close/>
                </a:path>
                <a:path w="142239" h="51435">
                  <a:moveTo>
                    <a:pt x="141947" y="29349"/>
                  </a:moveTo>
                  <a:lnTo>
                    <a:pt x="140449" y="25196"/>
                  </a:lnTo>
                  <a:lnTo>
                    <a:pt x="138315" y="22961"/>
                  </a:lnTo>
                  <a:lnTo>
                    <a:pt x="135242" y="19735"/>
                  </a:lnTo>
                  <a:lnTo>
                    <a:pt x="135242" y="30975"/>
                  </a:lnTo>
                  <a:lnTo>
                    <a:pt x="135242" y="38100"/>
                  </a:lnTo>
                  <a:lnTo>
                    <a:pt x="134366" y="40957"/>
                  </a:lnTo>
                  <a:lnTo>
                    <a:pt x="130835" y="45034"/>
                  </a:lnTo>
                  <a:lnTo>
                    <a:pt x="128460" y="46050"/>
                  </a:lnTo>
                  <a:lnTo>
                    <a:pt x="122516" y="46050"/>
                  </a:lnTo>
                  <a:lnTo>
                    <a:pt x="120142" y="45034"/>
                  </a:lnTo>
                  <a:lnTo>
                    <a:pt x="116624" y="40957"/>
                  </a:lnTo>
                  <a:lnTo>
                    <a:pt x="115735" y="38100"/>
                  </a:lnTo>
                  <a:lnTo>
                    <a:pt x="115735" y="30975"/>
                  </a:lnTo>
                  <a:lnTo>
                    <a:pt x="116624" y="28130"/>
                  </a:lnTo>
                  <a:lnTo>
                    <a:pt x="120142" y="24041"/>
                  </a:lnTo>
                  <a:lnTo>
                    <a:pt x="121031" y="23634"/>
                  </a:lnTo>
                  <a:lnTo>
                    <a:pt x="122516" y="22961"/>
                  </a:lnTo>
                  <a:lnTo>
                    <a:pt x="128460" y="22961"/>
                  </a:lnTo>
                  <a:lnTo>
                    <a:pt x="130835" y="24041"/>
                  </a:lnTo>
                  <a:lnTo>
                    <a:pt x="134366" y="28130"/>
                  </a:lnTo>
                  <a:lnTo>
                    <a:pt x="135242" y="30975"/>
                  </a:lnTo>
                  <a:lnTo>
                    <a:pt x="135242" y="19735"/>
                  </a:lnTo>
                  <a:lnTo>
                    <a:pt x="134759" y="19227"/>
                  </a:lnTo>
                  <a:lnTo>
                    <a:pt x="130835" y="17665"/>
                  </a:lnTo>
                  <a:lnTo>
                    <a:pt x="123532" y="17665"/>
                  </a:lnTo>
                  <a:lnTo>
                    <a:pt x="121361" y="18211"/>
                  </a:lnTo>
                  <a:lnTo>
                    <a:pt x="117436" y="20243"/>
                  </a:lnTo>
                  <a:lnTo>
                    <a:pt x="115811" y="21742"/>
                  </a:lnTo>
                  <a:lnTo>
                    <a:pt x="114528" y="23634"/>
                  </a:lnTo>
                  <a:lnTo>
                    <a:pt x="114604" y="21742"/>
                  </a:lnTo>
                  <a:lnTo>
                    <a:pt x="124129" y="5638"/>
                  </a:lnTo>
                  <a:lnTo>
                    <a:pt x="130225" y="5638"/>
                  </a:lnTo>
                  <a:lnTo>
                    <a:pt x="131914" y="5842"/>
                  </a:lnTo>
                  <a:lnTo>
                    <a:pt x="135369" y="6654"/>
                  </a:lnTo>
                  <a:lnTo>
                    <a:pt x="137071" y="7277"/>
                  </a:lnTo>
                  <a:lnTo>
                    <a:pt x="138760" y="8077"/>
                  </a:lnTo>
                  <a:lnTo>
                    <a:pt x="138760" y="5638"/>
                  </a:lnTo>
                  <a:lnTo>
                    <a:pt x="138760" y="1968"/>
                  </a:lnTo>
                  <a:lnTo>
                    <a:pt x="136867" y="1295"/>
                  </a:lnTo>
                  <a:lnTo>
                    <a:pt x="135102" y="812"/>
                  </a:lnTo>
                  <a:lnTo>
                    <a:pt x="133413" y="469"/>
                  </a:lnTo>
                  <a:lnTo>
                    <a:pt x="131648" y="203"/>
                  </a:lnTo>
                  <a:lnTo>
                    <a:pt x="129959" y="12"/>
                  </a:lnTo>
                  <a:lnTo>
                    <a:pt x="122097" y="12"/>
                  </a:lnTo>
                  <a:lnTo>
                    <a:pt x="117106" y="2374"/>
                  </a:lnTo>
                  <a:lnTo>
                    <a:pt x="113449" y="6997"/>
                  </a:lnTo>
                  <a:lnTo>
                    <a:pt x="109715" y="11620"/>
                  </a:lnTo>
                  <a:lnTo>
                    <a:pt x="107950" y="17665"/>
                  </a:lnTo>
                  <a:lnTo>
                    <a:pt x="107899" y="34036"/>
                  </a:lnTo>
                  <a:lnTo>
                    <a:pt x="109385" y="40424"/>
                  </a:lnTo>
                  <a:lnTo>
                    <a:pt x="112433" y="44767"/>
                  </a:lnTo>
                  <a:lnTo>
                    <a:pt x="115404" y="49110"/>
                  </a:lnTo>
                  <a:lnTo>
                    <a:pt x="119811" y="51282"/>
                  </a:lnTo>
                  <a:lnTo>
                    <a:pt x="130429" y="51282"/>
                  </a:lnTo>
                  <a:lnTo>
                    <a:pt x="134429" y="49796"/>
                  </a:lnTo>
                  <a:lnTo>
                    <a:pt x="138074" y="46050"/>
                  </a:lnTo>
                  <a:lnTo>
                    <a:pt x="140385" y="43688"/>
                  </a:lnTo>
                  <a:lnTo>
                    <a:pt x="141947" y="39598"/>
                  </a:lnTo>
                  <a:lnTo>
                    <a:pt x="141947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45">
              <a:extLst>
                <a:ext uri="{FF2B5EF4-FFF2-40B4-BE49-F238E27FC236}">
                  <a16:creationId xmlns:a16="http://schemas.microsoft.com/office/drawing/2014/main" id="{D54C56E9-7066-E96C-9874-71E074999CDD}"/>
                </a:ext>
              </a:extLst>
            </p:cNvPr>
            <p:cNvSpPr/>
            <p:nvPr/>
          </p:nvSpPr>
          <p:spPr>
            <a:xfrm>
              <a:off x="4543403" y="38704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346">
              <a:extLst>
                <a:ext uri="{FF2B5EF4-FFF2-40B4-BE49-F238E27FC236}">
                  <a16:creationId xmlns:a16="http://schemas.microsoft.com/office/drawing/2014/main" id="{79BAB05C-4935-12C1-B1FE-90408B854040}"/>
                </a:ext>
              </a:extLst>
            </p:cNvPr>
            <p:cNvSpPr/>
            <p:nvPr/>
          </p:nvSpPr>
          <p:spPr>
            <a:xfrm>
              <a:off x="6682295" y="387069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347">
              <a:extLst>
                <a:ext uri="{FF2B5EF4-FFF2-40B4-BE49-F238E27FC236}">
                  <a16:creationId xmlns:a16="http://schemas.microsoft.com/office/drawing/2014/main" id="{1682F7F7-7248-B941-4600-BB848BA0F64E}"/>
                </a:ext>
              </a:extLst>
            </p:cNvPr>
            <p:cNvSpPr/>
            <p:nvPr/>
          </p:nvSpPr>
          <p:spPr>
            <a:xfrm>
              <a:off x="6682287" y="38704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348">
              <a:extLst>
                <a:ext uri="{FF2B5EF4-FFF2-40B4-BE49-F238E27FC236}">
                  <a16:creationId xmlns:a16="http://schemas.microsoft.com/office/drawing/2014/main" id="{11C7B5DC-20CB-9684-A0B2-140453790D60}"/>
                </a:ext>
              </a:extLst>
            </p:cNvPr>
            <p:cNvSpPr/>
            <p:nvPr/>
          </p:nvSpPr>
          <p:spPr>
            <a:xfrm>
              <a:off x="4380243" y="3846080"/>
              <a:ext cx="141605" cy="51435"/>
            </a:xfrm>
            <a:custGeom>
              <a:avLst/>
              <a:gdLst/>
              <a:ahLst/>
              <a:cxnLst/>
              <a:rect l="l" t="t" r="r" b="b"/>
              <a:pathLst>
                <a:path w="141604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86"/>
                  </a:lnTo>
                  <a:lnTo>
                    <a:pt x="26530" y="37579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79"/>
                  </a:lnTo>
                  <a:lnTo>
                    <a:pt x="6692" y="32486"/>
                  </a:lnTo>
                  <a:lnTo>
                    <a:pt x="6692" y="18884"/>
                  </a:lnTo>
                  <a:lnTo>
                    <a:pt x="7505" y="13804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804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48"/>
                  </a:lnTo>
                  <a:lnTo>
                    <a:pt x="1422" y="40436"/>
                  </a:lnTo>
                  <a:lnTo>
                    <a:pt x="7239" y="49123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36"/>
                  </a:lnTo>
                  <a:lnTo>
                    <a:pt x="34112" y="34048"/>
                  </a:lnTo>
                  <a:lnTo>
                    <a:pt x="34112" y="17399"/>
                  </a:lnTo>
                  <a:close/>
                </a:path>
                <a:path w="141604" h="51435">
                  <a:moveTo>
                    <a:pt x="52793" y="41986"/>
                  </a:moveTo>
                  <a:lnTo>
                    <a:pt x="45821" y="41986"/>
                  </a:lnTo>
                  <a:lnTo>
                    <a:pt x="45821" y="50406"/>
                  </a:lnTo>
                  <a:lnTo>
                    <a:pt x="52793" y="50406"/>
                  </a:lnTo>
                  <a:lnTo>
                    <a:pt x="52793" y="41986"/>
                  </a:lnTo>
                  <a:close/>
                </a:path>
                <a:path w="141604" h="51435">
                  <a:moveTo>
                    <a:pt x="98679" y="17399"/>
                  </a:moveTo>
                  <a:lnTo>
                    <a:pt x="97193" y="11010"/>
                  </a:lnTo>
                  <a:lnTo>
                    <a:pt x="94284" y="6591"/>
                  </a:lnTo>
                  <a:lnTo>
                    <a:pt x="93395" y="5308"/>
                  </a:lnTo>
                  <a:lnTo>
                    <a:pt x="91986" y="3251"/>
                  </a:lnTo>
                  <a:lnTo>
                    <a:pt x="91986" y="18884"/>
                  </a:lnTo>
                  <a:lnTo>
                    <a:pt x="91986" y="32486"/>
                  </a:lnTo>
                  <a:lnTo>
                    <a:pt x="91097" y="37579"/>
                  </a:lnTo>
                  <a:lnTo>
                    <a:pt x="89408" y="40970"/>
                  </a:lnTo>
                  <a:lnTo>
                    <a:pt x="87642" y="44361"/>
                  </a:lnTo>
                  <a:lnTo>
                    <a:pt x="85077" y="46062"/>
                  </a:lnTo>
                  <a:lnTo>
                    <a:pt x="78181" y="46062"/>
                  </a:lnTo>
                  <a:lnTo>
                    <a:pt x="75603" y="44361"/>
                  </a:lnTo>
                  <a:lnTo>
                    <a:pt x="72085" y="37579"/>
                  </a:lnTo>
                  <a:lnTo>
                    <a:pt x="71272" y="32486"/>
                  </a:lnTo>
                  <a:lnTo>
                    <a:pt x="71272" y="18884"/>
                  </a:lnTo>
                  <a:lnTo>
                    <a:pt x="72085" y="13804"/>
                  </a:lnTo>
                  <a:lnTo>
                    <a:pt x="75603" y="7010"/>
                  </a:lnTo>
                  <a:lnTo>
                    <a:pt x="78181" y="5308"/>
                  </a:lnTo>
                  <a:lnTo>
                    <a:pt x="85077" y="5308"/>
                  </a:lnTo>
                  <a:lnTo>
                    <a:pt x="87642" y="7010"/>
                  </a:lnTo>
                  <a:lnTo>
                    <a:pt x="89408" y="10401"/>
                  </a:lnTo>
                  <a:lnTo>
                    <a:pt x="91097" y="13804"/>
                  </a:lnTo>
                  <a:lnTo>
                    <a:pt x="91986" y="18884"/>
                  </a:lnTo>
                  <a:lnTo>
                    <a:pt x="91986" y="3251"/>
                  </a:lnTo>
                  <a:lnTo>
                    <a:pt x="91300" y="2247"/>
                  </a:lnTo>
                  <a:lnTo>
                    <a:pt x="87109" y="0"/>
                  </a:lnTo>
                  <a:lnTo>
                    <a:pt x="76073" y="0"/>
                  </a:lnTo>
                  <a:lnTo>
                    <a:pt x="71818" y="2247"/>
                  </a:lnTo>
                  <a:lnTo>
                    <a:pt x="68897" y="6591"/>
                  </a:lnTo>
                  <a:lnTo>
                    <a:pt x="65989" y="11010"/>
                  </a:lnTo>
                  <a:lnTo>
                    <a:pt x="64566" y="17399"/>
                  </a:lnTo>
                  <a:lnTo>
                    <a:pt x="64566" y="34048"/>
                  </a:lnTo>
                  <a:lnTo>
                    <a:pt x="65989" y="40436"/>
                  </a:lnTo>
                  <a:lnTo>
                    <a:pt x="71818" y="49123"/>
                  </a:lnTo>
                  <a:lnTo>
                    <a:pt x="76009" y="51295"/>
                  </a:lnTo>
                  <a:lnTo>
                    <a:pt x="87109" y="51295"/>
                  </a:lnTo>
                  <a:lnTo>
                    <a:pt x="91300" y="49123"/>
                  </a:lnTo>
                  <a:lnTo>
                    <a:pt x="93395" y="46062"/>
                  </a:lnTo>
                  <a:lnTo>
                    <a:pt x="94284" y="44780"/>
                  </a:lnTo>
                  <a:lnTo>
                    <a:pt x="97193" y="40436"/>
                  </a:lnTo>
                  <a:lnTo>
                    <a:pt x="98679" y="34048"/>
                  </a:lnTo>
                  <a:lnTo>
                    <a:pt x="98679" y="17399"/>
                  </a:lnTo>
                  <a:close/>
                </a:path>
                <a:path w="141604" h="51435">
                  <a:moveTo>
                    <a:pt x="141452" y="17411"/>
                  </a:moveTo>
                  <a:lnTo>
                    <a:pt x="139903" y="11036"/>
                  </a:lnTo>
                  <a:lnTo>
                    <a:pt x="136029" y="5321"/>
                  </a:lnTo>
                  <a:lnTo>
                    <a:pt x="133946" y="2260"/>
                  </a:lnTo>
                  <a:lnTo>
                    <a:pt x="133604" y="2095"/>
                  </a:lnTo>
                  <a:lnTo>
                    <a:pt x="133604" y="13335"/>
                  </a:lnTo>
                  <a:lnTo>
                    <a:pt x="133604" y="20472"/>
                  </a:lnTo>
                  <a:lnTo>
                    <a:pt x="132727" y="23329"/>
                  </a:lnTo>
                  <a:lnTo>
                    <a:pt x="130962" y="25349"/>
                  </a:lnTo>
                  <a:lnTo>
                    <a:pt x="129209" y="27393"/>
                  </a:lnTo>
                  <a:lnTo>
                    <a:pt x="126834" y="28409"/>
                  </a:lnTo>
                  <a:lnTo>
                    <a:pt x="120878" y="28409"/>
                  </a:lnTo>
                  <a:lnTo>
                    <a:pt x="118516" y="27393"/>
                  </a:lnTo>
                  <a:lnTo>
                    <a:pt x="114985" y="23329"/>
                  </a:lnTo>
                  <a:lnTo>
                    <a:pt x="114109" y="20472"/>
                  </a:lnTo>
                  <a:lnTo>
                    <a:pt x="114109" y="13335"/>
                  </a:lnTo>
                  <a:lnTo>
                    <a:pt x="114985" y="10490"/>
                  </a:lnTo>
                  <a:lnTo>
                    <a:pt x="118516" y="6400"/>
                  </a:lnTo>
                  <a:lnTo>
                    <a:pt x="120878" y="5321"/>
                  </a:lnTo>
                  <a:lnTo>
                    <a:pt x="126834" y="5321"/>
                  </a:lnTo>
                  <a:lnTo>
                    <a:pt x="129209" y="6400"/>
                  </a:lnTo>
                  <a:lnTo>
                    <a:pt x="132727" y="10490"/>
                  </a:lnTo>
                  <a:lnTo>
                    <a:pt x="133604" y="13335"/>
                  </a:lnTo>
                  <a:lnTo>
                    <a:pt x="133604" y="2095"/>
                  </a:lnTo>
                  <a:lnTo>
                    <a:pt x="129540" y="25"/>
                  </a:lnTo>
                  <a:lnTo>
                    <a:pt x="118859" y="25"/>
                  </a:lnTo>
                  <a:lnTo>
                    <a:pt x="114858" y="1587"/>
                  </a:lnTo>
                  <a:lnTo>
                    <a:pt x="111874" y="4648"/>
                  </a:lnTo>
                  <a:lnTo>
                    <a:pt x="108902" y="7772"/>
                  </a:lnTo>
                  <a:lnTo>
                    <a:pt x="107416" y="11836"/>
                  </a:lnTo>
                  <a:lnTo>
                    <a:pt x="107416" y="22098"/>
                  </a:lnTo>
                  <a:lnTo>
                    <a:pt x="108826" y="26174"/>
                  </a:lnTo>
                  <a:lnTo>
                    <a:pt x="114515" y="32156"/>
                  </a:lnTo>
                  <a:lnTo>
                    <a:pt x="118440" y="33642"/>
                  </a:lnTo>
                  <a:lnTo>
                    <a:pt x="125818" y="33642"/>
                  </a:lnTo>
                  <a:lnTo>
                    <a:pt x="134340" y="28409"/>
                  </a:lnTo>
                  <a:lnTo>
                    <a:pt x="134823" y="27736"/>
                  </a:lnTo>
                  <a:lnTo>
                    <a:pt x="134696" y="29641"/>
                  </a:lnTo>
                  <a:lnTo>
                    <a:pt x="134594" y="31140"/>
                  </a:lnTo>
                  <a:lnTo>
                    <a:pt x="134518" y="32156"/>
                  </a:lnTo>
                  <a:lnTo>
                    <a:pt x="134416" y="33845"/>
                  </a:lnTo>
                  <a:lnTo>
                    <a:pt x="133057" y="38328"/>
                  </a:lnTo>
                  <a:lnTo>
                    <a:pt x="128625" y="44094"/>
                  </a:lnTo>
                  <a:lnTo>
                    <a:pt x="128308" y="44373"/>
                  </a:lnTo>
                  <a:lnTo>
                    <a:pt x="125082" y="45732"/>
                  </a:lnTo>
                  <a:lnTo>
                    <a:pt x="119049" y="45732"/>
                  </a:lnTo>
                  <a:lnTo>
                    <a:pt x="117348" y="45542"/>
                  </a:lnTo>
                  <a:lnTo>
                    <a:pt x="115671" y="45123"/>
                  </a:lnTo>
                  <a:lnTo>
                    <a:pt x="113906" y="44716"/>
                  </a:lnTo>
                  <a:lnTo>
                    <a:pt x="112217" y="44094"/>
                  </a:lnTo>
                  <a:lnTo>
                    <a:pt x="110591" y="43294"/>
                  </a:lnTo>
                  <a:lnTo>
                    <a:pt x="110591" y="49403"/>
                  </a:lnTo>
                  <a:lnTo>
                    <a:pt x="112420" y="50088"/>
                  </a:lnTo>
                  <a:lnTo>
                    <a:pt x="114185" y="50558"/>
                  </a:lnTo>
                  <a:lnTo>
                    <a:pt x="117627" y="51104"/>
                  </a:lnTo>
                  <a:lnTo>
                    <a:pt x="119316" y="51308"/>
                  </a:lnTo>
                  <a:lnTo>
                    <a:pt x="127241" y="51308"/>
                  </a:lnTo>
                  <a:lnTo>
                    <a:pt x="141452" y="27736"/>
                  </a:lnTo>
                  <a:lnTo>
                    <a:pt x="141452" y="174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349">
              <a:extLst>
                <a:ext uri="{FF2B5EF4-FFF2-40B4-BE49-F238E27FC236}">
                  <a16:creationId xmlns:a16="http://schemas.microsoft.com/office/drawing/2014/main" id="{F4024C2E-B73D-BAF1-8262-F6E7E0FCF87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6837" y="4893665"/>
              <a:ext cx="85940" cy="114820"/>
            </a:xfrm>
            <a:prstGeom prst="rect">
              <a:avLst/>
            </a:prstGeom>
          </p:spPr>
        </p:pic>
        <p:sp>
          <p:nvSpPr>
            <p:cNvPr id="180" name="object 350">
              <a:extLst>
                <a:ext uri="{FF2B5EF4-FFF2-40B4-BE49-F238E27FC236}">
                  <a16:creationId xmlns:a16="http://schemas.microsoft.com/office/drawing/2014/main" id="{FBE12237-A3E0-A3F4-5D14-1B89B4481340}"/>
                </a:ext>
              </a:extLst>
            </p:cNvPr>
            <p:cNvSpPr/>
            <p:nvPr/>
          </p:nvSpPr>
          <p:spPr>
            <a:xfrm>
              <a:off x="6701637" y="46301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351">
              <a:extLst>
                <a:ext uri="{FF2B5EF4-FFF2-40B4-BE49-F238E27FC236}">
                  <a16:creationId xmlns:a16="http://schemas.microsoft.com/office/drawing/2014/main" id="{F2925214-1D75-C0E0-1B28-9D5C0C182FEC}"/>
                </a:ext>
              </a:extLst>
            </p:cNvPr>
            <p:cNvSpPr/>
            <p:nvPr/>
          </p:nvSpPr>
          <p:spPr>
            <a:xfrm>
              <a:off x="4562729" y="4630172"/>
              <a:ext cx="2139315" cy="0"/>
            </a:xfrm>
            <a:custGeom>
              <a:avLst/>
              <a:gdLst/>
              <a:ahLst/>
              <a:cxnLst/>
              <a:rect l="l" t="t" r="r" b="b"/>
              <a:pathLst>
                <a:path w="2139315">
                  <a:moveTo>
                    <a:pt x="0" y="0"/>
                  </a:moveTo>
                  <a:lnTo>
                    <a:pt x="2138908" y="0"/>
                  </a:lnTo>
                </a:path>
              </a:pathLst>
            </a:custGeom>
            <a:ln w="7277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352">
              <a:extLst>
                <a:ext uri="{FF2B5EF4-FFF2-40B4-BE49-F238E27FC236}">
                  <a16:creationId xmlns:a16="http://schemas.microsoft.com/office/drawing/2014/main" id="{4C9DBCD5-BFA7-B70B-C84B-100F1A1FEC40}"/>
                </a:ext>
              </a:extLst>
            </p:cNvPr>
            <p:cNvSpPr/>
            <p:nvPr/>
          </p:nvSpPr>
          <p:spPr>
            <a:xfrm>
              <a:off x="4543399" y="4626546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5" h="7620">
                  <a:moveTo>
                    <a:pt x="19329" y="0"/>
                  </a:moveTo>
                  <a:lnTo>
                    <a:pt x="0" y="0"/>
                  </a:lnTo>
                  <a:lnTo>
                    <a:pt x="0" y="7264"/>
                  </a:lnTo>
                  <a:lnTo>
                    <a:pt x="19329" y="7264"/>
                  </a:lnTo>
                  <a:lnTo>
                    <a:pt x="19329" y="3632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353">
              <a:extLst>
                <a:ext uri="{FF2B5EF4-FFF2-40B4-BE49-F238E27FC236}">
                  <a16:creationId xmlns:a16="http://schemas.microsoft.com/office/drawing/2014/main" id="{E066D156-C779-12A4-2F9B-9F053F34B11B}"/>
                </a:ext>
              </a:extLst>
            </p:cNvPr>
            <p:cNvSpPr/>
            <p:nvPr/>
          </p:nvSpPr>
          <p:spPr>
            <a:xfrm>
              <a:off x="4597359" y="4595950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4203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354">
              <a:extLst>
                <a:ext uri="{FF2B5EF4-FFF2-40B4-BE49-F238E27FC236}">
                  <a16:creationId xmlns:a16="http://schemas.microsoft.com/office/drawing/2014/main" id="{C019D4A4-A8B6-84E5-4DA9-73B41C93230F}"/>
                </a:ext>
              </a:extLst>
            </p:cNvPr>
            <p:cNvSpPr/>
            <p:nvPr/>
          </p:nvSpPr>
          <p:spPr>
            <a:xfrm>
              <a:off x="4705271" y="4616904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4">
                  <a:moveTo>
                    <a:pt x="0" y="2464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55">
              <a:extLst>
                <a:ext uri="{FF2B5EF4-FFF2-40B4-BE49-F238E27FC236}">
                  <a16:creationId xmlns:a16="http://schemas.microsoft.com/office/drawing/2014/main" id="{0DE07A1F-5DC2-94E6-85E5-C2564FDE7D4B}"/>
                </a:ext>
              </a:extLst>
            </p:cNvPr>
            <p:cNvSpPr/>
            <p:nvPr/>
          </p:nvSpPr>
          <p:spPr>
            <a:xfrm>
              <a:off x="4813170" y="4664730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580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356">
              <a:extLst>
                <a:ext uri="{FF2B5EF4-FFF2-40B4-BE49-F238E27FC236}">
                  <a16:creationId xmlns:a16="http://schemas.microsoft.com/office/drawing/2014/main" id="{8BAF8B62-F5C2-4551-79F4-8F4DEA8D7C0C}"/>
                </a:ext>
              </a:extLst>
            </p:cNvPr>
            <p:cNvSpPr/>
            <p:nvPr/>
          </p:nvSpPr>
          <p:spPr>
            <a:xfrm>
              <a:off x="4921082" y="4696715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703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57">
              <a:extLst>
                <a:ext uri="{FF2B5EF4-FFF2-40B4-BE49-F238E27FC236}">
                  <a16:creationId xmlns:a16="http://schemas.microsoft.com/office/drawing/2014/main" id="{12774ABD-9C6D-C98D-05C8-BBDC60B8A0FC}"/>
                </a:ext>
              </a:extLst>
            </p:cNvPr>
            <p:cNvSpPr/>
            <p:nvPr/>
          </p:nvSpPr>
          <p:spPr>
            <a:xfrm>
              <a:off x="5028994" y="4752390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73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58">
              <a:extLst>
                <a:ext uri="{FF2B5EF4-FFF2-40B4-BE49-F238E27FC236}">
                  <a16:creationId xmlns:a16="http://schemas.microsoft.com/office/drawing/2014/main" id="{91E119C1-AC42-E82D-EF80-3DBB1ADF1638}"/>
                </a:ext>
              </a:extLst>
            </p:cNvPr>
            <p:cNvSpPr/>
            <p:nvPr/>
          </p:nvSpPr>
          <p:spPr>
            <a:xfrm>
              <a:off x="5136894" y="480656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063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59">
              <a:extLst>
                <a:ext uri="{FF2B5EF4-FFF2-40B4-BE49-F238E27FC236}">
                  <a16:creationId xmlns:a16="http://schemas.microsoft.com/office/drawing/2014/main" id="{FFA620C1-AD65-13D2-7291-0FA3E8AE306F}"/>
                </a:ext>
              </a:extLst>
            </p:cNvPr>
            <p:cNvSpPr/>
            <p:nvPr/>
          </p:nvSpPr>
          <p:spPr>
            <a:xfrm>
              <a:off x="5244806" y="485666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360">
              <a:extLst>
                <a:ext uri="{FF2B5EF4-FFF2-40B4-BE49-F238E27FC236}">
                  <a16:creationId xmlns:a16="http://schemas.microsoft.com/office/drawing/2014/main" id="{B9A1DE6B-F8A4-CDF4-3751-0323EDFFB316}"/>
                </a:ext>
              </a:extLst>
            </p:cNvPr>
            <p:cNvSpPr/>
            <p:nvPr/>
          </p:nvSpPr>
          <p:spPr>
            <a:xfrm>
              <a:off x="5352718" y="493233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83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361">
              <a:extLst>
                <a:ext uri="{FF2B5EF4-FFF2-40B4-BE49-F238E27FC236}">
                  <a16:creationId xmlns:a16="http://schemas.microsoft.com/office/drawing/2014/main" id="{E7CB1DBB-BD3F-B7E4-C034-2D27EBDEB88A}"/>
                </a:ext>
              </a:extLst>
            </p:cNvPr>
            <p:cNvSpPr/>
            <p:nvPr/>
          </p:nvSpPr>
          <p:spPr>
            <a:xfrm>
              <a:off x="5460630" y="498501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12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362">
              <a:extLst>
                <a:ext uri="{FF2B5EF4-FFF2-40B4-BE49-F238E27FC236}">
                  <a16:creationId xmlns:a16="http://schemas.microsoft.com/office/drawing/2014/main" id="{AC62E97E-469E-2F6D-956B-3B30D8C26D04}"/>
                </a:ext>
              </a:extLst>
            </p:cNvPr>
            <p:cNvSpPr/>
            <p:nvPr/>
          </p:nvSpPr>
          <p:spPr>
            <a:xfrm>
              <a:off x="5568530" y="5052586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68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363">
              <a:extLst>
                <a:ext uri="{FF2B5EF4-FFF2-40B4-BE49-F238E27FC236}">
                  <a16:creationId xmlns:a16="http://schemas.microsoft.com/office/drawing/2014/main" id="{5498CB8E-BCDA-D2A6-B072-AA2CF1BBD819}"/>
                </a:ext>
              </a:extLst>
            </p:cNvPr>
            <p:cNvSpPr/>
            <p:nvPr/>
          </p:nvSpPr>
          <p:spPr>
            <a:xfrm>
              <a:off x="5676442" y="5101111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364">
              <a:extLst>
                <a:ext uri="{FF2B5EF4-FFF2-40B4-BE49-F238E27FC236}">
                  <a16:creationId xmlns:a16="http://schemas.microsoft.com/office/drawing/2014/main" id="{CE1CFB1A-0164-91A9-0AA7-4BB2E380790E}"/>
                </a:ext>
              </a:extLst>
            </p:cNvPr>
            <p:cNvSpPr/>
            <p:nvPr/>
          </p:nvSpPr>
          <p:spPr>
            <a:xfrm>
              <a:off x="5784367" y="5145819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55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365">
              <a:extLst>
                <a:ext uri="{FF2B5EF4-FFF2-40B4-BE49-F238E27FC236}">
                  <a16:creationId xmlns:a16="http://schemas.microsoft.com/office/drawing/2014/main" id="{9C517CDC-A129-E7E6-3940-376E725DE526}"/>
                </a:ext>
              </a:extLst>
            </p:cNvPr>
            <p:cNvSpPr/>
            <p:nvPr/>
          </p:nvSpPr>
          <p:spPr>
            <a:xfrm>
              <a:off x="5892266" y="5213098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1872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366">
              <a:extLst>
                <a:ext uri="{FF2B5EF4-FFF2-40B4-BE49-F238E27FC236}">
                  <a16:creationId xmlns:a16="http://schemas.microsoft.com/office/drawing/2014/main" id="{8A391DF6-714B-89A6-2FA3-31AFD9CE4B49}"/>
                </a:ext>
              </a:extLst>
            </p:cNvPr>
            <p:cNvSpPr/>
            <p:nvPr/>
          </p:nvSpPr>
          <p:spPr>
            <a:xfrm>
              <a:off x="6000178" y="526853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43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367">
              <a:extLst>
                <a:ext uri="{FF2B5EF4-FFF2-40B4-BE49-F238E27FC236}">
                  <a16:creationId xmlns:a16="http://schemas.microsoft.com/office/drawing/2014/main" id="{C061B012-2A79-8F19-EA91-35BBE8F7C54E}"/>
                </a:ext>
              </a:extLst>
            </p:cNvPr>
            <p:cNvSpPr/>
            <p:nvPr/>
          </p:nvSpPr>
          <p:spPr>
            <a:xfrm>
              <a:off x="6108090" y="532583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45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368">
              <a:extLst>
                <a:ext uri="{FF2B5EF4-FFF2-40B4-BE49-F238E27FC236}">
                  <a16:creationId xmlns:a16="http://schemas.microsoft.com/office/drawing/2014/main" id="{3E8B3974-F252-8DED-F450-C60EC254BCAB}"/>
                </a:ext>
              </a:extLst>
            </p:cNvPr>
            <p:cNvSpPr/>
            <p:nvPr/>
          </p:nvSpPr>
          <p:spPr>
            <a:xfrm>
              <a:off x="6216015" y="5367782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482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369">
              <a:extLst>
                <a:ext uri="{FF2B5EF4-FFF2-40B4-BE49-F238E27FC236}">
                  <a16:creationId xmlns:a16="http://schemas.microsoft.com/office/drawing/2014/main" id="{29D70A9A-3E0E-A344-DFD8-844E1047D9F9}"/>
                </a:ext>
              </a:extLst>
            </p:cNvPr>
            <p:cNvSpPr/>
            <p:nvPr/>
          </p:nvSpPr>
          <p:spPr>
            <a:xfrm>
              <a:off x="6323915" y="5426447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50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370">
              <a:extLst>
                <a:ext uri="{FF2B5EF4-FFF2-40B4-BE49-F238E27FC236}">
                  <a16:creationId xmlns:a16="http://schemas.microsoft.com/office/drawing/2014/main" id="{53587979-30EF-5CD3-9FD8-596F28097068}"/>
                </a:ext>
              </a:extLst>
            </p:cNvPr>
            <p:cNvSpPr/>
            <p:nvPr/>
          </p:nvSpPr>
          <p:spPr>
            <a:xfrm>
              <a:off x="6431827" y="5440633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3087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371">
              <a:extLst>
                <a:ext uri="{FF2B5EF4-FFF2-40B4-BE49-F238E27FC236}">
                  <a16:creationId xmlns:a16="http://schemas.microsoft.com/office/drawing/2014/main" id="{048B5B4E-F2D3-A03D-29BF-B45B7D0685C3}"/>
                </a:ext>
              </a:extLst>
            </p:cNvPr>
            <p:cNvSpPr/>
            <p:nvPr/>
          </p:nvSpPr>
          <p:spPr>
            <a:xfrm>
              <a:off x="6539752" y="5513026"/>
              <a:ext cx="0" cy="34925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3477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372">
              <a:extLst>
                <a:ext uri="{FF2B5EF4-FFF2-40B4-BE49-F238E27FC236}">
                  <a16:creationId xmlns:a16="http://schemas.microsoft.com/office/drawing/2014/main" id="{57BC5C6A-2386-F776-E1B0-C6E20E2352D4}"/>
                </a:ext>
              </a:extLst>
            </p:cNvPr>
            <p:cNvSpPr/>
            <p:nvPr/>
          </p:nvSpPr>
          <p:spPr>
            <a:xfrm>
              <a:off x="6647651" y="556466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3949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373">
              <a:extLst>
                <a:ext uri="{FF2B5EF4-FFF2-40B4-BE49-F238E27FC236}">
                  <a16:creationId xmlns:a16="http://schemas.microsoft.com/office/drawing/2014/main" id="{6144289D-755C-DC72-AAB0-90DE7C9DA522}"/>
                </a:ext>
              </a:extLst>
            </p:cNvPr>
            <p:cNvSpPr/>
            <p:nvPr/>
          </p:nvSpPr>
          <p:spPr>
            <a:xfrm>
              <a:off x="4582845" y="463819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374">
              <a:extLst>
                <a:ext uri="{FF2B5EF4-FFF2-40B4-BE49-F238E27FC236}">
                  <a16:creationId xmlns:a16="http://schemas.microsoft.com/office/drawing/2014/main" id="{95B834C1-5439-DE31-C392-DE4C4ABBED29}"/>
                </a:ext>
              </a:extLst>
            </p:cNvPr>
            <p:cNvSpPr/>
            <p:nvPr/>
          </p:nvSpPr>
          <p:spPr>
            <a:xfrm>
              <a:off x="4582855" y="46379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375">
              <a:extLst>
                <a:ext uri="{FF2B5EF4-FFF2-40B4-BE49-F238E27FC236}">
                  <a16:creationId xmlns:a16="http://schemas.microsoft.com/office/drawing/2014/main" id="{36260F4B-35F9-972C-97D2-3B78B1A23EEE}"/>
                </a:ext>
              </a:extLst>
            </p:cNvPr>
            <p:cNvSpPr/>
            <p:nvPr/>
          </p:nvSpPr>
          <p:spPr>
            <a:xfrm>
              <a:off x="4690770" y="46417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376">
              <a:extLst>
                <a:ext uri="{FF2B5EF4-FFF2-40B4-BE49-F238E27FC236}">
                  <a16:creationId xmlns:a16="http://schemas.microsoft.com/office/drawing/2014/main" id="{CCE9A708-8589-6317-606B-E3C549953421}"/>
                </a:ext>
              </a:extLst>
            </p:cNvPr>
            <p:cNvSpPr/>
            <p:nvPr/>
          </p:nvSpPr>
          <p:spPr>
            <a:xfrm>
              <a:off x="4690767" y="46415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377">
              <a:extLst>
                <a:ext uri="{FF2B5EF4-FFF2-40B4-BE49-F238E27FC236}">
                  <a16:creationId xmlns:a16="http://schemas.microsoft.com/office/drawing/2014/main" id="{07A460F7-21EA-CABB-E877-572C53D0B2A8}"/>
                </a:ext>
              </a:extLst>
            </p:cNvPr>
            <p:cNvSpPr/>
            <p:nvPr/>
          </p:nvSpPr>
          <p:spPr>
            <a:xfrm>
              <a:off x="4798682" y="468452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378">
              <a:extLst>
                <a:ext uri="{FF2B5EF4-FFF2-40B4-BE49-F238E27FC236}">
                  <a16:creationId xmlns:a16="http://schemas.microsoft.com/office/drawing/2014/main" id="{852BB6D9-021F-E998-805A-34D83377AFA7}"/>
                </a:ext>
              </a:extLst>
            </p:cNvPr>
            <p:cNvSpPr/>
            <p:nvPr/>
          </p:nvSpPr>
          <p:spPr>
            <a:xfrm>
              <a:off x="4798680" y="46843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379">
              <a:extLst>
                <a:ext uri="{FF2B5EF4-FFF2-40B4-BE49-F238E27FC236}">
                  <a16:creationId xmlns:a16="http://schemas.microsoft.com/office/drawing/2014/main" id="{E39BFB7C-E3B6-F5A5-E3F0-7D13C822D4CD}"/>
                </a:ext>
              </a:extLst>
            </p:cNvPr>
            <p:cNvSpPr/>
            <p:nvPr/>
          </p:nvSpPr>
          <p:spPr>
            <a:xfrm>
              <a:off x="4906594" y="471396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380">
              <a:extLst>
                <a:ext uri="{FF2B5EF4-FFF2-40B4-BE49-F238E27FC236}">
                  <a16:creationId xmlns:a16="http://schemas.microsoft.com/office/drawing/2014/main" id="{3C59E736-90B5-3893-C86E-121B67714F62}"/>
                </a:ext>
              </a:extLst>
            </p:cNvPr>
            <p:cNvSpPr/>
            <p:nvPr/>
          </p:nvSpPr>
          <p:spPr>
            <a:xfrm>
              <a:off x="4906592" y="471376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381">
              <a:extLst>
                <a:ext uri="{FF2B5EF4-FFF2-40B4-BE49-F238E27FC236}">
                  <a16:creationId xmlns:a16="http://schemas.microsoft.com/office/drawing/2014/main" id="{3C34BA90-28D0-7190-7AE3-37045FA7E928}"/>
                </a:ext>
              </a:extLst>
            </p:cNvPr>
            <p:cNvSpPr/>
            <p:nvPr/>
          </p:nvSpPr>
          <p:spPr>
            <a:xfrm>
              <a:off x="5014493" y="47683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382">
              <a:extLst>
                <a:ext uri="{FF2B5EF4-FFF2-40B4-BE49-F238E27FC236}">
                  <a16:creationId xmlns:a16="http://schemas.microsoft.com/office/drawing/2014/main" id="{EAD3BD92-68E7-6429-A8B6-26CA3EFD268D}"/>
                </a:ext>
              </a:extLst>
            </p:cNvPr>
            <p:cNvSpPr/>
            <p:nvPr/>
          </p:nvSpPr>
          <p:spPr>
            <a:xfrm>
              <a:off x="5014504" y="47681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383">
              <a:extLst>
                <a:ext uri="{FF2B5EF4-FFF2-40B4-BE49-F238E27FC236}">
                  <a16:creationId xmlns:a16="http://schemas.microsoft.com/office/drawing/2014/main" id="{A0562DF7-D442-1DA5-EA2B-7FE7B6BEE90E}"/>
                </a:ext>
              </a:extLst>
            </p:cNvPr>
            <p:cNvSpPr/>
            <p:nvPr/>
          </p:nvSpPr>
          <p:spPr>
            <a:xfrm>
              <a:off x="5122418" y="482183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384">
              <a:extLst>
                <a:ext uri="{FF2B5EF4-FFF2-40B4-BE49-F238E27FC236}">
                  <a16:creationId xmlns:a16="http://schemas.microsoft.com/office/drawing/2014/main" id="{FA0AA9A3-5775-5F33-F8DF-E817702B816D}"/>
                </a:ext>
              </a:extLst>
            </p:cNvPr>
            <p:cNvSpPr/>
            <p:nvPr/>
          </p:nvSpPr>
          <p:spPr>
            <a:xfrm>
              <a:off x="5122416" y="48216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385">
              <a:extLst>
                <a:ext uri="{FF2B5EF4-FFF2-40B4-BE49-F238E27FC236}">
                  <a16:creationId xmlns:a16="http://schemas.microsoft.com/office/drawing/2014/main" id="{F1DF73AC-B366-68B9-8AB2-75638E90DC22}"/>
                </a:ext>
              </a:extLst>
            </p:cNvPr>
            <p:cNvSpPr/>
            <p:nvPr/>
          </p:nvSpPr>
          <p:spPr>
            <a:xfrm>
              <a:off x="5230329" y="487163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386">
              <a:extLst>
                <a:ext uri="{FF2B5EF4-FFF2-40B4-BE49-F238E27FC236}">
                  <a16:creationId xmlns:a16="http://schemas.microsoft.com/office/drawing/2014/main" id="{B9504984-AE40-93B4-27B1-47F8D8ACEF66}"/>
                </a:ext>
              </a:extLst>
            </p:cNvPr>
            <p:cNvSpPr/>
            <p:nvPr/>
          </p:nvSpPr>
          <p:spPr>
            <a:xfrm>
              <a:off x="5230328" y="48714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387">
              <a:extLst>
                <a:ext uri="{FF2B5EF4-FFF2-40B4-BE49-F238E27FC236}">
                  <a16:creationId xmlns:a16="http://schemas.microsoft.com/office/drawing/2014/main" id="{1F188587-EC82-A677-40B6-00818EBC69CD}"/>
                </a:ext>
              </a:extLst>
            </p:cNvPr>
            <p:cNvSpPr/>
            <p:nvPr/>
          </p:nvSpPr>
          <p:spPr>
            <a:xfrm>
              <a:off x="5338241" y="494737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388">
              <a:extLst>
                <a:ext uri="{FF2B5EF4-FFF2-40B4-BE49-F238E27FC236}">
                  <a16:creationId xmlns:a16="http://schemas.microsoft.com/office/drawing/2014/main" id="{41A98451-E523-7381-DA4A-0CE08FCF3631}"/>
                </a:ext>
              </a:extLst>
            </p:cNvPr>
            <p:cNvSpPr/>
            <p:nvPr/>
          </p:nvSpPr>
          <p:spPr>
            <a:xfrm>
              <a:off x="5338228" y="49471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389">
              <a:extLst>
                <a:ext uri="{FF2B5EF4-FFF2-40B4-BE49-F238E27FC236}">
                  <a16:creationId xmlns:a16="http://schemas.microsoft.com/office/drawing/2014/main" id="{90AA4467-BEDA-BDC4-4BE7-C05C8B86C9F0}"/>
                </a:ext>
              </a:extLst>
            </p:cNvPr>
            <p:cNvSpPr/>
            <p:nvPr/>
          </p:nvSpPr>
          <p:spPr>
            <a:xfrm>
              <a:off x="5446141" y="500035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390">
              <a:extLst>
                <a:ext uri="{FF2B5EF4-FFF2-40B4-BE49-F238E27FC236}">
                  <a16:creationId xmlns:a16="http://schemas.microsoft.com/office/drawing/2014/main" id="{95DB8BE3-EAD6-2272-EE69-CB6C63F12204}"/>
                </a:ext>
              </a:extLst>
            </p:cNvPr>
            <p:cNvSpPr/>
            <p:nvPr/>
          </p:nvSpPr>
          <p:spPr>
            <a:xfrm>
              <a:off x="5446140" y="500016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391">
              <a:extLst>
                <a:ext uri="{FF2B5EF4-FFF2-40B4-BE49-F238E27FC236}">
                  <a16:creationId xmlns:a16="http://schemas.microsoft.com/office/drawing/2014/main" id="{4115C7DE-CD00-B68A-DE31-91E36417DDB8}"/>
                </a:ext>
              </a:extLst>
            </p:cNvPr>
            <p:cNvSpPr/>
            <p:nvPr/>
          </p:nvSpPr>
          <p:spPr>
            <a:xfrm>
              <a:off x="5554053" y="506848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392">
              <a:extLst>
                <a:ext uri="{FF2B5EF4-FFF2-40B4-BE49-F238E27FC236}">
                  <a16:creationId xmlns:a16="http://schemas.microsoft.com/office/drawing/2014/main" id="{49B37935-7DF0-C5FD-729D-D49BD12070C2}"/>
                </a:ext>
              </a:extLst>
            </p:cNvPr>
            <p:cNvSpPr/>
            <p:nvPr/>
          </p:nvSpPr>
          <p:spPr>
            <a:xfrm>
              <a:off x="5554052" y="50682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393">
              <a:extLst>
                <a:ext uri="{FF2B5EF4-FFF2-40B4-BE49-F238E27FC236}">
                  <a16:creationId xmlns:a16="http://schemas.microsoft.com/office/drawing/2014/main" id="{5AB75532-965C-A3FA-2F88-B77E3EE50D9E}"/>
                </a:ext>
              </a:extLst>
            </p:cNvPr>
            <p:cNvSpPr/>
            <p:nvPr/>
          </p:nvSpPr>
          <p:spPr>
            <a:xfrm>
              <a:off x="5661977" y="511783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394">
              <a:extLst>
                <a:ext uri="{FF2B5EF4-FFF2-40B4-BE49-F238E27FC236}">
                  <a16:creationId xmlns:a16="http://schemas.microsoft.com/office/drawing/2014/main" id="{208DD34E-717E-8422-8792-EFE7B1369E9A}"/>
                </a:ext>
              </a:extLst>
            </p:cNvPr>
            <p:cNvSpPr/>
            <p:nvPr/>
          </p:nvSpPr>
          <p:spPr>
            <a:xfrm>
              <a:off x="5661977" y="511765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395">
              <a:extLst>
                <a:ext uri="{FF2B5EF4-FFF2-40B4-BE49-F238E27FC236}">
                  <a16:creationId xmlns:a16="http://schemas.microsoft.com/office/drawing/2014/main" id="{4EDEA77E-34D2-8EF1-05E2-9EC749E87E33}"/>
                </a:ext>
              </a:extLst>
            </p:cNvPr>
            <p:cNvSpPr/>
            <p:nvPr/>
          </p:nvSpPr>
          <p:spPr>
            <a:xfrm>
              <a:off x="5769876" y="516357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396">
              <a:extLst>
                <a:ext uri="{FF2B5EF4-FFF2-40B4-BE49-F238E27FC236}">
                  <a16:creationId xmlns:a16="http://schemas.microsoft.com/office/drawing/2014/main" id="{9E3FE71A-B102-C507-7D67-0E821F0D5B7C}"/>
                </a:ext>
              </a:extLst>
            </p:cNvPr>
            <p:cNvSpPr/>
            <p:nvPr/>
          </p:nvSpPr>
          <p:spPr>
            <a:xfrm>
              <a:off x="5769876" y="516338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397">
              <a:extLst>
                <a:ext uri="{FF2B5EF4-FFF2-40B4-BE49-F238E27FC236}">
                  <a16:creationId xmlns:a16="http://schemas.microsoft.com/office/drawing/2014/main" id="{E8435C5A-9432-36FA-A5BF-B91AB9916CD5}"/>
                </a:ext>
              </a:extLst>
            </p:cNvPr>
            <p:cNvSpPr/>
            <p:nvPr/>
          </p:nvSpPr>
          <p:spPr>
            <a:xfrm>
              <a:off x="5877788" y="523201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398">
              <a:extLst>
                <a:ext uri="{FF2B5EF4-FFF2-40B4-BE49-F238E27FC236}">
                  <a16:creationId xmlns:a16="http://schemas.microsoft.com/office/drawing/2014/main" id="{D8EAD9F2-5472-471F-2F80-74475166ACA1}"/>
                </a:ext>
              </a:extLst>
            </p:cNvPr>
            <p:cNvSpPr/>
            <p:nvPr/>
          </p:nvSpPr>
          <p:spPr>
            <a:xfrm>
              <a:off x="5877788" y="52318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399">
              <a:extLst>
                <a:ext uri="{FF2B5EF4-FFF2-40B4-BE49-F238E27FC236}">
                  <a16:creationId xmlns:a16="http://schemas.microsoft.com/office/drawing/2014/main" id="{D4A42E2D-CF91-6A12-898D-DD03EC1DAA79}"/>
                </a:ext>
              </a:extLst>
            </p:cNvPr>
            <p:cNvSpPr/>
            <p:nvPr/>
          </p:nvSpPr>
          <p:spPr>
            <a:xfrm>
              <a:off x="5985713" y="528915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400">
              <a:extLst>
                <a:ext uri="{FF2B5EF4-FFF2-40B4-BE49-F238E27FC236}">
                  <a16:creationId xmlns:a16="http://schemas.microsoft.com/office/drawing/2014/main" id="{36D813C1-38E1-1771-D69D-FAE99287A5EC}"/>
                </a:ext>
              </a:extLst>
            </p:cNvPr>
            <p:cNvSpPr/>
            <p:nvPr/>
          </p:nvSpPr>
          <p:spPr>
            <a:xfrm>
              <a:off x="5985713" y="52889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401">
              <a:extLst>
                <a:ext uri="{FF2B5EF4-FFF2-40B4-BE49-F238E27FC236}">
                  <a16:creationId xmlns:a16="http://schemas.microsoft.com/office/drawing/2014/main" id="{CBC029FA-A2D7-9466-90EB-6B765BF43D2B}"/>
                </a:ext>
              </a:extLst>
            </p:cNvPr>
            <p:cNvSpPr/>
            <p:nvPr/>
          </p:nvSpPr>
          <p:spPr>
            <a:xfrm>
              <a:off x="6093625" y="534847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402">
              <a:extLst>
                <a:ext uri="{FF2B5EF4-FFF2-40B4-BE49-F238E27FC236}">
                  <a16:creationId xmlns:a16="http://schemas.microsoft.com/office/drawing/2014/main" id="{57E17ABD-0F36-6183-C312-61E5D0014E2B}"/>
                </a:ext>
              </a:extLst>
            </p:cNvPr>
            <p:cNvSpPr/>
            <p:nvPr/>
          </p:nvSpPr>
          <p:spPr>
            <a:xfrm>
              <a:off x="6093613" y="53483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403">
              <a:extLst>
                <a:ext uri="{FF2B5EF4-FFF2-40B4-BE49-F238E27FC236}">
                  <a16:creationId xmlns:a16="http://schemas.microsoft.com/office/drawing/2014/main" id="{5497FED4-2550-70E9-D817-533731F52068}"/>
                </a:ext>
              </a:extLst>
            </p:cNvPr>
            <p:cNvSpPr/>
            <p:nvPr/>
          </p:nvSpPr>
          <p:spPr>
            <a:xfrm>
              <a:off x="6201524" y="539278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404">
              <a:extLst>
                <a:ext uri="{FF2B5EF4-FFF2-40B4-BE49-F238E27FC236}">
                  <a16:creationId xmlns:a16="http://schemas.microsoft.com/office/drawing/2014/main" id="{D0294B48-DD12-AA59-78DC-AEFD48EC7881}"/>
                </a:ext>
              </a:extLst>
            </p:cNvPr>
            <p:cNvSpPr/>
            <p:nvPr/>
          </p:nvSpPr>
          <p:spPr>
            <a:xfrm>
              <a:off x="6201525" y="53926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405">
              <a:extLst>
                <a:ext uri="{FF2B5EF4-FFF2-40B4-BE49-F238E27FC236}">
                  <a16:creationId xmlns:a16="http://schemas.microsoft.com/office/drawing/2014/main" id="{05F895E0-461A-BE0F-CDB3-2198039851BC}"/>
                </a:ext>
              </a:extLst>
            </p:cNvPr>
            <p:cNvSpPr/>
            <p:nvPr/>
          </p:nvSpPr>
          <p:spPr>
            <a:xfrm>
              <a:off x="6309436" y="54541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406">
              <a:extLst>
                <a:ext uri="{FF2B5EF4-FFF2-40B4-BE49-F238E27FC236}">
                  <a16:creationId xmlns:a16="http://schemas.microsoft.com/office/drawing/2014/main" id="{D6258B14-B81D-7E4F-F2FD-45A009F18FD1}"/>
                </a:ext>
              </a:extLst>
            </p:cNvPr>
            <p:cNvSpPr/>
            <p:nvPr/>
          </p:nvSpPr>
          <p:spPr>
            <a:xfrm>
              <a:off x="6309437" y="54539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407">
              <a:extLst>
                <a:ext uri="{FF2B5EF4-FFF2-40B4-BE49-F238E27FC236}">
                  <a16:creationId xmlns:a16="http://schemas.microsoft.com/office/drawing/2014/main" id="{FEABADE3-EBE0-F7BA-C1B2-AD2463635B12}"/>
                </a:ext>
              </a:extLst>
            </p:cNvPr>
            <p:cNvSpPr/>
            <p:nvPr/>
          </p:nvSpPr>
          <p:spPr>
            <a:xfrm>
              <a:off x="6417361" y="547168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408">
              <a:extLst>
                <a:ext uri="{FF2B5EF4-FFF2-40B4-BE49-F238E27FC236}">
                  <a16:creationId xmlns:a16="http://schemas.microsoft.com/office/drawing/2014/main" id="{D06E902E-F6D8-3D2E-F2E4-296B14359B6C}"/>
                </a:ext>
              </a:extLst>
            </p:cNvPr>
            <p:cNvSpPr/>
            <p:nvPr/>
          </p:nvSpPr>
          <p:spPr>
            <a:xfrm>
              <a:off x="6417362" y="547151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409">
              <a:extLst>
                <a:ext uri="{FF2B5EF4-FFF2-40B4-BE49-F238E27FC236}">
                  <a16:creationId xmlns:a16="http://schemas.microsoft.com/office/drawing/2014/main" id="{EC54E998-75B7-73B2-80A0-A8E84FBC56B6}"/>
                </a:ext>
              </a:extLst>
            </p:cNvPr>
            <p:cNvSpPr/>
            <p:nvPr/>
          </p:nvSpPr>
          <p:spPr>
            <a:xfrm>
              <a:off x="6525260" y="554796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410">
              <a:extLst>
                <a:ext uri="{FF2B5EF4-FFF2-40B4-BE49-F238E27FC236}">
                  <a16:creationId xmlns:a16="http://schemas.microsoft.com/office/drawing/2014/main" id="{C7BA3042-ECB9-18E9-03DD-0808AB696587}"/>
                </a:ext>
              </a:extLst>
            </p:cNvPr>
            <p:cNvSpPr/>
            <p:nvPr/>
          </p:nvSpPr>
          <p:spPr>
            <a:xfrm>
              <a:off x="6525261" y="554779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411">
              <a:extLst>
                <a:ext uri="{FF2B5EF4-FFF2-40B4-BE49-F238E27FC236}">
                  <a16:creationId xmlns:a16="http://schemas.microsoft.com/office/drawing/2014/main" id="{05F8452F-862C-9025-B005-7CB287F79AB5}"/>
                </a:ext>
              </a:extLst>
            </p:cNvPr>
            <p:cNvSpPr/>
            <p:nvPr/>
          </p:nvSpPr>
          <p:spPr>
            <a:xfrm>
              <a:off x="6633172" y="560433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412">
              <a:extLst>
                <a:ext uri="{FF2B5EF4-FFF2-40B4-BE49-F238E27FC236}">
                  <a16:creationId xmlns:a16="http://schemas.microsoft.com/office/drawing/2014/main" id="{AC9D14F7-C5B2-CA1F-EE88-6EACAB794AF9}"/>
                </a:ext>
              </a:extLst>
            </p:cNvPr>
            <p:cNvSpPr/>
            <p:nvPr/>
          </p:nvSpPr>
          <p:spPr>
            <a:xfrm>
              <a:off x="6633173" y="560416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413">
              <a:extLst>
                <a:ext uri="{FF2B5EF4-FFF2-40B4-BE49-F238E27FC236}">
                  <a16:creationId xmlns:a16="http://schemas.microsoft.com/office/drawing/2014/main" id="{59B09FFF-1E35-A448-E7D1-2386E26664D3}"/>
                </a:ext>
              </a:extLst>
            </p:cNvPr>
            <p:cNvSpPr/>
            <p:nvPr/>
          </p:nvSpPr>
          <p:spPr>
            <a:xfrm>
              <a:off x="4582845" y="459616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414">
              <a:extLst>
                <a:ext uri="{FF2B5EF4-FFF2-40B4-BE49-F238E27FC236}">
                  <a16:creationId xmlns:a16="http://schemas.microsoft.com/office/drawing/2014/main" id="{C191E48A-4D36-DB9E-0A73-D0729CCA25F5}"/>
                </a:ext>
              </a:extLst>
            </p:cNvPr>
            <p:cNvSpPr/>
            <p:nvPr/>
          </p:nvSpPr>
          <p:spPr>
            <a:xfrm>
              <a:off x="4582855" y="459595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415">
              <a:extLst>
                <a:ext uri="{FF2B5EF4-FFF2-40B4-BE49-F238E27FC236}">
                  <a16:creationId xmlns:a16="http://schemas.microsoft.com/office/drawing/2014/main" id="{1C8FB229-22A5-B3BF-4D22-6D0A9BCAF9FE}"/>
                </a:ext>
              </a:extLst>
            </p:cNvPr>
            <p:cNvSpPr/>
            <p:nvPr/>
          </p:nvSpPr>
          <p:spPr>
            <a:xfrm>
              <a:off x="4690770" y="46171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416">
              <a:extLst>
                <a:ext uri="{FF2B5EF4-FFF2-40B4-BE49-F238E27FC236}">
                  <a16:creationId xmlns:a16="http://schemas.microsoft.com/office/drawing/2014/main" id="{ECF235CC-037F-F5DF-3EB0-BB9CA5023647}"/>
                </a:ext>
              </a:extLst>
            </p:cNvPr>
            <p:cNvSpPr/>
            <p:nvPr/>
          </p:nvSpPr>
          <p:spPr>
            <a:xfrm>
              <a:off x="4690767" y="46169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417">
              <a:extLst>
                <a:ext uri="{FF2B5EF4-FFF2-40B4-BE49-F238E27FC236}">
                  <a16:creationId xmlns:a16="http://schemas.microsoft.com/office/drawing/2014/main" id="{DAFBBD83-968C-866C-F1C0-A7E018D9C94F}"/>
                </a:ext>
              </a:extLst>
            </p:cNvPr>
            <p:cNvSpPr/>
            <p:nvPr/>
          </p:nvSpPr>
          <p:spPr>
            <a:xfrm>
              <a:off x="4798682" y="46649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418">
              <a:extLst>
                <a:ext uri="{FF2B5EF4-FFF2-40B4-BE49-F238E27FC236}">
                  <a16:creationId xmlns:a16="http://schemas.microsoft.com/office/drawing/2014/main" id="{8A5F30E4-68E2-C260-335F-9A022E62AFA4}"/>
                </a:ext>
              </a:extLst>
            </p:cNvPr>
            <p:cNvSpPr/>
            <p:nvPr/>
          </p:nvSpPr>
          <p:spPr>
            <a:xfrm>
              <a:off x="4798680" y="466474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419">
              <a:extLst>
                <a:ext uri="{FF2B5EF4-FFF2-40B4-BE49-F238E27FC236}">
                  <a16:creationId xmlns:a16="http://schemas.microsoft.com/office/drawing/2014/main" id="{1339E045-AAF3-FE29-907B-4FA62661A6A1}"/>
                </a:ext>
              </a:extLst>
            </p:cNvPr>
            <p:cNvSpPr/>
            <p:nvPr/>
          </p:nvSpPr>
          <p:spPr>
            <a:xfrm>
              <a:off x="4906594" y="46969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420">
              <a:extLst>
                <a:ext uri="{FF2B5EF4-FFF2-40B4-BE49-F238E27FC236}">
                  <a16:creationId xmlns:a16="http://schemas.microsoft.com/office/drawing/2014/main" id="{1F5A3335-F9A9-9E07-B6EF-6F12351B3B6B}"/>
                </a:ext>
              </a:extLst>
            </p:cNvPr>
            <p:cNvSpPr/>
            <p:nvPr/>
          </p:nvSpPr>
          <p:spPr>
            <a:xfrm>
              <a:off x="4906592" y="46967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421">
              <a:extLst>
                <a:ext uri="{FF2B5EF4-FFF2-40B4-BE49-F238E27FC236}">
                  <a16:creationId xmlns:a16="http://schemas.microsoft.com/office/drawing/2014/main" id="{706978E5-59C4-22DA-E965-4D4083B51C30}"/>
                </a:ext>
              </a:extLst>
            </p:cNvPr>
            <p:cNvSpPr/>
            <p:nvPr/>
          </p:nvSpPr>
          <p:spPr>
            <a:xfrm>
              <a:off x="5014493" y="47525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422">
              <a:extLst>
                <a:ext uri="{FF2B5EF4-FFF2-40B4-BE49-F238E27FC236}">
                  <a16:creationId xmlns:a16="http://schemas.microsoft.com/office/drawing/2014/main" id="{02C62708-10AB-94D4-9595-B576C5CB90DE}"/>
                </a:ext>
              </a:extLst>
            </p:cNvPr>
            <p:cNvSpPr/>
            <p:nvPr/>
          </p:nvSpPr>
          <p:spPr>
            <a:xfrm>
              <a:off x="5014504" y="47524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423">
              <a:extLst>
                <a:ext uri="{FF2B5EF4-FFF2-40B4-BE49-F238E27FC236}">
                  <a16:creationId xmlns:a16="http://schemas.microsoft.com/office/drawing/2014/main" id="{C1775D7F-21FE-46BD-D948-30FD191E6BF8}"/>
                </a:ext>
              </a:extLst>
            </p:cNvPr>
            <p:cNvSpPr/>
            <p:nvPr/>
          </p:nvSpPr>
          <p:spPr>
            <a:xfrm>
              <a:off x="5122418" y="48067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424">
              <a:extLst>
                <a:ext uri="{FF2B5EF4-FFF2-40B4-BE49-F238E27FC236}">
                  <a16:creationId xmlns:a16="http://schemas.microsoft.com/office/drawing/2014/main" id="{E6A55518-576C-F0BC-2C9F-5A01D1971C5A}"/>
                </a:ext>
              </a:extLst>
            </p:cNvPr>
            <p:cNvSpPr/>
            <p:nvPr/>
          </p:nvSpPr>
          <p:spPr>
            <a:xfrm>
              <a:off x="5122416" y="48065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425">
              <a:extLst>
                <a:ext uri="{FF2B5EF4-FFF2-40B4-BE49-F238E27FC236}">
                  <a16:creationId xmlns:a16="http://schemas.microsoft.com/office/drawing/2014/main" id="{51DAB83A-5D45-A34D-8BA7-E0F6F938E539}"/>
                </a:ext>
              </a:extLst>
            </p:cNvPr>
            <p:cNvSpPr/>
            <p:nvPr/>
          </p:nvSpPr>
          <p:spPr>
            <a:xfrm>
              <a:off x="5230329" y="48568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426">
              <a:extLst>
                <a:ext uri="{FF2B5EF4-FFF2-40B4-BE49-F238E27FC236}">
                  <a16:creationId xmlns:a16="http://schemas.microsoft.com/office/drawing/2014/main" id="{D2795866-D36D-0663-360A-5CD8A1D0891A}"/>
                </a:ext>
              </a:extLst>
            </p:cNvPr>
            <p:cNvSpPr/>
            <p:nvPr/>
          </p:nvSpPr>
          <p:spPr>
            <a:xfrm>
              <a:off x="5230328" y="485667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427">
              <a:extLst>
                <a:ext uri="{FF2B5EF4-FFF2-40B4-BE49-F238E27FC236}">
                  <a16:creationId xmlns:a16="http://schemas.microsoft.com/office/drawing/2014/main" id="{BAD544FF-7BB4-21C4-3246-C3F36415A802}"/>
                </a:ext>
              </a:extLst>
            </p:cNvPr>
            <p:cNvSpPr/>
            <p:nvPr/>
          </p:nvSpPr>
          <p:spPr>
            <a:xfrm>
              <a:off x="5338241" y="493254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428">
              <a:extLst>
                <a:ext uri="{FF2B5EF4-FFF2-40B4-BE49-F238E27FC236}">
                  <a16:creationId xmlns:a16="http://schemas.microsoft.com/office/drawing/2014/main" id="{6E47A724-6F69-1431-A753-5B03B812D074}"/>
                </a:ext>
              </a:extLst>
            </p:cNvPr>
            <p:cNvSpPr/>
            <p:nvPr/>
          </p:nvSpPr>
          <p:spPr>
            <a:xfrm>
              <a:off x="5338228" y="493234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429">
              <a:extLst>
                <a:ext uri="{FF2B5EF4-FFF2-40B4-BE49-F238E27FC236}">
                  <a16:creationId xmlns:a16="http://schemas.microsoft.com/office/drawing/2014/main" id="{17B90619-DBBC-C6E9-30BA-A87022532E92}"/>
                </a:ext>
              </a:extLst>
            </p:cNvPr>
            <p:cNvSpPr/>
            <p:nvPr/>
          </p:nvSpPr>
          <p:spPr>
            <a:xfrm>
              <a:off x="5446141" y="498521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430">
              <a:extLst>
                <a:ext uri="{FF2B5EF4-FFF2-40B4-BE49-F238E27FC236}">
                  <a16:creationId xmlns:a16="http://schemas.microsoft.com/office/drawing/2014/main" id="{B5F76E09-0F5E-5209-53CA-77873ABEEC75}"/>
                </a:ext>
              </a:extLst>
            </p:cNvPr>
            <p:cNvSpPr/>
            <p:nvPr/>
          </p:nvSpPr>
          <p:spPr>
            <a:xfrm>
              <a:off x="5446140" y="49850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431">
              <a:extLst>
                <a:ext uri="{FF2B5EF4-FFF2-40B4-BE49-F238E27FC236}">
                  <a16:creationId xmlns:a16="http://schemas.microsoft.com/office/drawing/2014/main" id="{395438E8-5ABF-595C-8AF1-4FBFEBFBF7B7}"/>
                </a:ext>
              </a:extLst>
            </p:cNvPr>
            <p:cNvSpPr/>
            <p:nvPr/>
          </p:nvSpPr>
          <p:spPr>
            <a:xfrm>
              <a:off x="5554053" y="505278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432">
              <a:extLst>
                <a:ext uri="{FF2B5EF4-FFF2-40B4-BE49-F238E27FC236}">
                  <a16:creationId xmlns:a16="http://schemas.microsoft.com/office/drawing/2014/main" id="{62B285F0-E3D5-1AA2-863E-F4225CE6533F}"/>
                </a:ext>
              </a:extLst>
            </p:cNvPr>
            <p:cNvSpPr/>
            <p:nvPr/>
          </p:nvSpPr>
          <p:spPr>
            <a:xfrm>
              <a:off x="5554052" y="505259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433">
              <a:extLst>
                <a:ext uri="{FF2B5EF4-FFF2-40B4-BE49-F238E27FC236}">
                  <a16:creationId xmlns:a16="http://schemas.microsoft.com/office/drawing/2014/main" id="{322CDE05-7313-8173-DF6A-5851776B3A97}"/>
                </a:ext>
              </a:extLst>
            </p:cNvPr>
            <p:cNvSpPr/>
            <p:nvPr/>
          </p:nvSpPr>
          <p:spPr>
            <a:xfrm>
              <a:off x="5661977" y="51013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434">
              <a:extLst>
                <a:ext uri="{FF2B5EF4-FFF2-40B4-BE49-F238E27FC236}">
                  <a16:creationId xmlns:a16="http://schemas.microsoft.com/office/drawing/2014/main" id="{1FC09DFA-03A8-147E-1EE3-9A08CBDDC5FE}"/>
                </a:ext>
              </a:extLst>
            </p:cNvPr>
            <p:cNvSpPr/>
            <p:nvPr/>
          </p:nvSpPr>
          <p:spPr>
            <a:xfrm>
              <a:off x="5661977" y="510113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435">
              <a:extLst>
                <a:ext uri="{FF2B5EF4-FFF2-40B4-BE49-F238E27FC236}">
                  <a16:creationId xmlns:a16="http://schemas.microsoft.com/office/drawing/2014/main" id="{B782F1A8-AB54-6451-7FE6-F76A6AB480B1}"/>
                </a:ext>
              </a:extLst>
            </p:cNvPr>
            <p:cNvSpPr/>
            <p:nvPr/>
          </p:nvSpPr>
          <p:spPr>
            <a:xfrm>
              <a:off x="5769876" y="514602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436">
              <a:extLst>
                <a:ext uri="{FF2B5EF4-FFF2-40B4-BE49-F238E27FC236}">
                  <a16:creationId xmlns:a16="http://schemas.microsoft.com/office/drawing/2014/main" id="{B56BE8D8-4536-20B7-1DA8-2A4BCB11F912}"/>
                </a:ext>
              </a:extLst>
            </p:cNvPr>
            <p:cNvSpPr/>
            <p:nvPr/>
          </p:nvSpPr>
          <p:spPr>
            <a:xfrm>
              <a:off x="5769876" y="514584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437">
              <a:extLst>
                <a:ext uri="{FF2B5EF4-FFF2-40B4-BE49-F238E27FC236}">
                  <a16:creationId xmlns:a16="http://schemas.microsoft.com/office/drawing/2014/main" id="{651E4CA1-A543-45E3-2E15-8CE04304AE18}"/>
                </a:ext>
              </a:extLst>
            </p:cNvPr>
            <p:cNvSpPr/>
            <p:nvPr/>
          </p:nvSpPr>
          <p:spPr>
            <a:xfrm>
              <a:off x="5877788" y="52132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438">
              <a:extLst>
                <a:ext uri="{FF2B5EF4-FFF2-40B4-BE49-F238E27FC236}">
                  <a16:creationId xmlns:a16="http://schemas.microsoft.com/office/drawing/2014/main" id="{0BBEC927-537B-1729-D551-04EFD754FB25}"/>
                </a:ext>
              </a:extLst>
            </p:cNvPr>
            <p:cNvSpPr/>
            <p:nvPr/>
          </p:nvSpPr>
          <p:spPr>
            <a:xfrm>
              <a:off x="5877788" y="52131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439">
              <a:extLst>
                <a:ext uri="{FF2B5EF4-FFF2-40B4-BE49-F238E27FC236}">
                  <a16:creationId xmlns:a16="http://schemas.microsoft.com/office/drawing/2014/main" id="{F7F7F711-7F4C-60C8-070A-0B5B84C84E4F}"/>
                </a:ext>
              </a:extLst>
            </p:cNvPr>
            <p:cNvSpPr/>
            <p:nvPr/>
          </p:nvSpPr>
          <p:spPr>
            <a:xfrm>
              <a:off x="5985713" y="526873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440">
              <a:extLst>
                <a:ext uri="{FF2B5EF4-FFF2-40B4-BE49-F238E27FC236}">
                  <a16:creationId xmlns:a16="http://schemas.microsoft.com/office/drawing/2014/main" id="{D42F4CC6-BCFF-CB8E-F604-DE2773222F5E}"/>
                </a:ext>
              </a:extLst>
            </p:cNvPr>
            <p:cNvSpPr/>
            <p:nvPr/>
          </p:nvSpPr>
          <p:spPr>
            <a:xfrm>
              <a:off x="5985713" y="526855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441">
              <a:extLst>
                <a:ext uri="{FF2B5EF4-FFF2-40B4-BE49-F238E27FC236}">
                  <a16:creationId xmlns:a16="http://schemas.microsoft.com/office/drawing/2014/main" id="{74069913-328A-BBAB-F7F8-2B992A73A81E}"/>
                </a:ext>
              </a:extLst>
            </p:cNvPr>
            <p:cNvSpPr/>
            <p:nvPr/>
          </p:nvSpPr>
          <p:spPr>
            <a:xfrm>
              <a:off x="6093625" y="532602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442">
              <a:extLst>
                <a:ext uri="{FF2B5EF4-FFF2-40B4-BE49-F238E27FC236}">
                  <a16:creationId xmlns:a16="http://schemas.microsoft.com/office/drawing/2014/main" id="{597F8DC5-A028-893E-83B1-51143BC3F1F2}"/>
                </a:ext>
              </a:extLst>
            </p:cNvPr>
            <p:cNvSpPr/>
            <p:nvPr/>
          </p:nvSpPr>
          <p:spPr>
            <a:xfrm>
              <a:off x="6093613" y="532584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443">
              <a:extLst>
                <a:ext uri="{FF2B5EF4-FFF2-40B4-BE49-F238E27FC236}">
                  <a16:creationId xmlns:a16="http://schemas.microsoft.com/office/drawing/2014/main" id="{143D608D-23CA-6215-58BD-F41F025FDD66}"/>
                </a:ext>
              </a:extLst>
            </p:cNvPr>
            <p:cNvSpPr/>
            <p:nvPr/>
          </p:nvSpPr>
          <p:spPr>
            <a:xfrm>
              <a:off x="6201524" y="53679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444">
              <a:extLst>
                <a:ext uri="{FF2B5EF4-FFF2-40B4-BE49-F238E27FC236}">
                  <a16:creationId xmlns:a16="http://schemas.microsoft.com/office/drawing/2014/main" id="{ED70B6B3-EEBC-3C05-8119-69F64B7B35A4}"/>
                </a:ext>
              </a:extLst>
            </p:cNvPr>
            <p:cNvSpPr/>
            <p:nvPr/>
          </p:nvSpPr>
          <p:spPr>
            <a:xfrm>
              <a:off x="6201525" y="536779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445">
              <a:extLst>
                <a:ext uri="{FF2B5EF4-FFF2-40B4-BE49-F238E27FC236}">
                  <a16:creationId xmlns:a16="http://schemas.microsoft.com/office/drawing/2014/main" id="{8F5AB462-6FD5-7BE9-6BC0-68C0820584F1}"/>
                </a:ext>
              </a:extLst>
            </p:cNvPr>
            <p:cNvSpPr/>
            <p:nvPr/>
          </p:nvSpPr>
          <p:spPr>
            <a:xfrm>
              <a:off x="6309436" y="542662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446">
              <a:extLst>
                <a:ext uri="{FF2B5EF4-FFF2-40B4-BE49-F238E27FC236}">
                  <a16:creationId xmlns:a16="http://schemas.microsoft.com/office/drawing/2014/main" id="{6878BD46-222D-064B-A0DC-96A4439556BD}"/>
                </a:ext>
              </a:extLst>
            </p:cNvPr>
            <p:cNvSpPr/>
            <p:nvPr/>
          </p:nvSpPr>
          <p:spPr>
            <a:xfrm>
              <a:off x="6309437" y="542644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447">
              <a:extLst>
                <a:ext uri="{FF2B5EF4-FFF2-40B4-BE49-F238E27FC236}">
                  <a16:creationId xmlns:a16="http://schemas.microsoft.com/office/drawing/2014/main" id="{722FDACC-0F0F-B777-329B-266BB48BD7A7}"/>
                </a:ext>
              </a:extLst>
            </p:cNvPr>
            <p:cNvSpPr/>
            <p:nvPr/>
          </p:nvSpPr>
          <p:spPr>
            <a:xfrm>
              <a:off x="6417361" y="544080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448">
              <a:extLst>
                <a:ext uri="{FF2B5EF4-FFF2-40B4-BE49-F238E27FC236}">
                  <a16:creationId xmlns:a16="http://schemas.microsoft.com/office/drawing/2014/main" id="{B026F93D-8E56-EB96-A39D-C8E48E68DF9A}"/>
                </a:ext>
              </a:extLst>
            </p:cNvPr>
            <p:cNvSpPr/>
            <p:nvPr/>
          </p:nvSpPr>
          <p:spPr>
            <a:xfrm>
              <a:off x="6417362" y="544063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449">
              <a:extLst>
                <a:ext uri="{FF2B5EF4-FFF2-40B4-BE49-F238E27FC236}">
                  <a16:creationId xmlns:a16="http://schemas.microsoft.com/office/drawing/2014/main" id="{2950FD5C-F19A-1A6E-8F01-38BEA360495D}"/>
                </a:ext>
              </a:extLst>
            </p:cNvPr>
            <p:cNvSpPr/>
            <p:nvPr/>
          </p:nvSpPr>
          <p:spPr>
            <a:xfrm>
              <a:off x="6525260" y="551319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450">
              <a:extLst>
                <a:ext uri="{FF2B5EF4-FFF2-40B4-BE49-F238E27FC236}">
                  <a16:creationId xmlns:a16="http://schemas.microsoft.com/office/drawing/2014/main" id="{D8B34B3B-F50B-C013-5A40-B73736C10112}"/>
                </a:ext>
              </a:extLst>
            </p:cNvPr>
            <p:cNvSpPr/>
            <p:nvPr/>
          </p:nvSpPr>
          <p:spPr>
            <a:xfrm>
              <a:off x="6525261" y="551302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451">
              <a:extLst>
                <a:ext uri="{FF2B5EF4-FFF2-40B4-BE49-F238E27FC236}">
                  <a16:creationId xmlns:a16="http://schemas.microsoft.com/office/drawing/2014/main" id="{B9E43D62-B968-5F83-BC23-5B6141B29401}"/>
                </a:ext>
              </a:extLst>
            </p:cNvPr>
            <p:cNvSpPr/>
            <p:nvPr/>
          </p:nvSpPr>
          <p:spPr>
            <a:xfrm>
              <a:off x="6633172" y="556484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452">
              <a:extLst>
                <a:ext uri="{FF2B5EF4-FFF2-40B4-BE49-F238E27FC236}">
                  <a16:creationId xmlns:a16="http://schemas.microsoft.com/office/drawing/2014/main" id="{27E8B4A3-8501-8E7A-692D-B276CDAACBB4}"/>
                </a:ext>
              </a:extLst>
            </p:cNvPr>
            <p:cNvSpPr/>
            <p:nvPr/>
          </p:nvSpPr>
          <p:spPr>
            <a:xfrm>
              <a:off x="6633173" y="556468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453">
              <a:extLst>
                <a:ext uri="{FF2B5EF4-FFF2-40B4-BE49-F238E27FC236}">
                  <a16:creationId xmlns:a16="http://schemas.microsoft.com/office/drawing/2014/main" id="{5D8E36A6-45C3-6698-5195-6902999DDA51}"/>
                </a:ext>
              </a:extLst>
            </p:cNvPr>
            <p:cNvSpPr/>
            <p:nvPr/>
          </p:nvSpPr>
          <p:spPr>
            <a:xfrm>
              <a:off x="4597359" y="461551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5">
                  <a:moveTo>
                    <a:pt x="0" y="3206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454">
              <a:extLst>
                <a:ext uri="{FF2B5EF4-FFF2-40B4-BE49-F238E27FC236}">
                  <a16:creationId xmlns:a16="http://schemas.microsoft.com/office/drawing/2014/main" id="{1E0AD083-A9AA-D22E-5004-8BE6FEA1AFC0}"/>
                </a:ext>
              </a:extLst>
            </p:cNvPr>
            <p:cNvSpPr/>
            <p:nvPr/>
          </p:nvSpPr>
          <p:spPr>
            <a:xfrm>
              <a:off x="4705271" y="461089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74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455">
              <a:extLst>
                <a:ext uri="{FF2B5EF4-FFF2-40B4-BE49-F238E27FC236}">
                  <a16:creationId xmlns:a16="http://schemas.microsoft.com/office/drawing/2014/main" id="{EC1155E6-E7A0-7802-AE95-2ED6C41DBEE9}"/>
                </a:ext>
              </a:extLst>
            </p:cNvPr>
            <p:cNvSpPr/>
            <p:nvPr/>
          </p:nvSpPr>
          <p:spPr>
            <a:xfrm>
              <a:off x="4813170" y="467773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55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456">
              <a:extLst>
                <a:ext uri="{FF2B5EF4-FFF2-40B4-BE49-F238E27FC236}">
                  <a16:creationId xmlns:a16="http://schemas.microsoft.com/office/drawing/2014/main" id="{9ACC9C14-EB3A-F684-9D52-DC0BF3A1E58B}"/>
                </a:ext>
              </a:extLst>
            </p:cNvPr>
            <p:cNvSpPr/>
            <p:nvPr/>
          </p:nvSpPr>
          <p:spPr>
            <a:xfrm>
              <a:off x="4921082" y="48630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23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457">
              <a:extLst>
                <a:ext uri="{FF2B5EF4-FFF2-40B4-BE49-F238E27FC236}">
                  <a16:creationId xmlns:a16="http://schemas.microsoft.com/office/drawing/2014/main" id="{6263A6AA-7E25-D7B8-DBB9-939248017D09}"/>
                </a:ext>
              </a:extLst>
            </p:cNvPr>
            <p:cNvSpPr/>
            <p:nvPr/>
          </p:nvSpPr>
          <p:spPr>
            <a:xfrm>
              <a:off x="5028994" y="5155463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62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458">
              <a:extLst>
                <a:ext uri="{FF2B5EF4-FFF2-40B4-BE49-F238E27FC236}">
                  <a16:creationId xmlns:a16="http://schemas.microsoft.com/office/drawing/2014/main" id="{0BAF70E8-C394-FC48-6933-5A22CBF99605}"/>
                </a:ext>
              </a:extLst>
            </p:cNvPr>
            <p:cNvSpPr/>
            <p:nvPr/>
          </p:nvSpPr>
          <p:spPr>
            <a:xfrm>
              <a:off x="5136894" y="536542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717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459">
              <a:extLst>
                <a:ext uri="{FF2B5EF4-FFF2-40B4-BE49-F238E27FC236}">
                  <a16:creationId xmlns:a16="http://schemas.microsoft.com/office/drawing/2014/main" id="{46DE5535-8DE9-4FE6-DACB-5871B1C8DAF3}"/>
                </a:ext>
              </a:extLst>
            </p:cNvPr>
            <p:cNvSpPr/>
            <p:nvPr/>
          </p:nvSpPr>
          <p:spPr>
            <a:xfrm>
              <a:off x="5244806" y="5481041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3290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460">
              <a:extLst>
                <a:ext uri="{FF2B5EF4-FFF2-40B4-BE49-F238E27FC236}">
                  <a16:creationId xmlns:a16="http://schemas.microsoft.com/office/drawing/2014/main" id="{15BD9A5C-47D9-7FBC-0094-FA3D686CA88D}"/>
                </a:ext>
              </a:extLst>
            </p:cNvPr>
            <p:cNvSpPr/>
            <p:nvPr/>
          </p:nvSpPr>
          <p:spPr>
            <a:xfrm>
              <a:off x="5352718" y="5469743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4033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461">
              <a:extLst>
                <a:ext uri="{FF2B5EF4-FFF2-40B4-BE49-F238E27FC236}">
                  <a16:creationId xmlns:a16="http://schemas.microsoft.com/office/drawing/2014/main" id="{04580B8E-5A61-BA14-DAE7-553CA428B478}"/>
                </a:ext>
              </a:extLst>
            </p:cNvPr>
            <p:cNvSpPr/>
            <p:nvPr/>
          </p:nvSpPr>
          <p:spPr>
            <a:xfrm>
              <a:off x="5460630" y="5449908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4">
                  <a:moveTo>
                    <a:pt x="0" y="4960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462">
              <a:extLst>
                <a:ext uri="{FF2B5EF4-FFF2-40B4-BE49-F238E27FC236}">
                  <a16:creationId xmlns:a16="http://schemas.microsoft.com/office/drawing/2014/main" id="{F943B03F-0756-00EE-A315-D3EFC2015AA5}"/>
                </a:ext>
              </a:extLst>
            </p:cNvPr>
            <p:cNvSpPr/>
            <p:nvPr/>
          </p:nvSpPr>
          <p:spPr>
            <a:xfrm>
              <a:off x="5568530" y="5506538"/>
              <a:ext cx="0" cy="61594"/>
            </a:xfrm>
            <a:custGeom>
              <a:avLst/>
              <a:gdLst/>
              <a:ahLst/>
              <a:cxnLst/>
              <a:rect l="l" t="t" r="r" b="b"/>
              <a:pathLst>
                <a:path h="61595">
                  <a:moveTo>
                    <a:pt x="0" y="61260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463">
              <a:extLst>
                <a:ext uri="{FF2B5EF4-FFF2-40B4-BE49-F238E27FC236}">
                  <a16:creationId xmlns:a16="http://schemas.microsoft.com/office/drawing/2014/main" id="{0B8D9670-BBA4-35C3-B1D6-C562EAFEA828}"/>
                </a:ext>
              </a:extLst>
            </p:cNvPr>
            <p:cNvSpPr/>
            <p:nvPr/>
          </p:nvSpPr>
          <p:spPr>
            <a:xfrm>
              <a:off x="5676442" y="5465443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94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464">
              <a:extLst>
                <a:ext uri="{FF2B5EF4-FFF2-40B4-BE49-F238E27FC236}">
                  <a16:creationId xmlns:a16="http://schemas.microsoft.com/office/drawing/2014/main" id="{462F852F-6892-9865-BBA5-51E525AF1764}"/>
                </a:ext>
              </a:extLst>
            </p:cNvPr>
            <p:cNvSpPr/>
            <p:nvPr/>
          </p:nvSpPr>
          <p:spPr>
            <a:xfrm>
              <a:off x="5784367" y="557589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9469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465">
              <a:extLst>
                <a:ext uri="{FF2B5EF4-FFF2-40B4-BE49-F238E27FC236}">
                  <a16:creationId xmlns:a16="http://schemas.microsoft.com/office/drawing/2014/main" id="{BB4F7896-8395-BB0B-9391-3AFB5A201487}"/>
                </a:ext>
              </a:extLst>
            </p:cNvPr>
            <p:cNvSpPr/>
            <p:nvPr/>
          </p:nvSpPr>
          <p:spPr>
            <a:xfrm>
              <a:off x="5892266" y="5617328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5">
                  <a:moveTo>
                    <a:pt x="0" y="11814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466">
              <a:extLst>
                <a:ext uri="{FF2B5EF4-FFF2-40B4-BE49-F238E27FC236}">
                  <a16:creationId xmlns:a16="http://schemas.microsoft.com/office/drawing/2014/main" id="{922D47A8-E51F-AEEA-E471-68C0BA43A1A6}"/>
                </a:ext>
              </a:extLst>
            </p:cNvPr>
            <p:cNvSpPr/>
            <p:nvPr/>
          </p:nvSpPr>
          <p:spPr>
            <a:xfrm>
              <a:off x="4582845" y="464778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467">
              <a:extLst>
                <a:ext uri="{FF2B5EF4-FFF2-40B4-BE49-F238E27FC236}">
                  <a16:creationId xmlns:a16="http://schemas.microsoft.com/office/drawing/2014/main" id="{1063923F-72FC-DB3C-C961-09CE31A1E3E3}"/>
                </a:ext>
              </a:extLst>
            </p:cNvPr>
            <p:cNvSpPr/>
            <p:nvPr/>
          </p:nvSpPr>
          <p:spPr>
            <a:xfrm>
              <a:off x="4582855" y="464757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468">
              <a:extLst>
                <a:ext uri="{FF2B5EF4-FFF2-40B4-BE49-F238E27FC236}">
                  <a16:creationId xmlns:a16="http://schemas.microsoft.com/office/drawing/2014/main" id="{DC692765-BCB7-8968-7F7A-C9BCADD61F3E}"/>
                </a:ext>
              </a:extLst>
            </p:cNvPr>
            <p:cNvSpPr/>
            <p:nvPr/>
          </p:nvSpPr>
          <p:spPr>
            <a:xfrm>
              <a:off x="4690770" y="463085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469">
              <a:extLst>
                <a:ext uri="{FF2B5EF4-FFF2-40B4-BE49-F238E27FC236}">
                  <a16:creationId xmlns:a16="http://schemas.microsoft.com/office/drawing/2014/main" id="{3D1A1900-A8DD-3735-2D16-D119FDC4D628}"/>
                </a:ext>
              </a:extLst>
            </p:cNvPr>
            <p:cNvSpPr/>
            <p:nvPr/>
          </p:nvSpPr>
          <p:spPr>
            <a:xfrm>
              <a:off x="4690767" y="463064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470">
              <a:extLst>
                <a:ext uri="{FF2B5EF4-FFF2-40B4-BE49-F238E27FC236}">
                  <a16:creationId xmlns:a16="http://schemas.microsoft.com/office/drawing/2014/main" id="{1433A6AB-7151-228A-D57A-373248652024}"/>
                </a:ext>
              </a:extLst>
            </p:cNvPr>
            <p:cNvSpPr/>
            <p:nvPr/>
          </p:nvSpPr>
          <p:spPr>
            <a:xfrm>
              <a:off x="4798682" y="46954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471">
              <a:extLst>
                <a:ext uri="{FF2B5EF4-FFF2-40B4-BE49-F238E27FC236}">
                  <a16:creationId xmlns:a16="http://schemas.microsoft.com/office/drawing/2014/main" id="{31AC1682-C529-CE75-2266-2E943701CA31}"/>
                </a:ext>
              </a:extLst>
            </p:cNvPr>
            <p:cNvSpPr/>
            <p:nvPr/>
          </p:nvSpPr>
          <p:spPr>
            <a:xfrm>
              <a:off x="4798680" y="46952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472">
              <a:extLst>
                <a:ext uri="{FF2B5EF4-FFF2-40B4-BE49-F238E27FC236}">
                  <a16:creationId xmlns:a16="http://schemas.microsoft.com/office/drawing/2014/main" id="{E9E8B0BB-EB7C-388E-9C18-9052F063A48A}"/>
                </a:ext>
              </a:extLst>
            </p:cNvPr>
            <p:cNvSpPr/>
            <p:nvPr/>
          </p:nvSpPr>
          <p:spPr>
            <a:xfrm>
              <a:off x="4906594" y="488248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473">
              <a:extLst>
                <a:ext uri="{FF2B5EF4-FFF2-40B4-BE49-F238E27FC236}">
                  <a16:creationId xmlns:a16="http://schemas.microsoft.com/office/drawing/2014/main" id="{381E4B1B-92B8-64A2-8BAC-FC33B80BAD5F}"/>
                </a:ext>
              </a:extLst>
            </p:cNvPr>
            <p:cNvSpPr/>
            <p:nvPr/>
          </p:nvSpPr>
          <p:spPr>
            <a:xfrm>
              <a:off x="4906592" y="488229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474">
              <a:extLst>
                <a:ext uri="{FF2B5EF4-FFF2-40B4-BE49-F238E27FC236}">
                  <a16:creationId xmlns:a16="http://schemas.microsoft.com/office/drawing/2014/main" id="{5BB49C9F-F58C-DC81-5B13-69FE1ED1B2E3}"/>
                </a:ext>
              </a:extLst>
            </p:cNvPr>
            <p:cNvSpPr/>
            <p:nvPr/>
          </p:nvSpPr>
          <p:spPr>
            <a:xfrm>
              <a:off x="5014493" y="51782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475">
              <a:extLst>
                <a:ext uri="{FF2B5EF4-FFF2-40B4-BE49-F238E27FC236}">
                  <a16:creationId xmlns:a16="http://schemas.microsoft.com/office/drawing/2014/main" id="{95033768-FE57-2593-E362-142C3CB8DBF5}"/>
                </a:ext>
              </a:extLst>
            </p:cNvPr>
            <p:cNvSpPr/>
            <p:nvPr/>
          </p:nvSpPr>
          <p:spPr>
            <a:xfrm>
              <a:off x="5014504" y="517808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476">
              <a:extLst>
                <a:ext uri="{FF2B5EF4-FFF2-40B4-BE49-F238E27FC236}">
                  <a16:creationId xmlns:a16="http://schemas.microsoft.com/office/drawing/2014/main" id="{CB106303-8BE8-5978-E65D-A70FEA6204B5}"/>
                </a:ext>
              </a:extLst>
            </p:cNvPr>
            <p:cNvSpPr/>
            <p:nvPr/>
          </p:nvSpPr>
          <p:spPr>
            <a:xfrm>
              <a:off x="5122418" y="539278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477">
              <a:extLst>
                <a:ext uri="{FF2B5EF4-FFF2-40B4-BE49-F238E27FC236}">
                  <a16:creationId xmlns:a16="http://schemas.microsoft.com/office/drawing/2014/main" id="{9B3C0437-6E10-A954-8DB0-A697A9A45FC2}"/>
                </a:ext>
              </a:extLst>
            </p:cNvPr>
            <p:cNvSpPr/>
            <p:nvPr/>
          </p:nvSpPr>
          <p:spPr>
            <a:xfrm>
              <a:off x="5122416" y="53926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478">
              <a:extLst>
                <a:ext uri="{FF2B5EF4-FFF2-40B4-BE49-F238E27FC236}">
                  <a16:creationId xmlns:a16="http://schemas.microsoft.com/office/drawing/2014/main" id="{47FD7F4E-F429-FAEF-E48D-6769A9E5DAE0}"/>
                </a:ext>
              </a:extLst>
            </p:cNvPr>
            <p:cNvSpPr/>
            <p:nvPr/>
          </p:nvSpPr>
          <p:spPr>
            <a:xfrm>
              <a:off x="5230329" y="551413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479">
              <a:extLst>
                <a:ext uri="{FF2B5EF4-FFF2-40B4-BE49-F238E27FC236}">
                  <a16:creationId xmlns:a16="http://schemas.microsoft.com/office/drawing/2014/main" id="{93DE068F-1871-D2E9-209D-945A4D8DCD49}"/>
                </a:ext>
              </a:extLst>
            </p:cNvPr>
            <p:cNvSpPr/>
            <p:nvPr/>
          </p:nvSpPr>
          <p:spPr>
            <a:xfrm>
              <a:off x="5230328" y="551395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480">
              <a:extLst>
                <a:ext uri="{FF2B5EF4-FFF2-40B4-BE49-F238E27FC236}">
                  <a16:creationId xmlns:a16="http://schemas.microsoft.com/office/drawing/2014/main" id="{B5A2B60C-8811-A240-A731-D06AD1625C93}"/>
                </a:ext>
              </a:extLst>
            </p:cNvPr>
            <p:cNvSpPr/>
            <p:nvPr/>
          </p:nvSpPr>
          <p:spPr>
            <a:xfrm>
              <a:off x="5338241" y="551025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481">
              <a:extLst>
                <a:ext uri="{FF2B5EF4-FFF2-40B4-BE49-F238E27FC236}">
                  <a16:creationId xmlns:a16="http://schemas.microsoft.com/office/drawing/2014/main" id="{A9D8184F-C583-4125-04B1-4AB2252BACBC}"/>
                </a:ext>
              </a:extLst>
            </p:cNvPr>
            <p:cNvSpPr/>
            <p:nvPr/>
          </p:nvSpPr>
          <p:spPr>
            <a:xfrm>
              <a:off x="5338228" y="551007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482">
              <a:extLst>
                <a:ext uri="{FF2B5EF4-FFF2-40B4-BE49-F238E27FC236}">
                  <a16:creationId xmlns:a16="http://schemas.microsoft.com/office/drawing/2014/main" id="{576C6059-2F39-8D99-42A8-FDBC867D9415}"/>
                </a:ext>
              </a:extLst>
            </p:cNvPr>
            <p:cNvSpPr/>
            <p:nvPr/>
          </p:nvSpPr>
          <p:spPr>
            <a:xfrm>
              <a:off x="5446141" y="549969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483">
              <a:extLst>
                <a:ext uri="{FF2B5EF4-FFF2-40B4-BE49-F238E27FC236}">
                  <a16:creationId xmlns:a16="http://schemas.microsoft.com/office/drawing/2014/main" id="{EDACEEA3-8999-7849-DCCC-F1A1D8A2F17F}"/>
                </a:ext>
              </a:extLst>
            </p:cNvPr>
            <p:cNvSpPr/>
            <p:nvPr/>
          </p:nvSpPr>
          <p:spPr>
            <a:xfrm>
              <a:off x="5446140" y="549952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484">
              <a:extLst>
                <a:ext uri="{FF2B5EF4-FFF2-40B4-BE49-F238E27FC236}">
                  <a16:creationId xmlns:a16="http://schemas.microsoft.com/office/drawing/2014/main" id="{8A44ED64-A5F1-AA77-8FCD-77360EFEF602}"/>
                </a:ext>
              </a:extLst>
            </p:cNvPr>
            <p:cNvSpPr/>
            <p:nvPr/>
          </p:nvSpPr>
          <p:spPr>
            <a:xfrm>
              <a:off x="5554053" y="55679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485">
              <a:extLst>
                <a:ext uri="{FF2B5EF4-FFF2-40B4-BE49-F238E27FC236}">
                  <a16:creationId xmlns:a16="http://schemas.microsoft.com/office/drawing/2014/main" id="{730636BC-1339-05FC-C2AE-7C92012855CE}"/>
                </a:ext>
              </a:extLst>
            </p:cNvPr>
            <p:cNvSpPr/>
            <p:nvPr/>
          </p:nvSpPr>
          <p:spPr>
            <a:xfrm>
              <a:off x="5554052" y="556779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486">
              <a:extLst>
                <a:ext uri="{FF2B5EF4-FFF2-40B4-BE49-F238E27FC236}">
                  <a16:creationId xmlns:a16="http://schemas.microsoft.com/office/drawing/2014/main" id="{CDE24415-1CA2-3CF3-3336-9708209027D3}"/>
                </a:ext>
              </a:extLst>
            </p:cNvPr>
            <p:cNvSpPr/>
            <p:nvPr/>
          </p:nvSpPr>
          <p:spPr>
            <a:xfrm>
              <a:off x="5661977" y="554155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487">
              <a:extLst>
                <a:ext uri="{FF2B5EF4-FFF2-40B4-BE49-F238E27FC236}">
                  <a16:creationId xmlns:a16="http://schemas.microsoft.com/office/drawing/2014/main" id="{0F73A232-C381-CD5C-2BA8-1BE94C29703E}"/>
                </a:ext>
              </a:extLst>
            </p:cNvPr>
            <p:cNvSpPr/>
            <p:nvPr/>
          </p:nvSpPr>
          <p:spPr>
            <a:xfrm>
              <a:off x="5661977" y="554138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488">
              <a:extLst>
                <a:ext uri="{FF2B5EF4-FFF2-40B4-BE49-F238E27FC236}">
                  <a16:creationId xmlns:a16="http://schemas.microsoft.com/office/drawing/2014/main" id="{D1E0F5EA-6F3F-73D1-8998-2F5716261326}"/>
                </a:ext>
              </a:extLst>
            </p:cNvPr>
            <p:cNvSpPr/>
            <p:nvPr/>
          </p:nvSpPr>
          <p:spPr>
            <a:xfrm>
              <a:off x="5769876" y="567075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489">
              <a:extLst>
                <a:ext uri="{FF2B5EF4-FFF2-40B4-BE49-F238E27FC236}">
                  <a16:creationId xmlns:a16="http://schemas.microsoft.com/office/drawing/2014/main" id="{5190BC7C-531F-20EE-D70F-80D943CAA985}"/>
                </a:ext>
              </a:extLst>
            </p:cNvPr>
            <p:cNvSpPr/>
            <p:nvPr/>
          </p:nvSpPr>
          <p:spPr>
            <a:xfrm>
              <a:off x="5769876" y="56705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490">
              <a:extLst>
                <a:ext uri="{FF2B5EF4-FFF2-40B4-BE49-F238E27FC236}">
                  <a16:creationId xmlns:a16="http://schemas.microsoft.com/office/drawing/2014/main" id="{C91F8456-F83A-2016-D258-55772D3923D0}"/>
                </a:ext>
              </a:extLst>
            </p:cNvPr>
            <p:cNvSpPr/>
            <p:nvPr/>
          </p:nvSpPr>
          <p:spPr>
            <a:xfrm>
              <a:off x="5877788" y="573563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491">
              <a:extLst>
                <a:ext uri="{FF2B5EF4-FFF2-40B4-BE49-F238E27FC236}">
                  <a16:creationId xmlns:a16="http://schemas.microsoft.com/office/drawing/2014/main" id="{152FD8B2-8DFC-598D-BD28-119B7656BAA6}"/>
                </a:ext>
              </a:extLst>
            </p:cNvPr>
            <p:cNvSpPr/>
            <p:nvPr/>
          </p:nvSpPr>
          <p:spPr>
            <a:xfrm>
              <a:off x="5877788" y="573547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492">
              <a:extLst>
                <a:ext uri="{FF2B5EF4-FFF2-40B4-BE49-F238E27FC236}">
                  <a16:creationId xmlns:a16="http://schemas.microsoft.com/office/drawing/2014/main" id="{2E5C4BB2-ED63-4B45-95FA-4AED9FF502F3}"/>
                </a:ext>
              </a:extLst>
            </p:cNvPr>
            <p:cNvSpPr/>
            <p:nvPr/>
          </p:nvSpPr>
          <p:spPr>
            <a:xfrm>
              <a:off x="4582845" y="461571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493">
              <a:extLst>
                <a:ext uri="{FF2B5EF4-FFF2-40B4-BE49-F238E27FC236}">
                  <a16:creationId xmlns:a16="http://schemas.microsoft.com/office/drawing/2014/main" id="{5AB3CEA8-1E66-9080-3C97-9703073DD970}"/>
                </a:ext>
              </a:extLst>
            </p:cNvPr>
            <p:cNvSpPr/>
            <p:nvPr/>
          </p:nvSpPr>
          <p:spPr>
            <a:xfrm>
              <a:off x="4582855" y="461550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494">
              <a:extLst>
                <a:ext uri="{FF2B5EF4-FFF2-40B4-BE49-F238E27FC236}">
                  <a16:creationId xmlns:a16="http://schemas.microsoft.com/office/drawing/2014/main" id="{F755A11C-78E4-BCC5-3F25-5D922B9BB396}"/>
                </a:ext>
              </a:extLst>
            </p:cNvPr>
            <p:cNvSpPr/>
            <p:nvPr/>
          </p:nvSpPr>
          <p:spPr>
            <a:xfrm>
              <a:off x="4690770" y="46110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495">
              <a:extLst>
                <a:ext uri="{FF2B5EF4-FFF2-40B4-BE49-F238E27FC236}">
                  <a16:creationId xmlns:a16="http://schemas.microsoft.com/office/drawing/2014/main" id="{65ED5813-89BF-C886-9A25-8EFE7238CC1D}"/>
                </a:ext>
              </a:extLst>
            </p:cNvPr>
            <p:cNvSpPr/>
            <p:nvPr/>
          </p:nvSpPr>
          <p:spPr>
            <a:xfrm>
              <a:off x="4690767" y="46108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496">
              <a:extLst>
                <a:ext uri="{FF2B5EF4-FFF2-40B4-BE49-F238E27FC236}">
                  <a16:creationId xmlns:a16="http://schemas.microsoft.com/office/drawing/2014/main" id="{BB3CD22E-2FB3-C1EF-D963-355814394FF4}"/>
                </a:ext>
              </a:extLst>
            </p:cNvPr>
            <p:cNvSpPr/>
            <p:nvPr/>
          </p:nvSpPr>
          <p:spPr>
            <a:xfrm>
              <a:off x="4798682" y="467793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497">
              <a:extLst>
                <a:ext uri="{FF2B5EF4-FFF2-40B4-BE49-F238E27FC236}">
                  <a16:creationId xmlns:a16="http://schemas.microsoft.com/office/drawing/2014/main" id="{00EF6465-5362-EC3C-1E89-AE5A8B008E02}"/>
                </a:ext>
              </a:extLst>
            </p:cNvPr>
            <p:cNvSpPr/>
            <p:nvPr/>
          </p:nvSpPr>
          <p:spPr>
            <a:xfrm>
              <a:off x="4798680" y="467773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498">
              <a:extLst>
                <a:ext uri="{FF2B5EF4-FFF2-40B4-BE49-F238E27FC236}">
                  <a16:creationId xmlns:a16="http://schemas.microsoft.com/office/drawing/2014/main" id="{8FA25087-9619-EE3C-F231-4785349EAA13}"/>
                </a:ext>
              </a:extLst>
            </p:cNvPr>
            <p:cNvSpPr/>
            <p:nvPr/>
          </p:nvSpPr>
          <p:spPr>
            <a:xfrm>
              <a:off x="4906594" y="486324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499">
              <a:extLst>
                <a:ext uri="{FF2B5EF4-FFF2-40B4-BE49-F238E27FC236}">
                  <a16:creationId xmlns:a16="http://schemas.microsoft.com/office/drawing/2014/main" id="{3B567B12-AF75-F354-24D0-99C51F7B56A1}"/>
                </a:ext>
              </a:extLst>
            </p:cNvPr>
            <p:cNvSpPr/>
            <p:nvPr/>
          </p:nvSpPr>
          <p:spPr>
            <a:xfrm>
              <a:off x="4906592" y="48630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500">
              <a:extLst>
                <a:ext uri="{FF2B5EF4-FFF2-40B4-BE49-F238E27FC236}">
                  <a16:creationId xmlns:a16="http://schemas.microsoft.com/office/drawing/2014/main" id="{FB097BFE-712C-C0BA-BCAA-E454E26015D6}"/>
                </a:ext>
              </a:extLst>
            </p:cNvPr>
            <p:cNvSpPr/>
            <p:nvPr/>
          </p:nvSpPr>
          <p:spPr>
            <a:xfrm>
              <a:off x="5014493" y="515565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501">
              <a:extLst>
                <a:ext uri="{FF2B5EF4-FFF2-40B4-BE49-F238E27FC236}">
                  <a16:creationId xmlns:a16="http://schemas.microsoft.com/office/drawing/2014/main" id="{3E08BD71-9D99-86BE-104F-E022CC8B5A36}"/>
                </a:ext>
              </a:extLst>
            </p:cNvPr>
            <p:cNvSpPr/>
            <p:nvPr/>
          </p:nvSpPr>
          <p:spPr>
            <a:xfrm>
              <a:off x="5014504" y="515546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502">
              <a:extLst>
                <a:ext uri="{FF2B5EF4-FFF2-40B4-BE49-F238E27FC236}">
                  <a16:creationId xmlns:a16="http://schemas.microsoft.com/office/drawing/2014/main" id="{7DC31D80-8D48-710F-AC59-439B5DE3647C}"/>
                </a:ext>
              </a:extLst>
            </p:cNvPr>
            <p:cNvSpPr/>
            <p:nvPr/>
          </p:nvSpPr>
          <p:spPr>
            <a:xfrm>
              <a:off x="5122418" y="53656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503">
              <a:extLst>
                <a:ext uri="{FF2B5EF4-FFF2-40B4-BE49-F238E27FC236}">
                  <a16:creationId xmlns:a16="http://schemas.microsoft.com/office/drawing/2014/main" id="{8E04FDC9-802F-F32A-58D5-C848DAA7C275}"/>
                </a:ext>
              </a:extLst>
            </p:cNvPr>
            <p:cNvSpPr/>
            <p:nvPr/>
          </p:nvSpPr>
          <p:spPr>
            <a:xfrm>
              <a:off x="5122416" y="53654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504">
              <a:extLst>
                <a:ext uri="{FF2B5EF4-FFF2-40B4-BE49-F238E27FC236}">
                  <a16:creationId xmlns:a16="http://schemas.microsoft.com/office/drawing/2014/main" id="{83338760-605C-1530-007C-77616E91C46F}"/>
                </a:ext>
              </a:extLst>
            </p:cNvPr>
            <p:cNvSpPr/>
            <p:nvPr/>
          </p:nvSpPr>
          <p:spPr>
            <a:xfrm>
              <a:off x="5230329" y="548121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505">
              <a:extLst>
                <a:ext uri="{FF2B5EF4-FFF2-40B4-BE49-F238E27FC236}">
                  <a16:creationId xmlns:a16="http://schemas.microsoft.com/office/drawing/2014/main" id="{602FB9DC-50AB-9EEC-2F51-612D253CE428}"/>
                </a:ext>
              </a:extLst>
            </p:cNvPr>
            <p:cNvSpPr/>
            <p:nvPr/>
          </p:nvSpPr>
          <p:spPr>
            <a:xfrm>
              <a:off x="5230328" y="54810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506">
              <a:extLst>
                <a:ext uri="{FF2B5EF4-FFF2-40B4-BE49-F238E27FC236}">
                  <a16:creationId xmlns:a16="http://schemas.microsoft.com/office/drawing/2014/main" id="{93D64D59-66D6-EEEF-25CF-5ABBCFD5910C}"/>
                </a:ext>
              </a:extLst>
            </p:cNvPr>
            <p:cNvSpPr/>
            <p:nvPr/>
          </p:nvSpPr>
          <p:spPr>
            <a:xfrm>
              <a:off x="5338241" y="546991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507">
              <a:extLst>
                <a:ext uri="{FF2B5EF4-FFF2-40B4-BE49-F238E27FC236}">
                  <a16:creationId xmlns:a16="http://schemas.microsoft.com/office/drawing/2014/main" id="{2E3FF46E-E85F-9460-A329-C9EC910F4BDF}"/>
                </a:ext>
              </a:extLst>
            </p:cNvPr>
            <p:cNvSpPr/>
            <p:nvPr/>
          </p:nvSpPr>
          <p:spPr>
            <a:xfrm>
              <a:off x="5338228" y="546974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508">
              <a:extLst>
                <a:ext uri="{FF2B5EF4-FFF2-40B4-BE49-F238E27FC236}">
                  <a16:creationId xmlns:a16="http://schemas.microsoft.com/office/drawing/2014/main" id="{9BA18F92-0B9F-70F1-234D-74F9A2BEF4D2}"/>
                </a:ext>
              </a:extLst>
            </p:cNvPr>
            <p:cNvSpPr/>
            <p:nvPr/>
          </p:nvSpPr>
          <p:spPr>
            <a:xfrm>
              <a:off x="5446141" y="54500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509">
              <a:extLst>
                <a:ext uri="{FF2B5EF4-FFF2-40B4-BE49-F238E27FC236}">
                  <a16:creationId xmlns:a16="http://schemas.microsoft.com/office/drawing/2014/main" id="{667B0F18-9F7D-E491-47DB-C6416EF13D51}"/>
                </a:ext>
              </a:extLst>
            </p:cNvPr>
            <p:cNvSpPr/>
            <p:nvPr/>
          </p:nvSpPr>
          <p:spPr>
            <a:xfrm>
              <a:off x="5446140" y="544992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510">
              <a:extLst>
                <a:ext uri="{FF2B5EF4-FFF2-40B4-BE49-F238E27FC236}">
                  <a16:creationId xmlns:a16="http://schemas.microsoft.com/office/drawing/2014/main" id="{0712107A-2373-4BCE-B46A-3FEC9C8F7DA0}"/>
                </a:ext>
              </a:extLst>
            </p:cNvPr>
            <p:cNvSpPr/>
            <p:nvPr/>
          </p:nvSpPr>
          <p:spPr>
            <a:xfrm>
              <a:off x="5554053" y="550670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511">
              <a:extLst>
                <a:ext uri="{FF2B5EF4-FFF2-40B4-BE49-F238E27FC236}">
                  <a16:creationId xmlns:a16="http://schemas.microsoft.com/office/drawing/2014/main" id="{F92E35F5-14D3-0870-C329-18309294592A}"/>
                </a:ext>
              </a:extLst>
            </p:cNvPr>
            <p:cNvSpPr/>
            <p:nvPr/>
          </p:nvSpPr>
          <p:spPr>
            <a:xfrm>
              <a:off x="5554052" y="55065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512">
              <a:extLst>
                <a:ext uri="{FF2B5EF4-FFF2-40B4-BE49-F238E27FC236}">
                  <a16:creationId xmlns:a16="http://schemas.microsoft.com/office/drawing/2014/main" id="{DB626470-A31D-A82C-3794-791D68508D6D}"/>
                </a:ext>
              </a:extLst>
            </p:cNvPr>
            <p:cNvSpPr/>
            <p:nvPr/>
          </p:nvSpPr>
          <p:spPr>
            <a:xfrm>
              <a:off x="5661977" y="54656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513">
              <a:extLst>
                <a:ext uri="{FF2B5EF4-FFF2-40B4-BE49-F238E27FC236}">
                  <a16:creationId xmlns:a16="http://schemas.microsoft.com/office/drawing/2014/main" id="{9FFED88B-B7E4-EE0F-6AAF-6066B61B39D6}"/>
                </a:ext>
              </a:extLst>
            </p:cNvPr>
            <p:cNvSpPr/>
            <p:nvPr/>
          </p:nvSpPr>
          <p:spPr>
            <a:xfrm>
              <a:off x="5661977" y="546544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514">
              <a:extLst>
                <a:ext uri="{FF2B5EF4-FFF2-40B4-BE49-F238E27FC236}">
                  <a16:creationId xmlns:a16="http://schemas.microsoft.com/office/drawing/2014/main" id="{D9B70718-2C35-409A-CF5D-0742CC722183}"/>
                </a:ext>
              </a:extLst>
            </p:cNvPr>
            <p:cNvSpPr/>
            <p:nvPr/>
          </p:nvSpPr>
          <p:spPr>
            <a:xfrm>
              <a:off x="5769876" y="55760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515">
              <a:extLst>
                <a:ext uri="{FF2B5EF4-FFF2-40B4-BE49-F238E27FC236}">
                  <a16:creationId xmlns:a16="http://schemas.microsoft.com/office/drawing/2014/main" id="{186C134C-903B-F183-5715-BB91821A84A9}"/>
                </a:ext>
              </a:extLst>
            </p:cNvPr>
            <p:cNvSpPr/>
            <p:nvPr/>
          </p:nvSpPr>
          <p:spPr>
            <a:xfrm>
              <a:off x="5769876" y="55758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516">
              <a:extLst>
                <a:ext uri="{FF2B5EF4-FFF2-40B4-BE49-F238E27FC236}">
                  <a16:creationId xmlns:a16="http://schemas.microsoft.com/office/drawing/2014/main" id="{588A18D7-D11B-359F-7F82-F4799C6D0597}"/>
                </a:ext>
              </a:extLst>
            </p:cNvPr>
            <p:cNvSpPr/>
            <p:nvPr/>
          </p:nvSpPr>
          <p:spPr>
            <a:xfrm>
              <a:off x="5877788" y="561750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517">
              <a:extLst>
                <a:ext uri="{FF2B5EF4-FFF2-40B4-BE49-F238E27FC236}">
                  <a16:creationId xmlns:a16="http://schemas.microsoft.com/office/drawing/2014/main" id="{BDC95F2C-838D-745C-0C07-F567FA3B3F27}"/>
                </a:ext>
              </a:extLst>
            </p:cNvPr>
            <p:cNvSpPr/>
            <p:nvPr/>
          </p:nvSpPr>
          <p:spPr>
            <a:xfrm>
              <a:off x="5877788" y="56173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518">
              <a:extLst>
                <a:ext uri="{FF2B5EF4-FFF2-40B4-BE49-F238E27FC236}">
                  <a16:creationId xmlns:a16="http://schemas.microsoft.com/office/drawing/2014/main" id="{BDC90361-148C-BAFC-FFA3-6892A13DBADC}"/>
                </a:ext>
              </a:extLst>
            </p:cNvPr>
            <p:cNvSpPr/>
            <p:nvPr/>
          </p:nvSpPr>
          <p:spPr>
            <a:xfrm>
              <a:off x="4597359" y="463386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519">
              <a:extLst>
                <a:ext uri="{FF2B5EF4-FFF2-40B4-BE49-F238E27FC236}">
                  <a16:creationId xmlns:a16="http://schemas.microsoft.com/office/drawing/2014/main" id="{3077A3A2-3E59-CF35-987B-B161DA2CBABF}"/>
                </a:ext>
              </a:extLst>
            </p:cNvPr>
            <p:cNvSpPr/>
            <p:nvPr/>
          </p:nvSpPr>
          <p:spPr>
            <a:xfrm>
              <a:off x="4705271" y="463905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97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520">
              <a:extLst>
                <a:ext uri="{FF2B5EF4-FFF2-40B4-BE49-F238E27FC236}">
                  <a16:creationId xmlns:a16="http://schemas.microsoft.com/office/drawing/2014/main" id="{DDC2945E-295A-4BF4-C597-A9E26824D5D2}"/>
                </a:ext>
              </a:extLst>
            </p:cNvPr>
            <p:cNvSpPr/>
            <p:nvPr/>
          </p:nvSpPr>
          <p:spPr>
            <a:xfrm>
              <a:off x="4813170" y="4668050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145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521">
              <a:extLst>
                <a:ext uri="{FF2B5EF4-FFF2-40B4-BE49-F238E27FC236}">
                  <a16:creationId xmlns:a16="http://schemas.microsoft.com/office/drawing/2014/main" id="{ACB9DD11-738E-D012-31E9-775691DA5857}"/>
                </a:ext>
              </a:extLst>
            </p:cNvPr>
            <p:cNvSpPr/>
            <p:nvPr/>
          </p:nvSpPr>
          <p:spPr>
            <a:xfrm>
              <a:off x="4921082" y="476422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659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522">
              <a:extLst>
                <a:ext uri="{FF2B5EF4-FFF2-40B4-BE49-F238E27FC236}">
                  <a16:creationId xmlns:a16="http://schemas.microsoft.com/office/drawing/2014/main" id="{32D379C9-4E40-449A-A86B-ABCA74A36017}"/>
                </a:ext>
              </a:extLst>
            </p:cNvPr>
            <p:cNvSpPr/>
            <p:nvPr/>
          </p:nvSpPr>
          <p:spPr>
            <a:xfrm>
              <a:off x="5028994" y="483203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10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523">
              <a:extLst>
                <a:ext uri="{FF2B5EF4-FFF2-40B4-BE49-F238E27FC236}">
                  <a16:creationId xmlns:a16="http://schemas.microsoft.com/office/drawing/2014/main" id="{E92AA42D-9BDB-440B-4E6F-710248AE1070}"/>
                </a:ext>
              </a:extLst>
            </p:cNvPr>
            <p:cNvSpPr/>
            <p:nvPr/>
          </p:nvSpPr>
          <p:spPr>
            <a:xfrm>
              <a:off x="5136894" y="4879555"/>
              <a:ext cx="0" cy="67310"/>
            </a:xfrm>
            <a:custGeom>
              <a:avLst/>
              <a:gdLst/>
              <a:ahLst/>
              <a:cxnLst/>
              <a:rect l="l" t="t" r="r" b="b"/>
              <a:pathLst>
                <a:path h="67310">
                  <a:moveTo>
                    <a:pt x="0" y="0"/>
                  </a:moveTo>
                  <a:lnTo>
                    <a:pt x="0" y="67253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524">
              <a:extLst>
                <a:ext uri="{FF2B5EF4-FFF2-40B4-BE49-F238E27FC236}">
                  <a16:creationId xmlns:a16="http://schemas.microsoft.com/office/drawing/2014/main" id="{AC16441F-A06A-E3AE-D0B1-EF9370234D55}"/>
                </a:ext>
              </a:extLst>
            </p:cNvPr>
            <p:cNvSpPr/>
            <p:nvPr/>
          </p:nvSpPr>
          <p:spPr>
            <a:xfrm>
              <a:off x="5244806" y="4926910"/>
              <a:ext cx="0" cy="80645"/>
            </a:xfrm>
            <a:custGeom>
              <a:avLst/>
              <a:gdLst/>
              <a:ahLst/>
              <a:cxnLst/>
              <a:rect l="l" t="t" r="r" b="b"/>
              <a:pathLst>
                <a:path h="80645">
                  <a:moveTo>
                    <a:pt x="0" y="0"/>
                  </a:moveTo>
                  <a:lnTo>
                    <a:pt x="0" y="8044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525">
              <a:extLst>
                <a:ext uri="{FF2B5EF4-FFF2-40B4-BE49-F238E27FC236}">
                  <a16:creationId xmlns:a16="http://schemas.microsoft.com/office/drawing/2014/main" id="{9B77BEA8-94F3-739C-20FC-AB15FED711C2}"/>
                </a:ext>
              </a:extLst>
            </p:cNvPr>
            <p:cNvSpPr/>
            <p:nvPr/>
          </p:nvSpPr>
          <p:spPr>
            <a:xfrm>
              <a:off x="5352718" y="4965612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6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526">
              <a:extLst>
                <a:ext uri="{FF2B5EF4-FFF2-40B4-BE49-F238E27FC236}">
                  <a16:creationId xmlns:a16="http://schemas.microsoft.com/office/drawing/2014/main" id="{E31255EB-BB28-3433-EB91-2BEECEC32812}"/>
                </a:ext>
              </a:extLst>
            </p:cNvPr>
            <p:cNvSpPr/>
            <p:nvPr/>
          </p:nvSpPr>
          <p:spPr>
            <a:xfrm>
              <a:off x="5460630" y="5018947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60">
                  <a:moveTo>
                    <a:pt x="0" y="0"/>
                  </a:moveTo>
                  <a:lnTo>
                    <a:pt x="0" y="11145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527">
              <a:extLst>
                <a:ext uri="{FF2B5EF4-FFF2-40B4-BE49-F238E27FC236}">
                  <a16:creationId xmlns:a16="http://schemas.microsoft.com/office/drawing/2014/main" id="{C0F4C46C-9240-85BB-811F-3C4BC1B9C459}"/>
                </a:ext>
              </a:extLst>
            </p:cNvPr>
            <p:cNvSpPr/>
            <p:nvPr/>
          </p:nvSpPr>
          <p:spPr>
            <a:xfrm>
              <a:off x="5568530" y="5073757"/>
              <a:ext cx="0" cy="133985"/>
            </a:xfrm>
            <a:custGeom>
              <a:avLst/>
              <a:gdLst/>
              <a:ahLst/>
              <a:cxnLst/>
              <a:rect l="l" t="t" r="r" b="b"/>
              <a:pathLst>
                <a:path h="133985">
                  <a:moveTo>
                    <a:pt x="0" y="0"/>
                  </a:moveTo>
                  <a:lnTo>
                    <a:pt x="0" y="133615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528">
              <a:extLst>
                <a:ext uri="{FF2B5EF4-FFF2-40B4-BE49-F238E27FC236}">
                  <a16:creationId xmlns:a16="http://schemas.microsoft.com/office/drawing/2014/main" id="{EF5048BE-99DA-3CBD-5B32-469378DDD85B}"/>
                </a:ext>
              </a:extLst>
            </p:cNvPr>
            <p:cNvSpPr/>
            <p:nvPr/>
          </p:nvSpPr>
          <p:spPr>
            <a:xfrm>
              <a:off x="5676442" y="5108834"/>
              <a:ext cx="0" cy="153670"/>
            </a:xfrm>
            <a:custGeom>
              <a:avLst/>
              <a:gdLst/>
              <a:ahLst/>
              <a:cxnLst/>
              <a:rect l="l" t="t" r="r" b="b"/>
              <a:pathLst>
                <a:path h="153670">
                  <a:moveTo>
                    <a:pt x="0" y="0"/>
                  </a:moveTo>
                  <a:lnTo>
                    <a:pt x="0" y="153234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529">
              <a:extLst>
                <a:ext uri="{FF2B5EF4-FFF2-40B4-BE49-F238E27FC236}">
                  <a16:creationId xmlns:a16="http://schemas.microsoft.com/office/drawing/2014/main" id="{480E8059-A5BF-0FDB-8AB2-32A2F123C862}"/>
                </a:ext>
              </a:extLst>
            </p:cNvPr>
            <p:cNvSpPr/>
            <p:nvPr/>
          </p:nvSpPr>
          <p:spPr>
            <a:xfrm>
              <a:off x="5784367" y="5157804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293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530">
              <a:extLst>
                <a:ext uri="{FF2B5EF4-FFF2-40B4-BE49-F238E27FC236}">
                  <a16:creationId xmlns:a16="http://schemas.microsoft.com/office/drawing/2014/main" id="{2DE4B102-C499-E21D-248F-2E74AB01952C}"/>
                </a:ext>
              </a:extLst>
            </p:cNvPr>
            <p:cNvSpPr/>
            <p:nvPr/>
          </p:nvSpPr>
          <p:spPr>
            <a:xfrm>
              <a:off x="5892266" y="5200069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354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531">
              <a:extLst>
                <a:ext uri="{FF2B5EF4-FFF2-40B4-BE49-F238E27FC236}">
                  <a16:creationId xmlns:a16="http://schemas.microsoft.com/office/drawing/2014/main" id="{150349C9-B35C-6C50-0251-CC663AFFCB2A}"/>
                </a:ext>
              </a:extLst>
            </p:cNvPr>
            <p:cNvSpPr/>
            <p:nvPr/>
          </p:nvSpPr>
          <p:spPr>
            <a:xfrm>
              <a:off x="6000178" y="5243518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2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532">
              <a:extLst>
                <a:ext uri="{FF2B5EF4-FFF2-40B4-BE49-F238E27FC236}">
                  <a16:creationId xmlns:a16="http://schemas.microsoft.com/office/drawing/2014/main" id="{BBF83FA9-043F-9744-CB30-5481BAB4D2A5}"/>
                </a:ext>
              </a:extLst>
            </p:cNvPr>
            <p:cNvSpPr/>
            <p:nvPr/>
          </p:nvSpPr>
          <p:spPr>
            <a:xfrm>
              <a:off x="6108090" y="5285249"/>
              <a:ext cx="0" cy="302895"/>
            </a:xfrm>
            <a:custGeom>
              <a:avLst/>
              <a:gdLst/>
              <a:ahLst/>
              <a:cxnLst/>
              <a:rect l="l" t="t" r="r" b="b"/>
              <a:pathLst>
                <a:path h="302895">
                  <a:moveTo>
                    <a:pt x="0" y="0"/>
                  </a:moveTo>
                  <a:lnTo>
                    <a:pt x="0" y="30274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533">
              <a:extLst>
                <a:ext uri="{FF2B5EF4-FFF2-40B4-BE49-F238E27FC236}">
                  <a16:creationId xmlns:a16="http://schemas.microsoft.com/office/drawing/2014/main" id="{129580D8-4B73-214D-3ED9-71D674F71E5C}"/>
                </a:ext>
              </a:extLst>
            </p:cNvPr>
            <p:cNvSpPr/>
            <p:nvPr/>
          </p:nvSpPr>
          <p:spPr>
            <a:xfrm>
              <a:off x="6216015" y="5329652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5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534">
              <a:extLst>
                <a:ext uri="{FF2B5EF4-FFF2-40B4-BE49-F238E27FC236}">
                  <a16:creationId xmlns:a16="http://schemas.microsoft.com/office/drawing/2014/main" id="{516C5AD7-7127-473A-73B5-89AC1F47BE6F}"/>
                </a:ext>
              </a:extLst>
            </p:cNvPr>
            <p:cNvSpPr/>
            <p:nvPr/>
          </p:nvSpPr>
          <p:spPr>
            <a:xfrm>
              <a:off x="6323915" y="5368838"/>
              <a:ext cx="0" cy="439420"/>
            </a:xfrm>
            <a:custGeom>
              <a:avLst/>
              <a:gdLst/>
              <a:ahLst/>
              <a:cxnLst/>
              <a:rect l="l" t="t" r="r" b="b"/>
              <a:pathLst>
                <a:path h="439420">
                  <a:moveTo>
                    <a:pt x="0" y="0"/>
                  </a:moveTo>
                  <a:lnTo>
                    <a:pt x="0" y="43886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535">
              <a:extLst>
                <a:ext uri="{FF2B5EF4-FFF2-40B4-BE49-F238E27FC236}">
                  <a16:creationId xmlns:a16="http://schemas.microsoft.com/office/drawing/2014/main" id="{BC4E7796-016F-89EE-D71B-55D61FD05FA0}"/>
                </a:ext>
              </a:extLst>
            </p:cNvPr>
            <p:cNvSpPr/>
            <p:nvPr/>
          </p:nvSpPr>
          <p:spPr>
            <a:xfrm>
              <a:off x="6431827" y="5390378"/>
              <a:ext cx="0" cy="518795"/>
            </a:xfrm>
            <a:custGeom>
              <a:avLst/>
              <a:gdLst/>
              <a:ahLst/>
              <a:cxnLst/>
              <a:rect l="l" t="t" r="r" b="b"/>
              <a:pathLst>
                <a:path h="518795">
                  <a:moveTo>
                    <a:pt x="0" y="0"/>
                  </a:moveTo>
                  <a:lnTo>
                    <a:pt x="0" y="51871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536">
              <a:extLst>
                <a:ext uri="{FF2B5EF4-FFF2-40B4-BE49-F238E27FC236}">
                  <a16:creationId xmlns:a16="http://schemas.microsoft.com/office/drawing/2014/main" id="{C13ADC2C-64E3-B9C4-ACEB-4D8F8D09E82F}"/>
                </a:ext>
              </a:extLst>
            </p:cNvPr>
            <p:cNvSpPr/>
            <p:nvPr/>
          </p:nvSpPr>
          <p:spPr>
            <a:xfrm>
              <a:off x="6539777" y="5404551"/>
              <a:ext cx="0" cy="619125"/>
            </a:xfrm>
            <a:custGeom>
              <a:avLst/>
              <a:gdLst/>
              <a:ahLst/>
              <a:cxnLst/>
              <a:rect l="l" t="t" r="r" b="b"/>
              <a:pathLst>
                <a:path h="619125">
                  <a:moveTo>
                    <a:pt x="0" y="0"/>
                  </a:moveTo>
                  <a:lnTo>
                    <a:pt x="0" y="618967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537">
              <a:extLst>
                <a:ext uri="{FF2B5EF4-FFF2-40B4-BE49-F238E27FC236}">
                  <a16:creationId xmlns:a16="http://schemas.microsoft.com/office/drawing/2014/main" id="{5EC8A6B5-50D8-8623-C3B7-84C48EF0BDD2}"/>
                </a:ext>
              </a:extLst>
            </p:cNvPr>
            <p:cNvSpPr/>
            <p:nvPr/>
          </p:nvSpPr>
          <p:spPr>
            <a:xfrm>
              <a:off x="6644051" y="5394500"/>
              <a:ext cx="7620" cy="628650"/>
            </a:xfrm>
            <a:custGeom>
              <a:avLst/>
              <a:gdLst/>
              <a:ahLst/>
              <a:cxnLst/>
              <a:rect l="l" t="t" r="r" b="b"/>
              <a:pathLst>
                <a:path w="7620" h="628650">
                  <a:moveTo>
                    <a:pt x="7251" y="0"/>
                  </a:moveTo>
                  <a:lnTo>
                    <a:pt x="0" y="0"/>
                  </a:lnTo>
                  <a:lnTo>
                    <a:pt x="0" y="628068"/>
                  </a:lnTo>
                  <a:lnTo>
                    <a:pt x="7251" y="62806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538">
              <a:extLst>
                <a:ext uri="{FF2B5EF4-FFF2-40B4-BE49-F238E27FC236}">
                  <a16:creationId xmlns:a16="http://schemas.microsoft.com/office/drawing/2014/main" id="{5195AF47-92BB-2DEE-4726-1D03FDAA51C0}"/>
                </a:ext>
              </a:extLst>
            </p:cNvPr>
            <p:cNvSpPr/>
            <p:nvPr/>
          </p:nvSpPr>
          <p:spPr>
            <a:xfrm>
              <a:off x="4659693" y="4376267"/>
              <a:ext cx="2054225" cy="260350"/>
            </a:xfrm>
            <a:custGeom>
              <a:avLst/>
              <a:gdLst/>
              <a:ahLst/>
              <a:cxnLst/>
              <a:rect l="l" t="t" r="r" b="b"/>
              <a:pathLst>
                <a:path w="2054225" h="260350">
                  <a:moveTo>
                    <a:pt x="-8391" y="249747"/>
                  </a:moveTo>
                  <a:lnTo>
                    <a:pt x="99533" y="239759"/>
                  </a:lnTo>
                  <a:lnTo>
                    <a:pt x="207445" y="226604"/>
                  </a:lnTo>
                  <a:lnTo>
                    <a:pt x="315345" y="211845"/>
                  </a:lnTo>
                  <a:lnTo>
                    <a:pt x="423270" y="196094"/>
                  </a:lnTo>
                  <a:lnTo>
                    <a:pt x="531182" y="179758"/>
                  </a:lnTo>
                  <a:lnTo>
                    <a:pt x="639081" y="163142"/>
                  </a:lnTo>
                  <a:lnTo>
                    <a:pt x="746993" y="146475"/>
                  </a:lnTo>
                  <a:lnTo>
                    <a:pt x="854918" y="129935"/>
                  </a:lnTo>
                  <a:lnTo>
                    <a:pt x="962830" y="113676"/>
                  </a:lnTo>
                  <a:lnTo>
                    <a:pt x="1070742" y="97823"/>
                  </a:lnTo>
                  <a:lnTo>
                    <a:pt x="1178655" y="82492"/>
                  </a:lnTo>
                  <a:lnTo>
                    <a:pt x="1286567" y="67772"/>
                  </a:lnTo>
                  <a:lnTo>
                    <a:pt x="1394479" y="53751"/>
                  </a:lnTo>
                  <a:lnTo>
                    <a:pt x="1502391" y="40532"/>
                  </a:lnTo>
                  <a:lnTo>
                    <a:pt x="1610303" y="28203"/>
                  </a:lnTo>
                  <a:lnTo>
                    <a:pt x="1718215" y="16867"/>
                  </a:lnTo>
                  <a:lnTo>
                    <a:pt x="1826102" y="6587"/>
                  </a:lnTo>
                  <a:lnTo>
                    <a:pt x="1934027" y="-2547"/>
                  </a:lnTo>
                  <a:lnTo>
                    <a:pt x="2041944" y="-10460"/>
                  </a:lnTo>
                </a:path>
              </a:pathLst>
            </a:custGeom>
            <a:ln w="7277">
              <a:solidFill>
                <a:srgbClr val="FF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539">
              <a:extLst>
                <a:ext uri="{FF2B5EF4-FFF2-40B4-BE49-F238E27FC236}">
                  <a16:creationId xmlns:a16="http://schemas.microsoft.com/office/drawing/2014/main" id="{08B610B4-8ACD-C342-053C-FA768402746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5593" y="4349776"/>
              <a:ext cx="2141686" cy="1348472"/>
            </a:xfrm>
            <a:prstGeom prst="rect">
              <a:avLst/>
            </a:prstGeom>
          </p:spPr>
        </p:pic>
        <p:sp>
          <p:nvSpPr>
            <p:cNvPr id="370" name="object 540">
              <a:extLst>
                <a:ext uri="{FF2B5EF4-FFF2-40B4-BE49-F238E27FC236}">
                  <a16:creationId xmlns:a16="http://schemas.microsoft.com/office/drawing/2014/main" id="{5D4735F7-213A-AACC-9C38-D89EF5F84A80}"/>
                </a:ext>
              </a:extLst>
            </p:cNvPr>
            <p:cNvSpPr/>
            <p:nvPr/>
          </p:nvSpPr>
          <p:spPr>
            <a:xfrm>
              <a:off x="4605655" y="4645240"/>
              <a:ext cx="2054225" cy="1115695"/>
            </a:xfrm>
            <a:custGeom>
              <a:avLst/>
              <a:gdLst/>
              <a:ahLst/>
              <a:cxnLst/>
              <a:rect l="l" t="t" r="r" b="b"/>
              <a:pathLst>
                <a:path w="2054225" h="1115695">
                  <a:moveTo>
                    <a:pt x="-8296" y="-9976"/>
                  </a:moveTo>
                  <a:lnTo>
                    <a:pt x="99616" y="-4480"/>
                  </a:lnTo>
                  <a:lnTo>
                    <a:pt x="207515" y="28548"/>
                  </a:lnTo>
                  <a:lnTo>
                    <a:pt x="315440" y="137812"/>
                  </a:lnTo>
                  <a:lnTo>
                    <a:pt x="423352" y="214352"/>
                  </a:lnTo>
                  <a:lnTo>
                    <a:pt x="531251" y="267954"/>
                  </a:lnTo>
                  <a:lnTo>
                    <a:pt x="639164" y="321899"/>
                  </a:lnTo>
                  <a:lnTo>
                    <a:pt x="747088" y="366721"/>
                  </a:lnTo>
                  <a:lnTo>
                    <a:pt x="855001" y="429445"/>
                  </a:lnTo>
                  <a:lnTo>
                    <a:pt x="962900" y="495337"/>
                  </a:lnTo>
                  <a:lnTo>
                    <a:pt x="1070812" y="540210"/>
                  </a:lnTo>
                  <a:lnTo>
                    <a:pt x="1178737" y="603723"/>
                  </a:lnTo>
                  <a:lnTo>
                    <a:pt x="1286636" y="662019"/>
                  </a:lnTo>
                  <a:lnTo>
                    <a:pt x="1394549" y="725570"/>
                  </a:lnTo>
                  <a:lnTo>
                    <a:pt x="1502461" y="791398"/>
                  </a:lnTo>
                  <a:lnTo>
                    <a:pt x="1610386" y="866730"/>
                  </a:lnTo>
                  <a:lnTo>
                    <a:pt x="1718285" y="943029"/>
                  </a:lnTo>
                  <a:lnTo>
                    <a:pt x="1826197" y="1004505"/>
                  </a:lnTo>
                  <a:lnTo>
                    <a:pt x="1934122" y="1068794"/>
                  </a:lnTo>
                  <a:lnTo>
                    <a:pt x="2042021" y="1107662"/>
                  </a:lnTo>
                </a:path>
              </a:pathLst>
            </a:custGeom>
            <a:ln w="7271">
              <a:solidFill>
                <a:srgbClr val="FFA4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541">
              <a:extLst>
                <a:ext uri="{FF2B5EF4-FFF2-40B4-BE49-F238E27FC236}">
                  <a16:creationId xmlns:a16="http://schemas.microsoft.com/office/drawing/2014/main" id="{D02B39FA-A0DF-FB27-07F7-56466205D07C}"/>
                </a:ext>
              </a:extLst>
            </p:cNvPr>
            <p:cNvSpPr/>
            <p:nvPr/>
          </p:nvSpPr>
          <p:spPr>
            <a:xfrm>
              <a:off x="4583569" y="46209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542">
              <a:extLst>
                <a:ext uri="{FF2B5EF4-FFF2-40B4-BE49-F238E27FC236}">
                  <a16:creationId xmlns:a16="http://schemas.microsoft.com/office/drawing/2014/main" id="{AC707EEF-AD36-092E-3F7C-D46043B68406}"/>
                </a:ext>
              </a:extLst>
            </p:cNvPr>
            <p:cNvSpPr/>
            <p:nvPr/>
          </p:nvSpPr>
          <p:spPr>
            <a:xfrm>
              <a:off x="4583565" y="462070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51"/>
                  </a:lnTo>
                  <a:lnTo>
                    <a:pt x="17038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543">
              <a:extLst>
                <a:ext uri="{FF2B5EF4-FFF2-40B4-BE49-F238E27FC236}">
                  <a16:creationId xmlns:a16="http://schemas.microsoft.com/office/drawing/2014/main" id="{A9281C9F-47E8-1BB8-D30F-5B7CCA54AFE7}"/>
                </a:ext>
              </a:extLst>
            </p:cNvPr>
            <p:cNvSpPr/>
            <p:nvPr/>
          </p:nvSpPr>
          <p:spPr>
            <a:xfrm>
              <a:off x="4691481" y="462640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544">
              <a:extLst>
                <a:ext uri="{FF2B5EF4-FFF2-40B4-BE49-F238E27FC236}">
                  <a16:creationId xmlns:a16="http://schemas.microsoft.com/office/drawing/2014/main" id="{E58BBE54-B5F2-377D-F2EC-330BB23D4D40}"/>
                </a:ext>
              </a:extLst>
            </p:cNvPr>
            <p:cNvSpPr/>
            <p:nvPr/>
          </p:nvSpPr>
          <p:spPr>
            <a:xfrm>
              <a:off x="4691477" y="462620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51"/>
                  </a:lnTo>
                  <a:lnTo>
                    <a:pt x="17038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545">
              <a:extLst>
                <a:ext uri="{FF2B5EF4-FFF2-40B4-BE49-F238E27FC236}">
                  <a16:creationId xmlns:a16="http://schemas.microsoft.com/office/drawing/2014/main" id="{223A1ED9-AD35-487B-5519-70F401690ACC}"/>
                </a:ext>
              </a:extLst>
            </p:cNvPr>
            <p:cNvSpPr/>
            <p:nvPr/>
          </p:nvSpPr>
          <p:spPr>
            <a:xfrm>
              <a:off x="4799380" y="465943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546">
              <a:extLst>
                <a:ext uri="{FF2B5EF4-FFF2-40B4-BE49-F238E27FC236}">
                  <a16:creationId xmlns:a16="http://schemas.microsoft.com/office/drawing/2014/main" id="{942FFB99-DB2B-9607-0080-2803F98F16B4}"/>
                </a:ext>
              </a:extLst>
            </p:cNvPr>
            <p:cNvSpPr/>
            <p:nvPr/>
          </p:nvSpPr>
          <p:spPr>
            <a:xfrm>
              <a:off x="4799377" y="465922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49"/>
                  </a:lnTo>
                  <a:lnTo>
                    <a:pt x="13793" y="20114"/>
                  </a:lnTo>
                  <a:lnTo>
                    <a:pt x="22325" y="26349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547">
              <a:extLst>
                <a:ext uri="{FF2B5EF4-FFF2-40B4-BE49-F238E27FC236}">
                  <a16:creationId xmlns:a16="http://schemas.microsoft.com/office/drawing/2014/main" id="{832AE9AB-99AF-91D9-A241-A6390EA6EF4B}"/>
                </a:ext>
              </a:extLst>
            </p:cNvPr>
            <p:cNvSpPr/>
            <p:nvPr/>
          </p:nvSpPr>
          <p:spPr>
            <a:xfrm>
              <a:off x="4907292" y="47686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548">
              <a:extLst>
                <a:ext uri="{FF2B5EF4-FFF2-40B4-BE49-F238E27FC236}">
                  <a16:creationId xmlns:a16="http://schemas.microsoft.com/office/drawing/2014/main" id="{FFCE451F-5607-86F4-E035-22E49A95EDAA}"/>
                </a:ext>
              </a:extLst>
            </p:cNvPr>
            <p:cNvSpPr/>
            <p:nvPr/>
          </p:nvSpPr>
          <p:spPr>
            <a:xfrm>
              <a:off x="4907302" y="47684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51"/>
                  </a:lnTo>
                  <a:lnTo>
                    <a:pt x="17051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549">
              <a:extLst>
                <a:ext uri="{FF2B5EF4-FFF2-40B4-BE49-F238E27FC236}">
                  <a16:creationId xmlns:a16="http://schemas.microsoft.com/office/drawing/2014/main" id="{7975D655-E4CB-3CB0-2823-DD6C569BB97F}"/>
                </a:ext>
              </a:extLst>
            </p:cNvPr>
            <p:cNvSpPr/>
            <p:nvPr/>
          </p:nvSpPr>
          <p:spPr>
            <a:xfrm>
              <a:off x="5015217" y="484524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550">
              <a:extLst>
                <a:ext uri="{FF2B5EF4-FFF2-40B4-BE49-F238E27FC236}">
                  <a16:creationId xmlns:a16="http://schemas.microsoft.com/office/drawing/2014/main" id="{83F37AC8-4B08-E0EF-BE1A-917A09782D67}"/>
                </a:ext>
              </a:extLst>
            </p:cNvPr>
            <p:cNvSpPr/>
            <p:nvPr/>
          </p:nvSpPr>
          <p:spPr>
            <a:xfrm>
              <a:off x="5015214" y="484503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551">
              <a:extLst>
                <a:ext uri="{FF2B5EF4-FFF2-40B4-BE49-F238E27FC236}">
                  <a16:creationId xmlns:a16="http://schemas.microsoft.com/office/drawing/2014/main" id="{9D950B0B-5FC9-A11E-9E0A-AE1834FCAD6A}"/>
                </a:ext>
              </a:extLst>
            </p:cNvPr>
            <p:cNvSpPr/>
            <p:nvPr/>
          </p:nvSpPr>
          <p:spPr>
            <a:xfrm>
              <a:off x="5123129" y="489883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79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79" y="20116"/>
                  </a:lnTo>
                  <a:lnTo>
                    <a:pt x="22313" y="26327"/>
                  </a:lnTo>
                  <a:lnTo>
                    <a:pt x="19049" y="16268"/>
                  </a:lnTo>
                  <a:lnTo>
                    <a:pt x="27571" y="10058"/>
                  </a:lnTo>
                  <a:lnTo>
                    <a:pt x="17043" y="10058"/>
                  </a:lnTo>
                  <a:lnTo>
                    <a:pt x="13779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552">
              <a:extLst>
                <a:ext uri="{FF2B5EF4-FFF2-40B4-BE49-F238E27FC236}">
                  <a16:creationId xmlns:a16="http://schemas.microsoft.com/office/drawing/2014/main" id="{CC439E8B-3FBD-0DE8-E49E-42E32FD1DC86}"/>
                </a:ext>
              </a:extLst>
            </p:cNvPr>
            <p:cNvSpPr/>
            <p:nvPr/>
          </p:nvSpPr>
          <p:spPr>
            <a:xfrm>
              <a:off x="5123126" y="489863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80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80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73" y="10063"/>
                  </a:lnTo>
                  <a:lnTo>
                    <a:pt x="17038" y="10063"/>
                  </a:lnTo>
                  <a:lnTo>
                    <a:pt x="13780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553">
              <a:extLst>
                <a:ext uri="{FF2B5EF4-FFF2-40B4-BE49-F238E27FC236}">
                  <a16:creationId xmlns:a16="http://schemas.microsoft.com/office/drawing/2014/main" id="{657FCE62-9753-1450-1194-113AFDEC0F39}"/>
                </a:ext>
              </a:extLst>
            </p:cNvPr>
            <p:cNvSpPr/>
            <p:nvPr/>
          </p:nvSpPr>
          <p:spPr>
            <a:xfrm>
              <a:off x="5231028" y="49527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554">
              <a:extLst>
                <a:ext uri="{FF2B5EF4-FFF2-40B4-BE49-F238E27FC236}">
                  <a16:creationId xmlns:a16="http://schemas.microsoft.com/office/drawing/2014/main" id="{6BF277CB-5DF1-0847-50A4-579960F5FE49}"/>
                </a:ext>
              </a:extLst>
            </p:cNvPr>
            <p:cNvSpPr/>
            <p:nvPr/>
          </p:nvSpPr>
          <p:spPr>
            <a:xfrm>
              <a:off x="5231025" y="49525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555">
              <a:extLst>
                <a:ext uri="{FF2B5EF4-FFF2-40B4-BE49-F238E27FC236}">
                  <a16:creationId xmlns:a16="http://schemas.microsoft.com/office/drawing/2014/main" id="{7993CC4F-D8A8-5D48-F5E0-D80D8FBE5BCC}"/>
                </a:ext>
              </a:extLst>
            </p:cNvPr>
            <p:cNvSpPr/>
            <p:nvPr/>
          </p:nvSpPr>
          <p:spPr>
            <a:xfrm>
              <a:off x="5338953" y="499758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70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62" y="16281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556">
              <a:extLst>
                <a:ext uri="{FF2B5EF4-FFF2-40B4-BE49-F238E27FC236}">
                  <a16:creationId xmlns:a16="http://schemas.microsoft.com/office/drawing/2014/main" id="{F15D5E06-59AC-D58B-5405-498681694D91}"/>
                </a:ext>
              </a:extLst>
            </p:cNvPr>
            <p:cNvSpPr/>
            <p:nvPr/>
          </p:nvSpPr>
          <p:spPr>
            <a:xfrm>
              <a:off x="5338950" y="49974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557">
              <a:extLst>
                <a:ext uri="{FF2B5EF4-FFF2-40B4-BE49-F238E27FC236}">
                  <a16:creationId xmlns:a16="http://schemas.microsoft.com/office/drawing/2014/main" id="{5F545DE0-549D-1D84-BD23-4A2D16CBAE18}"/>
                </a:ext>
              </a:extLst>
            </p:cNvPr>
            <p:cNvSpPr/>
            <p:nvPr/>
          </p:nvSpPr>
          <p:spPr>
            <a:xfrm>
              <a:off x="5446865" y="506031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558">
              <a:extLst>
                <a:ext uri="{FF2B5EF4-FFF2-40B4-BE49-F238E27FC236}">
                  <a16:creationId xmlns:a16="http://schemas.microsoft.com/office/drawing/2014/main" id="{D45AE064-320D-7CEB-974C-BC315310D5D7}"/>
                </a:ext>
              </a:extLst>
            </p:cNvPr>
            <p:cNvSpPr/>
            <p:nvPr/>
          </p:nvSpPr>
          <p:spPr>
            <a:xfrm>
              <a:off x="5446862" y="506013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559">
              <a:extLst>
                <a:ext uri="{FF2B5EF4-FFF2-40B4-BE49-F238E27FC236}">
                  <a16:creationId xmlns:a16="http://schemas.microsoft.com/office/drawing/2014/main" id="{FBC8A5BC-7A83-FD7C-A3D2-F5346892BDDB}"/>
                </a:ext>
              </a:extLst>
            </p:cNvPr>
            <p:cNvSpPr/>
            <p:nvPr/>
          </p:nvSpPr>
          <p:spPr>
            <a:xfrm>
              <a:off x="5554764" y="512620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560">
              <a:extLst>
                <a:ext uri="{FF2B5EF4-FFF2-40B4-BE49-F238E27FC236}">
                  <a16:creationId xmlns:a16="http://schemas.microsoft.com/office/drawing/2014/main" id="{5711C63E-F983-D1B4-D437-116BEE9784CC}"/>
                </a:ext>
              </a:extLst>
            </p:cNvPr>
            <p:cNvSpPr/>
            <p:nvPr/>
          </p:nvSpPr>
          <p:spPr>
            <a:xfrm>
              <a:off x="5554762" y="512602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561">
              <a:extLst>
                <a:ext uri="{FF2B5EF4-FFF2-40B4-BE49-F238E27FC236}">
                  <a16:creationId xmlns:a16="http://schemas.microsoft.com/office/drawing/2014/main" id="{B7151EF2-6495-2EB7-E031-9FB2087FEBB5}"/>
                </a:ext>
              </a:extLst>
            </p:cNvPr>
            <p:cNvSpPr/>
            <p:nvPr/>
          </p:nvSpPr>
          <p:spPr>
            <a:xfrm>
              <a:off x="5662676" y="51710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562">
              <a:extLst>
                <a:ext uri="{FF2B5EF4-FFF2-40B4-BE49-F238E27FC236}">
                  <a16:creationId xmlns:a16="http://schemas.microsoft.com/office/drawing/2014/main" id="{042DACC9-5F9D-7890-1BD1-ED3C44A00204}"/>
                </a:ext>
              </a:extLst>
            </p:cNvPr>
            <p:cNvSpPr/>
            <p:nvPr/>
          </p:nvSpPr>
          <p:spPr>
            <a:xfrm>
              <a:off x="5662674" y="517090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79" y="16272"/>
                  </a:lnTo>
                  <a:lnTo>
                    <a:pt x="27599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563">
              <a:extLst>
                <a:ext uri="{FF2B5EF4-FFF2-40B4-BE49-F238E27FC236}">
                  <a16:creationId xmlns:a16="http://schemas.microsoft.com/office/drawing/2014/main" id="{FDAF53B9-8506-A1A2-805A-168764EB6697}"/>
                </a:ext>
              </a:extLst>
            </p:cNvPr>
            <p:cNvSpPr/>
            <p:nvPr/>
          </p:nvSpPr>
          <p:spPr>
            <a:xfrm>
              <a:off x="5770587" y="52345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804" y="0"/>
                  </a:moveTo>
                  <a:lnTo>
                    <a:pt x="10540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83" y="26327"/>
                  </a:lnTo>
                  <a:lnTo>
                    <a:pt x="13804" y="20116"/>
                  </a:lnTo>
                  <a:lnTo>
                    <a:pt x="22326" y="26327"/>
                  </a:lnTo>
                  <a:lnTo>
                    <a:pt x="19062" y="16281"/>
                  </a:lnTo>
                  <a:lnTo>
                    <a:pt x="27597" y="10058"/>
                  </a:lnTo>
                  <a:lnTo>
                    <a:pt x="17043" y="10058"/>
                  </a:lnTo>
                  <a:lnTo>
                    <a:pt x="13804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564">
              <a:extLst>
                <a:ext uri="{FF2B5EF4-FFF2-40B4-BE49-F238E27FC236}">
                  <a16:creationId xmlns:a16="http://schemas.microsoft.com/office/drawing/2014/main" id="{FE2AA1CB-DB60-81C5-8DA6-5A71F3AB8BF6}"/>
                </a:ext>
              </a:extLst>
            </p:cNvPr>
            <p:cNvSpPr/>
            <p:nvPr/>
          </p:nvSpPr>
          <p:spPr>
            <a:xfrm>
              <a:off x="5770586" y="523440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805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23"/>
                  </a:lnTo>
                  <a:lnTo>
                    <a:pt x="13805" y="20114"/>
                  </a:lnTo>
                  <a:lnTo>
                    <a:pt x="22325" y="26323"/>
                  </a:lnTo>
                  <a:lnTo>
                    <a:pt x="19067" y="16285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805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565">
              <a:extLst>
                <a:ext uri="{FF2B5EF4-FFF2-40B4-BE49-F238E27FC236}">
                  <a16:creationId xmlns:a16="http://schemas.microsoft.com/office/drawing/2014/main" id="{A3896690-36FC-0B9D-F0A8-B17736B783C4}"/>
                </a:ext>
              </a:extLst>
            </p:cNvPr>
            <p:cNvSpPr/>
            <p:nvPr/>
          </p:nvSpPr>
          <p:spPr>
            <a:xfrm>
              <a:off x="5878512" y="529289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71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566">
              <a:extLst>
                <a:ext uri="{FF2B5EF4-FFF2-40B4-BE49-F238E27FC236}">
                  <a16:creationId xmlns:a16="http://schemas.microsoft.com/office/drawing/2014/main" id="{A5C6E388-2129-169A-2EB3-66D1F855BF16}"/>
                </a:ext>
              </a:extLst>
            </p:cNvPr>
            <p:cNvSpPr/>
            <p:nvPr/>
          </p:nvSpPr>
          <p:spPr>
            <a:xfrm>
              <a:off x="5878498" y="529270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567">
              <a:extLst>
                <a:ext uri="{FF2B5EF4-FFF2-40B4-BE49-F238E27FC236}">
                  <a16:creationId xmlns:a16="http://schemas.microsoft.com/office/drawing/2014/main" id="{242DDF0C-D577-565D-E9B9-06C38EA33D89}"/>
                </a:ext>
              </a:extLst>
            </p:cNvPr>
            <p:cNvSpPr/>
            <p:nvPr/>
          </p:nvSpPr>
          <p:spPr>
            <a:xfrm>
              <a:off x="5986411" y="535641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81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81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568">
              <a:extLst>
                <a:ext uri="{FF2B5EF4-FFF2-40B4-BE49-F238E27FC236}">
                  <a16:creationId xmlns:a16="http://schemas.microsoft.com/office/drawing/2014/main" id="{9BA76888-3AB5-085D-71A4-9E3B59AF10DE}"/>
                </a:ext>
              </a:extLst>
            </p:cNvPr>
            <p:cNvSpPr/>
            <p:nvPr/>
          </p:nvSpPr>
          <p:spPr>
            <a:xfrm>
              <a:off x="5986410" y="5356243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569">
              <a:extLst>
                <a:ext uri="{FF2B5EF4-FFF2-40B4-BE49-F238E27FC236}">
                  <a16:creationId xmlns:a16="http://schemas.microsoft.com/office/drawing/2014/main" id="{4737AA79-A800-F8D7-CC94-BB16CBD0CE54}"/>
                </a:ext>
              </a:extLst>
            </p:cNvPr>
            <p:cNvSpPr/>
            <p:nvPr/>
          </p:nvSpPr>
          <p:spPr>
            <a:xfrm>
              <a:off x="6094323" y="542226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570">
              <a:extLst>
                <a:ext uri="{FF2B5EF4-FFF2-40B4-BE49-F238E27FC236}">
                  <a16:creationId xmlns:a16="http://schemas.microsoft.com/office/drawing/2014/main" id="{4151EFF2-BA13-BBCD-7560-82C8A21D14A9}"/>
                </a:ext>
              </a:extLst>
            </p:cNvPr>
            <p:cNvSpPr/>
            <p:nvPr/>
          </p:nvSpPr>
          <p:spPr>
            <a:xfrm>
              <a:off x="6094323" y="542209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79" y="16272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571">
              <a:extLst>
                <a:ext uri="{FF2B5EF4-FFF2-40B4-BE49-F238E27FC236}">
                  <a16:creationId xmlns:a16="http://schemas.microsoft.com/office/drawing/2014/main" id="{2A9483E1-BD98-6CEB-79C0-3F21B3256BE1}"/>
                </a:ext>
              </a:extLst>
            </p:cNvPr>
            <p:cNvSpPr/>
            <p:nvPr/>
          </p:nvSpPr>
          <p:spPr>
            <a:xfrm>
              <a:off x="6202248" y="549757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81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572">
              <a:extLst>
                <a:ext uri="{FF2B5EF4-FFF2-40B4-BE49-F238E27FC236}">
                  <a16:creationId xmlns:a16="http://schemas.microsoft.com/office/drawing/2014/main" id="{81006173-B203-7356-8808-43BCA8514F44}"/>
                </a:ext>
              </a:extLst>
            </p:cNvPr>
            <p:cNvSpPr/>
            <p:nvPr/>
          </p:nvSpPr>
          <p:spPr>
            <a:xfrm>
              <a:off x="6202247" y="5497403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61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54" y="16285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573">
              <a:extLst>
                <a:ext uri="{FF2B5EF4-FFF2-40B4-BE49-F238E27FC236}">
                  <a16:creationId xmlns:a16="http://schemas.microsoft.com/office/drawing/2014/main" id="{F7E3D5BC-1C35-0921-7232-D5D6FC23B6B8}"/>
                </a:ext>
              </a:extLst>
            </p:cNvPr>
            <p:cNvSpPr/>
            <p:nvPr/>
          </p:nvSpPr>
          <p:spPr>
            <a:xfrm>
              <a:off x="6310147" y="557390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574">
              <a:extLst>
                <a:ext uri="{FF2B5EF4-FFF2-40B4-BE49-F238E27FC236}">
                  <a16:creationId xmlns:a16="http://schemas.microsoft.com/office/drawing/2014/main" id="{87990D2A-3986-9634-9F61-7BDB345D72C0}"/>
                </a:ext>
              </a:extLst>
            </p:cNvPr>
            <p:cNvSpPr/>
            <p:nvPr/>
          </p:nvSpPr>
          <p:spPr>
            <a:xfrm>
              <a:off x="6310147" y="557374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575">
              <a:extLst>
                <a:ext uri="{FF2B5EF4-FFF2-40B4-BE49-F238E27FC236}">
                  <a16:creationId xmlns:a16="http://schemas.microsoft.com/office/drawing/2014/main" id="{F9D90424-D750-1742-0670-A407AE935A20}"/>
                </a:ext>
              </a:extLst>
            </p:cNvPr>
            <p:cNvSpPr/>
            <p:nvPr/>
          </p:nvSpPr>
          <p:spPr>
            <a:xfrm>
              <a:off x="6418059" y="563535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70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62" y="16281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576">
              <a:extLst>
                <a:ext uri="{FF2B5EF4-FFF2-40B4-BE49-F238E27FC236}">
                  <a16:creationId xmlns:a16="http://schemas.microsoft.com/office/drawing/2014/main" id="{9D4E2F30-268C-8FC2-64D1-B7EF6B1D85D7}"/>
                </a:ext>
              </a:extLst>
            </p:cNvPr>
            <p:cNvSpPr/>
            <p:nvPr/>
          </p:nvSpPr>
          <p:spPr>
            <a:xfrm>
              <a:off x="6418059" y="563519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85"/>
                  </a:lnTo>
                  <a:lnTo>
                    <a:pt x="27599" y="10063"/>
                  </a:lnTo>
                  <a:lnTo>
                    <a:pt x="17064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577">
              <a:extLst>
                <a:ext uri="{FF2B5EF4-FFF2-40B4-BE49-F238E27FC236}">
                  <a16:creationId xmlns:a16="http://schemas.microsoft.com/office/drawing/2014/main" id="{5812E91B-6D5B-C084-7296-0FE2F960DD10}"/>
                </a:ext>
              </a:extLst>
            </p:cNvPr>
            <p:cNvSpPr/>
            <p:nvPr/>
          </p:nvSpPr>
          <p:spPr>
            <a:xfrm>
              <a:off x="6525971" y="569964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804" y="0"/>
                  </a:moveTo>
                  <a:lnTo>
                    <a:pt x="10540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804" y="20116"/>
                  </a:lnTo>
                  <a:lnTo>
                    <a:pt x="22326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43" y="10058"/>
                  </a:lnTo>
                  <a:lnTo>
                    <a:pt x="13804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578">
              <a:extLst>
                <a:ext uri="{FF2B5EF4-FFF2-40B4-BE49-F238E27FC236}">
                  <a16:creationId xmlns:a16="http://schemas.microsoft.com/office/drawing/2014/main" id="{534CA4D2-18F4-AA50-1FA3-8A6E6182F93F}"/>
                </a:ext>
              </a:extLst>
            </p:cNvPr>
            <p:cNvSpPr/>
            <p:nvPr/>
          </p:nvSpPr>
          <p:spPr>
            <a:xfrm>
              <a:off x="6525971" y="569948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805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805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805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579">
              <a:extLst>
                <a:ext uri="{FF2B5EF4-FFF2-40B4-BE49-F238E27FC236}">
                  <a16:creationId xmlns:a16="http://schemas.microsoft.com/office/drawing/2014/main" id="{222F35FF-7957-F284-A081-D9AC9007A8A8}"/>
                </a:ext>
              </a:extLst>
            </p:cNvPr>
            <p:cNvSpPr/>
            <p:nvPr/>
          </p:nvSpPr>
          <p:spPr>
            <a:xfrm>
              <a:off x="6633895" y="57385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57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50" y="16281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580">
              <a:extLst>
                <a:ext uri="{FF2B5EF4-FFF2-40B4-BE49-F238E27FC236}">
                  <a16:creationId xmlns:a16="http://schemas.microsoft.com/office/drawing/2014/main" id="{F6459805-8607-FF43-BCF5-58BEC4C19D3D}"/>
                </a:ext>
              </a:extLst>
            </p:cNvPr>
            <p:cNvSpPr/>
            <p:nvPr/>
          </p:nvSpPr>
          <p:spPr>
            <a:xfrm>
              <a:off x="6633883" y="573834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25" y="26336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581">
              <a:extLst>
                <a:ext uri="{FF2B5EF4-FFF2-40B4-BE49-F238E27FC236}">
                  <a16:creationId xmlns:a16="http://schemas.microsoft.com/office/drawing/2014/main" id="{8906C725-CB17-249D-2C14-A674D003488F}"/>
                </a:ext>
              </a:extLst>
            </p:cNvPr>
            <p:cNvSpPr/>
            <p:nvPr/>
          </p:nvSpPr>
          <p:spPr>
            <a:xfrm>
              <a:off x="4543403" y="3870454"/>
              <a:ext cx="0" cy="2152015"/>
            </a:xfrm>
            <a:custGeom>
              <a:avLst/>
              <a:gdLst/>
              <a:ahLst/>
              <a:cxnLst/>
              <a:rect l="l" t="t" r="r" b="b"/>
              <a:pathLst>
                <a:path h="2152015">
                  <a:moveTo>
                    <a:pt x="0" y="2151957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582">
              <a:extLst>
                <a:ext uri="{FF2B5EF4-FFF2-40B4-BE49-F238E27FC236}">
                  <a16:creationId xmlns:a16="http://schemas.microsoft.com/office/drawing/2014/main" id="{746A8FB9-EE5C-11E2-FD45-89B061F79F20}"/>
                </a:ext>
              </a:extLst>
            </p:cNvPr>
            <p:cNvSpPr/>
            <p:nvPr/>
          </p:nvSpPr>
          <p:spPr>
            <a:xfrm>
              <a:off x="6701633" y="3870454"/>
              <a:ext cx="0" cy="2152015"/>
            </a:xfrm>
            <a:custGeom>
              <a:avLst/>
              <a:gdLst/>
              <a:ahLst/>
              <a:cxnLst/>
              <a:rect l="l" t="t" r="r" b="b"/>
              <a:pathLst>
                <a:path h="2152015">
                  <a:moveTo>
                    <a:pt x="0" y="2151957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583">
              <a:extLst>
                <a:ext uri="{FF2B5EF4-FFF2-40B4-BE49-F238E27FC236}">
                  <a16:creationId xmlns:a16="http://schemas.microsoft.com/office/drawing/2014/main" id="{2B425219-20FB-EB9B-000E-82D40304DD6E}"/>
                </a:ext>
              </a:extLst>
            </p:cNvPr>
            <p:cNvSpPr/>
            <p:nvPr/>
          </p:nvSpPr>
          <p:spPr>
            <a:xfrm>
              <a:off x="4538561" y="6017717"/>
              <a:ext cx="2168525" cy="10160"/>
            </a:xfrm>
            <a:custGeom>
              <a:avLst/>
              <a:gdLst/>
              <a:ahLst/>
              <a:cxnLst/>
              <a:rect l="l" t="t" r="r" b="b"/>
              <a:pathLst>
                <a:path w="2168525" h="10160">
                  <a:moveTo>
                    <a:pt x="2167902" y="0"/>
                  </a:moveTo>
                  <a:lnTo>
                    <a:pt x="0" y="0"/>
                  </a:lnTo>
                  <a:lnTo>
                    <a:pt x="0" y="9702"/>
                  </a:lnTo>
                  <a:lnTo>
                    <a:pt x="2167902" y="9702"/>
                  </a:lnTo>
                  <a:lnTo>
                    <a:pt x="21679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584">
              <a:extLst>
                <a:ext uri="{FF2B5EF4-FFF2-40B4-BE49-F238E27FC236}">
                  <a16:creationId xmlns:a16="http://schemas.microsoft.com/office/drawing/2014/main" id="{F252916E-A163-B955-6857-39FAC9546A40}"/>
                </a:ext>
              </a:extLst>
            </p:cNvPr>
            <p:cNvSpPr/>
            <p:nvPr/>
          </p:nvSpPr>
          <p:spPr>
            <a:xfrm>
              <a:off x="4543403" y="3870454"/>
              <a:ext cx="2158365" cy="0"/>
            </a:xfrm>
            <a:custGeom>
              <a:avLst/>
              <a:gdLst/>
              <a:ahLst/>
              <a:cxnLst/>
              <a:rect l="l" t="t" r="r" b="b"/>
              <a:pathLst>
                <a:path w="2158365">
                  <a:moveTo>
                    <a:pt x="0" y="0"/>
                  </a:moveTo>
                  <a:lnTo>
                    <a:pt x="215823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585">
              <a:extLst>
                <a:ext uri="{FF2B5EF4-FFF2-40B4-BE49-F238E27FC236}">
                  <a16:creationId xmlns:a16="http://schemas.microsoft.com/office/drawing/2014/main" id="{E79AE960-B47F-FE82-0DB4-32BC5467387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17501" y="3975773"/>
              <a:ext cx="718769" cy="283146"/>
            </a:xfrm>
            <a:prstGeom prst="rect">
              <a:avLst/>
            </a:prstGeom>
          </p:spPr>
        </p:pic>
        <p:pic>
          <p:nvPicPr>
            <p:cNvPr id="416" name="object 586">
              <a:extLst>
                <a:ext uri="{FF2B5EF4-FFF2-40B4-BE49-F238E27FC236}">
                  <a16:creationId xmlns:a16="http://schemas.microsoft.com/office/drawing/2014/main" id="{ED8B995B-A0CC-DEE2-4A96-85380CFD86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9980" y="5608459"/>
              <a:ext cx="703948" cy="387413"/>
            </a:xfrm>
            <a:prstGeom prst="rect">
              <a:avLst/>
            </a:prstGeom>
          </p:spPr>
        </p:pic>
        <p:pic>
          <p:nvPicPr>
            <p:cNvPr id="417" name="object 587">
              <a:extLst>
                <a:ext uri="{FF2B5EF4-FFF2-40B4-BE49-F238E27FC236}">
                  <a16:creationId xmlns:a16="http://schemas.microsoft.com/office/drawing/2014/main" id="{60A58D7B-A522-DDFE-8619-51DD03A39D9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9980" y="3897376"/>
              <a:ext cx="771639" cy="295224"/>
            </a:xfrm>
            <a:prstGeom prst="rect">
              <a:avLst/>
            </a:prstGeom>
          </p:spPr>
        </p:pic>
      </p:grpSp>
      <p:sp>
        <p:nvSpPr>
          <p:cNvPr id="419" name="Content Placeholder 2">
            <a:extLst>
              <a:ext uri="{FF2B5EF4-FFF2-40B4-BE49-F238E27FC236}">
                <a16:creationId xmlns:a16="http://schemas.microsoft.com/office/drawing/2014/main" id="{6E28BBB1-F83D-B0DD-B9FA-FBE5B00D15A2}"/>
              </a:ext>
            </a:extLst>
          </p:cNvPr>
          <p:cNvSpPr txBox="1">
            <a:spLocks/>
          </p:cNvSpPr>
          <p:nvPr/>
        </p:nvSpPr>
        <p:spPr>
          <a:xfrm>
            <a:off x="7702483" y="2431086"/>
            <a:ext cx="3973910" cy="3464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At early stages, pressure gradient is generated </a:t>
            </a:r>
            <a:br>
              <a:rPr lang="en-US"/>
            </a:br>
            <a:r>
              <a:rPr lang="en-US"/>
              <a:t>– positive v</a:t>
            </a:r>
            <a:r>
              <a:rPr lang="en-US" baseline="-25000"/>
              <a:t>2</a:t>
            </a:r>
            <a:r>
              <a:rPr lang="en-US"/>
              <a:t> of the whole system</a:t>
            </a:r>
          </a:p>
          <a:p>
            <a:r>
              <a:rPr lang="en-US"/>
              <a:t>Only nucleons not hindered by spectator matter can decouple – negative v</a:t>
            </a:r>
            <a:r>
              <a:rPr lang="en-US" baseline="-25000"/>
              <a:t>2</a:t>
            </a:r>
            <a:r>
              <a:rPr lang="en-US"/>
              <a:t> of emitted particles</a:t>
            </a:r>
          </a:p>
          <a:p>
            <a:r>
              <a:rPr lang="en-US"/>
              <a:t>Dileptons decouple when they are produced and they might see the positive v</a:t>
            </a:r>
            <a:r>
              <a:rPr lang="en-US" baseline="-25000"/>
              <a:t>2</a:t>
            </a:r>
            <a:r>
              <a:rPr lang="en-US"/>
              <a:t>!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90422B36-C837-859B-D441-3F0CCFA9E33C}"/>
              </a:ext>
            </a:extLst>
          </p:cNvPr>
          <p:cNvSpPr txBox="1"/>
          <p:nvPr/>
        </p:nvSpPr>
        <p:spPr>
          <a:xfrm>
            <a:off x="1703319" y="2249799"/>
            <a:ext cx="2339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/>
              <a:t>Reichert </a:t>
            </a:r>
            <a:r>
              <a:rPr lang="en-US" i="1"/>
              <a:t>et al.</a:t>
            </a:r>
            <a:r>
              <a:rPr lang="en-US"/>
              <a:t>, Phys. Lett. B </a:t>
            </a:r>
            <a:r>
              <a:rPr lang="en-US" b="1"/>
              <a:t>841</a:t>
            </a:r>
            <a:r>
              <a:rPr lang="en-US"/>
              <a:t> (2023) 137947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EE1C0C3-B845-A4A7-C7E0-8812DDF7D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AE97-403A-1D59-136D-E5D0B84F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Outlook: dilepton polarization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82F3C-2E2D-CFB1-E645-50F479B9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23</a:t>
            </a:fld>
            <a:endParaRPr lang="en-US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CF71711F-6326-6F75-D74A-B6BEE3D1BBB4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2200" y="3505200"/>
            <a:ext cx="3090735" cy="3009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A65CE5F-42BF-1984-E0A5-5EB4F83AA2C4}"/>
                  </a:ext>
                </a:extLst>
              </p:cNvPr>
              <p:cNvSpPr txBox="1">
                <a:spLocks/>
              </p:cNvSpPr>
              <p:nvPr>
                <p:custDataLst>
                  <p:tags r:id="rId1"/>
                </p:custDataLst>
              </p:nvPr>
            </p:nvSpPr>
            <p:spPr>
              <a:xfrm>
                <a:off x="5973417" y="1952724"/>
                <a:ext cx="6092687" cy="17927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DE"/>
                </a:defPPr>
                <a:lvl1pPr marL="228600" indent="-228600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</a:defRPr>
                </a:lvl1pPr>
                <a:lvl2pPr lvl="1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</a:defRPr>
                </a:lvl2pPr>
                <a:lvl3pPr marL="6858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</a:defRPr>
                </a:lvl3pPr>
                <a:lvl4pPr marL="9144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</a:defRPr>
                </a:lvl4pPr>
                <a:lvl5pPr marL="11430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lvl="1"/>
                <a:r>
                  <a:rPr lang="en-US"/>
                  <a:t>Distinguish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/>
                  <a:t> production mechanisms</a:t>
                </a:r>
              </a:p>
              <a:p>
                <a:pPr lvl="2"/>
                <a:r>
                  <a:rPr lang="en-US"/>
                  <a:t>Connection to the NN reference</a:t>
                </a:r>
              </a:p>
              <a:p>
                <a:pPr lvl="1"/>
                <a:r>
                  <a:rPr lang="en-US"/>
                  <a:t>Sensitive to the degree of equilibration</a:t>
                </a:r>
              </a:p>
              <a:p>
                <a:pPr lvl="1"/>
                <a:r>
                  <a:rPr lang="en-US"/>
                  <a:t>On-going work to extract coefficients of 2D angular distribution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A65CE5F-42BF-1984-E0A5-5EB4F83AA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973417" y="1952724"/>
                <a:ext cx="6092687" cy="17927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B9C14-6BAC-BEC3-93B0-9D655541C763}"/>
                  </a:ext>
                </a:extLst>
              </p:cNvPr>
              <p:cNvSpPr txBox="1">
                <a:spLocks/>
              </p:cNvSpPr>
              <p:nvPr>
                <p:custDataLst>
                  <p:tags r:id="rId2"/>
                </p:custDataLst>
              </p:nvPr>
            </p:nvSpPr>
            <p:spPr>
              <a:xfrm>
                <a:off x="-134800" y="1941885"/>
                <a:ext cx="6510200" cy="24756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DE"/>
                </a:defPPr>
                <a:lvl1pPr marL="228600" indent="-228600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</a:defRPr>
                </a:lvl1pPr>
                <a:lvl2pPr lvl="1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</a:defRPr>
                </a:lvl2pPr>
                <a:lvl3pPr marL="6858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</a:defRPr>
                </a:lvl3pPr>
                <a:lvl4pPr marL="9144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</a:defRPr>
                </a:lvl4pPr>
                <a:lvl5pPr marL="1143000" indent="-228600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lvl="1"/>
                <a:r>
                  <a:rPr lang="en-US"/>
                  <a:t>Angular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/>
                  <a:t> rest frame depends on the polarization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/>
                  <a:t>:</a:t>
                </a:r>
                <a:br>
                  <a:rPr lang="en-US"/>
                </a:b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x</m:t>
                        </m:r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𝒩</m:t>
                    </m:r>
                    <m:r>
                      <a:rPr lang="de-DE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1+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de-DE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x-IV_mathan">
                        <a:latin typeface="Cambria Math" panose="02040503050406030204" pitchFamily="18" charset="0"/>
                      </a:rPr>
                      <m:t>θ</m:t>
                    </m:r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br>
                  <a:rPr lang="pl-PL"/>
                </a:br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𝜃𝜑</m:t>
                        </m:r>
                      </m:sub>
                    </m:sSub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l-GR">
                                <a:latin typeface="Cambria Math" panose="02040503050406030204" pitchFamily="18" charset="0"/>
                              </a:rPr>
                              <m:t>𝜑</m:t>
                            </m:r>
                          </m:sub>
                          <m:sup>
                            <m:r>
                              <a:rPr lang="el-GR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θ</m:t>
                        </m:r>
                        <m:func>
                          <m:func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  <m:r>
                          <a:rPr lang="de-DE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𝜃𝜑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  <m:func>
                          <m:func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func>
                          <m:func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  <m:r>
                          <a:rPr lang="pl-PL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br>
                  <a:rPr lang="en-US"/>
                </a:br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lvl="2"/>
                <a:endParaRPr lang="en-US"/>
              </a:p>
              <a:p>
                <a:pPr lvl="2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B9C14-6BAC-BEC3-93B0-9D655541C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-134800" y="1941885"/>
                <a:ext cx="6510200" cy="2475678"/>
              </a:xfrm>
              <a:prstGeom prst="rect">
                <a:avLst/>
              </a:prstGeom>
              <a:blipFill>
                <a:blip r:embed="rId8"/>
                <a:stretch>
                  <a:fillRect t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C3F7AFF-D641-2989-6D75-73715AED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pic>
        <p:nvPicPr>
          <p:cNvPr id="4" name="Picture 3" descr="A group of graphs showing different sizes of graphs&#10;&#10;Description automatically generated with medium confidence">
            <a:extLst>
              <a:ext uri="{FF2B5EF4-FFF2-40B4-BE49-F238E27FC236}">
                <a16:creationId xmlns:a16="http://schemas.microsoft.com/office/drawing/2014/main" id="{9D36BFE9-D334-E919-2C9D-706229CD2F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3074"/>
          <a:stretch/>
        </p:blipFill>
        <p:spPr>
          <a:xfrm>
            <a:off x="6576973" y="3674163"/>
            <a:ext cx="4833493" cy="3148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4">
                <a:extLst>
                  <a:ext uri="{FF2B5EF4-FFF2-40B4-BE49-F238E27FC236}">
                    <a16:creationId xmlns:a16="http://schemas.microsoft.com/office/drawing/2014/main" id="{A36DB750-20B2-264F-0678-8B9CD352D7D1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12" name="Rechteck 14">
                <a:extLst>
                  <a:ext uri="{FF2B5EF4-FFF2-40B4-BE49-F238E27FC236}">
                    <a16:creationId xmlns:a16="http://schemas.microsoft.com/office/drawing/2014/main" id="{A36DB750-20B2-264F-0678-8B9CD352D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591187"/>
              </a:xfrm>
              <a:prstGeom prst="rect">
                <a:avLst/>
              </a:prstGeom>
              <a:blipFill>
                <a:blip r:embed="rId10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CAB777E-D23B-98CF-3EE4-0000CBA6C0AE}"/>
              </a:ext>
            </a:extLst>
          </p:cNvPr>
          <p:cNvSpPr txBox="1"/>
          <p:nvPr/>
        </p:nvSpPr>
        <p:spPr>
          <a:xfrm>
            <a:off x="1787396" y="3591894"/>
            <a:ext cx="2172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err="1"/>
              <a:t>Seck</a:t>
            </a:r>
            <a:r>
              <a:rPr lang="en-US"/>
              <a:t> </a:t>
            </a:r>
            <a:r>
              <a:rPr lang="en-US" i="1"/>
              <a:t>et al.</a:t>
            </a:r>
            <a:r>
              <a:rPr lang="en-US"/>
              <a:t>, Phys. Lett. B </a:t>
            </a:r>
            <a:r>
              <a:rPr lang="en-US" b="1"/>
              <a:t>861</a:t>
            </a:r>
            <a:r>
              <a:rPr lang="en-US"/>
              <a:t> (2025) 139267</a:t>
            </a:r>
          </a:p>
        </p:txBody>
      </p:sp>
    </p:spTree>
    <p:extLst>
      <p:ext uri="{BB962C8B-B14F-4D97-AF65-F5344CB8AC3E}">
        <p14:creationId xmlns:p14="http://schemas.microsoft.com/office/powerpoint/2010/main" val="48633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A113-6E9E-F346-B46A-CCE96D0E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Even lower-energy data: </a:t>
            </a:r>
            <a:br>
              <a:rPr lang="en-DE"/>
            </a:br>
            <a:r>
              <a:rPr lang="en-DE"/>
              <a:t>Feb 2024 + Apr 2025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055C9C-BA08-694B-8025-66B7B5688143}"/>
              </a:ext>
            </a:extLst>
          </p:cNvPr>
          <p:cNvSpPr txBox="1">
            <a:spLocks/>
          </p:cNvSpPr>
          <p:nvPr/>
        </p:nvSpPr>
        <p:spPr>
          <a:xfrm>
            <a:off x="578391" y="1923116"/>
            <a:ext cx="4838159" cy="4302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Au-Au collisions – beam energy scan</a:t>
            </a:r>
            <a:br>
              <a:rPr lang="en-US"/>
            </a:br>
            <a:r>
              <a:rPr lang="en-US"/>
              <a:t>from </a:t>
            </a:r>
            <a:r>
              <a:rPr lang="en-US" err="1"/>
              <a:t>E</a:t>
            </a:r>
            <a:r>
              <a:rPr lang="en-US" baseline="-25000" err="1"/>
              <a:t>kin</a:t>
            </a:r>
            <a:r>
              <a:rPr lang="en-US"/>
              <a:t> = 0.2A GeV to 0.8A GeV</a:t>
            </a:r>
          </a:p>
          <a:p>
            <a:r>
              <a:rPr lang="en-US"/>
              <a:t>Main motivation:</a:t>
            </a:r>
          </a:p>
          <a:p>
            <a:pPr lvl="1"/>
            <a:r>
              <a:rPr lang="en-US"/>
              <a:t>Changes in baryon number fluctuations due to proximity of the critical point of the nuclear liquid-gas phase transition</a:t>
            </a:r>
          </a:p>
          <a:p>
            <a:pPr lvl="1"/>
            <a:r>
              <a:rPr lang="en-US"/>
              <a:t>Studying limitations of statistical hadronization models</a:t>
            </a:r>
          </a:p>
          <a:p>
            <a:r>
              <a:rPr lang="en-US"/>
              <a:t>For dileptons: observing disappearance of hot and dense medium?</a:t>
            </a:r>
          </a:p>
          <a:p>
            <a:r>
              <a:rPr lang="en-US"/>
              <a:t>Currently: </a:t>
            </a:r>
          </a:p>
          <a:p>
            <a:pPr lvl="1"/>
            <a:r>
              <a:rPr lang="en-US"/>
              <a:t>Calibration of detector subsystems</a:t>
            </a:r>
          </a:p>
          <a:p>
            <a:pPr lvl="1"/>
            <a:r>
              <a:rPr lang="en-US"/>
              <a:t>Optimizing methods of background removal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62BB0-AC6F-1C32-2B3F-57D9F7A7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24</a:t>
            </a:fld>
            <a:endParaRPr lang="en-US"/>
          </a:p>
        </p:txBody>
      </p:sp>
      <p:pic>
        <p:nvPicPr>
          <p:cNvPr id="8" name="object 43">
            <a:extLst>
              <a:ext uri="{FF2B5EF4-FFF2-40B4-BE49-F238E27FC236}">
                <a16:creationId xmlns:a16="http://schemas.microsoft.com/office/drawing/2014/main" id="{22B4A40A-09ED-31D6-1292-4B737FB8C0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1249" y="2175843"/>
            <a:ext cx="5562600" cy="4302735"/>
          </a:xfrm>
          <a:prstGeom prst="rect">
            <a:avLst/>
          </a:prstGeom>
        </p:spPr>
      </p:pic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176FA362-22A8-BFCA-77CB-EA7B3206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FEE87DA8-4F27-9F49-E360-BD336F8AAB4D}"/>
                  </a:ext>
                </a:extLst>
              </p:cNvPr>
              <p:cNvSpPr/>
              <p:nvPr/>
            </p:nvSpPr>
            <p:spPr>
              <a:xfrm>
                <a:off x="9885118" y="476101"/>
                <a:ext cx="2317429" cy="34496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2.24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endParaRPr lang="de-DE"/>
              </a:p>
            </p:txBody>
          </p:sp>
        </mc:Choice>
        <mc:Fallback xmlns="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FEE87DA8-4F27-9F49-E360-BD336F8AA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118" y="476101"/>
                <a:ext cx="2317429" cy="344966"/>
              </a:xfrm>
              <a:prstGeom prst="rect">
                <a:avLst/>
              </a:prstGeom>
              <a:blipFill>
                <a:blip r:embed="rId3"/>
                <a:stretch>
                  <a:fillRect l="-1093" t="-3571" r="-109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FAB5CA6-DE1A-4164-DDE3-7CEE2BA8F9BE}"/>
              </a:ext>
            </a:extLst>
          </p:cNvPr>
          <p:cNvSpPr txBox="1"/>
          <p:nvPr/>
        </p:nvSpPr>
        <p:spPr>
          <a:xfrm>
            <a:off x="9890352" y="2027375"/>
            <a:ext cx="142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Schild for HADES, QM2025</a:t>
            </a:r>
            <a:br>
              <a:rPr lang="en-US"/>
            </a:br>
            <a:r>
              <a:rPr lang="en-US"/>
              <a:t>Kim for HADES, QM2025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F12E1-6651-1987-D19A-C08BFA569A66}"/>
              </a:ext>
            </a:extLst>
          </p:cNvPr>
          <p:cNvSpPr txBox="1"/>
          <p:nvPr/>
        </p:nvSpPr>
        <p:spPr>
          <a:xfrm>
            <a:off x="6969022" y="1652093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See talk by Florian </a:t>
            </a:r>
            <a:r>
              <a:rPr lang="en-US" b="1" dirty="0" err="1">
                <a:solidFill>
                  <a:schemeClr val="accent5"/>
                </a:solidFill>
              </a:rPr>
              <a:t>Seck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D4F9-3719-C26D-3FDD-715A0295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freeze-out scenario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07D37-023D-2362-EA5E-3E1E2D29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780A2-C10F-A62E-3866-6AB55083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4A06C-2CD2-49C8-7B12-F5F7619F25FC}"/>
              </a:ext>
            </a:extLst>
          </p:cNvPr>
          <p:cNvSpPr txBox="1">
            <a:spLocks/>
          </p:cNvSpPr>
          <p:nvPr/>
        </p:nvSpPr>
        <p:spPr>
          <a:xfrm>
            <a:off x="247353" y="2643147"/>
            <a:ext cx="2892087" cy="508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1800" dirty="0"/>
              <a:t>Fitted parameters:</a:t>
            </a:r>
          </a:p>
        </p:txBody>
      </p:sp>
      <p:graphicFrame>
        <p:nvGraphicFramePr>
          <p:cNvPr id="7" name="Table 47">
            <a:extLst>
              <a:ext uri="{FF2B5EF4-FFF2-40B4-BE49-F238E27FC236}">
                <a16:creationId xmlns:a16="http://schemas.microsoft.com/office/drawing/2014/main" id="{858471CA-FD54-9192-A0A2-46E3842A6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78165"/>
              </p:ext>
            </p:extLst>
          </p:nvPr>
        </p:nvGraphicFramePr>
        <p:xfrm>
          <a:off x="327678" y="3098835"/>
          <a:ext cx="3070797" cy="2377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85236">
                  <a:extLst>
                    <a:ext uri="{9D8B030D-6E8A-4147-A177-3AD203B41FA5}">
                      <a16:colId xmlns:a16="http://schemas.microsoft.com/office/drawing/2014/main" val="4042356432"/>
                    </a:ext>
                  </a:extLst>
                </a:gridCol>
                <a:gridCol w="1385561">
                  <a:extLst>
                    <a:ext uri="{9D8B030D-6E8A-4147-A177-3AD203B41FA5}">
                      <a16:colId xmlns:a16="http://schemas.microsoft.com/office/drawing/2014/main" val="28802059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Value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059024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T</a:t>
                      </a:r>
                      <a:r>
                        <a:rPr lang="en-US" sz="1800" dirty="0"/>
                        <a:t> (MeV)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70.3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569415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R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fm</a:t>
                      </a:r>
                      <a:r>
                        <a:rPr lang="en-US" sz="1800" dirty="0"/>
                        <a:t>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6.06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9387415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800" i="1" dirty="0"/>
                        <a:t>μ</a:t>
                      </a:r>
                      <a:r>
                        <a:rPr lang="en-US" sz="1800" baseline="-25000" dirty="0"/>
                        <a:t>B</a:t>
                      </a:r>
                      <a:r>
                        <a:rPr lang="en-US" sz="1800" dirty="0"/>
                        <a:t> (MeV)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876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22519182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H</a:t>
                      </a:r>
                      <a:r>
                        <a:rPr lang="en-US" sz="1800" dirty="0"/>
                        <a:t> (GeV)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0.0225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693710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800" b="0" i="1" kern="1200" dirty="0">
                          <a:solidFill>
                            <a:schemeClr val="dk1"/>
                          </a:solidFill>
                        </a:rPr>
                        <a:t>δ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93365342"/>
                  </a:ext>
                </a:extLst>
              </a:tr>
            </a:tbl>
          </a:graphicData>
        </a:graphic>
      </p:graphicFrame>
      <p:sp>
        <p:nvSpPr>
          <p:cNvPr id="8" name="Textfeld 1">
            <a:extLst>
              <a:ext uri="{FF2B5EF4-FFF2-40B4-BE49-F238E27FC236}">
                <a16:creationId xmlns:a16="http://schemas.microsoft.com/office/drawing/2014/main" id="{686AD8CB-CDC4-BCB5-33F1-C99769D8101D}"/>
              </a:ext>
            </a:extLst>
          </p:cNvPr>
          <p:cNvSpPr txBox="1"/>
          <p:nvPr/>
        </p:nvSpPr>
        <p:spPr>
          <a:xfrm>
            <a:off x="216530" y="5562631"/>
            <a:ext cx="4888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8F99BB"/>
                </a:solidFill>
              </a:rPr>
              <a:t>SH </a:t>
            </a:r>
            <a:r>
              <a:rPr lang="de-DE" sz="800" i="1" dirty="0">
                <a:solidFill>
                  <a:srgbClr val="8F99BB"/>
                </a:solidFill>
              </a:rPr>
              <a:t>et al.</a:t>
            </a:r>
            <a:r>
              <a:rPr lang="de-DE" sz="800" dirty="0">
                <a:solidFill>
                  <a:srgbClr val="8F99BB"/>
                </a:solidFill>
              </a:rPr>
              <a:t>, </a:t>
            </a:r>
            <a:r>
              <a:rPr lang="de-DE" sz="800" dirty="0" err="1">
                <a:solidFill>
                  <a:srgbClr val="8F99BB"/>
                </a:solidFill>
              </a:rPr>
              <a:t>Phys</a:t>
            </a:r>
            <a:r>
              <a:rPr lang="de-DE" sz="800" dirty="0">
                <a:solidFill>
                  <a:srgbClr val="8F99BB"/>
                </a:solidFill>
              </a:rPr>
              <a:t> Rev. C </a:t>
            </a:r>
            <a:r>
              <a:rPr lang="de-DE" sz="800" b="1" dirty="0">
                <a:solidFill>
                  <a:srgbClr val="8F99BB"/>
                </a:solidFill>
              </a:rPr>
              <a:t>102</a:t>
            </a:r>
            <a:r>
              <a:rPr lang="de-DE" sz="800" dirty="0">
                <a:solidFill>
                  <a:srgbClr val="8F99BB"/>
                </a:solidFill>
              </a:rPr>
              <a:t> (2020) 5, 054903, </a:t>
            </a:r>
            <a:br>
              <a:rPr lang="de-DE" sz="800" dirty="0">
                <a:solidFill>
                  <a:srgbClr val="8F99BB"/>
                </a:solidFill>
              </a:rPr>
            </a:br>
            <a:r>
              <a:rPr lang="de-DE" sz="800" dirty="0" err="1">
                <a:solidFill>
                  <a:srgbClr val="8F99BB"/>
                </a:solidFill>
              </a:rPr>
              <a:t>Phys</a:t>
            </a:r>
            <a:r>
              <a:rPr lang="de-DE" sz="800" dirty="0">
                <a:solidFill>
                  <a:srgbClr val="8F99BB"/>
                </a:solidFill>
              </a:rPr>
              <a:t> </a:t>
            </a:r>
            <a:r>
              <a:rPr lang="de-DE" sz="800" dirty="0" err="1">
                <a:solidFill>
                  <a:srgbClr val="8F99BB"/>
                </a:solidFill>
              </a:rPr>
              <a:t>rev</a:t>
            </a:r>
            <a:r>
              <a:rPr lang="de-DE" sz="800" dirty="0">
                <a:solidFill>
                  <a:srgbClr val="8F99BB"/>
                </a:solidFill>
              </a:rPr>
              <a:t>. C </a:t>
            </a:r>
            <a:r>
              <a:rPr lang="de-DE" sz="800" b="1" dirty="0">
                <a:solidFill>
                  <a:srgbClr val="8F99BB"/>
                </a:solidFill>
              </a:rPr>
              <a:t>107</a:t>
            </a:r>
            <a:r>
              <a:rPr lang="de-DE" sz="800" dirty="0">
                <a:solidFill>
                  <a:srgbClr val="8F99BB"/>
                </a:solidFill>
              </a:rPr>
              <a:t> (2023) 3, 034917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AFF8C3-2823-4EFB-7B4E-65B2EA57550D}"/>
              </a:ext>
            </a:extLst>
          </p:cNvPr>
          <p:cNvGrpSpPr/>
          <p:nvPr/>
        </p:nvGrpSpPr>
        <p:grpSpPr>
          <a:xfrm>
            <a:off x="9066914" y="4459810"/>
            <a:ext cx="1895555" cy="2325299"/>
            <a:chOff x="8434583" y="3878373"/>
            <a:chExt cx="1981417" cy="2430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35522C-9655-E082-B799-31D906B57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3" r="30540"/>
            <a:stretch/>
          </p:blipFill>
          <p:spPr>
            <a:xfrm>
              <a:off x="8919709" y="3878373"/>
              <a:ext cx="1496291" cy="24306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B77807-2EF4-D30F-FDCD-80690080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319"/>
            <a:stretch/>
          </p:blipFill>
          <p:spPr>
            <a:xfrm>
              <a:off x="8434583" y="3878373"/>
              <a:ext cx="485126" cy="243062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FAD20-A5E7-803B-CF49-A9359415B538}"/>
              </a:ext>
            </a:extLst>
          </p:cNvPr>
          <p:cNvGrpSpPr/>
          <p:nvPr/>
        </p:nvGrpSpPr>
        <p:grpSpPr>
          <a:xfrm>
            <a:off x="6435984" y="4459810"/>
            <a:ext cx="1898371" cy="2325299"/>
            <a:chOff x="4835350" y="4604525"/>
            <a:chExt cx="1730504" cy="21196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2C992E-426C-823A-99E2-4CFD9016F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4" r="30596"/>
            <a:stretch/>
          </p:blipFill>
          <p:spPr>
            <a:xfrm>
              <a:off x="5262623" y="4604526"/>
              <a:ext cx="1303231" cy="21196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D71D4B-E3FD-9AD7-4E22-AF826CF53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24"/>
            <a:stretch/>
          </p:blipFill>
          <p:spPr>
            <a:xfrm>
              <a:off x="4835350" y="4604525"/>
              <a:ext cx="427273" cy="211967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0B71FA-3FD2-6E3A-829E-D76A90E17A41}"/>
              </a:ext>
            </a:extLst>
          </p:cNvPr>
          <p:cNvGrpSpPr/>
          <p:nvPr/>
        </p:nvGrpSpPr>
        <p:grpSpPr>
          <a:xfrm>
            <a:off x="9066914" y="2364189"/>
            <a:ext cx="1905574" cy="2323447"/>
            <a:chOff x="5006037" y="3789000"/>
            <a:chExt cx="1991890" cy="24286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98144D-9C0D-4FE8-17FE-99B57C2532EF}"/>
                </a:ext>
              </a:extLst>
            </p:cNvPr>
            <p:cNvGrpSpPr/>
            <p:nvPr/>
          </p:nvGrpSpPr>
          <p:grpSpPr>
            <a:xfrm>
              <a:off x="5006037" y="3789000"/>
              <a:ext cx="1991890" cy="2428692"/>
              <a:chOff x="7903085" y="1580632"/>
              <a:chExt cx="1991890" cy="242869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2C3248F-AA7B-8951-28CE-49618762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7" r="30555"/>
              <a:stretch/>
            </p:blipFill>
            <p:spPr>
              <a:xfrm>
                <a:off x="8399318" y="1580632"/>
                <a:ext cx="1495657" cy="242869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D821C99-043F-2578-CF7F-5EE31C8A7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090"/>
              <a:stretch/>
            </p:blipFill>
            <p:spPr>
              <a:xfrm>
                <a:off x="7903085" y="1580632"/>
                <a:ext cx="496233" cy="2428692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7D26FC-B14A-EF52-C041-060774E86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0" t="10051" r="62244" b="66556"/>
            <a:stretch/>
          </p:blipFill>
          <p:spPr>
            <a:xfrm>
              <a:off x="6289367" y="4068121"/>
              <a:ext cx="686834" cy="56815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0712C0-90A9-A335-0CF7-5EF436C8AF7D}"/>
              </a:ext>
            </a:extLst>
          </p:cNvPr>
          <p:cNvGrpSpPr/>
          <p:nvPr/>
        </p:nvGrpSpPr>
        <p:grpSpPr>
          <a:xfrm>
            <a:off x="6435984" y="2364189"/>
            <a:ext cx="1907319" cy="2323447"/>
            <a:chOff x="5166549" y="1580632"/>
            <a:chExt cx="1993714" cy="24286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025FAA4-7BBB-643A-E5C1-A06470248AC2}"/>
                </a:ext>
              </a:extLst>
            </p:cNvPr>
            <p:cNvGrpSpPr/>
            <p:nvPr/>
          </p:nvGrpSpPr>
          <p:grpSpPr>
            <a:xfrm>
              <a:off x="5166549" y="1580632"/>
              <a:ext cx="1993714" cy="2428692"/>
              <a:chOff x="5166549" y="1580632"/>
              <a:chExt cx="1993714" cy="242869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382CFCF-2507-96A1-A0F6-A40681A540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43" r="30553"/>
              <a:stretch/>
            </p:blipFill>
            <p:spPr>
              <a:xfrm>
                <a:off x="5662783" y="1580632"/>
                <a:ext cx="1497480" cy="242869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533E0A6-F693-1E29-3C0F-22F20E4E8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090"/>
              <a:stretch/>
            </p:blipFill>
            <p:spPr>
              <a:xfrm>
                <a:off x="5166549" y="1580632"/>
                <a:ext cx="496233" cy="2428692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709BA2-0CE8-3BEB-8477-D0531AA6F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2" t="10240" r="61347" b="65645"/>
            <a:stretch/>
          </p:blipFill>
          <p:spPr>
            <a:xfrm>
              <a:off x="6326332" y="1846757"/>
              <a:ext cx="811427" cy="51074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C5CCA4-1817-B7A7-25BD-F2E3614C67FE}"/>
              </a:ext>
            </a:extLst>
          </p:cNvPr>
          <p:cNvSpPr txBox="1"/>
          <p:nvPr/>
        </p:nvSpPr>
        <p:spPr>
          <a:xfrm>
            <a:off x="7338328" y="2291635"/>
            <a:ext cx="459715" cy="383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π</a:t>
            </a:r>
            <a:r>
              <a:rPr lang="pl-PL" sz="1600" baseline="30000" dirty="0"/>
              <a:t>+</a:t>
            </a:r>
            <a:endParaRPr lang="en-US" sz="16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890F4-ECA4-DB16-C2BD-F0A6C9C03191}"/>
              </a:ext>
            </a:extLst>
          </p:cNvPr>
          <p:cNvSpPr txBox="1"/>
          <p:nvPr/>
        </p:nvSpPr>
        <p:spPr>
          <a:xfrm>
            <a:off x="9843771" y="2291635"/>
            <a:ext cx="868232" cy="383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proton</a:t>
            </a:r>
            <a:endParaRPr lang="en-US" sz="1600" baseline="30000" dirty="0"/>
          </a:p>
        </p:txBody>
      </p:sp>
      <p:sp>
        <p:nvSpPr>
          <p:cNvPr id="27" name="Prostokąt 12">
            <a:extLst>
              <a:ext uri="{FF2B5EF4-FFF2-40B4-BE49-F238E27FC236}">
                <a16:creationId xmlns:a16="http://schemas.microsoft.com/office/drawing/2014/main" id="{BDFA2F63-4E67-6BCC-D440-90AACCEF3462}"/>
              </a:ext>
            </a:extLst>
          </p:cNvPr>
          <p:cNvSpPr/>
          <p:nvPr/>
        </p:nvSpPr>
        <p:spPr>
          <a:xfrm>
            <a:off x="8593382" y="494451"/>
            <a:ext cx="4684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HADES data:</a:t>
            </a:r>
            <a:br>
              <a:rPr lang="pl-PL" sz="800" dirty="0">
                <a:solidFill>
                  <a:srgbClr val="0070C0"/>
                </a:solidFill>
              </a:rPr>
            </a:br>
            <a:r>
              <a:rPr lang="pl-PL" sz="800" dirty="0">
                <a:solidFill>
                  <a:srgbClr val="8F99BB"/>
                </a:solidFill>
              </a:rPr>
              <a:t>M. Szala, Springer </a:t>
            </a:r>
            <a:r>
              <a:rPr lang="pl-PL" sz="800" dirty="0" err="1">
                <a:solidFill>
                  <a:srgbClr val="8F99BB"/>
                </a:solidFill>
              </a:rPr>
              <a:t>Proc.Phys</a:t>
            </a:r>
            <a:r>
              <a:rPr lang="pl-PL" sz="800" dirty="0">
                <a:solidFill>
                  <a:srgbClr val="8F99BB"/>
                </a:solidFill>
              </a:rPr>
              <a:t>. </a:t>
            </a:r>
            <a:r>
              <a:rPr lang="pl-PL" sz="800" b="1" dirty="0">
                <a:solidFill>
                  <a:srgbClr val="8F99BB"/>
                </a:solidFill>
              </a:rPr>
              <a:t>250</a:t>
            </a:r>
            <a:r>
              <a:rPr lang="pl-PL" sz="800" dirty="0">
                <a:solidFill>
                  <a:srgbClr val="8F99BB"/>
                </a:solidFill>
              </a:rPr>
              <a:t> (2020) 297-301</a:t>
            </a:r>
            <a:br>
              <a:rPr lang="pl-PL" sz="800" dirty="0">
                <a:solidFill>
                  <a:srgbClr val="8F99BB"/>
                </a:solidFill>
              </a:rPr>
            </a:br>
            <a:r>
              <a:rPr lang="pl-PL" sz="800" dirty="0">
                <a:solidFill>
                  <a:srgbClr val="8F99BB"/>
                </a:solidFill>
              </a:rPr>
              <a:t>EPJA </a:t>
            </a:r>
            <a:r>
              <a:rPr lang="pl-PL" sz="800" b="1" dirty="0">
                <a:solidFill>
                  <a:srgbClr val="8F99BB"/>
                </a:solidFill>
              </a:rPr>
              <a:t>56</a:t>
            </a:r>
            <a:r>
              <a:rPr lang="pl-PL" sz="800" dirty="0">
                <a:solidFill>
                  <a:srgbClr val="8F99BB"/>
                </a:solidFill>
              </a:rPr>
              <a:t> (2020) 10, 259</a:t>
            </a:r>
          </a:p>
          <a:p>
            <a:r>
              <a:rPr lang="pl-PL" sz="800" dirty="0">
                <a:solidFill>
                  <a:srgbClr val="8F99BB"/>
                </a:solidFill>
              </a:rPr>
              <a:t>PLB </a:t>
            </a:r>
            <a:r>
              <a:rPr lang="pl-PL" sz="800" b="1" dirty="0">
                <a:solidFill>
                  <a:srgbClr val="8F99BB"/>
                </a:solidFill>
              </a:rPr>
              <a:t>778</a:t>
            </a:r>
            <a:r>
              <a:rPr lang="pl-PL" sz="800" dirty="0">
                <a:solidFill>
                  <a:srgbClr val="8F99BB"/>
                </a:solidFill>
              </a:rPr>
              <a:t> (2018) 403-407</a:t>
            </a:r>
          </a:p>
          <a:p>
            <a:r>
              <a:rPr lang="pl-PL" sz="800" dirty="0">
                <a:solidFill>
                  <a:srgbClr val="8F99BB"/>
                </a:solidFill>
              </a:rPr>
              <a:t>PLB </a:t>
            </a:r>
            <a:r>
              <a:rPr lang="pl-PL" sz="800" b="1" dirty="0">
                <a:solidFill>
                  <a:srgbClr val="8F99BB"/>
                </a:solidFill>
              </a:rPr>
              <a:t>793</a:t>
            </a:r>
            <a:r>
              <a:rPr lang="pl-PL" sz="800" dirty="0">
                <a:solidFill>
                  <a:srgbClr val="8F99BB"/>
                </a:solidFill>
              </a:rPr>
              <a:t> (2019) 457-463</a:t>
            </a:r>
            <a:endParaRPr lang="en-US" sz="800" dirty="0">
              <a:solidFill>
                <a:srgbClr val="8F99BB"/>
              </a:solidFill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173D03EB-D86C-F03D-ED2B-D978769BD75B}"/>
              </a:ext>
            </a:extLst>
          </p:cNvPr>
          <p:cNvSpPr txBox="1">
            <a:spLocks/>
          </p:cNvSpPr>
          <p:nvPr/>
        </p:nvSpPr>
        <p:spPr>
          <a:xfrm>
            <a:off x="3937288" y="3854357"/>
            <a:ext cx="3735120" cy="7598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1800" dirty="0"/>
              <a:t>“Hubble constant” </a:t>
            </a:r>
            <a:br>
              <a:rPr lang="en-US" sz="1800" dirty="0"/>
            </a:br>
            <a:r>
              <a:rPr lang="en-US" sz="1800" dirty="0"/>
              <a:t>of the fireball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10EA6CF5-D052-0E83-9420-282B481A3B98}"/>
              </a:ext>
            </a:extLst>
          </p:cNvPr>
          <p:cNvSpPr txBox="1">
            <a:spLocks/>
          </p:cNvSpPr>
          <p:nvPr/>
        </p:nvSpPr>
        <p:spPr>
          <a:xfrm>
            <a:off x="3918168" y="5290156"/>
            <a:ext cx="3735120" cy="7598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1800" dirty="0"/>
              <a:t>Longitudinal eccentricity</a:t>
            </a:r>
            <a:br>
              <a:rPr lang="en-US" sz="1800" dirty="0"/>
            </a:br>
            <a:r>
              <a:rPr lang="en-US" sz="1800" dirty="0"/>
              <a:t>in momentum space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3ABEC1-6421-6378-AC2F-850B7D65DB8F}"/>
              </a:ext>
            </a:extLst>
          </p:cNvPr>
          <p:cNvCxnSpPr>
            <a:stCxn id="30" idx="1"/>
          </p:cNvCxnSpPr>
          <p:nvPr/>
        </p:nvCxnSpPr>
        <p:spPr>
          <a:xfrm flipH="1">
            <a:off x="3248904" y="4234269"/>
            <a:ext cx="688384" cy="686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06BBA8-DD36-81A6-002C-A0D83FC51D3B}"/>
              </a:ext>
            </a:extLst>
          </p:cNvPr>
          <p:cNvCxnSpPr>
            <a:cxnSpLocks/>
          </p:cNvCxnSpPr>
          <p:nvPr/>
        </p:nvCxnSpPr>
        <p:spPr>
          <a:xfrm flipH="1" flipV="1">
            <a:off x="3238279" y="5288651"/>
            <a:ext cx="679889" cy="273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93E787B8-02FA-5125-A565-4E2EEA7FCA19}"/>
              </a:ext>
            </a:extLst>
          </p:cNvPr>
          <p:cNvSpPr txBox="1">
            <a:spLocks/>
          </p:cNvSpPr>
          <p:nvPr/>
        </p:nvSpPr>
        <p:spPr>
          <a:xfrm>
            <a:off x="6791970" y="1921138"/>
            <a:ext cx="4278341" cy="508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800" dirty="0"/>
              <a:t>Validation with non-strange hadrons</a:t>
            </a:r>
          </a:p>
        </p:txBody>
      </p:sp>
    </p:spTree>
    <p:extLst>
      <p:ext uri="{BB962C8B-B14F-4D97-AF65-F5344CB8AC3E}">
        <p14:creationId xmlns:p14="http://schemas.microsoft.com/office/powerpoint/2010/main" val="942919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20B6-1C8A-483F-A763-3F2ABC11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 treatment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9B8F-DEC9-FBE8-3A23-31A2298F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03F58-AA88-9D30-B45E-B2956F20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26</a:t>
            </a:fld>
            <a:endParaRPr lang="en-US"/>
          </a:p>
        </p:txBody>
      </p:sp>
      <p:pic>
        <p:nvPicPr>
          <p:cNvPr id="6" name="Obraz 3">
            <a:extLst>
              <a:ext uri="{FF2B5EF4-FFF2-40B4-BE49-F238E27FC236}">
                <a16:creationId xmlns:a16="http://schemas.microsoft.com/office/drawing/2014/main" id="{4E39A9DF-7921-4FC0-FDE7-AEB3C8D7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6" y="3235397"/>
            <a:ext cx="4180323" cy="3117677"/>
          </a:xfrm>
          <a:prstGeom prst="rect">
            <a:avLst/>
          </a:prstGeom>
        </p:spPr>
      </p:pic>
      <p:sp>
        <p:nvSpPr>
          <p:cNvPr id="7" name="pole tekstowe 4">
            <a:extLst>
              <a:ext uri="{FF2B5EF4-FFF2-40B4-BE49-F238E27FC236}">
                <a16:creationId xmlns:a16="http://schemas.microsoft.com/office/drawing/2014/main" id="{542C5DF5-D30A-57B5-4511-1333BBBB906F}"/>
              </a:ext>
            </a:extLst>
          </p:cNvPr>
          <p:cNvSpPr txBox="1"/>
          <p:nvPr/>
        </p:nvSpPr>
        <p:spPr>
          <a:xfrm>
            <a:off x="2189265" y="2897661"/>
            <a:ext cx="2462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8F99BB"/>
                </a:solidFill>
              </a:rPr>
              <a:t>Lo </a:t>
            </a:r>
            <a:r>
              <a:rPr lang="en-US" sz="800" i="1" dirty="0">
                <a:solidFill>
                  <a:srgbClr val="8F99BB"/>
                </a:solidFill>
              </a:rPr>
              <a:t>et al.</a:t>
            </a:r>
            <a:r>
              <a:rPr lang="en-US" sz="800" dirty="0">
                <a:solidFill>
                  <a:srgbClr val="8F99BB"/>
                </a:solidFill>
              </a:rPr>
              <a:t>, Phys. Rev. C </a:t>
            </a:r>
            <a:r>
              <a:rPr lang="en-US" sz="800" b="1" dirty="0">
                <a:solidFill>
                  <a:srgbClr val="8F99BB"/>
                </a:solidFill>
              </a:rPr>
              <a:t>96</a:t>
            </a:r>
            <a:r>
              <a:rPr lang="en-US" sz="800" dirty="0">
                <a:solidFill>
                  <a:srgbClr val="8F99BB"/>
                </a:solidFill>
              </a:rPr>
              <a:t>, 015207</a:t>
            </a:r>
            <a:br>
              <a:rPr lang="en-US" sz="800" dirty="0"/>
            </a:br>
            <a:r>
              <a:rPr lang="en-US" sz="800" dirty="0"/>
              <a:t>GW WI08:</a:t>
            </a:r>
            <a:r>
              <a:rPr lang="en-US" sz="800" dirty="0">
                <a:solidFill>
                  <a:srgbClr val="8F99BB"/>
                </a:solidFill>
              </a:rPr>
              <a:t> Workman </a:t>
            </a:r>
            <a:r>
              <a:rPr lang="en-US" sz="800" i="1" dirty="0">
                <a:solidFill>
                  <a:srgbClr val="8F99BB"/>
                </a:solidFill>
              </a:rPr>
              <a:t>et al.</a:t>
            </a:r>
            <a:r>
              <a:rPr lang="en-US" sz="800" dirty="0">
                <a:solidFill>
                  <a:srgbClr val="8F99BB"/>
                </a:solidFill>
              </a:rPr>
              <a:t> Phys. Rev. C </a:t>
            </a:r>
            <a:r>
              <a:rPr lang="en-US" sz="800" b="1" dirty="0">
                <a:solidFill>
                  <a:srgbClr val="8F99BB"/>
                </a:solidFill>
              </a:rPr>
              <a:t>86</a:t>
            </a:r>
            <a:r>
              <a:rPr lang="en-US" sz="800" dirty="0">
                <a:solidFill>
                  <a:srgbClr val="8F99BB"/>
                </a:solidFill>
              </a:rPr>
              <a:t>, 035202</a:t>
            </a:r>
          </a:p>
        </p:txBody>
      </p:sp>
      <p:sp>
        <p:nvSpPr>
          <p:cNvPr id="8" name="pole tekstowe 5">
            <a:extLst>
              <a:ext uri="{FF2B5EF4-FFF2-40B4-BE49-F238E27FC236}">
                <a16:creationId xmlns:a16="http://schemas.microsoft.com/office/drawing/2014/main" id="{94E13B06-CC51-452E-CF47-7F1CC4109E90}"/>
              </a:ext>
            </a:extLst>
          </p:cNvPr>
          <p:cNvSpPr txBox="1"/>
          <p:nvPr/>
        </p:nvSpPr>
        <p:spPr>
          <a:xfrm>
            <a:off x="1133702" y="2464642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N</a:t>
            </a:r>
            <a:r>
              <a:rPr lang="en-US" dirty="0"/>
              <a:t> phase shift in the P</a:t>
            </a:r>
            <a:r>
              <a:rPr lang="en-US" baseline="-25000" dirty="0"/>
              <a:t>33</a:t>
            </a:r>
            <a:r>
              <a:rPr lang="en-US" dirty="0"/>
              <a:t>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6">
                <a:extLst>
                  <a:ext uri="{FF2B5EF4-FFF2-40B4-BE49-F238E27FC236}">
                    <a16:creationId xmlns:a16="http://schemas.microsoft.com/office/drawing/2014/main" id="{718D8045-EBA8-6741-40BE-5989993E18AB}"/>
                  </a:ext>
                </a:extLst>
              </p:cNvPr>
              <p:cNvSpPr txBox="1"/>
              <p:nvPr/>
            </p:nvSpPr>
            <p:spPr>
              <a:xfrm>
                <a:off x="5059029" y="2464642"/>
                <a:ext cx="2730832" cy="76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Spectral function: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𝑑𝑀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pole tekstowe 6">
                <a:extLst>
                  <a:ext uri="{FF2B5EF4-FFF2-40B4-BE49-F238E27FC236}">
                    <a16:creationId xmlns:a16="http://schemas.microsoft.com/office/drawing/2014/main" id="{718D8045-EBA8-6741-40BE-5989993E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029" y="2464642"/>
                <a:ext cx="2730832" cy="768287"/>
              </a:xfrm>
              <a:prstGeom prst="rect">
                <a:avLst/>
              </a:prstGeom>
              <a:blipFill>
                <a:blip r:embed="rId4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az 8">
            <a:extLst>
              <a:ext uri="{FF2B5EF4-FFF2-40B4-BE49-F238E27FC236}">
                <a16:creationId xmlns:a16="http://schemas.microsoft.com/office/drawing/2014/main" id="{F59D1424-A8E4-F9A0-C6CB-B8CB00D79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97" y="3143243"/>
            <a:ext cx="3246141" cy="32098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758C3F-9025-0004-B307-1B0C1325D00C}"/>
              </a:ext>
            </a:extLst>
          </p:cNvPr>
          <p:cNvSpPr/>
          <p:nvPr/>
        </p:nvSpPr>
        <p:spPr>
          <a:xfrm>
            <a:off x="8339594" y="1888578"/>
            <a:ext cx="2954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solidFill>
                  <a:srgbClr val="8F99BB"/>
                </a:solidFill>
              </a:rPr>
              <a:t>Dashen</a:t>
            </a:r>
            <a:r>
              <a:rPr lang="en-US" sz="800" dirty="0">
                <a:solidFill>
                  <a:srgbClr val="8F99BB"/>
                </a:solidFill>
              </a:rPr>
              <a:t> </a:t>
            </a:r>
            <a:r>
              <a:rPr lang="en-US" sz="800" i="1" dirty="0">
                <a:solidFill>
                  <a:srgbClr val="8F99BB"/>
                </a:solidFill>
              </a:rPr>
              <a:t>et al.</a:t>
            </a:r>
            <a:r>
              <a:rPr lang="en-US" sz="800" dirty="0">
                <a:solidFill>
                  <a:srgbClr val="8F99BB"/>
                </a:solidFill>
              </a:rPr>
              <a:t>, Phys. Rev. </a:t>
            </a:r>
            <a:r>
              <a:rPr lang="en-US" sz="800" b="1" dirty="0">
                <a:solidFill>
                  <a:srgbClr val="8F99BB"/>
                </a:solidFill>
              </a:rPr>
              <a:t>187</a:t>
            </a:r>
            <a:r>
              <a:rPr lang="en-US" sz="800" dirty="0">
                <a:solidFill>
                  <a:srgbClr val="8F99BB"/>
                </a:solidFill>
              </a:rPr>
              <a:t> (1969) 345</a:t>
            </a:r>
          </a:p>
          <a:p>
            <a:pPr algn="r"/>
            <a:r>
              <a:rPr lang="en-US" sz="800" dirty="0" err="1">
                <a:solidFill>
                  <a:srgbClr val="8F99BB"/>
                </a:solidFill>
              </a:rPr>
              <a:t>Venugopalan</a:t>
            </a:r>
            <a:r>
              <a:rPr lang="en-US" sz="800" dirty="0">
                <a:solidFill>
                  <a:srgbClr val="8F99BB"/>
                </a:solidFill>
              </a:rPr>
              <a:t>, and Prakash,  </a:t>
            </a:r>
            <a:r>
              <a:rPr lang="en-US" sz="800" dirty="0" err="1">
                <a:solidFill>
                  <a:srgbClr val="8F99BB"/>
                </a:solidFill>
              </a:rPr>
              <a:t>Nucl</a:t>
            </a:r>
            <a:r>
              <a:rPr lang="en-US" sz="800" dirty="0">
                <a:solidFill>
                  <a:srgbClr val="8F99BB"/>
                </a:solidFill>
              </a:rPr>
              <a:t>. Phys. A </a:t>
            </a:r>
            <a:r>
              <a:rPr lang="en-US" sz="800" b="1" dirty="0">
                <a:solidFill>
                  <a:srgbClr val="8F99BB"/>
                </a:solidFill>
              </a:rPr>
              <a:t>546</a:t>
            </a:r>
            <a:r>
              <a:rPr lang="en-US" sz="800" dirty="0">
                <a:solidFill>
                  <a:srgbClr val="8F99BB"/>
                </a:solidFill>
              </a:rPr>
              <a:t> (1992) 718</a:t>
            </a:r>
          </a:p>
          <a:p>
            <a:pPr algn="r"/>
            <a:r>
              <a:rPr lang="en-US" sz="800" dirty="0">
                <a:solidFill>
                  <a:srgbClr val="8F99BB"/>
                </a:solidFill>
              </a:rPr>
              <a:t>W. </a:t>
            </a:r>
            <a:r>
              <a:rPr lang="en-US" sz="800" dirty="0" err="1">
                <a:solidFill>
                  <a:srgbClr val="8F99BB"/>
                </a:solidFill>
              </a:rPr>
              <a:t>Weinhold</a:t>
            </a:r>
            <a:r>
              <a:rPr lang="en-US" sz="800" dirty="0">
                <a:solidFill>
                  <a:srgbClr val="8F99BB"/>
                </a:solidFill>
              </a:rPr>
              <a:t>, and B. </a:t>
            </a:r>
            <a:r>
              <a:rPr lang="en-US" sz="800" dirty="0" err="1">
                <a:solidFill>
                  <a:srgbClr val="8F99BB"/>
                </a:solidFill>
              </a:rPr>
              <a:t>Friman</a:t>
            </a:r>
            <a:r>
              <a:rPr lang="en-US" sz="800" dirty="0">
                <a:solidFill>
                  <a:srgbClr val="8F99BB"/>
                </a:solidFill>
              </a:rPr>
              <a:t>, Phys. Lett. B </a:t>
            </a:r>
            <a:r>
              <a:rPr lang="en-US" sz="800" b="1" dirty="0">
                <a:solidFill>
                  <a:srgbClr val="8F99BB"/>
                </a:solidFill>
              </a:rPr>
              <a:t>433</a:t>
            </a:r>
            <a:r>
              <a:rPr lang="en-US" sz="800" dirty="0">
                <a:solidFill>
                  <a:srgbClr val="8F99BB"/>
                </a:solidFill>
              </a:rPr>
              <a:t> (1998) 236</a:t>
            </a:r>
          </a:p>
          <a:p>
            <a:pPr algn="r"/>
            <a:r>
              <a:rPr lang="en-US" sz="800" dirty="0">
                <a:solidFill>
                  <a:srgbClr val="8F99BB"/>
                </a:solidFill>
              </a:rPr>
              <a:t>Lo, Eur. Phys. J. C </a:t>
            </a:r>
            <a:r>
              <a:rPr lang="en-US" sz="800" b="1" dirty="0">
                <a:solidFill>
                  <a:srgbClr val="8F99BB"/>
                </a:solidFill>
              </a:rPr>
              <a:t>77</a:t>
            </a:r>
            <a:r>
              <a:rPr lang="en-US" sz="800" dirty="0">
                <a:solidFill>
                  <a:srgbClr val="8F99BB"/>
                </a:solidFill>
              </a:rPr>
              <a:t> (2017) no.8, 533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AAD4C7-378A-A414-F87A-C7E3F6D209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65831" y="3215238"/>
            <a:ext cx="3328627" cy="3005699"/>
          </a:xfrm>
          <a:prstGeom prst="rect">
            <a:avLst/>
          </a:prstGeom>
        </p:spPr>
      </p:pic>
      <p:sp>
        <p:nvSpPr>
          <p:cNvPr id="13" name="pole tekstowe 6">
            <a:extLst>
              <a:ext uri="{FF2B5EF4-FFF2-40B4-BE49-F238E27FC236}">
                <a16:creationId xmlns:a16="http://schemas.microsoft.com/office/drawing/2014/main" id="{51413A00-E639-F8E8-FE5D-ECA241ECA93E}"/>
              </a:ext>
            </a:extLst>
          </p:cNvPr>
          <p:cNvSpPr txBox="1"/>
          <p:nvPr/>
        </p:nvSpPr>
        <p:spPr>
          <a:xfrm>
            <a:off x="8339594" y="2650900"/>
            <a:ext cx="304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Sensitivity </a:t>
            </a:r>
            <a:br>
              <a:rPr lang="en-US" dirty="0"/>
            </a:br>
            <a:r>
              <a:rPr lang="en-US" dirty="0"/>
              <a:t>of hadron spectra</a:t>
            </a:r>
          </a:p>
        </p:txBody>
      </p:sp>
    </p:spTree>
    <p:extLst>
      <p:ext uri="{BB962C8B-B14F-4D97-AF65-F5344CB8AC3E}">
        <p14:creationId xmlns:p14="http://schemas.microsoft.com/office/powerpoint/2010/main" val="2708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DF5B-37FA-5A31-02E0-9355A5C6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broad signals in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EA41A-ADDD-8AE1-D81B-F92C30C9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A25BD-AFA9-8FBF-5CCF-92EAF50C2624}"/>
              </a:ext>
            </a:extLst>
          </p:cNvPr>
          <p:cNvSpPr txBox="1">
            <a:spLocks/>
          </p:cNvSpPr>
          <p:nvPr/>
        </p:nvSpPr>
        <p:spPr>
          <a:xfrm>
            <a:off x="861649" y="1921689"/>
            <a:ext cx="10742521" cy="4615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Unprecedented statistical and systematic precision, allowing for multi-differential analysis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0B43C-9856-2E68-4089-89B8FF33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2379551"/>
            <a:ext cx="4708948" cy="418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17C96-2768-8542-4019-D78A9D94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09" y="2686204"/>
            <a:ext cx="5419300" cy="3998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929798-E7B7-EBDE-9CB3-A239B053C3BE}"/>
              </a:ext>
            </a:extLst>
          </p:cNvPr>
          <p:cNvSpPr txBox="1"/>
          <p:nvPr/>
        </p:nvSpPr>
        <p:spPr>
          <a:xfrm>
            <a:off x="7595204" y="772890"/>
            <a:ext cx="32608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8F99BB"/>
                </a:solidFill>
              </a:rPr>
              <a:t>Kornakov</a:t>
            </a:r>
            <a:r>
              <a:rPr lang="en-US" sz="800" dirty="0">
                <a:solidFill>
                  <a:srgbClr val="8F99BB"/>
                </a:solidFill>
              </a:rPr>
              <a:t> and Galatyuk</a:t>
            </a:r>
            <a:r>
              <a:rPr lang="en-US" sz="800" i="1" dirty="0">
                <a:solidFill>
                  <a:srgbClr val="8F99BB"/>
                </a:solidFill>
              </a:rPr>
              <a:t>.</a:t>
            </a:r>
            <a:r>
              <a:rPr lang="en-US" sz="800" dirty="0">
                <a:solidFill>
                  <a:srgbClr val="8F99BB"/>
                </a:solidFill>
              </a:rPr>
              <a:t>, Eur. Phys. J. A </a:t>
            </a:r>
            <a:r>
              <a:rPr lang="en-US" sz="800" b="1" dirty="0">
                <a:solidFill>
                  <a:srgbClr val="8F99BB"/>
                </a:solidFill>
              </a:rPr>
              <a:t>55</a:t>
            </a:r>
            <a:r>
              <a:rPr lang="en-US" sz="800" dirty="0">
                <a:solidFill>
                  <a:srgbClr val="8F99BB"/>
                </a:solidFill>
              </a:rPr>
              <a:t> (2019) 11, 204</a:t>
            </a:r>
            <a:br>
              <a:rPr lang="en-US" sz="800" dirty="0">
                <a:solidFill>
                  <a:srgbClr val="8F99BB"/>
                </a:solidFill>
              </a:rPr>
            </a:br>
            <a:r>
              <a:rPr lang="en-US" sz="800" dirty="0">
                <a:solidFill>
                  <a:srgbClr val="8F99BB"/>
                </a:solidFill>
              </a:rPr>
              <a:t>HADES, Phys. Lett. B  </a:t>
            </a:r>
            <a:r>
              <a:rPr lang="en-US" sz="800" b="1" dirty="0">
                <a:solidFill>
                  <a:srgbClr val="8F99BB"/>
                </a:solidFill>
              </a:rPr>
              <a:t>819</a:t>
            </a:r>
            <a:r>
              <a:rPr lang="en-US" sz="800" dirty="0">
                <a:solidFill>
                  <a:srgbClr val="8F99BB"/>
                </a:solidFill>
              </a:rPr>
              <a:t> (2021) 136421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7B899-4B11-1766-1AF5-F8D573FF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2107.2025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1F652-055E-23CB-6C16-F5BDCA85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thermal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73EC1-61F3-581A-41EF-97D17627B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38" y="7204739"/>
            <a:ext cx="10325000" cy="356443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98C7A-05D4-A3A2-1CAB-6B8B8EE3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6D43F-B253-2DDE-9EE1-A8470F3D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7AC1F6-E12A-466C-2CE0-872DD6CDA910}"/>
              </a:ext>
            </a:extLst>
          </p:cNvPr>
          <p:cNvSpPr txBox="1">
            <a:spLocks/>
          </p:cNvSpPr>
          <p:nvPr/>
        </p:nvSpPr>
        <p:spPr>
          <a:xfrm>
            <a:off x="161970" y="2306253"/>
            <a:ext cx="5410316" cy="39096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Interplay of freeze-out parameters:</a:t>
            </a:r>
          </a:p>
          <a:p>
            <a:pPr lvl="1"/>
            <a:r>
              <a:rPr lang="en-US" b="1" dirty="0" err="1">
                <a:solidFill>
                  <a:srgbClr val="0000FF"/>
                </a:solidFill>
              </a:rPr>
              <a:t>caseA</a:t>
            </a:r>
            <a:r>
              <a:rPr lang="en-US" dirty="0"/>
              <a:t>: low T, low μ</a:t>
            </a:r>
            <a:r>
              <a:rPr lang="en-US" baseline="-25000" dirty="0"/>
              <a:t>B</a:t>
            </a:r>
            <a:r>
              <a:rPr lang="en-US" dirty="0"/>
              <a:t>, large volume (clusters produced by coalescence, first minimum)</a:t>
            </a:r>
          </a:p>
          <a:p>
            <a:pPr lvl="1"/>
            <a:r>
              <a:rPr lang="en-US" b="1" dirty="0" err="1">
                <a:solidFill>
                  <a:srgbClr val="DF1828"/>
                </a:solidFill>
              </a:rPr>
              <a:t>caseB</a:t>
            </a:r>
            <a:r>
              <a:rPr lang="en-US" dirty="0"/>
              <a:t>: high T, high μ</a:t>
            </a:r>
            <a:r>
              <a:rPr lang="en-US" baseline="-25000" dirty="0"/>
              <a:t>B</a:t>
            </a:r>
            <a:r>
              <a:rPr lang="en-US" dirty="0"/>
              <a:t>, small volume (clusters produced by coalescence, other minimum)</a:t>
            </a:r>
          </a:p>
          <a:p>
            <a:pPr lvl="1"/>
            <a:r>
              <a:rPr lang="en-US" b="1" dirty="0" err="1">
                <a:solidFill>
                  <a:srgbClr val="009C1B"/>
                </a:solidFill>
              </a:rPr>
              <a:t>caseC</a:t>
            </a:r>
            <a:r>
              <a:rPr lang="en-US" dirty="0"/>
              <a:t>: medium T, low μ</a:t>
            </a:r>
            <a:r>
              <a:rPr lang="en-US" baseline="-25000" dirty="0"/>
              <a:t>B</a:t>
            </a:r>
            <a:r>
              <a:rPr lang="en-US" dirty="0"/>
              <a:t>, medium volume (clusters produced thermally, unique, but bad, minimum)</a:t>
            </a:r>
          </a:p>
          <a:p>
            <a:r>
              <a:rPr lang="en-US" dirty="0"/>
              <a:t>Phase shift corresponds to vacuum spectral function</a:t>
            </a:r>
          </a:p>
          <a:p>
            <a:r>
              <a:rPr lang="en-US" dirty="0"/>
              <a:t>Particle production at the freeze-out only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4A453-6E5C-4CC7-F6BC-BAA735582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31" y="2702033"/>
            <a:ext cx="6178476" cy="2681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075212-DF16-EEEF-4092-072B02272DCD}"/>
              </a:ext>
            </a:extLst>
          </p:cNvPr>
          <p:cNvSpPr txBox="1"/>
          <p:nvPr/>
        </p:nvSpPr>
        <p:spPr>
          <a:xfrm>
            <a:off x="185318" y="2081152"/>
            <a:ext cx="41531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8F99BB"/>
                </a:solidFill>
              </a:rPr>
              <a:t>Kurach, Master’s thesis, Warsaw University of Technology (2024)</a:t>
            </a:r>
          </a:p>
        </p:txBody>
      </p:sp>
    </p:spTree>
    <p:extLst>
      <p:ext uri="{BB962C8B-B14F-4D97-AF65-F5344CB8AC3E}">
        <p14:creationId xmlns:p14="http://schemas.microsoft.com/office/powerpoint/2010/main" val="14305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A25B-679A-3FE6-C92C-1512D995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Kinetic transport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DC5A-F03F-595E-59A3-5F108176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BE195-E7CA-6B08-6411-7B7C4248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25181-7754-32EB-A5DB-72CFD2872EDB}"/>
              </a:ext>
            </a:extLst>
          </p:cNvPr>
          <p:cNvSpPr txBox="1">
            <a:spLocks/>
          </p:cNvSpPr>
          <p:nvPr/>
        </p:nvSpPr>
        <p:spPr>
          <a:xfrm>
            <a:off x="678768" y="2361573"/>
            <a:ext cx="6985868" cy="4001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Calculation with public UrQMD version 3.4</a:t>
            </a:r>
          </a:p>
          <a:p>
            <a:r>
              <a:rPr lang="en-US" sz="1800" dirty="0"/>
              <a:t>If one of the daughter particles rescatters, the shape starts to resemble experimental data</a:t>
            </a:r>
          </a:p>
          <a:p>
            <a:pPr lvl="1"/>
            <a:r>
              <a:rPr lang="en-US" sz="1600" dirty="0"/>
              <a:t>Dashed line</a:t>
            </a:r>
          </a:p>
          <a:p>
            <a:pPr lvl="1"/>
            <a:r>
              <a:rPr lang="en-US" sz="1600" dirty="0"/>
              <a:t>Effect still too weak</a:t>
            </a:r>
          </a:p>
          <a:p>
            <a:pPr lvl="1"/>
            <a:r>
              <a:rPr lang="en-US" sz="1600" dirty="0"/>
              <a:t>In most cases, none of the daughters rescatter</a:t>
            </a:r>
          </a:p>
          <a:p>
            <a:r>
              <a:rPr lang="en-US" sz="1800" dirty="0"/>
              <a:t>Shape without scattering similar to the thermal model</a:t>
            </a:r>
          </a:p>
          <a:p>
            <a:pPr lvl="1"/>
            <a:r>
              <a:rPr lang="en-US" sz="1600" dirty="0"/>
              <a:t>Enhancement of thermal model at low mass</a:t>
            </a:r>
          </a:p>
          <a:p>
            <a:pPr lvl="1"/>
            <a:r>
              <a:rPr lang="en-US" sz="1600" dirty="0"/>
              <a:t>Role of the thermal factor?</a:t>
            </a:r>
          </a:p>
          <a:p>
            <a:pPr lvl="1"/>
            <a:r>
              <a:rPr lang="en-US" sz="1600" dirty="0"/>
              <a:t>Non-resonant part of the phase shift?</a:t>
            </a:r>
          </a:p>
          <a:p>
            <a:r>
              <a:rPr lang="en-US" sz="1800" dirty="0"/>
              <a:t>In-medium effects are too small in the kinetic transport.</a:t>
            </a:r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1F41D-787D-8AC4-2C0C-B2F1E921CE42}"/>
              </a:ext>
            </a:extLst>
          </p:cNvPr>
          <p:cNvSpPr txBox="1"/>
          <p:nvPr/>
        </p:nvSpPr>
        <p:spPr>
          <a:xfrm>
            <a:off x="8959681" y="1219256"/>
            <a:ext cx="3137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HADES data:</a:t>
            </a:r>
            <a:r>
              <a:rPr lang="en-US" sz="800" dirty="0">
                <a:solidFill>
                  <a:srgbClr val="00B0F0"/>
                </a:solidFill>
              </a:rPr>
              <a:t> Phys. Lett. B </a:t>
            </a:r>
            <a:r>
              <a:rPr lang="en-US" sz="800" b="1" dirty="0">
                <a:solidFill>
                  <a:srgbClr val="00B0F0"/>
                </a:solidFill>
              </a:rPr>
              <a:t>819</a:t>
            </a:r>
            <a:r>
              <a:rPr lang="en-US" sz="800" dirty="0">
                <a:solidFill>
                  <a:srgbClr val="00B0F0"/>
                </a:solidFill>
              </a:rPr>
              <a:t> (2021) 136421</a:t>
            </a:r>
          </a:p>
          <a:p>
            <a:r>
              <a:rPr lang="en-US" sz="800" dirty="0"/>
              <a:t>Thermal model:</a:t>
            </a:r>
            <a:r>
              <a:rPr lang="en-US" sz="800" dirty="0">
                <a:solidFill>
                  <a:srgbClr val="00B0F0"/>
                </a:solidFill>
              </a:rPr>
              <a:t> </a:t>
            </a:r>
            <a:r>
              <a:rPr lang="en-US" sz="800" dirty="0">
                <a:solidFill>
                  <a:srgbClr val="8F99BB"/>
                </a:solidFill>
              </a:rPr>
              <a:t>Kurach, Master’s thesis</a:t>
            </a:r>
            <a:br>
              <a:rPr lang="en-US" sz="800" dirty="0">
                <a:solidFill>
                  <a:srgbClr val="00B0F0"/>
                </a:solidFill>
              </a:rPr>
            </a:br>
            <a:r>
              <a:rPr lang="en-US" sz="800" dirty="0"/>
              <a:t>UrQMD:</a:t>
            </a:r>
            <a:r>
              <a:rPr lang="en-US" sz="800" dirty="0">
                <a:solidFill>
                  <a:srgbClr val="00B0F0"/>
                </a:solidFill>
              </a:rPr>
              <a:t> </a:t>
            </a:r>
            <a:r>
              <a:rPr lang="en-US" sz="800" dirty="0">
                <a:solidFill>
                  <a:srgbClr val="8F99BB"/>
                </a:solidFill>
              </a:rPr>
              <a:t>Reichert </a:t>
            </a:r>
            <a:r>
              <a:rPr lang="en-US" sz="800" i="1" dirty="0">
                <a:solidFill>
                  <a:srgbClr val="8F99BB"/>
                </a:solidFill>
              </a:rPr>
              <a:t>et al.</a:t>
            </a:r>
            <a:r>
              <a:rPr lang="en-US" sz="800" dirty="0">
                <a:solidFill>
                  <a:srgbClr val="8F99BB"/>
                </a:solidFill>
              </a:rPr>
              <a:t>, J. Phys G </a:t>
            </a:r>
            <a:r>
              <a:rPr lang="en-US" sz="800" b="1" dirty="0">
                <a:solidFill>
                  <a:srgbClr val="8F99BB"/>
                </a:solidFill>
              </a:rPr>
              <a:t>46</a:t>
            </a:r>
            <a:r>
              <a:rPr lang="en-US" sz="800" dirty="0">
                <a:solidFill>
                  <a:srgbClr val="8F99BB"/>
                </a:solidFill>
              </a:rPr>
              <a:t> (2019) 105107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00DC39-3FEE-B79E-8616-8B2F9E60EFDB}"/>
              </a:ext>
            </a:extLst>
          </p:cNvPr>
          <p:cNvGrpSpPr/>
          <p:nvPr/>
        </p:nvGrpSpPr>
        <p:grpSpPr>
          <a:xfrm>
            <a:off x="8454030" y="1888762"/>
            <a:ext cx="2609079" cy="4826082"/>
            <a:chOff x="7790997" y="888738"/>
            <a:chExt cx="2981778" cy="5515474"/>
          </a:xfrm>
        </p:grpSpPr>
        <p:pic>
          <p:nvPicPr>
            <p:cNvPr id="9" name="Picture 8" descr="A graph of 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4240E846-D9B0-1F2E-9B7E-50B1B9841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997" y="888738"/>
              <a:ext cx="2981778" cy="2805887"/>
            </a:xfrm>
            <a:prstGeom prst="rect">
              <a:avLst/>
            </a:prstGeom>
          </p:spPr>
        </p:pic>
        <p:pic>
          <p:nvPicPr>
            <p:cNvPr id="10" name="Picture 9" descr="A graph of 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FE6E0BD3-0CBA-4403-72F8-56DE13303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997" y="3598325"/>
              <a:ext cx="2981778" cy="2805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49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8A19-6035-4741-8735-1942C0CB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>
                <a:latin typeface="Arial" charset="0"/>
              </a:rPr>
              <a:t>Space-time coordinates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DDD0B4-9A96-944A-9A06-E1B858AC3B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44574" y="1250576"/>
                <a:ext cx="5501304" cy="540362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600">
                    <a:solidFill>
                      <a:schemeClr val="tx1"/>
                    </a:solidFill>
                  </a:rPr>
                  <a:t>Collaboration of 20 institutions from 7 countries</a:t>
                </a:r>
                <a:endParaRPr lang="en-US" sz="1600" b="1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Nov 2002 </a:t>
                </a:r>
                <a:r>
                  <a:rPr lang="en-US" sz="1200">
                    <a:solidFill>
                      <a:schemeClr val="tx1"/>
                    </a:solidFill>
                  </a:rPr>
                  <a:t>C+C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=2.7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Jan 2004 </a:t>
                </a:r>
                <a:r>
                  <a:rPr lang="en-US" sz="1200" err="1">
                    <a:solidFill>
                      <a:schemeClr val="tx1"/>
                    </a:solidFill>
                  </a:rPr>
                  <a:t>p+p</a:t>
                </a:r>
                <a:r>
                  <a:rPr lang="en-US" sz="120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=2.7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7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Aug 2004 </a:t>
                </a:r>
                <a:r>
                  <a:rPr lang="en-US" sz="1200">
                    <a:solidFill>
                      <a:schemeClr val="tx1"/>
                    </a:solidFill>
                  </a:rPr>
                  <a:t>C+C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Sep 2005 </a:t>
                </a:r>
                <a:r>
                  <a:rPr lang="en-US" sz="1200" err="1">
                    <a:solidFill>
                      <a:schemeClr val="tx1"/>
                    </a:solidFill>
                  </a:rPr>
                  <a:t>Ar+KCl</a:t>
                </a:r>
                <a:r>
                  <a:rPr lang="en-US" sz="1200">
                    <a:solidFill>
                      <a:schemeClr val="tx1"/>
                    </a:solidFill>
                  </a:rPr>
                  <a:t> (~</a:t>
                </a:r>
                <a:r>
                  <a:rPr lang="en-US" sz="1200" err="1">
                    <a:solidFill>
                      <a:schemeClr val="tx1"/>
                    </a:solidFill>
                  </a:rPr>
                  <a:t>Ca+Ca</a:t>
                </a:r>
                <a:r>
                  <a:rPr lang="en-US" sz="1200">
                    <a:solidFill>
                      <a:schemeClr val="tx1"/>
                    </a:solidFill>
                  </a:rPr>
                  <a:t>)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61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Apr 2006 </a:t>
                </a:r>
                <a:r>
                  <a:rPr lang="en-US" sz="1200" err="1">
                    <a:solidFill>
                      <a:schemeClr val="tx1"/>
                    </a:solidFill>
                  </a:rPr>
                  <a:t>p+p</a:t>
                </a:r>
                <a:r>
                  <a:rPr lang="en-US" sz="120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Apr 2007 </a:t>
                </a:r>
                <a:r>
                  <a:rPr lang="en-US" sz="1200" err="1">
                    <a:solidFill>
                      <a:schemeClr val="tx1"/>
                    </a:solidFill>
                  </a:rPr>
                  <a:t>p+p</a:t>
                </a:r>
                <a:r>
                  <a:rPr lang="en-US" sz="120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3.18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GeV, </a:t>
                </a:r>
                <a:r>
                  <a:rPr lang="en-US" sz="1200" err="1">
                    <a:solidFill>
                      <a:schemeClr val="tx1"/>
                    </a:solidFill>
                  </a:rPr>
                  <a:t>d+p</a:t>
                </a:r>
                <a:r>
                  <a:rPr lang="en-US" sz="120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Sep 2008 </a:t>
                </a:r>
                <a:r>
                  <a:rPr lang="en-US" sz="1200" err="1">
                    <a:solidFill>
                      <a:schemeClr val="tx1"/>
                    </a:solidFill>
                  </a:rPr>
                  <a:t>p+Nb</a:t>
                </a:r>
                <a:r>
                  <a:rPr lang="en-US" sz="120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=2.7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GeV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>
                    <a:solidFill>
                      <a:schemeClr val="tx1"/>
                    </a:solidFill>
                  </a:rPr>
                  <a:t>Apr 2012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Au+Au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42</m:t>
                    </m:r>
                  </m:oMath>
                </a14:m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 (</a:t>
                </a:r>
                <a:r>
                  <a:rPr lang="en-US" sz="1600" err="1">
                    <a:solidFill>
                      <a:schemeClr val="accent6">
                        <a:lumMod val="75000"/>
                      </a:schemeClr>
                    </a:solidFill>
                  </a:rPr>
                  <a:t>E</a:t>
                </a:r>
                <a:r>
                  <a:rPr lang="en-US" sz="1600" baseline="-25000" err="1">
                    <a:solidFill>
                      <a:schemeClr val="accent6">
                        <a:lumMod val="75000"/>
                      </a:schemeClr>
                    </a:solidFill>
                  </a:rPr>
                  <a:t>kin</a:t>
                </a:r>
                <a:r>
                  <a:rPr lang="en-US" sz="1600" baseline="-250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= 1.23</a:t>
                </a:r>
                <a:r>
                  <a:rPr lang="en-US" sz="1600" i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GeV)</a:t>
                </a:r>
                <a:endParaRPr lang="en-US" sz="160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chemeClr val="tx1"/>
                    </a:solidFill>
                  </a:rPr>
                  <a:t>Jul-Aug-Sep 2014 </a:t>
                </a:r>
                <a:r>
                  <a:rPr lang="en-US" sz="1200">
                    <a:solidFill>
                      <a:schemeClr val="tx1"/>
                    </a:solidFill>
                  </a:rPr>
                  <a:t>π</a:t>
                </a:r>
                <a:r>
                  <a:rPr lang="en-US" sz="1200" baseline="30000">
                    <a:solidFill>
                      <a:schemeClr val="tx1"/>
                    </a:solidFill>
                  </a:rPr>
                  <a:t>- </a:t>
                </a:r>
                <a:r>
                  <a:rPr lang="en-US" sz="1200">
                    <a:solidFill>
                      <a:schemeClr val="tx1"/>
                    </a:solidFill>
                  </a:rPr>
                  <a:t>+ W/C/polyethylene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>
                    <a:solidFill>
                      <a:schemeClr val="tx1"/>
                    </a:solidFill>
                  </a:rPr>
                  <a:t>Mar 2019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Ag+Ag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=2.</m:t>
                    </m:r>
                    <m:r>
                      <a:rPr lang="en-US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55</m:t>
                    </m:r>
                  </m:oMath>
                </a14:m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 (</a:t>
                </a:r>
                <a:r>
                  <a:rPr lang="en-US" sz="1600" err="1">
                    <a:solidFill>
                      <a:schemeClr val="accent6">
                        <a:lumMod val="75000"/>
                      </a:schemeClr>
                    </a:solidFill>
                  </a:rPr>
                  <a:t>E</a:t>
                </a:r>
                <a:r>
                  <a:rPr lang="en-US" sz="1600" baseline="-25000" err="1">
                    <a:solidFill>
                      <a:schemeClr val="accent6">
                        <a:lumMod val="75000"/>
                      </a:schemeClr>
                    </a:solidFill>
                  </a:rPr>
                  <a:t>kin</a:t>
                </a:r>
                <a:r>
                  <a:rPr lang="en-US" sz="1600" baseline="-250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= 1.58</a:t>
                </a:r>
                <a:r>
                  <a:rPr lang="en-US" sz="1600" i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GeV)  and 2.42 GeV (</a:t>
                </a:r>
                <a:r>
                  <a:rPr lang="en-US" sz="1600" err="1">
                    <a:solidFill>
                      <a:schemeClr val="accent6">
                        <a:lumMod val="75000"/>
                      </a:schemeClr>
                    </a:solidFill>
                  </a:rPr>
                  <a:t>E</a:t>
                </a:r>
                <a:r>
                  <a:rPr lang="en-US" sz="1600" baseline="-25000" err="1">
                    <a:solidFill>
                      <a:schemeClr val="accent6">
                        <a:lumMod val="75000"/>
                      </a:schemeClr>
                    </a:solidFill>
                  </a:rPr>
                  <a:t>kin</a:t>
                </a:r>
                <a:r>
                  <a:rPr lang="en-US" sz="1600" baseline="-250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= 1.23</a:t>
                </a:r>
                <a:r>
                  <a:rPr lang="en-US" sz="1600" i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GeV)</a:t>
                </a:r>
                <a:endParaRPr lang="en-US" sz="160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600" b="1">
                    <a:solidFill>
                      <a:schemeClr val="tx1"/>
                    </a:solidFill>
                  </a:rPr>
                  <a:t>Feb 2022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p+p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=3.46</m:t>
                    </m:r>
                  </m:oMath>
                </a14:m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 (</a:t>
                </a:r>
                <a:r>
                  <a:rPr lang="en-US" sz="1600" err="1">
                    <a:solidFill>
                      <a:schemeClr val="accent6">
                        <a:lumMod val="75000"/>
                      </a:schemeClr>
                    </a:solidFill>
                  </a:rPr>
                  <a:t>E</a:t>
                </a:r>
                <a:r>
                  <a:rPr lang="en-US" sz="1600" baseline="-25000" err="1">
                    <a:solidFill>
                      <a:schemeClr val="accent6">
                        <a:lumMod val="75000"/>
                      </a:schemeClr>
                    </a:solidFill>
                  </a:rPr>
                  <a:t>kin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= 4.53 GeV)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>
                    <a:solidFill>
                      <a:schemeClr val="tx1"/>
                    </a:solidFill>
                  </a:rPr>
                  <a:t>Feb 2024 + Apr 2025 </a:t>
                </a:r>
                <a:r>
                  <a:rPr lang="en-US" sz="1600">
                    <a:solidFill>
                      <a:srgbClr val="C83B19"/>
                    </a:solidFill>
                  </a:rPr>
                  <a:t>Au+Au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C83B1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b="0" i="1" smtClean="0">
                                <a:solidFill>
                                  <a:srgbClr val="C83B1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C83B19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b="0" i="1" smtClean="0">
                                <a:solidFill>
                                  <a:srgbClr val="C83B19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pl-PL" sz="1600" b="0" i="1" smtClean="0">
                        <a:solidFill>
                          <a:srgbClr val="C83B19"/>
                        </a:solidFill>
                        <a:latin typeface="Cambria Math" panose="02040503050406030204" pitchFamily="18" charset="0"/>
                      </a:rPr>
                      <m:t>≤2</m:t>
                    </m:r>
                    <m:r>
                      <a:rPr lang="en-US" sz="1600" b="0" i="1" smtClean="0">
                        <a:solidFill>
                          <a:srgbClr val="C83B19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0" i="1" smtClean="0">
                        <a:solidFill>
                          <a:srgbClr val="C83B19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sz="1600">
                    <a:solidFill>
                      <a:srgbClr val="C83B19"/>
                    </a:solidFill>
                  </a:rPr>
                  <a:t> GeV </a:t>
                </a:r>
                <a:br>
                  <a:rPr lang="en-US" sz="1600">
                    <a:solidFill>
                      <a:srgbClr val="C83B19"/>
                    </a:solidFill>
                  </a:rPr>
                </a:b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(</a:t>
                </a:r>
                <a:r>
                  <a:rPr lang="en-US" sz="1600" err="1">
                    <a:solidFill>
                      <a:schemeClr val="accent6">
                        <a:lumMod val="75000"/>
                      </a:schemeClr>
                    </a:solidFill>
                  </a:rPr>
                  <a:t>E</a:t>
                </a:r>
                <a:r>
                  <a:rPr lang="en-US" sz="1600" baseline="-25000" err="1">
                    <a:solidFill>
                      <a:schemeClr val="accent6">
                        <a:lumMod val="75000"/>
                      </a:schemeClr>
                    </a:solidFill>
                  </a:rPr>
                  <a:t>kin</a:t>
                </a:r>
                <a:r>
                  <a:rPr lang="en-US" sz="1600" baseline="-250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= 0.2 – 0.8</a:t>
                </a:r>
                <a:r>
                  <a:rPr lang="en-US" sz="1600" i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1600">
                    <a:solidFill>
                      <a:schemeClr val="accent6">
                        <a:lumMod val="75000"/>
                      </a:schemeClr>
                    </a:solidFill>
                  </a:rPr>
                  <a:t> GeV) </a:t>
                </a:r>
                <a:endParaRPr lang="en-US" sz="1600">
                  <a:solidFill>
                    <a:srgbClr val="C83B19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DDD0B4-9A96-944A-9A06-E1B858AC3B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44574" y="1250576"/>
                <a:ext cx="5501304" cy="5403620"/>
              </a:xfrm>
              <a:blipFill>
                <a:blip r:embed="rId2"/>
                <a:stretch>
                  <a:fillRect l="-691" t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2139F12-F1BE-5C4C-B271-F52B333471BE}"/>
              </a:ext>
            </a:extLst>
          </p:cNvPr>
          <p:cNvGrpSpPr/>
          <p:nvPr/>
        </p:nvGrpSpPr>
        <p:grpSpPr>
          <a:xfrm>
            <a:off x="629877" y="2166857"/>
            <a:ext cx="5680614" cy="4142626"/>
            <a:chOff x="415386" y="2166856"/>
            <a:chExt cx="6155444" cy="448889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1FB27C5-C488-B24A-AA3F-054D2A113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87" y="2168414"/>
              <a:ext cx="6147043" cy="4487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69ED9AC-CD43-4647-8BF9-944C27A36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7525" y="4351936"/>
              <a:ext cx="1570769" cy="754635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7917F9-CE11-F541-BD67-D5E58BC44558}"/>
                </a:ext>
              </a:extLst>
            </p:cNvPr>
            <p:cNvSpPr txBox="1"/>
            <p:nvPr/>
          </p:nvSpPr>
          <p:spPr>
            <a:xfrm>
              <a:off x="722598" y="4950042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>
                  <a:solidFill>
                    <a:schemeClr val="accent3">
                      <a:lumMod val="75000"/>
                    </a:schemeClr>
                  </a:solidFill>
                </a:rPr>
                <a:t>now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D2F530D-F176-154D-871F-272D192BBD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3711" y="4429538"/>
              <a:ext cx="227428" cy="128897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78654F-0A46-1F48-9132-EBF6911F8471}"/>
                </a:ext>
              </a:extLst>
            </p:cNvPr>
            <p:cNvSpPr txBox="1"/>
            <p:nvPr/>
          </p:nvSpPr>
          <p:spPr>
            <a:xfrm>
              <a:off x="4892714" y="5665146"/>
              <a:ext cx="1515007" cy="733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accent3">
                      <a:lumMod val="75000"/>
                    </a:schemeClr>
                  </a:solidFill>
                </a:rPr>
                <a:t>a</a:t>
              </a:r>
              <a:r>
                <a:rPr lang="en-DE">
                  <a:solidFill>
                    <a:schemeClr val="accent3">
                      <a:lumMod val="75000"/>
                    </a:schemeClr>
                  </a:solidFill>
                </a:rPr>
                <a:t>fter ~2029</a:t>
              </a:r>
              <a:br>
                <a:rPr lang="en-DE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DE" sz="1000">
                  <a:solidFill>
                    <a:schemeClr val="accent3">
                      <a:lumMod val="75000"/>
                    </a:schemeClr>
                  </a:solidFill>
                </a:rPr>
                <a:t>(cave shared</a:t>
              </a:r>
              <a:br>
                <a:rPr lang="en-DE" sz="100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DE" sz="1000">
                  <a:solidFill>
                    <a:schemeClr val="accent3">
                      <a:lumMod val="75000"/>
                    </a:schemeClr>
                  </a:solidFill>
                </a:rPr>
                <a:t>with CBM)</a:t>
              </a:r>
            </a:p>
          </p:txBody>
        </p:sp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1FF333CB-77EF-9C42-A3BC-0F4A9D62D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86" y="2166856"/>
              <a:ext cx="856158" cy="85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6CAC21-5B90-BA97-4AD9-69C3C9BB8B16}"/>
              </a:ext>
            </a:extLst>
          </p:cNvPr>
          <p:cNvSpPr txBox="1"/>
          <p:nvPr/>
        </p:nvSpPr>
        <p:spPr>
          <a:xfrm>
            <a:off x="7226726" y="6363003"/>
            <a:ext cx="2024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C83B19"/>
                </a:solidFill>
              </a:rPr>
              <a:t>Color: will be mentioned in this talk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803C120-BA81-4BC4-087F-7FE56964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3</a:t>
            </a:fld>
            <a:endParaRPr lang="en-US"/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A376A977-70E7-95B1-229B-519717F1BF1E}"/>
              </a:ext>
            </a:extLst>
          </p:cNvPr>
          <p:cNvSpPr txBox="1"/>
          <p:nvPr/>
        </p:nvSpPr>
        <p:spPr>
          <a:xfrm>
            <a:off x="1361474" y="1889139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70C0"/>
                </a:solidFill>
              </a:rPr>
              <a:t>Location: Darmstadt, Germany</a:t>
            </a:r>
          </a:p>
        </p:txBody>
      </p:sp>
    </p:spTree>
    <p:extLst>
      <p:ext uri="{BB962C8B-B14F-4D97-AF65-F5344CB8AC3E}">
        <p14:creationId xmlns:p14="http://schemas.microsoft.com/office/powerpoint/2010/main" val="2887512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17573-F3AE-43BD-8418-CD4A9423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 from dileptons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D2B6-0E4D-7143-EF50-0B0B8CC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21.07.2025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5416F-D4AD-2FAB-E7D3-8AD544DF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30</a:t>
            </a:fld>
            <a:endParaRPr lang="en-US"/>
          </a:p>
        </p:txBody>
      </p:sp>
      <p:pic>
        <p:nvPicPr>
          <p:cNvPr id="6" name="Obraz 17">
            <a:extLst>
              <a:ext uri="{FF2B5EF4-FFF2-40B4-BE49-F238E27FC236}">
                <a16:creationId xmlns:a16="http://schemas.microsoft.com/office/drawing/2014/main" id="{F81B8E52-3407-AB6E-CA63-9B5191FA3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/>
          <a:stretch/>
        </p:blipFill>
        <p:spPr>
          <a:xfrm>
            <a:off x="609405" y="2572339"/>
            <a:ext cx="3638060" cy="3314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6C344F-8DF6-BC36-F6B8-FAE5E6DA3AE9}"/>
              </a:ext>
            </a:extLst>
          </p:cNvPr>
          <p:cNvSpPr txBox="1"/>
          <p:nvPr/>
        </p:nvSpPr>
        <p:spPr>
          <a:xfrm>
            <a:off x="4215983" y="2572339"/>
            <a:ext cx="262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Collisional broadening and Bremsstrahlung not effective enough in “melting” </a:t>
            </a:r>
            <a:r>
              <a:rPr lang="en-US" dirty="0" err="1"/>
              <a:t>ρ</a:t>
            </a:r>
            <a:r>
              <a:rPr lang="en-US" dirty="0"/>
              <a:t> meson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9CF4F-6BBC-6EE9-9949-70AC29972ECF}"/>
              </a:ext>
            </a:extLst>
          </p:cNvPr>
          <p:cNvSpPr txBox="1"/>
          <p:nvPr/>
        </p:nvSpPr>
        <p:spPr>
          <a:xfrm>
            <a:off x="5544518" y="5333203"/>
            <a:ext cx="6072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Many-body calculation of </a:t>
            </a:r>
            <a:r>
              <a:rPr lang="en-US" dirty="0" err="1"/>
              <a:t>ρ</a:t>
            </a:r>
            <a:r>
              <a:rPr lang="en-US" dirty="0"/>
              <a:t> spectral function + CG (local thermal equilibrium) + thermal dilepton emission rates:</a:t>
            </a:r>
          </a:p>
          <a:p>
            <a:r>
              <a:rPr lang="en-US" dirty="0"/>
              <a:t>→ Practically structureless spectrum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73B786-60EB-F35B-3F62-3F6BBC66B35D}"/>
              </a:ext>
            </a:extLst>
          </p:cNvPr>
          <p:cNvCxnSpPr>
            <a:cxnSpLocks/>
          </p:cNvCxnSpPr>
          <p:nvPr/>
        </p:nvCxnSpPr>
        <p:spPr>
          <a:xfrm flipH="1">
            <a:off x="3725764" y="3649557"/>
            <a:ext cx="532363" cy="1187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CB8909-5FD2-3EC8-11F9-745004BBA7CC}"/>
              </a:ext>
            </a:extLst>
          </p:cNvPr>
          <p:cNvCxnSpPr>
            <a:cxnSpLocks/>
          </p:cNvCxnSpPr>
          <p:nvPr/>
        </p:nvCxnSpPr>
        <p:spPr>
          <a:xfrm flipH="1" flipV="1">
            <a:off x="3869779" y="5156088"/>
            <a:ext cx="776696" cy="32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9E51D-EDC5-757E-23C8-5D4B00194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38" y="2485787"/>
            <a:ext cx="3638061" cy="2670301"/>
          </a:xfrm>
          <a:prstGeom prst="rect">
            <a:avLst/>
          </a:prstGeom>
        </p:spPr>
      </p:pic>
      <p:sp>
        <p:nvSpPr>
          <p:cNvPr id="12" name="Prostokąt 2">
            <a:extLst>
              <a:ext uri="{FF2B5EF4-FFF2-40B4-BE49-F238E27FC236}">
                <a16:creationId xmlns:a16="http://schemas.microsoft.com/office/drawing/2014/main" id="{C55AF75B-8AD1-25BF-D638-3EDEE6DD52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83620" y="2454140"/>
            <a:ext cx="30877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van </a:t>
            </a:r>
            <a:r>
              <a:rPr lang="pl-PL" sz="800" dirty="0" err="1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Hees</a:t>
            </a:r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pl-PL" sz="800" dirty="0" err="1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800" dirty="0" err="1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800" dirty="0" err="1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Lett</a:t>
            </a:r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B </a:t>
            </a:r>
            <a:r>
              <a:rPr lang="pl-PL" sz="800" b="1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606</a:t>
            </a:r>
            <a:r>
              <a:rPr lang="pl-PL" sz="800" dirty="0">
                <a:solidFill>
                  <a:srgbClr val="8F99B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(2005) 59-66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C4DFF7-9AAD-6518-6879-6E4E0E9057C2}"/>
              </a:ext>
            </a:extLst>
          </p:cNvPr>
          <p:cNvSpPr txBox="1"/>
          <p:nvPr/>
        </p:nvSpPr>
        <p:spPr>
          <a:xfrm>
            <a:off x="7861170" y="1919053"/>
            <a:ext cx="40873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Possible perspective: </a:t>
            </a:r>
            <a:br>
              <a:rPr lang="en-US" dirty="0"/>
            </a:br>
            <a:r>
              <a:rPr lang="en-US" dirty="0"/>
              <a:t>using in-medium </a:t>
            </a:r>
            <a:r>
              <a:rPr lang="el-GR" dirty="0"/>
              <a:t>Δ</a:t>
            </a:r>
            <a:r>
              <a:rPr lang="en-US" dirty="0"/>
              <a:t> spectral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07340-3857-B4E6-4D28-437748161517}"/>
              </a:ext>
            </a:extLst>
          </p:cNvPr>
          <p:cNvSpPr txBox="1"/>
          <p:nvPr/>
        </p:nvSpPr>
        <p:spPr>
          <a:xfrm>
            <a:off x="1323975" y="638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6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0273-3FB5-EB77-41F8-9F07335C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DAA3-1F96-58C3-1F0A-074569F6B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06" y="2340131"/>
            <a:ext cx="11207802" cy="3564436"/>
          </a:xfrm>
        </p:spPr>
        <p:txBody>
          <a:bodyPr>
            <a:noAutofit/>
          </a:bodyPr>
          <a:lstStyle/>
          <a:p>
            <a:r>
              <a:rPr lang="en-US" sz="1800" dirty="0"/>
              <a:t>HADES studies properties of QCD matter in the region of phase diagram complementary to other heavy-ion experiments</a:t>
            </a:r>
          </a:p>
          <a:p>
            <a:r>
              <a:rPr lang="en-US" sz="1800" dirty="0"/>
              <a:t>Trends of proton factorial cumulant ratios versus rapidity window are consistent with proper Canonical baseline</a:t>
            </a:r>
          </a:p>
          <a:p>
            <a:r>
              <a:rPr lang="en-US" sz="1800" dirty="0"/>
              <a:t>Abundant data on anisotropic flow, including light fragments and strangeness, constrains the </a:t>
            </a:r>
            <a:r>
              <a:rPr lang="en-US" sz="1800" dirty="0" err="1"/>
              <a:t>EoS</a:t>
            </a:r>
            <a:r>
              <a:rPr lang="en-US" sz="1800" dirty="0"/>
              <a:t> of hot and dense matter</a:t>
            </a:r>
          </a:p>
          <a:p>
            <a:r>
              <a:rPr lang="en-US" sz="1800" dirty="0" err="1"/>
              <a:t>Hypernuclei</a:t>
            </a:r>
            <a:r>
              <a:rPr lang="en-US" sz="1800" dirty="0"/>
              <a:t> and </a:t>
            </a:r>
            <a:r>
              <a:rPr lang="en-US" sz="1800" dirty="0" err="1"/>
              <a:t>femtoscopy</a:t>
            </a:r>
            <a:r>
              <a:rPr lang="en-US" sz="1800" dirty="0"/>
              <a:t> with hyperons allow the study of interactions of strangeness with matter</a:t>
            </a:r>
          </a:p>
          <a:p>
            <a:r>
              <a:rPr lang="en-US" sz="1800" dirty="0"/>
              <a:t>Thermal dileptons are an important tool to access the hot and dense stage of system’s evolution</a:t>
            </a:r>
          </a:p>
          <a:p>
            <a:r>
              <a:rPr lang="en-US" sz="1800" dirty="0"/>
              <a:t>HADES dilepton data are consistent with the formation of medium in local equilibrium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A395D-DCEB-A5C4-4FEE-91835808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31</a:t>
            </a:fld>
            <a:endParaRPr lang="en-US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F274CCB-A7A0-4061-A301-77B09C5F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00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6ACF40-485A-E7A1-3A1F-300621950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 for your attention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F7101-F53F-9CA8-28E5-6988521A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32</a:t>
            </a:fld>
            <a:endParaRPr lang="en-US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EA3284EE-43AB-91A9-3F09-18FCBA0D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6ACF40-485A-E7A1-3A1F-300621950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F7101-F53F-9CA8-28E5-6988521A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33</a:t>
            </a:fld>
            <a:endParaRPr lang="en-US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E3724EFF-C7AB-A741-B475-4051A41E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63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DFDE-085E-A44B-B3B3-E121EB51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73" y="725951"/>
            <a:ext cx="5318855" cy="1442463"/>
          </a:xfrm>
        </p:spPr>
        <p:txBody>
          <a:bodyPr/>
          <a:lstStyle/>
          <a:p>
            <a:r>
              <a:rPr lang="en-DE"/>
              <a:t>Baryons as extended objects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14">
                <a:extLst>
                  <a:ext uri="{FF2B5EF4-FFF2-40B4-BE49-F238E27FC236}">
                    <a16:creationId xmlns:a16="http://schemas.microsoft.com/office/drawing/2014/main" id="{F37C8EA8-D7C1-1149-B24A-57C463127731}"/>
                  </a:ext>
                </a:extLst>
              </p:cNvPr>
              <p:cNvSpPr/>
              <p:nvPr/>
            </p:nvSpPr>
            <p:spPr>
              <a:xfrm>
                <a:off x="10376844" y="1507462"/>
                <a:ext cx="1812869" cy="34124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π</a:t>
                </a:r>
                <a:r>
                  <a:rPr lang="en-US" sz="1600" kern="0" baseline="30000">
                    <a:solidFill>
                      <a:srgbClr val="000000"/>
                    </a:solidFill>
                    <a:latin typeface="Symbol" pitchFamily="2" charset="2"/>
                    <a:ea typeface="Tahoma" panose="020B0604030504040204" pitchFamily="34" charset="0"/>
                  </a:rPr>
                  <a:t>-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p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1.49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</p:txBody>
          </p:sp>
        </mc:Choice>
        <mc:Fallback xmlns="">
          <p:sp>
            <p:nvSpPr>
              <p:cNvPr id="9" name="Rechteck 14">
                <a:extLst>
                  <a:ext uri="{FF2B5EF4-FFF2-40B4-BE49-F238E27FC236}">
                    <a16:creationId xmlns:a16="http://schemas.microsoft.com/office/drawing/2014/main" id="{F37C8EA8-D7C1-1149-B24A-57C46312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844" y="1507462"/>
                <a:ext cx="1812869" cy="341247"/>
              </a:xfrm>
              <a:prstGeom prst="rect">
                <a:avLst/>
              </a:prstGeom>
              <a:blipFill>
                <a:blip r:embed="rId3"/>
                <a:stretch>
                  <a:fillRect l="-690" r="-69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/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100"/>
                  <a:t>Exclusive</a:t>
                </a:r>
                <a:r>
                  <a:rPr lang="pl-PL" sz="1100">
                    <a:ea typeface="Tahoma" panose="020B0604030504040204" pitchFamily="34" charset="0"/>
                  </a:rPr>
                  <a:t> </a:t>
                </a:r>
                <a:r>
                  <a:rPr lang="pl-PL" sz="1100" err="1">
                    <a:ea typeface="Tahoma" panose="020B0604030504040204" pitchFamily="34" charset="0"/>
                  </a:rPr>
                  <a:t>analysis</a:t>
                </a:r>
                <a:r>
                  <a:rPr lang="pl-PL" sz="1100">
                    <a:ea typeface="Tahoma" panose="020B0604030504040204" pitchFamily="34" charset="0"/>
                  </a:rPr>
                  <a:t> of </a:t>
                </a:r>
                <a:r>
                  <a:rPr lang="el-GR" sz="110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π</a:t>
                </a:r>
                <a:r>
                  <a:rPr lang="el-GR" sz="1100" baseline="3000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>
                    <a:ea typeface="Tahoma" panose="020B0604030504040204" pitchFamily="34" charset="0"/>
                  </a:rPr>
                  <a:t>p → n </a:t>
                </a:r>
                <a:r>
                  <a:rPr lang="pl-PL" sz="1100" err="1">
                    <a:ea typeface="Tahoma" panose="020B0604030504040204" pitchFamily="34" charset="0"/>
                  </a:rPr>
                  <a:t>e</a:t>
                </a:r>
                <a:r>
                  <a:rPr lang="pl-PL" sz="1100" baseline="30000" err="1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r>
                  <a:rPr lang="pl-PL" sz="110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pl-PL" sz="1100" baseline="3000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>
                    <a:ea typeface="Tahoma" panose="020B0604030504040204" pitchFamily="34" charset="0"/>
                  </a:rPr>
                  <a:t> </a:t>
                </a:r>
                <a:r>
                  <a:rPr lang="pl-PL" sz="1100" err="1">
                    <a:ea typeface="Tahoma" panose="020B0604030504040204" pitchFamily="34" charset="0"/>
                  </a:rPr>
                  <a:t>at</a:t>
                </a:r>
                <a:r>
                  <a:rPr lang="pl-PL" sz="1100"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pl-PL" sz="1100">
                    <a:ea typeface="Tahoma" panose="020B0604030504040204" pitchFamily="34" charset="0"/>
                  </a:rPr>
                  <a:t> = 1.49 GeV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C4C03CF-FD83-DB48-B5BB-F8A947B13C42}"/>
              </a:ext>
            </a:extLst>
          </p:cNvPr>
          <p:cNvSpPr/>
          <p:nvPr/>
        </p:nvSpPr>
        <p:spPr>
          <a:xfrm>
            <a:off x="5501038" y="5987512"/>
            <a:ext cx="31774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Data: arXiv:2205.15914 [</a:t>
            </a:r>
            <a:r>
              <a:rPr lang="pl-PL" sz="90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pl-PL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-ex]</a:t>
            </a:r>
          </a:p>
          <a:p>
            <a:pPr>
              <a:spcBef>
                <a:spcPts val="0"/>
              </a:spcBef>
            </a:pPr>
            <a:r>
              <a:rPr lang="en-US" sz="90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Zétényi</a:t>
            </a:r>
            <a:r>
              <a:rPr lang="en-US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PRC </a:t>
            </a:r>
            <a:r>
              <a:rPr lang="en-US" sz="900" b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104</a:t>
            </a:r>
            <a:r>
              <a:rPr lang="en-US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015201 (2021)</a:t>
            </a:r>
          </a:p>
          <a:p>
            <a:pPr>
              <a:spcBef>
                <a:spcPts val="0"/>
              </a:spcBef>
            </a:pPr>
            <a:r>
              <a:rPr lang="en-US" sz="90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Ramalho</a:t>
            </a:r>
            <a:r>
              <a:rPr lang="en-US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PRD </a:t>
            </a:r>
            <a:r>
              <a:rPr lang="en-US" sz="900" b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en-US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014003 (2017), PRD </a:t>
            </a:r>
            <a:r>
              <a:rPr lang="en-US" sz="900" b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101</a:t>
            </a:r>
            <a:r>
              <a:rPr lang="en-US" sz="90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114008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4674" y="2400531"/>
                <a:ext cx="6066454" cy="2950007"/>
              </a:xfrm>
            </p:spPr>
            <p:txBody>
              <a:bodyPr>
                <a:noAutofit/>
              </a:bodyPr>
              <a:lstStyle/>
              <a:p>
                <a:pPr marL="216000" indent="-216000">
                  <a:spcBef>
                    <a:spcPts val="600"/>
                  </a:spcBef>
                </a:pPr>
                <a:r>
                  <a:rPr lang="en-US" sz="1600"/>
                  <a:t>Ratios to the case with the point-like form factor (”QED”)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/>
                  <a:t>Rising with the dilepton invariant mass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/>
                  <a:t>Vector Meson Dominance: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/>
                  <a:t>VMD2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𝑒𝑒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/>
                  <a:t> and overshoots the data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</m:sSub>
                  </m:oMath>
                </a14:m>
                <a:endParaRPr lang="en-US" sz="1600"/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/>
                  <a:t>VMD1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/>
                  <a:t> and leaves room for a contribution of direct </a:t>
                </a:r>
                <a14:m>
                  <m:oMath xmlns:m="http://schemas.openxmlformats.org/officeDocument/2006/math"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/>
                  <a:t> coupling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/>
                  <a:t>Therefore the “strict VMD” is excluded</a:t>
                </a:r>
              </a:p>
              <a:p>
                <a:pPr marL="216000" indent="-216000">
                  <a:spcBef>
                    <a:spcPts val="600"/>
                  </a:spcBef>
                </a:pPr>
                <a:endParaRPr lang="en-US" sz="1600"/>
              </a:p>
              <a:p>
                <a:pPr marL="216000" indent="-216000">
                  <a:spcBef>
                    <a:spcPts val="600"/>
                  </a:spcBef>
                </a:pPr>
                <a:endParaRPr lang="en-US" sz="1600"/>
              </a:p>
              <a:p>
                <a:pPr marL="216000" indent="-216000">
                  <a:spcBef>
                    <a:spcPts val="600"/>
                  </a:spcBef>
                </a:pPr>
                <a:endParaRPr lang="en-US" sz="160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4674" y="2400531"/>
                <a:ext cx="6066454" cy="2950007"/>
              </a:xfrm>
              <a:blipFill>
                <a:blip r:embed="rId5"/>
                <a:stretch>
                  <a:fillRect t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4C3C08A-7C7F-2653-A890-E1AFE23EC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1" y="884813"/>
            <a:ext cx="4339153" cy="5650099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E4C287E-FE07-E454-0971-90F8BB0C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34</a:t>
            </a:fld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7AB7C8-E1AA-414B-9F77-581E0D920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6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314A-3168-BA4B-8C1C-AD27476C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Contributing to energy </a:t>
            </a:r>
            <a:br>
              <a:rPr lang="en-DE"/>
            </a:br>
            <a:r>
              <a:rPr lang="en-DE"/>
              <a:t>and system-size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4CF82C-EF53-A947-AE0F-FCD29C6A5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09083" y="1863691"/>
                <a:ext cx="3728588" cy="2183321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0" indent="0">
                  <a:buNone/>
                </a:pPr>
                <a:r>
                  <a:rPr lang="en-US" sz="1800" err="1"/>
                  <a:t>Ag+Ag</a:t>
                </a:r>
                <a:r>
                  <a:rPr lang="en-US" sz="180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𝟓𝟓</m:t>
                    </m:r>
                  </m:oMath>
                </a14:m>
                <a:r>
                  <a:rPr lang="en-US" sz="1800"/>
                  <a:t> GeV</a:t>
                </a:r>
              </a:p>
              <a:p>
                <a:r>
                  <a:rPr lang="en-US" sz="1800"/>
                  <a:t>Vector mesons peaks (</a:t>
                </a:r>
                <a:r>
                  <a:rPr lang="en-US" sz="1800" err="1"/>
                  <a:t>ω</a:t>
                </a:r>
                <a:r>
                  <a:rPr lang="en-US" sz="1800"/>
                  <a:t>, </a:t>
                </a:r>
                <a:r>
                  <a:rPr lang="en-US" sz="1800" err="1"/>
                  <a:t>φ</a:t>
                </a:r>
                <a:r>
                  <a:rPr lang="en-US" sz="1800"/>
                  <a:t>) visible</a:t>
                </a:r>
              </a:p>
              <a:p>
                <a:r>
                  <a:rPr lang="en-US" sz="1800"/>
                  <a:t>Possibility to study cross-sections and in-medium modifications of the spectral shape</a:t>
                </a:r>
              </a:p>
              <a:p>
                <a:pPr marL="0" indent="0">
                  <a:buNone/>
                </a:pPr>
                <a:r>
                  <a:rPr lang="en-US" sz="1800"/>
                  <a:t>First measurement of the yield above vector meson masses (“Intermediate Mass Region”)</a:t>
                </a:r>
              </a:p>
              <a:p>
                <a:r>
                  <a:rPr lang="en-US" sz="1800" err="1"/>
                  <a:t>Ag+Ag</a:t>
                </a:r>
                <a:r>
                  <a:rPr lang="en-US" sz="180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/>
                  <a:t> 2.42 GeV</a:t>
                </a:r>
              </a:p>
              <a:p>
                <a:r>
                  <a:rPr lang="en-US" sz="1800"/>
                  <a:t>Comparison with Au+Au at the same energy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4CF82C-EF53-A947-AE0F-FCD29C6A5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09083" y="1863691"/>
                <a:ext cx="3728588" cy="2183321"/>
              </a:xfrm>
              <a:blipFill>
                <a:blip r:embed="rId2"/>
                <a:stretch>
                  <a:fillRect l="-1356" t="-578" b="-116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7FDD2E9-AD98-CF49-BD94-B4FE049E6086}"/>
              </a:ext>
            </a:extLst>
          </p:cNvPr>
          <p:cNvSpPr/>
          <p:nvPr/>
        </p:nvSpPr>
        <p:spPr>
          <a:xfrm>
            <a:off x="1746525" y="2550652"/>
            <a:ext cx="2106384" cy="25469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CBC4E29-CDA6-2684-80FA-0FE2EE03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35</a:t>
            </a:fld>
            <a:endParaRPr lang="en-US"/>
          </a:p>
        </p:txBody>
      </p:sp>
      <p:pic>
        <p:nvPicPr>
          <p:cNvPr id="5" name="object 12">
            <a:extLst>
              <a:ext uri="{FF2B5EF4-FFF2-40B4-BE49-F238E27FC236}">
                <a16:creationId xmlns:a16="http://schemas.microsoft.com/office/drawing/2014/main" id="{4266B61A-DB35-215A-2AF8-041C2E2508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3293" y="2396616"/>
            <a:ext cx="3995371" cy="3966933"/>
          </a:xfrm>
          <a:prstGeom prst="rect">
            <a:avLst/>
          </a:prstGeom>
        </p:spPr>
      </p:pic>
      <p:pic>
        <p:nvPicPr>
          <p:cNvPr id="7" name="object 13">
            <a:extLst>
              <a:ext uri="{FF2B5EF4-FFF2-40B4-BE49-F238E27FC236}">
                <a16:creationId xmlns:a16="http://schemas.microsoft.com/office/drawing/2014/main" id="{4FD70709-0D95-13E0-62A6-6FE12D54AF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01" y="2396616"/>
            <a:ext cx="4006970" cy="3966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E1CC06-2F3E-3A90-9B04-B85C4F94F57F}"/>
              </a:ext>
            </a:extLst>
          </p:cNvPr>
          <p:cNvSpPr/>
          <p:nvPr/>
        </p:nvSpPr>
        <p:spPr>
          <a:xfrm>
            <a:off x="6057788" y="2535580"/>
            <a:ext cx="2106384" cy="25469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442F7C4B-D434-5C8F-DD60-A4FAB324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14">
                <a:extLst>
                  <a:ext uri="{FF2B5EF4-FFF2-40B4-BE49-F238E27FC236}">
                    <a16:creationId xmlns:a16="http://schemas.microsoft.com/office/drawing/2014/main" id="{BE1FFF72-F4BC-373D-5B24-1AAA493AC983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9" name="Rechteck 14">
                <a:extLst>
                  <a:ext uri="{FF2B5EF4-FFF2-40B4-BE49-F238E27FC236}">
                    <a16:creationId xmlns:a16="http://schemas.microsoft.com/office/drawing/2014/main" id="{BE1FFF72-F4BC-373D-5B24-1AAA493AC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843821"/>
              </a:xfrm>
              <a:prstGeom prst="rect">
                <a:avLst/>
              </a:prstGeom>
              <a:blipFill>
                <a:blip r:embed="rId5"/>
                <a:stretch>
                  <a:fillRect l="-1093" t="-1471" r="-1093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99A7A3E-EC7D-CD46-52A2-45CE6F2CD367}"/>
              </a:ext>
            </a:extLst>
          </p:cNvPr>
          <p:cNvSpPr txBox="1"/>
          <p:nvPr/>
        </p:nvSpPr>
        <p:spPr>
          <a:xfrm>
            <a:off x="6989617" y="2138412"/>
            <a:ext cx="142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Schild for HADES, QM2025</a:t>
            </a:r>
            <a:br>
              <a:rPr lang="en-US"/>
            </a:br>
            <a:r>
              <a:rPr lang="en-US"/>
              <a:t>Vogel, QM2025</a:t>
            </a:r>
          </a:p>
        </p:txBody>
      </p:sp>
    </p:spTree>
    <p:extLst>
      <p:ext uri="{BB962C8B-B14F-4D97-AF65-F5344CB8AC3E}">
        <p14:creationId xmlns:p14="http://schemas.microsoft.com/office/powerpoint/2010/main" val="41242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32C4-DCEF-F044-BD60-03ED9C68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Outlook: </a:t>
            </a:r>
            <a:br>
              <a:rPr lang="en-DE"/>
            </a:br>
            <a:r>
              <a:rPr lang="en-DE"/>
              <a:t>extracting electrical conductivity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F384B-E70F-D941-B90A-2E33971A9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07449" y="2296149"/>
                <a:ext cx="4888609" cy="3919721"/>
              </a:xfrm>
            </p:spPr>
            <p:txBody>
              <a:bodyPr wrap="none" numCol="1">
                <a:noAutofit/>
              </a:bodyPr>
              <a:lstStyle/>
              <a:p>
                <a:r>
                  <a:rPr lang="en-DE" sz="1600">
                    <a:solidFill>
                      <a:schemeClr val="tx1"/>
                    </a:solidFill>
                  </a:rPr>
                  <a:t>Related to the spectral function:</a:t>
                </a:r>
                <a:br>
                  <a:rPr lang="en-DE" sz="1600">
                    <a:solidFill>
                      <a:schemeClr val="tx1"/>
                    </a:solidFill>
                  </a:rPr>
                </a:br>
                <a:r>
                  <a:rPr lang="en-DE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Open Sans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Open Sans"/>
                          </a:rPr>
                          <m:t>el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Open Sans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Open Sans"/>
                          </a:rPr>
                          <m:t>𝑇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Open Sans"/>
                      </a:rPr>
                      <m:t>=</m:t>
                    </m:r>
                    <m:r>
                      <a:rPr lang="de-DE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Open Sans"/>
                      </a:rPr>
                      <m:t>−</m:t>
                    </m:r>
                    <m:sSup>
                      <m:sSup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Open Sans"/>
                          </a:rPr>
                        </m:ctrlPr>
                      </m:sSupPr>
                      <m:e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Open Sans"/>
                          </a:rPr>
                          <m:t>𝑒</m:t>
                        </m:r>
                      </m:e>
                      <m:sup>
                        <m: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Open Sans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lim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Open San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Open San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Open Sans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Open Sans"/>
                          </a:rPr>
                          <m:t>Im</m:t>
                        </m:r>
                        <m:sSub>
                          <m:sSubPr>
                            <m:ctrlPr>
                              <a:rPr lang="en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em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Open San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,</m:t>
                            </m:r>
                            <m:r>
                              <a:rPr lang="de-DE" sz="16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=0</m:t>
                            </m:r>
                            <m: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;</m:t>
                            </m:r>
                            <m: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Open Sans"/>
                              </a:rPr>
                              <m:t>𝑇</m:t>
                            </m:r>
                          </m:e>
                        </m:d>
                      </m:e>
                    </m:func>
                  </m:oMath>
                </a14:m>
                <a:br>
                  <a:rPr lang="pl-PL" sz="1600">
                    <a:solidFill>
                      <a:schemeClr val="tx1"/>
                    </a:solidFill>
                  </a:rPr>
                </a:br>
                <a:r>
                  <a:rPr lang="pl-PL" sz="1600" err="1">
                    <a:solidFill>
                      <a:schemeClr val="tx1"/>
                    </a:solidFill>
                  </a:rPr>
                  <a:t>where</a:t>
                </a:r>
                <a:r>
                  <a:rPr lang="pl-PL" sz="1600">
                    <a:solidFill>
                      <a:schemeClr val="tx1"/>
                    </a:solidFill>
                  </a:rPr>
                  <a:t>:</a:t>
                </a:r>
                <a:br>
                  <a:rPr lang="pl-PL" sz="1600">
                    <a:solidFill>
                      <a:schemeClr val="tx1"/>
                    </a:solidFill>
                  </a:rPr>
                </a:br>
                <a:r>
                  <a:rPr lang="en-GB" sz="800">
                    <a:solidFill>
                      <a:srgbClr val="8F99BB"/>
                    </a:solidFill>
                  </a:rPr>
                  <a:t>McLerran, </a:t>
                </a:r>
                <a:r>
                  <a:rPr lang="en-GB" sz="800" err="1">
                    <a:solidFill>
                      <a:srgbClr val="8F99BB"/>
                    </a:solidFill>
                  </a:rPr>
                  <a:t>Toimela</a:t>
                </a:r>
                <a:r>
                  <a:rPr lang="en-GB" sz="800">
                    <a:solidFill>
                      <a:srgbClr val="8F99BB"/>
                    </a:solidFill>
                  </a:rPr>
                  <a:t>, Phys. Rev. D </a:t>
                </a:r>
                <a:r>
                  <a:rPr lang="en-GB" sz="800" b="1">
                    <a:solidFill>
                      <a:srgbClr val="8F99BB"/>
                    </a:solidFill>
                  </a:rPr>
                  <a:t>31</a:t>
                </a:r>
                <a:r>
                  <a:rPr lang="en-GB" sz="800">
                    <a:solidFill>
                      <a:srgbClr val="8F99BB"/>
                    </a:solidFill>
                  </a:rPr>
                  <a:t> (1985) 545 </a:t>
                </a:r>
                <a:br>
                  <a:rPr lang="pl-PL" sz="1600">
                    <a:solidFill>
                      <a:schemeClr val="tx1"/>
                    </a:solidFill>
                  </a:rPr>
                </a:br>
                <a:r>
                  <a:rPr lang="pl-PL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d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𝑙𝑙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d</m:t>
                            </m:r>
                          </m:e>
                          <m:sup>
                            <m: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4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𝑞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d</m:t>
                            </m:r>
                          </m:e>
                          <m:sup>
                            <m: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4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𝑥</m:t>
                        </m:r>
                      </m:den>
                    </m:f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=−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em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3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𝐿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Gill Sans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Gill Sans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Gill Sans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𝑓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𝐵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𝑇</m:t>
                        </m:r>
                      </m:e>
                    </m:d>
                    <m:r>
                      <m:rPr>
                        <m:sty m:val="p"/>
                      </m:rPr>
                      <a:rPr lang="en-US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Im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"/>
                          </a:rPr>
                          <m:t>em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𝑀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,</m:t>
                    </m:r>
                    <m:r>
                      <a:rPr lang="en-US" sz="16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𝐪</m:t>
                    </m:r>
                    <m:r>
                      <a:rPr lang="pl-PL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;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𝑇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ill Sans"/>
                      </a:rPr>
                      <m:t>)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  <a:p>
                <a:endParaRPr lang="en-DE" sz="1600">
                  <a:solidFill>
                    <a:schemeClr val="tx1"/>
                  </a:solidFill>
                </a:endParaRPr>
              </a:p>
              <a:p>
                <a:r>
                  <a:rPr lang="en-DE" sz="1600">
                    <a:solidFill>
                      <a:schemeClr val="tx1"/>
                    </a:solidFill>
                  </a:rPr>
                  <a:t>Studies at different </a:t>
                </a:r>
                <a:r>
                  <a:rPr lang="en-DE" sz="1600" i="1">
                    <a:solidFill>
                      <a:schemeClr val="tx1"/>
                    </a:solidFill>
                  </a:rPr>
                  <a:t>T</a:t>
                </a:r>
                <a:r>
                  <a:rPr lang="en-DE" sz="1600">
                    <a:solidFill>
                      <a:schemeClr val="tx1"/>
                    </a:solidFill>
                  </a:rPr>
                  <a:t> are complementary</a:t>
                </a:r>
              </a:p>
              <a:p>
                <a:r>
                  <a:rPr lang="en-DE" sz="1600">
                    <a:solidFill>
                      <a:schemeClr val="tx1"/>
                    </a:solidFill>
                  </a:rPr>
                  <a:t>Compare:</a:t>
                </a:r>
              </a:p>
              <a:p>
                <a:pPr lvl="1"/>
                <a:r>
                  <a:rPr lang="en-DE" sz="1600">
                    <a:solidFill>
                      <a:schemeClr val="tx1"/>
                    </a:solidFill>
                  </a:rPr>
                  <a:t>Measured excess yield at low </a:t>
                </a:r>
                <a:r>
                  <a:rPr lang="en-DE" sz="1600" i="1">
                    <a:solidFill>
                      <a:schemeClr val="tx1"/>
                    </a:solidFill>
                  </a:rPr>
                  <a:t>M</a:t>
                </a:r>
                <a:r>
                  <a:rPr lang="en-DE" sz="1600" baseline="-25000">
                    <a:solidFill>
                      <a:schemeClr val="tx1"/>
                    </a:solidFill>
                  </a:rPr>
                  <a:t>ee</a:t>
                </a:r>
                <a:r>
                  <a:rPr lang="en-DE" sz="1600">
                    <a:solidFill>
                      <a:schemeClr val="tx1"/>
                    </a:solidFill>
                  </a:rPr>
                  <a:t>, </a:t>
                </a:r>
                <a:r>
                  <a:rPr lang="en-DE" sz="1600" i="1">
                    <a:solidFill>
                      <a:schemeClr val="tx1"/>
                    </a:solidFill>
                  </a:rPr>
                  <a:t>p</a:t>
                </a:r>
                <a:r>
                  <a:rPr lang="en-DE" sz="1600" baseline="-25000">
                    <a:solidFill>
                      <a:schemeClr val="tx1"/>
                    </a:solidFill>
                  </a:rPr>
                  <a:t>t,ee</a:t>
                </a:r>
              </a:p>
              <a:p>
                <a:pPr lvl="1"/>
                <a:r>
                  <a:rPr lang="en-DE" sz="1600">
                    <a:solidFill>
                      <a:schemeClr val="tx1"/>
                    </a:solidFill>
                  </a:rPr>
                  <a:t>Dilepton rate predicted using an appropriate </a:t>
                </a:r>
                <a:br>
                  <a:rPr lang="en-DE" sz="1600">
                    <a:solidFill>
                      <a:schemeClr val="tx1"/>
                    </a:solidFill>
                  </a:rPr>
                </a:br>
                <a:r>
                  <a:rPr lang="en-DE" sz="1600">
                    <a:solidFill>
                      <a:schemeClr val="tx1"/>
                    </a:solidFill>
                  </a:rPr>
                  <a:t>in-medium spectral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F384B-E70F-D941-B90A-2E33971A9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07449" y="2296149"/>
                <a:ext cx="4888609" cy="39197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42287FA-C451-884E-8C27-DA0F322E45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5942" y="3115944"/>
            <a:ext cx="3202000" cy="29486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16DC9E-C47D-2F4F-BEE1-177C0C2B1F65}"/>
              </a:ext>
            </a:extLst>
          </p:cNvPr>
          <p:cNvSpPr txBox="1"/>
          <p:nvPr/>
        </p:nvSpPr>
        <p:spPr>
          <a:xfrm>
            <a:off x="251287" y="2137176"/>
            <a:ext cx="34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/>
              <a:t>HADES data – accepance coverage with default and reduced </a:t>
            </a:r>
            <a:br>
              <a:rPr lang="en-DE" sz="1600"/>
            </a:br>
            <a:r>
              <a:rPr lang="en-DE" sz="1600"/>
              <a:t>magnetic field settings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F794FA-F94C-5A44-B7DC-6ABBB068C6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415" y="2989621"/>
            <a:ext cx="3339509" cy="2348398"/>
          </a:xfrm>
          <a:prstGeom prst="rect">
            <a:avLst/>
          </a:prstGeom>
        </p:spPr>
      </p:pic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6BA1380-7665-C341-A0A5-7F11CF69E7C9}"/>
              </a:ext>
            </a:extLst>
          </p:cNvPr>
          <p:cNvCxnSpPr>
            <a:cxnSpLocks/>
          </p:cNvCxnSpPr>
          <p:nvPr/>
        </p:nvCxnSpPr>
        <p:spPr>
          <a:xfrm>
            <a:off x="3036993" y="4442512"/>
            <a:ext cx="1421719" cy="565603"/>
          </a:xfrm>
          <a:prstGeom prst="curvedConnector3">
            <a:avLst>
              <a:gd name="adj1" fmla="val 99803"/>
            </a:avLst>
          </a:prstGeom>
          <a:ln w="15875">
            <a:solidFill>
              <a:srgbClr val="A42B6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F61B85B-78D9-6446-851C-44723FFF7F05}"/>
              </a:ext>
            </a:extLst>
          </p:cNvPr>
          <p:cNvSpPr/>
          <p:nvPr/>
        </p:nvSpPr>
        <p:spPr>
          <a:xfrm>
            <a:off x="3768278" y="5449605"/>
            <a:ext cx="2810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800">
                <a:solidFill>
                  <a:srgbClr val="8F99BB"/>
                </a:solidFill>
                <a:latin typeface="+mj-lt"/>
              </a:rPr>
              <a:t>Greif, Greiner, </a:t>
            </a:r>
            <a:r>
              <a:rPr lang="en-GB" sz="800" err="1">
                <a:solidFill>
                  <a:srgbClr val="8F99BB"/>
                </a:solidFill>
                <a:latin typeface="+mj-lt"/>
              </a:rPr>
              <a:t>Denicol</a:t>
            </a:r>
            <a:r>
              <a:rPr lang="en-GB" sz="800">
                <a:solidFill>
                  <a:srgbClr val="8F99BB"/>
                </a:solidFill>
                <a:latin typeface="+mj-lt"/>
              </a:rPr>
              <a:t>, Phys. Rev. D </a:t>
            </a:r>
            <a:r>
              <a:rPr lang="en-GB" sz="800" b="1">
                <a:solidFill>
                  <a:srgbClr val="8F99BB"/>
                </a:solidFill>
                <a:latin typeface="+mj-lt"/>
              </a:rPr>
              <a:t>93</a:t>
            </a:r>
            <a:r>
              <a:rPr lang="en-GB" sz="800">
                <a:solidFill>
                  <a:srgbClr val="8F99BB"/>
                </a:solidFill>
              </a:rPr>
              <a:t> </a:t>
            </a:r>
            <a:r>
              <a:rPr lang="en-GB" sz="800">
                <a:solidFill>
                  <a:srgbClr val="8F99BB"/>
                </a:solidFill>
                <a:latin typeface="+mj-lt"/>
              </a:rPr>
              <a:t>(2016) </a:t>
            </a:r>
            <a:r>
              <a:rPr lang="en-GB" sz="800">
                <a:solidFill>
                  <a:srgbClr val="8F99BB"/>
                </a:solidFill>
              </a:rPr>
              <a:t>096012</a:t>
            </a:r>
            <a:endParaRPr lang="en-GB" sz="800">
              <a:solidFill>
                <a:srgbClr val="8F99BB"/>
              </a:solidFill>
              <a:latin typeface="+mj-lt"/>
            </a:endParaRPr>
          </a:p>
          <a:p>
            <a:pPr marL="0" lvl="1"/>
            <a:r>
              <a:rPr lang="en-GB" sz="800">
                <a:solidFill>
                  <a:srgbClr val="8F99BB"/>
                </a:solidFill>
                <a:latin typeface="+mj-lt"/>
              </a:rPr>
              <a:t>Atchison, Rapp, J. Phys. Conf. Ser. </a:t>
            </a:r>
            <a:r>
              <a:rPr lang="en-GB" sz="800" b="1">
                <a:solidFill>
                  <a:srgbClr val="8F99BB"/>
                </a:solidFill>
                <a:latin typeface="+mj-lt"/>
              </a:rPr>
              <a:t>832</a:t>
            </a:r>
            <a:r>
              <a:rPr lang="en-GB" sz="800">
                <a:solidFill>
                  <a:srgbClr val="8F99BB"/>
                </a:solidFill>
                <a:latin typeface="+mj-lt"/>
              </a:rPr>
              <a:t> (2017) </a:t>
            </a:r>
            <a:r>
              <a:rPr lang="en-GB" sz="800">
                <a:solidFill>
                  <a:srgbClr val="8F99BB"/>
                </a:solidFill>
              </a:rPr>
              <a:t>012057</a:t>
            </a:r>
            <a:endParaRPr lang="en-GB" sz="800">
              <a:solidFill>
                <a:srgbClr val="8F99BB"/>
              </a:solidFill>
              <a:latin typeface="+mj-lt"/>
            </a:endParaRPr>
          </a:p>
        </p:txBody>
      </p:sp>
      <p:sp>
        <p:nvSpPr>
          <p:cNvPr id="11" name="Prostokąt 20">
            <a:extLst>
              <a:ext uri="{FF2B5EF4-FFF2-40B4-BE49-F238E27FC236}">
                <a16:creationId xmlns:a16="http://schemas.microsoft.com/office/drawing/2014/main" id="{E851A62F-0F0E-C847-8276-77E72CF8214A}"/>
              </a:ext>
            </a:extLst>
          </p:cNvPr>
          <p:cNvSpPr/>
          <p:nvPr/>
        </p:nvSpPr>
        <p:spPr>
          <a:xfrm>
            <a:off x="10059267" y="3487194"/>
            <a:ext cx="1541424" cy="5217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21">
            <a:extLst>
              <a:ext uri="{FF2B5EF4-FFF2-40B4-BE49-F238E27FC236}">
                <a16:creationId xmlns:a16="http://schemas.microsoft.com/office/drawing/2014/main" id="{1B2F2392-85EC-3346-82C3-2DA1E4DF627B}"/>
              </a:ext>
            </a:extLst>
          </p:cNvPr>
          <p:cNvSpPr txBox="1"/>
          <p:nvPr/>
        </p:nvSpPr>
        <p:spPr>
          <a:xfrm>
            <a:off x="10250190" y="4025624"/>
            <a:ext cx="1159583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err="1">
                <a:solidFill>
                  <a:srgbClr val="0070C0"/>
                </a:solidFill>
              </a:rPr>
              <a:t>Spectral</a:t>
            </a:r>
            <a:r>
              <a:rPr lang="pl-PL" sz="1200">
                <a:solidFill>
                  <a:srgbClr val="0070C0"/>
                </a:solidFill>
              </a:rPr>
              <a:t> </a:t>
            </a:r>
            <a:r>
              <a:rPr lang="pl-PL" sz="1200" err="1">
                <a:solidFill>
                  <a:srgbClr val="0070C0"/>
                </a:solidFill>
              </a:rPr>
              <a:t>function</a:t>
            </a:r>
            <a:endParaRPr lang="pl-PL" sz="1200">
              <a:solidFill>
                <a:srgbClr val="0070C0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99BFFB-F511-7148-8403-F873DF3F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3063D50A-EF5C-329C-58CB-F543444C4515}"/>
                  </a:ext>
                </a:extLst>
              </p:cNvPr>
              <p:cNvSpPr/>
              <p:nvPr/>
            </p:nvSpPr>
            <p:spPr>
              <a:xfrm>
                <a:off x="9883514" y="476101"/>
                <a:ext cx="2320635" cy="5911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endParaRPr lang="de-DE"/>
              </a:p>
            </p:txBody>
          </p:sp>
        </mc:Choice>
        <mc:Fallback xmlns="">
          <p:sp>
            <p:nvSpPr>
              <p:cNvPr id="6" name="Rechteck 14">
                <a:extLst>
                  <a:ext uri="{FF2B5EF4-FFF2-40B4-BE49-F238E27FC236}">
                    <a16:creationId xmlns:a16="http://schemas.microsoft.com/office/drawing/2014/main" id="{3063D50A-EF5C-329C-58CB-F543444C4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4" y="476101"/>
                <a:ext cx="2320635" cy="591187"/>
              </a:xfrm>
              <a:prstGeom prst="rect">
                <a:avLst/>
              </a:prstGeom>
              <a:blipFill>
                <a:blip r:embed="rId6"/>
                <a:stretch>
                  <a:fillRect l="-1093" t="-2128" r="-109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2F7D404-6DA6-84CB-0F38-FE8D71A03F94}"/>
              </a:ext>
            </a:extLst>
          </p:cNvPr>
          <p:cNvSpPr txBox="1"/>
          <p:nvPr/>
        </p:nvSpPr>
        <p:spPr>
          <a:xfrm>
            <a:off x="1878764" y="3005496"/>
            <a:ext cx="1414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 err="1"/>
              <a:t>Udrea</a:t>
            </a:r>
            <a:r>
              <a:rPr lang="en-US"/>
              <a:t> for HADES, QM2025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54AF1AC3-AC9F-B31C-057E-3A61257B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39C9-ED80-49C2-3D62-8B2AEB3B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Decoding the QCD phase structure </a:t>
            </a:r>
            <a:br>
              <a:rPr lang="en-US"/>
            </a:br>
            <a:r>
              <a:rPr lang="en-US"/>
              <a:t>with dileptons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0E516-53D6-5B22-F60F-E75BA35D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2C56C-0C75-7939-86AC-575C206FB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0" y="3218900"/>
            <a:ext cx="4345314" cy="30523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00EC91-E97B-D471-21EF-1261C31B8A53}"/>
              </a:ext>
            </a:extLst>
          </p:cNvPr>
          <p:cNvSpPr txBox="1">
            <a:spLocks/>
          </p:cNvSpPr>
          <p:nvPr/>
        </p:nvSpPr>
        <p:spPr>
          <a:xfrm>
            <a:off x="380970" y="2094971"/>
            <a:ext cx="5760000" cy="1494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Calculations with kinetic transport and hydro</a:t>
            </a:r>
          </a:p>
          <a:p>
            <a:r>
              <a:rPr lang="en-US"/>
              <a:t>Hydro with CMF </a:t>
            </a:r>
            <a:r>
              <a:rPr lang="en-US" err="1"/>
              <a:t>EoS</a:t>
            </a:r>
            <a:r>
              <a:rPr lang="en-US"/>
              <a:t>, parameters set to have or not have a 1st order phase </a:t>
            </a:r>
            <a:r>
              <a:rPr lang="en-US" err="1"/>
              <a:t>transiton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CC0472-FB45-9CCF-B95F-914474DB4D4D}"/>
              </a:ext>
            </a:extLst>
          </p:cNvPr>
          <p:cNvSpPr txBox="1">
            <a:spLocks/>
          </p:cNvSpPr>
          <p:nvPr/>
        </p:nvSpPr>
        <p:spPr>
          <a:xfrm>
            <a:off x="5420971" y="5427412"/>
            <a:ext cx="6648000" cy="1421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Phase transition causes a clear increase in dilepton yield</a:t>
            </a:r>
          </a:p>
          <a:p>
            <a:r>
              <a:rPr lang="en-US"/>
              <a:t>Higher statistics of experimental data would be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EA6A4-3E19-F679-866A-65706BC6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70" y="1971287"/>
            <a:ext cx="3949851" cy="3437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6E8A0-5C65-AFB0-7055-90C6AE93CE0A}"/>
              </a:ext>
            </a:extLst>
          </p:cNvPr>
          <p:cNvSpPr txBox="1"/>
          <p:nvPr/>
        </p:nvSpPr>
        <p:spPr>
          <a:xfrm>
            <a:off x="623410" y="1908068"/>
            <a:ext cx="26030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90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Seck</a:t>
            </a:r>
            <a:r>
              <a:rPr lang="en-US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900" i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et al.</a:t>
            </a:r>
            <a:r>
              <a:rPr lang="en-US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Phys. Rev. C </a:t>
            </a:r>
            <a:r>
              <a:rPr lang="en-US" sz="9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106</a:t>
            </a:r>
            <a:r>
              <a:rPr lang="en-US" sz="9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(2022) 014904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C0A753C-5309-4F0F-1816-72F69FA5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1487-10F0-A444-8157-FE65E0AB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Lifetime of the fireball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4F564-0743-F64B-A193-C22ABFE25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99" y="2195001"/>
            <a:ext cx="5245727" cy="3564436"/>
          </a:xfrm>
        </p:spPr>
        <p:txBody>
          <a:bodyPr>
            <a:normAutofit/>
          </a:bodyPr>
          <a:lstStyle/>
          <a:p>
            <a:r>
              <a:rPr lang="en-US" sz="1800"/>
              <a:t>Thermal radiation is emitted during the whole lifetime of the system</a:t>
            </a:r>
          </a:p>
          <a:p>
            <a:r>
              <a:rPr lang="en-US" sz="1800"/>
              <a:t>The integrated yield in 0.3 &lt; </a:t>
            </a:r>
            <a:r>
              <a:rPr lang="en-US" sz="1800" err="1"/>
              <a:t>M</a:t>
            </a:r>
            <a:r>
              <a:rPr lang="en-US" sz="1800" baseline="-25000" err="1"/>
              <a:t>ee</a:t>
            </a:r>
            <a:r>
              <a:rPr lang="en-US" sz="1800"/>
              <a:t> / (GeV/c</a:t>
            </a:r>
            <a:r>
              <a:rPr lang="en-US" sz="1800" baseline="30000"/>
              <a:t>2</a:t>
            </a:r>
            <a:r>
              <a:rPr lang="en-US" sz="1800"/>
              <a:t>) &lt; 0.7 is the most sensitive to measure the lifetime</a:t>
            </a:r>
            <a:br>
              <a:rPr lang="en-US" sz="1600"/>
            </a:br>
            <a:r>
              <a:rPr lang="en-US" sz="800">
                <a:solidFill>
                  <a:schemeClr val="accent2"/>
                </a:solidFill>
              </a:rPr>
              <a:t>Heinz and Lee, Phys. Lett. B </a:t>
            </a:r>
            <a:r>
              <a:rPr lang="en-US" sz="800" b="1">
                <a:solidFill>
                  <a:schemeClr val="accent2"/>
                </a:solidFill>
              </a:rPr>
              <a:t>259</a:t>
            </a:r>
            <a:r>
              <a:rPr lang="en-US" sz="800">
                <a:solidFill>
                  <a:schemeClr val="accent2"/>
                </a:solidFill>
              </a:rPr>
              <a:t> (1991) 162</a:t>
            </a:r>
            <a:br>
              <a:rPr lang="en-US" sz="800">
                <a:solidFill>
                  <a:schemeClr val="accent2"/>
                </a:solidFill>
              </a:rPr>
            </a:br>
            <a:r>
              <a:rPr lang="en-US" sz="800" err="1">
                <a:solidFill>
                  <a:schemeClr val="accent2"/>
                </a:solidFill>
              </a:rPr>
              <a:t>Barz</a:t>
            </a:r>
            <a:r>
              <a:rPr lang="en-US" sz="800">
                <a:solidFill>
                  <a:schemeClr val="accent2"/>
                </a:solidFill>
              </a:rPr>
              <a:t>, </a:t>
            </a:r>
            <a:r>
              <a:rPr lang="en-US" sz="800" err="1">
                <a:solidFill>
                  <a:schemeClr val="accent2"/>
                </a:solidFill>
              </a:rPr>
              <a:t>Friman</a:t>
            </a:r>
            <a:r>
              <a:rPr lang="en-US" sz="800">
                <a:solidFill>
                  <a:schemeClr val="accent2"/>
                </a:solidFill>
              </a:rPr>
              <a:t>, Knoll and Schulz, Phys. Lett. B </a:t>
            </a:r>
            <a:r>
              <a:rPr lang="en-US" sz="800" b="1">
                <a:solidFill>
                  <a:schemeClr val="accent2"/>
                </a:solidFill>
              </a:rPr>
              <a:t>254</a:t>
            </a:r>
            <a:r>
              <a:rPr lang="en-US" sz="800">
                <a:solidFill>
                  <a:schemeClr val="accent2"/>
                </a:solidFill>
              </a:rPr>
              <a:t> (1991) 315</a:t>
            </a:r>
            <a:br>
              <a:rPr lang="en-US" sz="800">
                <a:solidFill>
                  <a:schemeClr val="accent2"/>
                </a:solidFill>
              </a:rPr>
            </a:br>
            <a:r>
              <a:rPr lang="en-US" sz="800">
                <a:solidFill>
                  <a:schemeClr val="accent2"/>
                </a:solidFill>
              </a:rPr>
              <a:t>Rapp, van </a:t>
            </a:r>
            <a:r>
              <a:rPr lang="en-US" sz="800" err="1">
                <a:solidFill>
                  <a:schemeClr val="accent2"/>
                </a:solidFill>
              </a:rPr>
              <a:t>Hees</a:t>
            </a:r>
            <a:r>
              <a:rPr lang="en-US" sz="800">
                <a:solidFill>
                  <a:schemeClr val="accent2"/>
                </a:solidFill>
              </a:rPr>
              <a:t>, Phys. Lett. B </a:t>
            </a:r>
            <a:r>
              <a:rPr lang="en-US" sz="800" b="1">
                <a:solidFill>
                  <a:schemeClr val="accent2"/>
                </a:solidFill>
              </a:rPr>
              <a:t>753</a:t>
            </a:r>
            <a:r>
              <a:rPr lang="en-US" sz="800">
                <a:solidFill>
                  <a:schemeClr val="accent2"/>
                </a:solidFill>
              </a:rPr>
              <a:t> (2016) 586</a:t>
            </a:r>
          </a:p>
          <a:p>
            <a:r>
              <a:rPr lang="en-US" sz="1800"/>
              <a:t>At a phase transition “production” of the latent heat would increase the lifetime</a:t>
            </a:r>
          </a:p>
          <a:p>
            <a:endParaRPr lang="en-US" sz="1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37F2-0CA0-4248-90A4-1780B280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78C4E-41EB-6244-B612-13432B00CDEA}"/>
              </a:ext>
            </a:extLst>
          </p:cNvPr>
          <p:cNvSpPr txBox="1"/>
          <p:nvPr/>
        </p:nvSpPr>
        <p:spPr>
          <a:xfrm>
            <a:off x="8697429" y="1964034"/>
            <a:ext cx="22891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Galatyuk, JPS Conf. Proc. </a:t>
            </a:r>
            <a:r>
              <a:rPr lang="en-GB" sz="8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32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 (2020) 010079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217F10B-25FD-41F3-E7DB-9A7D68D0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pic>
        <p:nvPicPr>
          <p:cNvPr id="10" name="Picture 9" descr="A graph of a collision energy&#10;&#10;AI-generated content may be incorrect.">
            <a:extLst>
              <a:ext uri="{FF2B5EF4-FFF2-40B4-BE49-F238E27FC236}">
                <a16:creationId xmlns:a16="http://schemas.microsoft.com/office/drawing/2014/main" id="{993D5167-6741-1594-9672-7B96352C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26" y="2179478"/>
            <a:ext cx="5761866" cy="41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39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A52B-7F7E-504D-AEB9-2DA2197D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 the QCD “caloric curve”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A577-19E2-6C48-81B3-B2CDFB984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023" y="2635156"/>
            <a:ext cx="7303100" cy="14424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/>
              <a:t>Temperature vs. energy density (collision energy as a proxy)</a:t>
            </a:r>
          </a:p>
          <a:p>
            <a:r>
              <a:rPr lang="en-US" sz="1800"/>
              <a:t>Up to now, only published data from HADES and NA60</a:t>
            </a:r>
          </a:p>
          <a:p>
            <a:r>
              <a:rPr lang="en-US" sz="1800"/>
              <a:t>Phase transition may manifest itself as a plateau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FBF3-FA20-2547-8DEF-0F9C1EEE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84FDD-27C7-744E-AB54-382A1B1DB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2" y="2635156"/>
            <a:ext cx="4679384" cy="3375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CAA41-8F9C-2F41-AC05-58CF5610F2D1}"/>
              </a:ext>
            </a:extLst>
          </p:cNvPr>
          <p:cNvSpPr txBox="1"/>
          <p:nvPr/>
        </p:nvSpPr>
        <p:spPr>
          <a:xfrm>
            <a:off x="687449" y="2301681"/>
            <a:ext cx="2651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Rapp and v. Hess, Phys. Lett. B </a:t>
            </a:r>
            <a:r>
              <a:rPr lang="en-GB" sz="8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753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(2016) 586</a:t>
            </a:r>
          </a:p>
          <a:p>
            <a:pPr marL="0" lvl="1"/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Galatyuk </a:t>
            </a:r>
            <a:r>
              <a:rPr lang="en-GB" sz="800" i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et al.,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Eur. Phys. J. A </a:t>
            </a:r>
            <a:r>
              <a:rPr lang="en-GB" sz="8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52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(2016) 131</a:t>
            </a:r>
          </a:p>
          <a:p>
            <a:pPr marL="0" lvl="1"/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  <a:hlinkClick r:id="rId3" tooltip="https://github.com/tgalatyuk/QCD_caloric_cur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https://github.com/tgalatyuk/QCD_caloric_curve</a:t>
            </a:r>
            <a:endParaRPr lang="en-GB" sz="80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B9534-19E3-B647-97EE-2FC00529D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603" y="4124113"/>
            <a:ext cx="2227783" cy="22912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2D26B7-451A-8540-A2C0-F5A37B1AAAD3}"/>
              </a:ext>
            </a:extLst>
          </p:cNvPr>
          <p:cNvSpPr txBox="1">
            <a:spLocks/>
          </p:cNvSpPr>
          <p:nvPr/>
        </p:nvSpPr>
        <p:spPr>
          <a:xfrm>
            <a:off x="6019588" y="4223472"/>
            <a:ext cx="2807888" cy="820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>
                <a:latin typeface="+mj-lt"/>
              </a:rPr>
              <a:t>Nuclear liquid-gas 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phase transition</a:t>
            </a:r>
            <a:br>
              <a:rPr lang="en-US" sz="1600">
                <a:latin typeface="+mj-lt"/>
              </a:rPr>
            </a:br>
            <a:r>
              <a:rPr lang="en-GB" sz="80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Pochodzalla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i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et al.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, Phys. Rev. Lett. </a:t>
            </a:r>
            <a:r>
              <a:rPr lang="en-GB" sz="8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75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en-GB" sz="800">
                <a:solidFill>
                  <a:schemeClr val="accent2"/>
                </a:solidFill>
                <a:cs typeface="Arial" panose="020B0604020202020204" pitchFamily="34" charset="0"/>
              </a:rPr>
              <a:t> (1995)</a:t>
            </a:r>
            <a:r>
              <a:rPr lang="en-GB" sz="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1040-1043</a:t>
            </a:r>
            <a:endParaRPr lang="en-US" sz="1600">
              <a:latin typeface="+mj-lt"/>
            </a:endParaRP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0CD2C72-8EDB-F11A-BDFC-C740200C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E64B-E5FC-7344-8FDA-C3882D82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4038652" cy="1881178"/>
          </a:xfrm>
        </p:spPr>
        <p:txBody>
          <a:bodyPr>
            <a:normAutofit fontScale="90000"/>
          </a:bodyPr>
          <a:lstStyle/>
          <a:p>
            <a:r>
              <a:rPr lang="en-DE" sz="4100"/>
              <a:t>High Acceptance Di-Electron Spectrometer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02DBD-225B-7D40-9D8F-A988B7978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56" y="2974492"/>
            <a:ext cx="3843779" cy="32768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Complex, multi-purpose detection system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Design optimized to study </a:t>
            </a:r>
            <a:br>
              <a:rPr lang="en-US" sz="1800" dirty="0"/>
            </a:br>
            <a:r>
              <a:rPr lang="en-US" sz="1800" dirty="0"/>
              <a:t>heavy-ion collisions at SIS18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Focus on di-electrons, well capable to detect all charged particles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AF55A94-3922-2547-80C6-7A85761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7621" y="1789910"/>
            <a:ext cx="7384341" cy="41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CFDDF-D1E6-334C-A41D-9440FDF3A602}"/>
              </a:ext>
            </a:extLst>
          </p:cNvPr>
          <p:cNvSpPr txBox="1"/>
          <p:nvPr/>
        </p:nvSpPr>
        <p:spPr>
          <a:xfrm>
            <a:off x="5413119" y="5462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D7E52A6-F171-5230-15D1-B058759A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649" y="6215870"/>
            <a:ext cx="979151" cy="417126"/>
          </a:xfrm>
        </p:spPr>
        <p:txBody>
          <a:bodyPr/>
          <a:lstStyle/>
          <a:p>
            <a:fld id="{BE15108C-154A-4A5A-9C05-91A49A422BA7}" type="slidenum">
              <a:rPr lang="en-US" smtClean="0"/>
              <a:t>4</a:t>
            </a:fld>
            <a:endParaRPr lang="en-US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AB5938C-7C99-A42C-F39E-2FECBA2A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7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5FDF-919D-2AD6-4EDB-4C1E9B00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freeze-out scenario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97F5C-19CF-310C-249F-E19B12E6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B05A2-B186-04D8-EE0C-01E807FD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40</a:t>
            </a:fld>
            <a:endParaRPr lang="en-US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0D7C5439-6B3E-C1CD-14C3-338756ECD451}"/>
              </a:ext>
            </a:extLst>
          </p:cNvPr>
          <p:cNvSpPr txBox="1">
            <a:spLocks/>
          </p:cNvSpPr>
          <p:nvPr/>
        </p:nvSpPr>
        <p:spPr>
          <a:xfrm>
            <a:off x="414283" y="2276912"/>
            <a:ext cx="4115663" cy="294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Font typeface="Wingdings" panose="05000000000000000000" pitchFamily="2" charset="2"/>
              <a:buNone/>
            </a:pPr>
            <a:r>
              <a:rPr lang="en-US" sz="900">
                <a:solidFill>
                  <a:srgbClr val="00B0F0"/>
                </a:solidFill>
              </a:rPr>
              <a:t>W. Broniowski and W. Florkowski, PRL </a:t>
            </a:r>
            <a:r>
              <a:rPr lang="en-US" sz="900" b="1">
                <a:solidFill>
                  <a:srgbClr val="00B0F0"/>
                </a:solidFill>
              </a:rPr>
              <a:t>87</a:t>
            </a:r>
            <a:r>
              <a:rPr lang="en-US" sz="900">
                <a:solidFill>
                  <a:srgbClr val="00B0F0"/>
                </a:solidFill>
              </a:rPr>
              <a:t> (2001) 272302 </a:t>
            </a:r>
          </a:p>
          <a:p>
            <a:pPr marL="228594" indent="-228594">
              <a:spcBef>
                <a:spcPts val="800"/>
              </a:spcBef>
            </a:pPr>
            <a:r>
              <a:rPr lang="en-US" sz="1600"/>
              <a:t>Chemical (= particle abundances fixed) and kinetic (= particle momenta fixed) freeze-outs coincide</a:t>
            </a:r>
          </a:p>
          <a:p>
            <a:pPr marL="228594" indent="-228594">
              <a:spcBef>
                <a:spcPts val="800"/>
              </a:spcBef>
            </a:pPr>
            <a:r>
              <a:rPr lang="en-US" sz="1600"/>
              <a:t>Hadron yields are given by the integrals of hadron spectra</a:t>
            </a:r>
          </a:p>
          <a:p>
            <a:pPr marL="228594" indent="-228594">
              <a:spcBef>
                <a:spcPts val="800"/>
              </a:spcBef>
            </a:pPr>
            <a:r>
              <a:rPr lang="en-US" sz="1600"/>
              <a:t>Feed-down from resonance decays included</a:t>
            </a:r>
          </a:p>
          <a:p>
            <a:pPr marL="228594" indent="-228594">
              <a:spcBef>
                <a:spcPts val="800"/>
              </a:spcBef>
            </a:pPr>
            <a:r>
              <a:rPr lang="en-US" sz="1600"/>
              <a:t>Implemented in the event generator Therminator 2</a:t>
            </a:r>
          </a:p>
          <a:p>
            <a:pPr marL="228594" indent="-228594">
              <a:spcBef>
                <a:spcPts val="800"/>
              </a:spcBef>
            </a:pPr>
            <a:r>
              <a:rPr lang="en-US" sz="1600"/>
              <a:t>Successful at RHIC, does it work at SIS18 energies?</a:t>
            </a:r>
            <a:endParaRPr lang="en-US" sz="1600" dirty="0"/>
          </a:p>
        </p:txBody>
      </p:sp>
      <p:pic>
        <p:nvPicPr>
          <p:cNvPr id="7" name="Screenshot 2021-02-09 at 10.17.49.png" descr="Screenshot 2021-02-09 at 10.17.49.png">
            <a:extLst>
              <a:ext uri="{FF2B5EF4-FFF2-40B4-BE49-F238E27FC236}">
                <a16:creationId xmlns:a16="http://schemas.microsoft.com/office/drawing/2014/main" id="{8BB9AED2-1A93-92E8-E3E2-E88A269A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85" t="37033" r="5249" b="5437"/>
          <a:stretch/>
        </p:blipFill>
        <p:spPr>
          <a:xfrm>
            <a:off x="4631547" y="2323216"/>
            <a:ext cx="6932268" cy="38404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5000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3917-4D01-A560-8828-16E8D5EE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at HADES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9B1D7-DD3F-1F63-C2E6-FCE7A0BD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16.06.2025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4B197-A2E4-E36D-DFD0-079790CF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41</a:t>
            </a:fld>
            <a:endParaRPr lang="en-US"/>
          </a:p>
        </p:txBody>
      </p:sp>
      <p:sp>
        <p:nvSpPr>
          <p:cNvPr id="17" name="pole tekstowe 5">
            <a:extLst>
              <a:ext uri="{FF2B5EF4-FFF2-40B4-BE49-F238E27FC236}">
                <a16:creationId xmlns:a16="http://schemas.microsoft.com/office/drawing/2014/main" id="{6D7E7BD0-08C1-7E00-9539-6C788C342A74}"/>
              </a:ext>
            </a:extLst>
          </p:cNvPr>
          <p:cNvSpPr txBox="1">
            <a:spLocks/>
          </p:cNvSpPr>
          <p:nvPr/>
        </p:nvSpPr>
        <p:spPr>
          <a:xfrm>
            <a:off x="273820" y="1897697"/>
            <a:ext cx="5112567" cy="136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Font typeface="Wingdings" panose="05000000000000000000" pitchFamily="2" charset="2"/>
              <a:buNone/>
            </a:pPr>
            <a:r>
              <a:rPr lang="en-US" sz="1600"/>
              <a:t>Ingredients of the method:</a:t>
            </a:r>
          </a:p>
          <a:p>
            <a:pPr marL="287993" indent="-287993">
              <a:spcBef>
                <a:spcPts val="800"/>
              </a:spcBef>
            </a:pPr>
            <a:r>
              <a:rPr lang="en-US" sz="1600"/>
              <a:t>Fix parameters with particle multiplicity ratios: </a:t>
            </a:r>
          </a:p>
          <a:p>
            <a:pPr marL="575986" lvl="1" indent="-287993">
              <a:spcBef>
                <a:spcPts val="800"/>
              </a:spcBef>
              <a:buFont typeface="Arial" panose="020B0604020202020204" pitchFamily="34" charset="0"/>
              <a:buChar char="—"/>
            </a:pPr>
            <a:r>
              <a:rPr lang="en-US" sz="1600"/>
              <a:t>Six equations for six parameters:</a:t>
            </a:r>
          </a:p>
          <a:p>
            <a:pPr>
              <a:spcBef>
                <a:spcPts val="800"/>
              </a:spcBef>
            </a:pPr>
            <a:endParaRPr lang="en-US" sz="2133" dirty="0"/>
          </a:p>
        </p:txBody>
      </p:sp>
      <p:sp>
        <p:nvSpPr>
          <p:cNvPr id="18" name="Prostokąt 9">
            <a:extLst>
              <a:ext uri="{FF2B5EF4-FFF2-40B4-BE49-F238E27FC236}">
                <a16:creationId xmlns:a16="http://schemas.microsoft.com/office/drawing/2014/main" id="{E0853704-ACDE-64DA-320B-0A30B0CA3DCC}"/>
              </a:ext>
            </a:extLst>
          </p:cNvPr>
          <p:cNvSpPr/>
          <p:nvPr/>
        </p:nvSpPr>
        <p:spPr>
          <a:xfrm>
            <a:off x="6306649" y="2136548"/>
            <a:ext cx="4684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M. </a:t>
            </a:r>
            <a:r>
              <a:rPr lang="en-US" sz="900" dirty="0" err="1">
                <a:solidFill>
                  <a:srgbClr val="00B0F0"/>
                </a:solidFill>
              </a:rPr>
              <a:t>Chojnacki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err="1">
                <a:solidFill>
                  <a:srgbClr val="00B0F0"/>
                </a:solidFill>
              </a:rPr>
              <a:t>Comput</a:t>
            </a:r>
            <a:r>
              <a:rPr lang="en-US" sz="900" dirty="0">
                <a:solidFill>
                  <a:srgbClr val="00B0F0"/>
                </a:solidFill>
              </a:rPr>
              <a:t>. Phys. Comm. </a:t>
            </a:r>
            <a:r>
              <a:rPr lang="en-US" sz="900" b="1" dirty="0">
                <a:solidFill>
                  <a:srgbClr val="00B0F0"/>
                </a:solidFill>
              </a:rPr>
              <a:t>103</a:t>
            </a:r>
            <a:r>
              <a:rPr lang="en-US" sz="900" dirty="0">
                <a:solidFill>
                  <a:srgbClr val="00B0F0"/>
                </a:solidFill>
              </a:rPr>
              <a:t> (2012) 746-773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102</a:t>
            </a:r>
            <a:r>
              <a:rPr lang="en-US" sz="900" dirty="0">
                <a:solidFill>
                  <a:srgbClr val="00B0F0"/>
                </a:solidFill>
              </a:rPr>
              <a:t> (2020) 5, 054903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107</a:t>
            </a:r>
            <a:r>
              <a:rPr lang="en-US" sz="900" dirty="0">
                <a:solidFill>
                  <a:srgbClr val="00B0F0"/>
                </a:solidFill>
              </a:rPr>
              <a:t> (2023) 3, 034917</a:t>
            </a:r>
          </a:p>
        </p:txBody>
      </p:sp>
      <p:sp>
        <p:nvSpPr>
          <p:cNvPr id="19" name="pole tekstowe 5">
            <a:extLst>
              <a:ext uri="{FF2B5EF4-FFF2-40B4-BE49-F238E27FC236}">
                <a16:creationId xmlns:a16="http://schemas.microsoft.com/office/drawing/2014/main" id="{BEC5054A-3FA0-A30B-403C-49D1E3922D57}"/>
              </a:ext>
            </a:extLst>
          </p:cNvPr>
          <p:cNvSpPr txBox="1"/>
          <p:nvPr/>
        </p:nvSpPr>
        <p:spPr>
          <a:xfrm>
            <a:off x="143339" y="5130637"/>
            <a:ext cx="6721288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solidFill>
                  <a:srgbClr val="FF6700"/>
                </a:solidFill>
                <a:latin typeface="+mn-lt"/>
                <a:cs typeface="+mn-cs"/>
              </a:defRPr>
            </a:lvl1pPr>
            <a:lvl2pPr marL="575986" lvl="1" indent="-287993" defTabSz="91440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—"/>
              <a:defRPr sz="1600">
                <a:solidFill>
                  <a:srgbClr val="00294B"/>
                </a:solidFill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456487"/>
                </a:solidFill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56487"/>
                </a:solidFill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56487"/>
                </a:solidFill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en-US" i="1" dirty="0" err="1">
                <a:solidFill>
                  <a:schemeClr val="tx2"/>
                </a:solidFill>
              </a:rPr>
              <a:t>m</a:t>
            </a:r>
            <a:r>
              <a:rPr lang="en-US" baseline="-25000" dirty="0" err="1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 spectra of p and </a:t>
            </a:r>
            <a:r>
              <a:rPr lang="el-GR" dirty="0">
                <a:solidFill>
                  <a:schemeClr val="tx2"/>
                </a:solidFill>
              </a:rPr>
              <a:t>π</a:t>
            </a:r>
            <a:r>
              <a:rPr lang="en-US" dirty="0">
                <a:solidFill>
                  <a:schemeClr val="tx2"/>
                </a:solidFill>
              </a:rPr>
              <a:t> in five rapidity bins</a:t>
            </a:r>
          </a:p>
        </p:txBody>
      </p:sp>
      <p:sp>
        <p:nvSpPr>
          <p:cNvPr id="20" name="pole tekstowe 5">
            <a:extLst>
              <a:ext uri="{FF2B5EF4-FFF2-40B4-BE49-F238E27FC236}">
                <a16:creationId xmlns:a16="http://schemas.microsoft.com/office/drawing/2014/main" id="{18AA5ED8-B327-9709-81AF-FF0EAA201003}"/>
              </a:ext>
            </a:extLst>
          </p:cNvPr>
          <p:cNvSpPr txBox="1"/>
          <p:nvPr/>
        </p:nvSpPr>
        <p:spPr>
          <a:xfrm>
            <a:off x="143339" y="6089324"/>
            <a:ext cx="6721288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solidFill>
                  <a:srgbClr val="FF6700"/>
                </a:solidFill>
                <a:latin typeface="+mn-lt"/>
                <a:cs typeface="+mn-cs"/>
              </a:defRPr>
            </a:lvl1pPr>
            <a:lvl2pPr marL="575986" lvl="1" indent="-287993" defTabSz="91440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—"/>
              <a:defRPr sz="1600">
                <a:solidFill>
                  <a:srgbClr val="00294B"/>
                </a:solidFill>
                <a:latin typeface="+mn-lt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456487"/>
                </a:solidFill>
                <a:latin typeface="+mn-lt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56487"/>
                </a:solidFill>
                <a:latin typeface="+mn-lt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56487"/>
                </a:solidFill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pl-PL" dirty="0">
                <a:solidFill>
                  <a:schemeClr val="tx2"/>
                </a:solidFill>
              </a:rPr>
              <a:t>Femtoscopic </a:t>
            </a:r>
            <a:r>
              <a:rPr lang="pl-PL" dirty="0" err="1">
                <a:solidFill>
                  <a:schemeClr val="tx2"/>
                </a:solidFill>
              </a:rPr>
              <a:t>radii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Prostokąt 8">
            <a:extLst>
              <a:ext uri="{FF2B5EF4-FFF2-40B4-BE49-F238E27FC236}">
                <a16:creationId xmlns:a16="http://schemas.microsoft.com/office/drawing/2014/main" id="{F22A97D0-0AF4-90AF-238A-CDA11D59DEC6}"/>
              </a:ext>
            </a:extLst>
          </p:cNvPr>
          <p:cNvSpPr/>
          <p:nvPr/>
        </p:nvSpPr>
        <p:spPr>
          <a:xfrm>
            <a:off x="455983" y="297781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protons</a:t>
            </a:r>
            <a:r>
              <a:rPr lang="en-US" sz="1600" dirty="0"/>
              <a:t> </a:t>
            </a:r>
            <a:r>
              <a:rPr lang="en-US" sz="1200" dirty="0"/>
              <a:t>(incl. those bound in light nuclei)</a:t>
            </a:r>
            <a:r>
              <a:rPr lang="en-US" sz="1600" dirty="0"/>
              <a:t>: 124.1</a:t>
            </a:r>
            <a:r>
              <a:rPr lang="en-US" sz="1200" dirty="0"/>
              <a:t> 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9.3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17.1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0.0598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0.00056	</a:t>
            </a:r>
          </a:p>
          <a:p>
            <a:r>
              <a:rPr lang="en-US" sz="1600" b="1" dirty="0">
                <a:latin typeface="Symbol" pitchFamily="2" charset="2"/>
              </a:rPr>
              <a:t>L</a:t>
            </a:r>
            <a:r>
              <a:rPr lang="en-US" sz="1600" dirty="0">
                <a:latin typeface="+mj-lt"/>
              </a:rPr>
              <a:t>: 	0.0822</a:t>
            </a:r>
          </a:p>
        </p:txBody>
      </p:sp>
      <p:sp>
        <p:nvSpPr>
          <p:cNvPr id="22" name="pole tekstowe 6">
            <a:extLst>
              <a:ext uri="{FF2B5EF4-FFF2-40B4-BE49-F238E27FC236}">
                <a16:creationId xmlns:a16="http://schemas.microsoft.com/office/drawing/2014/main" id="{CC84FB0C-2C86-EFEE-3095-843E89ED22B6}"/>
              </a:ext>
            </a:extLst>
          </p:cNvPr>
          <p:cNvSpPr txBox="1"/>
          <p:nvPr/>
        </p:nvSpPr>
        <p:spPr>
          <a:xfrm>
            <a:off x="6377984" y="3489110"/>
            <a:ext cx="362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3200" b="1" i="1" dirty="0"/>
              <a:t>T  </a:t>
            </a:r>
            <a:r>
              <a:rPr lang="en-US" sz="3200" b="1" i="1" dirty="0" err="1">
                <a:latin typeface="Symbol" pitchFamily="2" charset="2"/>
              </a:rPr>
              <a:t>m</a:t>
            </a:r>
            <a:r>
              <a:rPr lang="en-US" sz="3200" b="1" baseline="-25000" dirty="0" err="1"/>
              <a:t>B</a:t>
            </a:r>
            <a:r>
              <a:rPr lang="en-US" sz="3200" b="1" baseline="-25000" dirty="0"/>
              <a:t>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I3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S  </a:t>
            </a:r>
            <a:r>
              <a:rPr lang="en-US" sz="3200" b="1" i="1" dirty="0" err="1">
                <a:latin typeface="Symbol" pitchFamily="2" charset="2"/>
              </a:rPr>
              <a:t>g</a:t>
            </a:r>
            <a:r>
              <a:rPr lang="en-US" sz="3200" b="1" baseline="-25000" dirty="0" err="1"/>
              <a:t>S</a:t>
            </a:r>
            <a:r>
              <a:rPr lang="en-US" sz="3200" b="1" baseline="-25000" dirty="0"/>
              <a:t>  </a:t>
            </a:r>
            <a:r>
              <a:rPr lang="en-US" sz="3200" b="1" i="1" dirty="0"/>
              <a:t>R</a:t>
            </a:r>
            <a:endParaRPr lang="en-US" sz="3200" b="1" dirty="0"/>
          </a:p>
        </p:txBody>
      </p:sp>
      <p:sp>
        <p:nvSpPr>
          <p:cNvPr id="23" name="Strzałka w prawo 7">
            <a:extLst>
              <a:ext uri="{FF2B5EF4-FFF2-40B4-BE49-F238E27FC236}">
                <a16:creationId xmlns:a16="http://schemas.microsoft.com/office/drawing/2014/main" id="{4D8A1AD9-D3CA-8E60-B264-485FBAB41AE5}"/>
              </a:ext>
            </a:extLst>
          </p:cNvPr>
          <p:cNvSpPr/>
          <p:nvPr/>
        </p:nvSpPr>
        <p:spPr>
          <a:xfrm>
            <a:off x="4450283" y="3492689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pole tekstowe 5">
            <a:extLst>
              <a:ext uri="{FF2B5EF4-FFF2-40B4-BE49-F238E27FC236}">
                <a16:creationId xmlns:a16="http://schemas.microsoft.com/office/drawing/2014/main" id="{A81E304F-E779-2634-E72A-150270DF2D2E}"/>
              </a:ext>
            </a:extLst>
          </p:cNvPr>
          <p:cNvSpPr txBox="1"/>
          <p:nvPr/>
        </p:nvSpPr>
        <p:spPr>
          <a:xfrm>
            <a:off x="6473995" y="4850024"/>
            <a:ext cx="5376597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pl-PL" sz="1600" b="1" i="1" dirty="0"/>
              <a:t>H</a:t>
            </a:r>
            <a:r>
              <a:rPr lang="pl-PL" sz="1600" i="1" dirty="0"/>
              <a:t> </a:t>
            </a:r>
            <a:r>
              <a:rPr lang="pl-PL" sz="1600" dirty="0"/>
              <a:t>in Hubble-</a:t>
            </a:r>
            <a:r>
              <a:rPr lang="pl-PL" sz="1600" dirty="0" err="1"/>
              <a:t>like</a:t>
            </a:r>
            <a:r>
              <a:rPr lang="pl-PL" sz="1600" dirty="0"/>
              <a:t> </a:t>
            </a:r>
            <a:r>
              <a:rPr lang="pl-PL" sz="1600" dirty="0" err="1"/>
              <a:t>expansion</a:t>
            </a:r>
            <a:r>
              <a:rPr lang="pl-PL" sz="1600" dirty="0"/>
              <a:t> </a:t>
            </a:r>
            <a:r>
              <a:rPr lang="pl-PL" sz="1600" i="1" dirty="0"/>
              <a:t>v</a:t>
            </a:r>
            <a:r>
              <a:rPr lang="pl-PL" sz="1600" dirty="0"/>
              <a:t> = </a:t>
            </a:r>
            <a:r>
              <a:rPr lang="pl-PL" sz="1600" dirty="0" err="1"/>
              <a:t>tanh</a:t>
            </a:r>
            <a:r>
              <a:rPr lang="pl-PL" sz="1600" dirty="0"/>
              <a:t>(</a:t>
            </a:r>
            <a:r>
              <a:rPr lang="pl-PL" sz="1600" i="1" dirty="0" err="1"/>
              <a:t>Hr</a:t>
            </a:r>
            <a:r>
              <a:rPr lang="pl-PL" sz="1600" dirty="0"/>
              <a:t>)</a:t>
            </a:r>
          </a:p>
          <a:p>
            <a:pPr>
              <a:spcBef>
                <a:spcPts val="800"/>
              </a:spcBef>
            </a:pPr>
            <a:r>
              <a:rPr lang="el-GR" sz="1600" b="1" dirty="0"/>
              <a:t>δ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momentum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  <p:sp>
        <p:nvSpPr>
          <p:cNvPr id="25" name="Strzałka w prawo 7">
            <a:extLst>
              <a:ext uri="{FF2B5EF4-FFF2-40B4-BE49-F238E27FC236}">
                <a16:creationId xmlns:a16="http://schemas.microsoft.com/office/drawing/2014/main" id="{A682AE82-7559-452D-F5D2-BE8F81A4E4D8}"/>
              </a:ext>
            </a:extLst>
          </p:cNvPr>
          <p:cNvSpPr/>
          <p:nvPr/>
        </p:nvSpPr>
        <p:spPr>
          <a:xfrm>
            <a:off x="4457500" y="4973331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" name="Strzałka w prawo 7">
            <a:extLst>
              <a:ext uri="{FF2B5EF4-FFF2-40B4-BE49-F238E27FC236}">
                <a16:creationId xmlns:a16="http://schemas.microsoft.com/office/drawing/2014/main" id="{927511FA-92E9-2462-DC56-2E71E117043D}"/>
              </a:ext>
            </a:extLst>
          </p:cNvPr>
          <p:cNvSpPr/>
          <p:nvPr/>
        </p:nvSpPr>
        <p:spPr>
          <a:xfrm>
            <a:off x="4457500" y="5930144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7" name="pole tekstowe 5">
            <a:extLst>
              <a:ext uri="{FF2B5EF4-FFF2-40B4-BE49-F238E27FC236}">
                <a16:creationId xmlns:a16="http://schemas.microsoft.com/office/drawing/2014/main" id="{E45896A8-0828-DF4F-1C0C-52084075CDA0}"/>
              </a:ext>
            </a:extLst>
          </p:cNvPr>
          <p:cNvSpPr txBox="1"/>
          <p:nvPr/>
        </p:nvSpPr>
        <p:spPr>
          <a:xfrm>
            <a:off x="6489752" y="5967417"/>
            <a:ext cx="537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l-GR" sz="1600" b="1" dirty="0"/>
              <a:t>ε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position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6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/>
      <p:bldP spid="25" grpId="0" animBg="1"/>
      <p:bldP spid="26" grpId="0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1603A-A815-0DFE-72A2-3C6089B8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8E7C4-02DA-9FD2-9111-8E8A8B8D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1C53-1AE5-B702-39CC-80D84B28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detection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AACB3-6CCB-DDFD-0F3D-39FE3CDA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B12DB-8C84-0B94-DA7B-F4F6561FE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913" y="3128551"/>
            <a:ext cx="3075571" cy="2997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E6268-FE45-C50C-301D-469E50CC60C7}"/>
              </a:ext>
            </a:extLst>
          </p:cNvPr>
          <p:cNvSpPr txBox="1"/>
          <p:nvPr/>
        </p:nvSpPr>
        <p:spPr>
          <a:xfrm>
            <a:off x="5329517" y="2416193"/>
            <a:ext cx="359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Strange particles reconstruction through weak decay channels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586801-8598-4F62-A5BF-1AF224F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0"/>
          <a:stretch/>
        </p:blipFill>
        <p:spPr>
          <a:xfrm>
            <a:off x="8713943" y="3204930"/>
            <a:ext cx="3330389" cy="3086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EFE7B2-D8E1-518E-FB73-7FA8D5DD693E}"/>
              </a:ext>
            </a:extLst>
          </p:cNvPr>
          <p:cNvSpPr txBox="1"/>
          <p:nvPr/>
        </p:nvSpPr>
        <p:spPr>
          <a:xfrm>
            <a:off x="9024766" y="2416193"/>
            <a:ext cx="3158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Collective motion</a:t>
            </a:r>
            <a:br>
              <a:rPr lang="en-US"/>
            </a:br>
            <a:r>
              <a:rPr lang="en-US" sz="1200"/>
              <a:t>(high-order “flow” harmonics)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753C9-B203-BFD1-E7F9-BC9F52011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2" y="3204929"/>
            <a:ext cx="5262315" cy="2920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FA77CC-A1AF-8F66-66C4-5FA31468F438}"/>
              </a:ext>
            </a:extLst>
          </p:cNvPr>
          <p:cNvSpPr txBox="1"/>
          <p:nvPr/>
        </p:nvSpPr>
        <p:spPr>
          <a:xfrm>
            <a:off x="1026443" y="2416193"/>
            <a:ext cx="315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Charged particle detection:</a:t>
            </a:r>
            <a:br>
              <a:rPr lang="en-US"/>
            </a:br>
            <a:r>
              <a:rPr lang="en-US"/>
              <a:t>leptons and hadrons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FDC5258-DA1E-FB5D-EB21-2148B10E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diagram, tekst, zrzut ekranu, Wykres&#10;&#10;Zawartość wygenerowana przez AI może być niepoprawna.">
            <a:extLst>
              <a:ext uri="{FF2B5EF4-FFF2-40B4-BE49-F238E27FC236}">
                <a16:creationId xmlns:a16="http://schemas.microsoft.com/office/drawing/2014/main" id="{FB390CB1-665A-354A-CDF7-64D2F88F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23" y="3526744"/>
            <a:ext cx="4309383" cy="1821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73B8A-0C81-CA41-C3C3-A807A99F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Dilepton reconstruction </a:t>
            </a:r>
            <a:br>
              <a:rPr lang="en-US" dirty="0"/>
            </a:br>
            <a:r>
              <a:rPr lang="en-US" dirty="0"/>
              <a:t>capabilities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B27D-4B3E-6633-9B39-39E72DF9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27.03.2023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C26EA-CF6B-A4AE-59F7-C26CD21F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6</a:t>
            </a:fld>
            <a:endParaRPr lang="en-US"/>
          </a:p>
        </p:txBody>
      </p:sp>
      <p:pic>
        <p:nvPicPr>
          <p:cNvPr id="6" name="Obraz 12">
            <a:extLst>
              <a:ext uri="{FF2B5EF4-FFF2-40B4-BE49-F238E27FC236}">
                <a16:creationId xmlns:a16="http://schemas.microsoft.com/office/drawing/2014/main" id="{40227732-3822-DD04-E8BF-B1F2B63A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76" y="2677533"/>
            <a:ext cx="2048648" cy="2780520"/>
          </a:xfrm>
          <a:prstGeom prst="rect">
            <a:avLst/>
          </a:prstGeom>
        </p:spPr>
      </p:pic>
      <p:sp>
        <p:nvSpPr>
          <p:cNvPr id="7" name="pole tekstowe 2">
            <a:extLst>
              <a:ext uri="{FF2B5EF4-FFF2-40B4-BE49-F238E27FC236}">
                <a16:creationId xmlns:a16="http://schemas.microsoft.com/office/drawing/2014/main" id="{E1BCE08C-31EE-7078-BD33-9DA3F07A074E}"/>
              </a:ext>
            </a:extLst>
          </p:cNvPr>
          <p:cNvSpPr txBox="1"/>
          <p:nvPr/>
        </p:nvSpPr>
        <p:spPr>
          <a:xfrm>
            <a:off x="179052" y="5473319"/>
            <a:ext cx="29228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>
                <a:latin typeface="Grandview" panose="020B0502040204020203" pitchFamily="34" charset="0"/>
              </a:rPr>
              <a:t>PMT-based </a:t>
            </a:r>
            <a:r>
              <a:rPr lang="en-US" dirty="0">
                <a:latin typeface="Grandview" panose="020B0502040204020203" pitchFamily="34" charset="0"/>
              </a:rPr>
              <a:t>photodetector for HADES RICH</a:t>
            </a:r>
          </a:p>
        </p:txBody>
      </p:sp>
      <p:pic>
        <p:nvPicPr>
          <p:cNvPr id="8" name="Obraz 11">
            <a:extLst>
              <a:ext uri="{FF2B5EF4-FFF2-40B4-BE49-F238E27FC236}">
                <a16:creationId xmlns:a16="http://schemas.microsoft.com/office/drawing/2014/main" id="{8E1CA4C2-30B8-EB7C-E3E1-2CD85A037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948" y="5639278"/>
            <a:ext cx="821383" cy="777321"/>
          </a:xfrm>
          <a:prstGeom prst="rect">
            <a:avLst/>
          </a:prstGeom>
        </p:spPr>
      </p:pic>
      <p:sp>
        <p:nvSpPr>
          <p:cNvPr id="11" name="pole tekstowe 2">
            <a:extLst>
              <a:ext uri="{FF2B5EF4-FFF2-40B4-BE49-F238E27FC236}">
                <a16:creationId xmlns:a16="http://schemas.microsoft.com/office/drawing/2014/main" id="{A6E077B3-71CF-7F78-D6DF-50086E3C4AF2}"/>
              </a:ext>
            </a:extLst>
          </p:cNvPr>
          <p:cNvSpPr txBox="1"/>
          <p:nvPr/>
        </p:nvSpPr>
        <p:spPr>
          <a:xfrm>
            <a:off x="282798" y="2129236"/>
            <a:ext cx="54938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dirty="0">
                <a:latin typeface="Grandview" panose="020B0502040204020203" pitchFamily="34" charset="0"/>
              </a:rPr>
              <a:t>Hadron-blind Ring Imaging Cherenkov detector</a:t>
            </a:r>
          </a:p>
        </p:txBody>
      </p:sp>
      <p:sp>
        <p:nvSpPr>
          <p:cNvPr id="13" name="pole tekstowe 2">
            <a:extLst>
              <a:ext uri="{FF2B5EF4-FFF2-40B4-BE49-F238E27FC236}">
                <a16:creationId xmlns:a16="http://schemas.microsoft.com/office/drawing/2014/main" id="{DA581626-2894-367D-4D3B-6DFBE1392ABE}"/>
              </a:ext>
            </a:extLst>
          </p:cNvPr>
          <p:cNvSpPr txBox="1"/>
          <p:nvPr/>
        </p:nvSpPr>
        <p:spPr>
          <a:xfrm>
            <a:off x="3434226" y="2659515"/>
            <a:ext cx="31264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dirty="0">
                <a:latin typeface="Grandview" panose="020B0502040204020203" pitchFamily="34" charset="0"/>
              </a:rPr>
              <a:t>Precise discrimination between </a:t>
            </a:r>
            <a:r>
              <a:rPr lang="en-US" b="1" dirty="0">
                <a:latin typeface="Grandview" panose="020B0502040204020203" pitchFamily="34" charset="0"/>
              </a:rPr>
              <a:t>true</a:t>
            </a:r>
            <a:r>
              <a:rPr lang="en-US" dirty="0">
                <a:latin typeface="Grandview" panose="020B0502040204020203" pitchFamily="34" charset="0"/>
              </a:rPr>
              <a:t> and </a:t>
            </a:r>
            <a:r>
              <a:rPr lang="en-US" b="1" dirty="0">
                <a:latin typeface="Grandview" panose="020B0502040204020203" pitchFamily="34" charset="0"/>
              </a:rPr>
              <a:t>fake</a:t>
            </a:r>
            <a:r>
              <a:rPr lang="en-US" dirty="0">
                <a:latin typeface="Grandview" panose="020B0502040204020203" pitchFamily="34" charset="0"/>
              </a:rPr>
              <a:t> rings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AD08A1-FF0B-7B64-BB70-B508811054B5}"/>
              </a:ext>
            </a:extLst>
          </p:cNvPr>
          <p:cNvCxnSpPr/>
          <p:nvPr/>
        </p:nvCxnSpPr>
        <p:spPr>
          <a:xfrm flipH="1">
            <a:off x="4218251" y="3221169"/>
            <a:ext cx="542935" cy="646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33B5C5-FFDE-56ED-8813-C886C20D1F08}"/>
              </a:ext>
            </a:extLst>
          </p:cNvPr>
          <p:cNvCxnSpPr>
            <a:cxnSpLocks/>
          </p:cNvCxnSpPr>
          <p:nvPr/>
        </p:nvCxnSpPr>
        <p:spPr>
          <a:xfrm>
            <a:off x="5654040" y="3221169"/>
            <a:ext cx="312080" cy="64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">
            <a:extLst>
              <a:ext uri="{FF2B5EF4-FFF2-40B4-BE49-F238E27FC236}">
                <a16:creationId xmlns:a16="http://schemas.microsoft.com/office/drawing/2014/main" id="{95345818-0BA3-1C5A-A25F-0DD4E0E845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58778" y="2457491"/>
            <a:ext cx="4318167" cy="266177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E8D5844-0E60-259F-E0B7-128DBBA2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868" y="5103529"/>
            <a:ext cx="4318167" cy="14955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Ability to recognize (and suppress) small-opening-angle pairs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Hugely improved ratio of signal to combinatorial background</a:t>
            </a:r>
          </a:p>
        </p:txBody>
      </p:sp>
      <p:pic>
        <p:nvPicPr>
          <p:cNvPr id="9" name="Obraz 8" descr="Obraz zawierający tekst, zrzut ekranu, linia, diagram&#10;&#10;Zawartość wygenerowana przez AI może być niepoprawna.">
            <a:extLst>
              <a:ext uri="{FF2B5EF4-FFF2-40B4-BE49-F238E27FC236}">
                <a16:creationId xmlns:a16="http://schemas.microsoft.com/office/drawing/2014/main" id="{C8D9BE1B-7E69-487A-230F-2E4BADBDA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404" y="493258"/>
            <a:ext cx="4028621" cy="166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094B-1A1F-A050-A777-FE947355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Fluctuations – protons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DE9178-194B-C1FD-7C04-031795166C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079" y="2128376"/>
                <a:ext cx="4538415" cy="3564436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Factorial cumulants: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−3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−6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+11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−6</m:t>
                    </m:r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br>
                  <a:rPr lang="en-US" sz="1800" dirty="0"/>
                </a:br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800" dirty="0"/>
                  <a:t> are standard cumulants: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pl-PL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l-PL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𝑡𝑁</m:t>
                                </m:r>
                              </m:sup>
                            </m:sSup>
                          </m:e>
                        </m:d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pl-PL" sz="1800" b="0" i="1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nary>
                      </m:e>
                    </m:func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Cutting-edge analysis:</a:t>
                </a:r>
              </a:p>
              <a:p>
                <a:pPr lvl="1"/>
                <a:r>
                  <a:rPr lang="en-US" sz="1600" dirty="0"/>
                  <a:t>PID with identity method (”fuzzy logic”)</a:t>
                </a:r>
              </a:p>
              <a:p>
                <a:pPr lvl="1"/>
                <a:r>
                  <a:rPr lang="en-US" sz="1600" dirty="0"/>
                  <a:t>Unfolding (Bayesian, moment expansion, neural networks…)</a:t>
                </a:r>
              </a:p>
              <a:p>
                <a:pPr lvl="1"/>
                <a:r>
                  <a:rPr lang="en-US" sz="1600" dirty="0"/>
                  <a:t>Volume correction in data-driven approach (event mixing)</a:t>
                </a:r>
              </a:p>
              <a:p>
                <a:pPr lvl="1"/>
                <a:endParaRPr lang="en-US" sz="1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DE9178-194B-C1FD-7C04-031795166C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079" y="2128376"/>
                <a:ext cx="4538415" cy="3564436"/>
              </a:xfrm>
              <a:blipFill>
                <a:blip r:embed="rId2"/>
                <a:stretch>
                  <a:fillRect l="-279" t="-355" b="-14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F763-2687-9A58-5436-5BA7701F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CDC17-B091-6253-87DA-4B35A32A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7</a:t>
            </a:fld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E22561-EE7B-93C1-6153-96E8012B0940}"/>
              </a:ext>
            </a:extLst>
          </p:cNvPr>
          <p:cNvGrpSpPr/>
          <p:nvPr/>
        </p:nvGrpSpPr>
        <p:grpSpPr>
          <a:xfrm>
            <a:off x="5177861" y="2211704"/>
            <a:ext cx="6790651" cy="3195163"/>
            <a:chOff x="2355881" y="1528734"/>
            <a:chExt cx="6790651" cy="3195163"/>
          </a:xfrm>
        </p:grpSpPr>
        <p:grpSp>
          <p:nvGrpSpPr>
            <p:cNvPr id="71" name="object 7">
              <a:extLst>
                <a:ext uri="{FF2B5EF4-FFF2-40B4-BE49-F238E27FC236}">
                  <a16:creationId xmlns:a16="http://schemas.microsoft.com/office/drawing/2014/main" id="{BB3DE491-60C7-7C50-D08C-3B9822268435}"/>
                </a:ext>
              </a:extLst>
            </p:cNvPr>
            <p:cNvGrpSpPr/>
            <p:nvPr/>
          </p:nvGrpSpPr>
          <p:grpSpPr>
            <a:xfrm>
              <a:off x="2967204" y="1646850"/>
              <a:ext cx="2560320" cy="2564765"/>
              <a:chOff x="2967204" y="1646850"/>
              <a:chExt cx="2560320" cy="2564765"/>
            </a:xfrm>
          </p:grpSpPr>
          <p:sp>
            <p:nvSpPr>
              <p:cNvPr id="126" name="object 8">
                <a:extLst>
                  <a:ext uri="{FF2B5EF4-FFF2-40B4-BE49-F238E27FC236}">
                    <a16:creationId xmlns:a16="http://schemas.microsoft.com/office/drawing/2014/main" id="{B7B93254-E618-9152-F7D7-1776EBDC0FDE}"/>
                  </a:ext>
                </a:extLst>
              </p:cNvPr>
              <p:cNvSpPr/>
              <p:nvPr/>
            </p:nvSpPr>
            <p:spPr>
              <a:xfrm>
                <a:off x="2969744" y="1649390"/>
                <a:ext cx="2555240" cy="2559685"/>
              </a:xfrm>
              <a:custGeom>
                <a:avLst/>
                <a:gdLst/>
                <a:ahLst/>
                <a:cxnLst/>
                <a:rect l="l" t="t" r="r" b="b"/>
                <a:pathLst>
                  <a:path w="2555240" h="2559685">
                    <a:moveTo>
                      <a:pt x="0" y="2559362"/>
                    </a:moveTo>
                    <a:lnTo>
                      <a:pt x="2554866" y="2559362"/>
                    </a:lnTo>
                    <a:lnTo>
                      <a:pt x="2554866" y="0"/>
                    </a:lnTo>
                    <a:lnTo>
                      <a:pt x="0" y="0"/>
                    </a:lnTo>
                    <a:lnTo>
                      <a:pt x="0" y="2559362"/>
                    </a:lnTo>
                    <a:close/>
                  </a:path>
                  <a:path w="2555240" h="2559685">
                    <a:moveTo>
                      <a:pt x="0" y="2559362"/>
                    </a:moveTo>
                    <a:lnTo>
                      <a:pt x="2554866" y="2559362"/>
                    </a:lnTo>
                    <a:lnTo>
                      <a:pt x="2554866" y="0"/>
                    </a:lnTo>
                    <a:lnTo>
                      <a:pt x="0" y="0"/>
                    </a:lnTo>
                    <a:lnTo>
                      <a:pt x="0" y="2559362"/>
                    </a:lnTo>
                    <a:close/>
                  </a:path>
                </a:pathLst>
              </a:custGeom>
              <a:ln w="479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9">
                <a:extLst>
                  <a:ext uri="{FF2B5EF4-FFF2-40B4-BE49-F238E27FC236}">
                    <a16:creationId xmlns:a16="http://schemas.microsoft.com/office/drawing/2014/main" id="{FB6868F8-374C-32EB-5BBD-7391423A0B4E}"/>
                  </a:ext>
                </a:extLst>
              </p:cNvPr>
              <p:cNvSpPr/>
              <p:nvPr/>
            </p:nvSpPr>
            <p:spPr>
              <a:xfrm>
                <a:off x="3480718" y="3478779"/>
                <a:ext cx="571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247014">
                    <a:moveTo>
                      <a:pt x="0" y="246847"/>
                    </a:moveTo>
                    <a:lnTo>
                      <a:pt x="5109" y="246847"/>
                    </a:lnTo>
                    <a:lnTo>
                      <a:pt x="5109" y="0"/>
                    </a:lnTo>
                    <a:lnTo>
                      <a:pt x="0" y="0"/>
                    </a:lnTo>
                    <a:lnTo>
                      <a:pt x="0" y="246847"/>
                    </a:lnTo>
                    <a:close/>
                  </a:path>
                </a:pathLst>
              </a:custGeom>
              <a:ln w="19160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8" name="object 10">
                <a:extLst>
                  <a:ext uri="{FF2B5EF4-FFF2-40B4-BE49-F238E27FC236}">
                    <a16:creationId xmlns:a16="http://schemas.microsoft.com/office/drawing/2014/main" id="{DFFC7CCB-0D35-7EC1-A06E-FFCE6CABE2D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47289" y="3566217"/>
                <a:ext cx="71967" cy="71967"/>
              </a:xfrm>
              <a:prstGeom prst="rect">
                <a:avLst/>
              </a:prstGeom>
            </p:spPr>
          </p:pic>
          <p:sp>
            <p:nvSpPr>
              <p:cNvPr id="129" name="object 11">
                <a:extLst>
                  <a:ext uri="{FF2B5EF4-FFF2-40B4-BE49-F238E27FC236}">
                    <a16:creationId xmlns:a16="http://schemas.microsoft.com/office/drawing/2014/main" id="{732F755A-F787-2B56-DA6F-EE948181E457}"/>
                  </a:ext>
                </a:extLst>
              </p:cNvPr>
              <p:cNvSpPr/>
              <p:nvPr/>
            </p:nvSpPr>
            <p:spPr>
              <a:xfrm>
                <a:off x="3991691" y="2983291"/>
                <a:ext cx="5715" cy="451484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451485">
                    <a:moveTo>
                      <a:pt x="0" y="451452"/>
                    </a:moveTo>
                    <a:lnTo>
                      <a:pt x="5109" y="451452"/>
                    </a:lnTo>
                    <a:lnTo>
                      <a:pt x="5109" y="0"/>
                    </a:lnTo>
                    <a:lnTo>
                      <a:pt x="0" y="0"/>
                    </a:lnTo>
                    <a:lnTo>
                      <a:pt x="0" y="451452"/>
                    </a:lnTo>
                    <a:close/>
                  </a:path>
                </a:pathLst>
              </a:custGeom>
              <a:ln w="19160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0" name="object 12">
                <a:extLst>
                  <a:ext uri="{FF2B5EF4-FFF2-40B4-BE49-F238E27FC236}">
                    <a16:creationId xmlns:a16="http://schemas.microsoft.com/office/drawing/2014/main" id="{E7A65E12-DE36-F1FF-AED2-73E08AA554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958262" y="3173032"/>
                <a:ext cx="71967" cy="71971"/>
              </a:xfrm>
              <a:prstGeom prst="rect">
                <a:avLst/>
              </a:prstGeom>
            </p:spPr>
          </p:pic>
          <p:sp>
            <p:nvSpPr>
              <p:cNvPr id="131" name="object 13">
                <a:extLst>
                  <a:ext uri="{FF2B5EF4-FFF2-40B4-BE49-F238E27FC236}">
                    <a16:creationId xmlns:a16="http://schemas.microsoft.com/office/drawing/2014/main" id="{A06DB99E-B3CA-7CA3-7247-F45B01364DC6}"/>
                  </a:ext>
                </a:extLst>
              </p:cNvPr>
              <p:cNvSpPr/>
              <p:nvPr/>
            </p:nvSpPr>
            <p:spPr>
              <a:xfrm>
                <a:off x="4502664" y="2685619"/>
                <a:ext cx="5715" cy="6311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631189">
                    <a:moveTo>
                      <a:pt x="0" y="630578"/>
                    </a:moveTo>
                    <a:lnTo>
                      <a:pt x="5109" y="630578"/>
                    </a:lnTo>
                    <a:lnTo>
                      <a:pt x="5109" y="0"/>
                    </a:lnTo>
                    <a:lnTo>
                      <a:pt x="0" y="0"/>
                    </a:lnTo>
                    <a:lnTo>
                      <a:pt x="0" y="630578"/>
                    </a:lnTo>
                    <a:close/>
                  </a:path>
                </a:pathLst>
              </a:custGeom>
              <a:ln w="19160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2" name="object 14">
                <a:extLst>
                  <a:ext uri="{FF2B5EF4-FFF2-40B4-BE49-F238E27FC236}">
                    <a16:creationId xmlns:a16="http://schemas.microsoft.com/office/drawing/2014/main" id="{C3396C98-8736-64FE-DAE4-37290C93B84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69235" y="2964927"/>
                <a:ext cx="71967" cy="71967"/>
              </a:xfrm>
              <a:prstGeom prst="rect">
                <a:avLst/>
              </a:prstGeom>
            </p:spPr>
          </p:pic>
          <p:sp>
            <p:nvSpPr>
              <p:cNvPr id="133" name="object 15">
                <a:extLst>
                  <a:ext uri="{FF2B5EF4-FFF2-40B4-BE49-F238E27FC236}">
                    <a16:creationId xmlns:a16="http://schemas.microsoft.com/office/drawing/2014/main" id="{DCAF37D3-F38A-2A2E-A138-1C36986DACFC}"/>
                  </a:ext>
                </a:extLst>
              </p:cNvPr>
              <p:cNvSpPr/>
              <p:nvPr/>
            </p:nvSpPr>
            <p:spPr>
              <a:xfrm>
                <a:off x="5013631" y="2670909"/>
                <a:ext cx="5715" cy="77978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79779">
                    <a:moveTo>
                      <a:pt x="0" y="779265"/>
                    </a:moveTo>
                    <a:lnTo>
                      <a:pt x="5109" y="779265"/>
                    </a:lnTo>
                    <a:lnTo>
                      <a:pt x="5109" y="0"/>
                    </a:lnTo>
                    <a:lnTo>
                      <a:pt x="0" y="0"/>
                    </a:lnTo>
                    <a:lnTo>
                      <a:pt x="0" y="779265"/>
                    </a:lnTo>
                    <a:close/>
                  </a:path>
                </a:pathLst>
              </a:custGeom>
              <a:ln w="19160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4" name="object 16">
                <a:extLst>
                  <a:ext uri="{FF2B5EF4-FFF2-40B4-BE49-F238E27FC236}">
                    <a16:creationId xmlns:a16="http://schemas.microsoft.com/office/drawing/2014/main" id="{29335B98-3B1E-4204-96C2-AD1C4DA6869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80203" y="3024555"/>
                <a:ext cx="71972" cy="71967"/>
              </a:xfrm>
              <a:prstGeom prst="rect">
                <a:avLst/>
              </a:prstGeom>
            </p:spPr>
          </p:pic>
          <p:sp>
            <p:nvSpPr>
              <p:cNvPr id="135" name="object 17">
                <a:extLst>
                  <a:ext uri="{FF2B5EF4-FFF2-40B4-BE49-F238E27FC236}">
                    <a16:creationId xmlns:a16="http://schemas.microsoft.com/office/drawing/2014/main" id="{182D3CA3-5CBC-8701-449E-B72E31B183A4}"/>
                  </a:ext>
                </a:extLst>
              </p:cNvPr>
              <p:cNvSpPr/>
              <p:nvPr/>
            </p:nvSpPr>
            <p:spPr>
              <a:xfrm>
                <a:off x="2969744" y="4131344"/>
                <a:ext cx="255524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2555240" h="77470">
                    <a:moveTo>
                      <a:pt x="0" y="77408"/>
                    </a:moveTo>
                    <a:lnTo>
                      <a:pt x="2554860" y="77408"/>
                    </a:lnTo>
                  </a:path>
                  <a:path w="2555240" h="77470">
                    <a:moveTo>
                      <a:pt x="0" y="0"/>
                    </a:moveTo>
                    <a:lnTo>
                      <a:pt x="0" y="77408"/>
                    </a:lnTo>
                  </a:path>
                  <a:path w="2555240" h="77470">
                    <a:moveTo>
                      <a:pt x="510973" y="0"/>
                    </a:moveTo>
                    <a:lnTo>
                      <a:pt x="510973" y="77408"/>
                    </a:lnTo>
                  </a:path>
                  <a:path w="2555240" h="77470">
                    <a:moveTo>
                      <a:pt x="1021946" y="0"/>
                    </a:moveTo>
                    <a:lnTo>
                      <a:pt x="1021946" y="77408"/>
                    </a:lnTo>
                  </a:path>
                  <a:path w="2555240" h="77470">
                    <a:moveTo>
                      <a:pt x="1532919" y="0"/>
                    </a:moveTo>
                    <a:lnTo>
                      <a:pt x="1532919" y="77408"/>
                    </a:lnTo>
                  </a:path>
                  <a:path w="2555240" h="77470">
                    <a:moveTo>
                      <a:pt x="2043886" y="0"/>
                    </a:moveTo>
                    <a:lnTo>
                      <a:pt x="2043886" y="77408"/>
                    </a:lnTo>
                  </a:path>
                  <a:path w="2555240" h="77470">
                    <a:moveTo>
                      <a:pt x="2554860" y="0"/>
                    </a:moveTo>
                    <a:lnTo>
                      <a:pt x="2554860" y="77408"/>
                    </a:lnTo>
                  </a:path>
                  <a:path w="2555240" h="77470">
                    <a:moveTo>
                      <a:pt x="2554860" y="0"/>
                    </a:moveTo>
                    <a:lnTo>
                      <a:pt x="2554860" y="77408"/>
                    </a:lnTo>
                  </a:path>
                </a:pathLst>
              </a:custGeom>
              <a:ln w="479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2" name="object 18">
              <a:extLst>
                <a:ext uri="{FF2B5EF4-FFF2-40B4-BE49-F238E27FC236}">
                  <a16:creationId xmlns:a16="http://schemas.microsoft.com/office/drawing/2014/main" id="{6B65A0DA-A18D-3EC7-8D51-3D8214DDB85B}"/>
                </a:ext>
              </a:extLst>
            </p:cNvPr>
            <p:cNvSpPr txBox="1"/>
            <p:nvPr/>
          </p:nvSpPr>
          <p:spPr>
            <a:xfrm>
              <a:off x="2912061" y="4187054"/>
              <a:ext cx="120650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50">
                  <a:latin typeface="Arial"/>
                  <a:cs typeface="Arial"/>
                </a:rPr>
                <a:t>0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3" name="object 19">
              <a:extLst>
                <a:ext uri="{FF2B5EF4-FFF2-40B4-BE49-F238E27FC236}">
                  <a16:creationId xmlns:a16="http://schemas.microsoft.com/office/drawing/2014/main" id="{EEDBB704-5456-A957-4628-76DD55CB0F42}"/>
                </a:ext>
              </a:extLst>
            </p:cNvPr>
            <p:cNvSpPr txBox="1"/>
            <p:nvPr/>
          </p:nvSpPr>
          <p:spPr>
            <a:xfrm>
              <a:off x="3361862" y="4187054"/>
              <a:ext cx="2296160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511809" algn="l"/>
                  <a:tab pos="1019810" algn="l"/>
                  <a:tab pos="1532890" algn="l"/>
                  <a:tab pos="2045335" algn="l"/>
                </a:tabLst>
              </a:pPr>
              <a:r>
                <a:rPr sz="1350" spc="-25">
                  <a:latin typeface="Arial"/>
                  <a:cs typeface="Arial"/>
                </a:rPr>
                <a:t>0.1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0.2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0.3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0.4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0.5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4" name="object 20">
              <a:extLst>
                <a:ext uri="{FF2B5EF4-FFF2-40B4-BE49-F238E27FC236}">
                  <a16:creationId xmlns:a16="http://schemas.microsoft.com/office/drawing/2014/main" id="{7297A79B-03E8-048A-A7C3-517609C3688C}"/>
                </a:ext>
              </a:extLst>
            </p:cNvPr>
            <p:cNvSpPr/>
            <p:nvPr/>
          </p:nvSpPr>
          <p:spPr>
            <a:xfrm>
              <a:off x="2969744" y="1649390"/>
              <a:ext cx="76200" cy="2559685"/>
            </a:xfrm>
            <a:custGeom>
              <a:avLst/>
              <a:gdLst/>
              <a:ahLst/>
              <a:cxnLst/>
              <a:rect l="l" t="t" r="r" b="b"/>
              <a:pathLst>
                <a:path w="76200" h="2559685">
                  <a:moveTo>
                    <a:pt x="0" y="2559362"/>
                  </a:moveTo>
                  <a:lnTo>
                    <a:pt x="0" y="0"/>
                  </a:lnTo>
                </a:path>
                <a:path w="76200" h="2559685">
                  <a:moveTo>
                    <a:pt x="76022" y="2559362"/>
                  </a:moveTo>
                  <a:lnTo>
                    <a:pt x="0" y="2559362"/>
                  </a:lnTo>
                </a:path>
                <a:path w="76200" h="2559685">
                  <a:moveTo>
                    <a:pt x="38014" y="2346079"/>
                  </a:moveTo>
                  <a:lnTo>
                    <a:pt x="0" y="2346079"/>
                  </a:lnTo>
                </a:path>
                <a:path w="76200" h="2559685">
                  <a:moveTo>
                    <a:pt x="38014" y="2132797"/>
                  </a:moveTo>
                  <a:lnTo>
                    <a:pt x="0" y="2132797"/>
                  </a:lnTo>
                </a:path>
                <a:path w="76200" h="2559685">
                  <a:moveTo>
                    <a:pt x="38014" y="1919521"/>
                  </a:moveTo>
                  <a:lnTo>
                    <a:pt x="0" y="1919521"/>
                  </a:lnTo>
                </a:path>
                <a:path w="76200" h="2559685">
                  <a:moveTo>
                    <a:pt x="76022" y="1706239"/>
                  </a:moveTo>
                  <a:lnTo>
                    <a:pt x="0" y="1706239"/>
                  </a:lnTo>
                </a:path>
                <a:path w="76200" h="2559685">
                  <a:moveTo>
                    <a:pt x="38014" y="1492956"/>
                  </a:moveTo>
                  <a:lnTo>
                    <a:pt x="0" y="1492956"/>
                  </a:lnTo>
                </a:path>
                <a:path w="76200" h="2559685">
                  <a:moveTo>
                    <a:pt x="38014" y="1279681"/>
                  </a:moveTo>
                  <a:lnTo>
                    <a:pt x="0" y="1279681"/>
                  </a:lnTo>
                </a:path>
                <a:path w="76200" h="2559685">
                  <a:moveTo>
                    <a:pt x="38014" y="1066398"/>
                  </a:moveTo>
                  <a:lnTo>
                    <a:pt x="0" y="1066398"/>
                  </a:lnTo>
                </a:path>
                <a:path w="76200" h="2559685">
                  <a:moveTo>
                    <a:pt x="76022" y="853116"/>
                  </a:moveTo>
                  <a:lnTo>
                    <a:pt x="0" y="853116"/>
                  </a:lnTo>
                </a:path>
                <a:path w="76200" h="2559685">
                  <a:moveTo>
                    <a:pt x="38014" y="639840"/>
                  </a:moveTo>
                  <a:lnTo>
                    <a:pt x="0" y="639840"/>
                  </a:lnTo>
                </a:path>
                <a:path w="76200" h="2559685">
                  <a:moveTo>
                    <a:pt x="38014" y="426558"/>
                  </a:moveTo>
                  <a:lnTo>
                    <a:pt x="0" y="426558"/>
                  </a:lnTo>
                </a:path>
                <a:path w="76200" h="2559685">
                  <a:moveTo>
                    <a:pt x="38014" y="213275"/>
                  </a:moveTo>
                  <a:lnTo>
                    <a:pt x="0" y="213275"/>
                  </a:lnTo>
                </a:path>
                <a:path w="76200" h="2559685">
                  <a:moveTo>
                    <a:pt x="76022" y="0"/>
                  </a:moveTo>
                  <a:lnTo>
                    <a:pt x="0" y="0"/>
                  </a:lnTo>
                </a:path>
                <a:path w="76200" h="2559685">
                  <a:moveTo>
                    <a:pt x="76022" y="0"/>
                  </a:moveTo>
                  <a:lnTo>
                    <a:pt x="0" y="0"/>
                  </a:lnTo>
                </a:path>
              </a:pathLst>
            </a:custGeom>
            <a:ln w="47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1">
              <a:extLst>
                <a:ext uri="{FF2B5EF4-FFF2-40B4-BE49-F238E27FC236}">
                  <a16:creationId xmlns:a16="http://schemas.microsoft.com/office/drawing/2014/main" id="{8F9D0A87-2F91-0F61-5E46-CD5929770DE3}"/>
                </a:ext>
              </a:extLst>
            </p:cNvPr>
            <p:cNvSpPr txBox="1"/>
            <p:nvPr/>
          </p:nvSpPr>
          <p:spPr>
            <a:xfrm>
              <a:off x="2844593" y="4088096"/>
              <a:ext cx="120650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50">
                  <a:latin typeface="Arial"/>
                  <a:cs typeface="Arial"/>
                </a:rPr>
                <a:t>0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6" name="object 22">
              <a:extLst>
                <a:ext uri="{FF2B5EF4-FFF2-40B4-BE49-F238E27FC236}">
                  <a16:creationId xmlns:a16="http://schemas.microsoft.com/office/drawing/2014/main" id="{DB0D6216-A369-5922-330C-7F51B7E01FC5}"/>
                </a:ext>
              </a:extLst>
            </p:cNvPr>
            <p:cNvSpPr txBox="1"/>
            <p:nvPr/>
          </p:nvSpPr>
          <p:spPr>
            <a:xfrm>
              <a:off x="2700657" y="3233479"/>
              <a:ext cx="263525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Arial"/>
                  <a:cs typeface="Arial"/>
                </a:rPr>
                <a:t>0.2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7" name="object 23">
              <a:extLst>
                <a:ext uri="{FF2B5EF4-FFF2-40B4-BE49-F238E27FC236}">
                  <a16:creationId xmlns:a16="http://schemas.microsoft.com/office/drawing/2014/main" id="{AC9FC6EC-E007-27F4-9273-E5A705A4CB39}"/>
                </a:ext>
              </a:extLst>
            </p:cNvPr>
            <p:cNvSpPr txBox="1"/>
            <p:nvPr/>
          </p:nvSpPr>
          <p:spPr>
            <a:xfrm>
              <a:off x="2700657" y="2378862"/>
              <a:ext cx="263525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Arial"/>
                  <a:cs typeface="Arial"/>
                </a:rPr>
                <a:t>0.4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8" name="object 24">
              <a:extLst>
                <a:ext uri="{FF2B5EF4-FFF2-40B4-BE49-F238E27FC236}">
                  <a16:creationId xmlns:a16="http://schemas.microsoft.com/office/drawing/2014/main" id="{C6452554-9086-1E95-BA88-5470828F067C}"/>
                </a:ext>
              </a:extLst>
            </p:cNvPr>
            <p:cNvSpPr txBox="1"/>
            <p:nvPr/>
          </p:nvSpPr>
          <p:spPr>
            <a:xfrm>
              <a:off x="2700657" y="1528734"/>
              <a:ext cx="263525" cy="2305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Arial"/>
                  <a:cs typeface="Arial"/>
                </a:rPr>
                <a:t>0.6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79" name="object 25">
              <a:extLst>
                <a:ext uri="{FF2B5EF4-FFF2-40B4-BE49-F238E27FC236}">
                  <a16:creationId xmlns:a16="http://schemas.microsoft.com/office/drawing/2014/main" id="{4088E556-79F5-B120-D2F0-974E308F7042}"/>
                </a:ext>
              </a:extLst>
            </p:cNvPr>
            <p:cNvSpPr txBox="1"/>
            <p:nvPr/>
          </p:nvSpPr>
          <p:spPr>
            <a:xfrm>
              <a:off x="2355881" y="1611122"/>
              <a:ext cx="280035" cy="61785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645"/>
                </a:lnSpc>
              </a:pPr>
              <a:r>
                <a:rPr sz="1600">
                  <a:latin typeface="Arial"/>
                  <a:cs typeface="Arial"/>
                </a:rPr>
                <a:t>C</a:t>
              </a:r>
              <a:r>
                <a:rPr sz="1575" baseline="-29100">
                  <a:latin typeface="Arial"/>
                  <a:cs typeface="Arial"/>
                </a:rPr>
                <a:t>2</a:t>
              </a:r>
              <a:r>
                <a:rPr sz="1575" spc="135" baseline="-29100">
                  <a:latin typeface="Arial"/>
                  <a:cs typeface="Arial"/>
                </a:rPr>
                <a:t> </a:t>
              </a:r>
              <a:r>
                <a:rPr sz="1600">
                  <a:latin typeface="Arial"/>
                  <a:cs typeface="Arial"/>
                </a:rPr>
                <a:t>/</a:t>
              </a:r>
              <a:r>
                <a:rPr sz="1600" spc="-35">
                  <a:latin typeface="Arial"/>
                  <a:cs typeface="Arial"/>
                </a:rPr>
                <a:t> </a:t>
              </a:r>
              <a:r>
                <a:rPr sz="1600" spc="-25">
                  <a:latin typeface="Arial"/>
                  <a:cs typeface="Arial"/>
                </a:rPr>
                <a:t>C</a:t>
              </a:r>
              <a:r>
                <a:rPr sz="1575" spc="-37" baseline="-29100">
                  <a:latin typeface="Arial"/>
                  <a:cs typeface="Arial"/>
                </a:rPr>
                <a:t>1</a:t>
              </a:r>
              <a:endParaRPr sz="1575" baseline="-29100">
                <a:latin typeface="Arial"/>
                <a:cs typeface="Arial"/>
              </a:endParaRPr>
            </a:p>
          </p:txBody>
        </p:sp>
        <p:grpSp>
          <p:nvGrpSpPr>
            <p:cNvPr id="80" name="object 26">
              <a:extLst>
                <a:ext uri="{FF2B5EF4-FFF2-40B4-BE49-F238E27FC236}">
                  <a16:creationId xmlns:a16="http://schemas.microsoft.com/office/drawing/2014/main" id="{76F303C4-AB5B-8E83-BA55-B156C2D45CC2}"/>
                </a:ext>
              </a:extLst>
            </p:cNvPr>
            <p:cNvGrpSpPr/>
            <p:nvPr/>
          </p:nvGrpSpPr>
          <p:grpSpPr>
            <a:xfrm>
              <a:off x="2991649" y="1671295"/>
              <a:ext cx="2520315" cy="1821180"/>
              <a:chOff x="2991649" y="1671295"/>
              <a:chExt cx="2520315" cy="1821180"/>
            </a:xfrm>
          </p:grpSpPr>
          <p:sp>
            <p:nvSpPr>
              <p:cNvPr id="123" name="object 27">
                <a:extLst>
                  <a:ext uri="{FF2B5EF4-FFF2-40B4-BE49-F238E27FC236}">
                    <a16:creationId xmlns:a16="http://schemas.microsoft.com/office/drawing/2014/main" id="{D51644BE-6C62-B890-DE85-D1C05D2A4FFC}"/>
                  </a:ext>
                </a:extLst>
              </p:cNvPr>
              <p:cNvSpPr/>
              <p:nvPr/>
            </p:nvSpPr>
            <p:spPr>
              <a:xfrm>
                <a:off x="3471718" y="2962417"/>
                <a:ext cx="155130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1551304" h="527050">
                    <a:moveTo>
                      <a:pt x="8999" y="525324"/>
                    </a:moveTo>
                    <a:lnTo>
                      <a:pt x="8999" y="523689"/>
                    </a:lnTo>
                  </a:path>
                  <a:path w="1551304" h="527050">
                    <a:moveTo>
                      <a:pt x="0" y="523689"/>
                    </a:moveTo>
                    <a:lnTo>
                      <a:pt x="17991" y="523689"/>
                    </a:lnTo>
                  </a:path>
                  <a:path w="1551304" h="527050">
                    <a:moveTo>
                      <a:pt x="8999" y="525324"/>
                    </a:moveTo>
                    <a:lnTo>
                      <a:pt x="8999" y="526959"/>
                    </a:lnTo>
                  </a:path>
                  <a:path w="1551304" h="527050">
                    <a:moveTo>
                      <a:pt x="0" y="526959"/>
                    </a:moveTo>
                    <a:lnTo>
                      <a:pt x="17991" y="526959"/>
                    </a:lnTo>
                  </a:path>
                  <a:path w="1551304" h="527050">
                    <a:moveTo>
                      <a:pt x="519972" y="77338"/>
                    </a:moveTo>
                    <a:lnTo>
                      <a:pt x="519972" y="75875"/>
                    </a:lnTo>
                  </a:path>
                  <a:path w="1551304" h="527050">
                    <a:moveTo>
                      <a:pt x="510973" y="75875"/>
                    </a:moveTo>
                    <a:lnTo>
                      <a:pt x="528965" y="75875"/>
                    </a:lnTo>
                  </a:path>
                  <a:path w="1551304" h="527050">
                    <a:moveTo>
                      <a:pt x="519972" y="77338"/>
                    </a:moveTo>
                    <a:lnTo>
                      <a:pt x="519972" y="78807"/>
                    </a:lnTo>
                  </a:path>
                  <a:path w="1551304" h="527050">
                    <a:moveTo>
                      <a:pt x="510973" y="78807"/>
                    </a:moveTo>
                    <a:lnTo>
                      <a:pt x="528965" y="78807"/>
                    </a:lnTo>
                  </a:path>
                  <a:path w="1551304" h="527050">
                    <a:moveTo>
                      <a:pt x="1030945" y="1513"/>
                    </a:moveTo>
                    <a:lnTo>
                      <a:pt x="1030945" y="0"/>
                    </a:lnTo>
                  </a:path>
                  <a:path w="1551304" h="527050">
                    <a:moveTo>
                      <a:pt x="1021946" y="0"/>
                    </a:moveTo>
                    <a:lnTo>
                      <a:pt x="1039938" y="0"/>
                    </a:lnTo>
                  </a:path>
                  <a:path w="1551304" h="527050">
                    <a:moveTo>
                      <a:pt x="1030945" y="1513"/>
                    </a:moveTo>
                    <a:lnTo>
                      <a:pt x="1030945" y="3020"/>
                    </a:lnTo>
                  </a:path>
                  <a:path w="1551304" h="527050">
                    <a:moveTo>
                      <a:pt x="1021946" y="3020"/>
                    </a:moveTo>
                    <a:lnTo>
                      <a:pt x="1039938" y="3020"/>
                    </a:lnTo>
                  </a:path>
                  <a:path w="1551304" h="527050">
                    <a:moveTo>
                      <a:pt x="1541912" y="227371"/>
                    </a:moveTo>
                    <a:lnTo>
                      <a:pt x="1541912" y="226669"/>
                    </a:lnTo>
                  </a:path>
                  <a:path w="1551304" h="527050">
                    <a:moveTo>
                      <a:pt x="1532919" y="226669"/>
                    </a:moveTo>
                    <a:lnTo>
                      <a:pt x="1550911" y="226669"/>
                    </a:lnTo>
                  </a:path>
                  <a:path w="1551304" h="527050">
                    <a:moveTo>
                      <a:pt x="1541912" y="227371"/>
                    </a:moveTo>
                    <a:lnTo>
                      <a:pt x="1541912" y="228067"/>
                    </a:lnTo>
                  </a:path>
                  <a:path w="1551304" h="527050">
                    <a:moveTo>
                      <a:pt x="1532919" y="228067"/>
                    </a:moveTo>
                    <a:lnTo>
                      <a:pt x="1550911" y="228067"/>
                    </a:lnTo>
                  </a:path>
                  <a:path w="1551304" h="527050">
                    <a:moveTo>
                      <a:pt x="8999" y="525324"/>
                    </a:moveTo>
                    <a:lnTo>
                      <a:pt x="519972" y="77338"/>
                    </a:lnTo>
                    <a:lnTo>
                      <a:pt x="1030945" y="1513"/>
                    </a:lnTo>
                    <a:lnTo>
                      <a:pt x="1541912" y="227371"/>
                    </a:lnTo>
                  </a:path>
                </a:pathLst>
              </a:custGeom>
              <a:ln w="479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28">
                <a:extLst>
                  <a:ext uri="{FF2B5EF4-FFF2-40B4-BE49-F238E27FC236}">
                    <a16:creationId xmlns:a16="http://schemas.microsoft.com/office/drawing/2014/main" id="{C48FA8EA-B177-406D-C768-8A6227A8FDFB}"/>
                  </a:ext>
                </a:extLst>
              </p:cNvPr>
              <p:cNvSpPr/>
              <p:nvPr/>
            </p:nvSpPr>
            <p:spPr>
              <a:xfrm>
                <a:off x="2996729" y="1676380"/>
                <a:ext cx="251015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2510154" h="540385">
                    <a:moveTo>
                      <a:pt x="0" y="539759"/>
                    </a:moveTo>
                    <a:lnTo>
                      <a:pt x="2509883" y="539759"/>
                    </a:lnTo>
                    <a:lnTo>
                      <a:pt x="2509883" y="0"/>
                    </a:lnTo>
                    <a:lnTo>
                      <a:pt x="0" y="0"/>
                    </a:lnTo>
                    <a:lnTo>
                      <a:pt x="0" y="539759"/>
                    </a:lnTo>
                    <a:close/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29">
                <a:extLst>
                  <a:ext uri="{FF2B5EF4-FFF2-40B4-BE49-F238E27FC236}">
                    <a16:creationId xmlns:a16="http://schemas.microsoft.com/office/drawing/2014/main" id="{4277DA1A-3A2A-7881-F617-77505C0B0590}"/>
                  </a:ext>
                </a:extLst>
              </p:cNvPr>
              <p:cNvSpPr/>
              <p:nvPr/>
            </p:nvSpPr>
            <p:spPr>
              <a:xfrm>
                <a:off x="2996729" y="1676375"/>
                <a:ext cx="2510155" cy="540385"/>
              </a:xfrm>
              <a:custGeom>
                <a:avLst/>
                <a:gdLst/>
                <a:ahLst/>
                <a:cxnLst/>
                <a:rect l="l" t="t" r="r" b="b"/>
                <a:pathLst>
                  <a:path w="2510154" h="540385">
                    <a:moveTo>
                      <a:pt x="0" y="539765"/>
                    </a:moveTo>
                    <a:lnTo>
                      <a:pt x="2509883" y="539765"/>
                    </a:lnTo>
                  </a:path>
                  <a:path w="2510154" h="540385">
                    <a:moveTo>
                      <a:pt x="2509883" y="539765"/>
                    </a:moveTo>
                    <a:lnTo>
                      <a:pt x="2509883" y="0"/>
                    </a:lnTo>
                  </a:path>
                  <a:path w="2510154" h="540385">
                    <a:moveTo>
                      <a:pt x="2509883" y="0"/>
                    </a:moveTo>
                    <a:lnTo>
                      <a:pt x="0" y="0"/>
                    </a:lnTo>
                  </a:path>
                  <a:path w="2510154" h="540385">
                    <a:moveTo>
                      <a:pt x="0" y="0"/>
                    </a:moveTo>
                    <a:lnTo>
                      <a:pt x="0" y="539765"/>
                    </a:lnTo>
                  </a:path>
                </a:pathLst>
              </a:custGeom>
              <a:ln w="95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1" name="object 30">
              <a:extLst>
                <a:ext uri="{FF2B5EF4-FFF2-40B4-BE49-F238E27FC236}">
                  <a16:creationId xmlns:a16="http://schemas.microsoft.com/office/drawing/2014/main" id="{F1420312-AB5D-95ED-55DC-AFA98E379121}"/>
                </a:ext>
              </a:extLst>
            </p:cNvPr>
            <p:cNvSpPr txBox="1"/>
            <p:nvPr/>
          </p:nvSpPr>
          <p:spPr>
            <a:xfrm>
              <a:off x="3609249" y="1717654"/>
              <a:ext cx="1335405" cy="1606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850">
                  <a:latin typeface="Arial"/>
                  <a:cs typeface="Arial"/>
                </a:rPr>
                <a:t>0-10</a:t>
              </a:r>
              <a:r>
                <a:rPr sz="850" spc="55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%</a:t>
              </a:r>
              <a:r>
                <a:rPr sz="850" spc="60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Ag+Ag</a:t>
              </a:r>
              <a:r>
                <a:rPr sz="850" spc="60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1.58A</a:t>
              </a:r>
              <a:r>
                <a:rPr sz="850" spc="65">
                  <a:latin typeface="Arial"/>
                  <a:cs typeface="Arial"/>
                </a:rPr>
                <a:t> </a:t>
              </a:r>
              <a:r>
                <a:rPr sz="850" spc="-25">
                  <a:latin typeface="Arial"/>
                  <a:cs typeface="Arial"/>
                </a:rPr>
                <a:t>GeV</a:t>
              </a:r>
              <a:endParaRPr sz="850">
                <a:latin typeface="Arial"/>
                <a:cs typeface="Arial"/>
              </a:endParaRPr>
            </a:p>
          </p:txBody>
        </p:sp>
        <p:grpSp>
          <p:nvGrpSpPr>
            <p:cNvPr id="82" name="object 31">
              <a:extLst>
                <a:ext uri="{FF2B5EF4-FFF2-40B4-BE49-F238E27FC236}">
                  <a16:creationId xmlns:a16="http://schemas.microsoft.com/office/drawing/2014/main" id="{BE623DA2-46A5-87EF-369D-1D38A9D81119}"/>
                </a:ext>
              </a:extLst>
            </p:cNvPr>
            <p:cNvGrpSpPr/>
            <p:nvPr/>
          </p:nvGrpSpPr>
          <p:grpSpPr>
            <a:xfrm>
              <a:off x="3090852" y="1775333"/>
              <a:ext cx="439420" cy="324485"/>
              <a:chOff x="3090852" y="1775333"/>
              <a:chExt cx="439420" cy="324485"/>
            </a:xfrm>
          </p:grpSpPr>
          <p:sp>
            <p:nvSpPr>
              <p:cNvPr id="120" name="object 32">
                <a:extLst>
                  <a:ext uri="{FF2B5EF4-FFF2-40B4-BE49-F238E27FC236}">
                    <a16:creationId xmlns:a16="http://schemas.microsoft.com/office/drawing/2014/main" id="{88B8EC81-E60A-EDB6-4CFA-2A26AC58521A}"/>
                  </a:ext>
                </a:extLst>
              </p:cNvPr>
              <p:cNvSpPr/>
              <p:nvPr/>
            </p:nvSpPr>
            <p:spPr>
              <a:xfrm>
                <a:off x="3090852" y="1811316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20">
                    <a:moveTo>
                      <a:pt x="0" y="0"/>
                    </a:moveTo>
                    <a:lnTo>
                      <a:pt x="439229" y="0"/>
                    </a:lnTo>
                  </a:path>
                </a:pathLst>
              </a:custGeom>
              <a:ln w="19160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1" name="object 33">
                <a:extLst>
                  <a:ext uri="{FF2B5EF4-FFF2-40B4-BE49-F238E27FC236}">
                    <a16:creationId xmlns:a16="http://schemas.microsoft.com/office/drawing/2014/main" id="{79533D0A-27F6-1A9B-FEF3-FB9BC1780AC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74480" y="1775333"/>
                <a:ext cx="71973" cy="71967"/>
              </a:xfrm>
              <a:prstGeom prst="rect">
                <a:avLst/>
              </a:prstGeom>
            </p:spPr>
          </p:pic>
          <p:sp>
            <p:nvSpPr>
              <p:cNvPr id="122" name="object 34">
                <a:extLst>
                  <a:ext uri="{FF2B5EF4-FFF2-40B4-BE49-F238E27FC236}">
                    <a16:creationId xmlns:a16="http://schemas.microsoft.com/office/drawing/2014/main" id="{88577597-7DF1-F8A4-4843-79BA4D518B46}"/>
                  </a:ext>
                </a:extLst>
              </p:cNvPr>
              <p:cNvSpPr/>
              <p:nvPr/>
            </p:nvSpPr>
            <p:spPr>
              <a:xfrm>
                <a:off x="3090852" y="2063207"/>
                <a:ext cx="439420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439420" h="36194">
                    <a:moveTo>
                      <a:pt x="0" y="17991"/>
                    </a:moveTo>
                    <a:lnTo>
                      <a:pt x="439229" y="17991"/>
                    </a:lnTo>
                  </a:path>
                  <a:path w="439420" h="36194">
                    <a:moveTo>
                      <a:pt x="201619" y="17991"/>
                    </a:moveTo>
                    <a:lnTo>
                      <a:pt x="237609" y="17991"/>
                    </a:lnTo>
                  </a:path>
                  <a:path w="439420" h="36194">
                    <a:moveTo>
                      <a:pt x="219618" y="35983"/>
                    </a:moveTo>
                    <a:lnTo>
                      <a:pt x="219618" y="0"/>
                    </a:lnTo>
                  </a:path>
                  <a:path w="439420" h="36194">
                    <a:moveTo>
                      <a:pt x="206895" y="30707"/>
                    </a:moveTo>
                    <a:lnTo>
                      <a:pt x="232334" y="5269"/>
                    </a:lnTo>
                  </a:path>
                  <a:path w="439420" h="36194">
                    <a:moveTo>
                      <a:pt x="206895" y="5269"/>
                    </a:moveTo>
                    <a:lnTo>
                      <a:pt x="232334" y="30707"/>
                    </a:lnTo>
                  </a:path>
                </a:pathLst>
              </a:custGeom>
              <a:ln w="479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3" name="object 35">
              <a:extLst>
                <a:ext uri="{FF2B5EF4-FFF2-40B4-BE49-F238E27FC236}">
                  <a16:creationId xmlns:a16="http://schemas.microsoft.com/office/drawing/2014/main" id="{DCA5ACA1-0E15-6A79-D62F-63EAB415C2D6}"/>
                </a:ext>
              </a:extLst>
            </p:cNvPr>
            <p:cNvSpPr txBox="1"/>
            <p:nvPr/>
          </p:nvSpPr>
          <p:spPr>
            <a:xfrm>
              <a:off x="3609249" y="1987537"/>
              <a:ext cx="1889125" cy="1606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850">
                  <a:latin typeface="Arial"/>
                  <a:cs typeface="Arial"/>
                </a:rPr>
                <a:t>0-10</a:t>
              </a:r>
              <a:r>
                <a:rPr sz="850" spc="75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%</a:t>
              </a:r>
              <a:r>
                <a:rPr sz="850" spc="80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CE</a:t>
              </a:r>
              <a:r>
                <a:rPr sz="850" spc="85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Baseline,</a:t>
              </a:r>
              <a:r>
                <a:rPr sz="850" spc="90">
                  <a:latin typeface="Arial"/>
                  <a:cs typeface="Arial"/>
                </a:rPr>
                <a:t> </a:t>
              </a:r>
              <a:r>
                <a:rPr sz="850">
                  <a:latin typeface="Arial"/>
                  <a:cs typeface="Arial"/>
                </a:rPr>
                <a:t>attractive,</a:t>
              </a:r>
              <a:r>
                <a:rPr sz="850" spc="30">
                  <a:latin typeface="Arial"/>
                  <a:cs typeface="Arial"/>
                </a:rPr>
                <a:t> </a:t>
              </a:r>
              <a:r>
                <a:rPr sz="850" spc="-10">
                  <a:latin typeface="Symbol"/>
                  <a:cs typeface="Symbol"/>
                </a:rPr>
                <a:t></a:t>
              </a:r>
              <a:r>
                <a:rPr sz="850" spc="-10">
                  <a:latin typeface="Arial"/>
                  <a:cs typeface="Arial"/>
                </a:rPr>
                <a:t>=0.8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84" name="object 36">
              <a:extLst>
                <a:ext uri="{FF2B5EF4-FFF2-40B4-BE49-F238E27FC236}">
                  <a16:creationId xmlns:a16="http://schemas.microsoft.com/office/drawing/2014/main" id="{95AEF5A7-2DFC-FE75-B459-F357ECA53C2A}"/>
                </a:ext>
              </a:extLst>
            </p:cNvPr>
            <p:cNvSpPr txBox="1"/>
            <p:nvPr/>
          </p:nvSpPr>
          <p:spPr>
            <a:xfrm>
              <a:off x="3943516" y="3941532"/>
              <a:ext cx="1563368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>
                  <a:solidFill>
                    <a:srgbClr val="535353"/>
                  </a:solidFill>
                  <a:latin typeface="Futura"/>
                  <a:cs typeface="Futura"/>
                </a:rPr>
                <a:t>HADES</a:t>
              </a:r>
              <a:r>
                <a:rPr sz="1000" b="1" spc="110">
                  <a:solidFill>
                    <a:srgbClr val="535353"/>
                  </a:solidFill>
                  <a:latin typeface="Futura"/>
                  <a:cs typeface="Futura"/>
                </a:rPr>
                <a:t> </a:t>
              </a:r>
              <a:r>
                <a:rPr sz="1000">
                  <a:solidFill>
                    <a:srgbClr val="535353"/>
                  </a:solidFill>
                  <a:latin typeface="Arial"/>
                  <a:cs typeface="Arial"/>
                </a:rPr>
                <a:t>Work</a:t>
              </a:r>
              <a:r>
                <a:rPr sz="1000" spc="145">
                  <a:solidFill>
                    <a:srgbClr val="535353"/>
                  </a:solidFill>
                  <a:latin typeface="Arial"/>
                  <a:cs typeface="Arial"/>
                </a:rPr>
                <a:t> </a:t>
              </a:r>
              <a:r>
                <a:rPr sz="1000">
                  <a:solidFill>
                    <a:srgbClr val="535353"/>
                  </a:solidFill>
                  <a:latin typeface="Arial"/>
                  <a:cs typeface="Arial"/>
                </a:rPr>
                <a:t>in</a:t>
              </a:r>
              <a:r>
                <a:rPr sz="1000" spc="145">
                  <a:solidFill>
                    <a:srgbClr val="535353"/>
                  </a:solidFill>
                  <a:latin typeface="Arial"/>
                  <a:cs typeface="Arial"/>
                </a:rPr>
                <a:t> </a:t>
              </a:r>
              <a:r>
                <a:rPr sz="1000" spc="-10">
                  <a:solidFill>
                    <a:srgbClr val="535353"/>
                  </a:solidFill>
                  <a:latin typeface="Arial"/>
                  <a:cs typeface="Arial"/>
                </a:rPr>
                <a:t>Progress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85" name="object 37">
              <a:extLst>
                <a:ext uri="{FF2B5EF4-FFF2-40B4-BE49-F238E27FC236}">
                  <a16:creationId xmlns:a16="http://schemas.microsoft.com/office/drawing/2014/main" id="{C8674D72-3BA4-DF30-978E-9C7BF24625E3}"/>
                </a:ext>
              </a:extLst>
            </p:cNvPr>
            <p:cNvGrpSpPr/>
            <p:nvPr/>
          </p:nvGrpSpPr>
          <p:grpSpPr>
            <a:xfrm>
              <a:off x="6379687" y="1668752"/>
              <a:ext cx="2634615" cy="2569845"/>
              <a:chOff x="6379687" y="1668752"/>
              <a:chExt cx="2634615" cy="2569845"/>
            </a:xfrm>
          </p:grpSpPr>
          <p:sp>
            <p:nvSpPr>
              <p:cNvPr id="110" name="object 38">
                <a:extLst>
                  <a:ext uri="{FF2B5EF4-FFF2-40B4-BE49-F238E27FC236}">
                    <a16:creationId xmlns:a16="http://schemas.microsoft.com/office/drawing/2014/main" id="{57568A12-9999-AD65-E0FB-22D670AFCD68}"/>
                  </a:ext>
                </a:extLst>
              </p:cNvPr>
              <p:cNvSpPr/>
              <p:nvPr/>
            </p:nvSpPr>
            <p:spPr>
              <a:xfrm>
                <a:off x="6382227" y="1671292"/>
                <a:ext cx="2629535" cy="2564765"/>
              </a:xfrm>
              <a:custGeom>
                <a:avLst/>
                <a:gdLst/>
                <a:ahLst/>
                <a:cxnLst/>
                <a:rect l="l" t="t" r="r" b="b"/>
                <a:pathLst>
                  <a:path w="2629534" h="2564765">
                    <a:moveTo>
                      <a:pt x="0" y="2564402"/>
                    </a:moveTo>
                    <a:lnTo>
                      <a:pt x="2629093" y="2564402"/>
                    </a:lnTo>
                    <a:lnTo>
                      <a:pt x="2629093" y="0"/>
                    </a:lnTo>
                    <a:lnTo>
                      <a:pt x="0" y="0"/>
                    </a:lnTo>
                    <a:lnTo>
                      <a:pt x="0" y="2564402"/>
                    </a:lnTo>
                    <a:close/>
                  </a:path>
                  <a:path w="2629534" h="2564765">
                    <a:moveTo>
                      <a:pt x="0" y="2564402"/>
                    </a:moveTo>
                    <a:lnTo>
                      <a:pt x="2629093" y="2564402"/>
                    </a:lnTo>
                    <a:lnTo>
                      <a:pt x="2629093" y="0"/>
                    </a:lnTo>
                    <a:lnTo>
                      <a:pt x="0" y="0"/>
                    </a:lnTo>
                    <a:lnTo>
                      <a:pt x="0" y="2564402"/>
                    </a:lnTo>
                    <a:close/>
                  </a:path>
                </a:pathLst>
              </a:custGeom>
              <a:ln w="490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39">
                <a:extLst>
                  <a:ext uri="{FF2B5EF4-FFF2-40B4-BE49-F238E27FC236}">
                    <a16:creationId xmlns:a16="http://schemas.microsoft.com/office/drawing/2014/main" id="{17587BCD-793D-8D6A-DBB8-54D7264213C7}"/>
                  </a:ext>
                </a:extLst>
              </p:cNvPr>
              <p:cNvSpPr/>
              <p:nvPr/>
            </p:nvSpPr>
            <p:spPr>
              <a:xfrm>
                <a:off x="6908049" y="2710051"/>
                <a:ext cx="571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17475">
                    <a:moveTo>
                      <a:pt x="0" y="117362"/>
                    </a:moveTo>
                    <a:lnTo>
                      <a:pt x="5258" y="117362"/>
                    </a:lnTo>
                    <a:lnTo>
                      <a:pt x="5258" y="0"/>
                    </a:lnTo>
                    <a:lnTo>
                      <a:pt x="0" y="0"/>
                    </a:lnTo>
                    <a:lnTo>
                      <a:pt x="0" y="117362"/>
                    </a:lnTo>
                    <a:close/>
                  </a:path>
                </a:pathLst>
              </a:custGeom>
              <a:ln w="19609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40">
                <a:extLst>
                  <a:ext uri="{FF2B5EF4-FFF2-40B4-BE49-F238E27FC236}">
                    <a16:creationId xmlns:a16="http://schemas.microsoft.com/office/drawing/2014/main" id="{2E0057E5-78F7-714D-FBC3-F6964C099FAF}"/>
                  </a:ext>
                </a:extLst>
              </p:cNvPr>
              <p:cNvSpPr/>
              <p:nvPr/>
            </p:nvSpPr>
            <p:spPr>
              <a:xfrm>
                <a:off x="6873713" y="2731773"/>
                <a:ext cx="74295" cy="74295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74294">
                    <a:moveTo>
                      <a:pt x="36963" y="0"/>
                    </a:moveTo>
                    <a:lnTo>
                      <a:pt x="11551" y="9240"/>
                    </a:lnTo>
                    <a:lnTo>
                      <a:pt x="0" y="36963"/>
                    </a:lnTo>
                    <a:lnTo>
                      <a:pt x="11551" y="64685"/>
                    </a:lnTo>
                    <a:lnTo>
                      <a:pt x="36963" y="73926"/>
                    </a:lnTo>
                    <a:lnTo>
                      <a:pt x="62375" y="64685"/>
                    </a:lnTo>
                    <a:lnTo>
                      <a:pt x="73926" y="36963"/>
                    </a:lnTo>
                    <a:lnTo>
                      <a:pt x="62375" y="9240"/>
                    </a:lnTo>
                    <a:lnTo>
                      <a:pt x="36963" y="0"/>
                    </a:lnTo>
                    <a:close/>
                  </a:path>
                </a:pathLst>
              </a:custGeom>
              <a:solidFill>
                <a:srgbClr val="CC99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41">
                <a:extLst>
                  <a:ext uri="{FF2B5EF4-FFF2-40B4-BE49-F238E27FC236}">
                    <a16:creationId xmlns:a16="http://schemas.microsoft.com/office/drawing/2014/main" id="{1B6D95E8-C140-4B92-329D-37E13B5B46CA}"/>
                  </a:ext>
                </a:extLst>
              </p:cNvPr>
              <p:cNvSpPr/>
              <p:nvPr/>
            </p:nvSpPr>
            <p:spPr>
              <a:xfrm>
                <a:off x="7433863" y="2894868"/>
                <a:ext cx="5715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200025">
                    <a:moveTo>
                      <a:pt x="0" y="199812"/>
                    </a:moveTo>
                    <a:lnTo>
                      <a:pt x="5258" y="199812"/>
                    </a:lnTo>
                    <a:lnTo>
                      <a:pt x="5258" y="0"/>
                    </a:lnTo>
                    <a:lnTo>
                      <a:pt x="0" y="0"/>
                    </a:lnTo>
                    <a:lnTo>
                      <a:pt x="0" y="199812"/>
                    </a:lnTo>
                    <a:close/>
                  </a:path>
                </a:pathLst>
              </a:custGeom>
              <a:ln w="19609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42">
                <a:extLst>
                  <a:ext uri="{FF2B5EF4-FFF2-40B4-BE49-F238E27FC236}">
                    <a16:creationId xmlns:a16="http://schemas.microsoft.com/office/drawing/2014/main" id="{C1FFECC5-F97D-B14E-1951-D7A2F25A6254}"/>
                  </a:ext>
                </a:extLst>
              </p:cNvPr>
              <p:cNvSpPr/>
              <p:nvPr/>
            </p:nvSpPr>
            <p:spPr>
              <a:xfrm>
                <a:off x="7399528" y="2957810"/>
                <a:ext cx="74295" cy="74295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74294">
                    <a:moveTo>
                      <a:pt x="36966" y="0"/>
                    </a:moveTo>
                    <a:lnTo>
                      <a:pt x="11552" y="9242"/>
                    </a:lnTo>
                    <a:lnTo>
                      <a:pt x="0" y="36968"/>
                    </a:lnTo>
                    <a:lnTo>
                      <a:pt x="11552" y="64690"/>
                    </a:lnTo>
                    <a:lnTo>
                      <a:pt x="36966" y="73931"/>
                    </a:lnTo>
                    <a:lnTo>
                      <a:pt x="62381" y="64690"/>
                    </a:lnTo>
                    <a:lnTo>
                      <a:pt x="73933" y="36968"/>
                    </a:lnTo>
                    <a:lnTo>
                      <a:pt x="62381" y="9242"/>
                    </a:lnTo>
                    <a:lnTo>
                      <a:pt x="36966" y="0"/>
                    </a:lnTo>
                    <a:close/>
                  </a:path>
                </a:pathLst>
              </a:custGeom>
              <a:solidFill>
                <a:srgbClr val="CC99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43">
                <a:extLst>
                  <a:ext uri="{FF2B5EF4-FFF2-40B4-BE49-F238E27FC236}">
                    <a16:creationId xmlns:a16="http://schemas.microsoft.com/office/drawing/2014/main" id="{CF02D272-7E87-08E9-E59B-E1C07DDD3E22}"/>
                  </a:ext>
                </a:extLst>
              </p:cNvPr>
              <p:cNvSpPr/>
              <p:nvPr/>
            </p:nvSpPr>
            <p:spPr>
              <a:xfrm>
                <a:off x="7959685" y="3141950"/>
                <a:ext cx="5715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75285">
                    <a:moveTo>
                      <a:pt x="0" y="375008"/>
                    </a:moveTo>
                    <a:lnTo>
                      <a:pt x="5258" y="375008"/>
                    </a:lnTo>
                    <a:lnTo>
                      <a:pt x="5258" y="0"/>
                    </a:lnTo>
                    <a:lnTo>
                      <a:pt x="0" y="0"/>
                    </a:lnTo>
                    <a:lnTo>
                      <a:pt x="0" y="375008"/>
                    </a:lnTo>
                    <a:close/>
                  </a:path>
                </a:pathLst>
              </a:custGeom>
              <a:ln w="19609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6" name="object 44">
                <a:extLst>
                  <a:ext uri="{FF2B5EF4-FFF2-40B4-BE49-F238E27FC236}">
                    <a16:creationId xmlns:a16="http://schemas.microsoft.com/office/drawing/2014/main" id="{5D95108A-F680-DE71-481F-623855C1C31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925350" y="3292486"/>
                <a:ext cx="73926" cy="73932"/>
              </a:xfrm>
              <a:prstGeom prst="rect">
                <a:avLst/>
              </a:prstGeom>
            </p:spPr>
          </p:pic>
          <p:sp>
            <p:nvSpPr>
              <p:cNvPr id="117" name="object 45">
                <a:extLst>
                  <a:ext uri="{FF2B5EF4-FFF2-40B4-BE49-F238E27FC236}">
                    <a16:creationId xmlns:a16="http://schemas.microsoft.com/office/drawing/2014/main" id="{74B608F9-75A1-2187-3F08-991110D3E3A0}"/>
                  </a:ext>
                </a:extLst>
              </p:cNvPr>
              <p:cNvSpPr/>
              <p:nvPr/>
            </p:nvSpPr>
            <p:spPr>
              <a:xfrm>
                <a:off x="8485500" y="3359625"/>
                <a:ext cx="5715" cy="60325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03250">
                    <a:moveTo>
                      <a:pt x="0" y="602894"/>
                    </a:moveTo>
                    <a:lnTo>
                      <a:pt x="5258" y="602894"/>
                    </a:lnTo>
                    <a:lnTo>
                      <a:pt x="5258" y="0"/>
                    </a:lnTo>
                    <a:lnTo>
                      <a:pt x="0" y="0"/>
                    </a:lnTo>
                    <a:lnTo>
                      <a:pt x="0" y="602894"/>
                    </a:lnTo>
                    <a:close/>
                  </a:path>
                </a:pathLst>
              </a:custGeom>
              <a:ln w="19609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8" name="object 46">
                <a:extLst>
                  <a:ext uri="{FF2B5EF4-FFF2-40B4-BE49-F238E27FC236}">
                    <a16:creationId xmlns:a16="http://schemas.microsoft.com/office/drawing/2014/main" id="{1D649C9A-D864-81EC-A840-78737503C9E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451164" y="3624110"/>
                <a:ext cx="73933" cy="73926"/>
              </a:xfrm>
              <a:prstGeom prst="rect">
                <a:avLst/>
              </a:prstGeom>
            </p:spPr>
          </p:pic>
          <p:sp>
            <p:nvSpPr>
              <p:cNvPr id="119" name="object 47">
                <a:extLst>
                  <a:ext uri="{FF2B5EF4-FFF2-40B4-BE49-F238E27FC236}">
                    <a16:creationId xmlns:a16="http://schemas.microsoft.com/office/drawing/2014/main" id="{3B0D21F2-A14C-7EE8-6FA8-A8B245653AEC}"/>
                  </a:ext>
                </a:extLst>
              </p:cNvPr>
              <p:cNvSpPr/>
              <p:nvPr/>
            </p:nvSpPr>
            <p:spPr>
              <a:xfrm>
                <a:off x="6382227" y="4157709"/>
                <a:ext cx="262953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2629534" h="78104">
                    <a:moveTo>
                      <a:pt x="0" y="77985"/>
                    </a:moveTo>
                    <a:lnTo>
                      <a:pt x="2629093" y="77985"/>
                    </a:lnTo>
                  </a:path>
                  <a:path w="2629534" h="78104">
                    <a:moveTo>
                      <a:pt x="0" y="0"/>
                    </a:moveTo>
                    <a:lnTo>
                      <a:pt x="0" y="77985"/>
                    </a:lnTo>
                  </a:path>
                  <a:path w="2629534" h="78104">
                    <a:moveTo>
                      <a:pt x="525821" y="0"/>
                    </a:moveTo>
                    <a:lnTo>
                      <a:pt x="525821" y="77985"/>
                    </a:lnTo>
                  </a:path>
                  <a:path w="2629534" h="78104">
                    <a:moveTo>
                      <a:pt x="1051636" y="0"/>
                    </a:moveTo>
                    <a:lnTo>
                      <a:pt x="1051636" y="77985"/>
                    </a:lnTo>
                  </a:path>
                  <a:path w="2629534" h="78104">
                    <a:moveTo>
                      <a:pt x="1577457" y="0"/>
                    </a:moveTo>
                    <a:lnTo>
                      <a:pt x="1577457" y="77985"/>
                    </a:lnTo>
                  </a:path>
                  <a:path w="2629534" h="78104">
                    <a:moveTo>
                      <a:pt x="2103272" y="0"/>
                    </a:moveTo>
                    <a:lnTo>
                      <a:pt x="2103272" y="77985"/>
                    </a:lnTo>
                  </a:path>
                  <a:path w="2629534" h="78104">
                    <a:moveTo>
                      <a:pt x="2629093" y="0"/>
                    </a:moveTo>
                    <a:lnTo>
                      <a:pt x="2629093" y="77985"/>
                    </a:lnTo>
                  </a:path>
                  <a:path w="2629534" h="78104">
                    <a:moveTo>
                      <a:pt x="2629093" y="0"/>
                    </a:moveTo>
                    <a:lnTo>
                      <a:pt x="2629093" y="77985"/>
                    </a:lnTo>
                  </a:path>
                </a:pathLst>
              </a:custGeom>
              <a:ln w="490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6" name="object 48">
              <a:extLst>
                <a:ext uri="{FF2B5EF4-FFF2-40B4-BE49-F238E27FC236}">
                  <a16:creationId xmlns:a16="http://schemas.microsoft.com/office/drawing/2014/main" id="{905490A8-A6B9-5EF2-3D35-61BCB3698166}"/>
                </a:ext>
              </a:extLst>
            </p:cNvPr>
            <p:cNvSpPr txBox="1"/>
            <p:nvPr/>
          </p:nvSpPr>
          <p:spPr>
            <a:xfrm>
              <a:off x="6323322" y="4213754"/>
              <a:ext cx="282321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478790" algn="l"/>
                  <a:tab pos="991869" algn="l"/>
                  <a:tab pos="1518920" algn="l"/>
                  <a:tab pos="2040889" algn="l"/>
                  <a:tab pos="2572385" algn="l"/>
                </a:tabLst>
              </a:pPr>
              <a:r>
                <a:rPr sz="1350" spc="-50">
                  <a:latin typeface="Arial"/>
                  <a:cs typeface="Arial"/>
                </a:rPr>
                <a:t>0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0.1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0.2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0.3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0.4</a:t>
              </a:r>
              <a:r>
                <a:rPr sz="1350">
                  <a:latin typeface="Arial"/>
                  <a:cs typeface="Arial"/>
                </a:rPr>
                <a:t>	</a:t>
              </a:r>
              <a:r>
                <a:rPr sz="1350" spc="-25">
                  <a:latin typeface="Arial"/>
                  <a:cs typeface="Arial"/>
                </a:rPr>
                <a:t>0.5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87" name="object 49">
              <a:extLst>
                <a:ext uri="{FF2B5EF4-FFF2-40B4-BE49-F238E27FC236}">
                  <a16:creationId xmlns:a16="http://schemas.microsoft.com/office/drawing/2014/main" id="{78AE4543-AEEA-B6D7-61A2-9C913D9C3DEB}"/>
                </a:ext>
              </a:extLst>
            </p:cNvPr>
            <p:cNvSpPr txBox="1"/>
            <p:nvPr/>
          </p:nvSpPr>
          <p:spPr>
            <a:xfrm>
              <a:off x="8592011" y="4454022"/>
              <a:ext cx="432434" cy="2698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>
                  <a:latin typeface="Symbol"/>
                  <a:cs typeface="Symbol"/>
                </a:rPr>
                <a:t></a:t>
              </a:r>
              <a:r>
                <a:rPr sz="1600" spc="140">
                  <a:latin typeface="Times New Roman"/>
                  <a:cs typeface="Times New Roman"/>
                </a:rPr>
                <a:t> </a:t>
              </a:r>
              <a:r>
                <a:rPr sz="1600" spc="-25">
                  <a:latin typeface="Symbol"/>
                  <a:cs typeface="Symbol"/>
                </a:rPr>
                <a:t></a:t>
              </a:r>
              <a:r>
                <a:rPr sz="1600" spc="-25">
                  <a:latin typeface="Arial"/>
                  <a:cs typeface="Arial"/>
                </a:rPr>
                <a:t>y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88" name="object 50">
              <a:extLst>
                <a:ext uri="{FF2B5EF4-FFF2-40B4-BE49-F238E27FC236}">
                  <a16:creationId xmlns:a16="http://schemas.microsoft.com/office/drawing/2014/main" id="{7DD9DA07-BB18-B693-61D7-9A3030EAA90E}"/>
                </a:ext>
              </a:extLst>
            </p:cNvPr>
            <p:cNvGrpSpPr/>
            <p:nvPr/>
          </p:nvGrpSpPr>
          <p:grpSpPr>
            <a:xfrm>
              <a:off x="6379687" y="1668752"/>
              <a:ext cx="83185" cy="2569845"/>
              <a:chOff x="6379687" y="1668752"/>
              <a:chExt cx="83185" cy="2569845"/>
            </a:xfrm>
          </p:grpSpPr>
          <p:sp>
            <p:nvSpPr>
              <p:cNvPr id="107" name="object 51">
                <a:extLst>
                  <a:ext uri="{FF2B5EF4-FFF2-40B4-BE49-F238E27FC236}">
                    <a16:creationId xmlns:a16="http://schemas.microsoft.com/office/drawing/2014/main" id="{636674A9-F757-9B31-4202-6A9F2A0B5467}"/>
                  </a:ext>
                </a:extLst>
              </p:cNvPr>
              <p:cNvSpPr/>
              <p:nvPr/>
            </p:nvSpPr>
            <p:spPr>
              <a:xfrm>
                <a:off x="6382227" y="1671292"/>
                <a:ext cx="78105" cy="2564765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2564765">
                    <a:moveTo>
                      <a:pt x="0" y="2564402"/>
                    </a:moveTo>
                    <a:lnTo>
                      <a:pt x="0" y="0"/>
                    </a:lnTo>
                  </a:path>
                  <a:path w="78104" h="2564765">
                    <a:moveTo>
                      <a:pt x="77802" y="2564402"/>
                    </a:moveTo>
                    <a:lnTo>
                      <a:pt x="0" y="2564402"/>
                    </a:lnTo>
                  </a:path>
                  <a:path w="78104" h="2564765">
                    <a:moveTo>
                      <a:pt x="38904" y="2461827"/>
                    </a:moveTo>
                    <a:lnTo>
                      <a:pt x="0" y="2461827"/>
                    </a:lnTo>
                  </a:path>
                  <a:path w="78104" h="2564765">
                    <a:moveTo>
                      <a:pt x="38904" y="2359251"/>
                    </a:moveTo>
                    <a:lnTo>
                      <a:pt x="0" y="2359251"/>
                    </a:lnTo>
                  </a:path>
                  <a:path w="78104" h="2564765">
                    <a:moveTo>
                      <a:pt x="38904" y="2256675"/>
                    </a:moveTo>
                    <a:lnTo>
                      <a:pt x="0" y="2256675"/>
                    </a:lnTo>
                  </a:path>
                  <a:path w="78104" h="2564765">
                    <a:moveTo>
                      <a:pt x="38904" y="2154099"/>
                    </a:moveTo>
                    <a:lnTo>
                      <a:pt x="0" y="2154099"/>
                    </a:lnTo>
                  </a:path>
                  <a:path w="78104" h="2564765">
                    <a:moveTo>
                      <a:pt x="77802" y="2051523"/>
                    </a:moveTo>
                    <a:lnTo>
                      <a:pt x="0" y="2051523"/>
                    </a:lnTo>
                  </a:path>
                  <a:path w="78104" h="2564765">
                    <a:moveTo>
                      <a:pt x="38904" y="1948947"/>
                    </a:moveTo>
                    <a:lnTo>
                      <a:pt x="0" y="1948947"/>
                    </a:lnTo>
                  </a:path>
                  <a:path w="78104" h="2564765">
                    <a:moveTo>
                      <a:pt x="38904" y="1846365"/>
                    </a:moveTo>
                    <a:lnTo>
                      <a:pt x="0" y="1846365"/>
                    </a:lnTo>
                  </a:path>
                  <a:path w="78104" h="2564765">
                    <a:moveTo>
                      <a:pt x="38904" y="1743789"/>
                    </a:moveTo>
                    <a:lnTo>
                      <a:pt x="0" y="1743789"/>
                    </a:lnTo>
                  </a:path>
                  <a:path w="78104" h="2564765">
                    <a:moveTo>
                      <a:pt x="38904" y="1641213"/>
                    </a:moveTo>
                    <a:lnTo>
                      <a:pt x="0" y="1641213"/>
                    </a:lnTo>
                  </a:path>
                  <a:path w="78104" h="2564765">
                    <a:moveTo>
                      <a:pt x="77802" y="1538637"/>
                    </a:moveTo>
                    <a:lnTo>
                      <a:pt x="0" y="1538637"/>
                    </a:lnTo>
                  </a:path>
                  <a:path w="78104" h="2564765">
                    <a:moveTo>
                      <a:pt x="38904" y="1436061"/>
                    </a:moveTo>
                    <a:lnTo>
                      <a:pt x="0" y="1436061"/>
                    </a:lnTo>
                  </a:path>
                  <a:path w="78104" h="2564765">
                    <a:moveTo>
                      <a:pt x="38904" y="1333486"/>
                    </a:moveTo>
                    <a:lnTo>
                      <a:pt x="0" y="1333486"/>
                    </a:lnTo>
                  </a:path>
                  <a:path w="78104" h="2564765">
                    <a:moveTo>
                      <a:pt x="38904" y="1230910"/>
                    </a:moveTo>
                    <a:lnTo>
                      <a:pt x="0" y="1230910"/>
                    </a:lnTo>
                  </a:path>
                  <a:path w="78104" h="2564765">
                    <a:moveTo>
                      <a:pt x="38904" y="1128334"/>
                    </a:moveTo>
                    <a:lnTo>
                      <a:pt x="0" y="1128334"/>
                    </a:lnTo>
                  </a:path>
                  <a:path w="78104" h="2564765">
                    <a:moveTo>
                      <a:pt x="77802" y="1025758"/>
                    </a:moveTo>
                    <a:lnTo>
                      <a:pt x="0" y="1025758"/>
                    </a:lnTo>
                  </a:path>
                  <a:path w="78104" h="2564765">
                    <a:moveTo>
                      <a:pt x="38904" y="923182"/>
                    </a:moveTo>
                    <a:lnTo>
                      <a:pt x="0" y="923182"/>
                    </a:lnTo>
                  </a:path>
                  <a:path w="78104" h="2564765">
                    <a:moveTo>
                      <a:pt x="38904" y="820606"/>
                    </a:moveTo>
                    <a:lnTo>
                      <a:pt x="0" y="820606"/>
                    </a:lnTo>
                  </a:path>
                  <a:path w="78104" h="2564765">
                    <a:moveTo>
                      <a:pt x="38904" y="718030"/>
                    </a:moveTo>
                    <a:lnTo>
                      <a:pt x="0" y="718030"/>
                    </a:lnTo>
                  </a:path>
                </a:pathLst>
              </a:custGeom>
              <a:ln w="490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52">
                <a:extLst>
                  <a:ext uri="{FF2B5EF4-FFF2-40B4-BE49-F238E27FC236}">
                    <a16:creationId xmlns:a16="http://schemas.microsoft.com/office/drawing/2014/main" id="{29A234A8-1E82-EA46-0DE5-B25AE0261C1E}"/>
                  </a:ext>
                </a:extLst>
              </p:cNvPr>
              <p:cNvSpPr/>
              <p:nvPr/>
            </p:nvSpPr>
            <p:spPr>
              <a:xfrm>
                <a:off x="6382227" y="1773868"/>
                <a:ext cx="19050" cy="51308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513080">
                    <a:moveTo>
                      <a:pt x="0" y="512879"/>
                    </a:moveTo>
                    <a:lnTo>
                      <a:pt x="18484" y="512879"/>
                    </a:lnTo>
                  </a:path>
                  <a:path w="19050" h="513080">
                    <a:moveTo>
                      <a:pt x="0" y="410303"/>
                    </a:moveTo>
                    <a:lnTo>
                      <a:pt x="18484" y="410303"/>
                    </a:lnTo>
                  </a:path>
                  <a:path w="19050" h="513080">
                    <a:moveTo>
                      <a:pt x="0" y="307727"/>
                    </a:moveTo>
                    <a:lnTo>
                      <a:pt x="18484" y="307727"/>
                    </a:lnTo>
                  </a:path>
                  <a:path w="19050" h="513080">
                    <a:moveTo>
                      <a:pt x="0" y="205151"/>
                    </a:moveTo>
                    <a:lnTo>
                      <a:pt x="18484" y="205151"/>
                    </a:lnTo>
                  </a:path>
                  <a:path w="19050" h="513080">
                    <a:moveTo>
                      <a:pt x="0" y="102575"/>
                    </a:moveTo>
                    <a:lnTo>
                      <a:pt x="18484" y="102575"/>
                    </a:lnTo>
                  </a:path>
                  <a:path w="19050" h="513080">
                    <a:moveTo>
                      <a:pt x="0" y="0"/>
                    </a:moveTo>
                    <a:lnTo>
                      <a:pt x="18484" y="0"/>
                    </a:lnTo>
                  </a:path>
                </a:pathLst>
              </a:custGeom>
              <a:ln w="490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53">
                <a:extLst>
                  <a:ext uri="{FF2B5EF4-FFF2-40B4-BE49-F238E27FC236}">
                    <a16:creationId xmlns:a16="http://schemas.microsoft.com/office/drawing/2014/main" id="{1F382AF9-4023-53DC-F406-C1692BEB0866}"/>
                  </a:ext>
                </a:extLst>
              </p:cNvPr>
              <p:cNvSpPr/>
              <p:nvPr/>
            </p:nvSpPr>
            <p:spPr>
              <a:xfrm>
                <a:off x="6382227" y="1671292"/>
                <a:ext cx="781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104">
                    <a:moveTo>
                      <a:pt x="77802" y="0"/>
                    </a:moveTo>
                    <a:lnTo>
                      <a:pt x="0" y="0"/>
                    </a:lnTo>
                  </a:path>
                </a:pathLst>
              </a:custGeom>
              <a:ln w="490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9" name="object 54">
              <a:extLst>
                <a:ext uri="{FF2B5EF4-FFF2-40B4-BE49-F238E27FC236}">
                  <a16:creationId xmlns:a16="http://schemas.microsoft.com/office/drawing/2014/main" id="{115922A4-438C-51AF-0E7A-F9B1FCF268DD}"/>
                </a:ext>
              </a:extLst>
            </p:cNvPr>
            <p:cNvSpPr txBox="1"/>
            <p:nvPr/>
          </p:nvSpPr>
          <p:spPr>
            <a:xfrm>
              <a:off x="6166223" y="4116719"/>
              <a:ext cx="21336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Symbol"/>
                  <a:cs typeface="Symbol"/>
                </a:rPr>
                <a:t></a:t>
              </a:r>
              <a:r>
                <a:rPr sz="1350" spc="-25">
                  <a:latin typeface="Arial"/>
                  <a:cs typeface="Arial"/>
                </a:rPr>
                <a:t>3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0" name="object 55">
              <a:extLst>
                <a:ext uri="{FF2B5EF4-FFF2-40B4-BE49-F238E27FC236}">
                  <a16:creationId xmlns:a16="http://schemas.microsoft.com/office/drawing/2014/main" id="{A5625A81-DC47-4F7D-36D9-CDFCE736E2B1}"/>
                </a:ext>
              </a:extLst>
            </p:cNvPr>
            <p:cNvSpPr txBox="1"/>
            <p:nvPr/>
          </p:nvSpPr>
          <p:spPr>
            <a:xfrm>
              <a:off x="6166223" y="3603841"/>
              <a:ext cx="21336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Symbol"/>
                  <a:cs typeface="Symbol"/>
                </a:rPr>
                <a:t></a:t>
              </a:r>
              <a:r>
                <a:rPr sz="1350" spc="-25">
                  <a:latin typeface="Arial"/>
                  <a:cs typeface="Arial"/>
                </a:rPr>
                <a:t>2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1" name="object 56">
              <a:extLst>
                <a:ext uri="{FF2B5EF4-FFF2-40B4-BE49-F238E27FC236}">
                  <a16:creationId xmlns:a16="http://schemas.microsoft.com/office/drawing/2014/main" id="{9E94EBCF-A728-0726-0B18-BAD87448717E}"/>
                </a:ext>
              </a:extLst>
            </p:cNvPr>
            <p:cNvSpPr txBox="1"/>
            <p:nvPr/>
          </p:nvSpPr>
          <p:spPr>
            <a:xfrm>
              <a:off x="6193947" y="3090962"/>
              <a:ext cx="21336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25">
                  <a:latin typeface="Symbol"/>
                  <a:cs typeface="Symbol"/>
                </a:rPr>
                <a:t></a:t>
              </a:r>
              <a:r>
                <a:rPr sz="1350" spc="-25">
                  <a:latin typeface="Arial"/>
                  <a:cs typeface="Arial"/>
                </a:rPr>
                <a:t>1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2" name="object 57">
              <a:extLst>
                <a:ext uri="{FF2B5EF4-FFF2-40B4-BE49-F238E27FC236}">
                  <a16:creationId xmlns:a16="http://schemas.microsoft.com/office/drawing/2014/main" id="{5F7A509C-46C9-6236-9D98-8DE6CA4D97F6}"/>
                </a:ext>
              </a:extLst>
            </p:cNvPr>
            <p:cNvSpPr txBox="1"/>
            <p:nvPr/>
          </p:nvSpPr>
          <p:spPr>
            <a:xfrm>
              <a:off x="6258635" y="2578082"/>
              <a:ext cx="12065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50">
                  <a:latin typeface="Arial"/>
                  <a:cs typeface="Arial"/>
                </a:rPr>
                <a:t>0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3" name="object 58">
              <a:extLst>
                <a:ext uri="{FF2B5EF4-FFF2-40B4-BE49-F238E27FC236}">
                  <a16:creationId xmlns:a16="http://schemas.microsoft.com/office/drawing/2014/main" id="{E0A3EFC4-2743-29C5-3573-C85FBB0A53EB}"/>
                </a:ext>
              </a:extLst>
            </p:cNvPr>
            <p:cNvSpPr txBox="1"/>
            <p:nvPr/>
          </p:nvSpPr>
          <p:spPr>
            <a:xfrm>
              <a:off x="6286358" y="2065197"/>
              <a:ext cx="12065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50">
                  <a:latin typeface="Arial"/>
                  <a:cs typeface="Arial"/>
                </a:rPr>
                <a:t>1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4" name="object 59">
              <a:extLst>
                <a:ext uri="{FF2B5EF4-FFF2-40B4-BE49-F238E27FC236}">
                  <a16:creationId xmlns:a16="http://schemas.microsoft.com/office/drawing/2014/main" id="{ABD4FF8B-BD61-F16B-09DC-575DFB084E4B}"/>
                </a:ext>
              </a:extLst>
            </p:cNvPr>
            <p:cNvSpPr txBox="1"/>
            <p:nvPr/>
          </p:nvSpPr>
          <p:spPr>
            <a:xfrm>
              <a:off x="6258635" y="1552317"/>
              <a:ext cx="120650" cy="2311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50" spc="-50">
                  <a:latin typeface="Arial"/>
                  <a:cs typeface="Arial"/>
                </a:rPr>
                <a:t>2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95" name="object 60">
              <a:extLst>
                <a:ext uri="{FF2B5EF4-FFF2-40B4-BE49-F238E27FC236}">
                  <a16:creationId xmlns:a16="http://schemas.microsoft.com/office/drawing/2014/main" id="{BAF6C9A0-D420-EECC-1649-64414BC855AD}"/>
                </a:ext>
              </a:extLst>
            </p:cNvPr>
            <p:cNvSpPr txBox="1"/>
            <p:nvPr/>
          </p:nvSpPr>
          <p:spPr>
            <a:xfrm>
              <a:off x="5755545" y="1632321"/>
              <a:ext cx="283210" cy="62484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655"/>
                </a:lnSpc>
              </a:pPr>
              <a:r>
                <a:rPr sz="1600">
                  <a:latin typeface="Arial"/>
                  <a:cs typeface="Arial"/>
                </a:rPr>
                <a:t>C</a:t>
              </a:r>
              <a:r>
                <a:rPr sz="1650" baseline="-27777">
                  <a:latin typeface="Arial"/>
                  <a:cs typeface="Arial"/>
                </a:rPr>
                <a:t>3</a:t>
              </a:r>
              <a:r>
                <a:rPr sz="1650" spc="104" baseline="-27777">
                  <a:latin typeface="Arial"/>
                  <a:cs typeface="Arial"/>
                </a:rPr>
                <a:t> </a:t>
              </a:r>
              <a:r>
                <a:rPr sz="1600">
                  <a:latin typeface="Arial"/>
                  <a:cs typeface="Arial"/>
                </a:rPr>
                <a:t>/</a:t>
              </a:r>
              <a:r>
                <a:rPr sz="1600" spc="-45">
                  <a:latin typeface="Arial"/>
                  <a:cs typeface="Arial"/>
                </a:rPr>
                <a:t> </a:t>
              </a:r>
              <a:r>
                <a:rPr sz="1600" spc="-25">
                  <a:latin typeface="Arial"/>
                  <a:cs typeface="Arial"/>
                </a:rPr>
                <a:t>C</a:t>
              </a:r>
              <a:r>
                <a:rPr sz="1650" spc="-37" baseline="-27777">
                  <a:latin typeface="Arial"/>
                  <a:cs typeface="Arial"/>
                </a:rPr>
                <a:t>1</a:t>
              </a:r>
              <a:endParaRPr sz="1650" baseline="-27777">
                <a:latin typeface="Arial"/>
                <a:cs typeface="Arial"/>
              </a:endParaRPr>
            </a:p>
          </p:txBody>
        </p:sp>
        <p:grpSp>
          <p:nvGrpSpPr>
            <p:cNvPr id="96" name="object 61">
              <a:extLst>
                <a:ext uri="{FF2B5EF4-FFF2-40B4-BE49-F238E27FC236}">
                  <a16:creationId xmlns:a16="http://schemas.microsoft.com/office/drawing/2014/main" id="{ADFDA89D-755B-CE10-A13E-E98C3B4894A4}"/>
                </a:ext>
              </a:extLst>
            </p:cNvPr>
            <p:cNvGrpSpPr/>
            <p:nvPr/>
          </p:nvGrpSpPr>
          <p:grpSpPr>
            <a:xfrm>
              <a:off x="6395632" y="1717033"/>
              <a:ext cx="2597785" cy="1348740"/>
              <a:chOff x="6395632" y="1717033"/>
              <a:chExt cx="2597785" cy="1348740"/>
            </a:xfrm>
          </p:grpSpPr>
          <p:sp>
            <p:nvSpPr>
              <p:cNvPr id="105" name="object 62">
                <a:extLst>
                  <a:ext uri="{FF2B5EF4-FFF2-40B4-BE49-F238E27FC236}">
                    <a16:creationId xmlns:a16="http://schemas.microsoft.com/office/drawing/2014/main" id="{78D408C6-0D24-0BDB-A19A-570511F7F8BF}"/>
                  </a:ext>
                </a:extLst>
              </p:cNvPr>
              <p:cNvSpPr/>
              <p:nvPr/>
            </p:nvSpPr>
            <p:spPr>
              <a:xfrm>
                <a:off x="6898806" y="2740486"/>
                <a:ext cx="159639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1596390" h="322580">
                    <a:moveTo>
                      <a:pt x="9242" y="1000"/>
                    </a:moveTo>
                    <a:lnTo>
                      <a:pt x="9242" y="0"/>
                    </a:lnTo>
                  </a:path>
                  <a:path w="1596390" h="322580">
                    <a:moveTo>
                      <a:pt x="0" y="0"/>
                    </a:moveTo>
                    <a:lnTo>
                      <a:pt x="18478" y="0"/>
                    </a:lnTo>
                  </a:path>
                  <a:path w="1596390" h="322580">
                    <a:moveTo>
                      <a:pt x="9242" y="1000"/>
                    </a:moveTo>
                    <a:lnTo>
                      <a:pt x="9242" y="1993"/>
                    </a:lnTo>
                  </a:path>
                  <a:path w="1596390" h="322580">
                    <a:moveTo>
                      <a:pt x="0" y="1993"/>
                    </a:moveTo>
                    <a:lnTo>
                      <a:pt x="18478" y="1993"/>
                    </a:lnTo>
                  </a:path>
                  <a:path w="1596390" h="322580">
                    <a:moveTo>
                      <a:pt x="535057" y="117570"/>
                    </a:moveTo>
                    <a:lnTo>
                      <a:pt x="535057" y="116583"/>
                    </a:lnTo>
                  </a:path>
                  <a:path w="1596390" h="322580">
                    <a:moveTo>
                      <a:pt x="525814" y="116583"/>
                    </a:moveTo>
                    <a:lnTo>
                      <a:pt x="544299" y="116583"/>
                    </a:lnTo>
                  </a:path>
                  <a:path w="1596390" h="322580">
                    <a:moveTo>
                      <a:pt x="535057" y="117570"/>
                    </a:moveTo>
                    <a:lnTo>
                      <a:pt x="535057" y="118550"/>
                    </a:lnTo>
                  </a:path>
                  <a:path w="1596390" h="322580">
                    <a:moveTo>
                      <a:pt x="525814" y="118550"/>
                    </a:moveTo>
                    <a:lnTo>
                      <a:pt x="544299" y="118550"/>
                    </a:lnTo>
                  </a:path>
                  <a:path w="1596390" h="322580">
                    <a:moveTo>
                      <a:pt x="1060878" y="244004"/>
                    </a:moveTo>
                    <a:lnTo>
                      <a:pt x="1060878" y="242919"/>
                    </a:lnTo>
                  </a:path>
                  <a:path w="1596390" h="322580">
                    <a:moveTo>
                      <a:pt x="1051636" y="242919"/>
                    </a:moveTo>
                    <a:lnTo>
                      <a:pt x="1070121" y="242919"/>
                    </a:lnTo>
                  </a:path>
                  <a:path w="1596390" h="322580">
                    <a:moveTo>
                      <a:pt x="1060878" y="244004"/>
                    </a:moveTo>
                    <a:lnTo>
                      <a:pt x="1060878" y="245082"/>
                    </a:lnTo>
                  </a:path>
                  <a:path w="1596390" h="322580">
                    <a:moveTo>
                      <a:pt x="1051636" y="245082"/>
                    </a:moveTo>
                    <a:lnTo>
                      <a:pt x="1070121" y="245082"/>
                    </a:lnTo>
                  </a:path>
                  <a:path w="1596390" h="322580">
                    <a:moveTo>
                      <a:pt x="1586693" y="321591"/>
                    </a:moveTo>
                    <a:lnTo>
                      <a:pt x="1586693" y="320676"/>
                    </a:lnTo>
                  </a:path>
                  <a:path w="1596390" h="322580">
                    <a:moveTo>
                      <a:pt x="1577451" y="320676"/>
                    </a:moveTo>
                    <a:lnTo>
                      <a:pt x="1595935" y="320676"/>
                    </a:lnTo>
                  </a:path>
                  <a:path w="1596390" h="322580">
                    <a:moveTo>
                      <a:pt x="1586693" y="321591"/>
                    </a:moveTo>
                    <a:lnTo>
                      <a:pt x="1586693" y="322512"/>
                    </a:lnTo>
                  </a:path>
                  <a:path w="1596390" h="322580">
                    <a:moveTo>
                      <a:pt x="1577451" y="322512"/>
                    </a:moveTo>
                    <a:lnTo>
                      <a:pt x="1595935" y="322512"/>
                    </a:lnTo>
                  </a:path>
                  <a:path w="1596390" h="322580">
                    <a:moveTo>
                      <a:pt x="9242" y="1000"/>
                    </a:moveTo>
                    <a:lnTo>
                      <a:pt x="535057" y="117570"/>
                    </a:lnTo>
                    <a:lnTo>
                      <a:pt x="1060878" y="244004"/>
                    </a:lnTo>
                    <a:lnTo>
                      <a:pt x="1586693" y="321591"/>
                    </a:lnTo>
                  </a:path>
                </a:pathLst>
              </a:custGeom>
              <a:ln w="4902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63">
                <a:extLst>
                  <a:ext uri="{FF2B5EF4-FFF2-40B4-BE49-F238E27FC236}">
                    <a16:creationId xmlns:a16="http://schemas.microsoft.com/office/drawing/2014/main" id="{596EC607-5BEF-3420-CB57-A78FF6A4A016}"/>
                  </a:ext>
                </a:extLst>
              </p:cNvPr>
              <p:cNvSpPr/>
              <p:nvPr/>
            </p:nvSpPr>
            <p:spPr>
              <a:xfrm>
                <a:off x="6400712" y="1722113"/>
                <a:ext cx="25876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587625" h="568325">
                    <a:moveTo>
                      <a:pt x="0" y="568327"/>
                    </a:moveTo>
                    <a:lnTo>
                      <a:pt x="2587502" y="568327"/>
                    </a:lnTo>
                  </a:path>
                  <a:path w="2587625" h="568325">
                    <a:moveTo>
                      <a:pt x="2587502" y="568327"/>
                    </a:moveTo>
                    <a:lnTo>
                      <a:pt x="2587502" y="0"/>
                    </a:lnTo>
                  </a:path>
                  <a:path w="2587625" h="568325">
                    <a:moveTo>
                      <a:pt x="2587502" y="0"/>
                    </a:moveTo>
                    <a:lnTo>
                      <a:pt x="0" y="0"/>
                    </a:lnTo>
                  </a:path>
                  <a:path w="2587625" h="568325">
                    <a:moveTo>
                      <a:pt x="0" y="0"/>
                    </a:moveTo>
                    <a:lnTo>
                      <a:pt x="0" y="568327"/>
                    </a:lnTo>
                  </a:path>
                </a:pathLst>
              </a:custGeom>
              <a:ln w="980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7" name="object 64">
              <a:extLst>
                <a:ext uri="{FF2B5EF4-FFF2-40B4-BE49-F238E27FC236}">
                  <a16:creationId xmlns:a16="http://schemas.microsoft.com/office/drawing/2014/main" id="{27B8788E-53C5-5DC4-49F5-8C1A4AFAFF65}"/>
                </a:ext>
              </a:extLst>
            </p:cNvPr>
            <p:cNvSpPr txBox="1"/>
            <p:nvPr/>
          </p:nvSpPr>
          <p:spPr>
            <a:xfrm>
              <a:off x="7034888" y="1764859"/>
              <a:ext cx="1370965" cy="1644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900" spc="-10">
                  <a:latin typeface="Arial"/>
                  <a:cs typeface="Arial"/>
                </a:rPr>
                <a:t>0-</a:t>
              </a:r>
              <a:r>
                <a:rPr sz="900">
                  <a:latin typeface="Arial"/>
                  <a:cs typeface="Arial"/>
                </a:rPr>
                <a:t>10</a:t>
              </a:r>
              <a:r>
                <a:rPr sz="900" spc="1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%</a:t>
              </a:r>
              <a:r>
                <a:rPr sz="900" spc="1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Ag+Ag</a:t>
              </a:r>
              <a:r>
                <a:rPr sz="900" spc="1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1.58A</a:t>
              </a:r>
              <a:r>
                <a:rPr sz="900" spc="15">
                  <a:latin typeface="Arial"/>
                  <a:cs typeface="Arial"/>
                </a:rPr>
                <a:t> </a:t>
              </a:r>
              <a:r>
                <a:rPr sz="900" spc="-25">
                  <a:latin typeface="Arial"/>
                  <a:cs typeface="Arial"/>
                </a:rPr>
                <a:t>GeV</a:t>
              </a:r>
              <a:endParaRPr sz="900">
                <a:latin typeface="Arial"/>
                <a:cs typeface="Arial"/>
              </a:endParaRPr>
            </a:p>
          </p:txBody>
        </p:sp>
        <p:grpSp>
          <p:nvGrpSpPr>
            <p:cNvPr id="98" name="object 65">
              <a:extLst>
                <a:ext uri="{FF2B5EF4-FFF2-40B4-BE49-F238E27FC236}">
                  <a16:creationId xmlns:a16="http://schemas.microsoft.com/office/drawing/2014/main" id="{67A3EF7D-57A9-5CD0-43CC-D264F0BB6393}"/>
                </a:ext>
              </a:extLst>
            </p:cNvPr>
            <p:cNvGrpSpPr/>
            <p:nvPr/>
          </p:nvGrpSpPr>
          <p:grpSpPr>
            <a:xfrm>
              <a:off x="6497739" y="1827232"/>
              <a:ext cx="453390" cy="339725"/>
              <a:chOff x="6497739" y="1827232"/>
              <a:chExt cx="453390" cy="339725"/>
            </a:xfrm>
          </p:grpSpPr>
          <p:sp>
            <p:nvSpPr>
              <p:cNvPr id="102" name="object 66">
                <a:extLst>
                  <a:ext uri="{FF2B5EF4-FFF2-40B4-BE49-F238E27FC236}">
                    <a16:creationId xmlns:a16="http://schemas.microsoft.com/office/drawing/2014/main" id="{D6D26F34-F3C0-0AFA-2912-D387528820E3}"/>
                  </a:ext>
                </a:extLst>
              </p:cNvPr>
              <p:cNvSpPr/>
              <p:nvPr/>
            </p:nvSpPr>
            <p:spPr>
              <a:xfrm>
                <a:off x="6497739" y="1864195"/>
                <a:ext cx="4533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53390">
                    <a:moveTo>
                      <a:pt x="0" y="0"/>
                    </a:moveTo>
                    <a:lnTo>
                      <a:pt x="452816" y="0"/>
                    </a:lnTo>
                  </a:path>
                </a:pathLst>
              </a:custGeom>
              <a:ln w="19609">
                <a:solidFill>
                  <a:srgbClr val="CC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3" name="object 67">
                <a:extLst>
                  <a:ext uri="{FF2B5EF4-FFF2-40B4-BE49-F238E27FC236}">
                    <a16:creationId xmlns:a16="http://schemas.microsoft.com/office/drawing/2014/main" id="{005EE6CA-2A4E-2268-7371-5FF7B72025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87183" y="1827232"/>
                <a:ext cx="73926" cy="73932"/>
              </a:xfrm>
              <a:prstGeom prst="rect">
                <a:avLst/>
              </a:prstGeom>
            </p:spPr>
          </p:pic>
          <p:sp>
            <p:nvSpPr>
              <p:cNvPr id="104" name="object 68">
                <a:extLst>
                  <a:ext uri="{FF2B5EF4-FFF2-40B4-BE49-F238E27FC236}">
                    <a16:creationId xmlns:a16="http://schemas.microsoft.com/office/drawing/2014/main" id="{CFDF5319-FB38-5579-2E29-2744AA6302A1}"/>
                  </a:ext>
                </a:extLst>
              </p:cNvPr>
              <p:cNvSpPr/>
              <p:nvPr/>
            </p:nvSpPr>
            <p:spPr>
              <a:xfrm>
                <a:off x="6497739" y="2129880"/>
                <a:ext cx="45339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453390" h="37464">
                    <a:moveTo>
                      <a:pt x="0" y="18478"/>
                    </a:moveTo>
                    <a:lnTo>
                      <a:pt x="452816" y="18478"/>
                    </a:lnTo>
                  </a:path>
                  <a:path w="453390" h="37464">
                    <a:moveTo>
                      <a:pt x="207929" y="18478"/>
                    </a:moveTo>
                    <a:lnTo>
                      <a:pt x="244893" y="18478"/>
                    </a:lnTo>
                  </a:path>
                  <a:path w="453390" h="37464">
                    <a:moveTo>
                      <a:pt x="226408" y="36963"/>
                    </a:moveTo>
                    <a:lnTo>
                      <a:pt x="226408" y="0"/>
                    </a:lnTo>
                  </a:path>
                  <a:path w="453390" h="37464">
                    <a:moveTo>
                      <a:pt x="213341" y="31544"/>
                    </a:moveTo>
                    <a:lnTo>
                      <a:pt x="239474" y="5412"/>
                    </a:lnTo>
                  </a:path>
                  <a:path w="453390" h="37464">
                    <a:moveTo>
                      <a:pt x="213341" y="5412"/>
                    </a:moveTo>
                    <a:lnTo>
                      <a:pt x="239474" y="31544"/>
                    </a:lnTo>
                  </a:path>
                </a:pathLst>
              </a:custGeom>
              <a:ln w="4902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9" name="object 69">
              <a:extLst>
                <a:ext uri="{FF2B5EF4-FFF2-40B4-BE49-F238E27FC236}">
                  <a16:creationId xmlns:a16="http://schemas.microsoft.com/office/drawing/2014/main" id="{627997F7-1121-259C-CE75-1FD0DC15453A}"/>
                </a:ext>
              </a:extLst>
            </p:cNvPr>
            <p:cNvSpPr txBox="1"/>
            <p:nvPr/>
          </p:nvSpPr>
          <p:spPr>
            <a:xfrm>
              <a:off x="7034888" y="2051336"/>
              <a:ext cx="1939925" cy="1644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900" spc="-10">
                  <a:latin typeface="Arial"/>
                  <a:cs typeface="Arial"/>
                </a:rPr>
                <a:t>0-</a:t>
              </a:r>
              <a:r>
                <a:rPr sz="900">
                  <a:latin typeface="Arial"/>
                  <a:cs typeface="Arial"/>
                </a:rPr>
                <a:t>10</a:t>
              </a:r>
              <a:r>
                <a:rPr sz="900" spc="20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%</a:t>
              </a:r>
              <a:r>
                <a:rPr sz="900" spc="2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CE</a:t>
              </a:r>
              <a:r>
                <a:rPr sz="900" spc="2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Baseline,</a:t>
              </a:r>
              <a:r>
                <a:rPr sz="900" spc="25">
                  <a:latin typeface="Arial"/>
                  <a:cs typeface="Arial"/>
                </a:rPr>
                <a:t> </a:t>
              </a:r>
              <a:r>
                <a:rPr sz="900">
                  <a:latin typeface="Arial"/>
                  <a:cs typeface="Arial"/>
                </a:rPr>
                <a:t>attractive,</a:t>
              </a:r>
              <a:r>
                <a:rPr sz="900" spc="-15">
                  <a:latin typeface="Arial"/>
                  <a:cs typeface="Arial"/>
                </a:rPr>
                <a:t> </a:t>
              </a:r>
              <a:r>
                <a:rPr sz="900" spc="-10">
                  <a:latin typeface="Symbol"/>
                  <a:cs typeface="Symbol"/>
                </a:rPr>
                <a:t></a:t>
              </a:r>
              <a:r>
                <a:rPr sz="900" spc="-10">
                  <a:latin typeface="Arial"/>
                  <a:cs typeface="Arial"/>
                </a:rPr>
                <a:t>=0.8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00" name="object 91">
              <a:extLst>
                <a:ext uri="{FF2B5EF4-FFF2-40B4-BE49-F238E27FC236}">
                  <a16:creationId xmlns:a16="http://schemas.microsoft.com/office/drawing/2014/main" id="{AE80F431-BDA0-735E-2652-78BF334D262C}"/>
                </a:ext>
              </a:extLst>
            </p:cNvPr>
            <p:cNvSpPr txBox="1"/>
            <p:nvPr/>
          </p:nvSpPr>
          <p:spPr>
            <a:xfrm>
              <a:off x="6480957" y="3946330"/>
              <a:ext cx="1627623" cy="1703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>
                  <a:solidFill>
                    <a:srgbClr val="535353"/>
                  </a:solidFill>
                  <a:latin typeface="Futura"/>
                  <a:cs typeface="Futura"/>
                </a:rPr>
                <a:t>HADES</a:t>
              </a:r>
              <a:r>
                <a:rPr sz="1000" b="1" spc="110">
                  <a:solidFill>
                    <a:srgbClr val="535353"/>
                  </a:solidFill>
                  <a:latin typeface="Futura"/>
                  <a:cs typeface="Futura"/>
                </a:rPr>
                <a:t> </a:t>
              </a:r>
              <a:r>
                <a:rPr sz="1000">
                  <a:solidFill>
                    <a:srgbClr val="535353"/>
                  </a:solidFill>
                  <a:latin typeface="Arial"/>
                  <a:cs typeface="Arial"/>
                </a:rPr>
                <a:t>Work</a:t>
              </a:r>
              <a:r>
                <a:rPr sz="1000" spc="145">
                  <a:solidFill>
                    <a:srgbClr val="535353"/>
                  </a:solidFill>
                  <a:latin typeface="Arial"/>
                  <a:cs typeface="Arial"/>
                </a:rPr>
                <a:t> </a:t>
              </a:r>
              <a:r>
                <a:rPr sz="1000">
                  <a:solidFill>
                    <a:srgbClr val="535353"/>
                  </a:solidFill>
                  <a:latin typeface="Arial"/>
                  <a:cs typeface="Arial"/>
                </a:rPr>
                <a:t>in</a:t>
              </a:r>
              <a:r>
                <a:rPr sz="1000" spc="145">
                  <a:solidFill>
                    <a:srgbClr val="535353"/>
                  </a:solidFill>
                  <a:latin typeface="Arial"/>
                  <a:cs typeface="Arial"/>
                </a:rPr>
                <a:t> </a:t>
              </a:r>
              <a:r>
                <a:rPr sz="1000" spc="-10">
                  <a:solidFill>
                    <a:srgbClr val="535353"/>
                  </a:solidFill>
                  <a:latin typeface="Arial"/>
                  <a:cs typeface="Arial"/>
                </a:rPr>
                <a:t>Progress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101" name="object 92">
              <a:extLst>
                <a:ext uri="{FF2B5EF4-FFF2-40B4-BE49-F238E27FC236}">
                  <a16:creationId xmlns:a16="http://schemas.microsoft.com/office/drawing/2014/main" id="{066DC000-2ED4-4DE9-9F43-A69713438413}"/>
                </a:ext>
              </a:extLst>
            </p:cNvPr>
            <p:cNvSpPr txBox="1"/>
            <p:nvPr/>
          </p:nvSpPr>
          <p:spPr>
            <a:xfrm>
              <a:off x="5078611" y="4376096"/>
              <a:ext cx="1207748" cy="307777"/>
            </a:xfrm>
            <a:prstGeom prst="rect">
              <a:avLst/>
            </a:prstGeom>
          </p:spPr>
          <p:txBody>
            <a:bodyPr vert="horz" wrap="square" lIns="0" tIns="60960" rIns="0" bIns="0" rtlCol="0">
              <a:spAutoFit/>
            </a:bodyPr>
            <a:lstStyle/>
            <a:p>
              <a:pPr marR="709930" algn="ctr">
                <a:lnSpc>
                  <a:spcPct val="100000"/>
                </a:lnSpc>
                <a:spcBef>
                  <a:spcPts val="480"/>
                </a:spcBef>
              </a:pPr>
              <a:r>
                <a:rPr sz="1600">
                  <a:latin typeface="Symbol"/>
                  <a:cs typeface="Symbol"/>
                </a:rPr>
                <a:t></a:t>
              </a:r>
              <a:r>
                <a:rPr sz="1600" spc="130">
                  <a:latin typeface="Times New Roman"/>
                  <a:cs typeface="Times New Roman"/>
                </a:rPr>
                <a:t> </a:t>
              </a:r>
              <a:r>
                <a:rPr sz="1600" spc="-35">
                  <a:latin typeface="Symbol"/>
                  <a:cs typeface="Symbol"/>
                </a:rPr>
                <a:t></a:t>
              </a:r>
              <a:r>
                <a:rPr sz="1600" spc="-35">
                  <a:latin typeface="Arial"/>
                  <a:cs typeface="Arial"/>
                </a:rPr>
                <a:t>y</a:t>
              </a:r>
              <a:endParaRPr sz="1600">
                <a:latin typeface="Arial"/>
                <a:cs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A321A132-32A9-8B77-FE1A-826D1B60B924}"/>
              </a:ext>
            </a:extLst>
          </p:cNvPr>
          <p:cNvSpPr txBox="1"/>
          <p:nvPr/>
        </p:nvSpPr>
        <p:spPr>
          <a:xfrm>
            <a:off x="5543864" y="572760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Trend described by Canonical baseline accounting for correlations and attractive potential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CF1ED51-2B36-EF1B-B379-8AA0D91324A3}"/>
              </a:ext>
            </a:extLst>
          </p:cNvPr>
          <p:cNvSpPr txBox="1"/>
          <p:nvPr/>
        </p:nvSpPr>
        <p:spPr>
          <a:xfrm>
            <a:off x="9139386" y="1916762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/>
              <a:t>Braun-</a:t>
            </a:r>
            <a:r>
              <a:rPr lang="en-US" err="1"/>
              <a:t>Munziger</a:t>
            </a:r>
            <a:r>
              <a:rPr lang="en-US"/>
              <a:t> </a:t>
            </a:r>
            <a:r>
              <a:rPr lang="en-US" i="1"/>
              <a:t>et al.</a:t>
            </a:r>
            <a:r>
              <a:rPr lang="en-US"/>
              <a:t>, </a:t>
            </a:r>
            <a:r>
              <a:rPr lang="en-US" err="1"/>
              <a:t>Nucl</a:t>
            </a:r>
            <a:r>
              <a:rPr lang="en-US"/>
              <a:t>. Phys. A </a:t>
            </a:r>
            <a:r>
              <a:rPr lang="en-US" b="1"/>
              <a:t>1008</a:t>
            </a:r>
            <a:r>
              <a:rPr lang="en-US"/>
              <a:t> (2021) 122141</a:t>
            </a:r>
          </a:p>
          <a:p>
            <a:pPr algn="r"/>
            <a:r>
              <a:rPr lang="en-US"/>
              <a:t>Rustamov, Phys. Rev. C </a:t>
            </a:r>
            <a:r>
              <a:rPr lang="en-US" b="1"/>
              <a:t>110</a:t>
            </a:r>
            <a:r>
              <a:rPr lang="en-US"/>
              <a:t> (2024) 6, 064910</a:t>
            </a:r>
          </a:p>
          <a:p>
            <a:pPr algn="r"/>
            <a:r>
              <a:rPr lang="en-US" err="1"/>
              <a:t>Nabroth</a:t>
            </a:r>
            <a:r>
              <a:rPr lang="en-US"/>
              <a:t> for HADES, QM2025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hteck 14">
                <a:extLst>
                  <a:ext uri="{FF2B5EF4-FFF2-40B4-BE49-F238E27FC236}">
                    <a16:creationId xmlns:a16="http://schemas.microsoft.com/office/drawing/2014/main" id="{CD524FB5-88CA-89FC-2E1D-40A1AFA99B79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83740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0-10%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b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</a:b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400 &lt; </a:t>
                </a:r>
                <a:r>
                  <a:rPr lang="pl-PL" sz="1600" i="1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p</a:t>
                </a:r>
                <a:r>
                  <a:rPr lang="pl-PL" sz="1600" kern="0" baseline="-2500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t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&lt; 1600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MeV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/</a:t>
                </a:r>
                <a:r>
                  <a:rPr lang="pl-PL" sz="1600" i="1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c</a:t>
                </a:r>
              </a:p>
            </p:txBody>
          </p:sp>
        </mc:Choice>
        <mc:Fallback xmlns="">
          <p:sp>
            <p:nvSpPr>
              <p:cNvPr id="140" name="Rechteck 14">
                <a:extLst>
                  <a:ext uri="{FF2B5EF4-FFF2-40B4-BE49-F238E27FC236}">
                    <a16:creationId xmlns:a16="http://schemas.microsoft.com/office/drawing/2014/main" id="{CD524FB5-88CA-89FC-2E1D-40A1AFA99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837409"/>
              </a:xfrm>
              <a:prstGeom prst="rect">
                <a:avLst/>
              </a:prstGeom>
              <a:blipFill>
                <a:blip r:embed="rId6"/>
                <a:stretch>
                  <a:fillRect l="-1093" t="-1493" r="-1093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3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094B-1A1F-A050-A777-FE947355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Fluctuations – deuterons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0F763-2687-9A58-5436-5BA7701F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CDC17-B091-6253-87DA-4B35A32A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8</a:t>
            </a:fld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321A132-32A9-8B77-FE1A-826D1B60B924}"/>
              </a:ext>
            </a:extLst>
          </p:cNvPr>
          <p:cNvSpPr txBox="1"/>
          <p:nvPr/>
        </p:nvSpPr>
        <p:spPr>
          <a:xfrm>
            <a:off x="5543864" y="572760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Closer to the Poisson limit compared to protons</a:t>
            </a:r>
          </a:p>
          <a:p>
            <a:r>
              <a:rPr lang="en-US" b="1"/>
              <a:t>Proper Canonical baseline needs to be established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42E3F-E20F-E756-4BB0-7E836D04AE7C}"/>
              </a:ext>
            </a:extLst>
          </p:cNvPr>
          <p:cNvSpPr txBox="1"/>
          <p:nvPr/>
        </p:nvSpPr>
        <p:spPr>
          <a:xfrm>
            <a:off x="10002669" y="1988685"/>
            <a:ext cx="1513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r"/>
            <a:r>
              <a:rPr lang="en-US" err="1"/>
              <a:t>Nabroth</a:t>
            </a:r>
            <a:r>
              <a:rPr lang="en-US"/>
              <a:t> for HADES, QM2025</a:t>
            </a: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915D3085-6D30-0AED-259F-2D8DA82201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527" y="2203965"/>
            <a:ext cx="3439252" cy="3235967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7D9C4F0A-D795-2153-54F9-7A049943D7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9341" y="2203965"/>
            <a:ext cx="3283066" cy="3235967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D5CC970C-0067-5A01-880A-E5CCFF2D92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14968" y="2203965"/>
            <a:ext cx="3201257" cy="3235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4">
                <a:extLst>
                  <a:ext uri="{FF2B5EF4-FFF2-40B4-BE49-F238E27FC236}">
                    <a16:creationId xmlns:a16="http://schemas.microsoft.com/office/drawing/2014/main" id="{46958223-CEC7-5F4B-B8C9-09B006F6BFC7}"/>
                  </a:ext>
                </a:extLst>
              </p:cNvPr>
              <p:cNvSpPr/>
              <p:nvPr/>
            </p:nvSpPr>
            <p:spPr>
              <a:xfrm>
                <a:off x="9883515" y="476101"/>
                <a:ext cx="2320635" cy="83740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0-10%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centrality</a:t>
                </a:r>
                <a:b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</a:b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600 &lt; </a:t>
                </a:r>
                <a:r>
                  <a:rPr lang="pl-PL" sz="1600" i="1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p</a:t>
                </a:r>
                <a:r>
                  <a:rPr lang="pl-PL" sz="1600" kern="0" baseline="-2500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t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 &lt; 1800 </a:t>
                </a:r>
                <a:r>
                  <a:rPr lang="pl-PL" sz="1600" kern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MeV</a:t>
                </a:r>
                <a:r>
                  <a:rPr lang="pl-PL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/</a:t>
                </a:r>
                <a:r>
                  <a:rPr lang="pl-PL" sz="1600" i="1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c</a:t>
                </a:r>
              </a:p>
            </p:txBody>
          </p:sp>
        </mc:Choice>
        <mc:Fallback xmlns="">
          <p:sp>
            <p:nvSpPr>
              <p:cNvPr id="14" name="Rechteck 14">
                <a:extLst>
                  <a:ext uri="{FF2B5EF4-FFF2-40B4-BE49-F238E27FC236}">
                    <a16:creationId xmlns:a16="http://schemas.microsoft.com/office/drawing/2014/main" id="{46958223-CEC7-5F4B-B8C9-09B006F6BF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15" y="476101"/>
                <a:ext cx="2320635" cy="837409"/>
              </a:xfrm>
              <a:prstGeom prst="rect">
                <a:avLst/>
              </a:prstGeom>
              <a:blipFill>
                <a:blip r:embed="rId5"/>
                <a:stretch>
                  <a:fillRect l="-1093" t="-1493" r="-1093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8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2B4F-A17E-DB44-907E-6C540E26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Azimuthal anisotropy (“flow”)</a:t>
            </a:r>
            <a:br>
              <a:rPr lang="en-DE"/>
            </a:br>
            <a:r>
              <a:rPr lang="en-DE" sz="2400"/>
              <a:t>with respect to the reaction plane (RP)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DF754-FE4C-0041-9629-3432C7B6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5">
                <a:extLst>
                  <a:ext uri="{FF2B5EF4-FFF2-40B4-BE49-F238E27FC236}">
                    <a16:creationId xmlns:a16="http://schemas.microsoft.com/office/drawing/2014/main" id="{BBC5CE63-9631-D34E-B810-060B49315F2F}"/>
                  </a:ext>
                </a:extLst>
              </p:cNvPr>
              <p:cNvSpPr txBox="1"/>
              <p:nvPr/>
            </p:nvSpPr>
            <p:spPr>
              <a:xfrm>
                <a:off x="493643" y="2699344"/>
                <a:ext cx="4128246" cy="511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e-DE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EP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∝1+2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60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600">
                                          <a:latin typeface="Cambria Math" panose="02040503050406030204" pitchFamily="18" charset="0"/>
                                        </a:rPr>
                                        <m:t>EP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sz="16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feld 5">
                <a:extLst>
                  <a:ext uri="{FF2B5EF4-FFF2-40B4-BE49-F238E27FC236}">
                    <a16:creationId xmlns:a16="http://schemas.microsoft.com/office/drawing/2014/main" id="{BBC5CE63-9631-D34E-B810-060B49315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3" y="2699344"/>
                <a:ext cx="4128246" cy="511166"/>
              </a:xfrm>
              <a:prstGeom prst="rect">
                <a:avLst/>
              </a:prstGeom>
              <a:blipFill>
                <a:blip r:embed="rId2"/>
                <a:stretch>
                  <a:fillRect l="-1227" t="-173171" b="-25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9133F95C-03A6-F84E-A017-AC2189F65E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95" y="1815687"/>
            <a:ext cx="2088232" cy="156617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2187EFF-B63F-834E-A279-F2D77ADFC7EB}"/>
              </a:ext>
            </a:extLst>
          </p:cNvPr>
          <p:cNvSpPr txBox="1"/>
          <p:nvPr/>
        </p:nvSpPr>
        <p:spPr>
          <a:xfrm>
            <a:off x="7945129" y="3120251"/>
            <a:ext cx="1944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/>
              <a:t>Intermediate energy, </a:t>
            </a:r>
            <a:r>
              <a:rPr lang="en-US" sz="1100" b="1"/>
              <a:t>v</a:t>
            </a:r>
            <a:r>
              <a:rPr lang="en-US" sz="1100" b="1" baseline="-25000"/>
              <a:t>2</a:t>
            </a:r>
            <a:r>
              <a:rPr lang="en-US" sz="1100"/>
              <a:t> &lt; 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76B107-56CE-4D40-A52C-182732CB6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813" y="2103719"/>
            <a:ext cx="1302019" cy="102890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AF8250C-BFF3-1E46-91AB-3114D0272DDE}"/>
              </a:ext>
            </a:extLst>
          </p:cNvPr>
          <p:cNvSpPr txBox="1"/>
          <p:nvPr/>
        </p:nvSpPr>
        <p:spPr>
          <a:xfrm>
            <a:off x="10638696" y="3117844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/>
              <a:t>High energy, </a:t>
            </a:r>
            <a:r>
              <a:rPr lang="en-US" sz="1100" b="1"/>
              <a:t>v</a:t>
            </a:r>
            <a:r>
              <a:rPr lang="en-US" sz="1100" b="1" baseline="-25000"/>
              <a:t>2</a:t>
            </a:r>
            <a:r>
              <a:rPr lang="en-US" sz="1100"/>
              <a:t> &gt; 0</a:t>
            </a: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8FA31E57-48E6-3B4B-B8BB-88A7F7888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5" y="2177413"/>
            <a:ext cx="1493929" cy="864000"/>
          </a:xfrm>
          <a:prstGeom prst="rect">
            <a:avLst/>
          </a:prstGeom>
        </p:spPr>
      </p:pic>
      <p:sp>
        <p:nvSpPr>
          <p:cNvPr id="13" name="Textfeld 13">
            <a:extLst>
              <a:ext uri="{FF2B5EF4-FFF2-40B4-BE49-F238E27FC236}">
                <a16:creationId xmlns:a16="http://schemas.microsoft.com/office/drawing/2014/main" id="{2F93B685-DBF1-DA49-951A-B1D72E4C0D9E}"/>
              </a:ext>
            </a:extLst>
          </p:cNvPr>
          <p:cNvSpPr txBox="1"/>
          <p:nvPr/>
        </p:nvSpPr>
        <p:spPr>
          <a:xfrm>
            <a:off x="5128839" y="3120251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v</a:t>
            </a:r>
            <a:r>
              <a:rPr lang="en-US" sz="1100" b="1" baseline="-25000"/>
              <a:t>1</a:t>
            </a:r>
            <a:r>
              <a:rPr lang="en-US" sz="1100"/>
              <a:t> antisymmetric around y = 0</a:t>
            </a: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D903BAD9-17B3-7142-8DE9-322A143D86DE}"/>
              </a:ext>
            </a:extLst>
          </p:cNvPr>
          <p:cNvSpPr txBox="1"/>
          <p:nvPr/>
        </p:nvSpPr>
        <p:spPr>
          <a:xfrm>
            <a:off x="418279" y="2281952"/>
            <a:ext cx="4262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Fourier coefficients of the particle emission: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D6C597-6277-544F-9C55-6BF96F4814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5"/>
          <a:stretch/>
        </p:blipFill>
        <p:spPr>
          <a:xfrm>
            <a:off x="869176" y="3841122"/>
            <a:ext cx="2417510" cy="2341933"/>
          </a:xfrm>
          <a:prstGeom prst="rect">
            <a:avLst/>
          </a:prstGeom>
        </p:spPr>
      </p:pic>
      <p:sp>
        <p:nvSpPr>
          <p:cNvPr id="19" name="Textfeld 15">
            <a:extLst>
              <a:ext uri="{FF2B5EF4-FFF2-40B4-BE49-F238E27FC236}">
                <a16:creationId xmlns:a16="http://schemas.microsoft.com/office/drawing/2014/main" id="{BC2E240B-EE0C-B343-A8E5-9968E9A30A7B}"/>
              </a:ext>
            </a:extLst>
          </p:cNvPr>
          <p:cNvSpPr txBox="1"/>
          <p:nvPr/>
        </p:nvSpPr>
        <p:spPr>
          <a:xfrm>
            <a:off x="6301541" y="3644015"/>
            <a:ext cx="4918989" cy="2769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lvl="1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6858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9144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143000" indent="-228600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/>
              <a:t>Sensitivity to:</a:t>
            </a:r>
          </a:p>
          <a:p>
            <a:r>
              <a:rPr lang="en-US"/>
              <a:t>QCD equation of state</a:t>
            </a:r>
          </a:p>
          <a:p>
            <a:pPr lvl="1"/>
            <a:r>
              <a:rPr lang="en-US"/>
              <a:t>Nuclear symmetry energy</a:t>
            </a:r>
            <a:br>
              <a:rPr lang="en-US"/>
            </a:br>
            <a:r>
              <a:rPr lang="en-US"/>
              <a:t>[v</a:t>
            </a:r>
            <a:r>
              <a:rPr lang="en-US" baseline="-25000"/>
              <a:t>2</a:t>
            </a:r>
            <a:r>
              <a:rPr lang="en-US"/>
              <a:t>(</a:t>
            </a:r>
            <a:r>
              <a:rPr lang="en-US" err="1"/>
              <a:t>y</a:t>
            </a:r>
            <a:r>
              <a:rPr lang="en-US" baseline="-25000" err="1"/>
              <a:t>cm</a:t>
            </a:r>
            <a:r>
              <a:rPr lang="en-US"/>
              <a:t>) for protons]</a:t>
            </a:r>
          </a:p>
          <a:p>
            <a:pPr lvl="1"/>
            <a:r>
              <a:rPr lang="en-US"/>
              <a:t>Constraints from comparing with predictions from </a:t>
            </a:r>
            <a:r>
              <a:rPr lang="en-US" err="1"/>
              <a:t>microsocopic</a:t>
            </a:r>
            <a:r>
              <a:rPr lang="en-US"/>
              <a:t> transport</a:t>
            </a:r>
          </a:p>
          <a:p>
            <a:r>
              <a:rPr lang="en-US"/>
              <a:t>Presence of the first-order phase transition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F427A6A5-CBD9-D045-803A-679C34EFAEDB}"/>
              </a:ext>
            </a:extLst>
          </p:cNvPr>
          <p:cNvSpPr/>
          <p:nvPr/>
        </p:nvSpPr>
        <p:spPr>
          <a:xfrm>
            <a:off x="8707645" y="4773330"/>
            <a:ext cx="23644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Wang </a:t>
            </a:r>
            <a:r>
              <a:rPr lang="en-US" sz="800" i="1">
                <a:solidFill>
                  <a:schemeClr val="accent2"/>
                </a:solidFill>
                <a:cs typeface="Arial" panose="020B0604020202020204" pitchFamily="34" charset="0"/>
              </a:rPr>
              <a:t>et al.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, Phys. Lett. B </a:t>
            </a:r>
            <a:r>
              <a:rPr lang="en-US" sz="800" b="1">
                <a:solidFill>
                  <a:schemeClr val="accent2"/>
                </a:solidFill>
                <a:cs typeface="Arial" panose="020B0604020202020204" pitchFamily="34" charset="0"/>
              </a:rPr>
              <a:t>802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 (2010) 135249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1F350EF8-4D0F-9C47-BB46-CB5E74DBC106}"/>
              </a:ext>
            </a:extLst>
          </p:cNvPr>
          <p:cNvSpPr/>
          <p:nvPr/>
        </p:nvSpPr>
        <p:spPr>
          <a:xfrm>
            <a:off x="6549704" y="6022967"/>
            <a:ext cx="2431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Paech </a:t>
            </a:r>
            <a:r>
              <a:rPr lang="en-US" sz="800" i="1">
                <a:solidFill>
                  <a:schemeClr val="accent2"/>
                </a:solidFill>
                <a:cs typeface="Arial" panose="020B0604020202020204" pitchFamily="34" charset="0"/>
              </a:rPr>
              <a:t>et al.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, </a:t>
            </a:r>
            <a:r>
              <a:rPr lang="en-US" sz="800" err="1">
                <a:solidFill>
                  <a:schemeClr val="accent2"/>
                </a:solidFill>
                <a:cs typeface="Arial" panose="020B0604020202020204" pitchFamily="34" charset="0"/>
              </a:rPr>
              <a:t>Nucl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. Phys. A </a:t>
            </a:r>
            <a:r>
              <a:rPr lang="en-US" sz="800" b="1">
                <a:solidFill>
                  <a:schemeClr val="accent2"/>
                </a:solidFill>
                <a:cs typeface="Arial" panose="020B0604020202020204" pitchFamily="34" charset="0"/>
              </a:rPr>
              <a:t>681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 (2001) 41-48</a:t>
            </a:r>
            <a:b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en-US" sz="800" err="1">
                <a:solidFill>
                  <a:schemeClr val="accent2"/>
                </a:solidFill>
                <a:cs typeface="Arial" panose="020B0604020202020204" pitchFamily="34" charset="0"/>
              </a:rPr>
              <a:t>Steinheimer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800" i="1">
                <a:solidFill>
                  <a:schemeClr val="accent2"/>
                </a:solidFill>
                <a:cs typeface="Arial" panose="020B0604020202020204" pitchFamily="34" charset="0"/>
              </a:rPr>
              <a:t>et al.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, Phys. Rev. C </a:t>
            </a:r>
            <a:r>
              <a:rPr lang="en-US" sz="800" b="1">
                <a:solidFill>
                  <a:schemeClr val="accent2"/>
                </a:solidFill>
                <a:cs typeface="Arial" panose="020B0604020202020204" pitchFamily="34" charset="0"/>
              </a:rPr>
              <a:t>89</a:t>
            </a:r>
            <a:r>
              <a:rPr lang="en-US" sz="800">
                <a:solidFill>
                  <a:schemeClr val="accent2"/>
                </a:solidFill>
                <a:cs typeface="Arial" panose="020B0604020202020204" pitchFamily="34" charset="0"/>
              </a:rPr>
              <a:t> (2014) 054913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C2F20-1FD3-3E4F-AF37-19DBC17DF426}"/>
              </a:ext>
            </a:extLst>
          </p:cNvPr>
          <p:cNvSpPr txBox="1"/>
          <p:nvPr/>
        </p:nvSpPr>
        <p:spPr>
          <a:xfrm>
            <a:off x="1144769" y="3726721"/>
            <a:ext cx="1936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accent2"/>
                </a:solidFill>
              </a:rPr>
              <a:t>HADES, Eur. Phys. J. A </a:t>
            </a:r>
            <a:r>
              <a:rPr lang="en-US" sz="800" b="1">
                <a:solidFill>
                  <a:schemeClr val="accent2"/>
                </a:solidFill>
              </a:rPr>
              <a:t>59</a:t>
            </a:r>
            <a:r>
              <a:rPr lang="en-US" sz="800">
                <a:solidFill>
                  <a:schemeClr val="accent2"/>
                </a:solidFill>
              </a:rPr>
              <a:t> (2023) 4, 80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2F4B46D-4A9B-9BFB-16D9-FE94E20FA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r>
              <a:rPr lang="de-DE"/>
              <a:t>21.07.2025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E9BA4-EF96-A631-3539-92AD3B42B9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/>
          <a:stretch/>
        </p:blipFill>
        <p:spPr>
          <a:xfrm>
            <a:off x="3436069" y="3839474"/>
            <a:ext cx="2417510" cy="23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0" grpId="0"/>
      <p:bldP spid="21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3895</Words>
  <Application>Microsoft Macintosh PowerPoint</Application>
  <PresentationFormat>Widescreen</PresentationFormat>
  <Paragraphs>510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Cambria Math</vt:lpstr>
      <vt:lpstr>Futura</vt:lpstr>
      <vt:lpstr>Gill Sans Light</vt:lpstr>
      <vt:lpstr>Grandview</vt:lpstr>
      <vt:lpstr>Symbol</vt:lpstr>
      <vt:lpstr>Tahoma</vt:lpstr>
      <vt:lpstr>Times New Roman</vt:lpstr>
      <vt:lpstr>Wingdings</vt:lpstr>
      <vt:lpstr>CosineVTI</vt:lpstr>
      <vt:lpstr>Studying QCD matter at high net-baryon density with the HADES experiment</vt:lpstr>
      <vt:lpstr>Strong interaction matter at extreme conditions</vt:lpstr>
      <vt:lpstr>Space-time coordinates</vt:lpstr>
      <vt:lpstr>High Acceptance Di-Electron Spectrometer</vt:lpstr>
      <vt:lpstr>Particle detection capabilities</vt:lpstr>
      <vt:lpstr>Dilepton reconstruction  capabilities</vt:lpstr>
      <vt:lpstr>Fluctuations – protons </vt:lpstr>
      <vt:lpstr>Fluctuations – deuterons </vt:lpstr>
      <vt:lpstr>Azimuthal anisotropy (“flow”) with respect to the reaction plane (RP)</vt:lpstr>
      <vt:lpstr>Systematic investigation</vt:lpstr>
      <vt:lpstr>Hadron flow sensitive to the EoS</vt:lpstr>
      <vt:lpstr>Flow of strange hadrons</vt:lpstr>
      <vt:lpstr>Global spin polarization</vt:lpstr>
      <vt:lpstr>System with Multi-Particle Correlations?</vt:lpstr>
      <vt:lpstr>Hypernuclei production</vt:lpstr>
      <vt:lpstr>Measurement of hypernuclei lifetime</vt:lpstr>
      <vt:lpstr>NN and NY interactions</vt:lpstr>
      <vt:lpstr>Dileptons</vt:lpstr>
      <vt:lpstr>Reference spectra for future  heavy-ion measurements </vt:lpstr>
      <vt:lpstr>Hot and dense medium contribution  to dilepton spectra</vt:lpstr>
      <vt:lpstr>Dilepton azimuthal anisotropy</vt:lpstr>
      <vt:lpstr>Further constraints to the EoS by dilepton flow</vt:lpstr>
      <vt:lpstr>Outlook: dilepton polarization</vt:lpstr>
      <vt:lpstr>Even lower-energy data:  Feb 2024 + Apr 2025</vt:lpstr>
      <vt:lpstr>Single freeze-out scenario</vt:lpstr>
      <vt:lpstr>Resonance treatment</vt:lpstr>
      <vt:lpstr>Extracting broad signals in experiment</vt:lpstr>
      <vt:lpstr>Comparison to thermal model</vt:lpstr>
      <vt:lpstr>Adding Kinetic transport model</vt:lpstr>
      <vt:lpstr>Hint from dileptons</vt:lpstr>
      <vt:lpstr>Summary</vt:lpstr>
      <vt:lpstr>Thank you for your attention</vt:lpstr>
      <vt:lpstr>Backup slides</vt:lpstr>
      <vt:lpstr>Baryons as extended objects</vt:lpstr>
      <vt:lpstr>Contributing to energy  and system-size dependence</vt:lpstr>
      <vt:lpstr>Outlook:  extracting electrical conductivity</vt:lpstr>
      <vt:lpstr>Decoding the QCD phase structure  with dileptons</vt:lpstr>
      <vt:lpstr>Lifetime of the fireball</vt:lpstr>
      <vt:lpstr>Drawing the QCD “caloric curve”</vt:lpstr>
      <vt:lpstr>Single freeze-out scenario</vt:lpstr>
      <vt:lpstr>Implementation at HADES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from the HADES experiment</dc:title>
  <dc:creator>Szymon Harabasz</dc:creator>
  <cp:lastModifiedBy>Szymon Harabasz</cp:lastModifiedBy>
  <cp:revision>39</cp:revision>
  <dcterms:created xsi:type="dcterms:W3CDTF">2022-03-08T15:24:09Z</dcterms:created>
  <dcterms:modified xsi:type="dcterms:W3CDTF">2025-07-20T18:14:34Z</dcterms:modified>
</cp:coreProperties>
</file>